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9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64A0C-D2CB-405D-9130-48BA74189B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D021C-E7A1-4A7B-ABFB-9033C8CEB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Securing shared repositories requires layered defenses: technical controls, training, and ongoing monitoring.</a:t>
          </a:r>
        </a:p>
      </dgm:t>
    </dgm:pt>
    <dgm:pt modelId="{E25B5354-014D-4B42-B75A-7DB30E61C798}" type="parTrans" cxnId="{43DAE186-810F-459E-96F7-3C528DA686A3}">
      <dgm:prSet/>
      <dgm:spPr/>
      <dgm:t>
        <a:bodyPr/>
        <a:lstStyle/>
        <a:p>
          <a:endParaRPr lang="en-US"/>
        </a:p>
      </dgm:t>
    </dgm:pt>
    <dgm:pt modelId="{8C2279DA-3A19-40CB-883A-96DC66E3B5A0}" type="sibTrans" cxnId="{43DAE186-810F-459E-96F7-3C528DA686A3}">
      <dgm:prSet/>
      <dgm:spPr/>
      <dgm:t>
        <a:bodyPr/>
        <a:lstStyle/>
        <a:p>
          <a:endParaRPr lang="en-US"/>
        </a:p>
      </dgm:t>
    </dgm:pt>
    <dgm:pt modelId="{E2DF9C6E-90EB-4F4A-821E-29547F15B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Adopt a defense-in-depth strategy: access control, code reviews, automated scanning, and policy enforcement (Brook, 2024a).</a:t>
          </a:r>
        </a:p>
      </dgm:t>
    </dgm:pt>
    <dgm:pt modelId="{383017B4-E186-490C-B4A7-07D56A793E2C}" type="parTrans" cxnId="{7CFF12DA-5A04-4B5E-9B43-CC8A716141D0}">
      <dgm:prSet/>
      <dgm:spPr/>
      <dgm:t>
        <a:bodyPr/>
        <a:lstStyle/>
        <a:p>
          <a:endParaRPr lang="en-US"/>
        </a:p>
      </dgm:t>
    </dgm:pt>
    <dgm:pt modelId="{EB45B3FB-085E-49AE-BED6-F740E02792AD}" type="sibTrans" cxnId="{7CFF12DA-5A04-4B5E-9B43-CC8A716141D0}">
      <dgm:prSet/>
      <dgm:spPr/>
      <dgm:t>
        <a:bodyPr/>
        <a:lstStyle/>
        <a:p>
          <a:endParaRPr lang="en-US"/>
        </a:p>
      </dgm:t>
    </dgm:pt>
    <dgm:pt modelId="{5372AC61-3D00-4DBA-965A-EC3FA135F4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Protecting source code preserves product integrity, prevents IP theft, and maintains customer trust (Harness, 2025).</a:t>
          </a:r>
        </a:p>
      </dgm:t>
    </dgm:pt>
    <dgm:pt modelId="{D81BA988-C8CA-41B4-8C30-69B06111A1DA}" type="parTrans" cxnId="{2C67882A-EB02-4805-AB4E-72C188EECFF0}">
      <dgm:prSet/>
      <dgm:spPr/>
      <dgm:t>
        <a:bodyPr/>
        <a:lstStyle/>
        <a:p>
          <a:endParaRPr lang="en-US"/>
        </a:p>
      </dgm:t>
    </dgm:pt>
    <dgm:pt modelId="{96F7B9D2-2B50-457F-A737-CD5B6B27AE34}" type="sibTrans" cxnId="{2C67882A-EB02-4805-AB4E-72C188EECFF0}">
      <dgm:prSet/>
      <dgm:spPr/>
      <dgm:t>
        <a:bodyPr/>
        <a:lstStyle/>
        <a:p>
          <a:endParaRPr lang="en-US"/>
        </a:p>
      </dgm:t>
    </dgm:pt>
    <dgm:pt modelId="{E96DBA6D-E98B-4269-80A4-54F789873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Stay proactive: continuously adapt to new threats and update security tools and practices (Rose, 2025).</a:t>
          </a:r>
        </a:p>
      </dgm:t>
    </dgm:pt>
    <dgm:pt modelId="{94B54AB4-78C9-48F2-8684-C3D798FBDC3F}" type="parTrans" cxnId="{7D8613BF-B838-4C01-AA95-2816C012177D}">
      <dgm:prSet/>
      <dgm:spPr/>
      <dgm:t>
        <a:bodyPr/>
        <a:lstStyle/>
        <a:p>
          <a:endParaRPr lang="en-US"/>
        </a:p>
      </dgm:t>
    </dgm:pt>
    <dgm:pt modelId="{ADC2EB2A-E460-4F6B-9338-0BE59C787773}" type="sibTrans" cxnId="{7D8613BF-B838-4C01-AA95-2816C012177D}">
      <dgm:prSet/>
      <dgm:spPr/>
      <dgm:t>
        <a:bodyPr/>
        <a:lstStyle/>
        <a:p>
          <a:endParaRPr lang="en-US"/>
        </a:p>
      </dgm:t>
    </dgm:pt>
    <dgm:pt modelId="{6557B285-027F-4F12-AFB5-314110370888}" type="pres">
      <dgm:prSet presAssocID="{BAF64A0C-D2CB-405D-9130-48BA74189BB9}" presName="root" presStyleCnt="0">
        <dgm:presLayoutVars>
          <dgm:dir/>
          <dgm:resizeHandles val="exact"/>
        </dgm:presLayoutVars>
      </dgm:prSet>
      <dgm:spPr/>
    </dgm:pt>
    <dgm:pt modelId="{8BAED3B6-9E5C-4156-89BA-0E6567A30257}" type="pres">
      <dgm:prSet presAssocID="{F0ED021C-E7A1-4A7B-ABFB-9033C8CEB907}" presName="compNode" presStyleCnt="0"/>
      <dgm:spPr/>
    </dgm:pt>
    <dgm:pt modelId="{F0BD5661-42ED-477E-9B9B-FB0C957350F8}" type="pres">
      <dgm:prSet presAssocID="{F0ED021C-E7A1-4A7B-ABFB-9033C8CEB907}" presName="bgRect" presStyleLbl="bgShp" presStyleIdx="0" presStyleCnt="4"/>
      <dgm:spPr/>
    </dgm:pt>
    <dgm:pt modelId="{DAB01D12-37FE-4AF2-9946-AFA9821993DB}" type="pres">
      <dgm:prSet presAssocID="{F0ED021C-E7A1-4A7B-ABFB-9033C8CEB9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8782F9B-F6B9-4EEC-8E5B-83970E088ED3}" type="pres">
      <dgm:prSet presAssocID="{F0ED021C-E7A1-4A7B-ABFB-9033C8CEB907}" presName="spaceRect" presStyleCnt="0"/>
      <dgm:spPr/>
    </dgm:pt>
    <dgm:pt modelId="{42334450-648E-4F07-980B-AE60C84CA117}" type="pres">
      <dgm:prSet presAssocID="{F0ED021C-E7A1-4A7B-ABFB-9033C8CEB907}" presName="parTx" presStyleLbl="revTx" presStyleIdx="0" presStyleCnt="4">
        <dgm:presLayoutVars>
          <dgm:chMax val="0"/>
          <dgm:chPref val="0"/>
        </dgm:presLayoutVars>
      </dgm:prSet>
      <dgm:spPr/>
    </dgm:pt>
    <dgm:pt modelId="{5D778B4C-50F1-4983-A685-2AF5E565875A}" type="pres">
      <dgm:prSet presAssocID="{8C2279DA-3A19-40CB-883A-96DC66E3B5A0}" presName="sibTrans" presStyleCnt="0"/>
      <dgm:spPr/>
    </dgm:pt>
    <dgm:pt modelId="{1B971EA7-7352-44B0-8679-507A7F41AD85}" type="pres">
      <dgm:prSet presAssocID="{E2DF9C6E-90EB-4F4A-821E-29547F15B700}" presName="compNode" presStyleCnt="0"/>
      <dgm:spPr/>
    </dgm:pt>
    <dgm:pt modelId="{05FF010D-B639-4343-8770-9BA4609507F7}" type="pres">
      <dgm:prSet presAssocID="{E2DF9C6E-90EB-4F4A-821E-29547F15B700}" presName="bgRect" presStyleLbl="bgShp" presStyleIdx="1" presStyleCnt="4"/>
      <dgm:spPr/>
    </dgm:pt>
    <dgm:pt modelId="{84C63C34-2A10-4C4C-80B9-5927A5E62D3D}" type="pres">
      <dgm:prSet presAssocID="{E2DF9C6E-90EB-4F4A-821E-29547F15B7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97430AB-A410-4508-B45C-F54E86F63928}" type="pres">
      <dgm:prSet presAssocID="{E2DF9C6E-90EB-4F4A-821E-29547F15B700}" presName="spaceRect" presStyleCnt="0"/>
      <dgm:spPr/>
    </dgm:pt>
    <dgm:pt modelId="{B64EC2F9-B46E-499D-82C2-39B7C15F60DF}" type="pres">
      <dgm:prSet presAssocID="{E2DF9C6E-90EB-4F4A-821E-29547F15B700}" presName="parTx" presStyleLbl="revTx" presStyleIdx="1" presStyleCnt="4">
        <dgm:presLayoutVars>
          <dgm:chMax val="0"/>
          <dgm:chPref val="0"/>
        </dgm:presLayoutVars>
      </dgm:prSet>
      <dgm:spPr/>
    </dgm:pt>
    <dgm:pt modelId="{6D22073F-F168-4967-A561-675009237D63}" type="pres">
      <dgm:prSet presAssocID="{EB45B3FB-085E-49AE-BED6-F740E02792AD}" presName="sibTrans" presStyleCnt="0"/>
      <dgm:spPr/>
    </dgm:pt>
    <dgm:pt modelId="{91C976CE-3018-47F1-BEEA-27920B71F1F8}" type="pres">
      <dgm:prSet presAssocID="{5372AC61-3D00-4DBA-965A-EC3FA135F425}" presName="compNode" presStyleCnt="0"/>
      <dgm:spPr/>
    </dgm:pt>
    <dgm:pt modelId="{D59D7A7B-458A-4E8C-967A-D82B52F20BAE}" type="pres">
      <dgm:prSet presAssocID="{5372AC61-3D00-4DBA-965A-EC3FA135F425}" presName="bgRect" presStyleLbl="bgShp" presStyleIdx="2" presStyleCnt="4"/>
      <dgm:spPr/>
    </dgm:pt>
    <dgm:pt modelId="{F22F9096-6B35-40EF-A5E8-CE105F896433}" type="pres">
      <dgm:prSet presAssocID="{5372AC61-3D00-4DBA-965A-EC3FA135F4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63CF544-D42B-462C-B264-A17750CA4A6A}" type="pres">
      <dgm:prSet presAssocID="{5372AC61-3D00-4DBA-965A-EC3FA135F425}" presName="spaceRect" presStyleCnt="0"/>
      <dgm:spPr/>
    </dgm:pt>
    <dgm:pt modelId="{ED535517-535C-4FDE-A1AD-B06C43B97955}" type="pres">
      <dgm:prSet presAssocID="{5372AC61-3D00-4DBA-965A-EC3FA135F425}" presName="parTx" presStyleLbl="revTx" presStyleIdx="2" presStyleCnt="4">
        <dgm:presLayoutVars>
          <dgm:chMax val="0"/>
          <dgm:chPref val="0"/>
        </dgm:presLayoutVars>
      </dgm:prSet>
      <dgm:spPr/>
    </dgm:pt>
    <dgm:pt modelId="{C7BC350C-64EE-498B-BE45-B49AEFE030BA}" type="pres">
      <dgm:prSet presAssocID="{96F7B9D2-2B50-457F-A737-CD5B6B27AE34}" presName="sibTrans" presStyleCnt="0"/>
      <dgm:spPr/>
    </dgm:pt>
    <dgm:pt modelId="{EB39C4F9-A5D0-479B-AE58-7AFF44C720FF}" type="pres">
      <dgm:prSet presAssocID="{E96DBA6D-E98B-4269-80A4-54F789873D5B}" presName="compNode" presStyleCnt="0"/>
      <dgm:spPr/>
    </dgm:pt>
    <dgm:pt modelId="{BD78B04C-EB1A-42BD-BA54-9949651745F5}" type="pres">
      <dgm:prSet presAssocID="{E96DBA6D-E98B-4269-80A4-54F789873D5B}" presName="bgRect" presStyleLbl="bgShp" presStyleIdx="3" presStyleCnt="4"/>
      <dgm:spPr/>
    </dgm:pt>
    <dgm:pt modelId="{66D31186-147C-4846-9ACD-01AF6982DA12}" type="pres">
      <dgm:prSet presAssocID="{E96DBA6D-E98B-4269-80A4-54F789873D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72C7A93-9327-403F-8631-A2FC13665F37}" type="pres">
      <dgm:prSet presAssocID="{E96DBA6D-E98B-4269-80A4-54F789873D5B}" presName="spaceRect" presStyleCnt="0"/>
      <dgm:spPr/>
    </dgm:pt>
    <dgm:pt modelId="{A55AFBFC-FF83-4E47-BB3B-9A591874F8D5}" type="pres">
      <dgm:prSet presAssocID="{E96DBA6D-E98B-4269-80A4-54F789873D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049718-E513-4ECD-8543-5F6B63AF95BC}" type="presOf" srcId="{BAF64A0C-D2CB-405D-9130-48BA74189BB9}" destId="{6557B285-027F-4F12-AFB5-314110370888}" srcOrd="0" destOrd="0" presId="urn:microsoft.com/office/officeart/2018/2/layout/IconVerticalSolidList"/>
    <dgm:cxn modelId="{2C67882A-EB02-4805-AB4E-72C188EECFF0}" srcId="{BAF64A0C-D2CB-405D-9130-48BA74189BB9}" destId="{5372AC61-3D00-4DBA-965A-EC3FA135F425}" srcOrd="2" destOrd="0" parTransId="{D81BA988-C8CA-41B4-8C30-69B06111A1DA}" sibTransId="{96F7B9D2-2B50-457F-A737-CD5B6B27AE34}"/>
    <dgm:cxn modelId="{43DAE186-810F-459E-96F7-3C528DA686A3}" srcId="{BAF64A0C-D2CB-405D-9130-48BA74189BB9}" destId="{F0ED021C-E7A1-4A7B-ABFB-9033C8CEB907}" srcOrd="0" destOrd="0" parTransId="{E25B5354-014D-4B42-B75A-7DB30E61C798}" sibTransId="{8C2279DA-3A19-40CB-883A-96DC66E3B5A0}"/>
    <dgm:cxn modelId="{E7C2728E-5606-464B-83E5-BAB7344B8753}" type="presOf" srcId="{E2DF9C6E-90EB-4F4A-821E-29547F15B700}" destId="{B64EC2F9-B46E-499D-82C2-39B7C15F60DF}" srcOrd="0" destOrd="0" presId="urn:microsoft.com/office/officeart/2018/2/layout/IconVerticalSolidList"/>
    <dgm:cxn modelId="{C9476EB3-986E-412F-892E-0410CF4B67F9}" type="presOf" srcId="{E96DBA6D-E98B-4269-80A4-54F789873D5B}" destId="{A55AFBFC-FF83-4E47-BB3B-9A591874F8D5}" srcOrd="0" destOrd="0" presId="urn:microsoft.com/office/officeart/2018/2/layout/IconVerticalSolidList"/>
    <dgm:cxn modelId="{7D8613BF-B838-4C01-AA95-2816C012177D}" srcId="{BAF64A0C-D2CB-405D-9130-48BA74189BB9}" destId="{E96DBA6D-E98B-4269-80A4-54F789873D5B}" srcOrd="3" destOrd="0" parTransId="{94B54AB4-78C9-48F2-8684-C3D798FBDC3F}" sibTransId="{ADC2EB2A-E460-4F6B-9338-0BE59C787773}"/>
    <dgm:cxn modelId="{7CFF12DA-5A04-4B5E-9B43-CC8A716141D0}" srcId="{BAF64A0C-D2CB-405D-9130-48BA74189BB9}" destId="{E2DF9C6E-90EB-4F4A-821E-29547F15B700}" srcOrd="1" destOrd="0" parTransId="{383017B4-E186-490C-B4A7-07D56A793E2C}" sibTransId="{EB45B3FB-085E-49AE-BED6-F740E02792AD}"/>
    <dgm:cxn modelId="{CDA790E4-E06B-4656-9B1A-A85643356395}" type="presOf" srcId="{F0ED021C-E7A1-4A7B-ABFB-9033C8CEB907}" destId="{42334450-648E-4F07-980B-AE60C84CA117}" srcOrd="0" destOrd="0" presId="urn:microsoft.com/office/officeart/2018/2/layout/IconVerticalSolidList"/>
    <dgm:cxn modelId="{496B21E9-213D-46E3-B78F-42DA259B4D15}" type="presOf" srcId="{5372AC61-3D00-4DBA-965A-EC3FA135F425}" destId="{ED535517-535C-4FDE-A1AD-B06C43B97955}" srcOrd="0" destOrd="0" presId="urn:microsoft.com/office/officeart/2018/2/layout/IconVerticalSolidList"/>
    <dgm:cxn modelId="{19520636-00CE-4793-846C-AC9EF2F02EE0}" type="presParOf" srcId="{6557B285-027F-4F12-AFB5-314110370888}" destId="{8BAED3B6-9E5C-4156-89BA-0E6567A30257}" srcOrd="0" destOrd="0" presId="urn:microsoft.com/office/officeart/2018/2/layout/IconVerticalSolidList"/>
    <dgm:cxn modelId="{6D25AC21-1C17-478C-80E1-F4FE4DB1F3A3}" type="presParOf" srcId="{8BAED3B6-9E5C-4156-89BA-0E6567A30257}" destId="{F0BD5661-42ED-477E-9B9B-FB0C957350F8}" srcOrd="0" destOrd="0" presId="urn:microsoft.com/office/officeart/2018/2/layout/IconVerticalSolidList"/>
    <dgm:cxn modelId="{CB944A99-CC93-485E-BB82-407C5B5047CA}" type="presParOf" srcId="{8BAED3B6-9E5C-4156-89BA-0E6567A30257}" destId="{DAB01D12-37FE-4AF2-9946-AFA9821993DB}" srcOrd="1" destOrd="0" presId="urn:microsoft.com/office/officeart/2018/2/layout/IconVerticalSolidList"/>
    <dgm:cxn modelId="{1426A2C9-F29F-40A0-A492-343BB6AF5384}" type="presParOf" srcId="{8BAED3B6-9E5C-4156-89BA-0E6567A30257}" destId="{58782F9B-F6B9-4EEC-8E5B-83970E088ED3}" srcOrd="2" destOrd="0" presId="urn:microsoft.com/office/officeart/2018/2/layout/IconVerticalSolidList"/>
    <dgm:cxn modelId="{CB3AD47A-43F9-41DB-A006-3226DCA48304}" type="presParOf" srcId="{8BAED3B6-9E5C-4156-89BA-0E6567A30257}" destId="{42334450-648E-4F07-980B-AE60C84CA117}" srcOrd="3" destOrd="0" presId="urn:microsoft.com/office/officeart/2018/2/layout/IconVerticalSolidList"/>
    <dgm:cxn modelId="{1030D7E2-1E6D-4EB2-85C1-97A906F1F811}" type="presParOf" srcId="{6557B285-027F-4F12-AFB5-314110370888}" destId="{5D778B4C-50F1-4983-A685-2AF5E565875A}" srcOrd="1" destOrd="0" presId="urn:microsoft.com/office/officeart/2018/2/layout/IconVerticalSolidList"/>
    <dgm:cxn modelId="{F7A951D6-D236-4C55-BA10-679CDB27D98C}" type="presParOf" srcId="{6557B285-027F-4F12-AFB5-314110370888}" destId="{1B971EA7-7352-44B0-8679-507A7F41AD85}" srcOrd="2" destOrd="0" presId="urn:microsoft.com/office/officeart/2018/2/layout/IconVerticalSolidList"/>
    <dgm:cxn modelId="{5581A66E-0852-47BB-8707-20A88AAB27B5}" type="presParOf" srcId="{1B971EA7-7352-44B0-8679-507A7F41AD85}" destId="{05FF010D-B639-4343-8770-9BA4609507F7}" srcOrd="0" destOrd="0" presId="urn:microsoft.com/office/officeart/2018/2/layout/IconVerticalSolidList"/>
    <dgm:cxn modelId="{B5E9A774-502F-4509-AB0A-5FF1F2096DEB}" type="presParOf" srcId="{1B971EA7-7352-44B0-8679-507A7F41AD85}" destId="{84C63C34-2A10-4C4C-80B9-5927A5E62D3D}" srcOrd="1" destOrd="0" presId="urn:microsoft.com/office/officeart/2018/2/layout/IconVerticalSolidList"/>
    <dgm:cxn modelId="{AEC26034-8155-4424-9310-1A41C003992F}" type="presParOf" srcId="{1B971EA7-7352-44B0-8679-507A7F41AD85}" destId="{297430AB-A410-4508-B45C-F54E86F63928}" srcOrd="2" destOrd="0" presId="urn:microsoft.com/office/officeart/2018/2/layout/IconVerticalSolidList"/>
    <dgm:cxn modelId="{34E92D51-5A26-489D-8066-710CDB77F2E2}" type="presParOf" srcId="{1B971EA7-7352-44B0-8679-507A7F41AD85}" destId="{B64EC2F9-B46E-499D-82C2-39B7C15F60DF}" srcOrd="3" destOrd="0" presId="urn:microsoft.com/office/officeart/2018/2/layout/IconVerticalSolidList"/>
    <dgm:cxn modelId="{4D4A450A-352C-4879-86F3-C6969FCE255B}" type="presParOf" srcId="{6557B285-027F-4F12-AFB5-314110370888}" destId="{6D22073F-F168-4967-A561-675009237D63}" srcOrd="3" destOrd="0" presId="urn:microsoft.com/office/officeart/2018/2/layout/IconVerticalSolidList"/>
    <dgm:cxn modelId="{772B44BE-4C68-4BD6-90D5-5795137FBB61}" type="presParOf" srcId="{6557B285-027F-4F12-AFB5-314110370888}" destId="{91C976CE-3018-47F1-BEEA-27920B71F1F8}" srcOrd="4" destOrd="0" presId="urn:microsoft.com/office/officeart/2018/2/layout/IconVerticalSolidList"/>
    <dgm:cxn modelId="{D5A5363F-32E6-44C8-BEE7-4BA2E92E31CB}" type="presParOf" srcId="{91C976CE-3018-47F1-BEEA-27920B71F1F8}" destId="{D59D7A7B-458A-4E8C-967A-D82B52F20BAE}" srcOrd="0" destOrd="0" presId="urn:microsoft.com/office/officeart/2018/2/layout/IconVerticalSolidList"/>
    <dgm:cxn modelId="{70144A41-FA2B-42E0-901D-3D0751FC9F90}" type="presParOf" srcId="{91C976CE-3018-47F1-BEEA-27920B71F1F8}" destId="{F22F9096-6B35-40EF-A5E8-CE105F896433}" srcOrd="1" destOrd="0" presId="urn:microsoft.com/office/officeart/2018/2/layout/IconVerticalSolidList"/>
    <dgm:cxn modelId="{D4D7E88C-5502-4BE6-8036-0C321F5FD4EA}" type="presParOf" srcId="{91C976CE-3018-47F1-BEEA-27920B71F1F8}" destId="{463CF544-D42B-462C-B264-A17750CA4A6A}" srcOrd="2" destOrd="0" presId="urn:microsoft.com/office/officeart/2018/2/layout/IconVerticalSolidList"/>
    <dgm:cxn modelId="{F014F066-72D6-42F0-80B0-B376D6BC46B4}" type="presParOf" srcId="{91C976CE-3018-47F1-BEEA-27920B71F1F8}" destId="{ED535517-535C-4FDE-A1AD-B06C43B97955}" srcOrd="3" destOrd="0" presId="urn:microsoft.com/office/officeart/2018/2/layout/IconVerticalSolidList"/>
    <dgm:cxn modelId="{1D6A3F36-96F8-4C5B-9C31-66800CDFB035}" type="presParOf" srcId="{6557B285-027F-4F12-AFB5-314110370888}" destId="{C7BC350C-64EE-498B-BE45-B49AEFE030BA}" srcOrd="5" destOrd="0" presId="urn:microsoft.com/office/officeart/2018/2/layout/IconVerticalSolidList"/>
    <dgm:cxn modelId="{D1CC6E0E-6941-4884-A764-87631CD664B1}" type="presParOf" srcId="{6557B285-027F-4F12-AFB5-314110370888}" destId="{EB39C4F9-A5D0-479B-AE58-7AFF44C720FF}" srcOrd="6" destOrd="0" presId="urn:microsoft.com/office/officeart/2018/2/layout/IconVerticalSolidList"/>
    <dgm:cxn modelId="{3233B0ED-3B66-492D-8EEA-D0B368628749}" type="presParOf" srcId="{EB39C4F9-A5D0-479B-AE58-7AFF44C720FF}" destId="{BD78B04C-EB1A-42BD-BA54-9949651745F5}" srcOrd="0" destOrd="0" presId="urn:microsoft.com/office/officeart/2018/2/layout/IconVerticalSolidList"/>
    <dgm:cxn modelId="{76C918A5-7CC3-40CA-8BB7-7F40F45CD72D}" type="presParOf" srcId="{EB39C4F9-A5D0-479B-AE58-7AFF44C720FF}" destId="{66D31186-147C-4846-9ACD-01AF6982DA12}" srcOrd="1" destOrd="0" presId="urn:microsoft.com/office/officeart/2018/2/layout/IconVerticalSolidList"/>
    <dgm:cxn modelId="{772EDA1B-E45D-45E7-B56A-A6D1E9A73418}" type="presParOf" srcId="{EB39C4F9-A5D0-479B-AE58-7AFF44C720FF}" destId="{372C7A93-9327-403F-8631-A2FC13665F37}" srcOrd="2" destOrd="0" presId="urn:microsoft.com/office/officeart/2018/2/layout/IconVerticalSolidList"/>
    <dgm:cxn modelId="{26D2E953-424C-41D6-81DC-D788D279F229}" type="presParOf" srcId="{EB39C4F9-A5D0-479B-AE58-7AFF44C720FF}" destId="{A55AFBFC-FF83-4E47-BB3B-9A591874F8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5661-42ED-477E-9B9B-FB0C957350F8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1D12-37FE-4AF2-9946-AFA9821993DB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4450-648E-4F07-980B-AE60C84CA117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Securing shared repositories requires layered defenses: technical controls, training, and ongoing monitoring.</a:t>
          </a:r>
        </a:p>
      </dsp:txBody>
      <dsp:txXfrm>
        <a:off x="913731" y="1560"/>
        <a:ext cx="9144668" cy="791109"/>
      </dsp:txXfrm>
    </dsp:sp>
    <dsp:sp modelId="{05FF010D-B639-4343-8770-9BA4609507F7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3C34-2A10-4C4C-80B9-5927A5E62D3D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C2F9-B46E-499D-82C2-39B7C15F60DF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Adopt a defense-in-depth strategy: access control, code reviews, automated scanning, and policy enforcement (Brook, 2024a).</a:t>
          </a:r>
        </a:p>
      </dsp:txBody>
      <dsp:txXfrm>
        <a:off x="913731" y="990447"/>
        <a:ext cx="9144668" cy="791109"/>
      </dsp:txXfrm>
    </dsp:sp>
    <dsp:sp modelId="{D59D7A7B-458A-4E8C-967A-D82B52F20BAE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F9096-6B35-40EF-A5E8-CE105F89643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35517-535C-4FDE-A1AD-B06C43B97955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Protecting source code preserves product integrity, prevents IP theft, and maintains customer trust (Harness, 2025).</a:t>
          </a:r>
        </a:p>
      </dsp:txBody>
      <dsp:txXfrm>
        <a:off x="913731" y="1979334"/>
        <a:ext cx="9144668" cy="791109"/>
      </dsp:txXfrm>
    </dsp:sp>
    <dsp:sp modelId="{BD78B04C-EB1A-42BD-BA54-9949651745F5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31186-147C-4846-9ACD-01AF6982DA12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FBFC-FF83-4E47-BB3B-9A591874F8D5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Stay proactive: continuously adapt to new threats and update security tools and practices (Rose, 2025).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1046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2105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7207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9281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601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8855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07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421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529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847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317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2408-0E5B-855F-5D51-160CE0E10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Security Controls in Shared Source Code Repositories</a:t>
            </a:r>
            <a:endParaRPr lang="en-US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B73DD-16EE-4C97-7408-4C5063BA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01" r="8354" b="-2"/>
          <a:stretch>
            <a:fillRect/>
          </a:stretch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8CC7C56-B786-4990-0971-AF99C587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 Trueworthy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 11.2 Assignment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CSD 380 DevOps (2257-DD)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July 15, 2025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460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8A83-0471-7188-D257-4727C69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E9E052-C8D9-4DA6-088F-3E510ED2D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0259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30521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D58B-8B45-CD7E-E1BE-C616397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D306-1E8C-D949-FCF3-325429E7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Brook, C. (2024a, January 22). Source Code Security Best Practices to Protect Against Theft. Www.digitalguardian.com. https://www.digitalguardian.com/blog/source-code-security-best-practices-protect-against-theft</a:t>
            </a:r>
          </a:p>
          <a:p>
            <a:r>
              <a:rPr lang="en-US" dirty="0"/>
              <a:t>Brook, C. (2024b, May 2). Code Protection: How to Protect Your Source Code. Digitalguardian.com. https://www.digitalguardian.com/blog/code-protection-how-protect-your-source-code</a:t>
            </a:r>
          </a:p>
          <a:p>
            <a:r>
              <a:rPr lang="en-US" dirty="0"/>
              <a:t>Fernandes, C. (2023, August 7). Source Code Security Best Practices: A Complete Guide - Blog. Get.assembla.com. https://get.assembla.com/blog/source-code-security/</a:t>
            </a:r>
          </a:p>
          <a:p>
            <a:r>
              <a:rPr lang="en-US" dirty="0"/>
              <a:t>Harness. (2025, June 26). Best Practices for Securing Code Repositories. Harness.io; harness.io. https://www.harness.io/harness-devops-academy/secure-code-repositories-best-practices</a:t>
            </a:r>
          </a:p>
          <a:p>
            <a:r>
              <a:rPr lang="en-US" dirty="0"/>
              <a:t>Rose, J. (2025, June 11). 12 Best Practices for Secure Code Repositories (2025 Guide). </a:t>
            </a:r>
            <a:r>
              <a:rPr lang="en-US" dirty="0" err="1"/>
              <a:t>Checkmarx</a:t>
            </a:r>
            <a:r>
              <a:rPr lang="en-US" dirty="0"/>
              <a:t>. https://checkmarx.com/supply-chain-security/repository-health-monitoring-part-2-essential-practices-for-secure-repositories/</a:t>
            </a:r>
          </a:p>
        </p:txBody>
      </p:sp>
    </p:spTree>
    <p:extLst>
      <p:ext uri="{BB962C8B-B14F-4D97-AF65-F5344CB8AC3E}">
        <p14:creationId xmlns:p14="http://schemas.microsoft.com/office/powerpoint/2010/main" val="3142214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8CD7-AE13-84EB-4C1B-B97D93C2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Code Security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ABCA-D594-76E9-F298-37F1B318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Securing source code is critical to protecting intellectual property and software integrity.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Unprotected repositories are vulnerable to theft, tampering, and malicious code injection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Collaboration through shared repos increases exposure to internal and external threats (Fernandes, 2023).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Implementing strong security controls helps mitigate risks in the software supply chain (Brook, 2024a).</a:t>
            </a:r>
          </a:p>
        </p:txBody>
      </p:sp>
    </p:spTree>
    <p:extLst>
      <p:ext uri="{BB962C8B-B14F-4D97-AF65-F5344CB8AC3E}">
        <p14:creationId xmlns:p14="http://schemas.microsoft.com/office/powerpoint/2010/main" val="25372885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5E40-788B-CC89-3B16-1D432456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1 – Strong Access Control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B01E-361E-3782-5E20-FF466A53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Role-Based Access Control (RBAC)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Limit access based on user roles.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Least Privilege Principle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Users get only the permissions needed.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Multi-Factor Authentication (MFA)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Require MFA to prevent credential compromise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Audit Access Logs</a:t>
            </a:r>
            <a:r>
              <a:rPr lang="en-US" sz="2000" dirty="0"/>
              <a:t>: Regularly review who accessed what and when (Harness, 2025).</a:t>
            </a:r>
          </a:p>
        </p:txBody>
      </p:sp>
    </p:spTree>
    <p:extLst>
      <p:ext uri="{BB962C8B-B14F-4D97-AF65-F5344CB8AC3E}">
        <p14:creationId xmlns:p14="http://schemas.microsoft.com/office/powerpoint/2010/main" val="27274261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9CC5-7BAE-12AF-7CC6-581524D7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2 – Secure Coding &amp; Code Review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7189-8839-35A7-1F1A-059DC6CE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Train Developers</a:t>
            </a:r>
            <a:r>
              <a:rPr lang="en-US" sz="2000" dirty="0"/>
              <a:t>: Encourage awareness of common coding vulnerabilities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Code Review Before Merge</a:t>
            </a:r>
            <a:r>
              <a:rPr lang="en-US" sz="2000" dirty="0"/>
              <a:t>: Peer reviews catch issues early.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Input Validation &amp; Sanitization</a:t>
            </a:r>
            <a:r>
              <a:rPr lang="en-US" sz="2000" dirty="0"/>
              <a:t>: Defend against injection attacks.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Avoid Insecure Workflows</a:t>
            </a:r>
            <a:r>
              <a:rPr lang="en-US" sz="2000" dirty="0"/>
              <a:t>: Eliminate unsafe CI/CD configurations (Rose, 2025).</a:t>
            </a:r>
          </a:p>
        </p:txBody>
      </p:sp>
    </p:spTree>
    <p:extLst>
      <p:ext uri="{BB962C8B-B14F-4D97-AF65-F5344CB8AC3E}">
        <p14:creationId xmlns:p14="http://schemas.microsoft.com/office/powerpoint/2010/main" val="41609493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6808-D95D-22D6-7E63-F71503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3 – Implement Automated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2278-BEE3-4984-7FC4-12D934B9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SAST &amp; DAST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Identify vulnerabilities during development and runtime.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SCA</a:t>
            </a:r>
            <a:r>
              <a:rPr lang="en-US" sz="2000" dirty="0"/>
              <a:t>: Detect flaws in third-party/open-source components (Rose, 2025).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Fuzz Testing</a:t>
            </a:r>
            <a:r>
              <a:rPr lang="en-US" sz="2000" dirty="0"/>
              <a:t>: Test resilience with random inputs.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Secret Scanning</a:t>
            </a:r>
            <a:r>
              <a:rPr lang="en-US" sz="2000" dirty="0"/>
              <a:t>: Prevent hardcoded credentials.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Continuous Monitoring</a:t>
            </a:r>
            <a:r>
              <a:rPr lang="en-US" sz="2000" dirty="0"/>
              <a:t>: Alert on suspicious actions (Rose, 2025; Harness, 2025).</a:t>
            </a:r>
          </a:p>
        </p:txBody>
      </p:sp>
    </p:spTree>
    <p:extLst>
      <p:ext uri="{BB962C8B-B14F-4D97-AF65-F5344CB8AC3E}">
        <p14:creationId xmlns:p14="http://schemas.microsoft.com/office/powerpoint/2010/main" val="18024702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C6B-8EF7-7C40-9AEE-D76102E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4 – Strengthen Repository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2D94-6BDF-AE6A-18EA-9A91605D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Branch Protection</a:t>
            </a:r>
            <a:r>
              <a:rPr lang="en-US" sz="2000" dirty="0"/>
              <a:t>: Prevent unauthorized pushes.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Use Secure Platforms</a:t>
            </a:r>
            <a:r>
              <a:rPr lang="en-US" sz="2000" dirty="0"/>
              <a:t>: Choose repositories with built-in security features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Limit Executables/Binaries</a:t>
            </a:r>
            <a:r>
              <a:rPr lang="en-US" sz="2000" dirty="0"/>
              <a:t>: Reduce opaque or risky files (Brook, 2024a).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Monitor Activity</a:t>
            </a:r>
            <a:r>
              <a:rPr lang="en-US" sz="2000" dirty="0"/>
              <a:t>: Watch for anomalies or misuse (Rose, 2025).</a:t>
            </a:r>
          </a:p>
        </p:txBody>
      </p:sp>
    </p:spTree>
    <p:extLst>
      <p:ext uri="{BB962C8B-B14F-4D97-AF65-F5344CB8AC3E}">
        <p14:creationId xmlns:p14="http://schemas.microsoft.com/office/powerpoint/2010/main" val="4670790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652D-1E22-C894-0ACA-62375DD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5 – Secure 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A985-12DA-451F-C934-19DE12F5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Pinned Dependencies</a:t>
            </a:r>
            <a:r>
              <a:rPr lang="en-US" sz="2000" dirty="0"/>
              <a:t>: Lock exact versions to avoid hijacking (Rose, 2025).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Choose Maintained Packages</a:t>
            </a:r>
            <a:r>
              <a:rPr lang="en-US" sz="2000" dirty="0"/>
              <a:t>: Avoid abandoned or outdated libraries.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Use SBOMs &amp; SLSA</a:t>
            </a:r>
            <a:r>
              <a:rPr lang="en-US" sz="2000" dirty="0"/>
              <a:t>: Track components and verify supply chain security.</a:t>
            </a:r>
          </a:p>
        </p:txBody>
      </p:sp>
    </p:spTree>
    <p:extLst>
      <p:ext uri="{BB962C8B-B14F-4D97-AF65-F5344CB8AC3E}">
        <p14:creationId xmlns:p14="http://schemas.microsoft.com/office/powerpoint/2010/main" val="317900144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520D-1BB6-D36B-2758-58D08B70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6 – Data Protection &amp; Code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86A4-AAC5-FB33-5B7E-78019B7B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Encryption</a:t>
            </a:r>
            <a:r>
              <a:rPr lang="en-US" sz="2000" dirty="0"/>
              <a:t>: Use strong encryption for storage and transfer (Brook, 2024a).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Backups</a:t>
            </a:r>
            <a:r>
              <a:rPr lang="en-US" sz="2000" dirty="0"/>
              <a:t>: Maintain secure, off-site backups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Code Signing</a:t>
            </a:r>
            <a:r>
              <a:rPr lang="en-US" sz="2000" dirty="0"/>
              <a:t>: Require signed commits and release artifacts.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Verify Packages</a:t>
            </a:r>
            <a:r>
              <a:rPr lang="en-US" sz="2000" dirty="0"/>
              <a:t>: Ensure all builds and packages are authentic (Rose, 2025).</a:t>
            </a:r>
          </a:p>
        </p:txBody>
      </p:sp>
    </p:spTree>
    <p:extLst>
      <p:ext uri="{BB962C8B-B14F-4D97-AF65-F5344CB8AC3E}">
        <p14:creationId xmlns:p14="http://schemas.microsoft.com/office/powerpoint/2010/main" val="126013783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2F17E-EB04-9898-D404-DAF7E1E4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Best Practice 7 – Policies, Training &amp; DevSecOps Culture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EB190CD3-5BF8-0063-305D-36D6AD77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2A3B-4C97-DF99-66F1-7D26314D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Define Policies</a:t>
            </a:r>
            <a:r>
              <a:rPr lang="en-US" sz="2000" dirty="0"/>
              <a:t>: Cover threat modeling, patching, and reporting.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Incident Response</a:t>
            </a:r>
            <a:r>
              <a:rPr lang="en-US" sz="2000" dirty="0"/>
              <a:t>: Be prepared to respond to code-related breaches.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Legal Agreements</a:t>
            </a:r>
            <a:r>
              <a:rPr lang="en-US" sz="2000" dirty="0"/>
              <a:t>: Use NDAs to protect code across contributors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Developer Training</a:t>
            </a:r>
            <a:r>
              <a:rPr lang="en-US" sz="2000" dirty="0"/>
              <a:t>: Keep teams current on secure practices (Brook, 2024b).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DevSecOps</a:t>
            </a:r>
            <a:r>
              <a:rPr lang="en-US" sz="2000" b="1" dirty="0"/>
              <a:t> Integration</a:t>
            </a:r>
            <a:r>
              <a:rPr lang="en-US" sz="2000" dirty="0"/>
              <a:t>: Embed security across the DevOps pipeline.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771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770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Courier New</vt:lpstr>
      <vt:lpstr>RetrospectVTI</vt:lpstr>
      <vt:lpstr>Security Controls in Shared Source Code Repositories</vt:lpstr>
      <vt:lpstr>Why Source Code Security Matters</vt:lpstr>
      <vt:lpstr>Best Practice 1 – Strong Access Control &amp; Authentication</vt:lpstr>
      <vt:lpstr>Best Practice 2 – Secure Coding &amp; Code Review Practices</vt:lpstr>
      <vt:lpstr>Best Practice 3 – Implement Automated Security Tools</vt:lpstr>
      <vt:lpstr>Best Practice 4 – Strengthen Repository Management</vt:lpstr>
      <vt:lpstr>Best Practice 5 – Secure Dependency Management</vt:lpstr>
      <vt:lpstr>Best Practice 6 – Data Protection &amp; Code Integrity</vt:lpstr>
      <vt:lpstr>Best Practice 7 – Policies, Training &amp; DevSecOps Culture</vt:lpstr>
      <vt:lpstr>Conclusion &amp; 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Trueworthy</dc:creator>
  <cp:lastModifiedBy>Lea Trueworthy</cp:lastModifiedBy>
  <cp:revision>72</cp:revision>
  <dcterms:created xsi:type="dcterms:W3CDTF">2025-07-15T12:34:44Z</dcterms:created>
  <dcterms:modified xsi:type="dcterms:W3CDTF">2025-07-20T15:27:08Z</dcterms:modified>
</cp:coreProperties>
</file>