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BDBB2C-8919-4184-BCDE-6F7DC8909BC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AC026DCE-23A9-4412-9D95-A1F04144F149}">
      <dgm:prSet/>
      <dgm:spPr/>
      <dgm:t>
        <a:bodyPr/>
        <a:lstStyle/>
        <a:p>
          <a:r>
            <a:rPr lang="en-US"/>
            <a:t>Provide leadership training and demonstrate visible support for just culture principles</a:t>
          </a:r>
        </a:p>
      </dgm:t>
    </dgm:pt>
    <dgm:pt modelId="{FB29714D-CF10-4BA2-9B7D-2E1FF143BEE2}" type="parTrans" cxnId="{33017D5E-7D7B-4A17-B216-3CD76449922A}">
      <dgm:prSet/>
      <dgm:spPr/>
      <dgm:t>
        <a:bodyPr/>
        <a:lstStyle/>
        <a:p>
          <a:endParaRPr lang="en-US"/>
        </a:p>
      </dgm:t>
    </dgm:pt>
    <dgm:pt modelId="{DACF9626-8229-4D1D-8224-C541F796C0C6}" type="sibTrans" cxnId="{33017D5E-7D7B-4A17-B216-3CD76449922A}">
      <dgm:prSet/>
      <dgm:spPr/>
      <dgm:t>
        <a:bodyPr/>
        <a:lstStyle/>
        <a:p>
          <a:endParaRPr lang="en-US"/>
        </a:p>
      </dgm:t>
    </dgm:pt>
    <dgm:pt modelId="{597EB928-BF6F-4925-8F64-B54DEECA42C0}">
      <dgm:prSet/>
      <dgm:spPr/>
      <dgm:t>
        <a:bodyPr/>
        <a:lstStyle/>
        <a:p>
          <a:r>
            <a:rPr lang="en-US"/>
            <a:t>Develop clear and fair frameworks for responding to errors and behaviors</a:t>
          </a:r>
        </a:p>
      </dgm:t>
    </dgm:pt>
    <dgm:pt modelId="{E3DDE4A3-243C-4F68-B53E-6996DBD42B41}" type="parTrans" cxnId="{B182CAB8-EAFB-4245-825A-10E9EEEE1703}">
      <dgm:prSet/>
      <dgm:spPr/>
      <dgm:t>
        <a:bodyPr/>
        <a:lstStyle/>
        <a:p>
          <a:endParaRPr lang="en-US"/>
        </a:p>
      </dgm:t>
    </dgm:pt>
    <dgm:pt modelId="{7B1718A3-243C-4680-9272-B976E26F6966}" type="sibTrans" cxnId="{B182CAB8-EAFB-4245-825A-10E9EEEE1703}">
      <dgm:prSet/>
      <dgm:spPr/>
      <dgm:t>
        <a:bodyPr/>
        <a:lstStyle/>
        <a:p>
          <a:endParaRPr lang="en-US"/>
        </a:p>
      </dgm:t>
    </dgm:pt>
    <dgm:pt modelId="{231C5980-31FF-4A14-9F32-8D56BC5EE597}">
      <dgm:prSet/>
      <dgm:spPr/>
      <dgm:t>
        <a:bodyPr/>
        <a:lstStyle/>
        <a:p>
          <a:r>
            <a:rPr lang="en-US"/>
            <a:t>Foster open communication and build trust throughout the organization</a:t>
          </a:r>
        </a:p>
      </dgm:t>
    </dgm:pt>
    <dgm:pt modelId="{5DFFF5AF-BC52-4E30-89F7-5271711352C3}" type="parTrans" cxnId="{83EBA9F0-95C8-404B-B141-8F1C9715B560}">
      <dgm:prSet/>
      <dgm:spPr/>
      <dgm:t>
        <a:bodyPr/>
        <a:lstStyle/>
        <a:p>
          <a:endParaRPr lang="en-US"/>
        </a:p>
      </dgm:t>
    </dgm:pt>
    <dgm:pt modelId="{75099146-72E0-45BC-A73C-E981547C5C6C}" type="sibTrans" cxnId="{83EBA9F0-95C8-404B-B141-8F1C9715B560}">
      <dgm:prSet/>
      <dgm:spPr/>
      <dgm:t>
        <a:bodyPr/>
        <a:lstStyle/>
        <a:p>
          <a:endParaRPr lang="en-US"/>
        </a:p>
      </dgm:t>
    </dgm:pt>
    <dgm:pt modelId="{E15F2D16-D023-4E40-8409-03CE726669B8}">
      <dgm:prSet/>
      <dgm:spPr/>
      <dgm:t>
        <a:bodyPr/>
        <a:lstStyle/>
        <a:p>
          <a:r>
            <a:rPr lang="en-US" dirty="0"/>
            <a:t>Start with small initiatives, learn from successes, and scale gradually (Kim et al., 2021)</a:t>
          </a:r>
        </a:p>
      </dgm:t>
    </dgm:pt>
    <dgm:pt modelId="{1E65D4C1-D167-489F-83A6-0EED8E4AD318}" type="parTrans" cxnId="{E10E6E15-5FBF-4507-9113-8A5C9FCB6737}">
      <dgm:prSet/>
      <dgm:spPr/>
      <dgm:t>
        <a:bodyPr/>
        <a:lstStyle/>
        <a:p>
          <a:endParaRPr lang="en-US"/>
        </a:p>
      </dgm:t>
    </dgm:pt>
    <dgm:pt modelId="{302FF67A-669E-4D64-8CC9-1142370863DB}" type="sibTrans" cxnId="{E10E6E15-5FBF-4507-9113-8A5C9FCB6737}">
      <dgm:prSet/>
      <dgm:spPr/>
      <dgm:t>
        <a:bodyPr/>
        <a:lstStyle/>
        <a:p>
          <a:endParaRPr lang="en-US"/>
        </a:p>
      </dgm:t>
    </dgm:pt>
    <dgm:pt modelId="{0572DF50-54C1-44FA-A2FC-7488BA06F32B}" type="pres">
      <dgm:prSet presAssocID="{1EBDBB2C-8919-4184-BCDE-6F7DC8909BCD}" presName="root" presStyleCnt="0">
        <dgm:presLayoutVars>
          <dgm:dir/>
          <dgm:resizeHandles val="exact"/>
        </dgm:presLayoutVars>
      </dgm:prSet>
      <dgm:spPr/>
    </dgm:pt>
    <dgm:pt modelId="{BF90E97E-9F07-4D69-9D2E-7D1DF5867765}" type="pres">
      <dgm:prSet presAssocID="{1EBDBB2C-8919-4184-BCDE-6F7DC8909BCD}" presName="container" presStyleCnt="0">
        <dgm:presLayoutVars>
          <dgm:dir/>
          <dgm:resizeHandles val="exact"/>
        </dgm:presLayoutVars>
      </dgm:prSet>
      <dgm:spPr/>
    </dgm:pt>
    <dgm:pt modelId="{5995EA01-1C33-433E-A0F2-9C0AED7A026B}" type="pres">
      <dgm:prSet presAssocID="{AC026DCE-23A9-4412-9D95-A1F04144F149}" presName="compNode" presStyleCnt="0"/>
      <dgm:spPr/>
    </dgm:pt>
    <dgm:pt modelId="{C26F1054-C94F-4C50-8B61-1600B6BDC86D}" type="pres">
      <dgm:prSet presAssocID="{AC026DCE-23A9-4412-9D95-A1F04144F149}" presName="iconBgRect" presStyleLbl="bgShp" presStyleIdx="0" presStyleCnt="4"/>
      <dgm:spPr/>
    </dgm:pt>
    <dgm:pt modelId="{FA7AAE01-E637-47FC-97B7-196CB4034A13}" type="pres">
      <dgm:prSet presAssocID="{AC026DCE-23A9-4412-9D95-A1F04144F14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9CBA3E86-8BCC-4FC3-9144-31D7A6FD4FBC}" type="pres">
      <dgm:prSet presAssocID="{AC026DCE-23A9-4412-9D95-A1F04144F149}" presName="spaceRect" presStyleCnt="0"/>
      <dgm:spPr/>
    </dgm:pt>
    <dgm:pt modelId="{5AC3C8B1-8B3E-49F4-B547-7EF50EEDC003}" type="pres">
      <dgm:prSet presAssocID="{AC026DCE-23A9-4412-9D95-A1F04144F149}" presName="textRect" presStyleLbl="revTx" presStyleIdx="0" presStyleCnt="4">
        <dgm:presLayoutVars>
          <dgm:chMax val="1"/>
          <dgm:chPref val="1"/>
        </dgm:presLayoutVars>
      </dgm:prSet>
      <dgm:spPr/>
    </dgm:pt>
    <dgm:pt modelId="{8AD84637-1ECE-41DC-8B47-7C69F26F2370}" type="pres">
      <dgm:prSet presAssocID="{DACF9626-8229-4D1D-8224-C541F796C0C6}" presName="sibTrans" presStyleLbl="sibTrans2D1" presStyleIdx="0" presStyleCnt="0"/>
      <dgm:spPr/>
    </dgm:pt>
    <dgm:pt modelId="{2971E133-A16A-458A-8957-60D4D1D239E4}" type="pres">
      <dgm:prSet presAssocID="{597EB928-BF6F-4925-8F64-B54DEECA42C0}" presName="compNode" presStyleCnt="0"/>
      <dgm:spPr/>
    </dgm:pt>
    <dgm:pt modelId="{1437CF1A-48FF-4C46-8711-A5FC1EC80D6B}" type="pres">
      <dgm:prSet presAssocID="{597EB928-BF6F-4925-8F64-B54DEECA42C0}" presName="iconBgRect" presStyleLbl="bgShp" presStyleIdx="1" presStyleCnt="4"/>
      <dgm:spPr/>
    </dgm:pt>
    <dgm:pt modelId="{0366035D-2749-436A-9A57-63632E66BB1F}" type="pres">
      <dgm:prSet presAssocID="{597EB928-BF6F-4925-8F64-B54DEECA42C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BBD0803A-DFC4-44F7-90E1-DD6A163012AB}" type="pres">
      <dgm:prSet presAssocID="{597EB928-BF6F-4925-8F64-B54DEECA42C0}" presName="spaceRect" presStyleCnt="0"/>
      <dgm:spPr/>
    </dgm:pt>
    <dgm:pt modelId="{6CC46D84-5AFF-44B6-95F7-D43103032EA6}" type="pres">
      <dgm:prSet presAssocID="{597EB928-BF6F-4925-8F64-B54DEECA42C0}" presName="textRect" presStyleLbl="revTx" presStyleIdx="1" presStyleCnt="4">
        <dgm:presLayoutVars>
          <dgm:chMax val="1"/>
          <dgm:chPref val="1"/>
        </dgm:presLayoutVars>
      </dgm:prSet>
      <dgm:spPr/>
    </dgm:pt>
    <dgm:pt modelId="{B65818AE-838F-44AC-96C2-6BC12C0330FA}" type="pres">
      <dgm:prSet presAssocID="{7B1718A3-243C-4680-9272-B976E26F6966}" presName="sibTrans" presStyleLbl="sibTrans2D1" presStyleIdx="0" presStyleCnt="0"/>
      <dgm:spPr/>
    </dgm:pt>
    <dgm:pt modelId="{7A9E9B5D-461E-46AA-B518-EF18B8843845}" type="pres">
      <dgm:prSet presAssocID="{231C5980-31FF-4A14-9F32-8D56BC5EE597}" presName="compNode" presStyleCnt="0"/>
      <dgm:spPr/>
    </dgm:pt>
    <dgm:pt modelId="{0A23F28B-50CF-4165-8375-8344915591CC}" type="pres">
      <dgm:prSet presAssocID="{231C5980-31FF-4A14-9F32-8D56BC5EE597}" presName="iconBgRect" presStyleLbl="bgShp" presStyleIdx="2" presStyleCnt="4"/>
      <dgm:spPr/>
    </dgm:pt>
    <dgm:pt modelId="{57A59475-70A1-4889-8805-4468BF5BA27B}" type="pres">
      <dgm:prSet presAssocID="{231C5980-31FF-4A14-9F32-8D56BC5EE59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6FFA925B-1933-4D1E-A73F-2F6B91FC18D3}" type="pres">
      <dgm:prSet presAssocID="{231C5980-31FF-4A14-9F32-8D56BC5EE597}" presName="spaceRect" presStyleCnt="0"/>
      <dgm:spPr/>
    </dgm:pt>
    <dgm:pt modelId="{5C1E02F8-DE3E-40EB-9138-D0C44B0A22A1}" type="pres">
      <dgm:prSet presAssocID="{231C5980-31FF-4A14-9F32-8D56BC5EE597}" presName="textRect" presStyleLbl="revTx" presStyleIdx="2" presStyleCnt="4">
        <dgm:presLayoutVars>
          <dgm:chMax val="1"/>
          <dgm:chPref val="1"/>
        </dgm:presLayoutVars>
      </dgm:prSet>
      <dgm:spPr/>
    </dgm:pt>
    <dgm:pt modelId="{FDAE0F5A-16D4-476E-9AF4-6E386C192793}" type="pres">
      <dgm:prSet presAssocID="{75099146-72E0-45BC-A73C-E981547C5C6C}" presName="sibTrans" presStyleLbl="sibTrans2D1" presStyleIdx="0" presStyleCnt="0"/>
      <dgm:spPr/>
    </dgm:pt>
    <dgm:pt modelId="{617B3D3F-C60E-42DB-A360-B84D0EEF5074}" type="pres">
      <dgm:prSet presAssocID="{E15F2D16-D023-4E40-8409-03CE726669B8}" presName="compNode" presStyleCnt="0"/>
      <dgm:spPr/>
    </dgm:pt>
    <dgm:pt modelId="{C9F109F5-D91F-4C08-A9D4-D1505304CE19}" type="pres">
      <dgm:prSet presAssocID="{E15F2D16-D023-4E40-8409-03CE726669B8}" presName="iconBgRect" presStyleLbl="bgShp" presStyleIdx="3" presStyleCnt="4"/>
      <dgm:spPr/>
    </dgm:pt>
    <dgm:pt modelId="{DF0FF931-E79A-40AC-8A42-0AA44D0261D6}" type="pres">
      <dgm:prSet presAssocID="{E15F2D16-D023-4E40-8409-03CE726669B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27128DD3-E1D8-4B25-85E0-B5B320A7131D}" type="pres">
      <dgm:prSet presAssocID="{E15F2D16-D023-4E40-8409-03CE726669B8}" presName="spaceRect" presStyleCnt="0"/>
      <dgm:spPr/>
    </dgm:pt>
    <dgm:pt modelId="{935B6518-4C59-403D-89E3-C7CE67248769}" type="pres">
      <dgm:prSet presAssocID="{E15F2D16-D023-4E40-8409-03CE726669B8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95B7E0A-5620-4297-AD0D-BAA3526A2981}" type="presOf" srcId="{1EBDBB2C-8919-4184-BCDE-6F7DC8909BCD}" destId="{0572DF50-54C1-44FA-A2FC-7488BA06F32B}" srcOrd="0" destOrd="0" presId="urn:microsoft.com/office/officeart/2018/2/layout/IconCircleList"/>
    <dgm:cxn modelId="{E10E6E15-5FBF-4507-9113-8A5C9FCB6737}" srcId="{1EBDBB2C-8919-4184-BCDE-6F7DC8909BCD}" destId="{E15F2D16-D023-4E40-8409-03CE726669B8}" srcOrd="3" destOrd="0" parTransId="{1E65D4C1-D167-489F-83A6-0EED8E4AD318}" sibTransId="{302FF67A-669E-4D64-8CC9-1142370863DB}"/>
    <dgm:cxn modelId="{33017D5E-7D7B-4A17-B216-3CD76449922A}" srcId="{1EBDBB2C-8919-4184-BCDE-6F7DC8909BCD}" destId="{AC026DCE-23A9-4412-9D95-A1F04144F149}" srcOrd="0" destOrd="0" parTransId="{FB29714D-CF10-4BA2-9B7D-2E1FF143BEE2}" sibTransId="{DACF9626-8229-4D1D-8224-C541F796C0C6}"/>
    <dgm:cxn modelId="{7A11AE75-7F73-43D2-B1C6-9AE91E5434D7}" type="presOf" srcId="{75099146-72E0-45BC-A73C-E981547C5C6C}" destId="{FDAE0F5A-16D4-476E-9AF4-6E386C192793}" srcOrd="0" destOrd="0" presId="urn:microsoft.com/office/officeart/2018/2/layout/IconCircleList"/>
    <dgm:cxn modelId="{E3F88379-7D04-413E-818C-A1F094C69E59}" type="presOf" srcId="{231C5980-31FF-4A14-9F32-8D56BC5EE597}" destId="{5C1E02F8-DE3E-40EB-9138-D0C44B0A22A1}" srcOrd="0" destOrd="0" presId="urn:microsoft.com/office/officeart/2018/2/layout/IconCircleList"/>
    <dgm:cxn modelId="{AA28A288-27DD-4CC4-8270-1DB6CCCE682C}" type="presOf" srcId="{DACF9626-8229-4D1D-8224-C541F796C0C6}" destId="{8AD84637-1ECE-41DC-8B47-7C69F26F2370}" srcOrd="0" destOrd="0" presId="urn:microsoft.com/office/officeart/2018/2/layout/IconCircleList"/>
    <dgm:cxn modelId="{0A31F0AC-38B4-46ED-BD91-5E554E411EE9}" type="presOf" srcId="{7B1718A3-243C-4680-9272-B976E26F6966}" destId="{B65818AE-838F-44AC-96C2-6BC12C0330FA}" srcOrd="0" destOrd="0" presId="urn:microsoft.com/office/officeart/2018/2/layout/IconCircleList"/>
    <dgm:cxn modelId="{B182CAB8-EAFB-4245-825A-10E9EEEE1703}" srcId="{1EBDBB2C-8919-4184-BCDE-6F7DC8909BCD}" destId="{597EB928-BF6F-4925-8F64-B54DEECA42C0}" srcOrd="1" destOrd="0" parTransId="{E3DDE4A3-243C-4F68-B53E-6996DBD42B41}" sibTransId="{7B1718A3-243C-4680-9272-B976E26F6966}"/>
    <dgm:cxn modelId="{CB078AC3-2B70-4D69-BCAC-0099A899085E}" type="presOf" srcId="{597EB928-BF6F-4925-8F64-B54DEECA42C0}" destId="{6CC46D84-5AFF-44B6-95F7-D43103032EA6}" srcOrd="0" destOrd="0" presId="urn:microsoft.com/office/officeart/2018/2/layout/IconCircleList"/>
    <dgm:cxn modelId="{2336DDC6-7187-45AB-B54C-E5FA466C61D0}" type="presOf" srcId="{AC026DCE-23A9-4412-9D95-A1F04144F149}" destId="{5AC3C8B1-8B3E-49F4-B547-7EF50EEDC003}" srcOrd="0" destOrd="0" presId="urn:microsoft.com/office/officeart/2018/2/layout/IconCircleList"/>
    <dgm:cxn modelId="{2877BFEB-ABE9-4371-882F-C1B7DB0D718A}" type="presOf" srcId="{E15F2D16-D023-4E40-8409-03CE726669B8}" destId="{935B6518-4C59-403D-89E3-C7CE67248769}" srcOrd="0" destOrd="0" presId="urn:microsoft.com/office/officeart/2018/2/layout/IconCircleList"/>
    <dgm:cxn modelId="{83EBA9F0-95C8-404B-B141-8F1C9715B560}" srcId="{1EBDBB2C-8919-4184-BCDE-6F7DC8909BCD}" destId="{231C5980-31FF-4A14-9F32-8D56BC5EE597}" srcOrd="2" destOrd="0" parTransId="{5DFFF5AF-BC52-4E30-89F7-5271711352C3}" sibTransId="{75099146-72E0-45BC-A73C-E981547C5C6C}"/>
    <dgm:cxn modelId="{BC54849B-8548-403E-AF30-18957E85D6CA}" type="presParOf" srcId="{0572DF50-54C1-44FA-A2FC-7488BA06F32B}" destId="{BF90E97E-9F07-4D69-9D2E-7D1DF5867765}" srcOrd="0" destOrd="0" presId="urn:microsoft.com/office/officeart/2018/2/layout/IconCircleList"/>
    <dgm:cxn modelId="{A755F7BD-022F-479E-A36B-B8D8EE8F8444}" type="presParOf" srcId="{BF90E97E-9F07-4D69-9D2E-7D1DF5867765}" destId="{5995EA01-1C33-433E-A0F2-9C0AED7A026B}" srcOrd="0" destOrd="0" presId="urn:microsoft.com/office/officeart/2018/2/layout/IconCircleList"/>
    <dgm:cxn modelId="{5B0FB1E0-9EA3-4334-8BDE-AA9CD7F5887D}" type="presParOf" srcId="{5995EA01-1C33-433E-A0F2-9C0AED7A026B}" destId="{C26F1054-C94F-4C50-8B61-1600B6BDC86D}" srcOrd="0" destOrd="0" presId="urn:microsoft.com/office/officeart/2018/2/layout/IconCircleList"/>
    <dgm:cxn modelId="{A87EEF2B-9AB6-4D18-B329-A9091348AD0F}" type="presParOf" srcId="{5995EA01-1C33-433E-A0F2-9C0AED7A026B}" destId="{FA7AAE01-E637-47FC-97B7-196CB4034A13}" srcOrd="1" destOrd="0" presId="urn:microsoft.com/office/officeart/2018/2/layout/IconCircleList"/>
    <dgm:cxn modelId="{5D65ACD2-EB6A-4493-AF26-246C5CBF0B98}" type="presParOf" srcId="{5995EA01-1C33-433E-A0F2-9C0AED7A026B}" destId="{9CBA3E86-8BCC-4FC3-9144-31D7A6FD4FBC}" srcOrd="2" destOrd="0" presId="urn:microsoft.com/office/officeart/2018/2/layout/IconCircleList"/>
    <dgm:cxn modelId="{266E0CB8-D00D-4E0F-8224-295E16CB5FEF}" type="presParOf" srcId="{5995EA01-1C33-433E-A0F2-9C0AED7A026B}" destId="{5AC3C8B1-8B3E-49F4-B547-7EF50EEDC003}" srcOrd="3" destOrd="0" presId="urn:microsoft.com/office/officeart/2018/2/layout/IconCircleList"/>
    <dgm:cxn modelId="{03508CED-C121-4C87-B7F8-A45A25ADCE43}" type="presParOf" srcId="{BF90E97E-9F07-4D69-9D2E-7D1DF5867765}" destId="{8AD84637-1ECE-41DC-8B47-7C69F26F2370}" srcOrd="1" destOrd="0" presId="urn:microsoft.com/office/officeart/2018/2/layout/IconCircleList"/>
    <dgm:cxn modelId="{B855B380-381F-4D91-9619-16581EBBE210}" type="presParOf" srcId="{BF90E97E-9F07-4D69-9D2E-7D1DF5867765}" destId="{2971E133-A16A-458A-8957-60D4D1D239E4}" srcOrd="2" destOrd="0" presId="urn:microsoft.com/office/officeart/2018/2/layout/IconCircleList"/>
    <dgm:cxn modelId="{FF46ECCF-055F-49B5-89FD-5A70A40B9D81}" type="presParOf" srcId="{2971E133-A16A-458A-8957-60D4D1D239E4}" destId="{1437CF1A-48FF-4C46-8711-A5FC1EC80D6B}" srcOrd="0" destOrd="0" presId="urn:microsoft.com/office/officeart/2018/2/layout/IconCircleList"/>
    <dgm:cxn modelId="{08CDE5A8-45F5-4B61-8E40-AC48E8E2A2FB}" type="presParOf" srcId="{2971E133-A16A-458A-8957-60D4D1D239E4}" destId="{0366035D-2749-436A-9A57-63632E66BB1F}" srcOrd="1" destOrd="0" presId="urn:microsoft.com/office/officeart/2018/2/layout/IconCircleList"/>
    <dgm:cxn modelId="{EAEE5673-F879-4B97-8B0A-933CF4951534}" type="presParOf" srcId="{2971E133-A16A-458A-8957-60D4D1D239E4}" destId="{BBD0803A-DFC4-44F7-90E1-DD6A163012AB}" srcOrd="2" destOrd="0" presId="urn:microsoft.com/office/officeart/2018/2/layout/IconCircleList"/>
    <dgm:cxn modelId="{4852219D-2D92-4727-8583-391249312B91}" type="presParOf" srcId="{2971E133-A16A-458A-8957-60D4D1D239E4}" destId="{6CC46D84-5AFF-44B6-95F7-D43103032EA6}" srcOrd="3" destOrd="0" presId="urn:microsoft.com/office/officeart/2018/2/layout/IconCircleList"/>
    <dgm:cxn modelId="{16EF4058-84D7-4053-81D8-C46BD7123C83}" type="presParOf" srcId="{BF90E97E-9F07-4D69-9D2E-7D1DF5867765}" destId="{B65818AE-838F-44AC-96C2-6BC12C0330FA}" srcOrd="3" destOrd="0" presId="urn:microsoft.com/office/officeart/2018/2/layout/IconCircleList"/>
    <dgm:cxn modelId="{6952ACC1-8149-4B39-8894-E9E7B552D1B2}" type="presParOf" srcId="{BF90E97E-9F07-4D69-9D2E-7D1DF5867765}" destId="{7A9E9B5D-461E-46AA-B518-EF18B8843845}" srcOrd="4" destOrd="0" presId="urn:microsoft.com/office/officeart/2018/2/layout/IconCircleList"/>
    <dgm:cxn modelId="{87D43742-8422-4721-B9D4-06FC339957BB}" type="presParOf" srcId="{7A9E9B5D-461E-46AA-B518-EF18B8843845}" destId="{0A23F28B-50CF-4165-8375-8344915591CC}" srcOrd="0" destOrd="0" presId="urn:microsoft.com/office/officeart/2018/2/layout/IconCircleList"/>
    <dgm:cxn modelId="{58037403-7FD0-4131-8132-4BBA17DFE4F8}" type="presParOf" srcId="{7A9E9B5D-461E-46AA-B518-EF18B8843845}" destId="{57A59475-70A1-4889-8805-4468BF5BA27B}" srcOrd="1" destOrd="0" presId="urn:microsoft.com/office/officeart/2018/2/layout/IconCircleList"/>
    <dgm:cxn modelId="{9E5CD03D-D9F8-4438-B7B9-DD40C09A1E25}" type="presParOf" srcId="{7A9E9B5D-461E-46AA-B518-EF18B8843845}" destId="{6FFA925B-1933-4D1E-A73F-2F6B91FC18D3}" srcOrd="2" destOrd="0" presId="urn:microsoft.com/office/officeart/2018/2/layout/IconCircleList"/>
    <dgm:cxn modelId="{810EC8A0-5381-429D-8608-C1992D862EB4}" type="presParOf" srcId="{7A9E9B5D-461E-46AA-B518-EF18B8843845}" destId="{5C1E02F8-DE3E-40EB-9138-D0C44B0A22A1}" srcOrd="3" destOrd="0" presId="urn:microsoft.com/office/officeart/2018/2/layout/IconCircleList"/>
    <dgm:cxn modelId="{CA3FAA5C-26C0-4314-955D-9E7BCF02556E}" type="presParOf" srcId="{BF90E97E-9F07-4D69-9D2E-7D1DF5867765}" destId="{FDAE0F5A-16D4-476E-9AF4-6E386C192793}" srcOrd="5" destOrd="0" presId="urn:microsoft.com/office/officeart/2018/2/layout/IconCircleList"/>
    <dgm:cxn modelId="{7BD26346-B93D-4122-AD99-6D93C25D3008}" type="presParOf" srcId="{BF90E97E-9F07-4D69-9D2E-7D1DF5867765}" destId="{617B3D3F-C60E-42DB-A360-B84D0EEF5074}" srcOrd="6" destOrd="0" presId="urn:microsoft.com/office/officeart/2018/2/layout/IconCircleList"/>
    <dgm:cxn modelId="{E78BA4EF-27E2-4535-8CED-31916A81667E}" type="presParOf" srcId="{617B3D3F-C60E-42DB-A360-B84D0EEF5074}" destId="{C9F109F5-D91F-4C08-A9D4-D1505304CE19}" srcOrd="0" destOrd="0" presId="urn:microsoft.com/office/officeart/2018/2/layout/IconCircleList"/>
    <dgm:cxn modelId="{6E6F596A-C3F9-4D67-A604-1A03F206B34E}" type="presParOf" srcId="{617B3D3F-C60E-42DB-A360-B84D0EEF5074}" destId="{DF0FF931-E79A-40AC-8A42-0AA44D0261D6}" srcOrd="1" destOrd="0" presId="urn:microsoft.com/office/officeart/2018/2/layout/IconCircleList"/>
    <dgm:cxn modelId="{0AE38738-644F-4E09-B5CA-8B8FF01B498D}" type="presParOf" srcId="{617B3D3F-C60E-42DB-A360-B84D0EEF5074}" destId="{27128DD3-E1D8-4B25-85E0-B5B320A7131D}" srcOrd="2" destOrd="0" presId="urn:microsoft.com/office/officeart/2018/2/layout/IconCircleList"/>
    <dgm:cxn modelId="{2BB633D6-0F77-48BE-B55F-A79C671F0D2F}" type="presParOf" srcId="{617B3D3F-C60E-42DB-A360-B84D0EEF5074}" destId="{935B6518-4C59-403D-89E3-C7CE67248769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6F1054-C94F-4C50-8B61-1600B6BDC86D}">
      <dsp:nvSpPr>
        <dsp:cNvPr id="0" name=""/>
        <dsp:cNvSpPr/>
      </dsp:nvSpPr>
      <dsp:spPr>
        <a:xfrm>
          <a:off x="231712" y="254998"/>
          <a:ext cx="1345916" cy="134591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7AAE01-E637-47FC-97B7-196CB4034A13}">
      <dsp:nvSpPr>
        <dsp:cNvPr id="0" name=""/>
        <dsp:cNvSpPr/>
      </dsp:nvSpPr>
      <dsp:spPr>
        <a:xfrm>
          <a:off x="514355" y="537640"/>
          <a:ext cx="780631" cy="78063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C3C8B1-8B3E-49F4-B547-7EF50EEDC003}">
      <dsp:nvSpPr>
        <dsp:cNvPr id="0" name=""/>
        <dsp:cNvSpPr/>
      </dsp:nvSpPr>
      <dsp:spPr>
        <a:xfrm>
          <a:off x="1866039" y="254998"/>
          <a:ext cx="3172516" cy="13459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Provide leadership training and demonstrate visible support for just culture principles</a:t>
          </a:r>
        </a:p>
      </dsp:txBody>
      <dsp:txXfrm>
        <a:off x="1866039" y="254998"/>
        <a:ext cx="3172516" cy="1345916"/>
      </dsp:txXfrm>
    </dsp:sp>
    <dsp:sp modelId="{1437CF1A-48FF-4C46-8711-A5FC1EC80D6B}">
      <dsp:nvSpPr>
        <dsp:cNvPr id="0" name=""/>
        <dsp:cNvSpPr/>
      </dsp:nvSpPr>
      <dsp:spPr>
        <a:xfrm>
          <a:off x="5591343" y="254998"/>
          <a:ext cx="1345916" cy="134591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66035D-2749-436A-9A57-63632E66BB1F}">
      <dsp:nvSpPr>
        <dsp:cNvPr id="0" name=""/>
        <dsp:cNvSpPr/>
      </dsp:nvSpPr>
      <dsp:spPr>
        <a:xfrm>
          <a:off x="5873985" y="537640"/>
          <a:ext cx="780631" cy="78063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C46D84-5AFF-44B6-95F7-D43103032EA6}">
      <dsp:nvSpPr>
        <dsp:cNvPr id="0" name=""/>
        <dsp:cNvSpPr/>
      </dsp:nvSpPr>
      <dsp:spPr>
        <a:xfrm>
          <a:off x="7225670" y="254998"/>
          <a:ext cx="3172516" cy="13459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Develop clear and fair frameworks for responding to errors and behaviors</a:t>
          </a:r>
        </a:p>
      </dsp:txBody>
      <dsp:txXfrm>
        <a:off x="7225670" y="254998"/>
        <a:ext cx="3172516" cy="1345916"/>
      </dsp:txXfrm>
    </dsp:sp>
    <dsp:sp modelId="{0A23F28B-50CF-4165-8375-8344915591CC}">
      <dsp:nvSpPr>
        <dsp:cNvPr id="0" name=""/>
        <dsp:cNvSpPr/>
      </dsp:nvSpPr>
      <dsp:spPr>
        <a:xfrm>
          <a:off x="231712" y="2256711"/>
          <a:ext cx="1345916" cy="134591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A59475-70A1-4889-8805-4468BF5BA27B}">
      <dsp:nvSpPr>
        <dsp:cNvPr id="0" name=""/>
        <dsp:cNvSpPr/>
      </dsp:nvSpPr>
      <dsp:spPr>
        <a:xfrm>
          <a:off x="514355" y="2539353"/>
          <a:ext cx="780631" cy="78063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1E02F8-DE3E-40EB-9138-D0C44B0A22A1}">
      <dsp:nvSpPr>
        <dsp:cNvPr id="0" name=""/>
        <dsp:cNvSpPr/>
      </dsp:nvSpPr>
      <dsp:spPr>
        <a:xfrm>
          <a:off x="1866039" y="2256711"/>
          <a:ext cx="3172516" cy="13459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Foster open communication and build trust throughout the organization</a:t>
          </a:r>
        </a:p>
      </dsp:txBody>
      <dsp:txXfrm>
        <a:off x="1866039" y="2256711"/>
        <a:ext cx="3172516" cy="1345916"/>
      </dsp:txXfrm>
    </dsp:sp>
    <dsp:sp modelId="{C9F109F5-D91F-4C08-A9D4-D1505304CE19}">
      <dsp:nvSpPr>
        <dsp:cNvPr id="0" name=""/>
        <dsp:cNvSpPr/>
      </dsp:nvSpPr>
      <dsp:spPr>
        <a:xfrm>
          <a:off x="5591343" y="2256711"/>
          <a:ext cx="1345916" cy="134591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0FF931-E79A-40AC-8A42-0AA44D0261D6}">
      <dsp:nvSpPr>
        <dsp:cNvPr id="0" name=""/>
        <dsp:cNvSpPr/>
      </dsp:nvSpPr>
      <dsp:spPr>
        <a:xfrm>
          <a:off x="5873985" y="2539353"/>
          <a:ext cx="780631" cy="78063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5B6518-4C59-403D-89E3-C7CE67248769}">
      <dsp:nvSpPr>
        <dsp:cNvPr id="0" name=""/>
        <dsp:cNvSpPr/>
      </dsp:nvSpPr>
      <dsp:spPr>
        <a:xfrm>
          <a:off x="7225670" y="2256711"/>
          <a:ext cx="3172516" cy="13459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Start with small initiatives, learn from successes, and scale gradually (Kim et al., 2021)</a:t>
          </a:r>
        </a:p>
      </dsp:txBody>
      <dsp:txXfrm>
        <a:off x="7225670" y="2256711"/>
        <a:ext cx="3172516" cy="13459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4957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5774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3265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051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8301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7/13/2025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631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7/13/2025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2898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7/13/2025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6140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7/13/2025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4165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7/13/2025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4081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7/13/2025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593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518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89114E-92FC-AF74-24A0-9560D48329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04552" y="871758"/>
            <a:ext cx="5825448" cy="3871143"/>
          </a:xfrm>
        </p:spPr>
        <p:txBody>
          <a:bodyPr>
            <a:normAutofit/>
          </a:bodyPr>
          <a:lstStyle/>
          <a:p>
            <a:r>
              <a:rPr lang="en-US" dirty="0"/>
              <a:t>Overcoming Barriers to Implementing a Just Culture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AE994C-161F-7F3A-09C3-10FB77A87B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19964" y="4785543"/>
            <a:ext cx="5322013" cy="120069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sz="1400" dirty="0"/>
              <a:t>Lea Trueworthy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Module 9.2 Assignment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CSD 380 DevOps (2257-DD)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July 11, 2025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321776E-2AAF-D17E-E440-CEEF0436190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019" r="45670" b="-1"/>
          <a:stretch>
            <a:fillRect/>
          </a:stretch>
        </p:blipFill>
        <p:spPr>
          <a:xfrm>
            <a:off x="1" y="10"/>
            <a:ext cx="4876799" cy="6857989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3776" y="723900"/>
            <a:ext cx="5706224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CF06E40-3ECB-4820-95B5-8A70B07D4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3776" y="6134100"/>
            <a:ext cx="56681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48436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D81F3-751F-AA90-8B57-29B5C7E86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Just Culture?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078EA-DAA8-BDC8-2841-2CFFDAD8F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just culture encourages openness, fairness, and learning from errors</a:t>
            </a:r>
          </a:p>
          <a:p>
            <a:r>
              <a:rPr lang="en-US" dirty="0"/>
              <a:t>It distinguishes between human error, at-risk behavior, and reckless behavior</a:t>
            </a:r>
          </a:p>
          <a:p>
            <a:r>
              <a:rPr lang="en-US" dirty="0"/>
              <a:t>The focus is on systems improvement, not blame</a:t>
            </a:r>
          </a:p>
          <a:p>
            <a:r>
              <a:rPr lang="en-US" dirty="0"/>
              <a:t>A foundation for safer, more accountable organizations (Colorado </a:t>
            </a:r>
            <a:r>
              <a:rPr lang="en-US" dirty="0" err="1"/>
              <a:t>Firecamp</a:t>
            </a:r>
            <a:r>
              <a:rPr lang="en-US" dirty="0"/>
              <a:t>, 2004; Kim et al., 2021)</a:t>
            </a:r>
          </a:p>
        </p:txBody>
      </p:sp>
    </p:spTree>
    <p:extLst>
      <p:ext uri="{BB962C8B-B14F-4D97-AF65-F5344CB8AC3E}">
        <p14:creationId xmlns:p14="http://schemas.microsoft.com/office/powerpoint/2010/main" val="13025054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043348-BDBD-7AF7-B8A6-4BE0B9276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5195889" cy="1316736"/>
          </a:xfrm>
        </p:spPr>
        <p:txBody>
          <a:bodyPr>
            <a:normAutofit/>
          </a:bodyPr>
          <a:lstStyle/>
          <a:p>
            <a:r>
              <a:rPr lang="en-US"/>
              <a:t>Foundation of a Just Culture</a:t>
            </a:r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583FD9E-C5A7-96F7-951D-7D292013CD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5AA73F5-A32C-1716-E09E-7BB9A869D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088" y="2231136"/>
            <a:ext cx="5195889" cy="3931920"/>
          </a:xfrm>
        </p:spPr>
        <p:txBody>
          <a:bodyPr>
            <a:normAutofit/>
          </a:bodyPr>
          <a:lstStyle/>
          <a:p>
            <a:r>
              <a:rPr lang="en-US" dirty="0">
                <a:latin typeface="Calisto MT (Body)"/>
              </a:rPr>
              <a:t>This model provided by Just Culture Healthcare shows that a just culture is the base that supports organizational learning, safety, and appropriate responses to adverse events.</a:t>
            </a:r>
          </a:p>
        </p:txBody>
      </p:sp>
      <p:pic>
        <p:nvPicPr>
          <p:cNvPr id="7" name="Content Placeholder 6" descr="(JustCulture Healthcare, n.d.)">
            <a:extLst>
              <a:ext uri="{FF2B5EF4-FFF2-40B4-BE49-F238E27FC236}">
                <a16:creationId xmlns:a16="http://schemas.microsoft.com/office/drawing/2014/main" id="{6B615E56-D7A2-2070-178F-0BB79C865A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9" r="3089" b="3"/>
          <a:stretch>
            <a:fillRect/>
          </a:stretch>
        </p:blipFill>
        <p:spPr>
          <a:xfrm>
            <a:off x="6420752" y="731520"/>
            <a:ext cx="5055865" cy="5422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4137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DC69D-AC93-6D13-1F75-6DAC53263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Barrier 1 – Fear of Blame and Punishment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A6BB4-4E97-092C-E475-BA526FA12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sto MT (Body)"/>
              </a:rPr>
              <a:t>Employees may hide mistakes to avoid discipline</a:t>
            </a:r>
          </a:p>
          <a:p>
            <a:r>
              <a:rPr lang="en-US" dirty="0">
                <a:latin typeface="Calisto MT (Body)"/>
              </a:rPr>
              <a:t>Fear undermines transparency and discourages reporting</a:t>
            </a:r>
          </a:p>
          <a:p>
            <a:r>
              <a:rPr lang="en-US" dirty="0">
                <a:latin typeface="Calisto MT (Body)"/>
              </a:rPr>
              <a:t>Especially common in top-down, punitive environments (Lewis, 2024; Humanistic Systems, 2023)</a:t>
            </a:r>
          </a:p>
        </p:txBody>
      </p:sp>
    </p:spTree>
    <p:extLst>
      <p:ext uri="{BB962C8B-B14F-4D97-AF65-F5344CB8AC3E}">
        <p14:creationId xmlns:p14="http://schemas.microsoft.com/office/powerpoint/2010/main" val="22551420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BDA86-AA8A-7295-EB88-D7C69F815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Barrier 2 – Leadership Resistance or Misunderstanding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F79BE-006B-0C1B-B6AD-261F3D57A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leaders fear a loss of control or accountability</a:t>
            </a:r>
          </a:p>
          <a:p>
            <a:r>
              <a:rPr lang="en-US" dirty="0"/>
              <a:t>Just culture is often misinterpreted as </a:t>
            </a:r>
            <a:r>
              <a:rPr lang="en-US" i="1" dirty="0"/>
              <a:t>no consequences</a:t>
            </a:r>
            <a:endParaRPr lang="en-US" dirty="0"/>
          </a:p>
          <a:p>
            <a:r>
              <a:rPr lang="en-US" dirty="0"/>
              <a:t>Real change requires a mindset shift at all levels (Shorrock, 2023; </a:t>
            </a:r>
            <a:r>
              <a:rPr lang="en-US" dirty="0" err="1"/>
              <a:t>Rushmer</a:t>
            </a:r>
            <a:r>
              <a:rPr lang="en-US" dirty="0"/>
              <a:t>, 2024)</a:t>
            </a:r>
          </a:p>
          <a:p>
            <a:pPr marL="914400" marR="0" lvl="2" indent="0" algn="l" defTabSz="914400" rtl="0" eaLnBrk="1" fontAlgn="auto" latinLnBrk="0" hangingPunct="1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sto MT"/>
                <a:ea typeface="+mn-ea"/>
                <a:cs typeface="+mn-cs"/>
              </a:rPr>
              <a:t>						       	</a:t>
            </a:r>
          </a:p>
          <a:p>
            <a:pPr marL="914400" marR="0" lvl="2" indent="0" algn="l" defTabSz="914400" rtl="0" eaLnBrk="1" fontAlgn="auto" latinLnBrk="0" hangingPunct="1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dirty="0">
              <a:solidFill>
                <a:srgbClr val="000000"/>
              </a:solidFill>
              <a:latin typeface="Calisto MT"/>
            </a:endParaRPr>
          </a:p>
          <a:p>
            <a:pPr marL="914400" marR="0" lvl="2" indent="0" algn="l" defTabSz="914400" rtl="0" eaLnBrk="1" fontAlgn="auto" latinLnBrk="0" hangingPunct="1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dirty="0">
              <a:solidFill>
                <a:srgbClr val="000000"/>
              </a:solidFill>
              <a:latin typeface="Calisto M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6095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54095-07FD-1F21-5140-E04422C77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Barrier 3 – Lack of Training and Clear Policies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52F67-5B94-7D48-A51B-B8DE6E5D7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Unclear policies leave staff unsure what’s safe to report</a:t>
            </a:r>
          </a:p>
          <a:p>
            <a:r>
              <a:rPr lang="en-US" dirty="0"/>
              <a:t>Organizations often fail to distinguish error from negligence</a:t>
            </a:r>
          </a:p>
          <a:p>
            <a:r>
              <a:rPr lang="en-US" dirty="0"/>
              <a:t>Clear definitions and consistent responses are essential (GAIN Working Group, 2004)</a:t>
            </a:r>
          </a:p>
        </p:txBody>
      </p:sp>
    </p:spTree>
    <p:extLst>
      <p:ext uri="{BB962C8B-B14F-4D97-AF65-F5344CB8AC3E}">
        <p14:creationId xmlns:p14="http://schemas.microsoft.com/office/powerpoint/2010/main" val="39758294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1ED3E-6357-01E0-58C9-E8D60FA64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Barrier 4 – Cultural Inertia and Legacy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7F649-89C4-6FE4-A6E6-538F7EE95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Longstanding blame cultures are difficult to break</a:t>
            </a:r>
          </a:p>
          <a:p>
            <a:r>
              <a:rPr lang="en-US" dirty="0"/>
              <a:t>Legacy systems and outdated processes reinforce old habits</a:t>
            </a:r>
          </a:p>
          <a:p>
            <a:r>
              <a:rPr lang="en-US" dirty="0"/>
              <a:t>Building trust and culture change takes time and persistence (</a:t>
            </a:r>
            <a:r>
              <a:rPr lang="en-US" dirty="0" err="1"/>
              <a:t>Rushmer</a:t>
            </a:r>
            <a:r>
              <a:rPr lang="en-US" dirty="0"/>
              <a:t>, 2024; Kim et al., 2021)</a:t>
            </a:r>
          </a:p>
        </p:txBody>
      </p:sp>
    </p:spTree>
    <p:extLst>
      <p:ext uri="{BB962C8B-B14F-4D97-AF65-F5344CB8AC3E}">
        <p14:creationId xmlns:p14="http://schemas.microsoft.com/office/powerpoint/2010/main" val="20325393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A630A0-3890-40C6-2273-497B8DB2F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10798176" cy="1051914"/>
          </a:xfrm>
        </p:spPr>
        <p:txBody>
          <a:bodyPr>
            <a:normAutofit/>
          </a:bodyPr>
          <a:lstStyle/>
          <a:p>
            <a:r>
              <a:rPr lang="en-US" sz="3700"/>
              <a:t>Moving Forward – Overcoming the Barriers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BB96FAB-CCBF-4D1E-9D0D-B038ACC2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B65408BE-70F7-A729-C519-37EE351AFF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460554"/>
              </p:ext>
            </p:extLst>
          </p:nvPr>
        </p:nvGraphicFramePr>
        <p:xfrm>
          <a:off x="800100" y="2276474"/>
          <a:ext cx="10629900" cy="38576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20986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9BB48-AE19-3254-1F99-10453B4A8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A46A4-292C-C735-8C2B-3AC9BC292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GAIN Working Group E. (2004). Colorado </a:t>
            </a:r>
            <a:r>
              <a:rPr lang="en-US" dirty="0" err="1"/>
              <a:t>Firecamp</a:t>
            </a:r>
            <a:r>
              <a:rPr lang="en-US" dirty="0"/>
              <a:t> - A Roadmap to a Just Culture. Www.coloradofirecamp.com. https://www.coloradofirecamp.com/just-culture/definitions-principles.htm</a:t>
            </a:r>
          </a:p>
          <a:p>
            <a:r>
              <a:rPr lang="en-US" dirty="0" err="1"/>
              <a:t>JustCulture</a:t>
            </a:r>
            <a:r>
              <a:rPr lang="en-US" dirty="0"/>
              <a:t> Healthcare. (n.d.). Introduction to Just Culture | Just Culture in Health Care. </a:t>
            </a:r>
            <a:r>
              <a:rPr lang="en-US" dirty="0" err="1"/>
              <a:t>Www.justculture.healthcare</a:t>
            </a:r>
            <a:r>
              <a:rPr lang="en-US" dirty="0"/>
              <a:t>. Retrieved July 13, 2025, from https://www.justculture.healthcare/introduction-to-just-culture/</a:t>
            </a:r>
          </a:p>
          <a:p>
            <a:r>
              <a:rPr lang="en-US" dirty="0"/>
              <a:t>Kim, G., Debois, P., Humble, J., Willis, J., &amp; Forsgren, N. (2021). </a:t>
            </a:r>
            <a:r>
              <a:rPr lang="en-US" i="1" dirty="0"/>
              <a:t>The DEVOPS Handbook: How to Create World-Class Agility, Reliability, &amp; Security in Technology Organizations</a:t>
            </a:r>
            <a:r>
              <a:rPr lang="en-US" dirty="0"/>
              <a:t> (2nd ed.) [Book]. It Revolution Press.</a:t>
            </a:r>
          </a:p>
          <a:p>
            <a:r>
              <a:rPr lang="en-US" dirty="0"/>
              <a:t>Lewis, D. H. (2024, August 20). Patient safety in a “just culture”: Encouraging reporting and learning from errors. WTW. https://www.wtwco.com/en-ca/insights/2024/08/patient-safety-in-a-just-culture-encouraging-reporting-and-learning-from-errors</a:t>
            </a:r>
          </a:p>
          <a:p>
            <a:r>
              <a:rPr lang="en-US" dirty="0" err="1"/>
              <a:t>Rushmer</a:t>
            </a:r>
            <a:r>
              <a:rPr lang="en-US" dirty="0"/>
              <a:t>, P. (2024, March 27). Why is a just culture important? A just culture is important for several reasons, particularly in safety-critical industries such as transport, logistics &amp; fleet operations. Here’s why it matters: Encourages Reporting of Errors: In environments where blame and punishment are prevalent, employees may. Linkedin.com. https://www.linkedin.com/pulse/understanding-implementing-just-culture-your-business-pete-rushmer-l3lfe</a:t>
            </a:r>
          </a:p>
          <a:p>
            <a:r>
              <a:rPr lang="en-US" dirty="0"/>
              <a:t>Shorrock, S. (2023, October 18). Why Is It Just So Difficult? Barriers to “Just Culture” in the Real World. Humanistic Systems. https://humanisticsystems.com/2023/10/18/why-is-it-just-so-difficult-barriers-to-just-culture-in-the-real-world/</a:t>
            </a:r>
          </a:p>
        </p:txBody>
      </p:sp>
    </p:spTree>
    <p:extLst>
      <p:ext uri="{BB962C8B-B14F-4D97-AF65-F5344CB8AC3E}">
        <p14:creationId xmlns:p14="http://schemas.microsoft.com/office/powerpoint/2010/main" val="3374099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635</Words>
  <Application>Microsoft Office PowerPoint</Application>
  <PresentationFormat>Widescreen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Calisto MT</vt:lpstr>
      <vt:lpstr>Calisto MT (Body)</vt:lpstr>
      <vt:lpstr>Univers Condensed</vt:lpstr>
      <vt:lpstr>ChronicleVTI</vt:lpstr>
      <vt:lpstr>Overcoming Barriers to Implementing a Just Culture</vt:lpstr>
      <vt:lpstr>What is a Just Culture?</vt:lpstr>
      <vt:lpstr>Foundation of a Just Culture</vt:lpstr>
      <vt:lpstr>Barrier 1 – Fear of Blame and Punishment</vt:lpstr>
      <vt:lpstr>Barrier 2 – Leadership Resistance or Misunderstanding</vt:lpstr>
      <vt:lpstr>Barrier 3 – Lack of Training and Clear Policies</vt:lpstr>
      <vt:lpstr>Barrier 4 – Cultural Inertia and Legacy Systems</vt:lpstr>
      <vt:lpstr>Moving Forward – Overcoming the Barriers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Lea Trueworthy</dc:creator>
  <cp:lastModifiedBy>Lea Trueworthy</cp:lastModifiedBy>
  <cp:revision>40</cp:revision>
  <dcterms:created xsi:type="dcterms:W3CDTF">2025-07-13T13:27:46Z</dcterms:created>
  <dcterms:modified xsi:type="dcterms:W3CDTF">2025-07-13T15:21:40Z</dcterms:modified>
</cp:coreProperties>
</file>