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BF9D-8DF1-DFCF-3356-1E859BEE2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9C79-8565-43BE-F26E-8C554166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848D0-1BFD-7592-1FF5-86C8E3A6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E3E-0FC4-46BF-9649-8B0A8AF874A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748A9-454D-36F5-5B60-D8E37C79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03071-6E88-4157-8B0E-E16328C1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15C3-8F5D-407F-8816-6212D5DB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9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370B7-AB9A-A46C-1B6A-BD04F8DE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E27F9-8C57-9F8F-1D63-D3FCDFEE9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BC9A1-97AF-9891-6B1C-4BB20D1B2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E3E-0FC4-46BF-9649-8B0A8AF874A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7098-7A6D-3D77-CAA6-5788F996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1F0A-29E8-C15E-CBE1-1351CBDA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15C3-8F5D-407F-8816-6212D5DB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83152-DF50-88EC-98D5-F5A59E7DD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91317-E907-9B8F-67B6-066EFE23A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C99D5-757D-DE58-CB2C-CA18A882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E3E-0FC4-46BF-9649-8B0A8AF874A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7120-6376-F7B9-AEE7-302E5433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6D864-153F-31E4-6F00-B92F0C13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15C3-8F5D-407F-8816-6212D5DB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0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CAD3-A52D-46C8-FB93-62B09A6D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B940-8D62-ABD1-3979-36E16297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02A12-ED6E-3D58-7407-E3BE71E88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E3E-0FC4-46BF-9649-8B0A8AF874A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447D5-4D61-DC89-0345-4E7BA9FE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28E8-05A2-69D1-01FE-F84D8AA3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15C3-8F5D-407F-8816-6212D5DB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3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B937-C8D4-A7F8-8B5A-D5BC7790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F965-BCCF-1C3D-B07B-5E7DBEC10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51D2-F4AC-0482-A7D4-0B2B38E4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E3E-0FC4-46BF-9649-8B0A8AF874A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B626-93F9-15BE-580F-2C58E47E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66FE5-F519-35D5-207D-DC7A32C0E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15C3-8F5D-407F-8816-6212D5DB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E3FBD-6190-15B4-7FE7-68EF147B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959C-2CB7-A644-9445-ACE65204F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DDA96-6816-1C2E-56F5-5B7DCE5AC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294A-B0A5-F475-CB60-2E4CBF24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E3E-0FC4-46BF-9649-8B0A8AF874A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5131B-385E-1739-8964-1FDFBCF47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489C4-E1E7-82C5-A78D-35A90BCF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15C3-8F5D-407F-8816-6212D5DB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5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AA75-7C3B-B7DD-BB9F-1C6933DC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FADFB-897A-0C65-B58A-D881CC447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2BF9D-4397-AA97-8DBF-52A683DDE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D08150-E6BD-4551-444F-CD5C5B6C1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81157-051F-9E31-37EB-8E60D0ACDE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82BE3-A304-1AE5-4DD6-47A91862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E3E-0FC4-46BF-9649-8B0A8AF874A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C36CD3-1F23-E7BA-C497-69FAC38B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FB7A29-E91C-0C24-6D8A-582F0CF2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15C3-8F5D-407F-8816-6212D5DB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8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7B55-2B74-A581-0126-8F0382F9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DDEA3-FF51-FB38-75D3-823BF393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E3E-0FC4-46BF-9649-8B0A8AF874A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606C9-C81E-EAEC-3596-297FDE371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E55001-05E0-1E17-6E17-3E9C8A8D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15C3-8F5D-407F-8816-6212D5DB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8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1764F-F477-962F-B5E7-6A224C34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E3E-0FC4-46BF-9649-8B0A8AF874A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C699E5-DD2E-3773-BC30-69013B93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6AFE1-CAD3-FBEA-41E3-DC01F5AF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15C3-8F5D-407F-8816-6212D5DB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B87C-DE47-7D0D-8766-CEDE973C1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6975E-7CEC-0389-941B-D8AEEA8AD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53B2E-9590-0AC4-E47A-630B89BBA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A410C-EF5A-3404-1B66-3AFCF051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E3E-0FC4-46BF-9649-8B0A8AF874A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4C6F2-1043-40D6-559E-5E3C3D3C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49D33-405E-D014-2271-952B837A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15C3-8F5D-407F-8816-6212D5DB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8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2ECD-70CC-D877-6E41-9111421B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9034D-3D32-E9C3-85CD-226585E5E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A6923-930D-BE1D-D812-A5830D8EC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CF572-57C2-8CEA-F13F-90700F0E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4AE3E-0FC4-46BF-9649-8B0A8AF874A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5FA80-13CD-0750-3190-AEADBD2D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E935F-36FF-C5D7-93A1-70E6B992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F15C3-8F5D-407F-8816-6212D5DB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7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A24A5-0BC8-F2C0-7C2F-62BBC4AB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1C70F-AA1A-7EEC-107F-131177B4C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C5D06-7EB5-91F8-1582-B6B366828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4AE3E-0FC4-46BF-9649-8B0A8AF874A9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6799-2D6B-33A6-1795-7184294B4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7F5C5-351E-CEFC-3981-75F8FD9DC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F15C3-8F5D-407F-8816-6212D5DBD1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04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A3722-31DE-FFCD-E715-90637146A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Technology Value Stream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6C860-90C8-CBAF-0E01-1A5B652E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dirty="0"/>
              <a:t>Assignment 1.2 </a:t>
            </a:r>
            <a:r>
              <a:rPr lang="en-US" i="0" dirty="0">
                <a:effectLst/>
              </a:rPr>
              <a:t>Assignment:</a:t>
            </a:r>
          </a:p>
          <a:p>
            <a:pPr algn="l">
              <a:spcBef>
                <a:spcPts val="500"/>
              </a:spcBef>
            </a:pPr>
            <a:r>
              <a:rPr lang="en-US" dirty="0"/>
              <a:t>    </a:t>
            </a:r>
            <a:r>
              <a:rPr lang="en-US" i="0" dirty="0">
                <a:effectLst/>
              </a:rPr>
              <a:t>The Technology Value Stream</a:t>
            </a:r>
          </a:p>
          <a:p>
            <a:pPr indent="-228600" algn="l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i="0" dirty="0">
              <a:effectLst/>
            </a:endParaRPr>
          </a:p>
          <a:p>
            <a:pPr indent="-228600" algn="l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Presented by</a:t>
            </a:r>
            <a:r>
              <a:rPr lang="en-US" dirty="0"/>
              <a:t>: Lea Trueworthy</a:t>
            </a:r>
          </a:p>
        </p:txBody>
      </p:sp>
    </p:spTree>
    <p:extLst>
      <p:ext uri="{BB962C8B-B14F-4D97-AF65-F5344CB8AC3E}">
        <p14:creationId xmlns:p14="http://schemas.microsoft.com/office/powerpoint/2010/main" val="1372077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7C2C-B677-0E0B-9C10-AE30C944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2AD6-7859-3D7E-D5E7-57529E667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indent="228600"/>
            <a:r>
              <a:rPr lang="en-US" dirty="0"/>
              <a:t>Flow Transformation Team. (2023, March 10). Value stream mapping: What it is + how it relates to DevOps. Pluralsight.com. https://www.pluralsight.com/resources/blog/business-and-leadership/value-stream-mapping</a:t>
            </a:r>
          </a:p>
          <a:p>
            <a:pPr indent="228600"/>
            <a:r>
              <a:rPr lang="en-US" dirty="0"/>
              <a:t>Kim, G., Debois, P., Willis, J., &amp; Humble, M. "Jez. (2021). The DevOps handbook : how to create world-class agility, reliability, &amp; security in technology organizations (2nd ed.). It Revolution Press, </a:t>
            </a:r>
            <a:r>
              <a:rPr lang="en-US" dirty="0" err="1"/>
              <a:t>Llc</a:t>
            </a:r>
            <a:r>
              <a:rPr lang="en-US" dirty="0"/>
              <a:t>. (Original work published 2016)</a:t>
            </a:r>
          </a:p>
          <a:p>
            <a:pPr indent="228600"/>
            <a:r>
              <a:rPr lang="en-US" dirty="0" err="1"/>
              <a:t>Kumbhani</a:t>
            </a:r>
            <a:r>
              <a:rPr lang="en-US" dirty="0"/>
              <a:t>, J. (2022, January 5). Value Stream Management: The Future of DevOps. Zymr.com; </a:t>
            </a:r>
            <a:r>
              <a:rPr lang="en-US" dirty="0" err="1"/>
              <a:t>Zymr</a:t>
            </a:r>
            <a:r>
              <a:rPr lang="en-US" dirty="0"/>
              <a:t>. https://www.zymr.com/blog/the-future-of-devops-is-in-value-stream-management</a:t>
            </a:r>
          </a:p>
          <a:p>
            <a:pPr indent="228600"/>
            <a:r>
              <a:rPr lang="en-US" dirty="0"/>
              <a:t>Pinheiro, G. (2023, April 28). Lessons on using DevOps to become more efficient and reliable. </a:t>
            </a:r>
            <a:r>
              <a:rPr lang="en-US" dirty="0" err="1"/>
              <a:t>OfferZen</a:t>
            </a:r>
            <a:r>
              <a:rPr lang="en-US" dirty="0"/>
              <a:t>. https://www.offerzen.com/blog/using-devops-efficient-and-reliable/</a:t>
            </a:r>
          </a:p>
          <a:p>
            <a:pPr indent="228600"/>
            <a:r>
              <a:rPr lang="en-US" dirty="0"/>
              <a:t>Prakash, S. (2024, March 4). What is a Value Stream, Value Stream Mapping, and Value Stream Management? Devopsinstitute.com. https://www.devopsinstitute.com/value-stream-management-explained-in-plain-english/</a:t>
            </a:r>
          </a:p>
          <a:p>
            <a:pPr indent="228600"/>
            <a:r>
              <a:rPr lang="en-US" dirty="0"/>
              <a:t>Takakura, T. (n.d.). What is Value Stream Management? Atlassian. Retrieved May 28, 2025, from https://www.atlassian.com/agile/value-stream-management</a:t>
            </a:r>
          </a:p>
        </p:txBody>
      </p:sp>
    </p:spTree>
    <p:extLst>
      <p:ext uri="{BB962C8B-B14F-4D97-AF65-F5344CB8AC3E}">
        <p14:creationId xmlns:p14="http://schemas.microsoft.com/office/powerpoint/2010/main" val="243988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E8AF9-7B7A-458A-1D8E-C765F94B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the Technology Value Stream?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55BF3-FB0B-EDD5-3D68-685E7BA1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A value stream is the sequence of activities an organization undertakes to deliver value to customers.</a:t>
            </a:r>
          </a:p>
          <a:p>
            <a:r>
              <a:rPr lang="en-US"/>
              <a:t>In technology, it spans from idea (or customer need) to the delivery of working software in production.</a:t>
            </a:r>
          </a:p>
          <a:p>
            <a:r>
              <a:rPr lang="en-US"/>
              <a:t>It includes planning, coding, building, testing, and releasing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06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Content Placeholder 6" descr="A diagram of a work process&#10;&#10;AI-generated content may be incorrect.">
            <a:extLst>
              <a:ext uri="{FF2B5EF4-FFF2-40B4-BE49-F238E27FC236}">
                <a16:creationId xmlns:a16="http://schemas.microsoft.com/office/drawing/2014/main" id="{8C4286FF-DED4-ECE7-4042-3636246A34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3" y="2130385"/>
            <a:ext cx="4777381" cy="242452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7EFC2-20B6-BF43-22CD-27D204A69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Lead Time vs.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E3FC7-B7CF-DB11-98AD-F8FA1929C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b="1"/>
              <a:t>Lead Time: </a:t>
            </a:r>
            <a:r>
              <a:rPr lang="en-US" sz="2400"/>
              <a:t>Total time from when a request is made to when it's delivered.</a:t>
            </a:r>
          </a:p>
          <a:p>
            <a:r>
              <a:rPr lang="en-US" sz="2400" b="1"/>
              <a:t>Processing Time: </a:t>
            </a:r>
            <a:r>
              <a:rPr lang="en-US" sz="2400"/>
              <a:t>The time actively spent working on the request.</a:t>
            </a:r>
          </a:p>
          <a:p>
            <a:r>
              <a:rPr lang="en-US" sz="2400"/>
              <a:t>Lead time includes delays, wait time, and rework; processing time does not.</a:t>
            </a:r>
          </a:p>
          <a:p>
            <a:r>
              <a:rPr lang="en-US" sz="2400"/>
              <a:t>Example: A feature request might have a lead time of 2 weeks but a processing time of only 3 days.</a:t>
            </a:r>
          </a:p>
        </p:txBody>
      </p:sp>
    </p:spTree>
    <p:extLst>
      <p:ext uri="{BB962C8B-B14F-4D97-AF65-F5344CB8AC3E}">
        <p14:creationId xmlns:p14="http://schemas.microsoft.com/office/powerpoint/2010/main" val="165674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88193-6474-E65C-9640-2A0929349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Common Scenario: Deployment Lead Times Requiring Months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30F44-223C-21D7-8AF3-A03174699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Many organizations experience long lead times due to:</a:t>
            </a:r>
          </a:p>
          <a:p>
            <a:r>
              <a:rPr lang="en-US"/>
              <a:t>Manual handoffs between silos</a:t>
            </a:r>
          </a:p>
          <a:p>
            <a:r>
              <a:rPr lang="en-US"/>
              <a:t>Approval delays</a:t>
            </a:r>
          </a:p>
          <a:p>
            <a:r>
              <a:rPr lang="en-US"/>
              <a:t>Inefficient processes</a:t>
            </a:r>
          </a:p>
          <a:p>
            <a:pPr marL="0" indent="0">
              <a:buNone/>
            </a:pPr>
            <a:r>
              <a:rPr lang="en-US" b="1"/>
              <a:t>This results in:</a:t>
            </a:r>
          </a:p>
          <a:p>
            <a:r>
              <a:rPr lang="en-US"/>
              <a:t>Reduced responsiveness to change</a:t>
            </a:r>
          </a:p>
          <a:p>
            <a:r>
              <a:rPr lang="en-US"/>
              <a:t>Higher risk of failure</a:t>
            </a:r>
          </a:p>
          <a:p>
            <a:r>
              <a:rPr lang="en-US"/>
              <a:t>Increased costs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0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AEF3D-B726-1166-1027-32287422F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The DevOps Ideal: Deployment Lead Times of Minutes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AEEA-8F3F-9FB3-4F20-E403E03E8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DevOps aims for:</a:t>
            </a:r>
          </a:p>
          <a:p>
            <a:r>
              <a:rPr lang="en-US"/>
              <a:t>Automation of testing and deployments</a:t>
            </a:r>
          </a:p>
          <a:p>
            <a:r>
              <a:rPr lang="en-US"/>
              <a:t>Continuous Integration / Continuous Delivery (CI/CD)</a:t>
            </a:r>
          </a:p>
          <a:p>
            <a:r>
              <a:rPr lang="en-US"/>
              <a:t>Cross-functional collaboration</a:t>
            </a:r>
          </a:p>
          <a:p>
            <a:pPr marL="0" indent="0">
              <a:buNone/>
            </a:pPr>
            <a:r>
              <a:rPr lang="en-US" b="1"/>
              <a:t>Outcomes:</a:t>
            </a:r>
          </a:p>
          <a:p>
            <a:r>
              <a:rPr lang="en-US"/>
              <a:t>Faster feedback loops</a:t>
            </a:r>
          </a:p>
          <a:p>
            <a:r>
              <a:rPr lang="en-US"/>
              <a:t>Safer and more frequent releases</a:t>
            </a:r>
          </a:p>
          <a:p>
            <a:r>
              <a:rPr lang="en-US"/>
              <a:t>Greater agility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2512180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company&#10;&#10;AI-generated content may be incorrect.">
            <a:extLst>
              <a:ext uri="{FF2B5EF4-FFF2-40B4-BE49-F238E27FC236}">
                <a16:creationId xmlns:a16="http://schemas.microsoft.com/office/drawing/2014/main" id="{06ECD7CD-05BD-6590-E55C-7BFE93C27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74" y="311997"/>
            <a:ext cx="6467052" cy="6234006"/>
          </a:xfrm>
        </p:spPr>
      </p:pic>
    </p:spTree>
    <p:extLst>
      <p:ext uri="{BB962C8B-B14F-4D97-AF65-F5344CB8AC3E}">
        <p14:creationId xmlns:p14="http://schemas.microsoft.com/office/powerpoint/2010/main" val="4230121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4FDB5-E5BD-CDFC-7FB3-E4168A149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rgbClr val="FFFFFF"/>
                </a:solidFill>
              </a:rPr>
              <a:t>Why VSM is important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6186-A275-BEF8-20D0-75461CABB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Enables real-time visibility into work across the pipeline</a:t>
            </a:r>
          </a:p>
          <a:p>
            <a:r>
              <a:rPr lang="en-US" dirty="0"/>
              <a:t>Helps teams measure and improve flow efficiency</a:t>
            </a:r>
          </a:p>
          <a:p>
            <a:r>
              <a:rPr lang="en-US" dirty="0"/>
              <a:t>Ties technical activities to business outcomes</a:t>
            </a:r>
          </a:p>
        </p:txBody>
      </p:sp>
    </p:spTree>
    <p:extLst>
      <p:ext uri="{BB962C8B-B14F-4D97-AF65-F5344CB8AC3E}">
        <p14:creationId xmlns:p14="http://schemas.microsoft.com/office/powerpoint/2010/main" val="248525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C2D0E-C34A-257D-AB1A-5B314B85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How VSM works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50AD6-7239-2E2B-82D3-5FF015740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/>
              <a:t>Metrics to Track in VSM:</a:t>
            </a:r>
          </a:p>
          <a:p>
            <a:r>
              <a:rPr lang="en-US"/>
              <a:t>Lead Time (from idea to delivery)</a:t>
            </a:r>
          </a:p>
          <a:p>
            <a:r>
              <a:rPr lang="en-US"/>
              <a:t>Cycle Time (time spent actively working on a feature)</a:t>
            </a:r>
          </a:p>
          <a:p>
            <a:r>
              <a:rPr lang="en-US"/>
              <a:t>Throughput (rate of feature delivery)</a:t>
            </a:r>
          </a:p>
          <a:p>
            <a:r>
              <a:rPr lang="en-US"/>
              <a:t>Work-in-Progress (WIP) (how much work is in progress at any time)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The Importance of Data: </a:t>
            </a:r>
            <a:r>
              <a:rPr lang="en-US"/>
              <a:t>By tracking and improving these metrics, teams can understand where bottlenecks occur and how to optimize the value stream.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84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E4149-1942-C444-8A63-437DEF95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reducing lead time is valuable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90594-D96B-58DC-65B3-8ED4C4874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Faster delivery of features and updates.</a:t>
            </a:r>
          </a:p>
          <a:p>
            <a:r>
              <a:rPr lang="en-US" dirty="0"/>
              <a:t>More reliable and stable software.</a:t>
            </a:r>
          </a:p>
          <a:p>
            <a:r>
              <a:rPr lang="en-US" dirty="0"/>
              <a:t>Ability to quickly adapt to market changes and customer needs.</a:t>
            </a:r>
          </a:p>
          <a:p>
            <a:r>
              <a:rPr lang="en-US" dirty="0"/>
              <a:t>Increased innovation due to faster feedback loops.</a:t>
            </a:r>
          </a:p>
        </p:txBody>
      </p:sp>
    </p:spTree>
    <p:extLst>
      <p:ext uri="{BB962C8B-B14F-4D97-AF65-F5344CB8AC3E}">
        <p14:creationId xmlns:p14="http://schemas.microsoft.com/office/powerpoint/2010/main" val="2909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617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The Technology Value Stream</vt:lpstr>
      <vt:lpstr>What Is the Technology Value Stream?</vt:lpstr>
      <vt:lpstr>Lead Time vs. Processing Time</vt:lpstr>
      <vt:lpstr>The Common Scenario: Deployment Lead Times Requiring Months</vt:lpstr>
      <vt:lpstr>The DevOps Ideal: Deployment Lead Times of Minutes</vt:lpstr>
      <vt:lpstr>PowerPoint Presentation</vt:lpstr>
      <vt:lpstr>Why VSM is important</vt:lpstr>
      <vt:lpstr>How VSM works</vt:lpstr>
      <vt:lpstr>Why reducing lead time is valuable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 Trueworthy</dc:creator>
  <cp:lastModifiedBy>Lea Trueworthy</cp:lastModifiedBy>
  <cp:revision>43</cp:revision>
  <dcterms:created xsi:type="dcterms:W3CDTF">2025-05-28T13:47:36Z</dcterms:created>
  <dcterms:modified xsi:type="dcterms:W3CDTF">2025-06-01T12:14:47Z</dcterms:modified>
</cp:coreProperties>
</file>