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2A643C-E38E-4AD5-A34F-D7149332F4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C53489-857F-42E0-AE16-03BF042EC2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formal schedule where engineers are assigned on-call duties to respond to critical system incidents outside normal hours.</a:t>
          </a:r>
        </a:p>
      </dgm:t>
    </dgm:pt>
    <dgm:pt modelId="{7071023E-2057-4AD5-B5EF-DCC6A7082793}" type="parTrans" cxnId="{83C9A7D4-4F00-41B6-8DFF-1216EEF12B0D}">
      <dgm:prSet/>
      <dgm:spPr/>
      <dgm:t>
        <a:bodyPr/>
        <a:lstStyle/>
        <a:p>
          <a:endParaRPr lang="en-US"/>
        </a:p>
      </dgm:t>
    </dgm:pt>
    <dgm:pt modelId="{57C28791-E294-4984-B6C5-C9BF9D9666A2}" type="sibTrans" cxnId="{83C9A7D4-4F00-41B6-8DFF-1216EEF12B0D}">
      <dgm:prSet/>
      <dgm:spPr/>
      <dgm:t>
        <a:bodyPr/>
        <a:lstStyle/>
        <a:p>
          <a:endParaRPr lang="en-US"/>
        </a:p>
      </dgm:t>
    </dgm:pt>
    <dgm:pt modelId="{B46235F6-4B32-48A4-9FF9-311A6C499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DevOps: Reflects full-service ownership; those who build the systems help operate them.</a:t>
          </a:r>
        </a:p>
      </dgm:t>
    </dgm:pt>
    <dgm:pt modelId="{10B643CA-3568-4F9E-963C-62D5A45EC104}" type="parTrans" cxnId="{F3AAE8AD-F11C-46BA-894F-3ED162572BD8}">
      <dgm:prSet/>
      <dgm:spPr/>
      <dgm:t>
        <a:bodyPr/>
        <a:lstStyle/>
        <a:p>
          <a:endParaRPr lang="en-US"/>
        </a:p>
      </dgm:t>
    </dgm:pt>
    <dgm:pt modelId="{AC2E6562-A72D-4C88-9C29-6EB689D00A2B}" type="sibTrans" cxnId="{F3AAE8AD-F11C-46BA-894F-3ED162572BD8}">
      <dgm:prSet/>
      <dgm:spPr/>
      <dgm:t>
        <a:bodyPr/>
        <a:lstStyle/>
        <a:p>
          <a:endParaRPr lang="en-US"/>
        </a:p>
      </dgm:t>
    </dgm:pt>
    <dgm:pt modelId="{E3EB0A5D-53AD-416B-BC9D-6C880CCD1A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Purpose: Enhances system reliability, supports SLAs, and ensures 24/7 coverage with minimal disruption to engineers' lives.</a:t>
          </a:r>
        </a:p>
      </dgm:t>
    </dgm:pt>
    <dgm:pt modelId="{2EBBA363-17F6-4FBB-87D6-1F6045250384}" type="parTrans" cxnId="{85E4E64D-701E-4276-A1C8-C4A83EC9D2E4}">
      <dgm:prSet/>
      <dgm:spPr/>
      <dgm:t>
        <a:bodyPr/>
        <a:lstStyle/>
        <a:p>
          <a:endParaRPr lang="en-US"/>
        </a:p>
      </dgm:t>
    </dgm:pt>
    <dgm:pt modelId="{CD656CBE-3859-4FEC-B45E-D1786B31C5DE}" type="sibTrans" cxnId="{85E4E64D-701E-4276-A1C8-C4A83EC9D2E4}">
      <dgm:prSet/>
      <dgm:spPr/>
      <dgm:t>
        <a:bodyPr/>
        <a:lstStyle/>
        <a:p>
          <a:endParaRPr lang="en-US"/>
        </a:p>
      </dgm:t>
    </dgm:pt>
    <dgm:pt modelId="{A16F67AF-93FA-454C-A616-FD59D1E6D9B1}" type="pres">
      <dgm:prSet presAssocID="{9B2A643C-E38E-4AD5-A34F-D7149332F49A}" presName="root" presStyleCnt="0">
        <dgm:presLayoutVars>
          <dgm:dir/>
          <dgm:resizeHandles val="exact"/>
        </dgm:presLayoutVars>
      </dgm:prSet>
      <dgm:spPr/>
    </dgm:pt>
    <dgm:pt modelId="{7ACA123D-9C18-47AE-9650-876DE543B4D0}" type="pres">
      <dgm:prSet presAssocID="{63C53489-857F-42E0-AE16-03BF042EC25F}" presName="compNode" presStyleCnt="0"/>
      <dgm:spPr/>
    </dgm:pt>
    <dgm:pt modelId="{1FED29F0-1DF8-4999-9A0A-E90C3B8868F9}" type="pres">
      <dgm:prSet presAssocID="{63C53489-857F-42E0-AE16-03BF042EC25F}" presName="bgRect" presStyleLbl="bgShp" presStyleIdx="0" presStyleCnt="3"/>
      <dgm:spPr/>
    </dgm:pt>
    <dgm:pt modelId="{A95F69D2-56CF-473A-BED5-19202E7F2F76}" type="pres">
      <dgm:prSet presAssocID="{63C53489-857F-42E0-AE16-03BF042EC2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9C9B49D-77A3-47FE-A0F8-5CBEE7935E90}" type="pres">
      <dgm:prSet presAssocID="{63C53489-857F-42E0-AE16-03BF042EC25F}" presName="spaceRect" presStyleCnt="0"/>
      <dgm:spPr/>
    </dgm:pt>
    <dgm:pt modelId="{65C47507-6A95-4C49-985A-2CA4FA247967}" type="pres">
      <dgm:prSet presAssocID="{63C53489-857F-42E0-AE16-03BF042EC25F}" presName="parTx" presStyleLbl="revTx" presStyleIdx="0" presStyleCnt="3">
        <dgm:presLayoutVars>
          <dgm:chMax val="0"/>
          <dgm:chPref val="0"/>
        </dgm:presLayoutVars>
      </dgm:prSet>
      <dgm:spPr/>
    </dgm:pt>
    <dgm:pt modelId="{E3A1B806-3BAB-4BB9-AEB8-D2FBD2A0C308}" type="pres">
      <dgm:prSet presAssocID="{57C28791-E294-4984-B6C5-C9BF9D9666A2}" presName="sibTrans" presStyleCnt="0"/>
      <dgm:spPr/>
    </dgm:pt>
    <dgm:pt modelId="{4F28614C-18B7-4C3A-964A-02397EECEFEB}" type="pres">
      <dgm:prSet presAssocID="{B46235F6-4B32-48A4-9FF9-311A6C4998A0}" presName="compNode" presStyleCnt="0"/>
      <dgm:spPr/>
    </dgm:pt>
    <dgm:pt modelId="{9A5A9FC0-500B-427A-8B16-A8E0E19B6170}" type="pres">
      <dgm:prSet presAssocID="{B46235F6-4B32-48A4-9FF9-311A6C4998A0}" presName="bgRect" presStyleLbl="bgShp" presStyleIdx="1" presStyleCnt="3"/>
      <dgm:spPr/>
    </dgm:pt>
    <dgm:pt modelId="{A28C2C9C-B084-4F87-BEB0-862C2D23BB07}" type="pres">
      <dgm:prSet presAssocID="{B46235F6-4B32-48A4-9FF9-311A6C4998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8A6C472-A145-4E2A-B815-D2CB7563406A}" type="pres">
      <dgm:prSet presAssocID="{B46235F6-4B32-48A4-9FF9-311A6C4998A0}" presName="spaceRect" presStyleCnt="0"/>
      <dgm:spPr/>
    </dgm:pt>
    <dgm:pt modelId="{C2E09376-7DD8-44C4-B8D5-28AABC0A3C0F}" type="pres">
      <dgm:prSet presAssocID="{B46235F6-4B32-48A4-9FF9-311A6C4998A0}" presName="parTx" presStyleLbl="revTx" presStyleIdx="1" presStyleCnt="3">
        <dgm:presLayoutVars>
          <dgm:chMax val="0"/>
          <dgm:chPref val="0"/>
        </dgm:presLayoutVars>
      </dgm:prSet>
      <dgm:spPr/>
    </dgm:pt>
    <dgm:pt modelId="{6D82A7A7-BC71-4E1D-A6F7-F527CE6C31A1}" type="pres">
      <dgm:prSet presAssocID="{AC2E6562-A72D-4C88-9C29-6EB689D00A2B}" presName="sibTrans" presStyleCnt="0"/>
      <dgm:spPr/>
    </dgm:pt>
    <dgm:pt modelId="{BD3E73A9-5287-40C4-9072-99529700F43B}" type="pres">
      <dgm:prSet presAssocID="{E3EB0A5D-53AD-416B-BC9D-6C880CCD1AD2}" presName="compNode" presStyleCnt="0"/>
      <dgm:spPr/>
    </dgm:pt>
    <dgm:pt modelId="{F38ED7F2-147A-437C-A992-0DEEC62273D4}" type="pres">
      <dgm:prSet presAssocID="{E3EB0A5D-53AD-416B-BC9D-6C880CCD1AD2}" presName="bgRect" presStyleLbl="bgShp" presStyleIdx="2" presStyleCnt="3"/>
      <dgm:spPr/>
    </dgm:pt>
    <dgm:pt modelId="{A7702FC9-D163-491D-94D3-48457B653213}" type="pres">
      <dgm:prSet presAssocID="{E3EB0A5D-53AD-416B-BC9D-6C880CCD1A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49FA2A88-168E-427E-AF07-16F8CD1A6B14}" type="pres">
      <dgm:prSet presAssocID="{E3EB0A5D-53AD-416B-BC9D-6C880CCD1AD2}" presName="spaceRect" presStyleCnt="0"/>
      <dgm:spPr/>
    </dgm:pt>
    <dgm:pt modelId="{9B303BE9-CA82-408A-992D-7D275DE873D0}" type="pres">
      <dgm:prSet presAssocID="{E3EB0A5D-53AD-416B-BC9D-6C880CCD1AD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5D4F034-777F-48A8-9274-FE1F4DFF95FB}" type="presOf" srcId="{B46235F6-4B32-48A4-9FF9-311A6C4998A0}" destId="{C2E09376-7DD8-44C4-B8D5-28AABC0A3C0F}" srcOrd="0" destOrd="0" presId="urn:microsoft.com/office/officeart/2018/2/layout/IconVerticalSolidList"/>
    <dgm:cxn modelId="{55A8245E-4205-4145-9792-D9962FC0DD73}" type="presOf" srcId="{9B2A643C-E38E-4AD5-A34F-D7149332F49A}" destId="{A16F67AF-93FA-454C-A616-FD59D1E6D9B1}" srcOrd="0" destOrd="0" presId="urn:microsoft.com/office/officeart/2018/2/layout/IconVerticalSolidList"/>
    <dgm:cxn modelId="{85E4E64D-701E-4276-A1C8-C4A83EC9D2E4}" srcId="{9B2A643C-E38E-4AD5-A34F-D7149332F49A}" destId="{E3EB0A5D-53AD-416B-BC9D-6C880CCD1AD2}" srcOrd="2" destOrd="0" parTransId="{2EBBA363-17F6-4FBB-87D6-1F6045250384}" sibTransId="{CD656CBE-3859-4FEC-B45E-D1786B31C5DE}"/>
    <dgm:cxn modelId="{F3AAE8AD-F11C-46BA-894F-3ED162572BD8}" srcId="{9B2A643C-E38E-4AD5-A34F-D7149332F49A}" destId="{B46235F6-4B32-48A4-9FF9-311A6C4998A0}" srcOrd="1" destOrd="0" parTransId="{10B643CA-3568-4F9E-963C-62D5A45EC104}" sibTransId="{AC2E6562-A72D-4C88-9C29-6EB689D00A2B}"/>
    <dgm:cxn modelId="{F89513C8-BE60-4CF1-AF95-98884B675619}" type="presOf" srcId="{63C53489-857F-42E0-AE16-03BF042EC25F}" destId="{65C47507-6A95-4C49-985A-2CA4FA247967}" srcOrd="0" destOrd="0" presId="urn:microsoft.com/office/officeart/2018/2/layout/IconVerticalSolidList"/>
    <dgm:cxn modelId="{83C9A7D4-4F00-41B6-8DFF-1216EEF12B0D}" srcId="{9B2A643C-E38E-4AD5-A34F-D7149332F49A}" destId="{63C53489-857F-42E0-AE16-03BF042EC25F}" srcOrd="0" destOrd="0" parTransId="{7071023E-2057-4AD5-B5EF-DCC6A7082793}" sibTransId="{57C28791-E294-4984-B6C5-C9BF9D9666A2}"/>
    <dgm:cxn modelId="{23C661FD-C0F9-445D-8F73-44C656470C0C}" type="presOf" srcId="{E3EB0A5D-53AD-416B-BC9D-6C880CCD1AD2}" destId="{9B303BE9-CA82-408A-992D-7D275DE873D0}" srcOrd="0" destOrd="0" presId="urn:microsoft.com/office/officeart/2018/2/layout/IconVerticalSolidList"/>
    <dgm:cxn modelId="{DE578824-8411-4C35-BCCE-FA00CD74FD4B}" type="presParOf" srcId="{A16F67AF-93FA-454C-A616-FD59D1E6D9B1}" destId="{7ACA123D-9C18-47AE-9650-876DE543B4D0}" srcOrd="0" destOrd="0" presId="urn:microsoft.com/office/officeart/2018/2/layout/IconVerticalSolidList"/>
    <dgm:cxn modelId="{C340E7A0-AD6F-4221-9136-94C419D8B726}" type="presParOf" srcId="{7ACA123D-9C18-47AE-9650-876DE543B4D0}" destId="{1FED29F0-1DF8-4999-9A0A-E90C3B8868F9}" srcOrd="0" destOrd="0" presId="urn:microsoft.com/office/officeart/2018/2/layout/IconVerticalSolidList"/>
    <dgm:cxn modelId="{1EB08EAF-0728-465C-9A52-C342B615FB18}" type="presParOf" srcId="{7ACA123D-9C18-47AE-9650-876DE543B4D0}" destId="{A95F69D2-56CF-473A-BED5-19202E7F2F76}" srcOrd="1" destOrd="0" presId="urn:microsoft.com/office/officeart/2018/2/layout/IconVerticalSolidList"/>
    <dgm:cxn modelId="{B5E695D4-FB5D-4AC4-B6A5-7EAF3183F427}" type="presParOf" srcId="{7ACA123D-9C18-47AE-9650-876DE543B4D0}" destId="{E9C9B49D-77A3-47FE-A0F8-5CBEE7935E90}" srcOrd="2" destOrd="0" presId="urn:microsoft.com/office/officeart/2018/2/layout/IconVerticalSolidList"/>
    <dgm:cxn modelId="{5A337279-901A-4CDD-A07B-95706625657C}" type="presParOf" srcId="{7ACA123D-9C18-47AE-9650-876DE543B4D0}" destId="{65C47507-6A95-4C49-985A-2CA4FA247967}" srcOrd="3" destOrd="0" presId="urn:microsoft.com/office/officeart/2018/2/layout/IconVerticalSolidList"/>
    <dgm:cxn modelId="{9ACAB056-678C-4439-B567-998A8A922406}" type="presParOf" srcId="{A16F67AF-93FA-454C-A616-FD59D1E6D9B1}" destId="{E3A1B806-3BAB-4BB9-AEB8-D2FBD2A0C308}" srcOrd="1" destOrd="0" presId="urn:microsoft.com/office/officeart/2018/2/layout/IconVerticalSolidList"/>
    <dgm:cxn modelId="{F4DF57A7-907B-4D62-A6C3-4C0B7E1FD301}" type="presParOf" srcId="{A16F67AF-93FA-454C-A616-FD59D1E6D9B1}" destId="{4F28614C-18B7-4C3A-964A-02397EECEFEB}" srcOrd="2" destOrd="0" presId="urn:microsoft.com/office/officeart/2018/2/layout/IconVerticalSolidList"/>
    <dgm:cxn modelId="{685EA061-C4CD-4533-92A2-6736CC1A62C0}" type="presParOf" srcId="{4F28614C-18B7-4C3A-964A-02397EECEFEB}" destId="{9A5A9FC0-500B-427A-8B16-A8E0E19B6170}" srcOrd="0" destOrd="0" presId="urn:microsoft.com/office/officeart/2018/2/layout/IconVerticalSolidList"/>
    <dgm:cxn modelId="{0882B8CD-B6F0-43CB-940F-6BF986C6C98B}" type="presParOf" srcId="{4F28614C-18B7-4C3A-964A-02397EECEFEB}" destId="{A28C2C9C-B084-4F87-BEB0-862C2D23BB07}" srcOrd="1" destOrd="0" presId="urn:microsoft.com/office/officeart/2018/2/layout/IconVerticalSolidList"/>
    <dgm:cxn modelId="{5048D55A-E374-4730-ADC3-E13ED1C50A03}" type="presParOf" srcId="{4F28614C-18B7-4C3A-964A-02397EECEFEB}" destId="{F8A6C472-A145-4E2A-B815-D2CB7563406A}" srcOrd="2" destOrd="0" presId="urn:microsoft.com/office/officeart/2018/2/layout/IconVerticalSolidList"/>
    <dgm:cxn modelId="{B830F133-4D59-4C48-A93C-E716D559B37C}" type="presParOf" srcId="{4F28614C-18B7-4C3A-964A-02397EECEFEB}" destId="{C2E09376-7DD8-44C4-B8D5-28AABC0A3C0F}" srcOrd="3" destOrd="0" presId="urn:microsoft.com/office/officeart/2018/2/layout/IconVerticalSolidList"/>
    <dgm:cxn modelId="{CC29300D-2A4B-4CA3-B2B6-BFD6F26D887D}" type="presParOf" srcId="{A16F67AF-93FA-454C-A616-FD59D1E6D9B1}" destId="{6D82A7A7-BC71-4E1D-A6F7-F527CE6C31A1}" srcOrd="3" destOrd="0" presId="urn:microsoft.com/office/officeart/2018/2/layout/IconVerticalSolidList"/>
    <dgm:cxn modelId="{A7B2ABE3-CDF3-47D4-B6EC-FED4F77B99FE}" type="presParOf" srcId="{A16F67AF-93FA-454C-A616-FD59D1E6D9B1}" destId="{BD3E73A9-5287-40C4-9072-99529700F43B}" srcOrd="4" destOrd="0" presId="urn:microsoft.com/office/officeart/2018/2/layout/IconVerticalSolidList"/>
    <dgm:cxn modelId="{77DA16B8-B5EC-4E16-82E0-17DF5C99E7B8}" type="presParOf" srcId="{BD3E73A9-5287-40C4-9072-99529700F43B}" destId="{F38ED7F2-147A-437C-A992-0DEEC62273D4}" srcOrd="0" destOrd="0" presId="urn:microsoft.com/office/officeart/2018/2/layout/IconVerticalSolidList"/>
    <dgm:cxn modelId="{7C0DBA30-EDE7-4B13-B818-CB00C5DBE761}" type="presParOf" srcId="{BD3E73A9-5287-40C4-9072-99529700F43B}" destId="{A7702FC9-D163-491D-94D3-48457B653213}" srcOrd="1" destOrd="0" presId="urn:microsoft.com/office/officeart/2018/2/layout/IconVerticalSolidList"/>
    <dgm:cxn modelId="{474434FB-8BA7-430B-A1DF-3F22163970F8}" type="presParOf" srcId="{BD3E73A9-5287-40C4-9072-99529700F43B}" destId="{49FA2A88-168E-427E-AF07-16F8CD1A6B14}" srcOrd="2" destOrd="0" presId="urn:microsoft.com/office/officeart/2018/2/layout/IconVerticalSolidList"/>
    <dgm:cxn modelId="{6139477C-A049-4426-8873-DC3A36426160}" type="presParOf" srcId="{BD3E73A9-5287-40C4-9072-99529700F43B}" destId="{9B303BE9-CA82-408A-992D-7D275DE873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D29F0-1DF8-4999-9A0A-E90C3B8868F9}">
      <dsp:nvSpPr>
        <dsp:cNvPr id="0" name=""/>
        <dsp:cNvSpPr/>
      </dsp:nvSpPr>
      <dsp:spPr>
        <a:xfrm>
          <a:off x="0" y="650"/>
          <a:ext cx="5605373" cy="1521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F69D2-56CF-473A-BED5-19202E7F2F76}">
      <dsp:nvSpPr>
        <dsp:cNvPr id="0" name=""/>
        <dsp:cNvSpPr/>
      </dsp:nvSpPr>
      <dsp:spPr>
        <a:xfrm>
          <a:off x="460284" y="343010"/>
          <a:ext cx="836881" cy="8368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47507-6A95-4C49-985A-2CA4FA247967}">
      <dsp:nvSpPr>
        <dsp:cNvPr id="0" name=""/>
        <dsp:cNvSpPr/>
      </dsp:nvSpPr>
      <dsp:spPr>
        <a:xfrm>
          <a:off x="1757451" y="650"/>
          <a:ext cx="3847921" cy="152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36" tIns="161036" rIns="161036" bIns="1610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formal schedule where engineers are assigned on-call duties to respond to critical system incidents outside normal hours.</a:t>
          </a:r>
        </a:p>
      </dsp:txBody>
      <dsp:txXfrm>
        <a:off x="1757451" y="650"/>
        <a:ext cx="3847921" cy="1521602"/>
      </dsp:txXfrm>
    </dsp:sp>
    <dsp:sp modelId="{9A5A9FC0-500B-427A-8B16-A8E0E19B6170}">
      <dsp:nvSpPr>
        <dsp:cNvPr id="0" name=""/>
        <dsp:cNvSpPr/>
      </dsp:nvSpPr>
      <dsp:spPr>
        <a:xfrm>
          <a:off x="0" y="1902654"/>
          <a:ext cx="5605373" cy="1521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C2C9C-B084-4F87-BEB0-862C2D23BB07}">
      <dsp:nvSpPr>
        <dsp:cNvPr id="0" name=""/>
        <dsp:cNvSpPr/>
      </dsp:nvSpPr>
      <dsp:spPr>
        <a:xfrm>
          <a:off x="460284" y="2245014"/>
          <a:ext cx="836881" cy="8368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09376-7DD8-44C4-B8D5-28AABC0A3C0F}">
      <dsp:nvSpPr>
        <dsp:cNvPr id="0" name=""/>
        <dsp:cNvSpPr/>
      </dsp:nvSpPr>
      <dsp:spPr>
        <a:xfrm>
          <a:off x="1757451" y="1902654"/>
          <a:ext cx="3847921" cy="152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36" tIns="161036" rIns="161036" bIns="1610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 DevOps: Reflects full-service ownership; those who build the systems help operate them.</a:t>
          </a:r>
        </a:p>
      </dsp:txBody>
      <dsp:txXfrm>
        <a:off x="1757451" y="1902654"/>
        <a:ext cx="3847921" cy="1521602"/>
      </dsp:txXfrm>
    </dsp:sp>
    <dsp:sp modelId="{F38ED7F2-147A-437C-A992-0DEEC62273D4}">
      <dsp:nvSpPr>
        <dsp:cNvPr id="0" name=""/>
        <dsp:cNvSpPr/>
      </dsp:nvSpPr>
      <dsp:spPr>
        <a:xfrm>
          <a:off x="0" y="3804657"/>
          <a:ext cx="5605373" cy="152160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702FC9-D163-491D-94D3-48457B653213}">
      <dsp:nvSpPr>
        <dsp:cNvPr id="0" name=""/>
        <dsp:cNvSpPr/>
      </dsp:nvSpPr>
      <dsp:spPr>
        <a:xfrm>
          <a:off x="460284" y="4147018"/>
          <a:ext cx="836881" cy="8368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03BE9-CA82-408A-992D-7D275DE873D0}">
      <dsp:nvSpPr>
        <dsp:cNvPr id="0" name=""/>
        <dsp:cNvSpPr/>
      </dsp:nvSpPr>
      <dsp:spPr>
        <a:xfrm>
          <a:off x="1757451" y="3804657"/>
          <a:ext cx="3847921" cy="152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036" tIns="161036" rIns="161036" bIns="16103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Purpose: Enhances system reliability, supports SLAs, and ensures 24/7 coverage with minimal disruption to engineers' lives.</a:t>
          </a:r>
        </a:p>
      </dsp:txBody>
      <dsp:txXfrm>
        <a:off x="1757451" y="3804657"/>
        <a:ext cx="3847921" cy="1521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9F52-3962-2478-01A3-B73FBC297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98B65-45B0-9ACA-61F2-5D52C89B3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F286B-32D2-D44E-54BF-6271FC13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EFD5-6BE7-4874-9D6E-15C2EC155D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E1E36-1B23-ADDF-56D7-B05B0D76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2433-AE4C-A9DE-9ADC-1A9F72C9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BF6-975B-4F42-92B9-FD888E40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4CDF-F9BE-2357-4362-2EE76313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5B1BB-818B-C120-F244-06931BD82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95762-EFC7-74EF-4AC0-D0C6FBA8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EFD5-6BE7-4874-9D6E-15C2EC155D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CE4D2-5106-BAC4-4194-C4C221D5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BE9D7-3B01-C880-95C9-90576D70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BF6-975B-4F42-92B9-FD888E40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6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F57C0-23CB-9D7A-F9F0-90BA46D1E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E5CF-E77A-4910-1722-1D5E33631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1C6A-8015-0EE4-708E-6DB0FFA1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EFD5-6BE7-4874-9D6E-15C2EC155D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82C0-8688-82F3-838E-0320761B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6D44-275E-F95A-A965-A363226E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BF6-975B-4F42-92B9-FD888E40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6014-1F27-67F5-061C-65526BF4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710F-66A2-3D2C-8EFE-A5A2F1A5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180FA-8A0B-1BDD-75AD-D4223F7A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EFD5-6BE7-4874-9D6E-15C2EC155D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F83E3-B543-004F-B241-2BA78605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011A-7DE7-79F2-8834-B6465A6C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BF6-975B-4F42-92B9-FD888E40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5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4DCC-C781-0E93-8EA1-04B7D875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08350-2171-48E7-0D10-B990467B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90845-8B7D-DBF4-1F5E-CF604218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EFD5-6BE7-4874-9D6E-15C2EC155D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3C61F-7102-C229-95D1-E5B04F5B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F832-2B1E-70E5-D674-4914EB2F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BF6-975B-4F42-92B9-FD888E40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74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FAE9-843E-1394-CC8C-3B87D70A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A592-A076-455A-7F99-B3E7C53C8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9CDE1-9B18-4B7F-27E1-790FBAAE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791DB-D949-C6C5-BD0F-ABC05B2B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EFD5-6BE7-4874-9D6E-15C2EC155D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7DA5A-6938-1068-2A63-7829433D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94D3E-F9FD-97B0-2A65-B90A875B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BF6-975B-4F42-92B9-FD888E40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6C74-3ED2-D514-085F-67B10296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41E7E-30FC-096B-2196-F8BBF186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94A99-940C-0C6A-F62A-EEA71B19B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B3962-7641-6E79-23BF-0793D4E03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34722-1715-2729-E412-DA340250A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273DA7-041A-5828-DBC9-132AF0B8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EFD5-6BE7-4874-9D6E-15C2EC155D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52F0B-47E6-4812-F91D-A2ED4350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0F1BD-772E-A6F0-627C-8FA50597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BF6-975B-4F42-92B9-FD888E40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7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F3A5-1BD6-B637-CF05-5E15307B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64F3F-5753-A5E0-6934-EE123D96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EFD5-6BE7-4874-9D6E-15C2EC155D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0762A-B816-1CA1-FE35-09707108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111EC-7C6B-DE9B-FB1B-B8386C66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BF6-975B-4F42-92B9-FD888E40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1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1BC60-412E-D339-9D33-8DE5718EA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EFD5-6BE7-4874-9D6E-15C2EC155D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FD148-E4C7-FC32-ABBF-27344942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F2099-27C2-3D84-EDBD-AF42EF9F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BF6-975B-4F42-92B9-FD888E40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8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D893-9D0F-5541-C34D-0022D600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04EAE-6B2E-44E1-D635-A45593478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A3D60-78F8-D70C-1B8F-82B85758D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82D80-4E25-87BA-CBF0-AFA9C18F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EFD5-6BE7-4874-9D6E-15C2EC155D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54AF9-0FE8-C66F-7728-32645C8F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9BCA0-EEB7-DE3E-2017-1B8BE748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BF6-975B-4F42-92B9-FD888E40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6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EA4E-B2BD-0F9E-E937-140BD18B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E33AB-0503-98F8-3113-FE111F17B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10F7B-0653-43D7-B8F6-D1129DBDC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04BE-7AAC-A6E0-5427-7AA6DD5B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EFD5-6BE7-4874-9D6E-15C2EC155D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FF39B-452A-1084-40FD-E0BEC736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915A4-6798-DD73-C5E7-FA5641B9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BF6-975B-4F42-92B9-FD888E40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7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5B242-1E4A-1A7C-A171-58D3D85F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71E40-E0EE-68BE-34F5-A77A04A62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456B1-8AD9-7DC8-DC8E-D01C31DBB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93EFD5-6BE7-4874-9D6E-15C2EC155D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5057-1842-4256-18A3-11EBBDA83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689C0-50E2-5E81-AF92-98EE37F86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27DBF6-975B-4F42-92B9-FD888E407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7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ellow.app/blog/engineering/on-call-engineering-best-practices-pros-cons/" TargetMode="External"/><Relationship Id="rId2" Type="http://schemas.openxmlformats.org/officeDocument/2006/relationships/hyperlink" Target="https://sre.google/workbook/on-cal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ike.sh/blog/oncall-rotation-best-practices/" TargetMode="External"/><Relationship Id="rId4" Type="http://schemas.openxmlformats.org/officeDocument/2006/relationships/hyperlink" Target="https://www.pagerduty.com/resources/incident-management-response/learn/call-rotations-schedul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F9771-46DC-CC25-0047-45041E4A5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4270588" cy="55767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Pager Rotation Duties in the DevOps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37762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3AE1D-3AE3-D0D3-6489-AA00C2451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4648" y="841904"/>
            <a:ext cx="4310700" cy="533505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Industry Best Practices for Effective On-Call Operations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Lea Trueworthy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CSD 380 DevOps (2257-DD)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3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78860-7168-8268-996D-9CE0BAC5D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CE2BF-7442-0D3E-8D22-AA1749258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r>
              <a:rPr lang="en-US" sz="1900"/>
              <a:t>Cook, O., Smollett, S., Spadaccini, A., Donnelly, C., Ma, J., Evernote, G. P., Thorne, S., &amp; Yang, J. (2016). On-Call. Sre.google; Google SRE. </a:t>
            </a:r>
            <a:r>
              <a:rPr lang="en-US" sz="1900">
                <a:hlinkClick r:id="rId2"/>
              </a:rPr>
              <a:t>https://sre.google/workbook/on-call/</a:t>
            </a:r>
            <a:endParaRPr lang="en-US" sz="1900"/>
          </a:p>
          <a:p>
            <a:r>
              <a:rPr lang="en-US" sz="1900"/>
              <a:t>Hewko, A. (2022, September 26). On-Call Engineering Best Practices [+ Pros &amp; Cons] | Fellow.app. Fellow.app. </a:t>
            </a:r>
            <a:r>
              <a:rPr lang="en-US" sz="1900">
                <a:hlinkClick r:id="rId3"/>
              </a:rPr>
              <a:t>https://fellow.app/blog/engineering/on-call-engineering-best-practices-pros-cons/</a:t>
            </a:r>
            <a:endParaRPr lang="en-US" sz="1900"/>
          </a:p>
          <a:p>
            <a:r>
              <a:rPr lang="en-US" sz="1900"/>
              <a:t>PagerDuty. (2025, March 27). On-Call Rotations and Schedules. PagerDuty. </a:t>
            </a:r>
            <a:r>
              <a:rPr lang="en-US" sz="1900">
                <a:hlinkClick r:id="rId4"/>
              </a:rPr>
              <a:t>https://www.pagerduty.com/resources/incident-management-response/learn/call-rotations-schedules/</a:t>
            </a:r>
            <a:endParaRPr lang="en-US" sz="1900"/>
          </a:p>
          <a:p>
            <a:r>
              <a:rPr lang="en-US" sz="1900"/>
              <a:t>Sreekar. (2024, December 2). Best Practices for On-Call Rotation. Spike’s Blog. </a:t>
            </a:r>
            <a:r>
              <a:rPr lang="en-US" sz="1900">
                <a:hlinkClick r:id="rId5"/>
              </a:rPr>
              <a:t>https://spike.sh/blog/oncall-rotation-best-practices/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544768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6B26A-1356-D039-02F1-5A510CA6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Pager Rotation in DevOps?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AC17DF0-9C32-9BBA-6DF9-877B659B1A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39976" y="850052"/>
          <a:ext cx="5605373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38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FBE63-8095-619B-32E6-C60CA2E8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Pager Rotation Matters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3EC7C31-2DFB-26E1-0FFE-AFC23622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r>
              <a:rPr lang="en-US" sz="2400" b="1" dirty="0"/>
              <a:t>Rapid Incident Response</a:t>
            </a:r>
            <a:r>
              <a:rPr lang="en-US" sz="2400" dirty="0"/>
              <a:t>: Minimizes downtime and impact on users.</a:t>
            </a:r>
          </a:p>
          <a:p>
            <a:r>
              <a:rPr lang="en-US" sz="2400" b="1" dirty="0"/>
              <a:t>Shared Responsibility</a:t>
            </a:r>
            <a:r>
              <a:rPr lang="en-US" sz="2400" dirty="0"/>
              <a:t>: Fosters a “you build it, you run it” culture.</a:t>
            </a:r>
          </a:p>
          <a:p>
            <a:r>
              <a:rPr lang="en-US" sz="2400" b="1" dirty="0"/>
              <a:t>Improves Resilience</a:t>
            </a:r>
            <a:r>
              <a:rPr lang="en-US" sz="2400" dirty="0"/>
              <a:t>: Incidents highlight weak spots and technical debt.</a:t>
            </a:r>
          </a:p>
          <a:p>
            <a:r>
              <a:rPr lang="en-US" sz="2400" b="1" dirty="0"/>
              <a:t>Prevents Burnout</a:t>
            </a:r>
            <a:r>
              <a:rPr lang="en-US" sz="2400" dirty="0"/>
              <a:t>: Fair distribution maintains team morale and sustainability.</a:t>
            </a:r>
          </a:p>
          <a:p>
            <a:r>
              <a:rPr lang="en-US" sz="2400" b="1" dirty="0"/>
              <a:t>Supports SLAs</a:t>
            </a:r>
            <a:r>
              <a:rPr lang="en-US" sz="2400" dirty="0"/>
              <a:t>: Crucial for meeting uptime commitments and customer trust.</a:t>
            </a:r>
          </a:p>
        </p:txBody>
      </p:sp>
    </p:spTree>
    <p:extLst>
      <p:ext uri="{BB962C8B-B14F-4D97-AF65-F5344CB8AC3E}">
        <p14:creationId xmlns:p14="http://schemas.microsoft.com/office/powerpoint/2010/main" val="79598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05018-6A1D-0F8A-D33D-ABCE0C00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Practice #1 —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Thoughtful &amp; Fair Scheduling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66C5-E0C7-6B7C-EC60-D68B153A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r>
              <a:rPr lang="en-US" sz="2400" b="1" dirty="0"/>
              <a:t>Even Rotation</a:t>
            </a:r>
            <a:r>
              <a:rPr lang="en-US" sz="2400" dirty="0"/>
              <a:t>: Distribute on-call duties fairly to avoid overload.</a:t>
            </a:r>
          </a:p>
          <a:p>
            <a:r>
              <a:rPr lang="en-US" sz="2400" b="1" dirty="0"/>
              <a:t>Predictable Schedules</a:t>
            </a:r>
            <a:r>
              <a:rPr lang="en-US" sz="2400" dirty="0"/>
              <a:t>: Weekly or bi-weekly, planned in advance.</a:t>
            </a:r>
          </a:p>
          <a:p>
            <a:r>
              <a:rPr lang="en-US" sz="2400" b="1" dirty="0"/>
              <a:t>Optimal Team Size</a:t>
            </a:r>
            <a:r>
              <a:rPr lang="en-US" sz="2400" dirty="0"/>
              <a:t>: 6–8 engineers per rotation ensures coverage and recovery time.</a:t>
            </a:r>
          </a:p>
          <a:p>
            <a:r>
              <a:rPr lang="en-US" sz="2400" b="1" dirty="0"/>
              <a:t>Flexibility</a:t>
            </a:r>
            <a:r>
              <a:rPr lang="en-US" sz="2400" dirty="0"/>
              <a:t>: Allow shift swaps, overrides for emergencies or post-incident rest.</a:t>
            </a:r>
          </a:p>
          <a:p>
            <a:r>
              <a:rPr lang="en-US" sz="2400" b="1" dirty="0"/>
              <a:t>Global Teams</a:t>
            </a:r>
            <a:r>
              <a:rPr lang="en-US" sz="2400" dirty="0"/>
              <a:t>: Use the "follow-the-sun" model for distributed coverage.</a:t>
            </a:r>
          </a:p>
        </p:txBody>
      </p:sp>
    </p:spTree>
    <p:extLst>
      <p:ext uri="{BB962C8B-B14F-4D97-AF65-F5344CB8AC3E}">
        <p14:creationId xmlns:p14="http://schemas.microsoft.com/office/powerpoint/2010/main" val="23296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87FC6-36DD-C21A-8F92-0298EC92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Practice #2 —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Actionable Alerts &amp; Load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A8FC-B7E9-017F-F37A-912FA1C7C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r>
              <a:rPr lang="en-US" sz="2400" b="1" dirty="0"/>
              <a:t>Filter Noise</a:t>
            </a:r>
            <a:r>
              <a:rPr lang="en-US" sz="2400" dirty="0"/>
              <a:t>: Eliminate non-actionable or duplicate alerts.</a:t>
            </a:r>
          </a:p>
          <a:p>
            <a:r>
              <a:rPr lang="en-US" sz="2400" b="1" dirty="0"/>
              <a:t>Context-Rich Alerts</a:t>
            </a:r>
            <a:r>
              <a:rPr lang="en-US" sz="2400" dirty="0"/>
              <a:t>: Include affected system, likely cause, runbook links.</a:t>
            </a:r>
          </a:p>
          <a:p>
            <a:r>
              <a:rPr lang="en-US" sz="2400" b="1" dirty="0"/>
              <a:t>Pager Load Metrics</a:t>
            </a:r>
            <a:r>
              <a:rPr lang="en-US" sz="2400" dirty="0"/>
              <a:t>: Track incident volume, MTTR, and time spent on alerts.</a:t>
            </a:r>
          </a:p>
          <a:p>
            <a:r>
              <a:rPr lang="en-US" sz="2400" b="1" dirty="0"/>
              <a:t>Automate Triage</a:t>
            </a:r>
            <a:r>
              <a:rPr lang="en-US" sz="2400" dirty="0"/>
              <a:t>: Use automation to handle repetitive alerts and diagnostics.</a:t>
            </a:r>
          </a:p>
        </p:txBody>
      </p:sp>
    </p:spTree>
    <p:extLst>
      <p:ext uri="{BB962C8B-B14F-4D97-AF65-F5344CB8AC3E}">
        <p14:creationId xmlns:p14="http://schemas.microsoft.com/office/powerpoint/2010/main" val="113330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52BDB-5385-EC2F-73B9-2F5DE969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0" y="637762"/>
            <a:ext cx="3136485" cy="557677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Practice #3 — </a:t>
            </a:r>
            <a:r>
              <a:rPr lang="en-US" sz="3500" dirty="0">
                <a:solidFill>
                  <a:schemeClr val="bg1"/>
                </a:solidFill>
              </a:rPr>
              <a:t>Comprehensive Documentation &amp; Handoffs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BF0E-3C9A-227C-12F4-25A65D9B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r>
              <a:rPr lang="en-US" sz="2400" b="1" dirty="0"/>
              <a:t>Runbooks</a:t>
            </a:r>
            <a:r>
              <a:rPr lang="en-US" sz="2400" dirty="0"/>
              <a:t>: Maintain step-by-step guides for common incident resolution.</a:t>
            </a:r>
          </a:p>
          <a:p>
            <a:r>
              <a:rPr lang="en-US" sz="2400" b="1" dirty="0"/>
              <a:t>Escalation Paths</a:t>
            </a:r>
            <a:r>
              <a:rPr lang="en-US" sz="2400" dirty="0"/>
              <a:t>: Define automatic and time-based escalation rules.</a:t>
            </a:r>
          </a:p>
          <a:p>
            <a:r>
              <a:rPr lang="en-US" sz="2400" b="1" dirty="0"/>
              <a:t>Smooth Handoffs</a:t>
            </a:r>
            <a:r>
              <a:rPr lang="en-US" sz="2400" dirty="0"/>
              <a:t>: Document unresolved issues and provide status updates at the end of shifts.</a:t>
            </a:r>
          </a:p>
          <a:p>
            <a:r>
              <a:rPr lang="en-US" sz="2400" b="1" dirty="0"/>
              <a:t>Knowledge Sharing</a:t>
            </a:r>
            <a:r>
              <a:rPr lang="en-US" sz="2400" dirty="0"/>
              <a:t>: Encourage documentation, shadowing, and post-incident write-ups.</a:t>
            </a:r>
          </a:p>
        </p:txBody>
      </p:sp>
    </p:spTree>
    <p:extLst>
      <p:ext uri="{BB962C8B-B14F-4D97-AF65-F5344CB8AC3E}">
        <p14:creationId xmlns:p14="http://schemas.microsoft.com/office/powerpoint/2010/main" val="213332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623A0-2937-FF1A-A838-2560BE3B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Practice #4 —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Supportive </a:t>
            </a:r>
            <a:br>
              <a:rPr lang="en-US" sz="3500" dirty="0">
                <a:solidFill>
                  <a:schemeClr val="bg1"/>
                </a:solidFill>
              </a:rPr>
            </a:br>
            <a:r>
              <a:rPr lang="en-US" sz="3500" dirty="0">
                <a:solidFill>
                  <a:schemeClr val="bg1"/>
                </a:solidFill>
              </a:rPr>
              <a:t>On-Call Culture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0D7B-4FFA-07B2-CFCD-6824D9A33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r>
              <a:rPr lang="en-US" sz="2400" b="1" dirty="0"/>
              <a:t>Blameless Post-Mortems</a:t>
            </a:r>
            <a:r>
              <a:rPr lang="en-US" sz="2400" dirty="0"/>
              <a:t>: Focus on learning, not blame.</a:t>
            </a:r>
          </a:p>
          <a:p>
            <a:r>
              <a:rPr lang="en-US" sz="2400" b="1" dirty="0"/>
              <a:t>Psychological Safety</a:t>
            </a:r>
            <a:r>
              <a:rPr lang="en-US" sz="2400" dirty="0"/>
              <a:t>: Engineers should feel safe asking for help and owning mistakes.</a:t>
            </a:r>
          </a:p>
          <a:p>
            <a:r>
              <a:rPr lang="en-US" sz="2400" b="1" dirty="0"/>
              <a:t>Recognition &amp; Compensation</a:t>
            </a:r>
            <a:r>
              <a:rPr lang="en-US" sz="2400" dirty="0"/>
              <a:t>: Offer time off or pay for on-call duty.</a:t>
            </a:r>
          </a:p>
          <a:p>
            <a:r>
              <a:rPr lang="en-US" sz="2400" b="1" dirty="0"/>
              <a:t>Post-Incident Rest</a:t>
            </a:r>
            <a:r>
              <a:rPr lang="en-US" sz="2400" dirty="0"/>
              <a:t>: Let engineers rest or hand off duties after intense shifts.</a:t>
            </a:r>
          </a:p>
          <a:p>
            <a:r>
              <a:rPr lang="en-US" sz="2400" b="1" dirty="0"/>
              <a:t>Onboarding</a:t>
            </a:r>
            <a:r>
              <a:rPr lang="en-US" sz="2400" dirty="0"/>
              <a:t>: Train new team members thoroughly before assigning primary on-call.</a:t>
            </a:r>
          </a:p>
        </p:txBody>
      </p:sp>
    </p:spTree>
    <p:extLst>
      <p:ext uri="{BB962C8B-B14F-4D97-AF65-F5344CB8AC3E}">
        <p14:creationId xmlns:p14="http://schemas.microsoft.com/office/powerpoint/2010/main" val="277725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0CE4E-C5F8-0AF9-1754-9CBC6657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0" y="637762"/>
            <a:ext cx="3204837" cy="557677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Continuous Improvement &amp; Monitoring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37F83-D127-7E41-F4EA-8E93E1C2E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r>
              <a:rPr lang="en-US" sz="2400" b="1" dirty="0"/>
              <a:t>Incident Reviews</a:t>
            </a:r>
            <a:r>
              <a:rPr lang="en-US" sz="2400" dirty="0"/>
              <a:t>: Conduct regular post-mortems to fix root causes.</a:t>
            </a:r>
          </a:p>
          <a:p>
            <a:r>
              <a:rPr lang="en-US" sz="2400" b="1" dirty="0"/>
              <a:t>Pager Load Analysis</a:t>
            </a:r>
            <a:r>
              <a:rPr lang="en-US" sz="2400" dirty="0"/>
              <a:t>: Use metrics to guide process and infrastructure improvements.</a:t>
            </a:r>
          </a:p>
          <a:p>
            <a:r>
              <a:rPr lang="en-US" sz="2400" b="1" dirty="0"/>
              <a:t>Retrospectives</a:t>
            </a:r>
            <a:r>
              <a:rPr lang="en-US" sz="2400" dirty="0"/>
              <a:t>: Review what’s working, gather feedback, and refine policies.</a:t>
            </a:r>
          </a:p>
          <a:p>
            <a:r>
              <a:rPr lang="en-US" sz="2400" b="1" dirty="0"/>
              <a:t>Technical Debt Reduction</a:t>
            </a:r>
            <a:r>
              <a:rPr lang="en-US" sz="2400" dirty="0"/>
              <a:t>: Prioritize long-term fixes to reduce future alerts.</a:t>
            </a:r>
          </a:p>
        </p:txBody>
      </p:sp>
    </p:spTree>
    <p:extLst>
      <p:ext uri="{BB962C8B-B14F-4D97-AF65-F5344CB8AC3E}">
        <p14:creationId xmlns:p14="http://schemas.microsoft.com/office/powerpoint/2010/main" val="322905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5C701-46BA-0498-D3E2-A13E360C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0" y="637762"/>
            <a:ext cx="3136485" cy="557677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Tools &amp; Technologies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4CC4-8818-BC1D-723E-9594A7BF9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r>
              <a:rPr lang="en-US" sz="2400" b="1" dirty="0"/>
              <a:t>Scheduling Platforms</a:t>
            </a:r>
            <a:r>
              <a:rPr lang="en-US" sz="2400" dirty="0"/>
              <a:t>: PagerDuty, </a:t>
            </a:r>
            <a:r>
              <a:rPr lang="en-US" sz="2400" dirty="0" err="1"/>
              <a:t>Opsgenie</a:t>
            </a:r>
            <a:r>
              <a:rPr lang="en-US" sz="2400" dirty="0"/>
              <a:t>, Spike.sh</a:t>
            </a:r>
          </a:p>
          <a:p>
            <a:r>
              <a:rPr lang="en-US" sz="2400" b="1" dirty="0"/>
              <a:t>Monitoring &amp; Alerting</a:t>
            </a:r>
            <a:r>
              <a:rPr lang="en-US" sz="2400" dirty="0"/>
              <a:t>: Prometheus, Datadog, Grafana, Zabbix</a:t>
            </a:r>
          </a:p>
          <a:p>
            <a:r>
              <a:rPr lang="en-US" sz="2400" b="1" dirty="0"/>
              <a:t>Communication Tools</a:t>
            </a:r>
            <a:r>
              <a:rPr lang="en-US" sz="2400" dirty="0"/>
              <a:t>: Slack, Microsoft Teams, Zoom</a:t>
            </a:r>
          </a:p>
          <a:p>
            <a:r>
              <a:rPr lang="en-US" sz="2400" b="1" dirty="0"/>
              <a:t>Documentation Systems</a:t>
            </a:r>
            <a:r>
              <a:rPr lang="en-US" sz="2400" dirty="0"/>
              <a:t>: Wikis, Confluence, internal knowledge bases</a:t>
            </a:r>
          </a:p>
        </p:txBody>
      </p:sp>
    </p:spTree>
    <p:extLst>
      <p:ext uri="{BB962C8B-B14F-4D97-AF65-F5344CB8AC3E}">
        <p14:creationId xmlns:p14="http://schemas.microsoft.com/office/powerpoint/2010/main" val="233374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665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Pager Rotation Duties in the DevOps Model</vt:lpstr>
      <vt:lpstr>What Is Pager Rotation in DevOps?</vt:lpstr>
      <vt:lpstr>Why Pager Rotation Matters</vt:lpstr>
      <vt:lpstr>Best Practice #1 —  Thoughtful &amp; Fair Scheduling</vt:lpstr>
      <vt:lpstr>Best Practice #2 —  Actionable Alerts &amp; Load Management</vt:lpstr>
      <vt:lpstr>Best Practice #3 — Comprehensive Documentation &amp; Handoffs</vt:lpstr>
      <vt:lpstr>Best Practice #4 —  Supportive  On-Call Culture</vt:lpstr>
      <vt:lpstr>Continuous Improvement &amp; Monitoring</vt:lpstr>
      <vt:lpstr>Tools &amp; Technologies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 Trueworthy</dc:creator>
  <cp:lastModifiedBy>Lea Trueworthy</cp:lastModifiedBy>
  <cp:revision>17</cp:revision>
  <dcterms:created xsi:type="dcterms:W3CDTF">2025-07-02T12:41:52Z</dcterms:created>
  <dcterms:modified xsi:type="dcterms:W3CDTF">2025-07-06T18:46:30Z</dcterms:modified>
</cp:coreProperties>
</file>