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0"/>
  </p:notesMasterIdLst>
  <p:sldIdLst>
    <p:sldId id="303" r:id="rId2"/>
    <p:sldId id="394" r:id="rId3"/>
    <p:sldId id="305" r:id="rId4"/>
    <p:sldId id="306" r:id="rId5"/>
    <p:sldId id="352" r:id="rId6"/>
    <p:sldId id="353" r:id="rId7"/>
    <p:sldId id="354" r:id="rId8"/>
    <p:sldId id="355" r:id="rId9"/>
    <p:sldId id="329" r:id="rId10"/>
    <p:sldId id="356" r:id="rId11"/>
    <p:sldId id="386" r:id="rId12"/>
    <p:sldId id="359" r:id="rId13"/>
    <p:sldId id="362" r:id="rId14"/>
    <p:sldId id="358" r:id="rId15"/>
    <p:sldId id="357" r:id="rId16"/>
    <p:sldId id="366" r:id="rId17"/>
    <p:sldId id="367" r:id="rId18"/>
    <p:sldId id="363" r:id="rId19"/>
    <p:sldId id="364" r:id="rId20"/>
    <p:sldId id="365" r:id="rId21"/>
    <p:sldId id="370" r:id="rId22"/>
    <p:sldId id="371" r:id="rId23"/>
    <p:sldId id="368" r:id="rId24"/>
    <p:sldId id="369" r:id="rId25"/>
    <p:sldId id="389" r:id="rId26"/>
    <p:sldId id="360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72" r:id="rId36"/>
    <p:sldId id="381" r:id="rId37"/>
    <p:sldId id="387" r:id="rId38"/>
    <p:sldId id="361" r:id="rId39"/>
    <p:sldId id="382" r:id="rId40"/>
    <p:sldId id="383" r:id="rId41"/>
    <p:sldId id="385" r:id="rId42"/>
    <p:sldId id="395" r:id="rId43"/>
    <p:sldId id="392" r:id="rId44"/>
    <p:sldId id="391" r:id="rId45"/>
    <p:sldId id="393" r:id="rId46"/>
    <p:sldId id="384" r:id="rId47"/>
    <p:sldId id="396" r:id="rId48"/>
    <p:sldId id="388" r:id="rId49"/>
  </p:sldIdLst>
  <p:sldSz cx="9144000" cy="6858000" type="screen4x3"/>
  <p:notesSz cx="6811963" cy="99425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00"/>
    <a:srgbClr val="99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1286" autoAdjust="0"/>
  </p:normalViewPr>
  <p:slideViewPr>
    <p:cSldViewPr>
      <p:cViewPr varScale="1">
        <p:scale>
          <a:sx n="57" d="100"/>
          <a:sy n="57" d="100"/>
        </p:scale>
        <p:origin x="2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6125"/>
            <a:ext cx="4970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4988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CDCEED-BD2E-4783-9686-44C3C85061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1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DCEED-BD2E-4783-9686-44C3C8506187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CDCEED-BD2E-4783-9686-44C3C8506187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78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97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4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6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52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7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A43384-4CF9-4F46-B07A-E3BA7350598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dropbox\Dropbox\Philippe.Pro\web\IRIT\img\logo_UPS.png">
            <a:extLst>
              <a:ext uri="{FF2B5EF4-FFF2-40B4-BE49-F238E27FC236}">
                <a16:creationId xmlns:a16="http://schemas.microsoft.com/office/drawing/2014/main" id="{75A169CC-263D-48EA-88C5-3CBE17832E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19" y="6280189"/>
            <a:ext cx="1579219" cy="52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09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5120157"/>
            <a:ext cx="5828184" cy="1143000"/>
          </a:xfrm>
        </p:spPr>
        <p:txBody>
          <a:bodyPr>
            <a:normAutofit fontScale="90000"/>
          </a:bodyPr>
          <a:lstStyle/>
          <a:p>
            <a:r>
              <a:rPr lang="en-US" altLang="fr-FR" dirty="0"/>
              <a:t>Introduction </a:t>
            </a:r>
            <a:br>
              <a:rPr lang="en-US" altLang="fr-FR" dirty="0"/>
            </a:br>
            <a:r>
              <a:rPr lang="en-US" altLang="fr-FR" dirty="0"/>
              <a:t>A GNU Octave 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/>
          <a:lstStyle/>
          <a:p>
            <a:r>
              <a:rPr lang="en-US" altLang="fr-FR" dirty="0"/>
              <a:t>Ph. Truillet</a:t>
            </a:r>
          </a:p>
          <a:p>
            <a:endParaRPr lang="en-US" altLang="fr-FR" dirty="0"/>
          </a:p>
          <a:p>
            <a:r>
              <a:rPr lang="en-US" altLang="fr-FR" dirty="0" err="1"/>
              <a:t>Août</a:t>
            </a:r>
            <a:r>
              <a:rPr lang="en-US" altLang="fr-FR" dirty="0"/>
              <a:t> 2023, v. 1.7</a:t>
            </a:r>
          </a:p>
        </p:txBody>
      </p:sp>
      <p:pic>
        <p:nvPicPr>
          <p:cNvPr id="5" name="Image 4" descr="https://www.gnu.org/software/octave/images/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49898"/>
            <a:ext cx="913259" cy="913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0" name="Picture 2" descr="Résultat de recherche d'images pour &quot;comic matlab&quot;">
            <a:extLst>
              <a:ext uri="{FF2B5EF4-FFF2-40B4-BE49-F238E27FC236}">
                <a16:creationId xmlns:a16="http://schemas.microsoft.com/office/drawing/2014/main" id="{82B1333F-852C-4F5D-AE7F-17BE1F0D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0"/>
            <a:ext cx="571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6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83236-F3B4-4A41-BDE8-CD5BE5BE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BFA5C0-6DDB-4E2F-85AA-4D733E57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fr-FR" dirty="0"/>
              <a:t>Il n’est pas nécessaire de déclarer ses variables </a:t>
            </a:r>
            <a:r>
              <a:rPr lang="fr-FR" altLang="fr-FR" dirty="0">
                <a:sym typeface="Wingdings" panose="05000000000000000000" pitchFamily="2" charset="2"/>
              </a:rPr>
              <a:t> ni de les initialiser avant usage !</a:t>
            </a:r>
            <a:endParaRPr lang="fr-FR" altLang="fr-FR" dirty="0"/>
          </a:p>
          <a:p>
            <a:r>
              <a:rPr lang="fr-FR" altLang="fr-FR" dirty="0"/>
              <a:t>Il suffit de s’en servir quand on en a besoin !</a:t>
            </a:r>
          </a:p>
          <a:p>
            <a:pPr>
              <a:buFontTx/>
              <a:buNone/>
            </a:pPr>
            <a:r>
              <a:rPr lang="fr-FR" altLang="fr-FR" dirty="0"/>
              <a:t>		</a:t>
            </a:r>
            <a:r>
              <a:rPr lang="fr-FR" altLang="fr-FR" sz="1600" dirty="0">
                <a:latin typeface="Courier"/>
              </a:rPr>
              <a:t>&gt;&gt;</a:t>
            </a:r>
          </a:p>
          <a:p>
            <a:pPr>
              <a:buFontTx/>
              <a:buNone/>
            </a:pPr>
            <a:r>
              <a:rPr lang="fr-FR" altLang="fr-FR" sz="1600" dirty="0">
                <a:latin typeface="Courier"/>
              </a:rPr>
              <a:t>		&gt;&gt; a=12; % la variable a contient la valeur 12</a:t>
            </a:r>
          </a:p>
          <a:p>
            <a:endParaRPr lang="fr-FR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A9F3E97-52EF-4AF2-8537-CC8467B25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" y="4833476"/>
            <a:ext cx="11430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dirty="0"/>
              <a:t>“Prompt” GNU Octave</a:t>
            </a: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2266DD5D-9731-4BB2-8D56-062B42ACC2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31912" y="4300076"/>
            <a:ext cx="401639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F03D4514-5DFD-4B8E-B25E-2D004C3D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512" y="5443076"/>
            <a:ext cx="14478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dirty="0" err="1"/>
              <a:t>Opérateur</a:t>
            </a:r>
            <a:r>
              <a:rPr lang="en-GB" altLang="fr-FR" dirty="0"/>
              <a:t> </a:t>
            </a:r>
            <a:r>
              <a:rPr lang="en-GB" altLang="fr-FR" dirty="0" err="1"/>
              <a:t>d’assignation</a:t>
            </a:r>
            <a:endParaRPr lang="en-GB" altLang="fr-FR" dirty="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F6E5FE4B-A05D-4AD4-90D1-D4F263A53E3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7367" y="4149080"/>
            <a:ext cx="558545" cy="1293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F346202B-8E01-4009-9F62-C87D5AEAC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2" y="5290676"/>
            <a:ext cx="1524000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dirty="0" err="1"/>
              <a:t>Supprime</a:t>
            </a:r>
            <a:r>
              <a:rPr lang="en-GB" altLang="fr-FR" dirty="0"/>
              <a:t> </a:t>
            </a:r>
            <a:r>
              <a:rPr lang="en-GB" altLang="fr-FR" dirty="0" err="1"/>
              <a:t>l’affichage</a:t>
            </a:r>
            <a:r>
              <a:rPr lang="en-GB" altLang="fr-FR" dirty="0"/>
              <a:t> du </a:t>
            </a:r>
            <a:r>
              <a:rPr lang="en-GB" altLang="fr-FR" dirty="0" err="1"/>
              <a:t>résultat</a:t>
            </a:r>
            <a:r>
              <a:rPr lang="en-GB" altLang="fr-FR" dirty="0"/>
              <a:t> de </a:t>
            </a:r>
            <a:r>
              <a:rPr lang="en-GB" altLang="fr-FR" dirty="0" err="1"/>
              <a:t>l’opération</a:t>
            </a:r>
            <a:endParaRPr lang="en-GB" altLang="fr-FR" dirty="0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C7F22CCE-297E-424A-867A-AB42E892CE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7951" y="4149080"/>
            <a:ext cx="1503361" cy="11415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28187BCA-7311-4401-ACF4-3B14A78E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2" y="4719878"/>
            <a:ext cx="1383060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fr-FR" dirty="0" err="1"/>
              <a:t>Commentaire</a:t>
            </a:r>
            <a:endParaRPr lang="en-GB" altLang="fr-FR" dirty="0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21399AC1-384F-4549-8D3B-D4F3BDA910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7896" y="4189442"/>
            <a:ext cx="2545016" cy="7964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2" name="Picture 13" descr="W:\CURRENT WORK\Matlab Tutorial\magnifying glass.gif">
            <a:extLst>
              <a:ext uri="{FF2B5EF4-FFF2-40B4-BE49-F238E27FC236}">
                <a16:creationId xmlns:a16="http://schemas.microsoft.com/office/drawing/2014/main" id="{D7B400D6-461B-4884-A5AE-4AE92B87A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32" y="576624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4">
            <a:extLst>
              <a:ext uri="{FF2B5EF4-FFF2-40B4-BE49-F238E27FC236}">
                <a16:creationId xmlns:a16="http://schemas.microsoft.com/office/drawing/2014/main" id="{B2BF26B6-1B12-49FE-8EBA-D6BC55563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2" y="5824076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fr-FR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B37D8DED-4D8D-48EA-8453-8A53DCDCC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589240"/>
            <a:ext cx="27279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fr-FR" dirty="0"/>
              <a:t>Essayer de taper la </a:t>
            </a:r>
            <a:r>
              <a:rPr lang="en-GB" altLang="fr-FR" dirty="0" err="1"/>
              <a:t>même</a:t>
            </a:r>
            <a:r>
              <a:rPr lang="en-GB" altLang="fr-FR" dirty="0"/>
              <a:t> chose sans le </a:t>
            </a:r>
            <a:r>
              <a:rPr lang="en-GB" altLang="fr-FR" b="1" dirty="0"/>
              <a:t>;</a:t>
            </a:r>
            <a:r>
              <a:rPr lang="en-GB" altLang="fr-FR" dirty="0"/>
              <a:t> de la fin</a:t>
            </a:r>
          </a:p>
        </p:txBody>
      </p:sp>
    </p:spTree>
    <p:extLst>
      <p:ext uri="{BB962C8B-B14F-4D97-AF65-F5344CB8AC3E}">
        <p14:creationId xmlns:p14="http://schemas.microsoft.com/office/powerpoint/2010/main" val="56656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0C62D-286E-4E32-837D-61683D27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3618AD-22F8-4663-ADDA-B5FBF0FB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455368"/>
          </a:xfrm>
        </p:spPr>
        <p:txBody>
          <a:bodyPr>
            <a:normAutofit/>
          </a:bodyPr>
          <a:lstStyle/>
          <a:p>
            <a:r>
              <a:rPr lang="fr-FR" dirty="0"/>
              <a:t>Les types manipulés sont nombreux dont les plus courants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booléens			</a:t>
            </a:r>
            <a:r>
              <a:rPr lang="fr-FR" sz="1600" dirty="0" err="1">
                <a:latin typeface="Courier"/>
              </a:rPr>
              <a:t>true</a:t>
            </a:r>
            <a:r>
              <a:rPr lang="fr-FR" dirty="0"/>
              <a:t> (1) et </a:t>
            </a:r>
            <a:r>
              <a:rPr lang="fr-FR" sz="1600" dirty="0">
                <a:latin typeface="Courier"/>
              </a:rPr>
              <a:t>false</a:t>
            </a:r>
            <a:r>
              <a:rPr lang="fr-FR" dirty="0"/>
              <a:t> (0)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entiers			</a:t>
            </a:r>
            <a:r>
              <a:rPr lang="fr-FR" sz="1600" dirty="0">
                <a:latin typeface="Courier"/>
              </a:rPr>
              <a:t>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« flottants »			</a:t>
            </a:r>
            <a:r>
              <a:rPr lang="fr-FR" sz="1600" dirty="0">
                <a:latin typeface="Courier"/>
              </a:rPr>
              <a:t>12.1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nombres complexes		</a:t>
            </a:r>
            <a:r>
              <a:rPr lang="fr-FR" sz="1600" dirty="0">
                <a:latin typeface="Courier"/>
              </a:rPr>
              <a:t>2+12*i</a:t>
            </a:r>
            <a:r>
              <a:rPr lang="fr-FR" dirty="0"/>
              <a:t> (ou </a:t>
            </a:r>
            <a:r>
              <a:rPr lang="fr-FR" sz="1600" dirty="0">
                <a:latin typeface="Courier"/>
              </a:rPr>
              <a:t>2+12*j</a:t>
            </a:r>
            <a:r>
              <a:rPr 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caractères			</a:t>
            </a:r>
            <a:r>
              <a:rPr lang="fr-FR" sz="1600" dirty="0">
                <a:latin typeface="Courier"/>
              </a:rPr>
              <a:t>'a' </a:t>
            </a:r>
            <a:r>
              <a:rPr lang="fr-FR" dirty="0"/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chaînes de caractères 	</a:t>
            </a:r>
            <a:r>
              <a:rPr lang="fr-FR" sz="1600" dirty="0">
                <a:latin typeface="Courier"/>
              </a:rPr>
              <a:t>"a" </a:t>
            </a:r>
            <a:r>
              <a:rPr lang="fr-FR" dirty="0"/>
              <a:t>(attention </a:t>
            </a:r>
            <a:r>
              <a:rPr lang="fr-FR" sz="1600" dirty="0">
                <a:latin typeface="Courier"/>
              </a:rPr>
              <a:t>'a' </a:t>
            </a:r>
            <a:r>
              <a:rPr lang="fr-FR" dirty="0"/>
              <a:t>≠</a:t>
            </a:r>
            <a:r>
              <a:rPr lang="fr-FR" sz="1600" dirty="0">
                <a:latin typeface="Courier"/>
              </a:rPr>
              <a:t> "a"</a:t>
            </a:r>
            <a:r>
              <a:rPr lang="fr-FR" dirty="0">
                <a:latin typeface="Courier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(et </a:t>
            </a:r>
            <a:r>
              <a:rPr lang="fr-FR" u="sng" dirty="0"/>
              <a:t>d’autres</a:t>
            </a:r>
            <a:r>
              <a:rPr lang="fr-FR" dirty="0"/>
              <a:t> que l’on va étudier par ailleurs) </a:t>
            </a:r>
          </a:p>
          <a:p>
            <a:pPr marL="0" indent="0">
              <a:buNone/>
            </a:pPr>
            <a:r>
              <a:rPr lang="fr-FR" dirty="0"/>
              <a:t>Par ailleurs, GNU Octave définit l’∞ (</a:t>
            </a:r>
            <a:r>
              <a:rPr lang="fr-FR" sz="1600" dirty="0" err="1">
                <a:latin typeface="Courier"/>
              </a:rPr>
              <a:t>Inf</a:t>
            </a:r>
            <a:r>
              <a:rPr lang="fr-FR" dirty="0"/>
              <a:t>) et le résultat de la division zéro par zéro (</a:t>
            </a:r>
            <a:r>
              <a:rPr lang="fr-FR" sz="1600" dirty="0">
                <a:latin typeface="Courier"/>
              </a:rPr>
              <a:t>NaN</a:t>
            </a:r>
            <a:r>
              <a:rPr lang="fr-FR" dirty="0"/>
              <a:t> : </a:t>
            </a:r>
            <a:r>
              <a:rPr lang="fr-FR" b="1" dirty="0"/>
              <a:t>N</a:t>
            </a:r>
            <a:r>
              <a:rPr lang="fr-FR" dirty="0"/>
              <a:t>ot </a:t>
            </a:r>
            <a:r>
              <a:rPr lang="fr-FR" b="1" dirty="0"/>
              <a:t>a</a:t>
            </a:r>
            <a:r>
              <a:rPr lang="fr-FR" dirty="0"/>
              <a:t> </a:t>
            </a:r>
            <a:r>
              <a:rPr lang="fr-FR" b="1" dirty="0" err="1"/>
              <a:t>N</a:t>
            </a:r>
            <a:r>
              <a:rPr lang="fr-FR" dirty="0" err="1"/>
              <a:t>umber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448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B04AF-3D87-4250-8758-A867DB93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6A62C-A2C8-4E17-A539-131B3D408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voir le contenu d’une variable, il suffit de taper son nom</a:t>
            </a:r>
          </a:p>
          <a:p>
            <a:r>
              <a:rPr lang="fr-FR" sz="1600" dirty="0">
                <a:latin typeface="Courier"/>
              </a:rPr>
              <a:t>&gt;&gt; a</a:t>
            </a:r>
          </a:p>
          <a:p>
            <a:r>
              <a:rPr lang="fr-FR" sz="1600" dirty="0">
                <a:latin typeface="Courier"/>
              </a:rPr>
              <a:t>a = 12</a:t>
            </a:r>
          </a:p>
          <a:p>
            <a:r>
              <a:rPr lang="fr-FR" dirty="0"/>
              <a:t>Vous pouvez aussi manipuler des variables stockées dans l’espace de travail</a:t>
            </a:r>
          </a:p>
          <a:p>
            <a:r>
              <a:rPr lang="fr-FR" sz="1600" dirty="0">
                <a:latin typeface="Courier"/>
              </a:rPr>
              <a:t>&gt;&gt; b = 10;</a:t>
            </a:r>
          </a:p>
          <a:p>
            <a:r>
              <a:rPr lang="fr-FR" sz="1600" dirty="0">
                <a:latin typeface="Courier"/>
              </a:rPr>
              <a:t>&gt;&gt; c = a + b</a:t>
            </a:r>
          </a:p>
          <a:p>
            <a:r>
              <a:rPr lang="fr-FR" sz="1600" dirty="0">
                <a:latin typeface="Courier"/>
              </a:rPr>
              <a:t>c = 22</a:t>
            </a:r>
          </a:p>
        </p:txBody>
      </p:sp>
    </p:spTree>
    <p:extLst>
      <p:ext uri="{BB962C8B-B14F-4D97-AF65-F5344CB8AC3E}">
        <p14:creationId xmlns:p14="http://schemas.microsoft.com/office/powerpoint/2010/main" val="351875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FCC25-9BDE-407B-A776-B72B6617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2CB8D-0504-4FD9-9724-3EAD6F36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clc</a:t>
            </a:r>
            <a:r>
              <a:rPr lang="fr-FR" dirty="0"/>
              <a:t> : </a:t>
            </a:r>
            <a:r>
              <a:rPr lang="fr-FR" b="1" dirty="0" err="1"/>
              <a:t>cl</a:t>
            </a:r>
            <a:r>
              <a:rPr lang="fr-FR" dirty="0" err="1"/>
              <a:t>ear</a:t>
            </a:r>
            <a:r>
              <a:rPr lang="fr-FR" dirty="0"/>
              <a:t> </a:t>
            </a:r>
            <a:r>
              <a:rPr lang="fr-FR" b="1" dirty="0"/>
              <a:t>c</a:t>
            </a:r>
            <a:r>
              <a:rPr lang="fr-FR" dirty="0"/>
              <a:t>onsole : efface la console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clear</a:t>
            </a:r>
            <a:r>
              <a:rPr lang="fr-FR" dirty="0"/>
              <a:t> a : efface le contenu de la variable 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clear</a:t>
            </a:r>
            <a:r>
              <a:rPr lang="fr-FR" b="1" dirty="0"/>
              <a:t> all </a:t>
            </a:r>
            <a:r>
              <a:rPr lang="fr-FR" dirty="0"/>
              <a:t>: efface toutes les 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help</a:t>
            </a:r>
            <a:r>
              <a:rPr lang="fr-FR" dirty="0"/>
              <a:t> &lt;cmd&gt; : cherche de l’aide pour la commande &lt;cmd&gt;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lookfor</a:t>
            </a:r>
            <a:r>
              <a:rPr lang="fr-FR" dirty="0"/>
              <a:t> &lt;chaine&gt; : cherche de l’aide qui contient la chaîne de caractères &lt;chaine&gt;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 err="1"/>
              <a:t>whos</a:t>
            </a:r>
            <a:r>
              <a:rPr lang="fr-FR" dirty="0"/>
              <a:t> : donne le contenu de l’espace de travail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6CB5B5-0A8E-4878-A709-8C45D6E7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1630680"/>
            <a:ext cx="3042970" cy="17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3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AC43C-DAA3-46CD-8C1F-BBE6401C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AB1764-B201-411E-8623-C33E96D0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sont des tableaux à une (vecteur) ou x dimensions (matrice) </a:t>
            </a:r>
            <a:r>
              <a:rPr lang="fr-FR" b="1" dirty="0"/>
              <a:t>m </a:t>
            </a:r>
            <a:r>
              <a:rPr lang="fr-FR" dirty="0"/>
              <a:t>x </a:t>
            </a:r>
            <a:r>
              <a:rPr lang="fr-FR" b="1" dirty="0"/>
              <a:t>n</a:t>
            </a:r>
          </a:p>
          <a:p>
            <a:pPr lvl="1"/>
            <a:r>
              <a:rPr lang="fr-FR" dirty="0"/>
              <a:t>On distinguera les </a:t>
            </a:r>
            <a:r>
              <a:rPr lang="fr-FR" u="sng" dirty="0"/>
              <a:t>vecteurs-ligne</a:t>
            </a:r>
            <a:r>
              <a:rPr lang="fr-FR" dirty="0"/>
              <a:t> (1 colonne, m lignes) des </a:t>
            </a:r>
            <a:r>
              <a:rPr lang="fr-FR" u="sng" dirty="0"/>
              <a:t>vecteurs-colonne</a:t>
            </a:r>
            <a:r>
              <a:rPr lang="fr-FR" dirty="0"/>
              <a:t> (n colonnes, 1 ligne)</a:t>
            </a:r>
          </a:p>
          <a:p>
            <a:pPr lvl="1"/>
            <a:r>
              <a:rPr lang="fr-FR" dirty="0"/>
              <a:t>Les matrices à deux dimensions seront codées sous la forme ligne/colonne (m/n)</a:t>
            </a:r>
          </a:p>
          <a:p>
            <a:endParaRPr lang="fr-FR" dirty="0"/>
          </a:p>
          <a:p>
            <a:r>
              <a:rPr lang="fr-FR" dirty="0"/>
              <a:t>Par </a:t>
            </a:r>
            <a:r>
              <a:rPr lang="fr-FR" u="sng" dirty="0"/>
              <a:t>convention</a:t>
            </a:r>
            <a:r>
              <a:rPr lang="fr-FR" dirty="0"/>
              <a:t>, les noms des </a:t>
            </a:r>
            <a:r>
              <a:rPr lang="fr-FR" b="1" dirty="0"/>
              <a:t>matrices</a:t>
            </a:r>
            <a:r>
              <a:rPr lang="fr-FR" dirty="0"/>
              <a:t> débuteront par une </a:t>
            </a:r>
            <a:r>
              <a:rPr lang="fr-FR" b="1" dirty="0"/>
              <a:t>lettre en majuscule </a:t>
            </a:r>
            <a:r>
              <a:rPr lang="fr-FR" dirty="0"/>
              <a:t>tandis que les </a:t>
            </a:r>
            <a:r>
              <a:rPr lang="fr-FR" b="1" dirty="0"/>
              <a:t>vecteurs et variables </a:t>
            </a:r>
            <a:r>
              <a:rPr lang="fr-FR" dirty="0"/>
              <a:t>le seront par une </a:t>
            </a:r>
            <a:r>
              <a:rPr lang="fr-FR" b="1" dirty="0"/>
              <a:t>lettre en minuscule</a:t>
            </a:r>
          </a:p>
          <a:p>
            <a:endParaRPr lang="fr-FR" b="1" dirty="0"/>
          </a:p>
          <a:p>
            <a:r>
              <a:rPr lang="fr-FR" dirty="0"/>
              <a:t>En réalité, toutes les entités en GNU Octave sont des matrices ! </a:t>
            </a:r>
          </a:p>
        </p:txBody>
      </p:sp>
    </p:spTree>
    <p:extLst>
      <p:ext uri="{BB962C8B-B14F-4D97-AF65-F5344CB8AC3E}">
        <p14:creationId xmlns:p14="http://schemas.microsoft.com/office/powerpoint/2010/main" val="3233039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975A4-8170-44C7-8CF5-C0EB73C7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826380-A15B-4DB0-8574-A7E140E2E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42" y="2276872"/>
            <a:ext cx="7290055" cy="4023360"/>
          </a:xfrm>
        </p:spPr>
        <p:txBody>
          <a:bodyPr/>
          <a:lstStyle/>
          <a:p>
            <a:r>
              <a:rPr lang="fr-FR" dirty="0"/>
              <a:t>Définir une matrice est simple </a:t>
            </a:r>
            <a:r>
              <a:rPr lang="fr-FR" dirty="0">
                <a:sym typeface="Wingdings" panose="05000000000000000000" pitchFamily="2" charset="2"/>
              </a:rPr>
              <a:t>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sz="1600" dirty="0">
                <a:latin typeface="Courier"/>
                <a:sym typeface="Wingdings" panose="05000000000000000000" pitchFamily="2" charset="2"/>
              </a:rPr>
              <a:t>A = [1</a:t>
            </a:r>
            <a:r>
              <a:rPr lang="fr-FR" sz="1600" dirty="0">
                <a:solidFill>
                  <a:srgbClr val="FF9933"/>
                </a:solidFill>
                <a:latin typeface="Courier"/>
                <a:sym typeface="Wingdings" panose="05000000000000000000" pitchFamily="2" charset="2"/>
              </a:rPr>
              <a:t>,</a:t>
            </a:r>
            <a:r>
              <a:rPr lang="fr-FR" sz="1600" dirty="0">
                <a:latin typeface="Courier"/>
                <a:sym typeface="Wingdings" panose="05000000000000000000" pitchFamily="2" charset="2"/>
              </a:rPr>
              <a:t>2 </a:t>
            </a:r>
            <a:r>
              <a:rPr lang="fr-FR" sz="1600" b="1" dirty="0">
                <a:solidFill>
                  <a:srgbClr val="0070C0"/>
                </a:solidFill>
                <a:latin typeface="Courier"/>
                <a:sym typeface="Wingdings" panose="05000000000000000000" pitchFamily="2" charset="2"/>
              </a:rPr>
              <a:t>;</a:t>
            </a:r>
            <a:r>
              <a:rPr lang="fr-FR" sz="1600" dirty="0">
                <a:latin typeface="Courier"/>
                <a:sym typeface="Wingdings" panose="05000000000000000000" pitchFamily="2" charset="2"/>
              </a:rPr>
              <a:t> 3</a:t>
            </a:r>
            <a:r>
              <a:rPr lang="fr-FR" sz="1600" dirty="0">
                <a:solidFill>
                  <a:srgbClr val="FF9933"/>
                </a:solidFill>
                <a:latin typeface="Courier"/>
                <a:sym typeface="Wingdings" panose="05000000000000000000" pitchFamily="2" charset="2"/>
              </a:rPr>
              <a:t>,</a:t>
            </a:r>
            <a:r>
              <a:rPr lang="fr-FR" sz="1600" dirty="0">
                <a:latin typeface="Courier"/>
                <a:sym typeface="Wingdings" panose="05000000000000000000" pitchFamily="2" charset="2"/>
              </a:rPr>
              <a:t>4]</a:t>
            </a:r>
          </a:p>
          <a:p>
            <a:pPr marL="128016" lvl="1" indent="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  <a:p>
            <a:pPr marL="0" indent="-45720">
              <a:buNone/>
            </a:pPr>
            <a:r>
              <a:rPr lang="fr-FR" dirty="0"/>
              <a:t>Accéder à un élément est aussi simple !</a:t>
            </a:r>
          </a:p>
          <a:p>
            <a:pPr marL="0" indent="-45720">
              <a:buNone/>
            </a:pPr>
            <a:r>
              <a:rPr lang="fr-FR" sz="1600" dirty="0">
                <a:latin typeface="Courier"/>
              </a:rPr>
              <a:t>&gt;&gt; A(1,2) </a:t>
            </a:r>
          </a:p>
          <a:p>
            <a:pPr marL="0" indent="-45720">
              <a:buNone/>
            </a:pPr>
            <a:r>
              <a:rPr lang="fr-FR" sz="1600" dirty="0">
                <a:latin typeface="Courier"/>
              </a:rPr>
              <a:t>ans=2</a:t>
            </a:r>
          </a:p>
          <a:p>
            <a:pPr marL="0" indent="-45720">
              <a:buNone/>
            </a:pPr>
            <a:endParaRPr lang="fr-FR" dirty="0"/>
          </a:p>
          <a:p>
            <a:pPr marL="128016" lvl="1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9CEE294-88D4-4E6A-BE00-A1F9B37AD592}"/>
              </a:ext>
            </a:extLst>
          </p:cNvPr>
          <p:cNvSpPr txBox="1"/>
          <p:nvPr/>
        </p:nvSpPr>
        <p:spPr>
          <a:xfrm>
            <a:off x="4932040" y="2834951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Utiliser un « </a:t>
            </a:r>
            <a:r>
              <a:rPr lang="fr-FR" b="1" dirty="0"/>
              <a:t>, </a:t>
            </a:r>
            <a:r>
              <a:rPr lang="fr-FR" dirty="0"/>
              <a:t>» ou un «  » pour séparer les colonnes</a:t>
            </a:r>
          </a:p>
          <a:p>
            <a:endParaRPr lang="fr-FR" dirty="0"/>
          </a:p>
          <a:p>
            <a:r>
              <a:rPr lang="fr-FR" dirty="0"/>
              <a:t>Utiliser un «</a:t>
            </a:r>
            <a:r>
              <a:rPr lang="fr-FR" b="1" dirty="0"/>
              <a:t> ; </a:t>
            </a:r>
            <a:r>
              <a:rPr lang="fr-FR" dirty="0"/>
              <a:t>» ou un « &lt;CR&gt; » pour séparer les lignes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41A9B7E-F005-4E33-AC82-9AFAEEF33C44}"/>
                  </a:ext>
                </a:extLst>
              </p:cNvPr>
              <p:cNvSpPr txBox="1"/>
              <p:nvPr/>
            </p:nvSpPr>
            <p:spPr>
              <a:xfrm>
                <a:off x="1475656" y="3734298"/>
                <a:ext cx="1440160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241A9B7E-F005-4E33-AC82-9AFAEEF3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734298"/>
                <a:ext cx="1440160" cy="554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94DFF238-3E42-4A82-976B-5F6BE05C31A4}"/>
              </a:ext>
            </a:extLst>
          </p:cNvPr>
          <p:cNvSpPr txBox="1"/>
          <p:nvPr/>
        </p:nvSpPr>
        <p:spPr>
          <a:xfrm>
            <a:off x="2915816" y="5445224"/>
            <a:ext cx="13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ligne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6463C3-BB7E-44BB-BBC1-6C40F203C008}"/>
              </a:ext>
            </a:extLst>
          </p:cNvPr>
          <p:cNvSpPr txBox="1"/>
          <p:nvPr/>
        </p:nvSpPr>
        <p:spPr>
          <a:xfrm>
            <a:off x="2915816" y="5857685"/>
            <a:ext cx="13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colonne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E535753-5EBD-4CB6-94A4-5C4555A36FA0}"/>
              </a:ext>
            </a:extLst>
          </p:cNvPr>
          <p:cNvCxnSpPr/>
          <p:nvPr/>
        </p:nvCxnSpPr>
        <p:spPr>
          <a:xfrm flipH="1" flipV="1">
            <a:off x="1547664" y="5517232"/>
            <a:ext cx="1296144" cy="11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BB5DA16-36C1-4BAA-8C0F-C0C5D2B4EDFC}"/>
              </a:ext>
            </a:extLst>
          </p:cNvPr>
          <p:cNvCxnSpPr>
            <a:cxnSpLocks/>
          </p:cNvCxnSpPr>
          <p:nvPr/>
        </p:nvCxnSpPr>
        <p:spPr>
          <a:xfrm flipH="1" flipV="1">
            <a:off x="2597066" y="3975422"/>
            <a:ext cx="812234" cy="154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A3E01A2-92EF-4AE0-AADB-6FDC83A3FA76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763688" y="5444017"/>
            <a:ext cx="1152128" cy="59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428CCFB-C073-48CF-96E9-41C3596D8128}"/>
              </a:ext>
            </a:extLst>
          </p:cNvPr>
          <p:cNvCxnSpPr>
            <a:cxnSpLocks/>
          </p:cNvCxnSpPr>
          <p:nvPr/>
        </p:nvCxnSpPr>
        <p:spPr>
          <a:xfrm flipH="1" flipV="1">
            <a:off x="2341165" y="4424867"/>
            <a:ext cx="718667" cy="143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5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B56CB-9C08-4DC7-A299-04AFFC07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3E02-F289-4DF9-8399-5360D7AD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Il existe plusieurs façons de créer des vecteurs</a:t>
            </a:r>
          </a:p>
          <a:p>
            <a:r>
              <a:rPr lang="fr-FR" dirty="0"/>
              <a:t>Créer un vecteur avec n intervalles fixes</a:t>
            </a:r>
          </a:p>
          <a:p>
            <a:r>
              <a:rPr lang="fr-FR" sz="1600" dirty="0">
                <a:latin typeface="Courier"/>
              </a:rPr>
              <a:t>&gt;&gt; x = 0:0.5:pi </a:t>
            </a:r>
            <a:r>
              <a:rPr lang="fr-FR" dirty="0"/>
              <a:t>% créer un ensemble de données entre 0 et pi avec un intervalle de n=0,5</a:t>
            </a:r>
          </a:p>
          <a:p>
            <a:r>
              <a:rPr lang="fr-FR" dirty="0"/>
              <a:t>Créer un vecteur avec m intervalles égaux</a:t>
            </a:r>
          </a:p>
          <a:p>
            <a:r>
              <a:rPr lang="fr-FR" sz="1600" dirty="0">
                <a:latin typeface="Courier"/>
              </a:rPr>
              <a:t>&gt;&gt; x = </a:t>
            </a:r>
            <a:r>
              <a:rPr lang="fr-FR" sz="1600" dirty="0" err="1">
                <a:latin typeface="Courier"/>
              </a:rPr>
              <a:t>linspace</a:t>
            </a:r>
            <a:r>
              <a:rPr lang="fr-FR" sz="1600" dirty="0">
                <a:latin typeface="Courier"/>
              </a:rPr>
              <a:t>(0,pi,7) </a:t>
            </a:r>
            <a:r>
              <a:rPr lang="fr-FR" dirty="0"/>
              <a:t>% m=7 intervalles entre 0 et pi</a:t>
            </a:r>
          </a:p>
          <a:p>
            <a:r>
              <a:rPr lang="fr-FR" dirty="0"/>
              <a:t>Créer un vecteur dans un espace logarithmique</a:t>
            </a:r>
          </a:p>
          <a:p>
            <a:r>
              <a:rPr lang="fr-FR" sz="1600" dirty="0">
                <a:latin typeface="Courier"/>
              </a:rPr>
              <a:t>&gt;&gt; x = </a:t>
            </a:r>
            <a:r>
              <a:rPr lang="fr-FR" sz="1600" dirty="0" err="1">
                <a:latin typeface="Courier"/>
              </a:rPr>
              <a:t>logspace</a:t>
            </a:r>
            <a:r>
              <a:rPr lang="fr-FR" sz="1600" dirty="0">
                <a:latin typeface="Courier"/>
              </a:rPr>
              <a:t>(1,2,7) </a:t>
            </a:r>
            <a:r>
              <a:rPr lang="fr-FR" dirty="0"/>
              <a:t>% m=7 intervalles entre log</a:t>
            </a:r>
            <a:r>
              <a:rPr lang="fr-FR" baseline="-25000" dirty="0"/>
              <a:t>10</a:t>
            </a:r>
            <a:r>
              <a:rPr lang="fr-FR" dirty="0"/>
              <a:t>(1) et log</a:t>
            </a:r>
            <a:r>
              <a:rPr lang="fr-FR" baseline="-25000" dirty="0"/>
              <a:t>10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545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491C2-F4E7-4C88-95AC-8B24E537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2424F2-A3A5-4F1F-ADD7-DC07CF11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Il existe plusieurs façons de créer des matrices</a:t>
            </a:r>
          </a:p>
          <a:p>
            <a:r>
              <a:rPr lang="en-US" altLang="fr-FR" sz="1600" dirty="0">
                <a:latin typeface="Courier"/>
              </a:rPr>
              <a:t>zeros(</a:t>
            </a:r>
            <a:r>
              <a:rPr lang="en-US" altLang="fr-FR" sz="1600" dirty="0" err="1">
                <a:latin typeface="Courier"/>
              </a:rPr>
              <a:t>m,n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m</a:t>
            </a:r>
            <a:r>
              <a:rPr lang="en-US" altLang="fr-FR" b="1" dirty="0" err="1"/>
              <a:t>x</a:t>
            </a:r>
            <a:r>
              <a:rPr lang="en-US" altLang="fr-FR" dirty="0" err="1"/>
              <a:t>n</a:t>
            </a:r>
            <a:r>
              <a:rPr lang="en-US" altLang="fr-FR" dirty="0"/>
              <a:t> </a:t>
            </a:r>
            <a:r>
              <a:rPr lang="en-US" altLang="fr-FR" dirty="0" err="1"/>
              <a:t>remplie</a:t>
            </a:r>
            <a:r>
              <a:rPr lang="en-US" altLang="fr-FR" dirty="0"/>
              <a:t> de 0 </a:t>
            </a:r>
          </a:p>
          <a:p>
            <a:r>
              <a:rPr lang="en-US" altLang="fr-FR" sz="1600" dirty="0">
                <a:latin typeface="Courier"/>
              </a:rPr>
              <a:t>ones(</a:t>
            </a:r>
            <a:r>
              <a:rPr lang="en-US" altLang="fr-FR" sz="1600" dirty="0" err="1">
                <a:latin typeface="Courier"/>
              </a:rPr>
              <a:t>m,n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m</a:t>
            </a:r>
            <a:r>
              <a:rPr lang="en-US" altLang="fr-FR" b="1" dirty="0" err="1"/>
              <a:t>x</a:t>
            </a:r>
            <a:r>
              <a:rPr lang="en-US" altLang="fr-FR" dirty="0" err="1"/>
              <a:t>n</a:t>
            </a:r>
            <a:r>
              <a:rPr lang="en-US" altLang="fr-FR" dirty="0"/>
              <a:t> </a:t>
            </a:r>
            <a:r>
              <a:rPr lang="en-US" altLang="fr-FR" dirty="0" err="1"/>
              <a:t>remplie</a:t>
            </a:r>
            <a:r>
              <a:rPr lang="en-US" altLang="fr-FR" dirty="0"/>
              <a:t> de 1 </a:t>
            </a:r>
          </a:p>
          <a:p>
            <a:r>
              <a:rPr lang="en-US" altLang="fr-FR" sz="1600" dirty="0">
                <a:latin typeface="Courier"/>
              </a:rPr>
              <a:t>eye(</a:t>
            </a:r>
            <a:r>
              <a:rPr lang="en-US" altLang="fr-FR" sz="1600" dirty="0" err="1">
                <a:latin typeface="Courier"/>
              </a:rPr>
              <a:t>m,n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m</a:t>
            </a:r>
            <a:r>
              <a:rPr lang="en-US" altLang="fr-FR" b="1" dirty="0" err="1"/>
              <a:t>x</a:t>
            </a:r>
            <a:r>
              <a:rPr lang="en-US" altLang="fr-FR" dirty="0" err="1"/>
              <a:t>n</a:t>
            </a:r>
            <a:r>
              <a:rPr lang="en-US" altLang="fr-FR" dirty="0"/>
              <a:t> </a:t>
            </a:r>
            <a:r>
              <a:rPr lang="en-US" altLang="fr-FR" dirty="0" err="1"/>
              <a:t>identité</a:t>
            </a:r>
            <a:r>
              <a:rPr lang="en-US" altLang="fr-FR" dirty="0"/>
              <a:t> </a:t>
            </a:r>
          </a:p>
          <a:p>
            <a:r>
              <a:rPr lang="en-US" altLang="fr-FR" sz="1600" dirty="0" err="1">
                <a:latin typeface="Courier"/>
              </a:rPr>
              <a:t>randn</a:t>
            </a:r>
            <a:r>
              <a:rPr lang="en-US" altLang="fr-FR" sz="1600" dirty="0">
                <a:latin typeface="Courier"/>
              </a:rPr>
              <a:t>(</a:t>
            </a:r>
            <a:r>
              <a:rPr lang="en-US" altLang="fr-FR" sz="1600" dirty="0" err="1">
                <a:latin typeface="Courier"/>
              </a:rPr>
              <a:t>m,n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m</a:t>
            </a:r>
            <a:r>
              <a:rPr lang="en-US" altLang="fr-FR" b="1" dirty="0" err="1"/>
              <a:t>x</a:t>
            </a:r>
            <a:r>
              <a:rPr lang="en-US" altLang="fr-FR" dirty="0" err="1"/>
              <a:t>n</a:t>
            </a:r>
            <a:r>
              <a:rPr lang="en-US" altLang="fr-FR" dirty="0"/>
              <a:t> </a:t>
            </a:r>
            <a:r>
              <a:rPr lang="en-US" altLang="fr-FR" dirty="0" err="1"/>
              <a:t>distribuée</a:t>
            </a:r>
            <a:r>
              <a:rPr lang="en-US" altLang="fr-FR" dirty="0"/>
              <a:t> </a:t>
            </a:r>
            <a:r>
              <a:rPr lang="en-US" altLang="fr-FR" dirty="0" err="1"/>
              <a:t>normalement</a:t>
            </a:r>
            <a:r>
              <a:rPr lang="en-US" altLang="fr-FR" dirty="0"/>
              <a:t> (</a:t>
            </a:r>
            <a:r>
              <a:rPr lang="en-US" altLang="fr-FR" dirty="0" err="1"/>
              <a:t>moyenne</a:t>
            </a:r>
            <a:r>
              <a:rPr lang="en-US" altLang="fr-FR" dirty="0"/>
              <a:t> à 0 et variance à 1)</a:t>
            </a:r>
          </a:p>
          <a:p>
            <a:r>
              <a:rPr lang="en-US" altLang="fr-FR" sz="1600" dirty="0">
                <a:latin typeface="Courier"/>
              </a:rPr>
              <a:t>magic(m) </a:t>
            </a:r>
            <a:r>
              <a:rPr lang="en-US" altLang="fr-FR" dirty="0"/>
              <a:t>: </a:t>
            </a:r>
            <a:r>
              <a:rPr lang="en-US" altLang="fr-FR" dirty="0" err="1"/>
              <a:t>créer</a:t>
            </a:r>
            <a:r>
              <a:rPr lang="en-US" altLang="fr-FR" dirty="0"/>
              <a:t> un </a:t>
            </a:r>
            <a:r>
              <a:rPr lang="en-US" altLang="fr-FR" dirty="0" err="1"/>
              <a:t>carré</a:t>
            </a:r>
            <a:r>
              <a:rPr lang="en-US" altLang="fr-FR" dirty="0"/>
              <a:t> </a:t>
            </a:r>
            <a:r>
              <a:rPr lang="en-US" altLang="fr-FR" dirty="0" err="1"/>
              <a:t>magique</a:t>
            </a:r>
            <a:r>
              <a:rPr lang="en-US" altLang="fr-FR" dirty="0"/>
              <a:t> (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carrée</a:t>
            </a:r>
            <a:r>
              <a:rPr lang="en-US" altLang="fr-FR" dirty="0"/>
              <a:t> </a:t>
            </a:r>
            <a:r>
              <a:rPr lang="en-US" altLang="fr-FR" dirty="0" err="1"/>
              <a:t>où</a:t>
            </a:r>
            <a:r>
              <a:rPr lang="en-US" altLang="fr-FR" dirty="0"/>
              <a:t> la </a:t>
            </a:r>
            <a:r>
              <a:rPr lang="en-US" altLang="fr-FR" dirty="0" err="1"/>
              <a:t>somme</a:t>
            </a:r>
            <a:r>
              <a:rPr lang="en-US" altLang="fr-FR" dirty="0"/>
              <a:t> des </a:t>
            </a:r>
            <a:r>
              <a:rPr lang="en-US" altLang="fr-FR" dirty="0" err="1"/>
              <a:t>éléments</a:t>
            </a:r>
            <a:r>
              <a:rPr lang="en-US" altLang="fr-FR" dirty="0"/>
              <a:t> </a:t>
            </a:r>
            <a:r>
              <a:rPr lang="en-US" altLang="fr-FR" dirty="0" err="1"/>
              <a:t>est</a:t>
            </a:r>
            <a:r>
              <a:rPr lang="en-US" altLang="fr-FR" dirty="0"/>
              <a:t> la </a:t>
            </a:r>
            <a:r>
              <a:rPr lang="en-US" altLang="fr-FR" dirty="0" err="1"/>
              <a:t>même</a:t>
            </a:r>
            <a:r>
              <a:rPr lang="en-US" altLang="fr-FR" dirty="0"/>
              <a:t> pour </a:t>
            </a:r>
            <a:r>
              <a:rPr lang="en-US" altLang="fr-FR" dirty="0" err="1"/>
              <a:t>chaque</a:t>
            </a:r>
            <a:r>
              <a:rPr lang="en-US" altLang="fr-FR" dirty="0"/>
              <a:t> </a:t>
            </a:r>
            <a:r>
              <a:rPr lang="en-US" altLang="fr-FR" dirty="0" err="1"/>
              <a:t>colonne</a:t>
            </a:r>
            <a:r>
              <a:rPr lang="en-US" altLang="fr-FR" dirty="0"/>
              <a:t>, </a:t>
            </a:r>
            <a:r>
              <a:rPr lang="en-US" altLang="fr-FR" dirty="0" err="1"/>
              <a:t>ligne</a:t>
            </a:r>
            <a:r>
              <a:rPr lang="en-US" altLang="fr-FR" dirty="0"/>
              <a:t> et </a:t>
            </a:r>
            <a:r>
              <a:rPr lang="en-US" altLang="fr-FR" dirty="0" err="1"/>
              <a:t>diagonale</a:t>
            </a:r>
            <a:r>
              <a:rPr lang="en-US" altLang="fr-FR" dirty="0"/>
              <a:t>) </a:t>
            </a:r>
          </a:p>
          <a:p>
            <a:r>
              <a:rPr lang="en-US" altLang="fr-FR" sz="1600" dirty="0">
                <a:latin typeface="Courier"/>
              </a:rPr>
              <a:t>pascal(m) </a:t>
            </a:r>
            <a:r>
              <a:rPr lang="en-US" altLang="fr-FR" dirty="0"/>
              <a:t>:  </a:t>
            </a:r>
            <a:r>
              <a:rPr lang="en-US" altLang="fr-FR" dirty="0" err="1"/>
              <a:t>créer</a:t>
            </a:r>
            <a:r>
              <a:rPr lang="en-US" altLang="fr-FR" dirty="0"/>
              <a:t> </a:t>
            </a:r>
            <a:r>
              <a:rPr lang="en-US" altLang="fr-FR" dirty="0" err="1"/>
              <a:t>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de Pascal </a:t>
            </a:r>
            <a:r>
              <a:rPr lang="en-US" altLang="fr-FR" dirty="0" err="1"/>
              <a:t>d’ordre</a:t>
            </a:r>
            <a:r>
              <a:rPr lang="en-US" altLang="fr-FR" dirty="0"/>
              <a:t> 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074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29C42-7EA9-4A03-82B0-BCE7A797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7369B2-D834-42CD-93C5-734FB3DC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476312" cy="4023360"/>
          </a:xfrm>
        </p:spPr>
        <p:txBody>
          <a:bodyPr/>
          <a:lstStyle/>
          <a:p>
            <a:r>
              <a:rPr lang="fr-FR" b="1" dirty="0"/>
              <a:t>Un opérateur très important </a:t>
            </a:r>
            <a:r>
              <a:rPr lang="fr-FR" dirty="0"/>
              <a:t>: « </a:t>
            </a:r>
            <a:r>
              <a:rPr lang="fr-FR" b="1" dirty="0"/>
              <a:t>: </a:t>
            </a:r>
            <a:r>
              <a:rPr lang="fr-FR" dirty="0"/>
              <a:t>» (que l’on peut traduire par « </a:t>
            </a:r>
            <a:r>
              <a:rPr lang="fr-FR" b="1" dirty="0"/>
              <a:t>à</a:t>
            </a:r>
            <a:r>
              <a:rPr lang="fr-FR" dirty="0"/>
              <a:t> »)</a:t>
            </a:r>
          </a:p>
          <a:p>
            <a:r>
              <a:rPr lang="fr-FR" sz="1600" dirty="0">
                <a:latin typeface="Courier"/>
              </a:rPr>
              <a:t>1:10</a:t>
            </a:r>
            <a:r>
              <a:rPr lang="fr-FR" dirty="0"/>
              <a:t> : créé un vecteur (ligne) de la valeur 1 à 10 (avec un pas de 1)</a:t>
            </a:r>
          </a:p>
          <a:p>
            <a:pPr marL="0" indent="-45720">
              <a:buNone/>
            </a:pPr>
            <a:r>
              <a:rPr lang="fr-FR" sz="1600" dirty="0">
                <a:latin typeface="Courier"/>
              </a:rPr>
              <a:t>ans= 1 2 3 4 5 6 7 8 9 10</a:t>
            </a:r>
          </a:p>
          <a:p>
            <a:r>
              <a:rPr lang="fr-FR" dirty="0"/>
              <a:t>Si l’on veut définir le </a:t>
            </a:r>
            <a:r>
              <a:rPr lang="fr-FR" i="1" dirty="0"/>
              <a:t>pas</a:t>
            </a:r>
            <a:r>
              <a:rPr lang="fr-FR" dirty="0"/>
              <a:t>, il faut insérer la valeur entre les valeurs de départ et d’arrivée</a:t>
            </a:r>
          </a:p>
          <a:p>
            <a:endParaRPr lang="fr-FR" dirty="0"/>
          </a:p>
          <a:p>
            <a:r>
              <a:rPr lang="fr-FR" sz="1600" dirty="0">
                <a:latin typeface="Courier"/>
              </a:rPr>
              <a:t>1:2:10</a:t>
            </a:r>
            <a:r>
              <a:rPr lang="fr-FR" dirty="0"/>
              <a:t> : créé un vecteur (ligne) de la valeur 1 à 10 (avec un pas de 2)</a:t>
            </a:r>
          </a:p>
          <a:p>
            <a:r>
              <a:rPr lang="fr-FR" sz="1600" dirty="0">
                <a:latin typeface="Courier"/>
              </a:rPr>
              <a:t>ans= 1 3 5 7 9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51E37C-E4E7-47FC-8D4F-EA57D53CFEBE}"/>
              </a:ext>
            </a:extLst>
          </p:cNvPr>
          <p:cNvSpPr txBox="1"/>
          <p:nvPr/>
        </p:nvSpPr>
        <p:spPr>
          <a:xfrm>
            <a:off x="6012160" y="5431049"/>
            <a:ext cx="25202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Essayer avec les valeurs </a:t>
            </a:r>
            <a:r>
              <a:rPr lang="fr-FR" sz="1600" dirty="0">
                <a:latin typeface="Courier"/>
              </a:rPr>
              <a:t>x=0:0.01:2*pi</a:t>
            </a:r>
          </a:p>
        </p:txBody>
      </p:sp>
      <p:pic>
        <p:nvPicPr>
          <p:cNvPr id="5" name="Picture 4" descr="W:\CURRENT WORK\Matlab Tutorial\magnifying glass.gif">
            <a:extLst>
              <a:ext uri="{FF2B5EF4-FFF2-40B4-BE49-F238E27FC236}">
                <a16:creationId xmlns:a16="http://schemas.microsoft.com/office/drawing/2014/main" id="{B1491F92-105F-44B4-9D7B-75DBDFD2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50" y="556371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947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850B1-BE5F-40BD-B8F1-8838D76A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E0449-06E3-45C0-84F1-25125369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 opérateur est aussi utilisé pour sélectionner des plages de données</a:t>
            </a:r>
          </a:p>
          <a:p>
            <a:r>
              <a:rPr lang="fr-FR" sz="1600" dirty="0">
                <a:latin typeface="Courier"/>
              </a:rPr>
              <a:t>&gt;&gt; A (3,2:3)</a:t>
            </a:r>
          </a:p>
          <a:p>
            <a:r>
              <a:rPr lang="fr-FR" sz="1600" dirty="0">
                <a:latin typeface="Courier"/>
              </a:rPr>
              <a:t>ans= 1 7</a:t>
            </a:r>
          </a:p>
          <a:p>
            <a:endParaRPr lang="fr-FR" dirty="0"/>
          </a:p>
          <a:p>
            <a:r>
              <a:rPr lang="fr-FR" sz="1600" dirty="0">
                <a:latin typeface="Courier"/>
              </a:rPr>
              <a:t>&gt;&gt; A(:,2)</a:t>
            </a:r>
          </a:p>
          <a:p>
            <a:r>
              <a:rPr lang="fr-FR" sz="1600" dirty="0">
                <a:latin typeface="Courier"/>
              </a:rPr>
              <a:t>ans= 	2	</a:t>
            </a:r>
          </a:p>
          <a:p>
            <a:r>
              <a:rPr lang="fr-FR" sz="1600" dirty="0">
                <a:latin typeface="Courier"/>
              </a:rPr>
              <a:t>	1</a:t>
            </a:r>
          </a:p>
          <a:p>
            <a:r>
              <a:rPr lang="fr-FR" sz="1600" dirty="0">
                <a:latin typeface="Courier"/>
              </a:rPr>
              <a:t>	1</a:t>
            </a:r>
          </a:p>
        </p:txBody>
      </p:sp>
      <p:sp>
        <p:nvSpPr>
          <p:cNvPr id="4" name="Text Box 2053">
            <a:extLst>
              <a:ext uri="{FF2B5EF4-FFF2-40B4-BE49-F238E27FC236}">
                <a16:creationId xmlns:a16="http://schemas.microsoft.com/office/drawing/2014/main" id="{49ECB36B-27CC-4CA3-991B-AEF7EC468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864" y="2924944"/>
            <a:ext cx="2748136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A =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3     2     1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5     1     0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2     1     7</a:t>
            </a:r>
          </a:p>
          <a:p>
            <a:pPr>
              <a:spcBef>
                <a:spcPct val="50000"/>
              </a:spcBef>
            </a:pPr>
            <a:endParaRPr lang="en-GB" altLang="fr-FR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924F01-E1C5-417B-BF82-31384B15DE9D}"/>
              </a:ext>
            </a:extLst>
          </p:cNvPr>
          <p:cNvSpPr txBox="1"/>
          <p:nvPr/>
        </p:nvSpPr>
        <p:spPr>
          <a:xfrm>
            <a:off x="5940152" y="543105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 se passe t-il si vous tapez </a:t>
            </a:r>
            <a:r>
              <a:rPr lang="fr-FR" sz="1600" dirty="0">
                <a:latin typeface="Courier"/>
              </a:rPr>
              <a:t>A(:,</a:t>
            </a:r>
            <a:r>
              <a:rPr lang="fr-FR" sz="1600" dirty="0">
                <a:latin typeface="Courier"/>
                <a:sym typeface="Wingdings" panose="05000000000000000000" pitchFamily="2" charset="2"/>
              </a:rPr>
              <a:t>:) </a:t>
            </a:r>
            <a:r>
              <a:rPr lang="fr-FR" dirty="0">
                <a:sym typeface="Wingdings" panose="05000000000000000000" pitchFamily="2" charset="2"/>
              </a:rPr>
              <a:t>?</a:t>
            </a:r>
            <a:endParaRPr lang="fr-FR" dirty="0"/>
          </a:p>
        </p:txBody>
      </p:sp>
      <p:pic>
        <p:nvPicPr>
          <p:cNvPr id="6" name="Picture 4" descr="W:\CURRENT WORK\Matlab Tutorial\magnifying glass.gif">
            <a:extLst>
              <a:ext uri="{FF2B5EF4-FFF2-40B4-BE49-F238E27FC236}">
                <a16:creationId xmlns:a16="http://schemas.microsoft.com/office/drawing/2014/main" id="{4BC6C8A3-A8DD-499D-947D-686276C9C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50" y="5563715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22C37-1E11-409C-A51B-31A2F285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GNU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B1BE62-9DD3-457C-86E4-AC85D5B2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GNU</a:t>
            </a:r>
            <a:r>
              <a:rPr lang="fr-FR" dirty="0"/>
              <a:t> est l’acronyme récursif </a:t>
            </a:r>
            <a:r>
              <a:rPr lang="fr-FR" b="1" dirty="0" err="1"/>
              <a:t>G</a:t>
            </a:r>
            <a:r>
              <a:rPr lang="fr-FR" dirty="0" err="1"/>
              <a:t>NU’s</a:t>
            </a:r>
            <a:r>
              <a:rPr lang="fr-FR" dirty="0"/>
              <a:t> </a:t>
            </a:r>
            <a:r>
              <a:rPr lang="fr-FR" b="1" dirty="0"/>
              <a:t>N</a:t>
            </a:r>
            <a:r>
              <a:rPr lang="fr-FR" dirty="0"/>
              <a:t>ot </a:t>
            </a:r>
            <a:r>
              <a:rPr lang="fr-FR" b="1" dirty="0"/>
              <a:t>U</a:t>
            </a:r>
            <a:r>
              <a:rPr lang="fr-FR" dirty="0"/>
              <a:t>nix</a:t>
            </a:r>
          </a:p>
          <a:p>
            <a:r>
              <a:rPr lang="fr-FR" dirty="0"/>
              <a:t>C’est un système d’exploitation constitué de logiciels libres (i.e. respecte la liberté des utilisateurs). Il comprend des logiciels GNU et des logiciels libres publiés par des tiers.</a:t>
            </a:r>
          </a:p>
          <a:p>
            <a:r>
              <a:rPr lang="fr-FR" dirty="0"/>
              <a:t>Un </a:t>
            </a:r>
            <a:r>
              <a:rPr lang="fr-FR" b="1" dirty="0"/>
              <a:t>logiciel libre </a:t>
            </a:r>
            <a:r>
              <a:rPr lang="fr-FR" dirty="0"/>
              <a:t>est un logiciel que les utilisateurs sont libres d’exécuter, de copier, de distribuer, d’étudier, de modifier et d’améliorer </a:t>
            </a:r>
          </a:p>
          <a:p>
            <a:r>
              <a:rPr lang="fr-FR" dirty="0"/>
              <a:t>GNU Octave fait partie de cette catégorie !</a:t>
            </a:r>
          </a:p>
          <a:p>
            <a:endParaRPr lang="fr-FR" b="1" dirty="0"/>
          </a:p>
          <a:p>
            <a:r>
              <a:rPr lang="fr-FR" b="1" dirty="0"/>
              <a:t>Lien</a:t>
            </a:r>
            <a:r>
              <a:rPr lang="fr-FR" dirty="0"/>
              <a:t> : </a:t>
            </a:r>
            <a:r>
              <a:rPr lang="fr-FR" sz="1600" dirty="0">
                <a:latin typeface="Courier"/>
              </a:rPr>
              <a:t>https://www.gnu.org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E6D287-E39A-4DBA-A4E2-C2F1B63B4F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10" y="116632"/>
            <a:ext cx="2295778" cy="22433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987E465-13FC-4C14-9283-6A3639DFC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453650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8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B739E-A93D-4C88-9F7B-E9A259EE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7C930-ADCA-4DCA-B3C0-C743D6BE6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altLang="fr-FR" b="1" dirty="0" err="1"/>
              <a:t>Quelques</a:t>
            </a:r>
            <a:r>
              <a:rPr lang="en-GB" altLang="fr-FR" b="1" dirty="0"/>
              <a:t> </a:t>
            </a:r>
            <a:r>
              <a:rPr lang="en-GB" altLang="fr-FR" b="1" dirty="0" err="1"/>
              <a:t>opérateurs</a:t>
            </a:r>
            <a:r>
              <a:rPr lang="en-GB" altLang="fr-FR" b="1" dirty="0"/>
              <a:t> </a:t>
            </a:r>
            <a:r>
              <a:rPr lang="en-GB" altLang="fr-FR" b="1" dirty="0" err="1"/>
              <a:t>utiles</a:t>
            </a:r>
            <a:endParaRPr lang="en-GB" altLang="fr-FR" b="1" dirty="0"/>
          </a:p>
          <a:p>
            <a:pPr>
              <a:buNone/>
            </a:pPr>
            <a:r>
              <a:rPr lang="en-GB" altLang="fr-FR" sz="1600" dirty="0">
                <a:latin typeface="Courier"/>
              </a:rPr>
              <a:t>&gt;&gt; A</a:t>
            </a:r>
            <a:r>
              <a:rPr lang="en-GB" altLang="fr-FR" sz="1600" dirty="0">
                <a:latin typeface="Courier"/>
                <a:cs typeface="Times New Roman" pitchFamily="18" charset="0"/>
              </a:rPr>
              <a:t>'</a:t>
            </a:r>
            <a:r>
              <a:rPr lang="en-GB" altLang="fr-FR" dirty="0">
                <a:cs typeface="Times New Roman" pitchFamily="18" charset="0"/>
              </a:rPr>
              <a:t>		</a:t>
            </a:r>
            <a:r>
              <a:rPr lang="fr-FR" altLang="fr-FR" dirty="0">
                <a:cs typeface="Times New Roman" pitchFamily="18" charset="0"/>
              </a:rPr>
              <a:t>% calcule la transposée de A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B*A</a:t>
            </a:r>
            <a:r>
              <a:rPr lang="fr-FR" altLang="fr-FR" dirty="0"/>
              <a:t>		% multiplie les matrices A et B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B.*A</a:t>
            </a:r>
            <a:r>
              <a:rPr lang="fr-FR" altLang="fr-FR" dirty="0"/>
              <a:t>		% multiplie élément par élément les matrices A et B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B/A</a:t>
            </a:r>
            <a:r>
              <a:rPr lang="fr-FR" altLang="fr-FR" dirty="0"/>
              <a:t>		% divise les matrices A et B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B./A</a:t>
            </a:r>
            <a:r>
              <a:rPr lang="fr-FR" altLang="fr-FR" dirty="0"/>
              <a:t>		% divise élément par élément les matrices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[B A]</a:t>
            </a:r>
            <a:r>
              <a:rPr lang="fr-FR" altLang="fr-FR" dirty="0"/>
              <a:t>	% fusionne les matrices (horizontalement)</a:t>
            </a:r>
          </a:p>
          <a:p>
            <a:pPr>
              <a:buNone/>
            </a:pPr>
            <a:r>
              <a:rPr lang="fr-FR" altLang="fr-FR" sz="1600" dirty="0">
                <a:latin typeface="Courier"/>
              </a:rPr>
              <a:t>&gt;&gt; [B;A]</a:t>
            </a:r>
            <a:r>
              <a:rPr lang="fr-FR" altLang="fr-FR" dirty="0"/>
              <a:t>	% fusionne les matrices (verticalement)</a:t>
            </a:r>
          </a:p>
          <a:p>
            <a:endParaRPr lang="fr-FR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DE604F4-96F0-4EFC-AA03-AC1B5CF2B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764704"/>
            <a:ext cx="2547392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A =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3     2     1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5     1     0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2     1     7</a:t>
            </a:r>
          </a:p>
          <a:p>
            <a:pPr>
              <a:spcBef>
                <a:spcPct val="50000"/>
              </a:spcBef>
            </a:pPr>
            <a:endParaRPr lang="en-GB" altLang="fr-FR" sz="1600" dirty="0">
              <a:latin typeface="Courier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1429A99C-4051-4D39-ABD3-EAC1D63BF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088" y="2204864"/>
            <a:ext cx="2547392" cy="1594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B =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1     3     1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4     9     5</a:t>
            </a:r>
          </a:p>
          <a:p>
            <a:pPr>
              <a:spcBef>
                <a:spcPct val="20000"/>
              </a:spcBef>
            </a:pPr>
            <a:r>
              <a:rPr lang="en-GB" altLang="fr-FR" sz="1600" dirty="0">
                <a:latin typeface="Courier"/>
              </a:rPr>
              <a:t>     2     7     2</a:t>
            </a:r>
          </a:p>
          <a:p>
            <a:pPr>
              <a:spcBef>
                <a:spcPct val="50000"/>
              </a:spcBef>
            </a:pPr>
            <a:endParaRPr lang="en-GB" altLang="fr-FR" sz="1600" dirty="0">
              <a:latin typeface="Courier"/>
            </a:endParaRPr>
          </a:p>
        </p:txBody>
      </p:sp>
      <p:pic>
        <p:nvPicPr>
          <p:cNvPr id="6" name="Picture 6" descr="W:\CURRENT WORK\Matlab Tutorial\magnifying glass.gif">
            <a:extLst>
              <a:ext uri="{FF2B5EF4-FFF2-40B4-BE49-F238E27FC236}">
                <a16:creationId xmlns:a16="http://schemas.microsoft.com/office/drawing/2014/main" id="{CFD00541-C8A9-4FDA-B478-58B8E483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63" y="5928360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7">
            <a:extLst>
              <a:ext uri="{FF2B5EF4-FFF2-40B4-BE49-F238E27FC236}">
                <a16:creationId xmlns:a16="http://schemas.microsoft.com/office/drawing/2014/main" id="{982A6F9E-0D6C-40C8-9AB8-A87C62831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804" y="5921443"/>
            <a:ext cx="60365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fr-FR" altLang="fr-FR" sz="1800" dirty="0"/>
              <a:t>Créer les matrices A and B et </a:t>
            </a:r>
            <a:r>
              <a:rPr lang="fr-FR" altLang="fr-FR" dirty="0"/>
              <a:t>essayez les différents opérateurs</a:t>
            </a:r>
            <a:br>
              <a:rPr lang="fr-FR" altLang="fr-FR" dirty="0"/>
            </a:br>
            <a:r>
              <a:rPr lang="fr-FR" altLang="fr-FR" dirty="0"/>
              <a:t>(</a:t>
            </a:r>
            <a:r>
              <a:rPr lang="fr-FR" altLang="fr-FR" b="1" dirty="0"/>
              <a:t>Attention</a:t>
            </a:r>
            <a:r>
              <a:rPr lang="fr-FR" altLang="fr-FR" dirty="0"/>
              <a:t>, il peut y avoir des erreurs !)</a:t>
            </a:r>
            <a:endParaRPr lang="fr-FR" altLang="fr-FR" sz="1800" dirty="0"/>
          </a:p>
        </p:txBody>
      </p:sp>
    </p:spTree>
    <p:extLst>
      <p:ext uri="{BB962C8B-B14F-4D97-AF65-F5344CB8AC3E}">
        <p14:creationId xmlns:p14="http://schemas.microsoft.com/office/powerpoint/2010/main" val="2945497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3CEB8-5457-467B-B08F-FC4CD388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D4DC33-4642-4D4E-8DE7-6699439C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De manière globale, on peut appliquer les opérateurs mathématiques suivants sur les matrices et vecteurs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+</a:t>
            </a:r>
            <a:r>
              <a:rPr lang="en-US" altLang="fr-FR" sz="1600" dirty="0"/>
              <a:t> </a:t>
            </a:r>
            <a:r>
              <a:rPr lang="en-US" altLang="fr-FR" dirty="0"/>
              <a:t>: addition 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-</a:t>
            </a:r>
            <a:r>
              <a:rPr lang="en-US" altLang="fr-FR" dirty="0"/>
              <a:t> : </a:t>
            </a:r>
            <a:r>
              <a:rPr lang="en-US" altLang="fr-FR" dirty="0" err="1"/>
              <a:t>soustraction</a:t>
            </a:r>
            <a:endParaRPr lang="en-US" altLang="fr-FR" dirty="0"/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*</a:t>
            </a:r>
            <a:r>
              <a:rPr lang="en-US" altLang="fr-FR" sz="1600" dirty="0"/>
              <a:t> </a:t>
            </a:r>
            <a:r>
              <a:rPr lang="en-US" altLang="fr-FR" dirty="0"/>
              <a:t>: multiplication 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/</a:t>
            </a:r>
            <a:r>
              <a:rPr lang="en-US" altLang="fr-FR" dirty="0">
                <a:latin typeface="Courier"/>
              </a:rPr>
              <a:t> </a:t>
            </a:r>
            <a:r>
              <a:rPr lang="en-US" altLang="fr-FR" dirty="0"/>
              <a:t>: division 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^</a:t>
            </a:r>
            <a:r>
              <a:rPr lang="en-US" altLang="fr-FR" dirty="0"/>
              <a:t> : </a:t>
            </a:r>
            <a:r>
              <a:rPr lang="en-US" altLang="fr-FR" dirty="0" err="1"/>
              <a:t>exposant</a:t>
            </a:r>
            <a:r>
              <a:rPr lang="en-US" altLang="fr-FR" dirty="0"/>
              <a:t> </a:t>
            </a:r>
          </a:p>
          <a:p>
            <a:pPr marL="0" indent="0">
              <a:buNone/>
            </a:pPr>
            <a:r>
              <a:rPr lang="en-US" altLang="fr-FR" sz="1600" b="1" dirty="0">
                <a:latin typeface="Courier"/>
              </a:rPr>
              <a:t>\</a:t>
            </a:r>
            <a:r>
              <a:rPr lang="en-US" altLang="fr-FR" dirty="0"/>
              <a:t> : division à gauche. </a:t>
            </a:r>
            <a:r>
              <a:rPr lang="en-US" altLang="fr-FR" dirty="0" err="1"/>
              <a:t>L’opération</a:t>
            </a:r>
            <a:r>
              <a:rPr lang="en-US" altLang="fr-FR" dirty="0"/>
              <a:t> </a:t>
            </a:r>
            <a:r>
              <a:rPr lang="en-US" altLang="fr-FR" sz="1600" dirty="0">
                <a:latin typeface="Courier"/>
              </a:rPr>
              <a:t>A\B</a:t>
            </a:r>
            <a:r>
              <a:rPr lang="en-US" altLang="fr-FR" dirty="0"/>
              <a:t> </a:t>
            </a:r>
            <a:r>
              <a:rPr lang="en-US" altLang="fr-FR" dirty="0" err="1"/>
              <a:t>est</a:t>
            </a:r>
            <a:r>
              <a:rPr lang="en-US" altLang="fr-FR" dirty="0"/>
              <a:t> la </a:t>
            </a:r>
            <a:r>
              <a:rPr lang="en-US" altLang="fr-FR" dirty="0" err="1"/>
              <a:t>même</a:t>
            </a:r>
            <a:r>
              <a:rPr lang="en-US" altLang="fr-FR" dirty="0"/>
              <a:t> que </a:t>
            </a:r>
            <a:r>
              <a:rPr lang="en-US" altLang="fr-FR" sz="1600" dirty="0" err="1">
                <a:latin typeface="Courier"/>
              </a:rPr>
              <a:t>inv</a:t>
            </a:r>
            <a:r>
              <a:rPr lang="en-US" altLang="fr-FR" sz="1600" dirty="0">
                <a:latin typeface="Courier"/>
              </a:rPr>
              <a:t>(A)*B </a:t>
            </a:r>
            <a:r>
              <a:rPr lang="en-US" altLang="fr-FR" dirty="0" err="1"/>
              <a:t>mais</a:t>
            </a:r>
            <a:r>
              <a:rPr lang="en-US" altLang="fr-FR" dirty="0"/>
              <a:t> </a:t>
            </a:r>
            <a:r>
              <a:rPr lang="fr-FR" altLang="fr-FR" dirty="0"/>
              <a:t>plus</a:t>
            </a:r>
            <a:r>
              <a:rPr lang="en-US" altLang="fr-FR" dirty="0"/>
              <a:t> </a:t>
            </a:r>
            <a:r>
              <a:rPr lang="en-US" altLang="fr-FR" dirty="0" err="1"/>
              <a:t>rapide</a:t>
            </a:r>
            <a:r>
              <a:rPr lang="en-US" alt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408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3EFB5-FDE7-45C9-B966-F0B55085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F1AC35-C3CB-4A7B-A637-1625842E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ceci, s’ajoutent des opérateurs « </a:t>
            </a:r>
            <a:r>
              <a:rPr lang="fr-FR" i="1" dirty="0"/>
              <a:t>spéciaux</a:t>
            </a:r>
            <a:r>
              <a:rPr lang="fr-FR" dirty="0"/>
              <a:t> » (sans équivalence mathématique mais </a:t>
            </a:r>
            <a:r>
              <a:rPr lang="fr-FR" b="1" dirty="0"/>
              <a:t>TRES</a:t>
            </a:r>
            <a:r>
              <a:rPr lang="fr-FR" dirty="0"/>
              <a:t> utiles).</a:t>
            </a:r>
          </a:p>
          <a:p>
            <a:endParaRPr lang="fr-FR" dirty="0"/>
          </a:p>
          <a:p>
            <a:r>
              <a:rPr lang="fr-FR" dirty="0"/>
              <a:t>Ce sont les opérations « </a:t>
            </a:r>
            <a:r>
              <a:rPr lang="fr-FR" i="1" dirty="0"/>
              <a:t>élément par élément</a:t>
            </a:r>
            <a:r>
              <a:rPr lang="fr-FR" dirty="0"/>
              <a:t> » caractérisées par un « </a:t>
            </a:r>
            <a:r>
              <a:rPr lang="fr-FR" b="1" dirty="0"/>
              <a:t>.</a:t>
            </a:r>
            <a:r>
              <a:rPr lang="fr-FR" dirty="0"/>
              <a:t> » avant l’opérateur mathématique : </a:t>
            </a:r>
            <a:r>
              <a:rPr lang="en-US" altLang="fr-FR" sz="1600" dirty="0">
                <a:latin typeface="Courier"/>
              </a:rPr>
              <a:t>.*</a:t>
            </a:r>
            <a:r>
              <a:rPr lang="en-US" altLang="fr-FR" sz="2000" dirty="0"/>
              <a:t>, </a:t>
            </a:r>
            <a:r>
              <a:rPr lang="en-US" altLang="fr-FR" sz="1600" dirty="0">
                <a:latin typeface="Courier"/>
              </a:rPr>
              <a:t>.</a:t>
            </a:r>
            <a:r>
              <a:rPr lang="en-US" altLang="fr-FR" sz="2000" dirty="0">
                <a:latin typeface="Courier"/>
              </a:rPr>
              <a:t>/</a:t>
            </a:r>
            <a:r>
              <a:rPr lang="en-US" altLang="fr-FR" sz="2000" dirty="0"/>
              <a:t> et </a:t>
            </a:r>
            <a:r>
              <a:rPr lang="en-US" altLang="fr-FR" sz="1600" dirty="0">
                <a:latin typeface="Courier"/>
              </a:rPr>
              <a:t>.^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650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783CC-204D-4F76-8969-3A37B6D06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F1CD16-BB75-4ADC-B06D-83AFD77C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Il existe aussi de nombreuses fonctions de manipulation de vecteurs et de matrices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mean(a)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la </a:t>
            </a:r>
            <a:r>
              <a:rPr lang="en-US" altLang="fr-FR" dirty="0" err="1"/>
              <a:t>moyenne</a:t>
            </a:r>
            <a:r>
              <a:rPr lang="en-US" altLang="fr-FR" dirty="0"/>
              <a:t> d’un </a:t>
            </a:r>
            <a:r>
              <a:rPr lang="en-US" altLang="fr-FR" dirty="0" err="1"/>
              <a:t>vecteur</a:t>
            </a:r>
            <a:r>
              <a:rPr lang="en-US" altLang="fr-FR" dirty="0"/>
              <a:t> a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max(a), min(a)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le maximum et le minimum d’un </a:t>
            </a:r>
            <a:r>
              <a:rPr lang="en-US" altLang="fr-FR" dirty="0" err="1"/>
              <a:t>vecteur</a:t>
            </a:r>
            <a:r>
              <a:rPr lang="en-US" altLang="fr-FR" dirty="0"/>
              <a:t> a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sum(a) </a:t>
            </a:r>
            <a:r>
              <a:rPr lang="en-US" altLang="fr-FR" dirty="0"/>
              <a:t>:  </a:t>
            </a:r>
            <a:r>
              <a:rPr lang="en-US" altLang="fr-FR" dirty="0" err="1"/>
              <a:t>somme</a:t>
            </a:r>
            <a:r>
              <a:rPr lang="en-US" altLang="fr-FR" dirty="0"/>
              <a:t> les </a:t>
            </a:r>
            <a:r>
              <a:rPr lang="en-US" altLang="fr-FR" dirty="0" err="1"/>
              <a:t>éléments</a:t>
            </a:r>
            <a:r>
              <a:rPr lang="en-US" altLang="fr-FR" dirty="0"/>
              <a:t> d’un </a:t>
            </a:r>
            <a:r>
              <a:rPr lang="en-US" altLang="fr-FR" dirty="0" err="1"/>
              <a:t>vecteur</a:t>
            </a:r>
            <a:r>
              <a:rPr lang="en-US" altLang="fr-FR" dirty="0"/>
              <a:t> a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sort(a) </a:t>
            </a:r>
            <a:r>
              <a:rPr lang="en-US" altLang="fr-FR" dirty="0"/>
              <a:t>: </a:t>
            </a:r>
            <a:r>
              <a:rPr lang="en-US" altLang="fr-FR" dirty="0" err="1"/>
              <a:t>trie</a:t>
            </a:r>
            <a:r>
              <a:rPr lang="en-US" altLang="fr-FR" dirty="0"/>
              <a:t> le </a:t>
            </a:r>
            <a:r>
              <a:rPr lang="en-US" altLang="fr-FR" dirty="0" err="1"/>
              <a:t>vecteur</a:t>
            </a:r>
            <a:r>
              <a:rPr lang="en-US" altLang="fr-FR" dirty="0"/>
              <a:t> a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median(a) </a:t>
            </a:r>
            <a:r>
              <a:rPr lang="en-US" altLang="fr-FR" dirty="0"/>
              <a:t>: calculi la </a:t>
            </a:r>
            <a:r>
              <a:rPr lang="en-US" altLang="fr-FR" dirty="0" err="1"/>
              <a:t>valeur</a:t>
            </a:r>
            <a:r>
              <a:rPr lang="en-US" altLang="fr-FR" dirty="0"/>
              <a:t> </a:t>
            </a:r>
            <a:r>
              <a:rPr lang="en-US" altLang="fr-FR" dirty="0" err="1"/>
              <a:t>médiane</a:t>
            </a:r>
            <a:r>
              <a:rPr lang="en-US" altLang="fr-FR" dirty="0"/>
              <a:t> d’un </a:t>
            </a:r>
            <a:r>
              <a:rPr lang="en-US" altLang="fr-FR" dirty="0" err="1"/>
              <a:t>vecteur</a:t>
            </a:r>
            <a:r>
              <a:rPr lang="en-US" altLang="fr-FR" dirty="0"/>
              <a:t> 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4820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7411E-AF54-4B3E-A549-E4AC72B1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et Matrices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AD9F2D-139C-4656-A5DA-1D143FB7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std(a)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la </a:t>
            </a:r>
            <a:r>
              <a:rPr lang="en-US" altLang="fr-FR" dirty="0" err="1"/>
              <a:t>déviation</a:t>
            </a:r>
            <a:r>
              <a:rPr lang="en-US" altLang="fr-FR" dirty="0"/>
              <a:t> standard de a 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det(A)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le determinant </a:t>
            </a:r>
            <a:r>
              <a:rPr lang="en-US" altLang="fr-FR" dirty="0" err="1"/>
              <a:t>d’une</a:t>
            </a:r>
            <a:r>
              <a:rPr lang="en-US" altLang="fr-FR" dirty="0"/>
              <a:t>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carrée</a:t>
            </a:r>
            <a:r>
              <a:rPr lang="en-US" altLang="fr-FR" dirty="0"/>
              <a:t> A  </a:t>
            </a:r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dot(</a:t>
            </a:r>
            <a:r>
              <a:rPr lang="fr-FR" altLang="fr-FR" sz="1600" dirty="0" err="1">
                <a:latin typeface="Courier"/>
              </a:rPr>
              <a:t>a,b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le </a:t>
            </a:r>
            <a:r>
              <a:rPr lang="en-US" altLang="fr-FR" dirty="0" err="1"/>
              <a:t>produit</a:t>
            </a:r>
            <a:r>
              <a:rPr lang="en-US" altLang="fr-FR" dirty="0"/>
              <a:t> </a:t>
            </a:r>
            <a:r>
              <a:rPr lang="en-US" altLang="fr-FR" dirty="0" err="1"/>
              <a:t>scalaire</a:t>
            </a:r>
            <a:r>
              <a:rPr lang="en-US" altLang="fr-FR" dirty="0"/>
              <a:t> de 2 </a:t>
            </a:r>
            <a:r>
              <a:rPr lang="en-US" altLang="fr-FR" dirty="0" err="1"/>
              <a:t>vecteurs</a:t>
            </a:r>
            <a:endParaRPr lang="en-US" altLang="fr-FR" dirty="0"/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cross(</a:t>
            </a:r>
            <a:r>
              <a:rPr lang="en-US" altLang="fr-FR" sz="1600" dirty="0" err="1">
                <a:latin typeface="Courier"/>
              </a:rPr>
              <a:t>a,b</a:t>
            </a:r>
            <a:r>
              <a:rPr lang="en-US" altLang="fr-FR" sz="1600" dirty="0">
                <a:latin typeface="Courier"/>
              </a:rPr>
              <a:t>) </a:t>
            </a:r>
            <a:r>
              <a:rPr lang="en-US" altLang="fr-FR" dirty="0"/>
              <a:t>: </a:t>
            </a:r>
            <a:r>
              <a:rPr lang="en-US" altLang="fr-FR" dirty="0" err="1"/>
              <a:t>calcule</a:t>
            </a:r>
            <a:r>
              <a:rPr lang="en-US" altLang="fr-FR" dirty="0"/>
              <a:t> le </a:t>
            </a:r>
            <a:r>
              <a:rPr lang="en-US" altLang="fr-FR" dirty="0" err="1"/>
              <a:t>produit</a:t>
            </a:r>
            <a:r>
              <a:rPr lang="en-US" altLang="fr-FR" dirty="0"/>
              <a:t> </a:t>
            </a:r>
            <a:r>
              <a:rPr lang="en-US" altLang="fr-FR" dirty="0" err="1"/>
              <a:t>vectoriel</a:t>
            </a:r>
            <a:r>
              <a:rPr lang="en-US" altLang="fr-FR" dirty="0"/>
              <a:t> de 2 </a:t>
            </a:r>
            <a:r>
              <a:rPr lang="en-US" altLang="fr-FR" dirty="0" err="1"/>
              <a:t>vecteurs</a:t>
            </a:r>
            <a:endParaRPr lang="en-US" altLang="fr-FR" dirty="0"/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inv(A) </a:t>
            </a:r>
            <a:r>
              <a:rPr lang="en-US" altLang="fr-FR" dirty="0"/>
              <a:t>: inverse la </a:t>
            </a:r>
            <a:r>
              <a:rPr lang="en-US" altLang="fr-FR" dirty="0" err="1"/>
              <a:t>matrice</a:t>
            </a:r>
            <a:r>
              <a:rPr lang="en-US" altLang="fr-FR" dirty="0"/>
              <a:t> </a:t>
            </a:r>
            <a:r>
              <a:rPr lang="en-US" altLang="fr-FR" dirty="0" err="1"/>
              <a:t>carrée</a:t>
            </a:r>
            <a:r>
              <a:rPr lang="en-US" altLang="fr-FR" dirty="0"/>
              <a:t> A </a:t>
            </a:r>
          </a:p>
          <a:p>
            <a:pPr marL="0" indent="0">
              <a:buNone/>
            </a:pPr>
            <a:endParaRPr lang="en-US" altLang="fr-FR" dirty="0"/>
          </a:p>
          <a:p>
            <a:pPr marL="0" indent="0">
              <a:buNone/>
            </a:pPr>
            <a:r>
              <a:rPr lang="en-US" altLang="fr-FR" sz="1600" dirty="0">
                <a:latin typeface="Courier"/>
              </a:rPr>
              <a:t>size(A) </a:t>
            </a:r>
            <a:r>
              <a:rPr lang="en-US" altLang="fr-FR" dirty="0"/>
              <a:t>: </a:t>
            </a:r>
            <a:r>
              <a:rPr lang="en-US" altLang="fr-FR" dirty="0" err="1"/>
              <a:t>renvoie</a:t>
            </a:r>
            <a:r>
              <a:rPr lang="en-US" altLang="fr-FR" dirty="0"/>
              <a:t> la taille de la </a:t>
            </a:r>
            <a:r>
              <a:rPr lang="en-US" altLang="fr-FR" dirty="0" err="1"/>
              <a:t>matrice</a:t>
            </a:r>
            <a:r>
              <a:rPr lang="en-US" altLang="fr-FR" dirty="0"/>
              <a:t> A (par dimension) </a:t>
            </a:r>
            <a:br>
              <a:rPr lang="en-US" altLang="fr-FR" dirty="0"/>
            </a:br>
            <a:r>
              <a:rPr lang="en-US" altLang="fr-FR" sz="1600" dirty="0" err="1">
                <a:latin typeface="Courier"/>
              </a:rPr>
              <a:t>colums</a:t>
            </a:r>
            <a:r>
              <a:rPr lang="en-US" altLang="fr-FR" sz="1600" dirty="0">
                <a:latin typeface="Courier"/>
              </a:rPr>
              <a:t>(A) </a:t>
            </a:r>
            <a:r>
              <a:rPr lang="en-US" altLang="fr-FR" dirty="0"/>
              <a:t>: </a:t>
            </a:r>
            <a:r>
              <a:rPr lang="en-US" altLang="fr-FR" dirty="0" err="1"/>
              <a:t>renvoie</a:t>
            </a:r>
            <a:r>
              <a:rPr lang="en-US" altLang="fr-FR" dirty="0"/>
              <a:t> le </a:t>
            </a:r>
            <a:r>
              <a:rPr lang="en-US" altLang="fr-FR" dirty="0" err="1"/>
              <a:t>nombre</a:t>
            </a:r>
            <a:r>
              <a:rPr lang="en-US" altLang="fr-FR" dirty="0"/>
              <a:t> de </a:t>
            </a:r>
            <a:r>
              <a:rPr lang="en-US" altLang="fr-FR" dirty="0" err="1"/>
              <a:t>colonnes</a:t>
            </a:r>
            <a:r>
              <a:rPr lang="en-US" altLang="fr-FR" dirty="0"/>
              <a:t> de A </a:t>
            </a:r>
            <a:br>
              <a:rPr lang="en-US" altLang="fr-FR" dirty="0"/>
            </a:br>
            <a:r>
              <a:rPr lang="en-US" altLang="fr-FR" sz="1600" dirty="0">
                <a:latin typeface="Courier"/>
              </a:rPr>
              <a:t>rows(A) </a:t>
            </a:r>
            <a:r>
              <a:rPr lang="en-US" altLang="fr-FR" dirty="0"/>
              <a:t>: </a:t>
            </a:r>
            <a:r>
              <a:rPr lang="en-US" altLang="fr-FR" dirty="0" err="1"/>
              <a:t>renvoie</a:t>
            </a:r>
            <a:r>
              <a:rPr lang="en-US" altLang="fr-FR" dirty="0"/>
              <a:t> le </a:t>
            </a:r>
            <a:r>
              <a:rPr lang="en-US" altLang="fr-FR" dirty="0" err="1"/>
              <a:t>nombre</a:t>
            </a:r>
            <a:r>
              <a:rPr lang="en-US" altLang="fr-FR" dirty="0"/>
              <a:t> de </a:t>
            </a:r>
            <a:r>
              <a:rPr lang="en-US" altLang="fr-FR" dirty="0" err="1"/>
              <a:t>lignes</a:t>
            </a:r>
            <a:r>
              <a:rPr lang="en-US" altLang="fr-FR" dirty="0"/>
              <a:t> de A</a:t>
            </a:r>
            <a:br>
              <a:rPr lang="en-US" altLang="fr-FR" dirty="0"/>
            </a:br>
            <a:r>
              <a:rPr lang="en-US" altLang="fr-FR" sz="1600" dirty="0" err="1">
                <a:latin typeface="Courier"/>
              </a:rPr>
              <a:t>numel</a:t>
            </a:r>
            <a:r>
              <a:rPr lang="en-US" altLang="fr-FR" sz="1600" dirty="0">
                <a:latin typeface="Courier"/>
              </a:rPr>
              <a:t>(A) </a:t>
            </a:r>
            <a:r>
              <a:rPr lang="en-US" altLang="fr-FR" dirty="0"/>
              <a:t>: </a:t>
            </a:r>
            <a:r>
              <a:rPr lang="en-US" altLang="fr-FR" dirty="0" err="1"/>
              <a:t>renvoie</a:t>
            </a:r>
            <a:r>
              <a:rPr lang="en-US" altLang="fr-FR" dirty="0"/>
              <a:t> le </a:t>
            </a:r>
            <a:r>
              <a:rPr lang="en-US" altLang="fr-FR" dirty="0" err="1"/>
              <a:t>nombre</a:t>
            </a:r>
            <a:r>
              <a:rPr lang="en-US" altLang="fr-FR" dirty="0"/>
              <a:t> </a:t>
            </a:r>
            <a:r>
              <a:rPr lang="en-US" altLang="fr-FR" dirty="0" err="1"/>
              <a:t>d’éléments</a:t>
            </a:r>
            <a:r>
              <a:rPr lang="en-US" altLang="fr-FR" dirty="0"/>
              <a:t> de 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2351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57D0F8-7482-4EA3-A047-A86DEEDB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Polynômes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2A4C9B-8198-47F5-AB5E-F7514C71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Soit </a:t>
            </a:r>
            <a:r>
              <a:rPr lang="fr-FR" b="1" dirty="0"/>
              <a:t>P</a:t>
            </a:r>
            <a:r>
              <a:rPr lang="fr-FR" dirty="0"/>
              <a:t> un polynôme composés de n coefficients</a:t>
            </a:r>
            <a:br>
              <a:rPr lang="fr-FR" dirty="0"/>
            </a:br>
            <a:r>
              <a:rPr lang="fr-FR" sz="1600" dirty="0">
                <a:latin typeface="Courier"/>
              </a:rPr>
              <a:t>[2 3 1] </a:t>
            </a:r>
            <a:r>
              <a:rPr lang="fr-FR" sz="1800" dirty="0"/>
              <a:t>représente le polynôme </a:t>
            </a:r>
            <a:r>
              <a:rPr lang="fr-FR" sz="1600" dirty="0">
                <a:latin typeface="Courier"/>
              </a:rPr>
              <a:t>2x²+3x +1</a:t>
            </a:r>
          </a:p>
          <a:p>
            <a:endParaRPr lang="fr-FR" dirty="0"/>
          </a:p>
          <a:p>
            <a:r>
              <a:rPr lang="fr-FR" sz="1600" dirty="0" err="1">
                <a:latin typeface="Courier"/>
              </a:rPr>
              <a:t>polyder</a:t>
            </a:r>
            <a:r>
              <a:rPr lang="fr-FR" sz="1600" dirty="0">
                <a:latin typeface="Courier"/>
              </a:rPr>
              <a:t>(P) </a:t>
            </a:r>
            <a:r>
              <a:rPr lang="fr-FR" dirty="0"/>
              <a:t>: calcule la dérivée de P</a:t>
            </a:r>
          </a:p>
          <a:p>
            <a:r>
              <a:rPr lang="fr-FR" sz="1600" dirty="0" err="1">
                <a:latin typeface="Courier"/>
              </a:rPr>
              <a:t>polyint</a:t>
            </a:r>
            <a:r>
              <a:rPr lang="fr-FR" sz="1600" dirty="0">
                <a:latin typeface="Courier"/>
              </a:rPr>
              <a:t>(P) </a:t>
            </a:r>
            <a:r>
              <a:rPr lang="fr-FR" dirty="0"/>
              <a:t>: calcule l’intégrale de P</a:t>
            </a:r>
          </a:p>
          <a:p>
            <a:r>
              <a:rPr lang="fr-FR" sz="1600" dirty="0" err="1">
                <a:latin typeface="Courier"/>
              </a:rPr>
              <a:t>polyout</a:t>
            </a:r>
            <a:r>
              <a:rPr lang="fr-FR" sz="1600" dirty="0">
                <a:latin typeface="Courier"/>
              </a:rPr>
              <a:t>(P, "x") </a:t>
            </a:r>
            <a:r>
              <a:rPr lang="fr-FR" dirty="0"/>
              <a:t>: affiche le polynôme P</a:t>
            </a:r>
          </a:p>
          <a:p>
            <a:endParaRPr lang="fr-FR" dirty="0"/>
          </a:p>
          <a:p>
            <a:r>
              <a:rPr lang="fr-FR" dirty="0"/>
              <a:t>Plein d’autres fonctions à découvrir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5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3255B-F63F-49AE-9787-DCB33CB8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F690A-9A80-421B-8DB5-B02EA120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Afficher des données sous forme de graphiques est un point très important de GNU Octave.</a:t>
            </a:r>
          </a:p>
          <a:p>
            <a:r>
              <a:rPr lang="fr-FR" dirty="0"/>
              <a:t>Vous allez pouvoir afficher des données sous différentes formes : séries, fonctions 2D, 3D, surfaces, etc., etc. …</a:t>
            </a:r>
          </a:p>
          <a:p>
            <a:endParaRPr lang="fr-FR" dirty="0"/>
          </a:p>
          <a:p>
            <a:r>
              <a:rPr lang="fr-FR" dirty="0"/>
              <a:t>Généralement, il faut commencer par générer des données (vecteurs) sur les différents axes </a:t>
            </a:r>
          </a:p>
          <a:p>
            <a:r>
              <a:rPr lang="fr-FR" dirty="0"/>
              <a:t>Par exemple :</a:t>
            </a:r>
          </a:p>
          <a:p>
            <a:r>
              <a:rPr lang="fr-FR" sz="1600" dirty="0">
                <a:latin typeface="Courier"/>
              </a:rPr>
              <a:t>&gt;&gt; x = 0:0.01:2*pi;</a:t>
            </a:r>
          </a:p>
          <a:p>
            <a:r>
              <a:rPr lang="fr-FR" sz="1600" dirty="0">
                <a:latin typeface="Courier"/>
              </a:rPr>
              <a:t>&gt;&gt; y = sin(x);</a:t>
            </a:r>
          </a:p>
        </p:txBody>
      </p:sp>
    </p:spTree>
    <p:extLst>
      <p:ext uri="{BB962C8B-B14F-4D97-AF65-F5344CB8AC3E}">
        <p14:creationId xmlns:p14="http://schemas.microsoft.com/office/powerpoint/2010/main" val="505766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D601B-A3B1-41C4-AF63-E671056A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61312E-8EA0-4129-AA0C-9F9023C3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Enfin, on va pouvoir générer la figure, le plus souvent avec la fonction </a:t>
            </a:r>
            <a:r>
              <a:rPr lang="fr-FR" sz="1600" b="1" dirty="0">
                <a:latin typeface="Courier"/>
              </a:rPr>
              <a:t>plot</a:t>
            </a:r>
          </a:p>
          <a:p>
            <a:r>
              <a:rPr lang="fr-FR" sz="1600" dirty="0">
                <a:latin typeface="Courier"/>
              </a:rPr>
              <a:t>&gt;&gt; plot(</a:t>
            </a:r>
            <a:r>
              <a:rPr lang="fr-FR" sz="1600" dirty="0" err="1">
                <a:latin typeface="Courier"/>
              </a:rPr>
              <a:t>x,y</a:t>
            </a:r>
            <a:r>
              <a:rPr lang="fr-FR" sz="1600" dirty="0">
                <a:latin typeface="Courier"/>
              </a:rPr>
              <a:t>)</a:t>
            </a:r>
          </a:p>
          <a:p>
            <a:endParaRPr lang="fr-FR" dirty="0"/>
          </a:p>
          <a:p>
            <a:r>
              <a:rPr lang="fr-FR" dirty="0"/>
              <a:t>La forme générale est :</a:t>
            </a:r>
          </a:p>
          <a:p>
            <a:r>
              <a:rPr lang="fr-FR" sz="1600" dirty="0">
                <a:latin typeface="Courier"/>
              </a:rPr>
              <a:t>plot(</a:t>
            </a:r>
            <a:r>
              <a:rPr lang="fr-FR" sz="1600" dirty="0" err="1">
                <a:latin typeface="Courier"/>
              </a:rPr>
              <a:t>x_axis,y_axis,'style</a:t>
            </a:r>
            <a:r>
              <a:rPr lang="fr-FR" sz="1600" dirty="0">
                <a:latin typeface="Courier"/>
              </a:rPr>
              <a:t>')</a:t>
            </a:r>
          </a:p>
          <a:p>
            <a:r>
              <a:rPr lang="fr-FR" dirty="0"/>
              <a:t>Où le style va permettre </a:t>
            </a:r>
            <a:br>
              <a:rPr lang="fr-FR" dirty="0"/>
            </a:br>
            <a:r>
              <a:rPr lang="fr-FR" dirty="0"/>
              <a:t>d’afficher les données avec</a:t>
            </a:r>
            <a:br>
              <a:rPr lang="fr-FR" dirty="0"/>
            </a:br>
            <a:r>
              <a:rPr lang="fr-FR" dirty="0"/>
              <a:t>différentes couleurs ou sous forme</a:t>
            </a:r>
            <a:br>
              <a:rPr lang="fr-FR" dirty="0"/>
            </a:br>
            <a:r>
              <a:rPr lang="fr-FR" dirty="0"/>
              <a:t>de +, o, etc…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C9CB4A-C6E8-4DA6-A72D-F641DB8CE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389" y="2852936"/>
            <a:ext cx="3645027" cy="33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9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B5EA-C747-48C5-952F-716A6832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4CC23-0388-4A67-8C2D-0B96E778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bien évidemment possible d’ajouter des informations au graphique : nom des axes, titre ou légende grâce à différentes fonctions !</a:t>
            </a:r>
          </a:p>
          <a:p>
            <a:r>
              <a:rPr lang="fr-FR" sz="1600" dirty="0" err="1">
                <a:latin typeface="Courier"/>
              </a:rPr>
              <a:t>xlabel</a:t>
            </a:r>
            <a:r>
              <a:rPr lang="fr-FR" sz="1600" dirty="0">
                <a:latin typeface="Courier"/>
              </a:rPr>
              <a:t>('nom de l’axe x')</a:t>
            </a:r>
          </a:p>
          <a:p>
            <a:r>
              <a:rPr lang="fr-FR" sz="1600" dirty="0" err="1">
                <a:latin typeface="Courier"/>
              </a:rPr>
              <a:t>ylabel</a:t>
            </a:r>
            <a:r>
              <a:rPr lang="fr-FR" sz="1600" dirty="0">
                <a:latin typeface="Courier"/>
              </a:rPr>
              <a:t>('nom de l’axe y')</a:t>
            </a:r>
          </a:p>
          <a:p>
            <a:r>
              <a:rPr lang="fr-FR" sz="1600" dirty="0" err="1">
                <a:latin typeface="Courier"/>
              </a:rPr>
              <a:t>title</a:t>
            </a:r>
            <a:r>
              <a:rPr lang="fr-FR" sz="1600" dirty="0">
                <a:latin typeface="Courier"/>
              </a:rPr>
              <a:t>('titre de la figure')</a:t>
            </a:r>
          </a:p>
          <a:p>
            <a:r>
              <a:rPr lang="fr-FR" sz="1600" dirty="0" err="1">
                <a:latin typeface="Courier"/>
              </a:rPr>
              <a:t>legend</a:t>
            </a:r>
            <a:r>
              <a:rPr lang="fr-FR" sz="1600" dirty="0">
                <a:latin typeface="Courier"/>
              </a:rPr>
              <a:t>('légende du graphique')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046FCB-A1F2-4C4E-9D65-A7B7BC7C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829150"/>
            <a:ext cx="2466953" cy="11201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E893E4-27B0-4C6D-88A0-E86A877E1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429000"/>
            <a:ext cx="3045594" cy="283424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2414C55F-DF9A-4B3F-8E5E-B09D156F858B}"/>
              </a:ext>
            </a:extLst>
          </p:cNvPr>
          <p:cNvSpPr/>
          <p:nvPr/>
        </p:nvSpPr>
        <p:spPr>
          <a:xfrm>
            <a:off x="4544505" y="5157192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487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490F2F-C3AA-46F1-96AF-1BBD196F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58A1E8-488D-45D5-BE3C-CB3FBE7A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es possible de </a:t>
            </a:r>
            <a:r>
              <a:rPr lang="fr-FR" b="1" dirty="0"/>
              <a:t>superposer</a:t>
            </a:r>
            <a:r>
              <a:rPr lang="fr-FR" dirty="0"/>
              <a:t> plusieurs graphiques dans la même figure.</a:t>
            </a:r>
            <a:br>
              <a:rPr lang="fr-FR" dirty="0"/>
            </a:br>
            <a:r>
              <a:rPr lang="fr-FR" dirty="0"/>
              <a:t>Par défaut, chaque appel à </a:t>
            </a:r>
            <a:r>
              <a:rPr lang="fr-FR" sz="1600" dirty="0">
                <a:latin typeface="Courier"/>
              </a:rPr>
              <a:t>plot</a:t>
            </a:r>
            <a:r>
              <a:rPr lang="fr-FR" dirty="0"/>
              <a:t> réinitialise l’affichage.</a:t>
            </a:r>
            <a:br>
              <a:rPr lang="fr-FR" dirty="0"/>
            </a:br>
            <a:r>
              <a:rPr lang="fr-FR" dirty="0"/>
              <a:t>Néanmoins l’appel à la commande </a:t>
            </a:r>
            <a:r>
              <a:rPr lang="fr-FR" sz="1600" b="1" dirty="0" err="1">
                <a:latin typeface="Courier"/>
              </a:rPr>
              <a:t>hold</a:t>
            </a:r>
            <a:r>
              <a:rPr lang="fr-FR" sz="1600" b="1" dirty="0">
                <a:latin typeface="Courier"/>
              </a:rPr>
              <a:t> on</a:t>
            </a:r>
            <a:r>
              <a:rPr lang="fr-FR" dirty="0"/>
              <a:t> permet de superposer les affichages (</a:t>
            </a:r>
            <a:r>
              <a:rPr lang="fr-FR" sz="1600" dirty="0" err="1">
                <a:latin typeface="Courier"/>
              </a:rPr>
              <a:t>hold</a:t>
            </a:r>
            <a:r>
              <a:rPr lang="fr-FR" sz="1600" dirty="0">
                <a:latin typeface="Courier"/>
              </a:rPr>
              <a:t> off </a:t>
            </a:r>
            <a:r>
              <a:rPr lang="fr-FR" dirty="0"/>
              <a:t>annulera cette action)</a:t>
            </a:r>
          </a:p>
          <a:p>
            <a:r>
              <a:rPr lang="fr-FR" dirty="0"/>
              <a:t>Ex : </a:t>
            </a:r>
          </a:p>
          <a:p>
            <a:r>
              <a:rPr lang="fr-FR" sz="1600" dirty="0">
                <a:latin typeface="Courier"/>
              </a:rPr>
              <a:t>&gt;&gt; x = 0:0.01:2*pi;</a:t>
            </a:r>
          </a:p>
          <a:p>
            <a:r>
              <a:rPr lang="fr-FR" sz="1600" dirty="0">
                <a:latin typeface="Courier"/>
              </a:rPr>
              <a:t>&gt;&gt; y1 = sin(x);</a:t>
            </a:r>
          </a:p>
          <a:p>
            <a:r>
              <a:rPr lang="fr-FR" sz="1600" dirty="0">
                <a:latin typeface="Courier"/>
              </a:rPr>
              <a:t>&gt;&gt; y2 = cos(x);</a:t>
            </a:r>
          </a:p>
          <a:p>
            <a:r>
              <a:rPr lang="fr-FR" sz="1600" dirty="0">
                <a:latin typeface="Courier"/>
              </a:rPr>
              <a:t>&gt;&gt; plot(x,y1);</a:t>
            </a:r>
          </a:p>
          <a:p>
            <a:r>
              <a:rPr lang="fr-FR" sz="1600" dirty="0">
                <a:latin typeface="Courier"/>
              </a:rPr>
              <a:t>&gt;&gt; </a:t>
            </a:r>
            <a:r>
              <a:rPr lang="fr-FR" sz="1600" dirty="0" err="1">
                <a:latin typeface="Courier"/>
              </a:rPr>
              <a:t>hold</a:t>
            </a:r>
            <a:r>
              <a:rPr lang="fr-FR" sz="1600" dirty="0">
                <a:latin typeface="Courier"/>
              </a:rPr>
              <a:t> on;</a:t>
            </a:r>
          </a:p>
          <a:p>
            <a:r>
              <a:rPr lang="fr-FR" sz="1600" dirty="0">
                <a:latin typeface="Courier"/>
              </a:rPr>
              <a:t>&gt;&gt; plot(x,y2);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7B2FD7-FC7D-4034-9147-0A42DA55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717032"/>
            <a:ext cx="3220433" cy="29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7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 err="1"/>
              <a:t>Où</a:t>
            </a:r>
            <a:r>
              <a:rPr lang="en-US" altLang="fr-FR" dirty="0"/>
              <a:t> </a:t>
            </a:r>
            <a:r>
              <a:rPr lang="en-US" altLang="fr-FR" dirty="0" err="1"/>
              <a:t>obtenir</a:t>
            </a:r>
            <a:r>
              <a:rPr lang="en-US" altLang="fr-FR" dirty="0"/>
              <a:t> GNU Octave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fr-FR" dirty="0" err="1"/>
              <a:t>Vous</a:t>
            </a:r>
            <a:r>
              <a:rPr lang="en-US" altLang="fr-FR" dirty="0"/>
              <a:t> </a:t>
            </a:r>
            <a:r>
              <a:rPr lang="en-US" altLang="fr-FR" dirty="0" err="1"/>
              <a:t>pouvez</a:t>
            </a:r>
            <a:r>
              <a:rPr lang="en-US" altLang="fr-FR" dirty="0"/>
              <a:t> le </a:t>
            </a:r>
            <a:r>
              <a:rPr lang="en-US" altLang="fr-FR" dirty="0" err="1"/>
              <a:t>télécharger</a:t>
            </a:r>
            <a:r>
              <a:rPr lang="en-US" altLang="fr-FR" dirty="0"/>
              <a:t> (</a:t>
            </a:r>
            <a:r>
              <a:rPr lang="en-US" altLang="fr-FR" dirty="0" err="1"/>
              <a:t>gratuitement</a:t>
            </a:r>
            <a:r>
              <a:rPr lang="en-US" altLang="fr-FR" dirty="0"/>
              <a:t>) </a:t>
            </a:r>
            <a:r>
              <a:rPr lang="en-US" altLang="fr-FR" dirty="0" err="1"/>
              <a:t>depuis</a:t>
            </a:r>
            <a:r>
              <a:rPr lang="en-US" altLang="fr-FR" dirty="0"/>
              <a:t> : </a:t>
            </a:r>
          </a:p>
          <a:p>
            <a:pPr lvl="1">
              <a:lnSpc>
                <a:spcPct val="90000"/>
              </a:lnSpc>
            </a:pPr>
            <a:r>
              <a:rPr lang="en-US" altLang="fr-FR" b="1" dirty="0">
                <a:latin typeface="Courier"/>
              </a:rPr>
              <a:t>https://www.gnu.org/software/octave </a:t>
            </a:r>
            <a:r>
              <a:rPr lang="en-US" altLang="fr-FR" dirty="0"/>
              <a:t>(Download …)</a:t>
            </a:r>
          </a:p>
          <a:p>
            <a:pPr lvl="1">
              <a:lnSpc>
                <a:spcPct val="90000"/>
              </a:lnSpc>
            </a:pPr>
            <a:endParaRPr lang="en-US" altLang="fr-FR" dirty="0"/>
          </a:p>
          <a:p>
            <a:pPr lvl="1">
              <a:lnSpc>
                <a:spcPct val="90000"/>
              </a:lnSpc>
            </a:pPr>
            <a:r>
              <a:rPr lang="en-US" altLang="fr-FR" dirty="0"/>
              <a:t>Version au 13 </a:t>
            </a:r>
            <a:r>
              <a:rPr lang="en-US" altLang="fr-FR" dirty="0" err="1"/>
              <a:t>avril</a:t>
            </a:r>
            <a:r>
              <a:rPr lang="en-US" altLang="fr-FR" dirty="0"/>
              <a:t> 2023 : </a:t>
            </a:r>
            <a:r>
              <a:rPr lang="en-US" altLang="fr-FR" b="1" dirty="0"/>
              <a:t>8.2.0</a:t>
            </a:r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b="1" dirty="0"/>
          </a:p>
          <a:p>
            <a:pPr lvl="1">
              <a:lnSpc>
                <a:spcPct val="90000"/>
              </a:lnSpc>
            </a:pPr>
            <a:endParaRPr lang="en-US" altLang="fr-FR" dirty="0"/>
          </a:p>
          <a:p>
            <a:pPr lvl="1">
              <a:lnSpc>
                <a:spcPct val="90000"/>
              </a:lnSpc>
            </a:pPr>
            <a:endParaRPr lang="en-US" altLang="fr-FR" dirty="0"/>
          </a:p>
          <a:p>
            <a:pPr lvl="1">
              <a:lnSpc>
                <a:spcPct val="90000"/>
              </a:lnSpc>
            </a:pPr>
            <a:endParaRPr lang="en-US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998065-B160-42F8-EA49-D551D508E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061830"/>
            <a:ext cx="5186104" cy="288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0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50377-9134-42D9-BC44-C13B2638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860C37-1917-4E95-9AA5-5043813E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85416"/>
            <a:ext cx="7290055" cy="4023360"/>
          </a:xfrm>
        </p:spPr>
        <p:txBody>
          <a:bodyPr/>
          <a:lstStyle/>
          <a:p>
            <a:r>
              <a:rPr lang="fr-FR" dirty="0"/>
              <a:t>De la même manière, il est possible d’afficher plusieurs graphiques séparés dans une même figure en utilisant la commande </a:t>
            </a:r>
            <a:r>
              <a:rPr lang="fr-FR" sz="1600" b="1" dirty="0" err="1">
                <a:latin typeface="Courier"/>
              </a:rPr>
              <a:t>subplot</a:t>
            </a:r>
            <a:endParaRPr lang="fr-FR" sz="1600" b="1" dirty="0">
              <a:latin typeface="Courier"/>
            </a:endParaRPr>
          </a:p>
          <a:p>
            <a:r>
              <a:rPr lang="fr-FR" dirty="0"/>
              <a:t>Tout d’abord, il faut sélectionner où vous voulez afficher vos données</a:t>
            </a:r>
          </a:p>
          <a:p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subplot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(2,2,</a:t>
            </a:r>
            <a:r>
              <a:rPr lang="fr-F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Puis utiliser la commande plot comme vu précédemment</a:t>
            </a:r>
          </a:p>
          <a:p>
            <a:r>
              <a:rPr lang="fr-FR" dirty="0"/>
              <a:t>Ex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CF346E-85F3-4E5C-9C01-1B62587DA56A}"/>
              </a:ext>
            </a:extLst>
          </p:cNvPr>
          <p:cNvSpPr txBox="1"/>
          <p:nvPr/>
        </p:nvSpPr>
        <p:spPr>
          <a:xfrm>
            <a:off x="179512" y="4158111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lignes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DB5C27-55C9-4B27-AF4E-E1279880EF52}"/>
              </a:ext>
            </a:extLst>
          </p:cNvPr>
          <p:cNvSpPr txBox="1"/>
          <p:nvPr/>
        </p:nvSpPr>
        <p:spPr>
          <a:xfrm>
            <a:off x="1991874" y="4297680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nombre de colonnes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C2958D1-0675-49B8-9F60-551F26551742}"/>
              </a:ext>
            </a:extLst>
          </p:cNvPr>
          <p:cNvSpPr txBox="1"/>
          <p:nvPr/>
        </p:nvSpPr>
        <p:spPr>
          <a:xfrm>
            <a:off x="3491880" y="3827764"/>
            <a:ext cx="2639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sous-graphique sélectionné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1B6441A-61D6-463F-9252-F2DADC9BE764}"/>
              </a:ext>
            </a:extLst>
          </p:cNvPr>
          <p:cNvCxnSpPr>
            <a:cxnSpLocks/>
          </p:cNvCxnSpPr>
          <p:nvPr/>
        </p:nvCxnSpPr>
        <p:spPr>
          <a:xfrm flipV="1">
            <a:off x="1183975" y="3671305"/>
            <a:ext cx="929484" cy="52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C0E0971-0037-4E15-A1CB-95076FD8A0C4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437878" y="3717032"/>
            <a:ext cx="558438" cy="58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9D54704-8528-4837-8EC1-71371C5A490D}"/>
              </a:ext>
            </a:extLst>
          </p:cNvPr>
          <p:cNvCxnSpPr>
            <a:cxnSpLocks/>
          </p:cNvCxnSpPr>
          <p:nvPr/>
        </p:nvCxnSpPr>
        <p:spPr>
          <a:xfrm flipH="1" flipV="1">
            <a:off x="2717097" y="3705464"/>
            <a:ext cx="1123900" cy="1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68704415-7D0D-42EF-8DB4-B367879E1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61560"/>
              </p:ext>
            </p:extLst>
          </p:nvPr>
        </p:nvGraphicFramePr>
        <p:xfrm>
          <a:off x="6660233" y="3565079"/>
          <a:ext cx="154801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63">
                  <a:extLst>
                    <a:ext uri="{9D8B030D-6E8A-4147-A177-3AD203B41FA5}">
                      <a16:colId xmlns:a16="http://schemas.microsoft.com/office/drawing/2014/main" val="3663812113"/>
                    </a:ext>
                  </a:extLst>
                </a:gridCol>
                <a:gridCol w="830753">
                  <a:extLst>
                    <a:ext uri="{9D8B030D-6E8A-4147-A177-3AD203B41FA5}">
                      <a16:colId xmlns:a16="http://schemas.microsoft.com/office/drawing/2014/main" val="296284771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85183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875469"/>
                  </a:ext>
                </a:extLst>
              </a:tr>
            </a:tbl>
          </a:graphicData>
        </a:graphic>
      </p:graphicFrame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0CD448F-8060-4403-A3E9-7F66895401A6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131705" y="3827764"/>
            <a:ext cx="67254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 18">
            <a:extLst>
              <a:ext uri="{FF2B5EF4-FFF2-40B4-BE49-F238E27FC236}">
                <a16:creationId xmlns:a16="http://schemas.microsoft.com/office/drawing/2014/main" id="{65747786-82D6-421E-95C0-2F9BC3E6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03" y="5563450"/>
            <a:ext cx="1733550" cy="73342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63E1582-12EB-4079-8BE0-CF8A9AC53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792" y="5070502"/>
            <a:ext cx="1851067" cy="1719319"/>
          </a:xfrm>
          <a:prstGeom prst="rect">
            <a:avLst/>
          </a:prstGeom>
        </p:spPr>
      </p:pic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904AEC15-AEE1-4635-A953-4932EFEFE6A6}"/>
              </a:ext>
            </a:extLst>
          </p:cNvPr>
          <p:cNvSpPr/>
          <p:nvPr/>
        </p:nvSpPr>
        <p:spPr>
          <a:xfrm>
            <a:off x="3491880" y="5786145"/>
            <a:ext cx="93610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884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04DE2-02A1-4ADE-8355-DF7E0A66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2EFC5D-47AC-4678-88A7-F20F6B2BD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nombreux affichages sont possibles avec différentes fonctions remplaçant plot comme :</a:t>
            </a:r>
          </a:p>
          <a:p>
            <a:r>
              <a:rPr lang="fr-FR" sz="1600" dirty="0">
                <a:latin typeface="Courier"/>
              </a:rPr>
              <a:t>stem</a:t>
            </a:r>
            <a:r>
              <a:rPr lang="fr-FR" dirty="0"/>
              <a:t> : affiche des données de manière discrète</a:t>
            </a:r>
          </a:p>
          <a:p>
            <a:r>
              <a:rPr lang="fr-FR" sz="1600" dirty="0">
                <a:latin typeface="Courier"/>
              </a:rPr>
              <a:t>plot3</a:t>
            </a:r>
            <a:r>
              <a:rPr lang="fr-FR" dirty="0"/>
              <a:t> : affiche une courbe dans un espace 3d (attention à l’axe z !)</a:t>
            </a:r>
          </a:p>
          <a:p>
            <a:r>
              <a:rPr lang="fr-FR" sz="1600" dirty="0">
                <a:latin typeface="Courier"/>
              </a:rPr>
              <a:t>bar, </a:t>
            </a:r>
            <a:r>
              <a:rPr lang="fr-FR" sz="1600" dirty="0" err="1">
                <a:latin typeface="Courier"/>
              </a:rPr>
              <a:t>barh</a:t>
            </a:r>
            <a:r>
              <a:rPr lang="fr-FR" sz="1600" dirty="0">
                <a:latin typeface="Courier"/>
              </a:rPr>
              <a:t> </a:t>
            </a:r>
            <a:r>
              <a:rPr lang="fr-FR" dirty="0"/>
              <a:t>: affiche les données sous forme de barres verticales ou horizontales,</a:t>
            </a:r>
          </a:p>
          <a:p>
            <a:r>
              <a:rPr lang="fr-FR" sz="1600" dirty="0">
                <a:latin typeface="Courier"/>
              </a:rPr>
              <a:t>pie</a:t>
            </a:r>
            <a:r>
              <a:rPr lang="fr-FR" dirty="0"/>
              <a:t> : affiche les données sous forme de camembert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460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6E961-2A07-4732-84D3-39442FEA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6404F-957F-4F5E-B947-89C8E03A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572000"/>
          </a:xfrm>
        </p:spPr>
        <p:txBody>
          <a:bodyPr>
            <a:normAutofit/>
          </a:bodyPr>
          <a:lstStyle/>
          <a:p>
            <a:r>
              <a:rPr lang="fr-FR" dirty="0"/>
              <a:t>On peut enfin afficher des surfaces 3D suivant un processus un peu spécifique détaillé ici :</a:t>
            </a:r>
          </a:p>
          <a:p>
            <a:r>
              <a:rPr lang="fr-FR" dirty="0"/>
              <a:t>1. créer des tableaux suivant les axes x et y</a:t>
            </a:r>
          </a:p>
          <a:p>
            <a:r>
              <a:rPr lang="fr-FR" sz="1600" dirty="0">
                <a:latin typeface="Courier"/>
              </a:rPr>
              <a:t>x = 0:0.1:10</a:t>
            </a:r>
          </a:p>
          <a:p>
            <a:r>
              <a:rPr lang="fr-FR" sz="1600" dirty="0">
                <a:latin typeface="Courier"/>
              </a:rPr>
              <a:t>y = 0:0.1:10 </a:t>
            </a:r>
          </a:p>
          <a:p>
            <a:r>
              <a:rPr lang="fr-FR" dirty="0"/>
              <a:t>2. créer un réseau de mailles en </a:t>
            </a:r>
            <a:r>
              <a:rPr lang="fr-FR" dirty="0" err="1"/>
              <a:t>x,y</a:t>
            </a:r>
            <a:endParaRPr lang="fr-FR" dirty="0"/>
          </a:p>
          <a:p>
            <a:r>
              <a:rPr lang="fr-FR" sz="1600" dirty="0">
                <a:latin typeface="Courier"/>
              </a:rPr>
              <a:t>[X,Y] = </a:t>
            </a:r>
            <a:r>
              <a:rPr lang="fr-FR" sz="1600" dirty="0" err="1">
                <a:latin typeface="Courier"/>
              </a:rPr>
              <a:t>meshgrid</a:t>
            </a:r>
            <a:r>
              <a:rPr lang="fr-FR" sz="1600" dirty="0">
                <a:latin typeface="Courier"/>
              </a:rPr>
              <a:t>(</a:t>
            </a:r>
            <a:r>
              <a:rPr lang="fr-FR" sz="1600" dirty="0" err="1">
                <a:latin typeface="Courier"/>
              </a:rPr>
              <a:t>x,y</a:t>
            </a:r>
            <a:r>
              <a:rPr lang="fr-FR" sz="1600" dirty="0">
                <a:latin typeface="Courier"/>
              </a:rPr>
              <a:t>)</a:t>
            </a:r>
          </a:p>
          <a:p>
            <a:r>
              <a:rPr lang="fr-FR" dirty="0"/>
              <a:t>3. appliquer la fonction z=f(</a:t>
            </a:r>
            <a:r>
              <a:rPr lang="fr-FR" dirty="0" err="1"/>
              <a:t>x,y</a:t>
            </a:r>
            <a:r>
              <a:rPr lang="fr-FR" dirty="0"/>
              <a:t>) sur ce maillage</a:t>
            </a:r>
          </a:p>
          <a:p>
            <a:r>
              <a:rPr lang="fr-FR" sz="1600" dirty="0">
                <a:latin typeface="Courier"/>
              </a:rPr>
              <a:t>Z = cos(X).*sin(Y);</a:t>
            </a:r>
          </a:p>
          <a:p>
            <a:r>
              <a:rPr lang="fr-FR" dirty="0"/>
              <a:t>4. afficher les données</a:t>
            </a:r>
          </a:p>
          <a:p>
            <a:r>
              <a:rPr lang="fr-FR" sz="1600" dirty="0" err="1">
                <a:latin typeface="Courier"/>
              </a:rPr>
              <a:t>mesh</a:t>
            </a:r>
            <a:r>
              <a:rPr lang="fr-FR" sz="1600" dirty="0">
                <a:latin typeface="Courier"/>
              </a:rPr>
              <a:t>(X,Y,Z); % ou surf(X,Y,Z)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DACC1C-3907-4887-B029-CE661F3F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48" y="3284984"/>
            <a:ext cx="3183748" cy="296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84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2B55C-3AE3-49C8-B752-0C910151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33091D-6572-43A2-B7B2-A8EA0D095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Dernière étape intéressante, il est possible de sauver les figures dans différents formats (jpeg, png, </a:t>
            </a:r>
            <a:r>
              <a:rPr lang="fr-FR" dirty="0" err="1"/>
              <a:t>eps</a:t>
            </a:r>
            <a:r>
              <a:rPr lang="fr-FR" dirty="0"/>
              <a:t>, …) avec la fonction </a:t>
            </a:r>
            <a:r>
              <a:rPr lang="fr-FR" sz="1600" dirty="0" err="1">
                <a:latin typeface="Courier"/>
              </a:rPr>
              <a:t>saveas</a:t>
            </a:r>
            <a:endParaRPr lang="fr-FR" sz="1600" dirty="0">
              <a:latin typeface="Courier"/>
            </a:endParaRPr>
          </a:p>
          <a:p>
            <a:endParaRPr lang="fr-FR" dirty="0"/>
          </a:p>
          <a:p>
            <a:r>
              <a:rPr lang="fr-FR" dirty="0"/>
              <a:t>Ex : </a:t>
            </a:r>
          </a:p>
          <a:p>
            <a:r>
              <a:rPr lang="fr-FR" sz="1600" dirty="0">
                <a:latin typeface="Courier"/>
              </a:rPr>
              <a:t>f1 = </a:t>
            </a:r>
            <a:r>
              <a:rPr lang="fr-FR" sz="1600" dirty="0" err="1">
                <a:latin typeface="Courier"/>
              </a:rPr>
              <a:t>mesh</a:t>
            </a:r>
            <a:r>
              <a:rPr lang="fr-FR" sz="1600" dirty="0">
                <a:latin typeface="Courier"/>
              </a:rPr>
              <a:t>(X,Y,Z);</a:t>
            </a:r>
          </a:p>
          <a:p>
            <a:r>
              <a:rPr lang="fr-FR" sz="1600" dirty="0" err="1">
                <a:latin typeface="Courier"/>
              </a:rPr>
              <a:t>saveas</a:t>
            </a:r>
            <a:r>
              <a:rPr lang="fr-FR" sz="1600" dirty="0">
                <a:latin typeface="Courier"/>
              </a:rPr>
              <a:t>(f1,’figure.jpg’);</a:t>
            </a:r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le processus peut être</a:t>
            </a:r>
            <a:br>
              <a:rPr lang="fr-FR" dirty="0"/>
            </a:br>
            <a:r>
              <a:rPr lang="fr-FR" dirty="0"/>
              <a:t> assez long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35792F-C9DD-4549-A1C0-FD387D34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55" y="2996530"/>
            <a:ext cx="2954795" cy="33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84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67DE9-4712-4D71-8C79-3495B833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1243AD-877F-4A60-9358-9A06416A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verrons plus tard comment afficher des équations différentielles ou des fractales (mais ce n’est pas compliqué)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482FAB-A67D-474A-8367-FEBB261A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2" y="2996952"/>
            <a:ext cx="3810341" cy="36412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966065-DA95-4E2C-8BCD-19884961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094" y="2984061"/>
            <a:ext cx="3533963" cy="32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32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25C96-6FA7-40E7-BFE6-BE98FEF4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7F74F-5D83-4854-96FE-62B01E88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Tout ce qui a été vu précédemment a été saisi au clavier commande par commande … Mais le plus intéressant reste d’automatiser ces processus de saisie grâce à des </a:t>
            </a:r>
            <a:r>
              <a:rPr lang="fr-FR" b="1" dirty="0"/>
              <a:t>scripts</a:t>
            </a:r>
            <a:r>
              <a:rPr lang="fr-FR" dirty="0"/>
              <a:t> (que l’on apparentera à des </a:t>
            </a:r>
            <a:r>
              <a:rPr lang="fr-FR" b="1" dirty="0"/>
              <a:t>programmes</a:t>
            </a:r>
            <a:r>
              <a:rPr lang="fr-FR" dirty="0"/>
              <a:t>) et des </a:t>
            </a:r>
            <a:r>
              <a:rPr lang="fr-FR" b="1" dirty="0"/>
              <a:t>fonctions</a:t>
            </a:r>
            <a:r>
              <a:rPr lang="fr-FR" dirty="0"/>
              <a:t> (sous-programmes génériques)</a:t>
            </a:r>
          </a:p>
          <a:p>
            <a:endParaRPr lang="fr-FR" dirty="0"/>
          </a:p>
          <a:p>
            <a:r>
              <a:rPr lang="fr-FR" dirty="0"/>
              <a:t>scripts et fonctions sont sauvés dans un </a:t>
            </a:r>
            <a:r>
              <a:rPr lang="fr-FR" b="1" dirty="0"/>
              <a:t>fichier texte </a:t>
            </a:r>
            <a:r>
              <a:rPr lang="fr-FR" dirty="0"/>
              <a:t>avec l’extension </a:t>
            </a:r>
            <a:r>
              <a:rPr lang="fr-F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.m</a:t>
            </a:r>
            <a:r>
              <a:rPr lang="fr-FR" dirty="0"/>
              <a:t> (</a:t>
            </a:r>
            <a:r>
              <a:rPr lang="fr-FR" dirty="0" err="1"/>
              <a:t>matlab</a:t>
            </a:r>
            <a:r>
              <a:rPr lang="fr-FR" dirty="0"/>
              <a:t>)</a:t>
            </a:r>
          </a:p>
          <a:p>
            <a:r>
              <a:rPr lang="fr-FR" dirty="0"/>
              <a:t>Ces fichiers peuvent être créés, ouverts, modifiés dans l’onglet « </a:t>
            </a:r>
            <a:r>
              <a:rPr lang="fr-FR" i="1" dirty="0"/>
              <a:t>Editeur</a:t>
            </a:r>
            <a:r>
              <a:rPr lang="fr-FR" dirty="0"/>
              <a:t> » de GNU Octave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A058265-EF22-4645-A9F5-DC6A0B846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65" y="5085184"/>
            <a:ext cx="1073151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96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154396-5307-4A10-A9EC-50F206AE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1690D-DF36-4AFF-A6D2-929604D58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scripts sont équivalents aux commandes tapées directement dans la fenêtre de commandes mais rassemblées dans un fichier et ré-appelables autant de fois que nécessaire.</a:t>
            </a:r>
            <a:br>
              <a:rPr lang="fr-FR" dirty="0"/>
            </a:br>
            <a:r>
              <a:rPr lang="fr-FR" dirty="0"/>
              <a:t>L’avantage est de pouvoir prototyper (essayer) différentes méthodes sans avoir à tout retaper !</a:t>
            </a:r>
          </a:p>
          <a:p>
            <a:endParaRPr lang="fr-FR" dirty="0"/>
          </a:p>
          <a:p>
            <a:r>
              <a:rPr lang="fr-FR" dirty="0"/>
              <a:t>Si le nom du script est « </a:t>
            </a:r>
            <a:r>
              <a:rPr lang="fr-FR" b="1" dirty="0" err="1"/>
              <a:t>monscript.m</a:t>
            </a:r>
            <a:r>
              <a:rPr lang="fr-FR" dirty="0"/>
              <a:t> », il suffit de taper « </a:t>
            </a:r>
            <a:r>
              <a:rPr lang="fr-FR" b="1" dirty="0" err="1"/>
              <a:t>monscript</a:t>
            </a:r>
            <a:r>
              <a:rPr lang="fr-FR" dirty="0"/>
              <a:t> » dans la fenêtre de commande pour que les différentes actions soient exécutées.</a:t>
            </a:r>
          </a:p>
        </p:txBody>
      </p:sp>
    </p:spTree>
    <p:extLst>
      <p:ext uri="{BB962C8B-B14F-4D97-AF65-F5344CB8AC3E}">
        <p14:creationId xmlns:p14="http://schemas.microsoft.com/office/powerpoint/2010/main" val="4077248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1B53A-01AA-4A1A-ACDE-674B5E2E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EBC198-23D1-4E5E-AC4C-4507B3A3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plus, les scripts peuvent utiliser les structures fondamentales de l’algorithmique à savoir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les </a:t>
            </a:r>
            <a:r>
              <a:rPr lang="fr-FR" b="1" dirty="0"/>
              <a:t>répétitions</a:t>
            </a:r>
            <a:r>
              <a:rPr lang="fr-FR" dirty="0"/>
              <a:t> (</a:t>
            </a:r>
            <a:r>
              <a:rPr lang="fr-FR" sz="1600" dirty="0" err="1">
                <a:latin typeface="Courier"/>
              </a:rPr>
              <a:t>while</a:t>
            </a:r>
            <a:r>
              <a:rPr lang="fr-FR" dirty="0"/>
              <a:t>, </a:t>
            </a:r>
            <a:r>
              <a:rPr lang="fr-FR" sz="1600" dirty="0">
                <a:latin typeface="Courier"/>
              </a:rPr>
              <a:t>for</a:t>
            </a:r>
            <a:r>
              <a:rPr lang="fr-FR" dirty="0"/>
              <a:t>, …)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 les </a:t>
            </a:r>
            <a:r>
              <a:rPr lang="fr-FR" b="1" dirty="0"/>
              <a:t>sélections</a:t>
            </a:r>
            <a:r>
              <a:rPr lang="fr-FR" dirty="0"/>
              <a:t> (</a:t>
            </a:r>
            <a:r>
              <a:rPr lang="fr-FR" sz="1600" dirty="0">
                <a:latin typeface="Courier"/>
              </a:rPr>
              <a:t>if</a:t>
            </a:r>
            <a:r>
              <a:rPr lang="fr-FR" dirty="0"/>
              <a:t>, </a:t>
            </a:r>
            <a:r>
              <a:rPr lang="fr-FR" sz="1600" dirty="0">
                <a:latin typeface="Courier"/>
              </a:rPr>
              <a:t>switch</a:t>
            </a:r>
            <a:r>
              <a:rPr lang="fr-FR" dirty="0"/>
              <a:t>, …) 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en sus des </a:t>
            </a:r>
            <a:r>
              <a:rPr lang="fr-FR" b="1" dirty="0"/>
              <a:t>séquences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CD5BE8-2C6A-4F20-881F-001BCF8A0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72384"/>
            <a:ext cx="3672408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01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8021-69B9-4168-9203-0DD4B5C8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F99649-36C0-4D84-BE9D-1B94CF753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b="1" u="sng" dirty="0"/>
              <a:t>fonctions</a:t>
            </a:r>
            <a:r>
              <a:rPr lang="fr-FR" dirty="0"/>
              <a:t>, même si elles ressemblent à des scripts sont différentes de ceux-ci.</a:t>
            </a:r>
          </a:p>
          <a:p>
            <a:r>
              <a:rPr lang="fr-FR" dirty="0"/>
              <a:t>Le mot clé « </a:t>
            </a:r>
            <a:r>
              <a:rPr lang="fr-FR" sz="1600" b="1" dirty="0" err="1">
                <a:latin typeface="Courier"/>
              </a:rPr>
              <a:t>function</a:t>
            </a:r>
            <a:r>
              <a:rPr lang="fr-FR" dirty="0"/>
              <a:t> » est utilisé.	</a:t>
            </a:r>
            <a:br>
              <a:rPr lang="fr-FR" dirty="0"/>
            </a:br>
            <a:r>
              <a:rPr lang="fr-FR" b="1" dirty="0"/>
              <a:t>Le nom de fichier est de celui de la fonction</a:t>
            </a:r>
            <a:r>
              <a:rPr lang="fr-FR" dirty="0"/>
              <a:t>.</a:t>
            </a:r>
          </a:p>
          <a:p>
            <a:r>
              <a:rPr lang="fr-FR" dirty="0"/>
              <a:t>Les </a:t>
            </a:r>
            <a:r>
              <a:rPr lang="fr-FR" b="1" dirty="0"/>
              <a:t>fonctions</a:t>
            </a:r>
            <a:r>
              <a:rPr lang="fr-FR" dirty="0"/>
              <a:t> ne manipulent pas directement des </a:t>
            </a:r>
            <a:r>
              <a:rPr lang="fr-FR" b="1" dirty="0"/>
              <a:t>variables effectives </a:t>
            </a:r>
            <a:r>
              <a:rPr lang="fr-FR" dirty="0"/>
              <a:t>(qui contiennent des valeurs) mais des </a:t>
            </a:r>
            <a:r>
              <a:rPr lang="fr-FR" b="1" dirty="0"/>
              <a:t>variables formelles </a:t>
            </a:r>
            <a:r>
              <a:rPr lang="fr-FR" dirty="0"/>
              <a:t>(qui servent à expliciter les calculs dans la fonction). Ces variables sont </a:t>
            </a:r>
            <a:r>
              <a:rPr lang="fr-FR" b="1" dirty="0"/>
              <a:t>nécessaires</a:t>
            </a:r>
            <a:r>
              <a:rPr lang="fr-FR" dirty="0"/>
              <a:t> et </a:t>
            </a:r>
            <a:r>
              <a:rPr lang="fr-FR" b="1" dirty="0"/>
              <a:t>suffisantes</a:t>
            </a:r>
            <a:r>
              <a:rPr lang="fr-FR" dirty="0"/>
              <a:t> pour effectuer le travail</a:t>
            </a:r>
          </a:p>
          <a:p>
            <a:r>
              <a:rPr lang="fr-FR" dirty="0"/>
              <a:t>Enfin, les fonctions acceptent des paramètres en entrées et fournit des valeurs en sortie.</a:t>
            </a:r>
          </a:p>
        </p:txBody>
      </p:sp>
    </p:spTree>
    <p:extLst>
      <p:ext uri="{BB962C8B-B14F-4D97-AF65-F5344CB8AC3E}">
        <p14:creationId xmlns:p14="http://schemas.microsoft.com/office/powerpoint/2010/main" val="2258341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B785B-68AA-42CE-851E-1CA5AF7E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D2A42-75C7-45EE-96AA-E4F72D9A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exemple de définition d’une fonction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 son appel dans la fenêtre de commandes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A14F03-9DE4-47D3-8254-3C66EDD7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2636912"/>
            <a:ext cx="6602203" cy="16561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9C403B-6F05-469B-96FF-9883B393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089403"/>
            <a:ext cx="2013598" cy="138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04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r-FR" dirty="0"/>
              <a:t>GNU Octave, </a:t>
            </a:r>
            <a:r>
              <a:rPr lang="en-US" altLang="fr-FR" dirty="0" err="1"/>
              <a:t>C’est</a:t>
            </a:r>
            <a:r>
              <a:rPr lang="en-US" altLang="fr-FR" dirty="0"/>
              <a:t> quoi 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81263"/>
            <a:ext cx="7772400" cy="3756049"/>
          </a:xfrm>
        </p:spPr>
        <p:txBody>
          <a:bodyPr>
            <a:normAutofit/>
          </a:bodyPr>
          <a:lstStyle/>
          <a:p>
            <a:endParaRPr lang="en-US" altLang="fr-FR" dirty="0"/>
          </a:p>
          <a:p>
            <a:pPr marL="0" indent="0">
              <a:buNone/>
            </a:pPr>
            <a:r>
              <a:rPr lang="en-US" altLang="fr-FR" dirty="0" err="1"/>
              <a:t>C’est</a:t>
            </a:r>
            <a:r>
              <a:rPr lang="en-US" altLang="fr-FR" dirty="0"/>
              <a:t> la version libre de </a:t>
            </a:r>
            <a:r>
              <a:rPr lang="en-US" altLang="fr-FR" b="1" dirty="0" err="1"/>
              <a:t>Matlab</a:t>
            </a:r>
            <a:r>
              <a:rPr lang="en-US" altLang="fr-FR" dirty="0"/>
              <a:t> (</a:t>
            </a:r>
            <a:r>
              <a:rPr lang="en-US" altLang="fr-FR" dirty="0" err="1"/>
              <a:t>acronyme</a:t>
            </a:r>
            <a:r>
              <a:rPr lang="en-US" altLang="fr-FR" dirty="0"/>
              <a:t> pour </a:t>
            </a:r>
            <a:r>
              <a:rPr lang="en-US" altLang="fr-FR" b="1" dirty="0" err="1"/>
              <a:t>MAT</a:t>
            </a:r>
            <a:r>
              <a:rPr lang="en-US" altLang="fr-FR" dirty="0" err="1"/>
              <a:t>rix</a:t>
            </a:r>
            <a:r>
              <a:rPr lang="en-US" altLang="fr-FR" dirty="0"/>
              <a:t> </a:t>
            </a:r>
            <a:r>
              <a:rPr lang="en-US" altLang="fr-FR" b="1" dirty="0" err="1"/>
              <a:t>LAB</a:t>
            </a:r>
            <a:r>
              <a:rPr lang="en-US" altLang="fr-FR" dirty="0" err="1"/>
              <a:t>oratory</a:t>
            </a:r>
            <a:r>
              <a:rPr lang="en-US" altLang="fr-FR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fr-FR" dirty="0"/>
              <a:t> un </a:t>
            </a:r>
            <a:r>
              <a:rPr lang="en-GB" altLang="fr-FR" dirty="0" err="1"/>
              <a:t>langage</a:t>
            </a:r>
            <a:r>
              <a:rPr lang="en-GB" altLang="fr-FR" dirty="0"/>
              <a:t> </a:t>
            </a:r>
            <a:r>
              <a:rPr lang="en-GB" altLang="fr-FR" u="sng" dirty="0" err="1"/>
              <a:t>interprété</a:t>
            </a:r>
            <a:r>
              <a:rPr lang="en-GB" altLang="fr-FR" dirty="0"/>
              <a:t> (</a:t>
            </a:r>
            <a:r>
              <a:rPr lang="en-GB" altLang="fr-FR" dirty="0" err="1"/>
              <a:t>comme</a:t>
            </a:r>
            <a:r>
              <a:rPr lang="en-GB" altLang="fr-FR" dirty="0"/>
              <a:t> </a:t>
            </a:r>
            <a:r>
              <a:rPr lang="en-GB" altLang="fr-FR" b="1" dirty="0"/>
              <a:t>Python</a:t>
            </a:r>
            <a:r>
              <a:rPr lang="en-GB" altLang="fr-FR" dirty="0"/>
              <a:t>) compatible </a:t>
            </a:r>
            <a:r>
              <a:rPr lang="en-GB" altLang="fr-FR" dirty="0" err="1"/>
              <a:t>Matlab</a:t>
            </a:r>
            <a:endParaRPr lang="en-GB" alt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altLang="fr-FR" dirty="0"/>
              <a:t> de multiples </a:t>
            </a:r>
            <a:r>
              <a:rPr lang="en-GB" altLang="fr-FR" dirty="0" err="1"/>
              <a:t>possibilités</a:t>
            </a:r>
            <a:r>
              <a:rPr lang="en-GB" altLang="fr-FR" dirty="0"/>
              <a:t> de visualisation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fr-FR" dirty="0"/>
              <a:t> de </a:t>
            </a:r>
            <a:r>
              <a:rPr lang="en-GB" altLang="fr-FR" dirty="0" err="1"/>
              <a:t>nombreuses</a:t>
            </a:r>
            <a:r>
              <a:rPr lang="en-GB" altLang="fr-FR" dirty="0"/>
              <a:t> </a:t>
            </a:r>
            <a:r>
              <a:rPr lang="en-GB" altLang="fr-FR" dirty="0" err="1"/>
              <a:t>fonctions</a:t>
            </a:r>
            <a:r>
              <a:rPr lang="en-GB" altLang="fr-FR" dirty="0"/>
              <a:t> </a:t>
            </a:r>
            <a:r>
              <a:rPr lang="en-GB" altLang="fr-FR" dirty="0" err="1"/>
              <a:t>mathématiques</a:t>
            </a:r>
            <a:r>
              <a:rPr lang="en-GB" altLang="fr-FR" dirty="0"/>
              <a:t> </a:t>
            </a:r>
            <a:r>
              <a:rPr lang="en-GB" altLang="fr-FR" dirty="0" err="1"/>
              <a:t>embarquées</a:t>
            </a:r>
            <a:r>
              <a:rPr lang="en-GB" altLang="fr-FR" dirty="0"/>
              <a:t> (</a:t>
            </a:r>
            <a:r>
              <a:rPr lang="en-GB" altLang="fr-FR" dirty="0" err="1"/>
              <a:t>notamment</a:t>
            </a:r>
            <a:r>
              <a:rPr lang="en-GB" altLang="fr-FR" dirty="0"/>
              <a:t> pour la manipulation de matrices)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fr-FR" dirty="0"/>
              <a:t> facile à </a:t>
            </a:r>
            <a:r>
              <a:rPr lang="en-GB" altLang="fr-FR" dirty="0" err="1"/>
              <a:t>apprendre</a:t>
            </a:r>
            <a:r>
              <a:rPr lang="en-GB" altLang="fr-FR" dirty="0"/>
              <a:t> et simple à utiliser !</a:t>
            </a:r>
            <a:endParaRPr lang="en-US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2323D7-82A8-4AD8-9839-97DB42B3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40" y="0"/>
            <a:ext cx="3240360" cy="24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5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F825D1-CB74-4B3D-9792-E63F8082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F41137-C9CF-4C36-A8A7-65E28FEB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L’objectif se résume la plupart du temps :</a:t>
            </a:r>
          </a:p>
          <a:p>
            <a:r>
              <a:rPr lang="fr-FR" dirty="0"/>
              <a:t>1. à analyser le problème posé</a:t>
            </a:r>
          </a:p>
          <a:p>
            <a:r>
              <a:rPr lang="fr-FR" dirty="0"/>
              <a:t>2. à décomposer son problème en sous-problèmes </a:t>
            </a:r>
          </a:p>
          <a:p>
            <a:pPr lvl="1"/>
            <a:r>
              <a:rPr lang="fr-FR" dirty="0"/>
              <a:t>Le cas échéant, écrire des fonctions génériques utiles à la résolution</a:t>
            </a:r>
          </a:p>
          <a:p>
            <a:pPr lvl="1"/>
            <a:endParaRPr lang="fr-FR" dirty="0"/>
          </a:p>
          <a:p>
            <a:r>
              <a:rPr lang="fr-FR" dirty="0"/>
              <a:t>3. à écrire un script GNU Octave qui résout ce problème (qui appellera un ensemble de fonctions)</a:t>
            </a:r>
          </a:p>
          <a:p>
            <a:r>
              <a:rPr lang="fr-FR" dirty="0"/>
              <a:t>4. et à afficher, sauver et analyser les résultats (souvent sous forme graphique)</a:t>
            </a:r>
          </a:p>
        </p:txBody>
      </p:sp>
    </p:spTree>
    <p:extLst>
      <p:ext uri="{BB962C8B-B14F-4D97-AF65-F5344CB8AC3E}">
        <p14:creationId xmlns:p14="http://schemas.microsoft.com/office/powerpoint/2010/main" val="3396949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7350B-25B4-4934-A2F1-C367123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1890F-3BE6-4170-9C84-A23B38D2D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très nombreuses fonctions et bibliothèques sont déjà implémentées dans GNU Octave</a:t>
            </a:r>
          </a:p>
          <a:p>
            <a:r>
              <a:rPr lang="fr-FR" dirty="0"/>
              <a:t>Au-delà de l’aspect informatique, il rend d’énormes services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comme vérifier ses calculs rapidement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comparer différentes méthodes numériques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effectuer des simulations dans différents domaines (mécanique, thermodynamique, électronique, 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s’amuser un peu </a:t>
            </a:r>
            <a:r>
              <a:rPr lang="fr-FR" dirty="0">
                <a:sym typeface="Wingdings" panose="05000000000000000000" pitchFamily="2" charset="2"/>
              </a:rPr>
              <a:t>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412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87237-FF13-D648-31B0-58F2B033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Interpolation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D790D-E908-A21E-2939-3346E2751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2249424"/>
            <a:ext cx="7290055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x= …</a:t>
            </a:r>
          </a:p>
          <a:p>
            <a:pPr marL="0" indent="0">
              <a:buNone/>
            </a:pPr>
            <a:r>
              <a:rPr lang="fr-FR" dirty="0"/>
              <a:t>x= …</a:t>
            </a:r>
          </a:p>
          <a:p>
            <a:pPr marL="0" indent="0">
              <a:buNone/>
            </a:pPr>
            <a:r>
              <a:rPr lang="fr-FR" dirty="0"/>
              <a:t>p = </a:t>
            </a:r>
            <a:r>
              <a:rPr lang="fr-FR" dirty="0" err="1"/>
              <a:t>polyfit</a:t>
            </a:r>
            <a:r>
              <a:rPr lang="fr-FR" dirty="0"/>
              <a:t>(x,y,5); % Ajuster le polynôme jusqu’à x</a:t>
            </a:r>
            <a:r>
              <a:rPr lang="fr-FR" baseline="30000" dirty="0"/>
              <a:t>5</a:t>
            </a:r>
          </a:p>
          <a:p>
            <a:pPr marL="0" indent="0">
              <a:buNone/>
            </a:pPr>
            <a:r>
              <a:rPr lang="fr-FR" dirty="0"/>
              <a:t>pp = </a:t>
            </a:r>
            <a:r>
              <a:rPr lang="fr-FR" dirty="0" err="1"/>
              <a:t>splinefit</a:t>
            </a:r>
            <a:r>
              <a:rPr lang="fr-FR" dirty="0"/>
              <a:t>(x,y,5) % 5 morceaux de polynômes.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9D57CEB-8F0A-6F1D-76EA-91897C99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44624"/>
            <a:ext cx="3221293" cy="29805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3C289CE-EDC2-811C-0514-98E0B8BA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25" y="4077072"/>
            <a:ext cx="477099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CC82A-CDC9-4F34-99D0-1F452329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Equations différentielles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8A6EC-66C7-4332-9354-F298F1D9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GNU Octave permet la résolution d’équations différentielles du 1</a:t>
            </a:r>
            <a:r>
              <a:rPr lang="fr-FR" baseline="30000" dirty="0"/>
              <a:t>er</a:t>
            </a:r>
            <a:r>
              <a:rPr lang="fr-FR" dirty="0"/>
              <a:t> ordre (sinon, se ramener à une forme canonique)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Deux types de résolution possibles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par la méthode d’Euler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avec un solveur </a:t>
            </a:r>
            <a:r>
              <a:rPr lang="fr-FR" dirty="0">
                <a:sym typeface="Wingdings" panose="05000000000000000000" pitchFamily="2" charset="2"/>
              </a:rPr>
              <a:t> ode (</a:t>
            </a:r>
            <a:r>
              <a:rPr lang="fr-FR" b="1" dirty="0" err="1">
                <a:sym typeface="Wingdings" panose="05000000000000000000" pitchFamily="2" charset="2"/>
              </a:rPr>
              <a:t>o</a:t>
            </a:r>
            <a:r>
              <a:rPr lang="fr-FR" dirty="0" err="1">
                <a:sym typeface="Wingdings" panose="05000000000000000000" pitchFamily="2" charset="2"/>
              </a:rPr>
              <a:t>rdinary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b="1" dirty="0" err="1">
                <a:sym typeface="Wingdings" panose="05000000000000000000" pitchFamily="2" charset="2"/>
              </a:rPr>
              <a:t>d</a:t>
            </a:r>
            <a:r>
              <a:rPr lang="fr-FR" dirty="0" err="1">
                <a:sym typeface="Wingdings" panose="05000000000000000000" pitchFamily="2" charset="2"/>
              </a:rPr>
              <a:t>ifferential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b="1" dirty="0" err="1">
                <a:sym typeface="Wingdings" panose="05000000000000000000" pitchFamily="2" charset="2"/>
              </a:rPr>
              <a:t>e</a:t>
            </a:r>
            <a:r>
              <a:rPr lang="fr-FR" dirty="0" err="1">
                <a:sym typeface="Wingdings" panose="05000000000000000000" pitchFamily="2" charset="2"/>
              </a:rPr>
              <a:t>quation</a:t>
            </a:r>
            <a:r>
              <a:rPr lang="fr-FR" dirty="0">
                <a:sym typeface="Wingdings" panose="05000000000000000000" pitchFamily="2" charset="2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ym typeface="Wingdings" panose="05000000000000000000" pitchFamily="2" charset="2"/>
              </a:rPr>
              <a:t>Fonction la plus utilisée sous GNU Octave : </a:t>
            </a:r>
            <a:r>
              <a:rPr lang="fr-FR" dirty="0">
                <a:latin typeface="Courier"/>
                <a:sym typeface="Wingdings" panose="05000000000000000000" pitchFamily="2" charset="2"/>
              </a:rPr>
              <a:t>ode45</a:t>
            </a:r>
            <a:endParaRPr lang="fr-FR" dirty="0">
              <a:latin typeface="Courier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C5C847-11DE-4F1D-9A52-DBF5FFED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303013"/>
            <a:ext cx="1024761" cy="49530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ACFEFD-9290-4946-914D-FCDC5061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66" y="4401201"/>
            <a:ext cx="1368152" cy="2989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D7870AC-412C-4971-BB65-6A1E9E27BD13}"/>
              </a:ext>
            </a:extLst>
          </p:cNvPr>
          <p:cNvSpPr txBox="1"/>
          <p:nvPr/>
        </p:nvSpPr>
        <p:spPr>
          <a:xfrm>
            <a:off x="3472426" y="438991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0C7B2B9-A59B-4A42-860E-9B388E9D8678}"/>
              </a:ext>
            </a:extLst>
          </p:cNvPr>
          <p:cNvSpPr txBox="1"/>
          <p:nvPr/>
        </p:nvSpPr>
        <p:spPr>
          <a:xfrm>
            <a:off x="5580112" y="4355812"/>
            <a:ext cx="235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(h : intervalle de temps)</a:t>
            </a:r>
          </a:p>
        </p:txBody>
      </p:sp>
    </p:spTree>
    <p:extLst>
      <p:ext uri="{BB962C8B-B14F-4D97-AF65-F5344CB8AC3E}">
        <p14:creationId xmlns:p14="http://schemas.microsoft.com/office/powerpoint/2010/main" val="39471227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BC9BF0-B7D4-4CAA-8742-84526093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Equations différentielles (EULER)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A2D4F-5AD1-46DC-9FED-8FA310C2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sz="1200" dirty="0">
                <a:latin typeface="Courier"/>
              </a:rPr>
              <a:t>% dx/</a:t>
            </a:r>
            <a:r>
              <a:rPr lang="fr-FR" sz="1200" dirty="0" err="1">
                <a:latin typeface="Courier"/>
              </a:rPr>
              <a:t>dt</a:t>
            </a:r>
            <a:r>
              <a:rPr lang="fr-FR" sz="1200" dirty="0">
                <a:latin typeface="Courier"/>
              </a:rPr>
              <a:t>=sigma*(y-x); </a:t>
            </a:r>
            <a:r>
              <a:rPr lang="fr-FR" sz="1200" dirty="0" err="1">
                <a:latin typeface="Courier"/>
              </a:rPr>
              <a:t>dy</a:t>
            </a:r>
            <a:r>
              <a:rPr lang="fr-FR" sz="1200" dirty="0">
                <a:latin typeface="Courier"/>
              </a:rPr>
              <a:t>/</a:t>
            </a:r>
            <a:r>
              <a:rPr lang="fr-FR" sz="1200" dirty="0" err="1">
                <a:latin typeface="Courier"/>
              </a:rPr>
              <a:t>dt</a:t>
            </a:r>
            <a:r>
              <a:rPr lang="fr-FR" sz="1200" dirty="0">
                <a:latin typeface="Courier"/>
              </a:rPr>
              <a:t>=-x*</a:t>
            </a:r>
            <a:r>
              <a:rPr lang="fr-FR" sz="1200" dirty="0" err="1">
                <a:latin typeface="Courier"/>
              </a:rPr>
              <a:t>z+r</a:t>
            </a:r>
            <a:r>
              <a:rPr lang="fr-FR" sz="1200" dirty="0">
                <a:latin typeface="Courier"/>
              </a:rPr>
              <a:t>*x-y; dz/</a:t>
            </a:r>
            <a:r>
              <a:rPr lang="fr-FR" sz="1200" dirty="0" err="1">
                <a:latin typeface="Courier"/>
              </a:rPr>
              <a:t>dt</a:t>
            </a:r>
            <a:r>
              <a:rPr lang="fr-FR" sz="1200" dirty="0">
                <a:latin typeface="Courier"/>
              </a:rPr>
              <a:t>=x*y-b*z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sig</a:t>
            </a:r>
            <a:r>
              <a:rPr lang="fr-FR" sz="1200" dirty="0">
                <a:latin typeface="Courier"/>
              </a:rPr>
              <a:t>=10.0;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b=8/3;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r=20; % </a:t>
            </a:r>
            <a:r>
              <a:rPr lang="fr-FR" sz="1200" dirty="0" err="1">
                <a:latin typeface="Courier"/>
              </a:rPr>
              <a:t>Parameters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t(1)=0.0; % Initial t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x(1)=0.1;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y(1)=0.1;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z(1)=0.1; % Initial </a:t>
            </a:r>
            <a:r>
              <a:rPr lang="fr-FR" sz="1200" dirty="0" err="1">
                <a:latin typeface="Courier"/>
              </a:rPr>
              <a:t>x,y,z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dt</a:t>
            </a:r>
            <a:r>
              <a:rPr lang="fr-FR" sz="1200" dirty="0">
                <a:latin typeface="Courier"/>
              </a:rPr>
              <a:t>=0.005; % Time </a:t>
            </a:r>
            <a:r>
              <a:rPr lang="fr-FR" sz="1200" dirty="0" err="1">
                <a:latin typeface="Courier"/>
              </a:rPr>
              <a:t>step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nn</a:t>
            </a:r>
            <a:r>
              <a:rPr lang="fr-FR" sz="1200" dirty="0">
                <a:latin typeface="Courier"/>
              </a:rPr>
              <a:t>=10000; % </a:t>
            </a:r>
            <a:r>
              <a:rPr lang="fr-FR" sz="1200" dirty="0" err="1">
                <a:latin typeface="Courier"/>
              </a:rPr>
              <a:t>Number</a:t>
            </a:r>
            <a:r>
              <a:rPr lang="fr-FR" sz="1200" dirty="0">
                <a:latin typeface="Courier"/>
              </a:rPr>
              <a:t> of time </a:t>
            </a:r>
            <a:r>
              <a:rPr lang="fr-FR" sz="1200" dirty="0" err="1">
                <a:latin typeface="Courier"/>
              </a:rPr>
              <a:t>steps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for k=1:nn % Time </a:t>
            </a:r>
            <a:r>
              <a:rPr lang="fr-FR" sz="1200" dirty="0" err="1">
                <a:latin typeface="Courier"/>
              </a:rPr>
              <a:t>loop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 fx=</a:t>
            </a:r>
            <a:r>
              <a:rPr lang="fr-FR" sz="1200" dirty="0" err="1">
                <a:latin typeface="Courier"/>
              </a:rPr>
              <a:t>sig</a:t>
            </a:r>
            <a:r>
              <a:rPr lang="fr-FR" sz="1200" dirty="0">
                <a:latin typeface="Courier"/>
              </a:rPr>
              <a:t>*(y(k)-x(k)); % RHS of x </a:t>
            </a:r>
            <a:r>
              <a:rPr lang="fr-FR" sz="1200" dirty="0" err="1">
                <a:latin typeface="Courier"/>
              </a:rPr>
              <a:t>equation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 fy=-x(k)*z(k)+r*x(k)-y(k); % RHS of y </a:t>
            </a:r>
            <a:r>
              <a:rPr lang="fr-FR" sz="1200" dirty="0" err="1">
                <a:latin typeface="Courier"/>
              </a:rPr>
              <a:t>equation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 </a:t>
            </a:r>
            <a:r>
              <a:rPr lang="fr-FR" sz="1200" dirty="0" err="1">
                <a:latin typeface="Courier"/>
              </a:rPr>
              <a:t>fz</a:t>
            </a:r>
            <a:r>
              <a:rPr lang="fr-FR" sz="1200" dirty="0">
                <a:latin typeface="Courier"/>
              </a:rPr>
              <a:t>=x(k)*y(k)-b*z(k); % RHS of z </a:t>
            </a:r>
            <a:r>
              <a:rPr lang="fr-FR" sz="1200" dirty="0" err="1">
                <a:latin typeface="Courier"/>
              </a:rPr>
              <a:t>equation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 x(k+1)=x(k)+</a:t>
            </a:r>
            <a:r>
              <a:rPr lang="fr-FR" sz="1200" dirty="0" err="1">
                <a:latin typeface="Courier"/>
              </a:rPr>
              <a:t>dt</a:t>
            </a:r>
            <a:r>
              <a:rPr lang="fr-FR" sz="1200" dirty="0">
                <a:latin typeface="Courier"/>
              </a:rPr>
              <a:t>*fx; % </a:t>
            </a:r>
            <a:r>
              <a:rPr lang="fr-FR" sz="1200" dirty="0" err="1">
                <a:latin typeface="Courier"/>
              </a:rPr>
              <a:t>Find</a:t>
            </a:r>
            <a:r>
              <a:rPr lang="fr-FR" sz="1200" dirty="0">
                <a:latin typeface="Courier"/>
              </a:rPr>
              <a:t> new x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 y(k+1)=y(k)+</a:t>
            </a:r>
            <a:r>
              <a:rPr lang="fr-FR" sz="1200" dirty="0" err="1">
                <a:latin typeface="Courier"/>
              </a:rPr>
              <a:t>dt</a:t>
            </a:r>
            <a:r>
              <a:rPr lang="fr-FR" sz="1200" dirty="0">
                <a:latin typeface="Courier"/>
              </a:rPr>
              <a:t>*fy; % </a:t>
            </a:r>
            <a:r>
              <a:rPr lang="fr-FR" sz="1200" dirty="0" err="1">
                <a:latin typeface="Courier"/>
              </a:rPr>
              <a:t>Find</a:t>
            </a:r>
            <a:r>
              <a:rPr lang="fr-FR" sz="1200" dirty="0">
                <a:latin typeface="Courier"/>
              </a:rPr>
              <a:t> new y 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 z(k+1)=z(k)+</a:t>
            </a:r>
            <a:r>
              <a:rPr lang="fr-FR" sz="1200" dirty="0" err="1">
                <a:latin typeface="Courier"/>
              </a:rPr>
              <a:t>dt</a:t>
            </a:r>
            <a:r>
              <a:rPr lang="fr-FR" sz="1200" dirty="0">
                <a:latin typeface="Courier"/>
              </a:rPr>
              <a:t>*</a:t>
            </a:r>
            <a:r>
              <a:rPr lang="fr-FR" sz="1200" dirty="0" err="1">
                <a:latin typeface="Courier"/>
              </a:rPr>
              <a:t>fz</a:t>
            </a:r>
            <a:r>
              <a:rPr lang="fr-FR" sz="1200" dirty="0">
                <a:latin typeface="Courier"/>
              </a:rPr>
              <a:t>; % </a:t>
            </a:r>
            <a:r>
              <a:rPr lang="fr-FR" sz="1200" dirty="0" err="1">
                <a:latin typeface="Courier"/>
              </a:rPr>
              <a:t>Find</a:t>
            </a:r>
            <a:r>
              <a:rPr lang="fr-FR" sz="1200" dirty="0">
                <a:latin typeface="Courier"/>
              </a:rPr>
              <a:t> new z 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 t(k+1)=t(k)+</a:t>
            </a:r>
            <a:r>
              <a:rPr lang="fr-FR" sz="1200" dirty="0" err="1">
                <a:latin typeface="Courier"/>
              </a:rPr>
              <a:t>dt</a:t>
            </a:r>
            <a:r>
              <a:rPr lang="fr-FR" sz="1200" dirty="0">
                <a:latin typeface="Courier"/>
              </a:rPr>
              <a:t>; % </a:t>
            </a:r>
            <a:r>
              <a:rPr lang="fr-FR" sz="1200" dirty="0" err="1">
                <a:latin typeface="Courier"/>
              </a:rPr>
              <a:t>Find</a:t>
            </a:r>
            <a:r>
              <a:rPr lang="fr-FR" sz="1200" dirty="0">
                <a:latin typeface="Courier"/>
              </a:rPr>
              <a:t> new t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end % Close time </a:t>
            </a:r>
            <a:r>
              <a:rPr lang="fr-FR" sz="1200" dirty="0" err="1">
                <a:latin typeface="Courier"/>
              </a:rPr>
              <a:t>loop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plot3(</a:t>
            </a:r>
            <a:r>
              <a:rPr lang="fr-FR" sz="1200" dirty="0" err="1">
                <a:latin typeface="Courier"/>
              </a:rPr>
              <a:t>x,y,z</a:t>
            </a:r>
            <a:r>
              <a:rPr lang="fr-FR" sz="1200" dirty="0">
                <a:latin typeface="Courier"/>
              </a:rPr>
              <a:t>) % Plot data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title</a:t>
            </a:r>
            <a:r>
              <a:rPr lang="fr-FR" sz="1200" dirty="0">
                <a:latin typeface="Courier"/>
              </a:rPr>
              <a:t>("Lorenz") % </a:t>
            </a:r>
            <a:r>
              <a:rPr lang="fr-FR" sz="1200" dirty="0" err="1">
                <a:latin typeface="Courier"/>
              </a:rPr>
              <a:t>Title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xlabel</a:t>
            </a:r>
            <a:r>
              <a:rPr lang="fr-FR" sz="1200" dirty="0">
                <a:latin typeface="Courier"/>
              </a:rPr>
              <a:t>('x');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ylabel</a:t>
            </a:r>
            <a:r>
              <a:rPr lang="fr-FR" sz="1200" dirty="0">
                <a:latin typeface="Courier"/>
              </a:rPr>
              <a:t>('y');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zlabel</a:t>
            </a:r>
            <a:r>
              <a:rPr lang="fr-FR" sz="1200" dirty="0">
                <a:latin typeface="Courier"/>
              </a:rPr>
              <a:t>('z');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916C5E-3603-4A52-9367-045268D81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879410"/>
            <a:ext cx="3065645" cy="28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41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F26E0-6EF1-4126-9E05-AD8087D1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Equations différentielles (SOLVER)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7AB67C-E182-4E29-B8DF-42F98E952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49424"/>
            <a:ext cx="7290055" cy="4023360"/>
          </a:xfrm>
        </p:spPr>
        <p:txBody>
          <a:bodyPr>
            <a:normAutofit/>
          </a:bodyPr>
          <a:lstStyle/>
          <a:p>
            <a:r>
              <a:rPr lang="fr-FR" sz="1200" dirty="0" err="1">
                <a:latin typeface="Courier"/>
              </a:rPr>
              <a:t>function</a:t>
            </a:r>
            <a:r>
              <a:rPr lang="fr-FR" sz="1200" dirty="0">
                <a:latin typeface="Courier"/>
              </a:rPr>
              <a:t> dv=</a:t>
            </a:r>
            <a:r>
              <a:rPr lang="fr-FR" sz="1200" dirty="0" err="1">
                <a:latin typeface="Courier"/>
              </a:rPr>
              <a:t>lorenz</a:t>
            </a:r>
            <a:r>
              <a:rPr lang="fr-FR" sz="1200" dirty="0">
                <a:latin typeface="Courier"/>
              </a:rPr>
              <a:t>(</a:t>
            </a:r>
            <a:r>
              <a:rPr lang="fr-FR" sz="1200" dirty="0" err="1">
                <a:latin typeface="Courier"/>
              </a:rPr>
              <a:t>t,v</a:t>
            </a:r>
            <a:r>
              <a:rPr lang="fr-FR" sz="1200" dirty="0">
                <a:latin typeface="Courier"/>
              </a:rPr>
              <a:t>)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% </a:t>
            </a:r>
            <a:r>
              <a:rPr lang="fr-FR" sz="1200" dirty="0" err="1">
                <a:latin typeface="Courier"/>
              </a:rPr>
              <a:t>Parameters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sigma=10; r=28; b=8/3;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%Right hand </a:t>
            </a:r>
            <a:r>
              <a:rPr lang="fr-FR" sz="1200" dirty="0" err="1">
                <a:latin typeface="Courier"/>
              </a:rPr>
              <a:t>sides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</a:t>
            </a:r>
            <a:r>
              <a:rPr lang="fr-FR" sz="1200" dirty="0" err="1">
                <a:latin typeface="Courier"/>
              </a:rPr>
              <a:t>dxdt</a:t>
            </a:r>
            <a:r>
              <a:rPr lang="fr-FR" sz="1200" dirty="0">
                <a:latin typeface="Courier"/>
              </a:rPr>
              <a:t> = sigma*(v(2)-v(1)); # sigma(y-x)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</a:t>
            </a:r>
            <a:r>
              <a:rPr lang="fr-FR" sz="1200" dirty="0" err="1">
                <a:latin typeface="Courier"/>
              </a:rPr>
              <a:t>dydt</a:t>
            </a:r>
            <a:r>
              <a:rPr lang="fr-FR" sz="1200" dirty="0">
                <a:latin typeface="Courier"/>
              </a:rPr>
              <a:t> = r*v(1) -v(2) - v(1)*v(3); # </a:t>
            </a:r>
            <a:r>
              <a:rPr lang="fr-FR" sz="1200" dirty="0" err="1">
                <a:latin typeface="Courier"/>
              </a:rPr>
              <a:t>rx</a:t>
            </a:r>
            <a:r>
              <a:rPr lang="fr-FR" sz="1200" dirty="0">
                <a:latin typeface="Courier"/>
              </a:rPr>
              <a:t> - y –</a:t>
            </a:r>
            <a:r>
              <a:rPr lang="fr-FR" sz="1200" dirty="0" err="1">
                <a:latin typeface="Courier"/>
              </a:rPr>
              <a:t>xz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</a:t>
            </a:r>
            <a:r>
              <a:rPr lang="fr-FR" sz="1200" dirty="0" err="1">
                <a:latin typeface="Courier"/>
              </a:rPr>
              <a:t>dzdt</a:t>
            </a:r>
            <a:r>
              <a:rPr lang="fr-FR" sz="1200" dirty="0">
                <a:latin typeface="Courier"/>
              </a:rPr>
              <a:t> = v(1)*v(2) - b*v(3); # </a:t>
            </a:r>
            <a:r>
              <a:rPr lang="fr-FR" sz="1200" dirty="0" err="1">
                <a:latin typeface="Courier"/>
              </a:rPr>
              <a:t>xy-bz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%Put </a:t>
            </a:r>
            <a:r>
              <a:rPr lang="fr-FR" sz="1200" dirty="0" err="1">
                <a:latin typeface="Courier"/>
              </a:rPr>
              <a:t>togther</a:t>
            </a:r>
            <a:r>
              <a:rPr lang="fr-FR" sz="1200" dirty="0">
                <a:latin typeface="Courier"/>
              </a:rPr>
              <a:t> the RHS </a:t>
            </a:r>
            <a:r>
              <a:rPr lang="fr-FR" sz="1200" dirty="0" err="1">
                <a:latin typeface="Courier"/>
              </a:rPr>
              <a:t>vector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  dv=[</a:t>
            </a:r>
            <a:r>
              <a:rPr lang="fr-FR" sz="1200" dirty="0" err="1">
                <a:latin typeface="Courier"/>
              </a:rPr>
              <a:t>dxdt;dydt;dzdt</a:t>
            </a:r>
            <a:r>
              <a:rPr lang="fr-FR" sz="1200" dirty="0">
                <a:latin typeface="Courier"/>
              </a:rPr>
              <a:t>];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end</a:t>
            </a:r>
          </a:p>
          <a:p>
            <a:endParaRPr lang="fr-FR" sz="1200" dirty="0">
              <a:latin typeface="Courier"/>
            </a:endParaRPr>
          </a:p>
          <a:p>
            <a:endParaRPr lang="fr-FR" sz="1200" dirty="0">
              <a:latin typeface="Courier"/>
            </a:endParaRPr>
          </a:p>
          <a:p>
            <a:pPr marL="0" indent="0">
              <a:buNone/>
            </a:pPr>
            <a:r>
              <a:rPr lang="fr-FR" sz="1200" dirty="0">
                <a:latin typeface="Courier"/>
              </a:rPr>
              <a:t>t=[0 50]; % Time </a:t>
            </a:r>
            <a:r>
              <a:rPr lang="fr-FR" sz="1200" dirty="0" err="1">
                <a:latin typeface="Courier"/>
              </a:rPr>
              <a:t>window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xinit</a:t>
            </a:r>
            <a:r>
              <a:rPr lang="fr-FR" sz="1200" dirty="0">
                <a:latin typeface="Courier"/>
              </a:rPr>
              <a:t>=[0.1;0.1;0.1]; % Initial condition [</a:t>
            </a:r>
            <a:r>
              <a:rPr lang="fr-FR" sz="1200" dirty="0" err="1">
                <a:latin typeface="Courier"/>
              </a:rPr>
              <a:t>t,x</a:t>
            </a:r>
            <a:r>
              <a:rPr lang="fr-FR" sz="1200" dirty="0">
                <a:latin typeface="Courier"/>
              </a:rPr>
              <a:t>]=ode45(@lorenz,t,xinit);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% </a:t>
            </a:r>
            <a:r>
              <a:rPr lang="fr-FR" sz="1200" dirty="0" err="1">
                <a:latin typeface="Courier"/>
              </a:rPr>
              <a:t>Integrate</a:t>
            </a:r>
            <a:r>
              <a:rPr lang="fr-FR" sz="1200" dirty="0">
                <a:latin typeface="Courier"/>
              </a:rPr>
              <a:t> in time</a:t>
            </a:r>
            <a:br>
              <a:rPr lang="fr-FR" sz="1200" dirty="0">
                <a:latin typeface="Courier"/>
              </a:rPr>
            </a:br>
            <a:r>
              <a:rPr lang="fr-FR" sz="1200" dirty="0">
                <a:latin typeface="Courier"/>
              </a:rPr>
              <a:t>plot3(x(:,1),x(:,2),x(:,3)) % Plot solution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title</a:t>
            </a:r>
            <a:r>
              <a:rPr lang="fr-FR" sz="1200" dirty="0">
                <a:latin typeface="Courier"/>
              </a:rPr>
              <a:t>('Lorenz');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xlabel</a:t>
            </a:r>
            <a:r>
              <a:rPr lang="fr-FR" sz="1200" dirty="0">
                <a:latin typeface="Courier"/>
              </a:rPr>
              <a:t>('x');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ylabel</a:t>
            </a:r>
            <a:r>
              <a:rPr lang="fr-FR" sz="1200" dirty="0">
                <a:latin typeface="Courier"/>
              </a:rPr>
              <a:t>('y');</a:t>
            </a:r>
            <a:br>
              <a:rPr lang="fr-FR" sz="1200" dirty="0">
                <a:latin typeface="Courier"/>
              </a:rPr>
            </a:br>
            <a:r>
              <a:rPr lang="fr-FR" sz="1200" dirty="0" err="1">
                <a:latin typeface="Courier"/>
              </a:rPr>
              <a:t>zlabel</a:t>
            </a:r>
            <a:r>
              <a:rPr lang="fr-FR" sz="1200" dirty="0">
                <a:latin typeface="Courier"/>
              </a:rPr>
              <a:t>('z');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FF5A5D-E535-41E4-AD73-4E86CE8CC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628800"/>
            <a:ext cx="3221293" cy="298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5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F4972-6D36-45A4-8B98-EC94304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Finir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F9A5E-5FE6-4C77-8198-96CC4EAC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908360" cy="4023360"/>
          </a:xfrm>
        </p:spPr>
        <p:txBody>
          <a:bodyPr>
            <a:normAutofit/>
          </a:bodyPr>
          <a:lstStyle/>
          <a:p>
            <a:r>
              <a:rPr lang="es-ES" sz="1200" dirty="0">
                <a:latin typeface="Courier"/>
              </a:rPr>
              <a:t>x=[-2:.001:2];</a:t>
            </a:r>
            <a:br>
              <a:rPr lang="es-ES" sz="1200" dirty="0">
                <a:latin typeface="Courier"/>
              </a:rPr>
            </a:br>
            <a:r>
              <a:rPr lang="es-ES" sz="1200" dirty="0">
                <a:latin typeface="Courier"/>
              </a:rPr>
              <a:t>y=(</a:t>
            </a:r>
            <a:r>
              <a:rPr lang="es-ES" sz="1200" dirty="0" err="1">
                <a:latin typeface="Courier"/>
              </a:rPr>
              <a:t>sqrt</a:t>
            </a:r>
            <a:r>
              <a:rPr lang="es-ES" sz="1200" dirty="0">
                <a:latin typeface="Courier"/>
              </a:rPr>
              <a:t>(cos(x)).*cos(200*x)+</a:t>
            </a:r>
            <a:r>
              <a:rPr lang="es-ES" sz="1200" dirty="0" err="1">
                <a:latin typeface="Courier"/>
              </a:rPr>
              <a:t>sqrt</a:t>
            </a:r>
            <a:r>
              <a:rPr lang="es-ES" sz="1200" dirty="0">
                <a:latin typeface="Courier"/>
              </a:rPr>
              <a:t>(</a:t>
            </a:r>
            <a:r>
              <a:rPr lang="es-ES" sz="1200" dirty="0" err="1">
                <a:latin typeface="Courier"/>
              </a:rPr>
              <a:t>abs</a:t>
            </a:r>
            <a:r>
              <a:rPr lang="es-ES" sz="1200" dirty="0">
                <a:latin typeface="Courier"/>
              </a:rPr>
              <a:t>(x))-0.7).*(4-x.*x).^0.01;</a:t>
            </a:r>
            <a:br>
              <a:rPr lang="es-ES" sz="1200" dirty="0">
                <a:latin typeface="Courier"/>
              </a:rPr>
            </a:br>
            <a:r>
              <a:rPr lang="es-ES" sz="1200" dirty="0" err="1">
                <a:latin typeface="Courier"/>
              </a:rPr>
              <a:t>plot</a:t>
            </a:r>
            <a:r>
              <a:rPr lang="es-ES" sz="1200" dirty="0">
                <a:latin typeface="Courier"/>
              </a:rPr>
              <a:t>(</a:t>
            </a:r>
            <a:r>
              <a:rPr lang="es-ES" sz="1200" dirty="0" err="1">
                <a:latin typeface="Courier"/>
              </a:rPr>
              <a:t>x,y</a:t>
            </a:r>
            <a:r>
              <a:rPr lang="es-ES" sz="1200" dirty="0">
                <a:latin typeface="Courier"/>
              </a:rPr>
              <a:t>);</a:t>
            </a:r>
            <a:endParaRPr lang="fr-FR" sz="1200" dirty="0">
              <a:latin typeface="Courier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1B26BF-8BB4-4333-BB8A-57320452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891934"/>
            <a:ext cx="3888432" cy="36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6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CDDDA-DBEC-056F-2979-07ADEA73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Liens avec </a:t>
            </a:r>
            <a:r>
              <a:rPr lang="fr-FR" dirty="0" err="1"/>
              <a:t>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659CC-5DBC-326D-06C6-28C5915F3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librairies Python permettent d’effectuer le même travail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/>
              <a:t> - </a:t>
            </a:r>
            <a:r>
              <a:rPr lang="fr-FR" sz="1800" dirty="0">
                <a:latin typeface="Courier"/>
              </a:rPr>
              <a:t>https://numpy.org</a:t>
            </a:r>
            <a:r>
              <a:rPr lang="fr-FR" sz="1800" dirty="0"/>
              <a:t> </a:t>
            </a:r>
            <a:r>
              <a:rPr lang="fr-FR" dirty="0"/>
              <a:t>pour le calcul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b="1" dirty="0" err="1"/>
              <a:t>matplotlib</a:t>
            </a:r>
            <a:r>
              <a:rPr lang="fr-FR" dirty="0"/>
              <a:t> - </a:t>
            </a:r>
            <a:r>
              <a:rPr lang="fr-FR" sz="1800" dirty="0">
                <a:latin typeface="Courier"/>
              </a:rPr>
              <a:t>https://matplotlib.org</a:t>
            </a:r>
            <a:r>
              <a:rPr lang="fr-FR" dirty="0"/>
              <a:t> pour l’affichage</a:t>
            </a:r>
          </a:p>
          <a:p>
            <a:endParaRPr lang="fr-FR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1F60C1FF-75C2-AE78-1964-829FAEE4D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5027" y="2543216"/>
            <a:ext cx="657549" cy="657549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1BA6530-F0BA-E3B7-EFB1-40FB7545ED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8331" y="3083610"/>
            <a:ext cx="2177971" cy="52271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9B85B35-08AE-44B5-619E-1AC6607ED4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3657235"/>
            <a:ext cx="3107638" cy="26866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542090-95A7-6857-9C7C-5C0683B0DA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632" y="4285931"/>
            <a:ext cx="296268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1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02119C-02B3-4132-8413-DCA65CB78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liens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F3DCF-CC5A-471B-A5D5-072CA7B80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8375904" cy="40233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Octave en ligne :</a:t>
            </a:r>
            <a:r>
              <a:rPr lang="fr-FR" dirty="0"/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https://octave-online.net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b="1" dirty="0"/>
              <a:t>éditeur graphique </a:t>
            </a:r>
            <a:r>
              <a:rPr lang="fr-FR" dirty="0"/>
              <a:t>: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https://gitlab.com/labinformatica/guieditor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b="1" dirty="0"/>
              <a:t> Supports :</a:t>
            </a:r>
            <a:r>
              <a:rPr lang="fr-FR" dirty="0"/>
              <a:t>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https://github.com/truillet/upssitech/tree/master/GCGEO/1A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5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4B4418-18FE-4305-99D9-642DD6CB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</a:t>
            </a:r>
            <a:r>
              <a:rPr lang="fr-FR" dirty="0" err="1"/>
              <a:t>visualisationS</a:t>
            </a:r>
            <a:r>
              <a:rPr lang="fr-FR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89EC1C0-51AD-4C9C-9FE2-6DD63D90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72816"/>
            <a:ext cx="5085420" cy="4732518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B161D0D7-A6ED-41DA-B547-F4A04052D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5" y="3296770"/>
            <a:ext cx="34563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zh-CN" sz="2000" b="1" dirty="0">
                <a:latin typeface="+mn-lt"/>
              </a:rPr>
              <a:t>Des barres</a:t>
            </a:r>
          </a:p>
          <a:p>
            <a:endParaRPr lang="en-GB" altLang="zh-CN" sz="2000" dirty="0">
              <a:latin typeface="+mn-lt"/>
            </a:endParaRPr>
          </a:p>
          <a:p>
            <a:r>
              <a:rPr lang="en-GB" altLang="zh-CN" sz="1600" dirty="0">
                <a:latin typeface="Courier"/>
              </a:rPr>
              <a:t>x = -2.9:0.2:2.9;                </a:t>
            </a:r>
          </a:p>
          <a:p>
            <a:r>
              <a:rPr lang="en-GB" altLang="zh-CN" sz="1600" dirty="0">
                <a:latin typeface="Courier"/>
              </a:rPr>
              <a:t>bar(</a:t>
            </a:r>
            <a:r>
              <a:rPr lang="en-GB" altLang="zh-CN" sz="1600" dirty="0" err="1">
                <a:latin typeface="Courier"/>
              </a:rPr>
              <a:t>x,exp</a:t>
            </a:r>
            <a:r>
              <a:rPr lang="en-GB" altLang="zh-CN" sz="1600" dirty="0">
                <a:latin typeface="Courier"/>
              </a:rPr>
              <a:t>(-x.*x)); </a:t>
            </a:r>
          </a:p>
        </p:txBody>
      </p:sp>
    </p:spTree>
    <p:extLst>
      <p:ext uri="{BB962C8B-B14F-4D97-AF65-F5344CB8AC3E}">
        <p14:creationId xmlns:p14="http://schemas.microsoft.com/office/powerpoint/2010/main" val="4669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0C072-985E-4AAB-9CE4-2F8CD3A8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</a:t>
            </a:r>
            <a:r>
              <a:rPr lang="fr-FR" dirty="0" err="1"/>
              <a:t>visualisationS</a:t>
            </a:r>
            <a:r>
              <a:rPr lang="fr-FR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263096D-4991-4FF2-980C-53C535F8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99399"/>
            <a:ext cx="5353050" cy="498157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C291AAD8-6CB1-4C6A-9C63-04A28DA6B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5" y="3296770"/>
            <a:ext cx="3456384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zh-CN" sz="2000" b="1" dirty="0">
                <a:latin typeface="+mn-lt"/>
              </a:rPr>
              <a:t>Des </a:t>
            </a:r>
            <a:r>
              <a:rPr lang="en-GB" altLang="zh-CN" sz="2000" b="1" dirty="0" err="1">
                <a:latin typeface="+mn-lt"/>
              </a:rPr>
              <a:t>fonctions</a:t>
            </a:r>
            <a:r>
              <a:rPr lang="en-GB" altLang="zh-CN" sz="2000" b="1" dirty="0">
                <a:latin typeface="+mn-lt"/>
              </a:rPr>
              <a:t> </a:t>
            </a:r>
            <a:r>
              <a:rPr lang="en-GB" altLang="zh-CN" sz="2000" b="1" dirty="0" err="1">
                <a:latin typeface="+mn-lt"/>
              </a:rPr>
              <a:t>mathématiques</a:t>
            </a:r>
            <a:endParaRPr lang="en-GB" altLang="zh-CN" sz="2000" b="1" dirty="0">
              <a:latin typeface="+mn-lt"/>
            </a:endParaRPr>
          </a:p>
          <a:p>
            <a:endParaRPr lang="en-GB" altLang="zh-CN" sz="2000" dirty="0">
              <a:latin typeface="+mn-lt"/>
            </a:endParaRPr>
          </a:p>
          <a:p>
            <a:r>
              <a:rPr lang="es-ES" altLang="zh-CN" sz="1600" dirty="0">
                <a:latin typeface="Courier"/>
              </a:rPr>
              <a:t>x=0:0.05:5;</a:t>
            </a:r>
          </a:p>
          <a:p>
            <a:r>
              <a:rPr lang="es-ES" altLang="zh-CN" sz="1600" dirty="0">
                <a:latin typeface="Courier"/>
              </a:rPr>
              <a:t>y=sin(x.^2);</a:t>
            </a:r>
          </a:p>
          <a:p>
            <a:r>
              <a:rPr lang="es-ES" altLang="zh-CN" sz="1600" dirty="0" err="1">
                <a:latin typeface="Courier"/>
              </a:rPr>
              <a:t>plot</a:t>
            </a:r>
            <a:r>
              <a:rPr lang="es-ES" altLang="zh-CN" sz="1600" dirty="0">
                <a:latin typeface="Courier"/>
              </a:rPr>
              <a:t>(</a:t>
            </a:r>
            <a:r>
              <a:rPr lang="es-ES" altLang="zh-CN" sz="1600" dirty="0" err="1">
                <a:latin typeface="Courier"/>
              </a:rPr>
              <a:t>x,y</a:t>
            </a:r>
            <a:r>
              <a:rPr lang="es-ES" altLang="zh-CN" sz="1600" dirty="0">
                <a:latin typeface="Courier"/>
              </a:rPr>
              <a:t>);</a:t>
            </a:r>
            <a:r>
              <a:rPr lang="en-GB" altLang="zh-CN" sz="1600" dirty="0">
                <a:latin typeface="Couri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2E106-6516-4DC3-99DB-0947ED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</a:t>
            </a:r>
            <a:r>
              <a:rPr lang="fr-FR" dirty="0" err="1"/>
              <a:t>visualisationS</a:t>
            </a:r>
            <a:r>
              <a:rPr lang="fr-FR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D91D43-5BDF-4158-8A7C-D7AFA126C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06892"/>
            <a:ext cx="5353050" cy="498157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29CF4ACA-7CF0-4037-98DA-7842FCD1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5" y="3296770"/>
            <a:ext cx="34563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GB" altLang="zh-CN" sz="2000" b="1" dirty="0">
                <a:latin typeface="+mn-lt"/>
              </a:rPr>
              <a:t>Des </a:t>
            </a:r>
            <a:r>
              <a:rPr lang="en-GB" altLang="zh-CN" sz="2000" b="1" dirty="0" err="1">
                <a:latin typeface="+mn-lt"/>
              </a:rPr>
              <a:t>fonctions</a:t>
            </a:r>
            <a:r>
              <a:rPr lang="en-GB" altLang="zh-CN" sz="2000" b="1" dirty="0">
                <a:latin typeface="+mn-lt"/>
              </a:rPr>
              <a:t> 3D</a:t>
            </a:r>
          </a:p>
          <a:p>
            <a:endParaRPr lang="en-GB" altLang="zh-CN" sz="2000" dirty="0">
              <a:latin typeface="+mn-lt"/>
            </a:endParaRPr>
          </a:p>
          <a:p>
            <a:r>
              <a:rPr lang="pl-PL" altLang="zh-CN" sz="1600" dirty="0">
                <a:latin typeface="Courier"/>
              </a:rPr>
              <a:t>z=peaks(25);</a:t>
            </a:r>
            <a:endParaRPr lang="fr-FR" altLang="zh-CN" sz="1600" dirty="0">
              <a:latin typeface="Courier"/>
            </a:endParaRPr>
          </a:p>
          <a:p>
            <a:r>
              <a:rPr lang="pl-PL" altLang="zh-CN" sz="1600" dirty="0">
                <a:latin typeface="Courier"/>
              </a:rPr>
              <a:t>mesh(z);</a:t>
            </a:r>
            <a:endParaRPr lang="en-GB" altLang="zh-CN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012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1BCEC-9850-468B-B58D-DA87AFDB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Quelles </a:t>
            </a:r>
            <a:r>
              <a:rPr lang="fr-FR" dirty="0" err="1"/>
              <a:t>visualisationS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D6626-78A8-49EE-9479-3F9D9B93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Et plein d’autres choses … comme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l’affichage de séries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l’affichage de plusieurs fonctions dans une fenêtre,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des multi-vues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l’affichage d’équations différentielles,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 etc…</a:t>
            </a:r>
          </a:p>
        </p:txBody>
      </p:sp>
    </p:spTree>
    <p:extLst>
      <p:ext uri="{BB962C8B-B14F-4D97-AF65-F5344CB8AC3E}">
        <p14:creationId xmlns:p14="http://schemas.microsoft.com/office/powerpoint/2010/main" val="100280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GNU Octave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184E9A-E1A1-4316-8B5F-2179F6513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5688632" cy="473759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97AD6FC-C138-417C-A0DC-6379B4312242}"/>
              </a:ext>
            </a:extLst>
          </p:cNvPr>
          <p:cNvSpPr txBox="1"/>
          <p:nvPr/>
        </p:nvSpPr>
        <p:spPr>
          <a:xfrm>
            <a:off x="6804248" y="1816084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L’éditeur de texte</a:t>
            </a:r>
            <a:br>
              <a:rPr lang="fr-FR" dirty="0"/>
            </a:br>
            <a:r>
              <a:rPr lang="fr-FR" dirty="0"/>
              <a:t>(pour écrire des scripts</a:t>
            </a:r>
            <a:br>
              <a:rPr lang="fr-FR" dirty="0"/>
            </a:br>
            <a:r>
              <a:rPr lang="fr-FR" dirty="0"/>
              <a:t> ou des fonctions)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E94BEB1-3AF6-4F36-9211-C58BB18279DB}"/>
              </a:ext>
            </a:extLst>
          </p:cNvPr>
          <p:cNvSpPr txBox="1"/>
          <p:nvPr/>
        </p:nvSpPr>
        <p:spPr>
          <a:xfrm>
            <a:off x="6543693" y="5085184"/>
            <a:ext cx="17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L’aide du logiciel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FB91AA-D564-4B0A-BA07-02376CBF3A19}"/>
              </a:ext>
            </a:extLst>
          </p:cNvPr>
          <p:cNvSpPr txBox="1"/>
          <p:nvPr/>
        </p:nvSpPr>
        <p:spPr>
          <a:xfrm>
            <a:off x="6543693" y="4048909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fenêtre de commandes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5E34F3-F6E2-4C4A-A7A6-48A3D137C961}"/>
              </a:ext>
            </a:extLst>
          </p:cNvPr>
          <p:cNvSpPr txBox="1"/>
          <p:nvPr/>
        </p:nvSpPr>
        <p:spPr>
          <a:xfrm>
            <a:off x="4289999" y="958346"/>
            <a:ext cx="405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répertoire courant utilisé (</a:t>
            </a:r>
            <a:r>
              <a:rPr lang="fr-FR" b="1" dirty="0"/>
              <a:t>TRES UTILE </a:t>
            </a:r>
            <a:r>
              <a:rPr lang="fr-FR" dirty="0"/>
              <a:t>!)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876608B-50C9-4A50-96F0-8637D29618EA}"/>
              </a:ext>
            </a:extLst>
          </p:cNvPr>
          <p:cNvCxnSpPr/>
          <p:nvPr/>
        </p:nvCxnSpPr>
        <p:spPr>
          <a:xfrm flipH="1">
            <a:off x="2843808" y="1297947"/>
            <a:ext cx="1944216" cy="65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998020E-F980-4494-A62C-63FA1F393ADC}"/>
              </a:ext>
            </a:extLst>
          </p:cNvPr>
          <p:cNvCxnSpPr>
            <a:cxnSpLocks/>
          </p:cNvCxnSpPr>
          <p:nvPr/>
        </p:nvCxnSpPr>
        <p:spPr>
          <a:xfrm flipH="1">
            <a:off x="1556940" y="1324074"/>
            <a:ext cx="3231084" cy="187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57B0936-04CF-4876-B778-AA2474612B05}"/>
              </a:ext>
            </a:extLst>
          </p:cNvPr>
          <p:cNvCxnSpPr>
            <a:cxnSpLocks/>
          </p:cNvCxnSpPr>
          <p:nvPr/>
        </p:nvCxnSpPr>
        <p:spPr>
          <a:xfrm flipH="1">
            <a:off x="2627785" y="2739414"/>
            <a:ext cx="4785569" cy="338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E1CD0E3-004B-48FB-96D6-314FB1CD0FC5}"/>
              </a:ext>
            </a:extLst>
          </p:cNvPr>
          <p:cNvCxnSpPr>
            <a:cxnSpLocks/>
          </p:cNvCxnSpPr>
          <p:nvPr/>
        </p:nvCxnSpPr>
        <p:spPr>
          <a:xfrm flipH="1">
            <a:off x="3239852" y="4350924"/>
            <a:ext cx="3758627" cy="177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CE986FD-81EB-4D63-8EBC-89BB88B2B3F5}"/>
              </a:ext>
            </a:extLst>
          </p:cNvPr>
          <p:cNvCxnSpPr>
            <a:cxnSpLocks/>
          </p:cNvCxnSpPr>
          <p:nvPr/>
        </p:nvCxnSpPr>
        <p:spPr>
          <a:xfrm flipH="1">
            <a:off x="4120717" y="5416619"/>
            <a:ext cx="2877762" cy="70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232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23297</TotalTime>
  <Words>3424</Words>
  <Application>Microsoft Office PowerPoint</Application>
  <PresentationFormat>Affichage à l'écran (4:3)</PresentationFormat>
  <Paragraphs>361</Paragraphs>
  <Slides>48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7" baseType="lpstr">
      <vt:lpstr>Arial</vt:lpstr>
      <vt:lpstr>Cambria Math</vt:lpstr>
      <vt:lpstr>Courier</vt:lpstr>
      <vt:lpstr>Courier New</vt:lpstr>
      <vt:lpstr>Tw Cen MT</vt:lpstr>
      <vt:lpstr>Tw Cen MT Condensed</vt:lpstr>
      <vt:lpstr>Wingdings</vt:lpstr>
      <vt:lpstr>Wingdings 3</vt:lpstr>
      <vt:lpstr>Intégral</vt:lpstr>
      <vt:lpstr>Introduction  A GNU Octave </vt:lpstr>
      <vt:lpstr>GNU ?</vt:lpstr>
      <vt:lpstr>Où obtenir GNU Octave</vt:lpstr>
      <vt:lpstr>GNU Octave, C’est quoi ?</vt:lpstr>
      <vt:lpstr>Quelles visualisationS ?</vt:lpstr>
      <vt:lpstr>Quelles visualisationS ?</vt:lpstr>
      <vt:lpstr>Quelles visualisationS ?</vt:lpstr>
      <vt:lpstr>Quelles visualisationS ?</vt:lpstr>
      <vt:lpstr>GNU Octave</vt:lpstr>
      <vt:lpstr>Les variables</vt:lpstr>
      <vt:lpstr>Les variables</vt:lpstr>
      <vt:lpstr>Les variables</vt:lpstr>
      <vt:lpstr>Commandes utiles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Vecteurs et Matrices</vt:lpstr>
      <vt:lpstr>Polynômes</vt:lpstr>
      <vt:lpstr>Graphiques</vt:lpstr>
      <vt:lpstr>Graphiques</vt:lpstr>
      <vt:lpstr>Graphiques</vt:lpstr>
      <vt:lpstr>Graphiques</vt:lpstr>
      <vt:lpstr>Graphiques</vt:lpstr>
      <vt:lpstr>Graphiques</vt:lpstr>
      <vt:lpstr>Graphiques</vt:lpstr>
      <vt:lpstr>Graphiques</vt:lpstr>
      <vt:lpstr>Graphiques</vt:lpstr>
      <vt:lpstr>Scripts et Fonctions</vt:lpstr>
      <vt:lpstr>Scripts et Fonctions</vt:lpstr>
      <vt:lpstr>Scripts et Fonctions</vt:lpstr>
      <vt:lpstr>Scripts et Fonctions</vt:lpstr>
      <vt:lpstr>Scripts et Fonctions</vt:lpstr>
      <vt:lpstr>Scripts et Fonctions</vt:lpstr>
      <vt:lpstr>Scripts et Fonctions</vt:lpstr>
      <vt:lpstr>Interpolation</vt:lpstr>
      <vt:lpstr>Equations différentielles</vt:lpstr>
      <vt:lpstr>Equations différentielles (EULER)</vt:lpstr>
      <vt:lpstr>Equations différentielles (SOLVER)</vt:lpstr>
      <vt:lpstr>Pour Finir …</vt:lpstr>
      <vt:lpstr>Liens avec PyThon</vt:lpstr>
      <vt:lpstr>Des liens</vt:lpstr>
    </vt:vector>
  </TitlesOfParts>
  <Company>Cena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GNU Octave</dc:title>
  <dc:creator>athenes</dc:creator>
  <cp:lastModifiedBy>Philippe Truillet</cp:lastModifiedBy>
  <cp:revision>370</cp:revision>
  <dcterms:created xsi:type="dcterms:W3CDTF">2006-02-13T14:30:03Z</dcterms:created>
  <dcterms:modified xsi:type="dcterms:W3CDTF">2023-08-24T09:59:06Z</dcterms:modified>
</cp:coreProperties>
</file>