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3"/>
  </p:notesMasterIdLst>
  <p:sldIdLst>
    <p:sldId id="303" r:id="rId2"/>
    <p:sldId id="305" r:id="rId3"/>
    <p:sldId id="306" r:id="rId4"/>
    <p:sldId id="352" r:id="rId5"/>
    <p:sldId id="353" r:id="rId6"/>
    <p:sldId id="354" r:id="rId7"/>
    <p:sldId id="355" r:id="rId8"/>
    <p:sldId id="329" r:id="rId9"/>
    <p:sldId id="356" r:id="rId10"/>
    <p:sldId id="386" r:id="rId11"/>
    <p:sldId id="359" r:id="rId12"/>
    <p:sldId id="362" r:id="rId13"/>
    <p:sldId id="358" r:id="rId14"/>
    <p:sldId id="357" r:id="rId15"/>
    <p:sldId id="366" r:id="rId16"/>
    <p:sldId id="367" r:id="rId17"/>
    <p:sldId id="363" r:id="rId18"/>
    <p:sldId id="364" r:id="rId19"/>
    <p:sldId id="365" r:id="rId20"/>
    <p:sldId id="370" r:id="rId21"/>
    <p:sldId id="371" r:id="rId22"/>
    <p:sldId id="368" r:id="rId23"/>
    <p:sldId id="369" r:id="rId24"/>
    <p:sldId id="360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72" r:id="rId34"/>
    <p:sldId id="381" r:id="rId35"/>
    <p:sldId id="387" r:id="rId36"/>
    <p:sldId id="361" r:id="rId37"/>
    <p:sldId id="382" r:id="rId38"/>
    <p:sldId id="383" r:id="rId39"/>
    <p:sldId id="385" r:id="rId40"/>
    <p:sldId id="384" r:id="rId41"/>
    <p:sldId id="388" r:id="rId42"/>
  </p:sldIdLst>
  <p:sldSz cx="9144000" cy="6858000" type="screen4x3"/>
  <p:notesSz cx="68119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1286" autoAdjust="0"/>
  </p:normalViewPr>
  <p:slideViewPr>
    <p:cSldViewPr>
      <p:cViewPr varScale="1">
        <p:scale>
          <a:sx n="53" d="100"/>
          <a:sy n="53" d="100"/>
        </p:scale>
        <p:origin x="13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CDCEED-BD2E-4783-9686-44C3C85061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CEED-BD2E-4783-9686-44C3C850618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dropbox\Dropbox\Philippe.Pro\web\IRIT\img\logo_UPS.png">
            <a:extLst>
              <a:ext uri="{FF2B5EF4-FFF2-40B4-BE49-F238E27FC236}">
                <a16:creationId xmlns:a16="http://schemas.microsoft.com/office/drawing/2014/main" id="{75A169CC-263D-48EA-88C5-3CBE17832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6280189"/>
            <a:ext cx="1579219" cy="5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120157"/>
            <a:ext cx="5828184" cy="1143000"/>
          </a:xfrm>
        </p:spPr>
        <p:txBody>
          <a:bodyPr>
            <a:normAutofit fontScale="90000"/>
          </a:bodyPr>
          <a:lstStyle/>
          <a:p>
            <a:r>
              <a:rPr lang="en-US" altLang="fr-FR" dirty="0"/>
              <a:t>Introduction </a:t>
            </a:r>
            <a:br>
              <a:rPr lang="en-US" altLang="fr-FR" dirty="0"/>
            </a:br>
            <a:r>
              <a:rPr lang="en-US" altLang="fr-FR" dirty="0"/>
              <a:t>A GNU Octave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altLang="fr-FR" dirty="0"/>
              <a:t>Ph. Truillet</a:t>
            </a:r>
          </a:p>
          <a:p>
            <a:endParaRPr lang="en-US" altLang="fr-FR" dirty="0"/>
          </a:p>
          <a:p>
            <a:r>
              <a:rPr lang="en-US" altLang="fr-FR" dirty="0" err="1"/>
              <a:t>Juillet</a:t>
            </a:r>
            <a:r>
              <a:rPr lang="en-US" altLang="fr-FR" dirty="0"/>
              <a:t> 2020, v. 1.3</a:t>
            </a:r>
          </a:p>
        </p:txBody>
      </p:sp>
      <p:pic>
        <p:nvPicPr>
          <p:cNvPr id="5" name="Image 4" descr="https://www.gnu.org/software/octave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49898"/>
            <a:ext cx="913259" cy="913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Résultat de recherche d'images pour &quot;comic matlab&quot;">
            <a:extLst>
              <a:ext uri="{FF2B5EF4-FFF2-40B4-BE49-F238E27FC236}">
                <a16:creationId xmlns:a16="http://schemas.microsoft.com/office/drawing/2014/main" id="{82B1333F-852C-4F5D-AE7F-17BE1F0D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6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0C62D-286E-4E32-837D-61683D27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618AD-22F8-4663-ADDA-B5FBF0FB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455368"/>
          </a:xfrm>
        </p:spPr>
        <p:txBody>
          <a:bodyPr>
            <a:normAutofit/>
          </a:bodyPr>
          <a:lstStyle/>
          <a:p>
            <a:r>
              <a:rPr lang="fr-FR" dirty="0"/>
              <a:t>Les types manipulés sont nombreux dont les plus courants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booléens			</a:t>
            </a:r>
            <a:r>
              <a:rPr lang="fr-FR" sz="1600" dirty="0" err="1">
                <a:latin typeface="Courier"/>
              </a:rPr>
              <a:t>true</a:t>
            </a:r>
            <a:r>
              <a:rPr lang="fr-FR" dirty="0"/>
              <a:t> (1) et </a:t>
            </a:r>
            <a:r>
              <a:rPr lang="fr-FR" sz="1600" dirty="0">
                <a:latin typeface="Courier"/>
              </a:rPr>
              <a:t>false</a:t>
            </a:r>
            <a:r>
              <a:rPr lang="fr-FR" dirty="0"/>
              <a:t> (0)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entiers			</a:t>
            </a:r>
            <a:r>
              <a:rPr lang="fr-FR" sz="1600" dirty="0">
                <a:latin typeface="Courier"/>
              </a:rPr>
              <a:t>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« flottants »			</a:t>
            </a:r>
            <a:r>
              <a:rPr lang="fr-FR" sz="1600" dirty="0">
                <a:latin typeface="Courier"/>
              </a:rPr>
              <a:t>12.1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nombres complexes		</a:t>
            </a:r>
            <a:r>
              <a:rPr lang="fr-FR" sz="1600" dirty="0">
                <a:latin typeface="Courier"/>
              </a:rPr>
              <a:t>2+12*i</a:t>
            </a:r>
            <a:r>
              <a:rPr lang="fr-FR" dirty="0"/>
              <a:t> (ou </a:t>
            </a:r>
            <a:r>
              <a:rPr lang="fr-FR" sz="1600" dirty="0">
                <a:latin typeface="Courier"/>
              </a:rPr>
              <a:t>2+12*j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caractères			</a:t>
            </a:r>
            <a:r>
              <a:rPr lang="fr-FR" sz="1600" dirty="0">
                <a:latin typeface="Courier"/>
              </a:rPr>
              <a:t>'a' </a:t>
            </a:r>
            <a:r>
              <a:rPr lang="fr-FR" dirty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chaînes de caractères 	</a:t>
            </a:r>
            <a:r>
              <a:rPr lang="fr-FR" sz="1600" dirty="0">
                <a:latin typeface="Courier"/>
              </a:rPr>
              <a:t>"a" </a:t>
            </a:r>
            <a:r>
              <a:rPr lang="fr-FR" dirty="0"/>
              <a:t>(attention </a:t>
            </a:r>
            <a:r>
              <a:rPr lang="fr-FR" sz="1600" dirty="0">
                <a:latin typeface="Courier"/>
              </a:rPr>
              <a:t>'a' </a:t>
            </a:r>
            <a:r>
              <a:rPr lang="fr-FR" dirty="0"/>
              <a:t>≠</a:t>
            </a:r>
            <a:r>
              <a:rPr lang="fr-FR" sz="1600" dirty="0">
                <a:latin typeface="Courier"/>
              </a:rPr>
              <a:t> "a"</a:t>
            </a:r>
            <a:r>
              <a:rPr lang="fr-FR" dirty="0">
                <a:latin typeface="Courier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(et </a:t>
            </a:r>
            <a:r>
              <a:rPr lang="fr-FR" u="sng" dirty="0"/>
              <a:t>d’autres</a:t>
            </a:r>
            <a:r>
              <a:rPr lang="fr-FR" dirty="0"/>
              <a:t> que l’on va voir par ailleurs) </a:t>
            </a:r>
          </a:p>
          <a:p>
            <a:pPr marL="0" indent="0">
              <a:buNone/>
            </a:pPr>
            <a:r>
              <a:rPr lang="fr-FR" dirty="0"/>
              <a:t>Par ailleurs, GNU Octave définit l’∞ (</a:t>
            </a:r>
            <a:r>
              <a:rPr lang="fr-FR" sz="1600" dirty="0" err="1">
                <a:latin typeface="Courier"/>
              </a:rPr>
              <a:t>Inf</a:t>
            </a:r>
            <a:r>
              <a:rPr lang="fr-FR" dirty="0"/>
              <a:t>) et le résultat de la division zéro par zéro (</a:t>
            </a:r>
            <a:r>
              <a:rPr lang="fr-FR" sz="1600" dirty="0">
                <a:latin typeface="Courier"/>
              </a:rPr>
              <a:t>NaN</a:t>
            </a:r>
            <a:r>
              <a:rPr lang="fr-FR" dirty="0"/>
              <a:t> : </a:t>
            </a:r>
            <a:r>
              <a:rPr lang="fr-FR" b="1" dirty="0"/>
              <a:t>N</a:t>
            </a:r>
            <a:r>
              <a:rPr lang="fr-FR" dirty="0"/>
              <a:t>ot </a:t>
            </a:r>
            <a:r>
              <a:rPr lang="fr-FR" b="1" dirty="0"/>
              <a:t>a</a:t>
            </a:r>
            <a:r>
              <a:rPr lang="fr-FR" dirty="0"/>
              <a:t> </a:t>
            </a:r>
            <a:r>
              <a:rPr lang="fr-FR" b="1" dirty="0" err="1"/>
              <a:t>N</a:t>
            </a:r>
            <a:r>
              <a:rPr lang="fr-FR" dirty="0" err="1"/>
              <a:t>umber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48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B04AF-3D87-4250-8758-A867DB93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A62C-A2C8-4E17-A539-131B3D40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voir le contenu d’une variable, il suffit de taper son nom</a:t>
            </a:r>
          </a:p>
          <a:p>
            <a:r>
              <a:rPr lang="fr-FR" sz="1600" dirty="0">
                <a:latin typeface="Courier"/>
              </a:rPr>
              <a:t>&gt;&gt; a</a:t>
            </a:r>
          </a:p>
          <a:p>
            <a:r>
              <a:rPr lang="fr-FR" sz="1600" dirty="0">
                <a:latin typeface="Courier"/>
              </a:rPr>
              <a:t>a = 12</a:t>
            </a:r>
          </a:p>
          <a:p>
            <a:r>
              <a:rPr lang="fr-FR" dirty="0"/>
              <a:t>Vous pouvez aussi manipuler des variables stockées dans l’espace de travail</a:t>
            </a:r>
          </a:p>
          <a:p>
            <a:r>
              <a:rPr lang="fr-FR" sz="1600" dirty="0">
                <a:latin typeface="Courier"/>
              </a:rPr>
              <a:t>&gt;&gt; b = 10;</a:t>
            </a:r>
          </a:p>
          <a:p>
            <a:r>
              <a:rPr lang="fr-FR" sz="1600" dirty="0">
                <a:latin typeface="Courier"/>
              </a:rPr>
              <a:t>&gt;&gt; c = a + b</a:t>
            </a:r>
          </a:p>
          <a:p>
            <a:r>
              <a:rPr lang="fr-FR" sz="1600" dirty="0">
                <a:latin typeface="Courier"/>
              </a:rPr>
              <a:t>c = 22</a:t>
            </a:r>
          </a:p>
        </p:txBody>
      </p:sp>
    </p:spTree>
    <p:extLst>
      <p:ext uri="{BB962C8B-B14F-4D97-AF65-F5344CB8AC3E}">
        <p14:creationId xmlns:p14="http://schemas.microsoft.com/office/powerpoint/2010/main" val="35187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CC25-9BDE-407B-A776-B72B6617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2CB8D-0504-4FD9-9724-3EAD6F36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clc</a:t>
            </a:r>
            <a:r>
              <a:rPr lang="fr-FR" dirty="0"/>
              <a:t> : </a:t>
            </a:r>
            <a:r>
              <a:rPr lang="fr-FR" b="1" dirty="0" err="1"/>
              <a:t>cl</a:t>
            </a:r>
            <a:r>
              <a:rPr lang="fr-FR" dirty="0" err="1"/>
              <a:t>ear</a:t>
            </a:r>
            <a:r>
              <a:rPr lang="fr-FR" dirty="0"/>
              <a:t> </a:t>
            </a:r>
            <a:r>
              <a:rPr lang="fr-FR" b="1" dirty="0"/>
              <a:t>c</a:t>
            </a:r>
            <a:r>
              <a:rPr lang="fr-FR" dirty="0"/>
              <a:t>onsole : efface la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clear</a:t>
            </a:r>
            <a:r>
              <a:rPr lang="fr-FR" dirty="0"/>
              <a:t> a : efface le contenu de la variable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clear</a:t>
            </a:r>
            <a:r>
              <a:rPr lang="fr-FR" b="1" dirty="0"/>
              <a:t> all </a:t>
            </a:r>
            <a:r>
              <a:rPr lang="fr-FR" dirty="0"/>
              <a:t>: efface toutes les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help</a:t>
            </a:r>
            <a:r>
              <a:rPr lang="fr-FR" dirty="0"/>
              <a:t> &lt;cmd&gt; : cherche de l’aide pour la commande &lt;cmd&gt;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lookfor</a:t>
            </a:r>
            <a:r>
              <a:rPr lang="fr-FR" dirty="0"/>
              <a:t> &lt;chaine&gt; : cherche de l’aide qui contient la chaîne de caractères &lt;chaine&gt;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whos</a:t>
            </a:r>
            <a:r>
              <a:rPr lang="fr-FR" dirty="0"/>
              <a:t> : donne le contenu de l’espace de travail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6CB5B5-0A8E-4878-A709-8C45D6E7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30680"/>
            <a:ext cx="3042970" cy="17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C43C-DAA3-46CD-8C1F-BBE6401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B1764-B201-411E-8623-C33E96D0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sont des tableaux à une (vecteur) ou x dimensions (matrice) </a:t>
            </a:r>
            <a:r>
              <a:rPr lang="fr-FR" b="1" dirty="0" err="1"/>
              <a:t>m</a:t>
            </a:r>
            <a:r>
              <a:rPr lang="fr-FR" dirty="0" err="1"/>
              <a:t>x</a:t>
            </a:r>
            <a:r>
              <a:rPr lang="fr-FR" b="1" dirty="0" err="1"/>
              <a:t>n</a:t>
            </a:r>
            <a:endParaRPr lang="fr-FR" b="1" dirty="0"/>
          </a:p>
          <a:p>
            <a:pPr lvl="1"/>
            <a:r>
              <a:rPr lang="fr-FR" dirty="0"/>
              <a:t>On distinguera les vecteurs-ligne (1 colonne, m lignes) des vecteurs-colonne (n colonnes, 1 ligne)</a:t>
            </a:r>
          </a:p>
          <a:p>
            <a:pPr lvl="1"/>
            <a:r>
              <a:rPr lang="fr-FR" dirty="0"/>
              <a:t>Les matrices à deux dimensions seront codées sous la forme ligne/colonne (m/n)</a:t>
            </a:r>
          </a:p>
          <a:p>
            <a:endParaRPr lang="fr-FR" dirty="0"/>
          </a:p>
          <a:p>
            <a:r>
              <a:rPr lang="fr-FR" dirty="0"/>
              <a:t>Par convention, les noms des </a:t>
            </a:r>
            <a:r>
              <a:rPr lang="fr-FR" b="1" dirty="0"/>
              <a:t>matrices</a:t>
            </a:r>
            <a:r>
              <a:rPr lang="fr-FR" dirty="0"/>
              <a:t> débuteront par une </a:t>
            </a:r>
            <a:r>
              <a:rPr lang="fr-FR" b="1" dirty="0"/>
              <a:t>lettre en majuscule </a:t>
            </a:r>
            <a:r>
              <a:rPr lang="fr-FR" dirty="0"/>
              <a:t>tandis que les </a:t>
            </a:r>
            <a:r>
              <a:rPr lang="fr-FR" b="1" dirty="0"/>
              <a:t>vecteurs et variables </a:t>
            </a:r>
            <a:r>
              <a:rPr lang="fr-FR" dirty="0"/>
              <a:t>le seront par une </a:t>
            </a:r>
            <a:r>
              <a:rPr lang="fr-FR" b="1" dirty="0"/>
              <a:t>lettre en minuscule</a:t>
            </a:r>
          </a:p>
          <a:p>
            <a:endParaRPr lang="fr-FR" b="1" dirty="0"/>
          </a:p>
          <a:p>
            <a:r>
              <a:rPr lang="fr-FR" dirty="0"/>
              <a:t>En réalité, toutes les entités en GNU Octave sont des matrices ! </a:t>
            </a:r>
          </a:p>
        </p:txBody>
      </p:sp>
    </p:spTree>
    <p:extLst>
      <p:ext uri="{BB962C8B-B14F-4D97-AF65-F5344CB8AC3E}">
        <p14:creationId xmlns:p14="http://schemas.microsoft.com/office/powerpoint/2010/main" val="323303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975A4-8170-44C7-8CF5-C0EB73C7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26380-A15B-4DB0-8574-A7E140E2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42" y="2276872"/>
            <a:ext cx="7290055" cy="4023360"/>
          </a:xfrm>
        </p:spPr>
        <p:txBody>
          <a:bodyPr/>
          <a:lstStyle/>
          <a:p>
            <a:r>
              <a:rPr lang="fr-FR" dirty="0"/>
              <a:t>Définir une matrice est simple </a:t>
            </a:r>
            <a:r>
              <a:rPr lang="fr-FR" dirty="0">
                <a:sym typeface="Wingdings" panose="05000000000000000000" pitchFamily="2" charset="2"/>
              </a:rPr>
              <a:t>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sz="1600" dirty="0">
                <a:latin typeface="Courier"/>
                <a:sym typeface="Wingdings" panose="05000000000000000000" pitchFamily="2" charset="2"/>
              </a:rPr>
              <a:t>A = [1</a:t>
            </a:r>
            <a:r>
              <a:rPr lang="fr-FR" sz="1600" dirty="0">
                <a:solidFill>
                  <a:srgbClr val="FF9933"/>
                </a:solidFill>
                <a:latin typeface="Courier"/>
                <a:sym typeface="Wingdings" panose="05000000000000000000" pitchFamily="2" charset="2"/>
              </a:rPr>
              <a:t>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2 </a:t>
            </a:r>
            <a:r>
              <a:rPr lang="fr-FR" sz="1600" b="1" dirty="0">
                <a:solidFill>
                  <a:srgbClr val="0070C0"/>
                </a:solidFill>
                <a:latin typeface="Courier"/>
                <a:sym typeface="Wingdings" panose="05000000000000000000" pitchFamily="2" charset="2"/>
              </a:rPr>
              <a:t>;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 3</a:t>
            </a:r>
            <a:r>
              <a:rPr lang="fr-FR" sz="1600" dirty="0">
                <a:solidFill>
                  <a:srgbClr val="FF9933"/>
                </a:solidFill>
                <a:latin typeface="Courier"/>
                <a:sym typeface="Wingdings" panose="05000000000000000000" pitchFamily="2" charset="2"/>
              </a:rPr>
              <a:t>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4]</a:t>
            </a:r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-45720">
              <a:buNone/>
            </a:pPr>
            <a:r>
              <a:rPr lang="fr-FR" dirty="0"/>
              <a:t>Accéder à un élément est aussi simple !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&gt;&gt; A(1,2) 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ans=2</a:t>
            </a:r>
          </a:p>
          <a:p>
            <a:pPr marL="0" indent="-4572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CEE294-88D4-4E6A-BE00-A1F9B37AD592}"/>
              </a:ext>
            </a:extLst>
          </p:cNvPr>
          <p:cNvSpPr txBox="1"/>
          <p:nvPr/>
        </p:nvSpPr>
        <p:spPr>
          <a:xfrm>
            <a:off x="4932040" y="2834951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Utiliser un « </a:t>
            </a:r>
            <a:r>
              <a:rPr lang="fr-FR" b="1" dirty="0"/>
              <a:t>, </a:t>
            </a:r>
            <a:r>
              <a:rPr lang="fr-FR" dirty="0"/>
              <a:t>» ou un «  » pour séparer les colonnes</a:t>
            </a:r>
          </a:p>
          <a:p>
            <a:endParaRPr lang="fr-FR" dirty="0"/>
          </a:p>
          <a:p>
            <a:r>
              <a:rPr lang="fr-FR" dirty="0"/>
              <a:t>Utiliser un «</a:t>
            </a:r>
            <a:r>
              <a:rPr lang="fr-FR" b="1" dirty="0"/>
              <a:t> ; </a:t>
            </a:r>
            <a:r>
              <a:rPr lang="fr-FR" dirty="0"/>
              <a:t>» ou un « &lt;CR&gt; » pour séparer les lignes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41A9B7E-F005-4E33-AC82-9AFAEEF33C44}"/>
                  </a:ext>
                </a:extLst>
              </p:cNvPr>
              <p:cNvSpPr txBox="1"/>
              <p:nvPr/>
            </p:nvSpPr>
            <p:spPr>
              <a:xfrm>
                <a:off x="1475656" y="3734298"/>
                <a:ext cx="144016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41A9B7E-F005-4E33-AC82-9AFAEEF3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34298"/>
                <a:ext cx="1440160" cy="554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94DFF238-3E42-4A82-976B-5F6BE05C31A4}"/>
              </a:ext>
            </a:extLst>
          </p:cNvPr>
          <p:cNvSpPr txBox="1"/>
          <p:nvPr/>
        </p:nvSpPr>
        <p:spPr>
          <a:xfrm>
            <a:off x="2915816" y="5445224"/>
            <a:ext cx="13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ligne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6463C3-BB7E-44BB-BBC1-6C40F203C008}"/>
              </a:ext>
            </a:extLst>
          </p:cNvPr>
          <p:cNvSpPr txBox="1"/>
          <p:nvPr/>
        </p:nvSpPr>
        <p:spPr>
          <a:xfrm>
            <a:off x="2915816" y="5857685"/>
            <a:ext cx="13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colonne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535753-5EBD-4CB6-94A4-5C4555A36FA0}"/>
              </a:ext>
            </a:extLst>
          </p:cNvPr>
          <p:cNvCxnSpPr/>
          <p:nvPr/>
        </p:nvCxnSpPr>
        <p:spPr>
          <a:xfrm flipH="1" flipV="1">
            <a:off x="1547664" y="5517232"/>
            <a:ext cx="1296144" cy="11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BB5DA16-36C1-4BAA-8C0F-C0C5D2B4EDFC}"/>
              </a:ext>
            </a:extLst>
          </p:cNvPr>
          <p:cNvCxnSpPr>
            <a:cxnSpLocks/>
          </p:cNvCxnSpPr>
          <p:nvPr/>
        </p:nvCxnSpPr>
        <p:spPr>
          <a:xfrm flipH="1" flipV="1">
            <a:off x="2597066" y="3975422"/>
            <a:ext cx="812234" cy="154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A3E01A2-92EF-4AE0-AADB-6FDC83A3FA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763688" y="5444017"/>
            <a:ext cx="1152128" cy="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428CCFB-C073-48CF-96E9-41C3596D8128}"/>
              </a:ext>
            </a:extLst>
          </p:cNvPr>
          <p:cNvCxnSpPr>
            <a:cxnSpLocks/>
          </p:cNvCxnSpPr>
          <p:nvPr/>
        </p:nvCxnSpPr>
        <p:spPr>
          <a:xfrm flipH="1" flipV="1">
            <a:off x="2341165" y="4424867"/>
            <a:ext cx="718667" cy="143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56CB-9C08-4DC7-A299-04AFFC0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3E02-F289-4DF9-8399-5360D7AD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Il existe plusieurs façons de créer des vecteurs</a:t>
            </a:r>
          </a:p>
          <a:p>
            <a:r>
              <a:rPr lang="fr-FR" dirty="0"/>
              <a:t>Créer un vecteur avec n intervalles fixes</a:t>
            </a:r>
          </a:p>
          <a:p>
            <a:r>
              <a:rPr lang="fr-FR" sz="1600" dirty="0">
                <a:latin typeface="Courier"/>
              </a:rPr>
              <a:t>&gt;&gt; x = 0:0.5:pi </a:t>
            </a:r>
            <a:r>
              <a:rPr lang="fr-FR" dirty="0"/>
              <a:t>% créer un ensemble de données entre 0 et pi avec un intervalle de n=0,5</a:t>
            </a:r>
          </a:p>
          <a:p>
            <a:r>
              <a:rPr lang="fr-FR" dirty="0"/>
              <a:t>Créer un vecteur avec m intervalles égaux</a:t>
            </a:r>
          </a:p>
          <a:p>
            <a:r>
              <a:rPr lang="fr-FR" sz="1600" dirty="0">
                <a:latin typeface="Courier"/>
              </a:rPr>
              <a:t>&gt;&gt; x = </a:t>
            </a:r>
            <a:r>
              <a:rPr lang="fr-FR" sz="1600" dirty="0" err="1">
                <a:latin typeface="Courier"/>
              </a:rPr>
              <a:t>linspace</a:t>
            </a:r>
            <a:r>
              <a:rPr lang="fr-FR" sz="1600" dirty="0">
                <a:latin typeface="Courier"/>
              </a:rPr>
              <a:t>(0,pi,7) </a:t>
            </a:r>
            <a:r>
              <a:rPr lang="fr-FR" dirty="0"/>
              <a:t>% m=7 intervalles entre 0 et pi</a:t>
            </a:r>
          </a:p>
          <a:p>
            <a:r>
              <a:rPr lang="fr-FR" dirty="0"/>
              <a:t>Créer un vecteur dans un espace logarithmique</a:t>
            </a:r>
          </a:p>
          <a:p>
            <a:r>
              <a:rPr lang="fr-FR" sz="1600" dirty="0">
                <a:latin typeface="Courier"/>
              </a:rPr>
              <a:t>&gt;&gt; x = </a:t>
            </a:r>
            <a:r>
              <a:rPr lang="fr-FR" sz="1600" dirty="0" err="1">
                <a:latin typeface="Courier"/>
              </a:rPr>
              <a:t>logspace</a:t>
            </a:r>
            <a:r>
              <a:rPr lang="fr-FR" sz="1600" dirty="0">
                <a:latin typeface="Courier"/>
              </a:rPr>
              <a:t>(1,2,7) </a:t>
            </a:r>
            <a:r>
              <a:rPr lang="fr-FR" dirty="0"/>
              <a:t>% m=7 intervalles entre log</a:t>
            </a:r>
            <a:r>
              <a:rPr lang="fr-FR" baseline="-25000" dirty="0"/>
              <a:t>10</a:t>
            </a:r>
            <a:r>
              <a:rPr lang="fr-FR" dirty="0"/>
              <a:t>(1) et log</a:t>
            </a:r>
            <a:r>
              <a:rPr lang="fr-FR" baseline="-25000" dirty="0"/>
              <a:t>10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45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491C2-F4E7-4C88-95AC-8B24E53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424F2-A3A5-4F1F-ADD7-DC07CF11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Il existe plusieurs façons de créer des matrices</a:t>
            </a:r>
          </a:p>
          <a:p>
            <a:r>
              <a:rPr lang="en-US" altLang="fr-FR" sz="1600" dirty="0">
                <a:latin typeface="Courier"/>
              </a:rPr>
              <a:t>zeros(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remplie</a:t>
            </a:r>
            <a:r>
              <a:rPr lang="en-US" altLang="fr-FR" dirty="0"/>
              <a:t> de 0 </a:t>
            </a:r>
          </a:p>
          <a:p>
            <a:r>
              <a:rPr lang="en-US" altLang="fr-FR" sz="1600" dirty="0">
                <a:latin typeface="Courier"/>
              </a:rPr>
              <a:t>ones(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remplie</a:t>
            </a:r>
            <a:r>
              <a:rPr lang="en-US" altLang="fr-FR" dirty="0"/>
              <a:t> de 1 </a:t>
            </a:r>
          </a:p>
          <a:p>
            <a:r>
              <a:rPr lang="en-US" altLang="fr-FR" sz="1600" dirty="0">
                <a:latin typeface="Courier"/>
              </a:rPr>
              <a:t>eye(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identité</a:t>
            </a:r>
            <a:r>
              <a:rPr lang="en-US" altLang="fr-FR" dirty="0"/>
              <a:t> </a:t>
            </a:r>
          </a:p>
          <a:p>
            <a:r>
              <a:rPr lang="en-US" altLang="fr-FR" sz="1600" dirty="0" err="1">
                <a:latin typeface="Courier"/>
              </a:rPr>
              <a:t>randn</a:t>
            </a:r>
            <a:r>
              <a:rPr lang="en-US" altLang="fr-FR" sz="1600" dirty="0">
                <a:latin typeface="Courier"/>
              </a:rPr>
              <a:t>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distribuée</a:t>
            </a:r>
            <a:r>
              <a:rPr lang="en-US" altLang="fr-FR" dirty="0"/>
              <a:t> </a:t>
            </a:r>
            <a:r>
              <a:rPr lang="en-US" altLang="fr-FR" dirty="0" err="1"/>
              <a:t>normalement</a:t>
            </a:r>
            <a:r>
              <a:rPr lang="en-US" altLang="fr-FR" dirty="0"/>
              <a:t> (</a:t>
            </a:r>
            <a:r>
              <a:rPr lang="en-US" altLang="fr-FR" dirty="0" err="1"/>
              <a:t>moyenne</a:t>
            </a:r>
            <a:r>
              <a:rPr lang="en-US" altLang="fr-FR" dirty="0"/>
              <a:t> à 0 et variance à 1)</a:t>
            </a:r>
          </a:p>
          <a:p>
            <a:r>
              <a:rPr lang="en-US" altLang="fr-FR" sz="1600" dirty="0">
                <a:latin typeface="Courier"/>
              </a:rPr>
              <a:t>magic(m)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un </a:t>
            </a:r>
            <a:r>
              <a:rPr lang="en-US" altLang="fr-FR" dirty="0" err="1"/>
              <a:t>carré</a:t>
            </a:r>
            <a:r>
              <a:rPr lang="en-US" altLang="fr-FR" dirty="0"/>
              <a:t> </a:t>
            </a:r>
            <a:r>
              <a:rPr lang="en-US" altLang="fr-FR" dirty="0" err="1"/>
              <a:t>magique</a:t>
            </a:r>
            <a:r>
              <a:rPr lang="en-US" altLang="fr-FR" dirty="0"/>
              <a:t> (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</a:t>
            </a:r>
            <a:r>
              <a:rPr lang="en-US" altLang="fr-FR" dirty="0" err="1"/>
              <a:t>où</a:t>
            </a:r>
            <a:r>
              <a:rPr lang="en-US" altLang="fr-FR" dirty="0"/>
              <a:t> la </a:t>
            </a:r>
            <a:r>
              <a:rPr lang="en-US" altLang="fr-FR" dirty="0" err="1"/>
              <a:t>somme</a:t>
            </a:r>
            <a:r>
              <a:rPr lang="en-US" altLang="fr-FR" dirty="0"/>
              <a:t> des </a:t>
            </a:r>
            <a:r>
              <a:rPr lang="en-US" altLang="fr-FR" dirty="0" err="1"/>
              <a:t>éléments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la </a:t>
            </a:r>
            <a:r>
              <a:rPr lang="en-US" altLang="fr-FR" dirty="0" err="1"/>
              <a:t>même</a:t>
            </a:r>
            <a:r>
              <a:rPr lang="en-US" altLang="fr-FR" dirty="0"/>
              <a:t> pour </a:t>
            </a:r>
            <a:r>
              <a:rPr lang="en-US" altLang="fr-FR" dirty="0" err="1"/>
              <a:t>chaque</a:t>
            </a:r>
            <a:r>
              <a:rPr lang="en-US" altLang="fr-FR" dirty="0"/>
              <a:t> </a:t>
            </a:r>
            <a:r>
              <a:rPr lang="en-US" altLang="fr-FR" dirty="0" err="1"/>
              <a:t>colonne</a:t>
            </a:r>
            <a:r>
              <a:rPr lang="en-US" altLang="fr-FR" dirty="0"/>
              <a:t>, </a:t>
            </a:r>
            <a:r>
              <a:rPr lang="en-US" altLang="fr-FR" dirty="0" err="1"/>
              <a:t>ligne</a:t>
            </a:r>
            <a:r>
              <a:rPr lang="en-US" altLang="fr-FR" dirty="0"/>
              <a:t> et </a:t>
            </a:r>
            <a:r>
              <a:rPr lang="en-US" altLang="fr-FR" dirty="0" err="1"/>
              <a:t>diagonale</a:t>
            </a:r>
            <a:r>
              <a:rPr lang="en-US" altLang="fr-FR" dirty="0"/>
              <a:t>) </a:t>
            </a:r>
          </a:p>
          <a:p>
            <a:r>
              <a:rPr lang="en-US" altLang="fr-FR" sz="1600" dirty="0">
                <a:latin typeface="Courier"/>
              </a:rPr>
              <a:t>pascal(m) </a:t>
            </a:r>
            <a:r>
              <a:rPr lang="en-US" altLang="fr-FR" dirty="0"/>
              <a:t>: 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de Pascal </a:t>
            </a:r>
            <a:r>
              <a:rPr lang="en-US" altLang="fr-FR" dirty="0" err="1"/>
              <a:t>d’ordre</a:t>
            </a:r>
            <a:r>
              <a:rPr lang="en-US" altLang="fr-FR" dirty="0"/>
              <a:t> 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074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29C42-7EA9-4A03-82B0-BCE7A797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369B2-D834-42CD-93C5-734FB3DC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476312" cy="4023360"/>
          </a:xfrm>
        </p:spPr>
        <p:txBody>
          <a:bodyPr/>
          <a:lstStyle/>
          <a:p>
            <a:r>
              <a:rPr lang="fr-FR" b="1" dirty="0"/>
              <a:t>Un opérateur très important </a:t>
            </a:r>
            <a:r>
              <a:rPr lang="fr-FR" dirty="0"/>
              <a:t>: « </a:t>
            </a:r>
            <a:r>
              <a:rPr lang="fr-FR" b="1" dirty="0"/>
              <a:t>: </a:t>
            </a:r>
            <a:r>
              <a:rPr lang="fr-FR" dirty="0"/>
              <a:t>» (que l’on peut traduire par « </a:t>
            </a:r>
            <a:r>
              <a:rPr lang="fr-FR" b="1" dirty="0"/>
              <a:t>à</a:t>
            </a:r>
            <a:r>
              <a:rPr lang="fr-FR" dirty="0"/>
              <a:t> »)</a:t>
            </a:r>
          </a:p>
          <a:p>
            <a:r>
              <a:rPr lang="fr-FR" sz="1600" dirty="0">
                <a:latin typeface="Courier"/>
              </a:rPr>
              <a:t>1:10</a:t>
            </a:r>
            <a:r>
              <a:rPr lang="fr-FR" dirty="0"/>
              <a:t> : créé un vecteur (ligne) de la valeur 1 à 10 (avec un pas de 1)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ans= 1 2 3 4 5 6 7 8 9 10</a:t>
            </a:r>
          </a:p>
          <a:p>
            <a:r>
              <a:rPr lang="fr-FR" dirty="0"/>
              <a:t>Si l’on veut définir le </a:t>
            </a:r>
            <a:r>
              <a:rPr lang="fr-FR" i="1" dirty="0"/>
              <a:t>pas</a:t>
            </a:r>
            <a:r>
              <a:rPr lang="fr-FR" dirty="0"/>
              <a:t>, il faut insérer la valeur entre les valeurs de départ et d’arrivée</a:t>
            </a:r>
          </a:p>
          <a:p>
            <a:endParaRPr lang="fr-FR" dirty="0"/>
          </a:p>
          <a:p>
            <a:r>
              <a:rPr lang="fr-FR" sz="1600" dirty="0">
                <a:latin typeface="Courier"/>
              </a:rPr>
              <a:t>1:2:10</a:t>
            </a:r>
            <a:r>
              <a:rPr lang="fr-FR" dirty="0"/>
              <a:t> : créé un vecteur (ligne) de la valeur 1 à 10 (avec un pas de 1)</a:t>
            </a:r>
          </a:p>
          <a:p>
            <a:r>
              <a:rPr lang="fr-FR" sz="1600" dirty="0">
                <a:latin typeface="Courier"/>
              </a:rPr>
              <a:t>ans= 1 3 5 7 9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51E37C-E4E7-47FC-8D4F-EA57D53CFEBE}"/>
              </a:ext>
            </a:extLst>
          </p:cNvPr>
          <p:cNvSpPr txBox="1"/>
          <p:nvPr/>
        </p:nvSpPr>
        <p:spPr>
          <a:xfrm>
            <a:off x="6012160" y="5431049"/>
            <a:ext cx="2520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Essayer avec les valeurs </a:t>
            </a:r>
            <a:r>
              <a:rPr lang="fr-FR" sz="1600" dirty="0">
                <a:latin typeface="Courier"/>
              </a:rPr>
              <a:t>x=0:0.01:2*pi</a:t>
            </a:r>
          </a:p>
        </p:txBody>
      </p:sp>
      <p:pic>
        <p:nvPicPr>
          <p:cNvPr id="5" name="Picture 4" descr="W:\CURRENT WORK\Matlab Tutorial\magnifying glass.gif">
            <a:extLst>
              <a:ext uri="{FF2B5EF4-FFF2-40B4-BE49-F238E27FC236}">
                <a16:creationId xmlns:a16="http://schemas.microsoft.com/office/drawing/2014/main" id="{B1491F92-105F-44B4-9D7B-75DBDFD2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50" y="556371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4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850B1-BE5F-40BD-B8F1-8838D76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E0449-06E3-45C0-84F1-25125369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 opérateur est aussi utilisé pour sélectionner des plages de données</a:t>
            </a:r>
          </a:p>
          <a:p>
            <a:r>
              <a:rPr lang="fr-FR" sz="1600" dirty="0">
                <a:latin typeface="Courier"/>
              </a:rPr>
              <a:t>&gt;&gt; A (3,2:3)</a:t>
            </a:r>
          </a:p>
          <a:p>
            <a:r>
              <a:rPr lang="fr-FR" sz="1600" dirty="0">
                <a:latin typeface="Courier"/>
              </a:rPr>
              <a:t>ans= 1 7</a:t>
            </a:r>
          </a:p>
          <a:p>
            <a:endParaRPr lang="fr-FR" dirty="0"/>
          </a:p>
          <a:p>
            <a:r>
              <a:rPr lang="fr-FR" sz="1600" dirty="0">
                <a:latin typeface="Courier"/>
              </a:rPr>
              <a:t>&gt;&gt; A(:,2)</a:t>
            </a:r>
          </a:p>
          <a:p>
            <a:r>
              <a:rPr lang="fr-FR" sz="1600" dirty="0">
                <a:latin typeface="Courier"/>
              </a:rPr>
              <a:t>ans= 	2	</a:t>
            </a:r>
          </a:p>
          <a:p>
            <a:r>
              <a:rPr lang="fr-FR" sz="1600" dirty="0">
                <a:latin typeface="Courier"/>
              </a:rPr>
              <a:t>	1</a:t>
            </a:r>
          </a:p>
          <a:p>
            <a:r>
              <a:rPr lang="fr-FR" sz="1600" dirty="0">
                <a:latin typeface="Courier"/>
              </a:rPr>
              <a:t>	1</a:t>
            </a:r>
          </a:p>
        </p:txBody>
      </p:sp>
      <p:sp>
        <p:nvSpPr>
          <p:cNvPr id="4" name="Text Box 2053">
            <a:extLst>
              <a:ext uri="{FF2B5EF4-FFF2-40B4-BE49-F238E27FC236}">
                <a16:creationId xmlns:a16="http://schemas.microsoft.com/office/drawing/2014/main" id="{49ECB36B-27CC-4CA3-991B-AEF7EC46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864" y="2924944"/>
            <a:ext cx="2748136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A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2     1     7</a:t>
            </a:r>
          </a:p>
          <a:p>
            <a:pPr>
              <a:spcBef>
                <a:spcPct val="50000"/>
              </a:spcBef>
            </a:pPr>
            <a:endParaRPr lang="en-GB" alt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924F01-E1C5-417B-BF82-31384B15DE9D}"/>
              </a:ext>
            </a:extLst>
          </p:cNvPr>
          <p:cNvSpPr txBox="1"/>
          <p:nvPr/>
        </p:nvSpPr>
        <p:spPr>
          <a:xfrm>
            <a:off x="5940152" y="543105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se passe t-il si vous tapez </a:t>
            </a:r>
            <a:r>
              <a:rPr lang="fr-FR" sz="1600" dirty="0">
                <a:latin typeface="Courier"/>
              </a:rPr>
              <a:t>A(:,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:) </a:t>
            </a:r>
            <a:r>
              <a:rPr lang="fr-FR" dirty="0">
                <a:sym typeface="Wingdings" panose="05000000000000000000" pitchFamily="2" charset="2"/>
              </a:rPr>
              <a:t>?</a:t>
            </a:r>
            <a:endParaRPr lang="fr-FR" dirty="0"/>
          </a:p>
        </p:txBody>
      </p:sp>
      <p:pic>
        <p:nvPicPr>
          <p:cNvPr id="6" name="Picture 4" descr="W:\CURRENT WORK\Matlab Tutorial\magnifying glass.gif">
            <a:extLst>
              <a:ext uri="{FF2B5EF4-FFF2-40B4-BE49-F238E27FC236}">
                <a16:creationId xmlns:a16="http://schemas.microsoft.com/office/drawing/2014/main" id="{4BC6C8A3-A8DD-499D-947D-686276C9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50" y="556371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7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B739E-A93D-4C88-9F7B-E9A259EE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7C930-ADCA-4DCA-B3C0-C743D6BE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fr-FR" b="1" dirty="0" err="1"/>
              <a:t>Quelques</a:t>
            </a:r>
            <a:r>
              <a:rPr lang="en-GB" altLang="fr-FR" b="1" dirty="0"/>
              <a:t> </a:t>
            </a:r>
            <a:r>
              <a:rPr lang="en-GB" altLang="fr-FR" b="1" dirty="0" err="1"/>
              <a:t>opérateurs</a:t>
            </a:r>
            <a:r>
              <a:rPr lang="en-GB" altLang="fr-FR" b="1" dirty="0"/>
              <a:t> </a:t>
            </a:r>
            <a:r>
              <a:rPr lang="en-GB" altLang="fr-FR" b="1" dirty="0" err="1"/>
              <a:t>utiles</a:t>
            </a:r>
            <a:endParaRPr lang="en-GB" altLang="fr-FR" b="1" dirty="0"/>
          </a:p>
          <a:p>
            <a:pPr>
              <a:buNone/>
            </a:pPr>
            <a:r>
              <a:rPr lang="en-GB" altLang="fr-FR" sz="1600" dirty="0">
                <a:latin typeface="Courier"/>
              </a:rPr>
              <a:t>&gt;&gt; A</a:t>
            </a:r>
            <a:r>
              <a:rPr lang="en-GB" altLang="fr-FR" sz="1600" dirty="0">
                <a:latin typeface="Courier"/>
                <a:cs typeface="Times New Roman" pitchFamily="18" charset="0"/>
              </a:rPr>
              <a:t>'</a:t>
            </a:r>
            <a:r>
              <a:rPr lang="en-GB" altLang="fr-FR" dirty="0">
                <a:cs typeface="Times New Roman" pitchFamily="18" charset="0"/>
              </a:rPr>
              <a:t>		</a:t>
            </a:r>
            <a:r>
              <a:rPr lang="fr-FR" altLang="fr-FR" dirty="0">
                <a:cs typeface="Times New Roman" pitchFamily="18" charset="0"/>
              </a:rPr>
              <a:t>% calcule la transposée de A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B*A</a:t>
            </a:r>
            <a:r>
              <a:rPr lang="fr-FR" altLang="fr-FR" dirty="0"/>
              <a:t>		% multiplie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B.*A</a:t>
            </a:r>
            <a:r>
              <a:rPr lang="fr-FR" altLang="fr-FR" dirty="0"/>
              <a:t>		% multiplie élément par élément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B/A</a:t>
            </a:r>
            <a:r>
              <a:rPr lang="fr-FR" altLang="fr-FR" dirty="0"/>
              <a:t>		% divise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B./A</a:t>
            </a:r>
            <a:r>
              <a:rPr lang="fr-FR" altLang="fr-FR" dirty="0"/>
              <a:t>		% divise élément par élément les matrices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[B A]</a:t>
            </a:r>
            <a:r>
              <a:rPr lang="fr-FR" altLang="fr-FR" dirty="0"/>
              <a:t>	% fusionne les matrices (horizontalement)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[B;A]</a:t>
            </a:r>
            <a:r>
              <a:rPr lang="fr-FR" altLang="fr-FR" dirty="0"/>
              <a:t>	% fusionne les matrices (verticalement)</a:t>
            </a:r>
          </a:p>
          <a:p>
            <a:endParaRPr lang="fr-FR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E604F4-96F0-4EFC-AA03-AC1B5CF2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764704"/>
            <a:ext cx="2547392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A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2     1     7</a:t>
            </a:r>
          </a:p>
          <a:p>
            <a:pPr>
              <a:spcBef>
                <a:spcPct val="50000"/>
              </a:spcBef>
            </a:pPr>
            <a:endParaRPr lang="en-GB" altLang="fr-FR" sz="1600" dirty="0">
              <a:latin typeface="Courier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29A99C-4051-4D39-ABD3-EAC1D63BF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88" y="2204864"/>
            <a:ext cx="2547392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B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1     3     1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4     9     5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2     7     2</a:t>
            </a:r>
          </a:p>
          <a:p>
            <a:pPr>
              <a:spcBef>
                <a:spcPct val="50000"/>
              </a:spcBef>
            </a:pPr>
            <a:endParaRPr lang="en-GB" altLang="fr-FR" sz="1600" dirty="0">
              <a:latin typeface="Courier"/>
            </a:endParaRPr>
          </a:p>
        </p:txBody>
      </p:sp>
      <p:pic>
        <p:nvPicPr>
          <p:cNvPr id="6" name="Picture 6" descr="W:\CURRENT WORK\Matlab Tutorial\magnifying glass.gif">
            <a:extLst>
              <a:ext uri="{FF2B5EF4-FFF2-40B4-BE49-F238E27FC236}">
                <a16:creationId xmlns:a16="http://schemas.microsoft.com/office/drawing/2014/main" id="{CFD00541-C8A9-4FDA-B478-58B8E483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63" y="59283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982A6F9E-0D6C-40C8-9AB8-A87C6283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804" y="5921443"/>
            <a:ext cx="6036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dirty="0"/>
              <a:t>Créer les matrices A and B et </a:t>
            </a:r>
            <a:r>
              <a:rPr lang="fr-FR" altLang="fr-FR" dirty="0"/>
              <a:t>essayez les différents opérateurs</a:t>
            </a:r>
            <a:br>
              <a:rPr lang="fr-FR" altLang="fr-FR" dirty="0"/>
            </a:br>
            <a:r>
              <a:rPr lang="fr-FR" altLang="fr-FR" dirty="0"/>
              <a:t>(</a:t>
            </a:r>
            <a:r>
              <a:rPr lang="fr-FR" altLang="fr-FR" b="1" dirty="0"/>
              <a:t>Attention</a:t>
            </a:r>
            <a:r>
              <a:rPr lang="fr-FR" altLang="fr-FR" dirty="0"/>
              <a:t>, il peut y avoir des erreurs !)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29454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Où</a:t>
            </a:r>
            <a:r>
              <a:rPr lang="en-US" altLang="fr-FR" dirty="0"/>
              <a:t> </a:t>
            </a:r>
            <a:r>
              <a:rPr lang="en-US" altLang="fr-FR" dirty="0" err="1"/>
              <a:t>obtenir</a:t>
            </a:r>
            <a:r>
              <a:rPr lang="en-US" altLang="fr-FR" dirty="0"/>
              <a:t> GNU Octave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pouvez</a:t>
            </a:r>
            <a:r>
              <a:rPr lang="en-US" altLang="fr-FR" dirty="0"/>
              <a:t> le </a:t>
            </a:r>
            <a:r>
              <a:rPr lang="en-US" altLang="fr-FR" dirty="0" err="1"/>
              <a:t>télécharger</a:t>
            </a:r>
            <a:r>
              <a:rPr lang="en-US" altLang="fr-FR" dirty="0"/>
              <a:t> (</a:t>
            </a:r>
            <a:r>
              <a:rPr lang="en-US" altLang="fr-FR" dirty="0" err="1"/>
              <a:t>gratuitement</a:t>
            </a:r>
            <a:r>
              <a:rPr lang="en-US" altLang="fr-FR" dirty="0"/>
              <a:t>) </a:t>
            </a:r>
            <a:r>
              <a:rPr lang="en-US" altLang="fr-FR" dirty="0" err="1"/>
              <a:t>depuis</a:t>
            </a:r>
            <a:r>
              <a:rPr lang="en-US" altLang="fr-FR" dirty="0"/>
              <a:t> : </a:t>
            </a:r>
          </a:p>
          <a:p>
            <a:pPr lvl="1">
              <a:lnSpc>
                <a:spcPct val="90000"/>
              </a:lnSpc>
            </a:pPr>
            <a:r>
              <a:rPr lang="en-US" altLang="fr-FR" b="1" dirty="0">
                <a:latin typeface="Courier"/>
              </a:rPr>
              <a:t>https://www.gnu.org/software/octave </a:t>
            </a:r>
            <a:r>
              <a:rPr lang="en-US" altLang="fr-FR" dirty="0"/>
              <a:t>(Download …)</a:t>
            </a:r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r>
              <a:rPr lang="en-US" altLang="fr-FR" dirty="0"/>
              <a:t>Version au 06 </a:t>
            </a:r>
            <a:r>
              <a:rPr lang="en-US" altLang="fr-FR" dirty="0" err="1"/>
              <a:t>février</a:t>
            </a:r>
            <a:r>
              <a:rPr lang="en-US" altLang="fr-FR" dirty="0"/>
              <a:t> 2020 : </a:t>
            </a:r>
            <a:r>
              <a:rPr lang="en-US" altLang="fr-FR" b="1" dirty="0"/>
              <a:t>5.2.0.1</a:t>
            </a:r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endParaRPr lang="en-US" alt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ECDF62-DF90-4A39-BB1F-BAD00979EF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39952" y="3212976"/>
            <a:ext cx="4680600" cy="310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0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3CEB8-5457-467B-B08F-FC4CD388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4DC33-4642-4D4E-8DE7-6699439C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 manière globale, on peut appliquer les opérateurs mathématiques suivants sur les matrices et vecteurs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+</a:t>
            </a:r>
            <a:r>
              <a:rPr lang="en-US" altLang="fr-FR" sz="1600" dirty="0"/>
              <a:t> </a:t>
            </a:r>
            <a:r>
              <a:rPr lang="en-US" altLang="fr-FR" dirty="0"/>
              <a:t>: addition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-</a:t>
            </a:r>
            <a:r>
              <a:rPr lang="en-US" altLang="fr-FR" dirty="0"/>
              <a:t> : </a:t>
            </a:r>
            <a:r>
              <a:rPr lang="en-US" altLang="fr-FR" dirty="0" err="1"/>
              <a:t>soustraction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*</a:t>
            </a:r>
            <a:r>
              <a:rPr lang="en-US" altLang="fr-FR" sz="1600" dirty="0"/>
              <a:t> </a:t>
            </a:r>
            <a:r>
              <a:rPr lang="en-US" altLang="fr-FR" dirty="0"/>
              <a:t>: multiplication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/</a:t>
            </a:r>
            <a:r>
              <a:rPr lang="en-US" altLang="fr-FR" dirty="0">
                <a:latin typeface="Courier"/>
              </a:rPr>
              <a:t> </a:t>
            </a:r>
            <a:r>
              <a:rPr lang="en-US" altLang="fr-FR" dirty="0"/>
              <a:t>: division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^</a:t>
            </a:r>
            <a:r>
              <a:rPr lang="en-US" altLang="fr-FR" dirty="0"/>
              <a:t> : </a:t>
            </a:r>
            <a:r>
              <a:rPr lang="en-US" altLang="fr-FR" dirty="0" err="1"/>
              <a:t>exposant</a:t>
            </a:r>
            <a:r>
              <a:rPr lang="en-US" altLang="fr-FR" dirty="0"/>
              <a:t>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\</a:t>
            </a:r>
            <a:r>
              <a:rPr lang="en-US" altLang="fr-FR" dirty="0"/>
              <a:t> : division à gauche. </a:t>
            </a:r>
            <a:r>
              <a:rPr lang="en-US" altLang="fr-FR" dirty="0" err="1"/>
              <a:t>L’opération</a:t>
            </a:r>
            <a:r>
              <a:rPr lang="en-US" altLang="fr-FR" dirty="0"/>
              <a:t> </a:t>
            </a:r>
            <a:r>
              <a:rPr lang="en-US" altLang="fr-FR" sz="1600" dirty="0">
                <a:latin typeface="Courier"/>
              </a:rPr>
              <a:t>A\B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la </a:t>
            </a:r>
            <a:r>
              <a:rPr lang="en-US" altLang="fr-FR" dirty="0" err="1"/>
              <a:t>même</a:t>
            </a:r>
            <a:r>
              <a:rPr lang="en-US" altLang="fr-FR" dirty="0"/>
              <a:t> que </a:t>
            </a:r>
            <a:r>
              <a:rPr lang="en-US" altLang="fr-FR" sz="1600" dirty="0" err="1">
                <a:latin typeface="Courier"/>
              </a:rPr>
              <a:t>inv</a:t>
            </a:r>
            <a:r>
              <a:rPr lang="en-US" altLang="fr-FR" sz="1600" dirty="0">
                <a:latin typeface="Courier"/>
              </a:rPr>
              <a:t>(A)*B </a:t>
            </a:r>
            <a:r>
              <a:rPr lang="en-US" altLang="fr-FR" dirty="0" err="1"/>
              <a:t>mais</a:t>
            </a:r>
            <a:r>
              <a:rPr lang="en-US" altLang="fr-FR" dirty="0"/>
              <a:t> </a:t>
            </a:r>
            <a:r>
              <a:rPr lang="fr-FR" altLang="fr-FR" dirty="0"/>
              <a:t>plus</a:t>
            </a:r>
            <a:r>
              <a:rPr lang="en-US" altLang="fr-FR" dirty="0"/>
              <a:t> </a:t>
            </a:r>
            <a:r>
              <a:rPr lang="en-US" altLang="fr-FR" dirty="0" err="1"/>
              <a:t>rapide</a:t>
            </a:r>
            <a:r>
              <a:rPr lang="en-US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08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3EFB5-FDE7-45C9-B966-F0B55085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1AC35-C3CB-4A7B-A637-1625842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ceci, s’ajoutent des opérateurs « </a:t>
            </a:r>
            <a:r>
              <a:rPr lang="fr-FR" i="1" dirty="0"/>
              <a:t>spéciaux</a:t>
            </a:r>
            <a:r>
              <a:rPr lang="fr-FR" dirty="0"/>
              <a:t> » (sans équivalence mathématique mais </a:t>
            </a:r>
            <a:r>
              <a:rPr lang="fr-FR" b="1" dirty="0"/>
              <a:t>TRES</a:t>
            </a:r>
            <a:r>
              <a:rPr lang="fr-FR" dirty="0"/>
              <a:t> utiles).</a:t>
            </a:r>
          </a:p>
          <a:p>
            <a:endParaRPr lang="fr-FR" dirty="0"/>
          </a:p>
          <a:p>
            <a:r>
              <a:rPr lang="fr-FR" dirty="0"/>
              <a:t>Ce sont les opérations « </a:t>
            </a:r>
            <a:r>
              <a:rPr lang="fr-FR" i="1" dirty="0"/>
              <a:t>élément par élément</a:t>
            </a:r>
            <a:r>
              <a:rPr lang="fr-FR" dirty="0"/>
              <a:t> » caractérisées par un « </a:t>
            </a:r>
            <a:r>
              <a:rPr lang="fr-FR" b="1" dirty="0"/>
              <a:t>.</a:t>
            </a:r>
            <a:r>
              <a:rPr lang="fr-FR" dirty="0"/>
              <a:t> » avant l’opérateur mathématique : </a:t>
            </a:r>
            <a:r>
              <a:rPr lang="en-US" altLang="fr-FR" sz="1600" dirty="0">
                <a:latin typeface="Courier"/>
              </a:rPr>
              <a:t>.*</a:t>
            </a:r>
            <a:r>
              <a:rPr lang="en-US" altLang="fr-FR" sz="2000" dirty="0"/>
              <a:t>, </a:t>
            </a:r>
            <a:r>
              <a:rPr lang="en-US" altLang="fr-FR" sz="1600" dirty="0">
                <a:latin typeface="Courier"/>
              </a:rPr>
              <a:t>.</a:t>
            </a:r>
            <a:r>
              <a:rPr lang="en-US" altLang="fr-FR" sz="2000" dirty="0">
                <a:latin typeface="Courier"/>
              </a:rPr>
              <a:t>/</a:t>
            </a:r>
            <a:r>
              <a:rPr lang="en-US" altLang="fr-FR" sz="2000" dirty="0"/>
              <a:t> et </a:t>
            </a:r>
            <a:r>
              <a:rPr lang="en-US" altLang="fr-FR" sz="1600" dirty="0">
                <a:latin typeface="Courier"/>
              </a:rPr>
              <a:t>.^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65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783CC-204D-4F76-8969-3A37B6D0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1CD16-BB75-4ADC-B06D-83AFD77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Il existe aussi de nombreuses fonctions de manipulation de vecteurs et de matrices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mean(a)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la </a:t>
            </a:r>
            <a:r>
              <a:rPr lang="en-US" altLang="fr-FR" dirty="0" err="1"/>
              <a:t>moyenne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max(a), min(a)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maximum et le minimum d’un </a:t>
            </a:r>
            <a:r>
              <a:rPr lang="en-US" altLang="fr-FR" dirty="0" err="1"/>
              <a:t>vecteur</a:t>
            </a:r>
            <a:r>
              <a:rPr lang="en-US" altLang="fr-FR" dirty="0"/>
              <a:t> a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sum(a) </a:t>
            </a:r>
            <a:r>
              <a:rPr lang="en-US" altLang="fr-FR" dirty="0"/>
              <a:t>:  </a:t>
            </a:r>
            <a:r>
              <a:rPr lang="en-US" altLang="fr-FR" dirty="0" err="1"/>
              <a:t>somme</a:t>
            </a:r>
            <a:r>
              <a:rPr lang="en-US" altLang="fr-FR" dirty="0"/>
              <a:t> les </a:t>
            </a:r>
            <a:r>
              <a:rPr lang="en-US" altLang="fr-FR" dirty="0" err="1"/>
              <a:t>éléments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sort(a) </a:t>
            </a:r>
            <a:r>
              <a:rPr lang="en-US" altLang="fr-FR" dirty="0"/>
              <a:t>: </a:t>
            </a:r>
            <a:r>
              <a:rPr lang="en-US" altLang="fr-FR" dirty="0" err="1"/>
              <a:t>trie</a:t>
            </a:r>
            <a:r>
              <a:rPr lang="en-US" altLang="fr-FR" dirty="0"/>
              <a:t> le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median(a) </a:t>
            </a:r>
            <a:r>
              <a:rPr lang="en-US" altLang="fr-FR" dirty="0"/>
              <a:t>: calculi la </a:t>
            </a:r>
            <a:r>
              <a:rPr lang="en-US" altLang="fr-FR" dirty="0" err="1"/>
              <a:t>valeur</a:t>
            </a:r>
            <a:r>
              <a:rPr lang="en-US" altLang="fr-FR" dirty="0"/>
              <a:t> </a:t>
            </a:r>
            <a:r>
              <a:rPr lang="en-US" altLang="fr-FR" dirty="0" err="1"/>
              <a:t>médiane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82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7411E-AF54-4B3E-A549-E4AC72B1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D9F2D-139C-4656-A5DA-1D143FB7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std(a)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la </a:t>
            </a:r>
            <a:r>
              <a:rPr lang="en-US" altLang="fr-FR" dirty="0" err="1"/>
              <a:t>déviation</a:t>
            </a:r>
            <a:r>
              <a:rPr lang="en-US" altLang="fr-FR" dirty="0"/>
              <a:t> standard de a 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det(A)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determinant </a:t>
            </a:r>
            <a:r>
              <a:rPr lang="en-US" altLang="fr-FR" dirty="0" err="1"/>
              <a:t>d’une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A 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dot(</a:t>
            </a:r>
            <a:r>
              <a:rPr lang="fr-FR" altLang="fr-FR" sz="1600" dirty="0" err="1">
                <a:latin typeface="Courier"/>
              </a:rPr>
              <a:t>a,b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</a:t>
            </a:r>
            <a:r>
              <a:rPr lang="en-US" altLang="fr-FR" dirty="0" err="1"/>
              <a:t>produit</a:t>
            </a:r>
            <a:r>
              <a:rPr lang="en-US" altLang="fr-FR" dirty="0"/>
              <a:t> </a:t>
            </a:r>
            <a:r>
              <a:rPr lang="en-US" altLang="fr-FR" dirty="0" err="1"/>
              <a:t>scalaire</a:t>
            </a:r>
            <a:r>
              <a:rPr lang="en-US" altLang="fr-FR" dirty="0"/>
              <a:t> de 2 </a:t>
            </a:r>
            <a:r>
              <a:rPr lang="en-US" altLang="fr-FR" dirty="0" err="1"/>
              <a:t>vecteurs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cross(</a:t>
            </a:r>
            <a:r>
              <a:rPr lang="en-US" altLang="fr-FR" sz="1600" dirty="0" err="1">
                <a:latin typeface="Courier"/>
              </a:rPr>
              <a:t>a,b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</a:t>
            </a:r>
            <a:r>
              <a:rPr lang="en-US" altLang="fr-FR" dirty="0" err="1"/>
              <a:t>produit</a:t>
            </a:r>
            <a:r>
              <a:rPr lang="en-US" altLang="fr-FR" dirty="0"/>
              <a:t> </a:t>
            </a:r>
            <a:r>
              <a:rPr lang="en-US" altLang="fr-FR" dirty="0" err="1"/>
              <a:t>vectoriel</a:t>
            </a:r>
            <a:r>
              <a:rPr lang="en-US" altLang="fr-FR" dirty="0"/>
              <a:t> de 2 </a:t>
            </a:r>
            <a:r>
              <a:rPr lang="en-US" altLang="fr-FR" dirty="0" err="1"/>
              <a:t>vecteurs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dirty="0" err="1">
                <a:latin typeface="Courier"/>
              </a:rPr>
              <a:t>inv</a:t>
            </a:r>
            <a:r>
              <a:rPr lang="en-US" altLang="fr-FR" sz="1600" dirty="0">
                <a:latin typeface="Courier"/>
              </a:rPr>
              <a:t>(A) </a:t>
            </a:r>
            <a:r>
              <a:rPr lang="en-US" altLang="fr-FR" dirty="0"/>
              <a:t>: inverse la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351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3255B-F63F-49AE-9787-DCB33CB8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F690A-9A80-421B-8DB5-B02EA120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des données sous forme de graphiques est un point très important de GNU Octave.</a:t>
            </a:r>
          </a:p>
          <a:p>
            <a:r>
              <a:rPr lang="fr-FR" dirty="0"/>
              <a:t>Vous allez pouvoir afficher des données sous différentes formes : séries, fonctions 2D, 3D, surfaces, etc., etc. …</a:t>
            </a:r>
          </a:p>
          <a:p>
            <a:endParaRPr lang="fr-FR" dirty="0"/>
          </a:p>
          <a:p>
            <a:r>
              <a:rPr lang="fr-FR" dirty="0"/>
              <a:t>Généralement, il faut commencer par générer des données (vecteurs) sur les différents axes </a:t>
            </a:r>
          </a:p>
          <a:p>
            <a:r>
              <a:rPr lang="fr-FR" dirty="0"/>
              <a:t>Par exemple :</a:t>
            </a:r>
          </a:p>
          <a:p>
            <a:r>
              <a:rPr lang="fr-FR" sz="1600" dirty="0">
                <a:latin typeface="Courier"/>
              </a:rPr>
              <a:t>&gt;&gt; x = 0:0.01:2*pi;</a:t>
            </a:r>
          </a:p>
          <a:p>
            <a:r>
              <a:rPr lang="fr-FR" sz="1600" dirty="0">
                <a:latin typeface="Courier"/>
              </a:rPr>
              <a:t>&gt;&gt; y = sin(x);</a:t>
            </a:r>
          </a:p>
        </p:txBody>
      </p:sp>
    </p:spTree>
    <p:extLst>
      <p:ext uri="{BB962C8B-B14F-4D97-AF65-F5344CB8AC3E}">
        <p14:creationId xmlns:p14="http://schemas.microsoft.com/office/powerpoint/2010/main" val="50576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D601B-A3B1-41C4-AF63-E671056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1312E-8EA0-4129-AA0C-9F9023C3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Enfin, on va pouvoir générer la figure, le plus souvent avec la fonction </a:t>
            </a:r>
            <a:r>
              <a:rPr lang="fr-FR" sz="1600" b="1" dirty="0">
                <a:latin typeface="Courier"/>
              </a:rPr>
              <a:t>plot</a:t>
            </a:r>
          </a:p>
          <a:p>
            <a:r>
              <a:rPr lang="fr-FR" sz="1600" dirty="0">
                <a:latin typeface="Courier"/>
              </a:rPr>
              <a:t>&gt;&gt; plot(</a:t>
            </a:r>
            <a:r>
              <a:rPr lang="fr-FR" sz="1600" dirty="0" err="1">
                <a:latin typeface="Courier"/>
              </a:rPr>
              <a:t>x,y</a:t>
            </a:r>
            <a:r>
              <a:rPr lang="fr-FR" sz="1600" dirty="0">
                <a:latin typeface="Courier"/>
              </a:rPr>
              <a:t>)</a:t>
            </a:r>
          </a:p>
          <a:p>
            <a:endParaRPr lang="fr-FR" dirty="0"/>
          </a:p>
          <a:p>
            <a:r>
              <a:rPr lang="fr-FR" dirty="0"/>
              <a:t>La forme générale est :</a:t>
            </a:r>
          </a:p>
          <a:p>
            <a:r>
              <a:rPr lang="fr-FR" sz="1600" dirty="0">
                <a:latin typeface="Courier"/>
              </a:rPr>
              <a:t>plot(</a:t>
            </a:r>
            <a:r>
              <a:rPr lang="fr-FR" sz="1600" dirty="0" err="1">
                <a:latin typeface="Courier"/>
              </a:rPr>
              <a:t>x_axis,y_axis,'style</a:t>
            </a:r>
            <a:r>
              <a:rPr lang="fr-FR" sz="1600" dirty="0">
                <a:latin typeface="Courier"/>
              </a:rPr>
              <a:t>')</a:t>
            </a:r>
          </a:p>
          <a:p>
            <a:r>
              <a:rPr lang="fr-FR" dirty="0"/>
              <a:t>Où le style va permettre </a:t>
            </a:r>
            <a:br>
              <a:rPr lang="fr-FR" dirty="0"/>
            </a:br>
            <a:r>
              <a:rPr lang="fr-FR" dirty="0"/>
              <a:t>d’afficher les données avec</a:t>
            </a:r>
            <a:br>
              <a:rPr lang="fr-FR" dirty="0"/>
            </a:br>
            <a:r>
              <a:rPr lang="fr-FR" dirty="0"/>
              <a:t>différentes couleurs ou sous forme</a:t>
            </a:r>
            <a:br>
              <a:rPr lang="fr-FR" dirty="0"/>
            </a:br>
            <a:r>
              <a:rPr lang="fr-FR" dirty="0"/>
              <a:t>de +, o, etc…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C9CB4A-C6E8-4DA6-A72D-F641DB8C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22" y="2695000"/>
            <a:ext cx="3645027" cy="33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B5EA-C747-48C5-952F-716A6832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CC23-0388-4A67-8C2D-0B96E778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bien évidemment possible d’ajouter des informations au graphique : nom des axes, titre ou légende grâce à différentes fonctions !</a:t>
            </a:r>
          </a:p>
          <a:p>
            <a:r>
              <a:rPr lang="fr-FR" sz="1600" dirty="0" err="1">
                <a:latin typeface="Courier"/>
              </a:rPr>
              <a:t>xlabel</a:t>
            </a:r>
            <a:r>
              <a:rPr lang="fr-FR" sz="1600" dirty="0">
                <a:latin typeface="Courier"/>
              </a:rPr>
              <a:t>('nom de l’axe x')</a:t>
            </a:r>
          </a:p>
          <a:p>
            <a:r>
              <a:rPr lang="fr-FR" sz="1600" dirty="0" err="1">
                <a:latin typeface="Courier"/>
              </a:rPr>
              <a:t>ylabel</a:t>
            </a:r>
            <a:r>
              <a:rPr lang="fr-FR" sz="1600" dirty="0">
                <a:latin typeface="Courier"/>
              </a:rPr>
              <a:t>('nom de l’axe y')</a:t>
            </a:r>
          </a:p>
          <a:p>
            <a:r>
              <a:rPr lang="fr-FR" sz="1600" dirty="0" err="1">
                <a:latin typeface="Courier"/>
              </a:rPr>
              <a:t>title</a:t>
            </a:r>
            <a:r>
              <a:rPr lang="fr-FR" sz="1600" dirty="0">
                <a:latin typeface="Courier"/>
              </a:rPr>
              <a:t>('titre de la figure')</a:t>
            </a:r>
          </a:p>
          <a:p>
            <a:r>
              <a:rPr lang="fr-FR" sz="1600" dirty="0" err="1">
                <a:latin typeface="Courier"/>
              </a:rPr>
              <a:t>legend</a:t>
            </a:r>
            <a:r>
              <a:rPr lang="fr-FR" sz="1600" dirty="0">
                <a:latin typeface="Courier"/>
              </a:rPr>
              <a:t>('légende du graphique')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046FCB-A1F2-4C4E-9D65-A7B7BC7C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829150"/>
            <a:ext cx="2466953" cy="11201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E893E4-27B0-4C6D-88A0-E86A877E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429000"/>
            <a:ext cx="3045594" cy="283424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414C55F-DF9A-4B3F-8E5E-B09D156F858B}"/>
              </a:ext>
            </a:extLst>
          </p:cNvPr>
          <p:cNvSpPr/>
          <p:nvPr/>
        </p:nvSpPr>
        <p:spPr>
          <a:xfrm>
            <a:off x="4544505" y="515719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8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90F2F-C3AA-46F1-96AF-1BBD196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8A1E8-488D-45D5-BE3C-CB3FBE7A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es possible de </a:t>
            </a:r>
            <a:r>
              <a:rPr lang="fr-FR" b="1" dirty="0"/>
              <a:t>superposer</a:t>
            </a:r>
            <a:r>
              <a:rPr lang="fr-FR" dirty="0"/>
              <a:t> plusieurs graphiques dans la même figure.</a:t>
            </a:r>
            <a:br>
              <a:rPr lang="fr-FR" dirty="0"/>
            </a:br>
            <a:r>
              <a:rPr lang="fr-FR" dirty="0"/>
              <a:t>Par défaut, chaque appel à </a:t>
            </a:r>
            <a:r>
              <a:rPr lang="fr-FR" sz="1600" dirty="0">
                <a:latin typeface="Courier"/>
              </a:rPr>
              <a:t>plot</a:t>
            </a:r>
            <a:r>
              <a:rPr lang="fr-FR" dirty="0"/>
              <a:t> réinitialise l’affichage.</a:t>
            </a:r>
            <a:br>
              <a:rPr lang="fr-FR" dirty="0"/>
            </a:br>
            <a:r>
              <a:rPr lang="fr-FR" dirty="0"/>
              <a:t>Néanmoins l’appel à la commande </a:t>
            </a:r>
            <a:r>
              <a:rPr lang="fr-FR" sz="1600" b="1" dirty="0" err="1">
                <a:latin typeface="Courier"/>
              </a:rPr>
              <a:t>hold</a:t>
            </a:r>
            <a:r>
              <a:rPr lang="fr-FR" sz="1600" b="1" dirty="0">
                <a:latin typeface="Courier"/>
              </a:rPr>
              <a:t> on</a:t>
            </a:r>
            <a:r>
              <a:rPr lang="fr-FR" dirty="0"/>
              <a:t> permet de superposer les affichages (</a:t>
            </a:r>
            <a:r>
              <a:rPr lang="fr-FR" sz="1600" dirty="0" err="1">
                <a:latin typeface="Courier"/>
              </a:rPr>
              <a:t>hold</a:t>
            </a:r>
            <a:r>
              <a:rPr lang="fr-FR" sz="1600" dirty="0">
                <a:latin typeface="Courier"/>
              </a:rPr>
              <a:t> off </a:t>
            </a:r>
            <a:r>
              <a:rPr lang="fr-FR" dirty="0"/>
              <a:t>annulera cette action)</a:t>
            </a:r>
          </a:p>
          <a:p>
            <a:r>
              <a:rPr lang="fr-FR" dirty="0"/>
              <a:t>Ex : </a:t>
            </a:r>
          </a:p>
          <a:p>
            <a:r>
              <a:rPr lang="fr-FR" sz="1600" dirty="0">
                <a:latin typeface="Courier"/>
              </a:rPr>
              <a:t>&gt;&gt; x = 0:0.01:2*pi;</a:t>
            </a:r>
          </a:p>
          <a:p>
            <a:r>
              <a:rPr lang="fr-FR" sz="1600" dirty="0">
                <a:latin typeface="Courier"/>
              </a:rPr>
              <a:t>&gt;&gt; y1 = sin(x);</a:t>
            </a:r>
          </a:p>
          <a:p>
            <a:r>
              <a:rPr lang="fr-FR" sz="1600" dirty="0">
                <a:latin typeface="Courier"/>
              </a:rPr>
              <a:t>&gt;&gt; y2 = cos(x);</a:t>
            </a:r>
          </a:p>
          <a:p>
            <a:r>
              <a:rPr lang="fr-FR" sz="1600" dirty="0">
                <a:latin typeface="Courier"/>
              </a:rPr>
              <a:t>&gt;&gt; plot(x,y1);</a:t>
            </a:r>
          </a:p>
          <a:p>
            <a:r>
              <a:rPr lang="fr-FR" sz="1600" dirty="0">
                <a:latin typeface="Courier"/>
              </a:rPr>
              <a:t>&gt;&gt; </a:t>
            </a:r>
            <a:r>
              <a:rPr lang="fr-FR" sz="1600" dirty="0" err="1">
                <a:latin typeface="Courier"/>
              </a:rPr>
              <a:t>hold</a:t>
            </a:r>
            <a:r>
              <a:rPr lang="fr-FR" sz="1600" dirty="0">
                <a:latin typeface="Courier"/>
              </a:rPr>
              <a:t> on;</a:t>
            </a:r>
          </a:p>
          <a:p>
            <a:r>
              <a:rPr lang="fr-FR" sz="1600" dirty="0">
                <a:latin typeface="Courier"/>
              </a:rPr>
              <a:t>&gt;&gt; plot(x,y2);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B2FD7-FC7D-4034-9147-0A42DA55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17032"/>
            <a:ext cx="3220433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0377-9134-42D9-BC44-C13B2638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60C37-1917-4E95-9AA5-5043813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85416"/>
            <a:ext cx="7290055" cy="4023360"/>
          </a:xfrm>
        </p:spPr>
        <p:txBody>
          <a:bodyPr/>
          <a:lstStyle/>
          <a:p>
            <a:r>
              <a:rPr lang="fr-FR" dirty="0"/>
              <a:t>De la même manière, il est possible d’afficher plusieurs graphiques séparés dans une même figure en utilisant la commande </a:t>
            </a:r>
            <a:r>
              <a:rPr lang="fr-FR" sz="1600" b="1" dirty="0" err="1">
                <a:latin typeface="Courier"/>
              </a:rPr>
              <a:t>subplot</a:t>
            </a:r>
            <a:endParaRPr lang="fr-FR" sz="1600" b="1" dirty="0">
              <a:latin typeface="Courier"/>
            </a:endParaRPr>
          </a:p>
          <a:p>
            <a:r>
              <a:rPr lang="fr-FR" dirty="0"/>
              <a:t>Tout d’abord, il faut sélectionner où vous voulez afficher vos données</a:t>
            </a:r>
          </a:p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(2,2,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Puis utiliser la commande plot comme vu précédemment</a:t>
            </a:r>
          </a:p>
          <a:p>
            <a:r>
              <a:rPr lang="fr-FR" dirty="0"/>
              <a:t>Ex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CF346E-85F3-4E5C-9C01-1B62587DA56A}"/>
              </a:ext>
            </a:extLst>
          </p:cNvPr>
          <p:cNvSpPr txBox="1"/>
          <p:nvPr/>
        </p:nvSpPr>
        <p:spPr>
          <a:xfrm>
            <a:off x="179512" y="415811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lignes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DB5C27-55C9-4B27-AF4E-E1279880EF52}"/>
              </a:ext>
            </a:extLst>
          </p:cNvPr>
          <p:cNvSpPr txBox="1"/>
          <p:nvPr/>
        </p:nvSpPr>
        <p:spPr>
          <a:xfrm>
            <a:off x="1991874" y="429768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colonnes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2958D1-0675-49B8-9F60-551F26551742}"/>
              </a:ext>
            </a:extLst>
          </p:cNvPr>
          <p:cNvSpPr txBox="1"/>
          <p:nvPr/>
        </p:nvSpPr>
        <p:spPr>
          <a:xfrm>
            <a:off x="3491880" y="3827764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sous-graphique sélectionné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1B6441A-61D6-463F-9252-F2DADC9BE764}"/>
              </a:ext>
            </a:extLst>
          </p:cNvPr>
          <p:cNvCxnSpPr>
            <a:cxnSpLocks/>
          </p:cNvCxnSpPr>
          <p:nvPr/>
        </p:nvCxnSpPr>
        <p:spPr>
          <a:xfrm flipV="1">
            <a:off x="1183975" y="3671305"/>
            <a:ext cx="929484" cy="5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C0E0971-0037-4E15-A1CB-95076FD8A0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437878" y="3717032"/>
            <a:ext cx="558438" cy="58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9D54704-8528-4837-8EC1-71371C5A490D}"/>
              </a:ext>
            </a:extLst>
          </p:cNvPr>
          <p:cNvCxnSpPr>
            <a:cxnSpLocks/>
          </p:cNvCxnSpPr>
          <p:nvPr/>
        </p:nvCxnSpPr>
        <p:spPr>
          <a:xfrm flipH="1" flipV="1">
            <a:off x="2717097" y="3705464"/>
            <a:ext cx="1123900" cy="1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68704415-7D0D-42EF-8DB4-B367879E1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61560"/>
              </p:ext>
            </p:extLst>
          </p:nvPr>
        </p:nvGraphicFramePr>
        <p:xfrm>
          <a:off x="6660233" y="3565079"/>
          <a:ext cx="15480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3">
                  <a:extLst>
                    <a:ext uri="{9D8B030D-6E8A-4147-A177-3AD203B41FA5}">
                      <a16:colId xmlns:a16="http://schemas.microsoft.com/office/drawing/2014/main" val="3663812113"/>
                    </a:ext>
                  </a:extLst>
                </a:gridCol>
                <a:gridCol w="830753">
                  <a:extLst>
                    <a:ext uri="{9D8B030D-6E8A-4147-A177-3AD203B41FA5}">
                      <a16:colId xmlns:a16="http://schemas.microsoft.com/office/drawing/2014/main" val="296284771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75469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0CD448F-8060-4403-A3E9-7F66895401A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31705" y="3827764"/>
            <a:ext cx="67254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65747786-82D6-421E-95C0-2F9BC3E6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03" y="5563450"/>
            <a:ext cx="1733550" cy="7334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3E1582-12EB-4079-8BE0-CF8A9AC5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92" y="5070502"/>
            <a:ext cx="1851067" cy="1719319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04AEC15-AEE1-4635-A953-4932EFEFE6A6}"/>
              </a:ext>
            </a:extLst>
          </p:cNvPr>
          <p:cNvSpPr/>
          <p:nvPr/>
        </p:nvSpPr>
        <p:spPr>
          <a:xfrm>
            <a:off x="3491880" y="5786145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84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04DE2-02A1-4ADE-8355-DF7E0A66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EFC5D-47AC-4678-88A7-F20F6B2B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nombreux affichages sont possibles avec différentes fonctions remplaçant plot comme :</a:t>
            </a:r>
          </a:p>
          <a:p>
            <a:r>
              <a:rPr lang="fr-FR" sz="1600" dirty="0">
                <a:latin typeface="Courier"/>
              </a:rPr>
              <a:t>stem</a:t>
            </a:r>
            <a:r>
              <a:rPr lang="fr-FR" dirty="0"/>
              <a:t> : affiche des données de manière discrète</a:t>
            </a:r>
          </a:p>
          <a:p>
            <a:r>
              <a:rPr lang="fr-FR" sz="1600" dirty="0">
                <a:latin typeface="Courier"/>
              </a:rPr>
              <a:t>plot3</a:t>
            </a:r>
            <a:r>
              <a:rPr lang="fr-FR" dirty="0"/>
              <a:t> : affiche une courbe dans un espace 3d (attention à l’axe z !)</a:t>
            </a:r>
          </a:p>
          <a:p>
            <a:r>
              <a:rPr lang="fr-FR" sz="1600" dirty="0">
                <a:latin typeface="Courier"/>
              </a:rPr>
              <a:t>bar, </a:t>
            </a:r>
            <a:r>
              <a:rPr lang="fr-FR" sz="1600" dirty="0" err="1">
                <a:latin typeface="Courier"/>
              </a:rPr>
              <a:t>barh</a:t>
            </a:r>
            <a:r>
              <a:rPr lang="fr-FR" sz="1600" dirty="0">
                <a:latin typeface="Courier"/>
              </a:rPr>
              <a:t> </a:t>
            </a:r>
            <a:r>
              <a:rPr lang="fr-FR" dirty="0"/>
              <a:t>: affiche les données sous forme de barres verticales ou horizontales,</a:t>
            </a:r>
          </a:p>
          <a:p>
            <a:r>
              <a:rPr lang="fr-FR" sz="1600" dirty="0">
                <a:latin typeface="Courier"/>
              </a:rPr>
              <a:t>pie</a:t>
            </a:r>
            <a:r>
              <a:rPr lang="fr-FR" dirty="0"/>
              <a:t> : affiche les données sous forme de </a:t>
            </a:r>
            <a:r>
              <a:rPr lang="fr-FR" dirty="0" err="1"/>
              <a:t>camenbert</a:t>
            </a:r>
            <a:endParaRPr lang="fr-FR" dirty="0"/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60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GNU Octave, </a:t>
            </a:r>
            <a:r>
              <a:rPr lang="en-US" altLang="fr-FR" dirty="0" err="1"/>
              <a:t>C’est</a:t>
            </a:r>
            <a:r>
              <a:rPr lang="en-US" altLang="fr-FR" dirty="0"/>
              <a:t> quoi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81263"/>
            <a:ext cx="7772400" cy="3756049"/>
          </a:xfrm>
        </p:spPr>
        <p:txBody>
          <a:bodyPr>
            <a:normAutofit/>
          </a:bodyPr>
          <a:lstStyle/>
          <a:p>
            <a:r>
              <a:rPr lang="en-US" altLang="fr-FR" dirty="0" err="1"/>
              <a:t>C’est</a:t>
            </a:r>
            <a:r>
              <a:rPr lang="en-US" altLang="fr-FR" dirty="0"/>
              <a:t> la version libre de </a:t>
            </a:r>
            <a:r>
              <a:rPr lang="en-US" altLang="fr-FR" b="1" dirty="0" err="1"/>
              <a:t>Matlab</a:t>
            </a:r>
            <a:r>
              <a:rPr lang="en-US" altLang="fr-FR" dirty="0"/>
              <a:t> (</a:t>
            </a:r>
            <a:r>
              <a:rPr lang="en-US" altLang="fr-FR" dirty="0" err="1"/>
              <a:t>acronyme</a:t>
            </a:r>
            <a:r>
              <a:rPr lang="en-US" altLang="fr-FR" dirty="0"/>
              <a:t> pour </a:t>
            </a:r>
            <a:r>
              <a:rPr lang="en-US" altLang="fr-FR" b="1" dirty="0" err="1"/>
              <a:t>MAT</a:t>
            </a:r>
            <a:r>
              <a:rPr lang="en-US" altLang="fr-FR" dirty="0" err="1"/>
              <a:t>rix</a:t>
            </a:r>
            <a:r>
              <a:rPr lang="en-US" altLang="fr-FR" dirty="0"/>
              <a:t> </a:t>
            </a:r>
            <a:r>
              <a:rPr lang="en-US" altLang="fr-FR" b="1" dirty="0" err="1"/>
              <a:t>LAB</a:t>
            </a:r>
            <a:r>
              <a:rPr lang="en-US" altLang="fr-FR" dirty="0" err="1"/>
              <a:t>oratory</a:t>
            </a:r>
            <a:r>
              <a:rPr lang="en-US" alt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un </a:t>
            </a:r>
            <a:r>
              <a:rPr lang="en-GB" altLang="fr-FR" dirty="0" err="1"/>
              <a:t>langage</a:t>
            </a:r>
            <a:r>
              <a:rPr lang="en-GB" altLang="fr-FR" dirty="0"/>
              <a:t> </a:t>
            </a:r>
            <a:r>
              <a:rPr lang="en-GB" altLang="fr-FR" dirty="0" err="1"/>
              <a:t>interprété</a:t>
            </a:r>
            <a:r>
              <a:rPr lang="en-GB" altLang="fr-FR" dirty="0"/>
              <a:t> (</a:t>
            </a:r>
            <a:r>
              <a:rPr lang="en-GB" altLang="fr-FR" dirty="0" err="1"/>
              <a:t>comme</a:t>
            </a:r>
            <a:r>
              <a:rPr lang="en-GB" altLang="fr-FR" dirty="0"/>
              <a:t> Python) compatible </a:t>
            </a:r>
            <a:r>
              <a:rPr lang="en-GB" altLang="fr-FR" dirty="0" err="1"/>
              <a:t>Matlab</a:t>
            </a:r>
            <a:endParaRPr lang="en-GB" alt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de multiples </a:t>
            </a:r>
            <a:r>
              <a:rPr lang="en-GB" altLang="fr-FR" dirty="0" err="1"/>
              <a:t>possibilités</a:t>
            </a:r>
            <a:r>
              <a:rPr lang="en-GB" altLang="fr-FR" dirty="0"/>
              <a:t> de visualisation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de </a:t>
            </a:r>
            <a:r>
              <a:rPr lang="en-GB" altLang="fr-FR" dirty="0" err="1"/>
              <a:t>nombreuses</a:t>
            </a:r>
            <a:r>
              <a:rPr lang="en-GB" altLang="fr-FR" dirty="0"/>
              <a:t>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mathématiques</a:t>
            </a:r>
            <a:r>
              <a:rPr lang="en-GB" altLang="fr-FR" dirty="0"/>
              <a:t> </a:t>
            </a:r>
            <a:r>
              <a:rPr lang="en-GB" altLang="fr-FR" dirty="0" err="1"/>
              <a:t>embarquées</a:t>
            </a:r>
            <a:r>
              <a:rPr lang="en-GB" altLang="fr-FR" dirty="0"/>
              <a:t> (</a:t>
            </a:r>
            <a:r>
              <a:rPr lang="en-GB" altLang="fr-FR" dirty="0" err="1"/>
              <a:t>notamment</a:t>
            </a:r>
            <a:r>
              <a:rPr lang="en-GB" altLang="fr-FR" dirty="0"/>
              <a:t> pour la manipulation de matrices)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facile à </a:t>
            </a:r>
            <a:r>
              <a:rPr lang="en-GB" altLang="fr-FR" dirty="0" err="1"/>
              <a:t>apprendre</a:t>
            </a:r>
            <a:r>
              <a:rPr lang="en-GB" altLang="fr-FR" dirty="0"/>
              <a:t> et simple à utiliser !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45865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E961-2A07-4732-84D3-39442FEA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6404F-957F-4F5E-B947-89C8E03A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572000"/>
          </a:xfrm>
        </p:spPr>
        <p:txBody>
          <a:bodyPr>
            <a:normAutofit/>
          </a:bodyPr>
          <a:lstStyle/>
          <a:p>
            <a:r>
              <a:rPr lang="fr-FR" dirty="0"/>
              <a:t>On peut enfin afficher des surfaces 3D suivant un processus un peu spécifique détaillé ici :</a:t>
            </a:r>
          </a:p>
          <a:p>
            <a:r>
              <a:rPr lang="fr-FR" dirty="0"/>
              <a:t>1. créer des tableaux suivant les axes x et y</a:t>
            </a:r>
          </a:p>
          <a:p>
            <a:r>
              <a:rPr lang="fr-FR" sz="1600" dirty="0">
                <a:latin typeface="Courier"/>
              </a:rPr>
              <a:t>x = 0:0.1:10</a:t>
            </a:r>
          </a:p>
          <a:p>
            <a:r>
              <a:rPr lang="fr-FR" sz="1600" dirty="0">
                <a:latin typeface="Courier"/>
              </a:rPr>
              <a:t>y = 0:0.1:10 </a:t>
            </a:r>
          </a:p>
          <a:p>
            <a:r>
              <a:rPr lang="fr-FR" dirty="0"/>
              <a:t>2. créer un réseau de mailles en </a:t>
            </a:r>
            <a:r>
              <a:rPr lang="fr-FR" dirty="0" err="1"/>
              <a:t>x,y</a:t>
            </a:r>
            <a:endParaRPr lang="fr-FR" dirty="0"/>
          </a:p>
          <a:p>
            <a:r>
              <a:rPr lang="fr-FR" sz="1600" dirty="0">
                <a:latin typeface="Courier"/>
              </a:rPr>
              <a:t>[X,Y] = </a:t>
            </a:r>
            <a:r>
              <a:rPr lang="fr-FR" sz="1600" dirty="0" err="1">
                <a:latin typeface="Courier"/>
              </a:rPr>
              <a:t>meshgrid</a:t>
            </a:r>
            <a:r>
              <a:rPr lang="fr-FR" sz="1600" dirty="0">
                <a:latin typeface="Courier"/>
              </a:rPr>
              <a:t>(</a:t>
            </a:r>
            <a:r>
              <a:rPr lang="fr-FR" sz="1600" dirty="0" err="1">
                <a:latin typeface="Courier"/>
              </a:rPr>
              <a:t>x,y</a:t>
            </a:r>
            <a:r>
              <a:rPr lang="fr-FR" sz="1600" dirty="0">
                <a:latin typeface="Courier"/>
              </a:rPr>
              <a:t>)</a:t>
            </a:r>
          </a:p>
          <a:p>
            <a:r>
              <a:rPr lang="fr-FR" dirty="0"/>
              <a:t>3. appliquer la fonction z=f(</a:t>
            </a:r>
            <a:r>
              <a:rPr lang="fr-FR" dirty="0" err="1"/>
              <a:t>x,y</a:t>
            </a:r>
            <a:r>
              <a:rPr lang="fr-FR" dirty="0"/>
              <a:t>) sur ce maillage</a:t>
            </a:r>
          </a:p>
          <a:p>
            <a:r>
              <a:rPr lang="fr-FR" sz="1600" dirty="0">
                <a:latin typeface="Courier"/>
              </a:rPr>
              <a:t>Z = cos(X).*sin(Y);</a:t>
            </a:r>
          </a:p>
          <a:p>
            <a:r>
              <a:rPr lang="fr-FR" dirty="0"/>
              <a:t>4. afficher les données</a:t>
            </a:r>
          </a:p>
          <a:p>
            <a:r>
              <a:rPr lang="fr-FR" sz="1600" dirty="0" err="1">
                <a:latin typeface="Courier"/>
              </a:rPr>
              <a:t>mesh</a:t>
            </a:r>
            <a:r>
              <a:rPr lang="fr-FR" sz="1600" dirty="0">
                <a:latin typeface="Courier"/>
              </a:rPr>
              <a:t>(X,Y,Z); % ou surf(X,Y,Z)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ACC1C-3907-4887-B029-CE661F3F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48" y="3284984"/>
            <a:ext cx="3183748" cy="29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84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2B55C-3AE3-49C8-B752-0C910151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3091D-6572-43A2-B7B2-A8EA0D09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étape intéressante, il est possible de sauver les figures dans différents formats (jpeg, png, </a:t>
            </a:r>
            <a:r>
              <a:rPr lang="fr-FR" dirty="0" err="1"/>
              <a:t>eps</a:t>
            </a:r>
            <a:r>
              <a:rPr lang="fr-FR" dirty="0"/>
              <a:t>, …) avec la fonction </a:t>
            </a:r>
            <a:r>
              <a:rPr lang="fr-FR" sz="1600" dirty="0" err="1">
                <a:latin typeface="Courier"/>
              </a:rPr>
              <a:t>saveas</a:t>
            </a:r>
            <a:endParaRPr lang="fr-FR" sz="1600" dirty="0">
              <a:latin typeface="Courier"/>
            </a:endParaRPr>
          </a:p>
          <a:p>
            <a:endParaRPr lang="fr-FR" dirty="0"/>
          </a:p>
          <a:p>
            <a:r>
              <a:rPr lang="fr-FR" dirty="0"/>
              <a:t>Ex : </a:t>
            </a:r>
          </a:p>
          <a:p>
            <a:r>
              <a:rPr lang="fr-FR" sz="1600" dirty="0">
                <a:latin typeface="Courier"/>
              </a:rPr>
              <a:t>f1 = </a:t>
            </a:r>
            <a:r>
              <a:rPr lang="fr-FR" sz="1600" dirty="0" err="1">
                <a:latin typeface="Courier"/>
              </a:rPr>
              <a:t>mesh</a:t>
            </a:r>
            <a:r>
              <a:rPr lang="fr-FR" sz="1600" dirty="0">
                <a:latin typeface="Courier"/>
              </a:rPr>
              <a:t>(X,Y,Z);</a:t>
            </a:r>
          </a:p>
          <a:p>
            <a:r>
              <a:rPr lang="fr-FR" sz="1600" dirty="0" err="1">
                <a:latin typeface="Courier"/>
              </a:rPr>
              <a:t>saveas</a:t>
            </a:r>
            <a:r>
              <a:rPr lang="fr-FR" sz="1600" dirty="0">
                <a:latin typeface="Courier"/>
              </a:rPr>
              <a:t>(f1,’figure.jpg’);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 processus peut être</a:t>
            </a:r>
            <a:br>
              <a:rPr lang="fr-FR" dirty="0"/>
            </a:br>
            <a:r>
              <a:rPr lang="fr-FR" dirty="0"/>
              <a:t> assez long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35792F-C9DD-4549-A1C0-FD387D34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55" y="2996530"/>
            <a:ext cx="2954795" cy="33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4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67DE9-4712-4D71-8C79-3495B833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243AD-877F-4A60-9358-9A06416A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verrons plus tard comment afficher des équations différentielles ou des fractales (mais ce n’est pas compliqué)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482FAB-A67D-474A-8367-FEBB261A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2" y="2996952"/>
            <a:ext cx="3810341" cy="3641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966065-DA95-4E2C-8BCD-19884961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4" y="2984061"/>
            <a:ext cx="3533963" cy="32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25C96-6FA7-40E7-BFE6-BE98FEF4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F74F-5D83-4854-96FE-62B01E88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qui a été vu précédemment a été saisi au clavier commande par commande … Mais le plus intéressant reste d’automatiser ces processus de saisie grâce à des </a:t>
            </a:r>
            <a:r>
              <a:rPr lang="fr-FR" b="1" dirty="0"/>
              <a:t>scripts</a:t>
            </a:r>
            <a:r>
              <a:rPr lang="fr-FR" dirty="0"/>
              <a:t> (que l’on apparentera à des </a:t>
            </a:r>
            <a:r>
              <a:rPr lang="fr-FR" b="1" dirty="0"/>
              <a:t>programmes</a:t>
            </a:r>
            <a:r>
              <a:rPr lang="fr-FR" dirty="0"/>
              <a:t>) et des </a:t>
            </a:r>
            <a:r>
              <a:rPr lang="fr-FR" b="1" dirty="0"/>
              <a:t>fonctions</a:t>
            </a:r>
            <a:r>
              <a:rPr lang="fr-FR" dirty="0"/>
              <a:t> (sous-programmes génériques)</a:t>
            </a:r>
          </a:p>
          <a:p>
            <a:endParaRPr lang="fr-FR" dirty="0"/>
          </a:p>
          <a:p>
            <a:r>
              <a:rPr lang="fr-FR" dirty="0"/>
              <a:t>scripts et fonctions sont sauvés dans un </a:t>
            </a:r>
            <a:r>
              <a:rPr lang="fr-FR" b="1" dirty="0"/>
              <a:t>fichier texte </a:t>
            </a:r>
            <a:r>
              <a:rPr lang="fr-FR" dirty="0"/>
              <a:t>avec l’extension 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.m</a:t>
            </a:r>
            <a:r>
              <a:rPr lang="fr-FR" dirty="0"/>
              <a:t> (</a:t>
            </a:r>
            <a:r>
              <a:rPr lang="fr-FR" dirty="0" err="1"/>
              <a:t>matlab</a:t>
            </a:r>
            <a:r>
              <a:rPr lang="fr-FR" dirty="0"/>
              <a:t>)</a:t>
            </a:r>
          </a:p>
          <a:p>
            <a:r>
              <a:rPr lang="fr-FR" dirty="0"/>
              <a:t>Ces fichiers peuvent être créés, ouverts, modifiés dans l’onglet « </a:t>
            </a:r>
            <a:r>
              <a:rPr lang="fr-FR" i="1" dirty="0"/>
              <a:t>Editeur</a:t>
            </a:r>
            <a:r>
              <a:rPr lang="fr-FR" dirty="0"/>
              <a:t> » de GNU Octave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058265-EF22-4645-A9F5-DC6A0B84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65" y="5085184"/>
            <a:ext cx="10731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9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54396-5307-4A10-A9EC-50F206AE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1690D-DF36-4AFF-A6D2-929604D5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scripts sont équivalents aux commandes tapées directement dans la fenêtre de commandes mais rassemblées dans un fichier et ré-appelables autant de fois que nécessaire.</a:t>
            </a:r>
            <a:br>
              <a:rPr lang="fr-FR" dirty="0"/>
            </a:br>
            <a:r>
              <a:rPr lang="fr-FR" dirty="0"/>
              <a:t>L’avantage est de pouvoir prototyper (essayer) différentes méthodes sans avoir à tout retaper !</a:t>
            </a:r>
          </a:p>
          <a:p>
            <a:endParaRPr lang="fr-FR" dirty="0"/>
          </a:p>
          <a:p>
            <a:r>
              <a:rPr lang="fr-FR" dirty="0"/>
              <a:t>Si le nom du script est « </a:t>
            </a:r>
            <a:r>
              <a:rPr lang="fr-FR" b="1" dirty="0" err="1"/>
              <a:t>monscript.m</a:t>
            </a:r>
            <a:r>
              <a:rPr lang="fr-FR" dirty="0"/>
              <a:t> », il suffit de taper « </a:t>
            </a:r>
            <a:r>
              <a:rPr lang="fr-FR" b="1" dirty="0" err="1"/>
              <a:t>monscript</a:t>
            </a:r>
            <a:r>
              <a:rPr lang="fr-FR" dirty="0"/>
              <a:t> » dans la fenêtre de commande pour que les différentes actions soient exécutées.</a:t>
            </a:r>
          </a:p>
        </p:txBody>
      </p:sp>
    </p:spTree>
    <p:extLst>
      <p:ext uri="{BB962C8B-B14F-4D97-AF65-F5344CB8AC3E}">
        <p14:creationId xmlns:p14="http://schemas.microsoft.com/office/powerpoint/2010/main" val="407724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B53A-01AA-4A1A-ACDE-674B5E2E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BC198-23D1-4E5E-AC4C-4507B3A3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plus, les scripts peuvent utiliser les structures fondamentales de l’algorithmique à savoir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</a:t>
            </a:r>
            <a:r>
              <a:rPr lang="fr-FR" b="1" dirty="0"/>
              <a:t>répétitions</a:t>
            </a:r>
            <a:r>
              <a:rPr lang="fr-FR" dirty="0"/>
              <a:t> (</a:t>
            </a:r>
            <a:r>
              <a:rPr lang="fr-FR" sz="1600" dirty="0" err="1">
                <a:latin typeface="Courier"/>
              </a:rPr>
              <a:t>while</a:t>
            </a:r>
            <a:r>
              <a:rPr lang="fr-FR" dirty="0"/>
              <a:t>, </a:t>
            </a:r>
            <a:r>
              <a:rPr lang="fr-FR" sz="1600" dirty="0">
                <a:latin typeface="Courier"/>
              </a:rPr>
              <a:t>for</a:t>
            </a:r>
            <a:r>
              <a:rPr lang="fr-FR" dirty="0"/>
              <a:t>, …)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 les </a:t>
            </a:r>
            <a:r>
              <a:rPr lang="fr-FR" b="1" dirty="0"/>
              <a:t>sélections</a:t>
            </a:r>
            <a:r>
              <a:rPr lang="fr-FR" dirty="0"/>
              <a:t> (</a:t>
            </a:r>
            <a:r>
              <a:rPr lang="fr-FR" sz="1600" dirty="0">
                <a:latin typeface="Courier"/>
              </a:rPr>
              <a:t>if</a:t>
            </a:r>
            <a:r>
              <a:rPr lang="fr-FR" dirty="0"/>
              <a:t>, </a:t>
            </a:r>
            <a:r>
              <a:rPr lang="fr-FR" sz="1600" dirty="0">
                <a:latin typeface="Courier"/>
              </a:rPr>
              <a:t>switch</a:t>
            </a:r>
            <a:r>
              <a:rPr lang="fr-FR" dirty="0"/>
              <a:t>, …)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en sus des </a:t>
            </a:r>
            <a:r>
              <a:rPr lang="fr-FR" b="1" dirty="0"/>
              <a:t>séquences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D5BE8-2C6A-4F20-881F-001BCF8A0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08920"/>
            <a:ext cx="3563864" cy="35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1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8021-69B9-4168-9203-0DD4B5C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99649-36C0-4D84-BE9D-1B94CF75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u="sng" dirty="0"/>
              <a:t>fonctions</a:t>
            </a:r>
            <a:r>
              <a:rPr lang="fr-FR" dirty="0"/>
              <a:t>, même si elles ressemblent à des scripts sont différentes de ceux-ci.</a:t>
            </a:r>
          </a:p>
          <a:p>
            <a:r>
              <a:rPr lang="fr-FR" dirty="0"/>
              <a:t>Le mot clé « </a:t>
            </a:r>
            <a:r>
              <a:rPr lang="fr-FR" sz="1600" b="1" dirty="0" err="1">
                <a:latin typeface="Courier"/>
              </a:rPr>
              <a:t>function</a:t>
            </a:r>
            <a:r>
              <a:rPr lang="fr-FR" dirty="0"/>
              <a:t> » est utilisé.	</a:t>
            </a:r>
            <a:br>
              <a:rPr lang="fr-FR" dirty="0"/>
            </a:br>
            <a:r>
              <a:rPr lang="fr-FR" b="1" dirty="0"/>
              <a:t>Le nom de fichier est de celui de la fonction</a:t>
            </a:r>
            <a:r>
              <a:rPr lang="fr-FR" dirty="0"/>
              <a:t>.</a:t>
            </a:r>
          </a:p>
          <a:p>
            <a:r>
              <a:rPr lang="fr-FR" dirty="0"/>
              <a:t>Les fonctions ne manipulent pas directement des </a:t>
            </a:r>
            <a:r>
              <a:rPr lang="fr-FR" b="1" dirty="0"/>
              <a:t>variables effectives </a:t>
            </a:r>
            <a:r>
              <a:rPr lang="fr-FR" dirty="0"/>
              <a:t>(qui contiennent des valeurs) mais des </a:t>
            </a:r>
            <a:r>
              <a:rPr lang="fr-FR" b="1" dirty="0"/>
              <a:t>variables formelles </a:t>
            </a:r>
            <a:r>
              <a:rPr lang="fr-FR" dirty="0"/>
              <a:t>(qui servent à expliciter les calculs dans la fonction). Ces variables sont </a:t>
            </a:r>
            <a:r>
              <a:rPr lang="fr-FR" b="1" dirty="0"/>
              <a:t>nécessaires</a:t>
            </a:r>
            <a:r>
              <a:rPr lang="fr-FR" dirty="0"/>
              <a:t> et </a:t>
            </a:r>
            <a:r>
              <a:rPr lang="fr-FR" b="1" dirty="0"/>
              <a:t>suffisantes</a:t>
            </a:r>
            <a:r>
              <a:rPr lang="fr-FR" dirty="0"/>
              <a:t> pour effectuer le travail</a:t>
            </a:r>
          </a:p>
          <a:p>
            <a:r>
              <a:rPr lang="fr-FR" dirty="0"/>
              <a:t>Enfin, les fonctions acceptent des paramètres en entrées et fournit des valeurs en sortie.</a:t>
            </a:r>
          </a:p>
        </p:txBody>
      </p:sp>
    </p:spTree>
    <p:extLst>
      <p:ext uri="{BB962C8B-B14F-4D97-AF65-F5344CB8AC3E}">
        <p14:creationId xmlns:p14="http://schemas.microsoft.com/office/powerpoint/2010/main" val="225834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B785B-68AA-42CE-851E-1CA5AF7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D2A42-75C7-45EE-96AA-E4F72D9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exemple de définition d’une fonction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son appel dans la fenêtre de commandes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A14F03-9DE4-47D3-8254-3C66EDD7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2636912"/>
            <a:ext cx="6602203" cy="1656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9C403B-6F05-469B-96FF-9883B393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9403"/>
            <a:ext cx="2013598" cy="13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825D1-CB74-4B3D-9792-E63F8082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F41137-C9CF-4C36-A8A7-65E28FEB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L’objectif sera la plupart du temps :</a:t>
            </a:r>
          </a:p>
          <a:p>
            <a:r>
              <a:rPr lang="fr-FR" dirty="0"/>
              <a:t>1. d’analyser le problème posé</a:t>
            </a:r>
          </a:p>
          <a:p>
            <a:r>
              <a:rPr lang="fr-FR" dirty="0"/>
              <a:t>2. de décomposer son problème en sous-problèmes </a:t>
            </a:r>
          </a:p>
          <a:p>
            <a:pPr lvl="1"/>
            <a:r>
              <a:rPr lang="fr-FR" dirty="0"/>
              <a:t>Le cas échéant, écrire des fonctions génériques utiles à la résolution</a:t>
            </a:r>
          </a:p>
          <a:p>
            <a:pPr lvl="1"/>
            <a:endParaRPr lang="fr-FR" dirty="0"/>
          </a:p>
          <a:p>
            <a:r>
              <a:rPr lang="fr-FR" dirty="0"/>
              <a:t>3. d’écrire un script GNU Octave qui résout ce problème (qui appellera un ensemble de fonctions)</a:t>
            </a:r>
          </a:p>
          <a:p>
            <a:r>
              <a:rPr lang="fr-FR" dirty="0"/>
              <a:t>4. afficher, sauver et analyser les résultats (souvent sous forme graphique)</a:t>
            </a:r>
          </a:p>
        </p:txBody>
      </p:sp>
    </p:spTree>
    <p:extLst>
      <p:ext uri="{BB962C8B-B14F-4D97-AF65-F5344CB8AC3E}">
        <p14:creationId xmlns:p14="http://schemas.microsoft.com/office/powerpoint/2010/main" val="3396949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7350B-25B4-4934-A2F1-C367123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1890F-3BE6-4170-9C84-A23B38D2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très nombreuses fonctions et bibliothèques sont déjà implémentées dans GNU Octave</a:t>
            </a:r>
          </a:p>
          <a:p>
            <a:r>
              <a:rPr lang="fr-FR" dirty="0"/>
              <a:t>Au-delà de l’aspect informatique, il rend d’énormes services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comme vérifier ses calculs rapidement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comparer différentes méthodes numériques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effectuer des simulations dans différents domaines (mécanique, thermodynamique, électronique,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s’amuser un peu </a:t>
            </a:r>
            <a:r>
              <a:rPr lang="fr-FR" dirty="0">
                <a:sym typeface="Wingdings" panose="05000000000000000000" pitchFamily="2" charset="2"/>
              </a:rPr>
              <a:t>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41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B4418-18FE-4305-99D9-642DD6CB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9EC1C0-51AD-4C9C-9FE2-6DD63D90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72816"/>
            <a:ext cx="5085420" cy="473251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B161D0D7-A6ED-41DA-B547-F4A04052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barres</a:t>
            </a:r>
          </a:p>
          <a:p>
            <a:endParaRPr lang="en-GB" altLang="zh-CN" sz="2000" dirty="0">
              <a:latin typeface="+mn-lt"/>
            </a:endParaRPr>
          </a:p>
          <a:p>
            <a:r>
              <a:rPr lang="en-GB" altLang="zh-CN" sz="1600" dirty="0">
                <a:latin typeface="Courier"/>
              </a:rPr>
              <a:t>x = -2.9:0.2:2.9;                </a:t>
            </a:r>
          </a:p>
          <a:p>
            <a:r>
              <a:rPr lang="en-GB" altLang="zh-CN" sz="1600" dirty="0">
                <a:latin typeface="Courier"/>
              </a:rPr>
              <a:t>bar(</a:t>
            </a:r>
            <a:r>
              <a:rPr lang="en-GB" altLang="zh-CN" sz="1600" dirty="0" err="1">
                <a:latin typeface="Courier"/>
              </a:rPr>
              <a:t>x,exp</a:t>
            </a:r>
            <a:r>
              <a:rPr lang="en-GB" altLang="zh-CN" sz="1600" dirty="0">
                <a:latin typeface="Courier"/>
              </a:rPr>
              <a:t>(-x.*x)); </a:t>
            </a:r>
          </a:p>
        </p:txBody>
      </p:sp>
    </p:spTree>
    <p:extLst>
      <p:ext uri="{BB962C8B-B14F-4D97-AF65-F5344CB8AC3E}">
        <p14:creationId xmlns:p14="http://schemas.microsoft.com/office/powerpoint/2010/main" val="4669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F4972-6D36-45A4-8B98-EC94304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Finir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F9A5E-5FE6-4C77-8198-96CC4EAC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908360" cy="4023360"/>
          </a:xfrm>
        </p:spPr>
        <p:txBody>
          <a:bodyPr>
            <a:normAutofit/>
          </a:bodyPr>
          <a:lstStyle/>
          <a:p>
            <a:r>
              <a:rPr lang="es-ES" sz="1600" dirty="0">
                <a:latin typeface="Courier"/>
              </a:rPr>
              <a:t>x=[-2:.001:2];</a:t>
            </a:r>
          </a:p>
          <a:p>
            <a:r>
              <a:rPr lang="es-ES" sz="1600" dirty="0">
                <a:latin typeface="Courier"/>
              </a:rPr>
              <a:t>y=(</a:t>
            </a:r>
            <a:r>
              <a:rPr lang="es-ES" sz="1600" dirty="0" err="1">
                <a:latin typeface="Courier"/>
              </a:rPr>
              <a:t>sqrt</a:t>
            </a:r>
            <a:r>
              <a:rPr lang="es-ES" sz="1600" dirty="0">
                <a:latin typeface="Courier"/>
              </a:rPr>
              <a:t>(cos(x)).*cos(200*x)+</a:t>
            </a:r>
            <a:r>
              <a:rPr lang="es-ES" sz="1600" dirty="0" err="1">
                <a:latin typeface="Courier"/>
              </a:rPr>
              <a:t>sqrt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abs</a:t>
            </a:r>
            <a:r>
              <a:rPr lang="es-ES" sz="1600" dirty="0">
                <a:latin typeface="Courier"/>
              </a:rPr>
              <a:t>(x))-0.7).*(4-x.*x).^0.01;</a:t>
            </a:r>
          </a:p>
          <a:p>
            <a:r>
              <a:rPr lang="es-ES" sz="1600" dirty="0" err="1">
                <a:latin typeface="Courier"/>
              </a:rPr>
              <a:t>plot</a:t>
            </a:r>
            <a:r>
              <a:rPr lang="es-ES" sz="1600" dirty="0">
                <a:latin typeface="Courier"/>
              </a:rPr>
              <a:t>(</a:t>
            </a:r>
            <a:r>
              <a:rPr lang="es-ES" sz="1600" dirty="0" err="1">
                <a:latin typeface="Courier"/>
              </a:rPr>
              <a:t>x,y</a:t>
            </a:r>
            <a:r>
              <a:rPr lang="es-ES" sz="1600" dirty="0">
                <a:latin typeface="Courier"/>
              </a:rPr>
              <a:t>);</a:t>
            </a:r>
            <a:endParaRPr lang="fr-FR" sz="1600" dirty="0">
              <a:latin typeface="Courier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1B26BF-8BB4-4333-BB8A-57320452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151601"/>
            <a:ext cx="3888432" cy="36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2119C-02B3-4132-8413-DCA65CB7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F3DCF-CC5A-471B-A5D5-072CA7B8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980368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Octave en ligne :</a:t>
            </a:r>
            <a:r>
              <a:rPr lang="fr-FR" dirty="0"/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https://octave-online.net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Supports :</a:t>
            </a:r>
            <a:r>
              <a:rPr lang="fr-FR" dirty="0"/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https://github.com/truillet/upssitech/wiki/1AGGEO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>
                <a:cs typeface="Courier New" panose="02070309020205020404" pitchFamily="49" charset="0"/>
              </a:rPr>
              <a:t> serveur Discord 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https://discord.gg/dKVS9f8</a:t>
            </a:r>
          </a:p>
        </p:txBody>
      </p:sp>
    </p:spTree>
    <p:extLst>
      <p:ext uri="{BB962C8B-B14F-4D97-AF65-F5344CB8AC3E}">
        <p14:creationId xmlns:p14="http://schemas.microsoft.com/office/powerpoint/2010/main" val="32312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0C072-985E-4AAB-9CE4-2F8CD3A8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63096D-4991-4FF2-980C-53C535F8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99399"/>
            <a:ext cx="5353050" cy="49815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C291AAD8-6CB1-4C6A-9C63-04A28DA6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</a:t>
            </a:r>
            <a:r>
              <a:rPr lang="en-GB" altLang="zh-CN" sz="2000" b="1" dirty="0" err="1">
                <a:latin typeface="+mn-lt"/>
              </a:rPr>
              <a:t>fonctions</a:t>
            </a:r>
            <a:r>
              <a:rPr lang="en-GB" altLang="zh-CN" sz="2000" b="1" dirty="0">
                <a:latin typeface="+mn-lt"/>
              </a:rPr>
              <a:t> </a:t>
            </a:r>
            <a:r>
              <a:rPr lang="en-GB" altLang="zh-CN" sz="2000" b="1" dirty="0" err="1">
                <a:latin typeface="+mn-lt"/>
              </a:rPr>
              <a:t>mathématiques</a:t>
            </a:r>
            <a:endParaRPr lang="en-GB" altLang="zh-CN" sz="2000" b="1" dirty="0">
              <a:latin typeface="+mn-lt"/>
            </a:endParaRPr>
          </a:p>
          <a:p>
            <a:endParaRPr lang="en-GB" altLang="zh-CN" sz="2000" dirty="0">
              <a:latin typeface="+mn-lt"/>
            </a:endParaRPr>
          </a:p>
          <a:p>
            <a:r>
              <a:rPr lang="es-ES" altLang="zh-CN" sz="1600" dirty="0">
                <a:latin typeface="Courier"/>
              </a:rPr>
              <a:t>x=0:0.05:5;</a:t>
            </a:r>
          </a:p>
          <a:p>
            <a:r>
              <a:rPr lang="es-ES" altLang="zh-CN" sz="1600" dirty="0">
                <a:latin typeface="Courier"/>
              </a:rPr>
              <a:t>y=sin(x.^2);</a:t>
            </a:r>
          </a:p>
          <a:p>
            <a:r>
              <a:rPr lang="es-ES" altLang="zh-CN" sz="1600" dirty="0" err="1">
                <a:latin typeface="Courier"/>
              </a:rPr>
              <a:t>plot</a:t>
            </a:r>
            <a:r>
              <a:rPr lang="es-ES" altLang="zh-CN" sz="1600" dirty="0">
                <a:latin typeface="Courier"/>
              </a:rPr>
              <a:t>(</a:t>
            </a:r>
            <a:r>
              <a:rPr lang="es-ES" altLang="zh-CN" sz="1600" dirty="0" err="1">
                <a:latin typeface="Courier"/>
              </a:rPr>
              <a:t>x,y</a:t>
            </a:r>
            <a:r>
              <a:rPr lang="es-ES" altLang="zh-CN" sz="1600" dirty="0">
                <a:latin typeface="Courier"/>
              </a:rPr>
              <a:t>);</a:t>
            </a:r>
            <a:r>
              <a:rPr lang="en-GB" altLang="zh-CN" sz="1600" dirty="0"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2E106-6516-4DC3-99DB-0947ED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D91D43-5BDF-4158-8A7C-D7AFA126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06892"/>
            <a:ext cx="5353050" cy="49815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29CF4ACA-7CF0-4037-98DA-7842FCD1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</a:t>
            </a:r>
            <a:r>
              <a:rPr lang="en-GB" altLang="zh-CN" sz="2000" b="1" dirty="0" err="1">
                <a:latin typeface="+mn-lt"/>
              </a:rPr>
              <a:t>fonctions</a:t>
            </a:r>
            <a:r>
              <a:rPr lang="en-GB" altLang="zh-CN" sz="2000" b="1" dirty="0">
                <a:latin typeface="+mn-lt"/>
              </a:rPr>
              <a:t> 3D</a:t>
            </a:r>
          </a:p>
          <a:p>
            <a:endParaRPr lang="en-GB" altLang="zh-CN" sz="2000" dirty="0">
              <a:latin typeface="+mn-lt"/>
            </a:endParaRPr>
          </a:p>
          <a:p>
            <a:r>
              <a:rPr lang="pl-PL" altLang="zh-CN" sz="1600" dirty="0">
                <a:latin typeface="Courier"/>
              </a:rPr>
              <a:t>z=peaks(25);</a:t>
            </a:r>
            <a:endParaRPr lang="fr-FR" altLang="zh-CN" sz="1600" dirty="0">
              <a:latin typeface="Courier"/>
            </a:endParaRPr>
          </a:p>
          <a:p>
            <a:r>
              <a:rPr lang="pl-PL" altLang="zh-CN" sz="1600" dirty="0">
                <a:latin typeface="Courier"/>
              </a:rPr>
              <a:t>mesh(z);</a:t>
            </a:r>
            <a:endParaRPr lang="en-GB" altLang="zh-CN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12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1BCEC-9850-468B-B58D-DA87AFDB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D6626-78A8-49EE-9479-3F9D9B93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 plein d’autres choses … comme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de séries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de plusieurs fonctions dans une fenêtre,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des multi-vues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d’équations différentielles,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100280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Octave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184E9A-E1A1-4316-8B5F-2179F651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5688632" cy="473759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7AD6FC-C138-417C-A0DC-6379B4312242}"/>
              </a:ext>
            </a:extLst>
          </p:cNvPr>
          <p:cNvSpPr txBox="1"/>
          <p:nvPr/>
        </p:nvSpPr>
        <p:spPr>
          <a:xfrm>
            <a:off x="6804248" y="181608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L’éditeur de texte</a:t>
            </a:r>
            <a:br>
              <a:rPr lang="fr-FR" dirty="0"/>
            </a:br>
            <a:r>
              <a:rPr lang="fr-FR" dirty="0"/>
              <a:t>(pour écrire des scripts</a:t>
            </a:r>
            <a:br>
              <a:rPr lang="fr-FR" dirty="0"/>
            </a:br>
            <a:r>
              <a:rPr lang="fr-FR" dirty="0"/>
              <a:t> ou des fonctions)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94BEB1-3AF6-4F36-9211-C58BB18279DB}"/>
              </a:ext>
            </a:extLst>
          </p:cNvPr>
          <p:cNvSpPr txBox="1"/>
          <p:nvPr/>
        </p:nvSpPr>
        <p:spPr>
          <a:xfrm>
            <a:off x="6543693" y="5085184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L’aide du logiciel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FB91AA-D564-4B0A-BA07-02376CBF3A19}"/>
              </a:ext>
            </a:extLst>
          </p:cNvPr>
          <p:cNvSpPr txBox="1"/>
          <p:nvPr/>
        </p:nvSpPr>
        <p:spPr>
          <a:xfrm>
            <a:off x="6543693" y="4048909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fenêtre de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5E34F3-F6E2-4C4A-A7A6-48A3D137C961}"/>
              </a:ext>
            </a:extLst>
          </p:cNvPr>
          <p:cNvSpPr txBox="1"/>
          <p:nvPr/>
        </p:nvSpPr>
        <p:spPr>
          <a:xfrm>
            <a:off x="4289999" y="958346"/>
            <a:ext cx="405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répertoire courant utilisé (</a:t>
            </a:r>
            <a:r>
              <a:rPr lang="fr-FR" b="1" dirty="0"/>
              <a:t>TRES UTILE </a:t>
            </a:r>
            <a:r>
              <a:rPr lang="fr-FR" dirty="0"/>
              <a:t>!)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76608B-50C9-4A50-96F0-8637D29618EA}"/>
              </a:ext>
            </a:extLst>
          </p:cNvPr>
          <p:cNvCxnSpPr/>
          <p:nvPr/>
        </p:nvCxnSpPr>
        <p:spPr>
          <a:xfrm flipH="1">
            <a:off x="2843808" y="1297947"/>
            <a:ext cx="1944216" cy="6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98020E-F980-4494-A62C-63FA1F393ADC}"/>
              </a:ext>
            </a:extLst>
          </p:cNvPr>
          <p:cNvCxnSpPr>
            <a:cxnSpLocks/>
          </p:cNvCxnSpPr>
          <p:nvPr/>
        </p:nvCxnSpPr>
        <p:spPr>
          <a:xfrm flipH="1">
            <a:off x="1556940" y="1324074"/>
            <a:ext cx="3231084" cy="18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57B0936-04CF-4876-B778-AA2474612B05}"/>
              </a:ext>
            </a:extLst>
          </p:cNvPr>
          <p:cNvCxnSpPr>
            <a:cxnSpLocks/>
          </p:cNvCxnSpPr>
          <p:nvPr/>
        </p:nvCxnSpPr>
        <p:spPr>
          <a:xfrm flipH="1">
            <a:off x="2627785" y="2739414"/>
            <a:ext cx="4785569" cy="338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E1CD0E3-004B-48FB-96D6-314FB1CD0FC5}"/>
              </a:ext>
            </a:extLst>
          </p:cNvPr>
          <p:cNvCxnSpPr>
            <a:cxnSpLocks/>
          </p:cNvCxnSpPr>
          <p:nvPr/>
        </p:nvCxnSpPr>
        <p:spPr>
          <a:xfrm flipH="1">
            <a:off x="3239852" y="4350924"/>
            <a:ext cx="3758627" cy="177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E986FD-81EB-4D63-8EBC-89BB88B2B3F5}"/>
              </a:ext>
            </a:extLst>
          </p:cNvPr>
          <p:cNvCxnSpPr>
            <a:cxnSpLocks/>
          </p:cNvCxnSpPr>
          <p:nvPr/>
        </p:nvCxnSpPr>
        <p:spPr>
          <a:xfrm flipH="1">
            <a:off x="4120717" y="5416619"/>
            <a:ext cx="2877762" cy="7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3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3236-F3B4-4A41-BDE8-CD5BE5BE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FA5C0-6DDB-4E2F-85AA-4D733E57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Il n’est pas nécessaire de déclarer ses variables </a:t>
            </a:r>
            <a:r>
              <a:rPr lang="fr-FR" altLang="fr-FR" dirty="0">
                <a:sym typeface="Wingdings" panose="05000000000000000000" pitchFamily="2" charset="2"/>
              </a:rPr>
              <a:t> ni de les initialiser avant usage !</a:t>
            </a:r>
            <a:endParaRPr lang="fr-FR" altLang="fr-FR" dirty="0"/>
          </a:p>
          <a:p>
            <a:r>
              <a:rPr lang="fr-FR" altLang="fr-FR" dirty="0"/>
              <a:t>Il suffit de s’en servir quand on en a besoin !</a:t>
            </a:r>
          </a:p>
          <a:p>
            <a:pPr>
              <a:buFontTx/>
              <a:buNone/>
            </a:pPr>
            <a:r>
              <a:rPr lang="fr-FR" altLang="fr-FR" dirty="0"/>
              <a:t>		</a:t>
            </a:r>
            <a:r>
              <a:rPr lang="fr-FR" altLang="fr-FR" sz="1600" dirty="0">
                <a:latin typeface="Courier"/>
              </a:rPr>
              <a:t>&gt;&gt;</a:t>
            </a:r>
          </a:p>
          <a:p>
            <a:pPr>
              <a:buFontTx/>
              <a:buNone/>
            </a:pPr>
            <a:r>
              <a:rPr lang="fr-FR" altLang="fr-FR" sz="1600" dirty="0">
                <a:latin typeface="Courier"/>
              </a:rPr>
              <a:t>		&gt;&gt; a=12; % la variable a contient la valeur 12</a:t>
            </a:r>
          </a:p>
          <a:p>
            <a:endParaRPr lang="fr-FR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A9F3E97-52EF-4AF2-8537-CC8467B2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" y="4833476"/>
            <a:ext cx="11430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/>
              <a:t>“Prompt” GNU Octave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266DD5D-9731-4BB2-8D56-062B42ACC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2" y="4300076"/>
            <a:ext cx="40163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03D4514-5DFD-4B8E-B25E-2D004C3D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2" y="5443076"/>
            <a:ext cx="14478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Opérateur</a:t>
            </a:r>
            <a:r>
              <a:rPr lang="en-GB" altLang="fr-FR" dirty="0"/>
              <a:t> </a:t>
            </a:r>
            <a:r>
              <a:rPr lang="en-GB" altLang="fr-FR" dirty="0" err="1"/>
              <a:t>d’assignation</a:t>
            </a:r>
            <a:endParaRPr lang="en-GB" altLang="fr-FR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6E5FE4B-A05D-4AD4-90D1-D4F263A53E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7367" y="4149080"/>
            <a:ext cx="558545" cy="1293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346202B-8E01-4009-9F62-C87D5AEA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2" y="5290676"/>
            <a:ext cx="15240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Supprime</a:t>
            </a:r>
            <a:r>
              <a:rPr lang="en-GB" altLang="fr-FR" dirty="0"/>
              <a:t> </a:t>
            </a:r>
            <a:r>
              <a:rPr lang="en-GB" altLang="fr-FR" dirty="0" err="1"/>
              <a:t>l’affichage</a:t>
            </a:r>
            <a:r>
              <a:rPr lang="en-GB" altLang="fr-FR" dirty="0"/>
              <a:t> du </a:t>
            </a:r>
            <a:r>
              <a:rPr lang="en-GB" altLang="fr-FR" dirty="0" err="1"/>
              <a:t>résultat</a:t>
            </a:r>
            <a:r>
              <a:rPr lang="en-GB" altLang="fr-FR" dirty="0"/>
              <a:t> de </a:t>
            </a:r>
            <a:r>
              <a:rPr lang="en-GB" altLang="fr-FR" dirty="0" err="1"/>
              <a:t>l’opération</a:t>
            </a:r>
            <a:endParaRPr lang="en-GB" altLang="fr-FR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7F22CCE-297E-424A-867A-AB42E892CE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7951" y="4149080"/>
            <a:ext cx="1503361" cy="11415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28187BCA-7311-4401-ACF4-3B14A78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2" y="4719878"/>
            <a:ext cx="13830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Commentaire</a:t>
            </a:r>
            <a:endParaRPr lang="en-GB" altLang="fr-FR" dirty="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21399AC1-384F-4549-8D3B-D4F3BDA910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7896" y="4189442"/>
            <a:ext cx="2545016" cy="796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2" name="Picture 13" descr="W:\CURRENT WORK\Matlab Tutorial\magnifying glass.gif">
            <a:extLst>
              <a:ext uri="{FF2B5EF4-FFF2-40B4-BE49-F238E27FC236}">
                <a16:creationId xmlns:a16="http://schemas.microsoft.com/office/drawing/2014/main" id="{D7B400D6-461B-4884-A5AE-4AE92B87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32" y="576624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B2BF26B6-1B12-49FE-8EBA-D6BC5556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2" y="582407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fr-FR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B37D8DED-4D8D-48EA-8453-8A53DCDC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89240"/>
            <a:ext cx="2727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fr-FR" dirty="0"/>
              <a:t>Essayer de taper la </a:t>
            </a:r>
            <a:r>
              <a:rPr lang="en-GB" altLang="fr-FR" dirty="0" err="1"/>
              <a:t>même</a:t>
            </a:r>
            <a:r>
              <a:rPr lang="en-GB" altLang="fr-FR" dirty="0"/>
              <a:t> chose sans le </a:t>
            </a:r>
            <a:r>
              <a:rPr lang="en-GB" altLang="fr-FR" b="1" dirty="0"/>
              <a:t>;</a:t>
            </a:r>
            <a:r>
              <a:rPr lang="en-GB" altLang="fr-FR" dirty="0"/>
              <a:t> de la fin</a:t>
            </a:r>
          </a:p>
        </p:txBody>
      </p:sp>
    </p:spTree>
    <p:extLst>
      <p:ext uri="{BB962C8B-B14F-4D97-AF65-F5344CB8AC3E}">
        <p14:creationId xmlns:p14="http://schemas.microsoft.com/office/powerpoint/2010/main" val="566567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9315</TotalTime>
  <Words>2574</Words>
  <Application>Microsoft Office PowerPoint</Application>
  <PresentationFormat>Affichage à l'écran (4:3)</PresentationFormat>
  <Paragraphs>318</Paragraphs>
  <Slides>41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50" baseType="lpstr">
      <vt:lpstr>Arial</vt:lpstr>
      <vt:lpstr>Cambria Math</vt:lpstr>
      <vt:lpstr>Courier</vt:lpstr>
      <vt:lpstr>Courier New</vt:lpstr>
      <vt:lpstr>Tw Cen MT</vt:lpstr>
      <vt:lpstr>Tw Cen MT Condensed</vt:lpstr>
      <vt:lpstr>Wingdings</vt:lpstr>
      <vt:lpstr>Wingdings 3</vt:lpstr>
      <vt:lpstr>Intégral</vt:lpstr>
      <vt:lpstr>Introduction  A GNU Octave </vt:lpstr>
      <vt:lpstr>Où obtenir GNU Octave</vt:lpstr>
      <vt:lpstr>GNU Octave, C’est quoi ?</vt:lpstr>
      <vt:lpstr>Quelles visualisationS ?</vt:lpstr>
      <vt:lpstr>Quelles visualisationS ?</vt:lpstr>
      <vt:lpstr>Quelles visualisationS ?</vt:lpstr>
      <vt:lpstr>Quelles visualisationS ?</vt:lpstr>
      <vt:lpstr>GNU Octave</vt:lpstr>
      <vt:lpstr>Les variables</vt:lpstr>
      <vt:lpstr>Les variables</vt:lpstr>
      <vt:lpstr>Les variables</vt:lpstr>
      <vt:lpstr>Commandes utiles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Scripts et Fonctions</vt:lpstr>
      <vt:lpstr>Scripts et Fonctions</vt:lpstr>
      <vt:lpstr>Scripts et Fonctions</vt:lpstr>
      <vt:lpstr>Scripts et Fonctions</vt:lpstr>
      <vt:lpstr>Scripts et Fonctions</vt:lpstr>
      <vt:lpstr>Scripts et Fonctions</vt:lpstr>
      <vt:lpstr>Scripts et Fonctions</vt:lpstr>
      <vt:lpstr>Pour Finir …</vt:lpstr>
      <vt:lpstr>Des liens</vt:lpstr>
    </vt:vector>
  </TitlesOfParts>
  <Company>Cena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GNU Octave</dc:title>
  <dc:creator>athenes</dc:creator>
  <cp:lastModifiedBy>Philippe Truillet</cp:lastModifiedBy>
  <cp:revision>344</cp:revision>
  <dcterms:created xsi:type="dcterms:W3CDTF">2006-02-13T14:30:03Z</dcterms:created>
  <dcterms:modified xsi:type="dcterms:W3CDTF">2020-09-07T11:10:33Z</dcterms:modified>
</cp:coreProperties>
</file>