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jillo, Vanessa" initials="TV" lastIdx="2" clrIdx="0">
    <p:extLst>
      <p:ext uri="{19B8F6BF-5375-455C-9EA6-DF929625EA0E}">
        <p15:presenceInfo xmlns:p15="http://schemas.microsoft.com/office/powerpoint/2012/main" userId="S::vtruji2@uic.edu::2db22184-db42-4b22-a495-5a9f20ce96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14"/>
    <p:restoredTop sz="94686"/>
  </p:normalViewPr>
  <p:slideViewPr>
    <p:cSldViewPr snapToGrid="0" snapToObjects="1">
      <p:cViewPr>
        <p:scale>
          <a:sx n="94" d="100"/>
          <a:sy n="94" d="100"/>
        </p:scale>
        <p:origin x="16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1T11:54:12.973" idx="1">
    <p:pos x="10" y="10"/>
    <p:text/>
    <p:extLst>
      <p:ext uri="{C676402C-5697-4E1C-873F-D02D1690AC5C}">
        <p15:threadingInfo xmlns:p15="http://schemas.microsoft.com/office/powerpoint/2012/main" timeZoneBias="300"/>
      </p:ext>
    </p:extLst>
  </p:cm>
  <p:cm authorId="1" dt="2019-05-01T11:54:15.421" idx="2">
    <p:pos x="106" y="106"/>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1" Type="http://schemas.openxmlformats.org/officeDocument/2006/relationships/hyperlink" Target="http://archive.ics.uci.edu/"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1" Type="http://schemas.openxmlformats.org/officeDocument/2006/relationships/hyperlink" Target="http://archive.ics.uci.edu/"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58B1A89-D122-45A9-BFB4-7483CE1A1A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F31BC9-D790-4DCD-ABD1-1EE66E475D47}">
      <dgm:prSet custT="1"/>
      <dgm:spPr/>
      <dgm:t>
        <a:bodyPr/>
        <a:lstStyle/>
        <a:p>
          <a:r>
            <a:rPr lang="en-US" sz="1400" b="0" i="0" dirty="0"/>
            <a:t>My data came from </a:t>
          </a:r>
          <a:r>
            <a:rPr lang="en-US" sz="1400" b="0" i="0" dirty="0">
              <a:hlinkClick xmlns:r="http://schemas.openxmlformats.org/officeDocument/2006/relationships" r:id="rId1"/>
            </a:rPr>
            <a:t>http://archive.ics.uci.edu</a:t>
          </a:r>
          <a:r>
            <a:rPr lang="en-US" sz="1400" b="0" i="0" dirty="0"/>
            <a:t>, directly from an archive containing 2075259 measures, reduced to 566 measurements in my project, gathered in a house located in </a:t>
          </a:r>
          <a:r>
            <a:rPr lang="en-US" sz="1400" b="0" i="0" dirty="0" err="1"/>
            <a:t>Sceaux</a:t>
          </a:r>
          <a:r>
            <a:rPr lang="en-US" sz="1400" b="0" i="0" dirty="0"/>
            <a:t> (7km of Paris, France) between December 2006 and November 2010 (47 months).</a:t>
          </a:r>
        </a:p>
        <a:p>
          <a:r>
            <a:rPr lang="en-US" sz="1400" b="0" i="0" dirty="0"/>
            <a:t>Q: Which room uses the most energy?  </a:t>
          </a:r>
        </a:p>
        <a:p>
          <a:r>
            <a:rPr lang="en-US" sz="1400" b="0" i="0" dirty="0"/>
            <a:t>Q: Which variables are the most correlated? </a:t>
          </a:r>
        </a:p>
      </dgm:t>
    </dgm:pt>
    <dgm:pt modelId="{55569A13-1CBA-4477-B328-AD7DB6B0419D}" type="parTrans" cxnId="{B34B305B-FCE0-4806-AF0B-D19FBB463DA3}">
      <dgm:prSet/>
      <dgm:spPr/>
      <dgm:t>
        <a:bodyPr/>
        <a:lstStyle/>
        <a:p>
          <a:endParaRPr lang="en-US"/>
        </a:p>
      </dgm:t>
    </dgm:pt>
    <dgm:pt modelId="{06916FB0-63E3-49EE-82CB-6B3ADE94B512}" type="sibTrans" cxnId="{B34B305B-FCE0-4806-AF0B-D19FBB463DA3}">
      <dgm:prSet/>
      <dgm:spPr/>
      <dgm:t>
        <a:bodyPr/>
        <a:lstStyle/>
        <a:p>
          <a:endParaRPr lang="en-US"/>
        </a:p>
      </dgm:t>
    </dgm:pt>
    <dgm:pt modelId="{B976D54A-524E-4498-AADD-F6890543C4D1}">
      <dgm:prSet custT="1"/>
      <dgm:spPr/>
      <dgm:t>
        <a:bodyPr/>
        <a:lstStyle/>
        <a:p>
          <a:r>
            <a:rPr lang="en-US" sz="1050" b="0" i="0" dirty="0"/>
            <a:t>The Variables being studying are : </a:t>
          </a:r>
        </a:p>
        <a:p>
          <a:r>
            <a:rPr lang="en-US" sz="1050" b="0" i="0" dirty="0"/>
            <a:t>Kitchen Energy usage  </a:t>
          </a:r>
          <a:r>
            <a:rPr lang="en-US" sz="1050" i="0" dirty="0"/>
            <a:t>in watt-hour of active energy. It corresponds to the kitchen, containing mainly a dishwasher, an oven and a microwave (hot plates are not electric but gas powered). </a:t>
          </a:r>
        </a:p>
        <a:p>
          <a:endParaRPr lang="en-US" sz="1050" i="0" dirty="0"/>
        </a:p>
        <a:p>
          <a:r>
            <a:rPr lang="en-US" sz="1050" i="0" dirty="0"/>
            <a:t>Laundry Room Energy usage in watt-hour of active energy. It corresponds to the laundry room, containing a washing-machine, a tumble-drier, a refrigerator and a light. </a:t>
          </a:r>
        </a:p>
        <a:p>
          <a:endParaRPr lang="en-US" sz="1050" i="0" dirty="0"/>
        </a:p>
        <a:p>
          <a:r>
            <a:rPr lang="en-US" sz="1050" i="0" dirty="0"/>
            <a:t>Temperature Alteration Energy Usage, It corresponds to an electric water-heater and an air-conditioner.</a:t>
          </a:r>
        </a:p>
        <a:p>
          <a:endParaRPr lang="en-US" sz="1050" i="0" dirty="0"/>
        </a:p>
        <a:p>
          <a:r>
            <a:rPr lang="en-US" sz="1050" i="0" dirty="0"/>
            <a:t>Active Energy, household global minute-averaged active power in kilowatt</a:t>
          </a:r>
        </a:p>
        <a:p>
          <a:endParaRPr lang="en-US" sz="1050" i="0" dirty="0"/>
        </a:p>
        <a:p>
          <a:r>
            <a:rPr lang="en-US" sz="1050" i="0" dirty="0"/>
            <a:t>Voltage, minute-averaged voltage in volt</a:t>
          </a:r>
        </a:p>
        <a:p>
          <a:endParaRPr lang="en-US" sz="1050" i="0" dirty="0"/>
        </a:p>
        <a:p>
          <a:r>
            <a:rPr lang="en-US" sz="1050" i="0" dirty="0"/>
            <a:t>Intensity, household global minute-averaged current intensity in ampere</a:t>
          </a:r>
          <a:br>
            <a:rPr lang="en-US" sz="800" i="0" dirty="0"/>
          </a:br>
          <a:endParaRPr lang="en-US" sz="800" i="0" dirty="0"/>
        </a:p>
      </dgm:t>
    </dgm:pt>
    <dgm:pt modelId="{F5BE37A6-EA44-4EC7-A7E5-F192FAF00425}" type="parTrans" cxnId="{3B1FF0FA-B8A5-4DED-B2AC-A4822EC0B882}">
      <dgm:prSet/>
      <dgm:spPr/>
      <dgm:t>
        <a:bodyPr/>
        <a:lstStyle/>
        <a:p>
          <a:endParaRPr lang="en-US"/>
        </a:p>
      </dgm:t>
    </dgm:pt>
    <dgm:pt modelId="{E0B70D1B-02A6-4B83-95A9-2A6126BCBE4D}" type="sibTrans" cxnId="{3B1FF0FA-B8A5-4DED-B2AC-A4822EC0B882}">
      <dgm:prSet/>
      <dgm:spPr/>
      <dgm:t>
        <a:bodyPr/>
        <a:lstStyle/>
        <a:p>
          <a:endParaRPr lang="en-US"/>
        </a:p>
      </dgm:t>
    </dgm:pt>
    <dgm:pt modelId="{F6EA11BE-4D59-2D4A-B875-25660F56BE96}" type="pres">
      <dgm:prSet presAssocID="{C58B1A89-D122-45A9-BFB4-7483CE1A1A4D}" presName="linear" presStyleCnt="0">
        <dgm:presLayoutVars>
          <dgm:animLvl val="lvl"/>
          <dgm:resizeHandles val="exact"/>
        </dgm:presLayoutVars>
      </dgm:prSet>
      <dgm:spPr/>
    </dgm:pt>
    <dgm:pt modelId="{854CFC70-2100-104D-BF5E-AE8A8ECAFB60}" type="pres">
      <dgm:prSet presAssocID="{D9F31BC9-D790-4DCD-ABD1-1EE66E475D47}" presName="parentText" presStyleLbl="node1" presStyleIdx="0" presStyleCnt="2" custScaleY="98992" custLinFactY="1773" custLinFactNeighborX="-198" custLinFactNeighborY="100000">
        <dgm:presLayoutVars>
          <dgm:chMax val="0"/>
          <dgm:bulletEnabled val="1"/>
        </dgm:presLayoutVars>
      </dgm:prSet>
      <dgm:spPr/>
    </dgm:pt>
    <dgm:pt modelId="{9EB94C65-A0EC-3348-9ABF-4167D39C5C09}" type="pres">
      <dgm:prSet presAssocID="{06916FB0-63E3-49EE-82CB-6B3ADE94B512}" presName="spacer" presStyleCnt="0"/>
      <dgm:spPr/>
    </dgm:pt>
    <dgm:pt modelId="{E9565303-720C-9C4B-9D18-7927F0DE65AF}" type="pres">
      <dgm:prSet presAssocID="{B976D54A-524E-4498-AADD-F6890543C4D1}" presName="parentText" presStyleLbl="node1" presStyleIdx="1" presStyleCnt="2" custScaleY="135839">
        <dgm:presLayoutVars>
          <dgm:chMax val="0"/>
          <dgm:bulletEnabled val="1"/>
        </dgm:presLayoutVars>
      </dgm:prSet>
      <dgm:spPr/>
    </dgm:pt>
  </dgm:ptLst>
  <dgm:cxnLst>
    <dgm:cxn modelId="{D2FFCA22-DE55-BC4B-BA62-E986A8E7B495}" type="presOf" srcId="{B976D54A-524E-4498-AADD-F6890543C4D1}" destId="{E9565303-720C-9C4B-9D18-7927F0DE65AF}" srcOrd="0" destOrd="0" presId="urn:microsoft.com/office/officeart/2005/8/layout/vList2"/>
    <dgm:cxn modelId="{9C21A82B-0A71-534B-BD8D-84B8E16C5695}" type="presOf" srcId="{D9F31BC9-D790-4DCD-ABD1-1EE66E475D47}" destId="{854CFC70-2100-104D-BF5E-AE8A8ECAFB60}" srcOrd="0" destOrd="0" presId="urn:microsoft.com/office/officeart/2005/8/layout/vList2"/>
    <dgm:cxn modelId="{DD55BA3E-4949-D349-A91D-D49B730363D2}" type="presOf" srcId="{C58B1A89-D122-45A9-BFB4-7483CE1A1A4D}" destId="{F6EA11BE-4D59-2D4A-B875-25660F56BE96}" srcOrd="0" destOrd="0" presId="urn:microsoft.com/office/officeart/2005/8/layout/vList2"/>
    <dgm:cxn modelId="{B34B305B-FCE0-4806-AF0B-D19FBB463DA3}" srcId="{C58B1A89-D122-45A9-BFB4-7483CE1A1A4D}" destId="{D9F31BC9-D790-4DCD-ABD1-1EE66E475D47}" srcOrd="0" destOrd="0" parTransId="{55569A13-1CBA-4477-B328-AD7DB6B0419D}" sibTransId="{06916FB0-63E3-49EE-82CB-6B3ADE94B512}"/>
    <dgm:cxn modelId="{3B1FF0FA-B8A5-4DED-B2AC-A4822EC0B882}" srcId="{C58B1A89-D122-45A9-BFB4-7483CE1A1A4D}" destId="{B976D54A-524E-4498-AADD-F6890543C4D1}" srcOrd="1" destOrd="0" parTransId="{F5BE37A6-EA44-4EC7-A7E5-F192FAF00425}" sibTransId="{E0B70D1B-02A6-4B83-95A9-2A6126BCBE4D}"/>
    <dgm:cxn modelId="{0844E197-7342-EC43-A5DD-29DDC21C845E}" type="presParOf" srcId="{F6EA11BE-4D59-2D4A-B875-25660F56BE96}" destId="{854CFC70-2100-104D-BF5E-AE8A8ECAFB60}" srcOrd="0" destOrd="0" presId="urn:microsoft.com/office/officeart/2005/8/layout/vList2"/>
    <dgm:cxn modelId="{D5AE5C2C-2ABE-0E4B-8D1B-D24FF9B70A70}" type="presParOf" srcId="{F6EA11BE-4D59-2D4A-B875-25660F56BE96}" destId="{9EB94C65-A0EC-3348-9ABF-4167D39C5C09}" srcOrd="1" destOrd="0" presId="urn:microsoft.com/office/officeart/2005/8/layout/vList2"/>
    <dgm:cxn modelId="{DDFABD06-91A4-AD47-83E6-BCA9B422F890}" type="presParOf" srcId="{F6EA11BE-4D59-2D4A-B875-25660F56BE96}" destId="{E9565303-720C-9C4B-9D18-7927F0DE65A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4D241B-35CE-4E93-9B4D-99360A59DE18}"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F1F82A5C-EC0D-4DB6-A216-40A3AC426CE0}">
      <dgm:prSet/>
      <dgm:spPr/>
      <dgm:t>
        <a:bodyPr/>
        <a:lstStyle/>
        <a:p>
          <a:r>
            <a:rPr lang="en-US" b="0" i="0"/>
            <a:t>Selected 6 variables</a:t>
          </a:r>
          <a:endParaRPr lang="en-US"/>
        </a:p>
      </dgm:t>
    </dgm:pt>
    <dgm:pt modelId="{1301F87D-6B53-4937-ADDF-FE1D2A7ACB1C}" type="parTrans" cxnId="{6077521F-7C84-4B60-BD6D-EB4AE45513A3}">
      <dgm:prSet/>
      <dgm:spPr/>
      <dgm:t>
        <a:bodyPr/>
        <a:lstStyle/>
        <a:p>
          <a:endParaRPr lang="en-US"/>
        </a:p>
      </dgm:t>
    </dgm:pt>
    <dgm:pt modelId="{C223CC41-374F-4F47-AC02-923161CDFDFA}" type="sibTrans" cxnId="{6077521F-7C84-4B60-BD6D-EB4AE45513A3}">
      <dgm:prSet/>
      <dgm:spPr/>
      <dgm:t>
        <a:bodyPr/>
        <a:lstStyle/>
        <a:p>
          <a:endParaRPr lang="en-US"/>
        </a:p>
      </dgm:t>
    </dgm:pt>
    <dgm:pt modelId="{5F8FEC1B-18DE-43B7-BC3A-C259DA6E33B4}">
      <dgm:prSet/>
      <dgm:spPr/>
      <dgm:t>
        <a:bodyPr/>
        <a:lstStyle/>
        <a:p>
          <a:r>
            <a:rPr lang="en-US" b="0" i="0"/>
            <a:t>Summarized variables</a:t>
          </a:r>
          <a:endParaRPr lang="en-US"/>
        </a:p>
      </dgm:t>
    </dgm:pt>
    <dgm:pt modelId="{7792ECC2-B10B-42FC-BA23-DF7D7180B312}" type="parTrans" cxnId="{D47E125E-D21C-485F-A441-C79037742525}">
      <dgm:prSet/>
      <dgm:spPr/>
      <dgm:t>
        <a:bodyPr/>
        <a:lstStyle/>
        <a:p>
          <a:endParaRPr lang="en-US"/>
        </a:p>
      </dgm:t>
    </dgm:pt>
    <dgm:pt modelId="{B2AAA10A-134F-4D93-B94F-D9C0E1F5A98E}" type="sibTrans" cxnId="{D47E125E-D21C-485F-A441-C79037742525}">
      <dgm:prSet/>
      <dgm:spPr/>
      <dgm:t>
        <a:bodyPr/>
        <a:lstStyle/>
        <a:p>
          <a:endParaRPr lang="en-US"/>
        </a:p>
      </dgm:t>
    </dgm:pt>
    <dgm:pt modelId="{EAB0DB09-24D8-453E-8466-6585C343D808}">
      <dgm:prSet/>
      <dgm:spPr/>
      <dgm:t>
        <a:bodyPr/>
        <a:lstStyle/>
        <a:p>
          <a:r>
            <a:rPr lang="en-US" b="0" i="0"/>
            <a:t>Ran a blox.stats on variables</a:t>
          </a:r>
          <a:endParaRPr lang="en-US"/>
        </a:p>
      </dgm:t>
    </dgm:pt>
    <dgm:pt modelId="{A1CA6497-21A2-4006-9E68-09C6B9346B67}" type="parTrans" cxnId="{87C99536-5250-4252-8E05-016FFA1C1449}">
      <dgm:prSet/>
      <dgm:spPr/>
      <dgm:t>
        <a:bodyPr/>
        <a:lstStyle/>
        <a:p>
          <a:endParaRPr lang="en-US"/>
        </a:p>
      </dgm:t>
    </dgm:pt>
    <dgm:pt modelId="{6FD76738-D184-40A7-BB22-EFE5B91FA6AD}" type="sibTrans" cxnId="{87C99536-5250-4252-8E05-016FFA1C1449}">
      <dgm:prSet/>
      <dgm:spPr/>
      <dgm:t>
        <a:bodyPr/>
        <a:lstStyle/>
        <a:p>
          <a:endParaRPr lang="en-US"/>
        </a:p>
      </dgm:t>
    </dgm:pt>
    <dgm:pt modelId="{DAD80A16-BDE0-4732-AC42-01D6C3D1F109}">
      <dgm:prSet/>
      <dgm:spPr/>
      <dgm:t>
        <a:bodyPr/>
        <a:lstStyle/>
        <a:p>
          <a:r>
            <a:rPr lang="en-US" b="0" i="0"/>
            <a:t>Found standard deviations </a:t>
          </a:r>
          <a:endParaRPr lang="en-US"/>
        </a:p>
      </dgm:t>
    </dgm:pt>
    <dgm:pt modelId="{2E3D6A47-857B-4CCE-99D6-E6B26338E264}" type="parTrans" cxnId="{5162618B-C3F7-40FA-B010-4DB8C6C38F8A}">
      <dgm:prSet/>
      <dgm:spPr/>
      <dgm:t>
        <a:bodyPr/>
        <a:lstStyle/>
        <a:p>
          <a:endParaRPr lang="en-US"/>
        </a:p>
      </dgm:t>
    </dgm:pt>
    <dgm:pt modelId="{232199BB-9A54-4D71-8AD6-56923771F794}" type="sibTrans" cxnId="{5162618B-C3F7-40FA-B010-4DB8C6C38F8A}">
      <dgm:prSet/>
      <dgm:spPr/>
      <dgm:t>
        <a:bodyPr/>
        <a:lstStyle/>
        <a:p>
          <a:endParaRPr lang="en-US"/>
        </a:p>
      </dgm:t>
    </dgm:pt>
    <dgm:pt modelId="{EA9D59E5-C79B-46C0-A4D2-B4239B4E31E5}">
      <dgm:prSet/>
      <dgm:spPr/>
      <dgm:t>
        <a:bodyPr/>
        <a:lstStyle/>
        <a:p>
          <a:r>
            <a:rPr lang="en-US" b="0" i="0"/>
            <a:t>Checked for missing data in any variables </a:t>
          </a:r>
          <a:endParaRPr lang="en-US"/>
        </a:p>
      </dgm:t>
    </dgm:pt>
    <dgm:pt modelId="{BDF53F5D-FB16-42B5-95DE-23EE6BE3A655}" type="parTrans" cxnId="{E187F603-C068-4BCE-B513-2997F391E1EC}">
      <dgm:prSet/>
      <dgm:spPr/>
      <dgm:t>
        <a:bodyPr/>
        <a:lstStyle/>
        <a:p>
          <a:endParaRPr lang="en-US"/>
        </a:p>
      </dgm:t>
    </dgm:pt>
    <dgm:pt modelId="{9D5E4FED-F044-44F7-ACFD-32C501819796}" type="sibTrans" cxnId="{E187F603-C068-4BCE-B513-2997F391E1EC}">
      <dgm:prSet/>
      <dgm:spPr/>
      <dgm:t>
        <a:bodyPr/>
        <a:lstStyle/>
        <a:p>
          <a:endParaRPr lang="en-US"/>
        </a:p>
      </dgm:t>
    </dgm:pt>
    <dgm:pt modelId="{C5D1A239-B52E-4DB5-817F-628C35CE4EC7}">
      <dgm:prSet/>
      <dgm:spPr/>
      <dgm:t>
        <a:bodyPr/>
        <a:lstStyle/>
        <a:p>
          <a:r>
            <a:rPr lang="en-US" b="0" i="0" dirty="0"/>
            <a:t>Check for outliers both visually Box plots &amp; Histograms, and programmatically  IQR &amp; Ranges</a:t>
          </a:r>
          <a:endParaRPr lang="en-US" dirty="0"/>
        </a:p>
      </dgm:t>
    </dgm:pt>
    <dgm:pt modelId="{05D0232F-1BFA-4AB6-AECF-064CC451F209}" type="parTrans" cxnId="{25021B62-240A-404F-A67B-28EC47599348}">
      <dgm:prSet/>
      <dgm:spPr/>
      <dgm:t>
        <a:bodyPr/>
        <a:lstStyle/>
        <a:p>
          <a:endParaRPr lang="en-US"/>
        </a:p>
      </dgm:t>
    </dgm:pt>
    <dgm:pt modelId="{95CA5C62-1E0C-4CE7-9DE8-7178F1BDE53A}" type="sibTrans" cxnId="{25021B62-240A-404F-A67B-28EC47599348}">
      <dgm:prSet/>
      <dgm:spPr/>
      <dgm:t>
        <a:bodyPr/>
        <a:lstStyle/>
        <a:p>
          <a:endParaRPr lang="en-US"/>
        </a:p>
      </dgm:t>
    </dgm:pt>
    <dgm:pt modelId="{661B4DBA-C2F9-465D-9087-5BD6D50B49CC}">
      <dgm:prSet/>
      <dgm:spPr/>
      <dgm:t>
        <a:bodyPr/>
        <a:lstStyle/>
        <a:p>
          <a:r>
            <a:rPr lang="en-US" b="0" i="0" dirty="0"/>
            <a:t>Determine correlations between variables </a:t>
          </a:r>
          <a:endParaRPr lang="en-US" dirty="0"/>
        </a:p>
      </dgm:t>
    </dgm:pt>
    <dgm:pt modelId="{D98CD1B9-F401-472F-8FA2-09AF18A302E1}" type="parTrans" cxnId="{36999451-0520-442E-85E0-11360A52E74D}">
      <dgm:prSet/>
      <dgm:spPr/>
      <dgm:t>
        <a:bodyPr/>
        <a:lstStyle/>
        <a:p>
          <a:endParaRPr lang="en-US"/>
        </a:p>
      </dgm:t>
    </dgm:pt>
    <dgm:pt modelId="{4D40D90E-12DA-4139-A5A2-9C8C48E2A797}" type="sibTrans" cxnId="{36999451-0520-442E-85E0-11360A52E74D}">
      <dgm:prSet/>
      <dgm:spPr/>
      <dgm:t>
        <a:bodyPr/>
        <a:lstStyle/>
        <a:p>
          <a:endParaRPr lang="en-US"/>
        </a:p>
      </dgm:t>
    </dgm:pt>
    <dgm:pt modelId="{D1270574-30EA-4F80-941F-EC11D0182C8A}">
      <dgm:prSet/>
      <dgm:spPr/>
      <dgm:t>
        <a:bodyPr/>
        <a:lstStyle/>
        <a:p>
          <a:r>
            <a:rPr lang="en-US" b="0" i="0"/>
            <a:t>Completed a time series analyzation </a:t>
          </a:r>
          <a:endParaRPr lang="en-US"/>
        </a:p>
      </dgm:t>
    </dgm:pt>
    <dgm:pt modelId="{6C8FB3EF-B98A-4F83-A4F3-F18A1055CD55}" type="parTrans" cxnId="{702BC303-F85D-4417-A5FD-79863A79A5EA}">
      <dgm:prSet/>
      <dgm:spPr/>
      <dgm:t>
        <a:bodyPr/>
        <a:lstStyle/>
        <a:p>
          <a:endParaRPr lang="en-US"/>
        </a:p>
      </dgm:t>
    </dgm:pt>
    <dgm:pt modelId="{049760CB-50D5-417E-8C74-A41BF4A77B9E}" type="sibTrans" cxnId="{702BC303-F85D-4417-A5FD-79863A79A5EA}">
      <dgm:prSet/>
      <dgm:spPr/>
      <dgm:t>
        <a:bodyPr/>
        <a:lstStyle/>
        <a:p>
          <a:endParaRPr lang="en-US"/>
        </a:p>
      </dgm:t>
    </dgm:pt>
    <dgm:pt modelId="{4B977787-DCF4-4F83-BFDD-FA563E9CEE17}">
      <dgm:prSet/>
      <dgm:spPr/>
      <dgm:t>
        <a:bodyPr/>
        <a:lstStyle/>
        <a:p>
          <a:r>
            <a:rPr lang="en-US" b="0" i="0"/>
            <a:t>Ran a multi-variable linear regression between the quantitative variables</a:t>
          </a:r>
          <a:endParaRPr lang="en-US"/>
        </a:p>
      </dgm:t>
    </dgm:pt>
    <dgm:pt modelId="{41556A5D-670B-479B-8128-DA674286922D}" type="parTrans" cxnId="{C5FE4FB9-B386-43C9-A00B-4DDD7039DE7B}">
      <dgm:prSet/>
      <dgm:spPr/>
      <dgm:t>
        <a:bodyPr/>
        <a:lstStyle/>
        <a:p>
          <a:endParaRPr lang="en-US"/>
        </a:p>
      </dgm:t>
    </dgm:pt>
    <dgm:pt modelId="{F959339D-C3E7-460E-A204-99D773D1B3D1}" type="sibTrans" cxnId="{C5FE4FB9-B386-43C9-A00B-4DDD7039DE7B}">
      <dgm:prSet/>
      <dgm:spPr/>
      <dgm:t>
        <a:bodyPr/>
        <a:lstStyle/>
        <a:p>
          <a:endParaRPr lang="en-US"/>
        </a:p>
      </dgm:t>
    </dgm:pt>
    <dgm:pt modelId="{23E485F4-BDC6-4507-BE6F-66C04F8CA6AB}">
      <dgm:prSet/>
      <dgm:spPr/>
      <dgm:t>
        <a:bodyPr/>
        <a:lstStyle/>
        <a:p>
          <a:r>
            <a:rPr lang="en-US" b="0" i="0"/>
            <a:t>Checked for heteroscedasticity, normality, and influential observations</a:t>
          </a:r>
          <a:br>
            <a:rPr lang="en-US" b="0" i="0"/>
          </a:br>
          <a:endParaRPr lang="en-US"/>
        </a:p>
      </dgm:t>
    </dgm:pt>
    <dgm:pt modelId="{EB5B533B-12A9-4198-A7DB-77066EB63B7B}" type="parTrans" cxnId="{FB97DB99-4EBD-4357-B6AB-A0151D4E68BD}">
      <dgm:prSet/>
      <dgm:spPr/>
      <dgm:t>
        <a:bodyPr/>
        <a:lstStyle/>
        <a:p>
          <a:endParaRPr lang="en-US"/>
        </a:p>
      </dgm:t>
    </dgm:pt>
    <dgm:pt modelId="{6E904460-4C0A-4817-8966-2242DDAC8B1C}" type="sibTrans" cxnId="{FB97DB99-4EBD-4357-B6AB-A0151D4E68BD}">
      <dgm:prSet/>
      <dgm:spPr/>
      <dgm:t>
        <a:bodyPr/>
        <a:lstStyle/>
        <a:p>
          <a:endParaRPr lang="en-US"/>
        </a:p>
      </dgm:t>
    </dgm:pt>
    <dgm:pt modelId="{A42CF1B6-10A6-6E42-8B45-7CCF4EA3E7BB}" type="pres">
      <dgm:prSet presAssocID="{F94D241B-35CE-4E93-9B4D-99360A59DE18}" presName="diagram" presStyleCnt="0">
        <dgm:presLayoutVars>
          <dgm:dir/>
          <dgm:resizeHandles val="exact"/>
        </dgm:presLayoutVars>
      </dgm:prSet>
      <dgm:spPr/>
    </dgm:pt>
    <dgm:pt modelId="{CF711CBA-A464-0642-8506-E17A5D649DBB}" type="pres">
      <dgm:prSet presAssocID="{F1F82A5C-EC0D-4DB6-A216-40A3AC426CE0}" presName="node" presStyleLbl="node1" presStyleIdx="0" presStyleCnt="10">
        <dgm:presLayoutVars>
          <dgm:bulletEnabled val="1"/>
        </dgm:presLayoutVars>
      </dgm:prSet>
      <dgm:spPr/>
    </dgm:pt>
    <dgm:pt modelId="{A04C1C1C-406F-B545-A325-99379DE791B3}" type="pres">
      <dgm:prSet presAssocID="{C223CC41-374F-4F47-AC02-923161CDFDFA}" presName="sibTrans" presStyleCnt="0"/>
      <dgm:spPr/>
    </dgm:pt>
    <dgm:pt modelId="{808D6709-A107-DE45-A9C0-AB16F3CD955E}" type="pres">
      <dgm:prSet presAssocID="{5F8FEC1B-18DE-43B7-BC3A-C259DA6E33B4}" presName="node" presStyleLbl="node1" presStyleIdx="1" presStyleCnt="10">
        <dgm:presLayoutVars>
          <dgm:bulletEnabled val="1"/>
        </dgm:presLayoutVars>
      </dgm:prSet>
      <dgm:spPr/>
    </dgm:pt>
    <dgm:pt modelId="{1D2C3C16-2D99-1240-A3EB-A58625BDE47F}" type="pres">
      <dgm:prSet presAssocID="{B2AAA10A-134F-4D93-B94F-D9C0E1F5A98E}" presName="sibTrans" presStyleCnt="0"/>
      <dgm:spPr/>
    </dgm:pt>
    <dgm:pt modelId="{C851134F-342F-2C4D-9C78-55238C5E27B4}" type="pres">
      <dgm:prSet presAssocID="{EAB0DB09-24D8-453E-8466-6585C343D808}" presName="node" presStyleLbl="node1" presStyleIdx="2" presStyleCnt="10">
        <dgm:presLayoutVars>
          <dgm:bulletEnabled val="1"/>
        </dgm:presLayoutVars>
      </dgm:prSet>
      <dgm:spPr/>
    </dgm:pt>
    <dgm:pt modelId="{3756C3B8-C519-8547-B668-AB7EAC8D7A22}" type="pres">
      <dgm:prSet presAssocID="{6FD76738-D184-40A7-BB22-EFE5B91FA6AD}" presName="sibTrans" presStyleCnt="0"/>
      <dgm:spPr/>
    </dgm:pt>
    <dgm:pt modelId="{6DCCD634-A3EF-3E45-8A7E-4AB768375377}" type="pres">
      <dgm:prSet presAssocID="{DAD80A16-BDE0-4732-AC42-01D6C3D1F109}" presName="node" presStyleLbl="node1" presStyleIdx="3" presStyleCnt="10">
        <dgm:presLayoutVars>
          <dgm:bulletEnabled val="1"/>
        </dgm:presLayoutVars>
      </dgm:prSet>
      <dgm:spPr/>
    </dgm:pt>
    <dgm:pt modelId="{2F5E5EB0-E247-C645-8580-C4ED8EDF0D92}" type="pres">
      <dgm:prSet presAssocID="{232199BB-9A54-4D71-8AD6-56923771F794}" presName="sibTrans" presStyleCnt="0"/>
      <dgm:spPr/>
    </dgm:pt>
    <dgm:pt modelId="{63C8F2A9-0132-6749-A7C8-9E635BEA445C}" type="pres">
      <dgm:prSet presAssocID="{EA9D59E5-C79B-46C0-A4D2-B4239B4E31E5}" presName="node" presStyleLbl="node1" presStyleIdx="4" presStyleCnt="10">
        <dgm:presLayoutVars>
          <dgm:bulletEnabled val="1"/>
        </dgm:presLayoutVars>
      </dgm:prSet>
      <dgm:spPr/>
    </dgm:pt>
    <dgm:pt modelId="{B6BD3737-7CEF-244B-B36B-79102945B29F}" type="pres">
      <dgm:prSet presAssocID="{9D5E4FED-F044-44F7-ACFD-32C501819796}" presName="sibTrans" presStyleCnt="0"/>
      <dgm:spPr/>
    </dgm:pt>
    <dgm:pt modelId="{026CE162-C318-F446-8AC0-7E816D87E66A}" type="pres">
      <dgm:prSet presAssocID="{C5D1A239-B52E-4DB5-817F-628C35CE4EC7}" presName="node" presStyleLbl="node1" presStyleIdx="5" presStyleCnt="10">
        <dgm:presLayoutVars>
          <dgm:bulletEnabled val="1"/>
        </dgm:presLayoutVars>
      </dgm:prSet>
      <dgm:spPr/>
    </dgm:pt>
    <dgm:pt modelId="{09765078-7659-6A4C-8E4F-872973653A2D}" type="pres">
      <dgm:prSet presAssocID="{95CA5C62-1E0C-4CE7-9DE8-7178F1BDE53A}" presName="sibTrans" presStyleCnt="0"/>
      <dgm:spPr/>
    </dgm:pt>
    <dgm:pt modelId="{5139C0DF-2DE8-774A-83B2-5EE05D91CBB4}" type="pres">
      <dgm:prSet presAssocID="{661B4DBA-C2F9-465D-9087-5BD6D50B49CC}" presName="node" presStyleLbl="node1" presStyleIdx="6" presStyleCnt="10">
        <dgm:presLayoutVars>
          <dgm:bulletEnabled val="1"/>
        </dgm:presLayoutVars>
      </dgm:prSet>
      <dgm:spPr/>
    </dgm:pt>
    <dgm:pt modelId="{6E3BA1A8-C177-8D43-A160-EBD9BEF07F90}" type="pres">
      <dgm:prSet presAssocID="{4D40D90E-12DA-4139-A5A2-9C8C48E2A797}" presName="sibTrans" presStyleCnt="0"/>
      <dgm:spPr/>
    </dgm:pt>
    <dgm:pt modelId="{FD383D3A-9263-7C4F-A67E-844C8D62B91A}" type="pres">
      <dgm:prSet presAssocID="{D1270574-30EA-4F80-941F-EC11D0182C8A}" presName="node" presStyleLbl="node1" presStyleIdx="7" presStyleCnt="10">
        <dgm:presLayoutVars>
          <dgm:bulletEnabled val="1"/>
        </dgm:presLayoutVars>
      </dgm:prSet>
      <dgm:spPr/>
    </dgm:pt>
    <dgm:pt modelId="{B708EE4D-473F-4140-B7A0-CF0B68132D9F}" type="pres">
      <dgm:prSet presAssocID="{049760CB-50D5-417E-8C74-A41BF4A77B9E}" presName="sibTrans" presStyleCnt="0"/>
      <dgm:spPr/>
    </dgm:pt>
    <dgm:pt modelId="{F0FF809E-E750-1B47-B02D-C80F7BCE3B4C}" type="pres">
      <dgm:prSet presAssocID="{4B977787-DCF4-4F83-BFDD-FA563E9CEE17}" presName="node" presStyleLbl="node1" presStyleIdx="8" presStyleCnt="10">
        <dgm:presLayoutVars>
          <dgm:bulletEnabled val="1"/>
        </dgm:presLayoutVars>
      </dgm:prSet>
      <dgm:spPr/>
    </dgm:pt>
    <dgm:pt modelId="{4CB1F75B-0928-E84B-95F2-6ECE72611380}" type="pres">
      <dgm:prSet presAssocID="{F959339D-C3E7-460E-A204-99D773D1B3D1}" presName="sibTrans" presStyleCnt="0"/>
      <dgm:spPr/>
    </dgm:pt>
    <dgm:pt modelId="{A5229DC2-AD8F-764D-9454-49AD24A549DB}" type="pres">
      <dgm:prSet presAssocID="{23E485F4-BDC6-4507-BE6F-66C04F8CA6AB}" presName="node" presStyleLbl="node1" presStyleIdx="9" presStyleCnt="10">
        <dgm:presLayoutVars>
          <dgm:bulletEnabled val="1"/>
        </dgm:presLayoutVars>
      </dgm:prSet>
      <dgm:spPr/>
    </dgm:pt>
  </dgm:ptLst>
  <dgm:cxnLst>
    <dgm:cxn modelId="{B8000300-39D7-B644-AD7E-710E2A235D7D}" type="presOf" srcId="{EAB0DB09-24D8-453E-8466-6585C343D808}" destId="{C851134F-342F-2C4D-9C78-55238C5E27B4}" srcOrd="0" destOrd="0" presId="urn:microsoft.com/office/officeart/2005/8/layout/default"/>
    <dgm:cxn modelId="{702BC303-F85D-4417-A5FD-79863A79A5EA}" srcId="{F94D241B-35CE-4E93-9B4D-99360A59DE18}" destId="{D1270574-30EA-4F80-941F-EC11D0182C8A}" srcOrd="7" destOrd="0" parTransId="{6C8FB3EF-B98A-4F83-A4F3-F18A1055CD55}" sibTransId="{049760CB-50D5-417E-8C74-A41BF4A77B9E}"/>
    <dgm:cxn modelId="{E187F603-C068-4BCE-B513-2997F391E1EC}" srcId="{F94D241B-35CE-4E93-9B4D-99360A59DE18}" destId="{EA9D59E5-C79B-46C0-A4D2-B4239B4E31E5}" srcOrd="4" destOrd="0" parTransId="{BDF53F5D-FB16-42B5-95DE-23EE6BE3A655}" sibTransId="{9D5E4FED-F044-44F7-ACFD-32C501819796}"/>
    <dgm:cxn modelId="{EADBD007-CE55-D447-9D1A-A586A79A280F}" type="presOf" srcId="{C5D1A239-B52E-4DB5-817F-628C35CE4EC7}" destId="{026CE162-C318-F446-8AC0-7E816D87E66A}" srcOrd="0" destOrd="0" presId="urn:microsoft.com/office/officeart/2005/8/layout/default"/>
    <dgm:cxn modelId="{6077521F-7C84-4B60-BD6D-EB4AE45513A3}" srcId="{F94D241B-35CE-4E93-9B4D-99360A59DE18}" destId="{F1F82A5C-EC0D-4DB6-A216-40A3AC426CE0}" srcOrd="0" destOrd="0" parTransId="{1301F87D-6B53-4937-ADDF-FE1D2A7ACB1C}" sibTransId="{C223CC41-374F-4F47-AC02-923161CDFDFA}"/>
    <dgm:cxn modelId="{541C4B26-C285-F04B-A16A-7AE74B161004}" type="presOf" srcId="{23E485F4-BDC6-4507-BE6F-66C04F8CA6AB}" destId="{A5229DC2-AD8F-764D-9454-49AD24A549DB}" srcOrd="0" destOrd="0" presId="urn:microsoft.com/office/officeart/2005/8/layout/default"/>
    <dgm:cxn modelId="{49705A30-03F0-7C47-97B0-E7D75E3A1994}" type="presOf" srcId="{EA9D59E5-C79B-46C0-A4D2-B4239B4E31E5}" destId="{63C8F2A9-0132-6749-A7C8-9E635BEA445C}" srcOrd="0" destOrd="0" presId="urn:microsoft.com/office/officeart/2005/8/layout/default"/>
    <dgm:cxn modelId="{87C99536-5250-4252-8E05-016FFA1C1449}" srcId="{F94D241B-35CE-4E93-9B4D-99360A59DE18}" destId="{EAB0DB09-24D8-453E-8466-6585C343D808}" srcOrd="2" destOrd="0" parTransId="{A1CA6497-21A2-4006-9E68-09C6B9346B67}" sibTransId="{6FD76738-D184-40A7-BB22-EFE5B91FA6AD}"/>
    <dgm:cxn modelId="{B1242A43-D797-DA46-B0FC-D71FACBF4D53}" type="presOf" srcId="{661B4DBA-C2F9-465D-9087-5BD6D50B49CC}" destId="{5139C0DF-2DE8-774A-83B2-5EE05D91CBB4}" srcOrd="0" destOrd="0" presId="urn:microsoft.com/office/officeart/2005/8/layout/default"/>
    <dgm:cxn modelId="{36999451-0520-442E-85E0-11360A52E74D}" srcId="{F94D241B-35CE-4E93-9B4D-99360A59DE18}" destId="{661B4DBA-C2F9-465D-9087-5BD6D50B49CC}" srcOrd="6" destOrd="0" parTransId="{D98CD1B9-F401-472F-8FA2-09AF18A302E1}" sibTransId="{4D40D90E-12DA-4139-A5A2-9C8C48E2A797}"/>
    <dgm:cxn modelId="{D47E125E-D21C-485F-A441-C79037742525}" srcId="{F94D241B-35CE-4E93-9B4D-99360A59DE18}" destId="{5F8FEC1B-18DE-43B7-BC3A-C259DA6E33B4}" srcOrd="1" destOrd="0" parTransId="{7792ECC2-B10B-42FC-BA23-DF7D7180B312}" sibTransId="{B2AAA10A-134F-4D93-B94F-D9C0E1F5A98E}"/>
    <dgm:cxn modelId="{25021B62-240A-404F-A67B-28EC47599348}" srcId="{F94D241B-35CE-4E93-9B4D-99360A59DE18}" destId="{C5D1A239-B52E-4DB5-817F-628C35CE4EC7}" srcOrd="5" destOrd="0" parTransId="{05D0232F-1BFA-4AB6-AECF-064CC451F209}" sibTransId="{95CA5C62-1E0C-4CE7-9DE8-7178F1BDE53A}"/>
    <dgm:cxn modelId="{5162618B-C3F7-40FA-B010-4DB8C6C38F8A}" srcId="{F94D241B-35CE-4E93-9B4D-99360A59DE18}" destId="{DAD80A16-BDE0-4732-AC42-01D6C3D1F109}" srcOrd="3" destOrd="0" parTransId="{2E3D6A47-857B-4CCE-99D6-E6B26338E264}" sibTransId="{232199BB-9A54-4D71-8AD6-56923771F794}"/>
    <dgm:cxn modelId="{FB97DB99-4EBD-4357-B6AB-A0151D4E68BD}" srcId="{F94D241B-35CE-4E93-9B4D-99360A59DE18}" destId="{23E485F4-BDC6-4507-BE6F-66C04F8CA6AB}" srcOrd="9" destOrd="0" parTransId="{EB5B533B-12A9-4198-A7DB-77066EB63B7B}" sibTransId="{6E904460-4C0A-4817-8966-2242DDAC8B1C}"/>
    <dgm:cxn modelId="{98A89DA0-F6C8-D147-AA7F-F77E763DE73A}" type="presOf" srcId="{F94D241B-35CE-4E93-9B4D-99360A59DE18}" destId="{A42CF1B6-10A6-6E42-8B45-7CCF4EA3E7BB}" srcOrd="0" destOrd="0" presId="urn:microsoft.com/office/officeart/2005/8/layout/default"/>
    <dgm:cxn modelId="{D4CF34A7-F4B9-2C43-9F29-BC1871F6D41D}" type="presOf" srcId="{D1270574-30EA-4F80-941F-EC11D0182C8A}" destId="{FD383D3A-9263-7C4F-A67E-844C8D62B91A}" srcOrd="0" destOrd="0" presId="urn:microsoft.com/office/officeart/2005/8/layout/default"/>
    <dgm:cxn modelId="{DA136EA7-606B-204C-8340-9A33D48C33EB}" type="presOf" srcId="{DAD80A16-BDE0-4732-AC42-01D6C3D1F109}" destId="{6DCCD634-A3EF-3E45-8A7E-4AB768375377}" srcOrd="0" destOrd="0" presId="urn:microsoft.com/office/officeart/2005/8/layout/default"/>
    <dgm:cxn modelId="{C5FE4FB9-B386-43C9-A00B-4DDD7039DE7B}" srcId="{F94D241B-35CE-4E93-9B4D-99360A59DE18}" destId="{4B977787-DCF4-4F83-BFDD-FA563E9CEE17}" srcOrd="8" destOrd="0" parTransId="{41556A5D-670B-479B-8128-DA674286922D}" sibTransId="{F959339D-C3E7-460E-A204-99D773D1B3D1}"/>
    <dgm:cxn modelId="{0653EAC2-28CB-FA4E-A33E-5B8785943736}" type="presOf" srcId="{F1F82A5C-EC0D-4DB6-A216-40A3AC426CE0}" destId="{CF711CBA-A464-0642-8506-E17A5D649DBB}" srcOrd="0" destOrd="0" presId="urn:microsoft.com/office/officeart/2005/8/layout/default"/>
    <dgm:cxn modelId="{D1C74DDE-9289-B647-8443-275C84A43E62}" type="presOf" srcId="{4B977787-DCF4-4F83-BFDD-FA563E9CEE17}" destId="{F0FF809E-E750-1B47-B02D-C80F7BCE3B4C}" srcOrd="0" destOrd="0" presId="urn:microsoft.com/office/officeart/2005/8/layout/default"/>
    <dgm:cxn modelId="{414672DF-5227-5544-813F-507193EAF494}" type="presOf" srcId="{5F8FEC1B-18DE-43B7-BC3A-C259DA6E33B4}" destId="{808D6709-A107-DE45-A9C0-AB16F3CD955E}" srcOrd="0" destOrd="0" presId="urn:microsoft.com/office/officeart/2005/8/layout/default"/>
    <dgm:cxn modelId="{0B702486-5A8C-994B-A328-76439616BFA1}" type="presParOf" srcId="{A42CF1B6-10A6-6E42-8B45-7CCF4EA3E7BB}" destId="{CF711CBA-A464-0642-8506-E17A5D649DBB}" srcOrd="0" destOrd="0" presId="urn:microsoft.com/office/officeart/2005/8/layout/default"/>
    <dgm:cxn modelId="{14A9D392-FBBB-F34A-A8D2-27D959BA741B}" type="presParOf" srcId="{A42CF1B6-10A6-6E42-8B45-7CCF4EA3E7BB}" destId="{A04C1C1C-406F-B545-A325-99379DE791B3}" srcOrd="1" destOrd="0" presId="urn:microsoft.com/office/officeart/2005/8/layout/default"/>
    <dgm:cxn modelId="{0FD58A71-ADB3-F441-936C-4B2BA53351E5}" type="presParOf" srcId="{A42CF1B6-10A6-6E42-8B45-7CCF4EA3E7BB}" destId="{808D6709-A107-DE45-A9C0-AB16F3CD955E}" srcOrd="2" destOrd="0" presId="urn:microsoft.com/office/officeart/2005/8/layout/default"/>
    <dgm:cxn modelId="{93B416E4-53A8-5841-9DC5-03BC45901894}" type="presParOf" srcId="{A42CF1B6-10A6-6E42-8B45-7CCF4EA3E7BB}" destId="{1D2C3C16-2D99-1240-A3EB-A58625BDE47F}" srcOrd="3" destOrd="0" presId="urn:microsoft.com/office/officeart/2005/8/layout/default"/>
    <dgm:cxn modelId="{FF7A02AD-7F08-A044-A336-467ECC77611B}" type="presParOf" srcId="{A42CF1B6-10A6-6E42-8B45-7CCF4EA3E7BB}" destId="{C851134F-342F-2C4D-9C78-55238C5E27B4}" srcOrd="4" destOrd="0" presId="urn:microsoft.com/office/officeart/2005/8/layout/default"/>
    <dgm:cxn modelId="{E69A59A0-4887-0640-BA1D-89A6EB2B3EC7}" type="presParOf" srcId="{A42CF1B6-10A6-6E42-8B45-7CCF4EA3E7BB}" destId="{3756C3B8-C519-8547-B668-AB7EAC8D7A22}" srcOrd="5" destOrd="0" presId="urn:microsoft.com/office/officeart/2005/8/layout/default"/>
    <dgm:cxn modelId="{FAD902E8-C6DF-CA49-866C-45E3DEC3451D}" type="presParOf" srcId="{A42CF1B6-10A6-6E42-8B45-7CCF4EA3E7BB}" destId="{6DCCD634-A3EF-3E45-8A7E-4AB768375377}" srcOrd="6" destOrd="0" presId="urn:microsoft.com/office/officeart/2005/8/layout/default"/>
    <dgm:cxn modelId="{B03B3A75-734A-D542-8190-71278C85438E}" type="presParOf" srcId="{A42CF1B6-10A6-6E42-8B45-7CCF4EA3E7BB}" destId="{2F5E5EB0-E247-C645-8580-C4ED8EDF0D92}" srcOrd="7" destOrd="0" presId="urn:microsoft.com/office/officeart/2005/8/layout/default"/>
    <dgm:cxn modelId="{E7A7B4B0-5B37-1C40-BAD3-93CF8FC82446}" type="presParOf" srcId="{A42CF1B6-10A6-6E42-8B45-7CCF4EA3E7BB}" destId="{63C8F2A9-0132-6749-A7C8-9E635BEA445C}" srcOrd="8" destOrd="0" presId="urn:microsoft.com/office/officeart/2005/8/layout/default"/>
    <dgm:cxn modelId="{00456A58-9CF7-1B42-8663-017589A52746}" type="presParOf" srcId="{A42CF1B6-10A6-6E42-8B45-7CCF4EA3E7BB}" destId="{B6BD3737-7CEF-244B-B36B-79102945B29F}" srcOrd="9" destOrd="0" presId="urn:microsoft.com/office/officeart/2005/8/layout/default"/>
    <dgm:cxn modelId="{69E3D683-BD15-A24A-A461-6AA8823EC423}" type="presParOf" srcId="{A42CF1B6-10A6-6E42-8B45-7CCF4EA3E7BB}" destId="{026CE162-C318-F446-8AC0-7E816D87E66A}" srcOrd="10" destOrd="0" presId="urn:microsoft.com/office/officeart/2005/8/layout/default"/>
    <dgm:cxn modelId="{EE72F0B7-080C-3F4E-A384-019317B962B5}" type="presParOf" srcId="{A42CF1B6-10A6-6E42-8B45-7CCF4EA3E7BB}" destId="{09765078-7659-6A4C-8E4F-872973653A2D}" srcOrd="11" destOrd="0" presId="urn:microsoft.com/office/officeart/2005/8/layout/default"/>
    <dgm:cxn modelId="{58C31088-73C9-254E-81F1-5DB53C5C5DA9}" type="presParOf" srcId="{A42CF1B6-10A6-6E42-8B45-7CCF4EA3E7BB}" destId="{5139C0DF-2DE8-774A-83B2-5EE05D91CBB4}" srcOrd="12" destOrd="0" presId="urn:microsoft.com/office/officeart/2005/8/layout/default"/>
    <dgm:cxn modelId="{45519C02-85EC-9A4D-9CC3-9CF33F8A118D}" type="presParOf" srcId="{A42CF1B6-10A6-6E42-8B45-7CCF4EA3E7BB}" destId="{6E3BA1A8-C177-8D43-A160-EBD9BEF07F90}" srcOrd="13" destOrd="0" presId="urn:microsoft.com/office/officeart/2005/8/layout/default"/>
    <dgm:cxn modelId="{0D3B7C7E-1DB2-304A-9044-6FEFE6F7F223}" type="presParOf" srcId="{A42CF1B6-10A6-6E42-8B45-7CCF4EA3E7BB}" destId="{FD383D3A-9263-7C4F-A67E-844C8D62B91A}" srcOrd="14" destOrd="0" presId="urn:microsoft.com/office/officeart/2005/8/layout/default"/>
    <dgm:cxn modelId="{2718275D-D936-C843-AA92-AC1AD4557539}" type="presParOf" srcId="{A42CF1B6-10A6-6E42-8B45-7CCF4EA3E7BB}" destId="{B708EE4D-473F-4140-B7A0-CF0B68132D9F}" srcOrd="15" destOrd="0" presId="urn:microsoft.com/office/officeart/2005/8/layout/default"/>
    <dgm:cxn modelId="{57630F8B-64EC-E748-95F0-2327FF3D44C3}" type="presParOf" srcId="{A42CF1B6-10A6-6E42-8B45-7CCF4EA3E7BB}" destId="{F0FF809E-E750-1B47-B02D-C80F7BCE3B4C}" srcOrd="16" destOrd="0" presId="urn:microsoft.com/office/officeart/2005/8/layout/default"/>
    <dgm:cxn modelId="{A585690C-6185-5141-A4F7-87F1CCA2B539}" type="presParOf" srcId="{A42CF1B6-10A6-6E42-8B45-7CCF4EA3E7BB}" destId="{4CB1F75B-0928-E84B-95F2-6ECE72611380}" srcOrd="17" destOrd="0" presId="urn:microsoft.com/office/officeart/2005/8/layout/default"/>
    <dgm:cxn modelId="{6F550922-65E7-4F46-9B75-3F3B555D61C8}" type="presParOf" srcId="{A42CF1B6-10A6-6E42-8B45-7CCF4EA3E7BB}" destId="{A5229DC2-AD8F-764D-9454-49AD24A549DB}"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A93C9-3ED2-4C03-8B86-E0998FA8A8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DE82B-A7C8-4CF5-9DA6-546A77282F82}">
      <dgm:prSet/>
      <dgm:spPr/>
      <dgm:t>
        <a:bodyPr/>
        <a:lstStyle/>
        <a:p>
          <a:pPr>
            <a:lnSpc>
              <a:spcPct val="100000"/>
            </a:lnSpc>
          </a:pPr>
          <a:r>
            <a:rPr lang="en-US" b="0" i="0" dirty="0"/>
            <a:t>Since the original data set had 2075259 measures, I had to reduce it to 566 measurements because my internet connection and computer memory combined caused R-studio to crash, thus being incapable of knitting. I also didn’t have 4 rooms to analyze against Active power so I included other variables that didn’t necessary directly correspond. </a:t>
          </a:r>
          <a:endParaRPr lang="en-US" dirty="0"/>
        </a:p>
      </dgm:t>
    </dgm:pt>
    <dgm:pt modelId="{77258DDD-CDEB-4AB3-BD3D-97CC7E2162F1}" type="parTrans" cxnId="{FDB174C0-4A5D-40C8-AE8E-1AF79F7137A3}">
      <dgm:prSet/>
      <dgm:spPr/>
      <dgm:t>
        <a:bodyPr/>
        <a:lstStyle/>
        <a:p>
          <a:endParaRPr lang="en-US"/>
        </a:p>
      </dgm:t>
    </dgm:pt>
    <dgm:pt modelId="{2C0295CB-0CAF-48C1-8645-00D6E3DCAE48}" type="sibTrans" cxnId="{FDB174C0-4A5D-40C8-AE8E-1AF79F7137A3}">
      <dgm:prSet/>
      <dgm:spPr/>
      <dgm:t>
        <a:bodyPr/>
        <a:lstStyle/>
        <a:p>
          <a:pPr>
            <a:lnSpc>
              <a:spcPct val="100000"/>
            </a:lnSpc>
          </a:pPr>
          <a:endParaRPr lang="en-US"/>
        </a:p>
      </dgm:t>
    </dgm:pt>
    <dgm:pt modelId="{AB97B183-B079-45C3-B164-C58981C46A22}">
      <dgm:prSet/>
      <dgm:spPr/>
      <dgm:t>
        <a:bodyPr/>
        <a:lstStyle/>
        <a:p>
          <a:pPr>
            <a:lnSpc>
              <a:spcPct val="100000"/>
            </a:lnSpc>
          </a:pPr>
          <a:r>
            <a:rPr lang="en-US" b="0" i="0" dirty="0"/>
            <a:t>I also had trouble trying to do a time series analyzations on my data since I have never done it before, and I needed to understand what the graphs and data were telling me.</a:t>
          </a:r>
          <a:endParaRPr lang="en-US" dirty="0"/>
        </a:p>
      </dgm:t>
    </dgm:pt>
    <dgm:pt modelId="{CF51BE11-BF00-43D6-B88B-1249DCA55C78}" type="parTrans" cxnId="{D6DAA47A-09E5-4389-BD00-182143B2CD6F}">
      <dgm:prSet/>
      <dgm:spPr/>
      <dgm:t>
        <a:bodyPr/>
        <a:lstStyle/>
        <a:p>
          <a:endParaRPr lang="en-US"/>
        </a:p>
      </dgm:t>
    </dgm:pt>
    <dgm:pt modelId="{C44F42FF-AAE6-4FB2-A48E-E44E6FBC8A3B}" type="sibTrans" cxnId="{D6DAA47A-09E5-4389-BD00-182143B2CD6F}">
      <dgm:prSet/>
      <dgm:spPr/>
      <dgm:t>
        <a:bodyPr/>
        <a:lstStyle/>
        <a:p>
          <a:endParaRPr lang="en-US"/>
        </a:p>
      </dgm:t>
    </dgm:pt>
    <dgm:pt modelId="{BABFDB42-54B9-4493-920A-8DC554FC46C3}" type="pres">
      <dgm:prSet presAssocID="{7AFA93C9-3ED2-4C03-8B86-E0998FA8A8F8}" presName="root" presStyleCnt="0">
        <dgm:presLayoutVars>
          <dgm:dir/>
          <dgm:resizeHandles val="exact"/>
        </dgm:presLayoutVars>
      </dgm:prSet>
      <dgm:spPr/>
    </dgm:pt>
    <dgm:pt modelId="{CB45B9AA-C453-4BF6-B5B0-9DFED53D5322}" type="pres">
      <dgm:prSet presAssocID="{2F9DE82B-A7C8-4CF5-9DA6-546A77282F82}" presName="compNode" presStyleCnt="0"/>
      <dgm:spPr/>
    </dgm:pt>
    <dgm:pt modelId="{9A341EA5-5D38-4044-888C-9C7DDC0D424F}" type="pres">
      <dgm:prSet presAssocID="{2F9DE82B-A7C8-4CF5-9DA6-546A77282F82}" presName="bgRect" presStyleLbl="bgShp" presStyleIdx="0" presStyleCnt="2"/>
      <dgm:spPr/>
    </dgm:pt>
    <dgm:pt modelId="{0A0E49FD-7444-436D-9AAE-2695C813E3DA}" type="pres">
      <dgm:prSet presAssocID="{2F9DE82B-A7C8-4CF5-9DA6-546A77282F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9D27C62-EF9B-4F6D-98D5-5D929A0DF50A}" type="pres">
      <dgm:prSet presAssocID="{2F9DE82B-A7C8-4CF5-9DA6-546A77282F82}" presName="spaceRect" presStyleCnt="0"/>
      <dgm:spPr/>
    </dgm:pt>
    <dgm:pt modelId="{27FFA527-76EB-4117-9269-58F53CFF4148}" type="pres">
      <dgm:prSet presAssocID="{2F9DE82B-A7C8-4CF5-9DA6-546A77282F82}" presName="parTx" presStyleLbl="revTx" presStyleIdx="0" presStyleCnt="2">
        <dgm:presLayoutVars>
          <dgm:chMax val="0"/>
          <dgm:chPref val="0"/>
        </dgm:presLayoutVars>
      </dgm:prSet>
      <dgm:spPr/>
    </dgm:pt>
    <dgm:pt modelId="{E3979941-86E2-46ED-81EB-933D81C35F56}" type="pres">
      <dgm:prSet presAssocID="{2C0295CB-0CAF-48C1-8645-00D6E3DCAE48}" presName="sibTrans" presStyleCnt="0"/>
      <dgm:spPr/>
    </dgm:pt>
    <dgm:pt modelId="{B556CE98-5899-4749-81EB-59030B2C7402}" type="pres">
      <dgm:prSet presAssocID="{AB97B183-B079-45C3-B164-C58981C46A22}" presName="compNode" presStyleCnt="0"/>
      <dgm:spPr/>
    </dgm:pt>
    <dgm:pt modelId="{BB877E45-C8BE-4099-A2CB-FE32AAF0B1CD}" type="pres">
      <dgm:prSet presAssocID="{AB97B183-B079-45C3-B164-C58981C46A22}" presName="bgRect" presStyleLbl="bgShp" presStyleIdx="1" presStyleCnt="2"/>
      <dgm:spPr/>
    </dgm:pt>
    <dgm:pt modelId="{5DC627C1-87D4-42E5-998C-722131677D1F}" type="pres">
      <dgm:prSet presAssocID="{AB97B183-B079-45C3-B164-C58981C46A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E20BAB6-F7B8-44E0-BE68-90AACC2DD614}" type="pres">
      <dgm:prSet presAssocID="{AB97B183-B079-45C3-B164-C58981C46A22}" presName="spaceRect" presStyleCnt="0"/>
      <dgm:spPr/>
    </dgm:pt>
    <dgm:pt modelId="{CEE8C8B3-8A8E-4C03-ADC0-DF7DCB3EE63C}" type="pres">
      <dgm:prSet presAssocID="{AB97B183-B079-45C3-B164-C58981C46A22}" presName="parTx" presStyleLbl="revTx" presStyleIdx="1" presStyleCnt="2">
        <dgm:presLayoutVars>
          <dgm:chMax val="0"/>
          <dgm:chPref val="0"/>
        </dgm:presLayoutVars>
      </dgm:prSet>
      <dgm:spPr/>
    </dgm:pt>
  </dgm:ptLst>
  <dgm:cxnLst>
    <dgm:cxn modelId="{A6554143-2A47-6546-9EFB-7936ABAC0F5B}" type="presOf" srcId="{2F9DE82B-A7C8-4CF5-9DA6-546A77282F82}" destId="{27FFA527-76EB-4117-9269-58F53CFF4148}" srcOrd="0" destOrd="0" presId="urn:microsoft.com/office/officeart/2018/2/layout/IconVerticalSolidList"/>
    <dgm:cxn modelId="{4628194D-52D6-D744-874E-66125026F6EA}" type="presOf" srcId="{AB97B183-B079-45C3-B164-C58981C46A22}" destId="{CEE8C8B3-8A8E-4C03-ADC0-DF7DCB3EE63C}" srcOrd="0" destOrd="0" presId="urn:microsoft.com/office/officeart/2018/2/layout/IconVerticalSolidList"/>
    <dgm:cxn modelId="{D6DAA47A-09E5-4389-BD00-182143B2CD6F}" srcId="{7AFA93C9-3ED2-4C03-8B86-E0998FA8A8F8}" destId="{AB97B183-B079-45C3-B164-C58981C46A22}" srcOrd="1" destOrd="0" parTransId="{CF51BE11-BF00-43D6-B88B-1249DCA55C78}" sibTransId="{C44F42FF-AAE6-4FB2-A48E-E44E6FBC8A3B}"/>
    <dgm:cxn modelId="{72827EAF-4E68-D746-86A1-AC09C2371B88}" type="presOf" srcId="{7AFA93C9-3ED2-4C03-8B86-E0998FA8A8F8}" destId="{BABFDB42-54B9-4493-920A-8DC554FC46C3}" srcOrd="0" destOrd="0" presId="urn:microsoft.com/office/officeart/2018/2/layout/IconVerticalSolidList"/>
    <dgm:cxn modelId="{FDB174C0-4A5D-40C8-AE8E-1AF79F7137A3}" srcId="{7AFA93C9-3ED2-4C03-8B86-E0998FA8A8F8}" destId="{2F9DE82B-A7C8-4CF5-9DA6-546A77282F82}" srcOrd="0" destOrd="0" parTransId="{77258DDD-CDEB-4AB3-BD3D-97CC7E2162F1}" sibTransId="{2C0295CB-0CAF-48C1-8645-00D6E3DCAE48}"/>
    <dgm:cxn modelId="{58A7C60E-AE36-B145-8C8D-AC6E2494A8D2}" type="presParOf" srcId="{BABFDB42-54B9-4493-920A-8DC554FC46C3}" destId="{CB45B9AA-C453-4BF6-B5B0-9DFED53D5322}" srcOrd="0" destOrd="0" presId="urn:microsoft.com/office/officeart/2018/2/layout/IconVerticalSolidList"/>
    <dgm:cxn modelId="{8D32C10F-AEDE-7447-9D7A-38D5F0992392}" type="presParOf" srcId="{CB45B9AA-C453-4BF6-B5B0-9DFED53D5322}" destId="{9A341EA5-5D38-4044-888C-9C7DDC0D424F}" srcOrd="0" destOrd="0" presId="urn:microsoft.com/office/officeart/2018/2/layout/IconVerticalSolidList"/>
    <dgm:cxn modelId="{5ACCAAB5-E5DC-FD49-A5CF-A32C8D1919CF}" type="presParOf" srcId="{CB45B9AA-C453-4BF6-B5B0-9DFED53D5322}" destId="{0A0E49FD-7444-436D-9AAE-2695C813E3DA}" srcOrd="1" destOrd="0" presId="urn:microsoft.com/office/officeart/2018/2/layout/IconVerticalSolidList"/>
    <dgm:cxn modelId="{74415413-490D-DD40-A86D-B00F66506E1F}" type="presParOf" srcId="{CB45B9AA-C453-4BF6-B5B0-9DFED53D5322}" destId="{39D27C62-EF9B-4F6D-98D5-5D929A0DF50A}" srcOrd="2" destOrd="0" presId="urn:microsoft.com/office/officeart/2018/2/layout/IconVerticalSolidList"/>
    <dgm:cxn modelId="{363693D6-A768-F540-8168-3E144DFFF47B}" type="presParOf" srcId="{CB45B9AA-C453-4BF6-B5B0-9DFED53D5322}" destId="{27FFA527-76EB-4117-9269-58F53CFF4148}" srcOrd="3" destOrd="0" presId="urn:microsoft.com/office/officeart/2018/2/layout/IconVerticalSolidList"/>
    <dgm:cxn modelId="{D5B9E03B-B2D0-3F4A-AC02-4009D8C7E62C}" type="presParOf" srcId="{BABFDB42-54B9-4493-920A-8DC554FC46C3}" destId="{E3979941-86E2-46ED-81EB-933D81C35F56}" srcOrd="1" destOrd="0" presId="urn:microsoft.com/office/officeart/2018/2/layout/IconVerticalSolidList"/>
    <dgm:cxn modelId="{FB96DB9D-E1E1-E247-A87D-87C2EA931C40}" type="presParOf" srcId="{BABFDB42-54B9-4493-920A-8DC554FC46C3}" destId="{B556CE98-5899-4749-81EB-59030B2C7402}" srcOrd="2" destOrd="0" presId="urn:microsoft.com/office/officeart/2018/2/layout/IconVerticalSolidList"/>
    <dgm:cxn modelId="{5927D390-287F-3246-BB25-2257FA5CC617}" type="presParOf" srcId="{B556CE98-5899-4749-81EB-59030B2C7402}" destId="{BB877E45-C8BE-4099-A2CB-FE32AAF0B1CD}" srcOrd="0" destOrd="0" presId="urn:microsoft.com/office/officeart/2018/2/layout/IconVerticalSolidList"/>
    <dgm:cxn modelId="{24ECE79E-AB39-414D-8878-AEC46DCE6909}" type="presParOf" srcId="{B556CE98-5899-4749-81EB-59030B2C7402}" destId="{5DC627C1-87D4-42E5-998C-722131677D1F}" srcOrd="1" destOrd="0" presId="urn:microsoft.com/office/officeart/2018/2/layout/IconVerticalSolidList"/>
    <dgm:cxn modelId="{F6F00B56-086F-E24C-9818-DA16A7826789}" type="presParOf" srcId="{B556CE98-5899-4749-81EB-59030B2C7402}" destId="{8E20BAB6-F7B8-44E0-BE68-90AACC2DD614}" srcOrd="2" destOrd="0" presId="urn:microsoft.com/office/officeart/2018/2/layout/IconVerticalSolidList"/>
    <dgm:cxn modelId="{9DBBE6CF-2B95-C947-88A5-F50E8F72A239}" type="presParOf" srcId="{B556CE98-5899-4749-81EB-59030B2C7402}" destId="{CEE8C8B3-8A8E-4C03-ADC0-DF7DCB3EE6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B22179-396F-45CB-9648-124C82F1F1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B81FFC-A77C-4FD1-A8BB-432C602F2AD0}">
      <dgm:prSet/>
      <dgm:spPr/>
      <dgm:t>
        <a:bodyPr/>
        <a:lstStyle/>
        <a:p>
          <a:r>
            <a:rPr lang="en-US" b="0" i="0"/>
            <a:t>In the future I’d like to see what exact days and times in a month are the most energy consuming intervals. </a:t>
          </a:r>
          <a:endParaRPr lang="en-US"/>
        </a:p>
      </dgm:t>
    </dgm:pt>
    <dgm:pt modelId="{B838D79F-2519-443F-B807-5C36B32628D8}" type="parTrans" cxnId="{1762CC39-3447-4495-B07D-1F048A689EC9}">
      <dgm:prSet/>
      <dgm:spPr/>
      <dgm:t>
        <a:bodyPr/>
        <a:lstStyle/>
        <a:p>
          <a:endParaRPr lang="en-US"/>
        </a:p>
      </dgm:t>
    </dgm:pt>
    <dgm:pt modelId="{C37A8E49-CA91-4628-A91E-C5F723C614EC}" type="sibTrans" cxnId="{1762CC39-3447-4495-B07D-1F048A689EC9}">
      <dgm:prSet/>
      <dgm:spPr/>
      <dgm:t>
        <a:bodyPr/>
        <a:lstStyle/>
        <a:p>
          <a:endParaRPr lang="en-US"/>
        </a:p>
      </dgm:t>
    </dgm:pt>
    <dgm:pt modelId="{402D361B-E788-4E44-97B7-293878A434E3}">
      <dgm:prSet/>
      <dgm:spPr/>
      <dgm:t>
        <a:bodyPr/>
        <a:lstStyle/>
        <a:p>
          <a:r>
            <a:rPr lang="en-US" b="0" i="0"/>
            <a:t>I’d like to also analyze data from more subjects rather than just one</a:t>
          </a:r>
          <a:endParaRPr lang="en-US"/>
        </a:p>
      </dgm:t>
    </dgm:pt>
    <dgm:pt modelId="{BD4DAE12-A77B-48C3-BAE1-DC07AF2C741D}" type="parTrans" cxnId="{7831A6F1-79F4-4BCD-B056-D7CC33FE5757}">
      <dgm:prSet/>
      <dgm:spPr/>
      <dgm:t>
        <a:bodyPr/>
        <a:lstStyle/>
        <a:p>
          <a:endParaRPr lang="en-US"/>
        </a:p>
      </dgm:t>
    </dgm:pt>
    <dgm:pt modelId="{6D07BF0F-A8CE-4B0F-A5F5-2154E872221D}" type="sibTrans" cxnId="{7831A6F1-79F4-4BCD-B056-D7CC33FE5757}">
      <dgm:prSet/>
      <dgm:spPr/>
      <dgm:t>
        <a:bodyPr/>
        <a:lstStyle/>
        <a:p>
          <a:endParaRPr lang="en-US"/>
        </a:p>
      </dgm:t>
    </dgm:pt>
    <dgm:pt modelId="{DFE21143-74D8-4D83-9B09-E965060D1278}" type="pres">
      <dgm:prSet presAssocID="{66B22179-396F-45CB-9648-124C82F1F1D6}" presName="root" presStyleCnt="0">
        <dgm:presLayoutVars>
          <dgm:dir/>
          <dgm:resizeHandles val="exact"/>
        </dgm:presLayoutVars>
      </dgm:prSet>
      <dgm:spPr/>
    </dgm:pt>
    <dgm:pt modelId="{F2C87831-4564-4FDA-A4A1-E74E886AE36F}" type="pres">
      <dgm:prSet presAssocID="{4BB81FFC-A77C-4FD1-A8BB-432C602F2AD0}" presName="compNode" presStyleCnt="0"/>
      <dgm:spPr/>
    </dgm:pt>
    <dgm:pt modelId="{8E3B01D8-8420-41CF-99E7-0BF949588614}" type="pres">
      <dgm:prSet presAssocID="{4BB81FFC-A77C-4FD1-A8BB-432C602F2AD0}" presName="bgRect" presStyleLbl="bgShp" presStyleIdx="0" presStyleCnt="2"/>
      <dgm:spPr/>
    </dgm:pt>
    <dgm:pt modelId="{51BCA3D9-92B2-471D-9395-DB60B75414C6}" type="pres">
      <dgm:prSet presAssocID="{4BB81FFC-A77C-4FD1-A8BB-432C602F2A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AE11F899-D2B2-4C44-B6BC-B63396A2821A}" type="pres">
      <dgm:prSet presAssocID="{4BB81FFC-A77C-4FD1-A8BB-432C602F2AD0}" presName="spaceRect" presStyleCnt="0"/>
      <dgm:spPr/>
    </dgm:pt>
    <dgm:pt modelId="{53F32B9E-A7E7-4B96-880A-9F99759FC781}" type="pres">
      <dgm:prSet presAssocID="{4BB81FFC-A77C-4FD1-A8BB-432C602F2AD0}" presName="parTx" presStyleLbl="revTx" presStyleIdx="0" presStyleCnt="2">
        <dgm:presLayoutVars>
          <dgm:chMax val="0"/>
          <dgm:chPref val="0"/>
        </dgm:presLayoutVars>
      </dgm:prSet>
      <dgm:spPr/>
    </dgm:pt>
    <dgm:pt modelId="{1B8C56F0-EE15-4BAB-B367-E48EC50655D9}" type="pres">
      <dgm:prSet presAssocID="{C37A8E49-CA91-4628-A91E-C5F723C614EC}" presName="sibTrans" presStyleCnt="0"/>
      <dgm:spPr/>
    </dgm:pt>
    <dgm:pt modelId="{ECA8450F-25DF-4FE1-A6B8-0CE935178380}" type="pres">
      <dgm:prSet presAssocID="{402D361B-E788-4E44-97B7-293878A434E3}" presName="compNode" presStyleCnt="0"/>
      <dgm:spPr/>
    </dgm:pt>
    <dgm:pt modelId="{50763B25-7845-49E0-AA9C-8B6D6B4C3F42}" type="pres">
      <dgm:prSet presAssocID="{402D361B-E788-4E44-97B7-293878A434E3}" presName="bgRect" presStyleLbl="bgShp" presStyleIdx="1" presStyleCnt="2"/>
      <dgm:spPr/>
    </dgm:pt>
    <dgm:pt modelId="{9B053AF7-82FA-4A61-BD0D-957D1A7E26AD}" type="pres">
      <dgm:prSet presAssocID="{402D361B-E788-4E44-97B7-293878A434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559C520-8FFE-4D17-A963-025A00EB7F68}" type="pres">
      <dgm:prSet presAssocID="{402D361B-E788-4E44-97B7-293878A434E3}" presName="spaceRect" presStyleCnt="0"/>
      <dgm:spPr/>
    </dgm:pt>
    <dgm:pt modelId="{835B6C24-D135-457E-A6A9-7821FA182D62}" type="pres">
      <dgm:prSet presAssocID="{402D361B-E788-4E44-97B7-293878A434E3}" presName="parTx" presStyleLbl="revTx" presStyleIdx="1" presStyleCnt="2">
        <dgm:presLayoutVars>
          <dgm:chMax val="0"/>
          <dgm:chPref val="0"/>
        </dgm:presLayoutVars>
      </dgm:prSet>
      <dgm:spPr/>
    </dgm:pt>
  </dgm:ptLst>
  <dgm:cxnLst>
    <dgm:cxn modelId="{82F67305-CB7D-4F2D-A497-8B6E9BFF4E59}" type="presOf" srcId="{66B22179-396F-45CB-9648-124C82F1F1D6}" destId="{DFE21143-74D8-4D83-9B09-E965060D1278}" srcOrd="0" destOrd="0" presId="urn:microsoft.com/office/officeart/2018/2/layout/IconVerticalSolidList"/>
    <dgm:cxn modelId="{1762CC39-3447-4495-B07D-1F048A689EC9}" srcId="{66B22179-396F-45CB-9648-124C82F1F1D6}" destId="{4BB81FFC-A77C-4FD1-A8BB-432C602F2AD0}" srcOrd="0" destOrd="0" parTransId="{B838D79F-2519-443F-B807-5C36B32628D8}" sibTransId="{C37A8E49-CA91-4628-A91E-C5F723C614EC}"/>
    <dgm:cxn modelId="{8DE662D6-C4C3-4EED-9899-46514D2E9F18}" type="presOf" srcId="{402D361B-E788-4E44-97B7-293878A434E3}" destId="{835B6C24-D135-457E-A6A9-7821FA182D62}" srcOrd="0" destOrd="0" presId="urn:microsoft.com/office/officeart/2018/2/layout/IconVerticalSolidList"/>
    <dgm:cxn modelId="{3ABA3CDD-35B5-4405-9531-636BDB94D3F2}" type="presOf" srcId="{4BB81FFC-A77C-4FD1-A8BB-432C602F2AD0}" destId="{53F32B9E-A7E7-4B96-880A-9F99759FC781}" srcOrd="0" destOrd="0" presId="urn:microsoft.com/office/officeart/2018/2/layout/IconVerticalSolidList"/>
    <dgm:cxn modelId="{7831A6F1-79F4-4BCD-B056-D7CC33FE5757}" srcId="{66B22179-396F-45CB-9648-124C82F1F1D6}" destId="{402D361B-E788-4E44-97B7-293878A434E3}" srcOrd="1" destOrd="0" parTransId="{BD4DAE12-A77B-48C3-BAE1-DC07AF2C741D}" sibTransId="{6D07BF0F-A8CE-4B0F-A5F5-2154E872221D}"/>
    <dgm:cxn modelId="{AFCF3E18-3B49-4C33-A037-B98566800CA4}" type="presParOf" srcId="{DFE21143-74D8-4D83-9B09-E965060D1278}" destId="{F2C87831-4564-4FDA-A4A1-E74E886AE36F}" srcOrd="0" destOrd="0" presId="urn:microsoft.com/office/officeart/2018/2/layout/IconVerticalSolidList"/>
    <dgm:cxn modelId="{D7B0BD12-8A16-4856-B258-7A1462B96375}" type="presParOf" srcId="{F2C87831-4564-4FDA-A4A1-E74E886AE36F}" destId="{8E3B01D8-8420-41CF-99E7-0BF949588614}" srcOrd="0" destOrd="0" presId="urn:microsoft.com/office/officeart/2018/2/layout/IconVerticalSolidList"/>
    <dgm:cxn modelId="{E718519C-1A96-41D1-A92F-07C1953023F9}" type="presParOf" srcId="{F2C87831-4564-4FDA-A4A1-E74E886AE36F}" destId="{51BCA3D9-92B2-471D-9395-DB60B75414C6}" srcOrd="1" destOrd="0" presId="urn:microsoft.com/office/officeart/2018/2/layout/IconVerticalSolidList"/>
    <dgm:cxn modelId="{775EE5CB-8DDD-47D2-861B-1C490166B685}" type="presParOf" srcId="{F2C87831-4564-4FDA-A4A1-E74E886AE36F}" destId="{AE11F899-D2B2-4C44-B6BC-B63396A2821A}" srcOrd="2" destOrd="0" presId="urn:microsoft.com/office/officeart/2018/2/layout/IconVerticalSolidList"/>
    <dgm:cxn modelId="{06348E38-62BD-4539-B91B-8647B7A21E7B}" type="presParOf" srcId="{F2C87831-4564-4FDA-A4A1-E74E886AE36F}" destId="{53F32B9E-A7E7-4B96-880A-9F99759FC781}" srcOrd="3" destOrd="0" presId="urn:microsoft.com/office/officeart/2018/2/layout/IconVerticalSolidList"/>
    <dgm:cxn modelId="{76AC0ACF-B688-4344-89E2-91705D6140DA}" type="presParOf" srcId="{DFE21143-74D8-4D83-9B09-E965060D1278}" destId="{1B8C56F0-EE15-4BAB-B367-E48EC50655D9}" srcOrd="1" destOrd="0" presId="urn:microsoft.com/office/officeart/2018/2/layout/IconVerticalSolidList"/>
    <dgm:cxn modelId="{177AD92A-6FAC-447B-AEF7-D0EDE537B586}" type="presParOf" srcId="{DFE21143-74D8-4D83-9B09-E965060D1278}" destId="{ECA8450F-25DF-4FE1-A6B8-0CE935178380}" srcOrd="2" destOrd="0" presId="urn:microsoft.com/office/officeart/2018/2/layout/IconVerticalSolidList"/>
    <dgm:cxn modelId="{0712FDAD-9927-4A9A-9CBE-4980DD8AC1DC}" type="presParOf" srcId="{ECA8450F-25DF-4FE1-A6B8-0CE935178380}" destId="{50763B25-7845-49E0-AA9C-8B6D6B4C3F42}" srcOrd="0" destOrd="0" presId="urn:microsoft.com/office/officeart/2018/2/layout/IconVerticalSolidList"/>
    <dgm:cxn modelId="{50B8F258-582E-4474-8A31-FB22438EE340}" type="presParOf" srcId="{ECA8450F-25DF-4FE1-A6B8-0CE935178380}" destId="{9B053AF7-82FA-4A61-BD0D-957D1A7E26AD}" srcOrd="1" destOrd="0" presId="urn:microsoft.com/office/officeart/2018/2/layout/IconVerticalSolidList"/>
    <dgm:cxn modelId="{100C69D3-646A-4D14-A3C0-4E25866E871C}" type="presParOf" srcId="{ECA8450F-25DF-4FE1-A6B8-0CE935178380}" destId="{A559C520-8FFE-4D17-A963-025A00EB7F68}" srcOrd="2" destOrd="0" presId="urn:microsoft.com/office/officeart/2018/2/layout/IconVerticalSolidList"/>
    <dgm:cxn modelId="{F8874CCA-2FCF-478E-8753-3247947A3CD2}" type="presParOf" srcId="{ECA8450F-25DF-4FE1-A6B8-0CE935178380}" destId="{835B6C24-D135-457E-A6A9-7821FA182D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CFC70-2100-104D-BF5E-AE8A8ECAFB60}">
      <dsp:nvSpPr>
        <dsp:cNvPr id="0" name=""/>
        <dsp:cNvSpPr/>
      </dsp:nvSpPr>
      <dsp:spPr>
        <a:xfrm>
          <a:off x="0" y="250921"/>
          <a:ext cx="6391275" cy="255384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My data came from </a:t>
          </a:r>
          <a:r>
            <a:rPr lang="en-US" sz="1400" b="0" i="0" kern="1200" dirty="0">
              <a:hlinkClick xmlns:r="http://schemas.openxmlformats.org/officeDocument/2006/relationships" r:id="rId1"/>
            </a:rPr>
            <a:t>http://archive.ics.uci.edu</a:t>
          </a:r>
          <a:r>
            <a:rPr lang="en-US" sz="1400" b="0" i="0" kern="1200" dirty="0"/>
            <a:t>, directly from an archive containing 2075259 measures, reduced to 566 measurements in my project, gathered in a house located in </a:t>
          </a:r>
          <a:r>
            <a:rPr lang="en-US" sz="1400" b="0" i="0" kern="1200" dirty="0" err="1"/>
            <a:t>Sceaux</a:t>
          </a:r>
          <a:r>
            <a:rPr lang="en-US" sz="1400" b="0" i="0" kern="1200" dirty="0"/>
            <a:t> (7km of Paris, France) between December 2006 and November 2010 (47 months).</a:t>
          </a:r>
        </a:p>
        <a:p>
          <a:pPr marL="0" lvl="0" indent="0" algn="l" defTabSz="622300">
            <a:lnSpc>
              <a:spcPct val="90000"/>
            </a:lnSpc>
            <a:spcBef>
              <a:spcPct val="0"/>
            </a:spcBef>
            <a:spcAft>
              <a:spcPct val="35000"/>
            </a:spcAft>
            <a:buNone/>
          </a:pPr>
          <a:r>
            <a:rPr lang="en-US" sz="1400" b="0" i="0" kern="1200" dirty="0"/>
            <a:t>Q: Which room uses the most energy?  </a:t>
          </a:r>
        </a:p>
        <a:p>
          <a:pPr marL="0" lvl="0" indent="0" algn="l" defTabSz="622300">
            <a:lnSpc>
              <a:spcPct val="90000"/>
            </a:lnSpc>
            <a:spcBef>
              <a:spcPct val="0"/>
            </a:spcBef>
            <a:spcAft>
              <a:spcPct val="35000"/>
            </a:spcAft>
            <a:buNone/>
          </a:pPr>
          <a:r>
            <a:rPr lang="en-US" sz="1400" b="0" i="0" kern="1200" dirty="0"/>
            <a:t>Q: Which variables are the most correlated? </a:t>
          </a:r>
        </a:p>
      </dsp:txBody>
      <dsp:txXfrm>
        <a:off x="124668" y="375589"/>
        <a:ext cx="6141939" cy="2304509"/>
      </dsp:txXfrm>
    </dsp:sp>
    <dsp:sp modelId="{E9565303-720C-9C4B-9D18-7927F0DE65AF}">
      <dsp:nvSpPr>
        <dsp:cNvPr id="0" name=""/>
        <dsp:cNvSpPr/>
      </dsp:nvSpPr>
      <dsp:spPr>
        <a:xfrm>
          <a:off x="0" y="2759025"/>
          <a:ext cx="6391275" cy="3504442"/>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0" i="0" kern="1200" dirty="0"/>
            <a:t>The Variables being studying are : </a:t>
          </a:r>
        </a:p>
        <a:p>
          <a:pPr marL="0" lvl="0" indent="0" algn="l" defTabSz="466725">
            <a:lnSpc>
              <a:spcPct val="90000"/>
            </a:lnSpc>
            <a:spcBef>
              <a:spcPct val="0"/>
            </a:spcBef>
            <a:spcAft>
              <a:spcPct val="35000"/>
            </a:spcAft>
            <a:buNone/>
          </a:pPr>
          <a:r>
            <a:rPr lang="en-US" sz="1050" b="0" i="0" kern="1200" dirty="0"/>
            <a:t>Kitchen Energy usage  </a:t>
          </a:r>
          <a:r>
            <a:rPr lang="en-US" sz="1050" i="0" kern="1200" dirty="0"/>
            <a:t>in watt-hour of active energy. It corresponds to the kitchen, containing mainly a dishwasher, an oven and a microwave (hot plates are not electric but gas powered). </a:t>
          </a:r>
        </a:p>
        <a:p>
          <a:pPr marL="0" lvl="0" indent="0" algn="l" defTabSz="466725">
            <a:lnSpc>
              <a:spcPct val="90000"/>
            </a:lnSpc>
            <a:spcBef>
              <a:spcPct val="0"/>
            </a:spcBef>
            <a:spcAft>
              <a:spcPct val="35000"/>
            </a:spcAft>
            <a:buNone/>
          </a:pPr>
          <a:endParaRPr lang="en-US" sz="1050" i="0" kern="1200" dirty="0"/>
        </a:p>
        <a:p>
          <a:pPr marL="0" lvl="0" indent="0" algn="l" defTabSz="466725">
            <a:lnSpc>
              <a:spcPct val="90000"/>
            </a:lnSpc>
            <a:spcBef>
              <a:spcPct val="0"/>
            </a:spcBef>
            <a:spcAft>
              <a:spcPct val="35000"/>
            </a:spcAft>
            <a:buNone/>
          </a:pPr>
          <a:r>
            <a:rPr lang="en-US" sz="1050" i="0" kern="1200" dirty="0"/>
            <a:t>Laundry Room Energy usage in watt-hour of active energy. It corresponds to the laundry room, containing a washing-machine, a tumble-drier, a refrigerator and a light. </a:t>
          </a:r>
        </a:p>
        <a:p>
          <a:pPr marL="0" lvl="0" indent="0" algn="l" defTabSz="466725">
            <a:lnSpc>
              <a:spcPct val="90000"/>
            </a:lnSpc>
            <a:spcBef>
              <a:spcPct val="0"/>
            </a:spcBef>
            <a:spcAft>
              <a:spcPct val="35000"/>
            </a:spcAft>
            <a:buNone/>
          </a:pPr>
          <a:endParaRPr lang="en-US" sz="1050" i="0" kern="1200" dirty="0"/>
        </a:p>
        <a:p>
          <a:pPr marL="0" lvl="0" indent="0" algn="l" defTabSz="466725">
            <a:lnSpc>
              <a:spcPct val="90000"/>
            </a:lnSpc>
            <a:spcBef>
              <a:spcPct val="0"/>
            </a:spcBef>
            <a:spcAft>
              <a:spcPct val="35000"/>
            </a:spcAft>
            <a:buNone/>
          </a:pPr>
          <a:r>
            <a:rPr lang="en-US" sz="1050" i="0" kern="1200" dirty="0"/>
            <a:t>Temperature Alteration Energy Usage, It corresponds to an electric water-heater and an air-conditioner.</a:t>
          </a:r>
        </a:p>
        <a:p>
          <a:pPr marL="0" lvl="0" indent="0" algn="l" defTabSz="466725">
            <a:lnSpc>
              <a:spcPct val="90000"/>
            </a:lnSpc>
            <a:spcBef>
              <a:spcPct val="0"/>
            </a:spcBef>
            <a:spcAft>
              <a:spcPct val="35000"/>
            </a:spcAft>
            <a:buNone/>
          </a:pPr>
          <a:endParaRPr lang="en-US" sz="1050" i="0" kern="1200" dirty="0"/>
        </a:p>
        <a:p>
          <a:pPr marL="0" lvl="0" indent="0" algn="l" defTabSz="466725">
            <a:lnSpc>
              <a:spcPct val="90000"/>
            </a:lnSpc>
            <a:spcBef>
              <a:spcPct val="0"/>
            </a:spcBef>
            <a:spcAft>
              <a:spcPct val="35000"/>
            </a:spcAft>
            <a:buNone/>
          </a:pPr>
          <a:r>
            <a:rPr lang="en-US" sz="1050" i="0" kern="1200" dirty="0"/>
            <a:t>Active Energy, household global minute-averaged active power in kilowatt</a:t>
          </a:r>
        </a:p>
        <a:p>
          <a:pPr marL="0" lvl="0" indent="0" algn="l" defTabSz="466725">
            <a:lnSpc>
              <a:spcPct val="90000"/>
            </a:lnSpc>
            <a:spcBef>
              <a:spcPct val="0"/>
            </a:spcBef>
            <a:spcAft>
              <a:spcPct val="35000"/>
            </a:spcAft>
            <a:buNone/>
          </a:pPr>
          <a:endParaRPr lang="en-US" sz="1050" i="0" kern="1200" dirty="0"/>
        </a:p>
        <a:p>
          <a:pPr marL="0" lvl="0" indent="0" algn="l" defTabSz="466725">
            <a:lnSpc>
              <a:spcPct val="90000"/>
            </a:lnSpc>
            <a:spcBef>
              <a:spcPct val="0"/>
            </a:spcBef>
            <a:spcAft>
              <a:spcPct val="35000"/>
            </a:spcAft>
            <a:buNone/>
          </a:pPr>
          <a:r>
            <a:rPr lang="en-US" sz="1050" i="0" kern="1200" dirty="0"/>
            <a:t>Voltage, minute-averaged voltage in volt</a:t>
          </a:r>
        </a:p>
        <a:p>
          <a:pPr marL="0" lvl="0" indent="0" algn="l" defTabSz="466725">
            <a:lnSpc>
              <a:spcPct val="90000"/>
            </a:lnSpc>
            <a:spcBef>
              <a:spcPct val="0"/>
            </a:spcBef>
            <a:spcAft>
              <a:spcPct val="35000"/>
            </a:spcAft>
            <a:buNone/>
          </a:pPr>
          <a:endParaRPr lang="en-US" sz="1050" i="0" kern="1200" dirty="0"/>
        </a:p>
        <a:p>
          <a:pPr marL="0" lvl="0" indent="0" algn="l" defTabSz="466725">
            <a:lnSpc>
              <a:spcPct val="90000"/>
            </a:lnSpc>
            <a:spcBef>
              <a:spcPct val="0"/>
            </a:spcBef>
            <a:spcAft>
              <a:spcPct val="35000"/>
            </a:spcAft>
            <a:buNone/>
          </a:pPr>
          <a:r>
            <a:rPr lang="en-US" sz="1050" i="0" kern="1200" dirty="0"/>
            <a:t>Intensity, household global minute-averaged current intensity in ampere</a:t>
          </a:r>
          <a:br>
            <a:rPr lang="en-US" sz="800" i="0" kern="1200" dirty="0"/>
          </a:br>
          <a:endParaRPr lang="en-US" sz="800" i="0" kern="1200" dirty="0"/>
        </a:p>
      </dsp:txBody>
      <dsp:txXfrm>
        <a:off x="171073" y="2930098"/>
        <a:ext cx="6049129" cy="3162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11CBA-A464-0642-8506-E17A5D649DBB}">
      <dsp:nvSpPr>
        <dsp:cNvPr id="0" name=""/>
        <dsp:cNvSpPr/>
      </dsp:nvSpPr>
      <dsp:spPr>
        <a:xfrm>
          <a:off x="3289" y="553522"/>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Selected 6 variables</a:t>
          </a:r>
          <a:endParaRPr lang="en-US" sz="1200" kern="1200"/>
        </a:p>
      </dsp:txBody>
      <dsp:txXfrm>
        <a:off x="3289" y="553522"/>
        <a:ext cx="1781259" cy="1068755"/>
      </dsp:txXfrm>
    </dsp:sp>
    <dsp:sp modelId="{808D6709-A107-DE45-A9C0-AB16F3CD955E}">
      <dsp:nvSpPr>
        <dsp:cNvPr id="0" name=""/>
        <dsp:cNvSpPr/>
      </dsp:nvSpPr>
      <dsp:spPr>
        <a:xfrm>
          <a:off x="1962675" y="553522"/>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Summarized variables</a:t>
          </a:r>
          <a:endParaRPr lang="en-US" sz="1200" kern="1200"/>
        </a:p>
      </dsp:txBody>
      <dsp:txXfrm>
        <a:off x="1962675" y="553522"/>
        <a:ext cx="1781259" cy="1068755"/>
      </dsp:txXfrm>
    </dsp:sp>
    <dsp:sp modelId="{C851134F-342F-2C4D-9C78-55238C5E27B4}">
      <dsp:nvSpPr>
        <dsp:cNvPr id="0" name=""/>
        <dsp:cNvSpPr/>
      </dsp:nvSpPr>
      <dsp:spPr>
        <a:xfrm>
          <a:off x="3922061" y="553522"/>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Ran a blox.stats on variables</a:t>
          </a:r>
          <a:endParaRPr lang="en-US" sz="1200" kern="1200"/>
        </a:p>
      </dsp:txBody>
      <dsp:txXfrm>
        <a:off x="3922061" y="553522"/>
        <a:ext cx="1781259" cy="1068755"/>
      </dsp:txXfrm>
    </dsp:sp>
    <dsp:sp modelId="{6DCCD634-A3EF-3E45-8A7E-4AB768375377}">
      <dsp:nvSpPr>
        <dsp:cNvPr id="0" name=""/>
        <dsp:cNvSpPr/>
      </dsp:nvSpPr>
      <dsp:spPr>
        <a:xfrm>
          <a:off x="5881447" y="553522"/>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Found standard deviations </a:t>
          </a:r>
          <a:endParaRPr lang="en-US" sz="1200" kern="1200"/>
        </a:p>
      </dsp:txBody>
      <dsp:txXfrm>
        <a:off x="5881447" y="553522"/>
        <a:ext cx="1781259" cy="1068755"/>
      </dsp:txXfrm>
    </dsp:sp>
    <dsp:sp modelId="{63C8F2A9-0132-6749-A7C8-9E635BEA445C}">
      <dsp:nvSpPr>
        <dsp:cNvPr id="0" name=""/>
        <dsp:cNvSpPr/>
      </dsp:nvSpPr>
      <dsp:spPr>
        <a:xfrm>
          <a:off x="7840833" y="553522"/>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Checked for missing data in any variables </a:t>
          </a:r>
          <a:endParaRPr lang="en-US" sz="1200" kern="1200"/>
        </a:p>
      </dsp:txBody>
      <dsp:txXfrm>
        <a:off x="7840833" y="553522"/>
        <a:ext cx="1781259" cy="1068755"/>
      </dsp:txXfrm>
    </dsp:sp>
    <dsp:sp modelId="{026CE162-C318-F446-8AC0-7E816D87E66A}">
      <dsp:nvSpPr>
        <dsp:cNvPr id="0" name=""/>
        <dsp:cNvSpPr/>
      </dsp:nvSpPr>
      <dsp:spPr>
        <a:xfrm>
          <a:off x="3289" y="1800404"/>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Check for outliers both visually Box plots &amp; Histograms, and programmatically  IQR &amp; Ranges</a:t>
          </a:r>
          <a:endParaRPr lang="en-US" sz="1200" kern="1200" dirty="0"/>
        </a:p>
      </dsp:txBody>
      <dsp:txXfrm>
        <a:off x="3289" y="1800404"/>
        <a:ext cx="1781259" cy="1068755"/>
      </dsp:txXfrm>
    </dsp:sp>
    <dsp:sp modelId="{5139C0DF-2DE8-774A-83B2-5EE05D91CBB4}">
      <dsp:nvSpPr>
        <dsp:cNvPr id="0" name=""/>
        <dsp:cNvSpPr/>
      </dsp:nvSpPr>
      <dsp:spPr>
        <a:xfrm>
          <a:off x="1962675" y="1800404"/>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Determine correlations between variables </a:t>
          </a:r>
          <a:endParaRPr lang="en-US" sz="1200" kern="1200" dirty="0"/>
        </a:p>
      </dsp:txBody>
      <dsp:txXfrm>
        <a:off x="1962675" y="1800404"/>
        <a:ext cx="1781259" cy="1068755"/>
      </dsp:txXfrm>
    </dsp:sp>
    <dsp:sp modelId="{FD383D3A-9263-7C4F-A67E-844C8D62B91A}">
      <dsp:nvSpPr>
        <dsp:cNvPr id="0" name=""/>
        <dsp:cNvSpPr/>
      </dsp:nvSpPr>
      <dsp:spPr>
        <a:xfrm>
          <a:off x="3922061" y="1800404"/>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Completed a time series analyzation </a:t>
          </a:r>
          <a:endParaRPr lang="en-US" sz="1200" kern="1200"/>
        </a:p>
      </dsp:txBody>
      <dsp:txXfrm>
        <a:off x="3922061" y="1800404"/>
        <a:ext cx="1781259" cy="1068755"/>
      </dsp:txXfrm>
    </dsp:sp>
    <dsp:sp modelId="{F0FF809E-E750-1B47-B02D-C80F7BCE3B4C}">
      <dsp:nvSpPr>
        <dsp:cNvPr id="0" name=""/>
        <dsp:cNvSpPr/>
      </dsp:nvSpPr>
      <dsp:spPr>
        <a:xfrm>
          <a:off x="5881447" y="1800404"/>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Ran a multi-variable linear regression between the quantitative variables</a:t>
          </a:r>
          <a:endParaRPr lang="en-US" sz="1200" kern="1200"/>
        </a:p>
      </dsp:txBody>
      <dsp:txXfrm>
        <a:off x="5881447" y="1800404"/>
        <a:ext cx="1781259" cy="1068755"/>
      </dsp:txXfrm>
    </dsp:sp>
    <dsp:sp modelId="{A5229DC2-AD8F-764D-9454-49AD24A549DB}">
      <dsp:nvSpPr>
        <dsp:cNvPr id="0" name=""/>
        <dsp:cNvSpPr/>
      </dsp:nvSpPr>
      <dsp:spPr>
        <a:xfrm>
          <a:off x="7840833" y="1800404"/>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Checked for heteroscedasticity, normality, and influential observations</a:t>
          </a:r>
          <a:br>
            <a:rPr lang="en-US" sz="1200" b="0" i="0" kern="1200"/>
          </a:br>
          <a:endParaRPr lang="en-US" sz="1200" kern="1200"/>
        </a:p>
      </dsp:txBody>
      <dsp:txXfrm>
        <a:off x="7840833" y="1800404"/>
        <a:ext cx="1781259" cy="10687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41EA5-5D38-4044-888C-9C7DDC0D424F}">
      <dsp:nvSpPr>
        <dsp:cNvPr id="0" name=""/>
        <dsp:cNvSpPr/>
      </dsp:nvSpPr>
      <dsp:spPr>
        <a:xfrm>
          <a:off x="0" y="459923"/>
          <a:ext cx="9625383" cy="112306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E49FD-7444-436D-9AAE-2695C813E3DA}">
      <dsp:nvSpPr>
        <dsp:cNvPr id="0" name=""/>
        <dsp:cNvSpPr/>
      </dsp:nvSpPr>
      <dsp:spPr>
        <a:xfrm>
          <a:off x="339728" y="712613"/>
          <a:ext cx="617687" cy="61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FA527-76EB-4117-9269-58F53CFF4148}">
      <dsp:nvSpPr>
        <dsp:cNvPr id="0" name=""/>
        <dsp:cNvSpPr/>
      </dsp:nvSpPr>
      <dsp:spPr>
        <a:xfrm>
          <a:off x="1297143" y="459923"/>
          <a:ext cx="8328239" cy="1123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8" tIns="118858" rIns="118858" bIns="118858" numCol="1" spcCol="1270" anchor="ctr" anchorCtr="0">
          <a:noAutofit/>
        </a:bodyPr>
        <a:lstStyle/>
        <a:p>
          <a:pPr marL="0" lvl="0" indent="0" algn="l" defTabSz="622300">
            <a:lnSpc>
              <a:spcPct val="100000"/>
            </a:lnSpc>
            <a:spcBef>
              <a:spcPct val="0"/>
            </a:spcBef>
            <a:spcAft>
              <a:spcPct val="35000"/>
            </a:spcAft>
            <a:buNone/>
          </a:pPr>
          <a:r>
            <a:rPr lang="en-US" sz="1400" b="0" i="0" kern="1200" dirty="0"/>
            <a:t>Since the original data set had 2075259 measures, I had to reduce it to 566 measurements because my internet connection and computer memory combined caused R-studio to crash, thus being incapable of knitting. I also didn’t have 4 rooms to analyze against Active power so I included other variables that didn’t necessary directly correspond. </a:t>
          </a:r>
          <a:endParaRPr lang="en-US" sz="1400" kern="1200" dirty="0"/>
        </a:p>
      </dsp:txBody>
      <dsp:txXfrm>
        <a:off x="1297143" y="459923"/>
        <a:ext cx="8328239" cy="1123067"/>
      </dsp:txXfrm>
    </dsp:sp>
    <dsp:sp modelId="{BB877E45-C8BE-4099-A2CB-FE32AAF0B1CD}">
      <dsp:nvSpPr>
        <dsp:cNvPr id="0" name=""/>
        <dsp:cNvSpPr/>
      </dsp:nvSpPr>
      <dsp:spPr>
        <a:xfrm>
          <a:off x="0" y="1839692"/>
          <a:ext cx="9625383" cy="11230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627C1-87D4-42E5-998C-722131677D1F}">
      <dsp:nvSpPr>
        <dsp:cNvPr id="0" name=""/>
        <dsp:cNvSpPr/>
      </dsp:nvSpPr>
      <dsp:spPr>
        <a:xfrm>
          <a:off x="339728" y="2092382"/>
          <a:ext cx="617687" cy="61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E8C8B3-8A8E-4C03-ADC0-DF7DCB3EE63C}">
      <dsp:nvSpPr>
        <dsp:cNvPr id="0" name=""/>
        <dsp:cNvSpPr/>
      </dsp:nvSpPr>
      <dsp:spPr>
        <a:xfrm>
          <a:off x="1297143" y="1839692"/>
          <a:ext cx="8328239" cy="1123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8" tIns="118858" rIns="118858" bIns="118858" numCol="1" spcCol="1270" anchor="ctr" anchorCtr="0">
          <a:noAutofit/>
        </a:bodyPr>
        <a:lstStyle/>
        <a:p>
          <a:pPr marL="0" lvl="0" indent="0" algn="l" defTabSz="622300">
            <a:lnSpc>
              <a:spcPct val="100000"/>
            </a:lnSpc>
            <a:spcBef>
              <a:spcPct val="0"/>
            </a:spcBef>
            <a:spcAft>
              <a:spcPct val="35000"/>
            </a:spcAft>
            <a:buNone/>
          </a:pPr>
          <a:r>
            <a:rPr lang="en-US" sz="1400" b="0" i="0" kern="1200" dirty="0"/>
            <a:t>I also had trouble trying to do a time series analyzations on my data since I have never done it before, and I needed to understand what the graphs and data were telling me.</a:t>
          </a:r>
          <a:endParaRPr lang="en-US" sz="1400" kern="1200" dirty="0"/>
        </a:p>
      </dsp:txBody>
      <dsp:txXfrm>
        <a:off x="1297143" y="1839692"/>
        <a:ext cx="8328239" cy="11230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B01D8-8420-41CF-99E7-0BF949588614}">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CA3D9-92B2-471D-9395-DB60B75414C6}">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F32B9E-A7E7-4B96-880A-9F99759FC781}">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977900">
            <a:lnSpc>
              <a:spcPct val="90000"/>
            </a:lnSpc>
            <a:spcBef>
              <a:spcPct val="0"/>
            </a:spcBef>
            <a:spcAft>
              <a:spcPct val="35000"/>
            </a:spcAft>
            <a:buNone/>
          </a:pPr>
          <a:r>
            <a:rPr lang="en-US" sz="2200" b="0" i="0" kern="1200"/>
            <a:t>In the future I’d like to see what exact days and times in a month are the most energy consuming intervals. </a:t>
          </a:r>
          <a:endParaRPr lang="en-US" sz="2200" kern="1200"/>
        </a:p>
      </dsp:txBody>
      <dsp:txXfrm>
        <a:off x="1817977" y="852586"/>
        <a:ext cx="4573297" cy="1574006"/>
      </dsp:txXfrm>
    </dsp:sp>
    <dsp:sp modelId="{50763B25-7845-49E0-AA9C-8B6D6B4C3F42}">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53AF7-82FA-4A61-BD0D-957D1A7E26AD}">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5B6C24-D135-457E-A6A9-7821FA182D62}">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977900">
            <a:lnSpc>
              <a:spcPct val="90000"/>
            </a:lnSpc>
            <a:spcBef>
              <a:spcPct val="0"/>
            </a:spcBef>
            <a:spcAft>
              <a:spcPct val="35000"/>
            </a:spcAft>
            <a:buNone/>
          </a:pPr>
          <a:r>
            <a:rPr lang="en-US" sz="2200" b="0" i="0" kern="1200"/>
            <a:t>I’d like to also analyze data from more subjects rather than just one</a:t>
          </a:r>
          <a:endParaRPr lang="en-US" sz="2200" kern="1200"/>
        </a:p>
      </dsp:txBody>
      <dsp:txXfrm>
        <a:off x="1817977" y="2820094"/>
        <a:ext cx="4573297" cy="157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5/3/19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89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58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750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0852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691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0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2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802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71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25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84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9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887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42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73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41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65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5/3/19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86361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r-statistics.co/Time-Series-Analysis-With-R.html"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4054-2551-5B46-B7FE-8E9AE7F590A1}"/>
              </a:ext>
            </a:extLst>
          </p:cNvPr>
          <p:cNvSpPr>
            <a:spLocks noGrp="1"/>
          </p:cNvSpPr>
          <p:nvPr>
            <p:ph type="ctrTitle"/>
          </p:nvPr>
        </p:nvSpPr>
        <p:spPr>
          <a:xfrm>
            <a:off x="5274825" y="1143000"/>
            <a:ext cx="6268246" cy="3134032"/>
          </a:xfrm>
        </p:spPr>
        <p:txBody>
          <a:bodyPr>
            <a:normAutofit/>
          </a:bodyPr>
          <a:lstStyle/>
          <a:p>
            <a:r>
              <a:rPr lang="en-US" sz="6600"/>
              <a:t>House Hold Energy Power Consumption</a:t>
            </a:r>
          </a:p>
        </p:txBody>
      </p:sp>
      <p:sp>
        <p:nvSpPr>
          <p:cNvPr id="3" name="Subtitle 2">
            <a:extLst>
              <a:ext uri="{FF2B5EF4-FFF2-40B4-BE49-F238E27FC236}">
                <a16:creationId xmlns:a16="http://schemas.microsoft.com/office/drawing/2014/main" id="{6E60B963-EE9F-8542-9967-4B89101F1930}"/>
              </a:ext>
            </a:extLst>
          </p:cNvPr>
          <p:cNvSpPr>
            <a:spLocks noGrp="1"/>
          </p:cNvSpPr>
          <p:nvPr>
            <p:ph type="subTitle" idx="1"/>
          </p:nvPr>
        </p:nvSpPr>
        <p:spPr>
          <a:xfrm>
            <a:off x="5274825" y="4473677"/>
            <a:ext cx="6268246" cy="1268144"/>
          </a:xfrm>
        </p:spPr>
        <p:txBody>
          <a:bodyPr>
            <a:normAutofit/>
          </a:bodyPr>
          <a:lstStyle/>
          <a:p>
            <a:r>
              <a:rPr lang="en-US" sz="2000"/>
              <a:t>A statistical analysis</a:t>
            </a:r>
          </a:p>
        </p:txBody>
      </p:sp>
      <p:pic>
        <p:nvPicPr>
          <p:cNvPr id="7" name="Graphic 6" descr="House">
            <a:extLst>
              <a:ext uri="{FF2B5EF4-FFF2-40B4-BE49-F238E27FC236}">
                <a16:creationId xmlns:a16="http://schemas.microsoft.com/office/drawing/2014/main" id="{64C8B2F1-F083-4988-9722-60BC92658B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3806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8">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3"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5" name="Rectangle 64">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7"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9"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FC60864-189B-C341-AE8C-735F654A817B}"/>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p>
        </p:txBody>
      </p:sp>
      <p:sp>
        <p:nvSpPr>
          <p:cNvPr id="71" name="Rectangle 70">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4517EB3-FF1F-4215-8D80-DE8ECB81066F}"/>
              </a:ext>
            </a:extLst>
          </p:cNvPr>
          <p:cNvGraphicFramePr>
            <a:graphicFrameLocks noGrp="1"/>
          </p:cNvGraphicFramePr>
          <p:nvPr>
            <p:ph idx="1"/>
            <p:extLst>
              <p:ext uri="{D42A27DB-BD31-4B8C-83A1-F6EECF244321}">
                <p14:modId xmlns:p14="http://schemas.microsoft.com/office/powerpoint/2010/main" val="270765459"/>
              </p:ext>
            </p:extLst>
          </p:nvPr>
        </p:nvGraphicFramePr>
        <p:xfrm>
          <a:off x="5181644" y="201874"/>
          <a:ext cx="6391275" cy="645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862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89DEE919-5BD0-5F42-B927-C771E13BFDB2}"/>
              </a:ext>
            </a:extLst>
          </p:cNvPr>
          <p:cNvSpPr>
            <a:spLocks noGrp="1"/>
          </p:cNvSpPr>
          <p:nvPr>
            <p:ph type="title"/>
          </p:nvPr>
        </p:nvSpPr>
        <p:spPr>
          <a:xfrm>
            <a:off x="1154953" y="973668"/>
            <a:ext cx="8761413" cy="706964"/>
          </a:xfrm>
        </p:spPr>
        <p:txBody>
          <a:bodyPr>
            <a:normAutofit/>
          </a:bodyPr>
          <a:lstStyle/>
          <a:p>
            <a:r>
              <a:rPr lang="en-US">
                <a:solidFill>
                  <a:srgbClr val="FFFFFF"/>
                </a:solidFill>
              </a:rPr>
              <a:t>Methodology</a:t>
            </a:r>
          </a:p>
        </p:txBody>
      </p:sp>
      <p:sp>
        <p:nvSpPr>
          <p:cNvPr id="16" name="Rectangle 15">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02B9A50F-19C5-491E-82DA-F4AFF1880900}"/>
              </a:ext>
            </a:extLst>
          </p:cNvPr>
          <p:cNvGraphicFramePr>
            <a:graphicFrameLocks noGrp="1"/>
          </p:cNvGraphicFramePr>
          <p:nvPr>
            <p:ph idx="1"/>
            <p:extLst>
              <p:ext uri="{D42A27DB-BD31-4B8C-83A1-F6EECF244321}">
                <p14:modId xmlns:p14="http://schemas.microsoft.com/office/powerpoint/2010/main" val="419791117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90615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D8E57913-C1C6-DD4E-BDB9-4655FD67B819}"/>
              </a:ext>
            </a:extLst>
          </p:cNvPr>
          <p:cNvSpPr>
            <a:spLocks noGrp="1"/>
          </p:cNvSpPr>
          <p:nvPr>
            <p:ph type="title"/>
          </p:nvPr>
        </p:nvSpPr>
        <p:spPr>
          <a:xfrm>
            <a:off x="1154953" y="973668"/>
            <a:ext cx="8761413" cy="706964"/>
          </a:xfrm>
        </p:spPr>
        <p:txBody>
          <a:bodyPr>
            <a:normAutofit/>
          </a:bodyPr>
          <a:lstStyle/>
          <a:p>
            <a:r>
              <a:rPr lang="en-US">
                <a:solidFill>
                  <a:srgbClr val="FFFFFF"/>
                </a:solidFill>
              </a:rPr>
              <a:t>Issues</a:t>
            </a:r>
          </a:p>
        </p:txBody>
      </p:sp>
      <p:sp>
        <p:nvSpPr>
          <p:cNvPr id="14" name="Rectangle 13">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72236-C9A4-4C95-8D26-88886B8968E4}"/>
              </a:ext>
            </a:extLst>
          </p:cNvPr>
          <p:cNvGraphicFramePr>
            <a:graphicFrameLocks noGrp="1"/>
          </p:cNvGraphicFramePr>
          <p:nvPr>
            <p:ph idx="1"/>
            <p:extLst>
              <p:ext uri="{D42A27DB-BD31-4B8C-83A1-F6EECF244321}">
                <p14:modId xmlns:p14="http://schemas.microsoft.com/office/powerpoint/2010/main" val="368082373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27294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50F4-01DA-0542-9BC5-66FA1F780335}"/>
              </a:ext>
            </a:extLst>
          </p:cNvPr>
          <p:cNvSpPr>
            <a:spLocks noGrp="1"/>
          </p:cNvSpPr>
          <p:nvPr>
            <p:ph type="title"/>
          </p:nvPr>
        </p:nvSpPr>
        <p:spPr/>
        <p:txBody>
          <a:bodyPr/>
          <a:lstStyle/>
          <a:p>
            <a:r>
              <a:rPr lang="en-US" dirty="0"/>
              <a:t>Charts and Graphs and measures</a:t>
            </a:r>
          </a:p>
        </p:txBody>
      </p:sp>
      <p:pic>
        <p:nvPicPr>
          <p:cNvPr id="4" name="Content Placeholder 3">
            <a:extLst>
              <a:ext uri="{FF2B5EF4-FFF2-40B4-BE49-F238E27FC236}">
                <a16:creationId xmlns:a16="http://schemas.microsoft.com/office/drawing/2014/main" id="{FDC11F9F-0BDE-1B4F-80FA-76249D18CF94}"/>
              </a:ext>
            </a:extLst>
          </p:cNvPr>
          <p:cNvPicPr>
            <a:picLocks noGrp="1" noChangeAspect="1"/>
          </p:cNvPicPr>
          <p:nvPr>
            <p:ph idx="1"/>
          </p:nvPr>
        </p:nvPicPr>
        <p:blipFill>
          <a:blip r:embed="rId2"/>
          <a:stretch>
            <a:fillRect/>
          </a:stretch>
        </p:blipFill>
        <p:spPr>
          <a:xfrm>
            <a:off x="166460" y="2370817"/>
            <a:ext cx="2882579" cy="1881415"/>
          </a:xfrm>
          <a:prstGeom prst="rect">
            <a:avLst/>
          </a:prstGeom>
        </p:spPr>
      </p:pic>
      <p:pic>
        <p:nvPicPr>
          <p:cNvPr id="5" name="Picture 4">
            <a:extLst>
              <a:ext uri="{FF2B5EF4-FFF2-40B4-BE49-F238E27FC236}">
                <a16:creationId xmlns:a16="http://schemas.microsoft.com/office/drawing/2014/main" id="{8597F811-748E-E540-A97C-1C8ECFBF389F}"/>
              </a:ext>
            </a:extLst>
          </p:cNvPr>
          <p:cNvPicPr>
            <a:picLocks noChangeAspect="1"/>
          </p:cNvPicPr>
          <p:nvPr/>
        </p:nvPicPr>
        <p:blipFill>
          <a:blip r:embed="rId3"/>
          <a:stretch>
            <a:fillRect/>
          </a:stretch>
        </p:blipFill>
        <p:spPr>
          <a:xfrm>
            <a:off x="202827" y="4480378"/>
            <a:ext cx="2809843" cy="1881416"/>
          </a:xfrm>
          <a:prstGeom prst="rect">
            <a:avLst/>
          </a:prstGeom>
        </p:spPr>
      </p:pic>
      <p:pic>
        <p:nvPicPr>
          <p:cNvPr id="17" name="Picture 16">
            <a:extLst>
              <a:ext uri="{FF2B5EF4-FFF2-40B4-BE49-F238E27FC236}">
                <a16:creationId xmlns:a16="http://schemas.microsoft.com/office/drawing/2014/main" id="{C9189082-0D80-C64E-AF65-DCD675682891}"/>
              </a:ext>
            </a:extLst>
          </p:cNvPr>
          <p:cNvPicPr>
            <a:picLocks noChangeAspect="1"/>
          </p:cNvPicPr>
          <p:nvPr/>
        </p:nvPicPr>
        <p:blipFill>
          <a:blip r:embed="rId4"/>
          <a:stretch>
            <a:fillRect/>
          </a:stretch>
        </p:blipFill>
        <p:spPr>
          <a:xfrm>
            <a:off x="9061875" y="4314028"/>
            <a:ext cx="2760204" cy="1988907"/>
          </a:xfrm>
          <a:prstGeom prst="rect">
            <a:avLst/>
          </a:prstGeom>
        </p:spPr>
      </p:pic>
      <p:pic>
        <p:nvPicPr>
          <p:cNvPr id="18" name="Picture 17">
            <a:extLst>
              <a:ext uri="{FF2B5EF4-FFF2-40B4-BE49-F238E27FC236}">
                <a16:creationId xmlns:a16="http://schemas.microsoft.com/office/drawing/2014/main" id="{78410663-BAFD-1B48-B187-635BAB906EC8}"/>
              </a:ext>
            </a:extLst>
          </p:cNvPr>
          <p:cNvPicPr>
            <a:picLocks noChangeAspect="1"/>
          </p:cNvPicPr>
          <p:nvPr/>
        </p:nvPicPr>
        <p:blipFill>
          <a:blip r:embed="rId5"/>
          <a:stretch>
            <a:fillRect/>
          </a:stretch>
        </p:blipFill>
        <p:spPr>
          <a:xfrm>
            <a:off x="6305940" y="4338837"/>
            <a:ext cx="2616200" cy="1940103"/>
          </a:xfrm>
          <a:prstGeom prst="rect">
            <a:avLst/>
          </a:prstGeom>
        </p:spPr>
      </p:pic>
      <p:pic>
        <p:nvPicPr>
          <p:cNvPr id="19" name="Picture 18">
            <a:extLst>
              <a:ext uri="{FF2B5EF4-FFF2-40B4-BE49-F238E27FC236}">
                <a16:creationId xmlns:a16="http://schemas.microsoft.com/office/drawing/2014/main" id="{03102839-6840-444A-8AC6-6C137A18CEF7}"/>
              </a:ext>
            </a:extLst>
          </p:cNvPr>
          <p:cNvPicPr>
            <a:picLocks noChangeAspect="1"/>
          </p:cNvPicPr>
          <p:nvPr/>
        </p:nvPicPr>
        <p:blipFill>
          <a:blip r:embed="rId6"/>
          <a:stretch>
            <a:fillRect/>
          </a:stretch>
        </p:blipFill>
        <p:spPr>
          <a:xfrm>
            <a:off x="3479800" y="4338025"/>
            <a:ext cx="2616200" cy="1940915"/>
          </a:xfrm>
          <a:prstGeom prst="rect">
            <a:avLst/>
          </a:prstGeom>
        </p:spPr>
      </p:pic>
      <p:pic>
        <p:nvPicPr>
          <p:cNvPr id="20" name="Picture 19">
            <a:extLst>
              <a:ext uri="{FF2B5EF4-FFF2-40B4-BE49-F238E27FC236}">
                <a16:creationId xmlns:a16="http://schemas.microsoft.com/office/drawing/2014/main" id="{DA6D3015-F5FD-7943-87D5-0E96E2C6F747}"/>
              </a:ext>
            </a:extLst>
          </p:cNvPr>
          <p:cNvPicPr>
            <a:picLocks noChangeAspect="1"/>
          </p:cNvPicPr>
          <p:nvPr/>
        </p:nvPicPr>
        <p:blipFill>
          <a:blip r:embed="rId7"/>
          <a:stretch>
            <a:fillRect/>
          </a:stretch>
        </p:blipFill>
        <p:spPr>
          <a:xfrm>
            <a:off x="9132079" y="2369382"/>
            <a:ext cx="2619797" cy="1881415"/>
          </a:xfrm>
          <a:prstGeom prst="rect">
            <a:avLst/>
          </a:prstGeom>
        </p:spPr>
      </p:pic>
      <p:pic>
        <p:nvPicPr>
          <p:cNvPr id="21" name="Picture 20">
            <a:extLst>
              <a:ext uri="{FF2B5EF4-FFF2-40B4-BE49-F238E27FC236}">
                <a16:creationId xmlns:a16="http://schemas.microsoft.com/office/drawing/2014/main" id="{5C74FADC-B04B-0540-897E-89A0413C3237}"/>
              </a:ext>
            </a:extLst>
          </p:cNvPr>
          <p:cNvPicPr>
            <a:picLocks noChangeAspect="1"/>
          </p:cNvPicPr>
          <p:nvPr/>
        </p:nvPicPr>
        <p:blipFill>
          <a:blip r:embed="rId8"/>
          <a:stretch>
            <a:fillRect/>
          </a:stretch>
        </p:blipFill>
        <p:spPr>
          <a:xfrm>
            <a:off x="6305939" y="2369382"/>
            <a:ext cx="2616201" cy="1890174"/>
          </a:xfrm>
          <a:prstGeom prst="rect">
            <a:avLst/>
          </a:prstGeom>
        </p:spPr>
      </p:pic>
      <p:pic>
        <p:nvPicPr>
          <p:cNvPr id="22" name="Picture 21">
            <a:extLst>
              <a:ext uri="{FF2B5EF4-FFF2-40B4-BE49-F238E27FC236}">
                <a16:creationId xmlns:a16="http://schemas.microsoft.com/office/drawing/2014/main" id="{98E553C3-6030-754F-AC2C-71934DC18A67}"/>
              </a:ext>
            </a:extLst>
          </p:cNvPr>
          <p:cNvPicPr>
            <a:picLocks noChangeAspect="1"/>
          </p:cNvPicPr>
          <p:nvPr/>
        </p:nvPicPr>
        <p:blipFill>
          <a:blip r:embed="rId9"/>
          <a:stretch>
            <a:fillRect/>
          </a:stretch>
        </p:blipFill>
        <p:spPr>
          <a:xfrm>
            <a:off x="3479800" y="2370817"/>
            <a:ext cx="2616200" cy="1902691"/>
          </a:xfrm>
          <a:prstGeom prst="rect">
            <a:avLst/>
          </a:prstGeom>
        </p:spPr>
      </p:pic>
    </p:spTree>
    <p:extLst>
      <p:ext uri="{BB962C8B-B14F-4D97-AF65-F5344CB8AC3E}">
        <p14:creationId xmlns:p14="http://schemas.microsoft.com/office/powerpoint/2010/main" val="299216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6C76-6F5B-634D-BD11-D9F9A9EB775C}"/>
              </a:ext>
            </a:extLst>
          </p:cNvPr>
          <p:cNvSpPr>
            <a:spLocks noGrp="1"/>
          </p:cNvSpPr>
          <p:nvPr>
            <p:ph type="title"/>
          </p:nvPr>
        </p:nvSpPr>
        <p:spPr>
          <a:xfrm>
            <a:off x="1154954" y="1392309"/>
            <a:ext cx="8761413" cy="706964"/>
          </a:xfrm>
        </p:spPr>
        <p:txBody>
          <a:bodyPr/>
          <a:lstStyle/>
          <a:p>
            <a:r>
              <a:rPr lang="en-US" dirty="0"/>
              <a:t>Results of Correlation, Regression, or other analysis</a:t>
            </a:r>
            <a:br>
              <a:rPr lang="en-US" dirty="0"/>
            </a:br>
            <a:br>
              <a:rPr lang="en-US" dirty="0"/>
            </a:br>
            <a:endParaRPr lang="en-US" dirty="0"/>
          </a:p>
        </p:txBody>
      </p:sp>
      <p:sp>
        <p:nvSpPr>
          <p:cNvPr id="3" name="Content Placeholder 2">
            <a:extLst>
              <a:ext uri="{FF2B5EF4-FFF2-40B4-BE49-F238E27FC236}">
                <a16:creationId xmlns:a16="http://schemas.microsoft.com/office/drawing/2014/main" id="{AB479724-FD26-C94D-9FE8-CD24DC1F5BAC}"/>
              </a:ext>
            </a:extLst>
          </p:cNvPr>
          <p:cNvSpPr>
            <a:spLocks noGrp="1"/>
          </p:cNvSpPr>
          <p:nvPr>
            <p:ph idx="1"/>
          </p:nvPr>
        </p:nvSpPr>
        <p:spPr>
          <a:xfrm>
            <a:off x="8047005" y="2359679"/>
            <a:ext cx="3738724" cy="2530601"/>
          </a:xfrm>
        </p:spPr>
        <p:txBody>
          <a:bodyPr>
            <a:normAutofit/>
          </a:bodyPr>
          <a:lstStyle/>
          <a:p>
            <a:pPr marL="0" indent="0">
              <a:buNone/>
            </a:pPr>
            <a:r>
              <a:rPr lang="en-US" sz="1400" dirty="0">
                <a:solidFill>
                  <a:schemeClr val="accent3"/>
                </a:solidFill>
              </a:rPr>
              <a:t>We discovered that there appears to be a positive correlation between Active Power: Kitchen usage, Laundry room usage, Voltage, and Intensity, again here we see it is almost a 100% correlation, which supports our time series trends and graphs. There was a negative correlation between Active Power and Temperature alterations usage. </a:t>
            </a:r>
          </a:p>
          <a:p>
            <a:endParaRPr lang="en-US" dirty="0"/>
          </a:p>
          <a:p>
            <a:endParaRPr lang="en-US" dirty="0"/>
          </a:p>
        </p:txBody>
      </p:sp>
      <p:pic>
        <p:nvPicPr>
          <p:cNvPr id="4" name="Picture 3">
            <a:extLst>
              <a:ext uri="{FF2B5EF4-FFF2-40B4-BE49-F238E27FC236}">
                <a16:creationId xmlns:a16="http://schemas.microsoft.com/office/drawing/2014/main" id="{AC2BD1F1-EDD8-9C45-99CE-5EB8E3114532}"/>
              </a:ext>
            </a:extLst>
          </p:cNvPr>
          <p:cNvPicPr>
            <a:picLocks noChangeAspect="1"/>
          </p:cNvPicPr>
          <p:nvPr/>
        </p:nvPicPr>
        <p:blipFill>
          <a:blip r:embed="rId2"/>
          <a:stretch>
            <a:fillRect/>
          </a:stretch>
        </p:blipFill>
        <p:spPr>
          <a:xfrm>
            <a:off x="103933" y="3638983"/>
            <a:ext cx="3061672" cy="2018536"/>
          </a:xfrm>
          <a:prstGeom prst="rect">
            <a:avLst/>
          </a:prstGeom>
        </p:spPr>
      </p:pic>
      <p:sp>
        <p:nvSpPr>
          <p:cNvPr id="5" name="TextBox 4">
            <a:extLst>
              <a:ext uri="{FF2B5EF4-FFF2-40B4-BE49-F238E27FC236}">
                <a16:creationId xmlns:a16="http://schemas.microsoft.com/office/drawing/2014/main" id="{975837DF-6F88-9E44-9B46-BF98781B745B}"/>
              </a:ext>
            </a:extLst>
          </p:cNvPr>
          <p:cNvSpPr txBox="1"/>
          <p:nvPr/>
        </p:nvSpPr>
        <p:spPr>
          <a:xfrm>
            <a:off x="103933" y="2802209"/>
            <a:ext cx="3061672" cy="830997"/>
          </a:xfrm>
          <a:prstGeom prst="rect">
            <a:avLst/>
          </a:prstGeom>
          <a:noFill/>
        </p:spPr>
        <p:txBody>
          <a:bodyPr wrap="square" rtlCol="0">
            <a:spAutoFit/>
          </a:bodyPr>
          <a:lstStyle/>
          <a:p>
            <a:pPr algn="ctr"/>
            <a:r>
              <a:rPr lang="en-US" sz="1600" dirty="0">
                <a:solidFill>
                  <a:schemeClr val="accent3"/>
                </a:solidFill>
              </a:rPr>
              <a:t>Heteroscedasticity, normality, and influential observations</a:t>
            </a:r>
          </a:p>
        </p:txBody>
      </p:sp>
      <p:pic>
        <p:nvPicPr>
          <p:cNvPr id="8" name="Picture 7">
            <a:extLst>
              <a:ext uri="{FF2B5EF4-FFF2-40B4-BE49-F238E27FC236}">
                <a16:creationId xmlns:a16="http://schemas.microsoft.com/office/drawing/2014/main" id="{09B5B749-AD0D-0F4D-8A26-3AD5798047E2}"/>
              </a:ext>
            </a:extLst>
          </p:cNvPr>
          <p:cNvPicPr>
            <a:picLocks noChangeAspect="1"/>
          </p:cNvPicPr>
          <p:nvPr/>
        </p:nvPicPr>
        <p:blipFill>
          <a:blip r:embed="rId3"/>
          <a:stretch>
            <a:fillRect/>
          </a:stretch>
        </p:blipFill>
        <p:spPr>
          <a:xfrm>
            <a:off x="3920036" y="3633206"/>
            <a:ext cx="3962052" cy="2530601"/>
          </a:xfrm>
          <a:prstGeom prst="rect">
            <a:avLst/>
          </a:prstGeom>
        </p:spPr>
      </p:pic>
      <p:sp>
        <p:nvSpPr>
          <p:cNvPr id="9" name="TextBox 8">
            <a:extLst>
              <a:ext uri="{FF2B5EF4-FFF2-40B4-BE49-F238E27FC236}">
                <a16:creationId xmlns:a16="http://schemas.microsoft.com/office/drawing/2014/main" id="{F460CEB4-7339-7C45-A630-9549EA1035EC}"/>
              </a:ext>
            </a:extLst>
          </p:cNvPr>
          <p:cNvSpPr txBox="1"/>
          <p:nvPr/>
        </p:nvSpPr>
        <p:spPr>
          <a:xfrm>
            <a:off x="3439085" y="2348418"/>
            <a:ext cx="4278086" cy="1169551"/>
          </a:xfrm>
          <a:prstGeom prst="rect">
            <a:avLst/>
          </a:prstGeom>
          <a:noFill/>
        </p:spPr>
        <p:txBody>
          <a:bodyPr wrap="square" rtlCol="0">
            <a:spAutoFit/>
          </a:bodyPr>
          <a:lstStyle/>
          <a:p>
            <a:r>
              <a:rPr lang="en-US" sz="1400" dirty="0">
                <a:solidFill>
                  <a:schemeClr val="accent3"/>
                </a:solidFill>
              </a:rPr>
              <a:t>This model is against active power to see which variable effects it the most. We see that all variables are significant since their p-values are all very close to 0, so none of them need to be removed from our model.</a:t>
            </a:r>
          </a:p>
        </p:txBody>
      </p:sp>
      <p:pic>
        <p:nvPicPr>
          <p:cNvPr id="10" name="Picture 9">
            <a:extLst>
              <a:ext uri="{FF2B5EF4-FFF2-40B4-BE49-F238E27FC236}">
                <a16:creationId xmlns:a16="http://schemas.microsoft.com/office/drawing/2014/main" id="{EDDA4E94-8062-C84B-B8F3-69E76F035B0A}"/>
              </a:ext>
            </a:extLst>
          </p:cNvPr>
          <p:cNvPicPr>
            <a:picLocks noChangeAspect="1"/>
          </p:cNvPicPr>
          <p:nvPr/>
        </p:nvPicPr>
        <p:blipFill>
          <a:blip r:embed="rId4"/>
          <a:stretch>
            <a:fillRect/>
          </a:stretch>
        </p:blipFill>
        <p:spPr>
          <a:xfrm>
            <a:off x="9166038" y="4648251"/>
            <a:ext cx="1739900" cy="1485900"/>
          </a:xfrm>
          <a:prstGeom prst="rect">
            <a:avLst/>
          </a:prstGeom>
        </p:spPr>
      </p:pic>
      <p:sp>
        <p:nvSpPr>
          <p:cNvPr id="11" name="TextBox 10">
            <a:extLst>
              <a:ext uri="{FF2B5EF4-FFF2-40B4-BE49-F238E27FC236}">
                <a16:creationId xmlns:a16="http://schemas.microsoft.com/office/drawing/2014/main" id="{4BC7F92E-DF5C-F045-BD40-74F072008B4D}"/>
              </a:ext>
            </a:extLst>
          </p:cNvPr>
          <p:cNvSpPr txBox="1"/>
          <p:nvPr/>
        </p:nvSpPr>
        <p:spPr>
          <a:xfrm>
            <a:off x="7288306" y="4754297"/>
            <a:ext cx="1877732" cy="1292662"/>
          </a:xfrm>
          <a:prstGeom prst="rect">
            <a:avLst/>
          </a:prstGeom>
          <a:noFill/>
        </p:spPr>
        <p:txBody>
          <a:bodyPr wrap="square" rtlCol="0">
            <a:spAutoFit/>
          </a:bodyPr>
          <a:lstStyle/>
          <a:p>
            <a:r>
              <a:rPr lang="en-US" sz="1300" dirty="0"/>
              <a:t>Kitchen Usage:</a:t>
            </a:r>
          </a:p>
          <a:p>
            <a:r>
              <a:rPr lang="en-US" sz="1300" dirty="0" err="1"/>
              <a:t>TempAlterUsage</a:t>
            </a:r>
            <a:r>
              <a:rPr lang="en-US" sz="1300" dirty="0"/>
              <a:t>:</a:t>
            </a:r>
          </a:p>
          <a:p>
            <a:r>
              <a:rPr lang="en-US" sz="1300" dirty="0" err="1"/>
              <a:t>LaundryRoomUsage</a:t>
            </a:r>
            <a:r>
              <a:rPr lang="en-US" sz="1300" dirty="0"/>
              <a:t>:</a:t>
            </a:r>
          </a:p>
          <a:p>
            <a:r>
              <a:rPr lang="en-US" sz="1300" dirty="0"/>
              <a:t>Voltage:</a:t>
            </a:r>
          </a:p>
          <a:p>
            <a:r>
              <a:rPr lang="en-US" sz="1300" dirty="0" err="1"/>
              <a:t>ActivePower</a:t>
            </a:r>
            <a:r>
              <a:rPr lang="en-US" sz="1300" dirty="0"/>
              <a:t>:</a:t>
            </a:r>
          </a:p>
          <a:p>
            <a:r>
              <a:rPr lang="en-US" sz="1300" dirty="0"/>
              <a:t>Intensity:</a:t>
            </a:r>
          </a:p>
        </p:txBody>
      </p:sp>
    </p:spTree>
    <p:extLst>
      <p:ext uri="{BB962C8B-B14F-4D97-AF65-F5344CB8AC3E}">
        <p14:creationId xmlns:p14="http://schemas.microsoft.com/office/powerpoint/2010/main" val="270584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2FD4-FE71-9B4C-A7DB-2EC4881C68DD}"/>
              </a:ext>
            </a:extLst>
          </p:cNvPr>
          <p:cNvSpPr>
            <a:spLocks noGrp="1"/>
          </p:cNvSpPr>
          <p:nvPr>
            <p:ph type="title"/>
          </p:nvPr>
        </p:nvSpPr>
        <p:spPr>
          <a:xfrm>
            <a:off x="1154953" y="973668"/>
            <a:ext cx="8761413" cy="706964"/>
          </a:xfrm>
        </p:spPr>
        <p:txBody>
          <a:bodyPr>
            <a:normAutofit/>
          </a:bodyPr>
          <a:lstStyle/>
          <a:p>
            <a:r>
              <a:rPr lang="en-US"/>
              <a:t>Conclusions</a:t>
            </a:r>
            <a:endParaRPr lang="en-US" dirty="0"/>
          </a:p>
        </p:txBody>
      </p:sp>
      <p:sp>
        <p:nvSpPr>
          <p:cNvPr id="3" name="Content Placeholder 2">
            <a:extLst>
              <a:ext uri="{FF2B5EF4-FFF2-40B4-BE49-F238E27FC236}">
                <a16:creationId xmlns:a16="http://schemas.microsoft.com/office/drawing/2014/main" id="{6E198D0F-B692-C348-9EDB-B7BE47DC39AF}"/>
              </a:ext>
            </a:extLst>
          </p:cNvPr>
          <p:cNvSpPr>
            <a:spLocks noGrp="1"/>
          </p:cNvSpPr>
          <p:nvPr>
            <p:ph idx="1"/>
          </p:nvPr>
        </p:nvSpPr>
        <p:spPr>
          <a:xfrm>
            <a:off x="1154954" y="2603500"/>
            <a:ext cx="6397313" cy="3416300"/>
          </a:xfrm>
        </p:spPr>
        <p:txBody>
          <a:bodyPr anchor="ctr">
            <a:normAutofit/>
          </a:bodyPr>
          <a:lstStyle/>
          <a:p>
            <a:pPr>
              <a:lnSpc>
                <a:spcPct val="90000"/>
              </a:lnSpc>
            </a:pPr>
            <a:r>
              <a:rPr lang="en-US" sz="1500" dirty="0"/>
              <a:t>From my analysis of the data from the 566 measurements gathered in a house located in </a:t>
            </a:r>
            <a:r>
              <a:rPr lang="en-US" sz="1500" dirty="0" err="1"/>
              <a:t>Sceaux</a:t>
            </a:r>
            <a:r>
              <a:rPr lang="en-US" sz="1500" dirty="0"/>
              <a:t> (7km of Paris, France) between December 2006 and November 2010 (47 months) we were able to determine that changing the temperature within a house (electric water-heater and an air-conditioner), is the variable that fluctuates the most seasonally. With energy consumption being the highest during the winter months. We were also able to determine that electric Intensity was almost absolutely correlated with Active power in the house. We also discovered the from the three rooms, the Laundry room was the one that consumed the most energy overall. For the linear regression, we found that all our variables were significant to our model, and that our model met the criteria for heteroscedasticity, normality, and influential observations checks.</a:t>
            </a:r>
          </a:p>
        </p:txBody>
      </p:sp>
      <p:pic>
        <p:nvPicPr>
          <p:cNvPr id="7" name="Graphic 6" descr="Head with Gears">
            <a:extLst>
              <a:ext uri="{FF2B5EF4-FFF2-40B4-BE49-F238E27FC236}">
                <a16:creationId xmlns:a16="http://schemas.microsoft.com/office/drawing/2014/main" id="{C24D8524-4526-46C8-AD0F-7876E54F97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97319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7BF1-667F-6849-A890-54536DD91AA2}"/>
              </a:ext>
            </a:extLst>
          </p:cNvPr>
          <p:cNvSpPr>
            <a:spLocks noGrp="1"/>
          </p:cNvSpPr>
          <p:nvPr>
            <p:ph type="title"/>
          </p:nvPr>
        </p:nvSpPr>
        <p:spPr>
          <a:xfrm>
            <a:off x="1154955" y="973667"/>
            <a:ext cx="2942210" cy="4833745"/>
          </a:xfrm>
        </p:spPr>
        <p:txBody>
          <a:bodyPr>
            <a:normAutofit/>
          </a:bodyPr>
          <a:lstStyle/>
          <a:p>
            <a:r>
              <a:rPr lang="en-US" dirty="0">
                <a:solidFill>
                  <a:schemeClr val="tx1"/>
                </a:solidFill>
              </a:rPr>
              <a:t>Future questions and further analysis</a:t>
            </a:r>
          </a:p>
        </p:txBody>
      </p:sp>
      <p:graphicFrame>
        <p:nvGraphicFramePr>
          <p:cNvPr id="5" name="Content Placeholder 2">
            <a:extLst>
              <a:ext uri="{FF2B5EF4-FFF2-40B4-BE49-F238E27FC236}">
                <a16:creationId xmlns:a16="http://schemas.microsoft.com/office/drawing/2014/main" id="{CD385756-B1F4-4C3E-B38E-4039A261F77C}"/>
              </a:ext>
            </a:extLst>
          </p:cNvPr>
          <p:cNvGraphicFramePr>
            <a:graphicFrameLocks noGrp="1"/>
          </p:cNvGraphicFramePr>
          <p:nvPr>
            <p:ph idx="1"/>
            <p:extLst>
              <p:ext uri="{D42A27DB-BD31-4B8C-83A1-F6EECF244321}">
                <p14:modId xmlns:p14="http://schemas.microsoft.com/office/powerpoint/2010/main" val="61580959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66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DCB86E5-9242-494E-ABEF-FBCE1C263AE5}"/>
              </a:ext>
            </a:extLst>
          </p:cNvPr>
          <p:cNvSpPr>
            <a:spLocks noGrp="1"/>
          </p:cNvSpPr>
          <p:nvPr>
            <p:ph type="title"/>
          </p:nvPr>
        </p:nvSpPr>
        <p:spPr>
          <a:xfrm>
            <a:off x="639098" y="629265"/>
            <a:ext cx="5132438" cy="1622322"/>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F661D2D4-372E-3849-98B2-89C42D3095F7}"/>
              </a:ext>
            </a:extLst>
          </p:cNvPr>
          <p:cNvSpPr>
            <a:spLocks noGrp="1"/>
          </p:cNvSpPr>
          <p:nvPr>
            <p:ph idx="1"/>
          </p:nvPr>
        </p:nvSpPr>
        <p:spPr>
          <a:xfrm>
            <a:off x="639098" y="2418735"/>
            <a:ext cx="5132439" cy="3811742"/>
          </a:xfrm>
        </p:spPr>
        <p:txBody>
          <a:bodyPr anchor="ctr">
            <a:normAutofit/>
          </a:bodyPr>
          <a:lstStyle/>
          <a:p>
            <a:r>
              <a:rPr lang="en-US">
                <a:solidFill>
                  <a:schemeClr val="bg1"/>
                </a:solidFill>
              </a:rPr>
              <a:t>This dataset is made available under the “Creative Commons Attribution 4.0 International (CC BY 4.0)” license</a:t>
            </a:r>
          </a:p>
          <a:p>
            <a:endParaRPr lang="en-US">
              <a:solidFill>
                <a:schemeClr val="bg1"/>
              </a:solidFill>
            </a:endParaRPr>
          </a:p>
          <a:p>
            <a:r>
              <a:rPr lang="en-US">
                <a:solidFill>
                  <a:schemeClr val="bg1"/>
                </a:solidFill>
              </a:rPr>
              <a:t>Time Series AnalysisPrabhakaran </a:t>
            </a:r>
            <a:r>
              <a:rPr lang="en-US">
                <a:solidFill>
                  <a:schemeClr val="bg1"/>
                </a:solidFill>
                <a:hlinkClick r:id="rId3"/>
              </a:rPr>
              <a:t>http://r-statistics.co/Time-Series-Analysis-With-R.html</a:t>
            </a:r>
            <a:endParaRPr lang="en-US">
              <a:solidFill>
                <a:schemeClr val="bg1"/>
              </a:solidFill>
            </a:endParaRPr>
          </a:p>
        </p:txBody>
      </p:sp>
      <p:pic>
        <p:nvPicPr>
          <p:cNvPr id="7" name="Graphic 6" descr="Single gear">
            <a:extLst>
              <a:ext uri="{FF2B5EF4-FFF2-40B4-BE49-F238E27FC236}">
                <a16:creationId xmlns:a16="http://schemas.microsoft.com/office/drawing/2014/main" id="{F48AE1A3-ACF2-4F48-9A54-C6C2B51AD8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0827" y="1016432"/>
            <a:ext cx="4842716" cy="4842716"/>
          </a:xfrm>
          <a:prstGeom prst="rect">
            <a:avLst/>
          </a:prstGeom>
        </p:spPr>
      </p:pic>
      <p:sp>
        <p:nvSpPr>
          <p:cNvPr id="21" name="Rectangle 20">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2471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472</TotalTime>
  <Words>694</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House Hold Energy Power Consumption</vt:lpstr>
      <vt:lpstr>Introduction</vt:lpstr>
      <vt:lpstr>Methodology</vt:lpstr>
      <vt:lpstr>Issues</vt:lpstr>
      <vt:lpstr>Charts and Graphs and measures</vt:lpstr>
      <vt:lpstr>Results of Correlation, Regression, or other analysis  </vt:lpstr>
      <vt:lpstr>Conclusions</vt:lpstr>
      <vt:lpstr>Future questions and further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Hold Energy Power Consumption</dc:title>
  <dc:creator>Trujillo, Vanessa</dc:creator>
  <cp:lastModifiedBy>Trujillo, Vanessa</cp:lastModifiedBy>
  <cp:revision>10</cp:revision>
  <dcterms:created xsi:type="dcterms:W3CDTF">2019-05-01T16:53:17Z</dcterms:created>
  <dcterms:modified xsi:type="dcterms:W3CDTF">2019-05-03T17:22:32Z</dcterms:modified>
</cp:coreProperties>
</file>