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0"/>
    <p:restoredTop sz="92937"/>
  </p:normalViewPr>
  <p:slideViewPr>
    <p:cSldViewPr snapToGrid="0" snapToObjects="1">
      <p:cViewPr varScale="1">
        <p:scale>
          <a:sx n="85" d="100"/>
          <a:sy n="85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75BC-8ECB-1145-94E4-14AA1221EA70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9A6E-6CD6-584D-AE1C-B4391FE67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1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75BC-8ECB-1145-94E4-14AA1221EA70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9A6E-6CD6-584D-AE1C-B4391FE67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8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75BC-8ECB-1145-94E4-14AA1221EA70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9A6E-6CD6-584D-AE1C-B4391FE67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5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75BC-8ECB-1145-94E4-14AA1221EA70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9A6E-6CD6-584D-AE1C-B4391FE67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9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75BC-8ECB-1145-94E4-14AA1221EA70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9A6E-6CD6-584D-AE1C-B4391FE67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7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75BC-8ECB-1145-94E4-14AA1221EA70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9A6E-6CD6-584D-AE1C-B4391FE67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7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75BC-8ECB-1145-94E4-14AA1221EA70}" type="datetimeFigureOut">
              <a:rPr lang="en-US" smtClean="0"/>
              <a:t>10/8/18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9A6E-6CD6-584D-AE1C-B4391FE67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6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75BC-8ECB-1145-94E4-14AA1221EA70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9A6E-6CD6-584D-AE1C-B4391FE67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0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75BC-8ECB-1145-94E4-14AA1221EA70}" type="datetimeFigureOut">
              <a:rPr lang="en-US" smtClean="0"/>
              <a:t>10/8/18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9A6E-6CD6-584D-AE1C-B4391FE67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2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75BC-8ECB-1145-94E4-14AA1221EA70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9A6E-6CD6-584D-AE1C-B4391FE67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1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75BC-8ECB-1145-94E4-14AA1221EA70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9A6E-6CD6-584D-AE1C-B4391FE67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4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A75BC-8ECB-1145-94E4-14AA1221EA70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29A6E-6CD6-584D-AE1C-B4391FE67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8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Mediation Background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Ilana Trumble</a:t>
            </a:r>
          </a:p>
          <a:p>
            <a:r>
              <a:rPr lang="en-US" dirty="0" smtClean="0"/>
              <a:t>October 9,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1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 Background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63329" y="3923071"/>
            <a:ext cx="2595716" cy="1342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</a:t>
            </a:r>
          </a:p>
          <a:p>
            <a:pPr algn="ctr"/>
            <a:r>
              <a:rPr lang="en-US" sz="2400" dirty="0" smtClean="0"/>
              <a:t>(microbiome)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4444181" y="1848465"/>
            <a:ext cx="2595716" cy="1342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</a:t>
            </a:r>
          </a:p>
          <a:p>
            <a:pPr algn="ctr"/>
            <a:r>
              <a:rPr lang="en-US" sz="2400" dirty="0" smtClean="0"/>
              <a:t>(metabolites)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7620000" y="3923071"/>
            <a:ext cx="2595716" cy="1342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Y</a:t>
            </a:r>
          </a:p>
          <a:p>
            <a:pPr algn="ctr"/>
            <a:r>
              <a:rPr lang="en-US" sz="2400" dirty="0" smtClean="0"/>
              <a:t>(HNSCC)</a:t>
            </a:r>
            <a:endParaRPr lang="en-US" sz="2400" dirty="0"/>
          </a:p>
        </p:txBody>
      </p:sp>
      <p:sp>
        <p:nvSpPr>
          <p:cNvPr id="13" name="Right Arrow 12"/>
          <p:cNvSpPr/>
          <p:nvPr/>
        </p:nvSpPr>
        <p:spPr>
          <a:xfrm rot="19228663">
            <a:off x="2591548" y="3118381"/>
            <a:ext cx="1986924" cy="291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159044" y="4491210"/>
            <a:ext cx="3460956" cy="346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466607">
            <a:off x="6890875" y="3044685"/>
            <a:ext cx="1986924" cy="291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20435" y="2821236"/>
            <a:ext cx="30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28484" y="2805925"/>
            <a:ext cx="30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70421" y="4837841"/>
            <a:ext cx="30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9108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779"/>
            <a:ext cx="10515600" cy="1325563"/>
          </a:xfrm>
        </p:spPr>
        <p:txBody>
          <a:bodyPr/>
          <a:lstStyle/>
          <a:p>
            <a:r>
              <a:rPr lang="en-US" dirty="0" smtClean="0"/>
              <a:t>Mediation Analysis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46" y="1445342"/>
            <a:ext cx="6639232" cy="522092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Traditional steps for mediation analysis (Baron and Kenny, 1986)</a:t>
            </a:r>
          </a:p>
          <a:p>
            <a:r>
              <a:rPr lang="en-US" dirty="0" smtClean="0"/>
              <a:t>3 steps of regression: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X -&gt; Y 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X -&gt; 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X + M -&gt; Y</a:t>
            </a:r>
          </a:p>
          <a:p>
            <a:r>
              <a:rPr lang="en-US" dirty="0"/>
              <a:t>J</a:t>
            </a:r>
            <a:r>
              <a:rPr lang="en-US" dirty="0" smtClean="0"/>
              <a:t>udge if regression coefficient is significant for M1 and M2. If so, conclude mediation could exist.</a:t>
            </a:r>
          </a:p>
          <a:p>
            <a:r>
              <a:rPr lang="en-US" dirty="0" smtClean="0"/>
              <a:t> If mediation exists, effect of X on Y in M3 will weaken compared to M1</a:t>
            </a:r>
          </a:p>
          <a:p>
            <a:r>
              <a:rPr lang="en-US" dirty="0" smtClean="0"/>
              <a:t>Could be any kind of regression models</a:t>
            </a:r>
          </a:p>
          <a:p>
            <a:r>
              <a:rPr lang="en-US" dirty="0" smtClean="0"/>
              <a:t>To test if mediation effect is statistically significant, Sobel test was traditionally used. Bootstrapping has been found to have higher power </a:t>
            </a:r>
          </a:p>
          <a:p>
            <a:r>
              <a:rPr lang="en-US" dirty="0" smtClean="0"/>
              <a:t>Bootstrapping R package ’mediation’ outputs ACME (average causal mediation effects). If significantly different from 0, mediation is significant. </a:t>
            </a:r>
          </a:p>
          <a:p>
            <a:r>
              <a:rPr lang="en-US" dirty="0" smtClean="0"/>
              <a:t>Terminology: “full” (no c) and “partial” (some c) mediation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06" y="2154264"/>
            <a:ext cx="5095076" cy="20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1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Myths and Truths about Mediation Analysis (2011)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569" y="1690688"/>
            <a:ext cx="6771968" cy="476690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2 points of dispute: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Strength of mediation should be measured by size of indirect effect (a x b), not lack of direct effect (c)</a:t>
            </a:r>
          </a:p>
          <a:p>
            <a:pPr lvl="1"/>
            <a:r>
              <a:rPr lang="en-US" dirty="0" smtClean="0"/>
              <a:t>Argument: c’= (a x b) + c. If c and (a x b) have opposite signs, there is competitive mediation, and c’ may be close to 0 even though mediation does exist.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M1 does not need to have a significant effect</a:t>
            </a:r>
          </a:p>
          <a:p>
            <a:r>
              <a:rPr lang="en-US" dirty="0" smtClean="0"/>
              <a:t>New terminology: complementary mediation, competitive mediation, indirect only mediation, direct only effect, no-effect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537" y="1750770"/>
            <a:ext cx="4888214" cy="199681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7237776" y="5073152"/>
            <a:ext cx="4395019" cy="695221"/>
            <a:chOff x="1681316" y="4955612"/>
            <a:chExt cx="7970579" cy="1498410"/>
          </a:xfrm>
        </p:grpSpPr>
        <p:sp>
          <p:nvSpPr>
            <p:cNvPr id="9" name="Rounded Rectangle 8"/>
            <p:cNvSpPr/>
            <p:nvPr/>
          </p:nvSpPr>
          <p:spPr>
            <a:xfrm>
              <a:off x="1681316" y="4955612"/>
              <a:ext cx="2595716" cy="134210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X</a:t>
              </a:r>
            </a:p>
            <a:p>
              <a:pPr algn="ctr"/>
              <a:r>
                <a:rPr lang="en-US" sz="1400" dirty="0" smtClean="0"/>
                <a:t>(microbiome)</a:t>
              </a:r>
              <a:endParaRPr lang="en-US" sz="14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056178" y="4955612"/>
              <a:ext cx="2595717" cy="134210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Y</a:t>
              </a:r>
            </a:p>
            <a:p>
              <a:pPr algn="ctr"/>
              <a:r>
                <a:rPr lang="en-US" sz="1400" dirty="0" smtClean="0"/>
                <a:t>(HNSCC)</a:t>
              </a:r>
              <a:endParaRPr lang="en-US" sz="1400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4277031" y="5523751"/>
              <a:ext cx="2779147" cy="346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68062" y="5870384"/>
              <a:ext cx="874233" cy="583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C’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74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mediation analysis cannot do (2011)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significant mediation result does not prove M is a mediator</a:t>
            </a:r>
          </a:p>
          <a:p>
            <a:r>
              <a:rPr lang="en-US" dirty="0" smtClean="0"/>
              <a:t>We test the significance of the effect size, assuming it is an actual mediator. </a:t>
            </a:r>
          </a:p>
          <a:p>
            <a:r>
              <a:rPr lang="en-US" dirty="0" smtClean="0"/>
              <a:t>Causal role cannot be determined by statistical analysis alone. Design factors must be employed.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5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Miranda’s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9454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Aim 1: </a:t>
            </a:r>
            <a:r>
              <a:rPr lang="en-US" dirty="0" smtClean="0"/>
              <a:t>Develop and test a global intersection union test (gIUT) for modeling microbiome, metabolome, and outcome data under a mediation framework.</a:t>
            </a:r>
          </a:p>
          <a:p>
            <a:pPr lvl="1"/>
            <a:r>
              <a:rPr lang="en-US" dirty="0" smtClean="0"/>
              <a:t>To assess mediation, use established causal steps approach (?) </a:t>
            </a:r>
          </a:p>
          <a:p>
            <a:pPr lvl="1"/>
            <a:r>
              <a:rPr lang="en-US" dirty="0" smtClean="0"/>
              <a:t>Incorporate regression approaches that can handle high dimensional predictors and mediators</a:t>
            </a:r>
          </a:p>
          <a:p>
            <a:r>
              <a:rPr lang="en-US" b="1" dirty="0" smtClean="0"/>
              <a:t>Aim 2: </a:t>
            </a:r>
            <a:r>
              <a:rPr lang="en-US" dirty="0" smtClean="0"/>
              <a:t>Develop and test multiple estimators for the indirect effect of the microbiome </a:t>
            </a:r>
            <a:r>
              <a:rPr lang="mr-IN" dirty="0" smtClean="0"/>
              <a:t>–</a:t>
            </a:r>
            <a:r>
              <a:rPr lang="en-US" dirty="0" smtClean="0"/>
              <a:t> metabolome </a:t>
            </a:r>
            <a:r>
              <a:rPr lang="mr-IN" dirty="0" smtClean="0"/>
              <a:t>–</a:t>
            </a:r>
            <a:r>
              <a:rPr lang="en-US" dirty="0" smtClean="0"/>
              <a:t> outcome relationship relationship using a mediation framework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assess mediation, </a:t>
            </a:r>
            <a:r>
              <a:rPr lang="en-US" dirty="0"/>
              <a:t>e</a:t>
            </a:r>
            <a:r>
              <a:rPr lang="en-US" dirty="0" smtClean="0"/>
              <a:t>stimate the indirect effect of exposure on outcomes, acting through mediating variable</a:t>
            </a:r>
          </a:p>
          <a:p>
            <a:pPr lvl="1"/>
            <a:r>
              <a:rPr lang="en-US" dirty="0" smtClean="0"/>
              <a:t>2 estimators for indirect effect of microbiome: 1) global estimate of indirect effect (GIE) and 2) taxon-specific estimates of the indirect effect (TIE)</a:t>
            </a:r>
          </a:p>
          <a:p>
            <a:pPr lvl="1"/>
            <a:r>
              <a:rPr lang="en-US" dirty="0" smtClean="0"/>
              <a:t>Expect to be more powerful than gIUT in some circumstances</a:t>
            </a:r>
          </a:p>
          <a:p>
            <a:r>
              <a:rPr lang="en-US" dirty="0" smtClean="0"/>
              <a:t>Type I error and power of proposed methods will be assessed through simulations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7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77019"/>
          </a:xfrm>
        </p:spPr>
        <p:txBody>
          <a:bodyPr>
            <a:normAutofit/>
          </a:bodyPr>
          <a:lstStyle/>
          <a:p>
            <a:r>
              <a:rPr lang="en-US" dirty="0" smtClean="0"/>
              <a:t>Timeline: develop and test functions for simulation studies (months 1-2), pilot a small round of simulations (month 3), complete simulations and analyze findings (months 4-6), apply findings to HNSS data (months 7-8), dissemination of findings (months 9-12)</a:t>
            </a:r>
          </a:p>
          <a:p>
            <a:r>
              <a:rPr lang="en-US" dirty="0" smtClean="0"/>
              <a:t>Ilana’s next steps:</a:t>
            </a:r>
          </a:p>
          <a:p>
            <a:pPr lvl="1"/>
            <a:r>
              <a:rPr lang="en-US" dirty="0" smtClean="0"/>
              <a:t>Read “prior work” that extends traditional mediation models to models with a set of correlated high-dimensional exposure variables (citation 28). Read other relevant references. </a:t>
            </a:r>
          </a:p>
          <a:p>
            <a:pPr lvl="1"/>
            <a:r>
              <a:rPr lang="en-US" dirty="0" smtClean="0"/>
              <a:t>Read, understand, and summarize Novel Methodology section of proposal (nitty gritty math details, includes description of simulations). </a:t>
            </a:r>
            <a:endParaRPr lang="en-US" i="1" dirty="0" smtClean="0"/>
          </a:p>
          <a:p>
            <a:pPr lvl="1"/>
            <a:r>
              <a:rPr lang="en-US" dirty="0" smtClean="0"/>
              <a:t>Learn about LASSO regression and data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95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591</Words>
  <Application>Microsoft Macintosh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Mediation Background</vt:lpstr>
      <vt:lpstr>Mediation Background</vt:lpstr>
      <vt:lpstr>Mediation Analysis Introduction</vt:lpstr>
      <vt:lpstr>Myths and Truths about Mediation Analysis (2011)</vt:lpstr>
      <vt:lpstr>What mediation analysis cannot do (2011)</vt:lpstr>
      <vt:lpstr>Miranda’s Project</vt:lpstr>
      <vt:lpstr>Moving forward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Mediation Project Overview</dc:title>
  <dc:creator>Ilana Trumble</dc:creator>
  <cp:lastModifiedBy>Ilana Trumble</cp:lastModifiedBy>
  <cp:revision>65</cp:revision>
  <dcterms:created xsi:type="dcterms:W3CDTF">2018-10-09T02:56:50Z</dcterms:created>
  <dcterms:modified xsi:type="dcterms:W3CDTF">2018-10-09T04:06:05Z</dcterms:modified>
</cp:coreProperties>
</file>