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9" r:id="rId2"/>
    <p:sldId id="258" r:id="rId3"/>
    <p:sldId id="260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607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667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2671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4076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5709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7539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4043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6129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8613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9307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1094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65254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2321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95003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0704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7762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02452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0375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875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5770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 rotWithShape="1">
          <a:blip r:embed="rId3"/>
          <a:srcRect t="22516" b="3606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1648894" y="655955"/>
            <a:ext cx="9347602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1.1 Prediction</a:t>
            </a:r>
            <a:endParaRPr lang="en-US" sz="3200" b="0" i="0" u="none" strike="noStrike" cap="none">
              <a:solidFill>
                <a:srgbClr val="3B2F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noun</a:t>
            </a:r>
            <a:endParaRPr lang="en-US" sz="3200" b="0" i="0" u="none" strike="noStrike" cap="none">
              <a:solidFill>
                <a:srgbClr val="3B2F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UK  /prɪˈdɪk.ʃən/ US  /prɪˈdɪk.ʃən/</a:t>
            </a:r>
            <a:endParaRPr lang="en-US" sz="3200" b="0" i="0" u="none" strike="noStrike" cap="none">
              <a:solidFill>
                <a:srgbClr val="3B2F2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7716291" y="3106790"/>
            <a:ext cx="3615265" cy="3041280"/>
            <a:chOff x="0" y="0"/>
            <a:chExt cx="7230530" cy="6082560"/>
          </a:xfrm>
        </p:grpSpPr>
        <p:sp>
          <p:nvSpPr>
            <p:cNvPr id="230" name="Google Shape;230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3" name="Google Shape;233;p21"/>
            <p:cNvSpPr txBox="1"/>
            <p:nvPr/>
          </p:nvSpPr>
          <p:spPr>
            <a:xfrm>
              <a:off x="951964" y="1710502"/>
              <a:ext cx="5263102" cy="2974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0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Please don't ask me to make any predictions about tomorrow's meeting.</a:t>
              </a:r>
              <a:endParaRPr lang="en-US" sz="1865" b="0" i="0" u="none" strike="noStrike" cap="none">
                <a:solidFill>
                  <a:srgbClr val="3B2F2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1737360" y="3107055"/>
            <a:ext cx="3615055" cy="3260140"/>
            <a:chOff x="0" y="0"/>
            <a:chExt cx="7230530" cy="6082560"/>
          </a:xfrm>
        </p:grpSpPr>
        <p:sp>
          <p:nvSpPr>
            <p:cNvPr id="236" name="Google Shape;236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9" name="Google Shape;239;p21"/>
            <p:cNvSpPr txBox="1"/>
            <p:nvPr/>
          </p:nvSpPr>
          <p:spPr>
            <a:xfrm>
              <a:off x="670562" y="1245461"/>
              <a:ext cx="5924549" cy="20815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0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a statement about what you think will happen in the future</a:t>
              </a:r>
              <a:endParaRPr lang="en-US" sz="1865" b="0" i="0" u="none" strike="noStrike" cap="none">
                <a:solidFill>
                  <a:srgbClr val="3B2F2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pic>
        <p:nvPicPr>
          <p:cNvPr id="247" name="Google Shape;247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05283" y="2477357"/>
            <a:ext cx="845457" cy="92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85761" y="2477992"/>
            <a:ext cx="845457" cy="9223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4;p21"/>
          <p:cNvSpPr txBox="1"/>
          <p:nvPr/>
        </p:nvSpPr>
        <p:spPr>
          <a:xfrm>
            <a:off x="208932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Meaning</a:t>
            </a:r>
          </a:p>
        </p:txBody>
      </p:sp>
      <p:sp>
        <p:nvSpPr>
          <p:cNvPr id="7" name="Google Shape;244;p21"/>
          <p:cNvSpPr txBox="1"/>
          <p:nvPr/>
        </p:nvSpPr>
        <p:spPr>
          <a:xfrm>
            <a:off x="803546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 rotWithShape="1">
          <a:blip r:embed="rId3"/>
          <a:srcRect t="22516" b="3606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1737159" y="705485"/>
            <a:ext cx="9347602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.10 hyperbole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noun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UK  /</a:t>
            </a:r>
            <a:r>
              <a:rPr lang="en-US" sz="3200" b="0" i="0" u="none" strike="noStrike" cap="none" dirty="0" err="1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haɪˈpɜ</a:t>
            </a: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ː.</a:t>
            </a:r>
            <a:r>
              <a:rPr lang="en-US" sz="3200" b="0" i="0" u="none" strike="noStrike" cap="none" dirty="0" err="1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bəl.i</a:t>
            </a: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/ US  /</a:t>
            </a:r>
            <a:r>
              <a:rPr lang="en-US" sz="3200" b="0" i="0" u="none" strike="noStrike" cap="none" dirty="0" err="1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haɪˈpɝ</a:t>
            </a: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ː.</a:t>
            </a:r>
            <a:r>
              <a:rPr lang="en-US" sz="3200" b="0" i="0" u="none" strike="noStrike" cap="none" dirty="0" err="1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bəl.i</a:t>
            </a: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7580630" y="3107055"/>
            <a:ext cx="3750945" cy="3523615"/>
            <a:chOff x="0" y="0"/>
            <a:chExt cx="7230530" cy="6082560"/>
          </a:xfrm>
        </p:grpSpPr>
        <p:sp>
          <p:nvSpPr>
            <p:cNvPr id="230" name="Google Shape;230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3" name="Google Shape;233;p21"/>
            <p:cNvSpPr txBox="1"/>
            <p:nvPr/>
          </p:nvSpPr>
          <p:spPr>
            <a:xfrm>
              <a:off x="951964" y="1710502"/>
              <a:ext cx="5263102" cy="3851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0" dirty="0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The blurb on the back of the book was full of the usual hyperbole - "enthralling", "fascinating", and so on.</a:t>
              </a:r>
              <a:endParaRPr lang="en-US" sz="1865" b="0" i="0" u="none" strike="noStrike" cap="none" dirty="0">
                <a:solidFill>
                  <a:srgbClr val="3B2F2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1737360" y="3175635"/>
            <a:ext cx="3615055" cy="3260140"/>
            <a:chOff x="0" y="0"/>
            <a:chExt cx="7230530" cy="6082560"/>
          </a:xfrm>
        </p:grpSpPr>
        <p:sp>
          <p:nvSpPr>
            <p:cNvPr id="236" name="Google Shape;236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9" name="Google Shape;239;p21"/>
            <p:cNvSpPr txBox="1"/>
            <p:nvPr/>
          </p:nvSpPr>
          <p:spPr>
            <a:xfrm>
              <a:off x="670562" y="1596145"/>
              <a:ext cx="5924549" cy="41845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5" b="0" i="0" u="none" strike="noStrike" cap="none" dirty="0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a way of speaking or writing that makes someone or something sound bigger, better, more, etc. than they are</a:t>
              </a:r>
            </a:p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65" b="0" i="0" u="none" strike="noStrike" cap="none" dirty="0">
                <a:solidFill>
                  <a:srgbClr val="3B2F2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pic>
        <p:nvPicPr>
          <p:cNvPr id="247" name="Google Shape;247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05283" y="2477357"/>
            <a:ext cx="845457" cy="92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85761" y="2477992"/>
            <a:ext cx="845457" cy="9223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4;p21"/>
          <p:cNvSpPr txBox="1"/>
          <p:nvPr/>
        </p:nvSpPr>
        <p:spPr>
          <a:xfrm>
            <a:off x="208932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Meaning</a:t>
            </a:r>
          </a:p>
        </p:txBody>
      </p:sp>
      <p:sp>
        <p:nvSpPr>
          <p:cNvPr id="7" name="Google Shape;244;p21"/>
          <p:cNvSpPr txBox="1"/>
          <p:nvPr/>
        </p:nvSpPr>
        <p:spPr>
          <a:xfrm>
            <a:off x="803546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 rotWithShape="1">
          <a:blip r:embed="rId3"/>
          <a:srcRect t="22516" b="3606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1737159" y="705485"/>
            <a:ext cx="9347602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2.1 astonishing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200" b="0" i="0" u="none" strike="noStrike" cap="none" dirty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adjective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UK  </a:t>
            </a:r>
            <a:r>
              <a:rPr lang="en-GB" sz="3200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3200" b="0" i="0" dirty="0">
                <a:solidFill>
                  <a:schemeClr val="bg2">
                    <a:lumMod val="25000"/>
                  </a:schemeClr>
                </a:solidFill>
                <a:effectLst/>
                <a:latin typeface="Montserrat" panose="00000500000000000000" pitchFamily="2" charset="0"/>
              </a:rPr>
              <a:t>/</a:t>
            </a:r>
            <a:r>
              <a:rPr lang="en-GB" sz="32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Montserrat" panose="00000500000000000000" pitchFamily="2" charset="0"/>
              </a:rPr>
              <a:t>əˈstɒn.ɪ.ʃɪŋ</a:t>
            </a:r>
            <a:r>
              <a:rPr lang="en-GB" sz="3200" b="0" i="0" dirty="0">
                <a:solidFill>
                  <a:schemeClr val="bg2">
                    <a:lumMod val="25000"/>
                  </a:schemeClr>
                </a:solidFill>
                <a:effectLst/>
                <a:latin typeface="Montserrat" panose="00000500000000000000" pitchFamily="2" charset="0"/>
              </a:rPr>
              <a:t>/ </a:t>
            </a: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US  </a:t>
            </a:r>
            <a:r>
              <a:rPr lang="en-GB" sz="32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GB" sz="32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əˈstɑ</a:t>
            </a:r>
            <a:r>
              <a:rPr lang="en-GB" sz="32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ː.</a:t>
            </a:r>
            <a:r>
              <a:rPr lang="en-GB" sz="32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nɪ.ʃɪŋ</a:t>
            </a:r>
            <a:r>
              <a:rPr lang="en-GB" sz="32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/</a:t>
            </a:r>
            <a:endParaRPr lang="en-US" sz="3200" b="0" i="0" u="none" strike="noStrike" cap="none" dirty="0">
              <a:solidFill>
                <a:schemeClr val="bg2">
                  <a:lumMod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7580630" y="3107055"/>
            <a:ext cx="3750945" cy="3523615"/>
            <a:chOff x="0" y="0"/>
            <a:chExt cx="7230530" cy="6082560"/>
          </a:xfrm>
        </p:grpSpPr>
        <p:sp>
          <p:nvSpPr>
            <p:cNvPr id="230" name="Google Shape;230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3" name="Google Shape;233;p21"/>
            <p:cNvSpPr txBox="1"/>
            <p:nvPr/>
          </p:nvSpPr>
          <p:spPr>
            <a:xfrm>
              <a:off x="951963" y="1710501"/>
              <a:ext cx="5263101" cy="20720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dirty="0">
                  <a:solidFill>
                    <a:schemeClr val="bg2">
                      <a:lumMod val="25000"/>
                    </a:schemeClr>
                  </a:solidFill>
                  <a:effectLst/>
                  <a:latin typeface="Montserrat" panose="00000500000000000000" pitchFamily="2" charset="0"/>
                </a:rPr>
                <a:t>Her first </a:t>
              </a:r>
              <a:r>
                <a:rPr lang="en-US" sz="2000" b="0" u="none" strike="noStrike" dirty="0">
                  <a:solidFill>
                    <a:schemeClr val="bg2">
                      <a:lumMod val="25000"/>
                    </a:schemeClr>
                  </a:solidFill>
                  <a:effectLst/>
                  <a:latin typeface="Montserrat" panose="00000500000000000000" pitchFamily="2" charset="0"/>
                </a:rPr>
                <a:t>novel</a:t>
              </a:r>
              <a:r>
                <a:rPr lang="en-US" sz="2000" b="0" dirty="0">
                  <a:solidFill>
                    <a:schemeClr val="bg2">
                      <a:lumMod val="25000"/>
                    </a:schemeClr>
                  </a:solidFill>
                  <a:effectLst/>
                  <a:latin typeface="Montserrat" panose="00000500000000000000" pitchFamily="2" charset="0"/>
                </a:rPr>
                <a:t> </a:t>
              </a:r>
              <a:r>
                <a:rPr lang="en-US" sz="2000" b="0" u="none" strike="noStrike" dirty="0">
                  <a:solidFill>
                    <a:schemeClr val="bg2">
                      <a:lumMod val="25000"/>
                    </a:schemeClr>
                  </a:solidFill>
                  <a:effectLst/>
                  <a:latin typeface="Montserrat" panose="00000500000000000000" pitchFamily="2" charset="0"/>
                </a:rPr>
                <a:t>enjoyed</a:t>
              </a:r>
              <a:r>
                <a:rPr lang="en-US" sz="2000" b="0" dirty="0">
                  <a:solidFill>
                    <a:schemeClr val="bg2">
                      <a:lumMod val="25000"/>
                    </a:schemeClr>
                  </a:solidFill>
                  <a:effectLst/>
                  <a:latin typeface="Montserrat" panose="00000500000000000000" pitchFamily="2" charset="0"/>
                </a:rPr>
                <a:t> an astonishing </a:t>
              </a:r>
              <a:r>
                <a:rPr lang="en-US" sz="2000" b="0" u="none" strike="noStrike" dirty="0">
                  <a:solidFill>
                    <a:schemeClr val="bg2">
                      <a:lumMod val="25000"/>
                    </a:schemeClr>
                  </a:solidFill>
                  <a:effectLst/>
                  <a:latin typeface="Montserrat" panose="00000500000000000000" pitchFamily="2" charset="0"/>
                </a:rPr>
                <a:t>success</a:t>
              </a:r>
              <a:r>
                <a:rPr lang="en-US" sz="2000" b="0" i="1" dirty="0">
                  <a:solidFill>
                    <a:srgbClr val="1D2A57"/>
                  </a:solidFill>
                  <a:effectLst/>
                  <a:latin typeface="Arial" panose="020B0604020202020204" pitchFamily="34" charset="0"/>
                </a:rPr>
                <a:t>.</a:t>
              </a:r>
              <a:endParaRPr lang="en-US" sz="1865" b="0" i="0" u="none" strike="noStrike" cap="none" dirty="0">
                <a:solidFill>
                  <a:srgbClr val="3B2F2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1737360" y="3175635"/>
            <a:ext cx="3615055" cy="3260140"/>
            <a:chOff x="0" y="0"/>
            <a:chExt cx="7230530" cy="6082560"/>
          </a:xfrm>
        </p:grpSpPr>
        <p:sp>
          <p:nvSpPr>
            <p:cNvPr id="236" name="Google Shape;236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9" name="Google Shape;239;p21"/>
            <p:cNvSpPr txBox="1"/>
            <p:nvPr/>
          </p:nvSpPr>
          <p:spPr>
            <a:xfrm>
              <a:off x="670563" y="1596144"/>
              <a:ext cx="5924548" cy="6961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5" b="0" i="0" u="none" strike="noStrike" cap="none" dirty="0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Very surprising</a:t>
              </a:r>
            </a:p>
          </p:txBody>
        </p:sp>
      </p:grpSp>
      <p:pic>
        <p:nvPicPr>
          <p:cNvPr id="247" name="Google Shape;247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05283" y="2477357"/>
            <a:ext cx="845457" cy="92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85761" y="2477992"/>
            <a:ext cx="845457" cy="9223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4;p21"/>
          <p:cNvSpPr txBox="1"/>
          <p:nvPr/>
        </p:nvSpPr>
        <p:spPr>
          <a:xfrm>
            <a:off x="208932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Meaning</a:t>
            </a:r>
          </a:p>
        </p:txBody>
      </p:sp>
      <p:sp>
        <p:nvSpPr>
          <p:cNvPr id="7" name="Google Shape;244;p21"/>
          <p:cNvSpPr txBox="1"/>
          <p:nvPr/>
        </p:nvSpPr>
        <p:spPr>
          <a:xfrm>
            <a:off x="803546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54287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 rotWithShape="1">
          <a:blip r:embed="rId3"/>
          <a:srcRect t="22516" b="3606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1737360" y="772245"/>
            <a:ext cx="9347602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2.2 summarized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Verb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UK  </a:t>
            </a:r>
            <a:r>
              <a:rPr lang="en-GB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/ˈ</a:t>
            </a:r>
            <a:r>
              <a:rPr lang="en-GB" sz="32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sʌm.ər.aɪz</a:t>
            </a:r>
            <a:r>
              <a:rPr lang="en-GB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/ </a:t>
            </a: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US  </a:t>
            </a:r>
            <a:r>
              <a:rPr lang="en-GB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/ˈ</a:t>
            </a:r>
            <a:r>
              <a:rPr lang="en-GB" sz="32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sʌm.ə.raɪz</a:t>
            </a:r>
            <a:r>
              <a:rPr lang="en-GB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/</a:t>
            </a:r>
            <a:endParaRPr lang="en-US" sz="32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7580630" y="3107055"/>
            <a:ext cx="3750945" cy="3523615"/>
            <a:chOff x="0" y="0"/>
            <a:chExt cx="7230530" cy="6082560"/>
          </a:xfrm>
        </p:grpSpPr>
        <p:sp>
          <p:nvSpPr>
            <p:cNvPr id="230" name="Google Shape;230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3" name="Google Shape;233;p21"/>
            <p:cNvSpPr txBox="1"/>
            <p:nvPr/>
          </p:nvSpPr>
          <p:spPr>
            <a:xfrm>
              <a:off x="951963" y="1710501"/>
              <a:ext cx="5263101" cy="19322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5" b="0" i="0" u="none" strike="noStrike" cap="none" dirty="0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I’ll just summarize the main points of the argument in a few words</a:t>
              </a: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1737360" y="3175635"/>
            <a:ext cx="3615055" cy="3260140"/>
            <a:chOff x="0" y="0"/>
            <a:chExt cx="7230530" cy="6082560"/>
          </a:xfrm>
        </p:grpSpPr>
        <p:sp>
          <p:nvSpPr>
            <p:cNvPr id="236" name="Google Shape;236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9" name="Google Shape;239;p21"/>
            <p:cNvSpPr txBox="1"/>
            <p:nvPr/>
          </p:nvSpPr>
          <p:spPr>
            <a:xfrm>
              <a:off x="669671" y="1348175"/>
              <a:ext cx="6090866" cy="27917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to </a:t>
              </a:r>
              <a:r>
                <a:rPr lang="en-US" sz="1870" i="0" u="none" strike="noStrike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express</a:t>
              </a:r>
              <a:r>
                <a:rPr lang="en-US" sz="187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 the most </a:t>
              </a:r>
              <a:r>
                <a:rPr lang="en-US" sz="1870" i="0" u="none" strike="noStrike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important</a:t>
              </a:r>
              <a:r>
                <a:rPr lang="en-US" sz="187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 </a:t>
              </a:r>
              <a:r>
                <a:rPr lang="en-US" sz="1870" i="0" u="none" strike="noStrike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facts</a:t>
              </a:r>
              <a:r>
                <a:rPr lang="en-US" sz="187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 or </a:t>
              </a:r>
              <a:r>
                <a:rPr lang="en-US" sz="1870" i="0" u="none" strike="noStrike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ideas</a:t>
              </a:r>
              <a:r>
                <a:rPr lang="en-US" sz="187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 about something or someone in a </a:t>
              </a:r>
              <a:r>
                <a:rPr lang="en-US" sz="1870" i="0" u="none" strike="noStrike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short</a:t>
              </a:r>
              <a:r>
                <a:rPr lang="en-US" sz="187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 and </a:t>
              </a:r>
              <a:r>
                <a:rPr lang="en-US" sz="1870" i="0" u="none" strike="noStrike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clear</a:t>
              </a:r>
              <a:r>
                <a:rPr lang="en-US" sz="187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 form</a:t>
              </a:r>
              <a:endParaRPr lang="en-US" sz="1870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bin "/>
                <a:ea typeface="Cabin"/>
                <a:cs typeface="Cabin"/>
                <a:sym typeface="Cabin"/>
              </a:endParaRPr>
            </a:p>
          </p:txBody>
        </p:sp>
      </p:grpSp>
      <p:pic>
        <p:nvPicPr>
          <p:cNvPr id="247" name="Google Shape;247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05283" y="2477357"/>
            <a:ext cx="845457" cy="92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85761" y="2477992"/>
            <a:ext cx="845457" cy="9223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4;p21"/>
          <p:cNvSpPr txBox="1"/>
          <p:nvPr/>
        </p:nvSpPr>
        <p:spPr>
          <a:xfrm>
            <a:off x="208932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Meaning</a:t>
            </a:r>
          </a:p>
        </p:txBody>
      </p:sp>
      <p:sp>
        <p:nvSpPr>
          <p:cNvPr id="7" name="Google Shape;244;p21"/>
          <p:cNvSpPr txBox="1"/>
          <p:nvPr/>
        </p:nvSpPr>
        <p:spPr>
          <a:xfrm>
            <a:off x="803546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326201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 rotWithShape="1">
          <a:blip r:embed="rId3"/>
          <a:srcRect t="22516" b="3606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1737159" y="705485"/>
            <a:ext cx="9347602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2.3 apocryphal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adjective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UK </a:t>
            </a:r>
            <a:r>
              <a:rPr lang="en-GB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/</a:t>
            </a:r>
            <a:r>
              <a:rPr lang="en-GB" sz="32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əˈpɒk.rɪ.fəl</a:t>
            </a:r>
            <a:r>
              <a:rPr lang="en-GB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/  </a:t>
            </a: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US </a:t>
            </a:r>
            <a:r>
              <a:rPr lang="en-GB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/</a:t>
            </a:r>
            <a:r>
              <a:rPr lang="en-GB" sz="32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əˈpɑ</a:t>
            </a:r>
            <a:r>
              <a:rPr lang="en-GB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ː.</a:t>
            </a:r>
            <a:r>
              <a:rPr lang="en-GB" sz="32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krə.fəl</a:t>
            </a:r>
            <a:r>
              <a:rPr lang="en-GB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/</a:t>
            </a:r>
            <a:endParaRPr lang="en-US" sz="32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7580630" y="3107055"/>
            <a:ext cx="3750945" cy="3523615"/>
            <a:chOff x="0" y="0"/>
            <a:chExt cx="7230530" cy="6082560"/>
          </a:xfrm>
        </p:grpSpPr>
        <p:sp>
          <p:nvSpPr>
            <p:cNvPr id="230" name="Google Shape;230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3" name="Google Shape;233;p21"/>
            <p:cNvSpPr txBox="1"/>
            <p:nvPr/>
          </p:nvSpPr>
          <p:spPr>
            <a:xfrm>
              <a:off x="951963" y="1710501"/>
              <a:ext cx="5263101" cy="644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5" b="0" i="0" u="none" strike="noStrike" cap="none" dirty="0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An apocryphal story</a:t>
              </a: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1737360" y="3175635"/>
            <a:ext cx="3615055" cy="3260140"/>
            <a:chOff x="0" y="0"/>
            <a:chExt cx="7230530" cy="6082560"/>
          </a:xfrm>
        </p:grpSpPr>
        <p:sp>
          <p:nvSpPr>
            <p:cNvPr id="236" name="Google Shape;236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9" name="Google Shape;239;p21"/>
            <p:cNvSpPr txBox="1"/>
            <p:nvPr/>
          </p:nvSpPr>
          <p:spPr>
            <a:xfrm>
              <a:off x="705239" y="1240573"/>
              <a:ext cx="5924548" cy="4187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An apocryphal </a:t>
              </a:r>
              <a:r>
                <a:rPr lang="en-US" sz="1870" i="0" u="none" strike="noStrike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story</a:t>
              </a:r>
              <a:r>
                <a:rPr lang="en-US" sz="187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 is </a:t>
              </a:r>
              <a:r>
                <a:rPr lang="en-US" sz="1870" i="0" u="none" strike="noStrike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probably</a:t>
              </a:r>
              <a:r>
                <a:rPr lang="en-US" sz="187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 not </a:t>
              </a:r>
              <a:r>
                <a:rPr lang="en-US" sz="1870" i="0" u="none" strike="noStrike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true</a:t>
              </a:r>
              <a:r>
                <a:rPr lang="en-US" sz="187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 </a:t>
              </a:r>
              <a:r>
                <a:rPr lang="en-US" sz="1870" i="0" u="none" strike="noStrike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although</a:t>
              </a:r>
              <a:r>
                <a:rPr lang="en-US" sz="187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 it is often told and </a:t>
              </a:r>
              <a:r>
                <a:rPr lang="en-US" sz="1870" i="0" u="none" strike="noStrike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believed</a:t>
              </a:r>
              <a:r>
                <a:rPr lang="en-US" sz="187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 by some </a:t>
              </a:r>
              <a:r>
                <a:rPr lang="en-US" sz="1870" i="0" u="none" strike="noStrike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people</a:t>
              </a:r>
              <a:r>
                <a:rPr lang="en-US" sz="187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 to have </a:t>
              </a:r>
              <a:r>
                <a:rPr lang="en-US" sz="1870" i="0" u="none" strike="noStrike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happened</a:t>
              </a:r>
              <a:endParaRPr lang="en-US" sz="187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bin "/>
                <a:ea typeface="Cabin"/>
                <a:cs typeface="Cabin"/>
                <a:sym typeface="Cabin"/>
              </a:endParaRPr>
            </a:p>
          </p:txBody>
        </p:sp>
      </p:grpSp>
      <p:pic>
        <p:nvPicPr>
          <p:cNvPr id="247" name="Google Shape;247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05283" y="2477357"/>
            <a:ext cx="845457" cy="92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85761" y="2477992"/>
            <a:ext cx="845457" cy="9223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4;p21"/>
          <p:cNvSpPr txBox="1"/>
          <p:nvPr/>
        </p:nvSpPr>
        <p:spPr>
          <a:xfrm>
            <a:off x="208932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Meaning</a:t>
            </a:r>
          </a:p>
        </p:txBody>
      </p:sp>
      <p:sp>
        <p:nvSpPr>
          <p:cNvPr id="7" name="Google Shape;244;p21"/>
          <p:cNvSpPr txBox="1"/>
          <p:nvPr/>
        </p:nvSpPr>
        <p:spPr>
          <a:xfrm>
            <a:off x="803546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9946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 rotWithShape="1">
          <a:blip r:embed="rId3"/>
          <a:srcRect t="22516" b="3606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1737159" y="705485"/>
            <a:ext cx="9347602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2.4</a:t>
            </a: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 anecdote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noun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UK  /</a:t>
            </a:r>
            <a:r>
              <a:rPr lang="en-GB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ˈ</a:t>
            </a:r>
            <a:r>
              <a:rPr lang="en-GB" sz="32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æn.ɪk.dəʊt</a:t>
            </a: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/ US  /</a:t>
            </a:r>
            <a:r>
              <a:rPr lang="en-GB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ˈ</a:t>
            </a:r>
            <a:r>
              <a:rPr lang="en-GB" sz="32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æn.ɪk.doʊt</a:t>
            </a: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7580630" y="3107055"/>
            <a:ext cx="3750945" cy="3523615"/>
            <a:chOff x="0" y="0"/>
            <a:chExt cx="7230530" cy="6082560"/>
          </a:xfrm>
        </p:grpSpPr>
        <p:sp>
          <p:nvSpPr>
            <p:cNvPr id="230" name="Google Shape;230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3" name="Google Shape;233;p21"/>
            <p:cNvSpPr txBox="1"/>
            <p:nvPr/>
          </p:nvSpPr>
          <p:spPr>
            <a:xfrm>
              <a:off x="951963" y="1710501"/>
              <a:ext cx="5263101" cy="19322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5" b="0" i="0" u="none" strike="noStrike" cap="none" dirty="0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He told one or two amusing anecdotes about his year as a policeman</a:t>
              </a: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1737360" y="3175635"/>
            <a:ext cx="3615055" cy="3260140"/>
            <a:chOff x="0" y="0"/>
            <a:chExt cx="7230530" cy="6082560"/>
          </a:xfrm>
        </p:grpSpPr>
        <p:sp>
          <p:nvSpPr>
            <p:cNvPr id="236" name="Google Shape;236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9" name="Google Shape;239;p21"/>
            <p:cNvSpPr txBox="1"/>
            <p:nvPr/>
          </p:nvSpPr>
          <p:spPr>
            <a:xfrm>
              <a:off x="670563" y="1596144"/>
              <a:ext cx="5924548" cy="27845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5" b="0" i="0" u="none" strike="noStrike" cap="none" dirty="0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A short, often funny story, especially about something </a:t>
              </a:r>
              <a:r>
                <a:rPr lang="en-US" sz="1865" b="0" i="0" u="none" strike="noStrike" cap="none" dirty="0" err="1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someones</a:t>
              </a:r>
              <a:r>
                <a:rPr lang="en-US" sz="1865" b="0" i="0" u="none" strike="noStrike" cap="none" dirty="0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 has done </a:t>
              </a:r>
            </a:p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65" b="0" i="0" u="none" strike="noStrike" cap="none" dirty="0">
                <a:solidFill>
                  <a:srgbClr val="3B2F2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pic>
        <p:nvPicPr>
          <p:cNvPr id="247" name="Google Shape;247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05283" y="2477357"/>
            <a:ext cx="845457" cy="92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85761" y="2477992"/>
            <a:ext cx="845457" cy="9223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4;p21"/>
          <p:cNvSpPr txBox="1"/>
          <p:nvPr/>
        </p:nvSpPr>
        <p:spPr>
          <a:xfrm>
            <a:off x="208932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Meaning</a:t>
            </a:r>
          </a:p>
        </p:txBody>
      </p:sp>
      <p:sp>
        <p:nvSpPr>
          <p:cNvPr id="7" name="Google Shape;244;p21"/>
          <p:cNvSpPr txBox="1"/>
          <p:nvPr/>
        </p:nvSpPr>
        <p:spPr>
          <a:xfrm>
            <a:off x="803546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558085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 rotWithShape="1">
          <a:blip r:embed="rId3"/>
          <a:srcRect t="22516" b="3606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1737159" y="705485"/>
            <a:ext cx="9347602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2.5</a:t>
            </a: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 corporate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Adjective 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UK </a:t>
            </a:r>
            <a:r>
              <a:rPr lang="en-GB" sz="3200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/ˈ</a:t>
            </a:r>
            <a:r>
              <a:rPr lang="en-GB" sz="32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kɔ</a:t>
            </a:r>
            <a:r>
              <a:rPr lang="en-GB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ː.</a:t>
            </a:r>
            <a:r>
              <a:rPr lang="en-GB" sz="32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pər.ət</a:t>
            </a:r>
            <a:r>
              <a:rPr lang="en-GB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/  </a:t>
            </a: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US </a:t>
            </a:r>
            <a:r>
              <a:rPr lang="en-GB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/ˈ</a:t>
            </a:r>
            <a:r>
              <a:rPr lang="en-GB" sz="32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kɔːr.pɚ.ət</a:t>
            </a:r>
            <a:r>
              <a:rPr lang="en-GB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/</a:t>
            </a:r>
            <a:endParaRPr lang="en-US" sz="32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7580630" y="3107055"/>
            <a:ext cx="3750945" cy="3523615"/>
            <a:chOff x="0" y="0"/>
            <a:chExt cx="7230530" cy="6082560"/>
          </a:xfrm>
        </p:grpSpPr>
        <p:sp>
          <p:nvSpPr>
            <p:cNvPr id="230" name="Google Shape;230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3" name="Google Shape;233;p21"/>
            <p:cNvSpPr txBox="1"/>
            <p:nvPr/>
          </p:nvSpPr>
          <p:spPr>
            <a:xfrm>
              <a:off x="951963" y="1710501"/>
              <a:ext cx="5263101" cy="644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5" b="0" i="0" u="none" strike="noStrike" cap="none" dirty="0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Corporate finance</a:t>
              </a: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1737360" y="3175635"/>
            <a:ext cx="3615055" cy="3260140"/>
            <a:chOff x="0" y="0"/>
            <a:chExt cx="7230530" cy="6082560"/>
          </a:xfrm>
        </p:grpSpPr>
        <p:sp>
          <p:nvSpPr>
            <p:cNvPr id="236" name="Google Shape;236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9" name="Google Shape;239;p21"/>
            <p:cNvSpPr txBox="1"/>
            <p:nvPr/>
          </p:nvSpPr>
          <p:spPr>
            <a:xfrm>
              <a:off x="670563" y="1596144"/>
              <a:ext cx="5924548" cy="139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5" b="0" i="0" u="none" strike="noStrike" cap="none" dirty="0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Relating to a large company </a:t>
              </a:r>
            </a:p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65" b="0" i="0" u="none" strike="noStrike" cap="none" dirty="0">
                <a:solidFill>
                  <a:srgbClr val="3B2F2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pic>
        <p:nvPicPr>
          <p:cNvPr id="247" name="Google Shape;247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05283" y="2477357"/>
            <a:ext cx="845457" cy="92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85761" y="2477992"/>
            <a:ext cx="845457" cy="9223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4;p21"/>
          <p:cNvSpPr txBox="1"/>
          <p:nvPr/>
        </p:nvSpPr>
        <p:spPr>
          <a:xfrm>
            <a:off x="208932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Meaning</a:t>
            </a:r>
          </a:p>
        </p:txBody>
      </p:sp>
      <p:sp>
        <p:nvSpPr>
          <p:cNvPr id="7" name="Google Shape;244;p21"/>
          <p:cNvSpPr txBox="1"/>
          <p:nvPr/>
        </p:nvSpPr>
        <p:spPr>
          <a:xfrm>
            <a:off x="803546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702295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 rotWithShape="1">
          <a:blip r:embed="rId3"/>
          <a:srcRect t="22516" b="3606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1633454" y="673947"/>
            <a:ext cx="9347602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2.6</a:t>
            </a: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 prosperous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Adjective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UK </a:t>
            </a:r>
            <a:r>
              <a:rPr lang="en-GB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/ˈ</a:t>
            </a:r>
            <a:r>
              <a:rPr lang="en-GB" sz="32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prɒs.pər.əs</a:t>
            </a:r>
            <a:r>
              <a:rPr lang="en-GB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/  </a:t>
            </a: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US </a:t>
            </a:r>
            <a:r>
              <a:rPr lang="en-GB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/ˈ</a:t>
            </a:r>
            <a:r>
              <a:rPr lang="en-GB" sz="32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prɑ</a:t>
            </a:r>
            <a:r>
              <a:rPr lang="en-GB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ː.</a:t>
            </a:r>
            <a:r>
              <a:rPr lang="en-GB" sz="32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spɚ.əs</a:t>
            </a:r>
            <a:r>
              <a:rPr lang="en-GB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/</a:t>
            </a:r>
            <a:endParaRPr lang="en-US" sz="32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7580630" y="3107055"/>
            <a:ext cx="3750945" cy="3523615"/>
            <a:chOff x="0" y="0"/>
            <a:chExt cx="7230530" cy="6082560"/>
          </a:xfrm>
        </p:grpSpPr>
        <p:sp>
          <p:nvSpPr>
            <p:cNvPr id="230" name="Google Shape;230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3" name="Google Shape;233;p21"/>
            <p:cNvSpPr txBox="1"/>
            <p:nvPr/>
          </p:nvSpPr>
          <p:spPr>
            <a:xfrm>
              <a:off x="951963" y="1710501"/>
              <a:ext cx="5263101" cy="19269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0" dirty="0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In a prosperous country like this, no one should go hungry </a:t>
              </a:r>
              <a:endParaRPr lang="en-US" sz="1865" b="0" i="0" u="none" strike="noStrike" cap="none" dirty="0">
                <a:solidFill>
                  <a:srgbClr val="3B2F2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1737360" y="3175635"/>
            <a:ext cx="3615055" cy="3260140"/>
            <a:chOff x="0" y="0"/>
            <a:chExt cx="7230530" cy="6082560"/>
          </a:xfrm>
        </p:grpSpPr>
        <p:sp>
          <p:nvSpPr>
            <p:cNvPr id="236" name="Google Shape;236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9" name="Google Shape;239;p21"/>
            <p:cNvSpPr txBox="1"/>
            <p:nvPr/>
          </p:nvSpPr>
          <p:spPr>
            <a:xfrm>
              <a:off x="670563" y="1596144"/>
              <a:ext cx="5924548" cy="139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5" b="0" i="0" u="none" strike="noStrike" cap="none" dirty="0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Successful, usually by earning a lot of money</a:t>
              </a:r>
            </a:p>
          </p:txBody>
        </p:sp>
      </p:grpSp>
      <p:pic>
        <p:nvPicPr>
          <p:cNvPr id="247" name="Google Shape;247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05283" y="2477357"/>
            <a:ext cx="845457" cy="92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85761" y="2477992"/>
            <a:ext cx="845457" cy="9223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4;p21"/>
          <p:cNvSpPr txBox="1"/>
          <p:nvPr/>
        </p:nvSpPr>
        <p:spPr>
          <a:xfrm>
            <a:off x="208932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Meaning</a:t>
            </a:r>
          </a:p>
        </p:txBody>
      </p:sp>
      <p:sp>
        <p:nvSpPr>
          <p:cNvPr id="7" name="Google Shape;244;p21"/>
          <p:cNvSpPr txBox="1"/>
          <p:nvPr/>
        </p:nvSpPr>
        <p:spPr>
          <a:xfrm>
            <a:off x="803546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46448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 rotWithShape="1">
          <a:blip r:embed="rId3"/>
          <a:srcRect t="22516" b="3606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1737159" y="705485"/>
            <a:ext cx="9347602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2.7</a:t>
            </a: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 polarization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noun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UK </a:t>
            </a:r>
            <a:r>
              <a:rPr lang="en-GB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/ˌ</a:t>
            </a:r>
            <a:r>
              <a:rPr lang="en-GB" sz="32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pəʊ.lə.raɪˈzeɪ.ʃən</a:t>
            </a:r>
            <a:r>
              <a:rPr lang="en-GB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/  </a:t>
            </a: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US </a:t>
            </a:r>
            <a:r>
              <a:rPr lang="en-GB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/ˌ</a:t>
            </a:r>
            <a:r>
              <a:rPr lang="en-GB" sz="32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poʊ.lɚ.əˈzeɪ.ʃən</a:t>
            </a:r>
            <a:r>
              <a:rPr lang="en-GB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/</a:t>
            </a:r>
            <a:endParaRPr lang="en-US" sz="32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7580630" y="3107055"/>
            <a:ext cx="3750945" cy="3523615"/>
            <a:chOff x="0" y="0"/>
            <a:chExt cx="7230530" cy="6082560"/>
          </a:xfrm>
        </p:grpSpPr>
        <p:sp>
          <p:nvSpPr>
            <p:cNvPr id="230" name="Google Shape;230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3" name="Google Shape;233;p21"/>
            <p:cNvSpPr txBox="1"/>
            <p:nvPr/>
          </p:nvSpPr>
          <p:spPr>
            <a:xfrm>
              <a:off x="951963" y="1710501"/>
              <a:ext cx="5263101" cy="2627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The polarization of </a:t>
              </a:r>
              <a:r>
                <a:rPr lang="en-US" sz="1870" b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society</a:t>
              </a:r>
              <a:r>
                <a:rPr lang="en-US" sz="187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 </a:t>
              </a:r>
              <a:r>
                <a:rPr lang="en-US" sz="187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into</a:t>
              </a:r>
              <a:r>
                <a:rPr lang="en-US" sz="187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 </a:t>
              </a:r>
              <a:r>
                <a:rPr lang="en-US" sz="1870" b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rich</a:t>
              </a:r>
              <a:r>
                <a:rPr lang="en-US" sz="187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 and </a:t>
              </a:r>
              <a:r>
                <a:rPr lang="en-US" sz="1870" b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poor</a:t>
              </a:r>
              <a:r>
                <a:rPr lang="en-US" sz="187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 can </a:t>
              </a:r>
              <a:r>
                <a:rPr lang="en-US" sz="1870" b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clearly</a:t>
              </a:r>
              <a:r>
                <a:rPr lang="en-US" sz="187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 be </a:t>
              </a:r>
              <a:r>
                <a:rPr lang="en-US" sz="1870" b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seen</a:t>
              </a:r>
              <a:r>
                <a:rPr lang="en-US" sz="187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 in          </a:t>
              </a:r>
              <a:r>
                <a:rPr lang="en-US" sz="1870" b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urban</a:t>
              </a:r>
              <a:r>
                <a:rPr lang="en-US" sz="187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 </a:t>
              </a:r>
              <a:r>
                <a:rPr lang="en-US" sz="1870" b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areas</a:t>
              </a:r>
              <a:r>
                <a:rPr lang="en-US" sz="2000" b="0" i="1" dirty="0">
                  <a:solidFill>
                    <a:srgbClr val="1D2A57"/>
                  </a:solidFill>
                  <a:effectLst/>
                  <a:latin typeface="Arial" panose="020B0604020202020204" pitchFamily="34" charset="0"/>
                </a:rPr>
                <a:t>.</a:t>
              </a:r>
              <a:endParaRPr lang="en-US" sz="1865" b="0" i="0" u="none" strike="noStrike" cap="none" dirty="0">
                <a:solidFill>
                  <a:srgbClr val="3B2F2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1737360" y="3175635"/>
            <a:ext cx="3615055" cy="3260140"/>
            <a:chOff x="0" y="0"/>
            <a:chExt cx="7230530" cy="6082560"/>
          </a:xfrm>
        </p:grpSpPr>
        <p:sp>
          <p:nvSpPr>
            <p:cNvPr id="236" name="Google Shape;236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9" name="Google Shape;239;p21"/>
            <p:cNvSpPr txBox="1"/>
            <p:nvPr/>
          </p:nvSpPr>
          <p:spPr>
            <a:xfrm>
              <a:off x="639429" y="1065328"/>
              <a:ext cx="5924548" cy="4187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the </a:t>
              </a:r>
              <a:r>
                <a:rPr lang="en-US" sz="1870" i="0" u="none" strike="noStrike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act</a:t>
              </a:r>
              <a:r>
                <a:rPr lang="en-US" sz="187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 of </a:t>
              </a:r>
              <a:r>
                <a:rPr lang="en-US" sz="1870" i="0" u="none" strike="noStrike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dividing</a:t>
              </a:r>
              <a:r>
                <a:rPr lang="en-US" sz="187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 something, </a:t>
              </a:r>
              <a:r>
                <a:rPr lang="en-US" sz="1870" i="0" u="none" strike="noStrike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especially</a:t>
              </a:r>
              <a:r>
                <a:rPr lang="en-US" sz="187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 something that </a:t>
              </a:r>
              <a:r>
                <a:rPr lang="en-US" sz="1870" i="0" u="none" strike="noStrike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contains</a:t>
              </a:r>
              <a:r>
                <a:rPr lang="en-US" sz="187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 different </a:t>
              </a:r>
              <a:r>
                <a:rPr lang="en-US" sz="1870" i="0" u="none" strike="noStrike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people</a:t>
              </a:r>
              <a:r>
                <a:rPr lang="en-US" sz="187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 or </a:t>
              </a:r>
              <a:r>
                <a:rPr lang="en-US" sz="1870" i="0" u="none" strike="noStrike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opinions</a:t>
              </a:r>
              <a:r>
                <a:rPr lang="en-US" sz="187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, into two </a:t>
              </a:r>
              <a:r>
                <a:rPr lang="en-US" sz="1870" i="0" u="none" strike="noStrike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completely</a:t>
              </a:r>
              <a:r>
                <a:rPr lang="en-US" sz="187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 </a:t>
              </a:r>
              <a:r>
                <a:rPr lang="en-US" sz="1870" i="0" u="none" strike="noStrike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opposing</a:t>
              </a:r>
              <a:r>
                <a:rPr lang="en-US" sz="187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bin "/>
                </a:rPr>
                <a:t>        groups</a:t>
              </a:r>
              <a:endParaRPr lang="en-US" sz="1870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bin "/>
                <a:ea typeface="Cabin"/>
                <a:cs typeface="Cabin"/>
                <a:sym typeface="Cabin"/>
              </a:endParaRPr>
            </a:p>
          </p:txBody>
        </p:sp>
      </p:grpSp>
      <p:pic>
        <p:nvPicPr>
          <p:cNvPr id="247" name="Google Shape;247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05283" y="2477357"/>
            <a:ext cx="845457" cy="92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85761" y="2477992"/>
            <a:ext cx="845457" cy="9223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4;p21"/>
          <p:cNvSpPr txBox="1"/>
          <p:nvPr/>
        </p:nvSpPr>
        <p:spPr>
          <a:xfrm>
            <a:off x="208932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Meaning</a:t>
            </a:r>
          </a:p>
        </p:txBody>
      </p:sp>
      <p:sp>
        <p:nvSpPr>
          <p:cNvPr id="7" name="Google Shape;244;p21"/>
          <p:cNvSpPr txBox="1"/>
          <p:nvPr/>
        </p:nvSpPr>
        <p:spPr>
          <a:xfrm>
            <a:off x="803546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97959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 rotWithShape="1">
          <a:blip r:embed="rId3"/>
          <a:srcRect t="22516" b="3606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1737360" y="642187"/>
            <a:ext cx="9347602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2.8</a:t>
            </a: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 dystopian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kern="1200" dirty="0">
                <a:solidFill>
                  <a:srgbClr val="3B2F2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Adjective</a:t>
            </a: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UK </a:t>
            </a:r>
            <a:r>
              <a:rPr lang="en-GB" sz="3200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3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rPr>
              <a:t>/</a:t>
            </a:r>
            <a:r>
              <a:rPr lang="en-GB" sz="3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rPr>
              <a:t>dɪsˈtəʊ.pi.ən</a:t>
            </a:r>
            <a:r>
              <a:rPr lang="en-GB" sz="3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rPr>
              <a:t>/ </a:t>
            </a: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US </a:t>
            </a:r>
            <a:r>
              <a:rPr lang="en-GB" sz="3200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3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rPr>
              <a:t>/</a:t>
            </a:r>
            <a:r>
              <a:rPr lang="en-GB" sz="3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rPr>
              <a:t>dɪsˈtoʊ.pi.ən</a:t>
            </a:r>
            <a:r>
              <a:rPr lang="en-GB" sz="3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rPr>
              <a:t>/</a:t>
            </a:r>
            <a:endParaRPr lang="en-US" sz="32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7580630" y="3107055"/>
            <a:ext cx="3750945" cy="3523615"/>
            <a:chOff x="0" y="0"/>
            <a:chExt cx="7230530" cy="6082560"/>
          </a:xfrm>
        </p:grpSpPr>
        <p:sp>
          <p:nvSpPr>
            <p:cNvPr id="230" name="Google Shape;230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3" name="Google Shape;233;p21"/>
            <p:cNvSpPr txBox="1"/>
            <p:nvPr/>
          </p:nvSpPr>
          <p:spPr>
            <a:xfrm>
              <a:off x="951963" y="1710501"/>
              <a:ext cx="5263101" cy="642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0" dirty="0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Dystopian movie</a:t>
              </a:r>
              <a:endParaRPr lang="en-US" sz="1865" b="0" i="0" u="none" strike="noStrike" cap="none" dirty="0">
                <a:solidFill>
                  <a:srgbClr val="3B2F2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1737360" y="3175635"/>
            <a:ext cx="3615055" cy="3260141"/>
            <a:chOff x="0" y="0"/>
            <a:chExt cx="7230530" cy="6082560"/>
          </a:xfrm>
        </p:grpSpPr>
        <p:sp>
          <p:nvSpPr>
            <p:cNvPr id="236" name="Google Shape;236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9" name="Google Shape;239;p21"/>
            <p:cNvSpPr txBox="1"/>
            <p:nvPr/>
          </p:nvSpPr>
          <p:spPr>
            <a:xfrm>
              <a:off x="703961" y="1070296"/>
              <a:ext cx="5924548" cy="47029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relating</a:t>
              </a:r>
              <a:r>
                <a:rPr 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 to a very </a:t>
              </a:r>
              <a:r>
                <a:rPr lang="en-US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bad</a:t>
              </a:r>
              <a:r>
                <a:rPr 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 or </a:t>
              </a:r>
              <a:r>
                <a:rPr lang="en-US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unfair</a:t>
              </a:r>
              <a:r>
                <a:rPr 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 </a:t>
              </a:r>
              <a:r>
                <a:rPr lang="en-US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society</a:t>
              </a:r>
              <a:r>
                <a:rPr 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 in which there is a lot of </a:t>
              </a:r>
              <a:r>
                <a:rPr lang="en-US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suffering</a:t>
              </a:r>
              <a:r>
                <a:rPr 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, </a:t>
              </a:r>
              <a:r>
                <a:rPr lang="en-US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especially</a:t>
              </a:r>
              <a:r>
                <a:rPr 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 an </a:t>
              </a:r>
              <a:r>
                <a:rPr lang="en-US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imaginary</a:t>
              </a:r>
              <a:r>
                <a:rPr 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 </a:t>
              </a:r>
              <a:r>
                <a:rPr lang="en-US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society</a:t>
              </a:r>
              <a:r>
                <a:rPr 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 in the </a:t>
              </a:r>
              <a:r>
                <a:rPr lang="en-US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future</a:t>
              </a:r>
              <a:r>
                <a:rPr 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, or to the </a:t>
              </a:r>
              <a:r>
                <a:rPr lang="en-US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description</a:t>
              </a:r>
              <a:r>
                <a:rPr 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 of such a </a:t>
              </a:r>
              <a:r>
                <a:rPr lang="en-US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bin "/>
                </a:rPr>
                <a:t>society</a:t>
              </a:r>
              <a:endParaRPr lang="en-US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Cabin "/>
                <a:ea typeface="Cabin"/>
                <a:cs typeface="Cabin"/>
                <a:sym typeface="Cabin"/>
              </a:endParaRPr>
            </a:p>
          </p:txBody>
        </p:sp>
      </p:grpSp>
      <p:pic>
        <p:nvPicPr>
          <p:cNvPr id="247" name="Google Shape;247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05283" y="2477357"/>
            <a:ext cx="845457" cy="92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85761" y="2477992"/>
            <a:ext cx="845457" cy="9223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4;p21"/>
          <p:cNvSpPr txBox="1"/>
          <p:nvPr/>
        </p:nvSpPr>
        <p:spPr>
          <a:xfrm>
            <a:off x="208932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Meaning</a:t>
            </a:r>
          </a:p>
        </p:txBody>
      </p:sp>
      <p:sp>
        <p:nvSpPr>
          <p:cNvPr id="7" name="Google Shape;244;p21"/>
          <p:cNvSpPr txBox="1"/>
          <p:nvPr/>
        </p:nvSpPr>
        <p:spPr>
          <a:xfrm>
            <a:off x="803546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69898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 rotWithShape="1">
          <a:blip r:embed="rId3"/>
          <a:srcRect t="22516" b="3606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1737159" y="705485"/>
            <a:ext cx="9347602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2.9 coordinate</a:t>
            </a:r>
            <a:endParaRPr lang="en-US" sz="3200" b="0" i="0" u="none" strike="noStrike" cap="none" dirty="0">
              <a:solidFill>
                <a:srgbClr val="3B2F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verb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UK </a:t>
            </a:r>
            <a:r>
              <a:rPr lang="en-GB" sz="3200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3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rPr>
              <a:t>/</a:t>
            </a:r>
            <a:r>
              <a:rPr lang="en-GB" sz="3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rPr>
              <a:t>kəʊˈɔ</a:t>
            </a:r>
            <a:r>
              <a:rPr lang="en-GB" sz="3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rPr>
              <a:t>ː.</a:t>
            </a:r>
            <a:r>
              <a:rPr lang="en-GB" sz="3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rPr>
              <a:t>dɪ.neɪt</a:t>
            </a:r>
            <a:r>
              <a:rPr lang="en-GB" sz="3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rPr>
              <a:t>/ </a:t>
            </a:r>
            <a:r>
              <a:rPr lang="en-US" sz="3200" b="0" i="0" u="none" strike="noStrike" cap="none" dirty="0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US </a:t>
            </a:r>
            <a:r>
              <a:rPr lang="en-GB" sz="3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rPr>
              <a:t>/</a:t>
            </a:r>
            <a:r>
              <a:rPr lang="en-GB" sz="3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rPr>
              <a:t>koʊˈɔːr.dən.eɪt</a:t>
            </a:r>
            <a:r>
              <a:rPr lang="en-GB" sz="3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rPr>
              <a:t>/</a:t>
            </a:r>
            <a:endParaRPr lang="en-US" sz="32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7580630" y="3107055"/>
            <a:ext cx="3750945" cy="3523615"/>
            <a:chOff x="0" y="0"/>
            <a:chExt cx="7230530" cy="6082560"/>
          </a:xfrm>
        </p:grpSpPr>
        <p:sp>
          <p:nvSpPr>
            <p:cNvPr id="230" name="Google Shape;230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3" name="Google Shape;233;p21"/>
            <p:cNvSpPr txBox="1"/>
            <p:nvPr/>
          </p:nvSpPr>
          <p:spPr>
            <a:xfrm>
              <a:off x="951963" y="1710501"/>
              <a:ext cx="5263101" cy="19269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0" dirty="0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We need some one to coordinate the whole campaign</a:t>
              </a:r>
              <a:endParaRPr lang="en-US" sz="1865" b="0" i="0" u="none" strike="noStrike" cap="none" dirty="0">
                <a:solidFill>
                  <a:srgbClr val="3B2F2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1737360" y="3175635"/>
            <a:ext cx="3615055" cy="3260140"/>
            <a:chOff x="0" y="0"/>
            <a:chExt cx="7230530" cy="6082560"/>
          </a:xfrm>
        </p:grpSpPr>
        <p:sp>
          <p:nvSpPr>
            <p:cNvPr id="236" name="Google Shape;236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9" name="Google Shape;239;p21"/>
            <p:cNvSpPr txBox="1"/>
            <p:nvPr/>
          </p:nvSpPr>
          <p:spPr>
            <a:xfrm>
              <a:off x="670563" y="1596144"/>
              <a:ext cx="5924548" cy="139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5" b="0" i="0" u="none" strike="noStrike" cap="none" dirty="0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To make many different things work effectively as a whole</a:t>
              </a:r>
            </a:p>
          </p:txBody>
        </p:sp>
      </p:grpSp>
      <p:pic>
        <p:nvPicPr>
          <p:cNvPr id="247" name="Google Shape;247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05283" y="2477357"/>
            <a:ext cx="845457" cy="92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85761" y="2477992"/>
            <a:ext cx="845457" cy="9223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4;p21"/>
          <p:cNvSpPr txBox="1"/>
          <p:nvPr/>
        </p:nvSpPr>
        <p:spPr>
          <a:xfrm>
            <a:off x="208932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Meaning</a:t>
            </a:r>
          </a:p>
        </p:txBody>
      </p:sp>
      <p:sp>
        <p:nvSpPr>
          <p:cNvPr id="7" name="Google Shape;244;p21"/>
          <p:cNvSpPr txBox="1"/>
          <p:nvPr/>
        </p:nvSpPr>
        <p:spPr>
          <a:xfrm>
            <a:off x="803546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1417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 rotWithShape="1">
          <a:blip r:embed="rId3"/>
          <a:srcRect t="22516" b="3606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1648894" y="655955"/>
            <a:ext cx="9347602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1.2 automate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verb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UK  /ˈɔː.tə.meɪt/ US  /ˈɑː.t̬ə.meɪt/</a:t>
            </a: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7716291" y="3106790"/>
            <a:ext cx="3615265" cy="3041280"/>
            <a:chOff x="0" y="0"/>
            <a:chExt cx="7230530" cy="6082560"/>
          </a:xfrm>
        </p:grpSpPr>
        <p:sp>
          <p:nvSpPr>
            <p:cNvPr id="230" name="Google Shape;230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3" name="Google Shape;233;p21"/>
            <p:cNvSpPr txBox="1"/>
            <p:nvPr/>
          </p:nvSpPr>
          <p:spPr>
            <a:xfrm>
              <a:off x="951964" y="1710502"/>
              <a:ext cx="5263102" cy="22428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5" b="0" i="0" u="none" strike="noStrike" cap="none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Massive investment is needed to automate the production process.</a:t>
              </a: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1737360" y="3107055"/>
            <a:ext cx="3615055" cy="3622675"/>
            <a:chOff x="0" y="0"/>
            <a:chExt cx="7230530" cy="6082560"/>
          </a:xfrm>
        </p:grpSpPr>
        <p:sp>
          <p:nvSpPr>
            <p:cNvPr id="236" name="Google Shape;236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9" name="Google Shape;239;p21"/>
            <p:cNvSpPr txBox="1"/>
            <p:nvPr/>
          </p:nvSpPr>
          <p:spPr>
            <a:xfrm>
              <a:off x="703584" y="500258"/>
              <a:ext cx="5924549" cy="50206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5" b="0" i="0" u="none" strike="noStrike" cap="none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to make a process in a factory or office operate by machines or computers, in order to reduce the amount of work done by humans and the time taken to do the work</a:t>
              </a:r>
            </a:p>
          </p:txBody>
        </p:sp>
      </p:grpSp>
      <p:pic>
        <p:nvPicPr>
          <p:cNvPr id="247" name="Google Shape;247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05283" y="2477357"/>
            <a:ext cx="845457" cy="92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85761" y="2477992"/>
            <a:ext cx="845457" cy="9223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4;p21"/>
          <p:cNvSpPr txBox="1"/>
          <p:nvPr/>
        </p:nvSpPr>
        <p:spPr>
          <a:xfrm>
            <a:off x="2105830" y="2994762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Meaning</a:t>
            </a:r>
          </a:p>
        </p:txBody>
      </p:sp>
      <p:sp>
        <p:nvSpPr>
          <p:cNvPr id="7" name="Google Shape;244;p21"/>
          <p:cNvSpPr txBox="1"/>
          <p:nvPr/>
        </p:nvSpPr>
        <p:spPr>
          <a:xfrm>
            <a:off x="803546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 rotWithShape="1">
          <a:blip r:embed="rId3"/>
          <a:srcRect t="22516" b="3606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1737159" y="705485"/>
            <a:ext cx="9347602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2.10 stereotypical</a:t>
            </a:r>
            <a:endParaRPr lang="en-US" sz="2800" b="0" i="0" u="none" strike="noStrike" cap="none" dirty="0">
              <a:solidFill>
                <a:srgbClr val="3B2F20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kern="1200" dirty="0">
                <a:solidFill>
                  <a:srgbClr val="3B2F2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Adjective</a:t>
            </a:r>
            <a:r>
              <a:rPr lang="en-US" sz="2800" b="0" i="0" u="none" strike="noStrike" cap="none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UK </a:t>
            </a:r>
            <a:r>
              <a:rPr lang="en-GB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rPr>
              <a:t>/ˌ</a:t>
            </a:r>
            <a:r>
              <a:rPr lang="en-GB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rPr>
              <a:t>ster.i.əˈtɪp.ɪ.kəl</a:t>
            </a:r>
            <a:r>
              <a:rPr lang="en-GB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rPr>
              <a:t>/</a:t>
            </a:r>
            <a:r>
              <a:rPr lang="en-US" sz="28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2800" b="0" i="0" u="none" strike="noStrike" cap="none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US </a:t>
            </a:r>
            <a:r>
              <a:rPr lang="en-GB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rPr>
              <a:t>/ˌ</a:t>
            </a:r>
            <a:r>
              <a:rPr lang="en-GB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rPr>
              <a:t>ster.i.əˈtɪp.ɪ.kəl</a:t>
            </a:r>
            <a:r>
              <a:rPr lang="en-GB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rPr>
              <a:t>/</a:t>
            </a:r>
            <a:endParaRPr lang="en-US" sz="28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7580630" y="3107055"/>
            <a:ext cx="3750945" cy="3523615"/>
            <a:chOff x="0" y="0"/>
            <a:chExt cx="7230530" cy="6082560"/>
          </a:xfrm>
        </p:grpSpPr>
        <p:sp>
          <p:nvSpPr>
            <p:cNvPr id="230" name="Google Shape;230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0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3" name="Google Shape;233;p21"/>
            <p:cNvSpPr txBox="1"/>
            <p:nvPr/>
          </p:nvSpPr>
          <p:spPr>
            <a:xfrm>
              <a:off x="951963" y="1710501"/>
              <a:ext cx="5263101" cy="2762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Customers are </a:t>
              </a:r>
              <a:r>
                <a:rPr lang="en-US" sz="200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tired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 of the stereotypical, </a:t>
              </a:r>
              <a:r>
                <a:rPr lang="en-US" sz="200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fast-talking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 </a:t>
              </a:r>
              <a:r>
                <a:rPr lang="en-US" sz="200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salesperson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.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  <a:ea typeface="Cabin"/>
                  <a:cs typeface="Cabin"/>
                  <a:sym typeface="Cabin"/>
                </a:rPr>
                <a:t>.</a:t>
              </a:r>
              <a:endParaRPr lang="en-US" sz="200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1737360" y="3175635"/>
            <a:ext cx="3615055" cy="3260140"/>
            <a:chOff x="0" y="0"/>
            <a:chExt cx="7230530" cy="6082560"/>
          </a:xfrm>
        </p:grpSpPr>
        <p:sp>
          <p:nvSpPr>
            <p:cNvPr id="236" name="Google Shape;236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0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9" name="Google Shape;239;p21"/>
            <p:cNvSpPr txBox="1"/>
            <p:nvPr/>
          </p:nvSpPr>
          <p:spPr>
            <a:xfrm>
              <a:off x="748125" y="1256105"/>
              <a:ext cx="5847370" cy="40310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with the </a:t>
              </a:r>
              <a:r>
                <a:rPr lang="en-US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qualities</a:t>
              </a:r>
              <a:r>
                <a:rPr 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 that </a:t>
              </a:r>
            </a:p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People </a:t>
              </a:r>
              <a:r>
                <a:rPr 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usually </a:t>
              </a:r>
              <a:r>
                <a:rPr lang="en-US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expect</a:t>
              </a:r>
              <a:r>
                <a:rPr 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 of a </a:t>
              </a:r>
              <a:r>
                <a:rPr lang="en-US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particular</a:t>
              </a:r>
              <a:r>
                <a:rPr 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 </a:t>
              </a:r>
              <a:r>
                <a:rPr lang="en-US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type</a:t>
              </a:r>
              <a:r>
                <a:rPr 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 of </a:t>
              </a:r>
              <a:r>
                <a:rPr lang="en-US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person</a:t>
              </a:r>
              <a:r>
                <a:rPr 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 thing, </a:t>
              </a:r>
              <a:r>
                <a:rPr lang="en-US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although</a:t>
              </a:r>
              <a:r>
                <a:rPr 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 this </a:t>
              </a:r>
              <a:r>
                <a:rPr lang="en-US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idea</a:t>
              </a:r>
              <a:r>
                <a:rPr 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 </a:t>
              </a:r>
            </a:p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may be </a:t>
              </a:r>
              <a:r>
                <a:rPr lang="en-US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anose="00000500000000000000" pitchFamily="2" charset="0"/>
                </a:rPr>
                <a:t>wrong</a:t>
              </a:r>
              <a:endParaRPr lang="en-US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Cabin"/>
                <a:cs typeface="Cabin"/>
                <a:sym typeface="Cabin"/>
              </a:endParaRPr>
            </a:p>
          </p:txBody>
        </p:sp>
      </p:grpSp>
      <p:pic>
        <p:nvPicPr>
          <p:cNvPr id="247" name="Google Shape;247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05283" y="2477357"/>
            <a:ext cx="845457" cy="92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85761" y="2477992"/>
            <a:ext cx="845457" cy="9223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4;p21"/>
          <p:cNvSpPr txBox="1"/>
          <p:nvPr/>
        </p:nvSpPr>
        <p:spPr>
          <a:xfrm>
            <a:off x="2089320" y="3270987"/>
            <a:ext cx="2945596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Meaning</a:t>
            </a:r>
          </a:p>
        </p:txBody>
      </p:sp>
      <p:sp>
        <p:nvSpPr>
          <p:cNvPr id="7" name="Google Shape;244;p21"/>
          <p:cNvSpPr txBox="1"/>
          <p:nvPr/>
        </p:nvSpPr>
        <p:spPr>
          <a:xfrm>
            <a:off x="8035460" y="3270987"/>
            <a:ext cx="2945596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237174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 rotWithShape="1">
          <a:blip r:embed="rId3"/>
          <a:srcRect t="22516" b="3606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1737159" y="705485"/>
            <a:ext cx="9347602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3.1 Toil </a:t>
            </a:r>
            <a:endParaRPr lang="en-US" sz="2800" b="0" i="0" kern="1200" dirty="0">
              <a:solidFill>
                <a:srgbClr val="3B2F20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none" strike="noStrike" cap="none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noun</a:t>
            </a:r>
            <a:br>
              <a:rPr lang="en-US" sz="2800" u="none" strike="noStrike" cap="none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</a:br>
            <a:r>
              <a:rPr lang="en-US" sz="2800" b="0" i="0" u="none" strike="noStrike" cap="none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28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uk</a:t>
            </a:r>
            <a:r>
              <a:rPr lang="en-US" sz="28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../</a:t>
            </a:r>
            <a:r>
              <a:rPr lang="en-US" sz="28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tɔɪl</a:t>
            </a:r>
            <a:r>
              <a:rPr lang="en-US" sz="28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/  us./</a:t>
            </a:r>
            <a:r>
              <a:rPr lang="en-US" sz="28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tɔɪl</a:t>
            </a:r>
            <a:r>
              <a:rPr lang="en-US" sz="28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/ </a:t>
            </a:r>
            <a:endParaRPr lang="en-US" sz="2800" b="0" i="0" u="none" strike="noStrike" cap="none" dirty="0">
              <a:solidFill>
                <a:srgbClr val="3B2F20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7580630" y="3107055"/>
            <a:ext cx="3750945" cy="3523615"/>
            <a:chOff x="0" y="0"/>
            <a:chExt cx="7230530" cy="6082560"/>
          </a:xfrm>
        </p:grpSpPr>
        <p:sp>
          <p:nvSpPr>
            <p:cNvPr id="230" name="Google Shape;230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 panose="00000500000000000000" pitchFamily="2" charset="0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3" name="Google Shape;233;p21"/>
            <p:cNvSpPr txBox="1"/>
            <p:nvPr/>
          </p:nvSpPr>
          <p:spPr>
            <a:xfrm>
              <a:off x="983713" y="1440970"/>
              <a:ext cx="5263101" cy="4144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effectLst/>
                  <a:latin typeface="Montserrat" panose="00000500000000000000" pitchFamily="2" charset="0"/>
                  <a:ea typeface="NSimSun" panose="02010609030101010101" pitchFamily="49" charset="-122"/>
                  <a:cs typeface="Arial" panose="020B0604020202020204" pitchFamily="34" charset="0"/>
                </a:rPr>
                <a:t>Lindi</a:t>
              </a:r>
              <a:r>
                <a:rPr lang="en-US" sz="2400" dirty="0">
                  <a:effectLst/>
                  <a:latin typeface="Montserrat" panose="00000500000000000000" pitchFamily="2" charset="0"/>
                  <a:ea typeface="NSimSun" panose="02010609030101010101" pitchFamily="49" charset="-122"/>
                  <a:cs typeface="Arial" panose="020B0604020202020204" pitchFamily="34" charset="0"/>
                </a:rPr>
                <a:t> has achieved her comfortable life only after years of hard toil</a:t>
              </a:r>
              <a:endParaRPr lang="en-US" sz="240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1737360" y="3175635"/>
            <a:ext cx="3615055" cy="3260140"/>
            <a:chOff x="0" y="0"/>
            <a:chExt cx="7230530" cy="6082560"/>
          </a:xfrm>
        </p:grpSpPr>
        <p:sp>
          <p:nvSpPr>
            <p:cNvPr id="236" name="Google Shape;236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 panose="00000500000000000000" pitchFamily="2" charset="0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9" name="Google Shape;239;p21"/>
            <p:cNvSpPr txBox="1"/>
            <p:nvPr/>
          </p:nvSpPr>
          <p:spPr>
            <a:xfrm>
              <a:off x="748125" y="1256105"/>
              <a:ext cx="5924548" cy="3583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effectLst/>
                  <a:latin typeface="Montserrat" panose="00000500000000000000" pitchFamily="2" charset="0"/>
                  <a:ea typeface="NSimSun" panose="02010609030101010101" pitchFamily="49" charset="-122"/>
                  <a:cs typeface="Arial" panose="020B0604020202020204" pitchFamily="34" charset="0"/>
                </a:rPr>
                <a:t>hard work, especially work that makes you feel physically tired</a:t>
              </a:r>
              <a:endParaRPr lang="en-US" sz="24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Cabin"/>
                <a:cs typeface="Cabin"/>
                <a:sym typeface="Cabin"/>
              </a:endParaRPr>
            </a:p>
          </p:txBody>
        </p:sp>
      </p:grpSp>
      <p:pic>
        <p:nvPicPr>
          <p:cNvPr id="247" name="Google Shape;247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05283" y="2477357"/>
            <a:ext cx="845457" cy="92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85761" y="2477992"/>
            <a:ext cx="845457" cy="9223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4;p21"/>
          <p:cNvSpPr txBox="1"/>
          <p:nvPr/>
        </p:nvSpPr>
        <p:spPr>
          <a:xfrm>
            <a:off x="2089320" y="3270987"/>
            <a:ext cx="2945596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Meaning</a:t>
            </a:r>
          </a:p>
        </p:txBody>
      </p:sp>
      <p:sp>
        <p:nvSpPr>
          <p:cNvPr id="7" name="Google Shape;244;p21"/>
          <p:cNvSpPr txBox="1"/>
          <p:nvPr/>
        </p:nvSpPr>
        <p:spPr>
          <a:xfrm>
            <a:off x="8035460" y="3270987"/>
            <a:ext cx="2945596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391311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 rotWithShape="1">
          <a:blip r:embed="rId3"/>
          <a:srcRect t="22516" b="3606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1737159" y="705485"/>
            <a:ext cx="9347602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3.2  </a:t>
            </a:r>
            <a:r>
              <a:rPr lang="en-US" sz="28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drudgery</a:t>
            </a:r>
            <a:endParaRPr lang="en-US" sz="2800" b="0" i="0" kern="1200" dirty="0">
              <a:solidFill>
                <a:srgbClr val="3B2F20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none" strike="noStrike" cap="none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noun</a:t>
            </a:r>
            <a:br>
              <a:rPr lang="en-US" sz="2800" u="none" strike="noStrike" cap="none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</a:br>
            <a:r>
              <a:rPr lang="en-US" sz="2800" b="0" i="0" u="none" strike="noStrike" cap="none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28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uk</a:t>
            </a:r>
            <a:r>
              <a:rPr lang="en-US" sz="28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  /ˈ</a:t>
            </a:r>
            <a:r>
              <a:rPr lang="en-US" sz="28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drʌdʒ.ər.i</a:t>
            </a:r>
            <a:r>
              <a:rPr lang="en-US" sz="28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/  us  /ˈ</a:t>
            </a:r>
            <a:r>
              <a:rPr lang="en-US" sz="28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drʌdʒ.ɚ.i</a:t>
            </a:r>
            <a:r>
              <a:rPr lang="en-US" sz="28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/</a:t>
            </a:r>
            <a:endParaRPr lang="en-US" sz="2800" b="0" i="0" u="none" strike="noStrike" cap="none" dirty="0">
              <a:solidFill>
                <a:srgbClr val="3B2F20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7580630" y="3107055"/>
            <a:ext cx="3750945" cy="3523615"/>
            <a:chOff x="0" y="0"/>
            <a:chExt cx="7230530" cy="6082560"/>
          </a:xfrm>
        </p:grpSpPr>
        <p:sp>
          <p:nvSpPr>
            <p:cNvPr id="230" name="Google Shape;230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3" name="Google Shape;233;p21"/>
            <p:cNvSpPr txBox="1"/>
            <p:nvPr/>
          </p:nvSpPr>
          <p:spPr>
            <a:xfrm>
              <a:off x="951963" y="1710501"/>
              <a:ext cx="5263101" cy="19339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  <a:ea typeface="Cabin"/>
                  <a:cs typeface="Cabin"/>
                  <a:sym typeface="Cabin"/>
                </a:rPr>
                <a:t>The drudgery of housework</a:t>
              </a: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1737360" y="3175635"/>
            <a:ext cx="3615055" cy="3260140"/>
            <a:chOff x="0" y="0"/>
            <a:chExt cx="7230530" cy="6082560"/>
          </a:xfrm>
        </p:grpSpPr>
        <p:sp>
          <p:nvSpPr>
            <p:cNvPr id="236" name="Google Shape;236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9" name="Google Shape;239;p21"/>
            <p:cNvSpPr txBox="1"/>
            <p:nvPr/>
          </p:nvSpPr>
          <p:spPr>
            <a:xfrm>
              <a:off x="748125" y="1256105"/>
              <a:ext cx="5924548" cy="20901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  <a:ea typeface="Cabin"/>
                  <a:cs typeface="Cabin"/>
                  <a:sym typeface="Cabin"/>
                </a:rPr>
                <a:t>Hard boring work</a:t>
              </a:r>
            </a:p>
          </p:txBody>
        </p:sp>
      </p:grpSp>
      <p:pic>
        <p:nvPicPr>
          <p:cNvPr id="247" name="Google Shape;247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05283" y="2477357"/>
            <a:ext cx="845457" cy="92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85761" y="2477992"/>
            <a:ext cx="845457" cy="9223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4;p21"/>
          <p:cNvSpPr txBox="1"/>
          <p:nvPr/>
        </p:nvSpPr>
        <p:spPr>
          <a:xfrm>
            <a:off x="2089320" y="3270987"/>
            <a:ext cx="2945596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Meaning</a:t>
            </a:r>
          </a:p>
        </p:txBody>
      </p:sp>
      <p:sp>
        <p:nvSpPr>
          <p:cNvPr id="7" name="Google Shape;244;p21"/>
          <p:cNvSpPr txBox="1"/>
          <p:nvPr/>
        </p:nvSpPr>
        <p:spPr>
          <a:xfrm>
            <a:off x="8035460" y="3270987"/>
            <a:ext cx="2945596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15471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 rotWithShape="1">
          <a:blip r:embed="rId3"/>
          <a:srcRect t="22516" b="3606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1737159" y="705485"/>
            <a:ext cx="9347602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3.3 Fiction </a:t>
            </a:r>
            <a:endParaRPr lang="en-US" sz="2800" b="0" i="0" kern="1200" dirty="0">
              <a:solidFill>
                <a:srgbClr val="3B2F20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none" strike="noStrike" cap="none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noun</a:t>
            </a:r>
            <a:br>
              <a:rPr lang="en-US" sz="2800" u="none" strike="noStrike" cap="none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</a:br>
            <a:r>
              <a:rPr lang="en-US" sz="28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uk</a:t>
            </a:r>
            <a:r>
              <a:rPr lang="en-US" sz="28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 /ˈ</a:t>
            </a:r>
            <a:r>
              <a:rPr lang="en-US" sz="28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fɪk.ʃən</a:t>
            </a:r>
            <a:r>
              <a:rPr lang="en-US" sz="28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/  us /ˈ</a:t>
            </a:r>
            <a:r>
              <a:rPr lang="en-US" sz="28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fɪk.ʃən</a:t>
            </a:r>
            <a:r>
              <a:rPr lang="en-US" sz="28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/</a:t>
            </a:r>
            <a:endParaRPr lang="en-US" sz="2800" b="0" i="0" u="none" strike="noStrike" cap="none" dirty="0">
              <a:solidFill>
                <a:srgbClr val="3B2F20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7580630" y="3107055"/>
            <a:ext cx="3750945" cy="3523615"/>
            <a:chOff x="0" y="0"/>
            <a:chExt cx="7230530" cy="6082560"/>
          </a:xfrm>
        </p:grpSpPr>
        <p:sp>
          <p:nvSpPr>
            <p:cNvPr id="230" name="Google Shape;230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3" name="Google Shape;233;p21"/>
            <p:cNvSpPr txBox="1"/>
            <p:nvPr/>
          </p:nvSpPr>
          <p:spPr>
            <a:xfrm>
              <a:off x="951961" y="1710501"/>
              <a:ext cx="5602887" cy="37987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>
                  <a:effectLst/>
                  <a:latin typeface="Montserrat" panose="00000500000000000000" pitchFamily="2" charset="0"/>
                  <a:ea typeface="NSimSun" panose="02010609030101010101" pitchFamily="49" charset="-122"/>
                  <a:cs typeface="Arial" panose="020B0604020202020204" pitchFamily="34" charset="0"/>
                </a:rPr>
                <a:t>they were supposed to be keeping up the fiction that they were happily married</a:t>
              </a:r>
              <a:endParaRPr lang="en-US" sz="220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1737360" y="3175635"/>
            <a:ext cx="3615055" cy="3260140"/>
            <a:chOff x="0" y="0"/>
            <a:chExt cx="7230530" cy="6082560"/>
          </a:xfrm>
        </p:grpSpPr>
        <p:sp>
          <p:nvSpPr>
            <p:cNvPr id="236" name="Google Shape;236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9" name="Google Shape;239;p21"/>
            <p:cNvSpPr txBox="1"/>
            <p:nvPr/>
          </p:nvSpPr>
          <p:spPr>
            <a:xfrm>
              <a:off x="748125" y="1256105"/>
              <a:ext cx="5924548" cy="3135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effectLst/>
                  <a:latin typeface="Montserrat" panose="00000500000000000000" pitchFamily="2" charset="0"/>
                  <a:ea typeface="NSimSun" panose="02010609030101010101" pitchFamily="49" charset="-122"/>
                  <a:cs typeface="Arial" panose="020B0604020202020204" pitchFamily="34" charset="0"/>
                </a:rPr>
                <a:t>something that is invented or untrue</a:t>
              </a:r>
              <a:endParaRPr lang="en-US" sz="28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Cabin"/>
                <a:cs typeface="Cabin"/>
                <a:sym typeface="Cabin"/>
              </a:endParaRPr>
            </a:p>
          </p:txBody>
        </p:sp>
      </p:grpSp>
      <p:pic>
        <p:nvPicPr>
          <p:cNvPr id="247" name="Google Shape;247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05283" y="2477357"/>
            <a:ext cx="845457" cy="92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85761" y="2477992"/>
            <a:ext cx="845457" cy="9223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4;p21"/>
          <p:cNvSpPr txBox="1"/>
          <p:nvPr/>
        </p:nvSpPr>
        <p:spPr>
          <a:xfrm>
            <a:off x="2089320" y="3270987"/>
            <a:ext cx="2945596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Meaning</a:t>
            </a:r>
          </a:p>
        </p:txBody>
      </p:sp>
      <p:sp>
        <p:nvSpPr>
          <p:cNvPr id="7" name="Google Shape;244;p21"/>
          <p:cNvSpPr txBox="1"/>
          <p:nvPr/>
        </p:nvSpPr>
        <p:spPr>
          <a:xfrm>
            <a:off x="8035460" y="3270987"/>
            <a:ext cx="2945596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31220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 rotWithShape="1">
          <a:blip r:embed="rId3"/>
          <a:srcRect t="22516" b="3606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1737159" y="689156"/>
            <a:ext cx="9347602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3.4 Troubleshooter </a:t>
            </a:r>
            <a:endParaRPr lang="en-US" sz="2800" b="0" i="0" kern="1200" dirty="0">
              <a:solidFill>
                <a:srgbClr val="3B2F20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none" strike="noStrike" cap="none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noun</a:t>
            </a:r>
            <a:br>
              <a:rPr lang="en-US" sz="2800" u="none" strike="noStrike" cap="none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</a:br>
            <a:r>
              <a:rPr lang="en-US" sz="2800" b="0" i="0" u="none" strike="noStrike" cap="none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28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uk</a:t>
            </a:r>
            <a:r>
              <a:rPr lang="en-US" sz="28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 /ˈtrʌb.</a:t>
            </a:r>
            <a:r>
              <a:rPr lang="en-US" sz="28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əlˌʃu</a:t>
            </a:r>
            <a:r>
              <a:rPr lang="en-US" sz="28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ː.</a:t>
            </a:r>
            <a:r>
              <a:rPr lang="en-US" sz="28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tər</a:t>
            </a:r>
            <a:r>
              <a:rPr lang="en-US" sz="28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/  us /ˈtrʌb.</a:t>
            </a:r>
            <a:r>
              <a:rPr lang="en-US" sz="28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əlˌʃu</a:t>
            </a:r>
            <a:r>
              <a:rPr lang="en-US" sz="28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ː.</a:t>
            </a:r>
            <a:r>
              <a:rPr lang="en-US" sz="28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t̬ɚ</a:t>
            </a:r>
            <a:endParaRPr lang="en-US" sz="2800" b="0" i="0" u="none" strike="noStrike" cap="none" dirty="0">
              <a:solidFill>
                <a:srgbClr val="3B2F20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7580630" y="3107055"/>
            <a:ext cx="3750945" cy="3523615"/>
            <a:chOff x="0" y="0"/>
            <a:chExt cx="7230530" cy="6082560"/>
          </a:xfrm>
        </p:grpSpPr>
        <p:sp>
          <p:nvSpPr>
            <p:cNvPr id="230" name="Google Shape;230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3" name="Google Shape;233;p21"/>
            <p:cNvSpPr txBox="1"/>
            <p:nvPr/>
          </p:nvSpPr>
          <p:spPr>
            <a:xfrm>
              <a:off x="1084252" y="1503461"/>
              <a:ext cx="5263101" cy="3038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200" kern="100" dirty="0">
                  <a:effectLst/>
                  <a:latin typeface="Montserrat" panose="00000500000000000000" pitchFamily="2" charset="0"/>
                  <a:ea typeface="NSimSun" panose="02010609030101010101" pitchFamily="49" charset="-122"/>
                  <a:cs typeface="Arial" panose="020B0604020202020204" pitchFamily="34" charset="0"/>
                </a:rPr>
                <a:t>He is an important strategist and troubleshooter for the organization.</a:t>
              </a: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1737360" y="3175635"/>
            <a:ext cx="3615055" cy="3260140"/>
            <a:chOff x="0" y="0"/>
            <a:chExt cx="7230530" cy="6082560"/>
          </a:xfrm>
        </p:grpSpPr>
        <p:sp>
          <p:nvSpPr>
            <p:cNvPr id="236" name="Google Shape;236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9" name="Google Shape;239;p21"/>
            <p:cNvSpPr txBox="1"/>
            <p:nvPr/>
          </p:nvSpPr>
          <p:spPr>
            <a:xfrm>
              <a:off x="748125" y="1256105"/>
              <a:ext cx="5924548" cy="3583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latin typeface="Montserrat" panose="00000500000000000000" pitchFamily="2" charset="0"/>
                  <a:ea typeface="NSimSun" panose="02010609030101010101" pitchFamily="49" charset="-122"/>
                  <a:cs typeface="Arial" panose="020B0604020202020204" pitchFamily="34" charset="0"/>
                </a:rPr>
                <a:t>D</a:t>
              </a:r>
              <a:r>
                <a:rPr lang="en-US" sz="2400" dirty="0">
                  <a:effectLst/>
                  <a:latin typeface="Montserrat" panose="00000500000000000000" pitchFamily="2" charset="0"/>
                  <a:ea typeface="NSimSun" panose="02010609030101010101" pitchFamily="49" charset="-122"/>
                  <a:cs typeface="Arial" panose="020B0604020202020204" pitchFamily="34" charset="0"/>
                </a:rPr>
                <a:t>iscovers why something does not work and tries to improve it</a:t>
              </a:r>
              <a:endParaRPr lang="en-US" sz="24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Cabin"/>
                <a:cs typeface="Cabin"/>
                <a:sym typeface="Cabin"/>
              </a:endParaRPr>
            </a:p>
          </p:txBody>
        </p:sp>
      </p:grpSp>
      <p:pic>
        <p:nvPicPr>
          <p:cNvPr id="247" name="Google Shape;247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05283" y="2477357"/>
            <a:ext cx="845457" cy="92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85761" y="2477992"/>
            <a:ext cx="845457" cy="9223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4;p21"/>
          <p:cNvSpPr txBox="1"/>
          <p:nvPr/>
        </p:nvSpPr>
        <p:spPr>
          <a:xfrm>
            <a:off x="2089320" y="3270987"/>
            <a:ext cx="2945596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Meaning</a:t>
            </a:r>
          </a:p>
        </p:txBody>
      </p:sp>
      <p:sp>
        <p:nvSpPr>
          <p:cNvPr id="7" name="Google Shape;244;p21"/>
          <p:cNvSpPr txBox="1"/>
          <p:nvPr/>
        </p:nvSpPr>
        <p:spPr>
          <a:xfrm>
            <a:off x="8035460" y="3270987"/>
            <a:ext cx="2945596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263892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 rotWithShape="1">
          <a:blip r:embed="rId3"/>
          <a:srcRect t="22516" b="3606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1737159" y="705485"/>
            <a:ext cx="9347602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3.5 </a:t>
            </a:r>
            <a:r>
              <a:rPr lang="en-US" sz="2800" dirty="0">
                <a:solidFill>
                  <a:srgbClr val="3B2F20"/>
                </a:solidFill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  <a:sym typeface="Montserrat"/>
              </a:rPr>
              <a:t>H</a:t>
            </a:r>
            <a:r>
              <a:rPr lang="en-US" sz="28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umanoid</a:t>
            </a:r>
            <a:r>
              <a:rPr lang="en-US" sz="2800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  <a:endParaRPr lang="en-US" sz="2800" b="0" i="0" kern="1200" dirty="0">
              <a:solidFill>
                <a:srgbClr val="3B2F20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none" strike="noStrike" cap="none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adjective</a:t>
            </a:r>
            <a:br>
              <a:rPr lang="en-US" sz="2800" u="none" strike="noStrike" cap="none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</a:br>
            <a:r>
              <a:rPr lang="en-US" sz="2800" b="0" i="0" u="none" strike="noStrike" cap="none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28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uk</a:t>
            </a:r>
            <a:r>
              <a:rPr lang="en-US" sz="28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 /ˈ</a:t>
            </a:r>
            <a:r>
              <a:rPr lang="en-US" sz="28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hju</a:t>
            </a:r>
            <a:r>
              <a:rPr lang="en-US" sz="28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ː.</a:t>
            </a:r>
            <a:r>
              <a:rPr lang="en-US" sz="28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mə.nɔɪd</a:t>
            </a:r>
            <a:r>
              <a:rPr lang="en-US" sz="28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/   us /ˈ</a:t>
            </a:r>
            <a:r>
              <a:rPr lang="en-US" sz="28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hju</a:t>
            </a:r>
            <a:r>
              <a:rPr lang="en-US" sz="28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ː.</a:t>
            </a:r>
            <a:r>
              <a:rPr lang="en-US" sz="28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mə.nɔɪd</a:t>
            </a:r>
            <a:r>
              <a:rPr lang="en-US" sz="28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/ </a:t>
            </a:r>
            <a:endParaRPr lang="en-US" sz="2800" b="0" i="0" u="none" strike="noStrike" cap="none" dirty="0">
              <a:solidFill>
                <a:srgbClr val="3B2F20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7580630" y="3107055"/>
            <a:ext cx="3750945" cy="3523615"/>
            <a:chOff x="0" y="0"/>
            <a:chExt cx="7230530" cy="6082560"/>
          </a:xfrm>
        </p:grpSpPr>
        <p:sp>
          <p:nvSpPr>
            <p:cNvPr id="230" name="Google Shape;230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3" name="Google Shape;233;p21"/>
            <p:cNvSpPr txBox="1"/>
            <p:nvPr/>
          </p:nvSpPr>
          <p:spPr>
            <a:xfrm>
              <a:off x="951963" y="1710501"/>
              <a:ext cx="5263101" cy="3867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effectLst/>
                  <a:latin typeface="Montserrat" panose="00000500000000000000" pitchFamily="2" charset="0"/>
                  <a:ea typeface="NSimSun" panose="02010609030101010101" pitchFamily="49" charset="-122"/>
                  <a:cs typeface="Arial" panose="020B0604020202020204" pitchFamily="34" charset="0"/>
                </a:rPr>
                <a:t>He had built the machine to appear humanoid</a:t>
              </a:r>
              <a:endParaRPr lang="en-US" sz="280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1737360" y="3175635"/>
            <a:ext cx="3615055" cy="3554038"/>
            <a:chOff x="0" y="0"/>
            <a:chExt cx="7230530" cy="6630897"/>
          </a:xfrm>
        </p:grpSpPr>
        <p:sp>
          <p:nvSpPr>
            <p:cNvPr id="236" name="Google Shape;236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9" name="Google Shape;239;p21"/>
            <p:cNvSpPr txBox="1"/>
            <p:nvPr/>
          </p:nvSpPr>
          <p:spPr>
            <a:xfrm>
              <a:off x="748125" y="1256105"/>
              <a:ext cx="5924548" cy="5374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effectLst/>
                  <a:latin typeface="Montserrat" panose="00000500000000000000" pitchFamily="2" charset="0"/>
                  <a:ea typeface="NSimSun" panose="02010609030101010101" pitchFamily="49" charset="-122"/>
                  <a:cs typeface="Arial" panose="020B0604020202020204" pitchFamily="34" charset="0"/>
                </a:rPr>
                <a:t>(of a machine or creature) with the appearance and qualities of a human</a:t>
              </a:r>
              <a:br>
                <a:rPr lang="en-US" sz="2400" dirty="0">
                  <a:effectLst/>
                  <a:latin typeface="Montserrat" panose="00000500000000000000" pitchFamily="2" charset="0"/>
                  <a:ea typeface="NSimSun" panose="02010609030101010101" pitchFamily="49" charset="-122"/>
                  <a:cs typeface="Arial" panose="020B0604020202020204" pitchFamily="34" charset="0"/>
                </a:rPr>
              </a:br>
              <a:endParaRPr lang="en-US" sz="24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Cabin"/>
                <a:cs typeface="Cabin"/>
                <a:sym typeface="Cabin"/>
              </a:endParaRPr>
            </a:p>
          </p:txBody>
        </p:sp>
      </p:grpSp>
      <p:pic>
        <p:nvPicPr>
          <p:cNvPr id="247" name="Google Shape;247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05283" y="2477357"/>
            <a:ext cx="845457" cy="92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85761" y="2477992"/>
            <a:ext cx="845457" cy="9223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4;p21"/>
          <p:cNvSpPr txBox="1"/>
          <p:nvPr/>
        </p:nvSpPr>
        <p:spPr>
          <a:xfrm>
            <a:off x="2089320" y="3270987"/>
            <a:ext cx="2945596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Meaning</a:t>
            </a:r>
          </a:p>
        </p:txBody>
      </p:sp>
      <p:sp>
        <p:nvSpPr>
          <p:cNvPr id="7" name="Google Shape;244;p21"/>
          <p:cNvSpPr txBox="1"/>
          <p:nvPr/>
        </p:nvSpPr>
        <p:spPr>
          <a:xfrm>
            <a:off x="8035460" y="3270987"/>
            <a:ext cx="2945596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07177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 rotWithShape="1">
          <a:blip r:embed="rId3"/>
          <a:srcRect t="22516" b="3606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1737159" y="705485"/>
            <a:ext cx="9347602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3.6  </a:t>
            </a:r>
            <a:r>
              <a:rPr lang="en-US" sz="2400" dirty="0">
                <a:solidFill>
                  <a:srgbClr val="3B2F20"/>
                </a:solidFill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  <a:sym typeface="Montserrat"/>
              </a:rPr>
              <a:t>D</a:t>
            </a:r>
            <a:r>
              <a:rPr lang="en-US" sz="24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iagnosis</a:t>
            </a:r>
            <a:endParaRPr lang="en-US" sz="2400" b="0" i="0" kern="1200" dirty="0">
              <a:solidFill>
                <a:srgbClr val="3B2F20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noun</a:t>
            </a:r>
            <a:br>
              <a:rPr lang="en-US" sz="2400" u="none" strike="noStrike" cap="none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</a:br>
            <a:r>
              <a:rPr lang="en-US" sz="2400" b="0" i="0" u="none" strike="noStrike" cap="none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24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uk</a:t>
            </a:r>
            <a:r>
              <a:rPr lang="en-US" sz="24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 /ˌ</a:t>
            </a:r>
            <a:r>
              <a:rPr lang="en-US" sz="24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daɪ.əɡˈnəʊ.sɪs</a:t>
            </a:r>
            <a:r>
              <a:rPr lang="en-US" sz="24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/   us /ˌ</a:t>
            </a:r>
            <a:r>
              <a:rPr lang="en-US" sz="24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daɪ.əɡˈnoʊ.sɪs</a:t>
            </a:r>
            <a:r>
              <a:rPr lang="en-US" sz="24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/ </a:t>
            </a:r>
            <a:endParaRPr lang="en-US" sz="2400" b="0" i="0" u="none" strike="noStrike" cap="none" dirty="0">
              <a:solidFill>
                <a:srgbClr val="3B2F20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7580630" y="3107055"/>
            <a:ext cx="3750945" cy="3523615"/>
            <a:chOff x="0" y="0"/>
            <a:chExt cx="7230530" cy="6082560"/>
          </a:xfrm>
        </p:grpSpPr>
        <p:sp>
          <p:nvSpPr>
            <p:cNvPr id="230" name="Google Shape;230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 panose="00000500000000000000" pitchFamily="2" charset="0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  <p:txBody>
            <a:bodyPr/>
            <a:lstStyle/>
            <a:p>
              <a:endParaRPr lang="en-US" sz="2400" dirty="0">
                <a:latin typeface="Montserrat" panose="00000500000000000000" pitchFamily="2" charset="0"/>
              </a:endParaRPr>
            </a:p>
          </p:txBody>
        </p:sp>
        <p:sp>
          <p:nvSpPr>
            <p:cNvPr id="233" name="Google Shape;233;p21"/>
            <p:cNvSpPr txBox="1"/>
            <p:nvPr/>
          </p:nvSpPr>
          <p:spPr>
            <a:xfrm>
              <a:off x="983713" y="1401969"/>
              <a:ext cx="5263101" cy="4144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effectLst/>
                  <a:latin typeface="Montserrat" panose="00000500000000000000" pitchFamily="2" charset="0"/>
                  <a:ea typeface="NSimSun" panose="02010609030101010101" pitchFamily="49" charset="-122"/>
                  <a:cs typeface="Arial" panose="020B0604020202020204" pitchFamily="34" charset="0"/>
                </a:rPr>
                <a:t>The engineer examined the washing machine for some time before giving me his diagnosis</a:t>
              </a:r>
              <a:endParaRPr lang="en-US" sz="200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1737360" y="3175635"/>
            <a:ext cx="3615055" cy="3260140"/>
            <a:chOff x="0" y="0"/>
            <a:chExt cx="7230530" cy="6082560"/>
          </a:xfrm>
        </p:grpSpPr>
        <p:sp>
          <p:nvSpPr>
            <p:cNvPr id="236" name="Google Shape;236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 panose="00000500000000000000" pitchFamily="2" charset="0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9" name="Google Shape;239;p21"/>
            <p:cNvSpPr txBox="1"/>
            <p:nvPr/>
          </p:nvSpPr>
          <p:spPr>
            <a:xfrm>
              <a:off x="748125" y="1256105"/>
              <a:ext cx="5924548" cy="4478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latin typeface="Montserrat" panose="00000500000000000000" pitchFamily="2" charset="0"/>
                  <a:ea typeface="NSimSun" panose="02010609030101010101" pitchFamily="49" charset="-122"/>
                  <a:cs typeface="Arial" panose="020B0604020202020204" pitchFamily="34" charset="0"/>
                </a:rPr>
                <a:t>A</a:t>
              </a:r>
              <a:r>
                <a:rPr lang="en-US" sz="2400" dirty="0">
                  <a:effectLst/>
                  <a:latin typeface="Montserrat" panose="00000500000000000000" pitchFamily="2" charset="0"/>
                  <a:ea typeface="NSimSun" panose="02010609030101010101" pitchFamily="49" charset="-122"/>
                  <a:cs typeface="Arial" panose="020B0604020202020204" pitchFamily="34" charset="0"/>
                </a:rPr>
                <a:t> judgment about what a particular illness or problem is, made after examining it</a:t>
              </a:r>
              <a:endParaRPr lang="en-US" sz="24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Cabin"/>
                <a:cs typeface="Cabin"/>
                <a:sym typeface="Cabin"/>
              </a:endParaRPr>
            </a:p>
          </p:txBody>
        </p:sp>
      </p:grpSp>
      <p:pic>
        <p:nvPicPr>
          <p:cNvPr id="247" name="Google Shape;247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05283" y="2477357"/>
            <a:ext cx="845457" cy="92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85761" y="2477992"/>
            <a:ext cx="845457" cy="9223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4;p21"/>
          <p:cNvSpPr txBox="1"/>
          <p:nvPr/>
        </p:nvSpPr>
        <p:spPr>
          <a:xfrm>
            <a:off x="2089320" y="3270987"/>
            <a:ext cx="2945596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Meaning</a:t>
            </a:r>
          </a:p>
        </p:txBody>
      </p:sp>
      <p:sp>
        <p:nvSpPr>
          <p:cNvPr id="7" name="Google Shape;244;p21"/>
          <p:cNvSpPr txBox="1"/>
          <p:nvPr/>
        </p:nvSpPr>
        <p:spPr>
          <a:xfrm>
            <a:off x="8035460" y="3270987"/>
            <a:ext cx="2945596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96726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 rotWithShape="1">
          <a:blip r:embed="rId3"/>
          <a:srcRect t="22516" b="3606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1737159" y="705485"/>
            <a:ext cx="9347602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3.7 </a:t>
            </a:r>
            <a:r>
              <a:rPr lang="en-US" sz="24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primitive</a:t>
            </a:r>
            <a:r>
              <a:rPr lang="en-US" sz="2400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  <a:endParaRPr lang="en-US" sz="2400" b="0" i="0" kern="1200" dirty="0">
              <a:solidFill>
                <a:srgbClr val="3B2F20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adjective</a:t>
            </a:r>
            <a:br>
              <a:rPr lang="en-US" sz="2400" u="none" strike="noStrike" cap="none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</a:br>
            <a:r>
              <a:rPr lang="en-US" sz="24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uk</a:t>
            </a:r>
            <a:r>
              <a:rPr lang="en-US" sz="24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 /ˈ</a:t>
            </a:r>
            <a:r>
              <a:rPr lang="en-US" sz="24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prɪm.ɪ.tɪv</a:t>
            </a:r>
            <a:r>
              <a:rPr lang="en-US" sz="24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/  us /ˈ</a:t>
            </a:r>
            <a:r>
              <a:rPr lang="en-US" sz="24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prɪm.ə.t̬ɪv</a:t>
            </a:r>
            <a:r>
              <a:rPr lang="en-US" sz="24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/ </a:t>
            </a:r>
            <a:r>
              <a:rPr lang="en-US" sz="2400" b="0" i="0" u="none" strike="noStrike" cap="none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7580630" y="3107055"/>
            <a:ext cx="3750945" cy="3523615"/>
            <a:chOff x="0" y="0"/>
            <a:chExt cx="7230530" cy="6082560"/>
          </a:xfrm>
        </p:grpSpPr>
        <p:sp>
          <p:nvSpPr>
            <p:cNvPr id="230" name="Google Shape;230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 panose="00000500000000000000" pitchFamily="2" charset="0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3" name="Google Shape;233;p21"/>
            <p:cNvSpPr txBox="1"/>
            <p:nvPr/>
          </p:nvSpPr>
          <p:spPr>
            <a:xfrm>
              <a:off x="951963" y="1710501"/>
              <a:ext cx="5263101" cy="33152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effectLst/>
                  <a:latin typeface="Montserrat" panose="00000500000000000000" pitchFamily="2" charset="0"/>
                  <a:ea typeface="NSimSun" panose="02010609030101010101" pitchFamily="49" charset="-122"/>
                  <a:cs typeface="Arial" panose="020B0604020202020204" pitchFamily="34" charset="0"/>
                </a:rPr>
                <a:t>Primitive races colonized these islands 2,000 years ago</a:t>
              </a:r>
              <a:endParaRPr lang="en-US" sz="240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1737360" y="3175635"/>
            <a:ext cx="3615055" cy="3260140"/>
            <a:chOff x="0" y="0"/>
            <a:chExt cx="7230530" cy="6082560"/>
          </a:xfrm>
        </p:grpSpPr>
        <p:sp>
          <p:nvSpPr>
            <p:cNvPr id="236" name="Google Shape;236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 panose="00000500000000000000" pitchFamily="2" charset="0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9" name="Google Shape;239;p21"/>
            <p:cNvSpPr txBox="1"/>
            <p:nvPr/>
          </p:nvSpPr>
          <p:spPr>
            <a:xfrm>
              <a:off x="748125" y="1256105"/>
              <a:ext cx="5924548" cy="47029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Montserrat" panose="00000500000000000000" pitchFamily="2" charset="0"/>
                  <a:ea typeface="NSimSun" panose="02010609030101010101" pitchFamily="49" charset="-122"/>
                  <a:cs typeface="Arial" panose="020B0604020202020204" pitchFamily="34" charset="0"/>
                </a:rPr>
                <a:t>R</a:t>
              </a:r>
              <a:r>
                <a:rPr lang="en-US" dirty="0">
                  <a:effectLst/>
                  <a:latin typeface="Montserrat" panose="00000500000000000000" pitchFamily="2" charset="0"/>
                  <a:ea typeface="NSimSun" panose="02010609030101010101" pitchFamily="49" charset="-122"/>
                  <a:cs typeface="Arial" panose="020B0604020202020204" pitchFamily="34" charset="0"/>
                </a:rPr>
                <a:t>elating to human society at a very early stage of development, with people living in a simple way without machines or a writing system</a:t>
              </a:r>
              <a:endParaRPr lang="en-US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Cabin"/>
                <a:cs typeface="Cabin"/>
                <a:sym typeface="Cabin"/>
              </a:endParaRPr>
            </a:p>
          </p:txBody>
        </p:sp>
      </p:grpSp>
      <p:pic>
        <p:nvPicPr>
          <p:cNvPr id="247" name="Google Shape;247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05283" y="2477357"/>
            <a:ext cx="845457" cy="92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85761" y="2477992"/>
            <a:ext cx="845457" cy="9223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4;p21"/>
          <p:cNvSpPr txBox="1"/>
          <p:nvPr/>
        </p:nvSpPr>
        <p:spPr>
          <a:xfrm>
            <a:off x="2089320" y="3270987"/>
            <a:ext cx="2945596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Meaning</a:t>
            </a:r>
          </a:p>
        </p:txBody>
      </p:sp>
      <p:sp>
        <p:nvSpPr>
          <p:cNvPr id="7" name="Google Shape;244;p21"/>
          <p:cNvSpPr txBox="1"/>
          <p:nvPr/>
        </p:nvSpPr>
        <p:spPr>
          <a:xfrm>
            <a:off x="8035460" y="3270987"/>
            <a:ext cx="2945596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371957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 rotWithShape="1">
          <a:blip r:embed="rId3"/>
          <a:srcRect t="22516" b="3606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1737159" y="705485"/>
            <a:ext cx="9347602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3.8 </a:t>
            </a:r>
            <a:r>
              <a:rPr lang="en-US" sz="24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materialism</a:t>
            </a:r>
            <a:br>
              <a:rPr lang="en-US" sz="24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3B2F20"/>
                </a:solidFill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  <a:sym typeface="Montserrat"/>
              </a:rPr>
              <a:t>noun</a:t>
            </a:r>
            <a:br>
              <a:rPr lang="en-US" sz="2400" u="none" strike="noStrike" cap="none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</a:br>
            <a:r>
              <a:rPr lang="en-US" sz="24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uk</a:t>
            </a:r>
            <a:r>
              <a:rPr lang="en-US" sz="24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 /</a:t>
            </a:r>
            <a:r>
              <a:rPr lang="en-US" sz="24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məˈtɪə.ri.ə.lɪ.zəm</a:t>
            </a:r>
            <a:r>
              <a:rPr lang="en-US" sz="24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/   us  /</a:t>
            </a:r>
            <a:r>
              <a:rPr lang="en-US" sz="24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məˈtɪr.i.ə.lɪ.zəm</a:t>
            </a:r>
            <a:r>
              <a:rPr lang="en-US" sz="24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/</a:t>
            </a:r>
            <a:r>
              <a:rPr lang="en-US" sz="2400" b="0" i="0" u="none" strike="noStrike" cap="none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7580630" y="3107055"/>
            <a:ext cx="3750945" cy="3523615"/>
            <a:chOff x="0" y="0"/>
            <a:chExt cx="7230530" cy="6082560"/>
          </a:xfrm>
        </p:grpSpPr>
        <p:sp>
          <p:nvSpPr>
            <p:cNvPr id="230" name="Google Shape;230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 panose="00000500000000000000" pitchFamily="2" charset="0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3" name="Google Shape;233;p21"/>
            <p:cNvSpPr txBox="1"/>
            <p:nvPr/>
          </p:nvSpPr>
          <p:spPr>
            <a:xfrm>
              <a:off x="951963" y="1710501"/>
              <a:ext cx="5263101" cy="4144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effectLst/>
                  <a:latin typeface="Montserrat" panose="00000500000000000000" pitchFamily="2" charset="0"/>
                  <a:ea typeface="NSimSun" panose="02010609030101010101" pitchFamily="49" charset="-122"/>
                  <a:cs typeface="Arial" panose="020B0604020202020204" pitchFamily="34" charset="0"/>
                </a:rPr>
                <a:t>So have we become a </a:t>
              </a:r>
              <a:r>
                <a:rPr lang="en-US" sz="2400" dirty="0" err="1">
                  <a:effectLst/>
                  <a:latin typeface="Montserrat" panose="00000500000000000000" pitchFamily="2" charset="0"/>
                  <a:ea typeface="NSimSun" panose="02010609030101010101" pitchFamily="49" charset="-122"/>
                  <a:cs typeface="Arial" panose="020B0604020202020204" pitchFamily="34" charset="0"/>
                </a:rPr>
                <a:t>self-centred</a:t>
              </a:r>
              <a:r>
                <a:rPr lang="en-US" sz="2400" dirty="0">
                  <a:effectLst/>
                  <a:latin typeface="Montserrat" panose="00000500000000000000" pitchFamily="2" charset="0"/>
                  <a:ea typeface="NSimSun" panose="02010609030101010101" pitchFamily="49" charset="-122"/>
                  <a:cs typeface="Arial" panose="020B0604020202020204" pitchFamily="34" charset="0"/>
                </a:rPr>
                <a:t> society, preoccupied with materialism</a:t>
              </a:r>
              <a:endParaRPr lang="en-US" sz="240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1737360" y="3175635"/>
            <a:ext cx="3615055" cy="3260140"/>
            <a:chOff x="0" y="0"/>
            <a:chExt cx="7230530" cy="6082560"/>
          </a:xfrm>
        </p:grpSpPr>
        <p:sp>
          <p:nvSpPr>
            <p:cNvPr id="236" name="Google Shape;236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 panose="00000500000000000000" pitchFamily="2" charset="0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9" name="Google Shape;239;p21"/>
            <p:cNvSpPr txBox="1"/>
            <p:nvPr/>
          </p:nvSpPr>
          <p:spPr>
            <a:xfrm>
              <a:off x="748125" y="1256105"/>
              <a:ext cx="5924548" cy="4478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effectLst/>
                  <a:latin typeface="Montserrat" panose="00000500000000000000" pitchFamily="2" charset="0"/>
                  <a:ea typeface="NSimSun" panose="02010609030101010101" pitchFamily="49" charset="-122"/>
                  <a:cs typeface="Arial" panose="020B0604020202020204" pitchFamily="34" charset="0"/>
                </a:rPr>
                <a:t>the belief that having money and possessions is the most important thing in life</a:t>
              </a:r>
              <a:endParaRPr lang="en-US" sz="24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Cabin"/>
                <a:cs typeface="Cabin"/>
                <a:sym typeface="Cabin"/>
              </a:endParaRPr>
            </a:p>
          </p:txBody>
        </p:sp>
      </p:grpSp>
      <p:pic>
        <p:nvPicPr>
          <p:cNvPr id="247" name="Google Shape;247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05283" y="2477357"/>
            <a:ext cx="845457" cy="92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85761" y="2477992"/>
            <a:ext cx="845457" cy="9223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4;p21"/>
          <p:cNvSpPr txBox="1"/>
          <p:nvPr/>
        </p:nvSpPr>
        <p:spPr>
          <a:xfrm>
            <a:off x="2089320" y="3270987"/>
            <a:ext cx="2945596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Meaning</a:t>
            </a:r>
          </a:p>
        </p:txBody>
      </p:sp>
      <p:sp>
        <p:nvSpPr>
          <p:cNvPr id="7" name="Google Shape;244;p21"/>
          <p:cNvSpPr txBox="1"/>
          <p:nvPr/>
        </p:nvSpPr>
        <p:spPr>
          <a:xfrm>
            <a:off x="8035460" y="3270987"/>
            <a:ext cx="2945596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84643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 rotWithShape="1">
          <a:blip r:embed="rId3"/>
          <a:srcRect t="22516" b="3606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1737159" y="705485"/>
            <a:ext cx="9347602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3.9 </a:t>
            </a:r>
            <a:r>
              <a:rPr lang="en-US" sz="24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abundance</a:t>
            </a:r>
            <a:r>
              <a:rPr lang="en-US" sz="2400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  <a:endParaRPr lang="en-US" sz="2400" b="0" i="0" kern="1200" dirty="0">
              <a:solidFill>
                <a:srgbClr val="3B2F20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noun</a:t>
            </a:r>
            <a:br>
              <a:rPr lang="en-US" sz="2400" u="none" strike="noStrike" cap="none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</a:br>
            <a:r>
              <a:rPr lang="en-US" sz="2400" b="0" i="0" u="none" strike="noStrike" cap="none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24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uk</a:t>
            </a:r>
            <a:r>
              <a:rPr lang="en-US" sz="24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 /</a:t>
            </a:r>
            <a:r>
              <a:rPr lang="en-US" sz="24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əˈbʌn.dəns</a:t>
            </a:r>
            <a:r>
              <a:rPr lang="en-US" sz="24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/  us /</a:t>
            </a:r>
            <a:r>
              <a:rPr lang="en-US" sz="24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əˈbʌn.dəns</a:t>
            </a:r>
            <a:r>
              <a:rPr lang="en-US" sz="24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/ </a:t>
            </a:r>
            <a:endParaRPr lang="en-US" sz="2400" b="0" i="0" u="none" strike="noStrike" cap="none" dirty="0">
              <a:solidFill>
                <a:srgbClr val="3B2F20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7580630" y="3107055"/>
            <a:ext cx="3750945" cy="3523615"/>
            <a:chOff x="0" y="0"/>
            <a:chExt cx="7230530" cy="6082560"/>
          </a:xfrm>
        </p:grpSpPr>
        <p:sp>
          <p:nvSpPr>
            <p:cNvPr id="230" name="Google Shape;230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 panose="00000500000000000000" pitchFamily="2" charset="0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3" name="Google Shape;233;p21"/>
            <p:cNvSpPr txBox="1"/>
            <p:nvPr/>
          </p:nvSpPr>
          <p:spPr>
            <a:xfrm>
              <a:off x="951963" y="1710501"/>
              <a:ext cx="5263101" cy="33152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effectLst/>
                  <a:latin typeface="Montserrat" panose="00000500000000000000" pitchFamily="2" charset="0"/>
                  <a:ea typeface="NSimSun" panose="02010609030101010101" pitchFamily="49" charset="-122"/>
                  <a:cs typeface="Arial" panose="020B0604020202020204" pitchFamily="34" charset="0"/>
                </a:rPr>
                <a:t>There was an abundance of food at the wedding</a:t>
              </a:r>
              <a:endParaRPr lang="en-US" sz="240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1737360" y="3175635"/>
            <a:ext cx="3615055" cy="3260140"/>
            <a:chOff x="0" y="0"/>
            <a:chExt cx="7230530" cy="6082560"/>
          </a:xfrm>
        </p:grpSpPr>
        <p:sp>
          <p:nvSpPr>
            <p:cNvPr id="236" name="Google Shape;236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 panose="00000500000000000000" pitchFamily="2" charset="0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9" name="Google Shape;239;p21"/>
            <p:cNvSpPr txBox="1"/>
            <p:nvPr/>
          </p:nvSpPr>
          <p:spPr>
            <a:xfrm>
              <a:off x="748125" y="1256105"/>
              <a:ext cx="5924548" cy="4478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effectLst/>
                  <a:latin typeface="Montserrat" panose="00000500000000000000" pitchFamily="2" charset="0"/>
                  <a:ea typeface="NSimSun" panose="02010609030101010101" pitchFamily="49" charset="-122"/>
                  <a:cs typeface="Arial" panose="020B0604020202020204" pitchFamily="34" charset="0"/>
                </a:rPr>
                <a:t>the situation in which there is more than enough of something</a:t>
              </a:r>
              <a:br>
                <a:rPr lang="en-US" sz="2400" dirty="0">
                  <a:effectLst/>
                  <a:latin typeface="Montserrat" panose="00000500000000000000" pitchFamily="2" charset="0"/>
                  <a:ea typeface="NSimSun" panose="02010609030101010101" pitchFamily="49" charset="-122"/>
                  <a:cs typeface="Arial" panose="020B0604020202020204" pitchFamily="34" charset="0"/>
                </a:rPr>
              </a:br>
              <a:endParaRPr lang="en-US" sz="24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Cabin"/>
                <a:cs typeface="Cabin"/>
                <a:sym typeface="Cabin"/>
              </a:endParaRPr>
            </a:p>
          </p:txBody>
        </p:sp>
      </p:grpSp>
      <p:pic>
        <p:nvPicPr>
          <p:cNvPr id="247" name="Google Shape;247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05283" y="2477357"/>
            <a:ext cx="845457" cy="92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85761" y="2477992"/>
            <a:ext cx="845457" cy="9223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4;p21"/>
          <p:cNvSpPr txBox="1"/>
          <p:nvPr/>
        </p:nvSpPr>
        <p:spPr>
          <a:xfrm>
            <a:off x="2089320" y="3270987"/>
            <a:ext cx="2945596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Meaning</a:t>
            </a:r>
          </a:p>
        </p:txBody>
      </p:sp>
      <p:sp>
        <p:nvSpPr>
          <p:cNvPr id="7" name="Google Shape;244;p21"/>
          <p:cNvSpPr txBox="1"/>
          <p:nvPr/>
        </p:nvSpPr>
        <p:spPr>
          <a:xfrm>
            <a:off x="8035460" y="3270987"/>
            <a:ext cx="2945596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11475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 rotWithShape="1">
          <a:blip r:embed="rId3"/>
          <a:srcRect t="22516" b="3606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1648894" y="655955"/>
            <a:ext cx="9347602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1.3 aisle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noun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UK  /aɪl/ US  /aɪl/</a:t>
            </a: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7716291" y="3136000"/>
            <a:ext cx="3615265" cy="3041280"/>
            <a:chOff x="0" y="0"/>
            <a:chExt cx="7230530" cy="6082560"/>
          </a:xfrm>
        </p:grpSpPr>
        <p:sp>
          <p:nvSpPr>
            <p:cNvPr id="230" name="Google Shape;230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3" name="Google Shape;233;p21"/>
            <p:cNvSpPr txBox="1"/>
            <p:nvPr/>
          </p:nvSpPr>
          <p:spPr>
            <a:xfrm>
              <a:off x="951964" y="1710502"/>
              <a:ext cx="5263102" cy="22428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5" b="0" i="0" u="none" strike="noStrike" cap="none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Would you like an aisle seat or would you prefer to be by the window?</a:t>
              </a: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1737360" y="3107055"/>
            <a:ext cx="3615055" cy="3260140"/>
            <a:chOff x="0" y="0"/>
            <a:chExt cx="7230530" cy="6082560"/>
          </a:xfrm>
        </p:grpSpPr>
        <p:sp>
          <p:nvSpPr>
            <p:cNvPr id="236" name="Google Shape;236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9" name="Google Shape;239;p21"/>
            <p:cNvSpPr txBox="1"/>
            <p:nvPr/>
          </p:nvSpPr>
          <p:spPr>
            <a:xfrm>
              <a:off x="670562" y="1594960"/>
              <a:ext cx="5924549" cy="2092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5" b="0" i="0" u="none" strike="noStrike" cap="none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a long, narrow space between rows of seats in an aircraft, cinema, or church</a:t>
              </a:r>
            </a:p>
          </p:txBody>
        </p:sp>
      </p:grpSp>
      <p:pic>
        <p:nvPicPr>
          <p:cNvPr id="247" name="Google Shape;247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05283" y="2477357"/>
            <a:ext cx="845457" cy="92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85761" y="2477992"/>
            <a:ext cx="845457" cy="9223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4;p21"/>
          <p:cNvSpPr txBox="1"/>
          <p:nvPr/>
        </p:nvSpPr>
        <p:spPr>
          <a:xfrm>
            <a:off x="208932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Meaning</a:t>
            </a:r>
          </a:p>
        </p:txBody>
      </p:sp>
      <p:sp>
        <p:nvSpPr>
          <p:cNvPr id="7" name="Google Shape;244;p21"/>
          <p:cNvSpPr txBox="1"/>
          <p:nvPr/>
        </p:nvSpPr>
        <p:spPr>
          <a:xfrm>
            <a:off x="803546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 rotWithShape="1">
          <a:blip r:embed="rId3"/>
          <a:srcRect t="22516" b="3606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1737159" y="705485"/>
            <a:ext cx="9347602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3.10 </a:t>
            </a:r>
            <a:r>
              <a:rPr lang="en-US" sz="28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flourishing </a:t>
            </a:r>
            <a:r>
              <a:rPr lang="en-US" sz="2800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  <a:endParaRPr lang="en-US" sz="2800" b="0" i="0" kern="1200" dirty="0">
              <a:solidFill>
                <a:srgbClr val="3B2F20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adjective </a:t>
            </a:r>
            <a:r>
              <a:rPr lang="en-US" sz="2800" b="0" i="0" u="none" strike="noStrike" cap="none" dirty="0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uk</a:t>
            </a:r>
            <a:r>
              <a:rPr lang="en-US" sz="28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 /ˈ</a:t>
            </a:r>
            <a:r>
              <a:rPr lang="en-US" sz="28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flʌr.ɪ.ʃɪŋ</a:t>
            </a:r>
            <a:r>
              <a:rPr lang="en-US" sz="28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/  us /ˈ</a:t>
            </a:r>
            <a:r>
              <a:rPr lang="en-US" sz="28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flɝ</a:t>
            </a:r>
            <a:r>
              <a:rPr lang="en-US" sz="28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ː.</a:t>
            </a:r>
            <a:r>
              <a:rPr lang="en-US" sz="2800" dirty="0" err="1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ɪ.ʃɪŋ</a:t>
            </a:r>
            <a:r>
              <a:rPr lang="en-US" sz="2800" dirty="0">
                <a:effectLst/>
                <a:latin typeface="Montserrat" panose="00000500000000000000" pitchFamily="2" charset="0"/>
                <a:ea typeface="NSimSun" panose="02010609030101010101" pitchFamily="49" charset="-122"/>
                <a:cs typeface="Arial" panose="020B0604020202020204" pitchFamily="34" charset="0"/>
              </a:rPr>
              <a:t>/ </a:t>
            </a:r>
            <a:endParaRPr lang="en-US" sz="2800" b="0" i="0" u="none" strike="noStrike" cap="none" dirty="0">
              <a:solidFill>
                <a:srgbClr val="3B2F20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7580630" y="3107055"/>
            <a:ext cx="3750945" cy="3523615"/>
            <a:chOff x="0" y="0"/>
            <a:chExt cx="7230530" cy="6082560"/>
          </a:xfrm>
        </p:grpSpPr>
        <p:sp>
          <p:nvSpPr>
            <p:cNvPr id="230" name="Google Shape;230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3" name="Google Shape;233;p21"/>
            <p:cNvSpPr txBox="1"/>
            <p:nvPr/>
          </p:nvSpPr>
          <p:spPr>
            <a:xfrm>
              <a:off x="951963" y="1710501"/>
              <a:ext cx="5263101" cy="3867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effectLst/>
                  <a:latin typeface="Montserrat" panose="00000500000000000000" pitchFamily="2" charset="0"/>
                  <a:ea typeface="NSimSun" panose="02010609030101010101" pitchFamily="49" charset="-122"/>
                  <a:cs typeface="Arial" panose="020B0604020202020204" pitchFamily="34" charset="0"/>
                </a:rPr>
                <a:t>There's a flourishing trade in these kind of items </a:t>
              </a:r>
              <a:endParaRPr lang="en-US" sz="280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1737360" y="3175635"/>
            <a:ext cx="3615055" cy="3260140"/>
            <a:chOff x="0" y="0"/>
            <a:chExt cx="7230530" cy="6082560"/>
          </a:xfrm>
        </p:grpSpPr>
        <p:sp>
          <p:nvSpPr>
            <p:cNvPr id="236" name="Google Shape;236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9" name="Google Shape;239;p21"/>
            <p:cNvSpPr txBox="1"/>
            <p:nvPr/>
          </p:nvSpPr>
          <p:spPr>
            <a:xfrm>
              <a:off x="748125" y="1256105"/>
              <a:ext cx="5924548" cy="3135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effectLst/>
                  <a:latin typeface="Montserrat" panose="00000500000000000000" pitchFamily="2" charset="0"/>
                  <a:ea typeface="NSimSun" panose="02010609030101010101" pitchFamily="49" charset="-122"/>
                  <a:cs typeface="Arial" panose="020B0604020202020204" pitchFamily="34" charset="0"/>
                </a:rPr>
                <a:t>growing or developing successfully </a:t>
              </a:r>
              <a:endParaRPr lang="en-US" sz="28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Cabin"/>
                <a:cs typeface="Cabin"/>
                <a:sym typeface="Cabin"/>
              </a:endParaRPr>
            </a:p>
          </p:txBody>
        </p:sp>
      </p:grpSp>
      <p:pic>
        <p:nvPicPr>
          <p:cNvPr id="247" name="Google Shape;247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05283" y="2477357"/>
            <a:ext cx="845457" cy="92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85761" y="2477992"/>
            <a:ext cx="845457" cy="9223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4;p21"/>
          <p:cNvSpPr txBox="1"/>
          <p:nvPr/>
        </p:nvSpPr>
        <p:spPr>
          <a:xfrm>
            <a:off x="2089320" y="3270987"/>
            <a:ext cx="2945596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Meaning</a:t>
            </a:r>
          </a:p>
        </p:txBody>
      </p:sp>
      <p:sp>
        <p:nvSpPr>
          <p:cNvPr id="7" name="Google Shape;244;p21"/>
          <p:cNvSpPr txBox="1"/>
          <p:nvPr/>
        </p:nvSpPr>
        <p:spPr>
          <a:xfrm>
            <a:off x="8035460" y="3270987"/>
            <a:ext cx="2945596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3B2F2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8949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 rotWithShape="1">
          <a:blip r:embed="rId3"/>
          <a:srcRect t="22516" b="3606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1648894" y="655955"/>
            <a:ext cx="9347602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1.4 demonstrate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verb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UK  /ˈdem.ən.streɪt/ US  /ˈdem.ən.streɪt/</a:t>
            </a: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7580630" y="3107055"/>
            <a:ext cx="3750945" cy="3041075"/>
            <a:chOff x="0" y="0"/>
            <a:chExt cx="7230530" cy="6082560"/>
          </a:xfrm>
        </p:grpSpPr>
        <p:sp>
          <p:nvSpPr>
            <p:cNvPr id="230" name="Google Shape;230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3" name="Google Shape;233;p21"/>
            <p:cNvSpPr txBox="1"/>
            <p:nvPr/>
          </p:nvSpPr>
          <p:spPr>
            <a:xfrm>
              <a:off x="951964" y="1710502"/>
              <a:ext cx="5263102" cy="2989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5" b="0" i="0" u="none" strike="noStrike" cap="none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These numbers clearly demonstrate the size of the economic problem facing the country.</a:t>
              </a: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1737360" y="3107055"/>
            <a:ext cx="3615055" cy="3260140"/>
            <a:chOff x="0" y="0"/>
            <a:chExt cx="7230530" cy="6082560"/>
          </a:xfrm>
        </p:grpSpPr>
        <p:sp>
          <p:nvSpPr>
            <p:cNvPr id="236" name="Google Shape;236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9" name="Google Shape;239;p21"/>
            <p:cNvSpPr txBox="1"/>
            <p:nvPr/>
          </p:nvSpPr>
          <p:spPr>
            <a:xfrm>
              <a:off x="670562" y="1596145"/>
              <a:ext cx="5924549" cy="1394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5" b="0" i="0" u="none" strike="noStrike" cap="none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to show or make something clear</a:t>
              </a:r>
            </a:p>
          </p:txBody>
        </p:sp>
      </p:grpSp>
      <p:pic>
        <p:nvPicPr>
          <p:cNvPr id="247" name="Google Shape;247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05283" y="2477357"/>
            <a:ext cx="845457" cy="92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85761" y="2477992"/>
            <a:ext cx="845457" cy="9223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4;p21"/>
          <p:cNvSpPr txBox="1"/>
          <p:nvPr/>
        </p:nvSpPr>
        <p:spPr>
          <a:xfrm>
            <a:off x="208932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Meaning</a:t>
            </a:r>
          </a:p>
        </p:txBody>
      </p:sp>
      <p:sp>
        <p:nvSpPr>
          <p:cNvPr id="7" name="Google Shape;244;p21"/>
          <p:cNvSpPr txBox="1"/>
          <p:nvPr/>
        </p:nvSpPr>
        <p:spPr>
          <a:xfrm>
            <a:off x="803546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 rotWithShape="1">
          <a:blip r:embed="rId3"/>
          <a:srcRect t="22516" b="3606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1648894" y="655955"/>
            <a:ext cx="9347602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1.5 innovator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noun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UK  /ˈɪn.ə.veɪ.tər/ US  /ˈɪn.ə.veɪ.t̬ɚ/</a:t>
            </a: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7580630" y="3107055"/>
            <a:ext cx="3750945" cy="3041075"/>
            <a:chOff x="0" y="0"/>
            <a:chExt cx="7230530" cy="6082560"/>
          </a:xfrm>
        </p:grpSpPr>
        <p:sp>
          <p:nvSpPr>
            <p:cNvPr id="230" name="Google Shape;230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3" name="Google Shape;233;p21"/>
            <p:cNvSpPr txBox="1"/>
            <p:nvPr/>
          </p:nvSpPr>
          <p:spPr>
            <a:xfrm>
              <a:off x="951964" y="1710502"/>
              <a:ext cx="5263102" cy="22429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5" b="0" i="0" u="none" strike="noStrike" cap="none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She has won a reputation as a leading innovator in the industry.</a:t>
              </a: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1737360" y="3107055"/>
            <a:ext cx="3615055" cy="3260140"/>
            <a:chOff x="0" y="0"/>
            <a:chExt cx="7230530" cy="6082560"/>
          </a:xfrm>
        </p:grpSpPr>
        <p:sp>
          <p:nvSpPr>
            <p:cNvPr id="236" name="Google Shape;236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9" name="Google Shape;239;p21"/>
            <p:cNvSpPr txBox="1"/>
            <p:nvPr/>
          </p:nvSpPr>
          <p:spPr>
            <a:xfrm>
              <a:off x="670562" y="1596145"/>
              <a:ext cx="5924549" cy="1394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5" b="0" i="0" u="none" strike="noStrike" cap="none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someone who introduces changes and new ideas</a:t>
              </a:r>
            </a:p>
          </p:txBody>
        </p:sp>
      </p:grpSp>
      <p:pic>
        <p:nvPicPr>
          <p:cNvPr id="247" name="Google Shape;247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05283" y="2477357"/>
            <a:ext cx="845457" cy="92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85761" y="2477992"/>
            <a:ext cx="845457" cy="9223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4;p21"/>
          <p:cNvSpPr txBox="1"/>
          <p:nvPr/>
        </p:nvSpPr>
        <p:spPr>
          <a:xfrm>
            <a:off x="208932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Meaning</a:t>
            </a:r>
          </a:p>
        </p:txBody>
      </p:sp>
      <p:sp>
        <p:nvSpPr>
          <p:cNvPr id="7" name="Google Shape;244;p21"/>
          <p:cNvSpPr txBox="1"/>
          <p:nvPr/>
        </p:nvSpPr>
        <p:spPr>
          <a:xfrm>
            <a:off x="803546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 rotWithShape="1">
          <a:blip r:embed="rId3"/>
          <a:srcRect t="22516" b="3606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1648894" y="655955"/>
            <a:ext cx="9347602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1.6 financier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noun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UK  /fɪˈnæn.si.ər/ US  /fɪˈnæn.si.ɚ/</a:t>
            </a: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7595870" y="2907665"/>
            <a:ext cx="4022090" cy="3658870"/>
            <a:chOff x="0" y="0"/>
            <a:chExt cx="7230530" cy="6082560"/>
          </a:xfrm>
        </p:grpSpPr>
        <p:sp>
          <p:nvSpPr>
            <p:cNvPr id="230" name="Google Shape;230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3" name="Google Shape;233;p21"/>
            <p:cNvSpPr txBox="1"/>
            <p:nvPr/>
          </p:nvSpPr>
          <p:spPr>
            <a:xfrm>
              <a:off x="983706" y="575682"/>
              <a:ext cx="5263102" cy="49709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5" b="0" i="0" u="none" strike="noStrike" cap="none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the performers and the innovators come together with their patrons and their financiers to talk about issues, entertain, enlighten, provoke each other.</a:t>
              </a: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1737360" y="3107055"/>
            <a:ext cx="3615055" cy="3260140"/>
            <a:chOff x="0" y="0"/>
            <a:chExt cx="7230530" cy="6082560"/>
          </a:xfrm>
        </p:grpSpPr>
        <p:sp>
          <p:nvSpPr>
            <p:cNvPr id="236" name="Google Shape;236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9" name="Google Shape;239;p21"/>
            <p:cNvSpPr txBox="1"/>
            <p:nvPr/>
          </p:nvSpPr>
          <p:spPr>
            <a:xfrm>
              <a:off x="670562" y="1596145"/>
              <a:ext cx="5924549" cy="2788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5" b="0" i="0" u="none" strike="noStrike" cap="none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a person who has control of a large amount of money and can give or lend it to people or organizations</a:t>
              </a:r>
            </a:p>
          </p:txBody>
        </p:sp>
      </p:grpSp>
      <p:pic>
        <p:nvPicPr>
          <p:cNvPr id="247" name="Google Shape;247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05283" y="2477357"/>
            <a:ext cx="845457" cy="92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184186" y="2222722"/>
            <a:ext cx="845457" cy="9223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4;p21"/>
          <p:cNvSpPr txBox="1"/>
          <p:nvPr/>
        </p:nvSpPr>
        <p:spPr>
          <a:xfrm>
            <a:off x="2089320" y="3008732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Meaning</a:t>
            </a:r>
          </a:p>
        </p:txBody>
      </p:sp>
      <p:sp>
        <p:nvSpPr>
          <p:cNvPr id="7" name="Google Shape;244;p21"/>
          <p:cNvSpPr txBox="1"/>
          <p:nvPr/>
        </p:nvSpPr>
        <p:spPr>
          <a:xfrm>
            <a:off x="7968785" y="279981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 rotWithShape="1">
          <a:blip r:embed="rId3"/>
          <a:srcRect t="22516" b="3606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1648894" y="655955"/>
            <a:ext cx="9347602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1.7 enlighten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verb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UK  /ɪnˈlaɪ.tən/ US  /ɪnˈlaɪ.t̬ən/</a:t>
            </a: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7580630" y="3136265"/>
            <a:ext cx="3750945" cy="3041075"/>
            <a:chOff x="0" y="0"/>
            <a:chExt cx="7230530" cy="6082560"/>
          </a:xfrm>
        </p:grpSpPr>
        <p:sp>
          <p:nvSpPr>
            <p:cNvPr id="230" name="Google Shape;230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3" name="Google Shape;233;p21"/>
            <p:cNvSpPr txBox="1"/>
            <p:nvPr/>
          </p:nvSpPr>
          <p:spPr>
            <a:xfrm>
              <a:off x="951964" y="1710502"/>
              <a:ext cx="5263102" cy="22429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5" b="0" i="0" u="none" strike="noStrike" cap="none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Should the function of children's television be to entertain or to enlighten?</a:t>
              </a: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1737360" y="3107055"/>
            <a:ext cx="3615055" cy="3260140"/>
            <a:chOff x="0" y="0"/>
            <a:chExt cx="7230530" cy="6082560"/>
          </a:xfrm>
        </p:grpSpPr>
        <p:sp>
          <p:nvSpPr>
            <p:cNvPr id="236" name="Google Shape;236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9" name="Google Shape;239;p21"/>
            <p:cNvSpPr txBox="1"/>
            <p:nvPr/>
          </p:nvSpPr>
          <p:spPr>
            <a:xfrm>
              <a:off x="618489" y="1303514"/>
              <a:ext cx="5924549" cy="3486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5" b="0" i="0" u="none" strike="noStrike" cap="none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to provide someone with information and understanding, or to explain the true facts about something to someone</a:t>
              </a:r>
            </a:p>
          </p:txBody>
        </p:sp>
      </p:grpSp>
      <p:pic>
        <p:nvPicPr>
          <p:cNvPr id="247" name="Google Shape;247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05283" y="2477357"/>
            <a:ext cx="845457" cy="92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85761" y="2477992"/>
            <a:ext cx="845457" cy="9223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4;p21"/>
          <p:cNvSpPr txBox="1"/>
          <p:nvPr/>
        </p:nvSpPr>
        <p:spPr>
          <a:xfrm>
            <a:off x="208932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Meaning</a:t>
            </a:r>
          </a:p>
        </p:txBody>
      </p:sp>
      <p:sp>
        <p:nvSpPr>
          <p:cNvPr id="7" name="Google Shape;244;p21"/>
          <p:cNvSpPr txBox="1"/>
          <p:nvPr/>
        </p:nvSpPr>
        <p:spPr>
          <a:xfrm>
            <a:off x="803546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 rotWithShape="1">
          <a:blip r:embed="rId3"/>
          <a:srcRect t="22516" b="3606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1648894" y="655955"/>
            <a:ext cx="9347602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1.8 provoke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verb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UK  /prəˈvəʊk/ US  /prəˈvoʊk/</a:t>
            </a: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7580630" y="3107055"/>
            <a:ext cx="3750945" cy="3041075"/>
            <a:chOff x="0" y="0"/>
            <a:chExt cx="7230530" cy="6082560"/>
          </a:xfrm>
        </p:grpSpPr>
        <p:sp>
          <p:nvSpPr>
            <p:cNvPr id="230" name="Google Shape;230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3" name="Google Shape;233;p21"/>
            <p:cNvSpPr txBox="1"/>
            <p:nvPr/>
          </p:nvSpPr>
          <p:spPr>
            <a:xfrm>
              <a:off x="951964" y="1710502"/>
              <a:ext cx="5263102" cy="2231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0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The prospect of increased prices has already provoked an outcry</a:t>
              </a:r>
              <a:endParaRPr lang="en-US" sz="1865" b="0" i="0" u="none" strike="noStrike" cap="none">
                <a:solidFill>
                  <a:srgbClr val="3B2F2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1737360" y="3107055"/>
            <a:ext cx="3615055" cy="3260140"/>
            <a:chOff x="0" y="0"/>
            <a:chExt cx="7230530" cy="6082560"/>
          </a:xfrm>
        </p:grpSpPr>
        <p:sp>
          <p:nvSpPr>
            <p:cNvPr id="236" name="Google Shape;236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9" name="Google Shape;239;p21"/>
            <p:cNvSpPr txBox="1"/>
            <p:nvPr/>
          </p:nvSpPr>
          <p:spPr>
            <a:xfrm>
              <a:off x="670562" y="1596145"/>
              <a:ext cx="5924549" cy="1394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5" b="0" i="0" u="none" strike="noStrike" cap="none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to cause a reaction, especially a negative one</a:t>
              </a:r>
            </a:p>
          </p:txBody>
        </p:sp>
      </p:grpSp>
      <p:pic>
        <p:nvPicPr>
          <p:cNvPr id="247" name="Google Shape;247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05283" y="2477357"/>
            <a:ext cx="845457" cy="92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85761" y="2477992"/>
            <a:ext cx="845457" cy="9223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4;p21"/>
          <p:cNvSpPr txBox="1"/>
          <p:nvPr/>
        </p:nvSpPr>
        <p:spPr>
          <a:xfrm>
            <a:off x="208932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Meaning</a:t>
            </a:r>
          </a:p>
        </p:txBody>
      </p:sp>
      <p:sp>
        <p:nvSpPr>
          <p:cNvPr id="7" name="Google Shape;244;p21"/>
          <p:cNvSpPr txBox="1"/>
          <p:nvPr/>
        </p:nvSpPr>
        <p:spPr>
          <a:xfrm>
            <a:off x="803546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 rotWithShape="1">
          <a:blip r:embed="rId3"/>
          <a:srcRect t="22516" b="3606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1648894" y="655955"/>
            <a:ext cx="9347602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1.9 technological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adjective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UK  /ˌtek.nəˈlɒdʒ.ɪ.kəl/ US  /ˌtek.nəˈlɑː.dʒɪ.kəl/</a:t>
            </a: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7580630" y="3107055"/>
            <a:ext cx="3750945" cy="3493135"/>
            <a:chOff x="0" y="0"/>
            <a:chExt cx="7230530" cy="6082560"/>
          </a:xfrm>
        </p:grpSpPr>
        <p:sp>
          <p:nvSpPr>
            <p:cNvPr id="230" name="Google Shape;230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3" name="Google Shape;233;p21"/>
            <p:cNvSpPr txBox="1"/>
            <p:nvPr/>
          </p:nvSpPr>
          <p:spPr>
            <a:xfrm>
              <a:off x="951964" y="1710502"/>
              <a:ext cx="5263102" cy="38854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0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Technological advances in computing and telecommunications have reduced the need for many people to travel to work.</a:t>
              </a:r>
              <a:endParaRPr lang="en-US" sz="1865" b="0" i="0" u="none" strike="noStrike" cap="none">
                <a:solidFill>
                  <a:srgbClr val="3B2F2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1737360" y="3107055"/>
            <a:ext cx="3615055" cy="3260140"/>
            <a:chOff x="0" y="0"/>
            <a:chExt cx="7230530" cy="6082560"/>
          </a:xfrm>
        </p:grpSpPr>
        <p:sp>
          <p:nvSpPr>
            <p:cNvPr id="236" name="Google Shape;236;p21"/>
            <p:cNvSpPr/>
            <p:nvPr/>
          </p:nvSpPr>
          <p:spPr>
            <a:xfrm>
              <a:off x="0" y="0"/>
              <a:ext cx="7230530" cy="6082560"/>
            </a:xfrm>
            <a:prstGeom prst="rect">
              <a:avLst/>
            </a:prstGeom>
            <a:solidFill>
              <a:srgbClr val="FFFEF5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69669" y="536510"/>
              <a:ext cx="5891191" cy="5009539"/>
            </a:xfrm>
            <a:custGeom>
              <a:avLst/>
              <a:gdLst/>
              <a:ahLst/>
              <a:cxnLst/>
              <a:rect l="l" t="t" r="r" b="b"/>
              <a:pathLst>
                <a:path w="1438438" h="1223167" extrusionOk="0">
                  <a:moveTo>
                    <a:pt x="0" y="0"/>
                  </a:moveTo>
                  <a:lnTo>
                    <a:pt x="1438438" y="0"/>
                  </a:lnTo>
                  <a:lnTo>
                    <a:pt x="1438438" y="1223167"/>
                  </a:lnTo>
                  <a:lnTo>
                    <a:pt x="0" y="1223167"/>
                  </a:lnTo>
                  <a:close/>
                </a:path>
              </a:pathLst>
            </a:custGeom>
            <a:solidFill>
              <a:srgbClr val="CFC4B2"/>
            </a:solidFill>
            <a:ln>
              <a:noFill/>
            </a:ln>
          </p:spPr>
        </p:sp>
        <p:sp>
          <p:nvSpPr>
            <p:cNvPr id="239" name="Google Shape;239;p21"/>
            <p:cNvSpPr txBox="1"/>
            <p:nvPr/>
          </p:nvSpPr>
          <p:spPr>
            <a:xfrm>
              <a:off x="670562" y="1596145"/>
              <a:ext cx="5924549" cy="2092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5" b="0" i="0" u="none" strike="noStrike" cap="none">
                  <a:solidFill>
                    <a:srgbClr val="3B2F20"/>
                  </a:solidFill>
                  <a:latin typeface="Cabin"/>
                  <a:ea typeface="Cabin"/>
                  <a:cs typeface="Cabin"/>
                  <a:sym typeface="Cabin"/>
                </a:rPr>
                <a:t>relating to, or involving, technology</a:t>
              </a:r>
            </a:p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65" b="0" i="0" u="none" strike="noStrike" cap="none">
                <a:solidFill>
                  <a:srgbClr val="3B2F2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pic>
        <p:nvPicPr>
          <p:cNvPr id="247" name="Google Shape;247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05283" y="2477357"/>
            <a:ext cx="845457" cy="92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85761" y="2477992"/>
            <a:ext cx="845457" cy="9223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4;p21"/>
          <p:cNvSpPr txBox="1"/>
          <p:nvPr/>
        </p:nvSpPr>
        <p:spPr>
          <a:xfrm>
            <a:off x="208932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Meaning</a:t>
            </a:r>
          </a:p>
        </p:txBody>
      </p:sp>
      <p:sp>
        <p:nvSpPr>
          <p:cNvPr id="7" name="Google Shape;244;p21"/>
          <p:cNvSpPr txBox="1"/>
          <p:nvPr/>
        </p:nvSpPr>
        <p:spPr>
          <a:xfrm>
            <a:off x="8035460" y="3270987"/>
            <a:ext cx="294559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B2F20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1508</Words>
  <Application>Microsoft Office PowerPoint</Application>
  <PresentationFormat>Màn hình rộng</PresentationFormat>
  <Paragraphs>202</Paragraphs>
  <Slides>30</Slides>
  <Notes>30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30</vt:i4>
      </vt:variant>
    </vt:vector>
  </HeadingPairs>
  <TitlesOfParts>
    <vt:vector size="37" baseType="lpstr">
      <vt:lpstr>Arial</vt:lpstr>
      <vt:lpstr>Cabin</vt:lpstr>
      <vt:lpstr>Cabin </vt:lpstr>
      <vt:lpstr>Calibri</vt:lpstr>
      <vt:lpstr>Calibri Light</vt:lpstr>
      <vt:lpstr>Montserrat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ZUNGG</cp:lastModifiedBy>
  <cp:revision>15</cp:revision>
  <dcterms:created xsi:type="dcterms:W3CDTF">2023-03-13T14:59:00Z</dcterms:created>
  <dcterms:modified xsi:type="dcterms:W3CDTF">2023-03-14T06:45:37Z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95DA92B3ED75409FAAB40E8560DBB3E6</vt:lpwstr>
  </property>
  <property fmtid="{D5CDD505-2E9C-101B-9397-08002B2CF9AE}" pid="3" name="KSOProductBuildVer">
    <vt:lpwstr>1033-11.2.0.11486</vt:lpwstr>
  </property>
</Properties>
</file>