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3" r:id="rId28"/>
    <p:sldId id="282" r:id="rId29"/>
    <p:sldId id="284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4EE6B-F250-4B94-A8C0-F1824E962A4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D97F1-644E-410B-B70A-EED71CC5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97F1-644E-410B-B70A-EED71CC5C4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97F1-644E-410B-B70A-EED71CC5C4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9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1C700F1-E1C5-4367-ACF7-A37AAD9E72BF}" type="datetime1">
              <a:rPr lang="en-US" smtClean="0"/>
              <a:t>12/28/2023</a:t>
            </a:fld>
            <a:endParaRPr lang="en-US"/>
          </a:p>
        </p:txBody>
      </p:sp>
      <p:sp>
        <p:nvSpPr>
          <p:cNvPr id="19" name="Google Shape;19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20" name="Google Shape;20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5DDFEBA-DD65-4531-BE25-7C005AE1930A}" type="datetime1">
              <a:rPr lang="en-US" smtClean="0"/>
              <a:t>12/28/2023</a:t>
            </a:fld>
            <a:endParaRPr lang="en-US"/>
          </a:p>
        </p:txBody>
      </p:sp>
      <p:sp>
        <p:nvSpPr>
          <p:cNvPr id="73" name="Google Shape;73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4" name="Google Shape;74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BD074B4-060C-499D-B9AC-476E73F5DB2D}" type="datetime1">
              <a:rPr lang="en-US" smtClean="0"/>
              <a:t>12/28/2023</a:t>
            </a:fld>
            <a:endParaRPr lang="en-US"/>
          </a:p>
        </p:txBody>
      </p:sp>
      <p:sp>
        <p:nvSpPr>
          <p:cNvPr id="77" name="Google Shape;77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8" name="Google Shape;78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4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0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p10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ADA4CA0-D35F-47BB-9DEA-FDD38D7D1749}" type="datetime1">
              <a:rPr lang="en-US" smtClean="0"/>
              <a:t>12/28/2023</a:t>
            </a:fld>
            <a:endParaRPr lang="en-US"/>
          </a:p>
        </p:txBody>
      </p:sp>
      <p:sp>
        <p:nvSpPr>
          <p:cNvPr id="84" name="Google Shape;84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85" name="Google Shape;85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5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0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762C061-BBDA-464C-96EB-DCAEC579E721}" type="datetime1">
              <a:rPr lang="en-US" smtClean="0"/>
              <a:t>12/28/2023</a:t>
            </a:fld>
            <a:endParaRPr lang="en-US"/>
          </a:p>
        </p:txBody>
      </p:sp>
      <p:sp>
        <p:nvSpPr>
          <p:cNvPr id="91" name="Google Shape;9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92" name="Google Shape;9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06"/>
          <p:cNvSpPr txBox="1">
            <a:spLocks noGrp="1"/>
          </p:cNvSpPr>
          <p:nvPr>
            <p:ph type="body" idx="1"/>
          </p:nvPr>
        </p:nvSpPr>
        <p:spPr>
          <a:xfrm rot="5400000">
            <a:off x="3251200" y="-1925637"/>
            <a:ext cx="4851400" cy="113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621D121-A601-42BA-A646-97FC7B242E2C}" type="datetime1">
              <a:rPr lang="en-US" smtClean="0"/>
              <a:t>12/28/2023</a:t>
            </a:fld>
            <a:endParaRPr lang="en-US"/>
          </a:p>
        </p:txBody>
      </p:sp>
      <p:sp>
        <p:nvSpPr>
          <p:cNvPr id="97" name="Google Shape;97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98" name="Google Shape;98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0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5D5FE0C-3899-42DE-813A-2C99D034FE5E}" type="datetime1">
              <a:rPr lang="en-US" smtClean="0"/>
              <a:t>12/28/2023</a:t>
            </a:fld>
            <a:endParaRPr lang="en-US"/>
          </a:p>
        </p:txBody>
      </p:sp>
      <p:sp>
        <p:nvSpPr>
          <p:cNvPr id="103" name="Google Shape;10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04" name="Google Shape;10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2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itle and Tab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0383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08"/>
          <p:cNvSpPr txBox="1">
            <a:spLocks noGrp="1"/>
          </p:cNvSpPr>
          <p:nvPr>
            <p:ph type="dt" idx="10"/>
          </p:nvPr>
        </p:nvSpPr>
        <p:spPr>
          <a:xfrm>
            <a:off x="17272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FC3BE5-80A8-4570-9BFD-F9D9DEA20748}" type="datetime1">
              <a:rPr lang="en-US" smtClean="0"/>
              <a:t>12/28/2023</a:t>
            </a:fld>
            <a:endParaRPr lang="en-US"/>
          </a:p>
        </p:txBody>
      </p:sp>
      <p:sp>
        <p:nvSpPr>
          <p:cNvPr id="108" name="Google Shape;108;p108"/>
          <p:cNvSpPr txBox="1">
            <a:spLocks noGrp="1"/>
          </p:cNvSpPr>
          <p:nvPr>
            <p:ph type="ftr" idx="11"/>
          </p:nvPr>
        </p:nvSpPr>
        <p:spPr>
          <a:xfrm>
            <a:off x="4718051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09" name="Google Shape;109;p10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94"/>
          <p:cNvSpPr txBox="1">
            <a:spLocks noGrp="1"/>
          </p:cNvSpPr>
          <p:nvPr>
            <p:ph type="body" idx="1"/>
          </p:nvPr>
        </p:nvSpPr>
        <p:spPr>
          <a:xfrm>
            <a:off x="0" y="811942"/>
            <a:ext cx="12192000" cy="546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9B031B6-DF7F-4138-A2DC-2C350D6C1675}" type="datetime1">
              <a:rPr lang="en-US" smtClean="0"/>
              <a:t>12/28/2023</a:t>
            </a:fld>
            <a:endParaRPr lang="en-US"/>
          </a:p>
        </p:txBody>
      </p:sp>
      <p:sp>
        <p:nvSpPr>
          <p:cNvPr id="25" name="Google Shape;25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26" name="Google Shape;26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2A095AC-1455-4CD9-9EE5-F7B87112026D}" type="datetime1">
              <a:rPr lang="en-US" smtClean="0"/>
              <a:t>12/28/2023</a:t>
            </a:fld>
            <a:endParaRPr lang="en-US"/>
          </a:p>
        </p:txBody>
      </p:sp>
      <p:sp>
        <p:nvSpPr>
          <p:cNvPr id="30" name="Google Shape;30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1" name="Google Shape;31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483E334-4E30-4EC1-B4EE-04644ADF8C43}" type="datetime1">
              <a:rPr lang="en-US" smtClean="0"/>
              <a:t>12/28/2023</a:t>
            </a:fld>
            <a:endParaRPr lang="en-US"/>
          </a:p>
        </p:txBody>
      </p:sp>
      <p:sp>
        <p:nvSpPr>
          <p:cNvPr id="35" name="Google Shape;35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6" name="Google Shape;36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  <p:pic>
        <p:nvPicPr>
          <p:cNvPr id="37" name="Google Shape;37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7664" y="16328"/>
            <a:ext cx="9629094" cy="641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75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E4DDA24-F7A8-4711-B803-DEED8B3927D8}" type="datetime1">
              <a:rPr lang="en-US" smtClean="0"/>
              <a:t>12/28/2023</a:t>
            </a:fld>
            <a:endParaRPr lang="en-US"/>
          </a:p>
        </p:txBody>
      </p:sp>
      <p:sp>
        <p:nvSpPr>
          <p:cNvPr id="41" name="Google Shape;41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2" name="Google Shape;42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D920369-391C-4446-B4DF-EC6BA07CD5A9}" type="datetime1">
              <a:rPr lang="en-US" smtClean="0"/>
              <a:t>12/28/2023</a:t>
            </a:fld>
            <a:endParaRPr lang="en-US"/>
          </a:p>
        </p:txBody>
      </p:sp>
      <p:sp>
        <p:nvSpPr>
          <p:cNvPr id="46" name="Google Shape;46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7" name="Google Shape;47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9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C22085D-BB24-43ED-A79E-EDFDC65528BB}" type="datetime1">
              <a:rPr lang="en-US" smtClean="0"/>
              <a:t>12/28/2023</a:t>
            </a:fld>
            <a:endParaRPr lang="en-US"/>
          </a:p>
        </p:txBody>
      </p:sp>
      <p:sp>
        <p:nvSpPr>
          <p:cNvPr id="52" name="Google Shape;52;p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53" name="Google Shape;53;p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00"/>
          <p:cNvSpPr txBox="1">
            <a:spLocks noGrp="1"/>
          </p:cNvSpPr>
          <p:nvPr>
            <p:ph type="body" idx="1"/>
          </p:nvPr>
        </p:nvSpPr>
        <p:spPr>
          <a:xfrm>
            <a:off x="-1" y="1325563"/>
            <a:ext cx="60719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00"/>
          <p:cNvSpPr txBox="1">
            <a:spLocks noGrp="1"/>
          </p:cNvSpPr>
          <p:nvPr>
            <p:ph type="body" idx="2"/>
          </p:nvPr>
        </p:nvSpPr>
        <p:spPr>
          <a:xfrm>
            <a:off x="6071937" y="1325563"/>
            <a:ext cx="62724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144FE2C-7C9E-4509-9B45-B7B71E4D3067}" type="datetime1">
              <a:rPr lang="en-US" smtClean="0"/>
              <a:t>12/28/2023</a:t>
            </a:fld>
            <a:endParaRPr lang="en-US"/>
          </a:p>
        </p:txBody>
      </p:sp>
      <p:sp>
        <p:nvSpPr>
          <p:cNvPr id="59" name="Google Shape;59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0" name="Google Shape;60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0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0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0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10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5F43F1A-F03F-46F2-B614-178D62C2195A}" type="datetime1">
              <a:rPr lang="en-US" smtClean="0"/>
              <a:t>12/28/2023</a:t>
            </a:fld>
            <a:endParaRPr lang="en-US"/>
          </a:p>
        </p:txBody>
      </p:sp>
      <p:sp>
        <p:nvSpPr>
          <p:cNvPr id="68" name="Google Shape;68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9" name="Google Shape;69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2"/>
          <p:cNvSpPr txBox="1">
            <a:spLocks noGrp="1"/>
          </p:cNvSpPr>
          <p:nvPr>
            <p:ph type="body" idx="1"/>
          </p:nvPr>
        </p:nvSpPr>
        <p:spPr>
          <a:xfrm>
            <a:off x="0" y="1325563"/>
            <a:ext cx="1135380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6BC1ADB-8B6D-4ADB-9406-CE5D7BC1856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oogle Shape;13;p92"/>
          <p:cNvPicPr preferRelativeResize="0"/>
          <p:nvPr/>
        </p:nvPicPr>
        <p:blipFill rotWithShape="1">
          <a:blip r:embed="rId19">
            <a:alphaModFix/>
          </a:blip>
          <a:srcRect l="5037" t="1874" r="79744" b="81688"/>
          <a:stretch/>
        </p:blipFill>
        <p:spPr>
          <a:xfrm>
            <a:off x="10586677" y="104930"/>
            <a:ext cx="802443" cy="48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9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59280" y="104930"/>
            <a:ext cx="9250136" cy="40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1294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E77A-CBDA-F598-7E1E-DA7F2DEB6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A01EC-3326-BF67-7799-999B8298E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 PROGRAMMING FOR 8051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64FCC-E228-4637-0FE3-80244BE03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9C6-2CEB-7C9F-7BDA-491C47A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3.4. Logic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5EF3-EB0F-6A29-77B2-43FA7868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Bit-wise operators on C</a:t>
            </a:r>
          </a:p>
          <a:p>
            <a:pPr lvl="1"/>
            <a:r>
              <a:rPr lang="en-US"/>
              <a:t>Ex 3.12: Write an 8051 C program to toogle all the bits of P0 and P2 continuously with a 250ms delay. Using the inverting and Ex-OR operators, respectively.</a:t>
            </a:r>
          </a:p>
          <a:p>
            <a:pPr lvl="1"/>
            <a:r>
              <a:rPr lang="en-US"/>
              <a:t>Ex 3.13: Write an 8051 C program to bet bit P1.0 and send it to P2.7 after inverting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FA6E-96E0-EF19-A169-7DFDF3142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6DF9-5EA7-9C2D-041E-902364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3.4. Logic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D7A7-E833-6519-D54C-83E46C4C8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RAM data space usage by 8051 C compiler</a:t>
            </a:r>
          </a:p>
          <a:p>
            <a:pPr lvl="1"/>
            <a:r>
              <a:rPr lang="en-US"/>
              <a:t>Bank 0 – addresses 0-7</a:t>
            </a:r>
          </a:p>
          <a:p>
            <a:pPr lvl="1"/>
            <a:r>
              <a:rPr lang="en-US"/>
              <a:t>Individual variables – addresses 08 and beyond</a:t>
            </a:r>
          </a:p>
          <a:p>
            <a:pPr lvl="1"/>
            <a:r>
              <a:rPr lang="en-US"/>
              <a:t>Array elements – addresses right after variables</a:t>
            </a:r>
          </a:p>
          <a:p>
            <a:pPr lvl="1"/>
            <a:r>
              <a:rPr lang="en-US"/>
              <a:t>Stack – addresses right after array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A0BEF-8322-28ED-072C-4E5CFC871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6DF9-5EA7-9C2D-041E-902364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3.4. Logic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D7A7-E833-6519-D54C-83E46C4C8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serialization</a:t>
            </a:r>
          </a:p>
          <a:p>
            <a:pPr lvl="1"/>
            <a:r>
              <a:rPr lang="en-US"/>
              <a:t>A way of sending a byte of data one bit at a time through a single pin of microcontroller</a:t>
            </a:r>
          </a:p>
          <a:p>
            <a:pPr lvl="2"/>
            <a:r>
              <a:rPr lang="en-US"/>
              <a:t>Using the serial port</a:t>
            </a:r>
          </a:p>
          <a:p>
            <a:pPr lvl="2"/>
            <a:r>
              <a:rPr lang="en-US"/>
              <a:t>Transfer data one bit a time and control the sequence of data and spaces in between them</a:t>
            </a:r>
          </a:p>
          <a:p>
            <a:pPr lvl="1"/>
            <a:r>
              <a:rPr lang="en-US"/>
              <a:t>Ex: Write a C program to send out the value 44H serially one bit at a time via P1.0: the LSB should go first out first.</a:t>
            </a:r>
          </a:p>
          <a:p>
            <a:pPr lvl="1"/>
            <a:r>
              <a:rPr lang="en-US"/>
              <a:t>Ex: Write a C program to send out the value 44H serially one bit at a time via P1.0: the MSB should go first out first.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2920F-173A-FA57-8DF9-8469E1FE1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6DF9-5EA7-9C2D-041E-902364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algn="just">
              <a:lnSpc>
                <a:spcPct val="17000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D7A7-E833-6519-D54C-83E46C4C8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Timers programming</a:t>
            </a:r>
          </a:p>
          <a:p>
            <a:pPr lvl="1"/>
            <a:r>
              <a:rPr lang="en-US"/>
              <a:t>Two timers/counters</a:t>
            </a:r>
          </a:p>
          <a:p>
            <a:pPr lvl="1"/>
            <a:r>
              <a:rPr lang="en-US"/>
              <a:t>16 bits wide</a:t>
            </a:r>
          </a:p>
          <a:p>
            <a:pPr lvl="1"/>
            <a:r>
              <a:rPr lang="en-US"/>
              <a:t>Low byte and high byte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877E5-F277-FBD1-4C8F-D6957765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82" y="3429000"/>
            <a:ext cx="5333610" cy="23704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89AC-9DA4-F916-83C1-9141E8B6BE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1BE1-A217-ADCC-0AFB-00D02FF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79429-A95C-5B5F-3131-7FB189A86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Timers programming</a:t>
            </a:r>
          </a:p>
          <a:p>
            <a:pPr lvl="1"/>
            <a:r>
              <a:rPr lang="en-US"/>
              <a:t>TMOD register: 8 bit</a:t>
            </a:r>
          </a:p>
          <a:p>
            <a:pPr lvl="2"/>
            <a:r>
              <a:rPr lang="en-US"/>
              <a:t>The lower 4 bits are for Timer 0</a:t>
            </a:r>
          </a:p>
          <a:p>
            <a:pPr lvl="2"/>
            <a:r>
              <a:rPr lang="en-US"/>
              <a:t>The upper 4 bits are for Timer 1</a:t>
            </a:r>
          </a:p>
          <a:p>
            <a:pPr lvl="2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F2422-FDF6-654C-5C0C-051E7033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41" y="3429000"/>
            <a:ext cx="8196159" cy="15456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CE419-95B0-16AA-DC36-51D7882339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8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44FF-92B0-94C3-A068-9DDF2A2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E9FC-FBBE-CD26-015A-D731ED523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 1 programming</a:t>
            </a:r>
          </a:p>
          <a:p>
            <a:pPr lvl="1"/>
            <a:r>
              <a:rPr lang="en-US"/>
              <a:t>It is a 16-bit timer; therefor, it allows value of 0000 to FFFFh to be loaded into the timer’s register TL, TH</a:t>
            </a:r>
          </a:p>
          <a:p>
            <a:pPr lvl="1"/>
            <a:r>
              <a:rPr lang="en-US"/>
              <a:t>After TH and TL are loaded with a 16-bit initial value, the timer must be started</a:t>
            </a:r>
          </a:p>
          <a:p>
            <a:pPr lvl="1"/>
            <a:r>
              <a:rPr lang="en-US"/>
              <a:t>After the time started, it starts to count up until FFFFH</a:t>
            </a:r>
          </a:p>
          <a:p>
            <a:pPr lvl="2"/>
            <a:r>
              <a:rPr lang="en-US"/>
              <a:t>When it rolls over from FFFFh to 0000, it sets high a flag bit called TF (TF0, TF1)</a:t>
            </a:r>
          </a:p>
          <a:p>
            <a:pPr lvl="2"/>
            <a:r>
              <a:rPr lang="en-US"/>
              <a:t>When this timer flag is raised, one option would be to stop the timer with the instruction CLR TR0 or CLR TR1.</a:t>
            </a:r>
          </a:p>
          <a:p>
            <a:pPr lvl="1"/>
            <a:r>
              <a:rPr lang="en-US"/>
              <a:t>After the timer reaches its limit and rolls over, in order to repeat the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4F41-A0C9-747B-D23B-2F66F4AC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04" y="4415116"/>
            <a:ext cx="8207392" cy="1214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B271B-D8B0-F6B4-4B63-5C239FD58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15CC-C173-459E-BF3A-AC751DB8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EF5-D054-32F7-78A2-ED07947B6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 1 programming</a:t>
            </a:r>
          </a:p>
          <a:p>
            <a:pPr lvl="1"/>
            <a:r>
              <a:rPr lang="en-US"/>
              <a:t>Finding the loaded Timer value</a:t>
            </a:r>
          </a:p>
          <a:p>
            <a:pPr lvl="2"/>
            <a:r>
              <a:rPr lang="en-US"/>
              <a:t>Assume XTAL = 11.0592 MHz, we can use the following steps for finding the TH, TL registers’s values</a:t>
            </a:r>
          </a:p>
          <a:p>
            <a:pPr lvl="3"/>
            <a:r>
              <a:rPr lang="en-US"/>
              <a:t>Divide the designed time delay by 1.085us</a:t>
            </a:r>
          </a:p>
          <a:p>
            <a:pPr lvl="3"/>
            <a:r>
              <a:rPr lang="en-US"/>
              <a:t>Perform 65536 – n, where n is the decimal value we got in Step 1</a:t>
            </a:r>
          </a:p>
          <a:p>
            <a:pPr lvl="3"/>
            <a:r>
              <a:rPr lang="en-US"/>
              <a:t>Convert the result of step 2 to hex, yyxx</a:t>
            </a:r>
          </a:p>
          <a:p>
            <a:pPr lvl="3"/>
            <a:r>
              <a:rPr lang="en-US"/>
              <a:t>Set TL = xx, and TH yy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33E34-BEAF-8B5E-3D35-CE134B40F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15CC-C173-459E-BF3A-AC751DB8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EF5-D054-32F7-78A2-ED07947B6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 2 programming</a:t>
            </a:r>
          </a:p>
          <a:p>
            <a:pPr lvl="1"/>
            <a:r>
              <a:rPr lang="en-US"/>
              <a:t>8 bit timer: 00 – FFh</a:t>
            </a:r>
          </a:p>
          <a:p>
            <a:pPr lvl="1"/>
            <a:r>
              <a:rPr lang="en-US"/>
              <a:t>After TH is loaded with the 8 bit value, the 8051 gives a copy of it to TL</a:t>
            </a:r>
          </a:p>
          <a:p>
            <a:pPr lvl="1"/>
            <a:r>
              <a:rPr lang="en-US"/>
              <a:t>After the timer is started, it starts to count up by incrementing the TL register</a:t>
            </a:r>
          </a:p>
          <a:p>
            <a:pPr lvl="1"/>
            <a:r>
              <a:rPr lang="en-US"/>
              <a:t>When the TL register rolls from FFh to 0 and TF is set to 1, TL is reloaded automatically with the original value kept by the TH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9500D-23C9-AC33-53A0-58D6F771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82" y="4058377"/>
            <a:ext cx="6954990" cy="18442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45CCB-ADC1-7854-D71E-F13734CAF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5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15CC-C173-459E-BF3A-AC751DB8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EF5-D054-32F7-78A2-ED07947B6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Mode 2 programming</a:t>
            </a:r>
          </a:p>
          <a:p>
            <a:pPr lvl="1"/>
            <a:r>
              <a:rPr lang="en-US"/>
              <a:t>Load the TMOD value register indicating which timer is to be used, and the timer mode is selected</a:t>
            </a:r>
          </a:p>
          <a:p>
            <a:pPr lvl="1"/>
            <a:r>
              <a:rPr lang="en-US"/>
              <a:t>Load the TH registers with the initial count value</a:t>
            </a:r>
          </a:p>
          <a:p>
            <a:pPr lvl="1"/>
            <a:r>
              <a:rPr lang="en-US"/>
              <a:t> start timer</a:t>
            </a:r>
          </a:p>
          <a:p>
            <a:pPr lvl="1"/>
            <a:r>
              <a:rPr lang="en-US"/>
              <a:t>Keep monitoring the timer flag (TF) with the JNB TFx, target instruction to see whether it is raised</a:t>
            </a:r>
          </a:p>
          <a:p>
            <a:pPr lvl="1"/>
            <a:r>
              <a:rPr lang="en-US"/>
              <a:t>Clear the TF flag</a:t>
            </a:r>
          </a:p>
          <a:p>
            <a:pPr lvl="1"/>
            <a:r>
              <a:rPr lang="en-US"/>
              <a:t>Go back to Step 4 since mode 2 is autoload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3469A-8A8E-7D22-F206-959334649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BF67-6686-D692-5F52-FDBAD78E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AA9B-AA62-9975-EDE4-3483CD6AE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Counter programming</a:t>
            </a:r>
          </a:p>
          <a:p>
            <a:pPr lvl="1"/>
            <a:r>
              <a:rPr lang="en-US"/>
              <a:t>Timers can also be used as counters counting events happing outside the 8051</a:t>
            </a:r>
          </a:p>
          <a:p>
            <a:pPr lvl="1"/>
            <a:r>
              <a:rPr lang="en-US"/>
              <a:t>The C/T bit in the TMOD registers decides the source of the clock for the timer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7464B-D028-6B15-4085-5D4A31E7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46" y="2227253"/>
            <a:ext cx="6067107" cy="17221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69461-1703-95A9-A165-33F69C5CB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3485-A4C4-1534-E42C-AA1DB158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F864D-49B4-C5EF-6FEF-792307467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3.1. Introduction </a:t>
            </a:r>
            <a:endParaRPr lang="en-US" sz="4400" b="0">
              <a:effectLst/>
            </a:endParaRPr>
          </a:p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3.2. C programming for microcontrollers</a:t>
            </a:r>
            <a:endParaRPr lang="en-US" sz="4400" b="0">
              <a:effectLst/>
            </a:endParaRPr>
          </a:p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3.3. I/O programming</a:t>
            </a:r>
          </a:p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3.4. Logic programming</a:t>
            </a:r>
          </a:p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3.6. Serial programming</a:t>
            </a:r>
          </a:p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3.7. Interupt programming</a:t>
            </a:r>
          </a:p>
          <a:p>
            <a:pPr marL="50800" indent="0">
              <a:buNone/>
            </a:pPr>
            <a:br>
              <a:rPr lang="en-US" sz="3200"/>
            </a:br>
            <a:endParaRPr lang="en-US" sz="4400" b="0">
              <a:effectLst/>
            </a:endParaRPr>
          </a:p>
          <a:p>
            <a:pPr marL="5080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88D2C-65FA-1E94-CAC8-4B059F013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D749-002A-AEB2-E16A-791E5F02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B50D5-41C4-91D6-D953-9D236C15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C/T bit in TMOD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E4BDF-CA40-ED52-CF20-F14F2E2D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58" y="1480466"/>
            <a:ext cx="5044330" cy="48000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0B584-A34F-C46E-B453-B42889B91D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TCON register</a:t>
            </a:r>
          </a:p>
          <a:p>
            <a:pPr lvl="1"/>
            <a:r>
              <a:rPr lang="en-US"/>
              <a:t>8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E698A-115F-0593-061D-DA259979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08" y="1797912"/>
            <a:ext cx="8535992" cy="42481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9D93-B950-BA8F-D3E5-9A2DDCD06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7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TCON register</a:t>
            </a:r>
          </a:p>
          <a:p>
            <a:pPr lvl="1"/>
            <a:r>
              <a:rPr lang="en-US"/>
              <a:t>A bit-addressable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C26C8-3718-C63A-21D8-D5CC94A6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65" y="2151114"/>
            <a:ext cx="4802474" cy="3410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AE9F0-F7B0-A205-780A-E4FCC53C0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29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3.5 Timer/ Counter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Ex: Write an 8051 C program to toogle all the bits of port P1 continuously with some delay in between. Use Timer 0, 16 bit mode to generate the delay.</a:t>
            </a:r>
          </a:p>
          <a:p>
            <a:r>
              <a:rPr lang="en-US"/>
              <a:t>Ex: Write an 8051 C program to toogle only bit P1.5 continuously every 50ms. Use Timer 0, mode 1,  16 bit mode to generate the delay.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6EDC0-DDF4-EF87-CCE5-0E2D5C003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algn="just">
              <a:lnSpc>
                <a:spcPct val="17000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3.6. </a:t>
            </a:r>
            <a:r>
              <a:rPr lang="en-US"/>
              <a:t>Serial communication	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Serial communication	</a:t>
            </a:r>
          </a:p>
          <a:p>
            <a:pPr lvl="1"/>
            <a:r>
              <a:rPr lang="en-US"/>
              <a:t>Computer transfer data in two ways:</a:t>
            </a:r>
          </a:p>
          <a:p>
            <a:pPr lvl="2"/>
            <a:r>
              <a:rPr lang="en-US"/>
              <a:t>Parallel and Serial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Two method: synchronous and assynchronous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479E1-752B-7501-C865-C98B6EF7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73" y="2140236"/>
            <a:ext cx="8249771" cy="2811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0441A-43C2-DE59-0C42-E79DA471C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3.6. </a:t>
            </a:r>
            <a:r>
              <a:rPr lang="en-US"/>
              <a:t>Serial communication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Serial communication</a:t>
            </a:r>
          </a:p>
          <a:p>
            <a:pPr lvl="1"/>
            <a:r>
              <a:rPr lang="en-US"/>
              <a:t>Ex: Write an 8051 C program to transfer the message “YES” serially at 9600 baud, 8-bit data, 1 stop bit. Do this continuously.</a:t>
            </a:r>
          </a:p>
          <a:p>
            <a:pPr lvl="1"/>
            <a:r>
              <a:rPr lang="en-US"/>
              <a:t>Ex: Program the 8051 in C to receive bytes of data serially and put them in P1. Set the baud rate at 4800, 8 bit data, and the 1 stop bit.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6C65-B2CD-22D7-5149-1A8EFF49F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3.7. Interupt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TCON register holds four of the interrupt flags, in the 8051 the SCON register has the RI and TI flags.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1BC8-8DB0-E3FF-74A3-8E3F7215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471" y="2044641"/>
            <a:ext cx="6746979" cy="37459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6625-6D86-2A6E-1DB1-5F091C8004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1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3.7. Interupt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the 8051 is powered up, the priorities are assigned according to the following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7DDFB-F127-2BA4-A32F-241630DF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72" y="2044656"/>
            <a:ext cx="6809904" cy="38608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3CA66-68A7-3C6E-6F0D-9664D71854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8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3.7. Interupt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B3618-749A-8A3C-8D46-655F058D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58" y="1073064"/>
            <a:ext cx="6175483" cy="48803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7A65-96BB-1B68-3646-F85C06326F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E4BB-1ADB-3D32-8C8B-6C35F26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3.7. Interupt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08F-B082-C885-8585-B13CEFE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Ex: Write a C program that continously gets a single bit of data from P1.7 and sends it to P1.0, while simultaneously creating a square wave of 200us priod on pin P2.5. Use timer 0 to create the square wave. Assume that XTAL = 11.0592 MHz.</a:t>
            </a:r>
          </a:p>
          <a:p>
            <a:r>
              <a:rPr lang="en-US"/>
              <a:t>Ex: Write a C program using interrupts to do the following:</a:t>
            </a:r>
          </a:p>
          <a:p>
            <a:r>
              <a:rPr lang="en-US"/>
              <a:t>a. Receive data serically and send it to P0.</a:t>
            </a:r>
          </a:p>
          <a:p>
            <a:r>
              <a:rPr lang="en-US"/>
              <a:t>b. Read port P1, transmit data serially, and give a copy to P2</a:t>
            </a:r>
          </a:p>
          <a:p>
            <a:r>
              <a:rPr lang="en-US"/>
              <a:t>c. make timer 0 generate a square wave of 5kHz frequency on P0.1. Assume that XTAL = 11.0592 MHz. Set the baud rate at 4800.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5EFEE-8263-71E6-E6B9-EFC4CA7035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9C6-2CEB-7C9F-7BDA-491C47A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3.1. Introduction </a:t>
            </a:r>
            <a:endParaRPr lang="en-US" sz="6000" b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5EF3-EB0F-6A29-77B2-43FA7868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program 8051 in C</a:t>
            </a:r>
          </a:p>
          <a:p>
            <a:pPr lvl="1"/>
            <a:r>
              <a:rPr lang="en-US"/>
              <a:t>Compiler proceduce hex files that is downloaded to ROM of microcontroller</a:t>
            </a:r>
          </a:p>
          <a:p>
            <a:pPr lvl="1"/>
            <a:r>
              <a:rPr lang="en-US"/>
              <a:t>C programming is less time consuming, but has larger hex file size</a:t>
            </a:r>
          </a:p>
          <a:p>
            <a:pPr lvl="1"/>
            <a:r>
              <a:rPr lang="en-US"/>
              <a:t>The reasons for writing programs in 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D2594-F3F3-A41A-64DC-4A2470351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9C6-2CEB-7C9F-7BDA-491C47A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3.1. Introduction </a:t>
            </a:r>
            <a:endParaRPr lang="en-US" sz="6000" b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5EF3-EB0F-6A29-77B2-43FA7868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types</a:t>
            </a:r>
          </a:p>
          <a:p>
            <a:pPr lvl="1"/>
            <a:r>
              <a:rPr lang="en-US"/>
              <a:t>Unsigned char</a:t>
            </a:r>
          </a:p>
          <a:p>
            <a:pPr lvl="1"/>
            <a:r>
              <a:rPr lang="en-US"/>
              <a:t>Signed char</a:t>
            </a:r>
          </a:p>
          <a:p>
            <a:pPr lvl="1"/>
            <a:r>
              <a:rPr lang="en-US"/>
              <a:t>Unsigned int</a:t>
            </a:r>
          </a:p>
          <a:p>
            <a:pPr lvl="1"/>
            <a:r>
              <a:rPr lang="en-US"/>
              <a:t>Signed int</a:t>
            </a:r>
          </a:p>
          <a:p>
            <a:pPr lvl="1"/>
            <a:r>
              <a:rPr lang="en-US"/>
              <a:t>Sbit</a:t>
            </a:r>
          </a:p>
          <a:p>
            <a:pPr lvl="1"/>
            <a:r>
              <a:rPr lang="en-US"/>
              <a:t>Bit and sfr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4E31-E996-C144-3CC6-E85E36E14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9C6-2CEB-7C9F-7BDA-491C47A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3.2. C programming for microcontrollers</a:t>
            </a:r>
            <a:endParaRPr lang="en-US" sz="6000" b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5EF3-EB0F-6A29-77B2-43FA7868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delay</a:t>
            </a:r>
          </a:p>
          <a:p>
            <a:pPr lvl="1"/>
            <a:r>
              <a:rPr lang="en-US"/>
              <a:t>Using a simple for loop</a:t>
            </a:r>
          </a:p>
          <a:p>
            <a:pPr lvl="1"/>
            <a:r>
              <a:rPr lang="en-US"/>
              <a:t>Using 8051 timer</a:t>
            </a:r>
          </a:p>
          <a:p>
            <a:r>
              <a:rPr lang="en-US"/>
              <a:t>Ex 3.1: Write an 8051 C program to toggle bits of P1 continuously forever with some delay</a:t>
            </a:r>
          </a:p>
          <a:p>
            <a:r>
              <a:rPr lang="en-US"/>
              <a:t>Ex 3.2: Write an 8051 C program to toggle bits of P1 continuously  with some a 250ms.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3202F-16B1-8829-7D16-729778DE7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9C6-2CEB-7C9F-7BDA-491C47A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3.3. I/O programming</a:t>
            </a:r>
            <a:endParaRPr lang="en-US" sz="6000" b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5EF3-EB0F-6A29-77B2-43FA7868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Byte size I/O</a:t>
            </a:r>
          </a:p>
          <a:p>
            <a:pPr lvl="1"/>
            <a:r>
              <a:rPr lang="en-US"/>
              <a:t>Ex 3.3: LEDs are connected to bits P1 and P2. Write an 8051 C program that shows the count from 0 to FFH on the LEDs.</a:t>
            </a:r>
          </a:p>
          <a:p>
            <a:pPr lvl="1"/>
            <a:r>
              <a:rPr lang="en-US"/>
              <a:t>Ex 3.4: Write an 8051 C program to get a byte of data form P1, wait ½ second, and then send it to P2.</a:t>
            </a:r>
          </a:p>
          <a:p>
            <a:pPr lvl="1"/>
            <a:r>
              <a:rPr lang="en-US"/>
              <a:t>Ex 3.5: : Write an 8051 C program to get a byte of data form P0, wait ½ second. If it is less than 100, sen it to P1; otherwise, and then send it to P2.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DEA18-42A8-F666-6442-17D097845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9C6-2CEB-7C9F-7BDA-491C47A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3.3. I/O programming</a:t>
            </a:r>
            <a:endParaRPr lang="en-US" sz="6000" b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5EF3-EB0F-6A29-77B2-43FA7868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Bit-addressable I/O</a:t>
            </a:r>
          </a:p>
          <a:p>
            <a:pPr lvl="1"/>
            <a:r>
              <a:rPr lang="en-US"/>
              <a:t>Ex 3.6: Write an 8051 C program to toggle only bit P2.4 continuously without disturbing the rest of the bits of P2.</a:t>
            </a:r>
          </a:p>
          <a:p>
            <a:pPr lvl="1"/>
            <a:r>
              <a:rPr lang="en-US"/>
              <a:t>Ex 3.7: Write an 8051 C program to monitor bit P1.5. If it is high, send 55h to P0; otherwise, and then send AAh to P2</a:t>
            </a:r>
          </a:p>
          <a:p>
            <a:pPr lvl="1"/>
            <a:r>
              <a:rPr lang="en-US"/>
              <a:t>Ex 3.8: A door sensor is connected to the P1.1 pin, and a buzzer is connected to P1.7. Write an 8051 program to monitor the door sensor, and when it opens, sound the buzzer. You can sound the buzzer by sending a square wave of a few hundred Hz.</a:t>
            </a:r>
          </a:p>
          <a:p>
            <a:pPr lvl="1"/>
            <a:r>
              <a:rPr lang="en-US"/>
              <a:t>Ex 3.9: The data pins of an LCD are connected to P1. the information is latched into the LCD whenever its Enable pin goes from high to low. Write an 8051 C grogram to send “The Earth is but One Country” to this LCD.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690E0-3015-5649-1F1F-CA9893D41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9C6-2CEB-7C9F-7BDA-491C47A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3.3. I/O programming</a:t>
            </a:r>
            <a:endParaRPr lang="en-US" sz="6000" b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5EF3-EB0F-6A29-77B2-43FA7868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Accessing SFR Addresses 80 - FFH</a:t>
            </a:r>
          </a:p>
          <a:p>
            <a:pPr lvl="1"/>
            <a:r>
              <a:rPr lang="en-US"/>
              <a:t>Ex 3.10: Write an 8051 C program to turn bit P1.5 on and off 50,000 times.</a:t>
            </a:r>
          </a:p>
          <a:p>
            <a:pPr lvl="1"/>
            <a:r>
              <a:rPr lang="en-US"/>
              <a:t>Ex 3.11: Write an 8051 C program to get the status of P1.0, save it, and send it to P2.7, continuously.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6401D-2288-789A-B7AD-F0FBB46A9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9C6-2CEB-7C9F-7BDA-491C47A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08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3.4. Logic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5EF3-EB0F-6A29-77B2-43FA7868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Bit-wise operators on C</a:t>
            </a:r>
          </a:p>
          <a:p>
            <a:pPr lvl="1"/>
            <a:r>
              <a:rPr lang="en-US"/>
              <a:t>Logical operators</a:t>
            </a:r>
          </a:p>
          <a:p>
            <a:pPr lvl="2"/>
            <a:r>
              <a:rPr lang="en-US"/>
              <a:t>AND (&amp;&amp;), OR (||), NOT (!)</a:t>
            </a:r>
          </a:p>
          <a:p>
            <a:pPr lvl="1"/>
            <a:r>
              <a:rPr lang="en-US"/>
              <a:t> Bit-wise operators</a:t>
            </a:r>
          </a:p>
          <a:p>
            <a:pPr lvl="2"/>
            <a:r>
              <a:rPr lang="en-US"/>
              <a:t>AND (&amp;), OR (|), Inverter (~), Shift Right (&gt;&gt;), Shift Left (&lt;&lt;)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D765D-4927-364E-BC19-39DF7068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22" y="3429000"/>
            <a:ext cx="4493175" cy="20932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5E15A-F49C-F41E-EE71-762AA3E84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BC1ADB-8B6D-4ADB-9406-CE5D7BC18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642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vk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vku" id="{84B42BC7-2EF9-4B83-8D56-25DF437F5DD9}" vid="{1BBE0399-DBAE-4AFE-8ECC-C3CD8784C6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Themevku</Template>
  <TotalTime>336</TotalTime>
  <Words>1564</Words>
  <Application>Microsoft Office PowerPoint</Application>
  <PresentationFormat>Widescreen</PresentationFormat>
  <Paragraphs>186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Themevku</vt:lpstr>
      <vt:lpstr>Chapter 3</vt:lpstr>
      <vt:lpstr>CONTENTS</vt:lpstr>
      <vt:lpstr>3.1. Introduction </vt:lpstr>
      <vt:lpstr>3.1. Introduction </vt:lpstr>
      <vt:lpstr>3.2. C programming for microcontrollers</vt:lpstr>
      <vt:lpstr>3.3. I/O programming</vt:lpstr>
      <vt:lpstr>3.3. I/O programming</vt:lpstr>
      <vt:lpstr>3.3. I/O programming</vt:lpstr>
      <vt:lpstr>3.4. Logic programming</vt:lpstr>
      <vt:lpstr>3.4. Logic programming</vt:lpstr>
      <vt:lpstr>3.4. Logic programming</vt:lpstr>
      <vt:lpstr>3.4. Logic programming</vt:lpstr>
      <vt:lpstr>3.5 Timer/ Counter programming</vt:lpstr>
      <vt:lpstr>3.5 Timer/ Counter programming</vt:lpstr>
      <vt:lpstr>3.5 Timer/ Counter programming</vt:lpstr>
      <vt:lpstr>3.5 Timer/ Counter programming</vt:lpstr>
      <vt:lpstr>3.5 Timer/ Counter programming</vt:lpstr>
      <vt:lpstr>3.5 Timer/ Counter programming</vt:lpstr>
      <vt:lpstr>3.5 Timer/ Counter programming</vt:lpstr>
      <vt:lpstr>3.5 Timer/ Counter programming</vt:lpstr>
      <vt:lpstr>3.5 Timer/ Counter programming</vt:lpstr>
      <vt:lpstr>3.5 Timer/ Counter programming</vt:lpstr>
      <vt:lpstr>3.5 Timer/ Counter programming</vt:lpstr>
      <vt:lpstr>3.6. Serial communication </vt:lpstr>
      <vt:lpstr>3.6. Serial communication</vt:lpstr>
      <vt:lpstr>3.7. Interupt programming</vt:lpstr>
      <vt:lpstr>3.7. Interupt programming</vt:lpstr>
      <vt:lpstr>3.7. Interupt programming</vt:lpstr>
      <vt:lpstr>3.7. Interupt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Huong Phan</dc:creator>
  <cp:lastModifiedBy>Huong Phan</cp:lastModifiedBy>
  <cp:revision>34</cp:revision>
  <dcterms:created xsi:type="dcterms:W3CDTF">2023-12-27T07:29:35Z</dcterms:created>
  <dcterms:modified xsi:type="dcterms:W3CDTF">2023-12-28T02:55:42Z</dcterms:modified>
</cp:coreProperties>
</file>