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sldIdLst>
    <p:sldId id="308" r:id="rId2"/>
    <p:sldId id="332" r:id="rId3"/>
    <p:sldId id="309" r:id="rId4"/>
    <p:sldId id="310" r:id="rId5"/>
    <p:sldId id="311" r:id="rId6"/>
    <p:sldId id="312" r:id="rId7"/>
    <p:sldId id="313" r:id="rId8"/>
    <p:sldId id="314" r:id="rId9"/>
    <p:sldId id="337" r:id="rId10"/>
    <p:sldId id="315" r:id="rId11"/>
    <p:sldId id="338" r:id="rId12"/>
    <p:sldId id="316" r:id="rId13"/>
    <p:sldId id="317" r:id="rId14"/>
    <p:sldId id="321" r:id="rId15"/>
    <p:sldId id="322" r:id="rId16"/>
    <p:sldId id="323" r:id="rId17"/>
    <p:sldId id="324" r:id="rId18"/>
    <p:sldId id="333" r:id="rId19"/>
    <p:sldId id="334" r:id="rId20"/>
    <p:sldId id="327" r:id="rId21"/>
    <p:sldId id="328" r:id="rId22"/>
    <p:sldId id="329" r:id="rId23"/>
    <p:sldId id="330" r:id="rId24"/>
    <p:sldId id="331" r:id="rId25"/>
    <p:sldId id="335" r:id="rId26"/>
    <p:sldId id="413" r:id="rId27"/>
    <p:sldId id="345" r:id="rId28"/>
    <p:sldId id="340" r:id="rId29"/>
    <p:sldId id="341" r:id="rId30"/>
    <p:sldId id="342" r:id="rId31"/>
    <p:sldId id="343" r:id="rId32"/>
    <p:sldId id="344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4" r:id="rId48"/>
    <p:sldId id="366" r:id="rId49"/>
    <p:sldId id="367" r:id="rId50"/>
    <p:sldId id="368" r:id="rId51"/>
    <p:sldId id="369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78" r:id="rId61"/>
    <p:sldId id="379" r:id="rId62"/>
    <p:sldId id="380" r:id="rId63"/>
    <p:sldId id="381" r:id="rId64"/>
    <p:sldId id="382" r:id="rId65"/>
    <p:sldId id="383" r:id="rId66"/>
    <p:sldId id="384" r:id="rId67"/>
    <p:sldId id="294" r:id="rId68"/>
    <p:sldId id="295" r:id="rId69"/>
    <p:sldId id="296" r:id="rId70"/>
    <p:sldId id="297" r:id="rId71"/>
    <p:sldId id="398" r:id="rId72"/>
    <p:sldId id="399" r:id="rId73"/>
    <p:sldId id="400" r:id="rId74"/>
    <p:sldId id="401" r:id="rId75"/>
    <p:sldId id="402" r:id="rId76"/>
    <p:sldId id="403" r:id="rId77"/>
    <p:sldId id="407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>
      <p:cViewPr varScale="1">
        <p:scale>
          <a:sx n="119" d="100"/>
          <a:sy n="119" d="100"/>
        </p:scale>
        <p:origin x="14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02240-B583-4C34-8E16-48E274AAF5DD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DD48F-E909-42ED-A0BA-4D7B58E8F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9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049FB4-3255-2941-964B-63DD24C4C301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3A56F32-873F-4741-82C3-DC84FF9C65B1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7F188CC-4460-E043-B180-95C5ACF8D312}" type="slidenum">
              <a:rPr lang="en-US" i="0" smtClean="0">
                <a:latin typeface="Times New Roman" charset="0"/>
              </a:rPr>
              <a:pPr>
                <a:defRPr/>
              </a:pPr>
              <a:t>14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15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9DADF4-4B2E-B644-9BDA-D41F6D2BAA32}" type="slidenum">
              <a:rPr lang="en-US" i="0" smtClean="0">
                <a:latin typeface="Times New Roman" charset="0"/>
              </a:rPr>
              <a:pPr>
                <a:defRPr/>
              </a:pPr>
              <a:t>16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17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168B48D-AF00-4CAB-A496-169FA5ABE17D}" type="slidenum">
              <a:rPr lang="en-US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581098C-4C07-4D8D-9B73-41F3D4454D6E}" type="slidenum">
              <a:rPr lang="en-US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DE8D7C-8E55-264E-BB09-7996957FAD63}" type="slidenum">
              <a:rPr lang="en-US" i="0" smtClean="0">
                <a:latin typeface="Times New Roman" charset="0"/>
              </a:rPr>
              <a:pPr>
                <a:defRPr/>
              </a:pPr>
              <a:t>20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A0023F9-7F73-6F45-8A3B-F6442733AA12}" type="slidenum">
              <a:rPr lang="en-US" i="0" smtClean="0">
                <a:latin typeface="Times New Roman" charset="0"/>
              </a:rPr>
              <a:pPr>
                <a:defRPr/>
              </a:pPr>
              <a:t>21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5E476F6-027F-C548-B0EB-110C5BD65377}" type="slidenum">
              <a:rPr lang="en-US" i="0" smtClean="0">
                <a:latin typeface="Times New Roman" charset="0"/>
              </a:rPr>
              <a:pPr>
                <a:defRPr/>
              </a:pPr>
              <a:t>22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EB1B82-11B0-7E4D-8D78-B8E843132015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0DB9EFD-2C56-304B-9FF9-80BAF6A94A18}" type="slidenum">
              <a:rPr lang="en-US" i="0" smtClean="0">
                <a:latin typeface="Times New Roman" charset="0"/>
              </a:rPr>
              <a:pPr>
                <a:defRPr/>
              </a:pPr>
              <a:t>25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DC36F2B-1838-7D43-A1F0-2700684F567E}" type="slidenum">
              <a:rPr lang="en-US" i="0" smtClean="0">
                <a:latin typeface="Times New Roman" charset="0"/>
              </a:rPr>
              <a:pPr>
                <a:defRPr/>
              </a:pPr>
              <a:t>28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93F18A6-DDE2-554F-A5B0-9BC3DAAE2CDF}" type="slidenum">
              <a:rPr lang="en-US" i="0" smtClean="0">
                <a:latin typeface="Times New Roman" charset="0"/>
              </a:rPr>
              <a:pPr>
                <a:defRPr/>
              </a:pPr>
              <a:t>29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10934A6-469E-5846-AA37-F91A0F6B127C}" type="slidenum">
              <a:rPr lang="en-US" i="0" smtClean="0">
                <a:latin typeface="Times New Roman" charset="0"/>
              </a:rPr>
              <a:pPr>
                <a:defRPr/>
              </a:pPr>
              <a:t>30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CCFCE89-56C3-414D-BFB3-B0D9ACE8FC6D}" type="slidenum">
              <a:rPr lang="en-US" i="0" smtClean="0">
                <a:latin typeface="Times New Roman" charset="0"/>
              </a:rPr>
              <a:pPr>
                <a:defRPr/>
              </a:pPr>
              <a:t>31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FBDDC76-7329-B84A-8E56-FF1317E0AB5F}" type="slidenum">
              <a:rPr lang="en-US" i="0" smtClean="0">
                <a:latin typeface="Times New Roman" charset="0"/>
              </a:rPr>
              <a:pPr>
                <a:defRPr/>
              </a:pPr>
              <a:t>32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87D3B6C-C169-0741-98AD-F565A816F2E9}" type="slidenum">
              <a:rPr lang="en-US" i="0" smtClean="0">
                <a:latin typeface="Times New Roman" charset="0"/>
              </a:rPr>
              <a:pPr>
                <a:defRPr/>
              </a:pPr>
              <a:t>33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C6E3BF-3995-EA4B-8E4D-B37DD4BAD334}" type="slidenum">
              <a:rPr lang="en-US" i="0" smtClean="0">
                <a:latin typeface="Times New Roman" charset="0"/>
              </a:rPr>
              <a:pPr>
                <a:defRPr/>
              </a:pPr>
              <a:t>34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0CA0556-2E55-7E49-9536-F0455F7DC450}" type="slidenum">
              <a:rPr lang="en-US" i="0" smtClean="0">
                <a:latin typeface="Times New Roman" charset="0"/>
              </a:rPr>
              <a:pPr>
                <a:defRPr/>
              </a:pPr>
              <a:t>35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EB62942-464A-BE4C-976A-09A7C59A25EA}" type="slidenum">
              <a:rPr lang="en-US" i="0" smtClean="0">
                <a:latin typeface="Times New Roman" charset="0"/>
              </a:rPr>
              <a:pPr>
                <a:defRPr/>
              </a:pPr>
              <a:t>36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5F772E-C619-AA41-87FA-66524F210512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99BDC0E-1826-674A-906D-54708681E955}" type="slidenum">
              <a:rPr lang="en-US" i="0" smtClean="0">
                <a:latin typeface="Times New Roman" charset="0"/>
              </a:rPr>
              <a:pPr>
                <a:defRPr/>
              </a:pPr>
              <a:t>37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3CD8A2B-4DCF-D14C-840D-0D433CEF9CD4}" type="slidenum">
              <a:rPr lang="en-US" i="0" smtClean="0">
                <a:latin typeface="Times New Roman" charset="0"/>
              </a:rPr>
              <a:pPr>
                <a:defRPr/>
              </a:pPr>
              <a:t>38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4BF121E-9906-AC41-BFFB-85364A968541}" type="slidenum">
              <a:rPr lang="en-US" i="0" smtClean="0">
                <a:latin typeface="Times New Roman" charset="0"/>
              </a:rPr>
              <a:pPr>
                <a:defRPr/>
              </a:pPr>
              <a:t>40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C4DF883-D50D-014F-AA3F-58F969D03B5E}" type="slidenum">
              <a:rPr lang="en-US" i="0" smtClean="0">
                <a:latin typeface="Times New Roman" charset="0"/>
              </a:rPr>
              <a:pPr>
                <a:defRPr/>
              </a:pPr>
              <a:t>41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ED44080-A1C1-6D48-9090-593E79365BAF}" type="slidenum">
              <a:rPr lang="en-US" i="0" smtClean="0">
                <a:latin typeface="Times New Roman" charset="0"/>
              </a:rPr>
              <a:pPr>
                <a:defRPr/>
              </a:pPr>
              <a:t>42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EFE8A98-A037-0E46-97CD-719E6DC48C9A}" type="slidenum">
              <a:rPr lang="en-US" i="0" smtClean="0">
                <a:latin typeface="Times New Roman" charset="0"/>
              </a:rPr>
              <a:pPr>
                <a:defRPr/>
              </a:pPr>
              <a:t>43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43D48F-8711-C346-AC55-69781208CC1B}" type="slidenum">
              <a:rPr lang="en-US" i="0" smtClean="0">
                <a:latin typeface="Times New Roman" charset="0"/>
              </a:rPr>
              <a:pPr>
                <a:defRPr/>
              </a:pPr>
              <a:t>44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795F41B-3CEF-8149-ABBA-878664839912}" type="slidenum">
              <a:rPr lang="en-US" i="0" smtClean="0">
                <a:latin typeface="Times New Roman" charset="0"/>
              </a:rPr>
              <a:pPr>
                <a:defRPr/>
              </a:pPr>
              <a:t>45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2CF89F6-5FF4-4C35-BFE0-417DD41CF75C}" type="slidenum">
              <a:rPr lang="en-US" altLang="en-US" sz="1100"/>
              <a:pPr/>
              <a:t>67</a:t>
            </a:fld>
            <a:endParaRPr lang="en-US" altLang="en-US" sz="11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noProof="1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6ABD8B-E98E-478A-A358-E3050DD9722A}" type="slidenum">
              <a:rPr lang="en-US" altLang="en-US" sz="1100"/>
              <a:pPr/>
              <a:t>68</a:t>
            </a:fld>
            <a:endParaRPr lang="en-US" altLang="en-US" sz="11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noProof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1DFFBCA-CF51-8C4C-90C0-C10013314852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F5C0A5-A06E-456C-9452-4CA6A97FA44F}" type="slidenum">
              <a:rPr lang="en-US" altLang="en-US" sz="1100"/>
              <a:pPr/>
              <a:t>69</a:t>
            </a:fld>
            <a:endParaRPr lang="en-US" altLang="en-US" sz="11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noProof="1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3A0ACB-171F-42C9-BB84-E01A9CA75F0E}" type="slidenum">
              <a:rPr lang="en-US" altLang="en-US" sz="1100"/>
              <a:pPr/>
              <a:t>70</a:t>
            </a:fld>
            <a:endParaRPr lang="en-US" altLang="en-US" sz="11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noProof="1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02756" indent="-270291" defTabSz="914485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081164" indent="-216233" defTabSz="914485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513629" indent="-216233" defTabSz="914485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1946095" indent="-216233" defTabSz="914485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F57331AF-31B3-416F-BF27-EBEBAC833D14}" type="slidenum">
              <a:rPr lang="en-US" altLang="en-US" sz="1100" i="0">
                <a:latin typeface="Times New Roman" pitchFamily="18" charset="0"/>
              </a:rPr>
              <a:pPr/>
              <a:t>71</a:t>
            </a:fld>
            <a:endParaRPr lang="en-US" altLang="en-US" sz="1100" i="0">
              <a:latin typeface="Times New Roman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02756" indent="-270291" defTabSz="914485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081164" indent="-216233" defTabSz="914485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513629" indent="-216233" defTabSz="914485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1946095" indent="-216233" defTabSz="914485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DFA478AE-F4C2-4822-AB5F-70AB2A94C0DB}" type="slidenum">
              <a:rPr lang="en-US" altLang="en-US" sz="1100" i="0">
                <a:latin typeface="Times New Roman" pitchFamily="18" charset="0"/>
              </a:rPr>
              <a:pPr/>
              <a:t>72</a:t>
            </a:fld>
            <a:endParaRPr lang="en-US" altLang="en-US" sz="1100" i="0">
              <a:latin typeface="Times New Roman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02756" indent="-270291" defTabSz="914485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081164" indent="-216233" defTabSz="914485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513629" indent="-216233" defTabSz="914485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1946095" indent="-216233" defTabSz="914485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9FA56877-A544-4A5E-9C1F-D6C28EB76775}" type="slidenum">
              <a:rPr lang="en-US" altLang="en-US" sz="1100" i="0">
                <a:latin typeface="Times New Roman" pitchFamily="18" charset="0"/>
              </a:rPr>
              <a:pPr/>
              <a:t>73</a:t>
            </a:fld>
            <a:endParaRPr lang="en-US" altLang="en-US" sz="1100" i="0">
              <a:latin typeface="Times New Roman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02756" indent="-270291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081164" indent="-216233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513629" indent="-216233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1946095" indent="-216233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E30D9E77-BE0F-4C74-BBBA-EF05669D4A8F}" type="slidenum">
              <a:rPr lang="en-US" altLang="en-US" sz="1100" i="0">
                <a:solidFill>
                  <a:srgbClr val="000000"/>
                </a:solidFill>
                <a:latin typeface="Times New Roman" pitchFamily="18" charset="0"/>
              </a:rPr>
              <a:pPr/>
              <a:t>74</a:t>
            </a:fld>
            <a:endParaRPr lang="en-US" altLang="en-US" sz="11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02756" indent="-270291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081164" indent="-216233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513629" indent="-216233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1946095" indent="-216233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38B5F043-59FC-457E-885E-684607169D59}" type="slidenum">
              <a:rPr lang="en-US" altLang="en-US" sz="1100" i="0">
                <a:solidFill>
                  <a:srgbClr val="000000"/>
                </a:solidFill>
                <a:latin typeface="Times New Roman" pitchFamily="18" charset="0"/>
              </a:rPr>
              <a:pPr/>
              <a:t>75</a:t>
            </a:fld>
            <a:endParaRPr lang="en-US" altLang="en-US" sz="11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02756" indent="-270291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081164" indent="-216233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513629" indent="-216233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1946095" indent="-216233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30261AE1-3C78-41AB-9BA8-2659DA883329}" type="slidenum">
              <a:rPr lang="en-US" altLang="en-US" sz="1100" i="0">
                <a:solidFill>
                  <a:srgbClr val="000000"/>
                </a:solidFill>
                <a:latin typeface="Times New Roman" pitchFamily="18" charset="0"/>
              </a:rPr>
              <a:pPr/>
              <a:t>76</a:t>
            </a:fld>
            <a:endParaRPr lang="en-US" altLang="en-US" sz="11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02756" indent="-270291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081164" indent="-216233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513629" indent="-216233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1946095" indent="-216233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B7C274DE-59B3-47FB-B47B-A13A356DEF0A}" type="slidenum">
              <a:rPr lang="en-US" altLang="en-US" sz="1100" i="0">
                <a:solidFill>
                  <a:srgbClr val="000000"/>
                </a:solidFill>
                <a:latin typeface="Times New Roman" pitchFamily="18" charset="0"/>
              </a:rPr>
              <a:pPr/>
              <a:t>77</a:t>
            </a:fld>
            <a:endParaRPr lang="en-US" altLang="en-US" sz="11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9EA52E9-146D-8E49-BEC5-237E611F9B44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B7099E6-1531-3943-8BFA-88B507B11539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A9C1EC7-E903-DF46-A0F2-890A589B5677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61AA2AC-99CC-3A4A-B8E8-FAB41F82BBCA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69983E0-9854-FD4B-8953-2A3C8DAEAEAB}" type="slidenum">
              <a:rPr lang="en-US" i="0" smtClean="0">
                <a:latin typeface="Times New Roman" charset="0"/>
              </a:rPr>
              <a:pPr>
                <a:defRPr/>
              </a:pPr>
              <a:t>12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7641-1E44-4E2E-8DF7-2EA30A1E7E12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F8E-527B-46A8-9C23-50C827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9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7641-1E44-4E2E-8DF7-2EA30A1E7E12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F8E-527B-46A8-9C23-50C827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7641-1E44-4E2E-8DF7-2EA30A1E7E12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F8E-527B-46A8-9C23-50C827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9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7641-1E44-4E2E-8DF7-2EA30A1E7E12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F8E-527B-46A8-9C23-50C827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7641-1E44-4E2E-8DF7-2EA30A1E7E12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F8E-527B-46A8-9C23-50C827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7641-1E44-4E2E-8DF7-2EA30A1E7E12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F8E-527B-46A8-9C23-50C827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9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7641-1E44-4E2E-8DF7-2EA30A1E7E12}" type="datetimeFigureOut">
              <a:rPr lang="en-US" smtClean="0"/>
              <a:t>2/7/23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F8E-527B-46A8-9C23-50C827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5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7641-1E44-4E2E-8DF7-2EA30A1E7E12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F8E-527B-46A8-9C23-50C827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7641-1E44-4E2E-8DF7-2EA30A1E7E12}" type="datetimeFigureOut">
              <a:rPr lang="en-US" smtClean="0"/>
              <a:t>2/7/23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F8E-527B-46A8-9C23-50C827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0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7641-1E44-4E2E-8DF7-2EA30A1E7E12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F8E-527B-46A8-9C23-50C827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9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7641-1E44-4E2E-8DF7-2EA30A1E7E12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F8E-527B-46A8-9C23-50C827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5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5144"/>
            <a:ext cx="8229600" cy="4909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DB287641-1E44-4E2E-8DF7-2EA30A1E7E12}" type="datetimeFigureOut">
              <a:rPr lang="en-US" smtClean="0"/>
              <a:pPr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8EB29F8E-527B-46A8-9C23-50C827562A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8" y="132642"/>
            <a:ext cx="1097735" cy="6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8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collision-detection-csmacd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0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802.11_RTS/CTS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56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3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10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2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19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Medium Access Control (MAC)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112040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Random access protocols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44638"/>
            <a:ext cx="7772400" cy="4648200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when node has packet to send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transmit at full channel data rate R.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no </a:t>
            </a:r>
            <a:r>
              <a:rPr lang="en-US" i="1" dirty="0">
                <a:latin typeface="Gill Sans MT" charset="0"/>
              </a:rPr>
              <a:t>a priori</a:t>
            </a:r>
            <a:r>
              <a:rPr lang="en-US" dirty="0">
                <a:latin typeface="Gill Sans MT" charset="0"/>
              </a:rPr>
              <a:t> coordination among nodes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two or more transmitting nodes at the same time </a:t>
            </a:r>
            <a:r>
              <a:rPr lang="en-US" dirty="0">
                <a:latin typeface="MS Mincho" charset="0"/>
                <a:ea typeface="MS Mincho" charset="0"/>
                <a:cs typeface="MS Mincho" charset="0"/>
              </a:rPr>
              <a:t>➜</a:t>
            </a:r>
            <a:r>
              <a:rPr lang="en-US" dirty="0">
                <a:latin typeface="Gill Sans MT" charset="0"/>
                <a:cs typeface="+mn-cs"/>
              </a:rPr>
              <a:t> </a:t>
            </a:r>
            <a:r>
              <a:rPr lang="ja-JP" altLang="en-US" dirty="0">
                <a:solidFill>
                  <a:srgbClr val="0070C0"/>
                </a:solidFill>
                <a:latin typeface="Gill Sans MT" charset="0"/>
                <a:cs typeface="+mn-cs"/>
              </a:rPr>
              <a:t>“</a:t>
            </a: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collision</a:t>
            </a:r>
            <a:r>
              <a:rPr lang="ja-JP" altLang="en-US" dirty="0">
                <a:solidFill>
                  <a:srgbClr val="0070C0"/>
                </a:solidFill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,</a:t>
            </a:r>
          </a:p>
          <a:p>
            <a:pPr>
              <a:lnSpc>
                <a:spcPct val="75000"/>
              </a:lnSpc>
              <a:defRPr/>
            </a:pPr>
            <a:r>
              <a:rPr lang="en-US" b="1" dirty="0">
                <a:solidFill>
                  <a:srgbClr val="CC0000"/>
                </a:solidFill>
                <a:latin typeface="Gill Sans MT" charset="0"/>
                <a:cs typeface="+mn-cs"/>
              </a:rPr>
              <a:t>random access MAC protocol</a:t>
            </a:r>
            <a:r>
              <a:rPr lang="en-US" b="1" dirty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specifies: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how to 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detect collisions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how to 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recover from collisions </a:t>
            </a:r>
            <a:r>
              <a:rPr lang="en-US" dirty="0">
                <a:latin typeface="Gill Sans MT" charset="0"/>
              </a:rPr>
              <a:t>(e.g., via delayed retransmissions)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examples of random access MAC protocols: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slotted 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CSMA, CSMA/CD, CSMA/CA</a:t>
            </a:r>
          </a:p>
        </p:txBody>
      </p:sp>
      <p:pic>
        <p:nvPicPr>
          <p:cNvPr id="84997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3981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3200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7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95091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0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Pure (unslotted)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2400"/>
            <a:ext cx="8343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U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nslotted Aloha: </a:t>
            </a:r>
            <a:r>
              <a:rPr lang="en-US" sz="2400" dirty="0">
                <a:latin typeface="Gill Sans MT" charset="0"/>
                <a:cs typeface="+mn-cs"/>
              </a:rPr>
              <a:t>simpler, no synchronization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when frame first arrives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 transmit immediately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collision probability increases: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frame sent at t</a:t>
            </a:r>
            <a:r>
              <a:rPr lang="en-US" baseline="-25000" dirty="0">
                <a:latin typeface="Gill Sans MT" charset="0"/>
              </a:rPr>
              <a:t>0</a:t>
            </a:r>
            <a:r>
              <a:rPr lang="en-US" dirty="0">
                <a:latin typeface="Gill Sans MT" charset="0"/>
              </a:rPr>
              <a:t> collides with other frames sent in [t</a:t>
            </a:r>
            <a:r>
              <a:rPr lang="en-US" baseline="-25000" dirty="0">
                <a:latin typeface="Gill Sans MT" charset="0"/>
              </a:rPr>
              <a:t>0</a:t>
            </a:r>
            <a:r>
              <a:rPr lang="en-US" dirty="0">
                <a:latin typeface="Gill Sans MT" charset="0"/>
              </a:rPr>
              <a:t>-1,t</a:t>
            </a:r>
            <a:r>
              <a:rPr lang="en-US" baseline="-25000" dirty="0">
                <a:latin typeface="Gill Sans MT" charset="0"/>
              </a:rPr>
              <a:t>0</a:t>
            </a:r>
            <a:r>
              <a:rPr lang="en-US" dirty="0">
                <a:latin typeface="Gill Sans MT" charset="0"/>
              </a:rPr>
              <a:t>+1]</a:t>
            </a:r>
          </a:p>
        </p:txBody>
      </p:sp>
      <p:pic>
        <p:nvPicPr>
          <p:cNvPr id="93190" name="Picture 4" descr="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3871913"/>
            <a:ext cx="62801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638285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Slotted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4038" y="1522413"/>
            <a:ext cx="3989387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Assumptions: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all frames </a:t>
            </a:r>
            <a:r>
              <a:rPr lang="en-US" sz="2400" dirty="0">
                <a:solidFill>
                  <a:srgbClr val="0070C0"/>
                </a:solidFill>
                <a:latin typeface="Gill Sans MT" charset="0"/>
                <a:cs typeface="+mn-cs"/>
              </a:rPr>
              <a:t>same size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time divided into equal size </a:t>
            </a:r>
            <a:r>
              <a:rPr lang="en-US" sz="2400" dirty="0">
                <a:solidFill>
                  <a:srgbClr val="0070C0"/>
                </a:solidFill>
                <a:latin typeface="Gill Sans MT" charset="0"/>
                <a:cs typeface="+mn-cs"/>
              </a:rPr>
              <a:t>slots</a:t>
            </a:r>
            <a:r>
              <a:rPr lang="en-US" sz="2400" dirty="0">
                <a:latin typeface="Gill Sans MT" charset="0"/>
                <a:cs typeface="+mn-cs"/>
              </a:rPr>
              <a:t> (time to transmit 1 frame)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nodes start to transmit only at the </a:t>
            </a:r>
            <a:r>
              <a:rPr lang="en-US" sz="2400" dirty="0">
                <a:solidFill>
                  <a:srgbClr val="0070C0"/>
                </a:solidFill>
                <a:latin typeface="Gill Sans MT" charset="0"/>
                <a:cs typeface="+mn-cs"/>
              </a:rPr>
              <a:t>beginning of slot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nodes are </a:t>
            </a:r>
            <a:r>
              <a:rPr lang="en-US" sz="2400" dirty="0">
                <a:solidFill>
                  <a:srgbClr val="0070C0"/>
                </a:solidFill>
                <a:latin typeface="Gill Sans MT" charset="0"/>
                <a:cs typeface="+mn-cs"/>
              </a:rPr>
              <a:t>synchronized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if 2 or more nodes transmit in slot, all nodes detect collision</a:t>
            </a:r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00188"/>
            <a:ext cx="4332288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O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peration: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when node obtains fresh frame, transmits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latin typeface="Gill Sans MT" charset="0"/>
              </a:rPr>
              <a:t>if </a:t>
            </a:r>
            <a:r>
              <a:rPr lang="en-US" i="1" dirty="0">
                <a:solidFill>
                  <a:srgbClr val="0070C0"/>
                </a:solidFill>
                <a:latin typeface="Gill Sans MT" charset="0"/>
              </a:rPr>
              <a:t>no collision</a:t>
            </a:r>
            <a:r>
              <a:rPr lang="en-US" i="1" dirty="0"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node can send new frame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latin typeface="Gill Sans MT" charset="0"/>
              </a:rPr>
              <a:t>if </a:t>
            </a:r>
            <a:r>
              <a:rPr lang="en-US" i="1" dirty="0">
                <a:solidFill>
                  <a:srgbClr val="0070C0"/>
                </a:solidFill>
                <a:latin typeface="Gill Sans MT" charset="0"/>
              </a:rPr>
              <a:t>collision</a:t>
            </a:r>
            <a:r>
              <a:rPr lang="en-US" i="1" dirty="0"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node retransmits frame in each subsequent slot with probability </a:t>
            </a:r>
            <a:r>
              <a:rPr lang="en-US" i="1" dirty="0">
                <a:solidFill>
                  <a:srgbClr val="0070C0"/>
                </a:solidFill>
                <a:latin typeface="Gill Sans MT" charset="0"/>
              </a:rPr>
              <a:t>p</a:t>
            </a:r>
            <a:r>
              <a:rPr lang="en-US" dirty="0">
                <a:latin typeface="Gill Sans MT" charset="0"/>
              </a:rPr>
              <a:t> until success</a:t>
            </a:r>
          </a:p>
        </p:txBody>
      </p:sp>
      <p:pic>
        <p:nvPicPr>
          <p:cNvPr id="87046" name="Picture 7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72824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335338"/>
            <a:ext cx="3810000" cy="3203575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Pros: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single active node can </a:t>
            </a:r>
            <a:r>
              <a:rPr lang="en-US" sz="2400" dirty="0">
                <a:solidFill>
                  <a:srgbClr val="0070C0"/>
                </a:solidFill>
                <a:latin typeface="Gill Sans MT" charset="0"/>
                <a:cs typeface="+mn-cs"/>
              </a:rPr>
              <a:t>continuously transmit </a:t>
            </a:r>
            <a:r>
              <a:rPr lang="en-US" sz="2400" dirty="0">
                <a:latin typeface="Gill Sans MT" charset="0"/>
                <a:cs typeface="+mn-cs"/>
              </a:rPr>
              <a:t>at full rate of channel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highly decentralized: only slots in nodes need to be in sync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simple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3313113"/>
            <a:ext cx="3810000" cy="3200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Cons: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collisions, </a:t>
            </a:r>
            <a:r>
              <a:rPr lang="en-US" sz="2400" dirty="0">
                <a:solidFill>
                  <a:srgbClr val="0070C0"/>
                </a:solidFill>
                <a:latin typeface="Gill Sans MT" charset="0"/>
                <a:cs typeface="+mn-cs"/>
              </a:rPr>
              <a:t>wasting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idle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nodes may be </a:t>
            </a:r>
            <a:r>
              <a:rPr lang="en-US" sz="2400" dirty="0">
                <a:solidFill>
                  <a:srgbClr val="0070C0"/>
                </a:solidFill>
                <a:latin typeface="Gill Sans MT" charset="0"/>
                <a:cs typeface="+mn-cs"/>
              </a:rPr>
              <a:t>able to detect collision</a:t>
            </a:r>
            <a:r>
              <a:rPr lang="en-US" sz="2400" dirty="0">
                <a:latin typeface="Gill Sans MT" charset="0"/>
                <a:cs typeface="+mn-cs"/>
              </a:rPr>
              <a:t> in less than time to transmit packet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0070C0"/>
                </a:solidFill>
                <a:latin typeface="Gill Sans MT" charset="0"/>
                <a:cs typeface="+mn-cs"/>
              </a:rPr>
              <a:t>clock synchronization</a:t>
            </a:r>
          </a:p>
        </p:txBody>
      </p:sp>
      <p:sp>
        <p:nvSpPr>
          <p:cNvPr id="25606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Slotted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pic>
        <p:nvPicPr>
          <p:cNvPr id="89094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5" name="Group 64"/>
          <p:cNvGrpSpPr>
            <a:grpSpLocks/>
          </p:cNvGrpSpPr>
          <p:nvPr/>
        </p:nvGrpSpPr>
        <p:grpSpPr bwMode="auto">
          <a:xfrm>
            <a:off x="1028700" y="1350963"/>
            <a:ext cx="6053138" cy="1938337"/>
            <a:chOff x="648" y="899"/>
            <a:chExt cx="3813" cy="1221"/>
          </a:xfrm>
        </p:grpSpPr>
        <p:grpSp>
          <p:nvGrpSpPr>
            <p:cNvPr id="89096" name="Group 9"/>
            <p:cNvGrpSpPr>
              <a:grpSpLocks/>
            </p:cNvGrpSpPr>
            <p:nvPr/>
          </p:nvGrpSpPr>
          <p:grpSpPr bwMode="auto">
            <a:xfrm>
              <a:off x="1193" y="899"/>
              <a:ext cx="283" cy="192"/>
              <a:chOff x="1185" y="903"/>
              <a:chExt cx="283" cy="192"/>
            </a:xfrm>
          </p:grpSpPr>
          <p:sp>
            <p:nvSpPr>
              <p:cNvPr id="25660" name="Rectangle 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61" name="Text Box 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7" name="Group 10"/>
            <p:cNvGrpSpPr>
              <a:grpSpLocks/>
            </p:cNvGrpSpPr>
            <p:nvPr/>
          </p:nvGrpSpPr>
          <p:grpSpPr bwMode="auto">
            <a:xfrm>
              <a:off x="1811" y="901"/>
              <a:ext cx="283" cy="192"/>
              <a:chOff x="1185" y="903"/>
              <a:chExt cx="283" cy="192"/>
            </a:xfrm>
          </p:grpSpPr>
          <p:sp>
            <p:nvSpPr>
              <p:cNvPr id="25658" name="Rectangle 11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9" name="Text Box 12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8" name="Group 13"/>
            <p:cNvGrpSpPr>
              <a:grpSpLocks/>
            </p:cNvGrpSpPr>
            <p:nvPr/>
          </p:nvGrpSpPr>
          <p:grpSpPr bwMode="auto">
            <a:xfrm>
              <a:off x="2779" y="902"/>
              <a:ext cx="283" cy="192"/>
              <a:chOff x="1185" y="903"/>
              <a:chExt cx="283" cy="192"/>
            </a:xfrm>
          </p:grpSpPr>
          <p:sp>
            <p:nvSpPr>
              <p:cNvPr id="25656" name="Rectangle 14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7" name="Text Box 15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9" name="Group 16"/>
            <p:cNvGrpSpPr>
              <a:grpSpLocks/>
            </p:cNvGrpSpPr>
            <p:nvPr/>
          </p:nvGrpSpPr>
          <p:grpSpPr bwMode="auto">
            <a:xfrm>
              <a:off x="3419" y="899"/>
              <a:ext cx="283" cy="192"/>
              <a:chOff x="1185" y="903"/>
              <a:chExt cx="283" cy="192"/>
            </a:xfrm>
          </p:grpSpPr>
          <p:sp>
            <p:nvSpPr>
              <p:cNvPr id="25654" name="Rectangle 1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5" name="Text Box 1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100" name="Group 24"/>
            <p:cNvGrpSpPr>
              <a:grpSpLocks/>
            </p:cNvGrpSpPr>
            <p:nvPr/>
          </p:nvGrpSpPr>
          <p:grpSpPr bwMode="auto">
            <a:xfrm>
              <a:off x="1194" y="1225"/>
              <a:ext cx="283" cy="192"/>
              <a:chOff x="4584" y="1229"/>
              <a:chExt cx="283" cy="192"/>
            </a:xfrm>
          </p:grpSpPr>
          <p:sp>
            <p:nvSpPr>
              <p:cNvPr id="25652" name="Rectangle 20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3" name="Text Box 21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1" name="Group 31"/>
            <p:cNvGrpSpPr>
              <a:grpSpLocks/>
            </p:cNvGrpSpPr>
            <p:nvPr/>
          </p:nvGrpSpPr>
          <p:grpSpPr bwMode="auto">
            <a:xfrm>
              <a:off x="1195" y="1546"/>
              <a:ext cx="283" cy="192"/>
              <a:chOff x="4827" y="1591"/>
              <a:chExt cx="283" cy="192"/>
            </a:xfrm>
          </p:grpSpPr>
          <p:sp>
            <p:nvSpPr>
              <p:cNvPr id="25650" name="Rectangle 22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1" name="Text Box 23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89102" name="Group 25"/>
            <p:cNvGrpSpPr>
              <a:grpSpLocks/>
            </p:cNvGrpSpPr>
            <p:nvPr/>
          </p:nvGrpSpPr>
          <p:grpSpPr bwMode="auto">
            <a:xfrm>
              <a:off x="1817" y="1226"/>
              <a:ext cx="283" cy="192"/>
              <a:chOff x="4584" y="1229"/>
              <a:chExt cx="283" cy="192"/>
            </a:xfrm>
          </p:grpSpPr>
          <p:sp>
            <p:nvSpPr>
              <p:cNvPr id="25648" name="Rectangle 26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9" name="Text Box 27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3" name="Group 28"/>
            <p:cNvGrpSpPr>
              <a:grpSpLocks/>
            </p:cNvGrpSpPr>
            <p:nvPr/>
          </p:nvGrpSpPr>
          <p:grpSpPr bwMode="auto">
            <a:xfrm>
              <a:off x="2143" y="1227"/>
              <a:ext cx="283" cy="192"/>
              <a:chOff x="4584" y="1229"/>
              <a:chExt cx="283" cy="192"/>
            </a:xfrm>
          </p:grpSpPr>
          <p:sp>
            <p:nvSpPr>
              <p:cNvPr id="25646" name="Rectangle 29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7" name="Text Box 30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4" name="Group 32"/>
            <p:cNvGrpSpPr>
              <a:grpSpLocks/>
            </p:cNvGrpSpPr>
            <p:nvPr/>
          </p:nvGrpSpPr>
          <p:grpSpPr bwMode="auto">
            <a:xfrm>
              <a:off x="2780" y="1547"/>
              <a:ext cx="283" cy="192"/>
              <a:chOff x="4827" y="1591"/>
              <a:chExt cx="283" cy="192"/>
            </a:xfrm>
          </p:grpSpPr>
          <p:sp>
            <p:nvSpPr>
              <p:cNvPr id="25644" name="Rectangle 33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5" name="Text Box 34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89105" name="Group 35"/>
            <p:cNvGrpSpPr>
              <a:grpSpLocks/>
            </p:cNvGrpSpPr>
            <p:nvPr/>
          </p:nvGrpSpPr>
          <p:grpSpPr bwMode="auto">
            <a:xfrm>
              <a:off x="3732" y="1548"/>
              <a:ext cx="283" cy="192"/>
              <a:chOff x="4827" y="1591"/>
              <a:chExt cx="283" cy="192"/>
            </a:xfrm>
          </p:grpSpPr>
          <p:sp>
            <p:nvSpPr>
              <p:cNvPr id="25642" name="Rectangle 36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3" name="Text Box 37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sp>
          <p:nvSpPr>
            <p:cNvPr id="25619" name="Text Box 38"/>
            <p:cNvSpPr txBox="1">
              <a:spLocks noChangeArrowheads="1"/>
            </p:cNvSpPr>
            <p:nvPr/>
          </p:nvSpPr>
          <p:spPr bwMode="auto">
            <a:xfrm>
              <a:off x="659" y="921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node 1</a:t>
              </a:r>
            </a:p>
          </p:txBody>
        </p:sp>
        <p:sp>
          <p:nvSpPr>
            <p:cNvPr id="25620" name="Text Box 39"/>
            <p:cNvSpPr txBox="1">
              <a:spLocks noChangeArrowheads="1"/>
            </p:cNvSpPr>
            <p:nvPr/>
          </p:nvSpPr>
          <p:spPr bwMode="auto">
            <a:xfrm>
              <a:off x="648" y="1245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node 2</a:t>
              </a:r>
            </a:p>
          </p:txBody>
        </p:sp>
        <p:sp>
          <p:nvSpPr>
            <p:cNvPr id="25621" name="Text Box 40"/>
            <p:cNvSpPr txBox="1">
              <a:spLocks noChangeArrowheads="1"/>
            </p:cNvSpPr>
            <p:nvPr/>
          </p:nvSpPr>
          <p:spPr bwMode="auto">
            <a:xfrm>
              <a:off x="677" y="1562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node 3</a:t>
              </a:r>
            </a:p>
          </p:txBody>
        </p:sp>
        <p:sp>
          <p:nvSpPr>
            <p:cNvPr id="25622" name="Line 41"/>
            <p:cNvSpPr>
              <a:spLocks noChangeShapeType="1"/>
            </p:cNvSpPr>
            <p:nvPr/>
          </p:nvSpPr>
          <p:spPr bwMode="auto">
            <a:xfrm>
              <a:off x="1179" y="1882"/>
              <a:ext cx="3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3" name="Line 42"/>
            <p:cNvSpPr>
              <a:spLocks noChangeShapeType="1"/>
            </p:cNvSpPr>
            <p:nvPr/>
          </p:nvSpPr>
          <p:spPr bwMode="auto">
            <a:xfrm>
              <a:off x="1181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4" name="Line 43"/>
            <p:cNvSpPr>
              <a:spLocks noChangeShapeType="1"/>
            </p:cNvSpPr>
            <p:nvPr/>
          </p:nvSpPr>
          <p:spPr bwMode="auto">
            <a:xfrm>
              <a:off x="1496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5" name="Line 44"/>
            <p:cNvSpPr>
              <a:spLocks noChangeShapeType="1"/>
            </p:cNvSpPr>
            <p:nvPr/>
          </p:nvSpPr>
          <p:spPr bwMode="auto">
            <a:xfrm>
              <a:off x="1813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6" name="Line 45"/>
            <p:cNvSpPr>
              <a:spLocks noChangeShapeType="1"/>
            </p:cNvSpPr>
            <p:nvPr/>
          </p:nvSpPr>
          <p:spPr bwMode="auto">
            <a:xfrm>
              <a:off x="2132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7" name="Line 46"/>
            <p:cNvSpPr>
              <a:spLocks noChangeShapeType="1"/>
            </p:cNvSpPr>
            <p:nvPr/>
          </p:nvSpPr>
          <p:spPr bwMode="auto">
            <a:xfrm>
              <a:off x="2450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8" name="Line 47"/>
            <p:cNvSpPr>
              <a:spLocks noChangeShapeType="1"/>
            </p:cNvSpPr>
            <p:nvPr/>
          </p:nvSpPr>
          <p:spPr bwMode="auto">
            <a:xfrm>
              <a:off x="2770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9" name="Line 48"/>
            <p:cNvSpPr>
              <a:spLocks noChangeShapeType="1"/>
            </p:cNvSpPr>
            <p:nvPr/>
          </p:nvSpPr>
          <p:spPr bwMode="auto">
            <a:xfrm>
              <a:off x="3088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0" name="Line 49"/>
            <p:cNvSpPr>
              <a:spLocks noChangeShapeType="1"/>
            </p:cNvSpPr>
            <p:nvPr/>
          </p:nvSpPr>
          <p:spPr bwMode="auto">
            <a:xfrm>
              <a:off x="3406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1" name="Line 50"/>
            <p:cNvSpPr>
              <a:spLocks noChangeShapeType="1"/>
            </p:cNvSpPr>
            <p:nvPr/>
          </p:nvSpPr>
          <p:spPr bwMode="auto">
            <a:xfrm>
              <a:off x="3726" y="1815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2" name="Line 51"/>
            <p:cNvSpPr>
              <a:spLocks noChangeShapeType="1"/>
            </p:cNvSpPr>
            <p:nvPr/>
          </p:nvSpPr>
          <p:spPr bwMode="auto">
            <a:xfrm>
              <a:off x="4034" y="1813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3" name="Text Box 54"/>
            <p:cNvSpPr txBox="1">
              <a:spLocks noChangeArrowheads="1"/>
            </p:cNvSpPr>
            <p:nvPr/>
          </p:nvSpPr>
          <p:spPr bwMode="auto">
            <a:xfrm>
              <a:off x="1220" y="188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C00000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4" name="Text Box 55"/>
            <p:cNvSpPr txBox="1">
              <a:spLocks noChangeArrowheads="1"/>
            </p:cNvSpPr>
            <p:nvPr/>
          </p:nvSpPr>
          <p:spPr bwMode="auto">
            <a:xfrm>
              <a:off x="1862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C00000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5" name="Text Box 56"/>
            <p:cNvSpPr txBox="1">
              <a:spLocks noChangeArrowheads="1"/>
            </p:cNvSpPr>
            <p:nvPr/>
          </p:nvSpPr>
          <p:spPr bwMode="auto">
            <a:xfrm>
              <a:off x="2816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C00000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6" name="Text Box 58"/>
            <p:cNvSpPr txBox="1">
              <a:spLocks noChangeArrowheads="1"/>
            </p:cNvSpPr>
            <p:nvPr/>
          </p:nvSpPr>
          <p:spPr bwMode="auto">
            <a:xfrm>
              <a:off x="218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7" name="Text Box 59"/>
            <p:cNvSpPr txBox="1">
              <a:spLocks noChangeArrowheads="1"/>
            </p:cNvSpPr>
            <p:nvPr/>
          </p:nvSpPr>
          <p:spPr bwMode="auto">
            <a:xfrm>
              <a:off x="344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8" name="Text Box 60"/>
            <p:cNvSpPr txBox="1">
              <a:spLocks noChangeArrowheads="1"/>
            </p:cNvSpPr>
            <p:nvPr/>
          </p:nvSpPr>
          <p:spPr bwMode="auto">
            <a:xfrm>
              <a:off x="3752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9" name="Text Box 61"/>
            <p:cNvSpPr txBox="1">
              <a:spLocks noChangeArrowheads="1"/>
            </p:cNvSpPr>
            <p:nvPr/>
          </p:nvSpPr>
          <p:spPr bwMode="auto">
            <a:xfrm>
              <a:off x="1544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  <p:sp>
          <p:nvSpPr>
            <p:cNvPr id="25640" name="Text Box 62"/>
            <p:cNvSpPr txBox="1">
              <a:spLocks noChangeArrowheads="1"/>
            </p:cNvSpPr>
            <p:nvPr/>
          </p:nvSpPr>
          <p:spPr bwMode="auto">
            <a:xfrm>
              <a:off x="250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  <p:sp>
          <p:nvSpPr>
            <p:cNvPr id="25641" name="Text Box 63"/>
            <p:cNvSpPr txBox="1">
              <a:spLocks noChangeArrowheads="1"/>
            </p:cNvSpPr>
            <p:nvPr/>
          </p:nvSpPr>
          <p:spPr bwMode="auto">
            <a:xfrm>
              <a:off x="313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</p:grp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619705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0048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28600"/>
            <a:ext cx="846455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CSMA (carrier sense multiple access)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6525" y="1662113"/>
            <a:ext cx="6467475" cy="3246437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600" i="1" dirty="0">
                <a:solidFill>
                  <a:srgbClr val="CC0000"/>
                </a:solidFill>
                <a:cs typeface="+mn-cs"/>
              </a:rPr>
              <a:t>CSMA</a:t>
            </a:r>
            <a:r>
              <a:rPr lang="en-US" sz="3600" dirty="0">
                <a:solidFill>
                  <a:srgbClr val="FF0000"/>
                </a:solidFill>
                <a:cs typeface="+mn-cs"/>
              </a:rPr>
              <a:t>:</a:t>
            </a:r>
            <a:r>
              <a:rPr lang="en-US" sz="3200" dirty="0">
                <a:cs typeface="+mn-cs"/>
              </a:rPr>
              <a:t> listen before transmit: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if channel sensed idle:</a:t>
            </a:r>
            <a:r>
              <a:rPr lang="en-US" dirty="0">
                <a:cs typeface="+mn-cs"/>
              </a:rPr>
              <a:t> transmit </a:t>
            </a:r>
            <a:r>
              <a:rPr lang="en-US" dirty="0">
                <a:solidFill>
                  <a:srgbClr val="FF0000"/>
                </a:solidFill>
                <a:cs typeface="+mn-cs"/>
              </a:rPr>
              <a:t>entire</a:t>
            </a:r>
            <a:r>
              <a:rPr lang="en-US" dirty="0">
                <a:cs typeface="+mn-cs"/>
              </a:rPr>
              <a:t> frame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if channel sensed busy</a:t>
            </a:r>
            <a:r>
              <a:rPr lang="en-US" dirty="0">
                <a:cs typeface="+mn-cs"/>
              </a:rPr>
              <a:t>, defer transmission </a:t>
            </a:r>
            <a:br>
              <a:rPr lang="en-US" dirty="0">
                <a:cs typeface="+mn-cs"/>
              </a:rPr>
            </a:br>
            <a:br>
              <a:rPr lang="en-US" dirty="0">
                <a:cs typeface="+mn-cs"/>
              </a:rPr>
            </a:br>
            <a:endParaRPr lang="en-US" dirty="0">
              <a:cs typeface="+mn-cs"/>
            </a:endParaRPr>
          </a:p>
          <a:p>
            <a:pPr>
              <a:defRPr/>
            </a:pPr>
            <a:r>
              <a:rPr lang="en-US" b="1" dirty="0">
                <a:cs typeface="+mn-cs"/>
              </a:rPr>
              <a:t>human analogy: </a:t>
            </a:r>
            <a:r>
              <a:rPr lang="en-US" dirty="0">
                <a:cs typeface="+mn-cs"/>
              </a:rPr>
              <a:t>don</a:t>
            </a:r>
            <a:r>
              <a:rPr lang="ja-JP" altLang="en-US" dirty="0">
                <a:cs typeface="+mn-cs"/>
              </a:rPr>
              <a:t>’</a:t>
            </a:r>
            <a:r>
              <a:rPr lang="en-US" dirty="0">
                <a:cs typeface="+mn-cs"/>
              </a:rPr>
              <a:t>t interrupt others!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716566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 collisions</a:t>
            </a:r>
          </a:p>
        </p:txBody>
      </p:sp>
      <p:sp>
        <p:nvSpPr>
          <p:cNvPr id="3072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597275" cy="4648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collisions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can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still occur: </a:t>
            </a:r>
            <a:r>
              <a:rPr lang="en-US" sz="2400" dirty="0">
                <a:latin typeface="Gill Sans MT" charset="0"/>
                <a:cs typeface="+mn-cs"/>
              </a:rPr>
              <a:t>propagation delay means  two nodes may not hear each other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s transmission</a:t>
            </a:r>
          </a:p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collision: </a:t>
            </a:r>
            <a:r>
              <a:rPr lang="en-US" sz="2400" dirty="0">
                <a:latin typeface="Gill Sans MT" charset="0"/>
                <a:cs typeface="+mn-cs"/>
              </a:rPr>
              <a:t>entire packet transmission time wasted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distance &amp; propagation delay play role in in determining collision probability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30726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322388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6" name="Picture 8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012825"/>
            <a:ext cx="39433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552700"/>
            <a:ext cx="3736975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2809875"/>
            <a:ext cx="3725863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062288"/>
            <a:ext cx="3763963" cy="1624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670425"/>
            <a:ext cx="3789362" cy="163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254125"/>
            <a:ext cx="4040187" cy="130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835525" y="1652585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1185863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04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9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160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CSMA/CD </a:t>
            </a:r>
            <a:r>
              <a:rPr lang="en-US" sz="4000" dirty="0">
                <a:latin typeface="Gill Sans MT" charset="0"/>
                <a:cs typeface="+mj-cs"/>
              </a:rPr>
              <a:t>(collision detection)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33513"/>
            <a:ext cx="826452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+mn-cs"/>
              </a:rPr>
              <a:t>CSMA/CD: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carrier sensing, deferral as in CSMA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collisions </a:t>
            </a:r>
            <a:r>
              <a:rPr lang="en-US" i="1" dirty="0">
                <a:latin typeface="Gill Sans MT" charset="0"/>
              </a:rPr>
              <a:t>detected</a:t>
            </a:r>
            <a:r>
              <a:rPr lang="en-US" dirty="0">
                <a:latin typeface="Gill Sans MT" charset="0"/>
              </a:rPr>
              <a:t> within short time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colliding transmissions aborted, reducing channel wastage 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Collision detection: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b="1" dirty="0">
                <a:latin typeface="Gill Sans MT" charset="0"/>
              </a:rPr>
              <a:t>easy in wired LANs: 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measure signal strengths</a:t>
            </a:r>
            <a:r>
              <a:rPr lang="en-US" dirty="0">
                <a:latin typeface="Gill Sans MT" charset="0"/>
              </a:rPr>
              <a:t>, compare transmitted, received signals</a:t>
            </a:r>
          </a:p>
          <a:p>
            <a:pPr lvl="1">
              <a:defRPr/>
            </a:pPr>
            <a:r>
              <a:rPr lang="en-US" b="1" dirty="0">
                <a:latin typeface="Gill Sans MT" charset="0"/>
              </a:rPr>
              <a:t>difficult in wireless LANs: 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received signal strength overwhelmed</a:t>
            </a:r>
            <a:r>
              <a:rPr lang="en-US" dirty="0">
                <a:latin typeface="Gill Sans MT" charset="0"/>
              </a:rPr>
              <a:t> by local transmission strength 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H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uman analogy: </a:t>
            </a:r>
            <a:r>
              <a:rPr lang="en-US" dirty="0">
                <a:latin typeface="Gill Sans MT" charset="0"/>
                <a:cs typeface="+mn-cs"/>
              </a:rPr>
              <a:t>the polite conversationalist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18B8C-EDE5-2E12-8A0F-DB050CAA88B5}"/>
              </a:ext>
            </a:extLst>
          </p:cNvPr>
          <p:cNvSpPr txBox="1"/>
          <p:nvPr/>
        </p:nvSpPr>
        <p:spPr>
          <a:xfrm>
            <a:off x="533400" y="6335358"/>
            <a:ext cx="69321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>
                <a:hlinkClick r:id="rId4"/>
              </a:rPr>
              <a:t>https://www.geeksforgeeks.org/collision-detection-csmacd/</a:t>
            </a:r>
            <a:endParaRPr lang="en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818172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7" name="Picture 3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1531938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8" name="Picture 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160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CSMA/CD </a:t>
            </a:r>
            <a:r>
              <a:rPr lang="en-US" sz="4000" dirty="0">
                <a:latin typeface="Gill Sans MT" charset="0"/>
                <a:cs typeface="+mj-cs"/>
              </a:rPr>
              <a:t>(collision detection)</a:t>
            </a:r>
          </a:p>
        </p:txBody>
      </p:sp>
      <p:sp>
        <p:nvSpPr>
          <p:cNvPr id="32775" name="Rectangle 29"/>
          <p:cNvSpPr>
            <a:spLocks noChangeArrowheads="1"/>
          </p:cNvSpPr>
          <p:nvPr/>
        </p:nvSpPr>
        <p:spPr bwMode="auto">
          <a:xfrm>
            <a:off x="2041525" y="1446213"/>
            <a:ext cx="4135438" cy="1211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2778125" y="15954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grpSp>
        <p:nvGrpSpPr>
          <p:cNvPr id="103432" name="Group 30"/>
          <p:cNvGrpSpPr>
            <a:grpSpLocks/>
          </p:cNvGrpSpPr>
          <p:nvPr/>
        </p:nvGrpSpPr>
        <p:grpSpPr bwMode="auto">
          <a:xfrm>
            <a:off x="2541588" y="1985963"/>
            <a:ext cx="3263900" cy="195262"/>
            <a:chOff x="4220" y="1231"/>
            <a:chExt cx="1989" cy="90"/>
          </a:xfrm>
        </p:grpSpPr>
        <p:sp>
          <p:nvSpPr>
            <p:cNvPr id="32790" name="Line 23"/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1" name="Line 24"/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2" name="Line 25"/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3" name="Line 26"/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4" name="Line 27"/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03433" name="Group 11"/>
          <p:cNvGrpSpPr>
            <a:grpSpLocks/>
          </p:cNvGrpSpPr>
          <p:nvPr/>
        </p:nvGrpSpPr>
        <p:grpSpPr bwMode="auto">
          <a:xfrm flipH="1">
            <a:off x="2187575" y="2119313"/>
            <a:ext cx="501650" cy="512762"/>
            <a:chOff x="2839" y="3501"/>
            <a:chExt cx="755" cy="803"/>
          </a:xfrm>
        </p:grpSpPr>
        <p:pic>
          <p:nvPicPr>
            <p:cNvPr id="103443" name="Picture 12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4" name="Freeform 13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4" name="Group 14"/>
          <p:cNvGrpSpPr>
            <a:grpSpLocks/>
          </p:cNvGrpSpPr>
          <p:nvPr/>
        </p:nvGrpSpPr>
        <p:grpSpPr bwMode="auto">
          <a:xfrm flipH="1">
            <a:off x="3279775" y="2101850"/>
            <a:ext cx="501650" cy="512763"/>
            <a:chOff x="2839" y="3501"/>
            <a:chExt cx="755" cy="803"/>
          </a:xfrm>
        </p:grpSpPr>
        <p:pic>
          <p:nvPicPr>
            <p:cNvPr id="103441" name="Picture 15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2" name="Freeform 1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5" name="Group 17"/>
          <p:cNvGrpSpPr>
            <a:grpSpLocks/>
          </p:cNvGrpSpPr>
          <p:nvPr/>
        </p:nvGrpSpPr>
        <p:grpSpPr bwMode="auto">
          <a:xfrm flipH="1">
            <a:off x="4278313" y="2092325"/>
            <a:ext cx="501650" cy="512763"/>
            <a:chOff x="2839" y="3501"/>
            <a:chExt cx="755" cy="803"/>
          </a:xfrm>
        </p:grpSpPr>
        <p:pic>
          <p:nvPicPr>
            <p:cNvPr id="103439" name="Picture 18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0" name="Freeform 1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6" name="Group 20"/>
          <p:cNvGrpSpPr>
            <a:grpSpLocks/>
          </p:cNvGrpSpPr>
          <p:nvPr/>
        </p:nvGrpSpPr>
        <p:grpSpPr bwMode="auto">
          <a:xfrm flipH="1">
            <a:off x="5397500" y="2106613"/>
            <a:ext cx="501650" cy="512762"/>
            <a:chOff x="2839" y="3501"/>
            <a:chExt cx="755" cy="803"/>
          </a:xfrm>
        </p:grpSpPr>
        <p:pic>
          <p:nvPicPr>
            <p:cNvPr id="103437" name="Picture 21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8" name="Freeform 2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96908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6"/>
          <p:cNvGrpSpPr>
            <a:grpSpLocks/>
          </p:cNvGrpSpPr>
          <p:nvPr/>
        </p:nvGrpSpPr>
        <p:grpSpPr bwMode="auto">
          <a:xfrm>
            <a:off x="336550" y="2522538"/>
            <a:ext cx="8648700" cy="3695700"/>
            <a:chOff x="212" y="1805"/>
            <a:chExt cx="5448" cy="2328"/>
          </a:xfrm>
        </p:grpSpPr>
        <p:sp>
          <p:nvSpPr>
            <p:cNvPr id="47110" name="Text Box 4"/>
            <p:cNvSpPr txBox="1">
              <a:spLocks noChangeArrowheads="1"/>
            </p:cNvSpPr>
            <p:nvPr/>
          </p:nvSpPr>
          <p:spPr bwMode="auto">
            <a:xfrm>
              <a:off x="5148" y="180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Time</a:t>
              </a:r>
            </a:p>
          </p:txBody>
        </p:sp>
        <p:sp>
          <p:nvSpPr>
            <p:cNvPr id="47111" name="Rectangle 5"/>
            <p:cNvSpPr>
              <a:spLocks noChangeArrowheads="1"/>
            </p:cNvSpPr>
            <p:nvPr/>
          </p:nvSpPr>
          <p:spPr bwMode="auto">
            <a:xfrm>
              <a:off x="313" y="1844"/>
              <a:ext cx="1209" cy="216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7112" name="Text Box 6"/>
            <p:cNvSpPr txBox="1">
              <a:spLocks noChangeArrowheads="1"/>
            </p:cNvSpPr>
            <p:nvPr/>
          </p:nvSpPr>
          <p:spPr bwMode="auto">
            <a:xfrm>
              <a:off x="297" y="1830"/>
              <a:ext cx="11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MS A’s frame</a:t>
              </a:r>
            </a:p>
          </p:txBody>
        </p:sp>
        <p:sp>
          <p:nvSpPr>
            <p:cNvPr id="47113" name="Line 7"/>
            <p:cNvSpPr>
              <a:spLocks noChangeShapeType="1"/>
            </p:cNvSpPr>
            <p:nvPr/>
          </p:nvSpPr>
          <p:spPr bwMode="auto">
            <a:xfrm flipV="1">
              <a:off x="1516" y="2060"/>
              <a:ext cx="0" cy="61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47114" name="Text Box 8"/>
            <p:cNvSpPr txBox="1">
              <a:spLocks noChangeArrowheads="1"/>
            </p:cNvSpPr>
            <p:nvPr/>
          </p:nvSpPr>
          <p:spPr bwMode="auto">
            <a:xfrm>
              <a:off x="864" y="2688"/>
              <a:ext cx="1211" cy="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5000"/>
                </a:spcBef>
                <a:buClrTx/>
                <a:buSzTx/>
                <a:buFontTx/>
                <a:buNone/>
              </a:pPr>
              <a:r>
                <a:rPr lang="en-US" altLang="en-US" sz="1800"/>
                <a:t>MSs B &amp; C </a:t>
              </a:r>
              <a:r>
                <a:rPr lang="en-US" altLang="en-US" sz="1800">
                  <a:solidFill>
                    <a:srgbClr val="0000FF"/>
                  </a:solidFill>
                </a:rPr>
                <a:t>sense</a:t>
              </a:r>
              <a:r>
                <a:rPr lang="en-US" altLang="en-US" sz="1800"/>
                <a:t> the medium</a:t>
              </a:r>
            </a:p>
          </p:txBody>
        </p:sp>
        <p:sp>
          <p:nvSpPr>
            <p:cNvPr id="47115" name="Line 9"/>
            <p:cNvSpPr>
              <a:spLocks noChangeShapeType="1"/>
            </p:cNvSpPr>
            <p:nvPr/>
          </p:nvSpPr>
          <p:spPr bwMode="auto">
            <a:xfrm flipV="1">
              <a:off x="2401" y="2060"/>
              <a:ext cx="0" cy="107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47116" name="Text Box 10"/>
            <p:cNvSpPr txBox="1">
              <a:spLocks noChangeArrowheads="1"/>
            </p:cNvSpPr>
            <p:nvPr/>
          </p:nvSpPr>
          <p:spPr bwMode="auto">
            <a:xfrm>
              <a:off x="1749" y="3136"/>
              <a:ext cx="1629" cy="5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5000"/>
                </a:spcBef>
                <a:buClrTx/>
                <a:buSzTx/>
                <a:buFontTx/>
                <a:buNone/>
              </a:pPr>
              <a:r>
                <a:rPr lang="en-US" altLang="en-US" sz="1800"/>
                <a:t>MS B </a:t>
              </a:r>
              <a:r>
                <a:rPr lang="en-US" altLang="en-US" sz="1800">
                  <a:solidFill>
                    <a:srgbClr val="0000FF"/>
                  </a:solidFill>
                </a:rPr>
                <a:t>resenses</a:t>
              </a:r>
              <a:r>
                <a:rPr lang="en-US" altLang="en-US" sz="1800"/>
                <a:t> the medium and </a:t>
              </a:r>
              <a:r>
                <a:rPr lang="en-US" altLang="en-US" sz="1800">
                  <a:solidFill>
                    <a:srgbClr val="0000FF"/>
                  </a:solidFill>
                </a:rPr>
                <a:t>transmits</a:t>
              </a:r>
              <a:r>
                <a:rPr lang="en-US" altLang="en-US" sz="1800"/>
                <a:t> its frame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47117" name="Rectangle 11"/>
            <p:cNvSpPr>
              <a:spLocks noChangeArrowheads="1"/>
            </p:cNvSpPr>
            <p:nvPr/>
          </p:nvSpPr>
          <p:spPr bwMode="auto">
            <a:xfrm>
              <a:off x="2401" y="1813"/>
              <a:ext cx="2409" cy="247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7118" name="Text Box 12"/>
            <p:cNvSpPr txBox="1">
              <a:spLocks noChangeArrowheads="1"/>
            </p:cNvSpPr>
            <p:nvPr/>
          </p:nvSpPr>
          <p:spPr bwMode="auto">
            <a:xfrm>
              <a:off x="2486" y="1823"/>
              <a:ext cx="2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MS B’s frame</a:t>
              </a:r>
            </a:p>
          </p:txBody>
        </p:sp>
        <p:sp>
          <p:nvSpPr>
            <p:cNvPr id="47119" name="Rectangle 13"/>
            <p:cNvSpPr>
              <a:spLocks noChangeArrowheads="1"/>
            </p:cNvSpPr>
            <p:nvPr/>
          </p:nvSpPr>
          <p:spPr bwMode="auto">
            <a:xfrm>
              <a:off x="212" y="1844"/>
              <a:ext cx="140" cy="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7120" name="Line 14"/>
            <p:cNvSpPr>
              <a:spLocks noChangeShapeType="1"/>
            </p:cNvSpPr>
            <p:nvPr/>
          </p:nvSpPr>
          <p:spPr bwMode="auto">
            <a:xfrm>
              <a:off x="1516" y="2468"/>
              <a:ext cx="885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47121" name="Text Box 15"/>
            <p:cNvSpPr txBox="1">
              <a:spLocks noChangeArrowheads="1"/>
            </p:cNvSpPr>
            <p:nvPr/>
          </p:nvSpPr>
          <p:spPr bwMode="auto">
            <a:xfrm>
              <a:off x="1516" y="2139"/>
              <a:ext cx="885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hlink"/>
                  </a:solidFill>
                </a:rPr>
                <a:t>Backoff -delay for B</a:t>
              </a:r>
            </a:p>
          </p:txBody>
        </p:sp>
        <p:sp>
          <p:nvSpPr>
            <p:cNvPr id="47122" name="Text Box 16"/>
            <p:cNvSpPr txBox="1">
              <a:spLocks noChangeArrowheads="1"/>
            </p:cNvSpPr>
            <p:nvPr/>
          </p:nvSpPr>
          <p:spPr bwMode="auto">
            <a:xfrm>
              <a:off x="2540" y="2302"/>
              <a:ext cx="885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6600"/>
                  </a:solidFill>
                </a:rPr>
                <a:t>Backoff - delay for C</a:t>
              </a:r>
            </a:p>
          </p:txBody>
        </p:sp>
        <p:sp>
          <p:nvSpPr>
            <p:cNvPr id="47123" name="Line 17"/>
            <p:cNvSpPr>
              <a:spLocks noChangeShapeType="1"/>
            </p:cNvSpPr>
            <p:nvPr/>
          </p:nvSpPr>
          <p:spPr bwMode="auto">
            <a:xfrm>
              <a:off x="305" y="2060"/>
              <a:ext cx="50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47124" name="Line 18"/>
            <p:cNvSpPr>
              <a:spLocks noChangeShapeType="1"/>
            </p:cNvSpPr>
            <p:nvPr/>
          </p:nvSpPr>
          <p:spPr bwMode="auto">
            <a:xfrm flipV="1">
              <a:off x="3616" y="2067"/>
              <a:ext cx="0" cy="166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47125" name="Text Box 19"/>
            <p:cNvSpPr txBox="1">
              <a:spLocks noChangeArrowheads="1"/>
            </p:cNvSpPr>
            <p:nvPr/>
          </p:nvSpPr>
          <p:spPr bwMode="auto">
            <a:xfrm>
              <a:off x="3099" y="3741"/>
              <a:ext cx="1825" cy="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5000"/>
                </a:spcBef>
                <a:buClrTx/>
                <a:buSzTx/>
                <a:buFontTx/>
                <a:buNone/>
              </a:pPr>
              <a:r>
                <a:rPr lang="en-US" altLang="en-US" sz="1800"/>
                <a:t>MS C </a:t>
              </a:r>
              <a:r>
                <a:rPr lang="en-US" altLang="en-US" sz="1800">
                  <a:solidFill>
                    <a:srgbClr val="0000FF"/>
                  </a:solidFill>
                </a:rPr>
                <a:t>resenses</a:t>
              </a:r>
              <a:r>
                <a:rPr lang="en-US" altLang="en-US" sz="1800"/>
                <a:t> the medium but </a:t>
              </a:r>
              <a:r>
                <a:rPr lang="en-US" altLang="en-US" sz="1800">
                  <a:solidFill>
                    <a:srgbClr val="0000FF"/>
                  </a:solidFill>
                </a:rPr>
                <a:t>defers to</a:t>
              </a:r>
              <a:r>
                <a:rPr lang="en-US" altLang="en-US" sz="1800"/>
                <a:t> MS B</a:t>
              </a:r>
            </a:p>
          </p:txBody>
        </p:sp>
        <p:sp>
          <p:nvSpPr>
            <p:cNvPr id="47126" name="Line 20"/>
            <p:cNvSpPr>
              <a:spLocks noChangeShapeType="1"/>
            </p:cNvSpPr>
            <p:nvPr/>
          </p:nvSpPr>
          <p:spPr bwMode="auto">
            <a:xfrm flipV="1">
              <a:off x="1519" y="2614"/>
              <a:ext cx="2092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sp>
        <p:nvSpPr>
          <p:cNvPr id="47107" name="Rectangle 21"/>
          <p:cNvSpPr>
            <a:spLocks noChangeArrowheads="1"/>
          </p:cNvSpPr>
          <p:nvPr/>
        </p:nvSpPr>
        <p:spPr bwMode="auto">
          <a:xfrm>
            <a:off x="0" y="12700"/>
            <a:ext cx="9144000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/>
              <a:t>CSMA/CA</a:t>
            </a:r>
            <a:br>
              <a:rPr lang="en-US" altLang="en-US" sz="3200" dirty="0"/>
            </a:br>
            <a:r>
              <a:rPr lang="en-US" altLang="en-US" sz="3200" dirty="0"/>
              <a:t>(CSMA with Collision Avoidance)</a:t>
            </a:r>
          </a:p>
        </p:txBody>
      </p:sp>
      <p:sp>
        <p:nvSpPr>
          <p:cNvPr id="47108" name="Rectangle 22"/>
          <p:cNvSpPr>
            <a:spLocks noChangeArrowheads="1"/>
          </p:cNvSpPr>
          <p:nvPr/>
        </p:nvSpPr>
        <p:spPr bwMode="auto">
          <a:xfrm>
            <a:off x="419100" y="1308100"/>
            <a:ext cx="8724900" cy="103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C00000"/>
                </a:solidFill>
              </a:rPr>
              <a:t>basic collision avoidance (CA) </a:t>
            </a:r>
            <a:r>
              <a:rPr lang="en-US" altLang="en-US" sz="2400" dirty="0"/>
              <a:t>scheme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400" dirty="0"/>
              <a:t>CSMA/CA rule: </a:t>
            </a:r>
            <a:r>
              <a:rPr lang="en-US" altLang="en-US" sz="2400" dirty="0" err="1">
                <a:solidFill>
                  <a:srgbClr val="0000FF"/>
                </a:solidFill>
              </a:rPr>
              <a:t>Backoff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u="sng" dirty="0">
                <a:solidFill>
                  <a:srgbClr val="0000FF"/>
                </a:solidFill>
              </a:rPr>
              <a:t>before</a:t>
            </a:r>
            <a:r>
              <a:rPr lang="en-US" altLang="en-US" sz="2400" dirty="0">
                <a:solidFill>
                  <a:srgbClr val="0000FF"/>
                </a:solidFill>
              </a:rPr>
              <a:t> collision (to avoid collisions)</a:t>
            </a:r>
          </a:p>
          <a:p>
            <a:pPr eaLnBrk="1" hangingPunct="1">
              <a:lnSpc>
                <a:spcPct val="95000"/>
              </a:lnSpc>
              <a:spcBef>
                <a:spcPct val="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en-US" sz="2400" dirty="0">
              <a:solidFill>
                <a:srgbClr val="0000FF"/>
              </a:solidFill>
            </a:endParaRPr>
          </a:p>
        </p:txBody>
      </p:sp>
      <p:sp>
        <p:nvSpPr>
          <p:cNvPr id="47109" name="Text Box 25"/>
          <p:cNvSpPr txBox="1">
            <a:spLocks noChangeArrowheads="1"/>
          </p:cNvSpPr>
          <p:nvPr/>
        </p:nvSpPr>
        <p:spPr bwMode="auto">
          <a:xfrm>
            <a:off x="7086600" y="6553200"/>
            <a:ext cx="167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FF"/>
                </a:solidFill>
              </a:rPr>
              <a:t>(Modified by LTL)</a:t>
            </a:r>
          </a:p>
        </p:txBody>
      </p:sp>
    </p:spTree>
    <p:extLst>
      <p:ext uri="{BB962C8B-B14F-4D97-AF65-F5344CB8AC3E}">
        <p14:creationId xmlns:p14="http://schemas.microsoft.com/office/powerpoint/2010/main" val="2834612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34950" y="1441450"/>
            <a:ext cx="9144000" cy="15382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When </a:t>
            </a:r>
            <a:r>
              <a:rPr lang="en-US" altLang="en-US" sz="2400" dirty="0">
                <a:solidFill>
                  <a:srgbClr val="0000FF"/>
                </a:solidFill>
              </a:rPr>
              <a:t>medium idle for</a:t>
            </a:r>
            <a:r>
              <a:rPr lang="en-US" altLang="en-US" sz="2400" dirty="0"/>
              <a:t> a period </a:t>
            </a:r>
            <a:r>
              <a:rPr lang="en-US" altLang="en-US" sz="2400" dirty="0">
                <a:solidFill>
                  <a:srgbClr val="0000FF"/>
                </a:solidFill>
                <a:cs typeface="Tahoma" pitchFamily="34" charset="0"/>
              </a:rPr>
              <a:t>≥</a:t>
            </a:r>
            <a:r>
              <a:rPr lang="en-US" altLang="en-US" sz="2400" dirty="0">
                <a:solidFill>
                  <a:srgbClr val="0000FF"/>
                </a:solidFill>
              </a:rPr>
              <a:t> DIFS</a:t>
            </a:r>
            <a:r>
              <a:rPr lang="en-US" altLang="en-US" sz="2400" dirty="0"/>
              <a:t> =&gt; </a:t>
            </a:r>
            <a:r>
              <a:rPr lang="en-US" altLang="en-US" sz="2400" dirty="0">
                <a:solidFill>
                  <a:srgbClr val="0000FF"/>
                </a:solidFill>
              </a:rPr>
              <a:t>can </a:t>
            </a:r>
            <a:r>
              <a:rPr lang="en-US" altLang="en-US" dirty="0">
                <a:solidFill>
                  <a:srgbClr val="0000FF"/>
                </a:solidFill>
              </a:rPr>
              <a:t>trans</a:t>
            </a:r>
            <a:r>
              <a:rPr lang="en-US" altLang="en-US" sz="2400" dirty="0">
                <a:solidFill>
                  <a:srgbClr val="0000FF"/>
                </a:solidFill>
              </a:rPr>
              <a:t>mit</a:t>
            </a:r>
            <a:r>
              <a:rPr lang="en-US" altLang="en-US" sz="2400" dirty="0"/>
              <a:t> immediately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FF"/>
                </a:solidFill>
              </a:rPr>
              <a:t>DIFS</a:t>
            </a:r>
            <a:r>
              <a:rPr lang="en-US" altLang="en-US" sz="2400" dirty="0"/>
              <a:t> = Distributed </a:t>
            </a:r>
            <a:r>
              <a:rPr lang="en-US" altLang="en-US" sz="2400" dirty="0" err="1"/>
              <a:t>InterFrame</a:t>
            </a:r>
            <a:r>
              <a:rPr lang="en-US" altLang="en-US" sz="2400" dirty="0"/>
              <a:t> Space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In 802.11b networks, </a:t>
            </a:r>
            <a:r>
              <a:rPr lang="en-US" altLang="en-US" dirty="0">
                <a:solidFill>
                  <a:srgbClr val="0070C0"/>
                </a:solidFill>
              </a:rPr>
              <a:t>DIFS = 50 </a:t>
            </a:r>
            <a:r>
              <a:rPr lang="en-US" altLang="en-US" dirty="0" err="1">
                <a:solidFill>
                  <a:srgbClr val="0070C0"/>
                </a:solidFill>
              </a:rPr>
              <a:t>μs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48131" name="Text Box 8"/>
          <p:cNvSpPr txBox="1">
            <a:spLocks noChangeArrowheads="1"/>
          </p:cNvSpPr>
          <p:nvPr/>
        </p:nvSpPr>
        <p:spPr bwMode="auto">
          <a:xfrm>
            <a:off x="1169988" y="6610350"/>
            <a:ext cx="64674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600"/>
              <a:t>© 2006, Michael Hall</a:t>
            </a:r>
            <a:r>
              <a:rPr lang="en-US" altLang="en-US" sz="1600"/>
              <a:t>, Helsinki Univ. of Technology</a:t>
            </a:r>
          </a:p>
        </p:txBody>
      </p:sp>
      <p:grpSp>
        <p:nvGrpSpPr>
          <p:cNvPr id="48132" name="Group 22"/>
          <p:cNvGrpSpPr>
            <a:grpSpLocks/>
          </p:cNvGrpSpPr>
          <p:nvPr/>
        </p:nvGrpSpPr>
        <p:grpSpPr bwMode="auto">
          <a:xfrm>
            <a:off x="1391443" y="2742406"/>
            <a:ext cx="6831013" cy="3500437"/>
            <a:chOff x="610" y="1547"/>
            <a:chExt cx="4303" cy="2205"/>
          </a:xfrm>
        </p:grpSpPr>
        <p:sp>
          <p:nvSpPr>
            <p:cNvPr id="48135" name="Text Box 16"/>
            <p:cNvSpPr txBox="1">
              <a:spLocks noChangeArrowheads="1"/>
            </p:cNvSpPr>
            <p:nvPr/>
          </p:nvSpPr>
          <p:spPr bwMode="auto">
            <a:xfrm>
              <a:off x="1942" y="3013"/>
              <a:ext cx="691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669900"/>
                  </a:solidFill>
                </a:rPr>
                <a:t>DIFS</a:t>
              </a:r>
            </a:p>
          </p:txBody>
        </p:sp>
        <p:pic>
          <p:nvPicPr>
            <p:cNvPr id="48136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" y="1547"/>
              <a:ext cx="1921" cy="1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8137" name="Group 20"/>
            <p:cNvGrpSpPr>
              <a:grpSpLocks/>
            </p:cNvGrpSpPr>
            <p:nvPr/>
          </p:nvGrpSpPr>
          <p:grpSpPr bwMode="auto">
            <a:xfrm>
              <a:off x="2142" y="1909"/>
              <a:ext cx="2771" cy="1843"/>
              <a:chOff x="2134" y="1933"/>
              <a:chExt cx="2771" cy="1843"/>
            </a:xfrm>
          </p:grpSpPr>
          <p:pic>
            <p:nvPicPr>
              <p:cNvPr id="48139" name="Picture 1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1" y="1933"/>
                <a:ext cx="2714" cy="18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8140" name="Rectangle 19"/>
              <p:cNvSpPr>
                <a:spLocks noChangeArrowheads="1"/>
              </p:cNvSpPr>
              <p:nvPr/>
            </p:nvSpPr>
            <p:spPr bwMode="auto">
              <a:xfrm>
                <a:off x="2134" y="2409"/>
                <a:ext cx="314" cy="8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sz="26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sz="2300">
                    <a:solidFill>
                      <a:schemeClr val="tx2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/>
                  <a:buChar char=""/>
                  <a:defRPr sz="20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48138" name="Text Box 13"/>
            <p:cNvSpPr txBox="1">
              <a:spLocks noChangeArrowheads="1"/>
            </p:cNvSpPr>
            <p:nvPr/>
          </p:nvSpPr>
          <p:spPr bwMode="auto">
            <a:xfrm>
              <a:off x="1571" y="2320"/>
              <a:ext cx="230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-&gt;</a:t>
              </a:r>
            </a:p>
          </p:txBody>
        </p:sp>
      </p:grpSp>
      <p:sp>
        <p:nvSpPr>
          <p:cNvPr id="48133" name="Text Box 23"/>
          <p:cNvSpPr txBox="1">
            <a:spLocks noChangeArrowheads="1"/>
          </p:cNvSpPr>
          <p:nvPr/>
        </p:nvSpPr>
        <p:spPr bwMode="auto">
          <a:xfrm>
            <a:off x="7086600" y="6553200"/>
            <a:ext cx="167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FF"/>
                </a:solidFill>
              </a:rPr>
              <a:t>(Modified by LTL)</a:t>
            </a:r>
          </a:p>
        </p:txBody>
      </p:sp>
      <p:sp>
        <p:nvSpPr>
          <p:cNvPr id="48134" name="Rectangle 21"/>
          <p:cNvSpPr>
            <a:spLocks noChangeArrowheads="1"/>
          </p:cNvSpPr>
          <p:nvPr/>
        </p:nvSpPr>
        <p:spPr bwMode="auto">
          <a:xfrm>
            <a:off x="0" y="12700"/>
            <a:ext cx="9144000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/>
              <a:t>CSMA/CA</a:t>
            </a:r>
            <a:br>
              <a:rPr lang="en-US" altLang="en-US" sz="3200" dirty="0"/>
            </a:br>
            <a:r>
              <a:rPr lang="en-US" altLang="en-US" sz="3200" dirty="0"/>
              <a:t>(CSMA with Collision Avoidance)</a:t>
            </a:r>
          </a:p>
        </p:txBody>
      </p:sp>
    </p:spTree>
    <p:extLst>
      <p:ext uri="{BB962C8B-B14F-4D97-AF65-F5344CB8AC3E}">
        <p14:creationId xmlns:p14="http://schemas.microsoft.com/office/powerpoint/2010/main" val="289834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4.1 Allocation problem for a broadcast channel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- Multiple access problem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4.2. Control access protocols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ALOHA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Slotted ALOHA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CSMA (CA/CD)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Collision-free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4.3. LAN technologies 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LAN MAC Address &amp;ARP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Ethernet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Wi-Fi 802.11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WiMax</a:t>
            </a:r>
            <a:r>
              <a:rPr lang="en-US" dirty="0">
                <a:solidFill>
                  <a:srgbClr val="C00000"/>
                </a:solidFill>
              </a:rPr>
              <a:t> 802.16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Bluetooth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4G LTE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3874846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1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</a:t>
            </a: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protocols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channel partitioning MAC protocols: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share channel </a:t>
            </a:r>
            <a:r>
              <a:rPr lang="en-US" i="1" dirty="0">
                <a:latin typeface="Gill Sans MT" charset="0"/>
              </a:rPr>
              <a:t>efficiently</a:t>
            </a:r>
            <a:r>
              <a:rPr lang="en-US" dirty="0">
                <a:latin typeface="Gill Sans MT" charset="0"/>
              </a:rPr>
              <a:t> and </a:t>
            </a:r>
            <a:r>
              <a:rPr lang="en-US" i="1" dirty="0">
                <a:latin typeface="Gill Sans MT" charset="0"/>
              </a:rPr>
              <a:t>fairly</a:t>
            </a:r>
            <a:r>
              <a:rPr lang="en-US" dirty="0">
                <a:latin typeface="Gill Sans MT" charset="0"/>
              </a:rPr>
              <a:t> at high load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inefficient at low load: delay in channel access, 1/N bandwidth allocated even if only 1 active node! 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random access MAC protocols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efficient at low load: single node can fully utilize channel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high load: collision overhead</a:t>
            </a:r>
          </a:p>
          <a:p>
            <a:pPr>
              <a:buFont typeface="Wingdings" charset="0"/>
              <a:buNone/>
              <a:defRPr/>
            </a:pPr>
            <a:r>
              <a:rPr lang="ja-JP" altLang="en-US" dirty="0">
                <a:solidFill>
                  <a:srgbClr val="CC0000"/>
                </a:solidFill>
                <a:latin typeface="Gill Sans MT" charset="0"/>
                <a:cs typeface="+mn-cs"/>
              </a:rPr>
              <a:t>“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  <a:r>
              <a:rPr lang="ja-JP" altLang="en-US" dirty="0">
                <a:solidFill>
                  <a:srgbClr val="CC0000"/>
                </a:solidFill>
                <a:latin typeface="Gill Sans MT" charset="0"/>
                <a:cs typeface="+mn-cs"/>
              </a:rPr>
              <a:t>”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protocols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look for best of both worlds!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768925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9" name="Group 55"/>
          <p:cNvGrpSpPr>
            <a:grpSpLocks/>
          </p:cNvGrpSpPr>
          <p:nvPr/>
        </p:nvGrpSpPr>
        <p:grpSpPr bwMode="auto">
          <a:xfrm>
            <a:off x="4398963" y="4154488"/>
            <a:ext cx="781050" cy="681037"/>
            <a:chOff x="-44" y="1473"/>
            <a:chExt cx="981" cy="1105"/>
          </a:xfrm>
        </p:grpSpPr>
        <p:pic>
          <p:nvPicPr>
            <p:cNvPr id="111652" name="Picture 56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3" name="Freeform 5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0" name="Group 58"/>
          <p:cNvGrpSpPr>
            <a:grpSpLocks/>
          </p:cNvGrpSpPr>
          <p:nvPr/>
        </p:nvGrpSpPr>
        <p:grpSpPr bwMode="auto">
          <a:xfrm>
            <a:off x="4691063" y="3549650"/>
            <a:ext cx="781050" cy="681038"/>
            <a:chOff x="-44" y="1473"/>
            <a:chExt cx="981" cy="1105"/>
          </a:xfrm>
        </p:grpSpPr>
        <p:pic>
          <p:nvPicPr>
            <p:cNvPr id="111650" name="Picture 59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1" name="Freeform 6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1" name="Group 61"/>
          <p:cNvGrpSpPr>
            <a:grpSpLocks/>
          </p:cNvGrpSpPr>
          <p:nvPr/>
        </p:nvGrpSpPr>
        <p:grpSpPr bwMode="auto">
          <a:xfrm>
            <a:off x="4972050" y="2935288"/>
            <a:ext cx="781050" cy="681037"/>
            <a:chOff x="-44" y="1473"/>
            <a:chExt cx="981" cy="1105"/>
          </a:xfrm>
        </p:grpSpPr>
        <p:pic>
          <p:nvPicPr>
            <p:cNvPr id="111648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9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2" name="Group 64"/>
          <p:cNvGrpSpPr>
            <a:grpSpLocks/>
          </p:cNvGrpSpPr>
          <p:nvPr/>
        </p:nvGrpSpPr>
        <p:grpSpPr bwMode="auto">
          <a:xfrm>
            <a:off x="5273675" y="2354263"/>
            <a:ext cx="781050" cy="681037"/>
            <a:chOff x="-44" y="1473"/>
            <a:chExt cx="981" cy="1105"/>
          </a:xfrm>
        </p:grpSpPr>
        <p:pic>
          <p:nvPicPr>
            <p:cNvPr id="111646" name="Picture 6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7" name="Freeform 6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3" name="Group 67"/>
          <p:cNvGrpSpPr>
            <a:grpSpLocks/>
          </p:cNvGrpSpPr>
          <p:nvPr/>
        </p:nvGrpSpPr>
        <p:grpSpPr bwMode="auto">
          <a:xfrm flipH="1">
            <a:off x="6810375" y="2600325"/>
            <a:ext cx="781050" cy="681038"/>
            <a:chOff x="-44" y="1473"/>
            <a:chExt cx="981" cy="1105"/>
          </a:xfrm>
        </p:grpSpPr>
        <p:pic>
          <p:nvPicPr>
            <p:cNvPr id="111644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5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48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485900"/>
            <a:ext cx="3460750" cy="506253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+mn-cs"/>
              </a:rPr>
              <a:t>polling:</a:t>
            </a:r>
            <a:r>
              <a:rPr lang="en-US" sz="3200" b="1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endParaRPr lang="en-US" sz="32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238125" indent="-238125">
              <a:defRPr/>
            </a:pPr>
            <a:r>
              <a:rPr lang="en-US" sz="2400" dirty="0">
                <a:solidFill>
                  <a:srgbClr val="0070C0"/>
                </a:solidFill>
                <a:latin typeface="Gill Sans MT" charset="0"/>
                <a:cs typeface="+mn-cs"/>
              </a:rPr>
              <a:t>master node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invites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Gill Sans MT" charset="0"/>
                <a:cs typeface="+mn-cs"/>
              </a:rPr>
              <a:t>slave nodes </a:t>
            </a:r>
            <a:r>
              <a:rPr lang="en-US" sz="2400" dirty="0">
                <a:latin typeface="Gill Sans MT" charset="0"/>
                <a:cs typeface="+mn-cs"/>
              </a:rPr>
              <a:t>to transmit in turn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typically used with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dumb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slave devices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concerns: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polling overhead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latency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single point of failure (master)</a:t>
            </a:r>
          </a:p>
        </p:txBody>
      </p:sp>
      <p:sp>
        <p:nvSpPr>
          <p:cNvPr id="34826" name="Line 24"/>
          <p:cNvSpPr>
            <a:spLocks noChangeShapeType="1"/>
          </p:cNvSpPr>
          <p:nvPr/>
        </p:nvSpPr>
        <p:spPr bwMode="auto">
          <a:xfrm flipH="1">
            <a:off x="5286375" y="2717800"/>
            <a:ext cx="927100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7" name="Line 25"/>
          <p:cNvSpPr>
            <a:spLocks noChangeShapeType="1"/>
          </p:cNvSpPr>
          <p:nvPr/>
        </p:nvSpPr>
        <p:spPr bwMode="auto">
          <a:xfrm>
            <a:off x="5927725" y="27686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8" name="Line 31"/>
          <p:cNvSpPr>
            <a:spLocks noChangeShapeType="1"/>
          </p:cNvSpPr>
          <p:nvPr/>
        </p:nvSpPr>
        <p:spPr bwMode="auto">
          <a:xfrm>
            <a:off x="6076950" y="2982913"/>
            <a:ext cx="8588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9" name="Line 35"/>
          <p:cNvSpPr>
            <a:spLocks noChangeShapeType="1"/>
          </p:cNvSpPr>
          <p:nvPr/>
        </p:nvSpPr>
        <p:spPr bwMode="auto">
          <a:xfrm>
            <a:off x="5656263" y="32972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0" name="Line 37"/>
          <p:cNvSpPr>
            <a:spLocks noChangeShapeType="1"/>
          </p:cNvSpPr>
          <p:nvPr/>
        </p:nvSpPr>
        <p:spPr bwMode="auto">
          <a:xfrm>
            <a:off x="5384800" y="38258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1" name="Line 39"/>
          <p:cNvSpPr>
            <a:spLocks noChangeShapeType="1"/>
          </p:cNvSpPr>
          <p:nvPr/>
        </p:nvSpPr>
        <p:spPr bwMode="auto">
          <a:xfrm>
            <a:off x="5113338" y="43545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2" name="Text Box 40"/>
          <p:cNvSpPr txBox="1">
            <a:spLocks noChangeArrowheads="1"/>
          </p:cNvSpPr>
          <p:nvPr/>
        </p:nvSpPr>
        <p:spPr bwMode="auto">
          <a:xfrm>
            <a:off x="6638925" y="3222625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master</a:t>
            </a:r>
          </a:p>
        </p:txBody>
      </p:sp>
      <p:sp>
        <p:nvSpPr>
          <p:cNvPr id="34833" name="Text Box 41"/>
          <p:cNvSpPr txBox="1">
            <a:spLocks noChangeArrowheads="1"/>
          </p:cNvSpPr>
          <p:nvPr/>
        </p:nvSpPr>
        <p:spPr bwMode="auto">
          <a:xfrm>
            <a:off x="4464050" y="4808538"/>
            <a:ext cx="90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slaves</a:t>
            </a:r>
          </a:p>
        </p:txBody>
      </p:sp>
      <p:grpSp>
        <p:nvGrpSpPr>
          <p:cNvPr id="184364" name="Group 44"/>
          <p:cNvGrpSpPr>
            <a:grpSpLocks/>
          </p:cNvGrpSpPr>
          <p:nvPr/>
        </p:nvGrpSpPr>
        <p:grpSpPr bwMode="auto">
          <a:xfrm>
            <a:off x="6823075" y="2636838"/>
            <a:ext cx="560388" cy="336550"/>
            <a:chOff x="4212" y="2864"/>
            <a:chExt cx="353" cy="212"/>
          </a:xfrm>
        </p:grpSpPr>
        <p:sp>
          <p:nvSpPr>
            <p:cNvPr id="34843" name="Rectangle 42"/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4" name="Text Box 43"/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poll</a:t>
              </a:r>
            </a:p>
          </p:txBody>
        </p:sp>
      </p:grpSp>
      <p:grpSp>
        <p:nvGrpSpPr>
          <p:cNvPr id="184368" name="Group 48"/>
          <p:cNvGrpSpPr>
            <a:grpSpLocks/>
          </p:cNvGrpSpPr>
          <p:nvPr/>
        </p:nvGrpSpPr>
        <p:grpSpPr bwMode="auto">
          <a:xfrm>
            <a:off x="4872038" y="3559175"/>
            <a:ext cx="595312" cy="336550"/>
            <a:chOff x="4415" y="2364"/>
            <a:chExt cx="375" cy="212"/>
          </a:xfrm>
        </p:grpSpPr>
        <p:sp>
          <p:nvSpPr>
            <p:cNvPr id="34841" name="Rectangle 46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2" name="Text Box 47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data</a:t>
              </a:r>
            </a:p>
          </p:txBody>
        </p:sp>
      </p:grpSp>
      <p:grpSp>
        <p:nvGrpSpPr>
          <p:cNvPr id="184369" name="Group 49"/>
          <p:cNvGrpSpPr>
            <a:grpSpLocks/>
          </p:cNvGrpSpPr>
          <p:nvPr/>
        </p:nvGrpSpPr>
        <p:grpSpPr bwMode="auto">
          <a:xfrm>
            <a:off x="5378450" y="2441575"/>
            <a:ext cx="595313" cy="336550"/>
            <a:chOff x="4415" y="2364"/>
            <a:chExt cx="375" cy="212"/>
          </a:xfrm>
        </p:grpSpPr>
        <p:sp>
          <p:nvSpPr>
            <p:cNvPr id="34839" name="Rectangle 50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0" name="Text Box 51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data</a:t>
              </a:r>
            </a:p>
          </p:txBody>
        </p:sp>
      </p:grpSp>
      <p:pic>
        <p:nvPicPr>
          <p:cNvPr id="111636" name="Picture 53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8" name="Rectangle 54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MAC protocols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4386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9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18" dur="2000" fill="hold"/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08872 -1.85185E-6 L -0.14375 0.14167 L -0.21753 0.14167 " pathEditMode="relative" ptsTypes="AAAA">
                                      <p:cBhvr>
                                        <p:cTn id="28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2963E-6 L 0.07135 -0.00161 L 0.11754 -0.13171 L 0.21129 -0.13333 " pathEditMode="relative" ptsTypes="AAAA">
                                      <p:cBhvr>
                                        <p:cTn id="37" dur="2000" fill="hold"/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7" name="Group 21"/>
          <p:cNvGrpSpPr>
            <a:grpSpLocks/>
          </p:cNvGrpSpPr>
          <p:nvPr/>
        </p:nvGrpSpPr>
        <p:grpSpPr bwMode="auto">
          <a:xfrm>
            <a:off x="7229475" y="3667125"/>
            <a:ext cx="781050" cy="681038"/>
            <a:chOff x="-44" y="1473"/>
            <a:chExt cx="981" cy="1105"/>
          </a:xfrm>
        </p:grpSpPr>
        <p:pic>
          <p:nvPicPr>
            <p:cNvPr id="113685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6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8" name="Group 24"/>
          <p:cNvGrpSpPr>
            <a:grpSpLocks/>
          </p:cNvGrpSpPr>
          <p:nvPr/>
        </p:nvGrpSpPr>
        <p:grpSpPr bwMode="auto">
          <a:xfrm>
            <a:off x="4514850" y="3624263"/>
            <a:ext cx="781050" cy="681037"/>
            <a:chOff x="-44" y="1473"/>
            <a:chExt cx="981" cy="1105"/>
          </a:xfrm>
        </p:grpSpPr>
        <p:pic>
          <p:nvPicPr>
            <p:cNvPr id="113683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4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9" name="Group 27"/>
          <p:cNvGrpSpPr>
            <a:grpSpLocks/>
          </p:cNvGrpSpPr>
          <p:nvPr/>
        </p:nvGrpSpPr>
        <p:grpSpPr bwMode="auto">
          <a:xfrm>
            <a:off x="5832475" y="1960563"/>
            <a:ext cx="781050" cy="681037"/>
            <a:chOff x="-44" y="1473"/>
            <a:chExt cx="981" cy="1105"/>
          </a:xfrm>
        </p:grpSpPr>
        <p:pic>
          <p:nvPicPr>
            <p:cNvPr id="113681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2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70" name="Group 30"/>
          <p:cNvGrpSpPr>
            <a:grpSpLocks/>
          </p:cNvGrpSpPr>
          <p:nvPr/>
        </p:nvGrpSpPr>
        <p:grpSpPr bwMode="auto">
          <a:xfrm>
            <a:off x="5886450" y="5408613"/>
            <a:ext cx="781050" cy="681037"/>
            <a:chOff x="-44" y="1473"/>
            <a:chExt cx="981" cy="1105"/>
          </a:xfrm>
        </p:grpSpPr>
        <p:pic>
          <p:nvPicPr>
            <p:cNvPr id="113679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0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5848" name="Rectangle 4"/>
          <p:cNvSpPr>
            <a:spLocks noChangeArrowheads="1"/>
          </p:cNvSpPr>
          <p:nvPr/>
        </p:nvSpPr>
        <p:spPr bwMode="auto">
          <a:xfrm>
            <a:off x="600075" y="1376363"/>
            <a:ext cx="375443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token passing:</a:t>
            </a:r>
            <a:endParaRPr lang="en-US" sz="3200" b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control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+mn-cs"/>
              </a:rPr>
              <a:t>token</a:t>
            </a:r>
            <a:r>
              <a:rPr lang="en-US" sz="2400" b="1" i="0" dirty="0">
                <a:latin typeface="Gill Sans MT" charset="0"/>
                <a:cs typeface="+mn-cs"/>
              </a:rPr>
              <a:t> </a:t>
            </a:r>
            <a:r>
              <a:rPr lang="en-US" sz="2400" i="0" dirty="0">
                <a:latin typeface="Gill Sans MT" charset="0"/>
                <a:cs typeface="+mn-cs"/>
              </a:rPr>
              <a:t>passed from one node to next sequentially.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token message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concerns: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token overhead 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latency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single point of failure (token)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0" dirty="0">
                <a:latin typeface="Gill Sans MT" charset="0"/>
                <a:cs typeface="+mn-cs"/>
              </a:rPr>
              <a:t> </a:t>
            </a: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5360988" y="2617788"/>
            <a:ext cx="2046287" cy="2778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2780" name="Rectangle 12"/>
          <p:cNvSpPr>
            <a:spLocks noChangeArrowheads="1"/>
          </p:cNvSpPr>
          <p:nvPr/>
        </p:nvSpPr>
        <p:spPr bwMode="auto">
          <a:xfrm>
            <a:off x="6205538" y="1725613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  <p:sp>
        <p:nvSpPr>
          <p:cNvPr id="672783" name="Rectangle 15"/>
          <p:cNvSpPr>
            <a:spLocks noChangeArrowheads="1"/>
          </p:cNvSpPr>
          <p:nvPr/>
        </p:nvSpPr>
        <p:spPr bwMode="auto">
          <a:xfrm>
            <a:off x="5949950" y="6008688"/>
            <a:ext cx="811213" cy="320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data</a:t>
            </a:r>
          </a:p>
        </p:txBody>
      </p:sp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4341813" y="307975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(nothing</a:t>
            </a:r>
          </a:p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to send)</a:t>
            </a:r>
          </a:p>
        </p:txBody>
      </p:sp>
      <p:sp>
        <p:nvSpPr>
          <p:cNvPr id="672785" name="Rectangle 17"/>
          <p:cNvSpPr>
            <a:spLocks noChangeArrowheads="1"/>
          </p:cNvSpPr>
          <p:nvPr/>
        </p:nvSpPr>
        <p:spPr bwMode="auto">
          <a:xfrm>
            <a:off x="4838700" y="3743325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  <p:pic>
        <p:nvPicPr>
          <p:cNvPr id="113677" name="Picture 1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5" name="Rectangle 20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MAC protocols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73744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0" grpId="0" animBg="1"/>
      <p:bldP spid="672780" grpId="1" animBg="1"/>
      <p:bldP spid="672783" grpId="0" animBg="1"/>
      <p:bldP spid="672783" grpId="1" animBg="1"/>
      <p:bldP spid="672784" grpId="0"/>
      <p:bldP spid="672785" grpId="0" animBg="1"/>
      <p:bldP spid="67278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44"/>
          <p:cNvSpPr>
            <a:spLocks noChangeArrowheads="1"/>
          </p:cNvSpPr>
          <p:nvPr/>
        </p:nvSpPr>
        <p:spPr bwMode="auto">
          <a:xfrm>
            <a:off x="1184275" y="2614613"/>
            <a:ext cx="955675" cy="7000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5714" name="Text Box 45"/>
          <p:cNvSpPr txBox="1">
            <a:spLocks noChangeArrowheads="1"/>
          </p:cNvSpPr>
          <p:nvPr/>
        </p:nvSpPr>
        <p:spPr bwMode="auto">
          <a:xfrm>
            <a:off x="623888" y="2073275"/>
            <a:ext cx="19256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cable headend</a:t>
            </a:r>
          </a:p>
        </p:txBody>
      </p:sp>
      <p:sp>
        <p:nvSpPr>
          <p:cNvPr id="22562" name="Text Box 126"/>
          <p:cNvSpPr txBox="1">
            <a:spLocks noChangeArrowheads="1"/>
          </p:cNvSpPr>
          <p:nvPr/>
        </p:nvSpPr>
        <p:spPr bwMode="auto">
          <a:xfrm>
            <a:off x="1049338" y="2584450"/>
            <a:ext cx="950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>
                <a:solidFill>
                  <a:srgbClr val="000000"/>
                </a:solidFill>
              </a:rPr>
              <a:t>CMTS</a:t>
            </a:r>
          </a:p>
        </p:txBody>
      </p:sp>
      <p:sp>
        <p:nvSpPr>
          <p:cNvPr id="22563" name="AutoShape 127"/>
          <p:cNvSpPr>
            <a:spLocks noChangeArrowheads="1"/>
          </p:cNvSpPr>
          <p:nvPr/>
        </p:nvSpPr>
        <p:spPr bwMode="auto">
          <a:xfrm>
            <a:off x="1089025" y="2351088"/>
            <a:ext cx="1206500" cy="2619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115717" name="Group 128"/>
          <p:cNvGrpSpPr>
            <a:grpSpLocks/>
          </p:cNvGrpSpPr>
          <p:nvPr/>
        </p:nvGrpSpPr>
        <p:grpSpPr bwMode="auto">
          <a:xfrm>
            <a:off x="481013" y="3727450"/>
            <a:ext cx="2000250" cy="811213"/>
            <a:chOff x="3240" y="1830"/>
            <a:chExt cx="1372" cy="723"/>
          </a:xfrm>
        </p:grpSpPr>
        <p:sp>
          <p:nvSpPr>
            <p:cNvPr id="115848" name="Freeform 129"/>
            <p:cNvSpPr>
              <a:spLocks/>
            </p:cNvSpPr>
            <p:nvPr/>
          </p:nvSpPr>
          <p:spPr bwMode="auto">
            <a:xfrm>
              <a:off x="3240" y="1830"/>
              <a:ext cx="1372" cy="723"/>
            </a:xfrm>
            <a:custGeom>
              <a:avLst/>
              <a:gdLst>
                <a:gd name="T0" fmla="*/ 145855 w 765"/>
                <a:gd name="T1" fmla="*/ 931 h 459"/>
                <a:gd name="T2" fmla="*/ 99268 w 765"/>
                <a:gd name="T3" fmla="*/ 6562 h 459"/>
                <a:gd name="T4" fmla="*/ 32950 w 765"/>
                <a:gd name="T5" fmla="*/ 9426 h 459"/>
                <a:gd name="T6" fmla="*/ 4821 w 765"/>
                <a:gd name="T7" fmla="*/ 31576 h 459"/>
                <a:gd name="T8" fmla="*/ 61950 w 765"/>
                <a:gd name="T9" fmla="*/ 41713 h 459"/>
                <a:gd name="T10" fmla="*/ 119240 w 765"/>
                <a:gd name="T11" fmla="*/ 40071 h 459"/>
                <a:gd name="T12" fmla="*/ 201010 w 765"/>
                <a:gd name="T13" fmla="*/ 41713 h 459"/>
                <a:gd name="T14" fmla="*/ 240274 w 765"/>
                <a:gd name="T15" fmla="*/ 40797 h 459"/>
                <a:gd name="T16" fmla="*/ 258901 w 765"/>
                <a:gd name="T17" fmla="*/ 34980 h 459"/>
                <a:gd name="T18" fmla="*/ 258196 w 765"/>
                <a:gd name="T19" fmla="*/ 14847 h 459"/>
                <a:gd name="T20" fmla="*/ 227858 w 765"/>
                <a:gd name="T21" fmla="*/ 3221 h 459"/>
                <a:gd name="T22" fmla="*/ 145855 w 765"/>
                <a:gd name="T23" fmla="*/ 931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77" name="Line 130"/>
            <p:cNvSpPr>
              <a:spLocks noChangeShapeType="1"/>
            </p:cNvSpPr>
            <p:nvPr/>
          </p:nvSpPr>
          <p:spPr bwMode="auto">
            <a:xfrm flipV="1">
              <a:off x="3763" y="2054"/>
              <a:ext cx="108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78" name="Line 131"/>
            <p:cNvSpPr>
              <a:spLocks noChangeShapeType="1"/>
            </p:cNvSpPr>
            <p:nvPr/>
          </p:nvSpPr>
          <p:spPr bwMode="auto">
            <a:xfrm>
              <a:off x="3616" y="2204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79" name="Line 132"/>
            <p:cNvSpPr>
              <a:spLocks noChangeShapeType="1"/>
            </p:cNvSpPr>
            <p:nvPr/>
          </p:nvSpPr>
          <p:spPr bwMode="auto">
            <a:xfrm flipV="1">
              <a:off x="3763" y="2114"/>
              <a:ext cx="226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80" name="Line 133"/>
            <p:cNvSpPr>
              <a:spLocks noChangeShapeType="1"/>
            </p:cNvSpPr>
            <p:nvPr/>
          </p:nvSpPr>
          <p:spPr bwMode="auto">
            <a:xfrm>
              <a:off x="4076" y="2113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81" name="Line 134"/>
            <p:cNvSpPr>
              <a:spLocks noChangeShapeType="1"/>
            </p:cNvSpPr>
            <p:nvPr/>
          </p:nvSpPr>
          <p:spPr bwMode="auto">
            <a:xfrm>
              <a:off x="3779" y="2380"/>
              <a:ext cx="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82" name="Line 135"/>
            <p:cNvSpPr>
              <a:spLocks noChangeShapeType="1"/>
            </p:cNvSpPr>
            <p:nvPr/>
          </p:nvSpPr>
          <p:spPr bwMode="auto">
            <a:xfrm>
              <a:off x="4255" y="2372"/>
              <a:ext cx="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5855" name="Group 136"/>
            <p:cNvGrpSpPr>
              <a:grpSpLocks/>
            </p:cNvGrpSpPr>
            <p:nvPr/>
          </p:nvGrpSpPr>
          <p:grpSpPr bwMode="auto">
            <a:xfrm>
              <a:off x="3860" y="1969"/>
              <a:ext cx="335" cy="148"/>
              <a:chOff x="4650" y="1129"/>
              <a:chExt cx="246" cy="95"/>
            </a:xfrm>
          </p:grpSpPr>
          <p:sp>
            <p:nvSpPr>
              <p:cNvPr id="11588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8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8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15888" name="Group 14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91" name="Freeform 14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892" name="Freeform 14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2617" name="Line 143"/>
              <p:cNvSpPr>
                <a:spLocks noChangeShapeType="1"/>
              </p:cNvSpPr>
              <p:nvPr/>
            </p:nvSpPr>
            <p:spPr bwMode="auto">
              <a:xfrm>
                <a:off x="4650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618" name="Line 14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856" name="Group 145"/>
            <p:cNvGrpSpPr>
              <a:grpSpLocks/>
            </p:cNvGrpSpPr>
            <p:nvPr/>
          </p:nvGrpSpPr>
          <p:grpSpPr bwMode="auto">
            <a:xfrm>
              <a:off x="3922" y="2284"/>
              <a:ext cx="336" cy="154"/>
              <a:chOff x="4650" y="1129"/>
              <a:chExt cx="246" cy="95"/>
            </a:xfrm>
          </p:grpSpPr>
          <p:sp>
            <p:nvSpPr>
              <p:cNvPr id="11587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7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7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15880" name="Group 14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83" name="Freeform 1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884" name="Freeform 1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2609" name="Line 15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610" name="Line 153"/>
              <p:cNvSpPr>
                <a:spLocks noChangeShapeType="1"/>
              </p:cNvSpPr>
              <p:nvPr/>
            </p:nvSpPr>
            <p:spPr bwMode="auto">
              <a:xfrm>
                <a:off x="4894" y="1161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857" name="Group 154"/>
            <p:cNvGrpSpPr>
              <a:grpSpLocks/>
            </p:cNvGrpSpPr>
            <p:nvPr/>
          </p:nvGrpSpPr>
          <p:grpSpPr bwMode="auto">
            <a:xfrm>
              <a:off x="3443" y="2054"/>
              <a:ext cx="335" cy="149"/>
              <a:chOff x="4650" y="1129"/>
              <a:chExt cx="246" cy="95"/>
            </a:xfrm>
          </p:grpSpPr>
          <p:sp>
            <p:nvSpPr>
              <p:cNvPr id="11586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7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7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15872" name="Group 15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75" name="Freeform 15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876" name="Freeform 16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2601" name="Line 161"/>
              <p:cNvSpPr>
                <a:spLocks noChangeShapeType="1"/>
              </p:cNvSpPr>
              <p:nvPr/>
            </p:nvSpPr>
            <p:spPr bwMode="auto">
              <a:xfrm>
                <a:off x="4650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602" name="Line 16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858" name="Group 163"/>
            <p:cNvGrpSpPr>
              <a:grpSpLocks/>
            </p:cNvGrpSpPr>
            <p:nvPr/>
          </p:nvGrpSpPr>
          <p:grpSpPr bwMode="auto">
            <a:xfrm>
              <a:off x="3452" y="2284"/>
              <a:ext cx="336" cy="148"/>
              <a:chOff x="4650" y="1129"/>
              <a:chExt cx="246" cy="95"/>
            </a:xfrm>
          </p:grpSpPr>
          <p:sp>
            <p:nvSpPr>
              <p:cNvPr id="11586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6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6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15864" name="Group 167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67" name="Freeform 1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868" name="Freeform 1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2593" name="Line 170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94" name="Line 171"/>
              <p:cNvSpPr>
                <a:spLocks noChangeShapeType="1"/>
              </p:cNvSpPr>
              <p:nvPr/>
            </p:nvSpPr>
            <p:spPr bwMode="auto">
              <a:xfrm>
                <a:off x="4893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2587" name="Line 172"/>
            <p:cNvSpPr>
              <a:spLocks noChangeShapeType="1"/>
            </p:cNvSpPr>
            <p:nvPr/>
          </p:nvSpPr>
          <p:spPr bwMode="auto">
            <a:xfrm>
              <a:off x="4423" y="2370"/>
              <a:ext cx="15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860" name="Text Box 580"/>
            <p:cNvSpPr txBox="1">
              <a:spLocks noChangeArrowheads="1"/>
            </p:cNvSpPr>
            <p:nvPr/>
          </p:nvSpPr>
          <p:spPr bwMode="auto">
            <a:xfrm>
              <a:off x="4231" y="1988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Arial" charset="0"/>
                </a:rPr>
                <a:t>ISP</a:t>
              </a:r>
            </a:p>
          </p:txBody>
        </p:sp>
      </p:grpSp>
      <p:sp>
        <p:nvSpPr>
          <p:cNvPr id="115718" name="Freeform 174"/>
          <p:cNvSpPr>
            <a:spLocks/>
          </p:cNvSpPr>
          <p:nvPr/>
        </p:nvSpPr>
        <p:spPr bwMode="auto">
          <a:xfrm flipH="1">
            <a:off x="1563688" y="3040063"/>
            <a:ext cx="163512" cy="927100"/>
          </a:xfrm>
          <a:custGeom>
            <a:avLst/>
            <a:gdLst>
              <a:gd name="T0" fmla="*/ 0 w 130"/>
              <a:gd name="T1" fmla="*/ 0 h 584"/>
              <a:gd name="T2" fmla="*/ 2147483647 w 130"/>
              <a:gd name="T3" fmla="*/ 0 h 584"/>
              <a:gd name="T4" fmla="*/ 2147483647 w 130"/>
              <a:gd name="T5" fmla="*/ 2147483647 h 5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0" h="584">
                <a:moveTo>
                  <a:pt x="0" y="0"/>
                </a:moveTo>
                <a:lnTo>
                  <a:pt x="130" y="0"/>
                </a:lnTo>
                <a:lnTo>
                  <a:pt x="130" y="5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574" name="Line 176"/>
          <p:cNvSpPr>
            <a:spLocks noChangeShapeType="1"/>
          </p:cNvSpPr>
          <p:nvPr/>
        </p:nvSpPr>
        <p:spPr bwMode="auto">
          <a:xfrm flipH="1" flipV="1">
            <a:off x="1903413" y="3163888"/>
            <a:ext cx="452437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2575" name="Text Box 177"/>
          <p:cNvSpPr txBox="1">
            <a:spLocks noChangeArrowheads="1"/>
          </p:cNvSpPr>
          <p:nvPr/>
        </p:nvSpPr>
        <p:spPr bwMode="auto">
          <a:xfrm>
            <a:off x="1885950" y="3370263"/>
            <a:ext cx="17414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>
              <a:lnSpc>
                <a:spcPct val="85000"/>
              </a:lnSpc>
              <a:defRPr/>
            </a:pPr>
            <a:r>
              <a:rPr lang="en-US" sz="1400" dirty="0">
                <a:solidFill>
                  <a:srgbClr val="000000"/>
                </a:solidFill>
              </a:rPr>
              <a:t>cable modem</a:t>
            </a:r>
          </a:p>
          <a:p>
            <a:pPr algn="r">
              <a:lnSpc>
                <a:spcPct val="85000"/>
              </a:lnSpc>
              <a:defRPr/>
            </a:pPr>
            <a:r>
              <a:rPr lang="en-US" sz="1400" dirty="0">
                <a:solidFill>
                  <a:srgbClr val="000000"/>
                </a:solidFill>
              </a:rPr>
              <a:t>termination system</a:t>
            </a:r>
          </a:p>
        </p:txBody>
      </p:sp>
      <p:sp>
        <p:nvSpPr>
          <p:cNvPr id="57382" name="Rectangle 3"/>
          <p:cNvSpPr>
            <a:spLocks noChangeArrowheads="1"/>
          </p:cNvSpPr>
          <p:nvPr/>
        </p:nvSpPr>
        <p:spPr bwMode="auto">
          <a:xfrm>
            <a:off x="569913" y="4814888"/>
            <a:ext cx="840105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multiple</a:t>
            </a: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</a:rPr>
              <a:t>40Mbps downstream (broadcast) channels</a:t>
            </a:r>
          </a:p>
          <a:p>
            <a:pPr marL="800100" lvl="1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0"/>
              <a:buChar char="§"/>
            </a:pPr>
            <a:r>
              <a:rPr lang="en-US" sz="2400" i="0" dirty="0">
                <a:solidFill>
                  <a:srgbClr val="000000"/>
                </a:solidFill>
                <a:latin typeface="Gill Sans MT" charset="0"/>
              </a:rPr>
              <a:t>single CMTS transmits into channels</a:t>
            </a:r>
          </a:p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multiple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</a:rPr>
              <a:t>30 Mbps upstream channels</a:t>
            </a:r>
          </a:p>
          <a:p>
            <a:pPr marL="681038" lvl="1" indent="-223838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0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multiple access: </a:t>
            </a:r>
            <a:r>
              <a:rPr lang="en-US" sz="2400" dirty="0">
                <a:solidFill>
                  <a:srgbClr val="000000"/>
                </a:solidFill>
                <a:latin typeface="Gill Sans MT" charset="0"/>
              </a:rPr>
              <a:t>all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</a:rPr>
              <a:t>users </a:t>
            </a:r>
            <a:r>
              <a:rPr lang="en-US" sz="2400" dirty="0">
                <a:solidFill>
                  <a:srgbClr val="000000"/>
                </a:solidFill>
                <a:latin typeface="Gill Sans MT" charset="0"/>
              </a:rPr>
              <a:t>compete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</a:rPr>
              <a:t>certain upstream channel time slots (others assigned)</a:t>
            </a:r>
            <a:endParaRPr lang="en-US" sz="2000" i="0" dirty="0">
              <a:solidFill>
                <a:srgbClr val="000000"/>
              </a:solidFill>
              <a:latin typeface="Gill Sans MT" charset="0"/>
            </a:endParaRPr>
          </a:p>
        </p:txBody>
      </p:sp>
      <p:sp>
        <p:nvSpPr>
          <p:cNvPr id="115722" name="Title 41"/>
          <p:cNvSpPr>
            <a:spLocks/>
          </p:cNvSpPr>
          <p:nvPr/>
        </p:nvSpPr>
        <p:spPr bwMode="auto">
          <a:xfrm>
            <a:off x="381000" y="239713"/>
            <a:ext cx="5622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4000" i="0" dirty="0">
                <a:solidFill>
                  <a:srgbClr val="000099"/>
                </a:solidFill>
                <a:latin typeface="Gill Sans MT" charset="0"/>
              </a:rPr>
              <a:t>Cable access network</a:t>
            </a:r>
          </a:p>
        </p:txBody>
      </p:sp>
      <p:pic>
        <p:nvPicPr>
          <p:cNvPr id="115723" name="Picture 18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868363"/>
            <a:ext cx="46164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5724" name="Group 2"/>
          <p:cNvGrpSpPr>
            <a:grpSpLocks/>
          </p:cNvGrpSpPr>
          <p:nvPr/>
        </p:nvGrpSpPr>
        <p:grpSpPr bwMode="auto">
          <a:xfrm>
            <a:off x="6440488" y="2089150"/>
            <a:ext cx="2268537" cy="1457325"/>
            <a:chOff x="419100" y="1239838"/>
            <a:chExt cx="2268538" cy="1456437"/>
          </a:xfrm>
        </p:grpSpPr>
        <p:sp>
          <p:nvSpPr>
            <p:cNvPr id="22532" name="Rectangle 9"/>
            <p:cNvSpPr>
              <a:spLocks noChangeArrowheads="1"/>
            </p:cNvSpPr>
            <p:nvPr/>
          </p:nvSpPr>
          <p:spPr bwMode="auto">
            <a:xfrm>
              <a:off x="657225" y="1650750"/>
              <a:ext cx="1793876" cy="92653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830" name="Line 7"/>
            <p:cNvSpPr>
              <a:spLocks noChangeShapeType="1"/>
            </p:cNvSpPr>
            <p:nvPr/>
          </p:nvSpPr>
          <p:spPr bwMode="auto">
            <a:xfrm flipV="1">
              <a:off x="958850" y="2201863"/>
              <a:ext cx="36512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15831" name="Text Box 39"/>
            <p:cNvSpPr txBox="1">
              <a:spLocks noChangeArrowheads="1"/>
            </p:cNvSpPr>
            <p:nvPr/>
          </p:nvSpPr>
          <p:spPr bwMode="auto">
            <a:xfrm>
              <a:off x="1237199" y="2264475"/>
              <a:ext cx="7747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cable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modem</a:t>
              </a:r>
            </a:p>
          </p:txBody>
        </p:sp>
        <p:sp>
          <p:nvSpPr>
            <p:cNvPr id="115832" name="Text Box 41"/>
            <p:cNvSpPr txBox="1">
              <a:spLocks noChangeArrowheads="1"/>
            </p:cNvSpPr>
            <p:nvPr/>
          </p:nvSpPr>
          <p:spPr bwMode="auto">
            <a:xfrm>
              <a:off x="608202" y="2331583"/>
              <a:ext cx="706438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splitter</a:t>
              </a:r>
            </a:p>
          </p:txBody>
        </p:sp>
        <p:grpSp>
          <p:nvGrpSpPr>
            <p:cNvPr id="115833" name="Group 13"/>
            <p:cNvGrpSpPr>
              <a:grpSpLocks/>
            </p:cNvGrpSpPr>
            <p:nvPr/>
          </p:nvGrpSpPr>
          <p:grpSpPr bwMode="auto">
            <a:xfrm>
              <a:off x="1304925" y="2078038"/>
              <a:ext cx="614363" cy="220662"/>
              <a:chOff x="322" y="890"/>
              <a:chExt cx="872" cy="339"/>
            </a:xfrm>
          </p:grpSpPr>
          <p:sp>
            <p:nvSpPr>
              <p:cNvPr id="22701" name="Rectangle 14"/>
              <p:cNvSpPr>
                <a:spLocks noChangeArrowheads="1"/>
              </p:cNvSpPr>
              <p:nvPr/>
            </p:nvSpPr>
            <p:spPr bwMode="auto">
              <a:xfrm>
                <a:off x="322" y="1004"/>
                <a:ext cx="872" cy="22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2" name="Rectangle 15"/>
              <p:cNvSpPr>
                <a:spLocks noChangeArrowheads="1"/>
              </p:cNvSpPr>
              <p:nvPr/>
            </p:nvSpPr>
            <p:spPr bwMode="auto">
              <a:xfrm>
                <a:off x="394" y="1072"/>
                <a:ext cx="54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3" name="Rectangle 16"/>
              <p:cNvSpPr>
                <a:spLocks noChangeArrowheads="1"/>
              </p:cNvSpPr>
              <p:nvPr/>
            </p:nvSpPr>
            <p:spPr bwMode="auto">
              <a:xfrm>
                <a:off x="466" y="1072"/>
                <a:ext cx="56" cy="56"/>
              </a:xfrm>
              <a:prstGeom prst="rect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4" name="Rectangle 17"/>
              <p:cNvSpPr>
                <a:spLocks noChangeArrowheads="1"/>
              </p:cNvSpPr>
              <p:nvPr/>
            </p:nvSpPr>
            <p:spPr bwMode="auto">
              <a:xfrm>
                <a:off x="541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5" name="Rectangle 18"/>
              <p:cNvSpPr>
                <a:spLocks noChangeArrowheads="1"/>
              </p:cNvSpPr>
              <p:nvPr/>
            </p:nvSpPr>
            <p:spPr bwMode="auto">
              <a:xfrm>
                <a:off x="615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847" name="AutoShape 19"/>
              <p:cNvSpPr>
                <a:spLocks noChangeArrowheads="1"/>
              </p:cNvSpPr>
              <p:nvPr/>
            </p:nvSpPr>
            <p:spPr bwMode="auto">
              <a:xfrm rot="10800000" flipH="1">
                <a:off x="322" y="890"/>
                <a:ext cx="859" cy="1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16 h 21600"/>
                  <a:gd name="T14" fmla="*/ 17099 w 21600"/>
                  <a:gd name="T15" fmla="*/ 170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2537" name="AutoShape 21"/>
            <p:cNvSpPr>
              <a:spLocks noChangeArrowheads="1"/>
            </p:cNvSpPr>
            <p:nvPr/>
          </p:nvSpPr>
          <p:spPr bwMode="auto">
            <a:xfrm>
              <a:off x="419100" y="1239838"/>
              <a:ext cx="2268538" cy="4680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38" name="Rectangle 22"/>
            <p:cNvSpPr>
              <a:spLocks noChangeArrowheads="1"/>
            </p:cNvSpPr>
            <p:nvPr/>
          </p:nvSpPr>
          <p:spPr bwMode="auto">
            <a:xfrm>
              <a:off x="906462" y="2133056"/>
              <a:ext cx="166688" cy="144374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836" name="Freeform 23"/>
            <p:cNvSpPr>
              <a:spLocks/>
            </p:cNvSpPr>
            <p:nvPr/>
          </p:nvSpPr>
          <p:spPr bwMode="auto">
            <a:xfrm flipH="1">
              <a:off x="970845" y="1691922"/>
              <a:ext cx="479425" cy="434975"/>
            </a:xfrm>
            <a:custGeom>
              <a:avLst/>
              <a:gdLst>
                <a:gd name="T0" fmla="*/ 2147483647 w 381"/>
                <a:gd name="T1" fmla="*/ 2147483647 h 274"/>
                <a:gd name="T2" fmla="*/ 2147483647 w 381"/>
                <a:gd name="T3" fmla="*/ 2147483647 h 274"/>
                <a:gd name="T4" fmla="*/ 0 w 381"/>
                <a:gd name="T5" fmla="*/ 0 h 2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1" h="274">
                  <a:moveTo>
                    <a:pt x="381" y="274"/>
                  </a:moveTo>
                  <a:lnTo>
                    <a:pt x="381" y="13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40" name="Line 24"/>
            <p:cNvSpPr>
              <a:spLocks noChangeShapeType="1"/>
            </p:cNvSpPr>
            <p:nvPr/>
          </p:nvSpPr>
          <p:spPr bwMode="auto">
            <a:xfrm flipH="1">
              <a:off x="1917701" y="2215556"/>
              <a:ext cx="239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115838" name="Picture 25" descr="tv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844" y="1355725"/>
              <a:ext cx="755650" cy="67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5839" name="Group 181"/>
            <p:cNvGrpSpPr>
              <a:grpSpLocks/>
            </p:cNvGrpSpPr>
            <p:nvPr/>
          </p:nvGrpSpPr>
          <p:grpSpPr bwMode="auto">
            <a:xfrm>
              <a:off x="1854097" y="1780738"/>
              <a:ext cx="609600" cy="609600"/>
              <a:chOff x="-44" y="1473"/>
              <a:chExt cx="981" cy="1105"/>
            </a:xfrm>
          </p:grpSpPr>
          <p:pic>
            <p:nvPicPr>
              <p:cNvPr id="115840" name="Picture 18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841" name="Freeform 18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15725" name="Group 8"/>
          <p:cNvGrpSpPr>
            <a:grpSpLocks/>
          </p:cNvGrpSpPr>
          <p:nvPr/>
        </p:nvGrpSpPr>
        <p:grpSpPr bwMode="auto">
          <a:xfrm>
            <a:off x="1998663" y="2298700"/>
            <a:ext cx="4938712" cy="1389063"/>
            <a:chOff x="4327270" y="1745934"/>
            <a:chExt cx="4938730" cy="1388847"/>
          </a:xfrm>
        </p:grpSpPr>
        <p:sp>
          <p:nvSpPr>
            <p:cNvPr id="22546" name="Line 94"/>
            <p:cNvSpPr>
              <a:spLocks noChangeShapeType="1"/>
            </p:cNvSpPr>
            <p:nvPr/>
          </p:nvSpPr>
          <p:spPr bwMode="auto">
            <a:xfrm>
              <a:off x="4327270" y="2504641"/>
              <a:ext cx="49387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5734" name="Group 7"/>
            <p:cNvGrpSpPr>
              <a:grpSpLocks/>
            </p:cNvGrpSpPr>
            <p:nvPr/>
          </p:nvGrpSpPr>
          <p:grpSpPr bwMode="auto">
            <a:xfrm flipH="1">
              <a:off x="5534163" y="1745934"/>
              <a:ext cx="2894013" cy="752475"/>
              <a:chOff x="5534163" y="1745934"/>
              <a:chExt cx="2894013" cy="752475"/>
            </a:xfrm>
          </p:grpSpPr>
          <p:grpSp>
            <p:nvGrpSpPr>
              <p:cNvPr id="115774" name="Group 26"/>
              <p:cNvGrpSpPr>
                <a:grpSpLocks/>
              </p:cNvGrpSpPr>
              <p:nvPr/>
            </p:nvGrpSpPr>
            <p:grpSpPr bwMode="auto">
              <a:xfrm>
                <a:off x="5534163" y="1752284"/>
                <a:ext cx="850900" cy="527050"/>
                <a:chOff x="-490" y="1664"/>
                <a:chExt cx="1429" cy="842"/>
              </a:xfrm>
            </p:grpSpPr>
            <p:sp>
              <p:nvSpPr>
                <p:cNvPr id="22685" name="AutoShape 27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814" name="Group 28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8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16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817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95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6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7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8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9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828" name="AutoShape 37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818" name="Picture 38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91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20" name="Freeform 40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2693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822" name="Picture 42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15775" name="Group 43"/>
              <p:cNvGrpSpPr>
                <a:grpSpLocks/>
              </p:cNvGrpSpPr>
              <p:nvPr/>
            </p:nvGrpSpPr>
            <p:grpSpPr bwMode="auto">
              <a:xfrm>
                <a:off x="6435863" y="1745934"/>
                <a:ext cx="850900" cy="527050"/>
                <a:chOff x="-490" y="1664"/>
                <a:chExt cx="1429" cy="842"/>
              </a:xfrm>
            </p:grpSpPr>
            <p:sp>
              <p:nvSpPr>
                <p:cNvPr id="22669" name="AutoShape 44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98" name="Group 45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71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00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801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79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0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1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2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3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812" name="AutoShape 54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802" name="Picture 55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75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04" name="Freeform 57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2677" name="Line 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806" name="Picture 59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15776" name="Group 95"/>
              <p:cNvGrpSpPr>
                <a:grpSpLocks/>
              </p:cNvGrpSpPr>
              <p:nvPr/>
            </p:nvGrpSpPr>
            <p:grpSpPr bwMode="auto">
              <a:xfrm>
                <a:off x="7577276" y="1753872"/>
                <a:ext cx="850900" cy="527050"/>
                <a:chOff x="-490" y="1664"/>
                <a:chExt cx="1429" cy="842"/>
              </a:xfrm>
            </p:grpSpPr>
            <p:sp>
              <p:nvSpPr>
                <p:cNvPr id="22621" name="AutoShape 96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82" name="Group 97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23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84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785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31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2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3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4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5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796" name="AutoShape 106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786" name="Picture 107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27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88" name="Freeform 109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2629" name="Line 1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790" name="Picture 111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2548" name="Text Box 112"/>
              <p:cNvSpPr txBox="1">
                <a:spLocks noChangeArrowheads="1"/>
              </p:cNvSpPr>
              <p:nvPr/>
            </p:nvSpPr>
            <p:spPr bwMode="auto">
              <a:xfrm>
                <a:off x="7188723" y="1823710"/>
                <a:ext cx="488952" cy="457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969696"/>
                    </a:solidFill>
                    <a:latin typeface="Times New Roman" charset="0"/>
                  </a:rPr>
                  <a:t>…</a:t>
                </a:r>
              </a:p>
            </p:txBody>
          </p:sp>
          <p:sp>
            <p:nvSpPr>
              <p:cNvPr id="22549" name="Line 113"/>
              <p:cNvSpPr>
                <a:spLocks noChangeShapeType="1"/>
              </p:cNvSpPr>
              <p:nvPr/>
            </p:nvSpPr>
            <p:spPr bwMode="auto">
              <a:xfrm flipH="1">
                <a:off x="6169544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50" name="Line 114"/>
              <p:cNvSpPr>
                <a:spLocks noChangeShapeType="1"/>
              </p:cNvSpPr>
              <p:nvPr/>
            </p:nvSpPr>
            <p:spPr bwMode="auto">
              <a:xfrm flipH="1">
                <a:off x="7074423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51" name="Line 115"/>
              <p:cNvSpPr>
                <a:spLocks noChangeShapeType="1"/>
              </p:cNvSpPr>
              <p:nvPr/>
            </p:nvSpPr>
            <p:spPr bwMode="auto">
              <a:xfrm flipH="1">
                <a:off x="8211077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735" name="Group 5"/>
            <p:cNvGrpSpPr>
              <a:grpSpLocks/>
            </p:cNvGrpSpPr>
            <p:nvPr/>
          </p:nvGrpSpPr>
          <p:grpSpPr bwMode="auto">
            <a:xfrm flipH="1">
              <a:off x="7298039" y="2490881"/>
              <a:ext cx="850900" cy="627063"/>
              <a:chOff x="6488251" y="2501584"/>
              <a:chExt cx="850900" cy="627063"/>
            </a:xfrm>
          </p:grpSpPr>
          <p:grpSp>
            <p:nvGrpSpPr>
              <p:cNvPr id="115756" name="Group 77"/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22637" name="AutoShape 78"/>
                <p:cNvSpPr>
                  <a:spLocks noChangeArrowheads="1"/>
                </p:cNvSpPr>
                <p:nvPr/>
              </p:nvSpPr>
              <p:spPr bwMode="auto">
                <a:xfrm>
                  <a:off x="-489" y="1663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59" name="Group 79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39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-329" y="1922"/>
                    <a:ext cx="1120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61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762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47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998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48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2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49" name="Rectangl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2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50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" y="1066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51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7" y="1066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773" name="AutoShape 88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763" name="Picture 89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43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1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65" name="Freeform 91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2645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" y="2269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767" name="Picture 93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15757" name="Freeform 116"/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15736" name="Group 186"/>
            <p:cNvGrpSpPr>
              <a:grpSpLocks/>
            </p:cNvGrpSpPr>
            <p:nvPr/>
          </p:nvGrpSpPr>
          <p:grpSpPr bwMode="auto">
            <a:xfrm flipH="1">
              <a:off x="5984260" y="2507718"/>
              <a:ext cx="850900" cy="627063"/>
              <a:chOff x="6488251" y="2501584"/>
              <a:chExt cx="850900" cy="627063"/>
            </a:xfrm>
          </p:grpSpPr>
          <p:grpSp>
            <p:nvGrpSpPr>
              <p:cNvPr id="115738" name="Group 77"/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190" name="AutoShape 78"/>
                <p:cNvSpPr>
                  <a:spLocks noChangeArrowheads="1"/>
                </p:cNvSpPr>
                <p:nvPr/>
              </p:nvSpPr>
              <p:spPr bwMode="auto">
                <a:xfrm>
                  <a:off x="-491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41" name="Group 79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192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-339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43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744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00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" y="1000"/>
                      <a:ext cx="853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1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2" name="Rectangl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5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3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7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4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755" name="AutoShape 88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745" name="Picture 89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9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47" name="Freeform 91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98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9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749" name="Picture 93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15739" name="Freeform 116"/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06" name="Text Box 112"/>
            <p:cNvSpPr txBox="1">
              <a:spLocks noChangeArrowheads="1"/>
            </p:cNvSpPr>
            <p:nvPr/>
          </p:nvSpPr>
          <p:spPr bwMode="auto">
            <a:xfrm>
              <a:off x="6787904" y="2596702"/>
              <a:ext cx="488952" cy="457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969696"/>
                  </a:solidFill>
                  <a:latin typeface="Times New Roman" charset="0"/>
                </a:rPr>
                <a:t>…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563688" y="1239838"/>
            <a:ext cx="6373812" cy="938212"/>
            <a:chOff x="1987247" y="1333114"/>
            <a:chExt cx="5338532" cy="938762"/>
          </a:xfrm>
        </p:grpSpPr>
        <p:sp>
          <p:nvSpPr>
            <p:cNvPr id="22707" name="Text Box 6"/>
            <p:cNvSpPr txBox="1">
              <a:spLocks noChangeArrowheads="1"/>
            </p:cNvSpPr>
            <p:nvPr/>
          </p:nvSpPr>
          <p:spPr bwMode="auto">
            <a:xfrm>
              <a:off x="1987247" y="1333114"/>
              <a:ext cx="5338532" cy="517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Internet frames, TV channels, control  transmitted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downstream at different frequencies</a:t>
              </a:r>
            </a:p>
          </p:txBody>
        </p:sp>
        <p:sp>
          <p:nvSpPr>
            <p:cNvPr id="115732" name="Right Arrow 9"/>
            <p:cNvSpPr>
              <a:spLocks noChangeArrowheads="1"/>
            </p:cNvSpPr>
            <p:nvPr/>
          </p:nvSpPr>
          <p:spPr bwMode="auto">
            <a:xfrm>
              <a:off x="3457110" y="1787244"/>
              <a:ext cx="2387053" cy="484632"/>
            </a:xfrm>
            <a:prstGeom prst="rightArrow">
              <a:avLst>
                <a:gd name="adj1" fmla="val 50000"/>
                <a:gd name="adj2" fmla="val 500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i="0" dirty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98788" y="3644900"/>
            <a:ext cx="5995987" cy="944563"/>
            <a:chOff x="2810374" y="3867998"/>
            <a:chExt cx="5997028" cy="944803"/>
          </a:xfrm>
        </p:grpSpPr>
        <p:sp>
          <p:nvSpPr>
            <p:cNvPr id="213" name="Text Box 6"/>
            <p:cNvSpPr txBox="1">
              <a:spLocks noChangeArrowheads="1"/>
            </p:cNvSpPr>
            <p:nvPr/>
          </p:nvSpPr>
          <p:spPr bwMode="auto">
            <a:xfrm>
              <a:off x="2810374" y="4295145"/>
              <a:ext cx="5997028" cy="517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upstream Internet frames, TV control,  transmitted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upstream at different frequencies in time slots</a:t>
              </a:r>
            </a:p>
          </p:txBody>
        </p:sp>
        <p:sp>
          <p:nvSpPr>
            <p:cNvPr id="115730" name="Right Arrow 213"/>
            <p:cNvSpPr>
              <a:spLocks noChangeArrowheads="1"/>
            </p:cNvSpPr>
            <p:nvPr/>
          </p:nvSpPr>
          <p:spPr bwMode="auto">
            <a:xfrm rot="10800000">
              <a:off x="4197454" y="3867998"/>
              <a:ext cx="2387053" cy="484632"/>
            </a:xfrm>
            <a:prstGeom prst="rightArrow">
              <a:avLst>
                <a:gd name="adj1" fmla="val 50000"/>
                <a:gd name="adj2" fmla="val 500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i="0" dirty="0">
                <a:latin typeface="Arial" charset="0"/>
                <a:cs typeface="Arial" charset="0"/>
              </a:endParaRPr>
            </a:p>
          </p:txBody>
        </p:sp>
      </p:grpSp>
      <p:pic>
        <p:nvPicPr>
          <p:cNvPr id="217" name="Picture 6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2740025"/>
            <a:ext cx="2603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18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2039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9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8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24" name="Rectangle 4"/>
          <p:cNvSpPr>
            <a:spLocks noChangeArrowheads="1"/>
          </p:cNvSpPr>
          <p:nvPr/>
        </p:nvSpPr>
        <p:spPr bwMode="auto">
          <a:xfrm>
            <a:off x="915988" y="4119563"/>
            <a:ext cx="78327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i="0" dirty="0">
                <a:solidFill>
                  <a:srgbClr val="CC0000"/>
                </a:solidFill>
                <a:latin typeface="Gill Sans MT" charset="0"/>
                <a:cs typeface="+mn-cs"/>
              </a:rPr>
              <a:t>DOCSIS: </a:t>
            </a:r>
            <a:r>
              <a:rPr lang="en-US" sz="2800" i="0" dirty="0">
                <a:latin typeface="Gill Sans MT" charset="0"/>
                <a:cs typeface="+mn-cs"/>
              </a:rPr>
              <a:t>data over cable service interface spec </a:t>
            </a:r>
            <a:endParaRPr lang="en-US" sz="2800" b="1" i="0" dirty="0">
              <a:latin typeface="Gill Sans MT" charset="0"/>
              <a:cs typeface="+mn-cs"/>
            </a:endParaRP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FDM over upstream, downstream frequency channels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TDM upstream: some slots assigned, some have contention</a:t>
            </a:r>
          </a:p>
          <a:p>
            <a:pPr marL="681038" lvl="1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400" i="0" dirty="0">
                <a:latin typeface="Gill Sans MT" charset="0"/>
                <a:cs typeface="+mn-cs"/>
              </a:rPr>
              <a:t>downstream MAP frame: assigns upstream slots</a:t>
            </a:r>
          </a:p>
          <a:p>
            <a:pPr marL="681038" lvl="1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400" i="0" dirty="0">
                <a:latin typeface="Gill Sans MT" charset="0"/>
                <a:cs typeface="+mn-cs"/>
              </a:rPr>
              <a:t>request for upstream slots (and data) transmitted random access (binary backoff) in selected slots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0" dirty="0">
                <a:latin typeface="Gill Sans MT" charset="0"/>
                <a:cs typeface="+mn-cs"/>
              </a:rPr>
              <a:t> </a:t>
            </a:r>
          </a:p>
        </p:txBody>
      </p:sp>
      <p:grpSp>
        <p:nvGrpSpPr>
          <p:cNvPr id="116740" name="Group 3"/>
          <p:cNvGrpSpPr>
            <a:grpSpLocks/>
          </p:cNvGrpSpPr>
          <p:nvPr/>
        </p:nvGrpSpPr>
        <p:grpSpPr bwMode="auto">
          <a:xfrm>
            <a:off x="636588" y="1304925"/>
            <a:ext cx="8008937" cy="2705100"/>
            <a:chOff x="871157" y="3598021"/>
            <a:chExt cx="8009425" cy="2705644"/>
          </a:xfrm>
        </p:grpSpPr>
        <p:sp>
          <p:nvSpPr>
            <p:cNvPr id="6" name="Rectangle 5"/>
            <p:cNvSpPr/>
            <p:nvPr/>
          </p:nvSpPr>
          <p:spPr>
            <a:xfrm>
              <a:off x="4227336" y="3679000"/>
              <a:ext cx="970021" cy="4255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16744" name="TextBox 6"/>
            <p:cNvSpPr txBox="1">
              <a:spLocks noChangeArrowheads="1"/>
            </p:cNvSpPr>
            <p:nvPr/>
          </p:nvSpPr>
          <p:spPr bwMode="auto">
            <a:xfrm>
              <a:off x="4154488" y="3716338"/>
              <a:ext cx="10364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en-US" sz="1000" dirty="0">
                  <a:latin typeface="Arial" charset="0"/>
                  <a:cs typeface="Arial" charset="0"/>
                </a:rPr>
                <a:t>MAP frame for</a:t>
              </a:r>
            </a:p>
            <a:p>
              <a:pPr>
                <a:lnSpc>
                  <a:spcPts val="1200"/>
                </a:lnSpc>
              </a:pPr>
              <a:r>
                <a:rPr lang="en-US" sz="1000" dirty="0">
                  <a:latin typeface="Arial" charset="0"/>
                  <a:cs typeface="Arial" charset="0"/>
                </a:rPr>
                <a:t>Interval [t1, t2]</a:t>
              </a:r>
            </a:p>
          </p:txBody>
        </p:sp>
        <p:sp>
          <p:nvSpPr>
            <p:cNvPr id="116745" name="TextBox 28"/>
            <p:cNvSpPr txBox="1">
              <a:spLocks noChangeArrowheads="1"/>
            </p:cNvSpPr>
            <p:nvPr/>
          </p:nvSpPr>
          <p:spPr bwMode="auto">
            <a:xfrm>
              <a:off x="6127750" y="5278438"/>
              <a:ext cx="27528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Residences with cable modems</a:t>
              </a:r>
            </a:p>
          </p:txBody>
        </p:sp>
        <p:sp>
          <p:nvSpPr>
            <p:cNvPr id="30" name="Down Arrow 29"/>
            <p:cNvSpPr/>
            <p:nvPr/>
          </p:nvSpPr>
          <p:spPr>
            <a:xfrm rot="16200000">
              <a:off x="4257473" y="2472510"/>
              <a:ext cx="390604" cy="3607020"/>
            </a:xfrm>
            <a:prstGeom prst="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1" name="Down Arrow 30"/>
            <p:cNvSpPr/>
            <p:nvPr/>
          </p:nvSpPr>
          <p:spPr>
            <a:xfrm rot="5400000">
              <a:off x="4198733" y="2898046"/>
              <a:ext cx="374725" cy="3607020"/>
            </a:xfrm>
            <a:prstGeom prst="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16748" name="TextBox 31"/>
            <p:cNvSpPr txBox="1">
              <a:spLocks noChangeArrowheads="1"/>
            </p:cNvSpPr>
            <p:nvPr/>
          </p:nvSpPr>
          <p:spPr bwMode="auto">
            <a:xfrm>
              <a:off x="3505200" y="4124325"/>
              <a:ext cx="17452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Downstream channel i</a:t>
              </a:r>
            </a:p>
          </p:txBody>
        </p:sp>
        <p:sp>
          <p:nvSpPr>
            <p:cNvPr id="116749" name="TextBox 32"/>
            <p:cNvSpPr txBox="1">
              <a:spLocks noChangeArrowheads="1"/>
            </p:cNvSpPr>
            <p:nvPr/>
          </p:nvSpPr>
          <p:spPr bwMode="auto">
            <a:xfrm>
              <a:off x="3648075" y="4546600"/>
              <a:ext cx="15485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Upstream channel j</a:t>
              </a:r>
            </a:p>
          </p:txBody>
        </p:sp>
        <p:pic>
          <p:nvPicPr>
            <p:cNvPr id="36884" name="Picture 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0223" y="3796499"/>
              <a:ext cx="817612" cy="242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cxnSp>
          <p:nvCxnSpPr>
            <p:cNvPr id="35" name="Straight Connector 34"/>
            <p:cNvCxnSpPr/>
            <p:nvPr/>
          </p:nvCxnSpPr>
          <p:spPr>
            <a:xfrm>
              <a:off x="3060452" y="5238239"/>
              <a:ext cx="2756068" cy="47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119194" y="5044525"/>
              <a:ext cx="0" cy="190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204924" y="5130267"/>
              <a:ext cx="3175" cy="107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285891" y="5130267"/>
              <a:ext cx="3175" cy="107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366859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447826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52879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60817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68914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77010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85107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393998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01936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10032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18129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26226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434323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424198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505165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584545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67821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767119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848086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492905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00843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08940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17036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25133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33230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541327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8527" y="5044525"/>
              <a:ext cx="0" cy="190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82" name="TextBox 65"/>
            <p:cNvSpPr txBox="1">
              <a:spLocks noChangeArrowheads="1"/>
            </p:cNvSpPr>
            <p:nvPr/>
          </p:nvSpPr>
          <p:spPr bwMode="auto">
            <a:xfrm>
              <a:off x="2998788" y="5230813"/>
              <a:ext cx="3558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t</a:t>
              </a:r>
              <a:r>
                <a:rPr lang="en-US" sz="1600" baseline="-25000" dirty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16783" name="TextBox 66"/>
            <p:cNvSpPr txBox="1">
              <a:spLocks noChangeArrowheads="1"/>
            </p:cNvSpPr>
            <p:nvPr/>
          </p:nvSpPr>
          <p:spPr bwMode="auto">
            <a:xfrm>
              <a:off x="5389563" y="5246688"/>
              <a:ext cx="3558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t</a:t>
              </a:r>
              <a:r>
                <a:rPr lang="en-US" sz="1600" baseline="-25000" dirty="0">
                  <a:latin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3111255" y="5322393"/>
              <a:ext cx="577885" cy="3176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679615" y="5328744"/>
              <a:ext cx="1870189" cy="1588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400198" y="5376379"/>
              <a:ext cx="4763" cy="512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573433" y="5384318"/>
              <a:ext cx="6350" cy="5144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88" name="TextBox 71"/>
            <p:cNvSpPr txBox="1">
              <a:spLocks noChangeArrowheads="1"/>
            </p:cNvSpPr>
            <p:nvPr/>
          </p:nvSpPr>
          <p:spPr bwMode="auto">
            <a:xfrm>
              <a:off x="4476750" y="5842000"/>
              <a:ext cx="32080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Assigned minislots containing cable modem</a:t>
              </a:r>
            </a:p>
            <a:p>
              <a:r>
                <a:rPr lang="en-US" sz="1200" dirty="0">
                  <a:latin typeface="Arial" charset="0"/>
                  <a:cs typeface="Arial" charset="0"/>
                </a:rPr>
                <a:t>upstream data frames</a:t>
              </a:r>
            </a:p>
          </p:txBody>
        </p:sp>
        <p:sp>
          <p:nvSpPr>
            <p:cNvPr id="116789" name="TextBox 72"/>
            <p:cNvSpPr txBox="1">
              <a:spLocks noChangeArrowheads="1"/>
            </p:cNvSpPr>
            <p:nvPr/>
          </p:nvSpPr>
          <p:spPr bwMode="auto">
            <a:xfrm>
              <a:off x="2579688" y="5840413"/>
              <a:ext cx="189042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Minislots containing </a:t>
              </a:r>
            </a:p>
            <a:p>
              <a:r>
                <a:rPr lang="en-US" sz="1200" dirty="0">
                  <a:latin typeface="Arial" charset="0"/>
                  <a:cs typeface="Arial" charset="0"/>
                </a:rPr>
                <a:t>minislots request frames</a:t>
              </a:r>
            </a:p>
          </p:txBody>
        </p:sp>
        <p:sp>
          <p:nvSpPr>
            <p:cNvPr id="116790" name="Rectangle 44"/>
            <p:cNvSpPr>
              <a:spLocks noChangeArrowheads="1"/>
            </p:cNvSpPr>
            <p:nvPr/>
          </p:nvSpPr>
          <p:spPr bwMode="auto">
            <a:xfrm>
              <a:off x="1431405" y="4202429"/>
              <a:ext cx="955675" cy="700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16791" name="Text Box 45"/>
            <p:cNvSpPr txBox="1">
              <a:spLocks noChangeArrowheads="1"/>
            </p:cNvSpPr>
            <p:nvPr/>
          </p:nvSpPr>
          <p:spPr bwMode="auto">
            <a:xfrm>
              <a:off x="871157" y="3661398"/>
              <a:ext cx="1925637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</a:rPr>
                <a:t>cable headend</a:t>
              </a:r>
            </a:p>
          </p:txBody>
        </p:sp>
        <p:sp>
          <p:nvSpPr>
            <p:cNvPr id="77" name="Text Box 126"/>
            <p:cNvSpPr txBox="1">
              <a:spLocks noChangeArrowheads="1"/>
            </p:cNvSpPr>
            <p:nvPr/>
          </p:nvSpPr>
          <p:spPr bwMode="auto">
            <a:xfrm>
              <a:off x="1296633" y="4171224"/>
              <a:ext cx="950970" cy="336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i="0" dirty="0">
                  <a:solidFill>
                    <a:srgbClr val="000000"/>
                  </a:solidFill>
                </a:rPr>
                <a:t>CMTS</a:t>
              </a:r>
            </a:p>
          </p:txBody>
        </p:sp>
        <p:sp>
          <p:nvSpPr>
            <p:cNvPr id="78" name="AutoShape 127"/>
            <p:cNvSpPr>
              <a:spLocks noChangeArrowheads="1"/>
            </p:cNvSpPr>
            <p:nvPr/>
          </p:nvSpPr>
          <p:spPr bwMode="auto">
            <a:xfrm>
              <a:off x="1336322" y="3939403"/>
              <a:ext cx="1206574" cy="26199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79" name="Picture 6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2949" y="4326831"/>
              <a:ext cx="258778" cy="520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6795" name="Group 77"/>
            <p:cNvGrpSpPr>
              <a:grpSpLocks/>
            </p:cNvGrpSpPr>
            <p:nvPr/>
          </p:nvGrpSpPr>
          <p:grpSpPr bwMode="auto">
            <a:xfrm flipH="1">
              <a:off x="6302761" y="3598021"/>
              <a:ext cx="1034814" cy="625180"/>
              <a:chOff x="-490" y="1664"/>
              <a:chExt cx="1429" cy="842"/>
            </a:xfrm>
          </p:grpSpPr>
          <p:sp>
            <p:nvSpPr>
              <p:cNvPr id="106" name="AutoShape 78"/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48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108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6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50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grpSp>
              <p:nvGrpSpPr>
                <p:cNvPr id="116851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116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40" y="1000"/>
                    <a:ext cx="850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7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409" y="1073"/>
                    <a:ext cx="40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8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8" y="1073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9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7" y="1068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0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6" y="1068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62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116852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2" name="Rectangle 90"/>
                <p:cNvSpPr>
                  <a:spLocks noChangeArrowheads="1"/>
                </p:cNvSpPr>
                <p:nvPr/>
              </p:nvSpPr>
              <p:spPr bwMode="auto">
                <a:xfrm>
                  <a:off x="530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54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4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56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796" name="Group 77"/>
            <p:cNvGrpSpPr>
              <a:grpSpLocks/>
            </p:cNvGrpSpPr>
            <p:nvPr/>
          </p:nvGrpSpPr>
          <p:grpSpPr bwMode="auto">
            <a:xfrm flipH="1">
              <a:off x="7513460" y="3950311"/>
              <a:ext cx="1034814" cy="625180"/>
              <a:chOff x="-490" y="1664"/>
              <a:chExt cx="1429" cy="842"/>
            </a:xfrm>
          </p:grpSpPr>
          <p:sp>
            <p:nvSpPr>
              <p:cNvPr id="178" name="AutoShape 78"/>
              <p:cNvSpPr>
                <a:spLocks noChangeArrowheads="1"/>
              </p:cNvSpPr>
              <p:nvPr/>
            </p:nvSpPr>
            <p:spPr bwMode="auto">
              <a:xfrm>
                <a:off x="-491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32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180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34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grpSp>
              <p:nvGrpSpPr>
                <p:cNvPr id="116835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188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3" y="1001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9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4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90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6" y="1074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91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5" y="1069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92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4" y="1069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46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116836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4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38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6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2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40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797" name="Group 77"/>
            <p:cNvGrpSpPr>
              <a:grpSpLocks/>
            </p:cNvGrpSpPr>
            <p:nvPr/>
          </p:nvGrpSpPr>
          <p:grpSpPr bwMode="auto">
            <a:xfrm flipH="1">
              <a:off x="7313560" y="4655807"/>
              <a:ext cx="1034814" cy="625180"/>
              <a:chOff x="-490" y="1664"/>
              <a:chExt cx="1429" cy="842"/>
            </a:xfrm>
          </p:grpSpPr>
          <p:sp>
            <p:nvSpPr>
              <p:cNvPr id="213" name="AutoShape 78"/>
              <p:cNvSpPr>
                <a:spLocks noChangeArrowheads="1"/>
              </p:cNvSpPr>
              <p:nvPr/>
            </p:nvSpPr>
            <p:spPr bwMode="auto">
              <a:xfrm>
                <a:off x="-491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16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15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2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18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grpSp>
              <p:nvGrpSpPr>
                <p:cNvPr id="116819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23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3" y="999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2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6" y="1072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7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7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7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30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116820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9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2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22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1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24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798" name="Group 77"/>
            <p:cNvGrpSpPr>
              <a:grpSpLocks/>
            </p:cNvGrpSpPr>
            <p:nvPr/>
          </p:nvGrpSpPr>
          <p:grpSpPr bwMode="auto">
            <a:xfrm flipH="1">
              <a:off x="6254794" y="4337877"/>
              <a:ext cx="1034814" cy="625180"/>
              <a:chOff x="-490" y="1664"/>
              <a:chExt cx="1429" cy="842"/>
            </a:xfrm>
          </p:grpSpPr>
          <p:sp>
            <p:nvSpPr>
              <p:cNvPr id="230" name="AutoShape 78"/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00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32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02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grpSp>
              <p:nvGrpSpPr>
                <p:cNvPr id="116803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40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4" y="1000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1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" y="1073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2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7" y="1073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8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4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8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14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116804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6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06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8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08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116741" name="Title 41"/>
          <p:cNvSpPr>
            <a:spLocks/>
          </p:cNvSpPr>
          <p:nvPr/>
        </p:nvSpPr>
        <p:spPr bwMode="auto">
          <a:xfrm>
            <a:off x="2063876" y="239713"/>
            <a:ext cx="5622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4000" i="0" dirty="0">
                <a:solidFill>
                  <a:srgbClr val="000099"/>
                </a:solidFill>
                <a:latin typeface="Gill Sans MT" charset="0"/>
              </a:rPr>
              <a:t>Cable access network</a:t>
            </a:r>
          </a:p>
        </p:txBody>
      </p:sp>
      <p:pic>
        <p:nvPicPr>
          <p:cNvPr id="116742" name="Picture 180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579" y="873126"/>
            <a:ext cx="46164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1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242643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3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0271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 Summary of </a:t>
            </a: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protocols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06963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channel partitioning,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by time, frequency or code</a:t>
            </a:r>
          </a:p>
          <a:p>
            <a:pPr marL="690563" lvl="1" indent="-233363">
              <a:defRPr/>
            </a:pPr>
            <a:r>
              <a:rPr lang="en-US" sz="2000" dirty="0">
                <a:latin typeface="Gill Sans MT" charset="0"/>
              </a:rPr>
              <a:t>Time Division, Frequency Division</a:t>
            </a:r>
          </a:p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random access </a:t>
            </a:r>
            <a:r>
              <a:rPr lang="en-US" sz="2400" dirty="0">
                <a:latin typeface="Gill Sans MT" charset="0"/>
                <a:cs typeface="+mn-cs"/>
              </a:rPr>
              <a:t>(dynamic), 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ALOHA, S-ALOHA, CSMA, CSMA/CD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carrier sensing: easy in some technologies (wire), hard in others (wireless)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CSMA/CD used in 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Ethernet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CSMA/CA used in 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802.11</a:t>
            </a:r>
          </a:p>
          <a:p>
            <a:pPr marL="231775" indent="-231775">
              <a:tabLst>
                <a:tab pos="279400" algn="l"/>
              </a:tabLst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polling from central site, token passing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Bluetooth, FDDI,  token ring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995709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CSMA/CD vs CSMA/CA ?</a:t>
            </a:r>
          </a:p>
        </p:txBody>
      </p:sp>
    </p:spTree>
    <p:extLst>
      <p:ext uri="{BB962C8B-B14F-4D97-AF65-F5344CB8AC3E}">
        <p14:creationId xmlns:p14="http://schemas.microsoft.com/office/powerpoint/2010/main" val="1839973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4.1 Allocation problem for a broadcast channel</a:t>
            </a:r>
          </a:p>
          <a:p>
            <a:pPr marL="0" indent="0">
              <a:buNone/>
            </a:pPr>
            <a:r>
              <a:rPr lang="en-US" dirty="0"/>
              <a:t>	- Multiple access problem</a:t>
            </a:r>
          </a:p>
          <a:p>
            <a:pPr marL="0" indent="0">
              <a:buNone/>
            </a:pPr>
            <a:r>
              <a:rPr lang="en-US" dirty="0"/>
              <a:t>4.2. Control access protocols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/>
              <a:t>ALOHA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/>
              <a:t>Slotted ALOHA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/>
              <a:t>CSMA (CD/CA)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/>
              <a:t>Collision-free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4.3. LAN technologies 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LAN MAC Address &amp; ARP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Ethernet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Wi-Fi 802.11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WiMax</a:t>
            </a:r>
            <a:r>
              <a:rPr lang="en-US" dirty="0">
                <a:solidFill>
                  <a:srgbClr val="C00000"/>
                </a:solidFill>
              </a:rPr>
              <a:t> 802.16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Bluetooth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4G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 err="1">
                <a:solidFill>
                  <a:srgbClr val="C00000"/>
                </a:solidFill>
              </a:rPr>
              <a:t>IoT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1837749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addresses and </a:t>
            </a:r>
            <a:r>
              <a:rPr lang="en-US" sz="4000" dirty="0">
                <a:latin typeface="Gill Sans MT" charset="0"/>
                <a:cs typeface="+mj-cs"/>
              </a:rPr>
              <a:t>ARP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47063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32-bit IP </a:t>
            </a:r>
            <a:r>
              <a:rPr lang="en-US" dirty="0">
                <a:latin typeface="Gill Sans MT" charset="0"/>
                <a:cs typeface="+mn-cs"/>
              </a:rPr>
              <a:t>address: </a:t>
            </a:r>
          </a:p>
          <a:p>
            <a:pPr lvl="1">
              <a:defRPr/>
            </a:pPr>
            <a:r>
              <a:rPr lang="en-US" i="1" dirty="0">
                <a:latin typeface="Gill Sans MT" charset="0"/>
              </a:rPr>
              <a:t>network-layer</a:t>
            </a:r>
            <a:r>
              <a:rPr lang="en-US" dirty="0">
                <a:latin typeface="Gill Sans MT" charset="0"/>
              </a:rPr>
              <a:t> address for interface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used for layer 3 (network layer) forwarding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MAC (or LAN or physical or Ethernet) address:</a:t>
            </a:r>
            <a:r>
              <a:rPr lang="en-US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function:</a:t>
            </a:r>
            <a:r>
              <a:rPr lang="en-US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used ‘locally” to get frame from one interface to another physically-connected interface (same network, in IP-addressing sense)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48 bit MAC address </a:t>
            </a:r>
            <a:r>
              <a:rPr lang="en-US" dirty="0">
                <a:latin typeface="Gill Sans MT" charset="0"/>
              </a:rPr>
              <a:t>(for most LANs) burned in NIC ROM, also sometimes software settable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e.g.: 1A-2F-BB-76-09-AD</a:t>
            </a:r>
          </a:p>
          <a:p>
            <a:pPr lvl="1">
              <a:lnSpc>
                <a:spcPct val="90000"/>
              </a:lnSpc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21861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0287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812141" y="5591175"/>
            <a:ext cx="37446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hexadecimal (base 16) notation</a:t>
            </a:r>
          </a:p>
          <a:p>
            <a:pPr algn="ctr"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(each </a:t>
            </a:r>
            <a:r>
              <a:rPr lang="ja-JP" altLang="en-US" i="0" dirty="0">
                <a:solidFill>
                  <a:srgbClr val="000099"/>
                </a:solidFill>
                <a:latin typeface="Arial" charset="0"/>
                <a:cs typeface="+mn-cs"/>
              </a:rPr>
              <a:t>“</a:t>
            </a: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numeral</a:t>
            </a:r>
            <a:r>
              <a:rPr lang="ja-JP" altLang="en-US" i="0" dirty="0">
                <a:solidFill>
                  <a:srgbClr val="000099"/>
                </a:solidFill>
                <a:latin typeface="Arial" charset="0"/>
                <a:cs typeface="+mn-cs"/>
              </a:rPr>
              <a:t>”</a:t>
            </a: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 represents 4 bits)</a:t>
            </a:r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 flipV="1">
            <a:off x="2116138" y="5326063"/>
            <a:ext cx="188912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723317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566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MAC addresses and ARP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585788" y="1309688"/>
            <a:ext cx="69191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latin typeface="Gill Sans MT" charset="0"/>
                <a:cs typeface="+mn-cs"/>
              </a:rPr>
              <a:t>each adapter on LAN has </a:t>
            </a:r>
            <a:r>
              <a:rPr lang="en-US" sz="2800" i="0" dirty="0">
                <a:solidFill>
                  <a:srgbClr val="C00000"/>
                </a:solidFill>
                <a:latin typeface="Gill Sans MT" charset="0"/>
                <a:cs typeface="+mn-cs"/>
              </a:rPr>
              <a:t>unique</a:t>
            </a:r>
            <a:r>
              <a:rPr lang="en-US" sz="2800" i="0" dirty="0">
                <a:latin typeface="Gill Sans MT" charset="0"/>
                <a:cs typeface="+mn-cs"/>
              </a:rPr>
              <a:t> 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MAC</a:t>
            </a:r>
            <a:r>
              <a:rPr lang="en-US" sz="2800" i="0" dirty="0">
                <a:latin typeface="Gill Sans MT" charset="0"/>
                <a:cs typeface="+mn-cs"/>
              </a:rPr>
              <a:t> address</a:t>
            </a:r>
          </a:p>
        </p:txBody>
      </p:sp>
      <p:sp>
        <p:nvSpPr>
          <p:cNvPr id="40966" name="Text Box 18"/>
          <p:cNvSpPr txBox="1">
            <a:spLocks noChangeArrowheads="1"/>
          </p:cNvSpPr>
          <p:nvPr/>
        </p:nvSpPr>
        <p:spPr bwMode="auto">
          <a:xfrm>
            <a:off x="6918325" y="3890963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adapter</a:t>
            </a:r>
          </a:p>
        </p:txBody>
      </p:sp>
      <p:sp>
        <p:nvSpPr>
          <p:cNvPr id="123910" name="Freeform 8"/>
          <p:cNvSpPr>
            <a:spLocks/>
          </p:cNvSpPr>
          <p:nvPr/>
        </p:nvSpPr>
        <p:spPr bwMode="auto">
          <a:xfrm>
            <a:off x="2152650" y="3262313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68" name="Line 19"/>
          <p:cNvSpPr>
            <a:spLocks noChangeShapeType="1"/>
          </p:cNvSpPr>
          <p:nvPr/>
        </p:nvSpPr>
        <p:spPr bwMode="auto">
          <a:xfrm>
            <a:off x="1300163" y="3940175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9" name="Line 20"/>
          <p:cNvSpPr>
            <a:spLocks noChangeShapeType="1"/>
          </p:cNvSpPr>
          <p:nvPr/>
        </p:nvSpPr>
        <p:spPr bwMode="auto">
          <a:xfrm>
            <a:off x="3309938" y="2808288"/>
            <a:ext cx="0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0" name="Line 21"/>
          <p:cNvSpPr>
            <a:spLocks noChangeShapeType="1"/>
          </p:cNvSpPr>
          <p:nvPr/>
        </p:nvSpPr>
        <p:spPr bwMode="auto">
          <a:xfrm flipH="1">
            <a:off x="4173538" y="4108450"/>
            <a:ext cx="79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1" name="Line 22"/>
          <p:cNvSpPr>
            <a:spLocks noChangeShapeType="1"/>
          </p:cNvSpPr>
          <p:nvPr/>
        </p:nvSpPr>
        <p:spPr bwMode="auto">
          <a:xfrm flipV="1">
            <a:off x="3271838" y="5113338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2" name="Text Box 24"/>
          <p:cNvSpPr txBox="1">
            <a:spLocks noChangeArrowheads="1"/>
          </p:cNvSpPr>
          <p:nvPr/>
        </p:nvSpPr>
        <p:spPr bwMode="auto">
          <a:xfrm>
            <a:off x="3630613" y="2513013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1A-2F-BB-76-09-AD</a:t>
            </a:r>
          </a:p>
        </p:txBody>
      </p:sp>
      <p:sp>
        <p:nvSpPr>
          <p:cNvPr id="40973" name="Line 25"/>
          <p:cNvSpPr>
            <a:spLocks noChangeShapeType="1"/>
          </p:cNvSpPr>
          <p:nvPr/>
        </p:nvSpPr>
        <p:spPr bwMode="auto">
          <a:xfrm flipH="1" flipV="1">
            <a:off x="3449638" y="2652713"/>
            <a:ext cx="2571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4" name="Line 26"/>
          <p:cNvSpPr>
            <a:spLocks noChangeShapeType="1"/>
          </p:cNvSpPr>
          <p:nvPr/>
        </p:nvSpPr>
        <p:spPr bwMode="auto">
          <a:xfrm flipV="1">
            <a:off x="4999038" y="428942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5" name="Text Box 27"/>
          <p:cNvSpPr txBox="1">
            <a:spLocks noChangeArrowheads="1"/>
          </p:cNvSpPr>
          <p:nvPr/>
        </p:nvSpPr>
        <p:spPr bwMode="auto">
          <a:xfrm>
            <a:off x="4479925" y="4662488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58-23-D7-FA-20-B0</a:t>
            </a:r>
          </a:p>
        </p:txBody>
      </p:sp>
      <p:sp>
        <p:nvSpPr>
          <p:cNvPr id="40976" name="Line 28"/>
          <p:cNvSpPr>
            <a:spLocks noChangeShapeType="1"/>
          </p:cNvSpPr>
          <p:nvPr/>
        </p:nvSpPr>
        <p:spPr bwMode="auto">
          <a:xfrm flipH="1">
            <a:off x="3375025" y="56673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7" name="Text Box 29"/>
          <p:cNvSpPr txBox="1">
            <a:spLocks noChangeArrowheads="1"/>
          </p:cNvSpPr>
          <p:nvPr/>
        </p:nvSpPr>
        <p:spPr bwMode="auto">
          <a:xfrm>
            <a:off x="3797300" y="5551488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0C-C4-11-6F-E3-98</a:t>
            </a:r>
          </a:p>
        </p:txBody>
      </p:sp>
      <p:sp>
        <p:nvSpPr>
          <p:cNvPr id="40978" name="Line 30"/>
          <p:cNvSpPr>
            <a:spLocks noChangeShapeType="1"/>
          </p:cNvSpPr>
          <p:nvPr/>
        </p:nvSpPr>
        <p:spPr bwMode="auto">
          <a:xfrm flipV="1">
            <a:off x="1236663" y="4095750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319088" y="4470400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71-65-F7-2B-08-53</a:t>
            </a:r>
          </a:p>
        </p:txBody>
      </p:sp>
      <p:sp>
        <p:nvSpPr>
          <p:cNvPr id="40980" name="Text Box 32"/>
          <p:cNvSpPr txBox="1">
            <a:spLocks noChangeArrowheads="1"/>
          </p:cNvSpPr>
          <p:nvPr/>
        </p:nvSpPr>
        <p:spPr bwMode="auto">
          <a:xfrm>
            <a:off x="2636838" y="3621088"/>
            <a:ext cx="1085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   LAN</a:t>
            </a:r>
          </a:p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(wired or</a:t>
            </a:r>
          </a:p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wireless)</a:t>
            </a:r>
          </a:p>
        </p:txBody>
      </p:sp>
      <p:sp>
        <p:nvSpPr>
          <p:cNvPr id="526373" name="Rectangle 37"/>
          <p:cNvSpPr>
            <a:spLocks noChangeArrowheads="1"/>
          </p:cNvSpPr>
          <p:nvPr/>
        </p:nvSpPr>
        <p:spPr bwMode="auto">
          <a:xfrm>
            <a:off x="6727825" y="3941763"/>
            <a:ext cx="160338" cy="2555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3925" name="Group 51"/>
          <p:cNvGrpSpPr>
            <a:grpSpLocks/>
          </p:cNvGrpSpPr>
          <p:nvPr/>
        </p:nvGrpSpPr>
        <p:grpSpPr bwMode="auto">
          <a:xfrm>
            <a:off x="423863" y="3562350"/>
            <a:ext cx="922337" cy="658813"/>
            <a:chOff x="267" y="2244"/>
            <a:chExt cx="581" cy="415"/>
          </a:xfrm>
        </p:grpSpPr>
        <p:sp>
          <p:nvSpPr>
            <p:cNvPr id="526372" name="Rectangle 36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43" name="Group 38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3944" name="Picture 3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5" name="Freeform 4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6" name="Group 50"/>
          <p:cNvGrpSpPr>
            <a:grpSpLocks/>
          </p:cNvGrpSpPr>
          <p:nvPr/>
        </p:nvGrpSpPr>
        <p:grpSpPr bwMode="auto">
          <a:xfrm>
            <a:off x="2744788" y="5559425"/>
            <a:ext cx="812800" cy="833438"/>
            <a:chOff x="1729" y="3502"/>
            <a:chExt cx="512" cy="525"/>
          </a:xfrm>
        </p:grpSpPr>
        <p:sp>
          <p:nvSpPr>
            <p:cNvPr id="526370" name="Rectangle 34"/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9" name="Group 41"/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23940" name="Picture 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1" name="Freeform 4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7" name="Group 52"/>
          <p:cNvGrpSpPr>
            <a:grpSpLocks/>
          </p:cNvGrpSpPr>
          <p:nvPr/>
        </p:nvGrpSpPr>
        <p:grpSpPr bwMode="auto">
          <a:xfrm>
            <a:off x="2770188" y="2025650"/>
            <a:ext cx="812800" cy="776288"/>
            <a:chOff x="1745" y="1276"/>
            <a:chExt cx="512" cy="489"/>
          </a:xfrm>
        </p:grpSpPr>
        <p:sp>
          <p:nvSpPr>
            <p:cNvPr id="526350" name="Rectangle 14"/>
            <p:cNvSpPr>
              <a:spLocks noChangeArrowheads="1"/>
            </p:cNvSpPr>
            <p:nvPr/>
          </p:nvSpPr>
          <p:spPr bwMode="auto">
            <a:xfrm>
              <a:off x="2039" y="160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5" name="Group 4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393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8" name="Group 53"/>
          <p:cNvGrpSpPr>
            <a:grpSpLocks/>
          </p:cNvGrpSpPr>
          <p:nvPr/>
        </p:nvGrpSpPr>
        <p:grpSpPr bwMode="auto">
          <a:xfrm>
            <a:off x="4868863" y="3836988"/>
            <a:ext cx="812800" cy="658812"/>
            <a:chOff x="3067" y="2417"/>
            <a:chExt cx="512" cy="415"/>
          </a:xfrm>
        </p:grpSpPr>
        <p:sp>
          <p:nvSpPr>
            <p:cNvPr id="526371" name="Rectangle 35"/>
            <p:cNvSpPr>
              <a:spLocks noChangeArrowheads="1"/>
            </p:cNvSpPr>
            <p:nvPr/>
          </p:nvSpPr>
          <p:spPr bwMode="auto">
            <a:xfrm rot="-5400000">
              <a:off x="3162" y="251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1" name="Group 47"/>
            <p:cNvGrpSpPr>
              <a:grpSpLocks/>
            </p:cNvGrpSpPr>
            <p:nvPr/>
          </p:nvGrpSpPr>
          <p:grpSpPr bwMode="auto"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id="123932" name="Picture 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3" name="Freeform 4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123929" name="Picture 20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5322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55482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7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8366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Multiple access links, protocols</a:t>
            </a:r>
            <a:endParaRPr lang="en-US" sz="4800" dirty="0">
              <a:latin typeface="Gill Sans MT" charset="0"/>
              <a:cs typeface="+mj-cs"/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109663"/>
            <a:ext cx="7772400" cy="329247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two types of </a:t>
            </a:r>
            <a:r>
              <a:rPr lang="ja-JP" altLang="en-US" dirty="0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links</a:t>
            </a:r>
            <a:r>
              <a:rPr lang="ja-JP" altLang="en-US" dirty="0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: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Point-to-point (discussed in Chapter 2&amp;3)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PPP for dial-up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point-to-point link between Ethernet switch, host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Broadcast (shared wire or shared medium)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old-fashioned Ethernet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upstream HFC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802.11 wireless LAN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933450" y="5694363"/>
            <a:ext cx="1601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wire (e.g.,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cabled Ethernet)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2781300" y="5683250"/>
            <a:ext cx="16906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 (e.g., 802.11 WiFi)</a:t>
            </a:r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5070475" y="5691188"/>
            <a:ext cx="1011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(satellite) </a:t>
            </a:r>
          </a:p>
        </p:txBody>
      </p:sp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6543675" y="5700713"/>
            <a:ext cx="197643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humans at a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cocktail party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(shared air, acoustical)</a:t>
            </a:r>
          </a:p>
        </p:txBody>
      </p:sp>
      <p:sp>
        <p:nvSpPr>
          <p:cNvPr id="17419" name="Line 173"/>
          <p:cNvSpPr>
            <a:spLocks noChangeShapeType="1"/>
          </p:cNvSpPr>
          <p:nvPr/>
        </p:nvSpPr>
        <p:spPr bwMode="auto">
          <a:xfrm flipH="1">
            <a:off x="1544638" y="4522788"/>
            <a:ext cx="466725" cy="89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0" name="Line 174"/>
          <p:cNvSpPr>
            <a:spLocks noChangeShapeType="1"/>
          </p:cNvSpPr>
          <p:nvPr/>
        </p:nvSpPr>
        <p:spPr bwMode="auto">
          <a:xfrm>
            <a:off x="1527175" y="4994275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1" name="Line 175"/>
          <p:cNvSpPr>
            <a:spLocks noChangeShapeType="1"/>
          </p:cNvSpPr>
          <p:nvPr/>
        </p:nvSpPr>
        <p:spPr bwMode="auto">
          <a:xfrm>
            <a:off x="1392238" y="5330825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2" name="Line 176"/>
          <p:cNvSpPr>
            <a:spLocks noChangeShapeType="1"/>
          </p:cNvSpPr>
          <p:nvPr/>
        </p:nvSpPr>
        <p:spPr bwMode="auto">
          <a:xfrm flipV="1">
            <a:off x="1836738" y="4854575"/>
            <a:ext cx="1778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18" name="Group 382"/>
          <p:cNvGrpSpPr>
            <a:grpSpLocks/>
          </p:cNvGrpSpPr>
          <p:nvPr/>
        </p:nvGrpSpPr>
        <p:grpSpPr bwMode="auto">
          <a:xfrm>
            <a:off x="4808538" y="5362575"/>
            <a:ext cx="288925" cy="220663"/>
            <a:chOff x="2274" y="2821"/>
            <a:chExt cx="215" cy="238"/>
          </a:xfrm>
        </p:grpSpPr>
        <p:sp>
          <p:nvSpPr>
            <p:cNvPr id="72903" name="Freeform 383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4" name="Line 384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5" name="Freeform 385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6" name="Line 386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7" name="Freeform 387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8" name="Line 388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9" name="Freeform 389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0" name="Freeform 390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1" name="Rectangle 391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2" name="Freeform 392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3" name="Line 393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4" name="Line 394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5" name="Line 395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6" name="Freeform 396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19" name="Group 398"/>
          <p:cNvGrpSpPr>
            <a:grpSpLocks/>
          </p:cNvGrpSpPr>
          <p:nvPr/>
        </p:nvGrpSpPr>
        <p:grpSpPr bwMode="auto">
          <a:xfrm>
            <a:off x="5314950" y="5343525"/>
            <a:ext cx="223838" cy="254000"/>
            <a:chOff x="2274" y="2821"/>
            <a:chExt cx="215" cy="238"/>
          </a:xfrm>
        </p:grpSpPr>
        <p:sp>
          <p:nvSpPr>
            <p:cNvPr id="72889" name="Freeform 399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0" name="Line 400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1" name="Freeform 401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2" name="Line 402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3" name="Freeform 403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4" name="Line 404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5" name="Freeform 405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6" name="Freeform 406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7" name="Rectangle 407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8" name="Freeform 408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9" name="Line 409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0" name="Line 410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1" name="Line 411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2" name="Freeform 412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0" name="Group 413"/>
          <p:cNvGrpSpPr>
            <a:grpSpLocks/>
          </p:cNvGrpSpPr>
          <p:nvPr/>
        </p:nvGrpSpPr>
        <p:grpSpPr bwMode="auto">
          <a:xfrm flipH="1">
            <a:off x="5694363" y="5372100"/>
            <a:ext cx="298450" cy="211138"/>
            <a:chOff x="2274" y="2821"/>
            <a:chExt cx="215" cy="238"/>
          </a:xfrm>
        </p:grpSpPr>
        <p:sp>
          <p:nvSpPr>
            <p:cNvPr id="72875" name="Freeform 414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6" name="Line 415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7" name="Freeform 416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8" name="Line 417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9" name="Freeform 418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0" name="Line 419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1" name="Freeform 420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2" name="Freeform 421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3" name="Rectangle 422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4" name="Freeform 423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5" name="Line 424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6" name="Line 425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7" name="Line 426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8" name="Freeform 427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72721" name="Picture 429" descr="MMj03957750000[1]"/>
          <p:cNvPicPr>
            <a:picLocks noChangeAspect="1" noChangeArrowheads="1" noCrop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8" y="4649788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2" name="Picture 432" descr="cocktail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3" y="4568825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Line 434"/>
          <p:cNvSpPr>
            <a:spLocks noChangeShapeType="1"/>
          </p:cNvSpPr>
          <p:nvPr/>
        </p:nvSpPr>
        <p:spPr bwMode="auto">
          <a:xfrm>
            <a:off x="1708150" y="4627563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9" name="Line 435"/>
          <p:cNvSpPr>
            <a:spLocks noChangeShapeType="1"/>
          </p:cNvSpPr>
          <p:nvPr/>
        </p:nvSpPr>
        <p:spPr bwMode="auto">
          <a:xfrm>
            <a:off x="1708150" y="4627563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0" name="Line 436"/>
          <p:cNvSpPr>
            <a:spLocks noChangeShapeType="1"/>
          </p:cNvSpPr>
          <p:nvPr/>
        </p:nvSpPr>
        <p:spPr bwMode="auto">
          <a:xfrm>
            <a:off x="1639888" y="5264150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26" name="Group 506"/>
          <p:cNvGrpSpPr>
            <a:grpSpLocks/>
          </p:cNvGrpSpPr>
          <p:nvPr/>
        </p:nvGrpSpPr>
        <p:grpSpPr bwMode="auto">
          <a:xfrm flipH="1">
            <a:off x="977900" y="5140325"/>
            <a:ext cx="501650" cy="512763"/>
            <a:chOff x="2839" y="3501"/>
            <a:chExt cx="755" cy="803"/>
          </a:xfrm>
        </p:grpSpPr>
        <p:pic>
          <p:nvPicPr>
            <p:cNvPr id="72873" name="Picture 507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74" name="Freeform 50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27" name="Group 621"/>
          <p:cNvGrpSpPr>
            <a:grpSpLocks/>
          </p:cNvGrpSpPr>
          <p:nvPr/>
        </p:nvGrpSpPr>
        <p:grpSpPr bwMode="auto">
          <a:xfrm>
            <a:off x="3038475" y="4186238"/>
            <a:ext cx="635000" cy="485775"/>
            <a:chOff x="3061" y="2530"/>
            <a:chExt cx="400" cy="306"/>
          </a:xfrm>
        </p:grpSpPr>
        <p:grpSp>
          <p:nvGrpSpPr>
            <p:cNvPr id="72842" name="Group 49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67" name="Freeform 49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8" name="Freeform 49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9" name="Freeform 49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0" name="Freeform 49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1" name="Freeform 49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2" name="Freeform 50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43" name="Picture 549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4" name="Freeform 550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45" name="Picture 551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6" name="Freeform 552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7" name="Freeform 553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8" name="Freeform 554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9" name="Freeform 555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0" name="Freeform 556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1" name="Freeform 557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52" name="Group 558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861" name="Freeform 559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2" name="Freeform 560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3" name="Freeform 561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4" name="Freeform 562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5" name="Freeform 563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6" name="Freeform 564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53" name="Freeform 565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4" name="Freeform 566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5" name="Freeform 567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6" name="Freeform 568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7" name="Freeform 569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8" name="Freeform 570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9" name="Freeform 589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60" name="Freeform 590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8" name="Group 632"/>
          <p:cNvGrpSpPr>
            <a:grpSpLocks/>
          </p:cNvGrpSpPr>
          <p:nvPr/>
        </p:nvGrpSpPr>
        <p:grpSpPr bwMode="auto">
          <a:xfrm>
            <a:off x="3925888" y="4354513"/>
            <a:ext cx="536575" cy="401637"/>
            <a:chOff x="3328" y="2543"/>
            <a:chExt cx="338" cy="253"/>
          </a:xfrm>
        </p:grpSpPr>
        <p:grpSp>
          <p:nvGrpSpPr>
            <p:cNvPr id="72815" name="Group 487"/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72836" name="Freeform 488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7" name="Freeform 489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8" name="Freeform 490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9" name="Freeform 491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0" name="Freeform 492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1" name="Freeform 493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16" name="Picture 571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7" name="Freeform 572"/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18" name="Picture 573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9" name="Freeform 574"/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0" name="Freeform 575"/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1" name="Freeform 576"/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2" name="Freeform 577"/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3" name="Freeform 578"/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4" name="Freeform 579"/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25" name="Group 580"/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72830" name="Freeform 58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1" name="Freeform 58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2" name="Freeform 58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3" name="Freeform 58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4" name="Freeform 58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5" name="Freeform 58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26" name="Freeform 587"/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7" name="Freeform 588"/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8" name="Freeform 591"/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9" name="Freeform 592"/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9" name="Group 631"/>
          <p:cNvGrpSpPr>
            <a:grpSpLocks/>
          </p:cNvGrpSpPr>
          <p:nvPr/>
        </p:nvGrpSpPr>
        <p:grpSpPr bwMode="auto">
          <a:xfrm>
            <a:off x="3308350" y="4614863"/>
            <a:ext cx="585788" cy="419100"/>
            <a:chOff x="5096" y="2218"/>
            <a:chExt cx="369" cy="264"/>
          </a:xfrm>
        </p:grpSpPr>
        <p:grpSp>
          <p:nvGrpSpPr>
            <p:cNvPr id="72806" name="Group 622"/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72809" name="Freeform 623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0" name="Freeform 624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1" name="Freeform 625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2" name="Freeform 626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3" name="Freeform 627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4" name="Freeform 628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07" name="Picture 629" descr="access_point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808" name="Picture 630" descr="access_point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30" name="Group 633"/>
          <p:cNvGrpSpPr>
            <a:grpSpLocks/>
          </p:cNvGrpSpPr>
          <p:nvPr/>
        </p:nvGrpSpPr>
        <p:grpSpPr bwMode="auto">
          <a:xfrm>
            <a:off x="3009900" y="5040313"/>
            <a:ext cx="635000" cy="485775"/>
            <a:chOff x="3061" y="2530"/>
            <a:chExt cx="400" cy="306"/>
          </a:xfrm>
        </p:grpSpPr>
        <p:grpSp>
          <p:nvGrpSpPr>
            <p:cNvPr id="72775" name="Group 63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00" name="Freeform 63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1" name="Freeform 63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2" name="Freeform 63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3" name="Freeform 63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4" name="Freeform 63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5" name="Freeform 64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76" name="Picture 641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7" name="Freeform 642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78" name="Picture 643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9" name="Freeform 644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0" name="Freeform 645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1" name="Freeform 646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2" name="Freeform 647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3" name="Freeform 648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4" name="Freeform 649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85" name="Group 650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94" name="Freeform 65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5" name="Freeform 65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6" name="Freeform 65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7" name="Freeform 65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8" name="Freeform 65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9" name="Freeform 65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86" name="Freeform 657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7" name="Freeform 658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8" name="Freeform 659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9" name="Freeform 660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0" name="Freeform 661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1" name="Freeform 662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2" name="Freeform 663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3" name="Freeform 664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1" name="Group 665"/>
          <p:cNvGrpSpPr>
            <a:grpSpLocks/>
          </p:cNvGrpSpPr>
          <p:nvPr/>
        </p:nvGrpSpPr>
        <p:grpSpPr bwMode="auto">
          <a:xfrm>
            <a:off x="3492500" y="5095875"/>
            <a:ext cx="635000" cy="485775"/>
            <a:chOff x="3061" y="2530"/>
            <a:chExt cx="400" cy="306"/>
          </a:xfrm>
        </p:grpSpPr>
        <p:grpSp>
          <p:nvGrpSpPr>
            <p:cNvPr id="72744" name="Group 666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769" name="Freeform 667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0" name="Freeform 668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1" name="Freeform 669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2" name="Freeform 670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3" name="Freeform 671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4" name="Freeform 672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45" name="Picture 673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6" name="Freeform 674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47" name="Picture 675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8" name="Freeform 676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49" name="Freeform 677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0" name="Freeform 678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1" name="Freeform 679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2" name="Freeform 680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3" name="Freeform 681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54" name="Group 682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63" name="Freeform 683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4" name="Freeform 684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5" name="Freeform 685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6" name="Freeform 686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7" name="Freeform 687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8" name="Freeform 688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55" name="Freeform 689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6" name="Freeform 690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7" name="Freeform 691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8" name="Freeform 692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9" name="Freeform 693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0" name="Freeform 694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1" name="Freeform 695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2" name="Freeform 696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2" name="Group 699"/>
          <p:cNvGrpSpPr>
            <a:grpSpLocks/>
          </p:cNvGrpSpPr>
          <p:nvPr/>
        </p:nvGrpSpPr>
        <p:grpSpPr bwMode="auto">
          <a:xfrm flipH="1">
            <a:off x="1131888" y="4695825"/>
            <a:ext cx="501650" cy="512763"/>
            <a:chOff x="2839" y="3501"/>
            <a:chExt cx="755" cy="803"/>
          </a:xfrm>
        </p:grpSpPr>
        <p:pic>
          <p:nvPicPr>
            <p:cNvPr id="72742" name="Picture 700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3" name="Freeform 7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3" name="Group 702"/>
          <p:cNvGrpSpPr>
            <a:grpSpLocks/>
          </p:cNvGrpSpPr>
          <p:nvPr/>
        </p:nvGrpSpPr>
        <p:grpSpPr bwMode="auto">
          <a:xfrm flipH="1">
            <a:off x="1282700" y="4268788"/>
            <a:ext cx="501650" cy="512762"/>
            <a:chOff x="2839" y="3501"/>
            <a:chExt cx="755" cy="803"/>
          </a:xfrm>
        </p:grpSpPr>
        <p:pic>
          <p:nvPicPr>
            <p:cNvPr id="72740" name="Picture 703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1" name="Freeform 70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4" name="Group 705"/>
          <p:cNvGrpSpPr>
            <a:grpSpLocks/>
          </p:cNvGrpSpPr>
          <p:nvPr/>
        </p:nvGrpSpPr>
        <p:grpSpPr bwMode="auto">
          <a:xfrm>
            <a:off x="1955800" y="4656138"/>
            <a:ext cx="501650" cy="512762"/>
            <a:chOff x="2839" y="3501"/>
            <a:chExt cx="755" cy="803"/>
          </a:xfrm>
        </p:grpSpPr>
        <p:pic>
          <p:nvPicPr>
            <p:cNvPr id="72738" name="Picture 706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9" name="Freeform 707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5" name="Group 708"/>
          <p:cNvGrpSpPr>
            <a:grpSpLocks/>
          </p:cNvGrpSpPr>
          <p:nvPr/>
        </p:nvGrpSpPr>
        <p:grpSpPr bwMode="auto">
          <a:xfrm>
            <a:off x="1757363" y="5095875"/>
            <a:ext cx="501650" cy="512763"/>
            <a:chOff x="2839" y="3501"/>
            <a:chExt cx="755" cy="803"/>
          </a:xfrm>
        </p:grpSpPr>
        <p:pic>
          <p:nvPicPr>
            <p:cNvPr id="72736" name="Picture 709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7" name="Freeform 710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2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779760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94687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566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MAC addresses (more)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MAC address allocation administered by IEEE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manufacturer buys portion of MAC address space (to assure uniqueness)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analogy: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MAC address: 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like Social Security Number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IP address: 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like postal address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 MAC flat address  </a:t>
            </a:r>
            <a:r>
              <a:rPr lang="en-US" dirty="0">
                <a:latin typeface="MS Mincho" charset="0"/>
                <a:ea typeface="MS Mincho" charset="0"/>
                <a:cs typeface="MS Mincho" charset="0"/>
              </a:rPr>
              <a:t>➜</a:t>
            </a:r>
            <a:r>
              <a:rPr lang="en-US" dirty="0">
                <a:latin typeface="Gill Sans MT" charset="0"/>
                <a:cs typeface="+mn-cs"/>
              </a:rPr>
              <a:t> portability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can move LAN card from one LAN to another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IP hierarchical address </a:t>
            </a:r>
            <a:r>
              <a:rPr lang="en-US" i="1" dirty="0">
                <a:latin typeface="Gill Sans MT" charset="0"/>
                <a:cs typeface="+mn-cs"/>
              </a:rPr>
              <a:t>not</a:t>
            </a:r>
            <a:r>
              <a:rPr lang="en-US" dirty="0">
                <a:latin typeface="Gill Sans MT" charset="0"/>
                <a:cs typeface="+mn-cs"/>
              </a:rPr>
              <a:t> portable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 address depends on IP subnet to which node is attached</a:t>
            </a:r>
          </a:p>
          <a:p>
            <a:pPr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86700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4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9191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>
          <a:xfrm>
            <a:off x="501650" y="241300"/>
            <a:ext cx="8191500" cy="9017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ARP: address resolution protocol</a:t>
            </a:r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86325" y="2119313"/>
            <a:ext cx="3990975" cy="38814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ARP table: </a:t>
            </a:r>
            <a:r>
              <a:rPr lang="en-US" sz="2400" dirty="0">
                <a:latin typeface="Gill Sans MT" charset="0"/>
                <a:cs typeface="+mn-cs"/>
              </a:rPr>
              <a:t>each IP node (host, router) on LAN has table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IP/MAC address mappings </a:t>
            </a:r>
            <a:r>
              <a:rPr lang="en-US" dirty="0">
                <a:latin typeface="Gill Sans MT" charset="0"/>
              </a:rPr>
              <a:t>for some LAN nodes:</a:t>
            </a:r>
          </a:p>
          <a:p>
            <a:pPr>
              <a:buFont typeface="Wingdings" charset="0"/>
              <a:buNone/>
              <a:defRPr/>
            </a:pPr>
            <a:r>
              <a:rPr lang="en-US" sz="1800" dirty="0">
                <a:latin typeface="Gill Sans MT" charset="0"/>
                <a:cs typeface="+mn-cs"/>
              </a:rPr>
              <a:t>          </a:t>
            </a:r>
            <a:r>
              <a:rPr lang="en-US" sz="1800" dirty="0">
                <a:solidFill>
                  <a:srgbClr val="CC0000"/>
                </a:solidFill>
                <a:latin typeface="Gill Sans MT" charset="0"/>
                <a:cs typeface="+mn-cs"/>
              </a:rPr>
              <a:t>&lt; IP address; MAC address; TTL&gt;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TTL</a:t>
            </a:r>
            <a:r>
              <a:rPr lang="en-US" dirty="0">
                <a:latin typeface="Gill Sans MT" charset="0"/>
              </a:rPr>
              <a:t> (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Time To Live</a:t>
            </a:r>
            <a:r>
              <a:rPr lang="en-US" dirty="0">
                <a:latin typeface="Gill Sans MT" charset="0"/>
              </a:rPr>
              <a:t>): time after which address mapping will be forgotten (typically 20 min)</a:t>
            </a:r>
          </a:p>
        </p:txBody>
      </p:sp>
      <p:grpSp>
        <p:nvGrpSpPr>
          <p:cNvPr id="128006" name="Group 41"/>
          <p:cNvGrpSpPr>
            <a:grpSpLocks/>
          </p:cNvGrpSpPr>
          <p:nvPr/>
        </p:nvGrpSpPr>
        <p:grpSpPr bwMode="auto">
          <a:xfrm>
            <a:off x="406400" y="1298575"/>
            <a:ext cx="4146550" cy="1277938"/>
            <a:chOff x="145" y="937"/>
            <a:chExt cx="2612" cy="805"/>
          </a:xfrm>
        </p:grpSpPr>
        <p:sp>
          <p:nvSpPr>
            <p:cNvPr id="43056" name="Text Box 6"/>
            <p:cNvSpPr txBox="1">
              <a:spLocks noChangeArrowheads="1"/>
            </p:cNvSpPr>
            <p:nvPr/>
          </p:nvSpPr>
          <p:spPr bwMode="auto">
            <a:xfrm>
              <a:off x="232" y="947"/>
              <a:ext cx="2525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solidFill>
                    <a:srgbClr val="CC0000"/>
                  </a:solidFill>
                  <a:latin typeface="Arial" charset="0"/>
                  <a:cs typeface="+mn-cs"/>
                </a:rPr>
                <a:t>Question:</a:t>
              </a:r>
              <a:r>
                <a:rPr lang="en-US" sz="2400" i="0" dirty="0">
                  <a:latin typeface="Arial" charset="0"/>
                  <a:cs typeface="+mn-cs"/>
                </a:rPr>
                <a:t> how to determine</a:t>
              </a:r>
            </a:p>
            <a:p>
              <a:pPr>
                <a:defRPr/>
              </a:pPr>
              <a:r>
                <a:rPr lang="en-US" sz="2400" i="0" dirty="0">
                  <a:latin typeface="Arial" charset="0"/>
                  <a:cs typeface="+mn-cs"/>
                </a:rPr>
                <a:t>interface’s MAC address, knowing its IP address?</a:t>
              </a:r>
            </a:p>
          </p:txBody>
        </p:sp>
        <p:sp>
          <p:nvSpPr>
            <p:cNvPr id="43057" name="Rectangle 7"/>
            <p:cNvSpPr>
              <a:spLocks noChangeArrowheads="1"/>
            </p:cNvSpPr>
            <p:nvPr/>
          </p:nvSpPr>
          <p:spPr bwMode="auto">
            <a:xfrm>
              <a:off x="145" y="937"/>
              <a:ext cx="2609" cy="805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8007" name="Freeform 10"/>
          <p:cNvSpPr>
            <a:spLocks/>
          </p:cNvSpPr>
          <p:nvPr/>
        </p:nvSpPr>
        <p:spPr bwMode="auto">
          <a:xfrm>
            <a:off x="1800225" y="3944938"/>
            <a:ext cx="1393825" cy="15255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17" name="Line 18"/>
          <p:cNvSpPr>
            <a:spLocks noChangeShapeType="1"/>
          </p:cNvSpPr>
          <p:nvPr/>
        </p:nvSpPr>
        <p:spPr bwMode="auto">
          <a:xfrm>
            <a:off x="1357313" y="4449763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8" name="Line 19"/>
          <p:cNvSpPr>
            <a:spLocks noChangeShapeType="1"/>
          </p:cNvSpPr>
          <p:nvPr/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9" name="Line 20"/>
          <p:cNvSpPr>
            <a:spLocks noChangeShapeType="1"/>
          </p:cNvSpPr>
          <p:nvPr/>
        </p:nvSpPr>
        <p:spPr bwMode="auto">
          <a:xfrm flipH="1">
            <a:off x="3176588" y="4575175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0" name="Line 21"/>
          <p:cNvSpPr>
            <a:spLocks noChangeShapeType="1"/>
          </p:cNvSpPr>
          <p:nvPr/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1" name="Text Box 22"/>
          <p:cNvSpPr txBox="1">
            <a:spLocks noChangeArrowheads="1"/>
          </p:cNvSpPr>
          <p:nvPr/>
        </p:nvSpPr>
        <p:spPr bwMode="auto">
          <a:xfrm>
            <a:off x="2806700" y="3386138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1A-2F-BB-76-09-AD</a:t>
            </a:r>
          </a:p>
        </p:txBody>
      </p:sp>
      <p:sp>
        <p:nvSpPr>
          <p:cNvPr id="43022" name="Line 23"/>
          <p:cNvSpPr>
            <a:spLocks noChangeShapeType="1"/>
          </p:cNvSpPr>
          <p:nvPr/>
        </p:nvSpPr>
        <p:spPr bwMode="auto">
          <a:xfrm flipH="1" flipV="1">
            <a:off x="2678113" y="3538538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3" name="Line 24"/>
          <p:cNvSpPr>
            <a:spLocks noChangeShapeType="1"/>
          </p:cNvSpPr>
          <p:nvPr/>
        </p:nvSpPr>
        <p:spPr bwMode="auto">
          <a:xfrm flipV="1">
            <a:off x="3633788" y="465137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4" name="Text Box 25"/>
          <p:cNvSpPr txBox="1">
            <a:spLocks noChangeArrowheads="1"/>
          </p:cNvSpPr>
          <p:nvPr/>
        </p:nvSpPr>
        <p:spPr bwMode="auto">
          <a:xfrm>
            <a:off x="3187700" y="4953000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58-23-D7-FA-20-B0</a:t>
            </a:r>
          </a:p>
        </p:txBody>
      </p:sp>
      <p:sp>
        <p:nvSpPr>
          <p:cNvPr id="43025" name="Line 26"/>
          <p:cNvSpPr>
            <a:spLocks noChangeShapeType="1"/>
          </p:cNvSpPr>
          <p:nvPr/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6" name="Text Box 27"/>
          <p:cNvSpPr txBox="1">
            <a:spLocks noChangeArrowheads="1"/>
          </p:cNvSpPr>
          <p:nvPr/>
        </p:nvSpPr>
        <p:spPr bwMode="auto">
          <a:xfrm>
            <a:off x="2816225" y="5578475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0C-C4-11-6F-E3-98</a:t>
            </a:r>
          </a:p>
        </p:txBody>
      </p:sp>
      <p:sp>
        <p:nvSpPr>
          <p:cNvPr id="43027" name="Line 28"/>
          <p:cNvSpPr>
            <a:spLocks noChangeShapeType="1"/>
          </p:cNvSpPr>
          <p:nvPr/>
        </p:nvSpPr>
        <p:spPr bwMode="auto">
          <a:xfrm flipV="1">
            <a:off x="1320800" y="4552950"/>
            <a:ext cx="0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8" name="Text Box 29"/>
          <p:cNvSpPr txBox="1">
            <a:spLocks noChangeArrowheads="1"/>
          </p:cNvSpPr>
          <p:nvPr/>
        </p:nvSpPr>
        <p:spPr bwMode="auto">
          <a:xfrm>
            <a:off x="166688" y="4811713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71-65-F7-2B-08-53</a:t>
            </a:r>
          </a:p>
        </p:txBody>
      </p:sp>
      <p:sp>
        <p:nvSpPr>
          <p:cNvPr id="43029" name="Text Box 30"/>
          <p:cNvSpPr txBox="1">
            <a:spLocks noChangeArrowheads="1"/>
          </p:cNvSpPr>
          <p:nvPr/>
        </p:nvSpPr>
        <p:spPr bwMode="auto">
          <a:xfrm>
            <a:off x="2012950" y="4430713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   LAN</a:t>
            </a:r>
          </a:p>
        </p:txBody>
      </p:sp>
      <p:sp>
        <p:nvSpPr>
          <p:cNvPr id="43030" name="Text Box 31"/>
          <p:cNvSpPr txBox="1">
            <a:spLocks noChangeArrowheads="1"/>
          </p:cNvSpPr>
          <p:nvPr/>
        </p:nvSpPr>
        <p:spPr bwMode="auto">
          <a:xfrm>
            <a:off x="363538" y="366553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43031" name="Line 32"/>
          <p:cNvSpPr>
            <a:spLocks noChangeShapeType="1"/>
          </p:cNvSpPr>
          <p:nvPr/>
        </p:nvSpPr>
        <p:spPr bwMode="auto">
          <a:xfrm>
            <a:off x="1009650" y="392112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2" name="Text Box 33"/>
          <p:cNvSpPr txBox="1">
            <a:spLocks noChangeArrowheads="1"/>
          </p:cNvSpPr>
          <p:nvPr/>
        </p:nvSpPr>
        <p:spPr bwMode="auto">
          <a:xfrm>
            <a:off x="2944813" y="298767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137.196.7.78</a:t>
            </a:r>
          </a:p>
        </p:txBody>
      </p:sp>
      <p:sp>
        <p:nvSpPr>
          <p:cNvPr id="43033" name="Line 34"/>
          <p:cNvSpPr>
            <a:spLocks noChangeShapeType="1"/>
          </p:cNvSpPr>
          <p:nvPr/>
        </p:nvSpPr>
        <p:spPr bwMode="auto">
          <a:xfrm flipH="1" flipV="1">
            <a:off x="2774950" y="3125788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4" name="Line 35"/>
          <p:cNvSpPr>
            <a:spLocks noChangeShapeType="1"/>
          </p:cNvSpPr>
          <p:nvPr/>
        </p:nvSpPr>
        <p:spPr bwMode="auto">
          <a:xfrm>
            <a:off x="3954463" y="4121150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5" name="Text Box 36"/>
          <p:cNvSpPr txBox="1">
            <a:spLocks noChangeArrowheads="1"/>
          </p:cNvSpPr>
          <p:nvPr/>
        </p:nvSpPr>
        <p:spPr bwMode="auto">
          <a:xfrm>
            <a:off x="3344863" y="388778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3036" name="Line 38"/>
          <p:cNvSpPr>
            <a:spLocks noChangeShapeType="1"/>
          </p:cNvSpPr>
          <p:nvPr/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7" name="Text Box 39"/>
          <p:cNvSpPr txBox="1">
            <a:spLocks noChangeArrowheads="1"/>
          </p:cNvSpPr>
          <p:nvPr/>
        </p:nvSpPr>
        <p:spPr bwMode="auto">
          <a:xfrm>
            <a:off x="955675" y="5848350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137.196.7.88</a:t>
            </a:r>
          </a:p>
        </p:txBody>
      </p:sp>
      <p:sp>
        <p:nvSpPr>
          <p:cNvPr id="399403" name="Rectangle 43"/>
          <p:cNvSpPr>
            <a:spLocks noChangeArrowheads="1"/>
          </p:cNvSpPr>
          <p:nvPr/>
        </p:nvSpPr>
        <p:spPr bwMode="auto">
          <a:xfrm rot="-5400000">
            <a:off x="3659982" y="4482306"/>
            <a:ext cx="127000" cy="1952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8030" name="Group 44"/>
          <p:cNvGrpSpPr>
            <a:grpSpLocks/>
          </p:cNvGrpSpPr>
          <p:nvPr/>
        </p:nvGrpSpPr>
        <p:grpSpPr bwMode="auto">
          <a:xfrm>
            <a:off x="3562350" y="4357688"/>
            <a:ext cx="598488" cy="520700"/>
            <a:chOff x="-44" y="1473"/>
            <a:chExt cx="981" cy="1105"/>
          </a:xfrm>
        </p:grpSpPr>
        <p:pic>
          <p:nvPicPr>
            <p:cNvPr id="12804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4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8031" name="Group 47"/>
          <p:cNvGrpSpPr>
            <a:grpSpLocks/>
          </p:cNvGrpSpPr>
          <p:nvPr/>
        </p:nvGrpSpPr>
        <p:grpSpPr bwMode="auto">
          <a:xfrm>
            <a:off x="657225" y="4160838"/>
            <a:ext cx="709613" cy="520700"/>
            <a:chOff x="267" y="2244"/>
            <a:chExt cx="581" cy="415"/>
          </a:xfrm>
        </p:grpSpPr>
        <p:sp>
          <p:nvSpPr>
            <p:cNvPr id="399408" name="Rectangle 48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8042" name="Group 49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8043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4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8032" name="Group 52"/>
          <p:cNvGrpSpPr>
            <a:grpSpLocks/>
          </p:cNvGrpSpPr>
          <p:nvPr/>
        </p:nvGrpSpPr>
        <p:grpSpPr bwMode="auto">
          <a:xfrm>
            <a:off x="2157413" y="3048000"/>
            <a:ext cx="631825" cy="554038"/>
            <a:chOff x="1745" y="1276"/>
            <a:chExt cx="512" cy="489"/>
          </a:xfrm>
        </p:grpSpPr>
        <p:sp>
          <p:nvSpPr>
            <p:cNvPr id="399413" name="Rectangle 53"/>
            <p:cNvSpPr>
              <a:spLocks noChangeArrowheads="1"/>
            </p:cNvSpPr>
            <p:nvPr/>
          </p:nvSpPr>
          <p:spPr bwMode="auto">
            <a:xfrm>
              <a:off x="2040" y="1604"/>
              <a:ext cx="100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8038" name="Group 5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8039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0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399418" name="Rectangle 58"/>
          <p:cNvSpPr>
            <a:spLocks noChangeArrowheads="1"/>
          </p:cNvSpPr>
          <p:nvPr/>
        </p:nvSpPr>
        <p:spPr bwMode="auto">
          <a:xfrm>
            <a:off x="2501900" y="5645150"/>
            <a:ext cx="123825" cy="1825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8034" name="Group 59"/>
          <p:cNvGrpSpPr>
            <a:grpSpLocks/>
          </p:cNvGrpSpPr>
          <p:nvPr/>
        </p:nvGrpSpPr>
        <p:grpSpPr bwMode="auto">
          <a:xfrm>
            <a:off x="2166938" y="5784850"/>
            <a:ext cx="584200" cy="469900"/>
            <a:chOff x="-44" y="1473"/>
            <a:chExt cx="981" cy="1105"/>
          </a:xfrm>
        </p:grpSpPr>
        <p:pic>
          <p:nvPicPr>
            <p:cNvPr id="128035" name="Picture 60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36" name="Freeform 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5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94359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66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ARP protocol: same LAN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277938"/>
            <a:ext cx="3810000" cy="4648200"/>
          </a:xfrm>
        </p:spPr>
        <p:txBody>
          <a:bodyPr>
            <a:normAutofit fontScale="92500" lnSpcReduction="20000"/>
          </a:bodyPr>
          <a:lstStyle/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 wants to send datagram to B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B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MAC address not in A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ARP table.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broadcasts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Gill Sans MT" charset="0"/>
                <a:cs typeface="+mn-cs"/>
              </a:rPr>
              <a:t>ARP query </a:t>
            </a:r>
            <a:r>
              <a:rPr lang="en-US" sz="2400" dirty="0">
                <a:latin typeface="Gill Sans MT" charset="0"/>
                <a:cs typeface="+mn-cs"/>
              </a:rPr>
              <a:t>packet, containing B's IP address 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destination MAC address = </a:t>
            </a:r>
            <a:r>
              <a:rPr lang="en-US" sz="2000" dirty="0">
                <a:solidFill>
                  <a:srgbClr val="0070C0"/>
                </a:solidFill>
                <a:latin typeface="Gill Sans MT" charset="0"/>
              </a:rPr>
              <a:t>FF-FF-FF-FF-FF-FF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all nodes on LAN receive ARP query 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B receives ARP packet, </a:t>
            </a:r>
            <a:r>
              <a:rPr lang="en-US" sz="2400" dirty="0">
                <a:solidFill>
                  <a:srgbClr val="0070C0"/>
                </a:solidFill>
                <a:latin typeface="Gill Sans MT" charset="0"/>
                <a:cs typeface="+mn-cs"/>
              </a:rPr>
              <a:t>replies</a:t>
            </a:r>
            <a:r>
              <a:rPr lang="en-US" sz="2400" dirty="0">
                <a:latin typeface="Gill Sans MT" charset="0"/>
                <a:cs typeface="+mn-cs"/>
              </a:rPr>
              <a:t> to A with its (B's) MAC address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frame sent to A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MAC address (unicast)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95863" y="1878013"/>
            <a:ext cx="3810000" cy="4648200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 </a:t>
            </a:r>
            <a:r>
              <a:rPr lang="en-US" sz="2400" dirty="0">
                <a:solidFill>
                  <a:srgbClr val="0070C0"/>
                </a:solidFill>
                <a:latin typeface="Gill Sans MT" charset="0"/>
                <a:cs typeface="+mn-cs"/>
              </a:rPr>
              <a:t>caches</a:t>
            </a:r>
            <a:r>
              <a:rPr lang="en-US" sz="2400" dirty="0">
                <a:latin typeface="Gill Sans MT" charset="0"/>
                <a:cs typeface="+mn-cs"/>
              </a:rPr>
              <a:t> (saves) IP-to-MAC address pair in its ARP table until information becomes old (times out)</a:t>
            </a:r>
            <a:r>
              <a:rPr lang="en-US" sz="2000" dirty="0">
                <a:latin typeface="Gill Sans MT" charset="0"/>
                <a:cs typeface="+mn-cs"/>
              </a:rPr>
              <a:t> 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soft state: information that times out (goes away) unless refreshed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ARP is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plug-and-play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: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nodes create their ARP tables </a:t>
            </a:r>
            <a:r>
              <a:rPr lang="en-US" sz="2000" i="1" dirty="0">
                <a:latin typeface="Gill Sans MT" charset="0"/>
              </a:rPr>
              <a:t>without intervention from net administrator</a:t>
            </a:r>
          </a:p>
        </p:txBody>
      </p:sp>
      <p:pic>
        <p:nvPicPr>
          <p:cNvPr id="130054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87630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00789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2425" y="1057274"/>
            <a:ext cx="8675688" cy="2143125"/>
          </a:xfrm>
        </p:spPr>
        <p:txBody>
          <a:bodyPr>
            <a:noAutofit/>
          </a:bodyPr>
          <a:lstStyle/>
          <a:p>
            <a:pPr marL="111125" indent="-111125"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walkthrough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: send datagram from A to B via R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/>
              <a:t>focus on addressing – at IP (datagram) and MAC layer (frame)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/>
              <a:t>assume A knows B</a:t>
            </a:r>
            <a:r>
              <a:rPr lang="ja-JP" altLang="en-US" dirty="0"/>
              <a:t>’</a:t>
            </a:r>
            <a:r>
              <a:rPr lang="en-US" dirty="0"/>
              <a:t>s IP address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/>
              <a:t>assume A knows IP address of first hop router, R (how?)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/>
              <a:t>assume A knows R</a:t>
            </a:r>
            <a:r>
              <a:rPr lang="ja-JP" altLang="en-US" dirty="0"/>
              <a:t>’</a:t>
            </a:r>
            <a:r>
              <a:rPr lang="en-US" dirty="0"/>
              <a:t>s MAC address (how?)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132101" name="Group 4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2103" name="Group 99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216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6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0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2104" name="Group 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6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215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6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710660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06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506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210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511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511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507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507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507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507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211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507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07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508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2123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511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511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508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508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508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9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213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10732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2132" name="Group 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215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5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5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2133" name="Group 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77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214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214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214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214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214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214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214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510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510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9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2134" name="Group 9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9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213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3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3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pic>
        <p:nvPicPr>
          <p:cNvPr id="132102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9456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7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149157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45" name="Group 94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424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4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6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4184" name="Group 96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1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423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4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8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123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6124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418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6173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6174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6126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6127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6128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6129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419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6131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2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3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4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5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6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7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6139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4203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6171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6172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6141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42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43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6144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6145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46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421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4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4212" name="Group 12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423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3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3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44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4213" name="Group 125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2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422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422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422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422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422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422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422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6163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6164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34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4214" name="Group 126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421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1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1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712857" name="AutoShape 153"/>
          <p:cNvSpPr>
            <a:spLocks noChangeArrowheads="1"/>
          </p:cNvSpPr>
          <p:nvPr/>
        </p:nvSpPr>
        <p:spPr bwMode="auto">
          <a:xfrm>
            <a:off x="2387600" y="3086100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712834" name="Group 130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134176" name="Freeform 65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6114" name="Rectangle 67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5" name="Text Box 68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6116" name="Line 6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7" name="Line 7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8" name="Line 7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9" name="Line 72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12855" name="Group 151"/>
          <p:cNvGrpSpPr>
            <a:grpSpLocks/>
          </p:cNvGrpSpPr>
          <p:nvPr/>
        </p:nvGrpSpPr>
        <p:grpSpPr bwMode="auto">
          <a:xfrm>
            <a:off x="1893888" y="2643188"/>
            <a:ext cx="2011362" cy="760412"/>
            <a:chOff x="1197" y="1665"/>
            <a:chExt cx="1267" cy="479"/>
          </a:xfrm>
        </p:grpSpPr>
        <p:grpSp>
          <p:nvGrpSpPr>
            <p:cNvPr id="134171" name="Group 150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6110" name="Rectangle 123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11" name="Line 124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12" name="Line 125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6109" name="Text Box 126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2845" name="Group 141"/>
          <p:cNvGrpSpPr>
            <a:grpSpLocks/>
          </p:cNvGrpSpPr>
          <p:nvPr/>
        </p:nvGrpSpPr>
        <p:grpSpPr bwMode="auto">
          <a:xfrm>
            <a:off x="2027238" y="2903538"/>
            <a:ext cx="146050" cy="385762"/>
            <a:chOff x="1272" y="1762"/>
            <a:chExt cx="92" cy="243"/>
          </a:xfrm>
        </p:grpSpPr>
        <p:sp>
          <p:nvSpPr>
            <p:cNvPr id="46106" name="Line 127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07" name="Line 128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2847" name="Rectangle 143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A creates IP datagram with IP source A, destination B </a:t>
            </a:r>
          </a:p>
        </p:txBody>
      </p:sp>
      <p:sp>
        <p:nvSpPr>
          <p:cNvPr id="712848" name="Rectangle 144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A creates link-layer frame with R's MAC address as destination address, 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grpSp>
        <p:nvGrpSpPr>
          <p:cNvPr id="712856" name="Group 152"/>
          <p:cNvGrpSpPr>
            <a:grpSpLocks/>
          </p:cNvGrpSpPr>
          <p:nvPr/>
        </p:nvGrpSpPr>
        <p:grpSpPr bwMode="auto">
          <a:xfrm>
            <a:off x="1477963" y="2244725"/>
            <a:ext cx="2443162" cy="1519238"/>
            <a:chOff x="931" y="1414"/>
            <a:chExt cx="1539" cy="957"/>
          </a:xfrm>
        </p:grpSpPr>
        <p:sp>
          <p:nvSpPr>
            <p:cNvPr id="46094" name="Text Box 135"/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MAC dest: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E6-E9-00-17-BB-4B</a:t>
              </a:r>
            </a:p>
          </p:txBody>
        </p:sp>
        <p:grpSp>
          <p:nvGrpSpPr>
            <p:cNvPr id="134158" name="Group 14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6100" name="Rectangle 138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1" name="Rectangle 13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2" name="Line 13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3" name="Line 13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4" name="Line 139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5" name="Line 140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6096" name="Line 146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097" name="Line 147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098" name="Line 148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099" name="Line 149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34156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9456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10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0555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1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857" grpId="0" animBg="1"/>
      <p:bldP spid="712847" grpId="0"/>
      <p:bldP spid="71284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3" name="Group 163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6236" name="Group 164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6295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97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8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225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6237" name="Group 165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220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6292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93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4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67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15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715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6241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720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720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715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715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715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715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6246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6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83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716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6256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720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720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717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7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7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717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717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7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6263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93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6265" name="Group 19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628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8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8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21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6266" name="Group 194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201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6273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6275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627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6277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6278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6281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6282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719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719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203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6267" name="Group 195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9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626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7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7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4710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714811" name="Group 59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136229" name="Freeform 60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43" name="Rectangle 61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4" name="Text Box 62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7145" name="Line 63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6" name="Line 64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7" name="Line 65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8" name="Line 66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7111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frame sent from A to R</a:t>
            </a:r>
          </a:p>
        </p:txBody>
      </p:sp>
      <p:grpSp>
        <p:nvGrpSpPr>
          <p:cNvPr id="714820" name="Group 68"/>
          <p:cNvGrpSpPr>
            <a:grpSpLocks/>
          </p:cNvGrpSpPr>
          <p:nvPr/>
        </p:nvGrpSpPr>
        <p:grpSpPr bwMode="auto">
          <a:xfrm>
            <a:off x="2713038" y="3265488"/>
            <a:ext cx="1096962" cy="244475"/>
            <a:chOff x="1231" y="1990"/>
            <a:chExt cx="691" cy="154"/>
          </a:xfrm>
        </p:grpSpPr>
        <p:sp>
          <p:nvSpPr>
            <p:cNvPr id="47139" name="Rectangle 69"/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0" name="Line 70"/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1" name="Line 71"/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14852" name="Group 100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36221" name="Freeform 93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35" name="Rectangle 94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36" name="Text Box 95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7137" name="Line 98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38" name="Line 99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4853" name="Rectangle 101"/>
          <p:cNvSpPr>
            <a:spLocks noChangeArrowheads="1"/>
          </p:cNvSpPr>
          <p:nvPr/>
        </p:nvSpPr>
        <p:spPr bwMode="auto">
          <a:xfrm>
            <a:off x="709613" y="14398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frame received at R, datagram removed, passed up to IP</a:t>
            </a:r>
          </a:p>
        </p:txBody>
      </p:sp>
      <p:grpSp>
        <p:nvGrpSpPr>
          <p:cNvPr id="714883" name="Group 131"/>
          <p:cNvGrpSpPr>
            <a:grpSpLocks/>
          </p:cNvGrpSpPr>
          <p:nvPr/>
        </p:nvGrpSpPr>
        <p:grpSpPr bwMode="auto">
          <a:xfrm>
            <a:off x="1477963" y="2244725"/>
            <a:ext cx="2443162" cy="1519238"/>
            <a:chOff x="931" y="1414"/>
            <a:chExt cx="1539" cy="957"/>
          </a:xfrm>
        </p:grpSpPr>
        <p:sp>
          <p:nvSpPr>
            <p:cNvPr id="47121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MAC dest: E6-E9-00-17-BB-4B</a:t>
              </a:r>
            </a:p>
          </p:txBody>
        </p:sp>
        <p:grpSp>
          <p:nvGrpSpPr>
            <p:cNvPr id="136209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7128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29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0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1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2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3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7123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4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5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6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7" name="Text Box 130"/>
            <p:cNvSpPr txBox="1">
              <a:spLocks noChangeArrowheads="1"/>
            </p:cNvSpPr>
            <p:nvPr/>
          </p:nvSpPr>
          <p:spPr bwMode="auto"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4898" name="Group 146"/>
          <p:cNvGrpSpPr>
            <a:grpSpLocks/>
          </p:cNvGrpSpPr>
          <p:nvPr/>
        </p:nvGrpSpPr>
        <p:grpSpPr bwMode="auto">
          <a:xfrm>
            <a:off x="2667000" y="2435225"/>
            <a:ext cx="2011363" cy="979488"/>
            <a:chOff x="4493" y="1480"/>
            <a:chExt cx="1267" cy="617"/>
          </a:xfrm>
        </p:grpSpPr>
        <p:sp>
          <p:nvSpPr>
            <p:cNvPr id="47118" name="Line 143"/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19" name="Line 144"/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0" name="Text Box 145"/>
            <p:cNvSpPr txBox="1">
              <a:spLocks noChangeArrowheads="1"/>
            </p:cNvSpPr>
            <p:nvPr/>
          </p:nvSpPr>
          <p:spPr bwMode="auto"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pic>
        <p:nvPicPr>
          <p:cNvPr id="136204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48289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1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13334 L 0.04045 0.16297 L 0.08629 0.16297 L 0.08524 0.01482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14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14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5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1" name="Group 100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8285" name="Group 101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8344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4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8286" name="Group 10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834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4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4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17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817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8290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822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822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818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818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818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818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8295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8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0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819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8305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822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822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819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819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819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20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8312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0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8314" name="Group 130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833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3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3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8315" name="Group 13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8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8322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8324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832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8326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8327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8330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8331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821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821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40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8316" name="Group 132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83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718850" name="AutoShape 2"/>
          <p:cNvSpPr>
            <a:spLocks noChangeArrowheads="1"/>
          </p:cNvSpPr>
          <p:nvPr/>
        </p:nvSpPr>
        <p:spPr bwMode="auto">
          <a:xfrm>
            <a:off x="5710238" y="314483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138246" name="Group 67"/>
          <p:cNvGrpSpPr>
            <a:grpSpLocks/>
          </p:cNvGrpSpPr>
          <p:nvPr/>
        </p:nvGrpSpPr>
        <p:grpSpPr bwMode="auto">
          <a:xfrm>
            <a:off x="5216525" y="2701925"/>
            <a:ext cx="2011363" cy="760413"/>
            <a:chOff x="1197" y="1665"/>
            <a:chExt cx="1267" cy="479"/>
          </a:xfrm>
        </p:grpSpPr>
        <p:grpSp>
          <p:nvGrpSpPr>
            <p:cNvPr id="138280" name="Group 68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8171" name="Rectangle 69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72" name="Line 70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73" name="Line 71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8170" name="Text Box 72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8921" name="Group 73"/>
          <p:cNvGrpSpPr>
            <a:grpSpLocks/>
          </p:cNvGrpSpPr>
          <p:nvPr/>
        </p:nvGrpSpPr>
        <p:grpSpPr bwMode="auto">
          <a:xfrm>
            <a:off x="5340350" y="2952750"/>
            <a:ext cx="146050" cy="385763"/>
            <a:chOff x="1272" y="1762"/>
            <a:chExt cx="92" cy="243"/>
          </a:xfrm>
        </p:grpSpPr>
        <p:sp>
          <p:nvSpPr>
            <p:cNvPr id="48167" name="Line 74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68" name="Line 75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8924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forwards datagram with IP source A, destination B </a:t>
            </a:r>
          </a:p>
        </p:txBody>
      </p:sp>
      <p:sp>
        <p:nvSpPr>
          <p:cNvPr id="718925" name="Rectangle 77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creates link-layer frame with B's MAC address as destination address, 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grpSp>
        <p:nvGrpSpPr>
          <p:cNvPr id="718926" name="Group 78"/>
          <p:cNvGrpSpPr>
            <a:grpSpLocks/>
          </p:cNvGrpSpPr>
          <p:nvPr/>
        </p:nvGrpSpPr>
        <p:grpSpPr bwMode="auto">
          <a:xfrm>
            <a:off x="4791075" y="2293938"/>
            <a:ext cx="2428876" cy="1519237"/>
            <a:chOff x="931" y="1414"/>
            <a:chExt cx="1530" cy="957"/>
          </a:xfrm>
        </p:grpSpPr>
        <p:sp>
          <p:nvSpPr>
            <p:cNvPr id="48155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MAC src: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1A-23-F9-CD-06-9B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MAC dest: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49-BD-D2-C7-56-2A</a:t>
              </a:r>
            </a:p>
            <a:p>
              <a:pPr>
                <a:defRPr/>
              </a:pPr>
              <a:endParaRPr lang="en-US" sz="1200" i="0" dirty="0">
                <a:solidFill>
                  <a:srgbClr val="FF0000"/>
                </a:solidFill>
                <a:latin typeface="Arial" charset="0"/>
                <a:cs typeface="+mn-cs"/>
              </a:endParaRPr>
            </a:p>
          </p:txBody>
        </p:sp>
        <p:grpSp>
          <p:nvGrpSpPr>
            <p:cNvPr id="138267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8161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2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3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4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5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6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8157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8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9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60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8251" name="Group 91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38261" name="Freeform 92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51" name="Rectangle 93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2" name="Text Box 94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8153" name="Line 95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4" name="Line 96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8252" name="Group 113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138254" name="Freeform 106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44" name="Rectangle 107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5" name="Text Box 108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8146" name="Line 10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7" name="Line 11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8" name="Line 11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9" name="Line 112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38253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1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42710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18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0" grpId="0" animBg="1"/>
      <p:bldP spid="718924" grpId="0"/>
      <p:bldP spid="7189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89" name="Group 101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40334" name="Group 102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4039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9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0335" name="Group 103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40390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91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2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5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20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920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40339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925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925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920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920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920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920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40344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21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1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921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40354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925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925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922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2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2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922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922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2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0361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1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40363" name="Group 131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40381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8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8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1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0364" name="Group 132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9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40371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40373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4037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40375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40376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40379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40380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924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24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4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0365" name="Group 13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40367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68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69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4915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sp>
        <p:nvSpPr>
          <p:cNvPr id="720966" name="Rectangle 7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forwards datagram with IP source A, destination B </a:t>
            </a:r>
          </a:p>
        </p:txBody>
      </p:sp>
      <p:sp>
        <p:nvSpPr>
          <p:cNvPr id="720967" name="Rectangle 71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creates link-layer frame with B's MAC address as destination address, 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grpSp>
        <p:nvGrpSpPr>
          <p:cNvPr id="720995" name="Group 99"/>
          <p:cNvGrpSpPr>
            <a:grpSpLocks/>
          </p:cNvGrpSpPr>
          <p:nvPr/>
        </p:nvGrpSpPr>
        <p:grpSpPr bwMode="auto">
          <a:xfrm>
            <a:off x="4791075" y="2293938"/>
            <a:ext cx="2436813" cy="1643062"/>
            <a:chOff x="3018" y="1445"/>
            <a:chExt cx="1535" cy="1035"/>
          </a:xfrm>
        </p:grpSpPr>
        <p:sp>
          <p:nvSpPr>
            <p:cNvPr id="49176" name="AutoShape 2"/>
            <p:cNvSpPr>
              <a:spLocks noChangeArrowheads="1"/>
            </p:cNvSpPr>
            <p:nvPr/>
          </p:nvSpPr>
          <p:spPr bwMode="auto">
            <a:xfrm>
              <a:off x="3597" y="1981"/>
              <a:ext cx="198" cy="499"/>
            </a:xfrm>
            <a:prstGeom prst="downArrow">
              <a:avLst>
                <a:gd name="adj1" fmla="val 50000"/>
                <a:gd name="adj2" fmla="val 6300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40312" name="Group 61"/>
            <p:cNvGrpSpPr>
              <a:grpSpLocks/>
            </p:cNvGrpSpPr>
            <p:nvPr/>
          </p:nvGrpSpPr>
          <p:grpSpPr bwMode="auto"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140329" name="Group 62"/>
              <p:cNvGrpSpPr>
                <a:grpSpLocks/>
              </p:cNvGrpSpPr>
              <p:nvPr/>
            </p:nvGrpSpPr>
            <p:grpSpPr bwMode="auto"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49196" name="Rectangle 63"/>
                <p:cNvSpPr>
                  <a:spLocks noChangeArrowheads="1"/>
                </p:cNvSpPr>
                <p:nvPr/>
              </p:nvSpPr>
              <p:spPr bwMode="auto"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7" name="Line 64"/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8" name="Line 65"/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49195" name="Text Box 66"/>
              <p:cNvSpPr txBox="1">
                <a:spLocks noChangeArrowheads="1"/>
              </p:cNvSpPr>
              <p:nvPr/>
            </p:nvSpPr>
            <p:spPr bwMode="auto">
              <a:xfrm>
                <a:off x="1197" y="1665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IP src: 111.111.111.111</a:t>
                </a:r>
              </a:p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   IP dest: 222.222.222.222</a:t>
                </a:r>
              </a:p>
            </p:txBody>
          </p:sp>
        </p:grpSp>
        <p:grpSp>
          <p:nvGrpSpPr>
            <p:cNvPr id="140313" name="Group 67"/>
            <p:cNvGrpSpPr>
              <a:grpSpLocks/>
            </p:cNvGrpSpPr>
            <p:nvPr/>
          </p:nvGrpSpPr>
          <p:grpSpPr bwMode="auto">
            <a:xfrm>
              <a:off x="3364" y="1860"/>
              <a:ext cx="92" cy="243"/>
              <a:chOff x="1272" y="1762"/>
              <a:chExt cx="92" cy="243"/>
            </a:xfrm>
          </p:grpSpPr>
          <p:sp>
            <p:nvSpPr>
              <p:cNvPr id="49192" name="Line 68"/>
              <p:cNvSpPr>
                <a:spLocks noChangeShapeType="1"/>
              </p:cNvSpPr>
              <p:nvPr/>
            </p:nvSpPr>
            <p:spPr bwMode="auto">
              <a:xfrm>
                <a:off x="1272" y="1762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93" name="Line 69"/>
              <p:cNvSpPr>
                <a:spLocks noChangeShapeType="1"/>
              </p:cNvSpPr>
              <p:nvPr/>
            </p:nvSpPr>
            <p:spPr bwMode="auto">
              <a:xfrm>
                <a:off x="1364" y="1878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40314" name="Group 72"/>
            <p:cNvGrpSpPr>
              <a:grpSpLocks/>
            </p:cNvGrpSpPr>
            <p:nvPr/>
          </p:nvGrpSpPr>
          <p:grpSpPr bwMode="auto"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49180" name="Text Box 73"/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MAC src: </a:t>
                </a:r>
                <a:r>
                  <a:rPr lang="en-US" sz="1200" i="0" dirty="0">
                    <a:solidFill>
                      <a:srgbClr val="FF0000"/>
                    </a:solidFill>
                    <a:latin typeface="Arial" charset="0"/>
                    <a:cs typeface="+mn-cs"/>
                  </a:rPr>
                  <a:t>1A-23-F9-CD-06-9B</a:t>
                </a:r>
              </a:p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  MAC dest: </a:t>
                </a:r>
                <a:r>
                  <a:rPr lang="en-US" sz="1200" i="0" dirty="0">
                    <a:solidFill>
                      <a:srgbClr val="FF0000"/>
                    </a:solidFill>
                    <a:latin typeface="Arial" charset="0"/>
                    <a:cs typeface="+mn-cs"/>
                  </a:rPr>
                  <a:t>49-BD-D2-C7-56-2A</a:t>
                </a:r>
              </a:p>
              <a:p>
                <a:pPr>
                  <a:defRPr/>
                </a:pPr>
                <a:endParaRPr lang="en-US" sz="1200" i="0" dirty="0">
                  <a:solidFill>
                    <a:srgbClr val="FF0000"/>
                  </a:solidFill>
                  <a:latin typeface="Arial" charset="0"/>
                  <a:cs typeface="+mn-cs"/>
                </a:endParaRPr>
              </a:p>
            </p:txBody>
          </p:sp>
          <p:grpSp>
            <p:nvGrpSpPr>
              <p:cNvPr id="140316" name="Group 74"/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49186" name="Rectangle 75"/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87" name="Rectangle 76"/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88" name="Line 77"/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89" name="Line 78"/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0" name="Line 79"/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1" name="Line 80"/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49182" name="Line 81"/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3" name="Line 82"/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4" name="Line 83"/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5" name="Line 84"/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40296" name="Group 85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40306" name="Freeform 86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172" name="Rectangle 87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73" name="Text Box 88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9174" name="Line 89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75" name="Line 90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20987" name="Group 91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140299" name="Freeform 92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165" name="Rectangle 93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66" name="Text Box 94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9167" name="Line 95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68" name="Line 96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69" name="Line 97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70" name="Line 98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40298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1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1864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72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0.19838 L 0.11007 0.1199 L 0.11007 -0.0356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20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66" grpId="0"/>
      <p:bldP spid="72096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Group 95"/>
          <p:cNvGrpSpPr>
            <a:grpSpLocks/>
          </p:cNvGrpSpPr>
          <p:nvPr/>
        </p:nvGrpSpPr>
        <p:grpSpPr bwMode="auto">
          <a:xfrm>
            <a:off x="6962095" y="5191351"/>
            <a:ext cx="711200" cy="600075"/>
            <a:chOff x="7179310" y="4033520"/>
            <a:chExt cx="1009650" cy="855028"/>
          </a:xfrm>
        </p:grpSpPr>
        <p:grpSp>
          <p:nvGrpSpPr>
            <p:cNvPr id="142433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3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56" name="Rectangle 43"/>
            <p:cNvSpPr>
              <a:spLocks noChangeArrowheads="1"/>
            </p:cNvSpPr>
            <p:nvPr/>
          </p:nvSpPr>
          <p:spPr bwMode="auto">
            <a:xfrm rot="16200000">
              <a:off x="7439378" y="4308711"/>
              <a:ext cx="126671" cy="19607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2338" name="Group 96"/>
          <p:cNvGrpSpPr>
            <a:grpSpLocks/>
          </p:cNvGrpSpPr>
          <p:nvPr/>
        </p:nvGrpSpPr>
        <p:grpSpPr bwMode="auto">
          <a:xfrm>
            <a:off x="1028020" y="3799113"/>
            <a:ext cx="1027112" cy="762000"/>
            <a:chOff x="1046480" y="3962400"/>
            <a:chExt cx="1026163" cy="761428"/>
          </a:xfrm>
        </p:grpSpPr>
        <p:sp>
          <p:nvSpPr>
            <p:cNvPr id="151" name="Rectangle 48"/>
            <p:cNvSpPr>
              <a:spLocks noChangeArrowheads="1"/>
            </p:cNvSpPr>
            <p:nvPr/>
          </p:nvSpPr>
          <p:spPr bwMode="auto">
            <a:xfrm rot="16200000">
              <a:off x="1893411" y="4300306"/>
              <a:ext cx="111042" cy="24742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2430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31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2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98" name="Text Box 4"/>
          <p:cNvSpPr txBox="1">
            <a:spLocks noChangeArrowheads="1"/>
          </p:cNvSpPr>
          <p:nvPr/>
        </p:nvSpPr>
        <p:spPr bwMode="auto">
          <a:xfrm>
            <a:off x="4206195" y="4218213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</a:t>
            </a:r>
            <a:endParaRPr lang="en-US" i="0" dirty="0">
              <a:latin typeface="+mn-lt"/>
              <a:ea typeface="+mn-ea"/>
              <a:cs typeface="+mn-cs"/>
            </a:endParaRPr>
          </a:p>
        </p:txBody>
      </p:sp>
      <p:sp>
        <p:nvSpPr>
          <p:cNvPr id="50181" name="Text Box 21"/>
          <p:cNvSpPr txBox="1">
            <a:spLocks noChangeArrowheads="1"/>
          </p:cNvSpPr>
          <p:nvPr/>
        </p:nvSpPr>
        <p:spPr bwMode="auto">
          <a:xfrm>
            <a:off x="3850595" y="5215163"/>
            <a:ext cx="154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1A-23-F9-CD-06-9B</a:t>
            </a:r>
          </a:p>
        </p:txBody>
      </p:sp>
      <p:sp>
        <p:nvSpPr>
          <p:cNvPr id="50182" name="Text Box 22"/>
          <p:cNvSpPr txBox="1">
            <a:spLocks noChangeArrowheads="1"/>
          </p:cNvSpPr>
          <p:nvPr/>
        </p:nvSpPr>
        <p:spPr bwMode="auto">
          <a:xfrm>
            <a:off x="3998232" y="5042126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222.222.222.220</a:t>
            </a:r>
          </a:p>
        </p:txBody>
      </p:sp>
      <p:grpSp>
        <p:nvGrpSpPr>
          <p:cNvPr id="142342" name="Group 23"/>
          <p:cNvGrpSpPr>
            <a:grpSpLocks/>
          </p:cNvGrpSpPr>
          <p:nvPr/>
        </p:nvGrpSpPr>
        <p:grpSpPr bwMode="auto">
          <a:xfrm>
            <a:off x="3026682" y="5631088"/>
            <a:ext cx="1541463" cy="449263"/>
            <a:chOff x="1934" y="2405"/>
            <a:chExt cx="971" cy="283"/>
          </a:xfrm>
        </p:grpSpPr>
        <p:sp>
          <p:nvSpPr>
            <p:cNvPr id="50268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111.111.111.110</a:t>
              </a:r>
            </a:p>
          </p:txBody>
        </p:sp>
        <p:sp>
          <p:nvSpPr>
            <p:cNvPr id="50269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E6-E9-00-17-BB-4B</a:t>
              </a:r>
            </a:p>
          </p:txBody>
        </p:sp>
      </p:grpSp>
      <p:sp>
        <p:nvSpPr>
          <p:cNvPr id="50184" name="Text Box 26"/>
          <p:cNvSpPr txBox="1">
            <a:spLocks noChangeArrowheads="1"/>
          </p:cNvSpPr>
          <p:nvPr/>
        </p:nvSpPr>
        <p:spPr bwMode="auto">
          <a:xfrm>
            <a:off x="934357" y="5873976"/>
            <a:ext cx="162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CC-49-DE-D0-AB-7D</a:t>
            </a:r>
          </a:p>
        </p:txBody>
      </p:sp>
      <p:sp>
        <p:nvSpPr>
          <p:cNvPr id="50185" name="Text Box 27"/>
          <p:cNvSpPr txBox="1">
            <a:spLocks noChangeArrowheads="1"/>
          </p:cNvSpPr>
          <p:nvPr/>
        </p:nvSpPr>
        <p:spPr bwMode="auto">
          <a:xfrm>
            <a:off x="924832" y="5691413"/>
            <a:ext cx="1322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111.111.111.112</a:t>
            </a:r>
          </a:p>
        </p:txBody>
      </p:sp>
      <p:sp>
        <p:nvSpPr>
          <p:cNvPr id="50186" name="Text Box 30"/>
          <p:cNvSpPr txBox="1">
            <a:spLocks noChangeArrowheads="1"/>
          </p:cNvSpPr>
          <p:nvPr/>
        </p:nvSpPr>
        <p:spPr bwMode="auto">
          <a:xfrm>
            <a:off x="691470" y="4578576"/>
            <a:ext cx="13223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111.111.111.111</a:t>
            </a:r>
          </a:p>
        </p:txBody>
      </p:sp>
      <p:sp>
        <p:nvSpPr>
          <p:cNvPr id="50187" name="Text Box 33"/>
          <p:cNvSpPr txBox="1">
            <a:spLocks noChangeArrowheads="1"/>
          </p:cNvSpPr>
          <p:nvPr/>
        </p:nvSpPr>
        <p:spPr bwMode="auto">
          <a:xfrm>
            <a:off x="712107" y="4764313"/>
            <a:ext cx="1509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74-29-9C-E8-FF-55</a:t>
            </a:r>
          </a:p>
        </p:txBody>
      </p:sp>
      <p:sp>
        <p:nvSpPr>
          <p:cNvPr id="142347" name="Freeform 39"/>
          <p:cNvSpPr>
            <a:spLocks/>
          </p:cNvSpPr>
          <p:nvPr/>
        </p:nvSpPr>
        <p:spPr bwMode="auto">
          <a:xfrm>
            <a:off x="2347232" y="4273776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0189" name="Line 40"/>
          <p:cNvSpPr>
            <a:spLocks noChangeShapeType="1"/>
          </p:cNvSpPr>
          <p:nvPr/>
        </p:nvSpPr>
        <p:spPr bwMode="auto">
          <a:xfrm>
            <a:off x="2044020" y="4253138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0" name="Line 41"/>
          <p:cNvSpPr>
            <a:spLocks noChangeShapeType="1"/>
          </p:cNvSpPr>
          <p:nvPr/>
        </p:nvSpPr>
        <p:spPr bwMode="auto">
          <a:xfrm flipV="1">
            <a:off x="2167845" y="5197701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1" name="Line 42"/>
          <p:cNvSpPr>
            <a:spLocks noChangeShapeType="1"/>
          </p:cNvSpPr>
          <p:nvPr/>
        </p:nvSpPr>
        <p:spPr bwMode="auto">
          <a:xfrm>
            <a:off x="3166382" y="4791301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2" name="Line 44"/>
          <p:cNvSpPr>
            <a:spLocks noChangeShapeType="1"/>
          </p:cNvSpPr>
          <p:nvPr/>
        </p:nvSpPr>
        <p:spPr bwMode="auto">
          <a:xfrm flipV="1">
            <a:off x="2083707" y="5548538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3" name="Line 45"/>
          <p:cNvSpPr>
            <a:spLocks noChangeShapeType="1"/>
          </p:cNvSpPr>
          <p:nvPr/>
        </p:nvSpPr>
        <p:spPr bwMode="auto">
          <a:xfrm flipH="1" flipV="1">
            <a:off x="1958295" y="4326163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4" name="Line 46"/>
          <p:cNvSpPr>
            <a:spLocks noChangeShapeType="1"/>
          </p:cNvSpPr>
          <p:nvPr/>
        </p:nvSpPr>
        <p:spPr bwMode="auto">
          <a:xfrm>
            <a:off x="3836307" y="4857976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5" name="Line 47"/>
          <p:cNvSpPr>
            <a:spLocks noChangeShapeType="1"/>
          </p:cNvSpPr>
          <p:nvPr/>
        </p:nvSpPr>
        <p:spPr bwMode="auto">
          <a:xfrm flipH="1" flipV="1">
            <a:off x="4917395" y="484845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4" name="Text Box 58"/>
          <p:cNvSpPr txBox="1">
            <a:spLocks noChangeArrowheads="1"/>
          </p:cNvSpPr>
          <p:nvPr/>
        </p:nvSpPr>
        <p:spPr bwMode="auto">
          <a:xfrm>
            <a:off x="700995" y="3992788"/>
            <a:ext cx="3905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A</a:t>
            </a:r>
          </a:p>
        </p:txBody>
      </p:sp>
      <p:sp>
        <p:nvSpPr>
          <p:cNvPr id="50197" name="Line 60"/>
          <p:cNvSpPr>
            <a:spLocks noChangeShapeType="1"/>
          </p:cNvSpPr>
          <p:nvPr/>
        </p:nvSpPr>
        <p:spPr bwMode="auto">
          <a:xfrm>
            <a:off x="5026932" y="4757963"/>
            <a:ext cx="1198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2357" name="Group 63"/>
          <p:cNvGrpSpPr>
            <a:grpSpLocks/>
          </p:cNvGrpSpPr>
          <p:nvPr/>
        </p:nvGrpSpPr>
        <p:grpSpPr bwMode="auto">
          <a:xfrm>
            <a:off x="7354207" y="4681763"/>
            <a:ext cx="1558925" cy="460375"/>
            <a:chOff x="4351" y="2786"/>
            <a:chExt cx="982" cy="290"/>
          </a:xfrm>
        </p:grpSpPr>
        <p:sp>
          <p:nvSpPr>
            <p:cNvPr id="50266" name="Text Box 64"/>
            <p:cNvSpPr txBox="1">
              <a:spLocks noChangeArrowheads="1"/>
            </p:cNvSpPr>
            <p:nvPr/>
          </p:nvSpPr>
          <p:spPr bwMode="auto">
            <a:xfrm>
              <a:off x="4352" y="2786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222.222.222.222</a:t>
              </a:r>
            </a:p>
          </p:txBody>
        </p:sp>
        <p:sp>
          <p:nvSpPr>
            <p:cNvPr id="50267" name="Text Box 65"/>
            <p:cNvSpPr txBox="1">
              <a:spLocks noChangeArrowheads="1"/>
            </p:cNvSpPr>
            <p:nvPr/>
          </p:nvSpPr>
          <p:spPr bwMode="auto">
            <a:xfrm>
              <a:off x="4351" y="2904"/>
              <a:ext cx="982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49-BD-D2-C7-56-2A</a:t>
              </a:r>
            </a:p>
          </p:txBody>
        </p:sp>
      </p:grpSp>
      <p:sp>
        <p:nvSpPr>
          <p:cNvPr id="50199" name="Line 67"/>
          <p:cNvSpPr>
            <a:spLocks noChangeShapeType="1"/>
          </p:cNvSpPr>
          <p:nvPr/>
        </p:nvSpPr>
        <p:spPr bwMode="auto">
          <a:xfrm flipV="1">
            <a:off x="6925582" y="4253138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200" name="Line 68"/>
          <p:cNvSpPr>
            <a:spLocks noChangeShapeType="1"/>
          </p:cNvSpPr>
          <p:nvPr/>
        </p:nvSpPr>
        <p:spPr bwMode="auto">
          <a:xfrm flipH="1" flipV="1">
            <a:off x="7451045" y="4329338"/>
            <a:ext cx="11112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201" name="Text Box 71"/>
          <p:cNvSpPr txBox="1">
            <a:spLocks noChangeArrowheads="1"/>
          </p:cNvSpPr>
          <p:nvPr/>
        </p:nvSpPr>
        <p:spPr bwMode="auto">
          <a:xfrm>
            <a:off x="7055757" y="5648551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222.222.222.221</a:t>
            </a:r>
          </a:p>
        </p:txBody>
      </p:sp>
      <p:sp>
        <p:nvSpPr>
          <p:cNvPr id="50202" name="Text Box 72"/>
          <p:cNvSpPr txBox="1">
            <a:spLocks noChangeArrowheads="1"/>
          </p:cNvSpPr>
          <p:nvPr/>
        </p:nvSpPr>
        <p:spPr bwMode="auto">
          <a:xfrm>
            <a:off x="7058932" y="5823176"/>
            <a:ext cx="1501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88-B2-2F-54-1A-0F</a:t>
            </a:r>
          </a:p>
        </p:txBody>
      </p:sp>
      <p:sp>
        <p:nvSpPr>
          <p:cNvPr id="50203" name="Line 73"/>
          <p:cNvSpPr>
            <a:spLocks noChangeShapeType="1"/>
          </p:cNvSpPr>
          <p:nvPr/>
        </p:nvSpPr>
        <p:spPr bwMode="auto">
          <a:xfrm flipH="1" flipV="1">
            <a:off x="6855732" y="5150076"/>
            <a:ext cx="25400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204" name="Line 74"/>
          <p:cNvSpPr>
            <a:spLocks noChangeShapeType="1"/>
          </p:cNvSpPr>
          <p:nvPr/>
        </p:nvSpPr>
        <p:spPr bwMode="auto">
          <a:xfrm flipH="1">
            <a:off x="7190695" y="5491388"/>
            <a:ext cx="4762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2364" name="Freeform 75"/>
          <p:cNvSpPr>
            <a:spLocks/>
          </p:cNvSpPr>
          <p:nvPr/>
        </p:nvSpPr>
        <p:spPr bwMode="auto">
          <a:xfrm>
            <a:off x="6185807" y="4276951"/>
            <a:ext cx="765175" cy="1081087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4" name="Text Box 76"/>
          <p:cNvSpPr txBox="1">
            <a:spLocks noChangeArrowheads="1"/>
          </p:cNvSpPr>
          <p:nvPr/>
        </p:nvSpPr>
        <p:spPr bwMode="auto">
          <a:xfrm>
            <a:off x="8289245" y="3910238"/>
            <a:ext cx="3571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B</a:t>
            </a:r>
          </a:p>
        </p:txBody>
      </p:sp>
      <p:grpSp>
        <p:nvGrpSpPr>
          <p:cNvPr id="142366" name="Group 124"/>
          <p:cNvGrpSpPr>
            <a:grpSpLocks/>
          </p:cNvGrpSpPr>
          <p:nvPr/>
        </p:nvGrpSpPr>
        <p:grpSpPr bwMode="auto">
          <a:xfrm>
            <a:off x="7160532" y="3870551"/>
            <a:ext cx="1009650" cy="854075"/>
            <a:chOff x="7179310" y="4033520"/>
            <a:chExt cx="1009650" cy="855028"/>
          </a:xfrm>
        </p:grpSpPr>
        <p:grpSp>
          <p:nvGrpSpPr>
            <p:cNvPr id="142421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44" name="Rectangle 43"/>
            <p:cNvSpPr>
              <a:spLocks noChangeArrowheads="1"/>
            </p:cNvSpPr>
            <p:nvPr/>
          </p:nvSpPr>
          <p:spPr bwMode="auto">
            <a:xfrm rot="16200000">
              <a:off x="7438796" y="4309366"/>
              <a:ext cx="127142" cy="1952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2367" name="Group 125"/>
          <p:cNvGrpSpPr>
            <a:grpSpLocks/>
          </p:cNvGrpSpPr>
          <p:nvPr/>
        </p:nvGrpSpPr>
        <p:grpSpPr bwMode="auto">
          <a:xfrm>
            <a:off x="3739470" y="4551588"/>
            <a:ext cx="1292225" cy="425450"/>
            <a:chOff x="4011931" y="3379152"/>
            <a:chExt cx="1262062" cy="390207"/>
          </a:xfrm>
        </p:grpSpPr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 rot="16200000">
              <a:off x="5112252" y="3476577"/>
              <a:ext cx="128128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2411" name="Group 1185"/>
            <p:cNvGrpSpPr>
              <a:grpSpLocks/>
            </p:cNvGrpSpPr>
            <p:nvPr/>
          </p:nvGrpSpPr>
          <p:grpSpPr bwMode="auto"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14241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4241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4241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42416" name="Group 118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2419" name="Freeform 119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2420" name="Freeform 119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0258" name="Line 119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59" name="Line 119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34" name="Rectangle 43"/>
            <p:cNvSpPr>
              <a:spLocks noChangeArrowheads="1"/>
            </p:cNvSpPr>
            <p:nvPr/>
          </p:nvSpPr>
          <p:spPr bwMode="auto">
            <a:xfrm rot="16200000">
              <a:off x="4046274" y="3486041"/>
              <a:ext cx="126671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2368" name="Group 126"/>
          <p:cNvGrpSpPr>
            <a:grpSpLocks/>
          </p:cNvGrpSpPr>
          <p:nvPr/>
        </p:nvGrpSpPr>
        <p:grpSpPr bwMode="auto">
          <a:xfrm>
            <a:off x="1464582" y="5150076"/>
            <a:ext cx="701675" cy="517525"/>
            <a:chOff x="1046480" y="3962400"/>
            <a:chExt cx="1026163" cy="761428"/>
          </a:xfrm>
        </p:grpSpPr>
        <p:sp>
          <p:nvSpPr>
            <p:cNvPr id="128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2407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08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09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502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sp>
        <p:nvSpPr>
          <p:cNvPr id="50213" name="Rectangle 6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forwards datagram with IP source A, destination B </a:t>
            </a:r>
          </a:p>
        </p:txBody>
      </p:sp>
      <p:sp>
        <p:nvSpPr>
          <p:cNvPr id="50214" name="Rectangle 61"/>
          <p:cNvSpPr>
            <a:spLocks noChangeArrowheads="1"/>
          </p:cNvSpPr>
          <p:nvPr/>
        </p:nvSpPr>
        <p:spPr bwMode="auto">
          <a:xfrm>
            <a:off x="700995" y="1405164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creates link-layer frame with B's MAC address as dest, 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sp>
        <p:nvSpPr>
          <p:cNvPr id="723007" name="AutoShape 63"/>
          <p:cNvSpPr>
            <a:spLocks noChangeArrowheads="1"/>
          </p:cNvSpPr>
          <p:nvPr/>
        </p:nvSpPr>
        <p:spPr bwMode="auto">
          <a:xfrm>
            <a:off x="6701745" y="2733901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2375" name="Group 64"/>
          <p:cNvGrpSpPr>
            <a:grpSpLocks/>
          </p:cNvGrpSpPr>
          <p:nvPr/>
        </p:nvGrpSpPr>
        <p:grpSpPr bwMode="auto">
          <a:xfrm>
            <a:off x="6208032" y="2290988"/>
            <a:ext cx="2011363" cy="760413"/>
            <a:chOff x="1197" y="1665"/>
            <a:chExt cx="1267" cy="479"/>
          </a:xfrm>
        </p:grpSpPr>
        <p:grpSp>
          <p:nvGrpSpPr>
            <p:cNvPr id="142401" name="Group 65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50244" name="Rectangle 66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45" name="Line 67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46" name="Line 68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0243" name="Text Box 69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142376" name="Group 70"/>
          <p:cNvGrpSpPr>
            <a:grpSpLocks/>
          </p:cNvGrpSpPr>
          <p:nvPr/>
        </p:nvGrpSpPr>
        <p:grpSpPr bwMode="auto">
          <a:xfrm>
            <a:off x="6331857" y="2541813"/>
            <a:ext cx="146050" cy="385763"/>
            <a:chOff x="1272" y="1762"/>
            <a:chExt cx="92" cy="243"/>
          </a:xfrm>
        </p:grpSpPr>
        <p:sp>
          <p:nvSpPr>
            <p:cNvPr id="50240" name="Line 71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41" name="Line 72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23017" name="Group 73"/>
          <p:cNvGrpSpPr>
            <a:grpSpLocks/>
          </p:cNvGrpSpPr>
          <p:nvPr/>
        </p:nvGrpSpPr>
        <p:grpSpPr bwMode="auto">
          <a:xfrm>
            <a:off x="5782582" y="1883001"/>
            <a:ext cx="2428876" cy="1519237"/>
            <a:chOff x="931" y="1414"/>
            <a:chExt cx="1530" cy="957"/>
          </a:xfrm>
        </p:grpSpPr>
        <p:sp>
          <p:nvSpPr>
            <p:cNvPr id="50228" name="Text Box 74"/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MAC src: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1A-23-F9-CD-06-9B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MAC dest: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49-BD-D2-C7-56-2A</a:t>
              </a:r>
            </a:p>
            <a:p>
              <a:pPr>
                <a:defRPr/>
              </a:pPr>
              <a:endParaRPr lang="en-US" sz="1200" i="0" dirty="0">
                <a:solidFill>
                  <a:srgbClr val="FF0000"/>
                </a:solidFill>
                <a:latin typeface="Arial" charset="0"/>
                <a:cs typeface="+mn-cs"/>
              </a:endParaRPr>
            </a:p>
          </p:txBody>
        </p:sp>
        <p:grpSp>
          <p:nvGrpSpPr>
            <p:cNvPr id="142388" name="Group 7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50234" name="Rectangle 76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5" name="Rectangle 77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6" name="Line 78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7" name="Line 79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8" name="Line 80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9" name="Line 81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0230" name="Line 82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31" name="Line 83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32" name="Line 84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33" name="Line 85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42378" name="Group 92"/>
          <p:cNvGrpSpPr>
            <a:grpSpLocks/>
          </p:cNvGrpSpPr>
          <p:nvPr/>
        </p:nvGrpSpPr>
        <p:grpSpPr bwMode="auto">
          <a:xfrm>
            <a:off x="8043182" y="2314801"/>
            <a:ext cx="928688" cy="1954212"/>
            <a:chOff x="250" y="1380"/>
            <a:chExt cx="585" cy="1231"/>
          </a:xfrm>
        </p:grpSpPr>
        <p:sp>
          <p:nvSpPr>
            <p:cNvPr id="142380" name="Freeform 93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0222" name="Rectangle 94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3" name="Text Box 95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50224" name="Line 96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5" name="Line 97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6" name="Line 98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7" name="Line 99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42379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83430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104" name="TextBox 1"/>
          <p:cNvSpPr txBox="1">
            <a:spLocks noChangeArrowheads="1"/>
          </p:cNvSpPr>
          <p:nvPr/>
        </p:nvSpPr>
        <p:spPr bwMode="auto">
          <a:xfrm>
            <a:off x="339826" y="6271334"/>
            <a:ext cx="4507165" cy="44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401278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23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23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00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4.1 Allocation problem for a broadcast channel</a:t>
            </a:r>
          </a:p>
          <a:p>
            <a:pPr marL="0" indent="0">
              <a:buNone/>
            </a:pPr>
            <a:r>
              <a:rPr lang="en-US" dirty="0"/>
              <a:t>	- Multiple access problem</a:t>
            </a:r>
          </a:p>
          <a:p>
            <a:pPr marL="0" indent="0">
              <a:buNone/>
            </a:pPr>
            <a:r>
              <a:rPr lang="en-US" dirty="0"/>
              <a:t>4.2. Control access protocols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/>
              <a:t>ALOHA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/>
              <a:t>Slotted ALOHA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/>
              <a:t>CSMA (CD/CA)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/>
              <a:t>Collision-free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4.3. LAN technologies 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LAN MAC Address &amp; ARP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FFC000"/>
                </a:solidFill>
              </a:rPr>
              <a:t>Ethernet 802.3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FFC000"/>
                </a:solidFill>
              </a:rPr>
              <a:t>Wi-Fi 802.11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WiMax</a:t>
            </a:r>
            <a:r>
              <a:rPr lang="en-US" dirty="0">
                <a:solidFill>
                  <a:srgbClr val="FFC000"/>
                </a:solidFill>
              </a:rPr>
              <a:t> 802.16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FFC000"/>
                </a:solidFill>
              </a:rPr>
              <a:t>Bluetooth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FFC000"/>
                </a:solidFill>
              </a:rPr>
              <a:t>4G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 err="1">
                <a:solidFill>
                  <a:srgbClr val="FFC000"/>
                </a:solidFill>
              </a:rPr>
              <a:t>IoT</a:t>
            </a:r>
            <a:endParaRPr lang="en-US" dirty="0">
              <a:solidFill>
                <a:srgbClr val="FFC000"/>
              </a:solidFill>
            </a:endParaRP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FFC000"/>
                </a:solidFill>
              </a:rPr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23039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0414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Multiple access protocols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95413"/>
            <a:ext cx="8504746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Single shared broadcast channel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Two or more simultaneous transmissions by nodes: </a:t>
            </a:r>
            <a:r>
              <a:rPr lang="en-US" sz="2400" dirty="0">
                <a:solidFill>
                  <a:srgbClr val="0070C0"/>
                </a:solidFill>
                <a:latin typeface="Gill Sans MT" charset="0"/>
                <a:cs typeface="+mn-cs"/>
              </a:rPr>
              <a:t>interference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collision</a:t>
            </a:r>
            <a:r>
              <a:rPr lang="en-US" dirty="0">
                <a:latin typeface="Gill Sans MT" charset="0"/>
              </a:rPr>
              <a:t> if node receives two or more signals at the same time</a:t>
            </a:r>
          </a:p>
          <a:p>
            <a:pPr>
              <a:buFont typeface="Wingdings" charset="0"/>
              <a:buNone/>
              <a:defRPr/>
            </a:pPr>
            <a:endParaRPr lang="en-US" sz="2400" i="1" u="sng" dirty="0">
              <a:solidFill>
                <a:srgbClr val="FF0000"/>
              </a:solidFill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Multiple Access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P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rotocol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Distributed algorithm that determines how nodes share channel, </a:t>
            </a:r>
            <a:endParaRPr lang="en-US" dirty="0">
              <a:latin typeface="Gill Sans MT" charset="0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  <a:cs typeface="+mn-cs"/>
              </a:rPr>
              <a:t>When nodes can transmit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Communication about channel sharing must use channel itself!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N</a:t>
            </a:r>
            <a:r>
              <a:rPr lang="en-US" sz="2000" dirty="0">
                <a:latin typeface="Gill Sans MT" charset="0"/>
              </a:rPr>
              <a:t>o out-of-band channel for coordination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43022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276350"/>
            <a:ext cx="7519987" cy="21336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dominant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wired LAN technology: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single chip, multiple speeds (e.g., Broadcom  BCM5761)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first widely used LAN technology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simpler, cheap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kept up with speed race: 10 Mbps – 10 Gbps 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146437" name="Picture 4" descr="551 metcalfe-e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3635375"/>
            <a:ext cx="4752975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4289425" y="6086475"/>
            <a:ext cx="31305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/>
                <a:cs typeface="Arial"/>
              </a:rPr>
              <a:t>Metcalfe</a:t>
            </a:r>
            <a:r>
              <a:rPr lang="ja-JP" altLang="en-US" dirty="0">
                <a:latin typeface="Arial"/>
                <a:cs typeface="Arial"/>
              </a:rPr>
              <a:t>’</a:t>
            </a:r>
            <a:r>
              <a:rPr lang="en-US" dirty="0">
                <a:latin typeface="Arial"/>
                <a:cs typeface="Arial"/>
              </a:rPr>
              <a:t>s Ethernet sketch</a:t>
            </a:r>
          </a:p>
        </p:txBody>
      </p:sp>
      <p:pic>
        <p:nvPicPr>
          <p:cNvPr id="146439" name="Picture 24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877888"/>
            <a:ext cx="19700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078237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79692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Ethernet: physical topology</a:t>
            </a:r>
          </a:p>
        </p:txBody>
      </p:sp>
      <p:sp>
        <p:nvSpPr>
          <p:cNvPr id="5325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8000" y="1103313"/>
            <a:ext cx="8297863" cy="2449512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bus: </a:t>
            </a:r>
            <a:r>
              <a:rPr lang="en-US" dirty="0">
                <a:latin typeface="Gill Sans MT" charset="0"/>
                <a:cs typeface="+mn-cs"/>
              </a:rPr>
              <a:t>popular through mid 90s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all nodes in same collision domain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can collide with each other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star: </a:t>
            </a:r>
            <a:r>
              <a:rPr lang="en-US" dirty="0">
                <a:latin typeface="Gill Sans MT" charset="0"/>
                <a:cs typeface="+mn-cs"/>
              </a:rPr>
              <a:t>prevails today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active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switch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in center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Gill Sans MT" charset="0"/>
              </a:rPr>
              <a:t>each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spoke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runs a (separate) Ethernet protocol </a:t>
            </a:r>
          </a:p>
          <a:p>
            <a:pPr lvl="2">
              <a:defRPr/>
            </a:pPr>
            <a:r>
              <a:rPr lang="en-US" dirty="0">
                <a:latin typeface="Gill Sans MT" charset="0"/>
              </a:rPr>
              <a:t>nodes do not collide with each other</a:t>
            </a:r>
          </a:p>
        </p:txBody>
      </p:sp>
      <p:sp>
        <p:nvSpPr>
          <p:cNvPr id="53254" name="Line 17"/>
          <p:cNvSpPr>
            <a:spLocks noChangeShapeType="1"/>
          </p:cNvSpPr>
          <p:nvPr/>
        </p:nvSpPr>
        <p:spPr bwMode="auto">
          <a:xfrm>
            <a:off x="5316538" y="5110163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5" name="Line 18"/>
          <p:cNvSpPr>
            <a:spLocks noChangeShapeType="1"/>
          </p:cNvSpPr>
          <p:nvPr/>
        </p:nvSpPr>
        <p:spPr bwMode="auto">
          <a:xfrm>
            <a:off x="6556375" y="45180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6" name="Line 19"/>
          <p:cNvSpPr>
            <a:spLocks noChangeShapeType="1"/>
          </p:cNvSpPr>
          <p:nvPr/>
        </p:nvSpPr>
        <p:spPr bwMode="auto">
          <a:xfrm flipH="1">
            <a:off x="6746875" y="5126038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7" name="Line 20"/>
          <p:cNvSpPr>
            <a:spLocks noChangeShapeType="1"/>
          </p:cNvSpPr>
          <p:nvPr/>
        </p:nvSpPr>
        <p:spPr bwMode="auto">
          <a:xfrm flipV="1">
            <a:off x="6556375" y="5251450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8" name="Text Box 23"/>
          <p:cNvSpPr txBox="1">
            <a:spLocks noChangeArrowheads="1"/>
          </p:cNvSpPr>
          <p:nvPr/>
        </p:nvSpPr>
        <p:spPr bwMode="auto">
          <a:xfrm>
            <a:off x="5464175" y="5486400"/>
            <a:ext cx="7540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53259" name="Line 24"/>
          <p:cNvSpPr>
            <a:spLocks noChangeShapeType="1"/>
          </p:cNvSpPr>
          <p:nvPr/>
        </p:nvSpPr>
        <p:spPr bwMode="auto">
          <a:xfrm flipV="1">
            <a:off x="5834063" y="5275263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0" name="Line 32"/>
          <p:cNvSpPr>
            <a:spLocks noChangeShapeType="1"/>
          </p:cNvSpPr>
          <p:nvPr/>
        </p:nvSpPr>
        <p:spPr bwMode="auto">
          <a:xfrm flipH="1">
            <a:off x="2160588" y="4102100"/>
            <a:ext cx="752475" cy="146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1" name="Line 33"/>
          <p:cNvSpPr>
            <a:spLocks noChangeShapeType="1"/>
          </p:cNvSpPr>
          <p:nvPr/>
        </p:nvSpPr>
        <p:spPr bwMode="auto">
          <a:xfrm>
            <a:off x="2132013" y="4879975"/>
            <a:ext cx="3921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2" name="Line 34"/>
          <p:cNvSpPr>
            <a:spLocks noChangeShapeType="1"/>
          </p:cNvSpPr>
          <p:nvPr/>
        </p:nvSpPr>
        <p:spPr bwMode="auto">
          <a:xfrm>
            <a:off x="1914525" y="5434013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3" name="Line 35"/>
          <p:cNvSpPr>
            <a:spLocks noChangeShapeType="1"/>
          </p:cNvSpPr>
          <p:nvPr/>
        </p:nvSpPr>
        <p:spPr bwMode="auto">
          <a:xfrm flipV="1">
            <a:off x="2632075" y="4648200"/>
            <a:ext cx="2873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4" name="Line 37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5" name="Line 38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6" name="Line 39"/>
          <p:cNvSpPr>
            <a:spLocks noChangeShapeType="1"/>
          </p:cNvSpPr>
          <p:nvPr/>
        </p:nvSpPr>
        <p:spPr bwMode="auto">
          <a:xfrm>
            <a:off x="2314575" y="5324475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7" name="Text Box 41"/>
          <p:cNvSpPr txBox="1">
            <a:spLocks noChangeArrowheads="1"/>
          </p:cNvSpPr>
          <p:nvPr/>
        </p:nvSpPr>
        <p:spPr bwMode="auto">
          <a:xfrm>
            <a:off x="1430338" y="5908675"/>
            <a:ext cx="2185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bus: </a:t>
            </a:r>
            <a:r>
              <a:rPr lang="en-US" i="0" dirty="0">
                <a:latin typeface="Arial" charset="0"/>
                <a:cs typeface="Arial" charset="0"/>
              </a:rPr>
              <a:t>coaxial cable</a:t>
            </a:r>
          </a:p>
        </p:txBody>
      </p:sp>
      <p:sp>
        <p:nvSpPr>
          <p:cNvPr id="53268" name="Text Box 42"/>
          <p:cNvSpPr txBox="1">
            <a:spLocks noChangeArrowheads="1"/>
          </p:cNvSpPr>
          <p:nvPr/>
        </p:nvSpPr>
        <p:spPr bwMode="auto">
          <a:xfrm>
            <a:off x="4989513" y="5691188"/>
            <a:ext cx="774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star</a:t>
            </a:r>
          </a:p>
        </p:txBody>
      </p:sp>
      <p:grpSp>
        <p:nvGrpSpPr>
          <p:cNvPr id="148501" name="Group 37"/>
          <p:cNvGrpSpPr>
            <a:grpSpLocks/>
          </p:cNvGrpSpPr>
          <p:nvPr/>
        </p:nvGrpSpPr>
        <p:grpSpPr bwMode="auto">
          <a:xfrm>
            <a:off x="2733675" y="4398963"/>
            <a:ext cx="711200" cy="601662"/>
            <a:chOff x="7179310" y="4033520"/>
            <a:chExt cx="1009650" cy="855028"/>
          </a:xfrm>
        </p:grpSpPr>
        <p:grpSp>
          <p:nvGrpSpPr>
            <p:cNvPr id="148542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 rot="16200000">
              <a:off x="7438418" y="4308853"/>
              <a:ext cx="128593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8502" name="Group 42"/>
          <p:cNvGrpSpPr>
            <a:grpSpLocks/>
          </p:cNvGrpSpPr>
          <p:nvPr/>
        </p:nvGrpSpPr>
        <p:grpSpPr bwMode="auto">
          <a:xfrm>
            <a:off x="1757363" y="3962400"/>
            <a:ext cx="701675" cy="517525"/>
            <a:chOff x="1046480" y="3962400"/>
            <a:chExt cx="1026163" cy="761428"/>
          </a:xfrm>
        </p:grpSpPr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 rot="16200000">
              <a:off x="1893547" y="4299487"/>
              <a:ext cx="109777" cy="24841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9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40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1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3" name="Group 47"/>
          <p:cNvGrpSpPr>
            <a:grpSpLocks/>
          </p:cNvGrpSpPr>
          <p:nvPr/>
        </p:nvGrpSpPr>
        <p:grpSpPr bwMode="auto">
          <a:xfrm>
            <a:off x="1473200" y="4551363"/>
            <a:ext cx="701675" cy="517525"/>
            <a:chOff x="1046480" y="3962400"/>
            <a:chExt cx="1026163" cy="761428"/>
          </a:xfrm>
        </p:grpSpPr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5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6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7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4" name="Group 52"/>
          <p:cNvGrpSpPr>
            <a:grpSpLocks/>
          </p:cNvGrpSpPr>
          <p:nvPr/>
        </p:nvGrpSpPr>
        <p:grpSpPr bwMode="auto">
          <a:xfrm>
            <a:off x="1279525" y="5110163"/>
            <a:ext cx="701675" cy="517525"/>
            <a:chOff x="1046480" y="3962400"/>
            <a:chExt cx="1026163" cy="761428"/>
          </a:xfrm>
        </p:grpSpPr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1" name="Group 54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2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3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5" name="Group 57"/>
          <p:cNvGrpSpPr>
            <a:grpSpLocks/>
          </p:cNvGrpSpPr>
          <p:nvPr/>
        </p:nvGrpSpPr>
        <p:grpSpPr bwMode="auto">
          <a:xfrm>
            <a:off x="2447925" y="5070475"/>
            <a:ext cx="711200" cy="600075"/>
            <a:chOff x="7179310" y="4033520"/>
            <a:chExt cx="1009650" cy="855028"/>
          </a:xfrm>
        </p:grpSpPr>
        <p:grpSp>
          <p:nvGrpSpPr>
            <p:cNvPr id="148526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60" name="Rectangle 43"/>
            <p:cNvSpPr>
              <a:spLocks noChangeArrowheads="1"/>
            </p:cNvSpPr>
            <p:nvPr/>
          </p:nvSpPr>
          <p:spPr bwMode="auto">
            <a:xfrm rot="16200000">
              <a:off x="7439379" y="4308711"/>
              <a:ext cx="126671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8506" name="Group 62"/>
          <p:cNvGrpSpPr>
            <a:grpSpLocks/>
          </p:cNvGrpSpPr>
          <p:nvPr/>
        </p:nvGrpSpPr>
        <p:grpSpPr bwMode="auto">
          <a:xfrm>
            <a:off x="4419600" y="4687888"/>
            <a:ext cx="914400" cy="690562"/>
            <a:chOff x="1046480" y="3962400"/>
            <a:chExt cx="1026163" cy="761428"/>
          </a:xfrm>
        </p:grpSpPr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 rot="16200000">
              <a:off x="1893689" y="4299817"/>
              <a:ext cx="110275" cy="24763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23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24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5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7" name="Group 67"/>
          <p:cNvGrpSpPr>
            <a:grpSpLocks/>
          </p:cNvGrpSpPr>
          <p:nvPr/>
        </p:nvGrpSpPr>
        <p:grpSpPr bwMode="auto">
          <a:xfrm>
            <a:off x="7548563" y="4779963"/>
            <a:ext cx="854075" cy="741362"/>
            <a:chOff x="7179310" y="4033520"/>
            <a:chExt cx="1009650" cy="855028"/>
          </a:xfrm>
        </p:grpSpPr>
        <p:grpSp>
          <p:nvGrpSpPr>
            <p:cNvPr id="148518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 rot="16200000">
              <a:off x="7438954" y="4308497"/>
              <a:ext cx="128163" cy="19705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sp>
        <p:nvSpPr>
          <p:cNvPr id="75" name="Rectangle 43"/>
          <p:cNvSpPr>
            <a:spLocks noChangeArrowheads="1"/>
          </p:cNvSpPr>
          <p:nvPr/>
        </p:nvSpPr>
        <p:spPr bwMode="auto">
          <a:xfrm>
            <a:off x="6497638" y="4351338"/>
            <a:ext cx="109537" cy="1651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48509" name="Group 44"/>
          <p:cNvGrpSpPr>
            <a:grpSpLocks/>
          </p:cNvGrpSpPr>
          <p:nvPr/>
        </p:nvGrpSpPr>
        <p:grpSpPr bwMode="auto">
          <a:xfrm>
            <a:off x="6116638" y="3784600"/>
            <a:ext cx="852487" cy="741363"/>
            <a:chOff x="-44" y="1473"/>
            <a:chExt cx="981" cy="1105"/>
          </a:xfrm>
        </p:grpSpPr>
        <p:pic>
          <p:nvPicPr>
            <p:cNvPr id="14851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51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8510" name="Group 1"/>
          <p:cNvGrpSpPr>
            <a:grpSpLocks/>
          </p:cNvGrpSpPr>
          <p:nvPr/>
        </p:nvGrpSpPr>
        <p:grpSpPr bwMode="auto">
          <a:xfrm>
            <a:off x="5943600" y="5926138"/>
            <a:ext cx="854075" cy="835025"/>
            <a:chOff x="8077200" y="3320111"/>
            <a:chExt cx="853440" cy="835329"/>
          </a:xfrm>
        </p:grpSpPr>
        <p:sp>
          <p:nvSpPr>
            <p:cNvPr id="78" name="Rectangle 43"/>
            <p:cNvSpPr>
              <a:spLocks noChangeArrowheads="1"/>
            </p:cNvSpPr>
            <p:nvPr/>
          </p:nvSpPr>
          <p:spPr bwMode="auto">
            <a:xfrm>
              <a:off x="8630826" y="3320111"/>
              <a:ext cx="111042" cy="16516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13" name="Group 44"/>
            <p:cNvGrpSpPr>
              <a:grpSpLocks/>
            </p:cNvGrpSpPr>
            <p:nvPr/>
          </p:nvGrpSpPr>
          <p:grpSpPr bwMode="auto">
            <a:xfrm>
              <a:off x="8077200" y="3413760"/>
              <a:ext cx="853440" cy="741680"/>
              <a:chOff x="-44" y="1473"/>
              <a:chExt cx="981" cy="1105"/>
            </a:xfrm>
          </p:grpSpPr>
          <p:pic>
            <p:nvPicPr>
              <p:cNvPr id="1485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53279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38" y="4962525"/>
            <a:ext cx="6032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6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144196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6075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frame structure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609725"/>
            <a:ext cx="7772400" cy="43434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S</a:t>
            </a:r>
            <a:r>
              <a:rPr lang="en-US" dirty="0">
                <a:latin typeface="Gill Sans MT" charset="0"/>
                <a:cs typeface="+mn-cs"/>
              </a:rPr>
              <a:t>ending adapter encapsulates IP datagram (or other network layer protocol packet) in </a:t>
            </a:r>
            <a:r>
              <a:rPr lang="en-US" b="1" dirty="0">
                <a:solidFill>
                  <a:srgbClr val="CC0000"/>
                </a:solidFill>
                <a:latin typeface="Gill Sans MT" charset="0"/>
                <a:cs typeface="+mn-cs"/>
              </a:rPr>
              <a:t>Ethernet frame</a:t>
            </a:r>
          </a:p>
          <a:p>
            <a:pPr>
              <a:defRPr/>
            </a:pPr>
            <a:endParaRPr lang="en-US" sz="2400" b="1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sz="2400" b="1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sz="2400" dirty="0">
              <a:solidFill>
                <a:srgbClr val="FF0000"/>
              </a:solidFill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preamble: </a:t>
            </a:r>
          </a:p>
          <a:p>
            <a:pPr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7 bytes </a:t>
            </a:r>
            <a:r>
              <a:rPr lang="en-US" dirty="0">
                <a:latin typeface="Gill Sans MT" charset="0"/>
                <a:cs typeface="+mn-cs"/>
              </a:rPr>
              <a:t>with pattern </a:t>
            </a: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10101010</a:t>
            </a:r>
            <a:r>
              <a:rPr lang="en-US" dirty="0">
                <a:latin typeface="Gill Sans MT" charset="0"/>
                <a:cs typeface="+mn-cs"/>
              </a:rPr>
              <a:t> followed by </a:t>
            </a: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one byte </a:t>
            </a:r>
            <a:r>
              <a:rPr lang="en-US" dirty="0">
                <a:latin typeface="Gill Sans MT" charset="0"/>
                <a:cs typeface="+mn-cs"/>
              </a:rPr>
              <a:t>with pattern </a:t>
            </a: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10101011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 used to synchronize receiver, sender clock rates</a:t>
            </a:r>
          </a:p>
        </p:txBody>
      </p:sp>
      <p:pic>
        <p:nvPicPr>
          <p:cNvPr id="150533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8810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0534" name="Group 51"/>
          <p:cNvGrpSpPr>
            <a:grpSpLocks/>
          </p:cNvGrpSpPr>
          <p:nvPr/>
        </p:nvGrpSpPr>
        <p:grpSpPr bwMode="auto">
          <a:xfrm>
            <a:off x="1516063" y="2373313"/>
            <a:ext cx="6291262" cy="993775"/>
            <a:chOff x="940711" y="4902593"/>
            <a:chExt cx="6291001" cy="992895"/>
          </a:xfrm>
        </p:grpSpPr>
        <p:sp>
          <p:nvSpPr>
            <p:cNvPr id="150535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536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6" name="Straight Connector 3"/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32"/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33"/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0542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3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4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0545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0546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0547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8046520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 frame structure (more)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314450"/>
            <a:ext cx="8272463" cy="37893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addresses: </a:t>
            </a:r>
            <a:r>
              <a:rPr lang="en-US" dirty="0">
                <a:latin typeface="Gill Sans MT" charset="0"/>
                <a:cs typeface="+mn-cs"/>
              </a:rPr>
              <a:t>6 byte source, destination MAC addresses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if adapter receives frame with matching destination address, or with broadcast address (e.g. ARP packet), it passes data in frame to network layer protocol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otherwise, adapter discards frame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type: </a:t>
            </a:r>
            <a:r>
              <a:rPr lang="en-US" dirty="0">
                <a:latin typeface="Gill Sans MT" charset="0"/>
                <a:cs typeface="+mn-cs"/>
              </a:rPr>
              <a:t>indicates higher layer protocol (mostly IP but others possible, e.g., Novell IPX, AppleTalk)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CRC: </a:t>
            </a:r>
            <a:r>
              <a:rPr lang="en-US" dirty="0">
                <a:latin typeface="Gill Sans MT" charset="0"/>
                <a:cs typeface="+mn-cs"/>
              </a:rPr>
              <a:t>cyclic redundancy check at receiver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 detected: frame is dropped</a:t>
            </a:r>
          </a:p>
        </p:txBody>
      </p:sp>
      <p:pic>
        <p:nvPicPr>
          <p:cNvPr id="152581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0191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2582" name="Group 8"/>
          <p:cNvGrpSpPr>
            <a:grpSpLocks/>
          </p:cNvGrpSpPr>
          <p:nvPr/>
        </p:nvGrpSpPr>
        <p:grpSpPr bwMode="auto">
          <a:xfrm>
            <a:off x="1412875" y="5040313"/>
            <a:ext cx="6291263" cy="993775"/>
            <a:chOff x="940711" y="4902593"/>
            <a:chExt cx="6291001" cy="992895"/>
          </a:xfrm>
        </p:grpSpPr>
        <p:sp>
          <p:nvSpPr>
            <p:cNvPr id="152583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584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2" name="Straight Connector 3"/>
            <p:cNvCxnSpPr>
              <a:cxnSpLocks noChangeShapeType="1"/>
            </p:cNvCxnSpPr>
            <p:nvPr/>
          </p:nvCxnSpPr>
          <p:spPr bwMode="auto">
            <a:xfrm>
              <a:off x="1970956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2"/>
            <p:cNvCxnSpPr>
              <a:cxnSpLocks noChangeShapeType="1"/>
            </p:cNvCxnSpPr>
            <p:nvPr/>
          </p:nvCxnSpPr>
          <p:spPr bwMode="auto">
            <a:xfrm>
              <a:off x="2701176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3"/>
            <p:cNvCxnSpPr>
              <a:cxnSpLocks noChangeShapeType="1"/>
            </p:cNvCxnSpPr>
            <p:nvPr/>
          </p:nvCxnSpPr>
          <p:spPr bwMode="auto">
            <a:xfrm>
              <a:off x="3429807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2590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2591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2592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2593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2594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2595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026607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47063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Ethernet: unreliable, connectionless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61350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connectionless: </a:t>
            </a: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no handshaking </a:t>
            </a:r>
            <a:r>
              <a:rPr lang="en-US" dirty="0">
                <a:latin typeface="Gill Sans MT" charset="0"/>
                <a:cs typeface="+mn-cs"/>
              </a:rPr>
              <a:t>between sending and receiving NICs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unreliable: </a:t>
            </a:r>
            <a:r>
              <a:rPr lang="en-US" dirty="0">
                <a:latin typeface="Gill Sans MT" charset="0"/>
                <a:cs typeface="+mn-cs"/>
              </a:rPr>
              <a:t>receiving NIC doesn't send </a:t>
            </a: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acks</a:t>
            </a:r>
            <a:r>
              <a:rPr lang="en-US" dirty="0">
                <a:latin typeface="Gill Sans MT" charset="0"/>
                <a:cs typeface="+mn-cs"/>
              </a:rPr>
              <a:t> or </a:t>
            </a: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nacks</a:t>
            </a:r>
            <a:r>
              <a:rPr lang="en-US" dirty="0">
                <a:latin typeface="Gill Sans MT" charset="0"/>
                <a:cs typeface="+mn-cs"/>
              </a:rPr>
              <a:t> to sending NIC</a:t>
            </a:r>
          </a:p>
          <a:p>
            <a:pPr lvl="1">
              <a:defRPr/>
            </a:pPr>
            <a:r>
              <a:rPr lang="en-US" sz="2400" dirty="0">
                <a:latin typeface="Gill Sans MT" charset="0"/>
              </a:rPr>
              <a:t>data in dropped frames recovered only if initial sender uses higher layer rdt (e.g., TCP), otherwise dropped data lost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Ethernet</a:t>
            </a:r>
            <a:r>
              <a:rPr lang="ja-JP" altLang="en-US" dirty="0">
                <a:latin typeface="Gill Sans MT" charset="0"/>
                <a:cs typeface="+mn-cs"/>
              </a:rPr>
              <a:t>’</a:t>
            </a:r>
            <a:r>
              <a:rPr lang="en-US" dirty="0">
                <a:latin typeface="Gill Sans MT" charset="0"/>
                <a:cs typeface="+mn-cs"/>
              </a:rPr>
              <a:t>s MAC protocol: unslotted 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CSMA/CD with binary backoff</a:t>
            </a:r>
          </a:p>
        </p:txBody>
      </p:sp>
      <p:pic>
        <p:nvPicPr>
          <p:cNvPr id="15462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0191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271797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5250"/>
            <a:ext cx="8715375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802.3 Ethernet standards: link &amp; physical layers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292225"/>
            <a:ext cx="7772400" cy="21002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many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different Ethernet standards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common MAC protocol and frame format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different speeds: 2 Mbps, 10 Mbps, 100 Mbps, 1Gbps, 10 Gbps, 40 Gbps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different physical layer media: fiber, cable</a:t>
            </a:r>
          </a:p>
          <a:p>
            <a:pPr>
              <a:lnSpc>
                <a:spcPct val="90000"/>
              </a:lnSpc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156677" name="Freeform 39"/>
          <p:cNvSpPr>
            <a:spLocks/>
          </p:cNvSpPr>
          <p:nvPr/>
        </p:nvSpPr>
        <p:spPr bwMode="auto">
          <a:xfrm>
            <a:off x="2873375" y="4075113"/>
            <a:ext cx="1393825" cy="1527175"/>
          </a:xfrm>
          <a:custGeom>
            <a:avLst/>
            <a:gdLst>
              <a:gd name="T0" fmla="*/ 2147483647 w 878"/>
              <a:gd name="T1" fmla="*/ 0 h 962"/>
              <a:gd name="T2" fmla="*/ 0 w 878"/>
              <a:gd name="T3" fmla="*/ 2147483647 h 962"/>
              <a:gd name="T4" fmla="*/ 2147483647 w 878"/>
              <a:gd name="T5" fmla="*/ 2147483647 h 962"/>
              <a:gd name="T6" fmla="*/ 2147483647 w 878"/>
              <a:gd name="T7" fmla="*/ 2147483647 h 962"/>
              <a:gd name="T8" fmla="*/ 2147483647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56678" name="Group 40"/>
          <p:cNvGrpSpPr>
            <a:grpSpLocks/>
          </p:cNvGrpSpPr>
          <p:nvPr/>
        </p:nvGrpSpPr>
        <p:grpSpPr bwMode="auto">
          <a:xfrm>
            <a:off x="1577975" y="4189413"/>
            <a:ext cx="1300163" cy="1465262"/>
            <a:chOff x="921" y="785"/>
            <a:chExt cx="819" cy="923"/>
          </a:xfrm>
        </p:grpSpPr>
        <p:sp>
          <p:nvSpPr>
            <p:cNvPr id="59419" name="Rectangle 41"/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0" name="Text Box 42"/>
            <p:cNvSpPr txBox="1">
              <a:spLocks noChangeArrowheads="1"/>
            </p:cNvSpPr>
            <p:nvPr/>
          </p:nvSpPr>
          <p:spPr bwMode="auto">
            <a:xfrm>
              <a:off x="922" y="785"/>
              <a:ext cx="804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physical</a:t>
              </a:r>
            </a:p>
          </p:txBody>
        </p:sp>
        <p:sp>
          <p:nvSpPr>
            <p:cNvPr id="59421" name="Line 43"/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2" name="Line 44"/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3" name="Line 45"/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4" name="Line 46"/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5" name="Line 47"/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6" name="Line 48"/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9400" name="Rectangle 49"/>
          <p:cNvSpPr>
            <a:spLocks noChangeArrowheads="1"/>
          </p:cNvSpPr>
          <p:nvPr/>
        </p:nvSpPr>
        <p:spPr bwMode="auto">
          <a:xfrm>
            <a:off x="4230688" y="4038600"/>
            <a:ext cx="4195762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1" name="Line 50"/>
          <p:cNvSpPr>
            <a:spLocks noChangeShapeType="1"/>
          </p:cNvSpPr>
          <p:nvPr/>
        </p:nvSpPr>
        <p:spPr bwMode="auto">
          <a:xfrm flipV="1">
            <a:off x="4244975" y="4703763"/>
            <a:ext cx="417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2" name="Text Box 51"/>
          <p:cNvSpPr txBox="1">
            <a:spLocks noChangeArrowheads="1"/>
          </p:cNvSpPr>
          <p:nvPr/>
        </p:nvSpPr>
        <p:spPr bwMode="auto">
          <a:xfrm>
            <a:off x="5413375" y="4079875"/>
            <a:ext cx="1735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i="0" dirty="0">
                <a:latin typeface="Arial" charset="0"/>
                <a:cs typeface="+mn-cs"/>
              </a:rPr>
              <a:t>MAC protocol</a:t>
            </a:r>
          </a:p>
          <a:p>
            <a:pPr algn="ctr" eaLnBrk="1" hangingPunct="1">
              <a:defRPr/>
            </a:pPr>
            <a:r>
              <a:rPr lang="en-US" sz="1600" i="0" dirty="0">
                <a:latin typeface="Arial" charset="0"/>
                <a:cs typeface="+mn-cs"/>
              </a:rPr>
              <a:t>and frame format</a:t>
            </a:r>
          </a:p>
        </p:txBody>
      </p:sp>
      <p:sp>
        <p:nvSpPr>
          <p:cNvPr id="59403" name="Text Box 52"/>
          <p:cNvSpPr txBox="1">
            <a:spLocks noChangeArrowheads="1"/>
          </p:cNvSpPr>
          <p:nvPr/>
        </p:nvSpPr>
        <p:spPr bwMode="auto">
          <a:xfrm>
            <a:off x="4398963" y="4794250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100BASE-TX</a:t>
            </a:r>
          </a:p>
        </p:txBody>
      </p:sp>
      <p:sp>
        <p:nvSpPr>
          <p:cNvPr id="59404" name="Text Box 53"/>
          <p:cNvSpPr txBox="1">
            <a:spLocks noChangeArrowheads="1"/>
          </p:cNvSpPr>
          <p:nvPr/>
        </p:nvSpPr>
        <p:spPr bwMode="auto">
          <a:xfrm>
            <a:off x="4410075" y="5154613"/>
            <a:ext cx="12303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100BASE-T4</a:t>
            </a:r>
          </a:p>
        </p:txBody>
      </p:sp>
      <p:sp>
        <p:nvSpPr>
          <p:cNvPr id="59405" name="Text Box 54"/>
          <p:cNvSpPr txBox="1">
            <a:spLocks noChangeArrowheads="1"/>
          </p:cNvSpPr>
          <p:nvPr/>
        </p:nvSpPr>
        <p:spPr bwMode="auto">
          <a:xfrm>
            <a:off x="7081838" y="4789488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100BASE-FX</a:t>
            </a:r>
          </a:p>
        </p:txBody>
      </p:sp>
      <p:sp>
        <p:nvSpPr>
          <p:cNvPr id="156685" name="Freeform 55"/>
          <p:cNvSpPr>
            <a:spLocks/>
          </p:cNvSpPr>
          <p:nvPr/>
        </p:nvSpPr>
        <p:spPr bwMode="auto">
          <a:xfrm>
            <a:off x="2887663" y="4684713"/>
            <a:ext cx="1393825" cy="611187"/>
          </a:xfrm>
          <a:custGeom>
            <a:avLst/>
            <a:gdLst>
              <a:gd name="T0" fmla="*/ 0 w 878"/>
              <a:gd name="T1" fmla="*/ 2147483647 h 385"/>
              <a:gd name="T2" fmla="*/ 2147483647 w 878"/>
              <a:gd name="T3" fmla="*/ 0 h 3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407" name="Text Box 56"/>
          <p:cNvSpPr txBox="1">
            <a:spLocks noChangeArrowheads="1"/>
          </p:cNvSpPr>
          <p:nvPr/>
        </p:nvSpPr>
        <p:spPr bwMode="auto">
          <a:xfrm>
            <a:off x="5741988" y="4787900"/>
            <a:ext cx="123031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100BASE-T2</a:t>
            </a:r>
          </a:p>
        </p:txBody>
      </p:sp>
      <p:sp>
        <p:nvSpPr>
          <p:cNvPr id="59408" name="Text Box 57"/>
          <p:cNvSpPr txBox="1">
            <a:spLocks noChangeArrowheads="1"/>
          </p:cNvSpPr>
          <p:nvPr/>
        </p:nvSpPr>
        <p:spPr bwMode="auto">
          <a:xfrm>
            <a:off x="5724525" y="5148263"/>
            <a:ext cx="126206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100BASE-SX</a:t>
            </a:r>
          </a:p>
        </p:txBody>
      </p:sp>
      <p:sp>
        <p:nvSpPr>
          <p:cNvPr id="59409" name="Text Box 58"/>
          <p:cNvSpPr txBox="1">
            <a:spLocks noChangeArrowheads="1"/>
          </p:cNvSpPr>
          <p:nvPr/>
        </p:nvSpPr>
        <p:spPr bwMode="auto">
          <a:xfrm>
            <a:off x="7088188" y="5143500"/>
            <a:ext cx="126206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100BASE-BX</a:t>
            </a:r>
          </a:p>
        </p:txBody>
      </p:sp>
      <p:grpSp>
        <p:nvGrpSpPr>
          <p:cNvPr id="412739" name="Group 67"/>
          <p:cNvGrpSpPr>
            <a:grpSpLocks/>
          </p:cNvGrpSpPr>
          <p:nvPr/>
        </p:nvGrpSpPr>
        <p:grpSpPr bwMode="auto">
          <a:xfrm>
            <a:off x="5681663" y="4743450"/>
            <a:ext cx="2768600" cy="1565275"/>
            <a:chOff x="3579" y="2988"/>
            <a:chExt cx="1744" cy="986"/>
          </a:xfrm>
        </p:grpSpPr>
        <p:sp>
          <p:nvSpPr>
            <p:cNvPr id="156695" name="Freeform 59"/>
            <p:cNvSpPr>
              <a:spLocks/>
            </p:cNvSpPr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7" name="Line 60"/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18" name="Text Box 61"/>
            <p:cNvSpPr txBox="1">
              <a:spLocks noChangeArrowheads="1"/>
            </p:cNvSpPr>
            <p:nvPr/>
          </p:nvSpPr>
          <p:spPr bwMode="auto">
            <a:xfrm>
              <a:off x="4003" y="3741"/>
              <a:ext cx="13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fiber physical layer</a:t>
              </a:r>
            </a:p>
          </p:txBody>
        </p:sp>
      </p:grpSp>
      <p:grpSp>
        <p:nvGrpSpPr>
          <p:cNvPr id="412738" name="Group 66"/>
          <p:cNvGrpSpPr>
            <a:grpSpLocks/>
          </p:cNvGrpSpPr>
          <p:nvPr/>
        </p:nvGrpSpPr>
        <p:grpSpPr bwMode="auto">
          <a:xfrm>
            <a:off x="3689350" y="4733925"/>
            <a:ext cx="3303588" cy="1874838"/>
            <a:chOff x="2324" y="2982"/>
            <a:chExt cx="2081" cy="1181"/>
          </a:xfrm>
        </p:grpSpPr>
        <p:sp>
          <p:nvSpPr>
            <p:cNvPr id="156692" name="Freeform 62"/>
            <p:cNvSpPr>
              <a:spLocks/>
            </p:cNvSpPr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4" name="Line 63"/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15" name="Text Box 65"/>
            <p:cNvSpPr txBox="1">
              <a:spLocks noChangeArrowheads="1"/>
            </p:cNvSpPr>
            <p:nvPr/>
          </p:nvSpPr>
          <p:spPr bwMode="auto">
            <a:xfrm>
              <a:off x="2324" y="3756"/>
              <a:ext cx="132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copper (twister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pair) physical layer</a:t>
              </a:r>
            </a:p>
          </p:txBody>
        </p:sp>
      </p:grpSp>
      <p:pic>
        <p:nvPicPr>
          <p:cNvPr id="156691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8620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9961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4875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Ethernet (IEEE 802.3)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39713" y="757238"/>
            <a:ext cx="8305800" cy="55626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latin typeface="Arial" charset="0"/>
                <a:cs typeface="Arial" charset="0"/>
              </a:rPr>
              <a:t>Classic Ethernet</a:t>
            </a:r>
          </a:p>
          <a:p>
            <a:pPr lvl="1"/>
            <a:r>
              <a:rPr lang="en-US" altLang="en-US" sz="2600" dirty="0">
                <a:latin typeface="Arial" charset="0"/>
                <a:cs typeface="Arial" charset="0"/>
              </a:rPr>
              <a:t>Shared medium </a:t>
            </a:r>
          </a:p>
          <a:p>
            <a:pPr lvl="1"/>
            <a:endParaRPr lang="en-US" altLang="en-US" sz="2600" dirty="0">
              <a:latin typeface="Arial" charset="0"/>
              <a:cs typeface="Arial" charset="0"/>
            </a:endParaRPr>
          </a:p>
          <a:p>
            <a:pPr lvl="1"/>
            <a:r>
              <a:rPr lang="en-US" altLang="en-US" sz="2600" dirty="0">
                <a:latin typeface="Arial" charset="0"/>
                <a:cs typeface="Arial" charset="0"/>
              </a:rPr>
              <a:t>2.5 km max + 4 repeaters</a:t>
            </a:r>
          </a:p>
          <a:p>
            <a:r>
              <a:rPr lang="en-US" altLang="en-US" sz="2800" b="1" dirty="0">
                <a:latin typeface="Arial" charset="0"/>
                <a:cs typeface="Arial" charset="0"/>
              </a:rPr>
              <a:t>Switched Ethernet</a:t>
            </a:r>
          </a:p>
          <a:p>
            <a:pPr lvl="1"/>
            <a:r>
              <a:rPr lang="en-US" altLang="en-US" sz="2600" dirty="0">
                <a:latin typeface="Arial" charset="0"/>
                <a:cs typeface="Arial" charset="0"/>
              </a:rPr>
              <a:t>Fast Ethernet : 100 Mbps</a:t>
            </a:r>
          </a:p>
          <a:p>
            <a:pPr lvl="1"/>
            <a:r>
              <a:rPr lang="en-US" altLang="en-US" sz="2600" dirty="0">
                <a:latin typeface="Arial" charset="0"/>
                <a:cs typeface="Arial" charset="0"/>
              </a:rPr>
              <a:t>Gigabit Ethernet </a:t>
            </a:r>
          </a:p>
          <a:p>
            <a:pPr lvl="1"/>
            <a:r>
              <a:rPr lang="en-US" altLang="en-US" sz="2600" dirty="0">
                <a:latin typeface="Arial" charset="0"/>
                <a:cs typeface="Arial" charset="0"/>
              </a:rPr>
              <a:t>10 Gigabit Ethernet</a:t>
            </a:r>
          </a:p>
          <a:p>
            <a:pPr>
              <a:buFontTx/>
              <a:buNone/>
            </a:pPr>
            <a:endParaRPr lang="en-US" altLang="en-US" sz="2800" dirty="0">
              <a:latin typeface="Arial" charset="0"/>
              <a:cs typeface="Arial" charset="0"/>
            </a:endParaRPr>
          </a:p>
        </p:txBody>
      </p:sp>
      <p:sp>
        <p:nvSpPr>
          <p:cNvPr id="23556" name="Left Brace 3"/>
          <p:cNvSpPr>
            <a:spLocks/>
          </p:cNvSpPr>
          <p:nvPr/>
        </p:nvSpPr>
        <p:spPr bwMode="auto">
          <a:xfrm>
            <a:off x="3924300" y="1181100"/>
            <a:ext cx="663575" cy="881063"/>
          </a:xfrm>
          <a:prstGeom prst="leftBrace">
            <a:avLst>
              <a:gd name="adj1" fmla="val 8348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4621213" y="1130300"/>
            <a:ext cx="4206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Thick Ethernet : 500 m, 100 users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Thin Ethernet: 185 m, 30 users</a:t>
            </a:r>
          </a:p>
        </p:txBody>
      </p:sp>
    </p:spTree>
    <p:extLst>
      <p:ext uri="{BB962C8B-B14F-4D97-AF65-F5344CB8AC3E}">
        <p14:creationId xmlns:p14="http://schemas.microsoft.com/office/powerpoint/2010/main" val="38773661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Arial" charset="0"/>
                <a:cs typeface="Arial" charset="0"/>
              </a:rPr>
              <a:t>Ethernet: CSMA/CD with </a:t>
            </a:r>
            <a:br>
              <a:rPr lang="en-US" altLang="en-US" sz="3200" b="1" dirty="0">
                <a:latin typeface="Arial" charset="0"/>
                <a:cs typeface="Arial" charset="0"/>
              </a:rPr>
            </a:br>
            <a:r>
              <a:rPr lang="en-US" altLang="en-US" sz="3200" b="1" dirty="0">
                <a:latin typeface="Arial" charset="0"/>
                <a:cs typeface="Arial" charset="0"/>
              </a:rPr>
              <a:t>Binary Exponential </a:t>
            </a:r>
            <a:r>
              <a:rPr lang="en-US" altLang="en-US" sz="3200" b="1" dirty="0" err="1">
                <a:latin typeface="Arial" charset="0"/>
                <a:cs typeface="Arial" charset="0"/>
              </a:rPr>
              <a:t>Backoff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0" y="1612900"/>
            <a:ext cx="9144000" cy="49403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After </a:t>
            </a:r>
            <a:r>
              <a:rPr lang="en-US" altLang="en-US" sz="2000" dirty="0" err="1">
                <a:solidFill>
                  <a:srgbClr val="0070C0"/>
                </a:solidFill>
                <a:latin typeface="Arial" charset="0"/>
                <a:cs typeface="Arial" charset="0"/>
              </a:rPr>
              <a:t>i’th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 consecutive collision</a:t>
            </a:r>
            <a:r>
              <a:rPr lang="en-US" altLang="en-US" sz="2000" dirty="0">
                <a:latin typeface="Arial" charset="0"/>
                <a:cs typeface="Arial" charset="0"/>
              </a:rPr>
              <a:t>, the sender nodes wait a random number of time slots between 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0</a:t>
            </a:r>
            <a:r>
              <a:rPr lang="en-US" altLang="en-US" sz="2000" dirty="0">
                <a:latin typeface="Arial" charset="0"/>
                <a:cs typeface="Arial" charset="0"/>
              </a:rPr>
              <a:t> and 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2^</a:t>
            </a:r>
            <a:r>
              <a:rPr lang="en-US" altLang="en-US" sz="2000" i="1" dirty="0">
                <a:solidFill>
                  <a:srgbClr val="0070C0"/>
                </a:solidFill>
                <a:latin typeface="Arial" charset="0"/>
                <a:cs typeface="Arial" charset="0"/>
              </a:rPr>
              <a:t>i − 1</a:t>
            </a:r>
            <a:r>
              <a:rPr lang="en-US" altLang="en-US" sz="2000" i="1" dirty="0">
                <a:latin typeface="Arial" charset="0"/>
                <a:cs typeface="Arial" charset="0"/>
              </a:rPr>
              <a:t>.</a:t>
            </a:r>
          </a:p>
          <a:p>
            <a:pPr>
              <a:spcBef>
                <a:spcPts val="18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Each Time slot = 51.2 </a:t>
            </a:r>
            <a:r>
              <a:rPr lang="el-GR" altLang="en-US" sz="2000" dirty="0">
                <a:latin typeface="Arial" charset="0"/>
                <a:cs typeface="Arial" charset="0"/>
              </a:rPr>
              <a:t>μ</a:t>
            </a:r>
            <a:r>
              <a:rPr lang="en-US" altLang="en-US" sz="2000" dirty="0">
                <a:latin typeface="Arial" charset="0"/>
                <a:cs typeface="Arial" charset="0"/>
              </a:rPr>
              <a:t>sec = 512 bit times</a:t>
            </a:r>
          </a:p>
          <a:p>
            <a:pPr>
              <a:spcBef>
                <a:spcPts val="18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after 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10</a:t>
            </a:r>
            <a:r>
              <a:rPr lang="en-US" altLang="en-US" sz="2000" dirty="0">
                <a:latin typeface="Arial" charset="0"/>
                <a:cs typeface="Arial" charset="0"/>
              </a:rPr>
              <a:t> collisions, the interval is 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frozen at maximum 1023 slots</a:t>
            </a:r>
            <a:r>
              <a:rPr lang="en-US" altLang="en-US" sz="2000" dirty="0">
                <a:latin typeface="Arial" charset="0"/>
                <a:cs typeface="Arial" charset="0"/>
              </a:rPr>
              <a:t>.</a:t>
            </a:r>
          </a:p>
          <a:p>
            <a:pPr>
              <a:spcBef>
                <a:spcPts val="18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After 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16</a:t>
            </a:r>
            <a:r>
              <a:rPr lang="en-US" altLang="en-US" sz="2000" dirty="0">
                <a:latin typeface="Arial" charset="0"/>
                <a:cs typeface="Arial" charset="0"/>
              </a:rPr>
              <a:t> collisions, the controller reports 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failure back</a:t>
            </a:r>
          </a:p>
        </p:txBody>
      </p:sp>
    </p:spTree>
    <p:extLst>
      <p:ext uri="{BB962C8B-B14F-4D97-AF65-F5344CB8AC3E}">
        <p14:creationId xmlns:p14="http://schemas.microsoft.com/office/powerpoint/2010/main" val="1446952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>
                <a:latin typeface="Arial" charset="0"/>
                <a:cs typeface="Arial" charset="0"/>
              </a:rPr>
              <a:t>Efficiency of Ethernet at 10 Mbps with 512-bit slot times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1250950"/>
            <a:ext cx="621665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829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Switched Ethernet (1)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(a) </a:t>
            </a:r>
            <a:r>
              <a:rPr lang="en-US" dirty="0"/>
              <a:t>Hub.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(b) </a:t>
            </a:r>
            <a:r>
              <a:rPr lang="en-US" dirty="0"/>
              <a:t>Switch.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779588"/>
            <a:ext cx="8099425" cy="304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21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3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An ideal multiple access protocol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Given: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broadcast channel of rate R bps</a:t>
            </a: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Desired rate: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1. when one node wants to transmit, it can send at rate 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R</a:t>
            </a:r>
            <a:r>
              <a:rPr lang="en-US" dirty="0">
                <a:latin typeface="Gill Sans MT" charset="0"/>
              </a:rPr>
              <a:t>.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2. when M nodes want to transmit, each can send at average rate 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R/M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3. Fully decentralized:</a:t>
            </a:r>
          </a:p>
          <a:p>
            <a:pPr lvl="2">
              <a:defRPr/>
            </a:pPr>
            <a:r>
              <a:rPr lang="en-US" sz="2400" dirty="0">
                <a:latin typeface="Gill Sans MT" charset="0"/>
              </a:rPr>
              <a:t>no special node to coordinate transmissions</a:t>
            </a:r>
          </a:p>
          <a:p>
            <a:pPr lvl="2">
              <a:defRPr/>
            </a:pPr>
            <a:r>
              <a:rPr lang="en-US" sz="2400" dirty="0">
                <a:latin typeface="Gill Sans MT" charset="0"/>
              </a:rPr>
              <a:t>no synchronization of clocks, slots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4. Simple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4808966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Switched Ethernet (2)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An Ethernet switch.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305050"/>
            <a:ext cx="81724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1752600" y="22860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Switch</a:t>
            </a:r>
          </a:p>
        </p:txBody>
      </p:sp>
      <p:sp>
        <p:nvSpPr>
          <p:cNvPr id="31750" name="TextBox 5"/>
          <p:cNvSpPr txBox="1">
            <a:spLocks noChangeArrowheads="1"/>
          </p:cNvSpPr>
          <p:nvPr/>
        </p:nvSpPr>
        <p:spPr bwMode="auto">
          <a:xfrm>
            <a:off x="5257800" y="396240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Twisted pair</a:t>
            </a:r>
          </a:p>
        </p:txBody>
      </p:sp>
      <p:sp>
        <p:nvSpPr>
          <p:cNvPr id="31751" name="TextBox 6"/>
          <p:cNvSpPr txBox="1">
            <a:spLocks noChangeArrowheads="1"/>
          </p:cNvSpPr>
          <p:nvPr/>
        </p:nvSpPr>
        <p:spPr bwMode="auto">
          <a:xfrm>
            <a:off x="5562600" y="35814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Switch ports</a:t>
            </a:r>
          </a:p>
        </p:txBody>
      </p:sp>
      <p:sp>
        <p:nvSpPr>
          <p:cNvPr id="31752" name="TextBox 7"/>
          <p:cNvSpPr txBox="1">
            <a:spLocks noChangeArrowheads="1"/>
          </p:cNvSpPr>
          <p:nvPr/>
        </p:nvSpPr>
        <p:spPr bwMode="auto">
          <a:xfrm>
            <a:off x="7315200" y="2982913"/>
            <a:ext cx="60960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Hub</a:t>
            </a:r>
          </a:p>
        </p:txBody>
      </p:sp>
    </p:spTree>
    <p:extLst>
      <p:ext uri="{BB962C8B-B14F-4D97-AF65-F5344CB8AC3E}">
        <p14:creationId xmlns:p14="http://schemas.microsoft.com/office/powerpoint/2010/main" val="38659171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Fast Ethernet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20663" y="2943225"/>
            <a:ext cx="8856662" cy="3527425"/>
          </a:xfrm>
        </p:spPr>
        <p:txBody>
          <a:bodyPr/>
          <a:lstStyle/>
          <a:p>
            <a:pPr eaLnBrk="1" hangingPunct="1">
              <a:spcAft>
                <a:spcPts val="1800"/>
              </a:spcAft>
              <a:buFont typeface="Wingdings" pitchFamily="2" charset="2"/>
              <a:buChar char="v"/>
            </a:pP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100B-T4: </a:t>
            </a:r>
            <a:r>
              <a:rPr lang="en-US" altLang="en-US" dirty="0">
                <a:latin typeface="Arial" charset="0"/>
                <a:cs typeface="Arial" charset="0"/>
              </a:rPr>
              <a:t>uses 4 twisted pairs with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25 MHz BW</a:t>
            </a:r>
            <a:r>
              <a:rPr lang="en-US" altLang="en-US" dirty="0">
                <a:latin typeface="Arial" charset="0"/>
                <a:cs typeface="Arial" charset="0"/>
              </a:rPr>
              <a:t>. 1 to the switch, 1 from the switch and other 2 are interchangeable. Using 3 voltage levels for symbols.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Manchester encoding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</a:p>
          <a:p>
            <a:pPr eaLnBrk="1" hangingPunct="1">
              <a:spcAft>
                <a:spcPts val="1800"/>
              </a:spcAft>
              <a:buFont typeface="Wingdings" pitchFamily="2" charset="2"/>
              <a:buChar char="v"/>
            </a:pP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100B-TX: 4B/5B encoding</a:t>
            </a:r>
            <a:r>
              <a:rPr lang="en-US" altLang="en-US" dirty="0">
                <a:latin typeface="Arial" charset="0"/>
                <a:cs typeface="Arial" charset="0"/>
              </a:rPr>
              <a:t>.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125 MHz BW </a:t>
            </a:r>
            <a:r>
              <a:rPr lang="en-US" altLang="en-US" dirty="0">
                <a:latin typeface="Arial" charset="0"/>
                <a:cs typeface="Arial" charset="0"/>
              </a:rPr>
              <a:t>results 100 Mbps. 2 pairs of cable required.</a:t>
            </a:r>
          </a:p>
          <a:p>
            <a:pPr eaLnBrk="1" hangingPunct="1">
              <a:spcAft>
                <a:spcPts val="1800"/>
              </a:spcAft>
              <a:buFont typeface="Wingdings" pitchFamily="2" charset="2"/>
              <a:buChar char="v"/>
            </a:pP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100B-FX: </a:t>
            </a:r>
            <a:r>
              <a:rPr lang="en-US" altLang="en-US" dirty="0">
                <a:latin typeface="Arial" charset="0"/>
                <a:cs typeface="Arial" charset="0"/>
              </a:rPr>
              <a:t>only works with switches because the maximum cable length should be less than 250 m for CD to work.</a:t>
            </a:r>
          </a:p>
          <a:p>
            <a:pPr eaLnBrk="1" hangingPunct="1">
              <a:spcAft>
                <a:spcPts val="1800"/>
              </a:spcAft>
              <a:buFont typeface="Wingdings" pitchFamily="2" charset="2"/>
              <a:buChar char="v"/>
            </a:pPr>
            <a:endParaRPr lang="en-US" altLang="en-US" dirty="0">
              <a:latin typeface="Arial" charset="0"/>
              <a:cs typeface="Arial" charset="0"/>
            </a:endParaRPr>
          </a:p>
          <a:p>
            <a:pPr eaLnBrk="1" hangingPunct="1">
              <a:spcAft>
                <a:spcPts val="1800"/>
              </a:spcAft>
              <a:buFont typeface="Wingdings" pitchFamily="2" charset="2"/>
              <a:buChar char="v"/>
            </a:pPr>
            <a:endParaRPr lang="en-US" altLang="en-US" dirty="0">
              <a:latin typeface="Arial" charset="0"/>
              <a:cs typeface="Arial" charset="0"/>
            </a:endParaRPr>
          </a:p>
          <a:p>
            <a:pPr eaLnBrk="1" hangingPunct="1">
              <a:spcAft>
                <a:spcPts val="1800"/>
              </a:spcAft>
              <a:buFont typeface="Wingdings" pitchFamily="2" charset="2"/>
              <a:buChar char="v"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246188"/>
            <a:ext cx="861060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3103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Gigabit Ethernet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0" y="1096963"/>
            <a:ext cx="8645525" cy="545623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Two ways to enhance cable length to 200 m when using hubs:</a:t>
            </a:r>
          </a:p>
          <a:p>
            <a:pPr lvl="1">
              <a:spcBef>
                <a:spcPts val="1200"/>
              </a:spcBef>
            </a:pPr>
            <a:r>
              <a:rPr lang="en-US" altLang="en-US" dirty="0">
                <a:latin typeface="Arial" charset="0"/>
                <a:cs typeface="Arial" charset="0"/>
              </a:rPr>
              <a:t>Hardware </a:t>
            </a:r>
            <a:r>
              <a:rPr lang="en-US" altLang="en-US" b="1" dirty="0">
                <a:latin typeface="Arial" charset="0"/>
                <a:cs typeface="Arial" charset="0"/>
              </a:rPr>
              <a:t>carrier extension </a:t>
            </a:r>
            <a:r>
              <a:rPr lang="en-US" altLang="en-US" dirty="0">
                <a:latin typeface="Arial" charset="0"/>
                <a:cs typeface="Arial" charset="0"/>
              </a:rPr>
              <a:t>to 512 bytes</a:t>
            </a:r>
            <a:r>
              <a:rPr lang="en-US" altLang="en-US" b="1" dirty="0">
                <a:latin typeface="Arial" charset="0"/>
                <a:cs typeface="Arial" charset="0"/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en-US" altLang="en-US" b="1" dirty="0">
                <a:latin typeface="Arial" charset="0"/>
                <a:cs typeface="Arial" charset="0"/>
              </a:rPr>
              <a:t>frame bursting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spcBef>
                <a:spcPts val="12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8B/10B encoding</a:t>
            </a:r>
            <a:r>
              <a:rPr lang="en-US" altLang="en-US" sz="2000" dirty="0">
                <a:latin typeface="Arial" charset="0"/>
                <a:cs typeface="Arial" charset="0"/>
              </a:rPr>
              <a:t> is used to maintain synchronization.</a:t>
            </a:r>
          </a:p>
          <a:p>
            <a:pPr>
              <a:spcBef>
                <a:spcPts val="12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In UTP cables all 4 pairs are used in simultaneous full-duplex mode! With 5 voltage levels </a:t>
            </a:r>
          </a:p>
          <a:p>
            <a:pPr>
              <a:spcBef>
                <a:spcPts val="12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Pause frames are defined to cease the communication speed.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4630738"/>
            <a:ext cx="8783638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3429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10 Gigabit Ethernet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181100"/>
            <a:ext cx="8856662" cy="5372100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en-US" dirty="0">
                <a:latin typeface="Arial" charset="0"/>
                <a:cs typeface="Arial" charset="0"/>
              </a:rPr>
              <a:t>Fiber cables use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64B/66B coding </a:t>
            </a:r>
            <a:r>
              <a:rPr lang="en-US" altLang="en-US" dirty="0">
                <a:latin typeface="Arial" charset="0"/>
                <a:cs typeface="Arial" charset="0"/>
              </a:rPr>
              <a:t>is used. 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dirty="0">
                <a:latin typeface="Arial" charset="0"/>
                <a:cs typeface="Arial" charset="0"/>
              </a:rPr>
              <a:t>CX cables use 8B/10B coding and 3.125 </a:t>
            </a:r>
            <a:r>
              <a:rPr lang="en-US" altLang="en-US" dirty="0" err="1">
                <a:latin typeface="Arial" charset="0"/>
                <a:cs typeface="Arial" charset="0"/>
              </a:rPr>
              <a:t>Gsymbol</a:t>
            </a:r>
            <a:r>
              <a:rPr lang="en-US" altLang="en-US" dirty="0">
                <a:latin typeface="Arial" charset="0"/>
                <a:cs typeface="Arial" charset="0"/>
              </a:rPr>
              <a:t>/sec on each pair. 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dirty="0">
                <a:latin typeface="Arial" charset="0"/>
                <a:cs typeface="Arial" charset="0"/>
              </a:rPr>
              <a:t>T cabling requires 16 voltage levels. LDPC (Low Density Parity Check) is used.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dirty="0">
                <a:latin typeface="Arial" charset="0"/>
                <a:cs typeface="Arial" charset="0"/>
              </a:rPr>
              <a:t>40Gbps and 100Gbps Ethernet standards are in the way. 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4067175"/>
            <a:ext cx="8678862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626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Ethernet benefits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0" y="1430338"/>
            <a:ext cx="9144000" cy="5122862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Reliable</a:t>
            </a:r>
            <a:r>
              <a:rPr lang="en-US" altLang="en-US" dirty="0">
                <a:latin typeface="Arial" charset="0"/>
                <a:cs typeface="Arial" charset="0"/>
              </a:rPr>
              <a:t>: by introducing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switches</a:t>
            </a:r>
          </a:p>
          <a:p>
            <a:pPr>
              <a:spcBef>
                <a:spcPts val="1800"/>
              </a:spcBef>
            </a:pP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Cheap</a:t>
            </a:r>
            <a:r>
              <a:rPr lang="en-US" altLang="en-US" dirty="0">
                <a:latin typeface="Arial" charset="0"/>
                <a:cs typeface="Arial" charset="0"/>
              </a:rPr>
              <a:t>: twisted pairs and NICs</a:t>
            </a:r>
          </a:p>
          <a:p>
            <a:pPr>
              <a:spcBef>
                <a:spcPts val="1800"/>
              </a:spcBef>
            </a:pP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Easy to maintain</a:t>
            </a:r>
            <a:r>
              <a:rPr lang="en-US" altLang="en-US" dirty="0">
                <a:latin typeface="Arial" charset="0"/>
                <a:cs typeface="Arial" charset="0"/>
              </a:rPr>
              <a:t>: no software requirement. Easy configuration.</a:t>
            </a:r>
          </a:p>
          <a:p>
            <a:pPr>
              <a:spcBef>
                <a:spcPts val="1800"/>
              </a:spcBef>
            </a:pP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Well integration with IP</a:t>
            </a:r>
            <a:r>
              <a:rPr lang="en-US" altLang="en-US" dirty="0">
                <a:latin typeface="Arial" charset="0"/>
                <a:cs typeface="Arial" charset="0"/>
              </a:rPr>
              <a:t>: both are connection less.</a:t>
            </a:r>
          </a:p>
          <a:p>
            <a:pPr>
              <a:spcBef>
                <a:spcPts val="1800"/>
              </a:spcBef>
            </a:pP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Flexible</a:t>
            </a:r>
            <a:r>
              <a:rPr lang="en-US" altLang="en-US" dirty="0">
                <a:latin typeface="Arial" charset="0"/>
                <a:cs typeface="Arial" charset="0"/>
              </a:rPr>
              <a:t>: evolve by time in speed requirements with minimum reconfiguration and changes.</a:t>
            </a:r>
          </a:p>
          <a:p>
            <a:pPr>
              <a:spcBef>
                <a:spcPts val="1800"/>
              </a:spcBef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36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Wireless LAN 802.11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33588"/>
            <a:ext cx="8534400" cy="4519612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3200">
                <a:latin typeface="Arial" charset="0"/>
                <a:cs typeface="Arial" charset="0"/>
              </a:rPr>
              <a:t>802.11 architecture and protocol stack</a:t>
            </a:r>
          </a:p>
          <a:p>
            <a:pPr eaLnBrk="1" hangingPunct="1">
              <a:buFontTx/>
              <a:buChar char="•"/>
            </a:pPr>
            <a:r>
              <a:rPr lang="en-US" altLang="en-US" sz="3200">
                <a:latin typeface="Arial" charset="0"/>
                <a:cs typeface="Arial" charset="0"/>
              </a:rPr>
              <a:t>802.11 physical layer</a:t>
            </a:r>
          </a:p>
          <a:p>
            <a:pPr eaLnBrk="1" hangingPunct="1">
              <a:buFontTx/>
              <a:buChar char="•"/>
            </a:pPr>
            <a:r>
              <a:rPr lang="en-US" altLang="en-US" sz="3200">
                <a:latin typeface="Arial" charset="0"/>
                <a:cs typeface="Arial" charset="0"/>
              </a:rPr>
              <a:t>802.11 MAC sublayer protocol</a:t>
            </a:r>
          </a:p>
          <a:p>
            <a:pPr eaLnBrk="1" hangingPunct="1">
              <a:buFontTx/>
              <a:buChar char="•"/>
            </a:pPr>
            <a:r>
              <a:rPr lang="en-US" altLang="en-US" sz="3200">
                <a:latin typeface="Arial" charset="0"/>
                <a:cs typeface="Arial" charset="0"/>
              </a:rPr>
              <a:t>802.11 frame structure</a:t>
            </a:r>
          </a:p>
          <a:p>
            <a:pPr eaLnBrk="1" hangingPunct="1">
              <a:buFontTx/>
              <a:buChar char="•"/>
            </a:pPr>
            <a:r>
              <a:rPr lang="en-US" altLang="en-US" sz="3200">
                <a:latin typeface="Arial" charset="0"/>
                <a:cs typeface="Arial" charset="0"/>
              </a:rPr>
              <a:t>Services</a:t>
            </a:r>
          </a:p>
          <a:p>
            <a:pPr eaLnBrk="1" hangingPunct="1">
              <a:buFontTx/>
              <a:buChar char="•"/>
            </a:pPr>
            <a:endParaRPr lang="en-US" altLang="en-US" sz="32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1864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802.11 Architecture and Protocol Stack (1)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fr-FR" altLang="en-US">
                <a:latin typeface="Arial" charset="0"/>
                <a:cs typeface="Arial" charset="0"/>
              </a:rPr>
              <a:t>802.11 architecture –  infrastructure mode</a:t>
            </a:r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752600"/>
            <a:ext cx="5757862" cy="337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4"/>
          <p:cNvSpPr txBox="1">
            <a:spLocks noChangeArrowheads="1"/>
          </p:cNvSpPr>
          <p:nvPr/>
        </p:nvSpPr>
        <p:spPr bwMode="auto">
          <a:xfrm>
            <a:off x="762000" y="1676400"/>
            <a:ext cx="160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Access</a:t>
            </a:r>
            <a:br>
              <a:rPr lang="en-US" altLang="en-US" sz="1800"/>
            </a:br>
            <a:r>
              <a:rPr lang="en-US" altLang="en-US" sz="1800"/>
              <a:t>Point</a:t>
            </a:r>
          </a:p>
        </p:txBody>
      </p:sp>
      <p:sp>
        <p:nvSpPr>
          <p:cNvPr id="37894" name="TextBox 5"/>
          <p:cNvSpPr txBox="1">
            <a:spLocks noChangeArrowheads="1"/>
          </p:cNvSpPr>
          <p:nvPr/>
        </p:nvSpPr>
        <p:spPr bwMode="auto">
          <a:xfrm>
            <a:off x="838200" y="32766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Client</a:t>
            </a:r>
          </a:p>
        </p:txBody>
      </p:sp>
      <p:sp>
        <p:nvSpPr>
          <p:cNvPr id="37895" name="TextBox 6"/>
          <p:cNvSpPr txBox="1">
            <a:spLocks noChangeArrowheads="1"/>
          </p:cNvSpPr>
          <p:nvPr/>
        </p:nvSpPr>
        <p:spPr bwMode="auto">
          <a:xfrm>
            <a:off x="3810000" y="14478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To Network</a:t>
            </a:r>
          </a:p>
        </p:txBody>
      </p:sp>
    </p:spTree>
    <p:extLst>
      <p:ext uri="{BB962C8B-B14F-4D97-AF65-F5344CB8AC3E}">
        <p14:creationId xmlns:p14="http://schemas.microsoft.com/office/powerpoint/2010/main" val="33166717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802.11 Architecture and Protocol Stack (2)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7912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fr-FR" altLang="en-US">
                <a:latin typeface="Arial" charset="0"/>
                <a:cs typeface="Arial" charset="0"/>
              </a:rPr>
              <a:t>802.11 architecture –  </a:t>
            </a:r>
            <a:r>
              <a:rPr lang="en-US" altLang="en-US">
                <a:latin typeface="Arial" charset="0"/>
                <a:cs typeface="Arial" charset="0"/>
              </a:rPr>
              <a:t>ad-hoc mode- 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90625"/>
            <a:ext cx="4419600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8970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802.11 Protocol Stack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5553075"/>
            <a:ext cx="8856662" cy="100012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000" b="1">
                <a:solidFill>
                  <a:srgbClr val="00B050"/>
                </a:solidFill>
                <a:latin typeface="Arial" charset="0"/>
                <a:cs typeface="Arial" charset="0"/>
              </a:rPr>
              <a:t>       1-2 Mbps	        11 Mbps	       54 Mbps	600 Mbps</a:t>
            </a:r>
          </a:p>
        </p:txBody>
      </p:sp>
      <p:pic>
        <p:nvPicPr>
          <p:cNvPr id="3994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300163"/>
            <a:ext cx="881062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3501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802.11b PHY Layer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0" y="1096963"/>
            <a:ext cx="9144000" cy="5456237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en-US" dirty="0">
                <a:latin typeface="Arial" charset="0"/>
                <a:cs typeface="Arial" charset="0"/>
              </a:rPr>
              <a:t>1 Mbps : 11 chip barker code to spread the signal with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BPSK</a:t>
            </a:r>
            <a:r>
              <a:rPr lang="en-US" altLang="en-US" dirty="0">
                <a:latin typeface="Arial" charset="0"/>
                <a:cs typeface="Arial" charset="0"/>
              </a:rPr>
              <a:t> to send 1 bit per 11 chip. The chip rate is 11 </a:t>
            </a:r>
            <a:r>
              <a:rPr lang="en-US" altLang="en-US" dirty="0" err="1">
                <a:latin typeface="Arial" charset="0"/>
                <a:cs typeface="Arial" charset="0"/>
              </a:rPr>
              <a:t>Mchips</a:t>
            </a:r>
            <a:r>
              <a:rPr lang="en-US" altLang="en-US" dirty="0">
                <a:latin typeface="Arial" charset="0"/>
                <a:cs typeface="Arial" charset="0"/>
              </a:rPr>
              <a:t>/sec.</a:t>
            </a:r>
          </a:p>
          <a:p>
            <a:pPr>
              <a:spcBef>
                <a:spcPts val="2400"/>
              </a:spcBef>
            </a:pPr>
            <a:r>
              <a:rPr lang="en-US" altLang="en-US" dirty="0">
                <a:latin typeface="Arial" charset="0"/>
                <a:cs typeface="Arial" charset="0"/>
              </a:rPr>
              <a:t>2 Mbps :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QPSK</a:t>
            </a:r>
            <a:r>
              <a:rPr lang="en-US" altLang="en-US" dirty="0">
                <a:latin typeface="Arial" charset="0"/>
                <a:cs typeface="Arial" charset="0"/>
              </a:rPr>
              <a:t> to send 2 bits per 11 chip.</a:t>
            </a:r>
          </a:p>
          <a:p>
            <a:pPr>
              <a:spcBef>
                <a:spcPts val="2400"/>
              </a:spcBef>
            </a:pPr>
            <a:r>
              <a:rPr lang="en-US" altLang="en-US" dirty="0">
                <a:latin typeface="Arial" charset="0"/>
                <a:cs typeface="Arial" charset="0"/>
              </a:rPr>
              <a:t>5.5 Mbps: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CCK</a:t>
            </a:r>
            <a:r>
              <a:rPr lang="en-US" altLang="en-US" dirty="0">
                <a:latin typeface="Arial" charset="0"/>
                <a:cs typeface="Arial" charset="0"/>
              </a:rPr>
              <a:t> (Complementary Code Keying) with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4 bits per 8 chips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</a:p>
          <a:p>
            <a:pPr>
              <a:spcBef>
                <a:spcPts val="2400"/>
              </a:spcBef>
            </a:pPr>
            <a:r>
              <a:rPr lang="en-US" altLang="en-US" dirty="0">
                <a:latin typeface="Arial" charset="0"/>
                <a:cs typeface="Arial" charset="0"/>
              </a:rPr>
              <a:t>11 Mbps: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CCK</a:t>
            </a:r>
            <a:r>
              <a:rPr lang="en-US" altLang="en-US" dirty="0">
                <a:latin typeface="Arial" charset="0"/>
                <a:cs typeface="Arial" charset="0"/>
              </a:rPr>
              <a:t> with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8 bits per 8 chips</a:t>
            </a:r>
            <a:r>
              <a:rPr lang="en-US" altLang="en-US" dirty="0">
                <a:latin typeface="Arial" charset="0"/>
                <a:cs typeface="Arial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9139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1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9445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1925"/>
            <a:ext cx="8101013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MAC protocols: taxonomy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8271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T</a:t>
            </a:r>
            <a:r>
              <a:rPr lang="en-US" dirty="0">
                <a:latin typeface="Gill Sans MT" charset="0"/>
                <a:cs typeface="+mn-cs"/>
              </a:rPr>
              <a:t>hree broad classes: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channel partitioning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divide channel into smaller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sz="2000" dirty="0">
                <a:latin typeface="Gill Sans MT" charset="0"/>
              </a:rPr>
              <a:t>pieces</a:t>
            </a:r>
            <a:r>
              <a:rPr lang="ja-JP" altLang="en-US" sz="2000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lvl="2"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time slots</a:t>
            </a:r>
            <a:r>
              <a:rPr lang="en-US" dirty="0">
                <a:latin typeface="Gill Sans MT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frequency</a:t>
            </a:r>
            <a:r>
              <a:rPr lang="en-US" dirty="0">
                <a:latin typeface="Gill Sans MT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code</a:t>
            </a:r>
            <a:endParaRPr lang="en-US" dirty="0">
              <a:latin typeface="Gill Sans MT" charset="0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allocate piece to node for exclusive use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random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channel not divided, allow </a:t>
            </a:r>
            <a:r>
              <a:rPr lang="en-US" sz="2000" dirty="0">
                <a:solidFill>
                  <a:srgbClr val="0070C0"/>
                </a:solidFill>
                <a:latin typeface="Gill Sans MT" charset="0"/>
              </a:rPr>
              <a:t>collisions</a:t>
            </a:r>
          </a:p>
          <a:p>
            <a:pPr lvl="1">
              <a:defRPr/>
            </a:pPr>
            <a:r>
              <a:rPr lang="ja-JP" altLang="en-US" sz="2000">
                <a:latin typeface="Gill Sans MT" charset="0"/>
              </a:rPr>
              <a:t>“</a:t>
            </a:r>
            <a:r>
              <a:rPr lang="en-US" sz="2000" dirty="0">
                <a:latin typeface="Gill Sans MT" charset="0"/>
              </a:rPr>
              <a:t>recover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sz="2000" dirty="0">
                <a:latin typeface="Gill Sans MT" charset="0"/>
              </a:rPr>
              <a:t> from collisions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ja-JP" altLang="en-US" i="1">
                <a:solidFill>
                  <a:srgbClr val="CC0000"/>
                </a:solidFill>
                <a:latin typeface="Gill Sans MT" charset="0"/>
                <a:cs typeface="+mn-cs"/>
              </a:rPr>
              <a:t>“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”</a:t>
            </a:r>
            <a:endParaRPr lang="en-US" i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nodes take turns, but nodes with more to send can take longer turns</a:t>
            </a:r>
            <a:endParaRPr lang="en-US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8304967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802.11a, g, n PHY Layer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0" y="1319213"/>
            <a:ext cx="9144000" cy="55387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802.11a Works in 5GHz band.</a:t>
            </a:r>
          </a:p>
          <a:p>
            <a:pPr>
              <a:spcBef>
                <a:spcPts val="12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Uses 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OFDM</a:t>
            </a:r>
            <a:r>
              <a:rPr lang="en-US" altLang="en-US" sz="2000" dirty="0">
                <a:latin typeface="Arial" charset="0"/>
                <a:cs typeface="Arial" charset="0"/>
              </a:rPr>
              <a:t> with 52 subcarriers 48 for data and 4 for sync.</a:t>
            </a:r>
          </a:p>
          <a:p>
            <a:pPr>
              <a:spcBef>
                <a:spcPts val="12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Each symbol lasts 4μs and sends 1, 2, 4, or 6 bits. </a:t>
            </a:r>
          </a:p>
          <a:p>
            <a:pPr>
              <a:spcBef>
                <a:spcPts val="12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Supports 8 data rates from 6 up to 54Mbps. </a:t>
            </a:r>
          </a:p>
          <a:p>
            <a:pPr>
              <a:spcBef>
                <a:spcPts val="12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Communication range is 1/7 802.11b because of freq. band.</a:t>
            </a:r>
          </a:p>
          <a:p>
            <a:pPr>
              <a:spcBef>
                <a:spcPts val="1200"/>
              </a:spcBef>
            </a:pPr>
            <a:endParaRPr lang="en-US" altLang="en-US" sz="2000" dirty="0">
              <a:latin typeface="Arial" charset="0"/>
              <a:cs typeface="Arial" charset="0"/>
            </a:endParaRPr>
          </a:p>
          <a:p>
            <a:pPr>
              <a:spcBef>
                <a:spcPts val="12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802.11 g </a:t>
            </a:r>
            <a:r>
              <a:rPr lang="en-US" altLang="en-US" sz="2000" dirty="0">
                <a:latin typeface="Arial" charset="0"/>
                <a:cs typeface="Arial" charset="0"/>
              </a:rPr>
              <a:t>uses OFDM in 2.4GHz band.</a:t>
            </a:r>
          </a:p>
          <a:p>
            <a:pPr>
              <a:spcBef>
                <a:spcPts val="12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Supports same rates of 802.11a with same range of 802.11b</a:t>
            </a:r>
          </a:p>
          <a:p>
            <a:pPr marL="0" indent="0">
              <a:spcBef>
                <a:spcPts val="1200"/>
              </a:spcBef>
              <a:buNone/>
            </a:pPr>
            <a:endParaRPr lang="en-US" altLang="en-US" sz="2000" dirty="0">
              <a:latin typeface="Arial" charset="0"/>
              <a:cs typeface="Arial" charset="0"/>
            </a:endParaRPr>
          </a:p>
          <a:p>
            <a:pPr>
              <a:spcBef>
                <a:spcPts val="12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802.11n</a:t>
            </a:r>
            <a:r>
              <a:rPr lang="en-US" altLang="en-US" sz="2000" dirty="0">
                <a:latin typeface="Arial" charset="0"/>
                <a:cs typeface="Arial" charset="0"/>
              </a:rPr>
              <a:t> doubles the channel width from 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20 to 40MHz</a:t>
            </a:r>
            <a:r>
              <a:rPr lang="en-US" altLang="en-US" sz="2000" dirty="0">
                <a:latin typeface="Arial" charset="0"/>
                <a:cs typeface="Arial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Uses multiple antennas and MIMO techniques to increase BW.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571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The 802.11 MAC Sublayer Protocol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5154613"/>
            <a:ext cx="8856662" cy="1398587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Sending a frame with CSMA/CA.</a:t>
            </a:r>
          </a:p>
          <a:p>
            <a:pPr algn="ctr" eaLnBrk="1" hangingPunct="1">
              <a:buFontTx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marL="166688" indent="-166688" eaLnBrk="1" hangingPunct="1">
              <a:buFontTx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The initial backoff </a:t>
            </a:r>
            <a:r>
              <a:rPr 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gets exponentially bigger if no ack is received</a:t>
            </a:r>
            <a:r>
              <a:rPr lang="en-US" sz="2000" dirty="0">
                <a:latin typeface="Arial" charset="0"/>
                <a:cs typeface="Arial" charset="0"/>
              </a:rPr>
              <a:t>.</a:t>
            </a:r>
          </a:p>
        </p:txBody>
      </p:sp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271588"/>
            <a:ext cx="78962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921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Collision Avoidance mechanism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5319713"/>
            <a:ext cx="8856662" cy="12334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The use of virtual channel sensing using CSMA/CA.</a:t>
            </a:r>
          </a:p>
          <a:p>
            <a:pPr algn="ctr" eaLnBrk="1" hangingPunct="1">
              <a:buFontTx/>
              <a:buNone/>
            </a:pPr>
            <a:r>
              <a:rPr lang="en-US" altLang="en-US" b="1">
                <a:latin typeface="Arial" charset="0"/>
                <a:cs typeface="Arial" charset="0"/>
              </a:rPr>
              <a:t>NAV (Network Allocation Vector)</a:t>
            </a:r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649413"/>
            <a:ext cx="80867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A9D73C-9C62-AD9C-A3D6-D71D726F1ABE}"/>
              </a:ext>
            </a:extLst>
          </p:cNvPr>
          <p:cNvSpPr txBox="1"/>
          <p:nvPr/>
        </p:nvSpPr>
        <p:spPr>
          <a:xfrm>
            <a:off x="1371600" y="6368534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>
                <a:hlinkClick r:id="rId3"/>
              </a:rPr>
              <a:t>https://en.wikipedia.org/wiki/IEEE_802.11_RTS/CTS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7484996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CSMA/CA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0" y="1163638"/>
            <a:ext cx="9144000" cy="5389562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en-US">
                <a:latin typeface="Arial" charset="0"/>
                <a:cs typeface="Arial" charset="0"/>
              </a:rPr>
              <a:t>RTS/CTS mechanism is seldom used, because it slows down the communication.</a:t>
            </a:r>
          </a:p>
          <a:p>
            <a:pPr>
              <a:spcBef>
                <a:spcPts val="2400"/>
              </a:spcBef>
            </a:pPr>
            <a:r>
              <a:rPr lang="en-US" altLang="en-US">
                <a:latin typeface="Arial" charset="0"/>
                <a:cs typeface="Arial" charset="0"/>
              </a:rPr>
              <a:t>The random back-off mechanism as well as virtual carrier sensing (by overhearing the NAV field) are the main mechanisms to avoid collision.</a:t>
            </a:r>
          </a:p>
          <a:p>
            <a:pPr>
              <a:spcBef>
                <a:spcPts val="2400"/>
              </a:spcBef>
            </a:pPr>
            <a:r>
              <a:rPr lang="en-US" altLang="en-US">
                <a:latin typeface="Arial" charset="0"/>
                <a:cs typeface="Arial" charset="0"/>
              </a:rPr>
              <a:t>Fragmentation is also used to keep the frame error rates small.</a:t>
            </a:r>
          </a:p>
          <a:p>
            <a:pPr>
              <a:spcBef>
                <a:spcPts val="2400"/>
              </a:spcBef>
            </a:pPr>
            <a:r>
              <a:rPr lang="en-US" altLang="en-US">
                <a:latin typeface="Arial" charset="0"/>
                <a:cs typeface="Arial" charset="0"/>
              </a:rPr>
              <a:t>Fragments are sent in bursts when channel is acquired and each fragment should be acknowledged before the next one is sent.</a:t>
            </a:r>
          </a:p>
        </p:txBody>
      </p:sp>
    </p:spTree>
    <p:extLst>
      <p:ext uri="{BB962C8B-B14F-4D97-AF65-F5344CB8AC3E}">
        <p14:creationId xmlns:p14="http://schemas.microsoft.com/office/powerpoint/2010/main" val="16438958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Power management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0" y="1401763"/>
            <a:ext cx="9144000" cy="5456237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en-US" dirty="0">
                <a:latin typeface="Arial" charset="0"/>
                <a:cs typeface="Arial" charset="0"/>
              </a:rPr>
              <a:t>Nodes go to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sleep mode </a:t>
            </a:r>
            <a:r>
              <a:rPr lang="en-US" altLang="en-US" dirty="0">
                <a:latin typeface="Arial" charset="0"/>
                <a:cs typeface="Arial" charset="0"/>
              </a:rPr>
              <a:t>and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inform AP </a:t>
            </a:r>
            <a:r>
              <a:rPr lang="en-US" altLang="en-US" dirty="0">
                <a:latin typeface="Arial" charset="0"/>
                <a:cs typeface="Arial" charset="0"/>
              </a:rPr>
              <a:t>of it.</a:t>
            </a:r>
          </a:p>
          <a:p>
            <a:pPr>
              <a:spcBef>
                <a:spcPts val="2400"/>
              </a:spcBef>
            </a:pPr>
            <a:r>
              <a:rPr lang="en-US" altLang="en-US" dirty="0">
                <a:latin typeface="Arial" charset="0"/>
                <a:cs typeface="Arial" charset="0"/>
              </a:rPr>
              <a:t>AP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buffers traffic </a:t>
            </a:r>
            <a:r>
              <a:rPr lang="en-US" altLang="en-US" dirty="0">
                <a:latin typeface="Arial" charset="0"/>
                <a:cs typeface="Arial" charset="0"/>
              </a:rPr>
              <a:t>for sleeping nodes.</a:t>
            </a:r>
          </a:p>
          <a:p>
            <a:pPr>
              <a:spcBef>
                <a:spcPts val="2400"/>
              </a:spcBef>
            </a:pPr>
            <a:r>
              <a:rPr lang="en-US" altLang="en-US" dirty="0">
                <a:latin typeface="Arial" charset="0"/>
                <a:cs typeface="Arial" charset="0"/>
              </a:rPr>
              <a:t>AP sends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periodic </a:t>
            </a:r>
            <a:r>
              <a:rPr lang="en-US" altLang="en-US" b="1" i="1" dirty="0">
                <a:solidFill>
                  <a:srgbClr val="0070C0"/>
                </a:solidFill>
                <a:latin typeface="Arial" charset="0"/>
                <a:cs typeface="Arial" charset="0"/>
              </a:rPr>
              <a:t>beacons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to announce which node has a buffered frame.</a:t>
            </a:r>
          </a:p>
          <a:p>
            <a:pPr>
              <a:spcBef>
                <a:spcPts val="2400"/>
              </a:spcBef>
            </a:pPr>
            <a:r>
              <a:rPr lang="en-US" altLang="en-US" dirty="0">
                <a:latin typeface="Arial" charset="0"/>
                <a:cs typeface="Arial" charset="0"/>
              </a:rPr>
              <a:t>Nodes should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wake up at beacon intervals </a:t>
            </a:r>
            <a:r>
              <a:rPr lang="en-US" altLang="en-US" dirty="0">
                <a:latin typeface="Arial" charset="0"/>
                <a:cs typeface="Arial" charset="0"/>
              </a:rPr>
              <a:t>(typically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100msec</a:t>
            </a:r>
            <a:r>
              <a:rPr lang="en-US" altLang="en-US" dirty="0">
                <a:latin typeface="Arial" charset="0"/>
                <a:cs typeface="Arial" charset="0"/>
              </a:rPr>
              <a:t>) to see if they have frames.</a:t>
            </a:r>
          </a:p>
          <a:p>
            <a:pPr>
              <a:spcBef>
                <a:spcPts val="2400"/>
              </a:spcBef>
            </a:pPr>
            <a:r>
              <a:rPr lang="en-US" altLang="en-US" dirty="0">
                <a:latin typeface="Arial" charset="0"/>
                <a:cs typeface="Arial" charset="0"/>
              </a:rPr>
              <a:t>If so they tell the AP to send them the frames.</a:t>
            </a:r>
          </a:p>
        </p:txBody>
      </p:sp>
    </p:spTree>
    <p:extLst>
      <p:ext uri="{BB962C8B-B14F-4D97-AF65-F5344CB8AC3E}">
        <p14:creationId xmlns:p14="http://schemas.microsoft.com/office/powerpoint/2010/main" val="4051342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Interframe timing for QoS purposes</a:t>
            </a:r>
          </a:p>
        </p:txBody>
      </p:sp>
      <p:pic>
        <p:nvPicPr>
          <p:cNvPr id="4710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296988"/>
            <a:ext cx="82772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Content Placeholder 4"/>
          <p:cNvSpPr>
            <a:spLocks noGrp="1"/>
          </p:cNvSpPr>
          <p:nvPr>
            <p:ph idx="1"/>
          </p:nvPr>
        </p:nvSpPr>
        <p:spPr>
          <a:xfrm>
            <a:off x="0" y="4389438"/>
            <a:ext cx="9144000" cy="2163762"/>
          </a:xfrm>
        </p:spPr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SIFS</a:t>
            </a:r>
            <a:r>
              <a:rPr lang="en-US" altLang="en-US" dirty="0">
                <a:latin typeface="Arial" charset="0"/>
                <a:cs typeface="Arial" charset="0"/>
              </a:rPr>
              <a:t> (Short </a:t>
            </a:r>
            <a:r>
              <a:rPr lang="en-US" altLang="en-US" dirty="0" err="1">
                <a:latin typeface="Arial" charset="0"/>
                <a:cs typeface="Arial" charset="0"/>
              </a:rPr>
              <a:t>InterFrame</a:t>
            </a:r>
            <a:r>
              <a:rPr lang="en-US" altLang="en-US" dirty="0">
                <a:latin typeface="Arial" charset="0"/>
                <a:cs typeface="Arial" charset="0"/>
              </a:rPr>
              <a:t> Spacing)</a:t>
            </a:r>
          </a:p>
          <a:p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DIFS</a:t>
            </a:r>
            <a:r>
              <a:rPr lang="en-US" altLang="en-US" dirty="0">
                <a:latin typeface="Arial" charset="0"/>
                <a:cs typeface="Arial" charset="0"/>
              </a:rPr>
              <a:t> (Distributed Coordination Function </a:t>
            </a:r>
            <a:r>
              <a:rPr lang="en-US" altLang="en-US" dirty="0" err="1">
                <a:latin typeface="Arial" charset="0"/>
                <a:cs typeface="Arial" charset="0"/>
              </a:rPr>
              <a:t>InterFrame</a:t>
            </a:r>
            <a:r>
              <a:rPr lang="en-US" altLang="en-US" dirty="0">
                <a:latin typeface="Arial" charset="0"/>
                <a:cs typeface="Arial" charset="0"/>
              </a:rPr>
              <a:t> Spacing)</a:t>
            </a:r>
          </a:p>
          <a:p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AIFS</a:t>
            </a:r>
            <a:r>
              <a:rPr lang="en-US" altLang="en-US" dirty="0">
                <a:latin typeface="Arial" charset="0"/>
                <a:cs typeface="Arial" charset="0"/>
              </a:rPr>
              <a:t> (Arbitration </a:t>
            </a:r>
            <a:r>
              <a:rPr lang="en-US" altLang="en-US" dirty="0" err="1">
                <a:latin typeface="Arial" charset="0"/>
                <a:cs typeface="Arial" charset="0"/>
              </a:rPr>
              <a:t>InterFrame</a:t>
            </a:r>
            <a:r>
              <a:rPr lang="en-US" altLang="en-US" dirty="0">
                <a:latin typeface="Arial" charset="0"/>
                <a:cs typeface="Arial" charset="0"/>
              </a:rPr>
              <a:t> Space)</a:t>
            </a:r>
          </a:p>
          <a:p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EIFS</a:t>
            </a:r>
            <a:r>
              <a:rPr lang="en-US" altLang="en-US" dirty="0">
                <a:latin typeface="Arial" charset="0"/>
                <a:cs typeface="Arial" charset="0"/>
              </a:rPr>
              <a:t> (Extended </a:t>
            </a:r>
            <a:r>
              <a:rPr lang="en-US" altLang="en-US" dirty="0" err="1">
                <a:latin typeface="Arial" charset="0"/>
                <a:cs typeface="Arial" charset="0"/>
              </a:rPr>
              <a:t>InterFrame</a:t>
            </a:r>
            <a:r>
              <a:rPr lang="en-US" altLang="en-US" dirty="0">
                <a:latin typeface="Arial" charset="0"/>
                <a:cs typeface="Arial" charset="0"/>
              </a:rPr>
              <a:t> Spacing)</a:t>
            </a:r>
          </a:p>
        </p:txBody>
      </p:sp>
    </p:spTree>
    <p:extLst>
      <p:ext uri="{BB962C8B-B14F-4D97-AF65-F5344CB8AC3E}">
        <p14:creationId xmlns:p14="http://schemas.microsoft.com/office/powerpoint/2010/main" val="33421111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802.11 Frame Structure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Format of the 802.11 data frame</a:t>
            </a:r>
          </a:p>
        </p:txBody>
      </p:sp>
      <p:pic>
        <p:nvPicPr>
          <p:cNvPr id="4813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047875"/>
            <a:ext cx="81248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2234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2">
                    <a:satMod val="130000"/>
                  </a:schemeClr>
                </a:solidFill>
              </a:rPr>
              <a:t>Hub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977900"/>
            <a:ext cx="7772400" cy="2319338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b="1" dirty="0"/>
              <a:t>Hub</a:t>
            </a:r>
            <a:r>
              <a:rPr lang="en-US" altLang="en-US" dirty="0"/>
              <a:t> is the </a:t>
            </a:r>
            <a:r>
              <a:rPr lang="en-US" altLang="en-US" dirty="0">
                <a:solidFill>
                  <a:srgbClr val="0070C0"/>
                </a:solidFill>
              </a:rPr>
              <a:t>repeating device </a:t>
            </a:r>
            <a:r>
              <a:rPr lang="en-US" altLang="en-US" dirty="0"/>
              <a:t>of the </a:t>
            </a:r>
            <a:r>
              <a:rPr lang="en-US" altLang="en-US" b="1" dirty="0">
                <a:solidFill>
                  <a:srgbClr val="0070C0"/>
                </a:solidFill>
              </a:rPr>
              <a:t>physical layer</a:t>
            </a:r>
            <a:r>
              <a:rPr lang="en-US" altLang="en-US" dirty="0"/>
              <a:t>: </a:t>
            </a:r>
          </a:p>
          <a:p>
            <a:pPr>
              <a:defRPr/>
            </a:pPr>
            <a:r>
              <a:rPr lang="en-US" altLang="en-US" dirty="0"/>
              <a:t>Bits coming from one link will come out any other links  with the same speed </a:t>
            </a:r>
          </a:p>
          <a:p>
            <a:pPr>
              <a:defRPr/>
            </a:pPr>
            <a:r>
              <a:rPr lang="en-US" altLang="en-US" dirty="0"/>
              <a:t>No buffer frame </a:t>
            </a:r>
          </a:p>
          <a:p>
            <a:pPr>
              <a:defRPr/>
            </a:pPr>
            <a:r>
              <a:rPr lang="en-US" altLang="en-US" dirty="0"/>
              <a:t>No CSMA/CD at hub:</a:t>
            </a:r>
          </a:p>
          <a:p>
            <a:pPr>
              <a:defRPr/>
            </a:pPr>
            <a:r>
              <a:rPr lang="en-US" altLang="en-US" dirty="0"/>
              <a:t>Provides network administration function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>
                <a:latin typeface="Arial" pitchFamily="34" charset="0"/>
              </a:rPr>
              <a:t>1-</a:t>
            </a:r>
            <a:fld id="{DA0BF255-B32F-4768-AC25-84FD2C7995F9}" type="slidenum">
              <a:rPr lang="en-US" altLang="en-US" sz="1400" smtClean="0">
                <a:latin typeface="Arial" pitchFamily="34" charset="0"/>
              </a:rPr>
              <a:pPr/>
              <a:t>67</a:t>
            </a:fld>
            <a:endParaRPr lang="en-US" altLang="en-US" sz="1400">
              <a:latin typeface="Arial" pitchFamily="34" charset="0"/>
            </a:endParaRPr>
          </a:p>
        </p:txBody>
      </p:sp>
      <p:grpSp>
        <p:nvGrpSpPr>
          <p:cNvPr id="63493" name="Group 21"/>
          <p:cNvGrpSpPr>
            <a:grpSpLocks/>
          </p:cNvGrpSpPr>
          <p:nvPr/>
        </p:nvGrpSpPr>
        <p:grpSpPr bwMode="auto">
          <a:xfrm>
            <a:off x="2344738" y="4017965"/>
            <a:ext cx="3444158" cy="2708275"/>
            <a:chOff x="1234" y="2136"/>
            <a:chExt cx="2587" cy="1982"/>
          </a:xfrm>
        </p:grpSpPr>
        <p:sp>
          <p:nvSpPr>
            <p:cNvPr id="63494" name="Rectangle 22"/>
            <p:cNvSpPr>
              <a:spLocks noChangeArrowheads="1"/>
            </p:cNvSpPr>
            <p:nvPr/>
          </p:nvSpPr>
          <p:spPr bwMode="auto">
            <a:xfrm>
              <a:off x="2304" y="307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imes New Roman" pitchFamily="18" charset="0"/>
              </a:endParaRPr>
            </a:p>
          </p:txBody>
        </p:sp>
        <p:graphicFrame>
          <p:nvGraphicFramePr>
            <p:cNvPr id="63495" name="Object 23"/>
            <p:cNvGraphicFramePr>
              <a:graphicFrameLocks noChangeAspect="1"/>
            </p:cNvGraphicFramePr>
            <p:nvPr/>
          </p:nvGraphicFramePr>
          <p:xfrm>
            <a:off x="2299" y="2136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9" y="2136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6" name="Object 24"/>
            <p:cNvGraphicFramePr>
              <a:graphicFrameLocks noChangeAspect="1"/>
            </p:cNvGraphicFramePr>
            <p:nvPr/>
          </p:nvGraphicFramePr>
          <p:xfrm>
            <a:off x="2322" y="3790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263" imgH="1084139" progId="MS_ClipArt_Gallery.2">
                    <p:embed/>
                  </p:oleObj>
                </mc:Choice>
                <mc:Fallback>
                  <p:oleObj name="Clip" r:id="rId5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3790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7" name="Object 25"/>
            <p:cNvGraphicFramePr>
              <a:graphicFrameLocks noChangeAspect="1"/>
            </p:cNvGraphicFramePr>
            <p:nvPr/>
          </p:nvGraphicFramePr>
          <p:xfrm>
            <a:off x="3361" y="2889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1" y="2889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8" name="Object 26"/>
            <p:cNvGraphicFramePr>
              <a:graphicFrameLocks noChangeAspect="1"/>
            </p:cNvGraphicFramePr>
            <p:nvPr/>
          </p:nvGraphicFramePr>
          <p:xfrm>
            <a:off x="1234" y="2897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4" y="2897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9" name="Rectangle 27"/>
            <p:cNvSpPr>
              <a:spLocks noChangeArrowheads="1"/>
            </p:cNvSpPr>
            <p:nvPr/>
          </p:nvSpPr>
          <p:spPr bwMode="auto">
            <a:xfrm>
              <a:off x="1596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63500" name="Rectangle 28"/>
            <p:cNvSpPr>
              <a:spLocks noChangeArrowheads="1"/>
            </p:cNvSpPr>
            <p:nvPr/>
          </p:nvSpPr>
          <p:spPr bwMode="auto">
            <a:xfrm>
              <a:off x="3291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63501" name="Rectangle 29"/>
            <p:cNvSpPr>
              <a:spLocks noChangeArrowheads="1"/>
            </p:cNvSpPr>
            <p:nvPr/>
          </p:nvSpPr>
          <p:spPr bwMode="auto">
            <a:xfrm>
              <a:off x="2480" y="2458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63502" name="Rectangle 30"/>
            <p:cNvSpPr>
              <a:spLocks noChangeArrowheads="1"/>
            </p:cNvSpPr>
            <p:nvPr/>
          </p:nvSpPr>
          <p:spPr bwMode="auto">
            <a:xfrm>
              <a:off x="2486" y="3649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63503" name="Line 31"/>
            <p:cNvSpPr>
              <a:spLocks noChangeShapeType="1"/>
            </p:cNvSpPr>
            <p:nvPr/>
          </p:nvSpPr>
          <p:spPr bwMode="auto">
            <a:xfrm>
              <a:off x="1712" y="3042"/>
              <a:ext cx="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504" name="Line 32"/>
            <p:cNvSpPr>
              <a:spLocks noChangeShapeType="1"/>
            </p:cNvSpPr>
            <p:nvPr/>
          </p:nvSpPr>
          <p:spPr bwMode="auto">
            <a:xfrm>
              <a:off x="2515" y="2612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505" name="Line 33"/>
            <p:cNvSpPr>
              <a:spLocks noChangeShapeType="1"/>
            </p:cNvSpPr>
            <p:nvPr/>
          </p:nvSpPr>
          <p:spPr bwMode="auto">
            <a:xfrm flipH="1">
              <a:off x="2637" y="3042"/>
              <a:ext cx="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506" name="Line 34"/>
            <p:cNvSpPr>
              <a:spLocks noChangeShapeType="1"/>
            </p:cNvSpPr>
            <p:nvPr/>
          </p:nvSpPr>
          <p:spPr bwMode="auto">
            <a:xfrm flipV="1">
              <a:off x="2515" y="3131"/>
              <a:ext cx="8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507" name="Text Box 35"/>
            <p:cNvSpPr txBox="1">
              <a:spLocks noChangeArrowheads="1"/>
            </p:cNvSpPr>
            <p:nvPr/>
          </p:nvSpPr>
          <p:spPr bwMode="auto">
            <a:xfrm>
              <a:off x="2814" y="2665"/>
              <a:ext cx="100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mic Sans MS" pitchFamily="66" charset="0"/>
                </a:rPr>
                <a:t>twisted pair</a:t>
              </a:r>
            </a:p>
          </p:txBody>
        </p:sp>
        <p:sp>
          <p:nvSpPr>
            <p:cNvPr id="63508" name="Line 36"/>
            <p:cNvSpPr>
              <a:spLocks noChangeShapeType="1"/>
            </p:cNvSpPr>
            <p:nvPr/>
          </p:nvSpPr>
          <p:spPr bwMode="auto">
            <a:xfrm flipH="1">
              <a:off x="2969" y="2839"/>
              <a:ext cx="187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509" name="Text Box 37"/>
            <p:cNvSpPr txBox="1">
              <a:spLocks noChangeArrowheads="1"/>
            </p:cNvSpPr>
            <p:nvPr/>
          </p:nvSpPr>
          <p:spPr bwMode="auto">
            <a:xfrm>
              <a:off x="1817" y="3297"/>
              <a:ext cx="40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mic Sans MS" pitchFamily="66" charset="0"/>
                </a:rPr>
                <a:t>hub</a:t>
              </a:r>
            </a:p>
          </p:txBody>
        </p:sp>
        <p:sp>
          <p:nvSpPr>
            <p:cNvPr id="63510" name="Line 38"/>
            <p:cNvSpPr>
              <a:spLocks noChangeShapeType="1"/>
            </p:cNvSpPr>
            <p:nvPr/>
          </p:nvSpPr>
          <p:spPr bwMode="auto">
            <a:xfrm flipV="1">
              <a:off x="2053" y="3148"/>
              <a:ext cx="26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67331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2">
                    <a:satMod val="130000"/>
                  </a:schemeClr>
                </a:solidFill>
              </a:rPr>
              <a:t>Connecting to hub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201614" y="1104900"/>
            <a:ext cx="8383587" cy="1828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Backbone hub connects LAN segments </a:t>
            </a:r>
          </a:p>
          <a:p>
            <a:pPr>
              <a:defRPr/>
            </a:pPr>
            <a:r>
              <a:rPr lang="en-US" altLang="en-US" dirty="0"/>
              <a:t>Extend maximum distance among nodes </a:t>
            </a:r>
          </a:p>
          <a:p>
            <a:pPr>
              <a:defRPr/>
            </a:pPr>
            <a:r>
              <a:rPr lang="en-US" altLang="en-US" dirty="0"/>
              <a:t>But the segment's collision areas become larger </a:t>
            </a:r>
          </a:p>
          <a:p>
            <a:pPr>
              <a:defRPr/>
            </a:pPr>
            <a:r>
              <a:rPr lang="en-US" altLang="en-US" dirty="0"/>
              <a:t>Unable to connect 10BaseT and 100BaseT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>
                <a:latin typeface="Arial" pitchFamily="34" charset="0"/>
              </a:rPr>
              <a:t>1-</a:t>
            </a:r>
            <a:fld id="{42C58F1C-319C-46D8-9417-9072F8E51074}" type="slidenum">
              <a:rPr lang="en-US" altLang="en-US" sz="1400" smtClean="0">
                <a:latin typeface="Arial" pitchFamily="34" charset="0"/>
              </a:rPr>
              <a:pPr/>
              <a:t>68</a:t>
            </a:fld>
            <a:endParaRPr lang="en-US" altLang="en-US" sz="1400">
              <a:latin typeface="Arial" pitchFamily="34" charset="0"/>
            </a:endParaRPr>
          </a:p>
        </p:txBody>
      </p:sp>
      <p:sp>
        <p:nvSpPr>
          <p:cNvPr id="64517" name="Rectangle 6"/>
          <p:cNvSpPr>
            <a:spLocks noChangeArrowheads="1"/>
          </p:cNvSpPr>
          <p:nvPr/>
        </p:nvSpPr>
        <p:spPr bwMode="auto">
          <a:xfrm>
            <a:off x="3692525" y="5334002"/>
            <a:ext cx="361950" cy="746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imes New Roman" pitchFamily="18" charset="0"/>
            </a:endParaRPr>
          </a:p>
        </p:txBody>
      </p:sp>
      <p:graphicFrame>
        <p:nvGraphicFramePr>
          <p:cNvPr id="64518" name="Object 7"/>
          <p:cNvGraphicFramePr>
            <a:graphicFrameLocks noChangeAspect="1"/>
          </p:cNvGraphicFramePr>
          <p:nvPr/>
        </p:nvGraphicFramePr>
        <p:xfrm>
          <a:off x="1082675" y="5684840"/>
          <a:ext cx="5207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5684840"/>
                        <a:ext cx="5207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8"/>
          <p:cNvGraphicFramePr>
            <a:graphicFrameLocks noChangeAspect="1"/>
          </p:cNvGraphicFramePr>
          <p:nvPr/>
        </p:nvGraphicFramePr>
        <p:xfrm>
          <a:off x="4168775" y="5699125"/>
          <a:ext cx="5222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5" y="5699125"/>
                        <a:ext cx="522288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9"/>
          <p:cNvGraphicFramePr>
            <a:graphicFrameLocks noChangeAspect="1"/>
          </p:cNvGraphicFramePr>
          <p:nvPr/>
        </p:nvGraphicFramePr>
        <p:xfrm>
          <a:off x="5097463" y="5648325"/>
          <a:ext cx="5207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5648325"/>
                        <a:ext cx="5207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10"/>
          <p:cNvGraphicFramePr>
            <a:graphicFrameLocks noChangeAspect="1"/>
          </p:cNvGraphicFramePr>
          <p:nvPr/>
        </p:nvGraphicFramePr>
        <p:xfrm>
          <a:off x="1835150" y="5711825"/>
          <a:ext cx="5222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711825"/>
                        <a:ext cx="522288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2" name="Rectangle 11"/>
          <p:cNvSpPr>
            <a:spLocks noChangeArrowheads="1"/>
          </p:cNvSpPr>
          <p:nvPr/>
        </p:nvSpPr>
        <p:spPr bwMode="auto">
          <a:xfrm>
            <a:off x="5794376" y="5343527"/>
            <a:ext cx="360363" cy="746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64523" name="Rectangle 12"/>
          <p:cNvSpPr>
            <a:spLocks noChangeArrowheads="1"/>
          </p:cNvSpPr>
          <p:nvPr/>
        </p:nvSpPr>
        <p:spPr bwMode="auto">
          <a:xfrm>
            <a:off x="1646238" y="5330827"/>
            <a:ext cx="361950" cy="746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imes New Roman" pitchFamily="18" charset="0"/>
            </a:endParaRPr>
          </a:p>
        </p:txBody>
      </p:sp>
      <p:graphicFrame>
        <p:nvGraphicFramePr>
          <p:cNvPr id="64524" name="Object 13"/>
          <p:cNvGraphicFramePr>
            <a:graphicFrameLocks noChangeAspect="1"/>
          </p:cNvGraphicFramePr>
          <p:nvPr/>
        </p:nvGraphicFramePr>
        <p:xfrm>
          <a:off x="2908300" y="5529265"/>
          <a:ext cx="52228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5529265"/>
                        <a:ext cx="522288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5" name="Object 14"/>
          <p:cNvGraphicFramePr>
            <a:graphicFrameLocks noChangeAspect="1"/>
          </p:cNvGraphicFramePr>
          <p:nvPr/>
        </p:nvGraphicFramePr>
        <p:xfrm>
          <a:off x="3408364" y="6059490"/>
          <a:ext cx="52228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64" y="6059490"/>
                        <a:ext cx="522287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6" name="Object 15"/>
          <p:cNvGraphicFramePr>
            <a:graphicFrameLocks noChangeAspect="1"/>
          </p:cNvGraphicFramePr>
          <p:nvPr/>
        </p:nvGraphicFramePr>
        <p:xfrm>
          <a:off x="6762750" y="5494340"/>
          <a:ext cx="52228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0" y="5494340"/>
                        <a:ext cx="522288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7" name="Object 16"/>
          <p:cNvGraphicFramePr>
            <a:graphicFrameLocks noChangeAspect="1"/>
          </p:cNvGraphicFramePr>
          <p:nvPr/>
        </p:nvGraphicFramePr>
        <p:xfrm>
          <a:off x="5902325" y="5905500"/>
          <a:ext cx="5222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1" imgW="1307263" imgH="1084139" progId="MS_ClipArt_Gallery.2">
                  <p:embed/>
                </p:oleObj>
              </mc:Choice>
              <mc:Fallback>
                <p:oleObj name="Clip" r:id="rId11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5905500"/>
                        <a:ext cx="522288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8" name="Object 17"/>
          <p:cNvGraphicFramePr>
            <a:graphicFrameLocks noChangeAspect="1"/>
          </p:cNvGraphicFramePr>
          <p:nvPr/>
        </p:nvGraphicFramePr>
        <p:xfrm>
          <a:off x="581025" y="5153025"/>
          <a:ext cx="5222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2" imgW="1307263" imgH="1084139" progId="MS_ClipArt_Gallery.2">
                  <p:embed/>
                </p:oleObj>
              </mc:Choice>
              <mc:Fallback>
                <p:oleObj name="Clip" r:id="rId12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5153025"/>
                        <a:ext cx="522288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9" name="Line 18"/>
          <p:cNvSpPr>
            <a:spLocks noChangeShapeType="1"/>
          </p:cNvSpPr>
          <p:nvPr/>
        </p:nvSpPr>
        <p:spPr bwMode="auto">
          <a:xfrm flipH="1">
            <a:off x="1009650" y="5335590"/>
            <a:ext cx="6937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30" name="Line 19"/>
          <p:cNvSpPr>
            <a:spLocks noChangeShapeType="1"/>
          </p:cNvSpPr>
          <p:nvPr/>
        </p:nvSpPr>
        <p:spPr bwMode="auto">
          <a:xfrm flipH="1">
            <a:off x="1450976" y="5387977"/>
            <a:ext cx="341313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31" name="Line 20"/>
          <p:cNvSpPr>
            <a:spLocks noChangeShapeType="1"/>
          </p:cNvSpPr>
          <p:nvPr/>
        </p:nvSpPr>
        <p:spPr bwMode="auto">
          <a:xfrm>
            <a:off x="1930401" y="5419725"/>
            <a:ext cx="90488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32" name="Line 21"/>
          <p:cNvSpPr>
            <a:spLocks noChangeShapeType="1"/>
          </p:cNvSpPr>
          <p:nvPr/>
        </p:nvSpPr>
        <p:spPr bwMode="auto">
          <a:xfrm flipH="1">
            <a:off x="3352800" y="5378452"/>
            <a:ext cx="43180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33" name="Line 22"/>
          <p:cNvSpPr>
            <a:spLocks noChangeShapeType="1"/>
          </p:cNvSpPr>
          <p:nvPr/>
        </p:nvSpPr>
        <p:spPr bwMode="auto">
          <a:xfrm flipH="1">
            <a:off x="3709989" y="5399090"/>
            <a:ext cx="15875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34" name="Line 23"/>
          <p:cNvSpPr>
            <a:spLocks noChangeShapeType="1"/>
          </p:cNvSpPr>
          <p:nvPr/>
        </p:nvSpPr>
        <p:spPr bwMode="auto">
          <a:xfrm>
            <a:off x="4057650" y="5335588"/>
            <a:ext cx="287338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35" name="Line 24"/>
          <p:cNvSpPr>
            <a:spLocks noChangeShapeType="1"/>
          </p:cNvSpPr>
          <p:nvPr/>
        </p:nvSpPr>
        <p:spPr bwMode="auto">
          <a:xfrm flipH="1">
            <a:off x="5516564" y="5419727"/>
            <a:ext cx="536575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36" name="Line 25"/>
          <p:cNvSpPr>
            <a:spLocks noChangeShapeType="1"/>
          </p:cNvSpPr>
          <p:nvPr/>
        </p:nvSpPr>
        <p:spPr bwMode="auto">
          <a:xfrm flipH="1">
            <a:off x="6089651" y="5387975"/>
            <a:ext cx="14288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37" name="Line 26"/>
          <p:cNvSpPr>
            <a:spLocks noChangeShapeType="1"/>
          </p:cNvSpPr>
          <p:nvPr/>
        </p:nvSpPr>
        <p:spPr bwMode="auto">
          <a:xfrm>
            <a:off x="6232525" y="5302252"/>
            <a:ext cx="64135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38" name="Line 33"/>
          <p:cNvSpPr>
            <a:spLocks noChangeShapeType="1"/>
          </p:cNvSpPr>
          <p:nvPr/>
        </p:nvSpPr>
        <p:spPr bwMode="auto">
          <a:xfrm flipH="1">
            <a:off x="1919289" y="3992565"/>
            <a:ext cx="208280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39" name="Line 34"/>
          <p:cNvSpPr>
            <a:spLocks noChangeShapeType="1"/>
          </p:cNvSpPr>
          <p:nvPr/>
        </p:nvSpPr>
        <p:spPr bwMode="auto">
          <a:xfrm>
            <a:off x="3997325" y="3981450"/>
            <a:ext cx="0" cy="123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40" name="Line 35"/>
          <p:cNvSpPr>
            <a:spLocks noChangeShapeType="1"/>
          </p:cNvSpPr>
          <p:nvPr/>
        </p:nvSpPr>
        <p:spPr bwMode="auto">
          <a:xfrm flipH="1" flipV="1">
            <a:off x="4176713" y="3927477"/>
            <a:ext cx="1873250" cy="136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41" name="Text Box 36"/>
          <p:cNvSpPr txBox="1">
            <a:spLocks noChangeArrowheads="1"/>
          </p:cNvSpPr>
          <p:nvPr/>
        </p:nvSpPr>
        <p:spPr bwMode="auto">
          <a:xfrm>
            <a:off x="2120900" y="5113338"/>
            <a:ext cx="579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itchFamily="66" charset="0"/>
              </a:rPr>
              <a:t>hub</a:t>
            </a:r>
          </a:p>
        </p:txBody>
      </p:sp>
      <p:sp>
        <p:nvSpPr>
          <p:cNvPr id="64542" name="Text Box 37"/>
          <p:cNvSpPr txBox="1">
            <a:spLocks noChangeArrowheads="1"/>
          </p:cNvSpPr>
          <p:nvPr/>
        </p:nvSpPr>
        <p:spPr bwMode="auto">
          <a:xfrm>
            <a:off x="4176713" y="5122863"/>
            <a:ext cx="5741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itchFamily="66" charset="0"/>
              </a:rPr>
              <a:t>hub</a:t>
            </a:r>
          </a:p>
        </p:txBody>
      </p:sp>
      <p:sp>
        <p:nvSpPr>
          <p:cNvPr id="64543" name="Text Box 38"/>
          <p:cNvSpPr txBox="1">
            <a:spLocks noChangeArrowheads="1"/>
          </p:cNvSpPr>
          <p:nvPr/>
        </p:nvSpPr>
        <p:spPr bwMode="auto">
          <a:xfrm>
            <a:off x="6265863" y="4983163"/>
            <a:ext cx="5741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itchFamily="66" charset="0"/>
              </a:rPr>
              <a:t>hub</a:t>
            </a:r>
          </a:p>
        </p:txBody>
      </p:sp>
      <p:sp>
        <p:nvSpPr>
          <p:cNvPr id="64544" name="Text Box 39"/>
          <p:cNvSpPr txBox="1">
            <a:spLocks noChangeArrowheads="1"/>
          </p:cNvSpPr>
          <p:nvPr/>
        </p:nvSpPr>
        <p:spPr bwMode="auto">
          <a:xfrm>
            <a:off x="4330700" y="3651251"/>
            <a:ext cx="5741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itchFamily="66" charset="0"/>
              </a:rPr>
              <a:t>hub</a:t>
            </a:r>
          </a:p>
        </p:txBody>
      </p:sp>
      <p:sp>
        <p:nvSpPr>
          <p:cNvPr id="64545" name="Rectangle 40"/>
          <p:cNvSpPr>
            <a:spLocks noChangeArrowheads="1"/>
          </p:cNvSpPr>
          <p:nvPr/>
        </p:nvSpPr>
        <p:spPr bwMode="auto">
          <a:xfrm>
            <a:off x="3795713" y="3944938"/>
            <a:ext cx="361950" cy="74612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813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2">
                    <a:satMod val="130000"/>
                  </a:schemeClr>
                </a:solidFill>
              </a:rPr>
              <a:t>Switch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925513" y="1231902"/>
            <a:ext cx="7772400" cy="4422775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/>
              <a:t>switch</a:t>
            </a:r>
            <a:r>
              <a:rPr lang="en-US" altLang="en-US" dirty="0"/>
              <a:t> is the </a:t>
            </a:r>
            <a:r>
              <a:rPr lang="en-US" altLang="en-US" dirty="0">
                <a:solidFill>
                  <a:srgbClr val="0070C0"/>
                </a:solidFill>
              </a:rPr>
              <a:t>repeating device </a:t>
            </a:r>
            <a:r>
              <a:rPr lang="en-US" altLang="en-US" dirty="0"/>
              <a:t>of the </a:t>
            </a:r>
            <a:r>
              <a:rPr lang="en-US" altLang="en-US" b="1" dirty="0">
                <a:solidFill>
                  <a:srgbClr val="0070C0"/>
                </a:solidFill>
              </a:rPr>
              <a:t>datalink layer </a:t>
            </a:r>
          </a:p>
          <a:p>
            <a:pPr lvl="1" eaLnBrk="1" hangingPunct="1"/>
            <a:r>
              <a:rPr lang="en-US" altLang="en-US" dirty="0"/>
              <a:t>Store and forward Ethernet frames</a:t>
            </a:r>
          </a:p>
          <a:p>
            <a:pPr lvl="1" eaLnBrk="1" hangingPunct="1"/>
            <a:r>
              <a:rPr lang="en-US" altLang="en-US" dirty="0"/>
              <a:t>Check the frame header and select frame for forwarding based on the MAC target address</a:t>
            </a:r>
          </a:p>
          <a:p>
            <a:pPr lvl="1" eaLnBrk="1" hangingPunct="1"/>
            <a:r>
              <a:rPr lang="en-US" altLang="en-US" dirty="0"/>
              <a:t>When the frame is forwarded on the segment, it uses CSMA/CD to access the segment</a:t>
            </a:r>
          </a:p>
          <a:p>
            <a:pPr lvl="1" eaLnBrk="1" hangingPunct="1"/>
            <a:r>
              <a:rPr lang="en-US" altLang="en-US" dirty="0"/>
              <a:t>Transparent: Hosts don’t know the existence of the switch</a:t>
            </a:r>
            <a:endParaRPr lang="en-US" altLang="en-US" sz="2000" dirty="0"/>
          </a:p>
          <a:p>
            <a:pPr lvl="1"/>
            <a:r>
              <a:rPr lang="en-US" altLang="en-US" dirty="0"/>
              <a:t>plug-and-play: Switch does not require pre-configuration</a:t>
            </a:r>
            <a:endParaRPr lang="en-US" altLang="en-US" sz="2000" dirty="0"/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>
                <a:latin typeface="Arial" pitchFamily="34" charset="0"/>
              </a:rPr>
              <a:t>1-</a:t>
            </a:r>
            <a:fld id="{16F7379F-CC10-4398-8A32-C0177012560C}" type="slidenum">
              <a:rPr lang="en-US" altLang="en-US" sz="1400" smtClean="0">
                <a:latin typeface="Arial" pitchFamily="34" charset="0"/>
              </a:rPr>
              <a:pPr/>
              <a:t>69</a:t>
            </a:fld>
            <a:endParaRPr lang="en-US" altLang="en-US" sz="14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2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9" name="Picture 50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03300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206375"/>
            <a:ext cx="862965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Channel partitioning MAC protocols: TDMA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1379538"/>
            <a:ext cx="7772400" cy="293052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TDMA: time division multiple access</a:t>
            </a:r>
            <a:r>
              <a:rPr lang="en-US" sz="3200" dirty="0">
                <a:latin typeface="Gill Sans MT" charset="0"/>
                <a:cs typeface="+mn-cs"/>
              </a:rPr>
              <a:t>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access to channel in "rounds"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each station gets fixed length slot (length = packet transmission time) in each round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unused slots go idle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example: 6-station LAN, 1,3,4 have packets to send, slots 2,5,6 idle </a:t>
            </a: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1052513" y="5440363"/>
            <a:ext cx="6084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274763" y="5213350"/>
            <a:ext cx="479425" cy="230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2233613" y="5213350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2708275" y="5213350"/>
            <a:ext cx="479425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>
            <a:off x="1276350" y="5100638"/>
            <a:ext cx="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6" name="Line 16"/>
          <p:cNvSpPr>
            <a:spLocks noChangeShapeType="1"/>
          </p:cNvSpPr>
          <p:nvPr/>
        </p:nvSpPr>
        <p:spPr bwMode="auto">
          <a:xfrm>
            <a:off x="4141788" y="5103813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7" name="Text Box 23"/>
          <p:cNvSpPr txBox="1">
            <a:spLocks noChangeArrowheads="1"/>
          </p:cNvSpPr>
          <p:nvPr/>
        </p:nvSpPr>
        <p:spPr bwMode="auto">
          <a:xfrm>
            <a:off x="1374775" y="51800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21518" name="Text Box 24"/>
          <p:cNvSpPr txBox="1">
            <a:spLocks noChangeArrowheads="1"/>
          </p:cNvSpPr>
          <p:nvPr/>
        </p:nvSpPr>
        <p:spPr bwMode="auto">
          <a:xfrm>
            <a:off x="2320925" y="5165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21519" name="Text Box 25"/>
          <p:cNvSpPr txBox="1">
            <a:spLocks noChangeArrowheads="1"/>
          </p:cNvSpPr>
          <p:nvPr/>
        </p:nvSpPr>
        <p:spPr bwMode="auto">
          <a:xfrm>
            <a:off x="2786063" y="51720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4</a:t>
            </a:r>
          </a:p>
        </p:txBody>
      </p:sp>
      <p:sp>
        <p:nvSpPr>
          <p:cNvPr id="21520" name="Rectangle 26"/>
          <p:cNvSpPr>
            <a:spLocks noChangeArrowheads="1"/>
          </p:cNvSpPr>
          <p:nvPr/>
        </p:nvSpPr>
        <p:spPr bwMode="auto">
          <a:xfrm>
            <a:off x="4132263" y="5208588"/>
            <a:ext cx="479425" cy="230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1" name="Rectangle 27"/>
          <p:cNvSpPr>
            <a:spLocks noChangeArrowheads="1"/>
          </p:cNvSpPr>
          <p:nvPr/>
        </p:nvSpPr>
        <p:spPr bwMode="auto">
          <a:xfrm>
            <a:off x="5091113" y="5208588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2" name="Rectangle 28"/>
          <p:cNvSpPr>
            <a:spLocks noChangeArrowheads="1"/>
          </p:cNvSpPr>
          <p:nvPr/>
        </p:nvSpPr>
        <p:spPr bwMode="auto">
          <a:xfrm>
            <a:off x="5565775" y="5208588"/>
            <a:ext cx="479425" cy="230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3" name="Line 29"/>
          <p:cNvSpPr>
            <a:spLocks noChangeShapeType="1"/>
          </p:cNvSpPr>
          <p:nvPr/>
        </p:nvSpPr>
        <p:spPr bwMode="auto">
          <a:xfrm>
            <a:off x="4133850" y="5095875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4" name="Text Box 30"/>
          <p:cNvSpPr txBox="1">
            <a:spLocks noChangeArrowheads="1"/>
          </p:cNvSpPr>
          <p:nvPr/>
        </p:nvSpPr>
        <p:spPr bwMode="auto">
          <a:xfrm>
            <a:off x="4232275" y="5175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21525" name="Text Box 31"/>
          <p:cNvSpPr txBox="1">
            <a:spLocks noChangeArrowheads="1"/>
          </p:cNvSpPr>
          <p:nvPr/>
        </p:nvSpPr>
        <p:spPr bwMode="auto">
          <a:xfrm>
            <a:off x="5178425" y="51609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21526" name="Text Box 32"/>
          <p:cNvSpPr txBox="1">
            <a:spLocks noChangeArrowheads="1"/>
          </p:cNvSpPr>
          <p:nvPr/>
        </p:nvSpPr>
        <p:spPr bwMode="auto">
          <a:xfrm>
            <a:off x="5643563" y="51673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4</a:t>
            </a:r>
          </a:p>
        </p:txBody>
      </p:sp>
      <p:sp>
        <p:nvSpPr>
          <p:cNvPr id="21527" name="Line 34"/>
          <p:cNvSpPr>
            <a:spLocks noChangeShapeType="1"/>
          </p:cNvSpPr>
          <p:nvPr/>
        </p:nvSpPr>
        <p:spPr bwMode="auto">
          <a:xfrm>
            <a:off x="175736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8" name="Line 35"/>
          <p:cNvSpPr>
            <a:spLocks noChangeShapeType="1"/>
          </p:cNvSpPr>
          <p:nvPr/>
        </p:nvSpPr>
        <p:spPr bwMode="auto">
          <a:xfrm>
            <a:off x="223361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70986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318611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667125" y="52006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2" name="Line 39"/>
          <p:cNvSpPr>
            <a:spLocks noChangeShapeType="1"/>
          </p:cNvSpPr>
          <p:nvPr/>
        </p:nvSpPr>
        <p:spPr bwMode="auto">
          <a:xfrm>
            <a:off x="461486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5562600" y="52006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6510338" y="519588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604361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6" name="Line 43"/>
          <p:cNvSpPr>
            <a:spLocks noChangeShapeType="1"/>
          </p:cNvSpPr>
          <p:nvPr/>
        </p:nvSpPr>
        <p:spPr bwMode="auto">
          <a:xfrm>
            <a:off x="6991350" y="5110163"/>
            <a:ext cx="0" cy="338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7" name="Line 44"/>
          <p:cNvSpPr>
            <a:spLocks noChangeShapeType="1"/>
          </p:cNvSpPr>
          <p:nvPr/>
        </p:nvSpPr>
        <p:spPr bwMode="auto">
          <a:xfrm>
            <a:off x="509111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320925" y="4581525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21539" name="Line 46"/>
          <p:cNvSpPr>
            <a:spLocks noChangeShapeType="1"/>
          </p:cNvSpPr>
          <p:nvPr/>
        </p:nvSpPr>
        <p:spPr bwMode="auto">
          <a:xfrm>
            <a:off x="3132138" y="491807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0" name="Line 47"/>
          <p:cNvSpPr>
            <a:spLocks noChangeShapeType="1"/>
          </p:cNvSpPr>
          <p:nvPr/>
        </p:nvSpPr>
        <p:spPr bwMode="auto">
          <a:xfrm flipH="1">
            <a:off x="1287463" y="491331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1" name="Line 48"/>
          <p:cNvSpPr>
            <a:spLocks noChangeShapeType="1"/>
          </p:cNvSpPr>
          <p:nvPr/>
        </p:nvSpPr>
        <p:spPr bwMode="auto">
          <a:xfrm>
            <a:off x="1266825" y="482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2" name="Line 49"/>
          <p:cNvSpPr>
            <a:spLocks noChangeShapeType="1"/>
          </p:cNvSpPr>
          <p:nvPr/>
        </p:nvSpPr>
        <p:spPr bwMode="auto">
          <a:xfrm>
            <a:off x="4125913" y="48164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3" name="Text Box 51"/>
          <p:cNvSpPr txBox="1">
            <a:spLocks noChangeArrowheads="1"/>
          </p:cNvSpPr>
          <p:nvPr/>
        </p:nvSpPr>
        <p:spPr bwMode="auto">
          <a:xfrm>
            <a:off x="5184775" y="4554538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21544" name="Line 52"/>
          <p:cNvSpPr>
            <a:spLocks noChangeShapeType="1"/>
          </p:cNvSpPr>
          <p:nvPr/>
        </p:nvSpPr>
        <p:spPr bwMode="auto">
          <a:xfrm>
            <a:off x="5995988" y="492442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5" name="Line 53"/>
          <p:cNvSpPr>
            <a:spLocks noChangeShapeType="1"/>
          </p:cNvSpPr>
          <p:nvPr/>
        </p:nvSpPr>
        <p:spPr bwMode="auto">
          <a:xfrm flipH="1">
            <a:off x="4151313" y="491966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6" name="Line 55"/>
          <p:cNvSpPr>
            <a:spLocks noChangeShapeType="1"/>
          </p:cNvSpPr>
          <p:nvPr/>
        </p:nvSpPr>
        <p:spPr bwMode="auto">
          <a:xfrm>
            <a:off x="6989763" y="4789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7634260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2">
                    <a:satMod val="130000"/>
                  </a:schemeClr>
                </a:solidFill>
              </a:rPr>
              <a:t>Forwarding</a:t>
            </a: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>
                <a:latin typeface="Arial" pitchFamily="34" charset="0"/>
              </a:rPr>
              <a:t>1-</a:t>
            </a:r>
            <a:fld id="{46B67495-CDD7-4CC4-BE59-F6CADD579BB6}" type="slidenum">
              <a:rPr lang="en-US" altLang="en-US" sz="1400" smtClean="0">
                <a:latin typeface="Arial" pitchFamily="34" charset="0"/>
              </a:rPr>
              <a:pPr/>
              <a:t>70</a:t>
            </a:fld>
            <a:endParaRPr lang="en-US" altLang="en-US" sz="1400">
              <a:latin typeface="Arial" pitchFamily="34" charset="0"/>
            </a:endParaRPr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739775" y="5194301"/>
            <a:ext cx="77120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dirty="0">
                <a:latin typeface="Arial" pitchFamily="34" charset="0"/>
              </a:rPr>
              <a:t>How to determine which frame to be forwarded to LAN segment?  Similar to the routing problem...</a:t>
            </a:r>
          </a:p>
        </p:txBody>
      </p:sp>
      <p:grpSp>
        <p:nvGrpSpPr>
          <p:cNvPr id="66565" name="Group 55"/>
          <p:cNvGrpSpPr>
            <a:grpSpLocks/>
          </p:cNvGrpSpPr>
          <p:nvPr/>
        </p:nvGrpSpPr>
        <p:grpSpPr bwMode="auto">
          <a:xfrm>
            <a:off x="649373" y="1488762"/>
            <a:ext cx="7173912" cy="3317875"/>
            <a:chOff x="431" y="650"/>
            <a:chExt cx="4519" cy="2090"/>
          </a:xfrm>
        </p:grpSpPr>
        <p:sp>
          <p:nvSpPr>
            <p:cNvPr id="66569" name="Rectangle 7"/>
            <p:cNvSpPr>
              <a:spLocks noChangeArrowheads="1"/>
            </p:cNvSpPr>
            <p:nvPr/>
          </p:nvSpPr>
          <p:spPr bwMode="auto">
            <a:xfrm>
              <a:off x="2543" y="1914"/>
              <a:ext cx="224" cy="56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imes New Roman" pitchFamily="18" charset="0"/>
              </a:endParaRPr>
            </a:p>
          </p:txBody>
        </p:sp>
        <p:graphicFrame>
          <p:nvGraphicFramePr>
            <p:cNvPr id="66570" name="Object 8"/>
            <p:cNvGraphicFramePr>
              <a:graphicFrameLocks noChangeAspect="1"/>
            </p:cNvGraphicFramePr>
            <p:nvPr/>
          </p:nvGraphicFramePr>
          <p:xfrm>
            <a:off x="771" y="2177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" y="2177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1" name="Object 9"/>
            <p:cNvGraphicFramePr>
              <a:graphicFrameLocks noChangeAspect="1"/>
            </p:cNvGraphicFramePr>
            <p:nvPr/>
          </p:nvGraphicFramePr>
          <p:xfrm>
            <a:off x="2866" y="2188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263" imgH="1084139" progId="MS_ClipArt_Gallery.2">
                    <p:embed/>
                  </p:oleObj>
                </mc:Choice>
                <mc:Fallback>
                  <p:oleObj name="Clip" r:id="rId5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6" y="2188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2" name="Object 10"/>
            <p:cNvGraphicFramePr>
              <a:graphicFrameLocks noChangeAspect="1"/>
            </p:cNvGraphicFramePr>
            <p:nvPr/>
          </p:nvGraphicFramePr>
          <p:xfrm>
            <a:off x="3496" y="2150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6" y="2150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3" name="Object 11"/>
            <p:cNvGraphicFramePr>
              <a:graphicFrameLocks noChangeAspect="1"/>
            </p:cNvGraphicFramePr>
            <p:nvPr/>
          </p:nvGraphicFramePr>
          <p:xfrm>
            <a:off x="1282" y="2198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2" y="2198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4" name="Rectangle 24"/>
            <p:cNvSpPr>
              <a:spLocks noChangeArrowheads="1"/>
            </p:cNvSpPr>
            <p:nvPr/>
          </p:nvSpPr>
          <p:spPr bwMode="auto">
            <a:xfrm>
              <a:off x="3969" y="1921"/>
              <a:ext cx="224" cy="56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66575" name="Rectangle 25"/>
            <p:cNvSpPr>
              <a:spLocks noChangeArrowheads="1"/>
            </p:cNvSpPr>
            <p:nvPr/>
          </p:nvSpPr>
          <p:spPr bwMode="auto">
            <a:xfrm>
              <a:off x="1154" y="1912"/>
              <a:ext cx="224" cy="56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imes New Roman" pitchFamily="18" charset="0"/>
              </a:endParaRPr>
            </a:p>
          </p:txBody>
        </p:sp>
        <p:graphicFrame>
          <p:nvGraphicFramePr>
            <p:cNvPr id="66576" name="Object 26"/>
            <p:cNvGraphicFramePr>
              <a:graphicFrameLocks noChangeAspect="1"/>
            </p:cNvGraphicFramePr>
            <p:nvPr/>
          </p:nvGraphicFramePr>
          <p:xfrm>
            <a:off x="2011" y="2061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1" y="2061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7" name="Object 27"/>
            <p:cNvGraphicFramePr>
              <a:graphicFrameLocks noChangeAspect="1"/>
            </p:cNvGraphicFramePr>
            <p:nvPr/>
          </p:nvGraphicFramePr>
          <p:xfrm>
            <a:off x="2350" y="2458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0" y="2458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8" name="Object 28"/>
            <p:cNvGraphicFramePr>
              <a:graphicFrameLocks noChangeAspect="1"/>
            </p:cNvGraphicFramePr>
            <p:nvPr/>
          </p:nvGraphicFramePr>
          <p:xfrm>
            <a:off x="4627" y="2035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7" y="2035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9" name="Object 29"/>
            <p:cNvGraphicFramePr>
              <a:graphicFrameLocks noChangeAspect="1"/>
            </p:cNvGraphicFramePr>
            <p:nvPr/>
          </p:nvGraphicFramePr>
          <p:xfrm>
            <a:off x="4043" y="2342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3" y="2342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0" name="Object 30"/>
            <p:cNvGraphicFramePr>
              <a:graphicFrameLocks noChangeAspect="1"/>
            </p:cNvGraphicFramePr>
            <p:nvPr/>
          </p:nvGraphicFramePr>
          <p:xfrm>
            <a:off x="431" y="1779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2" imgW="1307263" imgH="1084139" progId="MS_ClipArt_Gallery.2">
                    <p:embed/>
                  </p:oleObj>
                </mc:Choice>
                <mc:Fallback>
                  <p:oleObj name="Clip" r:id="rId12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779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1" name="Line 31"/>
            <p:cNvSpPr>
              <a:spLocks noChangeShapeType="1"/>
            </p:cNvSpPr>
            <p:nvPr/>
          </p:nvSpPr>
          <p:spPr bwMode="auto">
            <a:xfrm flipH="1">
              <a:off x="722" y="1915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82" name="Line 32"/>
            <p:cNvSpPr>
              <a:spLocks noChangeShapeType="1"/>
            </p:cNvSpPr>
            <p:nvPr/>
          </p:nvSpPr>
          <p:spPr bwMode="auto">
            <a:xfrm flipH="1">
              <a:off x="1022" y="1955"/>
              <a:ext cx="211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83" name="Line 33"/>
            <p:cNvSpPr>
              <a:spLocks noChangeShapeType="1"/>
            </p:cNvSpPr>
            <p:nvPr/>
          </p:nvSpPr>
          <p:spPr bwMode="auto">
            <a:xfrm>
              <a:off x="1347" y="1979"/>
              <a:ext cx="56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84" name="Line 34"/>
            <p:cNvSpPr>
              <a:spLocks noChangeShapeType="1"/>
            </p:cNvSpPr>
            <p:nvPr/>
          </p:nvSpPr>
          <p:spPr bwMode="auto">
            <a:xfrm flipH="1">
              <a:off x="2312" y="1947"/>
              <a:ext cx="26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85" name="Line 36"/>
            <p:cNvSpPr>
              <a:spLocks noChangeShapeType="1"/>
            </p:cNvSpPr>
            <p:nvPr/>
          </p:nvSpPr>
          <p:spPr bwMode="auto">
            <a:xfrm flipH="1">
              <a:off x="2555" y="1963"/>
              <a:ext cx="98" cy="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86" name="Line 37"/>
            <p:cNvSpPr>
              <a:spLocks noChangeShapeType="1"/>
            </p:cNvSpPr>
            <p:nvPr/>
          </p:nvSpPr>
          <p:spPr bwMode="auto">
            <a:xfrm>
              <a:off x="2791" y="1915"/>
              <a:ext cx="178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87" name="Line 38"/>
            <p:cNvSpPr>
              <a:spLocks noChangeShapeType="1"/>
            </p:cNvSpPr>
            <p:nvPr/>
          </p:nvSpPr>
          <p:spPr bwMode="auto">
            <a:xfrm flipH="1">
              <a:off x="3781" y="1979"/>
              <a:ext cx="332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88" name="Line 39"/>
            <p:cNvSpPr>
              <a:spLocks noChangeShapeType="1"/>
            </p:cNvSpPr>
            <p:nvPr/>
          </p:nvSpPr>
          <p:spPr bwMode="auto">
            <a:xfrm flipH="1">
              <a:off x="4170" y="1955"/>
              <a:ext cx="8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89" name="Line 40"/>
            <p:cNvSpPr>
              <a:spLocks noChangeShapeType="1"/>
            </p:cNvSpPr>
            <p:nvPr/>
          </p:nvSpPr>
          <p:spPr bwMode="auto">
            <a:xfrm>
              <a:off x="4267" y="1890"/>
              <a:ext cx="39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6590" name="Group 41"/>
            <p:cNvGrpSpPr>
              <a:grpSpLocks/>
            </p:cNvGrpSpPr>
            <p:nvPr/>
          </p:nvGrpSpPr>
          <p:grpSpPr bwMode="auto">
            <a:xfrm>
              <a:off x="2583" y="698"/>
              <a:ext cx="288" cy="209"/>
              <a:chOff x="620" y="1640"/>
              <a:chExt cx="288" cy="209"/>
            </a:xfrm>
          </p:grpSpPr>
          <p:sp>
            <p:nvSpPr>
              <p:cNvPr id="66598" name="Line 42"/>
              <p:cNvSpPr>
                <a:spLocks noChangeShapeType="1"/>
              </p:cNvSpPr>
              <p:nvPr/>
            </p:nvSpPr>
            <p:spPr bwMode="auto">
              <a:xfrm>
                <a:off x="908" y="1640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599" name="Rectangle 43"/>
              <p:cNvSpPr>
                <a:spLocks noChangeArrowheads="1"/>
              </p:cNvSpPr>
              <p:nvPr/>
            </p:nvSpPr>
            <p:spPr bwMode="auto">
              <a:xfrm>
                <a:off x="620" y="1784"/>
                <a:ext cx="267" cy="65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itchFamily="2" charset="2"/>
                  <a:buChar char=""/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itchFamily="2" charset="2"/>
                  <a:buChar char=""/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66600" name="Group 44"/>
              <p:cNvGrpSpPr>
                <a:grpSpLocks/>
              </p:cNvGrpSpPr>
              <p:nvPr/>
            </p:nvGrpSpPr>
            <p:grpSpPr bwMode="auto">
              <a:xfrm>
                <a:off x="764" y="1688"/>
                <a:ext cx="109" cy="91"/>
                <a:chOff x="576" y="3456"/>
                <a:chExt cx="288" cy="240"/>
              </a:xfrm>
            </p:grpSpPr>
            <p:sp>
              <p:nvSpPr>
                <p:cNvPr id="66601" name="Line 45"/>
                <p:cNvSpPr>
                  <a:spLocks noChangeShapeType="1"/>
                </p:cNvSpPr>
                <p:nvPr/>
              </p:nvSpPr>
              <p:spPr bwMode="auto">
                <a:xfrm>
                  <a:off x="624" y="3456"/>
                  <a:ext cx="192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6602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576" y="3456"/>
                  <a:ext cx="288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66591" name="Line 47"/>
            <p:cNvSpPr>
              <a:spLocks noChangeShapeType="1"/>
            </p:cNvSpPr>
            <p:nvPr/>
          </p:nvSpPr>
          <p:spPr bwMode="auto">
            <a:xfrm flipH="1">
              <a:off x="1339" y="909"/>
              <a:ext cx="1290" cy="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92" name="Line 48"/>
            <p:cNvSpPr>
              <a:spLocks noChangeShapeType="1"/>
            </p:cNvSpPr>
            <p:nvPr/>
          </p:nvSpPr>
          <p:spPr bwMode="auto">
            <a:xfrm>
              <a:off x="2750" y="901"/>
              <a:ext cx="0" cy="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93" name="Line 50"/>
            <p:cNvSpPr>
              <a:spLocks noChangeShapeType="1"/>
            </p:cNvSpPr>
            <p:nvPr/>
          </p:nvSpPr>
          <p:spPr bwMode="auto">
            <a:xfrm flipH="1" flipV="1">
              <a:off x="2872" y="860"/>
              <a:ext cx="1160" cy="10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94" name="Text Box 51"/>
            <p:cNvSpPr txBox="1">
              <a:spLocks noChangeArrowheads="1"/>
            </p:cNvSpPr>
            <p:nvPr/>
          </p:nvSpPr>
          <p:spPr bwMode="auto">
            <a:xfrm>
              <a:off x="1476" y="1749"/>
              <a:ext cx="3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itchFamily="34" charset="0"/>
                </a:rPr>
                <a:t>hub</a:t>
              </a:r>
            </a:p>
          </p:txBody>
        </p:sp>
        <p:sp>
          <p:nvSpPr>
            <p:cNvPr id="66595" name="Text Box 52"/>
            <p:cNvSpPr txBox="1">
              <a:spLocks noChangeArrowheads="1"/>
            </p:cNvSpPr>
            <p:nvPr/>
          </p:nvSpPr>
          <p:spPr bwMode="auto">
            <a:xfrm>
              <a:off x="2871" y="1753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itchFamily="34" charset="0"/>
                </a:rPr>
                <a:t>hub</a:t>
              </a:r>
            </a:p>
          </p:txBody>
        </p:sp>
        <p:sp>
          <p:nvSpPr>
            <p:cNvPr id="66596" name="Text Box 53"/>
            <p:cNvSpPr txBox="1">
              <a:spLocks noChangeArrowheads="1"/>
            </p:cNvSpPr>
            <p:nvPr/>
          </p:nvSpPr>
          <p:spPr bwMode="auto">
            <a:xfrm>
              <a:off x="4290" y="1648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itchFamily="34" charset="0"/>
                </a:rPr>
                <a:t>hub</a:t>
              </a:r>
            </a:p>
          </p:txBody>
        </p:sp>
        <p:sp>
          <p:nvSpPr>
            <p:cNvPr id="66597" name="Text Box 54"/>
            <p:cNvSpPr txBox="1">
              <a:spLocks noChangeArrowheads="1"/>
            </p:cNvSpPr>
            <p:nvPr/>
          </p:nvSpPr>
          <p:spPr bwMode="auto">
            <a:xfrm>
              <a:off x="2976" y="650"/>
              <a:ext cx="5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itchFamily="34" charset="0"/>
                </a:rPr>
                <a:t>switch</a:t>
              </a:r>
            </a:p>
          </p:txBody>
        </p:sp>
      </p:grpSp>
      <p:sp>
        <p:nvSpPr>
          <p:cNvPr id="66566" name="Text Box 56"/>
          <p:cNvSpPr txBox="1">
            <a:spLocks noChangeArrowheads="1"/>
          </p:cNvSpPr>
          <p:nvPr/>
        </p:nvSpPr>
        <p:spPr bwMode="auto">
          <a:xfrm>
            <a:off x="3746500" y="135413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itchFamily="34" charset="0"/>
              </a:rPr>
              <a:t>1</a:t>
            </a:r>
          </a:p>
        </p:txBody>
      </p:sp>
      <p:sp>
        <p:nvSpPr>
          <p:cNvPr id="66567" name="Text Box 57"/>
          <p:cNvSpPr txBox="1">
            <a:spLocks noChangeArrowheads="1"/>
          </p:cNvSpPr>
          <p:nvPr/>
        </p:nvSpPr>
        <p:spPr bwMode="auto">
          <a:xfrm>
            <a:off x="4079876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itchFamily="34" charset="0"/>
              </a:rPr>
              <a:t>2</a:t>
            </a:r>
          </a:p>
        </p:txBody>
      </p:sp>
      <p:sp>
        <p:nvSpPr>
          <p:cNvPr id="66568" name="Text Box 58"/>
          <p:cNvSpPr txBox="1">
            <a:spLocks noChangeArrowheads="1"/>
          </p:cNvSpPr>
          <p:nvPr/>
        </p:nvSpPr>
        <p:spPr bwMode="auto">
          <a:xfrm>
            <a:off x="4545013" y="16129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106754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en-US" sz="1200" i="0">
                <a:latin typeface="Arial" pitchFamily="34" charset="0"/>
              </a:rPr>
              <a:t>5-</a:t>
            </a:r>
            <a:fld id="{02891CD2-21F4-41F5-AED7-E2D0CBFE8856}" type="slidenum">
              <a:rPr lang="en-US" altLang="en-US" sz="1200" i="0">
                <a:latin typeface="Arial" pitchFamily="34" charset="0"/>
              </a:rPr>
              <a:pPr/>
              <a:t>71</a:t>
            </a:fld>
            <a:endParaRPr lang="en-US" altLang="en-US" sz="1200" i="0">
              <a:latin typeface="Arial" pitchFamily="34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Ethernet switch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1071563"/>
            <a:ext cx="8001000" cy="4640262"/>
          </a:xfrm>
        </p:spPr>
        <p:txBody>
          <a:bodyPr>
            <a:normAutofit lnSpcReduction="10000"/>
          </a:bodyPr>
          <a:lstStyle/>
          <a:p>
            <a:r>
              <a:rPr lang="en-US" altLang="en-US">
                <a:solidFill>
                  <a:srgbClr val="CC0000"/>
                </a:solidFill>
              </a:rPr>
              <a:t>link-layer device: takes an </a:t>
            </a:r>
            <a:r>
              <a:rPr lang="en-US" altLang="en-US" i="1">
                <a:solidFill>
                  <a:srgbClr val="CC0000"/>
                </a:solidFill>
              </a:rPr>
              <a:t>active</a:t>
            </a:r>
            <a:r>
              <a:rPr lang="en-US" altLang="en-US">
                <a:solidFill>
                  <a:srgbClr val="CC0000"/>
                </a:solidFill>
              </a:rPr>
              <a:t> role</a:t>
            </a:r>
          </a:p>
          <a:p>
            <a:pPr lvl="1"/>
            <a:r>
              <a:rPr lang="en-US" altLang="en-US" sz="2800"/>
              <a:t>store, forward Ethernet frames</a:t>
            </a:r>
          </a:p>
          <a:p>
            <a:pPr lvl="1"/>
            <a:r>
              <a:rPr lang="en-US" altLang="en-US" sz="2800"/>
              <a:t>examine incoming frame</a:t>
            </a:r>
            <a:r>
              <a:rPr lang="ja-JP" altLang="en-US" sz="2800"/>
              <a:t>’</a:t>
            </a:r>
            <a:r>
              <a:rPr lang="en-US" altLang="ja-JP" sz="2800"/>
              <a:t>s MAC address, </a:t>
            </a:r>
            <a:r>
              <a:rPr lang="en-US" altLang="ja-JP" sz="2800">
                <a:solidFill>
                  <a:srgbClr val="CC0000"/>
                </a:solidFill>
              </a:rPr>
              <a:t>selectively</a:t>
            </a:r>
            <a:r>
              <a:rPr lang="en-US" altLang="ja-JP" sz="2800"/>
              <a:t> forward  frame to one-or-more outgoing links when frame is to be forwarded on segment, uses CSMA/CD to access segment</a:t>
            </a:r>
          </a:p>
          <a:p>
            <a:r>
              <a:rPr lang="en-US" altLang="en-US" i="1">
                <a:solidFill>
                  <a:srgbClr val="CC0000"/>
                </a:solidFill>
              </a:rPr>
              <a:t>transparent</a:t>
            </a:r>
          </a:p>
          <a:p>
            <a:pPr lvl="1"/>
            <a:r>
              <a:rPr lang="en-US" altLang="en-US" sz="2800"/>
              <a:t>hosts are unaware of presence of switches</a:t>
            </a:r>
          </a:p>
          <a:p>
            <a:r>
              <a:rPr lang="en-US" altLang="en-US" i="1">
                <a:solidFill>
                  <a:srgbClr val="CC0000"/>
                </a:solidFill>
              </a:rPr>
              <a:t>plug-and-play, self-learning</a:t>
            </a:r>
          </a:p>
          <a:p>
            <a:pPr lvl="1"/>
            <a:r>
              <a:rPr lang="en-US" altLang="en-US" sz="2800"/>
              <a:t>switches do not need to be configured</a:t>
            </a:r>
          </a:p>
          <a:p>
            <a:endParaRPr lang="en-US" altLang="en-US" sz="2400"/>
          </a:p>
        </p:txBody>
      </p:sp>
      <p:pic>
        <p:nvPicPr>
          <p:cNvPr id="160773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793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0721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en-US" sz="1200" i="0">
                <a:latin typeface="Arial" pitchFamily="34" charset="0"/>
              </a:rPr>
              <a:t>5-</a:t>
            </a:r>
            <a:fld id="{6C28A1BB-A590-419E-8827-13A24E32D799}" type="slidenum">
              <a:rPr lang="en-US" altLang="en-US" sz="1200" i="0">
                <a:latin typeface="Arial" pitchFamily="34" charset="0"/>
              </a:rPr>
              <a:pPr/>
              <a:t>72</a:t>
            </a:fld>
            <a:endParaRPr lang="en-US" altLang="en-US" sz="1200" i="0">
              <a:latin typeface="Arial" pitchFamily="34" charset="0"/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36525"/>
            <a:ext cx="8469313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Switch: </a:t>
            </a:r>
            <a:r>
              <a:rPr lang="en-US" sz="3600" i="1">
                <a:ea typeface="ＭＳ Ｐゴシック" charset="0"/>
                <a:cs typeface="+mj-cs"/>
              </a:rPr>
              <a:t>multiple</a:t>
            </a:r>
            <a:r>
              <a:rPr lang="en-US" sz="3600">
                <a:ea typeface="ＭＳ Ｐゴシック" charset="0"/>
                <a:cs typeface="+mj-cs"/>
              </a:rPr>
              <a:t> simultaneous transmissions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393825"/>
            <a:ext cx="4503737" cy="4576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hosts have dedicated, direct connection to switch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switches buffer packets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Ethernet protocol used on </a:t>
            </a:r>
            <a:r>
              <a:rPr lang="en-US" altLang="en-US" sz="2400" i="1"/>
              <a:t>each</a:t>
            </a:r>
            <a:r>
              <a:rPr lang="en-US" altLang="en-US" sz="2400"/>
              <a:t> incoming link, but no collisions; full duplex</a:t>
            </a:r>
          </a:p>
          <a:p>
            <a:pPr lvl="1"/>
            <a:r>
              <a:rPr lang="en-US" altLang="en-US"/>
              <a:t>each link is its own collision domain</a:t>
            </a:r>
          </a:p>
          <a:p>
            <a:pPr>
              <a:lnSpc>
                <a:spcPct val="90000"/>
              </a:lnSpc>
            </a:pPr>
            <a:r>
              <a:rPr lang="en-US" altLang="en-US" sz="2400" i="1">
                <a:solidFill>
                  <a:srgbClr val="CC0000"/>
                </a:solidFill>
              </a:rPr>
              <a:t>switching:</a:t>
            </a:r>
            <a:r>
              <a:rPr lang="en-US" altLang="en-US" sz="2400">
                <a:solidFill>
                  <a:srgbClr val="CC0000"/>
                </a:solidFill>
              </a:rPr>
              <a:t> </a:t>
            </a:r>
            <a:r>
              <a:rPr lang="en-US" altLang="en-US" sz="2400"/>
              <a:t>A-to-A</a:t>
            </a:r>
            <a:r>
              <a:rPr lang="ja-JP" altLang="en-US" sz="2400"/>
              <a:t>’</a:t>
            </a:r>
            <a:r>
              <a:rPr lang="en-US" altLang="ja-JP" sz="2400"/>
              <a:t> and B-to-B</a:t>
            </a:r>
            <a:r>
              <a:rPr lang="ja-JP" altLang="en-US" sz="2400"/>
              <a:t>’</a:t>
            </a:r>
            <a:r>
              <a:rPr lang="en-US" altLang="ja-JP" sz="2400"/>
              <a:t> can transmit simultaneously, without collisions </a:t>
            </a:r>
            <a:endParaRPr lang="en-US" altLang="en-US" sz="2400"/>
          </a:p>
        </p:txBody>
      </p:sp>
      <p:grpSp>
        <p:nvGrpSpPr>
          <p:cNvPr id="162821" name="Group 1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2472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>
                  <a:latin typeface="Arial" charset="0"/>
                  <a:cs typeface="Arial" charset="0"/>
                </a:rPr>
                <a:t>(</a:t>
              </a:r>
              <a:r>
                <a:rPr lang="en-US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>
                  <a:latin typeface="Arial" charset="0"/>
                  <a:cs typeface="Arial" charset="0"/>
                </a:rPr>
                <a:t>)</a:t>
              </a:r>
              <a:r>
                <a:rPr lang="en-US" i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2824" name="Group 34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2474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2475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 i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ja-JP" altLang="en-US" sz="1800" i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altLang="en-US" sz="1800" i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476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2477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 i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ja-JP" altLang="en-US" sz="1800" i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altLang="en-US" sz="1800" i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478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2479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 i="0">
                    <a:latin typeface="Arial" pitchFamily="34" charset="0"/>
                    <a:cs typeface="Arial" pitchFamily="34" charset="0"/>
                  </a:rPr>
                  <a:t>C</a:t>
                </a:r>
                <a:r>
                  <a:rPr lang="ja-JP" altLang="en-US" sz="1800" i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altLang="en-US" sz="1800" i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480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2481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2482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2483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62835" name="Group 45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0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7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7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7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2836" name="Group 46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6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6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7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283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286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286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2839" name="Group 49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0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6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286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pic>
            <p:nvPicPr>
              <p:cNvPr id="62489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2841" name="Group 51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6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5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5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2842" name="Group 52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5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5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3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2492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2493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2494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495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2496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2497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2498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2499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pic>
        <p:nvPicPr>
          <p:cNvPr id="162822" name="Picture 6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620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1580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en-US" sz="1200" i="0">
                <a:latin typeface="Arial" pitchFamily="34" charset="0"/>
              </a:rPr>
              <a:t>5-</a:t>
            </a:r>
            <a:fld id="{48C8671D-5654-4D07-9812-068990D30389}" type="slidenum">
              <a:rPr lang="en-US" altLang="en-US" sz="1200" i="0">
                <a:latin typeface="Arial" pitchFamily="34" charset="0"/>
              </a:rPr>
              <a:pPr/>
              <a:t>73</a:t>
            </a:fld>
            <a:endParaRPr lang="en-US" altLang="en-US" sz="1200" i="0">
              <a:latin typeface="Arial" pitchFamily="34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+mj-cs"/>
              </a:rPr>
              <a:t>Switch forwarding table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398588"/>
            <a:ext cx="4878387" cy="4805362"/>
          </a:xfrm>
        </p:spPr>
        <p:txBody>
          <a:bodyPr/>
          <a:lstStyle/>
          <a:p>
            <a:pPr marL="0" indent="0">
              <a:lnSpc>
                <a:spcPts val="3000"/>
              </a:lnSpc>
              <a:buFont typeface="Wingdings" pitchFamily="2" charset="2"/>
              <a:buNone/>
            </a:pPr>
            <a:r>
              <a:rPr lang="en-US" altLang="en-US" i="1" u="sng">
                <a:solidFill>
                  <a:srgbClr val="CC0000"/>
                </a:solidFill>
              </a:rPr>
              <a:t>Q:</a:t>
            </a:r>
            <a:r>
              <a:rPr lang="en-US" altLang="en-US">
                <a:solidFill>
                  <a:srgbClr val="CC0000"/>
                </a:solidFill>
              </a:rPr>
              <a:t> </a:t>
            </a:r>
            <a:r>
              <a:rPr lang="en-US" altLang="en-US"/>
              <a:t>how does switch know A</a:t>
            </a:r>
            <a:r>
              <a:rPr lang="ja-JP" altLang="en-US"/>
              <a:t>’</a:t>
            </a:r>
            <a:r>
              <a:rPr lang="en-US" altLang="ja-JP"/>
              <a:t> reachable via interface 4, B</a:t>
            </a:r>
            <a:r>
              <a:rPr lang="ja-JP" altLang="en-US"/>
              <a:t>’</a:t>
            </a:r>
            <a:r>
              <a:rPr lang="en-US" altLang="ja-JP"/>
              <a:t> reachable via interface 5?</a:t>
            </a:r>
            <a:endParaRPr lang="en-US" altLang="en-US"/>
          </a:p>
        </p:txBody>
      </p:sp>
      <p:grpSp>
        <p:nvGrpSpPr>
          <p:cNvPr id="164869" name="Group 34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3496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>
                  <a:latin typeface="Arial" charset="0"/>
                  <a:cs typeface="Arial" charset="0"/>
                </a:rPr>
                <a:t>(</a:t>
              </a:r>
              <a:r>
                <a:rPr lang="en-US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>
                  <a:latin typeface="Arial" charset="0"/>
                  <a:cs typeface="Arial" charset="0"/>
                </a:rPr>
                <a:t>)</a:t>
              </a:r>
              <a:r>
                <a:rPr lang="en-US" i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4874" name="Group 36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3498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3499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 i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ja-JP" altLang="en-US" sz="1800" i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altLang="en-US" sz="1800" i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500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3501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 i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ja-JP" altLang="en-US" sz="1800" i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altLang="en-US" sz="1800" i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502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3503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 i="0">
                    <a:latin typeface="Arial" pitchFamily="34" charset="0"/>
                    <a:cs typeface="Arial" pitchFamily="34" charset="0"/>
                  </a:rPr>
                  <a:t>C</a:t>
                </a:r>
                <a:r>
                  <a:rPr lang="ja-JP" altLang="en-US" sz="1800" i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altLang="en-US" sz="1800" i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504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505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506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507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64885" name="Group 47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2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2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2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2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4886" name="Group 48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1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1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9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50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488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491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491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889" name="Group 51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2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1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491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pic>
            <p:nvPicPr>
              <p:cNvPr id="63513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4891" name="Group 53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8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0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0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4892" name="Group 54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0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0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3516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517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518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3519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3520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3521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3522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3523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477838" y="2566988"/>
            <a:ext cx="4878387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en-US" u="sng" dirty="0">
                <a:solidFill>
                  <a:srgbClr val="CC0000"/>
                </a:solidFill>
              </a:rPr>
              <a:t>A:</a:t>
            </a:r>
            <a:r>
              <a:rPr lang="en-US" dirty="0">
                <a:solidFill>
                  <a:srgbClr val="CC0000"/>
                </a:solidFill>
              </a:rPr>
              <a:t>  </a:t>
            </a:r>
            <a:r>
              <a:rPr lang="en-US" dirty="0"/>
              <a:t>each switch has a </a:t>
            </a:r>
            <a:r>
              <a:rPr lang="en-US" dirty="0">
                <a:solidFill>
                  <a:srgbClr val="CC0000"/>
                </a:solidFill>
              </a:rPr>
              <a:t>switch table,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each entry: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(MAC address of host, interface to reach host, time stamp)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looks like a routing table!</a:t>
            </a:r>
          </a:p>
        </p:txBody>
      </p:sp>
      <p:pic>
        <p:nvPicPr>
          <p:cNvPr id="164871" name="Picture 22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985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536575" y="5043488"/>
            <a:ext cx="5040313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75000"/>
              </a:lnSpc>
              <a:buFont typeface="Wingdings" charset="0"/>
              <a:buNone/>
              <a:defRPr/>
            </a:pPr>
            <a:r>
              <a:rPr lang="en-US" u="sng" dirty="0">
                <a:solidFill>
                  <a:srgbClr val="CC0000"/>
                </a:solidFill>
              </a:rPr>
              <a:t>Q: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how are entries created, maintained in switch table?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something like a routing protocol?</a:t>
            </a:r>
          </a:p>
        </p:txBody>
      </p:sp>
    </p:spTree>
    <p:extLst>
      <p:ext uri="{BB962C8B-B14F-4D97-AF65-F5344CB8AC3E}">
        <p14:creationId xmlns:p14="http://schemas.microsoft.com/office/powerpoint/2010/main" val="6033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13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5565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66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ja-JP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67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5568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ja-JP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69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5570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</a:t>
              </a:r>
              <a:r>
                <a:rPr lang="ja-JP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71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72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73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74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66950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00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85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86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7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6951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6698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8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97" name="Rectangle 43"/>
              <p:cNvSpPr>
                <a:spLocks noChangeArrowheads="1"/>
              </p:cNvSpPr>
              <p:nvPr/>
            </p:nvSpPr>
            <p:spPr bwMode="auto"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166953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6697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697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6954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75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6697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pic>
          <p:nvPicPr>
            <p:cNvPr id="6558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6956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86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7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7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6957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66966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68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69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83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5583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84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85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86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5587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5588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5589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5590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itchFamily="34" charset="0"/>
              </a:rPr>
              <a:t>5-</a:t>
            </a:r>
            <a:fld id="{D139CF09-0D04-4DEF-8893-C8DF1CEC2F6C}" type="slidenum">
              <a:rPr lang="en-US" altLang="en-US" sz="1200" i="0">
                <a:solidFill>
                  <a:srgbClr val="000000"/>
                </a:solidFill>
                <a:latin typeface="Arial" pitchFamily="34" charset="0"/>
              </a:rPr>
              <a:pPr/>
              <a:t>74</a:t>
            </a:fld>
            <a:endParaRPr lang="en-US" altLang="en-US" sz="1200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Switch: self-learning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339850"/>
            <a:ext cx="3935412" cy="4114800"/>
          </a:xfrm>
        </p:spPr>
        <p:txBody>
          <a:bodyPr/>
          <a:lstStyle/>
          <a:p>
            <a:r>
              <a:rPr lang="en-US" altLang="en-US" sz="2400"/>
              <a:t>switch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 i="1">
                <a:solidFill>
                  <a:srgbClr val="CC0000"/>
                </a:solidFill>
              </a:rPr>
              <a:t>learns</a:t>
            </a:r>
            <a:r>
              <a:rPr lang="en-US" altLang="en-US" sz="2400">
                <a:solidFill>
                  <a:srgbClr val="CC0000"/>
                </a:solidFill>
              </a:rPr>
              <a:t> </a:t>
            </a:r>
            <a:r>
              <a:rPr lang="en-US" altLang="en-US" sz="2400"/>
              <a:t>which hosts can be reached through which interfaces</a:t>
            </a:r>
          </a:p>
          <a:p>
            <a:pPr lvl="1"/>
            <a:r>
              <a:rPr lang="en-US" altLang="en-US"/>
              <a:t>when frame received, switch </a:t>
            </a:r>
            <a:r>
              <a:rPr lang="ja-JP" altLang="en-US"/>
              <a:t>“</a:t>
            </a:r>
            <a:r>
              <a:rPr lang="en-US" altLang="ja-JP"/>
              <a:t>learns</a:t>
            </a:r>
            <a:r>
              <a:rPr lang="ja-JP" altLang="en-US"/>
              <a:t>”</a:t>
            </a:r>
            <a:r>
              <a:rPr lang="en-US" altLang="ja-JP"/>
              <a:t>  location of sender: incoming LAN segment</a:t>
            </a:r>
          </a:p>
          <a:p>
            <a:pPr lvl="1"/>
            <a:r>
              <a:rPr lang="en-US" altLang="en-US"/>
              <a:t>records sender/location pair in switch table</a:t>
            </a:r>
          </a:p>
        </p:txBody>
      </p:sp>
      <p:grpSp>
        <p:nvGrpSpPr>
          <p:cNvPr id="420900" name="Group 36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5561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562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8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63" name="Line 34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64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420905" name="Group 41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5557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58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59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5560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5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6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Dest: A</a:t>
              </a:r>
              <a:r>
                <a:rPr lang="ja-JP" altLang="en-US" sz="16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6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0911" name="Group 47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5552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553" name="Text Box 42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5554" name="Line 44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55" name="Line 45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56" name="Line 46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420912" name="Text Box 48"/>
          <p:cNvSpPr txBox="1">
            <a:spLocks noChangeArrowheads="1"/>
          </p:cNvSpPr>
          <p:nvPr/>
        </p:nvSpPr>
        <p:spPr bwMode="auto">
          <a:xfrm>
            <a:off x="6464300" y="5326063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420917" name="Group 53"/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5549" name="Text Box 49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50" name="Text Box 50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51" name="Text Box 51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pic>
        <p:nvPicPr>
          <p:cNvPr id="166923" name="Picture 21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8985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87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1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itchFamily="34" charset="0"/>
              </a:rPr>
              <a:t>5-</a:t>
            </a:r>
            <a:fld id="{AA2F6371-719F-4B51-8A12-9AD8B48B1854}" type="slidenum">
              <a:rPr lang="en-US" altLang="en-US" sz="1200" i="0">
                <a:solidFill>
                  <a:srgbClr val="000000"/>
                </a:solidFill>
                <a:latin typeface="Arial" pitchFamily="34" charset="0"/>
              </a:rPr>
              <a:pPr/>
              <a:t>75</a:t>
            </a:fld>
            <a:endParaRPr lang="en-US" altLang="en-US" sz="1200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Switch: frame filtering/forwarding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370013"/>
            <a:ext cx="8201025" cy="5095875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when  frame received at switch:</a:t>
            </a:r>
            <a:br>
              <a:rPr lang="en-US" dirty="0">
                <a:ea typeface="ＭＳ Ｐゴシック" charset="0"/>
                <a:cs typeface="+mn-cs"/>
              </a:rPr>
            </a:br>
            <a:endParaRPr lang="en-US" dirty="0">
              <a:ea typeface="ＭＳ Ｐゴシック" charset="0"/>
              <a:cs typeface="+mn-cs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1. record incoming link, MAC address of sending host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2. index switch table using MAC destination address</a:t>
            </a:r>
            <a:endParaRPr lang="en-US" b="1" dirty="0">
              <a:solidFill>
                <a:schemeClr val="accent2"/>
              </a:solidFill>
              <a:ea typeface="ＭＳ Ｐゴシック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</a:rPr>
              <a:t>3. if</a:t>
            </a:r>
            <a:r>
              <a:rPr lang="en-US" b="1" dirty="0">
                <a:solidFill>
                  <a:schemeClr val="accent2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entry found for destination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  </a:t>
            </a:r>
            <a:r>
              <a:rPr lang="en-US" dirty="0">
                <a:solidFill>
                  <a:srgbClr val="000099"/>
                </a:solidFill>
                <a:ea typeface="ＭＳ Ｐゴシック" charset="0"/>
              </a:rPr>
              <a:t>then {</a:t>
            </a:r>
          </a:p>
          <a:p>
            <a:pPr lvl="1">
              <a:buFont typeface="Wingdings" charset="0"/>
              <a:buNone/>
              <a:defRPr/>
            </a:pPr>
            <a:r>
              <a:rPr lang="en-US" b="1" dirty="0">
                <a:solidFill>
                  <a:srgbClr val="000099"/>
                </a:solidFill>
                <a:ea typeface="ＭＳ Ｐゴシック" charset="0"/>
              </a:rPr>
              <a:t>     </a:t>
            </a:r>
            <a:r>
              <a:rPr lang="en-US" dirty="0">
                <a:solidFill>
                  <a:srgbClr val="000099"/>
                </a:solidFill>
                <a:ea typeface="ＭＳ Ｐゴシック" charset="0"/>
              </a:rPr>
              <a:t>if</a:t>
            </a:r>
            <a:r>
              <a:rPr lang="en-US" b="1" dirty="0">
                <a:solidFill>
                  <a:schemeClr val="accent2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destination on segment from which frame arrived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       </a:t>
            </a:r>
            <a:r>
              <a:rPr lang="en-US" dirty="0">
                <a:solidFill>
                  <a:srgbClr val="000099"/>
                </a:solidFill>
                <a:ea typeface="ＭＳ Ｐゴシック" charset="0"/>
              </a:rPr>
              <a:t>then</a:t>
            </a:r>
            <a:r>
              <a:rPr lang="en-US" dirty="0">
                <a:ea typeface="ＭＳ Ｐゴシック" charset="0"/>
              </a:rPr>
              <a:t> drop frame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           </a:t>
            </a:r>
            <a:r>
              <a:rPr lang="en-US" dirty="0">
                <a:solidFill>
                  <a:srgbClr val="000099"/>
                </a:solidFill>
                <a:ea typeface="ＭＳ Ｐゴシック" charset="0"/>
              </a:rPr>
              <a:t>else</a:t>
            </a:r>
            <a:r>
              <a:rPr lang="en-US" dirty="0">
                <a:ea typeface="ＭＳ Ｐゴシック" charset="0"/>
              </a:rPr>
              <a:t> forward frame on interface indicated by entry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     </a:t>
            </a:r>
            <a:r>
              <a:rPr lang="en-US" b="1" dirty="0">
                <a:solidFill>
                  <a:schemeClr val="accent2"/>
                </a:solidFill>
                <a:ea typeface="ＭＳ Ｐゴシック" charset="0"/>
              </a:rPr>
              <a:t>  </a:t>
            </a:r>
            <a:r>
              <a:rPr lang="en-US" dirty="0">
                <a:solidFill>
                  <a:srgbClr val="000099"/>
                </a:solidFill>
                <a:ea typeface="ＭＳ Ｐゴシック" charset="0"/>
              </a:rPr>
              <a:t>}</a:t>
            </a:r>
            <a:r>
              <a:rPr lang="en-US" b="1" dirty="0">
                <a:solidFill>
                  <a:schemeClr val="accent2"/>
                </a:solidFill>
                <a:ea typeface="ＭＳ Ｐゴシック" charset="0"/>
              </a:rPr>
              <a:t>   </a:t>
            </a:r>
            <a:endParaRPr lang="en-US" dirty="0">
              <a:ea typeface="ＭＳ Ｐゴシック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      </a:t>
            </a:r>
            <a:r>
              <a:rPr lang="en-US" dirty="0">
                <a:solidFill>
                  <a:srgbClr val="000099"/>
                </a:solidFill>
                <a:ea typeface="ＭＳ Ｐゴシック" charset="0"/>
              </a:rPr>
              <a:t>else</a:t>
            </a:r>
            <a:r>
              <a:rPr lang="en-US" dirty="0">
                <a:ea typeface="ＭＳ Ｐゴシック" charset="0"/>
              </a:rPr>
              <a:t> flood  /* forward on all interfaces except arriving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                          interface */</a:t>
            </a:r>
          </a:p>
          <a:p>
            <a:pPr lvl="3">
              <a:buFontTx/>
              <a:buNone/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  </a:t>
            </a:r>
          </a:p>
        </p:txBody>
      </p:sp>
      <p:pic>
        <p:nvPicPr>
          <p:cNvPr id="168965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413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9071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09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7650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51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ja-JP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52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7653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ja-JP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54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7655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</a:t>
              </a:r>
              <a:r>
                <a:rPr lang="ja-JP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56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57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58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59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71083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86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1084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7111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1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83" name="Rectangle 43"/>
              <p:cNvSpPr>
                <a:spLocks noChangeArrowheads="1"/>
              </p:cNvSpPr>
              <p:nvPr/>
            </p:nvSpPr>
            <p:spPr bwMode="auto"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54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171086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7111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111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1087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176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08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71109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0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pic>
          <p:nvPicPr>
            <p:cNvPr id="6766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1089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172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04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05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6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1090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71099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01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2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69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7668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69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70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71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7672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7673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74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7675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758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itchFamily="34" charset="0"/>
              </a:rPr>
              <a:t>5-</a:t>
            </a:r>
            <a:fld id="{53975205-D9F2-4995-8BBA-BA57726BB8F0}" type="slidenum">
              <a:rPr lang="en-US" altLang="en-US" sz="1200" i="0">
                <a:solidFill>
                  <a:srgbClr val="000000"/>
                </a:solidFill>
                <a:latin typeface="Arial" pitchFamily="34" charset="0"/>
              </a:rPr>
              <a:pPr/>
              <a:t>76</a:t>
            </a:fld>
            <a:endParaRPr lang="en-US" altLang="en-US" sz="1200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141288"/>
            <a:ext cx="7508875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Self-learning, forwarding: example</a:t>
            </a:r>
          </a:p>
        </p:txBody>
      </p:sp>
      <p:grpSp>
        <p:nvGrpSpPr>
          <p:cNvPr id="685088" name="Group 32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7646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47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8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48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9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093" name="Group 37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7642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3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4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7645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5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6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Dest: A</a:t>
              </a:r>
              <a:r>
                <a:rPr lang="ja-JP" altLang="en-US" sz="16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6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85098" name="Group 42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7637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38" name="Text Box 44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7639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0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1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6437313" y="5326063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685105" name="Group 49"/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7634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35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36" name="Text Box 52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685115" name="Group 59"/>
          <p:cNvGrpSpPr>
            <a:grpSpLocks/>
          </p:cNvGrpSpPr>
          <p:nvPr/>
        </p:nvGrpSpPr>
        <p:grpSpPr bwMode="auto">
          <a:xfrm>
            <a:off x="5799138" y="2881313"/>
            <a:ext cx="1428750" cy="369887"/>
            <a:chOff x="1750" y="3514"/>
            <a:chExt cx="900" cy="233"/>
          </a:xfrm>
        </p:grpSpPr>
        <p:sp>
          <p:nvSpPr>
            <p:cNvPr id="67630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31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8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32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33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120" name="Group 64"/>
          <p:cNvGrpSpPr>
            <a:grpSpLocks/>
          </p:cNvGrpSpPr>
          <p:nvPr/>
        </p:nvGrpSpPr>
        <p:grpSpPr bwMode="auto">
          <a:xfrm>
            <a:off x="5799138" y="2879725"/>
            <a:ext cx="1428750" cy="369888"/>
            <a:chOff x="1750" y="3514"/>
            <a:chExt cx="900" cy="233"/>
          </a:xfrm>
        </p:grpSpPr>
        <p:sp>
          <p:nvSpPr>
            <p:cNvPr id="67626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27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8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28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29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125" name="Group 69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22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23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8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24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25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130" name="Group 74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18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19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8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20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21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135" name="Group 79"/>
          <p:cNvGrpSpPr>
            <a:grpSpLocks/>
          </p:cNvGrpSpPr>
          <p:nvPr/>
        </p:nvGrpSpPr>
        <p:grpSpPr bwMode="auto">
          <a:xfrm>
            <a:off x="5795963" y="2879725"/>
            <a:ext cx="1428750" cy="369888"/>
            <a:chOff x="1750" y="3514"/>
            <a:chExt cx="900" cy="233"/>
          </a:xfrm>
        </p:grpSpPr>
        <p:sp>
          <p:nvSpPr>
            <p:cNvPr id="67614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15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8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16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17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68514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285750" y="1508125"/>
            <a:ext cx="4044950" cy="944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frame destination, A’, location unknown:</a:t>
            </a:r>
            <a:endParaRPr lang="en-US" altLang="en-US" i="1" dirty="0"/>
          </a:p>
        </p:txBody>
      </p:sp>
      <p:sp>
        <p:nvSpPr>
          <p:cNvPr id="685142" name="Text Box 86"/>
          <p:cNvSpPr txBox="1">
            <a:spLocks noChangeArrowheads="1"/>
          </p:cNvSpPr>
          <p:nvPr/>
        </p:nvSpPr>
        <p:spPr bwMode="auto">
          <a:xfrm>
            <a:off x="3033435" y="1775509"/>
            <a:ext cx="8382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flood</a:t>
            </a:r>
          </a:p>
        </p:txBody>
      </p:sp>
      <p:grpSp>
        <p:nvGrpSpPr>
          <p:cNvPr id="685148" name="Group 92"/>
          <p:cNvGrpSpPr>
            <a:grpSpLocks/>
          </p:cNvGrpSpPr>
          <p:nvPr/>
        </p:nvGrpSpPr>
        <p:grpSpPr bwMode="auto">
          <a:xfrm>
            <a:off x="6130925" y="3981450"/>
            <a:ext cx="1428750" cy="369888"/>
            <a:chOff x="730" y="2472"/>
            <a:chExt cx="900" cy="233"/>
          </a:xfrm>
        </p:grpSpPr>
        <p:sp>
          <p:nvSpPr>
            <p:cNvPr id="67610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11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ja-JP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A</a:t>
              </a:r>
              <a:endParaRPr lang="en-US" altLang="en-US" sz="18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12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13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685149" name="Rectangle 93"/>
          <p:cNvSpPr>
            <a:spLocks noChangeArrowheads="1"/>
          </p:cNvSpPr>
          <p:nvPr/>
        </p:nvSpPr>
        <p:spPr bwMode="auto">
          <a:xfrm>
            <a:off x="300038" y="2425700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destination A location known:</a:t>
            </a:r>
            <a:endParaRPr lang="en-US" sz="2800" dirty="0">
              <a:solidFill>
                <a:srgbClr val="FF0000"/>
              </a:solidFill>
              <a:latin typeface="Gill Sans MT" charset="0"/>
              <a:ea typeface="ＭＳ Ｐゴシック" charset="0"/>
            </a:endParaRPr>
          </a:p>
        </p:txBody>
      </p:sp>
      <p:grpSp>
        <p:nvGrpSpPr>
          <p:cNvPr id="685150" name="Group 94"/>
          <p:cNvGrpSpPr>
            <a:grpSpLocks/>
          </p:cNvGrpSpPr>
          <p:nvPr/>
        </p:nvGrpSpPr>
        <p:grpSpPr bwMode="auto">
          <a:xfrm>
            <a:off x="3768725" y="5656263"/>
            <a:ext cx="2471738" cy="374650"/>
            <a:chOff x="2376" y="3383"/>
            <a:chExt cx="1557" cy="236"/>
          </a:xfrm>
        </p:grpSpPr>
        <p:sp>
          <p:nvSpPr>
            <p:cNvPr id="67607" name="Text Box 95"/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ja-JP" alt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08" name="Text Box 96"/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09" name="Text Box 97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sp>
        <p:nvSpPr>
          <p:cNvPr id="685154" name="Rectangle 98"/>
          <p:cNvSpPr>
            <a:spLocks noChangeArrowheads="1"/>
          </p:cNvSpPr>
          <p:nvPr/>
        </p:nvSpPr>
        <p:spPr bwMode="auto">
          <a:xfrm>
            <a:off x="658813" y="2884488"/>
            <a:ext cx="3729037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            selectively send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on just one link</a:t>
            </a:r>
          </a:p>
        </p:txBody>
      </p:sp>
      <p:pic>
        <p:nvPicPr>
          <p:cNvPr id="171029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001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04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42" dur="2000" fill="hold"/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717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3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95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04" grpId="0"/>
      <p:bldP spid="685140" grpId="0" build="p"/>
      <p:bldP spid="685142" grpId="0"/>
      <p:bldP spid="685149" grpId="0" build="p"/>
      <p:bldP spid="685154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itchFamily="34" charset="0"/>
              </a:rPr>
              <a:t>5-</a:t>
            </a:r>
            <a:fld id="{5F89E0AC-3D0D-44B6-A450-E2A6EE6A048D}" type="slidenum">
              <a:rPr lang="en-US" altLang="en-US" sz="1200" i="0">
                <a:solidFill>
                  <a:srgbClr val="000000"/>
                </a:solidFill>
                <a:latin typeface="Arial" pitchFamily="34" charset="0"/>
              </a:rPr>
              <a:pPr/>
              <a:t>77</a:t>
            </a:fld>
            <a:endParaRPr lang="en-US" altLang="en-US" sz="1200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39688"/>
            <a:ext cx="4560888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+mj-cs"/>
              </a:rPr>
              <a:t>Switches vs. routers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341438"/>
            <a:ext cx="3967162" cy="499427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ＭＳ Ｐゴシック" charset="0"/>
                <a:cs typeface="+mn-cs"/>
              </a:rPr>
              <a:t>both are store-and-forward: 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routers: </a:t>
            </a:r>
            <a:r>
              <a:rPr lang="en-US" sz="2400" dirty="0">
                <a:ea typeface="ＭＳ Ｐゴシック" charset="0"/>
                <a:cs typeface="+mn-cs"/>
              </a:rPr>
              <a:t>network-layer devices (examine network-layer headers)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switches</a:t>
            </a:r>
            <a:r>
              <a:rPr lang="en-US" sz="2400" i="1" dirty="0">
                <a:ea typeface="ＭＳ Ｐゴシック" charset="0"/>
                <a:cs typeface="+mn-cs"/>
              </a:rPr>
              <a:t>: </a:t>
            </a:r>
            <a:r>
              <a:rPr lang="en-US" sz="2400" dirty="0">
                <a:ea typeface="ＭＳ Ｐゴシック" charset="0"/>
                <a:cs typeface="+mn-cs"/>
              </a:rPr>
              <a:t>link-layer devices (examine link-layer headers)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endParaRPr lang="en-US" sz="2400" i="1" dirty="0">
              <a:solidFill>
                <a:srgbClr val="CC0000"/>
              </a:solidFill>
              <a:ea typeface="ＭＳ Ｐゴシック" charset="0"/>
              <a:cs typeface="+mn-cs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ＭＳ Ｐゴシック" charset="0"/>
                <a:cs typeface="+mn-cs"/>
              </a:rPr>
              <a:t>both have forwarding tables:</a:t>
            </a:r>
          </a:p>
          <a:p>
            <a:pPr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routers: </a:t>
            </a:r>
            <a:r>
              <a:rPr lang="en-US" sz="2400" dirty="0">
                <a:ea typeface="ＭＳ Ｐゴシック" charset="0"/>
                <a:cs typeface="+mn-cs"/>
              </a:rPr>
              <a:t>compute tables using routing algorithms, IP addresses</a:t>
            </a:r>
          </a:p>
          <a:p>
            <a:pPr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switches: </a:t>
            </a:r>
            <a:r>
              <a:rPr lang="en-US" sz="2400" dirty="0">
                <a:ea typeface="ＭＳ Ｐゴシック" charset="0"/>
                <a:cs typeface="+mn-cs"/>
              </a:rPr>
              <a:t>learn forwarding table using flooding, learning, MAC addresses </a:t>
            </a:r>
          </a:p>
        </p:txBody>
      </p:sp>
      <p:sp>
        <p:nvSpPr>
          <p:cNvPr id="179205" name="Freeform 3"/>
          <p:cNvSpPr>
            <a:spLocks/>
          </p:cNvSpPr>
          <p:nvPr/>
        </p:nvSpPr>
        <p:spPr bwMode="auto">
          <a:xfrm flipH="1">
            <a:off x="6543675" y="2103438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06" name="Freeform 10"/>
          <p:cNvSpPr>
            <a:spLocks/>
          </p:cNvSpPr>
          <p:nvPr/>
        </p:nvSpPr>
        <p:spPr bwMode="auto">
          <a:xfrm>
            <a:off x="6530975" y="844550"/>
            <a:ext cx="360363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07" name="Rectangle 23"/>
          <p:cNvSpPr>
            <a:spLocks noChangeArrowheads="1"/>
          </p:cNvSpPr>
          <p:nvPr/>
        </p:nvSpPr>
        <p:spPr bwMode="auto">
          <a:xfrm>
            <a:off x="5307013" y="850900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endParaRPr lang="en-US" altLang="en-US" i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9208" name="Rectangle 24"/>
          <p:cNvSpPr>
            <a:spLocks noChangeArrowheads="1"/>
          </p:cNvSpPr>
          <p:nvPr/>
        </p:nvSpPr>
        <p:spPr bwMode="auto">
          <a:xfrm>
            <a:off x="5259388" y="9223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endParaRPr lang="en-US" altLang="en-US" i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9209" name="Line 25"/>
          <p:cNvSpPr>
            <a:spLocks noChangeShapeType="1"/>
          </p:cNvSpPr>
          <p:nvPr/>
        </p:nvSpPr>
        <p:spPr bwMode="auto">
          <a:xfrm>
            <a:off x="5259388" y="1239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10" name="Text Box 26"/>
          <p:cNvSpPr txBox="1">
            <a:spLocks noChangeArrowheads="1"/>
          </p:cNvSpPr>
          <p:nvPr/>
        </p:nvSpPr>
        <p:spPr bwMode="auto">
          <a:xfrm>
            <a:off x="5216525" y="8890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physical</a:t>
            </a:r>
          </a:p>
        </p:txBody>
      </p:sp>
      <p:sp>
        <p:nvSpPr>
          <p:cNvPr id="179211" name="Line 27"/>
          <p:cNvSpPr>
            <a:spLocks noChangeShapeType="1"/>
          </p:cNvSpPr>
          <p:nvPr/>
        </p:nvSpPr>
        <p:spPr bwMode="auto">
          <a:xfrm>
            <a:off x="5267325" y="15605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12" name="Line 28"/>
          <p:cNvSpPr>
            <a:spLocks noChangeShapeType="1"/>
          </p:cNvSpPr>
          <p:nvPr/>
        </p:nvSpPr>
        <p:spPr bwMode="auto">
          <a:xfrm>
            <a:off x="5272088" y="1841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13" name="Line 29"/>
          <p:cNvSpPr>
            <a:spLocks noChangeShapeType="1"/>
          </p:cNvSpPr>
          <p:nvPr/>
        </p:nvSpPr>
        <p:spPr bwMode="auto">
          <a:xfrm>
            <a:off x="5272088" y="2117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9214" name="Group 88"/>
          <p:cNvGrpSpPr>
            <a:grpSpLocks/>
          </p:cNvGrpSpPr>
          <p:nvPr/>
        </p:nvGrpSpPr>
        <p:grpSpPr bwMode="auto">
          <a:xfrm>
            <a:off x="6716713" y="3525838"/>
            <a:ext cx="1387475" cy="1035050"/>
            <a:chOff x="3601" y="168"/>
            <a:chExt cx="874" cy="652"/>
          </a:xfrm>
        </p:grpSpPr>
        <p:sp>
          <p:nvSpPr>
            <p:cNvPr id="179263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endParaRPr lang="en-US" alt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264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endParaRPr lang="en-US" alt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265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66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physical</a:t>
              </a:r>
            </a:p>
          </p:txBody>
        </p:sp>
        <p:sp>
          <p:nvSpPr>
            <p:cNvPr id="179267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9215" name="Group 94"/>
          <p:cNvGrpSpPr>
            <a:grpSpLocks/>
          </p:cNvGrpSpPr>
          <p:nvPr/>
        </p:nvGrpSpPr>
        <p:grpSpPr bwMode="auto">
          <a:xfrm>
            <a:off x="7054850" y="2100263"/>
            <a:ext cx="1387475" cy="733425"/>
            <a:chOff x="4696" y="597"/>
            <a:chExt cx="874" cy="462"/>
          </a:xfrm>
        </p:grpSpPr>
        <p:sp>
          <p:nvSpPr>
            <p:cNvPr id="179259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endParaRPr lang="en-US" alt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260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endParaRPr lang="en-US" alt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261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62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physical</a:t>
              </a:r>
            </a:p>
          </p:txBody>
        </p:sp>
      </p:grpSp>
      <p:sp>
        <p:nvSpPr>
          <p:cNvPr id="179216" name="Text Box 167"/>
          <p:cNvSpPr txBox="1">
            <a:spLocks noChangeArrowheads="1"/>
          </p:cNvSpPr>
          <p:nvPr/>
        </p:nvSpPr>
        <p:spPr bwMode="auto">
          <a:xfrm>
            <a:off x="5854700" y="3003550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 b="1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switch</a:t>
            </a:r>
          </a:p>
        </p:txBody>
      </p:sp>
      <p:grpSp>
        <p:nvGrpSpPr>
          <p:cNvPr id="179217" name="Group 39"/>
          <p:cNvGrpSpPr>
            <a:grpSpLocks/>
          </p:cNvGrpSpPr>
          <p:nvPr/>
        </p:nvGrpSpPr>
        <p:grpSpPr bwMode="auto">
          <a:xfrm>
            <a:off x="4408488" y="1562100"/>
            <a:ext cx="962025" cy="304800"/>
            <a:chOff x="1070" y="918"/>
            <a:chExt cx="606" cy="192"/>
          </a:xfrm>
        </p:grpSpPr>
        <p:sp>
          <p:nvSpPr>
            <p:cNvPr id="71738" name="Rectangle 40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9258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400" i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datagram</a:t>
              </a:r>
            </a:p>
          </p:txBody>
        </p:sp>
      </p:grpSp>
      <p:sp>
        <p:nvSpPr>
          <p:cNvPr id="179218" name="Rectangle 57"/>
          <p:cNvSpPr>
            <a:spLocks noChangeArrowheads="1"/>
          </p:cNvSpPr>
          <p:nvPr/>
        </p:nvSpPr>
        <p:spPr bwMode="auto">
          <a:xfrm>
            <a:off x="5208588" y="4594225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endParaRPr lang="en-US" altLang="en-US" i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9219" name="Rectangle 58"/>
          <p:cNvSpPr>
            <a:spLocks noChangeArrowheads="1"/>
          </p:cNvSpPr>
          <p:nvPr/>
        </p:nvSpPr>
        <p:spPr bwMode="auto">
          <a:xfrm>
            <a:off x="5160963" y="466566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endParaRPr lang="en-US" altLang="en-US" i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9220" name="Line 59"/>
          <p:cNvSpPr>
            <a:spLocks noChangeShapeType="1"/>
          </p:cNvSpPr>
          <p:nvPr/>
        </p:nvSpPr>
        <p:spPr bwMode="auto">
          <a:xfrm>
            <a:off x="5160963" y="49831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21" name="Text Box 60"/>
          <p:cNvSpPr txBox="1">
            <a:spLocks noChangeArrowheads="1"/>
          </p:cNvSpPr>
          <p:nvPr/>
        </p:nvSpPr>
        <p:spPr bwMode="auto">
          <a:xfrm>
            <a:off x="5118100" y="4632325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physical</a:t>
            </a:r>
          </a:p>
        </p:txBody>
      </p:sp>
      <p:sp>
        <p:nvSpPr>
          <p:cNvPr id="179222" name="Line 61"/>
          <p:cNvSpPr>
            <a:spLocks noChangeShapeType="1"/>
          </p:cNvSpPr>
          <p:nvPr/>
        </p:nvSpPr>
        <p:spPr bwMode="auto">
          <a:xfrm>
            <a:off x="5168900" y="5303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23" name="Line 62"/>
          <p:cNvSpPr>
            <a:spLocks noChangeShapeType="1"/>
          </p:cNvSpPr>
          <p:nvPr/>
        </p:nvSpPr>
        <p:spPr bwMode="auto">
          <a:xfrm>
            <a:off x="5173663" y="55848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24" name="Line 63"/>
          <p:cNvSpPr>
            <a:spLocks noChangeShapeType="1"/>
          </p:cNvSpPr>
          <p:nvPr/>
        </p:nvSpPr>
        <p:spPr bwMode="auto">
          <a:xfrm>
            <a:off x="5173663" y="58610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25" name="Freeform 49"/>
          <p:cNvSpPr>
            <a:spLocks/>
          </p:cNvSpPr>
          <p:nvPr/>
        </p:nvSpPr>
        <p:spPr bwMode="auto">
          <a:xfrm>
            <a:off x="6472238" y="4600575"/>
            <a:ext cx="381000" cy="1857375"/>
          </a:xfrm>
          <a:custGeom>
            <a:avLst/>
            <a:gdLst>
              <a:gd name="T0" fmla="*/ 0 w 240"/>
              <a:gd name="T1" fmla="*/ 2147483647 h 1170"/>
              <a:gd name="T2" fmla="*/ 2147483647 w 240"/>
              <a:gd name="T3" fmla="*/ 0 h 1170"/>
              <a:gd name="T4" fmla="*/ 2147483647 w 240"/>
              <a:gd name="T5" fmla="*/ 2147483647 h 1170"/>
              <a:gd name="T6" fmla="*/ 2147483647 w 240"/>
              <a:gd name="T7" fmla="*/ 2147483647 h 1170"/>
              <a:gd name="T8" fmla="*/ 0 w 240"/>
              <a:gd name="T9" fmla="*/ 2147483647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79226" name="Group 50"/>
          <p:cNvGrpSpPr>
            <a:grpSpLocks/>
          </p:cNvGrpSpPr>
          <p:nvPr/>
        </p:nvGrpSpPr>
        <p:grpSpPr bwMode="auto">
          <a:xfrm>
            <a:off x="4294188" y="1814513"/>
            <a:ext cx="1095375" cy="338137"/>
            <a:chOff x="998" y="1077"/>
            <a:chExt cx="690" cy="213"/>
          </a:xfrm>
        </p:grpSpPr>
        <p:sp>
          <p:nvSpPr>
            <p:cNvPr id="71736" name="Rectangle 51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9256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600" i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frame</a:t>
              </a:r>
            </a:p>
          </p:txBody>
        </p:sp>
      </p:grpSp>
      <p:sp>
        <p:nvSpPr>
          <p:cNvPr id="179227" name="Freeform 53"/>
          <p:cNvSpPr>
            <a:spLocks/>
          </p:cNvSpPr>
          <p:nvPr/>
        </p:nvSpPr>
        <p:spPr bwMode="auto">
          <a:xfrm>
            <a:off x="5281613" y="723900"/>
            <a:ext cx="2924175" cy="5314950"/>
          </a:xfrm>
          <a:custGeom>
            <a:avLst/>
            <a:gdLst>
              <a:gd name="T0" fmla="*/ 2147483647 w 1842"/>
              <a:gd name="T1" fmla="*/ 0 h 3348"/>
              <a:gd name="T2" fmla="*/ 2147483647 w 1842"/>
              <a:gd name="T3" fmla="*/ 2147483647 h 3348"/>
              <a:gd name="T4" fmla="*/ 2147483647 w 1842"/>
              <a:gd name="T5" fmla="*/ 2147483647 h 3348"/>
              <a:gd name="T6" fmla="*/ 2147483647 w 1842"/>
              <a:gd name="T7" fmla="*/ 2147483647 h 3348"/>
              <a:gd name="T8" fmla="*/ 2147483647 w 1842"/>
              <a:gd name="T9" fmla="*/ 2147483647 h 3348"/>
              <a:gd name="T10" fmla="*/ 2147483647 w 1842"/>
              <a:gd name="T11" fmla="*/ 2147483647 h 3348"/>
              <a:gd name="T12" fmla="*/ 2147483647 w 1842"/>
              <a:gd name="T13" fmla="*/ 2147483647 h 3348"/>
              <a:gd name="T14" fmla="*/ 2147483647 w 1842"/>
              <a:gd name="T15" fmla="*/ 2147483647 h 3348"/>
              <a:gd name="T16" fmla="*/ 2147483647 w 1842"/>
              <a:gd name="T17" fmla="*/ 2147483647 h 3348"/>
              <a:gd name="T18" fmla="*/ 2147483647 w 1842"/>
              <a:gd name="T19" fmla="*/ 2147483647 h 3348"/>
              <a:gd name="T20" fmla="*/ 2147483647 w 1842"/>
              <a:gd name="T21" fmla="*/ 2147483647 h 3348"/>
              <a:gd name="T22" fmla="*/ 2147483647 w 1842"/>
              <a:gd name="T23" fmla="*/ 2147483647 h 3348"/>
              <a:gd name="T24" fmla="*/ 0 w 1842"/>
              <a:gd name="T25" fmla="*/ 2147483647 h 33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79228" name="Group 54"/>
          <p:cNvGrpSpPr>
            <a:grpSpLocks/>
          </p:cNvGrpSpPr>
          <p:nvPr/>
        </p:nvGrpSpPr>
        <p:grpSpPr bwMode="auto">
          <a:xfrm>
            <a:off x="8066088" y="2166938"/>
            <a:ext cx="1095375" cy="338137"/>
            <a:chOff x="998" y="1077"/>
            <a:chExt cx="690" cy="213"/>
          </a:xfrm>
        </p:grpSpPr>
        <p:sp>
          <p:nvSpPr>
            <p:cNvPr id="71734" name="Rectangle 55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9254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600" i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frame</a:t>
              </a:r>
            </a:p>
          </p:txBody>
        </p:sp>
      </p:grpSp>
      <p:grpSp>
        <p:nvGrpSpPr>
          <p:cNvPr id="179229" name="Group 57"/>
          <p:cNvGrpSpPr>
            <a:grpSpLocks/>
          </p:cNvGrpSpPr>
          <p:nvPr/>
        </p:nvGrpSpPr>
        <p:grpSpPr bwMode="auto">
          <a:xfrm>
            <a:off x="7742238" y="3919538"/>
            <a:ext cx="1095375" cy="338137"/>
            <a:chOff x="998" y="1077"/>
            <a:chExt cx="690" cy="213"/>
          </a:xfrm>
        </p:grpSpPr>
        <p:sp>
          <p:nvSpPr>
            <p:cNvPr id="71732" name="Rectangle 58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9252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600" i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frame</a:t>
              </a:r>
            </a:p>
          </p:txBody>
        </p:sp>
      </p:grpSp>
      <p:grpSp>
        <p:nvGrpSpPr>
          <p:cNvPr id="179230" name="Group 60"/>
          <p:cNvGrpSpPr>
            <a:grpSpLocks/>
          </p:cNvGrpSpPr>
          <p:nvPr/>
        </p:nvGrpSpPr>
        <p:grpSpPr bwMode="auto">
          <a:xfrm>
            <a:off x="7808913" y="3638550"/>
            <a:ext cx="962025" cy="304800"/>
            <a:chOff x="1070" y="918"/>
            <a:chExt cx="606" cy="192"/>
          </a:xfrm>
        </p:grpSpPr>
        <p:sp>
          <p:nvSpPr>
            <p:cNvPr id="71730" name="Rectangle 61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9250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400" i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datagram</a:t>
              </a:r>
            </a:p>
          </p:txBody>
        </p:sp>
      </p:grpSp>
      <p:sp>
        <p:nvSpPr>
          <p:cNvPr id="179231" name="Freeform 63"/>
          <p:cNvSpPr>
            <a:spLocks/>
          </p:cNvSpPr>
          <p:nvPr/>
        </p:nvSpPr>
        <p:spPr bwMode="auto">
          <a:xfrm>
            <a:off x="6424613" y="3533775"/>
            <a:ext cx="361950" cy="923925"/>
          </a:xfrm>
          <a:custGeom>
            <a:avLst/>
            <a:gdLst>
              <a:gd name="T0" fmla="*/ 2147483647 w 228"/>
              <a:gd name="T1" fmla="*/ 0 h 582"/>
              <a:gd name="T2" fmla="*/ 2147483647 w 228"/>
              <a:gd name="T3" fmla="*/ 2147483647 h 582"/>
              <a:gd name="T4" fmla="*/ 2147483647 w 228"/>
              <a:gd name="T5" fmla="*/ 2147483647 h 582"/>
              <a:gd name="T6" fmla="*/ 0 w 228"/>
              <a:gd name="T7" fmla="*/ 2147483647 h 582"/>
              <a:gd name="T8" fmla="*/ 2147483647 w 228"/>
              <a:gd name="T9" fmla="*/ 0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79232" name="Group 44"/>
          <p:cNvGrpSpPr>
            <a:grpSpLocks/>
          </p:cNvGrpSpPr>
          <p:nvPr/>
        </p:nvGrpSpPr>
        <p:grpSpPr bwMode="auto">
          <a:xfrm>
            <a:off x="6481763" y="1347788"/>
            <a:ext cx="762000" cy="693737"/>
            <a:chOff x="-44" y="1473"/>
            <a:chExt cx="981" cy="1105"/>
          </a:xfrm>
        </p:grpSpPr>
        <p:pic>
          <p:nvPicPr>
            <p:cNvPr id="17924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4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9233" name="Group 44"/>
          <p:cNvGrpSpPr>
            <a:grpSpLocks/>
          </p:cNvGrpSpPr>
          <p:nvPr/>
        </p:nvGrpSpPr>
        <p:grpSpPr bwMode="auto">
          <a:xfrm>
            <a:off x="6461125" y="6002338"/>
            <a:ext cx="762000" cy="693737"/>
            <a:chOff x="-44" y="1473"/>
            <a:chExt cx="981" cy="1105"/>
          </a:xfrm>
        </p:grpSpPr>
        <p:pic>
          <p:nvPicPr>
            <p:cNvPr id="17924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4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717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2671763"/>
            <a:ext cx="8778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9235" name="Group 1108"/>
          <p:cNvGrpSpPr>
            <a:grpSpLocks/>
          </p:cNvGrpSpPr>
          <p:nvPr/>
        </p:nvGrpSpPr>
        <p:grpSpPr bwMode="auto">
          <a:xfrm>
            <a:off x="5881688" y="3852863"/>
            <a:ext cx="812800" cy="360362"/>
            <a:chOff x="2356" y="1300"/>
            <a:chExt cx="555" cy="194"/>
          </a:xfrm>
        </p:grpSpPr>
        <p:sp>
          <p:nvSpPr>
            <p:cNvPr id="17923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endParaRPr lang="en-US" alt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23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/>
              <a:endParaRPr lang="en-US" alt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23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endParaRPr lang="en-US" alt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9240" name="Group 1112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79243" name="Freeform 111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244" name="Freeform 111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22" name="Line 1115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1723" name="Line 1116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179236" name="Picture 23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8477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370013"/>
            <a:ext cx="822325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FDMA: frequency division multiple access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channel spectrum divided into frequency bands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each station assigned fixed frequency band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unused transmission time in frequency bands go idle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example: 6-station LAN, 1,3,4 have packet to send, frequency bands 2,5,6 idle </a:t>
            </a: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627563" y="4138613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 flipV="1">
            <a:off x="4625975" y="5243513"/>
            <a:ext cx="622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V="1">
            <a:off x="4621213" y="5635625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V="1">
            <a:off x="4625975" y="6021388"/>
            <a:ext cx="6270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V="1">
            <a:off x="4621213" y="4857750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 flipV="1">
            <a:off x="4625975" y="4471988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5346700" y="44116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5" name="Freeform 12"/>
          <p:cNvSpPr>
            <a:spLocks/>
          </p:cNvSpPr>
          <p:nvPr/>
        </p:nvSpPr>
        <p:spPr bwMode="auto">
          <a:xfrm>
            <a:off x="5494338" y="4292600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5394325" y="4814888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>
            <a:off x="5394325" y="5213350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8" name="Freeform 16"/>
          <p:cNvSpPr>
            <a:spLocks/>
          </p:cNvSpPr>
          <p:nvPr/>
        </p:nvSpPr>
        <p:spPr bwMode="auto">
          <a:xfrm>
            <a:off x="5541963" y="5094288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82959" name="Group 17"/>
          <p:cNvGrpSpPr>
            <a:grpSpLocks/>
          </p:cNvGrpSpPr>
          <p:nvPr/>
        </p:nvGrpSpPr>
        <p:grpSpPr bwMode="auto">
          <a:xfrm>
            <a:off x="5411788" y="5499100"/>
            <a:ext cx="2228850" cy="119063"/>
            <a:chOff x="1884" y="2826"/>
            <a:chExt cx="1404" cy="75"/>
          </a:xfrm>
        </p:grpSpPr>
        <p:sp>
          <p:nvSpPr>
            <p:cNvPr id="22561" name="Line 18"/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77" name="Freeform 19"/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545" name="Line 20"/>
          <p:cNvSpPr>
            <a:spLocks noChangeShapeType="1"/>
          </p:cNvSpPr>
          <p:nvPr/>
        </p:nvSpPr>
        <p:spPr bwMode="auto">
          <a:xfrm>
            <a:off x="5441950" y="60245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47" name="Text Box 22"/>
          <p:cNvSpPr txBox="1">
            <a:spLocks noChangeArrowheads="1"/>
          </p:cNvSpPr>
          <p:nvPr/>
        </p:nvSpPr>
        <p:spPr bwMode="auto">
          <a:xfrm rot="-5400000">
            <a:off x="3423444" y="5018882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frequency bands</a:t>
            </a:r>
          </a:p>
        </p:txBody>
      </p:sp>
      <p:sp>
        <p:nvSpPr>
          <p:cNvPr id="22548" name="Text Box 23"/>
          <p:cNvSpPr txBox="1">
            <a:spLocks noChangeArrowheads="1"/>
          </p:cNvSpPr>
          <p:nvPr/>
        </p:nvSpPr>
        <p:spPr bwMode="auto">
          <a:xfrm rot="67766">
            <a:off x="7332663" y="396081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time</a:t>
            </a:r>
          </a:p>
        </p:txBody>
      </p:sp>
      <p:sp>
        <p:nvSpPr>
          <p:cNvPr id="82964" name="Freeform 54"/>
          <p:cNvSpPr>
            <a:spLocks/>
          </p:cNvSpPr>
          <p:nvPr/>
        </p:nvSpPr>
        <p:spPr bwMode="auto">
          <a:xfrm>
            <a:off x="2032000" y="4348163"/>
            <a:ext cx="595313" cy="1538287"/>
          </a:xfrm>
          <a:custGeom>
            <a:avLst/>
            <a:gdLst>
              <a:gd name="T0" fmla="*/ 2147483647 w 375"/>
              <a:gd name="T1" fmla="*/ 0 h 969"/>
              <a:gd name="T2" fmla="*/ 0 w 375"/>
              <a:gd name="T3" fmla="*/ 2147483647 h 969"/>
              <a:gd name="T4" fmla="*/ 2147483647 w 375"/>
              <a:gd name="T5" fmla="*/ 2147483647 h 969"/>
              <a:gd name="T6" fmla="*/ 2147483647 w 375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2965" name="Group 56"/>
          <p:cNvGrpSpPr>
            <a:grpSpLocks/>
          </p:cNvGrpSpPr>
          <p:nvPr/>
        </p:nvGrpSpPr>
        <p:grpSpPr bwMode="auto">
          <a:xfrm>
            <a:off x="293688" y="4986338"/>
            <a:ext cx="1666875" cy="314325"/>
            <a:chOff x="1614" y="1494"/>
            <a:chExt cx="1050" cy="198"/>
          </a:xfrm>
        </p:grpSpPr>
        <p:sp>
          <p:nvSpPr>
            <p:cNvPr id="22557" name="Rectangle 57"/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5610" name="Freeform 58"/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2559" name="Oval 59"/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2560" name="Line 60"/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82966" name="Freeform 65"/>
          <p:cNvSpPr>
            <a:spLocks/>
          </p:cNvSpPr>
          <p:nvPr/>
        </p:nvSpPr>
        <p:spPr bwMode="auto">
          <a:xfrm>
            <a:off x="2803525" y="5040313"/>
            <a:ext cx="892175" cy="173037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7" name="Freeform 66"/>
          <p:cNvSpPr>
            <a:spLocks/>
          </p:cNvSpPr>
          <p:nvPr/>
        </p:nvSpPr>
        <p:spPr bwMode="auto">
          <a:xfrm>
            <a:off x="2846388" y="4270375"/>
            <a:ext cx="427037" cy="219075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8" name="Freeform 68"/>
          <p:cNvSpPr>
            <a:spLocks/>
          </p:cNvSpPr>
          <p:nvPr/>
        </p:nvSpPr>
        <p:spPr bwMode="auto">
          <a:xfrm>
            <a:off x="2755900" y="6069013"/>
            <a:ext cx="989013" cy="185737"/>
          </a:xfrm>
          <a:custGeom>
            <a:avLst/>
            <a:gdLst>
              <a:gd name="T0" fmla="*/ 2147483647 w 623"/>
              <a:gd name="T1" fmla="*/ 2147483647 h 117"/>
              <a:gd name="T2" fmla="*/ 2147483647 w 623"/>
              <a:gd name="T3" fmla="*/ 2147483647 h 117"/>
              <a:gd name="T4" fmla="*/ 2147483647 w 623"/>
              <a:gd name="T5" fmla="*/ 2147483647 h 117"/>
              <a:gd name="T6" fmla="*/ 2147483647 w 623"/>
              <a:gd name="T7" fmla="*/ 0 h 117"/>
              <a:gd name="T8" fmla="*/ 2147483647 w 623"/>
              <a:gd name="T9" fmla="*/ 2147483647 h 117"/>
              <a:gd name="T10" fmla="*/ 2147483647 w 623"/>
              <a:gd name="T11" fmla="*/ 2147483647 h 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3" h="117">
                <a:moveTo>
                  <a:pt x="20" y="113"/>
                </a:moveTo>
                <a:cubicBezTo>
                  <a:pt x="44" y="68"/>
                  <a:pt x="0" y="1"/>
                  <a:pt x="114" y="2"/>
                </a:cubicBezTo>
                <a:cubicBezTo>
                  <a:pt x="233" y="1"/>
                  <a:pt x="144" y="114"/>
                  <a:pt x="256" y="114"/>
                </a:cubicBezTo>
                <a:cubicBezTo>
                  <a:pt x="368" y="114"/>
                  <a:pt x="288" y="0"/>
                  <a:pt x="394" y="0"/>
                </a:cubicBezTo>
                <a:cubicBezTo>
                  <a:pt x="500" y="0"/>
                  <a:pt x="421" y="117"/>
                  <a:pt x="522" y="116"/>
                </a:cubicBezTo>
                <a:cubicBezTo>
                  <a:pt x="623" y="115"/>
                  <a:pt x="570" y="64"/>
                  <a:pt x="616" y="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554" name="Text Box 69"/>
          <p:cNvSpPr txBox="1">
            <a:spLocks noChangeArrowheads="1"/>
          </p:cNvSpPr>
          <p:nvPr/>
        </p:nvSpPr>
        <p:spPr bwMode="auto">
          <a:xfrm>
            <a:off x="442913" y="5699125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FDM cable</a:t>
            </a:r>
          </a:p>
        </p:txBody>
      </p:sp>
      <p:pic>
        <p:nvPicPr>
          <p:cNvPr id="82970" name="Picture 73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03300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6" name="Rectangle 74"/>
          <p:cNvSpPr>
            <a:spLocks noGrp="1" noChangeArrowheads="1"/>
          </p:cNvSpPr>
          <p:nvPr>
            <p:ph type="title"/>
          </p:nvPr>
        </p:nvSpPr>
        <p:spPr>
          <a:xfrm>
            <a:off x="230188" y="206375"/>
            <a:ext cx="862965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Channel partitioning MAC protocols: FDMA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3753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4.1 Allocation problem for a broadcast channel</a:t>
            </a:r>
          </a:p>
          <a:p>
            <a:pPr marL="0" indent="0">
              <a:buNone/>
            </a:pPr>
            <a:r>
              <a:rPr lang="en-US" dirty="0"/>
              <a:t>	- Multiple access problem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4.2. Control access protocols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ALOHA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Slotted ALOHA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CSMA (CD/CA)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Collision-free</a:t>
            </a:r>
          </a:p>
          <a:p>
            <a:pPr marL="0" indent="0">
              <a:buNone/>
            </a:pPr>
            <a:r>
              <a:rPr lang="en-US" dirty="0"/>
              <a:t>4.3. LAN technologies 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/>
              <a:t>LAN MAC Address &amp; ARP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/>
              <a:t>Ethernet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/>
              <a:t>Wi-Fi 802.11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/>
              <a:t> </a:t>
            </a:r>
            <a:r>
              <a:rPr lang="en-US" dirty="0" err="1"/>
              <a:t>WiMax</a:t>
            </a:r>
            <a:r>
              <a:rPr lang="en-US" dirty="0"/>
              <a:t> 802.16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/>
              <a:t>Bluetooth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/>
              <a:t>4G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 err="1"/>
              <a:t>IoT</a:t>
            </a:r>
            <a:endParaRPr lang="en-US" dirty="0"/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/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3165897641"/>
      </p:ext>
    </p:extLst>
  </p:cSld>
  <p:clrMapOvr>
    <a:masterClrMapping/>
  </p:clrMapOvr>
</p:sld>
</file>

<file path=ppt/theme/theme1.xml><?xml version="1.0" encoding="utf-8"?>
<a:theme xmlns:a="http://schemas.openxmlformats.org/drawingml/2006/main" name="vku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vku_theme</Template>
  <TotalTime>973</TotalTime>
  <Words>4671</Words>
  <Application>Microsoft Macintosh PowerPoint</Application>
  <PresentationFormat>On-screen Show (4:3)</PresentationFormat>
  <Paragraphs>1069</Paragraphs>
  <Slides>77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7" baseType="lpstr">
      <vt:lpstr>MS Mincho</vt:lpstr>
      <vt:lpstr>Arial</vt:lpstr>
      <vt:lpstr>Calibri</vt:lpstr>
      <vt:lpstr>Comic Sans MS</vt:lpstr>
      <vt:lpstr>Gill Sans MT</vt:lpstr>
      <vt:lpstr>Tahoma</vt:lpstr>
      <vt:lpstr>Times New Roman</vt:lpstr>
      <vt:lpstr>Wingdings</vt:lpstr>
      <vt:lpstr>vku_theme</vt:lpstr>
      <vt:lpstr>Clip</vt:lpstr>
      <vt:lpstr>Medium Access Control (MAC) LAYER</vt:lpstr>
      <vt:lpstr>Chapter 4: outline</vt:lpstr>
      <vt:lpstr>Multiple access links, protocols</vt:lpstr>
      <vt:lpstr>Multiple access protocols</vt:lpstr>
      <vt:lpstr>An ideal multiple access protocol</vt:lpstr>
      <vt:lpstr>MAC protocols: taxonomy</vt:lpstr>
      <vt:lpstr>Channel partitioning MAC protocols: TDMA</vt:lpstr>
      <vt:lpstr>Channel partitioning MAC protocols: FDMA</vt:lpstr>
      <vt:lpstr>Chapter 4: outline</vt:lpstr>
      <vt:lpstr>Random access protocols</vt:lpstr>
      <vt:lpstr>Pure (unslotted) ALOHA</vt:lpstr>
      <vt:lpstr>Slotted ALOHA</vt:lpstr>
      <vt:lpstr>Slotted ALOHA</vt:lpstr>
      <vt:lpstr>CSMA (carrier sense multiple access)</vt:lpstr>
      <vt:lpstr>CSMA collisions</vt:lpstr>
      <vt:lpstr>CSMA/CD (collision detection)</vt:lpstr>
      <vt:lpstr>CSMA/CD (collision detection)</vt:lpstr>
      <vt:lpstr>PowerPoint Presentation</vt:lpstr>
      <vt:lpstr>PowerPoint Presentation</vt:lpstr>
      <vt:lpstr>“Taking turns” MAC protocols</vt:lpstr>
      <vt:lpstr>“Taking turns” MAC protocols</vt:lpstr>
      <vt:lpstr>“Taking turns” MAC protocols</vt:lpstr>
      <vt:lpstr>PowerPoint Presentation</vt:lpstr>
      <vt:lpstr>PowerPoint Presentation</vt:lpstr>
      <vt:lpstr> Summary of MAC protocols</vt:lpstr>
      <vt:lpstr>Exercise</vt:lpstr>
      <vt:lpstr>Chapter 4: outline</vt:lpstr>
      <vt:lpstr>MAC addresses and ARP</vt:lpstr>
      <vt:lpstr>MAC addresses and ARP</vt:lpstr>
      <vt:lpstr>MAC addresses (more)</vt:lpstr>
      <vt:lpstr>ARP: address resolution protocol</vt:lpstr>
      <vt:lpstr>ARP protocol: same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Chapter 4: outline</vt:lpstr>
      <vt:lpstr>Ethernet</vt:lpstr>
      <vt:lpstr>Ethernet: physical topology</vt:lpstr>
      <vt:lpstr>Ethernet frame structure</vt:lpstr>
      <vt:lpstr>Ethernet frame structure (more)</vt:lpstr>
      <vt:lpstr>Ethernet: unreliable, connectionless</vt:lpstr>
      <vt:lpstr>802.3 Ethernet standards: link &amp; physical layers</vt:lpstr>
      <vt:lpstr>Ethernet (IEEE 802.3)</vt:lpstr>
      <vt:lpstr>Ethernet: CSMA/CD with  Binary Exponential Backoff</vt:lpstr>
      <vt:lpstr>Efficiency of Ethernet at 10 Mbps with 512-bit slot times</vt:lpstr>
      <vt:lpstr>Switched Ethernet (1)</vt:lpstr>
      <vt:lpstr>Switched Ethernet (2)</vt:lpstr>
      <vt:lpstr>Fast Ethernet</vt:lpstr>
      <vt:lpstr>Gigabit Ethernet</vt:lpstr>
      <vt:lpstr>10 Gigabit Ethernet</vt:lpstr>
      <vt:lpstr>Ethernet benefits</vt:lpstr>
      <vt:lpstr>Wireless LAN 802.11</vt:lpstr>
      <vt:lpstr>802.11 Architecture and Protocol Stack (1)</vt:lpstr>
      <vt:lpstr>802.11 Architecture and Protocol Stack (2)</vt:lpstr>
      <vt:lpstr>802.11 Protocol Stack</vt:lpstr>
      <vt:lpstr>802.11b PHY Layer</vt:lpstr>
      <vt:lpstr>802.11a, g, n PHY Layer</vt:lpstr>
      <vt:lpstr>The 802.11 MAC Sublayer Protocol</vt:lpstr>
      <vt:lpstr>Collision Avoidance mechanism</vt:lpstr>
      <vt:lpstr>CSMA/CA</vt:lpstr>
      <vt:lpstr>Power management</vt:lpstr>
      <vt:lpstr>Interframe timing for QoS purposes</vt:lpstr>
      <vt:lpstr>802.11 Frame Structure</vt:lpstr>
      <vt:lpstr>Hub</vt:lpstr>
      <vt:lpstr>Connecting to hub</vt:lpstr>
      <vt:lpstr>Switch</vt:lpstr>
      <vt:lpstr>Forwarding</vt:lpstr>
      <vt:lpstr>Ethernet switch</vt:lpstr>
      <vt:lpstr>Switch: multiple simultaneous transmissions</vt:lpstr>
      <vt:lpstr>Switch forwarding table</vt:lpstr>
      <vt:lpstr>Switch: self-learning</vt:lpstr>
      <vt:lpstr>Switch: frame filtering/forwarding</vt:lpstr>
      <vt:lpstr>Self-learning, forwarding: example</vt:lpstr>
      <vt:lpstr>Switches vs. routers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the son</dc:creator>
  <cp:lastModifiedBy>Huu Nhat Minh Nguyen</cp:lastModifiedBy>
  <cp:revision>112</cp:revision>
  <dcterms:created xsi:type="dcterms:W3CDTF">2021-08-09T10:07:43Z</dcterms:created>
  <dcterms:modified xsi:type="dcterms:W3CDTF">2023-02-07T15:06:53Z</dcterms:modified>
</cp:coreProperties>
</file>