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186" y="-8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7"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49"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1"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56"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4"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8"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1"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76"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9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9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9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0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0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10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1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11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1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11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1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12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8280" cy="2035080"/>
          </a:xfrm>
          <a:prstGeom prst="rect">
            <a:avLst/>
          </a:prstGeom>
          <a:ln>
            <a:noFill/>
          </a:ln>
        </p:spPr>
      </p:pic>
      <p:sp>
        <p:nvSpPr>
          <p:cNvPr id="6" name="CustomShape 1"/>
          <p:cNvSpPr/>
          <p:nvPr/>
        </p:nvSpPr>
        <p:spPr>
          <a:xfrm>
            <a:off x="22860000" y="2016000"/>
            <a:ext cx="7919280" cy="791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4"/>
          <p:cNvPicPr/>
          <p:nvPr/>
        </p:nvPicPr>
        <p:blipFill>
          <a:blip r:embed="rId14"/>
          <a:stretch/>
        </p:blipFill>
        <p:spPr>
          <a:xfrm>
            <a:off x="2071800" y="2037600"/>
            <a:ext cx="9638280" cy="2035080"/>
          </a:xfrm>
          <a:prstGeom prst="rect">
            <a:avLst/>
          </a:prstGeom>
          <a:ln>
            <a:noFill/>
          </a:ln>
        </p:spPr>
      </p:pic>
      <p:sp>
        <p:nvSpPr>
          <p:cNvPr id="42" name="CustomShape 1"/>
          <p:cNvSpPr/>
          <p:nvPr/>
        </p:nvSpPr>
        <p:spPr>
          <a:xfrm>
            <a:off x="22860000" y="2016000"/>
            <a:ext cx="7919280" cy="791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9260000" y="2016000"/>
            <a:ext cx="4859280" cy="4859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rafik 4"/>
          <p:cNvPicPr/>
          <p:nvPr/>
        </p:nvPicPr>
        <p:blipFill>
          <a:blip r:embed="rId14"/>
          <a:stretch/>
        </p:blipFill>
        <p:spPr>
          <a:xfrm>
            <a:off x="2071800" y="2037600"/>
            <a:ext cx="9638280" cy="2035080"/>
          </a:xfrm>
          <a:prstGeom prst="rect">
            <a:avLst/>
          </a:prstGeom>
          <a:ln>
            <a:noFill/>
          </a:ln>
        </p:spPr>
      </p:pic>
      <p:sp>
        <p:nvSpPr>
          <p:cNvPr id="83" name="CustomShape 1"/>
          <p:cNvSpPr/>
          <p:nvPr/>
        </p:nvSpPr>
        <p:spPr>
          <a:xfrm>
            <a:off x="22860000" y="2016000"/>
            <a:ext cx="7919280" cy="7919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2"/>
          <p:cNvSpPr/>
          <p:nvPr/>
        </p:nvSpPr>
        <p:spPr>
          <a:xfrm>
            <a:off x="19260000" y="2016000"/>
            <a:ext cx="4859280" cy="4859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B1CF91B7-822E-4E82-A06B-652BA8FCB896}"/>
              </a:ext>
            </a:extLst>
          </p:cNvPr>
          <p:cNvSpPr/>
          <p:nvPr/>
        </p:nvSpPr>
        <p:spPr>
          <a:xfrm>
            <a:off x="16372114" y="32165272"/>
            <a:ext cx="11277600" cy="39154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CustomShape 1"/>
          <p:cNvSpPr/>
          <p:nvPr/>
        </p:nvSpPr>
        <p:spPr>
          <a:xfrm>
            <a:off x="4057200" y="7132220"/>
            <a:ext cx="16246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spc="-1" dirty="0">
                <a:solidFill>
                  <a:srgbClr val="3E444C"/>
                </a:solidFill>
                <a:latin typeface="Univers for UniS 55 Roman Rg"/>
              </a:rPr>
              <a:t>Prüfer: Prof. Dr. Stefan Funke</a:t>
            </a:r>
            <a:br>
              <a:rPr lang="de-DE" sz="3200" dirty="0"/>
            </a:br>
            <a:r>
              <a:rPr lang="de-DE" sz="3200" spc="-1" dirty="0">
                <a:solidFill>
                  <a:srgbClr val="3E444C"/>
                </a:solidFill>
                <a:latin typeface="Univers for UniS 55 Roman Rg"/>
              </a:rPr>
              <a:t>Betreuer: Florian Barth M. Sc.,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Filip </a:t>
            </a:r>
            <a:r>
              <a:rPr lang="de-DE" sz="3200" spc="-1" dirty="0" err="1">
                <a:solidFill>
                  <a:srgbClr val="3E444C"/>
                </a:solidFill>
                <a:latin typeface="Univers for UniS 55 Roman Rg"/>
              </a:rPr>
              <a:t>Krumpe</a:t>
            </a:r>
            <a:r>
              <a:rPr lang="de-DE" sz="3200" spc="-1" dirty="0">
                <a:solidFill>
                  <a:srgbClr val="3E444C"/>
                </a:solidFill>
                <a:latin typeface="Univers for UniS 55 Roman Rg"/>
              </a:rPr>
              <a:t>, </a:t>
            </a:r>
            <a:r>
              <a:rPr lang="de-DE" sz="3200" spc="-1" dirty="0" err="1">
                <a:solidFill>
                  <a:srgbClr val="3E444C"/>
                </a:solidFill>
                <a:latin typeface="Univers for UniS 55 Roman Rg"/>
              </a:rPr>
              <a:t>Dipl</a:t>
            </a:r>
            <a:r>
              <a:rPr lang="de-DE" sz="3200" spc="-1" dirty="0">
                <a:solidFill>
                  <a:srgbClr val="3E444C"/>
                </a:solidFill>
                <a:latin typeface="Univers for UniS 55 Roman Rg"/>
              </a:rPr>
              <a:t>-Inf. Thomas Mendel</a:t>
            </a:r>
            <a:endParaRPr lang="de-DE" sz="3200" spc="-1" dirty="0"/>
          </a:p>
        </p:txBody>
      </p:sp>
      <p:sp>
        <p:nvSpPr>
          <p:cNvPr id="122" name="CustomShape 2"/>
          <p:cNvSpPr/>
          <p:nvPr/>
        </p:nvSpPr>
        <p:spPr>
          <a:xfrm>
            <a:off x="24768000" y="3960000"/>
            <a:ext cx="5219640" cy="4247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rPr>
              <a:t>Institut für </a:t>
            </a:r>
            <a:endParaRPr lang="de-DE" sz="5200" b="0" strike="noStrike" spc="-1">
              <a:latin typeface="Arial"/>
            </a:endParaRPr>
          </a:p>
          <a:p>
            <a:pPr>
              <a:lnSpc>
                <a:spcPct val="100000"/>
              </a:lnSpc>
              <a:spcBef>
                <a:spcPts val="1040"/>
              </a:spcBef>
            </a:pPr>
            <a:r>
              <a:rPr lang="de-DE" sz="5200" b="0" strike="noStrike" spc="-1">
                <a:solidFill>
                  <a:srgbClr val="FFFFFF"/>
                </a:solidFill>
                <a:latin typeface="Univers for UniS 65 Bold Rg"/>
              </a:rPr>
              <a:t>Formale Methoden der Informatik (FMI)</a:t>
            </a:r>
            <a:endParaRPr lang="de-DE" sz="5200" b="0" strike="noStrike" spc="-1">
              <a:latin typeface="Arial"/>
            </a:endParaRPr>
          </a:p>
        </p:txBody>
      </p:sp>
      <p:sp>
        <p:nvSpPr>
          <p:cNvPr id="124" name="CustomShape 4"/>
          <p:cNvSpPr/>
          <p:nvPr/>
        </p:nvSpPr>
        <p:spPr>
          <a:xfrm>
            <a:off x="4057200" y="4021898"/>
            <a:ext cx="15598440" cy="254412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dirty="0">
                <a:solidFill>
                  <a:srgbClr val="7F7F7F"/>
                </a:solidFill>
                <a:latin typeface="Calibri"/>
              </a:rPr>
              <a:t>ALF-WEB:</a:t>
            </a:r>
            <a:br>
              <a:rPr dirty="0"/>
            </a:br>
            <a:r>
              <a:rPr lang="de-DE" sz="9120" b="0" strike="noStrike" spc="-1" dirty="0">
                <a:solidFill>
                  <a:srgbClr val="7F7F7F"/>
                </a:solidFill>
                <a:latin typeface="Calibri"/>
              </a:rPr>
              <a:t>Area Label Fitting in OSM</a:t>
            </a:r>
            <a:endParaRPr lang="de-DE" sz="9120" b="0" strike="noStrike" spc="-1" dirty="0">
              <a:latin typeface="Arial"/>
            </a:endParaRPr>
          </a:p>
        </p:txBody>
      </p:sp>
      <p:sp>
        <p:nvSpPr>
          <p:cNvPr id="125" name="CustomShape 5"/>
          <p:cNvSpPr/>
          <p:nvPr/>
        </p:nvSpPr>
        <p:spPr>
          <a:xfrm>
            <a:off x="20376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Problemstellung</a:t>
            </a:r>
          </a:p>
          <a:p>
            <a:endParaRPr lang="de-DE" sz="1800" b="0" strike="noStrike" spc="-1" dirty="0">
              <a:latin typeface="Arial"/>
            </a:endParaRPr>
          </a:p>
        </p:txBody>
      </p:sp>
      <p:sp>
        <p:nvSpPr>
          <p:cNvPr id="126" name="CustomShape 6"/>
          <p:cNvSpPr/>
          <p:nvPr/>
        </p:nvSpPr>
        <p:spPr>
          <a:xfrm>
            <a:off x="19867500" y="3389527"/>
            <a:ext cx="4688640" cy="33116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buClr>
                <a:srgbClr val="000000"/>
              </a:buClr>
              <a:buSzPct val="45000"/>
            </a:pPr>
            <a:r>
              <a:rPr lang="de-DE" sz="3200" spc="-1" dirty="0">
                <a:solidFill>
                  <a:schemeClr val="bg1"/>
                </a:solidFill>
                <a:latin typeface="Calibri"/>
              </a:rPr>
              <a:t>Patrick Schneefuss</a:t>
            </a:r>
            <a:br>
              <a:rPr lang="de-DE" sz="3200" spc="-1" dirty="0">
                <a:solidFill>
                  <a:schemeClr val="bg1"/>
                </a:solidFill>
                <a:latin typeface="Calibri"/>
              </a:rPr>
            </a:br>
            <a:r>
              <a:rPr lang="de-DE" sz="3200" spc="-1" dirty="0">
                <a:solidFill>
                  <a:schemeClr val="bg1"/>
                </a:solidFill>
                <a:latin typeface="Calibri"/>
              </a:rPr>
              <a:t>Jan Schneider</a:t>
            </a:r>
            <a:br>
              <a:rPr lang="de-DE" sz="3200" spc="-1" dirty="0">
                <a:solidFill>
                  <a:schemeClr val="bg1"/>
                </a:solidFill>
                <a:latin typeface="Calibri"/>
              </a:rPr>
            </a:br>
            <a:r>
              <a:rPr lang="de-DE" sz="3200" spc="-1" dirty="0">
                <a:solidFill>
                  <a:schemeClr val="bg1"/>
                </a:solidFill>
                <a:latin typeface="Calibri"/>
              </a:rPr>
              <a:t>Michael Steinert</a:t>
            </a:r>
            <a:br>
              <a:rPr lang="de-DE" sz="3200" dirty="0">
                <a:solidFill>
                  <a:schemeClr val="bg1"/>
                </a:solidFill>
              </a:rPr>
            </a:br>
            <a:r>
              <a:rPr lang="de-DE" sz="3200" spc="-1" dirty="0">
                <a:solidFill>
                  <a:schemeClr val="bg1"/>
                </a:solidFill>
                <a:latin typeface="Calibri"/>
              </a:rPr>
              <a:t>Michel Weitbrecht</a:t>
            </a:r>
            <a:endParaRPr lang="de-DE" sz="3200" spc="-1" dirty="0">
              <a:solidFill>
                <a:schemeClr val="bg1"/>
              </a:solidFill>
            </a:endParaRPr>
          </a:p>
        </p:txBody>
      </p:sp>
      <p:pic>
        <p:nvPicPr>
          <p:cNvPr id="127" name="Grafik 126"/>
          <p:cNvPicPr/>
          <p:nvPr/>
        </p:nvPicPr>
        <p:blipFill>
          <a:blip r:embed="rId2"/>
          <a:stretch/>
        </p:blipFill>
        <p:spPr>
          <a:xfrm>
            <a:off x="24768000" y="39948386"/>
            <a:ext cx="3698942" cy="1796422"/>
          </a:xfrm>
          <a:prstGeom prst="rect">
            <a:avLst/>
          </a:prstGeom>
          <a:ln>
            <a:noFill/>
          </a:ln>
        </p:spPr>
      </p:pic>
      <p:sp>
        <p:nvSpPr>
          <p:cNvPr id="8" name="Rechteck 7">
            <a:extLst>
              <a:ext uri="{FF2B5EF4-FFF2-40B4-BE49-F238E27FC236}">
                <a16:creationId xmlns:a16="http://schemas.microsoft.com/office/drawing/2014/main" id="{8337D665-6B20-4D15-9727-694E9478DFA7}"/>
              </a:ext>
            </a:extLst>
          </p:cNvPr>
          <p:cNvSpPr/>
          <p:nvPr/>
        </p:nvSpPr>
        <p:spPr>
          <a:xfrm>
            <a:off x="2037598" y="12415715"/>
            <a:ext cx="12707281" cy="111872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29" name="CustomShape 5">
            <a:extLst>
              <a:ext uri="{FF2B5EF4-FFF2-40B4-BE49-F238E27FC236}">
                <a16:creationId xmlns:a16="http://schemas.microsoft.com/office/drawing/2014/main" id="{F5A73214-FD80-4342-A11F-24B7AA000636}"/>
              </a:ext>
            </a:extLst>
          </p:cNvPr>
          <p:cNvSpPr/>
          <p:nvPr/>
        </p:nvSpPr>
        <p:spPr>
          <a:xfrm>
            <a:off x="2053285" y="23902865"/>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Architektur</a:t>
            </a:r>
          </a:p>
          <a:p>
            <a:endParaRPr lang="de-DE" sz="1800" b="0" strike="noStrike" spc="-1" dirty="0">
              <a:latin typeface="Arial"/>
            </a:endParaRPr>
          </a:p>
        </p:txBody>
      </p:sp>
      <p:sp>
        <p:nvSpPr>
          <p:cNvPr id="30" name="Rechteck 29">
            <a:extLst>
              <a:ext uri="{FF2B5EF4-FFF2-40B4-BE49-F238E27FC236}">
                <a16:creationId xmlns:a16="http://schemas.microsoft.com/office/drawing/2014/main" id="{2CBA68D0-1A03-40A8-99D2-5AE7D45A58C9}"/>
              </a:ext>
            </a:extLst>
          </p:cNvPr>
          <p:cNvSpPr/>
          <p:nvPr/>
        </p:nvSpPr>
        <p:spPr>
          <a:xfrm>
            <a:off x="2065152" y="24920702"/>
            <a:ext cx="12707281" cy="953811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a:p>
            <a:endParaRPr lang="de-DE" sz="2800" b="1" dirty="0"/>
          </a:p>
        </p:txBody>
      </p:sp>
      <p:pic>
        <p:nvPicPr>
          <p:cNvPr id="3" name="Grafik 2" descr="Ein Bild, das Screenshot enthält.&#10;&#10;Automatisch generierte Beschreibung">
            <a:extLst>
              <a:ext uri="{FF2B5EF4-FFF2-40B4-BE49-F238E27FC236}">
                <a16:creationId xmlns:a16="http://schemas.microsoft.com/office/drawing/2014/main" id="{707371DF-CEA1-4285-BFC4-7619208D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133" y="25316525"/>
            <a:ext cx="12008653" cy="5994945"/>
          </a:xfrm>
          <a:prstGeom prst="rect">
            <a:avLst/>
          </a:prstGeom>
        </p:spPr>
      </p:pic>
      <p:pic>
        <p:nvPicPr>
          <p:cNvPr id="14" name="Grafik 13" descr="Ein Bild, das Text, Karte enthält.&#10;&#10;Automatisch generierte Beschreibung">
            <a:extLst>
              <a:ext uri="{FF2B5EF4-FFF2-40B4-BE49-F238E27FC236}">
                <a16:creationId xmlns:a16="http://schemas.microsoft.com/office/drawing/2014/main" id="{08E16518-383A-4962-8B69-1C6B4A2B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446" y="17909192"/>
            <a:ext cx="6124598" cy="5363057"/>
          </a:xfrm>
          <a:prstGeom prst="rect">
            <a:avLst/>
          </a:prstGeom>
        </p:spPr>
      </p:pic>
      <p:sp>
        <p:nvSpPr>
          <p:cNvPr id="2" name="Rechteck 1">
            <a:extLst>
              <a:ext uri="{FF2B5EF4-FFF2-40B4-BE49-F238E27FC236}">
                <a16:creationId xmlns:a16="http://schemas.microsoft.com/office/drawing/2014/main" id="{98FDC965-9899-42C1-A31C-F6BDFC543F7B}"/>
              </a:ext>
            </a:extLst>
          </p:cNvPr>
          <p:cNvSpPr/>
          <p:nvPr/>
        </p:nvSpPr>
        <p:spPr>
          <a:xfrm>
            <a:off x="2507446" y="12715630"/>
            <a:ext cx="11875304" cy="4893647"/>
          </a:xfrm>
          <a:prstGeom prst="rect">
            <a:avLst/>
          </a:prstGeom>
        </p:spPr>
        <p:txBody>
          <a:bodyPr wrap="square">
            <a:spAutoFit/>
          </a:bodyPr>
          <a:lstStyle/>
          <a:p>
            <a:r>
              <a:rPr lang="de-DE" sz="2400" dirty="0"/>
              <a:t>Herkömmliche Kartensysteme laden ihre Daten in Form vor-</a:t>
            </a:r>
            <a:r>
              <a:rPr lang="de-DE" sz="2400" dirty="0" err="1"/>
              <a:t>gerendeten</a:t>
            </a:r>
            <a:endParaRPr lang="de-DE" sz="2400" dirty="0"/>
          </a:p>
          <a:p>
            <a:r>
              <a:rPr lang="de-DE" sz="2400" dirty="0"/>
              <a:t>Grafiken (</a:t>
            </a:r>
            <a:r>
              <a:rPr lang="de-DE" sz="2400" dirty="0" err="1"/>
              <a:t>Tiles</a:t>
            </a:r>
            <a:r>
              <a:rPr lang="de-DE" sz="2400" dirty="0"/>
              <a:t>).</a:t>
            </a:r>
          </a:p>
          <a:p>
            <a:br>
              <a:rPr lang="de-DE" sz="2400" dirty="0"/>
            </a:br>
            <a:r>
              <a:rPr lang="de-DE" sz="2400" i="1" dirty="0"/>
              <a:t>Probleme: </a:t>
            </a:r>
            <a:br>
              <a:rPr lang="de-DE" sz="2400" i="1" dirty="0"/>
            </a:br>
            <a:r>
              <a:rPr lang="de-DE" sz="2400" dirty="0"/>
              <a:t>- Große Datenmengen durch binäre Grafikdateien</a:t>
            </a:r>
            <a:br>
              <a:rPr lang="de-DE" sz="2400" dirty="0"/>
            </a:br>
            <a:r>
              <a:rPr lang="de-DE" sz="2400" dirty="0"/>
              <a:t>- Keine Filterung von Kartenelementen zur Laufzeit möglich</a:t>
            </a:r>
            <a:br>
              <a:rPr lang="de-DE" sz="2400" dirty="0"/>
            </a:br>
            <a:r>
              <a:rPr lang="de-DE" sz="2400" dirty="0"/>
              <a:t>- Labels drehen sich bei Rotation der Karte mit</a:t>
            </a:r>
          </a:p>
          <a:p>
            <a:endParaRPr lang="de-DE" sz="2400" dirty="0"/>
          </a:p>
          <a:p>
            <a:r>
              <a:rPr lang="de-DE" sz="2400" i="1" dirty="0"/>
              <a:t>Konzeptioneller Lösungsansatz:</a:t>
            </a:r>
            <a:br>
              <a:rPr lang="de-DE" sz="2400" i="1" dirty="0"/>
            </a:br>
            <a:r>
              <a:rPr lang="de-DE" sz="2400" dirty="0"/>
              <a:t>- Client (Browser) fragt benötigte Kartenausschnitte beim Server an</a:t>
            </a:r>
            <a:br>
              <a:rPr lang="de-DE" sz="2400" dirty="0"/>
            </a:br>
            <a:r>
              <a:rPr lang="de-DE" sz="2400" dirty="0"/>
              <a:t>- Übermittlung geografischer Daten statt Grafiken</a:t>
            </a:r>
            <a:br>
              <a:rPr lang="de-DE" sz="2400" dirty="0"/>
            </a:br>
            <a:r>
              <a:rPr lang="de-DE" sz="2400" dirty="0"/>
              <a:t>- Client übernimmt das Rendern der Karte</a:t>
            </a:r>
            <a:br>
              <a:rPr lang="de-DE" sz="2400" dirty="0"/>
            </a:br>
            <a:r>
              <a:rPr lang="de-DE" sz="2400" dirty="0"/>
              <a:t>- Vorverarbeitung der Daten für höhere Effizienz</a:t>
            </a:r>
          </a:p>
        </p:txBody>
      </p:sp>
      <p:sp>
        <p:nvSpPr>
          <p:cNvPr id="32" name="CustomShape 5">
            <a:extLst>
              <a:ext uri="{FF2B5EF4-FFF2-40B4-BE49-F238E27FC236}">
                <a16:creationId xmlns:a16="http://schemas.microsoft.com/office/drawing/2014/main" id="{F4F881BF-2BBD-4127-BF2D-3A6086603383}"/>
              </a:ext>
            </a:extLst>
          </p:cNvPr>
          <p:cNvSpPr/>
          <p:nvPr/>
        </p:nvSpPr>
        <p:spPr>
          <a:xfrm>
            <a:off x="15660000" y="11470628"/>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a:t>
            </a:r>
            <a:r>
              <a:rPr lang="de-DE" sz="2800" b="0" strike="noStrike" spc="-1" dirty="0" err="1">
                <a:solidFill>
                  <a:schemeClr val="bg1"/>
                </a:solidFill>
                <a:latin typeface="Arial"/>
              </a:rPr>
              <a:t>Preprocessing</a:t>
            </a:r>
            <a:endParaRPr lang="de-DE" sz="2800" b="0" strike="noStrike" spc="-1" dirty="0">
              <a:solidFill>
                <a:schemeClr val="bg1"/>
              </a:solidFill>
              <a:latin typeface="Arial"/>
            </a:endParaRPr>
          </a:p>
          <a:p>
            <a:endParaRPr lang="de-DE" sz="1800" b="0" strike="noStrike" spc="-1" dirty="0">
              <a:latin typeface="Arial"/>
            </a:endParaRPr>
          </a:p>
        </p:txBody>
      </p:sp>
      <p:pic>
        <p:nvPicPr>
          <p:cNvPr id="5" name="Grafik 4" descr="Ein Bild, das Karte, Text enthält.&#10;&#10;Automatisch generierte Beschreibung">
            <a:extLst>
              <a:ext uri="{FF2B5EF4-FFF2-40B4-BE49-F238E27FC236}">
                <a16:creationId xmlns:a16="http://schemas.microsoft.com/office/drawing/2014/main" id="{771C9655-1287-4A34-8357-D22F90994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8849" y="22284645"/>
            <a:ext cx="3307080" cy="3177540"/>
          </a:xfrm>
          <a:prstGeom prst="rect">
            <a:avLst/>
          </a:prstGeom>
        </p:spPr>
      </p:pic>
      <p:sp>
        <p:nvSpPr>
          <p:cNvPr id="38" name="Rechteck 37">
            <a:extLst>
              <a:ext uri="{FF2B5EF4-FFF2-40B4-BE49-F238E27FC236}">
                <a16:creationId xmlns:a16="http://schemas.microsoft.com/office/drawing/2014/main" id="{E1778BED-BF8F-492E-9E3B-F644ED9155CC}"/>
              </a:ext>
            </a:extLst>
          </p:cNvPr>
          <p:cNvSpPr/>
          <p:nvPr/>
        </p:nvSpPr>
        <p:spPr>
          <a:xfrm>
            <a:off x="15660001" y="12415715"/>
            <a:ext cx="12707280" cy="595991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pic>
        <p:nvPicPr>
          <p:cNvPr id="16" name="Grafik 15" descr="Ein Bild, das Karte, Text enthält.&#10;&#10;Automatisch generierte Beschreibung">
            <a:extLst>
              <a:ext uri="{FF2B5EF4-FFF2-40B4-BE49-F238E27FC236}">
                <a16:creationId xmlns:a16="http://schemas.microsoft.com/office/drawing/2014/main" id="{9E6D4B23-3118-4A9A-BB11-FB872B8200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46962" y="21413194"/>
            <a:ext cx="6330858" cy="4513860"/>
          </a:xfrm>
          <a:prstGeom prst="rect">
            <a:avLst/>
          </a:prstGeom>
        </p:spPr>
      </p:pic>
      <p:pic>
        <p:nvPicPr>
          <p:cNvPr id="20" name="Grafik 19" descr="Ein Bild, das Text, Karte enthält.&#10;&#10;Automatisch generierte Beschreibung">
            <a:extLst>
              <a:ext uri="{FF2B5EF4-FFF2-40B4-BE49-F238E27FC236}">
                <a16:creationId xmlns:a16="http://schemas.microsoft.com/office/drawing/2014/main" id="{895326BB-6F5B-43D0-80EB-F4C17FC92C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5843" y="18182081"/>
            <a:ext cx="5745237" cy="4482100"/>
          </a:xfrm>
          <a:prstGeom prst="rect">
            <a:avLst/>
          </a:prstGeom>
        </p:spPr>
      </p:pic>
      <p:sp>
        <p:nvSpPr>
          <p:cNvPr id="46" name="Rechteck 45">
            <a:extLst>
              <a:ext uri="{FF2B5EF4-FFF2-40B4-BE49-F238E27FC236}">
                <a16:creationId xmlns:a16="http://schemas.microsoft.com/office/drawing/2014/main" id="{79D89F41-A573-40AB-9321-22C4357C86CA}"/>
              </a:ext>
            </a:extLst>
          </p:cNvPr>
          <p:cNvSpPr/>
          <p:nvPr/>
        </p:nvSpPr>
        <p:spPr>
          <a:xfrm>
            <a:off x="15660000" y="27564076"/>
            <a:ext cx="12707281" cy="1128444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7" name="CustomShape 5">
            <a:extLst>
              <a:ext uri="{FF2B5EF4-FFF2-40B4-BE49-F238E27FC236}">
                <a16:creationId xmlns:a16="http://schemas.microsoft.com/office/drawing/2014/main" id="{2FA407D0-9ACF-4C18-9E62-C84866F27E87}"/>
              </a:ext>
            </a:extLst>
          </p:cNvPr>
          <p:cNvSpPr/>
          <p:nvPr/>
        </p:nvSpPr>
        <p:spPr>
          <a:xfrm>
            <a:off x="15660000" y="18627650"/>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Gebogene Label</a:t>
            </a:r>
          </a:p>
          <a:p>
            <a:endParaRPr lang="de-DE" sz="1800" b="0" strike="noStrike" spc="-1" dirty="0">
              <a:latin typeface="Arial"/>
            </a:endParaRPr>
          </a:p>
        </p:txBody>
      </p:sp>
      <p:sp>
        <p:nvSpPr>
          <p:cNvPr id="48" name="CustomShape 5">
            <a:extLst>
              <a:ext uri="{FF2B5EF4-FFF2-40B4-BE49-F238E27FC236}">
                <a16:creationId xmlns:a16="http://schemas.microsoft.com/office/drawing/2014/main" id="{5AF86716-B013-4DCF-8BAC-3FD0A42C70EC}"/>
              </a:ext>
            </a:extLst>
          </p:cNvPr>
          <p:cNvSpPr/>
          <p:nvPr/>
        </p:nvSpPr>
        <p:spPr>
          <a:xfrm>
            <a:off x="15660000" y="26665627"/>
            <a:ext cx="12707280" cy="645172"/>
          </a:xfrm>
          <a:prstGeom prst="rect">
            <a:avLst/>
          </a:prstGeom>
          <a:solidFill>
            <a:srgbClr val="00B0F0"/>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r>
              <a:rPr lang="de-DE" sz="2800" b="0" strike="noStrike" spc="-1" dirty="0">
                <a:solidFill>
                  <a:schemeClr val="bg1"/>
                </a:solidFill>
                <a:latin typeface="Arial"/>
              </a:rPr>
              <a:t>                                                    Grenzvereinfachung</a:t>
            </a:r>
          </a:p>
          <a:p>
            <a:endParaRPr lang="de-DE" sz="1800" b="0" strike="noStrike" spc="-1" dirty="0">
              <a:latin typeface="Arial"/>
            </a:endParaRPr>
          </a:p>
        </p:txBody>
      </p:sp>
      <p:sp>
        <p:nvSpPr>
          <p:cNvPr id="49" name="Rechteck 48">
            <a:extLst>
              <a:ext uri="{FF2B5EF4-FFF2-40B4-BE49-F238E27FC236}">
                <a16:creationId xmlns:a16="http://schemas.microsoft.com/office/drawing/2014/main" id="{951C67C6-9131-4D72-83E1-85A07D74004C}"/>
              </a:ext>
            </a:extLst>
          </p:cNvPr>
          <p:cNvSpPr/>
          <p:nvPr/>
        </p:nvSpPr>
        <p:spPr>
          <a:xfrm>
            <a:off x="15660000" y="19546184"/>
            <a:ext cx="12707281" cy="691803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endParaRPr lang="de-DE" sz="2800" dirty="0"/>
          </a:p>
        </p:txBody>
      </p:sp>
      <p:sp>
        <p:nvSpPr>
          <p:cNvPr id="4" name="Textfeld 3">
            <a:extLst>
              <a:ext uri="{FF2B5EF4-FFF2-40B4-BE49-F238E27FC236}">
                <a16:creationId xmlns:a16="http://schemas.microsoft.com/office/drawing/2014/main" id="{0B90FA7B-1142-4599-8AA3-16CFA8705347}"/>
              </a:ext>
            </a:extLst>
          </p:cNvPr>
          <p:cNvSpPr txBox="1"/>
          <p:nvPr/>
        </p:nvSpPr>
        <p:spPr>
          <a:xfrm>
            <a:off x="15961182" y="27979373"/>
            <a:ext cx="12104915" cy="4893647"/>
          </a:xfrm>
          <a:prstGeom prst="rect">
            <a:avLst/>
          </a:prstGeom>
          <a:noFill/>
        </p:spPr>
        <p:txBody>
          <a:bodyPr wrap="square" rtlCol="0">
            <a:spAutoFit/>
          </a:bodyPr>
          <a:lstStyle/>
          <a:p>
            <a:r>
              <a:rPr lang="de-DE" sz="2400" dirty="0"/>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p>
          <a:p>
            <a:endParaRPr lang="de-DE" sz="2400" dirty="0"/>
          </a:p>
          <a:p>
            <a:r>
              <a:rPr lang="de-DE" sz="2400" dirty="0"/>
              <a:t>Vereinfachung dann je nach Zoomstufe, Vereinfachungsgrad linear zu Kartenmaßstab anhand des </a:t>
            </a:r>
            <a:r>
              <a:rPr lang="de-DE" sz="2400" dirty="0" err="1"/>
              <a:t>Algorithmuses</a:t>
            </a:r>
            <a:r>
              <a:rPr lang="de-DE" sz="2400" dirty="0"/>
              <a:t> in [1].</a:t>
            </a:r>
          </a:p>
          <a:p>
            <a:r>
              <a:rPr lang="de-DE" sz="2400" dirty="0"/>
              <a:t>Mit sinkender Zoomstufe ( Herauszoomen ) deutlich weniger Punkte pro Grenze. Möglichkeit </a:t>
            </a:r>
            <a:r>
              <a:rPr lang="de-DE" sz="2400" dirty="0" err="1"/>
              <a:t>Constraint</a:t>
            </a:r>
            <a:r>
              <a:rPr lang="de-DE" sz="2400" dirty="0"/>
              <a:t> Punkte, die immer im Gebiet liegen müssen.</a:t>
            </a:r>
          </a:p>
          <a:p>
            <a:endParaRPr lang="de-DE" sz="2400" dirty="0"/>
          </a:p>
          <a:p>
            <a:endParaRPr lang="de-DE" sz="2400" dirty="0"/>
          </a:p>
          <a:p>
            <a:endParaRPr lang="de-DE" sz="2400" dirty="0"/>
          </a:p>
        </p:txBody>
      </p:sp>
      <p:sp>
        <p:nvSpPr>
          <p:cNvPr id="6" name="Textfeld 5">
            <a:extLst>
              <a:ext uri="{FF2B5EF4-FFF2-40B4-BE49-F238E27FC236}">
                <a16:creationId xmlns:a16="http://schemas.microsoft.com/office/drawing/2014/main" id="{DC134236-1DF1-4FF5-9E26-73263D402BBA}"/>
              </a:ext>
            </a:extLst>
          </p:cNvPr>
          <p:cNvSpPr txBox="1"/>
          <p:nvPr/>
        </p:nvSpPr>
        <p:spPr>
          <a:xfrm>
            <a:off x="2229565" y="31411828"/>
            <a:ext cx="12302221" cy="3046988"/>
          </a:xfrm>
          <a:prstGeom prst="rect">
            <a:avLst/>
          </a:prstGeom>
          <a:noFill/>
        </p:spPr>
        <p:txBody>
          <a:bodyPr wrap="square" rtlCol="0">
            <a:spAutoFit/>
          </a:bodyPr>
          <a:lstStyle/>
          <a:p>
            <a:r>
              <a:rPr lang="de-DE" sz="2400" b="1" dirty="0"/>
              <a:t>Trump-client</a:t>
            </a:r>
            <a:r>
              <a:rPr lang="de-DE" sz="2400" dirty="0"/>
              <a:t>: Fordert Daten für einen gegebenen Kartenausschnitt an</a:t>
            </a:r>
          </a:p>
          <a:p>
            <a:r>
              <a:rPr lang="de-DE" sz="2400" b="1" dirty="0"/>
              <a:t>Trump-</a:t>
            </a:r>
            <a:r>
              <a:rPr lang="de-DE" sz="2400" b="1" dirty="0" err="1"/>
              <a:t>mapnik</a:t>
            </a:r>
            <a:r>
              <a:rPr lang="de-DE" sz="2400" dirty="0"/>
              <a:t>: Stellt dem Client vor-gerenderte </a:t>
            </a:r>
            <a:r>
              <a:rPr lang="de-DE" sz="2400" dirty="0" err="1"/>
              <a:t>Tiles</a:t>
            </a:r>
            <a:r>
              <a:rPr lang="de-DE" sz="2400" dirty="0"/>
              <a:t> bereit, sofern dies </a:t>
            </a:r>
            <a:r>
              <a:rPr lang="de-DE" sz="2400" dirty="0" err="1"/>
              <a:t>gewüscht</a:t>
            </a:r>
            <a:r>
              <a:rPr lang="de-DE" sz="2400" dirty="0"/>
              <a:t> ist</a:t>
            </a:r>
          </a:p>
          <a:p>
            <a:r>
              <a:rPr lang="de-DE" sz="2400" b="1" dirty="0"/>
              <a:t>Trump-area</a:t>
            </a:r>
            <a:r>
              <a:rPr lang="de-DE" sz="2400" dirty="0"/>
              <a:t>: Stellt dem Client Grenzen und gebogene Label bereit, liest diese aus der Datenbank</a:t>
            </a:r>
          </a:p>
          <a:p>
            <a:r>
              <a:rPr lang="de-DE" sz="2400" b="1" dirty="0"/>
              <a:t>Trump-label</a:t>
            </a:r>
            <a:r>
              <a:rPr lang="de-DE" sz="2400" dirty="0"/>
              <a:t>: Stellt überschneidungsfreie Punktlabel bereit</a:t>
            </a:r>
          </a:p>
          <a:p>
            <a:r>
              <a:rPr lang="de-DE" sz="2400" b="1" dirty="0"/>
              <a:t>Trump-</a:t>
            </a:r>
            <a:r>
              <a:rPr lang="de-DE" sz="2400" b="1" dirty="0" err="1"/>
              <a:t>preprocessing</a:t>
            </a:r>
            <a:r>
              <a:rPr lang="de-DE" sz="2400" dirty="0"/>
              <a:t>: Grenzen werden für verschiedene Zoomstufen vereinfacht und Position der gebogenen Label wird je Grenze</a:t>
            </a:r>
          </a:p>
          <a:p>
            <a:r>
              <a:rPr lang="de-DE" sz="2400" b="1" dirty="0"/>
              <a:t>Trump-</a:t>
            </a:r>
            <a:r>
              <a:rPr lang="de-DE" sz="2400" b="1" dirty="0" err="1"/>
              <a:t>postgis</a:t>
            </a:r>
            <a:r>
              <a:rPr lang="de-DE" sz="2400" b="1" dirty="0"/>
              <a:t>: </a:t>
            </a:r>
            <a:r>
              <a:rPr lang="de-DE" sz="2400" dirty="0"/>
              <a:t>Datenbank enthält die vorverarbeiteten Daten</a:t>
            </a:r>
          </a:p>
        </p:txBody>
      </p:sp>
      <p:pic>
        <p:nvPicPr>
          <p:cNvPr id="9" name="Grafik 8" descr="Ein Bild, das Text, Karte enthält.&#10;&#10;Automatisch generierte Beschreibung">
            <a:extLst>
              <a:ext uri="{FF2B5EF4-FFF2-40B4-BE49-F238E27FC236}">
                <a16:creationId xmlns:a16="http://schemas.microsoft.com/office/drawing/2014/main" id="{1CA0F08C-4482-462A-AA33-9D65AFFE04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60617" y="32318135"/>
            <a:ext cx="4620270" cy="3419952"/>
          </a:xfrm>
          <a:prstGeom prst="rect">
            <a:avLst/>
          </a:prstGeom>
        </p:spPr>
      </p:pic>
      <p:pic>
        <p:nvPicPr>
          <p:cNvPr id="11" name="Grafik 10" descr="Ein Bild, das Text, Karte enthält.&#10;&#10;Automatisch generierte Beschreibung">
            <a:extLst>
              <a:ext uri="{FF2B5EF4-FFF2-40B4-BE49-F238E27FC236}">
                <a16:creationId xmlns:a16="http://schemas.microsoft.com/office/drawing/2014/main" id="{9CCC7382-5DE0-4B08-9D86-4FE6190169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80322" y="32438633"/>
            <a:ext cx="4610743" cy="3410426"/>
          </a:xfrm>
          <a:prstGeom prst="rect">
            <a:avLst/>
          </a:prstGeom>
        </p:spPr>
      </p:pic>
      <p:sp>
        <p:nvSpPr>
          <p:cNvPr id="17" name="Textfeld 16">
            <a:extLst>
              <a:ext uri="{FF2B5EF4-FFF2-40B4-BE49-F238E27FC236}">
                <a16:creationId xmlns:a16="http://schemas.microsoft.com/office/drawing/2014/main" id="{E45FC380-B875-423F-AD11-B6D1C8292793}"/>
              </a:ext>
            </a:extLst>
          </p:cNvPr>
          <p:cNvSpPr txBox="1"/>
          <p:nvPr/>
        </p:nvSpPr>
        <p:spPr>
          <a:xfrm>
            <a:off x="15961181" y="36782038"/>
            <a:ext cx="12104915" cy="1200329"/>
          </a:xfrm>
          <a:prstGeom prst="rect">
            <a:avLst/>
          </a:prstGeom>
          <a:noFill/>
        </p:spPr>
        <p:txBody>
          <a:bodyPr wrap="square" rtlCol="0">
            <a:spAutoFit/>
          </a:bodyPr>
          <a:lstStyle/>
          <a:p>
            <a:r>
              <a:rPr lang="de-DE" sz="2400" dirty="0"/>
              <a:t>In der Abbildung sind die Gebiete Waiblingen, Kernen im Remstal und Fellbach ohne Vereinfachung (links), sowie mit Vereinfachung für Zoomstufe 11 (rechts) zu betrachten.</a:t>
            </a:r>
          </a:p>
          <a:p>
            <a:r>
              <a:rPr lang="de-DE" sz="2400" dirty="0"/>
              <a:t>ANZAHL PUNKTE NOCH REIN</a:t>
            </a:r>
          </a:p>
        </p:txBody>
      </p:sp>
      <p:sp>
        <p:nvSpPr>
          <p:cNvPr id="18" name="Textfeld 17">
            <a:extLst>
              <a:ext uri="{FF2B5EF4-FFF2-40B4-BE49-F238E27FC236}">
                <a16:creationId xmlns:a16="http://schemas.microsoft.com/office/drawing/2014/main" id="{EE49365E-1307-48C4-8920-B8D9D7550CA4}"/>
              </a:ext>
            </a:extLst>
          </p:cNvPr>
          <p:cNvSpPr txBox="1"/>
          <p:nvPr/>
        </p:nvSpPr>
        <p:spPr>
          <a:xfrm>
            <a:off x="16147755" y="19851669"/>
            <a:ext cx="11624774" cy="461665"/>
          </a:xfrm>
          <a:prstGeom prst="rect">
            <a:avLst/>
          </a:prstGeom>
          <a:noFill/>
        </p:spPr>
        <p:txBody>
          <a:bodyPr wrap="square" rtlCol="0">
            <a:spAutoFit/>
          </a:bodyPr>
          <a:lstStyle/>
          <a:p>
            <a:r>
              <a:rPr lang="de-DE" sz="2400" dirty="0"/>
              <a:t>Kurzer Text zur Labelberechnung</a:t>
            </a:r>
          </a:p>
        </p:txBody>
      </p:sp>
      <p:sp>
        <p:nvSpPr>
          <p:cNvPr id="24" name="Textfeld 23">
            <a:extLst>
              <a:ext uri="{FF2B5EF4-FFF2-40B4-BE49-F238E27FC236}">
                <a16:creationId xmlns:a16="http://schemas.microsoft.com/office/drawing/2014/main" id="{4E93CC46-C714-48DF-8044-A43D555CF233}"/>
              </a:ext>
            </a:extLst>
          </p:cNvPr>
          <p:cNvSpPr txBox="1"/>
          <p:nvPr/>
        </p:nvSpPr>
        <p:spPr>
          <a:xfrm>
            <a:off x="16147755" y="12939328"/>
            <a:ext cx="11624774" cy="461665"/>
          </a:xfrm>
          <a:prstGeom prst="rect">
            <a:avLst/>
          </a:prstGeom>
          <a:noFill/>
        </p:spPr>
        <p:txBody>
          <a:bodyPr wrap="square" rtlCol="0">
            <a:spAutoFit/>
          </a:bodyPr>
          <a:lstStyle/>
          <a:p>
            <a:r>
              <a:rPr lang="de-DE" sz="2400" dirty="0"/>
              <a:t>Text zu </a:t>
            </a:r>
            <a:r>
              <a:rPr lang="de-DE" sz="2400" dirty="0" err="1"/>
              <a:t>Preprocessing</a:t>
            </a:r>
            <a:r>
              <a:rPr lang="de-DE" sz="2400" dirty="0"/>
              <a:t> allgemein</a:t>
            </a:r>
          </a:p>
        </p:txBody>
      </p:sp>
      <p:sp>
        <p:nvSpPr>
          <p:cNvPr id="25" name="Rechteck 24">
            <a:extLst>
              <a:ext uri="{FF2B5EF4-FFF2-40B4-BE49-F238E27FC236}">
                <a16:creationId xmlns:a16="http://schemas.microsoft.com/office/drawing/2014/main" id="{9836A975-0C31-46F1-A463-432862EF2293}"/>
              </a:ext>
            </a:extLst>
          </p:cNvPr>
          <p:cNvSpPr/>
          <p:nvPr/>
        </p:nvSpPr>
        <p:spPr>
          <a:xfrm>
            <a:off x="2065152" y="34865187"/>
            <a:ext cx="12707281" cy="3982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6F0725-6BCC-404D-8EAF-11CC84FBC0CF}"/>
              </a:ext>
            </a:extLst>
          </p:cNvPr>
          <p:cNvSpPr txBox="1"/>
          <p:nvPr/>
        </p:nvSpPr>
        <p:spPr>
          <a:xfrm>
            <a:off x="4914900" y="36080700"/>
            <a:ext cx="7105650" cy="461665"/>
          </a:xfrm>
          <a:prstGeom prst="rect">
            <a:avLst/>
          </a:prstGeom>
          <a:noFill/>
        </p:spPr>
        <p:txBody>
          <a:bodyPr wrap="square" rtlCol="0">
            <a:spAutoFit/>
          </a:bodyPr>
          <a:lstStyle/>
          <a:p>
            <a:r>
              <a:rPr lang="de-DE" sz="2400" dirty="0"/>
              <a:t>VLLT NOCH EIN BILD</a:t>
            </a:r>
          </a:p>
        </p:txBody>
      </p:sp>
      <p:pic>
        <p:nvPicPr>
          <p:cNvPr id="10" name="Grafik 9" descr="Ein Bild, das Screenshot enthält.&#10;&#10;Automatisch generierte Beschreibung">
            <a:extLst>
              <a:ext uri="{FF2B5EF4-FFF2-40B4-BE49-F238E27FC236}">
                <a16:creationId xmlns:a16="http://schemas.microsoft.com/office/drawing/2014/main" id="{55520038-4290-4D59-A0A0-D45577F034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92742" y="14379939"/>
            <a:ext cx="11734800" cy="3171825"/>
          </a:xfrm>
          <a:prstGeom prst="rect">
            <a:avLst/>
          </a:prstGeom>
        </p:spPr>
      </p:pic>
      <p:pic>
        <p:nvPicPr>
          <p:cNvPr id="34" name="Grafik 33" descr="Ein Bild, das Text, Karte enthält.&#10;&#10;Automatisch generierte Beschreibung">
            <a:extLst>
              <a:ext uri="{FF2B5EF4-FFF2-40B4-BE49-F238E27FC236}">
                <a16:creationId xmlns:a16="http://schemas.microsoft.com/office/drawing/2014/main" id="{C38CA9F5-936F-4047-8FB9-8C78DB8627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13017" y="32470535"/>
            <a:ext cx="4620270" cy="34199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Words>
  <Application>Microsoft Office PowerPoint</Application>
  <PresentationFormat>Benutzerdefiniert</PresentationFormat>
  <Paragraphs>40</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vt:i4>
      </vt:variant>
    </vt:vector>
  </HeadingPairs>
  <TitlesOfParts>
    <vt:vector size="10" baseType="lpstr">
      <vt:lpstr>Arial</vt:lpstr>
      <vt:lpstr>Calibri</vt:lpstr>
      <vt:lpstr>Symbol</vt:lpstr>
      <vt:lpstr>Univers for UniS 55 Roman Rg</vt:lpstr>
      <vt:lpstr>Univers for UniS 65 Bold Rg</vt:lpstr>
      <vt:lpstr>Wingdings</vt:lpstr>
      <vt:lpstr>Office Theme</vt:lpstr>
      <vt:lpstr>Office Theme</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186</cp:revision>
  <dcterms:created xsi:type="dcterms:W3CDTF">2015-12-10T06:56:35Z</dcterms:created>
  <dcterms:modified xsi:type="dcterms:W3CDTF">2019-10-27T23:06:26Z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