
<file path=[Content_Types].xml><?xml version="1.0" encoding="utf-8"?>
<Types xmlns="http://schemas.openxmlformats.org/package/2006/content-types">
  <Default Extension="gif" ContentType="image/gif"/>
  <Default Extension="jp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</p:sldIdLst>
  <p:sldSz cx="30279975" cy="42808525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5" d="100"/>
          <a:sy n="25" d="100"/>
        </p:scale>
        <p:origin x="2412" y="-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1280" cy="7148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2725128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1513800" y="22985280"/>
            <a:ext cx="2725128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1280" cy="7148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1329840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15477480" y="10017000"/>
            <a:ext cx="1329840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1513800" y="22985280"/>
            <a:ext cx="1329840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15477480" y="22985280"/>
            <a:ext cx="1329840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1280" cy="7148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877464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10727640" y="10017000"/>
            <a:ext cx="877464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19941480" y="10017000"/>
            <a:ext cx="877464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1513800" y="22985280"/>
            <a:ext cx="877464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10727640" y="22985280"/>
            <a:ext cx="877464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19941480" y="22985280"/>
            <a:ext cx="877464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1280" cy="7148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1513800" y="10017000"/>
            <a:ext cx="27251280" cy="24828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1280" cy="7148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27251280" cy="24828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1280" cy="7148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13298400" cy="24828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15477480" y="10017000"/>
            <a:ext cx="13298400" cy="24828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1280" cy="7148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1513800" y="1707840"/>
            <a:ext cx="27251280" cy="33137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1280" cy="7148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1329840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15477480" y="10017000"/>
            <a:ext cx="13298400" cy="24828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1513800" y="22985280"/>
            <a:ext cx="1329840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1280" cy="7148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1513800" y="10017000"/>
            <a:ext cx="27251280" cy="24828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1280" cy="7148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13298400" cy="24828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15477480" y="10017000"/>
            <a:ext cx="1329840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15477480" y="22985280"/>
            <a:ext cx="1329840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1280" cy="7148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1329840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15477480" y="10017000"/>
            <a:ext cx="1329840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1513800" y="22985280"/>
            <a:ext cx="2725128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1280" cy="7148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2725128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1513800" y="22985280"/>
            <a:ext cx="2725128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1280" cy="7148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1329840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15477480" y="10017000"/>
            <a:ext cx="1329840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1513800" y="22985280"/>
            <a:ext cx="1329840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15477480" y="22985280"/>
            <a:ext cx="1329840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1280" cy="7148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877464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10727640" y="10017000"/>
            <a:ext cx="877464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19941480" y="10017000"/>
            <a:ext cx="877464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1513800" y="22985280"/>
            <a:ext cx="877464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10727640" y="22985280"/>
            <a:ext cx="877464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19941480" y="22985280"/>
            <a:ext cx="877464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1280" cy="7148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1513800" y="10017000"/>
            <a:ext cx="27251280" cy="24828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1280" cy="7148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27251280" cy="24828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1280" cy="7148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13298400" cy="24828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15477480" y="10017000"/>
            <a:ext cx="13298400" cy="24828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1280" cy="7148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1280" cy="7148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27251280" cy="24828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ubTitle"/>
          </p:nvPr>
        </p:nvSpPr>
        <p:spPr>
          <a:xfrm>
            <a:off x="1513800" y="1707840"/>
            <a:ext cx="27251280" cy="33137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1280" cy="7148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1329840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15477480" y="10017000"/>
            <a:ext cx="13298400" cy="24828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1513800" y="22985280"/>
            <a:ext cx="1329840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1280" cy="7148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13298400" cy="24828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15477480" y="10017000"/>
            <a:ext cx="1329840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15477480" y="22985280"/>
            <a:ext cx="1329840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1280" cy="7148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1329840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15477480" y="10017000"/>
            <a:ext cx="1329840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1513800" y="22985280"/>
            <a:ext cx="2725128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1280" cy="7148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2725128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1513800" y="22985280"/>
            <a:ext cx="2725128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1280" cy="7148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1329840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15477480" y="10017000"/>
            <a:ext cx="1329840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1513800" y="22985280"/>
            <a:ext cx="1329840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 type="body"/>
          </p:nvPr>
        </p:nvSpPr>
        <p:spPr>
          <a:xfrm>
            <a:off x="15477480" y="22985280"/>
            <a:ext cx="1329840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1280" cy="7148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877464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10727640" y="10017000"/>
            <a:ext cx="877464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19941480" y="10017000"/>
            <a:ext cx="877464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1513800" y="22985280"/>
            <a:ext cx="877464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19" name="PlaceHolder 6"/>
          <p:cNvSpPr>
            <a:spLocks noGrp="1"/>
          </p:cNvSpPr>
          <p:nvPr>
            <p:ph type="body"/>
          </p:nvPr>
        </p:nvSpPr>
        <p:spPr>
          <a:xfrm>
            <a:off x="10727640" y="22985280"/>
            <a:ext cx="877464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20" name="PlaceHolder 7"/>
          <p:cNvSpPr>
            <a:spLocks noGrp="1"/>
          </p:cNvSpPr>
          <p:nvPr>
            <p:ph type="body"/>
          </p:nvPr>
        </p:nvSpPr>
        <p:spPr>
          <a:xfrm>
            <a:off x="19941480" y="22985280"/>
            <a:ext cx="877464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1280" cy="7148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13298400" cy="24828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15477480" y="10017000"/>
            <a:ext cx="13298400" cy="24828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1280" cy="7148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13800" y="1707840"/>
            <a:ext cx="27251280" cy="33137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1280" cy="7148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1329840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15477480" y="10017000"/>
            <a:ext cx="13298400" cy="24828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1513800" y="22985280"/>
            <a:ext cx="1329840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1280" cy="7148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13298400" cy="24828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15477480" y="10017000"/>
            <a:ext cx="1329840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15477480" y="22985280"/>
            <a:ext cx="1329840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1280" cy="7148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1329840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15477480" y="10017000"/>
            <a:ext cx="1329840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1513800" y="22985280"/>
            <a:ext cx="2725128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w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/>
          <p:nvPr/>
        </p:nvPicPr>
        <p:blipFill>
          <a:blip r:embed="rId14"/>
          <a:stretch/>
        </p:blipFill>
        <p:spPr>
          <a:xfrm>
            <a:off x="2071800" y="2037600"/>
            <a:ext cx="9638280" cy="2035080"/>
          </a:xfrm>
          <a:prstGeom prst="rect">
            <a:avLst/>
          </a:prstGeom>
          <a:ln>
            <a:noFill/>
          </a:ln>
        </p:spPr>
      </p:pic>
      <p:sp>
        <p:nvSpPr>
          <p:cNvPr id="6" name="CustomShape 1"/>
          <p:cNvSpPr/>
          <p:nvPr/>
        </p:nvSpPr>
        <p:spPr>
          <a:xfrm>
            <a:off x="22860000" y="2016000"/>
            <a:ext cx="7919280" cy="7919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2"/>
          <p:cNvSpPr/>
          <p:nvPr/>
        </p:nvSpPr>
        <p:spPr>
          <a:xfrm>
            <a:off x="19260000" y="2016000"/>
            <a:ext cx="4859280" cy="48592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PlaceHolder 3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1280" cy="7148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de-DE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" name="PlaceHolder 4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27251280" cy="24828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rafik 4"/>
          <p:cNvPicPr/>
          <p:nvPr/>
        </p:nvPicPr>
        <p:blipFill>
          <a:blip r:embed="rId14"/>
          <a:stretch/>
        </p:blipFill>
        <p:spPr>
          <a:xfrm>
            <a:off x="2071800" y="2037600"/>
            <a:ext cx="9638280" cy="2035080"/>
          </a:xfrm>
          <a:prstGeom prst="rect">
            <a:avLst/>
          </a:prstGeom>
          <a:ln>
            <a:noFill/>
          </a:ln>
        </p:spPr>
      </p:pic>
      <p:sp>
        <p:nvSpPr>
          <p:cNvPr id="42" name="CustomShape 1"/>
          <p:cNvSpPr/>
          <p:nvPr/>
        </p:nvSpPr>
        <p:spPr>
          <a:xfrm>
            <a:off x="22860000" y="2016000"/>
            <a:ext cx="7919280" cy="79192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CustomShape 2"/>
          <p:cNvSpPr/>
          <p:nvPr/>
        </p:nvSpPr>
        <p:spPr>
          <a:xfrm>
            <a:off x="19260000" y="2016000"/>
            <a:ext cx="4859280" cy="4859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PlaceHolder 3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1280" cy="7148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de-DE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27251280" cy="24828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rafik 4"/>
          <p:cNvPicPr/>
          <p:nvPr/>
        </p:nvPicPr>
        <p:blipFill>
          <a:blip r:embed="rId14"/>
          <a:stretch/>
        </p:blipFill>
        <p:spPr>
          <a:xfrm>
            <a:off x="2071800" y="2037600"/>
            <a:ext cx="9638280" cy="2035080"/>
          </a:xfrm>
          <a:prstGeom prst="rect">
            <a:avLst/>
          </a:prstGeom>
          <a:ln>
            <a:noFill/>
          </a:ln>
        </p:spPr>
      </p:pic>
      <p:sp>
        <p:nvSpPr>
          <p:cNvPr id="83" name="CustomShape 1"/>
          <p:cNvSpPr/>
          <p:nvPr/>
        </p:nvSpPr>
        <p:spPr>
          <a:xfrm>
            <a:off x="22860000" y="2016000"/>
            <a:ext cx="7919280" cy="79192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CustomShape 2"/>
          <p:cNvSpPr/>
          <p:nvPr/>
        </p:nvSpPr>
        <p:spPr>
          <a:xfrm>
            <a:off x="19260000" y="2016000"/>
            <a:ext cx="4859280" cy="48592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Relationship Id="rId9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4057200" y="7132220"/>
            <a:ext cx="16246440" cy="2544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9240" tIns="64800" rIns="129240" bIns="64800">
            <a:no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de-DE" sz="3200" spc="-1" dirty="0">
                <a:solidFill>
                  <a:srgbClr val="3E444C"/>
                </a:solidFill>
                <a:latin typeface="Univers for UniS 55 Roman Rg"/>
              </a:rPr>
              <a:t>Prüfer: Prof. Dr. Stefan Funke</a:t>
            </a:r>
            <a:br>
              <a:rPr lang="de-DE" sz="3200" dirty="0"/>
            </a:br>
            <a:r>
              <a:rPr lang="de-DE" sz="3200" spc="-1" dirty="0">
                <a:solidFill>
                  <a:srgbClr val="3E444C"/>
                </a:solidFill>
                <a:latin typeface="Univers for UniS 55 Roman Rg"/>
              </a:rPr>
              <a:t>Betreuer: Florian Barth M. Sc., </a:t>
            </a:r>
            <a:r>
              <a:rPr lang="de-DE" sz="3200" spc="-1" dirty="0" err="1">
                <a:solidFill>
                  <a:srgbClr val="3E444C"/>
                </a:solidFill>
                <a:latin typeface="Univers for UniS 55 Roman Rg"/>
              </a:rPr>
              <a:t>Dipl</a:t>
            </a:r>
            <a:r>
              <a:rPr lang="de-DE" sz="3200" spc="-1" dirty="0">
                <a:solidFill>
                  <a:srgbClr val="3E444C"/>
                </a:solidFill>
                <a:latin typeface="Univers for UniS 55 Roman Rg"/>
              </a:rPr>
              <a:t>-Inf. Filip </a:t>
            </a:r>
            <a:r>
              <a:rPr lang="de-DE" sz="3200" spc="-1" dirty="0" err="1">
                <a:solidFill>
                  <a:srgbClr val="3E444C"/>
                </a:solidFill>
                <a:latin typeface="Univers for UniS 55 Roman Rg"/>
              </a:rPr>
              <a:t>Krumpe</a:t>
            </a:r>
            <a:r>
              <a:rPr lang="de-DE" sz="3200" spc="-1" dirty="0">
                <a:solidFill>
                  <a:srgbClr val="3E444C"/>
                </a:solidFill>
                <a:latin typeface="Univers for UniS 55 Roman Rg"/>
              </a:rPr>
              <a:t>, </a:t>
            </a:r>
            <a:r>
              <a:rPr lang="de-DE" sz="3200" spc="-1" dirty="0" err="1">
                <a:solidFill>
                  <a:srgbClr val="3E444C"/>
                </a:solidFill>
                <a:latin typeface="Univers for UniS 55 Roman Rg"/>
              </a:rPr>
              <a:t>Dipl</a:t>
            </a:r>
            <a:r>
              <a:rPr lang="de-DE" sz="3200" spc="-1" dirty="0">
                <a:solidFill>
                  <a:srgbClr val="3E444C"/>
                </a:solidFill>
                <a:latin typeface="Univers for UniS 55 Roman Rg"/>
              </a:rPr>
              <a:t>-Inf. Thomas Mendel</a:t>
            </a:r>
            <a:endParaRPr lang="de-DE" sz="3200" spc="-1" dirty="0"/>
          </a:p>
        </p:txBody>
      </p:sp>
      <p:sp>
        <p:nvSpPr>
          <p:cNvPr id="122" name="CustomShape 2"/>
          <p:cNvSpPr/>
          <p:nvPr/>
        </p:nvSpPr>
        <p:spPr>
          <a:xfrm>
            <a:off x="24768000" y="3960000"/>
            <a:ext cx="5219640" cy="424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9240" tIns="64800" rIns="129240" bIns="64800">
            <a:noAutofit/>
          </a:bodyPr>
          <a:lstStyle/>
          <a:p>
            <a:pPr>
              <a:lnSpc>
                <a:spcPct val="100000"/>
              </a:lnSpc>
              <a:spcBef>
                <a:spcPts val="1040"/>
              </a:spcBef>
            </a:pPr>
            <a:r>
              <a:rPr lang="de-DE" sz="5200" b="0" strike="noStrike" spc="-1">
                <a:solidFill>
                  <a:srgbClr val="FFFFFF"/>
                </a:solidFill>
                <a:latin typeface="Univers for UniS 65 Bold Rg"/>
              </a:rPr>
              <a:t>Institut für </a:t>
            </a:r>
            <a:endParaRPr lang="de-DE" sz="5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40"/>
              </a:spcBef>
            </a:pPr>
            <a:r>
              <a:rPr lang="de-DE" sz="5200" b="0" strike="noStrike" spc="-1">
                <a:solidFill>
                  <a:srgbClr val="FFFFFF"/>
                </a:solidFill>
                <a:latin typeface="Univers for UniS 65 Bold Rg"/>
              </a:rPr>
              <a:t>Formale Methoden der Informatik (FMI)</a:t>
            </a:r>
            <a:endParaRPr lang="de-DE" sz="5200" b="0" strike="noStrike" spc="-1">
              <a:latin typeface="Arial"/>
            </a:endParaRPr>
          </a:p>
        </p:txBody>
      </p:sp>
      <p:sp>
        <p:nvSpPr>
          <p:cNvPr id="124" name="CustomShape 4"/>
          <p:cNvSpPr/>
          <p:nvPr/>
        </p:nvSpPr>
        <p:spPr>
          <a:xfrm>
            <a:off x="4057200" y="4021898"/>
            <a:ext cx="15598440" cy="2544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9240" tIns="64800" rIns="129240" bIns="64800">
            <a:noAutofit/>
          </a:bodyPr>
          <a:lstStyle/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de-DE" sz="9120" b="0" strike="noStrike" spc="-1" dirty="0">
                <a:solidFill>
                  <a:srgbClr val="7F7F7F"/>
                </a:solidFill>
                <a:latin typeface="Calibri"/>
              </a:rPr>
              <a:t>ALF-WEB:</a:t>
            </a:r>
            <a:br>
              <a:rPr dirty="0"/>
            </a:br>
            <a:r>
              <a:rPr lang="de-DE" sz="9120" b="0" strike="noStrike" spc="-1" dirty="0">
                <a:solidFill>
                  <a:srgbClr val="7F7F7F"/>
                </a:solidFill>
                <a:latin typeface="Calibri"/>
              </a:rPr>
              <a:t>Area Label Fitting in OSM</a:t>
            </a:r>
            <a:endParaRPr lang="de-DE" sz="9120" b="0" strike="noStrike" spc="-1" dirty="0">
              <a:latin typeface="Arial"/>
            </a:endParaRPr>
          </a:p>
        </p:txBody>
      </p:sp>
      <p:sp>
        <p:nvSpPr>
          <p:cNvPr id="125" name="CustomShape 5"/>
          <p:cNvSpPr/>
          <p:nvPr/>
        </p:nvSpPr>
        <p:spPr>
          <a:xfrm>
            <a:off x="2037600" y="11470628"/>
            <a:ext cx="12707280" cy="645172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9240" tIns="64800" rIns="129240" bIns="64800">
            <a:noAutofit/>
          </a:bodyPr>
          <a:lstStyle/>
          <a:p>
            <a:r>
              <a:rPr lang="de-DE" sz="2800" b="0" strike="noStrike" spc="-1" dirty="0">
                <a:solidFill>
                  <a:schemeClr val="bg1"/>
                </a:solidFill>
                <a:latin typeface="Arial"/>
              </a:rPr>
              <a:t>                                                 Problemstellung</a:t>
            </a:r>
          </a:p>
          <a:p>
            <a:endParaRPr lang="de-DE" sz="1800" b="0" strike="noStrike" spc="-1" dirty="0">
              <a:latin typeface="Arial"/>
            </a:endParaRPr>
          </a:p>
        </p:txBody>
      </p:sp>
      <p:sp>
        <p:nvSpPr>
          <p:cNvPr id="126" name="CustomShape 6"/>
          <p:cNvSpPr/>
          <p:nvPr/>
        </p:nvSpPr>
        <p:spPr>
          <a:xfrm>
            <a:off x="19867500" y="3389527"/>
            <a:ext cx="4688640" cy="331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9240" tIns="64800" rIns="129240" bIns="64800">
            <a:noAutofit/>
          </a:bodyPr>
          <a:lstStyle/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3200" spc="-1" dirty="0">
                <a:solidFill>
                  <a:schemeClr val="bg1"/>
                </a:solidFill>
                <a:latin typeface="Calibri"/>
              </a:rPr>
              <a:t>Patrick Schneefuss</a:t>
            </a:r>
            <a:br>
              <a:rPr lang="de-DE" sz="3200" spc="-1" dirty="0">
                <a:solidFill>
                  <a:schemeClr val="bg1"/>
                </a:solidFill>
                <a:latin typeface="Calibri"/>
              </a:rPr>
            </a:br>
            <a:r>
              <a:rPr lang="de-DE" sz="3200" spc="-1" dirty="0">
                <a:solidFill>
                  <a:schemeClr val="bg1"/>
                </a:solidFill>
                <a:latin typeface="Calibri"/>
              </a:rPr>
              <a:t>Jan Schneider</a:t>
            </a:r>
            <a:br>
              <a:rPr lang="de-DE" sz="3200" spc="-1" dirty="0">
                <a:solidFill>
                  <a:schemeClr val="bg1"/>
                </a:solidFill>
                <a:latin typeface="Calibri"/>
              </a:rPr>
            </a:br>
            <a:r>
              <a:rPr lang="de-DE" sz="3200" spc="-1" dirty="0">
                <a:solidFill>
                  <a:schemeClr val="bg1"/>
                </a:solidFill>
                <a:latin typeface="Calibri"/>
              </a:rPr>
              <a:t>Michael Steinert</a:t>
            </a:r>
            <a:br>
              <a:rPr lang="de-DE" sz="3200" dirty="0">
                <a:solidFill>
                  <a:schemeClr val="bg1"/>
                </a:solidFill>
              </a:rPr>
            </a:br>
            <a:r>
              <a:rPr lang="de-DE" sz="3200" spc="-1" dirty="0">
                <a:solidFill>
                  <a:schemeClr val="bg1"/>
                </a:solidFill>
                <a:latin typeface="Calibri"/>
              </a:rPr>
              <a:t>Michel Weitbrecht</a:t>
            </a:r>
            <a:endParaRPr lang="de-DE" sz="3200" spc="-1" dirty="0">
              <a:solidFill>
                <a:schemeClr val="bg1"/>
              </a:solidFill>
            </a:endParaRPr>
          </a:p>
        </p:txBody>
      </p:sp>
      <p:pic>
        <p:nvPicPr>
          <p:cNvPr id="127" name="Grafik 126"/>
          <p:cNvPicPr/>
          <p:nvPr/>
        </p:nvPicPr>
        <p:blipFill>
          <a:blip r:embed="rId2"/>
          <a:stretch/>
        </p:blipFill>
        <p:spPr>
          <a:xfrm>
            <a:off x="24264000" y="39096000"/>
            <a:ext cx="4061160" cy="2375640"/>
          </a:xfrm>
          <a:prstGeom prst="rect">
            <a:avLst/>
          </a:prstGeom>
          <a:ln>
            <a:noFill/>
          </a:ln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8337D665-6B20-4D15-9727-694E9478DFA7}"/>
              </a:ext>
            </a:extLst>
          </p:cNvPr>
          <p:cNvSpPr/>
          <p:nvPr/>
        </p:nvSpPr>
        <p:spPr>
          <a:xfrm>
            <a:off x="2037598" y="12415715"/>
            <a:ext cx="12707281" cy="11968286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endParaRPr lang="de-DE" sz="2800" dirty="0"/>
          </a:p>
        </p:txBody>
      </p:sp>
      <p:sp>
        <p:nvSpPr>
          <p:cNvPr id="29" name="CustomShape 5">
            <a:extLst>
              <a:ext uri="{FF2B5EF4-FFF2-40B4-BE49-F238E27FC236}">
                <a16:creationId xmlns:a16="http://schemas.microsoft.com/office/drawing/2014/main" id="{F5A73214-FD80-4342-A11F-24B7AA000636}"/>
              </a:ext>
            </a:extLst>
          </p:cNvPr>
          <p:cNvSpPr/>
          <p:nvPr/>
        </p:nvSpPr>
        <p:spPr>
          <a:xfrm>
            <a:off x="2037598" y="24756666"/>
            <a:ext cx="12707280" cy="645172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9240" tIns="64800" rIns="129240" bIns="64800">
            <a:noAutofit/>
          </a:bodyPr>
          <a:lstStyle/>
          <a:p>
            <a:r>
              <a:rPr lang="de-DE" sz="2800" b="0" strike="noStrike" spc="-1" dirty="0">
                <a:solidFill>
                  <a:schemeClr val="bg1"/>
                </a:solidFill>
                <a:latin typeface="Arial"/>
              </a:rPr>
              <a:t>                                                     Architektur</a:t>
            </a:r>
          </a:p>
          <a:p>
            <a:endParaRPr lang="de-DE" sz="1800" b="0" strike="noStrike" spc="-1" dirty="0">
              <a:latin typeface="Arial"/>
            </a:endParaRP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2CBA68D0-1A03-40A8-99D2-5AE7D45A58C9}"/>
              </a:ext>
            </a:extLst>
          </p:cNvPr>
          <p:cNvSpPr/>
          <p:nvPr/>
        </p:nvSpPr>
        <p:spPr>
          <a:xfrm>
            <a:off x="2049465" y="25774503"/>
            <a:ext cx="12707281" cy="1307402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sz="2800" b="1" dirty="0"/>
          </a:p>
          <a:p>
            <a:endParaRPr lang="de-DE" sz="2800" b="1" dirty="0"/>
          </a:p>
          <a:p>
            <a:endParaRPr lang="de-DE" sz="2800" b="1" dirty="0"/>
          </a:p>
          <a:p>
            <a:endParaRPr lang="de-DE" sz="2800" b="1" dirty="0"/>
          </a:p>
          <a:p>
            <a:endParaRPr lang="de-DE" sz="2800" b="1" dirty="0"/>
          </a:p>
          <a:p>
            <a:endParaRPr lang="de-DE" sz="2800" b="1" dirty="0"/>
          </a:p>
          <a:p>
            <a:endParaRPr lang="de-DE" sz="2800" b="1" dirty="0"/>
          </a:p>
          <a:p>
            <a:endParaRPr lang="de-DE" sz="2800" b="1" dirty="0"/>
          </a:p>
          <a:p>
            <a:endParaRPr lang="de-DE" sz="2800" b="1" dirty="0"/>
          </a:p>
          <a:p>
            <a:endParaRPr lang="de-DE" sz="2800" b="1" dirty="0"/>
          </a:p>
          <a:p>
            <a:endParaRPr lang="de-DE" sz="2800" b="1" dirty="0"/>
          </a:p>
          <a:p>
            <a:r>
              <a:rPr lang="de-DE" sz="2400" b="1" dirty="0"/>
              <a:t>Trump-client</a:t>
            </a:r>
            <a:r>
              <a:rPr lang="de-DE" sz="2400" dirty="0"/>
              <a:t>: Fordert Daten für einen gegebenen Kartenausschnitt an</a:t>
            </a:r>
          </a:p>
          <a:p>
            <a:endParaRPr lang="de-DE" sz="2400" dirty="0"/>
          </a:p>
          <a:p>
            <a:r>
              <a:rPr lang="de-DE" sz="2400" b="1" dirty="0"/>
              <a:t>Trump-</a:t>
            </a:r>
            <a:r>
              <a:rPr lang="de-DE" sz="2400" b="1" dirty="0" err="1"/>
              <a:t>mapnik</a:t>
            </a:r>
            <a:r>
              <a:rPr lang="de-DE" sz="2400" dirty="0"/>
              <a:t>: Stellt dem Client vor-gerenderte </a:t>
            </a:r>
            <a:r>
              <a:rPr lang="de-DE" sz="2400" dirty="0" err="1"/>
              <a:t>Tiles</a:t>
            </a:r>
            <a:r>
              <a:rPr lang="de-DE" sz="2400" dirty="0"/>
              <a:t> bereit, sofern dies </a:t>
            </a:r>
            <a:r>
              <a:rPr lang="de-DE" sz="2400" dirty="0" err="1"/>
              <a:t>gewüscht</a:t>
            </a:r>
            <a:r>
              <a:rPr lang="de-DE" sz="2400" dirty="0"/>
              <a:t> ist</a:t>
            </a:r>
          </a:p>
          <a:p>
            <a:endParaRPr lang="de-DE" sz="2400" dirty="0"/>
          </a:p>
          <a:p>
            <a:r>
              <a:rPr lang="de-DE" sz="2400" b="1" dirty="0"/>
              <a:t>Trump-area</a:t>
            </a:r>
            <a:r>
              <a:rPr lang="de-DE" sz="2400" dirty="0"/>
              <a:t>: Stellt dem Client Grenzen und gebogene Label bereit, liest diese aus der Datenbank</a:t>
            </a:r>
          </a:p>
          <a:p>
            <a:endParaRPr lang="de-DE" sz="2400" dirty="0"/>
          </a:p>
          <a:p>
            <a:r>
              <a:rPr lang="de-DE" sz="2400" b="1" dirty="0"/>
              <a:t>Trump-label</a:t>
            </a:r>
            <a:r>
              <a:rPr lang="de-DE" sz="2400" dirty="0"/>
              <a:t>: Stellt überschneidungsfreie Punktlabel bereit</a:t>
            </a:r>
          </a:p>
          <a:p>
            <a:endParaRPr lang="de-DE" sz="2400" dirty="0"/>
          </a:p>
          <a:p>
            <a:r>
              <a:rPr lang="de-DE" sz="2400" b="1" dirty="0"/>
              <a:t>Trump-</a:t>
            </a:r>
            <a:r>
              <a:rPr lang="de-DE" sz="2400" b="1" dirty="0" err="1"/>
              <a:t>preprocessing</a:t>
            </a:r>
            <a:r>
              <a:rPr lang="de-DE" sz="2400" dirty="0"/>
              <a:t>: Grenzen werden für verschiedene Zoomstufen vereinfacht und Position der gebogenen Label wird je Grenze</a:t>
            </a:r>
          </a:p>
          <a:p>
            <a:endParaRPr lang="de-DE" sz="2400" dirty="0"/>
          </a:p>
          <a:p>
            <a:r>
              <a:rPr lang="de-DE" sz="2400" b="1" dirty="0"/>
              <a:t>Trump-</a:t>
            </a:r>
            <a:r>
              <a:rPr lang="de-DE" sz="2400" b="1" dirty="0" err="1"/>
              <a:t>postgis</a:t>
            </a:r>
            <a:r>
              <a:rPr lang="de-DE" sz="2400" b="1" dirty="0"/>
              <a:t>: </a:t>
            </a:r>
            <a:r>
              <a:rPr lang="de-DE" sz="2400" dirty="0"/>
              <a:t>Datenbank enthält die vorverarbeiteten Daten</a:t>
            </a:r>
          </a:p>
        </p:txBody>
      </p:sp>
      <p:pic>
        <p:nvPicPr>
          <p:cNvPr id="3" name="Grafik 2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707371DF-CEA1-4285-BFC4-7619208D95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1515" y="26170327"/>
            <a:ext cx="10964183" cy="5473526"/>
          </a:xfrm>
          <a:prstGeom prst="rect">
            <a:avLst/>
          </a:prstGeom>
        </p:spPr>
      </p:pic>
      <p:pic>
        <p:nvPicPr>
          <p:cNvPr id="14" name="Grafik 13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08E16518-383A-4962-8B69-1C6B4A2B1C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939" y="18498066"/>
            <a:ext cx="6124598" cy="5363057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98FDC965-9899-42C1-A31C-F6BDFC543F7B}"/>
              </a:ext>
            </a:extLst>
          </p:cNvPr>
          <p:cNvSpPr/>
          <p:nvPr/>
        </p:nvSpPr>
        <p:spPr>
          <a:xfrm>
            <a:off x="2507446" y="12715630"/>
            <a:ext cx="11875304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400" dirty="0"/>
              <a:t>Herkömmliche Kartensysteme laden ihre Daten in Form vor-</a:t>
            </a:r>
            <a:r>
              <a:rPr lang="de-DE" sz="2400" dirty="0" err="1"/>
              <a:t>gerendeten</a:t>
            </a:r>
            <a:endParaRPr lang="de-DE" sz="2400" dirty="0"/>
          </a:p>
          <a:p>
            <a:r>
              <a:rPr lang="de-DE" sz="2400" dirty="0"/>
              <a:t>Grafiken (</a:t>
            </a:r>
            <a:r>
              <a:rPr lang="de-DE" sz="2400" dirty="0" err="1"/>
              <a:t>Tiles</a:t>
            </a:r>
            <a:r>
              <a:rPr lang="de-DE" sz="2400" dirty="0"/>
              <a:t>).</a:t>
            </a:r>
          </a:p>
          <a:p>
            <a:br>
              <a:rPr lang="de-DE" sz="2400" dirty="0"/>
            </a:br>
            <a:r>
              <a:rPr lang="de-DE" sz="2400" i="1" dirty="0"/>
              <a:t>Probleme: </a:t>
            </a:r>
            <a:br>
              <a:rPr lang="de-DE" sz="2400" i="1" dirty="0"/>
            </a:br>
            <a:r>
              <a:rPr lang="de-DE" sz="2400" dirty="0"/>
              <a:t>- Große Datenmengen durch binäre Grafikdateien</a:t>
            </a:r>
            <a:br>
              <a:rPr lang="de-DE" sz="2400" dirty="0"/>
            </a:br>
            <a:r>
              <a:rPr lang="de-DE" sz="2400" dirty="0"/>
              <a:t>- Keine Filterung von Kartenelementen zur Laufzeit möglich</a:t>
            </a:r>
            <a:br>
              <a:rPr lang="de-DE" sz="2400" dirty="0"/>
            </a:br>
            <a:r>
              <a:rPr lang="de-DE" sz="2400" dirty="0"/>
              <a:t>- Labels drehen sich bei Rotation der Karte mit</a:t>
            </a:r>
          </a:p>
          <a:p>
            <a:endParaRPr lang="de-DE" sz="2400" dirty="0"/>
          </a:p>
          <a:p>
            <a:r>
              <a:rPr lang="de-DE" sz="2400" i="1" dirty="0"/>
              <a:t>Konzeptioneller Lösungsansatz:</a:t>
            </a:r>
            <a:br>
              <a:rPr lang="de-DE" sz="2400" i="1" dirty="0"/>
            </a:br>
            <a:r>
              <a:rPr lang="de-DE" sz="2400" dirty="0"/>
              <a:t>- Client (Browser) fragt benötigte Kartenausschnitte beim Server an</a:t>
            </a:r>
            <a:br>
              <a:rPr lang="de-DE" sz="2400" dirty="0"/>
            </a:br>
            <a:r>
              <a:rPr lang="de-DE" sz="2400" dirty="0"/>
              <a:t>- Übermittlung geografischer Daten statt Grafiken</a:t>
            </a:r>
            <a:br>
              <a:rPr lang="de-DE" sz="2400" dirty="0"/>
            </a:br>
            <a:r>
              <a:rPr lang="de-DE" sz="2400" dirty="0"/>
              <a:t>- Client übernimmt das Rendern der Karte</a:t>
            </a:r>
            <a:br>
              <a:rPr lang="de-DE" sz="2400" dirty="0"/>
            </a:br>
            <a:r>
              <a:rPr lang="de-DE" sz="2400" dirty="0"/>
              <a:t>- Vorverarbeitung der Daten für höhere Effizienz</a:t>
            </a:r>
          </a:p>
        </p:txBody>
      </p:sp>
      <p:sp>
        <p:nvSpPr>
          <p:cNvPr id="32" name="CustomShape 5">
            <a:extLst>
              <a:ext uri="{FF2B5EF4-FFF2-40B4-BE49-F238E27FC236}">
                <a16:creationId xmlns:a16="http://schemas.microsoft.com/office/drawing/2014/main" id="{F4F881BF-2BBD-4127-BF2D-3A6086603383}"/>
              </a:ext>
            </a:extLst>
          </p:cNvPr>
          <p:cNvSpPr/>
          <p:nvPr/>
        </p:nvSpPr>
        <p:spPr>
          <a:xfrm>
            <a:off x="15660000" y="11470628"/>
            <a:ext cx="12707280" cy="645172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9240" tIns="64800" rIns="129240" bIns="64800">
            <a:noAutofit/>
          </a:bodyPr>
          <a:lstStyle/>
          <a:p>
            <a:r>
              <a:rPr lang="de-DE" sz="2800" b="0" strike="noStrike" spc="-1" dirty="0">
                <a:solidFill>
                  <a:schemeClr val="bg1"/>
                </a:solidFill>
                <a:latin typeface="Arial"/>
              </a:rPr>
              <a:t>                                                 </a:t>
            </a:r>
            <a:r>
              <a:rPr lang="de-DE" sz="2800" b="0" strike="noStrike" spc="-1" dirty="0" err="1">
                <a:solidFill>
                  <a:schemeClr val="bg1"/>
                </a:solidFill>
                <a:latin typeface="Arial"/>
              </a:rPr>
              <a:t>Preprocessing</a:t>
            </a:r>
            <a:endParaRPr lang="de-DE" sz="2800" b="0" strike="noStrike" spc="-1" dirty="0">
              <a:solidFill>
                <a:schemeClr val="bg1"/>
              </a:solidFill>
              <a:latin typeface="Arial"/>
            </a:endParaRPr>
          </a:p>
          <a:p>
            <a:endParaRPr lang="de-DE" sz="1800" b="0" strike="noStrike" spc="-1" dirty="0">
              <a:latin typeface="Arial"/>
            </a:endParaRPr>
          </a:p>
        </p:txBody>
      </p:sp>
      <p:pic>
        <p:nvPicPr>
          <p:cNvPr id="5" name="Grafik 4" descr="Ein Bild, das Karte, Text enthält.&#10;&#10;Automatisch generierte Beschreibung">
            <a:extLst>
              <a:ext uri="{FF2B5EF4-FFF2-40B4-BE49-F238E27FC236}">
                <a16:creationId xmlns:a16="http://schemas.microsoft.com/office/drawing/2014/main" id="{771C9655-1287-4A34-8357-D22F90994B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0100" y="21879679"/>
            <a:ext cx="3307080" cy="3177540"/>
          </a:xfrm>
          <a:prstGeom prst="rect">
            <a:avLst/>
          </a:prstGeom>
        </p:spPr>
      </p:pic>
      <p:sp>
        <p:nvSpPr>
          <p:cNvPr id="38" name="Rechteck 37">
            <a:extLst>
              <a:ext uri="{FF2B5EF4-FFF2-40B4-BE49-F238E27FC236}">
                <a16:creationId xmlns:a16="http://schemas.microsoft.com/office/drawing/2014/main" id="{E1778BED-BF8F-492E-9E3B-F644ED9155CC}"/>
              </a:ext>
            </a:extLst>
          </p:cNvPr>
          <p:cNvSpPr/>
          <p:nvPr/>
        </p:nvSpPr>
        <p:spPr>
          <a:xfrm>
            <a:off x="15660001" y="12415715"/>
            <a:ext cx="12707280" cy="6759858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endParaRPr lang="de-DE" sz="2800" dirty="0"/>
          </a:p>
        </p:txBody>
      </p:sp>
      <p:pic>
        <p:nvPicPr>
          <p:cNvPr id="13" name="Grafik 12" descr="Ein Bild, das Karte, Text enthält.&#10;&#10;Automatisch generierte Beschreibung">
            <a:extLst>
              <a:ext uri="{FF2B5EF4-FFF2-40B4-BE49-F238E27FC236}">
                <a16:creationId xmlns:a16="http://schemas.microsoft.com/office/drawing/2014/main" id="{E25C7A53-898F-4E97-8AAF-24573BF75F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1134" y="15220633"/>
            <a:ext cx="7006146" cy="3503073"/>
          </a:xfrm>
          <a:prstGeom prst="rect">
            <a:avLst/>
          </a:prstGeom>
        </p:spPr>
      </p:pic>
      <p:pic>
        <p:nvPicPr>
          <p:cNvPr id="16" name="Grafik 15" descr="Ein Bild, das Karte, Text enthält.&#10;&#10;Automatisch generierte Beschreibung">
            <a:extLst>
              <a:ext uri="{FF2B5EF4-FFF2-40B4-BE49-F238E27FC236}">
                <a16:creationId xmlns:a16="http://schemas.microsoft.com/office/drawing/2014/main" id="{9E6D4B23-3118-4A9A-BB11-FB872B8200B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8211" y="13601774"/>
            <a:ext cx="6330858" cy="4513860"/>
          </a:xfrm>
          <a:prstGeom prst="rect">
            <a:avLst/>
          </a:prstGeom>
        </p:spPr>
      </p:pic>
      <p:pic>
        <p:nvPicPr>
          <p:cNvPr id="20" name="Grafik 19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895326BB-6F5B-43D0-80EB-F4C17FC92C1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9603" y="28390769"/>
            <a:ext cx="5745237" cy="4482100"/>
          </a:xfrm>
          <a:prstGeom prst="rect">
            <a:avLst/>
          </a:prstGeom>
        </p:spPr>
      </p:pic>
      <p:pic>
        <p:nvPicPr>
          <p:cNvPr id="22" name="Grafik 21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EA3FCB4D-6A6F-48FA-9683-E24E83FF2EC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99435" y="33284143"/>
            <a:ext cx="8824770" cy="5136292"/>
          </a:xfrm>
          <a:prstGeom prst="rect">
            <a:avLst/>
          </a:prstGeom>
        </p:spPr>
      </p:pic>
      <p:sp>
        <p:nvSpPr>
          <p:cNvPr id="46" name="Rechteck 45">
            <a:extLst>
              <a:ext uri="{FF2B5EF4-FFF2-40B4-BE49-F238E27FC236}">
                <a16:creationId xmlns:a16="http://schemas.microsoft.com/office/drawing/2014/main" id="{79D89F41-A573-40AB-9321-22C4357C86CA}"/>
              </a:ext>
            </a:extLst>
          </p:cNvPr>
          <p:cNvSpPr/>
          <p:nvPr/>
        </p:nvSpPr>
        <p:spPr>
          <a:xfrm>
            <a:off x="15660000" y="27564076"/>
            <a:ext cx="12707281" cy="11284449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endParaRPr lang="de-DE" sz="2800" dirty="0"/>
          </a:p>
        </p:txBody>
      </p:sp>
      <p:sp>
        <p:nvSpPr>
          <p:cNvPr id="47" name="CustomShape 5">
            <a:extLst>
              <a:ext uri="{FF2B5EF4-FFF2-40B4-BE49-F238E27FC236}">
                <a16:creationId xmlns:a16="http://schemas.microsoft.com/office/drawing/2014/main" id="{2FA407D0-9ACF-4C18-9E62-C84866F27E87}"/>
              </a:ext>
            </a:extLst>
          </p:cNvPr>
          <p:cNvSpPr/>
          <p:nvPr/>
        </p:nvSpPr>
        <p:spPr>
          <a:xfrm>
            <a:off x="15660000" y="19475488"/>
            <a:ext cx="12707280" cy="645172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9240" tIns="64800" rIns="129240" bIns="64800">
            <a:noAutofit/>
          </a:bodyPr>
          <a:lstStyle/>
          <a:p>
            <a:r>
              <a:rPr lang="de-DE" sz="2800" b="0" strike="noStrike" spc="-1" dirty="0">
                <a:solidFill>
                  <a:schemeClr val="bg1"/>
                </a:solidFill>
                <a:latin typeface="Arial"/>
              </a:rPr>
              <a:t>                                                     Gebogene Label</a:t>
            </a:r>
          </a:p>
          <a:p>
            <a:endParaRPr lang="de-DE" sz="1800" b="0" strike="noStrike" spc="-1" dirty="0">
              <a:latin typeface="Arial"/>
            </a:endParaRPr>
          </a:p>
        </p:txBody>
      </p:sp>
      <p:sp>
        <p:nvSpPr>
          <p:cNvPr id="48" name="CustomShape 5">
            <a:extLst>
              <a:ext uri="{FF2B5EF4-FFF2-40B4-BE49-F238E27FC236}">
                <a16:creationId xmlns:a16="http://schemas.microsoft.com/office/drawing/2014/main" id="{5AF86716-B013-4DCF-8BAC-3FD0A42C70EC}"/>
              </a:ext>
            </a:extLst>
          </p:cNvPr>
          <p:cNvSpPr/>
          <p:nvPr/>
        </p:nvSpPr>
        <p:spPr>
          <a:xfrm>
            <a:off x="15660000" y="26665627"/>
            <a:ext cx="12707280" cy="645172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9240" tIns="64800" rIns="129240" bIns="64800">
            <a:noAutofit/>
          </a:bodyPr>
          <a:lstStyle/>
          <a:p>
            <a:r>
              <a:rPr lang="de-DE" sz="2800" b="0" strike="noStrike" spc="-1" dirty="0">
                <a:solidFill>
                  <a:schemeClr val="bg1"/>
                </a:solidFill>
                <a:latin typeface="Arial"/>
              </a:rPr>
              <a:t>                                                    Grenzvereinfachung</a:t>
            </a:r>
          </a:p>
          <a:p>
            <a:endParaRPr lang="de-DE" sz="1800" b="0" strike="noStrike" spc="-1" dirty="0">
              <a:latin typeface="Arial"/>
            </a:endParaRP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951C67C6-9131-4D72-83E1-85A07D74004C}"/>
              </a:ext>
            </a:extLst>
          </p:cNvPr>
          <p:cNvSpPr/>
          <p:nvPr/>
        </p:nvSpPr>
        <p:spPr>
          <a:xfrm>
            <a:off x="15660000" y="20322072"/>
            <a:ext cx="12707281" cy="6142143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endParaRPr lang="de-DE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F7F7F"/>
      </a:dk2>
      <a:lt2>
        <a:srgbClr val="FFFFFF"/>
      </a:lt2>
      <a:accent1>
        <a:srgbClr val="1BBBE9"/>
      </a:accent1>
      <a:accent2>
        <a:srgbClr val="00519E"/>
      </a:accent2>
      <a:accent3>
        <a:srgbClr val="3E444C"/>
      </a:accent3>
      <a:accent4>
        <a:srgbClr val="BDDDF2"/>
      </a:accent4>
      <a:accent5>
        <a:srgbClr val="4BACC6"/>
      </a:accent5>
      <a:accent6>
        <a:srgbClr val="7F7F7F"/>
      </a:accent6>
      <a:hlink>
        <a:srgbClr val="FFFF00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F7F7F"/>
      </a:dk2>
      <a:lt2>
        <a:srgbClr val="FFFFFF"/>
      </a:lt2>
      <a:accent1>
        <a:srgbClr val="1BBBE9"/>
      </a:accent1>
      <a:accent2>
        <a:srgbClr val="00519E"/>
      </a:accent2>
      <a:accent3>
        <a:srgbClr val="3E444C"/>
      </a:accent3>
      <a:accent4>
        <a:srgbClr val="BDDDF2"/>
      </a:accent4>
      <a:accent5>
        <a:srgbClr val="4BACC6"/>
      </a:accent5>
      <a:accent6>
        <a:srgbClr val="7F7F7F"/>
      </a:accent6>
      <a:hlink>
        <a:srgbClr val="FFFF00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F7F7F"/>
      </a:dk2>
      <a:lt2>
        <a:srgbClr val="FFFFFF"/>
      </a:lt2>
      <a:accent1>
        <a:srgbClr val="1BBBE9"/>
      </a:accent1>
      <a:accent2>
        <a:srgbClr val="00519E"/>
      </a:accent2>
      <a:accent3>
        <a:srgbClr val="3E444C"/>
      </a:accent3>
      <a:accent4>
        <a:srgbClr val="BDDDF2"/>
      </a:accent4>
      <a:accent5>
        <a:srgbClr val="4BACC6"/>
      </a:accent5>
      <a:accent6>
        <a:srgbClr val="7F7F7F"/>
      </a:accent6>
      <a:hlink>
        <a:srgbClr val="FFFF00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111</Words>
  <Application>Microsoft Office PowerPoint</Application>
  <PresentationFormat>Benutzerdefiniert</PresentationFormat>
  <Paragraphs>37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1</vt:i4>
      </vt:variant>
    </vt:vector>
  </HeadingPairs>
  <TitlesOfParts>
    <vt:vector size="10" baseType="lpstr">
      <vt:lpstr>Arial</vt:lpstr>
      <vt:lpstr>Calibri</vt:lpstr>
      <vt:lpstr>Symbol</vt:lpstr>
      <vt:lpstr>Univers for UniS 55 Roman Rg</vt:lpstr>
      <vt:lpstr>Univers for UniS 65 Bold Rg</vt:lpstr>
      <vt:lpstr>Wingdings</vt:lpstr>
      <vt:lpstr>Office Theme</vt:lpstr>
      <vt:lpstr>Office Theme</vt:lpstr>
      <vt:lpstr>Office Theme</vt:lpstr>
      <vt:lpstr>PowerPoint-Präsentation</vt:lpstr>
    </vt:vector>
  </TitlesOfParts>
  <Company>Universität Stuttgart / Zentrale Verwaltung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Vera-Garcia, Francisca</dc:creator>
  <dc:description/>
  <cp:lastModifiedBy>Patrick Schneefuss</cp:lastModifiedBy>
  <cp:revision>174</cp:revision>
  <dcterms:created xsi:type="dcterms:W3CDTF">2015-12-10T06:56:35Z</dcterms:created>
  <dcterms:modified xsi:type="dcterms:W3CDTF">2019-10-27T00:33:08Z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Universität Stuttgart / Zentrale Verwaltung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Benutzerdefiniert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3</vt:i4>
  </property>
</Properties>
</file>