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0.png" ContentType="image/png"/>
  <Override PartName="/ppt/media/image9.jpeg" ContentType="image/jpeg"/>
  <Override PartName="/ppt/media/image8.png" ContentType="image/png"/>
  <Override PartName="/ppt/media/image7.jpeg" ContentType="image/jpeg"/>
  <Override PartName="/ppt/media/image2.gif" ContentType="image/gif"/>
  <Override PartName="/ppt/media/image1.wmf" ContentType="image/x-wmf"/>
  <Override PartName="/ppt/media/image11.png" ContentType="image/png"/>
  <Override PartName="/ppt/media/image3.jpeg" ContentType="image/jpeg"/>
  <Override PartName="/ppt/media/image4.jpeg" ContentType="image/jpeg"/>
  <Override PartName="/ppt/media/image5.jpeg" ContentType="image/jpeg"/>
  <Override PartName="/ppt/media/image6.jpeg" ContentType="image/jpe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de-DE"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3200" spc="-1" strike="noStrike">
              <a:latin typeface="Arial"/>
            </a:endParaRPr>
          </a:p>
        </p:txBody>
      </p:sp>
      <p:sp>
        <p:nvSpPr>
          <p:cNvPr id="32" name="PlaceHolder 4"/>
          <p:cNvSpPr>
            <a:spLocks noGrp="1"/>
          </p:cNvSpPr>
          <p:nvPr>
            <p:ph type="body"/>
          </p:nvPr>
        </p:nvSpPr>
        <p:spPr>
          <a:xfrm>
            <a:off x="1513800" y="22985280"/>
            <a:ext cx="13298400" cy="11842920"/>
          </a:xfrm>
          <a:prstGeom prst="rect">
            <a:avLst/>
          </a:prstGeom>
        </p:spPr>
        <p:txBody>
          <a:bodyPr lIns="0" rIns="0" tIns="0" bIns="0">
            <a:normAutofit/>
          </a:bodyPr>
          <a:p>
            <a:endParaRPr b="0" lang="de-DE" sz="3200" spc="-1" strike="noStrike">
              <a:latin typeface="Arial"/>
            </a:endParaRPr>
          </a:p>
        </p:txBody>
      </p:sp>
      <p:sp>
        <p:nvSpPr>
          <p:cNvPr id="33" name="PlaceHolder 5"/>
          <p:cNvSpPr>
            <a:spLocks noGrp="1"/>
          </p:cNvSpPr>
          <p:nvPr>
            <p:ph type="body"/>
          </p:nvPr>
        </p:nvSpPr>
        <p:spPr>
          <a:xfrm>
            <a:off x="15477480" y="22985280"/>
            <a:ext cx="1329840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de-DE"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de-DE"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de-DE" sz="3200" spc="-1" strike="noStrike">
              <a:latin typeface="Arial"/>
            </a:endParaRPr>
          </a:p>
        </p:txBody>
      </p:sp>
      <p:sp>
        <p:nvSpPr>
          <p:cNvPr id="38" name="PlaceHolder 5"/>
          <p:cNvSpPr>
            <a:spLocks noGrp="1"/>
          </p:cNvSpPr>
          <p:nvPr>
            <p:ph type="body"/>
          </p:nvPr>
        </p:nvSpPr>
        <p:spPr>
          <a:xfrm>
            <a:off x="1513800" y="22985280"/>
            <a:ext cx="8774640" cy="11842920"/>
          </a:xfrm>
          <a:prstGeom prst="rect">
            <a:avLst/>
          </a:prstGeom>
        </p:spPr>
        <p:txBody>
          <a:bodyPr lIns="0" rIns="0" tIns="0" bIns="0">
            <a:normAutofit/>
          </a:bodyPr>
          <a:p>
            <a:endParaRPr b="0" lang="de-DE"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de-DE" sz="3200" spc="-1" strike="noStrike">
              <a:latin typeface="Arial"/>
            </a:endParaRPr>
          </a:p>
        </p:txBody>
      </p:sp>
      <p:sp>
        <p:nvSpPr>
          <p:cNvPr id="40" name="PlaceHolder 7"/>
          <p:cNvSpPr>
            <a:spLocks noGrp="1"/>
          </p:cNvSpPr>
          <p:nvPr>
            <p:ph type="body"/>
          </p:nvPr>
        </p:nvSpPr>
        <p:spPr>
          <a:xfrm>
            <a:off x="19941480" y="22985280"/>
            <a:ext cx="877464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de-D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de-DE"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de-D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sp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3200" spc="-1" strike="noStrike">
              <a:latin typeface="Arial"/>
            </a:endParaRPr>
          </a:p>
        </p:txBody>
      </p:sp>
      <p:sp>
        <p:nvSpPr>
          <p:cNvPr id="16"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de-DE" sz="3200" spc="-1" strike="noStrike">
              <a:latin typeface="Arial"/>
            </a:endParaRPr>
          </a:p>
        </p:txBody>
      </p:sp>
      <p:sp>
        <p:nvSpPr>
          <p:cNvPr id="17" name="PlaceHolder 4"/>
          <p:cNvSpPr>
            <a:spLocks noGrp="1"/>
          </p:cNvSpPr>
          <p:nvPr>
            <p:ph type="body"/>
          </p:nvPr>
        </p:nvSpPr>
        <p:spPr>
          <a:xfrm>
            <a:off x="1513800" y="22985280"/>
            <a:ext cx="1329840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de-DE"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de-D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spAutoFit/>
          </a:bodyPr>
          <a:p>
            <a:pPr algn="ctr"/>
            <a:endParaRPr b="0" lang="de-DE"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de-DE"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de-DE"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de-D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4" descr=""/>
          <p:cNvPicPr/>
          <p:nvPr/>
        </p:nvPicPr>
        <p:blipFill>
          <a:blip r:embed="rId2"/>
          <a:stretch/>
        </p:blipFill>
        <p:spPr>
          <a:xfrm>
            <a:off x="2071800" y="2037600"/>
            <a:ext cx="9637200" cy="2034000"/>
          </a:xfrm>
          <a:prstGeom prst="rect">
            <a:avLst/>
          </a:prstGeom>
          <a:ln>
            <a:noFill/>
          </a:ln>
        </p:spPr>
      </p:pic>
      <p:sp>
        <p:nvSpPr>
          <p:cNvPr id="1" name="CustomShape 1"/>
          <p:cNvSpPr/>
          <p:nvPr/>
        </p:nvSpPr>
        <p:spPr>
          <a:xfrm>
            <a:off x="22860000" y="2016000"/>
            <a:ext cx="7918200" cy="7918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19260000" y="2016000"/>
            <a:ext cx="4858200" cy="4858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1513800" y="1707840"/>
            <a:ext cx="27251280" cy="7148520"/>
          </a:xfrm>
          <a:prstGeom prst="rect">
            <a:avLst/>
          </a:prstGeom>
        </p:spPr>
        <p:txBody>
          <a:bodyPr lIns="0" rIns="0" tIns="0" bIns="0" anchor="ctr">
            <a:noAutofit/>
          </a:bodyPr>
          <a:p>
            <a:pPr algn="ctr"/>
            <a:r>
              <a:rPr b="0" lang="de-DE" sz="4400" spc="-1" strike="noStrike">
                <a:latin typeface="Arial"/>
              </a:rPr>
              <a:t>Click to edit the title text format</a:t>
            </a:r>
            <a:endParaRPr b="0" lang="de-DE"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3200" spc="-1" strike="noStrike">
                <a:latin typeface="Arial"/>
              </a:rPr>
              <a:t>Click to edit the outline text format</a:t>
            </a:r>
            <a:endParaRPr b="0" lang="de-DE" sz="3200" spc="-1" strike="noStrike">
              <a:latin typeface="Arial"/>
            </a:endParaRPr>
          </a:p>
          <a:p>
            <a:pPr lvl="1" marL="864000" indent="-324000">
              <a:spcBef>
                <a:spcPts val="1134"/>
              </a:spcBef>
              <a:buClr>
                <a:srgbClr val="000000"/>
              </a:buClr>
              <a:buSzPct val="75000"/>
              <a:buFont typeface="Symbol" charset="2"/>
              <a:buChar char=""/>
            </a:pPr>
            <a:r>
              <a:rPr b="0" lang="de-DE" sz="2800" spc="-1" strike="noStrike">
                <a:latin typeface="Arial"/>
              </a:rPr>
              <a:t>Second Outline Level</a:t>
            </a:r>
            <a:endParaRPr b="0" lang="de-DE" sz="2800" spc="-1" strike="noStrike">
              <a:latin typeface="Arial"/>
            </a:endParaRPr>
          </a:p>
          <a:p>
            <a:pPr lvl="2" marL="1296000" indent="-288000">
              <a:spcBef>
                <a:spcPts val="850"/>
              </a:spcBef>
              <a:buClr>
                <a:srgbClr val="000000"/>
              </a:buClr>
              <a:buSzPct val="45000"/>
              <a:buFont typeface="Wingdings" charset="2"/>
              <a:buChar char=""/>
            </a:pPr>
            <a:r>
              <a:rPr b="0" lang="de-DE" sz="2400" spc="-1" strike="noStrike">
                <a:latin typeface="Arial"/>
              </a:rPr>
              <a:t>Third Outline Level</a:t>
            </a:r>
            <a:endParaRPr b="0" lang="de-DE" sz="2400" spc="-1" strike="noStrike">
              <a:latin typeface="Arial"/>
            </a:endParaRPr>
          </a:p>
          <a:p>
            <a:pPr lvl="3" marL="1728000" indent="-216000">
              <a:spcBef>
                <a:spcPts val="567"/>
              </a:spcBef>
              <a:buClr>
                <a:srgbClr val="000000"/>
              </a:buClr>
              <a:buSzPct val="75000"/>
              <a:buFont typeface="Symbol" charset="2"/>
              <a:buChar char=""/>
            </a:pPr>
            <a:r>
              <a:rPr b="0" lang="de-DE" sz="2000" spc="-1" strike="noStrike">
                <a:latin typeface="Arial"/>
              </a:rPr>
              <a:t>Fourth Outline Level</a:t>
            </a:r>
            <a:endParaRPr b="0" lang="de-DE" sz="2000" spc="-1" strike="noStrike">
              <a:latin typeface="Arial"/>
            </a:endParaRPr>
          </a:p>
          <a:p>
            <a:pPr lvl="4" marL="2160000" indent="-216000">
              <a:spcBef>
                <a:spcPts val="283"/>
              </a:spcBef>
              <a:buClr>
                <a:srgbClr val="000000"/>
              </a:buClr>
              <a:buSzPct val="45000"/>
              <a:buFont typeface="Wingdings" charset="2"/>
              <a:buChar char=""/>
            </a:pPr>
            <a:r>
              <a:rPr b="0" lang="de-DE" sz="2000" spc="-1" strike="noStrike">
                <a:latin typeface="Arial"/>
              </a:rPr>
              <a:t>Fifth Outline Level</a:t>
            </a:r>
            <a:endParaRPr b="0" lang="de-DE" sz="2000" spc="-1" strike="noStrike">
              <a:latin typeface="Arial"/>
            </a:endParaRPr>
          </a:p>
          <a:p>
            <a:pPr lvl="5" marL="2592000" indent="-216000">
              <a:spcBef>
                <a:spcPts val="283"/>
              </a:spcBef>
              <a:buClr>
                <a:srgbClr val="000000"/>
              </a:buClr>
              <a:buSzPct val="45000"/>
              <a:buFont typeface="Wingdings" charset="2"/>
              <a:buChar char=""/>
            </a:pPr>
            <a:r>
              <a:rPr b="0" lang="de-DE" sz="2000" spc="-1" strike="noStrike">
                <a:latin typeface="Arial"/>
              </a:rPr>
              <a:t>Sixth Outline Level</a:t>
            </a:r>
            <a:endParaRPr b="0" lang="de-DE" sz="2000" spc="-1" strike="noStrike">
              <a:latin typeface="Arial"/>
            </a:endParaRPr>
          </a:p>
          <a:p>
            <a:pPr lvl="6" marL="3024000" indent="-216000">
              <a:spcBef>
                <a:spcPts val="283"/>
              </a:spcBef>
              <a:buClr>
                <a:srgbClr val="000000"/>
              </a:buClr>
              <a:buSzPct val="45000"/>
              <a:buFont typeface="Wingdings" charset="2"/>
              <a:buChar char=""/>
            </a:pPr>
            <a:r>
              <a:rPr b="0" lang="de-DE" sz="2000" spc="-1" strike="noStrike">
                <a:latin typeface="Arial"/>
              </a:rPr>
              <a:t>Seventh Outline Level</a:t>
            </a:r>
            <a:endParaRPr b="0" lang="de-D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png"/><Relationship Id="rId8" Type="http://schemas.openxmlformats.org/officeDocument/2006/relationships/image" Target="../media/image9.jpe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6372080" y="32165280"/>
            <a:ext cx="11276640" cy="3914280"/>
          </a:xfrm>
          <a:prstGeom prst="rect">
            <a:avLst/>
          </a:prstGeom>
          <a:solidFill>
            <a:schemeClr val="bg1"/>
          </a:solidFill>
          <a:ln w="12600">
            <a:solidFill>
              <a:schemeClr val="tx1"/>
            </a:solidFill>
            <a:round/>
          </a:ln>
        </p:spPr>
        <p:style>
          <a:lnRef idx="2">
            <a:schemeClr val="accent1">
              <a:shade val="50000"/>
            </a:schemeClr>
          </a:lnRef>
          <a:fillRef idx="1">
            <a:schemeClr val="accent1"/>
          </a:fillRef>
          <a:effectRef idx="0">
            <a:schemeClr val="accent1"/>
          </a:effectRef>
          <a:fontRef idx="minor"/>
        </p:style>
      </p:sp>
      <p:sp>
        <p:nvSpPr>
          <p:cNvPr id="42" name="CustomShape 2"/>
          <p:cNvSpPr/>
          <p:nvPr/>
        </p:nvSpPr>
        <p:spPr>
          <a:xfrm>
            <a:off x="4057200" y="7132320"/>
            <a:ext cx="16245360" cy="254304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641"/>
              </a:spcBef>
            </a:pPr>
            <a:r>
              <a:rPr b="0" lang="de-DE" sz="3200" spc="-1" strike="noStrike">
                <a:solidFill>
                  <a:srgbClr val="3e444c"/>
                </a:solidFill>
                <a:latin typeface="Univers for UniS 55 Roman Rg"/>
                <a:ea typeface="DejaVu Sans"/>
              </a:rPr>
              <a:t>Prüfer: Prof. Dr. Stefan Funke</a:t>
            </a:r>
            <a:br/>
            <a:r>
              <a:rPr b="0" lang="de-DE" sz="3200" spc="-1" strike="noStrike">
                <a:solidFill>
                  <a:srgbClr val="3e444c"/>
                </a:solidFill>
                <a:latin typeface="Univers for UniS 55 Roman Rg"/>
                <a:ea typeface="DejaVu Sans"/>
              </a:rPr>
              <a:t>Betreuer: Florian Barth M. Sc., Dipl-Inf. Filip Krumpe, Dipl-Inf. Thomas Mendel</a:t>
            </a:r>
            <a:endParaRPr b="0" lang="de-DE" sz="3200" spc="-1" strike="noStrike">
              <a:latin typeface="Arial"/>
            </a:endParaRPr>
          </a:p>
        </p:txBody>
      </p:sp>
      <p:sp>
        <p:nvSpPr>
          <p:cNvPr id="43" name="CustomShape 3"/>
          <p:cNvSpPr/>
          <p:nvPr/>
        </p:nvSpPr>
        <p:spPr>
          <a:xfrm>
            <a:off x="24768000" y="3960000"/>
            <a:ext cx="5218560" cy="424656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1040"/>
              </a:spcBef>
            </a:pPr>
            <a:r>
              <a:rPr b="0" lang="de-DE" sz="5200" spc="-1" strike="noStrike">
                <a:solidFill>
                  <a:srgbClr val="ffffff"/>
                </a:solidFill>
                <a:latin typeface="Univers for UniS 65 Bold Rg"/>
                <a:ea typeface="DejaVu Sans"/>
              </a:rPr>
              <a:t>Institut für Formale Methoden der Informatik (FMI)</a:t>
            </a:r>
            <a:endParaRPr b="0" lang="de-DE" sz="5200" spc="-1" strike="noStrike">
              <a:latin typeface="Arial"/>
            </a:endParaRPr>
          </a:p>
        </p:txBody>
      </p:sp>
      <p:sp>
        <p:nvSpPr>
          <p:cNvPr id="44" name="CustomShape 4"/>
          <p:cNvSpPr/>
          <p:nvPr/>
        </p:nvSpPr>
        <p:spPr>
          <a:xfrm>
            <a:off x="4057200" y="4021920"/>
            <a:ext cx="15597360" cy="2543040"/>
          </a:xfrm>
          <a:prstGeom prst="rect">
            <a:avLst/>
          </a:prstGeom>
          <a:noFill/>
          <a:ln>
            <a:noFill/>
          </a:ln>
        </p:spPr>
        <p:style>
          <a:lnRef idx="0"/>
          <a:fillRef idx="0"/>
          <a:effectRef idx="0"/>
          <a:fontRef idx="minor"/>
        </p:style>
        <p:txBody>
          <a:bodyPr lIns="129240" rIns="129240" tIns="64800" bIns="64800">
            <a:noAutofit/>
          </a:bodyPr>
          <a:p>
            <a:pPr>
              <a:lnSpc>
                <a:spcPct val="100000"/>
              </a:lnSpc>
              <a:spcBef>
                <a:spcPts val="1417"/>
              </a:spcBef>
            </a:pPr>
            <a:r>
              <a:rPr b="0" lang="de-DE" sz="9120" spc="-1" strike="noStrike">
                <a:solidFill>
                  <a:srgbClr val="7f7f7f"/>
                </a:solidFill>
                <a:latin typeface="Calibri"/>
                <a:ea typeface="DejaVu Sans"/>
              </a:rPr>
              <a:t>ALF-WEB:</a:t>
            </a:r>
            <a:br/>
            <a:r>
              <a:rPr b="0" lang="de-DE" sz="9120" spc="-1" strike="noStrike">
                <a:solidFill>
                  <a:srgbClr val="7f7f7f"/>
                </a:solidFill>
                <a:latin typeface="Calibri"/>
                <a:ea typeface="DejaVu Sans"/>
              </a:rPr>
              <a:t>Area Label Fitting in OSM</a:t>
            </a:r>
            <a:endParaRPr b="0" lang="de-DE" sz="9120" spc="-1" strike="noStrike">
              <a:latin typeface="Arial"/>
            </a:endParaRPr>
          </a:p>
        </p:txBody>
      </p:sp>
      <p:sp>
        <p:nvSpPr>
          <p:cNvPr id="45" name="CustomShape 5"/>
          <p:cNvSpPr/>
          <p:nvPr/>
        </p:nvSpPr>
        <p:spPr>
          <a:xfrm>
            <a:off x="2037600" y="11470680"/>
            <a:ext cx="12706200" cy="64404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Problemstellung</a:t>
            </a:r>
            <a:endParaRPr b="0" lang="de-DE" sz="2800" spc="-1" strike="noStrike">
              <a:latin typeface="Arial"/>
            </a:endParaRPr>
          </a:p>
          <a:p>
            <a:pPr>
              <a:lnSpc>
                <a:spcPct val="100000"/>
              </a:lnSpc>
            </a:pPr>
            <a:endParaRPr b="0" lang="de-DE" sz="2800" spc="-1" strike="noStrike">
              <a:latin typeface="Arial"/>
            </a:endParaRPr>
          </a:p>
        </p:txBody>
      </p:sp>
      <p:sp>
        <p:nvSpPr>
          <p:cNvPr id="46" name="CustomShape 6"/>
          <p:cNvSpPr/>
          <p:nvPr/>
        </p:nvSpPr>
        <p:spPr>
          <a:xfrm>
            <a:off x="19579680" y="3389400"/>
            <a:ext cx="4687560" cy="3310560"/>
          </a:xfrm>
          <a:prstGeom prst="rect">
            <a:avLst/>
          </a:prstGeom>
          <a:noFill/>
          <a:ln>
            <a:noFill/>
          </a:ln>
        </p:spPr>
        <p:style>
          <a:lnRef idx="0"/>
          <a:fillRef idx="0"/>
          <a:effectRef idx="0"/>
          <a:fontRef idx="minor"/>
        </p:style>
        <p:txBody>
          <a:bodyPr lIns="129240" rIns="129240" tIns="64800" bIns="64800">
            <a:noAutofit/>
          </a:bodyPr>
          <a:p>
            <a:pPr marL="108360">
              <a:lnSpc>
                <a:spcPct val="100000"/>
              </a:lnSpc>
              <a:spcBef>
                <a:spcPts val="1417"/>
              </a:spcBef>
            </a:pPr>
            <a:r>
              <a:rPr b="0" lang="de-DE" sz="3200" spc="-1" strike="noStrike">
                <a:solidFill>
                  <a:srgbClr val="ffffff"/>
                </a:solidFill>
                <a:latin typeface="Calibri"/>
                <a:ea typeface="DejaVu Sans"/>
              </a:rPr>
              <a:t>Patrick Schneefuss</a:t>
            </a:r>
            <a:br/>
            <a:r>
              <a:rPr b="0" lang="de-DE" sz="3200" spc="-1" strike="noStrike">
                <a:solidFill>
                  <a:srgbClr val="ffffff"/>
                </a:solidFill>
                <a:latin typeface="Calibri"/>
                <a:ea typeface="DejaVu Sans"/>
              </a:rPr>
              <a:t>Jan Schneider</a:t>
            </a:r>
            <a:br/>
            <a:r>
              <a:rPr b="0" lang="de-DE" sz="3200" spc="-1" strike="noStrike">
                <a:solidFill>
                  <a:srgbClr val="ffffff"/>
                </a:solidFill>
                <a:latin typeface="Calibri"/>
                <a:ea typeface="DejaVu Sans"/>
              </a:rPr>
              <a:t>Michael Steinert</a:t>
            </a:r>
            <a:br/>
            <a:r>
              <a:rPr b="0" lang="de-DE" sz="3200" spc="-1" strike="noStrike">
                <a:solidFill>
                  <a:srgbClr val="ffffff"/>
                </a:solidFill>
                <a:latin typeface="Calibri"/>
                <a:ea typeface="DejaVu Sans"/>
              </a:rPr>
              <a:t>Michel Weitbrecht</a:t>
            </a:r>
            <a:endParaRPr b="0" lang="de-DE" sz="3200" spc="-1" strike="noStrike">
              <a:latin typeface="Arial"/>
            </a:endParaRPr>
          </a:p>
        </p:txBody>
      </p:sp>
      <p:pic>
        <p:nvPicPr>
          <p:cNvPr id="47" name="Grafik 126" descr=""/>
          <p:cNvPicPr/>
          <p:nvPr/>
        </p:nvPicPr>
        <p:blipFill>
          <a:blip r:embed="rId1"/>
          <a:stretch/>
        </p:blipFill>
        <p:spPr>
          <a:xfrm>
            <a:off x="24768000" y="39948480"/>
            <a:ext cx="3697920" cy="1795320"/>
          </a:xfrm>
          <a:prstGeom prst="rect">
            <a:avLst/>
          </a:prstGeom>
          <a:ln>
            <a:noFill/>
          </a:ln>
        </p:spPr>
      </p:pic>
      <p:sp>
        <p:nvSpPr>
          <p:cNvPr id="48" name="CustomShape 7"/>
          <p:cNvSpPr/>
          <p:nvPr/>
        </p:nvSpPr>
        <p:spPr>
          <a:xfrm>
            <a:off x="2037600" y="12415680"/>
            <a:ext cx="12706200" cy="11186280"/>
          </a:xfrm>
          <a:prstGeom prst="rect">
            <a:avLst/>
          </a:prstGeom>
          <a:noFill/>
          <a:ln w="9360">
            <a:solidFill>
              <a:schemeClr val="accent3"/>
            </a:solidFill>
            <a:round/>
          </a:ln>
        </p:spPr>
        <p:style>
          <a:lnRef idx="0"/>
          <a:fillRef idx="0"/>
          <a:effectRef idx="0"/>
          <a:fontRef idx="minor"/>
        </p:style>
      </p:sp>
      <p:sp>
        <p:nvSpPr>
          <p:cNvPr id="49" name="CustomShape 8"/>
          <p:cNvSpPr/>
          <p:nvPr/>
        </p:nvSpPr>
        <p:spPr>
          <a:xfrm>
            <a:off x="2053440" y="23902920"/>
            <a:ext cx="12706200" cy="64404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Architektur</a:t>
            </a:r>
            <a:endParaRPr b="0" lang="de-DE" sz="2800" spc="-1" strike="noStrike">
              <a:latin typeface="Arial"/>
            </a:endParaRPr>
          </a:p>
          <a:p>
            <a:pPr>
              <a:lnSpc>
                <a:spcPct val="100000"/>
              </a:lnSpc>
            </a:pPr>
            <a:endParaRPr b="0" lang="de-DE" sz="2800" spc="-1" strike="noStrike">
              <a:latin typeface="Arial"/>
            </a:endParaRPr>
          </a:p>
        </p:txBody>
      </p:sp>
      <p:sp>
        <p:nvSpPr>
          <p:cNvPr id="50" name="CustomShape 9"/>
          <p:cNvSpPr/>
          <p:nvPr/>
        </p:nvSpPr>
        <p:spPr>
          <a:xfrm>
            <a:off x="2065320" y="24920640"/>
            <a:ext cx="12706200" cy="9537120"/>
          </a:xfrm>
          <a:prstGeom prst="rect">
            <a:avLst/>
          </a:prstGeom>
          <a:ln w="12600">
            <a:round/>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a:p>
            <a:pPr>
              <a:lnSpc>
                <a:spcPct val="100000"/>
              </a:lnSpc>
            </a:pPr>
            <a:endParaRPr b="0" lang="de-DE" sz="1800" spc="-1" strike="noStrike">
              <a:latin typeface="Arial"/>
            </a:endParaRPr>
          </a:p>
        </p:txBody>
      </p:sp>
      <p:pic>
        <p:nvPicPr>
          <p:cNvPr id="51" name="Grafik 2" descr=""/>
          <p:cNvPicPr/>
          <p:nvPr/>
        </p:nvPicPr>
        <p:blipFill>
          <a:blip r:embed="rId2"/>
          <a:stretch/>
        </p:blipFill>
        <p:spPr>
          <a:xfrm>
            <a:off x="2300400" y="25221240"/>
            <a:ext cx="12230280" cy="6089400"/>
          </a:xfrm>
          <a:prstGeom prst="rect">
            <a:avLst/>
          </a:prstGeom>
          <a:ln>
            <a:noFill/>
          </a:ln>
        </p:spPr>
      </p:pic>
      <p:pic>
        <p:nvPicPr>
          <p:cNvPr id="52" name="Grafik 13" descr=""/>
          <p:cNvPicPr/>
          <p:nvPr/>
        </p:nvPicPr>
        <p:blipFill>
          <a:blip r:embed="rId3"/>
          <a:srcRect l="0" t="5088" r="0" b="0"/>
          <a:stretch/>
        </p:blipFill>
        <p:spPr>
          <a:xfrm>
            <a:off x="2300400" y="18182160"/>
            <a:ext cx="6123600" cy="5088960"/>
          </a:xfrm>
          <a:prstGeom prst="rect">
            <a:avLst/>
          </a:prstGeom>
          <a:ln>
            <a:noFill/>
          </a:ln>
        </p:spPr>
      </p:pic>
      <p:sp>
        <p:nvSpPr>
          <p:cNvPr id="53" name="CustomShape 10"/>
          <p:cNvSpPr/>
          <p:nvPr/>
        </p:nvSpPr>
        <p:spPr>
          <a:xfrm>
            <a:off x="2298960" y="12715560"/>
            <a:ext cx="12231720" cy="4387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Herkömmliche Kartensysteme laden ihre Daten in Form vorgerendeter Grafiken (Tiles).</a:t>
            </a:r>
            <a:endParaRPr b="0" lang="de-DE" sz="2400" spc="-1" strike="noStrike">
              <a:latin typeface="Arial"/>
            </a:endParaRPr>
          </a:p>
          <a:p>
            <a:pPr>
              <a:lnSpc>
                <a:spcPct val="100000"/>
              </a:lnSpc>
            </a:pPr>
            <a:br/>
            <a:r>
              <a:rPr b="0" i="1" lang="de-DE" sz="2400" spc="-1" strike="noStrike">
                <a:solidFill>
                  <a:srgbClr val="000000"/>
                </a:solidFill>
                <a:latin typeface="Arial"/>
                <a:ea typeface="DejaVu Sans"/>
              </a:rPr>
              <a:t>Probleme: </a:t>
            </a:r>
            <a:br/>
            <a:r>
              <a:rPr b="0" lang="de-DE" sz="2400" spc="-1" strike="noStrike">
                <a:solidFill>
                  <a:srgbClr val="000000"/>
                </a:solidFill>
                <a:latin typeface="Arial"/>
                <a:ea typeface="DejaVu Sans"/>
              </a:rPr>
              <a:t>- Große Datenmengen durch binäre Grafikdateien</a:t>
            </a:r>
            <a:br/>
            <a:r>
              <a:rPr b="0" lang="de-DE" sz="2400" spc="-1" strike="noStrike">
                <a:solidFill>
                  <a:srgbClr val="000000"/>
                </a:solidFill>
                <a:latin typeface="Arial"/>
                <a:ea typeface="DejaVu Sans"/>
              </a:rPr>
              <a:t>- Keine Filterung von Kartenelementen zur Laufzeit möglich</a:t>
            </a:r>
            <a:br/>
            <a:r>
              <a:rPr b="0" lang="de-DE" sz="2400" spc="-1" strike="noStrike">
                <a:solidFill>
                  <a:srgbClr val="000000"/>
                </a:solidFill>
                <a:latin typeface="Arial"/>
                <a:ea typeface="DejaVu Sans"/>
              </a:rPr>
              <a:t>- Labels drehen sich bei Rotation der Karte mit</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i="1" lang="de-DE" sz="2400" spc="-1" strike="noStrike">
                <a:solidFill>
                  <a:srgbClr val="000000"/>
                </a:solidFill>
                <a:latin typeface="Arial"/>
                <a:ea typeface="DejaVu Sans"/>
              </a:rPr>
              <a:t>Konzeptioneller Lösungsansatz:</a:t>
            </a:r>
            <a:br/>
            <a:r>
              <a:rPr b="0" lang="de-DE" sz="2400" spc="-1" strike="noStrike">
                <a:solidFill>
                  <a:srgbClr val="000000"/>
                </a:solidFill>
                <a:latin typeface="Arial"/>
                <a:ea typeface="DejaVu Sans"/>
              </a:rPr>
              <a:t>- Client (Browser) fragt benötigte Kartenausschnitte beim Server an</a:t>
            </a:r>
            <a:br/>
            <a:r>
              <a:rPr b="0" lang="de-DE" sz="2400" spc="-1" strike="noStrike">
                <a:solidFill>
                  <a:srgbClr val="000000"/>
                </a:solidFill>
                <a:latin typeface="Arial"/>
                <a:ea typeface="DejaVu Sans"/>
              </a:rPr>
              <a:t>- Übermittlung geografischer Daten statt Grafiken</a:t>
            </a:r>
            <a:br/>
            <a:r>
              <a:rPr b="0" lang="de-DE" sz="2400" spc="-1" strike="noStrike">
                <a:solidFill>
                  <a:srgbClr val="000000"/>
                </a:solidFill>
                <a:latin typeface="Arial"/>
                <a:ea typeface="DejaVu Sans"/>
              </a:rPr>
              <a:t>- Client übernimmt das Rendern der Karte</a:t>
            </a:r>
            <a:br/>
            <a:r>
              <a:rPr b="0" lang="de-DE" sz="2400" spc="-1" strike="noStrike">
                <a:solidFill>
                  <a:srgbClr val="000000"/>
                </a:solidFill>
                <a:latin typeface="Arial"/>
                <a:ea typeface="DejaVu Sans"/>
              </a:rPr>
              <a:t>- Vorverarbeitung der Daten für höhere Effizienz</a:t>
            </a:r>
            <a:endParaRPr b="0" lang="de-DE" sz="2400" spc="-1" strike="noStrike">
              <a:latin typeface="Arial"/>
            </a:endParaRPr>
          </a:p>
        </p:txBody>
      </p:sp>
      <p:sp>
        <p:nvSpPr>
          <p:cNvPr id="54" name="CustomShape 11"/>
          <p:cNvSpPr/>
          <p:nvPr/>
        </p:nvSpPr>
        <p:spPr>
          <a:xfrm>
            <a:off x="15660000" y="11470680"/>
            <a:ext cx="12706200" cy="64404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Vorverarbeitung</a:t>
            </a:r>
            <a:endParaRPr b="0" lang="de-DE" sz="2800" spc="-1" strike="noStrike">
              <a:latin typeface="Arial"/>
            </a:endParaRPr>
          </a:p>
          <a:p>
            <a:pPr>
              <a:lnSpc>
                <a:spcPct val="100000"/>
              </a:lnSpc>
            </a:pPr>
            <a:endParaRPr b="0" lang="de-DE" sz="2800" spc="-1" strike="noStrike">
              <a:latin typeface="Arial"/>
            </a:endParaRPr>
          </a:p>
        </p:txBody>
      </p:sp>
      <p:pic>
        <p:nvPicPr>
          <p:cNvPr id="55" name="Grafik 4" descr=""/>
          <p:cNvPicPr/>
          <p:nvPr/>
        </p:nvPicPr>
        <p:blipFill>
          <a:blip r:embed="rId4"/>
          <a:stretch/>
        </p:blipFill>
        <p:spPr>
          <a:xfrm>
            <a:off x="16318800" y="22284720"/>
            <a:ext cx="3305880" cy="3176640"/>
          </a:xfrm>
          <a:prstGeom prst="rect">
            <a:avLst/>
          </a:prstGeom>
          <a:ln>
            <a:noFill/>
          </a:ln>
        </p:spPr>
      </p:pic>
      <p:sp>
        <p:nvSpPr>
          <p:cNvPr id="56" name="CustomShape 12"/>
          <p:cNvSpPr/>
          <p:nvPr/>
        </p:nvSpPr>
        <p:spPr>
          <a:xfrm>
            <a:off x="15660000" y="12415680"/>
            <a:ext cx="12706200" cy="5958720"/>
          </a:xfrm>
          <a:prstGeom prst="rect">
            <a:avLst/>
          </a:prstGeom>
          <a:noFill/>
          <a:ln w="9360">
            <a:solidFill>
              <a:schemeClr val="accent3"/>
            </a:solidFill>
            <a:round/>
          </a:ln>
        </p:spPr>
        <p:style>
          <a:lnRef idx="0"/>
          <a:fillRef idx="0"/>
          <a:effectRef idx="0"/>
          <a:fontRef idx="minor"/>
        </p:style>
      </p:sp>
      <p:pic>
        <p:nvPicPr>
          <p:cNvPr id="57" name="Grafik 15" descr=""/>
          <p:cNvPicPr/>
          <p:nvPr/>
        </p:nvPicPr>
        <p:blipFill>
          <a:blip r:embed="rId5"/>
          <a:stretch/>
        </p:blipFill>
        <p:spPr>
          <a:xfrm>
            <a:off x="21047040" y="21413160"/>
            <a:ext cx="6329880" cy="4512960"/>
          </a:xfrm>
          <a:prstGeom prst="rect">
            <a:avLst/>
          </a:prstGeom>
          <a:ln>
            <a:noFill/>
          </a:ln>
        </p:spPr>
      </p:pic>
      <p:pic>
        <p:nvPicPr>
          <p:cNvPr id="58" name="Grafik 19" descr=""/>
          <p:cNvPicPr/>
          <p:nvPr/>
        </p:nvPicPr>
        <p:blipFill>
          <a:blip r:embed="rId6"/>
          <a:stretch/>
        </p:blipFill>
        <p:spPr>
          <a:xfrm>
            <a:off x="8642160" y="18182160"/>
            <a:ext cx="5876280" cy="4619160"/>
          </a:xfrm>
          <a:prstGeom prst="rect">
            <a:avLst/>
          </a:prstGeom>
          <a:ln>
            <a:noFill/>
          </a:ln>
        </p:spPr>
      </p:pic>
      <p:sp>
        <p:nvSpPr>
          <p:cNvPr id="59" name="CustomShape 13"/>
          <p:cNvSpPr/>
          <p:nvPr/>
        </p:nvSpPr>
        <p:spPr>
          <a:xfrm>
            <a:off x="15660000" y="27564120"/>
            <a:ext cx="12706200" cy="11283480"/>
          </a:xfrm>
          <a:prstGeom prst="rect">
            <a:avLst/>
          </a:prstGeom>
          <a:noFill/>
          <a:ln w="9360">
            <a:solidFill>
              <a:schemeClr val="accent3"/>
            </a:solidFill>
            <a:round/>
          </a:ln>
        </p:spPr>
        <p:style>
          <a:lnRef idx="0"/>
          <a:fillRef idx="0"/>
          <a:effectRef idx="0"/>
          <a:fontRef idx="minor"/>
        </p:style>
      </p:sp>
      <p:sp>
        <p:nvSpPr>
          <p:cNvPr id="60" name="CustomShape 14"/>
          <p:cNvSpPr/>
          <p:nvPr/>
        </p:nvSpPr>
        <p:spPr>
          <a:xfrm>
            <a:off x="15660000" y="18627480"/>
            <a:ext cx="12706200" cy="64404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Gebogene Beschriftungen</a:t>
            </a:r>
            <a:endParaRPr b="0" lang="de-DE" sz="2800" spc="-1" strike="noStrike">
              <a:latin typeface="Arial"/>
            </a:endParaRPr>
          </a:p>
          <a:p>
            <a:pPr>
              <a:lnSpc>
                <a:spcPct val="100000"/>
              </a:lnSpc>
            </a:pPr>
            <a:endParaRPr b="0" lang="de-DE" sz="2800" spc="-1" strike="noStrike">
              <a:latin typeface="Arial"/>
            </a:endParaRPr>
          </a:p>
        </p:txBody>
      </p:sp>
      <p:sp>
        <p:nvSpPr>
          <p:cNvPr id="61" name="CustomShape 15"/>
          <p:cNvSpPr/>
          <p:nvPr/>
        </p:nvSpPr>
        <p:spPr>
          <a:xfrm>
            <a:off x="15660000" y="26665560"/>
            <a:ext cx="12706200" cy="644040"/>
          </a:xfrm>
          <a:prstGeom prst="rect">
            <a:avLst/>
          </a:prstGeom>
          <a:solidFill>
            <a:srgbClr val="00b0f0"/>
          </a:solidFill>
          <a:ln>
            <a:noFill/>
          </a:ln>
          <a:effectLst>
            <a:outerShdw algn="tl" blurRad="50800" dir="2700000" dist="37674" rotWithShape="0">
              <a:srgbClr val="000000">
                <a:alpha val="40000"/>
              </a:srgbClr>
            </a:outerShdw>
          </a:effectLst>
        </p:spPr>
        <p:style>
          <a:lnRef idx="0"/>
          <a:fillRef idx="0"/>
          <a:effectRef idx="0"/>
          <a:fontRef idx="minor"/>
        </p:style>
        <p:txBody>
          <a:bodyPr lIns="129240" rIns="129240" tIns="64800" bIns="64800">
            <a:noAutofit/>
          </a:bodyPr>
          <a:p>
            <a:pPr>
              <a:lnSpc>
                <a:spcPct val="100000"/>
              </a:lnSpc>
            </a:pPr>
            <a:r>
              <a:rPr b="0" lang="de-DE" sz="2800" spc="-1" strike="noStrike">
                <a:solidFill>
                  <a:srgbClr val="ffffff"/>
                </a:solidFill>
                <a:latin typeface="Arial"/>
                <a:ea typeface="DejaVu Sans"/>
              </a:rPr>
              <a:t>                                                    </a:t>
            </a:r>
            <a:r>
              <a:rPr b="0" lang="de-DE" sz="2800" spc="-1" strike="noStrike">
                <a:solidFill>
                  <a:srgbClr val="ffffff"/>
                </a:solidFill>
                <a:latin typeface="Arial"/>
                <a:ea typeface="DejaVu Sans"/>
              </a:rPr>
              <a:t>Grenzvereinfachung</a:t>
            </a:r>
            <a:endParaRPr b="0" lang="de-DE" sz="2800" spc="-1" strike="noStrike">
              <a:latin typeface="Arial"/>
            </a:endParaRPr>
          </a:p>
          <a:p>
            <a:pPr>
              <a:lnSpc>
                <a:spcPct val="100000"/>
              </a:lnSpc>
            </a:pPr>
            <a:endParaRPr b="0" lang="de-DE" sz="2800" spc="-1" strike="noStrike">
              <a:latin typeface="Arial"/>
            </a:endParaRPr>
          </a:p>
        </p:txBody>
      </p:sp>
      <p:sp>
        <p:nvSpPr>
          <p:cNvPr id="62" name="CustomShape 16"/>
          <p:cNvSpPr/>
          <p:nvPr/>
        </p:nvSpPr>
        <p:spPr>
          <a:xfrm>
            <a:off x="15660000" y="19546200"/>
            <a:ext cx="12706200" cy="6917040"/>
          </a:xfrm>
          <a:prstGeom prst="rect">
            <a:avLst/>
          </a:prstGeom>
          <a:noFill/>
          <a:ln w="9360">
            <a:solidFill>
              <a:schemeClr val="accent3"/>
            </a:solidFill>
            <a:round/>
          </a:ln>
        </p:spPr>
        <p:style>
          <a:lnRef idx="0"/>
          <a:fillRef idx="0"/>
          <a:effectRef idx="0"/>
          <a:fontRef idx="minor"/>
        </p:style>
      </p:sp>
      <p:sp>
        <p:nvSpPr>
          <p:cNvPr id="63" name="CustomShape 17"/>
          <p:cNvSpPr/>
          <p:nvPr/>
        </p:nvSpPr>
        <p:spPr>
          <a:xfrm>
            <a:off x="15940800" y="27979200"/>
            <a:ext cx="1210392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Um den Netzwerkverkehr und die zum clientseitigen Rendering benötigte Rechenleistung gering zu halten, werden die Gebiete in Abhängigkeit von der Zoomstufe der Karte mit unterschiedlichem Detailgrad ausgeliefert.</a:t>
            </a:r>
            <a:endParaRPr b="0" lang="de-DE" sz="2400" spc="-1" strike="noStrike">
              <a:latin typeface="Arial"/>
            </a:endParaRPr>
          </a:p>
          <a:p>
            <a:pPr>
              <a:lnSpc>
                <a:spcPct val="100000"/>
              </a:lnSpc>
            </a:pPr>
            <a:endParaRPr b="0" lang="de-DE" sz="2400" spc="-1" strike="noStrike">
              <a:latin typeface="Arial"/>
            </a:endParaRPr>
          </a:p>
          <a:p>
            <a:pPr>
              <a:lnSpc>
                <a:spcPct val="100000"/>
              </a:lnSpc>
            </a:pPr>
            <a:r>
              <a:rPr b="0" lang="de-DE" sz="2400" spc="-1" strike="noStrike">
                <a:solidFill>
                  <a:srgbClr val="000000"/>
                </a:solidFill>
                <a:latin typeface="Arial"/>
                <a:ea typeface="DejaVu Sans"/>
              </a:rPr>
              <a:t>Dafür werden während der Vorverarbeitung zunächst überscheidungsfreie Linienzüge für die Grenzen berechnet. Dies verhindert, dass ein Teilstück, das zu zwei Gebieten gehört, für beide unterschiedlich vereinfacht wird und somit Überlappungen oder Lücken entstehen. Anschließend werden die Linienzüge unter Erhaltung der ursprünglichen Topologie für unterschiedliche Zoomstufen vereinfacht und in der Datenbank gespeichert.</a:t>
            </a:r>
            <a:endParaRPr b="0" lang="de-DE" sz="2400" spc="-1" strike="noStrike">
              <a:latin typeface="Arial"/>
            </a:endParaRPr>
          </a:p>
          <a:p>
            <a:pPr>
              <a:lnSpc>
                <a:spcPct val="100000"/>
              </a:lnSpc>
            </a:pPr>
            <a:endParaRPr b="0" lang="de-DE" sz="2400" spc="-1" strike="noStrike">
              <a:latin typeface="Arial"/>
            </a:endParaRPr>
          </a:p>
          <a:p>
            <a:pPr>
              <a:lnSpc>
                <a:spcPct val="100000"/>
              </a:lnSpc>
            </a:pPr>
            <a:endParaRPr b="0" lang="de-DE" sz="2400" spc="-1" strike="noStrike">
              <a:latin typeface="Arial"/>
            </a:endParaRPr>
          </a:p>
        </p:txBody>
      </p:sp>
      <p:sp>
        <p:nvSpPr>
          <p:cNvPr id="64" name="CustomShape 18"/>
          <p:cNvSpPr/>
          <p:nvPr/>
        </p:nvSpPr>
        <p:spPr>
          <a:xfrm>
            <a:off x="2300400" y="31411800"/>
            <a:ext cx="12301200" cy="265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2400" spc="-1" strike="noStrike">
                <a:solidFill>
                  <a:srgbClr val="000000"/>
                </a:solidFill>
                <a:latin typeface="Arial"/>
                <a:ea typeface="DejaVu Sans"/>
              </a:rPr>
              <a:t>Trump-client</a:t>
            </a:r>
            <a:r>
              <a:rPr b="0" lang="de-DE" sz="2400" spc="-1" strike="noStrike">
                <a:solidFill>
                  <a:srgbClr val="000000"/>
                </a:solidFill>
                <a:latin typeface="Arial"/>
                <a:ea typeface="DejaVu Sans"/>
              </a:rPr>
              <a:t>: Fordert Daten für einen gegebenen Kartenausschnitt an</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Trump-mapnik</a:t>
            </a:r>
            <a:r>
              <a:rPr b="0" lang="de-DE" sz="2400" spc="-1" strike="noStrike">
                <a:solidFill>
                  <a:srgbClr val="000000"/>
                </a:solidFill>
                <a:latin typeface="Arial"/>
                <a:ea typeface="DejaVu Sans"/>
              </a:rPr>
              <a:t>: Stellt dem Client vor-gerenderte Tiles bereit, sofern gewünscht</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Trump-area</a:t>
            </a:r>
            <a:r>
              <a:rPr b="0" lang="de-DE" sz="2400" spc="-1" strike="noStrike">
                <a:solidFill>
                  <a:srgbClr val="000000"/>
                </a:solidFill>
                <a:latin typeface="Arial"/>
                <a:ea typeface="DejaVu Sans"/>
              </a:rPr>
              <a:t>: Server, der dem Client Grenzen und gebogene Beschriftungen bereitstellt</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Trump-label</a:t>
            </a:r>
            <a:r>
              <a:rPr b="0" lang="de-DE" sz="2400" spc="-1" strike="noStrike">
                <a:solidFill>
                  <a:srgbClr val="000000"/>
                </a:solidFill>
                <a:latin typeface="Arial"/>
                <a:ea typeface="DejaVu Sans"/>
              </a:rPr>
              <a:t>: Stellt überschneidungsfreie Punktbeschriftungen bereit</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Trump-preprocessing</a:t>
            </a:r>
            <a:r>
              <a:rPr b="0" lang="de-DE" sz="2400" spc="-1" strike="noStrike">
                <a:solidFill>
                  <a:srgbClr val="000000"/>
                </a:solidFill>
                <a:latin typeface="Arial"/>
                <a:ea typeface="DejaVu Sans"/>
              </a:rPr>
              <a:t>: Vereinfacht Grenzen für verschiedene Zoomstufen und berechnet die Position und Form der gebogenen Beschriftungen</a:t>
            </a:r>
            <a:endParaRPr b="0" lang="de-DE" sz="2400" spc="-1" strike="noStrike">
              <a:latin typeface="Arial"/>
            </a:endParaRPr>
          </a:p>
          <a:p>
            <a:pPr>
              <a:lnSpc>
                <a:spcPct val="100000"/>
              </a:lnSpc>
            </a:pPr>
            <a:r>
              <a:rPr b="1" lang="de-DE" sz="2400" spc="-1" strike="noStrike">
                <a:solidFill>
                  <a:srgbClr val="000000"/>
                </a:solidFill>
                <a:latin typeface="Arial"/>
                <a:ea typeface="DejaVu Sans"/>
              </a:rPr>
              <a:t>Trump-postgis: </a:t>
            </a:r>
            <a:r>
              <a:rPr b="0" lang="de-DE" sz="2400" spc="-1" strike="noStrike">
                <a:solidFill>
                  <a:srgbClr val="000000"/>
                </a:solidFill>
                <a:latin typeface="Arial"/>
                <a:ea typeface="DejaVu Sans"/>
              </a:rPr>
              <a:t>Datenbank, die die vorverarbeiteten Daten enthält</a:t>
            </a:r>
            <a:endParaRPr b="0" lang="de-DE" sz="2400" spc="-1" strike="noStrike">
              <a:latin typeface="Arial"/>
            </a:endParaRPr>
          </a:p>
        </p:txBody>
      </p:sp>
      <p:pic>
        <p:nvPicPr>
          <p:cNvPr id="65" name="Grafik 10" descr=""/>
          <p:cNvPicPr/>
          <p:nvPr/>
        </p:nvPicPr>
        <p:blipFill>
          <a:blip r:embed="rId7"/>
          <a:stretch/>
        </p:blipFill>
        <p:spPr>
          <a:xfrm>
            <a:off x="22380480" y="32438520"/>
            <a:ext cx="4609800" cy="3409200"/>
          </a:xfrm>
          <a:prstGeom prst="rect">
            <a:avLst/>
          </a:prstGeom>
          <a:ln>
            <a:noFill/>
          </a:ln>
        </p:spPr>
      </p:pic>
      <p:sp>
        <p:nvSpPr>
          <p:cNvPr id="66" name="CustomShape 19"/>
          <p:cNvSpPr/>
          <p:nvPr/>
        </p:nvSpPr>
        <p:spPr>
          <a:xfrm>
            <a:off x="15940800" y="36781920"/>
            <a:ext cx="1210392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In der Abbildung sind die Gebiete Waiblingen, Kernen im Remstal und Fellbach ohne Vereinfachung (links), sowie mit Vereinfachung für Zoomstufe 11 (rechts) dargestellt. Der Detailgrad der vereinfachten Geometrien ist deutlich geringer.</a:t>
            </a:r>
            <a:endParaRPr b="0" lang="de-DE" sz="2400" spc="-1" strike="noStrike">
              <a:latin typeface="Arial"/>
            </a:endParaRPr>
          </a:p>
        </p:txBody>
      </p:sp>
      <p:sp>
        <p:nvSpPr>
          <p:cNvPr id="67" name="CustomShape 20"/>
          <p:cNvSpPr/>
          <p:nvPr/>
        </p:nvSpPr>
        <p:spPr>
          <a:xfrm>
            <a:off x="15940800" y="19851840"/>
            <a:ext cx="12115440" cy="1187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Damit Benutzer Beschriftungen einfach mit den betreffenden Gebieten in Verbindung bringen können, werden anhand der Grenzverläufe die Position und Form gebogener Beschriftungen berechnet, die in die Gebiete gelegt werden können.</a:t>
            </a:r>
            <a:endParaRPr b="0" lang="de-DE" sz="2400" spc="-1" strike="noStrike">
              <a:latin typeface="Arial"/>
            </a:endParaRPr>
          </a:p>
        </p:txBody>
      </p:sp>
      <p:sp>
        <p:nvSpPr>
          <p:cNvPr id="68" name="CustomShape 21"/>
          <p:cNvSpPr/>
          <p:nvPr/>
        </p:nvSpPr>
        <p:spPr>
          <a:xfrm>
            <a:off x="15939360" y="12939480"/>
            <a:ext cx="11623680" cy="1918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2400" spc="-1" strike="noStrike">
                <a:solidFill>
                  <a:srgbClr val="000000"/>
                </a:solidFill>
                <a:latin typeface="Arial"/>
                <a:ea typeface="DejaVu Sans"/>
              </a:rPr>
              <a:t>Die Vorverarbeitung extrahiert geografische Daten aus den OSM-Quelldateien, vereinfacht deren Grenzen für verschiedene Zoomstufen und berechnet die Position und Form von gebogenen Beschriftungen. Die Ergebnisse werden anschließend in eine spatiale Datenbank geschrieben, sodass sie vom Gebietsserver auf Anfrage des Clients bereitgestellt werden können.</a:t>
            </a:r>
            <a:endParaRPr b="0" lang="de-DE" sz="2400" spc="-1" strike="noStrike">
              <a:latin typeface="Arial"/>
            </a:endParaRPr>
          </a:p>
        </p:txBody>
      </p:sp>
      <p:sp>
        <p:nvSpPr>
          <p:cNvPr id="69" name="CustomShape 22"/>
          <p:cNvSpPr/>
          <p:nvPr/>
        </p:nvSpPr>
        <p:spPr>
          <a:xfrm>
            <a:off x="2065320" y="34865280"/>
            <a:ext cx="12706200" cy="398088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pic>
        <p:nvPicPr>
          <p:cNvPr id="70" name="Grafik 9" descr=""/>
          <p:cNvPicPr/>
          <p:nvPr/>
        </p:nvPicPr>
        <p:blipFill>
          <a:blip r:embed="rId8"/>
          <a:stretch/>
        </p:blipFill>
        <p:spPr>
          <a:xfrm>
            <a:off x="16092720" y="14883840"/>
            <a:ext cx="11733840" cy="3170880"/>
          </a:xfrm>
          <a:prstGeom prst="rect">
            <a:avLst/>
          </a:prstGeom>
          <a:ln>
            <a:noFill/>
          </a:ln>
        </p:spPr>
      </p:pic>
      <p:pic>
        <p:nvPicPr>
          <p:cNvPr id="71" name="Grafik 33" descr=""/>
          <p:cNvPicPr/>
          <p:nvPr/>
        </p:nvPicPr>
        <p:blipFill>
          <a:blip r:embed="rId9"/>
          <a:stretch/>
        </p:blipFill>
        <p:spPr>
          <a:xfrm>
            <a:off x="17012880" y="32470560"/>
            <a:ext cx="4619160" cy="3418920"/>
          </a:xfrm>
          <a:prstGeom prst="rect">
            <a:avLst/>
          </a:prstGeom>
          <a:ln>
            <a:noFill/>
          </a:ln>
        </p:spPr>
      </p:pic>
      <p:pic>
        <p:nvPicPr>
          <p:cNvPr id="72" name="Grafik 2" descr=""/>
          <p:cNvPicPr/>
          <p:nvPr/>
        </p:nvPicPr>
        <p:blipFill>
          <a:blip r:embed="rId10"/>
          <a:srcRect l="0" t="13476" r="0" b="22010"/>
          <a:stretch/>
        </p:blipFill>
        <p:spPr>
          <a:xfrm>
            <a:off x="2169360" y="35006400"/>
            <a:ext cx="12495600" cy="36720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f7f7f"/>
      </a:dk2>
      <a:lt2>
        <a:srgbClr val="ffffff"/>
      </a:lt2>
      <a:accent1>
        <a:srgbClr val="1bbbe9"/>
      </a:accent1>
      <a:accent2>
        <a:srgbClr val="00519e"/>
      </a:accent2>
      <a:accent3>
        <a:srgbClr val="3e444c"/>
      </a:accent3>
      <a:accent4>
        <a:srgbClr val="bdddf2"/>
      </a:accent4>
      <a:accent5>
        <a:srgbClr val="4bacc6"/>
      </a:accent5>
      <a:accent6>
        <a:srgbClr val="7f7f7f"/>
      </a:accent6>
      <a:hlink>
        <a:srgbClr val="ffff00"/>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LibreOffice/6.2.6.2$Linux_X86_64 LibreOffice_project/20$Build-2</Application>
  <Words>304</Words>
  <Paragraphs>34</Paragraphs>
  <Company>Universität Stuttgart / Zentrale Verwaltung</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2015-12-10T06:56:35Z</dcterms:created>
  <dc:creator>Vera-Garcia, Francisca</dc:creator>
  <dc:description/>
  <dc:language>de-DE</dc:language>
  <cp:lastModifiedBy/>
  <dcterms:modified xsi:type="dcterms:W3CDTF">2019-10-28T13:47:50Z</dcterms:modified>
  <cp:revision>229</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Universität Stuttgart / Zentrale Verwaltung</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