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9975" cy="4280852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4" y="-8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tIns="0" rIns="0" bIns="0">
            <a:normAutofit/>
          </a:bodyPr>
          <a:lstStyle/>
          <a:p>
            <a:endParaRPr lang="de-DE" sz="3200" b="0" strike="noStrike" spc="-1">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
        <p:nvSpPr>
          <p:cNvPr id="33" name="PlaceHolder 5"/>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tIns="0" rIns="0" bIns="0">
            <a:normAutofit/>
          </a:bodyPr>
          <a:lstStyle/>
          <a:p>
            <a:endParaRPr lang="de-DE" sz="3200" b="0" strike="noStrike" spc="-1">
              <a:latin typeface="Arial"/>
            </a:endParaRPr>
          </a:p>
        </p:txBody>
      </p:sp>
      <p:sp>
        <p:nvSpPr>
          <p:cNvPr id="38" name="PlaceHolder 5"/>
          <p:cNvSpPr>
            <a:spLocks noGrp="1"/>
          </p:cNvSpPr>
          <p:nvPr>
            <p:ph type="body"/>
          </p:nvPr>
        </p:nvSpPr>
        <p:spPr>
          <a:xfrm>
            <a:off x="151380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tIns="0" rIns="0" bIns="0">
            <a:normAutofit/>
          </a:bodyPr>
          <a:lstStyle/>
          <a:p>
            <a:endParaRPr lang="de-DE" sz="3200" b="0" strike="noStrike" spc="-1">
              <a:latin typeface="Arial"/>
            </a:endParaRPr>
          </a:p>
        </p:txBody>
      </p:sp>
      <p:sp>
        <p:nvSpPr>
          <p:cNvPr id="40" name="PlaceHolder 7"/>
          <p:cNvSpPr>
            <a:spLocks noGrp="1"/>
          </p:cNvSpPr>
          <p:nvPr>
            <p:ph type="body"/>
          </p:nvPr>
        </p:nvSpPr>
        <p:spPr>
          <a:xfrm>
            <a:off x="19941480" y="22985280"/>
            <a:ext cx="877464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tIns="0" rIns="0" bIns="0" anchor="ctr">
            <a:sp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16" name="PlaceHolder 3"/>
          <p:cNvSpPr>
            <a:spLocks noGrp="1"/>
          </p:cNvSpPr>
          <p:nvPr>
            <p:ph type="body"/>
          </p:nvPr>
        </p:nvSpPr>
        <p:spPr>
          <a:xfrm>
            <a:off x="1547748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17" name="PlaceHolder 4"/>
          <p:cNvSpPr>
            <a:spLocks noGrp="1"/>
          </p:cNvSpPr>
          <p:nvPr>
            <p:ph type="body"/>
          </p:nvPr>
        </p:nvSpPr>
        <p:spPr>
          <a:xfrm>
            <a:off x="151380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tIns="0" rIns="0" bIns="0">
            <a:normAutofit/>
          </a:bodyPr>
          <a:lstStyle/>
          <a:p>
            <a:endParaRPr lang="de-DE" sz="3200" b="0" strike="noStrike" spc="-1">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tIns="0" rIns="0" bIns="0" anchor="ctr">
            <a:spAutoFit/>
          </a:bodyPr>
          <a:lstStyle/>
          <a:p>
            <a:pPr algn="ctr"/>
            <a:endParaRPr lang="de-DE" sz="4400" b="0" strike="noStrike" spc="-1">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tIns="0" rIns="0" bIns="0">
            <a:normAutofit/>
          </a:bodyPr>
          <a:lstStyle/>
          <a:p>
            <a:endParaRPr lang="de-DE" sz="3200" b="0" strike="noStrike" spc="-1">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Grafik 4"/>
          <p:cNvPicPr/>
          <p:nvPr/>
        </p:nvPicPr>
        <p:blipFill>
          <a:blip r:embed="rId14"/>
          <a:stretch/>
        </p:blipFill>
        <p:spPr>
          <a:xfrm>
            <a:off x="2071800" y="2037600"/>
            <a:ext cx="9637200" cy="2034000"/>
          </a:xfrm>
          <a:prstGeom prst="rect">
            <a:avLst/>
          </a:prstGeom>
          <a:ln>
            <a:noFill/>
          </a:ln>
        </p:spPr>
      </p:pic>
      <p:sp>
        <p:nvSpPr>
          <p:cNvPr id="6" name="CustomShape 1"/>
          <p:cNvSpPr/>
          <p:nvPr/>
        </p:nvSpPr>
        <p:spPr>
          <a:xfrm>
            <a:off x="22860000" y="2016000"/>
            <a:ext cx="7918200" cy="7918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19260000" y="2016000"/>
            <a:ext cx="4858200" cy="4858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1513800" y="1707840"/>
            <a:ext cx="27251280" cy="714852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 name="PlaceHolder 4"/>
          <p:cNvSpPr>
            <a:spLocks noGrp="1"/>
          </p:cNvSpPr>
          <p:nvPr>
            <p:ph type="body"/>
          </p:nvPr>
        </p:nvSpPr>
        <p:spPr>
          <a:xfrm>
            <a:off x="1513800" y="10017000"/>
            <a:ext cx="27251280" cy="24828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16372080" y="32165280"/>
            <a:ext cx="11276640" cy="3914280"/>
          </a:xfrm>
          <a:prstGeom prst="rect">
            <a:avLst/>
          </a:prstGeom>
          <a:solidFill>
            <a:schemeClr val="bg1"/>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4057200" y="7132320"/>
            <a:ext cx="16245360" cy="25430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641"/>
              </a:spcBef>
            </a:pPr>
            <a:r>
              <a:rPr lang="de-DE" sz="3200" b="0" strike="noStrike" spc="-1">
                <a:solidFill>
                  <a:srgbClr val="3E444C"/>
                </a:solidFill>
                <a:latin typeface="Univers for UniS 55 Roman Rg"/>
                <a:ea typeface="DejaVu Sans"/>
              </a:rPr>
              <a:t>Prüfer: Prof. Dr. Stefan Funke</a:t>
            </a:r>
            <a:br/>
            <a:r>
              <a:rPr lang="de-DE" sz="3200" b="0" strike="noStrike" spc="-1">
                <a:solidFill>
                  <a:srgbClr val="3E444C"/>
                </a:solidFill>
                <a:latin typeface="Univers for UniS 55 Roman Rg"/>
                <a:ea typeface="DejaVu Sans"/>
              </a:rPr>
              <a:t>Betreuer: Florian Barth M. Sc., Dipl-Inf. Filip Krumpe, Dipl-Inf. Thomas Mendel</a:t>
            </a:r>
            <a:endParaRPr lang="de-DE" sz="3200" b="0" strike="noStrike" spc="-1">
              <a:latin typeface="Arial"/>
            </a:endParaRPr>
          </a:p>
        </p:txBody>
      </p:sp>
      <p:sp>
        <p:nvSpPr>
          <p:cNvPr id="43" name="CustomShape 3"/>
          <p:cNvSpPr/>
          <p:nvPr/>
        </p:nvSpPr>
        <p:spPr>
          <a:xfrm>
            <a:off x="24768000" y="3960000"/>
            <a:ext cx="5218560" cy="424656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040"/>
              </a:spcBef>
            </a:pPr>
            <a:r>
              <a:rPr lang="de-DE" sz="5200" b="0" strike="noStrike" spc="-1">
                <a:solidFill>
                  <a:srgbClr val="FFFFFF"/>
                </a:solidFill>
                <a:latin typeface="Univers for UniS 65 Bold Rg"/>
                <a:ea typeface="DejaVu Sans"/>
              </a:rPr>
              <a:t>Institut für Formale Methoden der Informatik (FMI)</a:t>
            </a:r>
            <a:endParaRPr lang="de-DE" sz="5200" b="0" strike="noStrike" spc="-1">
              <a:latin typeface="Arial"/>
            </a:endParaRPr>
          </a:p>
        </p:txBody>
      </p:sp>
      <p:sp>
        <p:nvSpPr>
          <p:cNvPr id="44" name="CustomShape 4"/>
          <p:cNvSpPr/>
          <p:nvPr/>
        </p:nvSpPr>
        <p:spPr>
          <a:xfrm>
            <a:off x="4057200" y="4021920"/>
            <a:ext cx="15597360" cy="254304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spcBef>
                <a:spcPts val="1417"/>
              </a:spcBef>
            </a:pPr>
            <a:r>
              <a:rPr lang="de-DE" sz="9120" b="0" strike="noStrike" spc="-1">
                <a:solidFill>
                  <a:srgbClr val="7F7F7F"/>
                </a:solidFill>
                <a:latin typeface="Calibri"/>
                <a:ea typeface="DejaVu Sans"/>
              </a:rPr>
              <a:t>ALF-WEB:</a:t>
            </a:r>
            <a:br/>
            <a:r>
              <a:rPr lang="de-DE" sz="9120" b="0" strike="noStrike" spc="-1">
                <a:solidFill>
                  <a:srgbClr val="7F7F7F"/>
                </a:solidFill>
                <a:latin typeface="Calibri"/>
                <a:ea typeface="DejaVu Sans"/>
              </a:rPr>
              <a:t>Area Label Fitting in OSM</a:t>
            </a:r>
            <a:endParaRPr lang="de-DE" sz="9120" b="0" strike="noStrike" spc="-1">
              <a:latin typeface="Arial"/>
            </a:endParaRPr>
          </a:p>
        </p:txBody>
      </p:sp>
      <p:sp>
        <p:nvSpPr>
          <p:cNvPr id="45" name="CustomShape 5"/>
          <p:cNvSpPr/>
          <p:nvPr/>
        </p:nvSpPr>
        <p:spPr>
          <a:xfrm>
            <a:off x="2037600" y="1147068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a:solidFill>
                  <a:srgbClr val="FFFFFF"/>
                </a:solidFill>
                <a:latin typeface="Arial"/>
                <a:ea typeface="DejaVu Sans"/>
              </a:rPr>
              <a:t>                                                 Problemstellung</a:t>
            </a:r>
            <a:endParaRPr lang="de-DE" sz="2800" b="0" strike="noStrike" spc="-1">
              <a:latin typeface="Arial"/>
            </a:endParaRPr>
          </a:p>
          <a:p>
            <a:pPr>
              <a:lnSpc>
                <a:spcPct val="100000"/>
              </a:lnSpc>
            </a:pPr>
            <a:endParaRPr lang="de-DE" sz="2800" b="0" strike="noStrike" spc="-1">
              <a:latin typeface="Arial"/>
            </a:endParaRPr>
          </a:p>
        </p:txBody>
      </p:sp>
      <p:sp>
        <p:nvSpPr>
          <p:cNvPr id="46" name="CustomShape 6"/>
          <p:cNvSpPr/>
          <p:nvPr/>
        </p:nvSpPr>
        <p:spPr>
          <a:xfrm>
            <a:off x="19579680" y="3389400"/>
            <a:ext cx="4687560" cy="3310560"/>
          </a:xfrm>
          <a:prstGeom prst="rect">
            <a:avLst/>
          </a:prstGeom>
          <a:noFill/>
          <a:ln>
            <a:noFill/>
          </a:ln>
        </p:spPr>
        <p:style>
          <a:lnRef idx="0">
            <a:scrgbClr r="0" g="0" b="0"/>
          </a:lnRef>
          <a:fillRef idx="0">
            <a:scrgbClr r="0" g="0" b="0"/>
          </a:fillRef>
          <a:effectRef idx="0">
            <a:scrgbClr r="0" g="0" b="0"/>
          </a:effectRef>
          <a:fontRef idx="minor"/>
        </p:style>
        <p:txBody>
          <a:bodyPr lIns="129240" tIns="64800" rIns="129240" bIns="64800">
            <a:noAutofit/>
          </a:bodyPr>
          <a:lstStyle/>
          <a:p>
            <a:pPr marL="108360">
              <a:lnSpc>
                <a:spcPct val="100000"/>
              </a:lnSpc>
              <a:spcBef>
                <a:spcPts val="1417"/>
              </a:spcBef>
            </a:pPr>
            <a:r>
              <a:rPr lang="de-DE" sz="3200" b="0" strike="noStrike" spc="-1">
                <a:solidFill>
                  <a:srgbClr val="FFFFFF"/>
                </a:solidFill>
                <a:latin typeface="Calibri"/>
                <a:ea typeface="DejaVu Sans"/>
              </a:rPr>
              <a:t>Patrick Schneefuss</a:t>
            </a:r>
            <a:br/>
            <a:r>
              <a:rPr lang="de-DE" sz="3200" b="0" strike="noStrike" spc="-1">
                <a:solidFill>
                  <a:srgbClr val="FFFFFF"/>
                </a:solidFill>
                <a:latin typeface="Calibri"/>
                <a:ea typeface="DejaVu Sans"/>
              </a:rPr>
              <a:t>Jan Schneider</a:t>
            </a:r>
            <a:br/>
            <a:r>
              <a:rPr lang="de-DE" sz="3200" b="0" strike="noStrike" spc="-1">
                <a:solidFill>
                  <a:srgbClr val="FFFFFF"/>
                </a:solidFill>
                <a:latin typeface="Calibri"/>
                <a:ea typeface="DejaVu Sans"/>
              </a:rPr>
              <a:t>Michael Steinert</a:t>
            </a:r>
            <a:br/>
            <a:r>
              <a:rPr lang="de-DE" sz="3200" b="0" strike="noStrike" spc="-1">
                <a:solidFill>
                  <a:srgbClr val="FFFFFF"/>
                </a:solidFill>
                <a:latin typeface="Calibri"/>
                <a:ea typeface="DejaVu Sans"/>
              </a:rPr>
              <a:t>Michel Weitbrecht</a:t>
            </a:r>
            <a:endParaRPr lang="de-DE" sz="3200" b="0" strike="noStrike" spc="-1">
              <a:latin typeface="Arial"/>
            </a:endParaRPr>
          </a:p>
        </p:txBody>
      </p:sp>
      <p:pic>
        <p:nvPicPr>
          <p:cNvPr id="47" name="Grafik 126"/>
          <p:cNvPicPr/>
          <p:nvPr/>
        </p:nvPicPr>
        <p:blipFill>
          <a:blip r:embed="rId2"/>
          <a:stretch/>
        </p:blipFill>
        <p:spPr>
          <a:xfrm>
            <a:off x="24768000" y="39948480"/>
            <a:ext cx="3697920" cy="1795320"/>
          </a:xfrm>
          <a:prstGeom prst="rect">
            <a:avLst/>
          </a:prstGeom>
          <a:ln>
            <a:noFill/>
          </a:ln>
        </p:spPr>
      </p:pic>
      <p:sp>
        <p:nvSpPr>
          <p:cNvPr id="48" name="CustomShape 7"/>
          <p:cNvSpPr/>
          <p:nvPr/>
        </p:nvSpPr>
        <p:spPr>
          <a:xfrm>
            <a:off x="2037600" y="12415680"/>
            <a:ext cx="12706200" cy="1118628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sp>
      <p:sp>
        <p:nvSpPr>
          <p:cNvPr id="49" name="CustomShape 8"/>
          <p:cNvSpPr/>
          <p:nvPr/>
        </p:nvSpPr>
        <p:spPr>
          <a:xfrm>
            <a:off x="2053440" y="2390292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a:solidFill>
                  <a:srgbClr val="FFFFFF"/>
                </a:solidFill>
                <a:latin typeface="Arial"/>
                <a:ea typeface="DejaVu Sans"/>
              </a:rPr>
              <a:t>                                                     Architektur</a:t>
            </a:r>
            <a:endParaRPr lang="de-DE" sz="2800" b="0" strike="noStrike" spc="-1">
              <a:latin typeface="Arial"/>
            </a:endParaRPr>
          </a:p>
          <a:p>
            <a:pPr>
              <a:lnSpc>
                <a:spcPct val="100000"/>
              </a:lnSpc>
            </a:pPr>
            <a:endParaRPr lang="de-DE" sz="2800" b="0" strike="noStrike" spc="-1">
              <a:latin typeface="Arial"/>
            </a:endParaRPr>
          </a:p>
        </p:txBody>
      </p:sp>
      <p:sp>
        <p:nvSpPr>
          <p:cNvPr id="50" name="CustomShape 9"/>
          <p:cNvSpPr/>
          <p:nvPr/>
        </p:nvSpPr>
        <p:spPr>
          <a:xfrm>
            <a:off x="2065320" y="24920640"/>
            <a:ext cx="12706200" cy="9537120"/>
          </a:xfrm>
          <a:prstGeom prst="rect">
            <a:avLst/>
          </a:prstGeom>
          <a:ln w="12600">
            <a:round/>
          </a:ln>
        </p:spPr>
        <p:style>
          <a:lnRef idx="2">
            <a:schemeClr val="dk1"/>
          </a:lnRef>
          <a:fillRef idx="1">
            <a:schemeClr val="lt1"/>
          </a:fillRef>
          <a:effectRef idx="0">
            <a:schemeClr val="dk1"/>
          </a:effectRef>
          <a:fontRef idx="minor"/>
        </p:style>
        <p:txBody>
          <a:bodyPr lIns="90000" tIns="45000" rIns="90000" bIns="45000" anchor="ctr">
            <a:noAutofit/>
          </a:bodyPr>
          <a:lstStyle/>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a:p>
            <a:pPr>
              <a:lnSpc>
                <a:spcPct val="100000"/>
              </a:lnSpc>
            </a:pPr>
            <a:endParaRPr lang="de-DE" sz="1800" b="0" strike="noStrike" spc="-1">
              <a:latin typeface="Arial"/>
            </a:endParaRPr>
          </a:p>
        </p:txBody>
      </p:sp>
      <p:pic>
        <p:nvPicPr>
          <p:cNvPr id="51" name="Grafik 2"/>
          <p:cNvPicPr/>
          <p:nvPr/>
        </p:nvPicPr>
        <p:blipFill>
          <a:blip r:embed="rId3"/>
          <a:stretch/>
        </p:blipFill>
        <p:spPr>
          <a:xfrm>
            <a:off x="2300400" y="25221240"/>
            <a:ext cx="12230280" cy="6089400"/>
          </a:xfrm>
          <a:prstGeom prst="rect">
            <a:avLst/>
          </a:prstGeom>
          <a:ln>
            <a:noFill/>
          </a:ln>
        </p:spPr>
      </p:pic>
      <p:pic>
        <p:nvPicPr>
          <p:cNvPr id="52" name="Grafik 13"/>
          <p:cNvPicPr/>
          <p:nvPr/>
        </p:nvPicPr>
        <p:blipFill>
          <a:blip r:embed="rId4"/>
          <a:srcRect t="5088"/>
          <a:stretch/>
        </p:blipFill>
        <p:spPr>
          <a:xfrm>
            <a:off x="2300400" y="18182160"/>
            <a:ext cx="6123600" cy="5088960"/>
          </a:xfrm>
          <a:prstGeom prst="rect">
            <a:avLst/>
          </a:prstGeom>
          <a:ln>
            <a:noFill/>
          </a:ln>
        </p:spPr>
      </p:pic>
      <p:sp>
        <p:nvSpPr>
          <p:cNvPr id="53" name="CustomShape 10"/>
          <p:cNvSpPr/>
          <p:nvPr/>
        </p:nvSpPr>
        <p:spPr>
          <a:xfrm>
            <a:off x="2298960" y="12715560"/>
            <a:ext cx="12231720" cy="438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a:solidFill>
                  <a:srgbClr val="000000"/>
                </a:solidFill>
                <a:latin typeface="Arial"/>
                <a:ea typeface="DejaVu Sans"/>
              </a:rPr>
              <a:t>Herkömmliche Kartensysteme laden ihre Daten in Form vorgerendeter Grafiken (Tiles).</a:t>
            </a:r>
            <a:endParaRPr lang="de-DE" sz="2400" b="0" strike="noStrike" spc="-1">
              <a:latin typeface="Arial"/>
            </a:endParaRPr>
          </a:p>
          <a:p>
            <a:pPr>
              <a:lnSpc>
                <a:spcPct val="100000"/>
              </a:lnSpc>
            </a:pPr>
            <a:br/>
            <a:r>
              <a:rPr lang="de-DE" sz="2400" b="0" i="1" strike="noStrike" spc="-1">
                <a:solidFill>
                  <a:srgbClr val="000000"/>
                </a:solidFill>
                <a:latin typeface="Arial"/>
                <a:ea typeface="DejaVu Sans"/>
              </a:rPr>
              <a:t>Probleme: </a:t>
            </a:r>
            <a:br/>
            <a:r>
              <a:rPr lang="de-DE" sz="2400" b="0" strike="noStrike" spc="-1">
                <a:solidFill>
                  <a:srgbClr val="000000"/>
                </a:solidFill>
                <a:latin typeface="Arial"/>
                <a:ea typeface="DejaVu Sans"/>
              </a:rPr>
              <a:t>- Große Datenmengen durch binäre Grafikdateien</a:t>
            </a:r>
            <a:br/>
            <a:r>
              <a:rPr lang="de-DE" sz="2400" b="0" strike="noStrike" spc="-1">
                <a:solidFill>
                  <a:srgbClr val="000000"/>
                </a:solidFill>
                <a:latin typeface="Arial"/>
                <a:ea typeface="DejaVu Sans"/>
              </a:rPr>
              <a:t>- Keine Filterung von Kartenelementen zur Laufzeit möglich</a:t>
            </a:r>
            <a:br/>
            <a:r>
              <a:rPr lang="de-DE" sz="2400" b="0" strike="noStrike" spc="-1">
                <a:solidFill>
                  <a:srgbClr val="000000"/>
                </a:solidFill>
                <a:latin typeface="Arial"/>
                <a:ea typeface="DejaVu Sans"/>
              </a:rPr>
              <a:t>- Labels drehen sich bei Rotation der Karte mit</a:t>
            </a:r>
            <a:endParaRPr lang="de-DE" sz="2400" b="0" strike="noStrike" spc="-1">
              <a:latin typeface="Arial"/>
            </a:endParaRPr>
          </a:p>
          <a:p>
            <a:pPr>
              <a:lnSpc>
                <a:spcPct val="100000"/>
              </a:lnSpc>
            </a:pPr>
            <a:endParaRPr lang="de-DE" sz="2400" b="0" strike="noStrike" spc="-1">
              <a:latin typeface="Arial"/>
            </a:endParaRPr>
          </a:p>
          <a:p>
            <a:pPr>
              <a:lnSpc>
                <a:spcPct val="100000"/>
              </a:lnSpc>
            </a:pPr>
            <a:r>
              <a:rPr lang="de-DE" sz="2400" b="0" i="1" strike="noStrike" spc="-1">
                <a:solidFill>
                  <a:srgbClr val="000000"/>
                </a:solidFill>
                <a:latin typeface="Arial"/>
                <a:ea typeface="DejaVu Sans"/>
              </a:rPr>
              <a:t>Konzeptioneller Lösungsansatz:</a:t>
            </a:r>
            <a:br/>
            <a:r>
              <a:rPr lang="de-DE" sz="2400" b="0" strike="noStrike" spc="-1">
                <a:solidFill>
                  <a:srgbClr val="000000"/>
                </a:solidFill>
                <a:latin typeface="Arial"/>
                <a:ea typeface="DejaVu Sans"/>
              </a:rPr>
              <a:t>- Client (Browser) fragt benötigte Kartenausschnitte beim Server an</a:t>
            </a:r>
            <a:br/>
            <a:r>
              <a:rPr lang="de-DE" sz="2400" b="0" strike="noStrike" spc="-1">
                <a:solidFill>
                  <a:srgbClr val="000000"/>
                </a:solidFill>
                <a:latin typeface="Arial"/>
                <a:ea typeface="DejaVu Sans"/>
              </a:rPr>
              <a:t>- Übermittlung geografischer Daten statt Grafiken</a:t>
            </a:r>
            <a:br/>
            <a:r>
              <a:rPr lang="de-DE" sz="2400" b="0" strike="noStrike" spc="-1">
                <a:solidFill>
                  <a:srgbClr val="000000"/>
                </a:solidFill>
                <a:latin typeface="Arial"/>
                <a:ea typeface="DejaVu Sans"/>
              </a:rPr>
              <a:t>- Client übernimmt das Rendern der Karte</a:t>
            </a:r>
            <a:br/>
            <a:r>
              <a:rPr lang="de-DE" sz="2400" b="0" strike="noStrike" spc="-1">
                <a:solidFill>
                  <a:srgbClr val="000000"/>
                </a:solidFill>
                <a:latin typeface="Arial"/>
                <a:ea typeface="DejaVu Sans"/>
              </a:rPr>
              <a:t>- Vorverarbeitung der Daten für höhere Effizienz</a:t>
            </a:r>
            <a:endParaRPr lang="de-DE" sz="2400" b="0" strike="noStrike" spc="-1">
              <a:latin typeface="Arial"/>
            </a:endParaRPr>
          </a:p>
        </p:txBody>
      </p:sp>
      <p:sp>
        <p:nvSpPr>
          <p:cNvPr id="54" name="CustomShape 11"/>
          <p:cNvSpPr/>
          <p:nvPr/>
        </p:nvSpPr>
        <p:spPr>
          <a:xfrm>
            <a:off x="15660000" y="1147068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a:solidFill>
                  <a:srgbClr val="FFFFFF"/>
                </a:solidFill>
                <a:latin typeface="Arial"/>
                <a:ea typeface="DejaVu Sans"/>
              </a:rPr>
              <a:t>                                                 Vorverarbeitung</a:t>
            </a:r>
            <a:endParaRPr lang="de-DE" sz="2800" b="0" strike="noStrike" spc="-1">
              <a:latin typeface="Arial"/>
            </a:endParaRPr>
          </a:p>
          <a:p>
            <a:pPr>
              <a:lnSpc>
                <a:spcPct val="100000"/>
              </a:lnSpc>
            </a:pPr>
            <a:endParaRPr lang="de-DE" sz="2800" b="0" strike="noStrike" spc="-1">
              <a:latin typeface="Arial"/>
            </a:endParaRPr>
          </a:p>
        </p:txBody>
      </p:sp>
      <p:pic>
        <p:nvPicPr>
          <p:cNvPr id="55" name="Grafik 4"/>
          <p:cNvPicPr/>
          <p:nvPr/>
        </p:nvPicPr>
        <p:blipFill>
          <a:blip r:embed="rId5"/>
          <a:stretch/>
        </p:blipFill>
        <p:spPr>
          <a:xfrm>
            <a:off x="16318800" y="22284720"/>
            <a:ext cx="3305880" cy="3176640"/>
          </a:xfrm>
          <a:prstGeom prst="rect">
            <a:avLst/>
          </a:prstGeom>
          <a:ln>
            <a:noFill/>
          </a:ln>
        </p:spPr>
      </p:pic>
      <p:sp>
        <p:nvSpPr>
          <p:cNvPr id="56" name="CustomShape 12"/>
          <p:cNvSpPr/>
          <p:nvPr/>
        </p:nvSpPr>
        <p:spPr>
          <a:xfrm>
            <a:off x="15660000" y="12415680"/>
            <a:ext cx="12706200" cy="595872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sp>
      <p:pic>
        <p:nvPicPr>
          <p:cNvPr id="57" name="Grafik 15"/>
          <p:cNvPicPr/>
          <p:nvPr/>
        </p:nvPicPr>
        <p:blipFill>
          <a:blip r:embed="rId6"/>
          <a:stretch/>
        </p:blipFill>
        <p:spPr>
          <a:xfrm>
            <a:off x="21047040" y="21413160"/>
            <a:ext cx="6329880" cy="4512960"/>
          </a:xfrm>
          <a:prstGeom prst="rect">
            <a:avLst/>
          </a:prstGeom>
          <a:ln>
            <a:noFill/>
          </a:ln>
        </p:spPr>
      </p:pic>
      <p:pic>
        <p:nvPicPr>
          <p:cNvPr id="58" name="Grafik 19"/>
          <p:cNvPicPr/>
          <p:nvPr/>
        </p:nvPicPr>
        <p:blipFill>
          <a:blip r:embed="rId7"/>
          <a:stretch/>
        </p:blipFill>
        <p:spPr>
          <a:xfrm>
            <a:off x="8642160" y="18182160"/>
            <a:ext cx="5876280" cy="4619160"/>
          </a:xfrm>
          <a:prstGeom prst="rect">
            <a:avLst/>
          </a:prstGeom>
          <a:ln>
            <a:noFill/>
          </a:ln>
        </p:spPr>
      </p:pic>
      <p:sp>
        <p:nvSpPr>
          <p:cNvPr id="59" name="CustomShape 13"/>
          <p:cNvSpPr/>
          <p:nvPr/>
        </p:nvSpPr>
        <p:spPr>
          <a:xfrm>
            <a:off x="15660000" y="27564120"/>
            <a:ext cx="12706200" cy="1128348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sp>
      <p:sp>
        <p:nvSpPr>
          <p:cNvPr id="60" name="CustomShape 14"/>
          <p:cNvSpPr/>
          <p:nvPr/>
        </p:nvSpPr>
        <p:spPr>
          <a:xfrm>
            <a:off x="15660000" y="1862748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a:solidFill>
                  <a:srgbClr val="FFFFFF"/>
                </a:solidFill>
                <a:latin typeface="Arial"/>
                <a:ea typeface="DejaVu Sans"/>
              </a:rPr>
              <a:t>                                                     Gebogene Beschriftungen</a:t>
            </a:r>
            <a:endParaRPr lang="de-DE" sz="2800" b="0" strike="noStrike" spc="-1">
              <a:latin typeface="Arial"/>
            </a:endParaRPr>
          </a:p>
          <a:p>
            <a:pPr>
              <a:lnSpc>
                <a:spcPct val="100000"/>
              </a:lnSpc>
            </a:pPr>
            <a:endParaRPr lang="de-DE" sz="2800" b="0" strike="noStrike" spc="-1">
              <a:latin typeface="Arial"/>
            </a:endParaRPr>
          </a:p>
        </p:txBody>
      </p:sp>
      <p:sp>
        <p:nvSpPr>
          <p:cNvPr id="61" name="CustomShape 15"/>
          <p:cNvSpPr/>
          <p:nvPr/>
        </p:nvSpPr>
        <p:spPr>
          <a:xfrm>
            <a:off x="15660000" y="26665560"/>
            <a:ext cx="12706200" cy="644040"/>
          </a:xfrm>
          <a:prstGeom prst="rect">
            <a:avLst/>
          </a:prstGeom>
          <a:solidFill>
            <a:srgbClr val="00B0F0"/>
          </a:solidFill>
          <a:ln>
            <a:noFill/>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lIns="129240" tIns="64800" rIns="129240" bIns="64800">
            <a:noAutofit/>
          </a:bodyPr>
          <a:lstStyle/>
          <a:p>
            <a:pPr>
              <a:lnSpc>
                <a:spcPct val="100000"/>
              </a:lnSpc>
            </a:pPr>
            <a:r>
              <a:rPr lang="de-DE" sz="2800" b="0" strike="noStrike" spc="-1">
                <a:solidFill>
                  <a:srgbClr val="FFFFFF"/>
                </a:solidFill>
                <a:latin typeface="Arial"/>
                <a:ea typeface="DejaVu Sans"/>
              </a:rPr>
              <a:t>                                                    Grenzvereinfachung</a:t>
            </a:r>
            <a:endParaRPr lang="de-DE" sz="2800" b="0" strike="noStrike" spc="-1">
              <a:latin typeface="Arial"/>
            </a:endParaRPr>
          </a:p>
          <a:p>
            <a:pPr>
              <a:lnSpc>
                <a:spcPct val="100000"/>
              </a:lnSpc>
            </a:pPr>
            <a:endParaRPr lang="de-DE" sz="2800" b="0" strike="noStrike" spc="-1">
              <a:latin typeface="Arial"/>
            </a:endParaRPr>
          </a:p>
        </p:txBody>
      </p:sp>
      <p:sp>
        <p:nvSpPr>
          <p:cNvPr id="62" name="CustomShape 16"/>
          <p:cNvSpPr/>
          <p:nvPr/>
        </p:nvSpPr>
        <p:spPr>
          <a:xfrm>
            <a:off x="15660000" y="19546200"/>
            <a:ext cx="12706200" cy="6917040"/>
          </a:xfrm>
          <a:prstGeom prst="rect">
            <a:avLst/>
          </a:prstGeom>
          <a:noFill/>
          <a:ln w="9360">
            <a:solidFill>
              <a:schemeClr val="accent3"/>
            </a:solidFill>
            <a:round/>
          </a:ln>
        </p:spPr>
        <p:style>
          <a:lnRef idx="0">
            <a:scrgbClr r="0" g="0" b="0"/>
          </a:lnRef>
          <a:fillRef idx="0">
            <a:scrgbClr r="0" g="0" b="0"/>
          </a:fillRef>
          <a:effectRef idx="0">
            <a:scrgbClr r="0" g="0" b="0"/>
          </a:effectRef>
          <a:fontRef idx="minor"/>
        </p:style>
      </p:sp>
      <p:sp>
        <p:nvSpPr>
          <p:cNvPr id="63" name="CustomShape 17"/>
          <p:cNvSpPr/>
          <p:nvPr/>
        </p:nvSpPr>
        <p:spPr>
          <a:xfrm>
            <a:off x="15940800" y="27979200"/>
            <a:ext cx="12103920" cy="44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a:solidFill>
                  <a:srgbClr val="000000"/>
                </a:solidFill>
                <a:latin typeface="Arial"/>
                <a:ea typeface="DejaVu Sans"/>
              </a:rPr>
              <a:t>Um den Netzwerkverkehr und die zum clientseitigen Rendering benötigte Rechenleistung gering zu halten, werden die Gebiete in Abhängigkeit von der Zoomstufe der Karte mit unterschiedlichem Detailgrad ausgeliefert.</a:t>
            </a:r>
            <a:endParaRPr lang="de-DE" sz="2400" b="0" strike="noStrike" spc="-1">
              <a:latin typeface="Arial"/>
            </a:endParaRPr>
          </a:p>
          <a:p>
            <a:pPr>
              <a:lnSpc>
                <a:spcPct val="100000"/>
              </a:lnSpc>
            </a:pPr>
            <a:endParaRPr lang="de-DE" sz="2400" b="0" strike="noStrike" spc="-1">
              <a:latin typeface="Arial"/>
            </a:endParaRPr>
          </a:p>
          <a:p>
            <a:pPr>
              <a:lnSpc>
                <a:spcPct val="100000"/>
              </a:lnSpc>
            </a:pPr>
            <a:r>
              <a:rPr lang="de-DE" sz="2400" b="0" strike="noStrike" spc="-1">
                <a:solidFill>
                  <a:srgbClr val="000000"/>
                </a:solidFill>
                <a:latin typeface="Arial"/>
                <a:ea typeface="DejaVu Sans"/>
              </a:rPr>
              <a:t>Dafür werden während der Vorverarbeitung zunächst überscheidungsfreie Linienzüge für die Grenzen berechnet. Dies verhindert, dass ein Teilstück, das zu zwei Gebieten gehört, für beide unterschiedlich vereinfacht wird und somit Überlappungen oder Lücken entstehen. Anschließend werden die Linienzüge unter Erhaltung der ursprünglichen Topologie für unterschiedliche Zoomstufen vereinfacht und in der Datenbank gespeichert.</a:t>
            </a:r>
            <a:endParaRPr lang="de-DE" sz="2400" b="0" strike="noStrike" spc="-1">
              <a:latin typeface="Arial"/>
            </a:endParaRPr>
          </a:p>
          <a:p>
            <a:pPr>
              <a:lnSpc>
                <a:spcPct val="100000"/>
              </a:lnSpc>
            </a:pPr>
            <a:endParaRPr lang="de-DE" sz="2400" b="0" strike="noStrike" spc="-1">
              <a:latin typeface="Arial"/>
            </a:endParaRPr>
          </a:p>
          <a:p>
            <a:pPr>
              <a:lnSpc>
                <a:spcPct val="100000"/>
              </a:lnSpc>
            </a:pPr>
            <a:endParaRPr lang="de-DE" sz="2400" b="0" strike="noStrike" spc="-1">
              <a:latin typeface="Arial"/>
            </a:endParaRPr>
          </a:p>
        </p:txBody>
      </p:sp>
      <p:sp>
        <p:nvSpPr>
          <p:cNvPr id="64" name="CustomShape 18"/>
          <p:cNvSpPr/>
          <p:nvPr/>
        </p:nvSpPr>
        <p:spPr>
          <a:xfrm>
            <a:off x="2300400" y="31411800"/>
            <a:ext cx="12301200" cy="26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1" strike="noStrike" spc="-1">
                <a:solidFill>
                  <a:srgbClr val="000000"/>
                </a:solidFill>
                <a:latin typeface="Arial"/>
                <a:ea typeface="DejaVu Sans"/>
              </a:rPr>
              <a:t>Trump-client</a:t>
            </a:r>
            <a:r>
              <a:rPr lang="de-DE" sz="2400" b="0" strike="noStrike" spc="-1">
                <a:solidFill>
                  <a:srgbClr val="000000"/>
                </a:solidFill>
                <a:latin typeface="Arial"/>
                <a:ea typeface="DejaVu Sans"/>
              </a:rPr>
              <a:t>: Fordert Daten für einen gegebenen Kartenausschnitt an</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Trump-mapnik</a:t>
            </a:r>
            <a:r>
              <a:rPr lang="de-DE" sz="2400" b="0" strike="noStrike" spc="-1">
                <a:solidFill>
                  <a:srgbClr val="000000"/>
                </a:solidFill>
                <a:latin typeface="Arial"/>
                <a:ea typeface="DejaVu Sans"/>
              </a:rPr>
              <a:t>: Stellt dem Client vor-gerenderte Tiles bereit, sofern gewünscht</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Trump-area</a:t>
            </a:r>
            <a:r>
              <a:rPr lang="de-DE" sz="2400" b="0" strike="noStrike" spc="-1">
                <a:solidFill>
                  <a:srgbClr val="000000"/>
                </a:solidFill>
                <a:latin typeface="Arial"/>
                <a:ea typeface="DejaVu Sans"/>
              </a:rPr>
              <a:t>: Server, der dem Client Grenzen und gebogene Beschriftungen bereitstellt</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Trump-label</a:t>
            </a:r>
            <a:r>
              <a:rPr lang="de-DE" sz="2400" b="0" strike="noStrike" spc="-1">
                <a:solidFill>
                  <a:srgbClr val="000000"/>
                </a:solidFill>
                <a:latin typeface="Arial"/>
                <a:ea typeface="DejaVu Sans"/>
              </a:rPr>
              <a:t>: Stellt überschneidungsfreie Punktbeschriftungen bereit</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Trump-preprocessing</a:t>
            </a:r>
            <a:r>
              <a:rPr lang="de-DE" sz="2400" b="0" strike="noStrike" spc="-1">
                <a:solidFill>
                  <a:srgbClr val="000000"/>
                </a:solidFill>
                <a:latin typeface="Arial"/>
                <a:ea typeface="DejaVu Sans"/>
              </a:rPr>
              <a:t>: Vereinfacht Grenzen für verschiedene Zoomstufen und berechnet die Position und Form der gebogenen Beschriftungen</a:t>
            </a:r>
            <a:endParaRPr lang="de-DE" sz="2400" b="0" strike="noStrike" spc="-1">
              <a:latin typeface="Arial"/>
            </a:endParaRPr>
          </a:p>
          <a:p>
            <a:pPr>
              <a:lnSpc>
                <a:spcPct val="100000"/>
              </a:lnSpc>
            </a:pPr>
            <a:r>
              <a:rPr lang="de-DE" sz="2400" b="1" strike="noStrike" spc="-1">
                <a:solidFill>
                  <a:srgbClr val="000000"/>
                </a:solidFill>
                <a:latin typeface="Arial"/>
                <a:ea typeface="DejaVu Sans"/>
              </a:rPr>
              <a:t>Trump-postgis: </a:t>
            </a:r>
            <a:r>
              <a:rPr lang="de-DE" sz="2400" b="0" strike="noStrike" spc="-1">
                <a:solidFill>
                  <a:srgbClr val="000000"/>
                </a:solidFill>
                <a:latin typeface="Arial"/>
                <a:ea typeface="DejaVu Sans"/>
              </a:rPr>
              <a:t>Datenbank, die die vorverarbeiteten Daten enthält</a:t>
            </a:r>
            <a:endParaRPr lang="de-DE" sz="2400" b="0" strike="noStrike" spc="-1">
              <a:latin typeface="Arial"/>
            </a:endParaRPr>
          </a:p>
        </p:txBody>
      </p:sp>
      <p:pic>
        <p:nvPicPr>
          <p:cNvPr id="65" name="Grafik 10"/>
          <p:cNvPicPr/>
          <p:nvPr/>
        </p:nvPicPr>
        <p:blipFill>
          <a:blip r:embed="rId8"/>
          <a:stretch/>
        </p:blipFill>
        <p:spPr>
          <a:xfrm>
            <a:off x="22380480" y="32438520"/>
            <a:ext cx="4609800" cy="3409200"/>
          </a:xfrm>
          <a:prstGeom prst="rect">
            <a:avLst/>
          </a:prstGeom>
          <a:ln>
            <a:noFill/>
          </a:ln>
        </p:spPr>
      </p:pic>
      <p:sp>
        <p:nvSpPr>
          <p:cNvPr id="66" name="CustomShape 19"/>
          <p:cNvSpPr/>
          <p:nvPr/>
        </p:nvSpPr>
        <p:spPr>
          <a:xfrm>
            <a:off x="15940800" y="36627462"/>
            <a:ext cx="12103920" cy="19375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dirty="0">
                <a:solidFill>
                  <a:srgbClr val="000000"/>
                </a:solidFill>
                <a:latin typeface="Arial"/>
                <a:ea typeface="DejaVu Sans"/>
              </a:rPr>
              <a:t>In der Abbildung sind die Gebiete Waiblingen, Kernen im Remstal und Fellbach ohne Vereinfachung (links), sowie mit Vereinfachung für Zoomstufe 11 (rechts) dargestellt. Der Detailgrad der vereinfachten Geometrien ist deutlich geringer. So besteht der Grenzverlauf von Waiblingen (grün) in diesem Beispiel vor Vereinfachung aus 690 Punkten, nach Vereinfachung für Zoomstufe 11 nur noch aus </a:t>
            </a:r>
            <a:r>
              <a:rPr lang="de-DE" sz="2400" b="0" strike="noStrike" spc="-1">
                <a:solidFill>
                  <a:srgbClr val="000000"/>
                </a:solidFill>
                <a:latin typeface="Arial"/>
                <a:ea typeface="DejaVu Sans"/>
              </a:rPr>
              <a:t>55 Punkten.</a:t>
            </a:r>
            <a:endParaRPr lang="de-DE" sz="2400" b="0" strike="noStrike" spc="-1" dirty="0">
              <a:latin typeface="Arial"/>
            </a:endParaRPr>
          </a:p>
        </p:txBody>
      </p:sp>
      <p:sp>
        <p:nvSpPr>
          <p:cNvPr id="67" name="CustomShape 20"/>
          <p:cNvSpPr/>
          <p:nvPr/>
        </p:nvSpPr>
        <p:spPr>
          <a:xfrm>
            <a:off x="15940800" y="19851840"/>
            <a:ext cx="1211544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a:solidFill>
                  <a:srgbClr val="000000"/>
                </a:solidFill>
                <a:latin typeface="Arial"/>
                <a:ea typeface="DejaVu Sans"/>
              </a:rPr>
              <a:t>Damit Benutzer Beschriftungen einfach mit den betreffenden Gebieten in Verbindung bringen können, werden anhand der Grenzverläufe die Position und Form gebogener Beschriftungen berechnet, die in die Gebiete gelegt werden können.</a:t>
            </a:r>
            <a:endParaRPr lang="de-DE" sz="2400" b="0" strike="noStrike" spc="-1">
              <a:latin typeface="Arial"/>
            </a:endParaRPr>
          </a:p>
        </p:txBody>
      </p:sp>
      <p:sp>
        <p:nvSpPr>
          <p:cNvPr id="68" name="CustomShape 21"/>
          <p:cNvSpPr/>
          <p:nvPr/>
        </p:nvSpPr>
        <p:spPr>
          <a:xfrm>
            <a:off x="15939360" y="12939480"/>
            <a:ext cx="1162368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2400" b="0" strike="noStrike" spc="-1">
                <a:solidFill>
                  <a:srgbClr val="000000"/>
                </a:solidFill>
                <a:latin typeface="Arial"/>
                <a:ea typeface="DejaVu Sans"/>
              </a:rPr>
              <a:t>Die Vorverarbeitung extrahiert geografische Daten aus den OSM-Quelldateien, vereinfacht deren Grenzen für verschiedene Zoomstufen und berechnet die Position und Form von gebogenen Beschriftungen. Die Ergebnisse werden anschließend in eine spatiale Datenbank geschrieben, sodass sie vom Gebietsserver auf Anfrage des Clients bereitgestellt werden können.</a:t>
            </a:r>
            <a:endParaRPr lang="de-DE" sz="2400" b="0" strike="noStrike" spc="-1">
              <a:latin typeface="Arial"/>
            </a:endParaRPr>
          </a:p>
        </p:txBody>
      </p:sp>
      <p:sp>
        <p:nvSpPr>
          <p:cNvPr id="69" name="CustomShape 22"/>
          <p:cNvSpPr/>
          <p:nvPr/>
        </p:nvSpPr>
        <p:spPr>
          <a:xfrm>
            <a:off x="2065320" y="34865280"/>
            <a:ext cx="12706200" cy="39808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70" name="Grafik 9"/>
          <p:cNvPicPr/>
          <p:nvPr/>
        </p:nvPicPr>
        <p:blipFill>
          <a:blip r:embed="rId9"/>
          <a:stretch/>
        </p:blipFill>
        <p:spPr>
          <a:xfrm>
            <a:off x="16092720" y="14883840"/>
            <a:ext cx="11733840" cy="3170880"/>
          </a:xfrm>
          <a:prstGeom prst="rect">
            <a:avLst/>
          </a:prstGeom>
          <a:ln>
            <a:noFill/>
          </a:ln>
        </p:spPr>
      </p:pic>
      <p:pic>
        <p:nvPicPr>
          <p:cNvPr id="71" name="Grafik 33"/>
          <p:cNvPicPr/>
          <p:nvPr/>
        </p:nvPicPr>
        <p:blipFill>
          <a:blip r:embed="rId10"/>
          <a:stretch/>
        </p:blipFill>
        <p:spPr>
          <a:xfrm>
            <a:off x="17012880" y="32470560"/>
            <a:ext cx="4619160" cy="3418920"/>
          </a:xfrm>
          <a:prstGeom prst="rect">
            <a:avLst/>
          </a:prstGeom>
          <a:ln>
            <a:noFill/>
          </a:ln>
        </p:spPr>
      </p:pic>
      <p:pic>
        <p:nvPicPr>
          <p:cNvPr id="72" name="Grafik 2"/>
          <p:cNvPicPr/>
          <p:nvPr/>
        </p:nvPicPr>
        <p:blipFill>
          <a:blip r:embed="rId11"/>
          <a:srcRect t="13476" b="22010"/>
          <a:stretch/>
        </p:blipFill>
        <p:spPr>
          <a:xfrm>
            <a:off x="2169360" y="35006400"/>
            <a:ext cx="12495600" cy="3672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340</Words>
  <Application>Microsoft Office PowerPoint</Application>
  <PresentationFormat>Benutzerdefiniert</PresentationFormat>
  <Paragraphs>34</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Arial</vt:lpstr>
      <vt:lpstr>Calibri</vt:lpstr>
      <vt:lpstr>Symbol</vt:lpstr>
      <vt:lpstr>Univers for UniS 55 Roman Rg</vt:lpstr>
      <vt:lpstr>Univers for UniS 65 Bold Rg</vt:lpstr>
      <vt:lpstr>Wingdings</vt:lpstr>
      <vt:lpstr>Office Theme</vt:lpstr>
      <vt:lpstr>PowerPoint-Präsentation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Vera-Garcia, Francisca</dc:creator>
  <dc:description/>
  <cp:lastModifiedBy>Patrick Schneefuss</cp:lastModifiedBy>
  <cp:revision>231</cp:revision>
  <dcterms:created xsi:type="dcterms:W3CDTF">2015-12-10T06:56:35Z</dcterms:created>
  <dcterms:modified xsi:type="dcterms:W3CDTF">2019-10-28T13:12:16Z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Universität Stuttgart / Zentrale Verwaltung</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