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3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B7F72AF-8FB1-472B-A84E-C3CA05915066}"/>
              </a:ext>
            </a:extLst>
          </p:cNvPr>
          <p:cNvSpPr/>
          <p:nvPr/>
        </p:nvSpPr>
        <p:spPr>
          <a:xfrm>
            <a:off x="2863996" y="18527373"/>
            <a:ext cx="12534789" cy="646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3A1825-9380-4200-9092-4B5D809351A5}"/>
              </a:ext>
            </a:extLst>
          </p:cNvPr>
          <p:cNvSpPr/>
          <p:nvPr/>
        </p:nvSpPr>
        <p:spPr>
          <a:xfrm>
            <a:off x="20722544" y="11547837"/>
            <a:ext cx="6461800" cy="571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CustomShape 1"/>
          <p:cNvSpPr/>
          <p:nvPr/>
        </p:nvSpPr>
        <p:spPr>
          <a:xfrm>
            <a:off x="4057200" y="7132220"/>
            <a:ext cx="16246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Prüfer: Prof. Dr. Stefan Funke</a:t>
            </a:r>
            <a:br>
              <a:rPr lang="de-DE" sz="3200" dirty="0"/>
            </a:b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Betreuer: Florian Barth M. Sc.,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Filip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Krumpe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Thomas Mendel</a:t>
            </a:r>
            <a:endParaRPr lang="de-DE" sz="3200" spc="-1" dirty="0"/>
          </a:p>
        </p:txBody>
      </p:sp>
      <p:sp>
        <p:nvSpPr>
          <p:cNvPr id="122" name="CustomShape 2"/>
          <p:cNvSpPr/>
          <p:nvPr/>
        </p:nvSpPr>
        <p:spPr>
          <a:xfrm>
            <a:off x="24768000" y="3960000"/>
            <a:ext cx="5219640" cy="42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Institut für </a:t>
            </a:r>
            <a:endParaRPr lang="de-DE" sz="5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Formale Methoden der Informatik (FMI)</a:t>
            </a:r>
            <a:endParaRPr lang="de-DE" sz="52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5660000" y="15003268"/>
            <a:ext cx="12707280" cy="23516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 dirty="0" err="1">
                <a:latin typeface="Arial"/>
              </a:rPr>
              <a:t>Textbox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057200" y="4021898"/>
            <a:ext cx="15598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ALF-WEB:</a:t>
            </a:r>
            <a:br>
              <a:rPr dirty="0"/>
            </a:b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Area Label Fitting in OSM</a:t>
            </a:r>
            <a:endParaRPr lang="de-DE" sz="912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37600" y="38700000"/>
            <a:ext cx="12707280" cy="22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>
                <a:latin typeface="Arial"/>
              </a:rPr>
              <a:t>Textbox</a:t>
            </a:r>
          </a:p>
          <a:p>
            <a:endParaRPr lang="de-DE" sz="18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9867500" y="3389527"/>
            <a:ext cx="4688640" cy="33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chemeClr val="bg1"/>
                </a:solidFill>
                <a:latin typeface="Calibri"/>
              </a:rPr>
              <a:t>Patrick Schneefuss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Jan Schneider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Michael Steinert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Michel Weitbrecht</a:t>
            </a:r>
            <a:endParaRPr lang="de-DE" sz="3200" spc="-1" dirty="0">
              <a:solidFill>
                <a:schemeClr val="bg1"/>
              </a:solidFill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24264000" y="39096000"/>
            <a:ext cx="4061160" cy="2375640"/>
          </a:xfrm>
          <a:prstGeom prst="rect">
            <a:avLst/>
          </a:prstGeom>
          <a:ln>
            <a:noFill/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255C9F-D69D-412D-BDA3-8679F60AE494}"/>
              </a:ext>
            </a:extLst>
          </p:cNvPr>
          <p:cNvSpPr/>
          <p:nvPr/>
        </p:nvSpPr>
        <p:spPr>
          <a:xfrm>
            <a:off x="2473181" y="11547837"/>
            <a:ext cx="15108179" cy="571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337D665-6B20-4D15-9727-694E9478DFA7}"/>
              </a:ext>
            </a:extLst>
          </p:cNvPr>
          <p:cNvSpPr/>
          <p:nvPr/>
        </p:nvSpPr>
        <p:spPr>
          <a:xfrm>
            <a:off x="2621811" y="11706063"/>
            <a:ext cx="14805052" cy="53885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/>
              <a:t>Herkömmliche Kartensysteme laden ihre Daten in Form vor-</a:t>
            </a:r>
            <a:r>
              <a:rPr lang="de-DE" sz="2800" dirty="0" err="1"/>
              <a:t>gerendeten</a:t>
            </a:r>
            <a:r>
              <a:rPr lang="de-DE" sz="2800" dirty="0"/>
              <a:t> Grafiken (</a:t>
            </a:r>
            <a:r>
              <a:rPr lang="de-DE" sz="2800" dirty="0" err="1"/>
              <a:t>Tiles</a:t>
            </a:r>
            <a:r>
              <a:rPr lang="de-DE" sz="2800" dirty="0"/>
              <a:t>).</a:t>
            </a:r>
            <a:br>
              <a:rPr lang="de-DE" sz="2800" dirty="0"/>
            </a:br>
            <a:r>
              <a:rPr lang="de-DE" sz="2800" i="1" dirty="0"/>
              <a:t>Probleme: </a:t>
            </a:r>
            <a:br>
              <a:rPr lang="de-DE" sz="2800" i="1" dirty="0"/>
            </a:br>
            <a:r>
              <a:rPr lang="de-DE" sz="2800" dirty="0"/>
              <a:t>- Große Datenmengen durch binäre Grafikdateien</a:t>
            </a:r>
            <a:br>
              <a:rPr lang="de-DE" sz="2800" dirty="0"/>
            </a:br>
            <a:r>
              <a:rPr lang="de-DE" sz="2800" dirty="0"/>
              <a:t>- Keine Filterung von Kartenelementen zur Laufzeit möglich</a:t>
            </a:r>
            <a:br>
              <a:rPr lang="de-DE" sz="2800" dirty="0"/>
            </a:br>
            <a:r>
              <a:rPr lang="de-DE" sz="2800" dirty="0"/>
              <a:t>- Labels drehen sich bei Rotation der Karte mit</a:t>
            </a:r>
          </a:p>
          <a:p>
            <a:endParaRPr lang="de-DE" sz="2800" dirty="0"/>
          </a:p>
          <a:p>
            <a:r>
              <a:rPr lang="de-DE" sz="2800" i="1" dirty="0"/>
              <a:t>Konzeptioneller Lösungsansatz:</a:t>
            </a:r>
            <a:br>
              <a:rPr lang="de-DE" sz="2800" i="1" dirty="0"/>
            </a:br>
            <a:r>
              <a:rPr lang="de-DE" sz="2800" dirty="0"/>
              <a:t>- Client (Browser) fragt benötigte Kartenausschnitte beim Server an</a:t>
            </a:r>
            <a:br>
              <a:rPr lang="de-DE" sz="2800" dirty="0"/>
            </a:br>
            <a:r>
              <a:rPr lang="de-DE" sz="2800" dirty="0"/>
              <a:t>- Übermittlung geografischer Daten statt Grafiken</a:t>
            </a:r>
            <a:br>
              <a:rPr lang="de-DE" sz="2800" dirty="0"/>
            </a:br>
            <a:r>
              <a:rPr lang="de-DE" sz="2800" dirty="0"/>
              <a:t>- Client übernimmt das Rendern der Karte</a:t>
            </a:r>
            <a:br>
              <a:rPr lang="de-DE" sz="2800" dirty="0"/>
            </a:br>
            <a:r>
              <a:rPr lang="de-DE" sz="2800" dirty="0"/>
              <a:t>- Vorverarbeitung der Daten für höhere Effizienz</a:t>
            </a:r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16518-383A-4962-8B69-1C6B4A2B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145" y="11731568"/>
            <a:ext cx="6124598" cy="536305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97CC9E9-4EFD-4F52-83C3-493419305DDF}"/>
              </a:ext>
            </a:extLst>
          </p:cNvPr>
          <p:cNvCxnSpPr/>
          <p:nvPr/>
        </p:nvCxnSpPr>
        <p:spPr>
          <a:xfrm>
            <a:off x="1119187" y="110856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D11B7D-E02F-40ED-8F22-101F28D9170A}"/>
              </a:ext>
            </a:extLst>
          </p:cNvPr>
          <p:cNvCxnSpPr/>
          <p:nvPr/>
        </p:nvCxnSpPr>
        <p:spPr>
          <a:xfrm>
            <a:off x="1145897" y="17970698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F969835-2A13-41A3-A149-1CED5C01282C}"/>
              </a:ext>
            </a:extLst>
          </p:cNvPr>
          <p:cNvCxnSpPr/>
          <p:nvPr/>
        </p:nvCxnSpPr>
        <p:spPr>
          <a:xfrm>
            <a:off x="1152703" y="256017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B3B7B29-A015-4F5E-A3B8-E90FD884BB2E}"/>
              </a:ext>
            </a:extLst>
          </p:cNvPr>
          <p:cNvCxnSpPr>
            <a:cxnSpLocks/>
          </p:cNvCxnSpPr>
          <p:nvPr/>
        </p:nvCxnSpPr>
        <p:spPr>
          <a:xfrm>
            <a:off x="18746100" y="11085660"/>
            <a:ext cx="0" cy="6919814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E7B9509-9969-4439-8327-CF18D299D6B0}"/>
              </a:ext>
            </a:extLst>
          </p:cNvPr>
          <p:cNvCxnSpPr>
            <a:cxnSpLocks/>
          </p:cNvCxnSpPr>
          <p:nvPr/>
        </p:nvCxnSpPr>
        <p:spPr>
          <a:xfrm>
            <a:off x="29160787" y="11054400"/>
            <a:ext cx="0" cy="3102561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01F95E6-717C-44E6-A973-E33FD4453955}"/>
              </a:ext>
            </a:extLst>
          </p:cNvPr>
          <p:cNvCxnSpPr>
            <a:cxnSpLocks/>
          </p:cNvCxnSpPr>
          <p:nvPr/>
        </p:nvCxnSpPr>
        <p:spPr>
          <a:xfrm>
            <a:off x="1119187" y="11054400"/>
            <a:ext cx="0" cy="3102561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6016A78-6CDD-413C-8534-86B979838993}"/>
              </a:ext>
            </a:extLst>
          </p:cNvPr>
          <p:cNvCxnSpPr/>
          <p:nvPr/>
        </p:nvCxnSpPr>
        <p:spPr>
          <a:xfrm>
            <a:off x="1119187" y="4208001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F80A2AE-01A8-42DD-B009-A545CA3EA395}"/>
              </a:ext>
            </a:extLst>
          </p:cNvPr>
          <p:cNvSpPr/>
          <p:nvPr/>
        </p:nvSpPr>
        <p:spPr>
          <a:xfrm>
            <a:off x="17140416" y="18821237"/>
            <a:ext cx="11732086" cy="558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9B75199-A1E7-4A1A-8BB6-FB4A1F3CC446}"/>
              </a:ext>
            </a:extLst>
          </p:cNvPr>
          <p:cNvSpPr/>
          <p:nvPr/>
        </p:nvSpPr>
        <p:spPr>
          <a:xfrm>
            <a:off x="17296452" y="18992686"/>
            <a:ext cx="11423804" cy="5275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/>
              <a:t>Trump-client:</a:t>
            </a:r>
          </a:p>
          <a:p>
            <a:endParaRPr lang="de-DE" sz="2800" dirty="0"/>
          </a:p>
          <a:p>
            <a:r>
              <a:rPr lang="de-DE" sz="2800" dirty="0"/>
              <a:t>Trump-</a:t>
            </a:r>
            <a:r>
              <a:rPr lang="de-DE" sz="2800" dirty="0" err="1"/>
              <a:t>mapnik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r>
              <a:rPr lang="de-DE" sz="2800" dirty="0"/>
              <a:t>Trump-area:</a:t>
            </a:r>
          </a:p>
          <a:p>
            <a:endParaRPr lang="de-DE" sz="2800" dirty="0"/>
          </a:p>
          <a:p>
            <a:r>
              <a:rPr lang="de-DE" sz="2800" dirty="0"/>
              <a:t>Trump-label:</a:t>
            </a:r>
          </a:p>
          <a:p>
            <a:endParaRPr lang="de-DE" sz="2800" dirty="0"/>
          </a:p>
          <a:p>
            <a:r>
              <a:rPr lang="de-DE" sz="2800" dirty="0"/>
              <a:t>Trump-</a:t>
            </a:r>
            <a:r>
              <a:rPr lang="de-DE" sz="2800" dirty="0" err="1"/>
              <a:t>preprocessing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r>
              <a:rPr lang="de-DE" sz="2800" dirty="0"/>
              <a:t>Trump-</a:t>
            </a:r>
            <a:r>
              <a:rPr lang="de-DE" sz="2800" dirty="0" err="1"/>
              <a:t>postgis</a:t>
            </a:r>
            <a:r>
              <a:rPr lang="de-DE" sz="2800" dirty="0"/>
              <a:t>: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CE67EC-FBE8-4343-BB17-74076844A49A}"/>
              </a:ext>
            </a:extLst>
          </p:cNvPr>
          <p:cNvCxnSpPr>
            <a:cxnSpLocks/>
          </p:cNvCxnSpPr>
          <p:nvPr/>
        </p:nvCxnSpPr>
        <p:spPr>
          <a:xfrm>
            <a:off x="16269600" y="17944355"/>
            <a:ext cx="0" cy="7657405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9BA42E2-7992-45C1-90C3-14EDE1EA0AFA}"/>
              </a:ext>
            </a:extLst>
          </p:cNvPr>
          <p:cNvCxnSpPr/>
          <p:nvPr/>
        </p:nvCxnSpPr>
        <p:spPr>
          <a:xfrm>
            <a:off x="1119187" y="326121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5782C5-152F-44BC-B3D2-A49411AA7615}"/>
              </a:ext>
            </a:extLst>
          </p:cNvPr>
          <p:cNvSpPr txBox="1"/>
          <p:nvPr/>
        </p:nvSpPr>
        <p:spPr>
          <a:xfrm>
            <a:off x="11727230" y="28398901"/>
            <a:ext cx="11093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PREPROCESSING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07371DF-CEA1-4285-BFC4-7619208D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51" y="18728209"/>
            <a:ext cx="12192000" cy="6086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4A12CD-F48C-45AD-BC77-6D2904201BDD}"/>
              </a:ext>
            </a:extLst>
          </p:cNvPr>
          <p:cNvSpPr txBox="1"/>
          <p:nvPr/>
        </p:nvSpPr>
        <p:spPr>
          <a:xfrm>
            <a:off x="11938047" y="34914365"/>
            <a:ext cx="11093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BILDER LABEL / VEREINFACHUNG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Office Theme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Patrick Schneefuss</cp:lastModifiedBy>
  <cp:revision>165</cp:revision>
  <dcterms:created xsi:type="dcterms:W3CDTF">2015-12-10T06:56:35Z</dcterms:created>
  <dcterms:modified xsi:type="dcterms:W3CDTF">2019-10-26T12:49:02Z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