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jpeg" ContentType="image/jpeg"/>
  <Override PartName="/ppt/media/image3.jpeg" ContentType="image/jpeg"/>
  <Override PartName="/ppt/media/image1.wmf" ContentType="image/x-wmf"/>
  <Override PartName="/ppt/media/image2.gif" ContentType="image/gif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79975" cy="4280852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727640" y="1001700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9941480" y="1001700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0727640" y="2298528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9941480" y="2298528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513800" y="1707840"/>
            <a:ext cx="27251280" cy="33137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4" descr=""/>
          <p:cNvPicPr/>
          <p:nvPr/>
        </p:nvPicPr>
        <p:blipFill>
          <a:blip r:embed="rId2"/>
          <a:stretch/>
        </p:blipFill>
        <p:spPr>
          <a:xfrm>
            <a:off x="2071800" y="2037600"/>
            <a:ext cx="9637560" cy="203436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22860000" y="2016000"/>
            <a:ext cx="7918560" cy="7918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19260000" y="2016000"/>
            <a:ext cx="4858560" cy="48585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864160" y="18527400"/>
            <a:ext cx="12534120" cy="6460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20722680" y="11547720"/>
            <a:ext cx="6460920" cy="57124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4057200" y="7132320"/>
            <a:ext cx="16245720" cy="25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9240" rIns="129240" tIns="64800" bIns="64800"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de-DE" sz="3200" spc="-1" strike="noStrike">
                <a:solidFill>
                  <a:srgbClr val="3e444c"/>
                </a:solidFill>
                <a:latin typeface="Univers for UniS 55 Roman Rg"/>
                <a:ea typeface="DejaVu Sans"/>
              </a:rPr>
              <a:t>Prüfer: Prof. Dr. Stefan Funke</a:t>
            </a:r>
            <a:br/>
            <a:r>
              <a:rPr b="0" lang="de-DE" sz="3200" spc="-1" strike="noStrike">
                <a:solidFill>
                  <a:srgbClr val="3e444c"/>
                </a:solidFill>
                <a:latin typeface="Univers for UniS 55 Roman Rg"/>
                <a:ea typeface="DejaVu Sans"/>
              </a:rPr>
              <a:t>Betreuer: Florian Barth M. Sc., Dipl-Inf. Filip Krumpe, Dipl-Inf. Thomas Mendel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24768000" y="3960000"/>
            <a:ext cx="5218920" cy="42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9240" rIns="129240" tIns="64800" bIns="64800">
            <a:noAutofit/>
          </a:bodyPr>
          <a:p>
            <a:pPr>
              <a:lnSpc>
                <a:spcPct val="100000"/>
              </a:lnSpc>
              <a:spcBef>
                <a:spcPts val="1040"/>
              </a:spcBef>
            </a:pPr>
            <a:r>
              <a:rPr b="0" lang="de-DE" sz="5200" spc="-1" strike="noStrike">
                <a:solidFill>
                  <a:srgbClr val="ffffff"/>
                </a:solidFill>
                <a:latin typeface="Univers for UniS 65 Bold Rg"/>
                <a:ea typeface="DejaVu Sans"/>
              </a:rPr>
              <a:t>Institut für </a:t>
            </a:r>
            <a:endParaRPr b="0" lang="de-DE" sz="5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r>
              <a:rPr b="0" lang="de-DE" sz="5200" spc="-1" strike="noStrike">
                <a:solidFill>
                  <a:srgbClr val="ffffff"/>
                </a:solidFill>
                <a:latin typeface="Univers for UniS 65 Bold Rg"/>
                <a:ea typeface="DejaVu Sans"/>
              </a:rPr>
              <a:t>Formale Methoden der Informatik (FMI)</a:t>
            </a:r>
            <a:endParaRPr b="0" lang="de-DE" sz="5200" spc="-1" strike="noStrike"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15660000" y="15003360"/>
            <a:ext cx="12706560" cy="2351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9240" rIns="129240" tIns="64800" bIns="648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Textbox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4057200" y="4021920"/>
            <a:ext cx="15597720" cy="25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9240" rIns="129240" tIns="64800" bIns="648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9120" spc="-1" strike="noStrike">
                <a:solidFill>
                  <a:srgbClr val="7f7f7f"/>
                </a:solidFill>
                <a:latin typeface="Calibri"/>
                <a:ea typeface="DejaVu Sans"/>
              </a:rPr>
              <a:t>ALF-WEB:</a:t>
            </a:r>
            <a:br/>
            <a:r>
              <a:rPr b="0" lang="de-DE" sz="9120" spc="-1" strike="noStrike">
                <a:solidFill>
                  <a:srgbClr val="7f7f7f"/>
                </a:solidFill>
                <a:latin typeface="Calibri"/>
                <a:ea typeface="DejaVu Sans"/>
              </a:rPr>
              <a:t>Area Label Fitting in OSM</a:t>
            </a:r>
            <a:endParaRPr b="0" lang="de-DE" sz="9120" spc="-1" strike="noStrike"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2037600" y="38700000"/>
            <a:ext cx="12706560" cy="22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9240" rIns="129240" tIns="64800" bIns="648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Textbox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19507680" y="3389400"/>
            <a:ext cx="4687920" cy="33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9240" rIns="129240" tIns="64800" bIns="64800">
            <a:noAutofit/>
          </a:bodyPr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b="0" lang="de-DE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Patrick Schneefuss</a:t>
            </a:r>
            <a:br/>
            <a:r>
              <a:rPr b="0" lang="de-DE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Jan Schneider</a:t>
            </a:r>
            <a:br/>
            <a:r>
              <a:rPr b="0" lang="de-DE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Michael Steinert</a:t>
            </a:r>
            <a:br/>
            <a:r>
              <a:rPr b="0" lang="de-DE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Michel Weitbrecht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47" name="Grafik 126" descr=""/>
          <p:cNvPicPr/>
          <p:nvPr/>
        </p:nvPicPr>
        <p:blipFill>
          <a:blip r:embed="rId1"/>
          <a:stretch/>
        </p:blipFill>
        <p:spPr>
          <a:xfrm>
            <a:off x="24264000" y="39096000"/>
            <a:ext cx="4060440" cy="2374920"/>
          </a:xfrm>
          <a:prstGeom prst="rect">
            <a:avLst/>
          </a:prstGeom>
          <a:ln>
            <a:noFill/>
          </a:ln>
        </p:spPr>
      </p:pic>
      <p:sp>
        <p:nvSpPr>
          <p:cNvPr id="48" name="CustomShape 9"/>
          <p:cNvSpPr/>
          <p:nvPr/>
        </p:nvSpPr>
        <p:spPr>
          <a:xfrm>
            <a:off x="2473200" y="11547720"/>
            <a:ext cx="15107400" cy="57124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0"/>
          <p:cNvSpPr/>
          <p:nvPr/>
        </p:nvSpPr>
        <p:spPr>
          <a:xfrm>
            <a:off x="2621880" y="11706120"/>
            <a:ext cx="14804280" cy="53877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Herkömmliche Kartensysteme laden ihre Daten in Form vor-gerendeten Grafiken (Tiles).</a:t>
            </a:r>
            <a:br/>
            <a:r>
              <a:rPr b="0" i="1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Probleme: </a:t>
            </a:r>
            <a:br/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- Große Datenmengen durch binäre Grafikdateien</a:t>
            </a:r>
            <a:br/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- Keine Filterung von Kartenelementen zur Laufzeit möglich</a:t>
            </a:r>
            <a:br/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- Labels drehen sich bei Rotation der Karte mit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Konzeptioneller Lösungsansatz:</a:t>
            </a:r>
            <a:br/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- Client (Browser) fragt benötigte Kartenausschnitte beim Server an</a:t>
            </a:r>
            <a:br/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- Übermittlung geografischer Daten statt Grafiken</a:t>
            </a:r>
            <a:br/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- Client übernimmt das Rendern der Karte</a:t>
            </a:r>
            <a:br/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- Vorverarbeitung der Daten für höhere Effizienz</a:t>
            </a:r>
            <a:endParaRPr b="0" lang="de-DE" sz="2800" spc="-1" strike="noStrike">
              <a:latin typeface="Arial"/>
            </a:endParaRPr>
          </a:p>
        </p:txBody>
      </p:sp>
      <p:pic>
        <p:nvPicPr>
          <p:cNvPr id="50" name="Grafik 13" descr=""/>
          <p:cNvPicPr/>
          <p:nvPr/>
        </p:nvPicPr>
        <p:blipFill>
          <a:blip r:embed="rId2"/>
          <a:stretch/>
        </p:blipFill>
        <p:spPr>
          <a:xfrm>
            <a:off x="20891160" y="11731680"/>
            <a:ext cx="6123960" cy="5362200"/>
          </a:xfrm>
          <a:prstGeom prst="rect">
            <a:avLst/>
          </a:prstGeom>
          <a:ln>
            <a:noFill/>
          </a:ln>
        </p:spPr>
      </p:pic>
      <p:sp>
        <p:nvSpPr>
          <p:cNvPr id="51" name="Line 11"/>
          <p:cNvSpPr/>
          <p:nvPr/>
        </p:nvSpPr>
        <p:spPr>
          <a:xfrm>
            <a:off x="1118880" y="11085480"/>
            <a:ext cx="28041840" cy="0"/>
          </a:xfrm>
          <a:prstGeom prst="line">
            <a:avLst/>
          </a:prstGeom>
          <a:ln w="12708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52" name="Line 12"/>
          <p:cNvSpPr/>
          <p:nvPr/>
        </p:nvSpPr>
        <p:spPr>
          <a:xfrm>
            <a:off x="1145880" y="17970480"/>
            <a:ext cx="28041480" cy="0"/>
          </a:xfrm>
          <a:prstGeom prst="line">
            <a:avLst/>
          </a:prstGeom>
          <a:ln w="12708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53" name="Line 13"/>
          <p:cNvSpPr/>
          <p:nvPr/>
        </p:nvSpPr>
        <p:spPr>
          <a:xfrm>
            <a:off x="1152360" y="25601760"/>
            <a:ext cx="28041840" cy="0"/>
          </a:xfrm>
          <a:prstGeom prst="line">
            <a:avLst/>
          </a:prstGeom>
          <a:ln w="12708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54" name="Line 14"/>
          <p:cNvSpPr/>
          <p:nvPr/>
        </p:nvSpPr>
        <p:spPr>
          <a:xfrm>
            <a:off x="18745920" y="11085480"/>
            <a:ext cx="0" cy="6919920"/>
          </a:xfrm>
          <a:prstGeom prst="line">
            <a:avLst/>
          </a:prstGeom>
          <a:ln w="12708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55" name="Line 15"/>
          <p:cNvSpPr/>
          <p:nvPr/>
        </p:nvSpPr>
        <p:spPr>
          <a:xfrm>
            <a:off x="29160720" y="11054160"/>
            <a:ext cx="0" cy="31025520"/>
          </a:xfrm>
          <a:prstGeom prst="line">
            <a:avLst/>
          </a:prstGeom>
          <a:ln w="12708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56" name="Line 16"/>
          <p:cNvSpPr/>
          <p:nvPr/>
        </p:nvSpPr>
        <p:spPr>
          <a:xfrm>
            <a:off x="1118880" y="11054160"/>
            <a:ext cx="0" cy="31025520"/>
          </a:xfrm>
          <a:prstGeom prst="line">
            <a:avLst/>
          </a:prstGeom>
          <a:ln w="12708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57" name="Line 17"/>
          <p:cNvSpPr/>
          <p:nvPr/>
        </p:nvSpPr>
        <p:spPr>
          <a:xfrm>
            <a:off x="1118880" y="42079680"/>
            <a:ext cx="28041840" cy="0"/>
          </a:xfrm>
          <a:prstGeom prst="line">
            <a:avLst/>
          </a:prstGeom>
          <a:ln w="12708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58" name="CustomShape 18"/>
          <p:cNvSpPr/>
          <p:nvPr/>
        </p:nvSpPr>
        <p:spPr>
          <a:xfrm>
            <a:off x="17140320" y="18821160"/>
            <a:ext cx="11731320" cy="55810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9"/>
          <p:cNvSpPr/>
          <p:nvPr/>
        </p:nvSpPr>
        <p:spPr>
          <a:xfrm>
            <a:off x="17296560" y="18992520"/>
            <a:ext cx="11423160" cy="52747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Trump-client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: Fordert Daten für einen gegebenen Kartenausschnitt an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Trump-mapnik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: Stellt dem Client vor-gerenderte Tiles bereit, sofern dies gewüscht ist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Trump-area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: Stellt dem Client Grenzen und gebogene Label bereit, liest diese aus der Datenbank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Trump-label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: Stellt überschneidungsfreie Punktlabel bereit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Trump-preprocessing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: Grenzen werden für verschiedene Zoomstufen vereinfacht und Position der gebogenen Label wird je Grenze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Trump-postgis: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Datenbank enthält die vorverarbeiteten Daten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60" name="Line 20"/>
          <p:cNvSpPr/>
          <p:nvPr/>
        </p:nvSpPr>
        <p:spPr>
          <a:xfrm>
            <a:off x="16269480" y="17944200"/>
            <a:ext cx="0" cy="7657560"/>
          </a:xfrm>
          <a:prstGeom prst="line">
            <a:avLst/>
          </a:prstGeom>
          <a:ln w="12708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61" name="Line 21"/>
          <p:cNvSpPr/>
          <p:nvPr/>
        </p:nvSpPr>
        <p:spPr>
          <a:xfrm>
            <a:off x="1118880" y="32612040"/>
            <a:ext cx="28041840" cy="0"/>
          </a:xfrm>
          <a:prstGeom prst="line">
            <a:avLst/>
          </a:prstGeom>
          <a:ln w="12708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pic>
        <p:nvPicPr>
          <p:cNvPr id="62" name="Grafik 2" descr=""/>
          <p:cNvPicPr/>
          <p:nvPr/>
        </p:nvPicPr>
        <p:blipFill>
          <a:blip r:embed="rId3"/>
          <a:stretch/>
        </p:blipFill>
        <p:spPr>
          <a:xfrm>
            <a:off x="3039840" y="18728280"/>
            <a:ext cx="12191400" cy="6085800"/>
          </a:xfrm>
          <a:prstGeom prst="rect">
            <a:avLst/>
          </a:prstGeom>
          <a:ln>
            <a:noFill/>
          </a:ln>
        </p:spPr>
      </p:pic>
      <p:sp>
        <p:nvSpPr>
          <p:cNvPr id="63" name="CustomShape 22"/>
          <p:cNvSpPr/>
          <p:nvPr/>
        </p:nvSpPr>
        <p:spPr>
          <a:xfrm>
            <a:off x="11937960" y="34914240"/>
            <a:ext cx="11092680" cy="19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Arial"/>
                <a:ea typeface="DejaVu Sans"/>
              </a:rPr>
              <a:t>BILDER LABEL / VEREINFACHUNG</a:t>
            </a:r>
            <a:endParaRPr b="0" lang="de-DE" sz="60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4"/>
          <a:stretch/>
        </p:blipFill>
        <p:spPr>
          <a:xfrm>
            <a:off x="2304000" y="25772400"/>
            <a:ext cx="11734200" cy="317124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5"/>
          <a:stretch/>
        </p:blipFill>
        <p:spPr>
          <a:xfrm>
            <a:off x="2448000" y="25700400"/>
            <a:ext cx="25305480" cy="683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f7f7f"/>
      </a:dk2>
      <a:lt2>
        <a:srgbClr val="ffffff"/>
      </a:lt2>
      <a:accent1>
        <a:srgbClr val="1bbbe9"/>
      </a:accent1>
      <a:accent2>
        <a:srgbClr val="00519e"/>
      </a:accent2>
      <a:accent3>
        <a:srgbClr val="3e444c"/>
      </a:accent3>
      <a:accent4>
        <a:srgbClr val="bdddf2"/>
      </a:accent4>
      <a:accent5>
        <a:srgbClr val="4bacc6"/>
      </a:accent5>
      <a:accent6>
        <a:srgbClr val="7f7f7f"/>
      </a:accent6>
      <a:hlink>
        <a:srgbClr val="ffff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LibreOffice/6.2.6.2$Linux_X86_64 LibreOffice_project/20$Build-2</Application>
  <Words>107</Words>
  <Paragraphs>23</Paragraphs>
  <Company>Universität Stuttgart / Zentrale Verwaltung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2015-12-10T06:56:35Z</dcterms:created>
  <dc:creator>Vera-Garcia, Francisca</dc:creator>
  <dc:description/>
  <dc:language>de-DE</dc:language>
  <cp:lastModifiedBy/>
  <dcterms:modified xsi:type="dcterms:W3CDTF">2019-10-28T09:02:25Z</dcterms:modified>
  <cp:revision>170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Universität Stuttgart / Zentrale Verwaltung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Benutzerdefiniert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