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3.jpeg" ContentType="image/jpeg"/>
  <Override PartName="/ppt/media/image10.jpeg" ContentType="image/jpeg"/>
  <Override PartName="/ppt/media/image12.png" ContentType="image/png"/>
  <Override PartName="/ppt/media/image9.jpeg" ContentType="image/jpeg"/>
  <Override PartName="/ppt/media/image8.jpeg" ContentType="image/jpeg"/>
  <Override PartName="/ppt/media/image7.jpeg" ContentType="image/jpeg"/>
  <Override PartName="/ppt/media/image2.gif" ContentType="image/gif"/>
  <Override PartName="/ppt/media/image1.wmf" ContentType="image/x-wmf"/>
  <Override PartName="/ppt/media/image11.png" ContentType="image/png"/>
  <Override PartName="/ppt/media/image3.jpeg" ContentType="image/jpeg"/>
  <Override PartName="/ppt/media/image4.jpeg" ContentType="image/jpeg"/>
  <Override PartName="/ppt/media/image5.jpeg" ContentType="image/jpeg"/>
  <Override PartName="/ppt/media/image6.jpeg" ContentType="image/jpe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9975" cy="4280852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13800" y="1707840"/>
            <a:ext cx="27251280" cy="7148520"/>
          </a:xfrm>
          <a:prstGeom prst="rect">
            <a:avLst/>
          </a:prstGeom>
        </p:spPr>
        <p:txBody>
          <a:bodyPr lIns="0" rIns="0" tIns="0" bIns="0" anchor="ctr">
            <a:spAutoFit/>
          </a:bodyPr>
          <a:p>
            <a:pPr algn="ctr"/>
            <a:endParaRPr b="0" lang="de-DE" sz="4400" spc="-1" strike="noStrike">
              <a:latin typeface="Arial"/>
            </a:endParaRPr>
          </a:p>
        </p:txBody>
      </p:sp>
      <p:sp>
        <p:nvSpPr>
          <p:cNvPr id="25" name="PlaceHolder 2"/>
          <p:cNvSpPr>
            <a:spLocks noGrp="1"/>
          </p:cNvSpPr>
          <p:nvPr>
            <p:ph type="body"/>
          </p:nvPr>
        </p:nvSpPr>
        <p:spPr>
          <a:xfrm>
            <a:off x="1513800" y="10017000"/>
            <a:ext cx="27251280" cy="11842920"/>
          </a:xfrm>
          <a:prstGeom prst="rect">
            <a:avLst/>
          </a:prstGeom>
        </p:spPr>
        <p:txBody>
          <a:bodyPr lIns="0" rIns="0" tIns="0" bIns="0">
            <a:normAutofit/>
          </a:bodyPr>
          <a:p>
            <a:endParaRPr b="0" lang="de-DE" sz="3200" spc="-1" strike="noStrike">
              <a:latin typeface="Arial"/>
            </a:endParaRPr>
          </a:p>
        </p:txBody>
      </p:sp>
      <p:sp>
        <p:nvSpPr>
          <p:cNvPr id="26" name="PlaceHolder 3"/>
          <p:cNvSpPr>
            <a:spLocks noGrp="1"/>
          </p:cNvSpPr>
          <p:nvPr>
            <p:ph type="body"/>
          </p:nvPr>
        </p:nvSpPr>
        <p:spPr>
          <a:xfrm>
            <a:off x="1513800" y="22985280"/>
            <a:ext cx="27251280" cy="11842920"/>
          </a:xfrm>
          <a:prstGeom prst="rect">
            <a:avLst/>
          </a:prstGeom>
        </p:spPr>
        <p:txBody>
          <a:bodyPr lIns="0" rIns="0" tIns="0" bIns="0">
            <a:normAutofit/>
          </a:bodyPr>
          <a:p>
            <a:endParaRPr b="0" lang="de-D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13800" y="1707840"/>
            <a:ext cx="27251280" cy="7148520"/>
          </a:xfrm>
          <a:prstGeom prst="rect">
            <a:avLst/>
          </a:prstGeom>
        </p:spPr>
        <p:txBody>
          <a:bodyPr lIns="0" rIns="0" tIns="0" bIns="0" anchor="ctr">
            <a:spAutoFit/>
          </a:bodyPr>
          <a:p>
            <a:pPr algn="ctr"/>
            <a:endParaRPr b="0" lang="de-DE" sz="4400" spc="-1" strike="noStrike">
              <a:latin typeface="Arial"/>
            </a:endParaRPr>
          </a:p>
        </p:txBody>
      </p:sp>
      <p:sp>
        <p:nvSpPr>
          <p:cNvPr id="28"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de-DE" sz="3200" spc="-1" strike="noStrike">
              <a:latin typeface="Arial"/>
            </a:endParaRPr>
          </a:p>
        </p:txBody>
      </p:sp>
      <p:sp>
        <p:nvSpPr>
          <p:cNvPr id="29"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de-DE" sz="3200" spc="-1" strike="noStrike">
              <a:latin typeface="Arial"/>
            </a:endParaRPr>
          </a:p>
        </p:txBody>
      </p:sp>
      <p:sp>
        <p:nvSpPr>
          <p:cNvPr id="30" name="PlaceHolder 4"/>
          <p:cNvSpPr>
            <a:spLocks noGrp="1"/>
          </p:cNvSpPr>
          <p:nvPr>
            <p:ph type="body"/>
          </p:nvPr>
        </p:nvSpPr>
        <p:spPr>
          <a:xfrm>
            <a:off x="1513800" y="22985280"/>
            <a:ext cx="13298400" cy="11842920"/>
          </a:xfrm>
          <a:prstGeom prst="rect">
            <a:avLst/>
          </a:prstGeom>
        </p:spPr>
        <p:txBody>
          <a:bodyPr lIns="0" rIns="0" tIns="0" bIns="0">
            <a:normAutofit/>
          </a:bodyPr>
          <a:p>
            <a:endParaRPr b="0" lang="de-DE" sz="3200" spc="-1" strike="noStrike">
              <a:latin typeface="Arial"/>
            </a:endParaRPr>
          </a:p>
        </p:txBody>
      </p:sp>
      <p:sp>
        <p:nvSpPr>
          <p:cNvPr id="31" name="PlaceHolder 5"/>
          <p:cNvSpPr>
            <a:spLocks noGrp="1"/>
          </p:cNvSpPr>
          <p:nvPr>
            <p:ph type="body"/>
          </p:nvPr>
        </p:nvSpPr>
        <p:spPr>
          <a:xfrm>
            <a:off x="15477480" y="22985280"/>
            <a:ext cx="13298400" cy="11842920"/>
          </a:xfrm>
          <a:prstGeom prst="rect">
            <a:avLst/>
          </a:prstGeom>
        </p:spPr>
        <p:txBody>
          <a:bodyPr lIns="0" rIns="0" tIns="0" bIns="0">
            <a:normAutofit/>
          </a:bodyPr>
          <a:p>
            <a:endParaRPr b="0" lang="de-D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13800" y="1707840"/>
            <a:ext cx="27251280" cy="7148520"/>
          </a:xfrm>
          <a:prstGeom prst="rect">
            <a:avLst/>
          </a:prstGeom>
        </p:spPr>
        <p:txBody>
          <a:bodyPr lIns="0" rIns="0" tIns="0" bIns="0" anchor="ctr">
            <a:spAutoFit/>
          </a:bodyPr>
          <a:p>
            <a:pPr algn="ctr"/>
            <a:endParaRPr b="0" lang="de-DE" sz="4400" spc="-1" strike="noStrike">
              <a:latin typeface="Arial"/>
            </a:endParaRPr>
          </a:p>
        </p:txBody>
      </p:sp>
      <p:sp>
        <p:nvSpPr>
          <p:cNvPr id="33" name="PlaceHolder 2"/>
          <p:cNvSpPr>
            <a:spLocks noGrp="1"/>
          </p:cNvSpPr>
          <p:nvPr>
            <p:ph type="body"/>
          </p:nvPr>
        </p:nvSpPr>
        <p:spPr>
          <a:xfrm>
            <a:off x="1513800" y="10017000"/>
            <a:ext cx="8774640" cy="11842920"/>
          </a:xfrm>
          <a:prstGeom prst="rect">
            <a:avLst/>
          </a:prstGeom>
        </p:spPr>
        <p:txBody>
          <a:bodyPr lIns="0" rIns="0" tIns="0" bIns="0">
            <a:normAutofit/>
          </a:bodyPr>
          <a:p>
            <a:endParaRPr b="0" lang="de-DE" sz="3200" spc="-1" strike="noStrike">
              <a:latin typeface="Arial"/>
            </a:endParaRPr>
          </a:p>
        </p:txBody>
      </p:sp>
      <p:sp>
        <p:nvSpPr>
          <p:cNvPr id="34" name="PlaceHolder 3"/>
          <p:cNvSpPr>
            <a:spLocks noGrp="1"/>
          </p:cNvSpPr>
          <p:nvPr>
            <p:ph type="body"/>
          </p:nvPr>
        </p:nvSpPr>
        <p:spPr>
          <a:xfrm>
            <a:off x="10727640" y="10017000"/>
            <a:ext cx="8774640" cy="11842920"/>
          </a:xfrm>
          <a:prstGeom prst="rect">
            <a:avLst/>
          </a:prstGeom>
        </p:spPr>
        <p:txBody>
          <a:bodyPr lIns="0" rIns="0" tIns="0" bIns="0">
            <a:normAutofit/>
          </a:bodyPr>
          <a:p>
            <a:endParaRPr b="0" lang="de-DE" sz="3200" spc="-1" strike="noStrike">
              <a:latin typeface="Arial"/>
            </a:endParaRPr>
          </a:p>
        </p:txBody>
      </p:sp>
      <p:sp>
        <p:nvSpPr>
          <p:cNvPr id="35" name="PlaceHolder 4"/>
          <p:cNvSpPr>
            <a:spLocks noGrp="1"/>
          </p:cNvSpPr>
          <p:nvPr>
            <p:ph type="body"/>
          </p:nvPr>
        </p:nvSpPr>
        <p:spPr>
          <a:xfrm>
            <a:off x="19941480" y="10017000"/>
            <a:ext cx="8774640" cy="11842920"/>
          </a:xfrm>
          <a:prstGeom prst="rect">
            <a:avLst/>
          </a:prstGeom>
        </p:spPr>
        <p:txBody>
          <a:bodyPr lIns="0" rIns="0" tIns="0" bIns="0">
            <a:normAutofit/>
          </a:bodyPr>
          <a:p>
            <a:endParaRPr b="0" lang="de-DE" sz="3200" spc="-1" strike="noStrike">
              <a:latin typeface="Arial"/>
            </a:endParaRPr>
          </a:p>
        </p:txBody>
      </p:sp>
      <p:sp>
        <p:nvSpPr>
          <p:cNvPr id="36" name="PlaceHolder 5"/>
          <p:cNvSpPr>
            <a:spLocks noGrp="1"/>
          </p:cNvSpPr>
          <p:nvPr>
            <p:ph type="body"/>
          </p:nvPr>
        </p:nvSpPr>
        <p:spPr>
          <a:xfrm>
            <a:off x="1513800" y="22985280"/>
            <a:ext cx="8774640" cy="11842920"/>
          </a:xfrm>
          <a:prstGeom prst="rect">
            <a:avLst/>
          </a:prstGeom>
        </p:spPr>
        <p:txBody>
          <a:bodyPr lIns="0" rIns="0" tIns="0" bIns="0">
            <a:normAutofit/>
          </a:bodyPr>
          <a:p>
            <a:endParaRPr b="0" lang="de-DE" sz="3200" spc="-1" strike="noStrike">
              <a:latin typeface="Arial"/>
            </a:endParaRPr>
          </a:p>
        </p:txBody>
      </p:sp>
      <p:sp>
        <p:nvSpPr>
          <p:cNvPr id="37" name="PlaceHolder 6"/>
          <p:cNvSpPr>
            <a:spLocks noGrp="1"/>
          </p:cNvSpPr>
          <p:nvPr>
            <p:ph type="body"/>
          </p:nvPr>
        </p:nvSpPr>
        <p:spPr>
          <a:xfrm>
            <a:off x="10727640" y="22985280"/>
            <a:ext cx="8774640" cy="11842920"/>
          </a:xfrm>
          <a:prstGeom prst="rect">
            <a:avLst/>
          </a:prstGeom>
        </p:spPr>
        <p:txBody>
          <a:bodyPr lIns="0" rIns="0" tIns="0" bIns="0">
            <a:normAutofit/>
          </a:bodyPr>
          <a:p>
            <a:endParaRPr b="0" lang="de-DE" sz="3200" spc="-1" strike="noStrike">
              <a:latin typeface="Arial"/>
            </a:endParaRPr>
          </a:p>
        </p:txBody>
      </p:sp>
      <p:sp>
        <p:nvSpPr>
          <p:cNvPr id="38" name="PlaceHolder 7"/>
          <p:cNvSpPr>
            <a:spLocks noGrp="1"/>
          </p:cNvSpPr>
          <p:nvPr>
            <p:ph type="body"/>
          </p:nvPr>
        </p:nvSpPr>
        <p:spPr>
          <a:xfrm>
            <a:off x="19941480" y="22985280"/>
            <a:ext cx="8774640" cy="11842920"/>
          </a:xfrm>
          <a:prstGeom prst="rect">
            <a:avLst/>
          </a:prstGeom>
        </p:spPr>
        <p:txBody>
          <a:bodyPr lIns="0" rIns="0" tIns="0" bIns="0">
            <a:normAutofit/>
          </a:bodyPr>
          <a:p>
            <a:endParaRPr b="0" lang="de-D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513800" y="1707840"/>
            <a:ext cx="27251280" cy="7148520"/>
          </a:xfrm>
          <a:prstGeom prst="rect">
            <a:avLst/>
          </a:prstGeom>
        </p:spPr>
        <p:txBody>
          <a:bodyPr lIns="0" rIns="0" tIns="0" bIns="0" anchor="ctr">
            <a:spAutoFit/>
          </a:bodyPr>
          <a:p>
            <a:pPr algn="ctr"/>
            <a:endParaRPr b="0" lang="de-DE" sz="4400" spc="-1" strike="noStrike">
              <a:latin typeface="Arial"/>
            </a:endParaRPr>
          </a:p>
        </p:txBody>
      </p:sp>
      <p:sp>
        <p:nvSpPr>
          <p:cNvPr id="4" name="PlaceHolder 2"/>
          <p:cNvSpPr>
            <a:spLocks noGrp="1"/>
          </p:cNvSpPr>
          <p:nvPr>
            <p:ph type="subTitle"/>
          </p:nvPr>
        </p:nvSpPr>
        <p:spPr>
          <a:xfrm>
            <a:off x="1513800" y="10017000"/>
            <a:ext cx="27251280" cy="24828480"/>
          </a:xfrm>
          <a:prstGeom prst="rect">
            <a:avLst/>
          </a:prstGeom>
        </p:spPr>
        <p:txBody>
          <a:bodyPr lIns="0" rIns="0" tIns="0" bIns="0" anchor="ctr">
            <a:spAutoFit/>
          </a:bodyPr>
          <a:p>
            <a:pPr algn="ctr"/>
            <a:endParaRPr b="0" lang="de-D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513800" y="1707840"/>
            <a:ext cx="27251280" cy="7148520"/>
          </a:xfrm>
          <a:prstGeom prst="rect">
            <a:avLst/>
          </a:prstGeom>
        </p:spPr>
        <p:txBody>
          <a:bodyPr lIns="0" rIns="0" tIns="0" bIns="0" anchor="ctr">
            <a:spAutoFit/>
          </a:bodyPr>
          <a:p>
            <a:pPr algn="ctr"/>
            <a:endParaRPr b="0" lang="de-DE" sz="4400" spc="-1" strike="noStrike">
              <a:latin typeface="Arial"/>
            </a:endParaRPr>
          </a:p>
        </p:txBody>
      </p:sp>
      <p:sp>
        <p:nvSpPr>
          <p:cNvPr id="6" name="PlaceHolder 2"/>
          <p:cNvSpPr>
            <a:spLocks noGrp="1"/>
          </p:cNvSpPr>
          <p:nvPr>
            <p:ph type="body"/>
          </p:nvPr>
        </p:nvSpPr>
        <p:spPr>
          <a:xfrm>
            <a:off x="1513800" y="10017000"/>
            <a:ext cx="27251280" cy="24828480"/>
          </a:xfrm>
          <a:prstGeom prst="rect">
            <a:avLst/>
          </a:prstGeom>
        </p:spPr>
        <p:txBody>
          <a:bodyPr lIns="0" rIns="0" tIns="0" bIns="0">
            <a:normAutofit/>
          </a:bodyPr>
          <a:p>
            <a:endParaRPr b="0" lang="de-D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13800" y="1707840"/>
            <a:ext cx="27251280" cy="7148520"/>
          </a:xfrm>
          <a:prstGeom prst="rect">
            <a:avLst/>
          </a:prstGeom>
        </p:spPr>
        <p:txBody>
          <a:bodyPr lIns="0" rIns="0" tIns="0" bIns="0" anchor="ctr">
            <a:spAutoFit/>
          </a:bodyPr>
          <a:p>
            <a:pPr algn="ctr"/>
            <a:endParaRPr b="0" lang="de-DE" sz="4400" spc="-1" strike="noStrike">
              <a:latin typeface="Arial"/>
            </a:endParaRPr>
          </a:p>
        </p:txBody>
      </p:sp>
      <p:sp>
        <p:nvSpPr>
          <p:cNvPr id="8"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de-DE" sz="3200" spc="-1" strike="noStrike">
              <a:latin typeface="Arial"/>
            </a:endParaRPr>
          </a:p>
        </p:txBody>
      </p:sp>
      <p:sp>
        <p:nvSpPr>
          <p:cNvPr id="9" name="PlaceHolder 3"/>
          <p:cNvSpPr>
            <a:spLocks noGrp="1"/>
          </p:cNvSpPr>
          <p:nvPr>
            <p:ph type="body"/>
          </p:nvPr>
        </p:nvSpPr>
        <p:spPr>
          <a:xfrm>
            <a:off x="15477480" y="10017000"/>
            <a:ext cx="13298400" cy="24828480"/>
          </a:xfrm>
          <a:prstGeom prst="rect">
            <a:avLst/>
          </a:prstGeom>
        </p:spPr>
        <p:txBody>
          <a:bodyPr lIns="0" rIns="0" tIns="0" bIns="0">
            <a:normAutofit/>
          </a:bodyPr>
          <a:p>
            <a:endParaRPr b="0" lang="de-D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513800" y="1707840"/>
            <a:ext cx="27251280" cy="7148520"/>
          </a:xfrm>
          <a:prstGeom prst="rect">
            <a:avLst/>
          </a:prstGeom>
        </p:spPr>
        <p:txBody>
          <a:bodyPr lIns="0" rIns="0" tIns="0" bIns="0" anchor="ctr">
            <a:spAutoFit/>
          </a:bodyPr>
          <a:p>
            <a:pPr algn="ctr"/>
            <a:endParaRPr b="0" lang="de-D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513800" y="1707840"/>
            <a:ext cx="27251280" cy="33137640"/>
          </a:xfrm>
          <a:prstGeom prst="rect">
            <a:avLst/>
          </a:prstGeom>
        </p:spPr>
        <p:txBody>
          <a:bodyPr lIns="0" rIns="0" tIns="0" bIns="0" anchor="ctr">
            <a:spAutoFit/>
          </a:bodyPr>
          <a:p>
            <a:pPr algn="ctr"/>
            <a:endParaRPr b="0" lang="de-D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513800" y="1707840"/>
            <a:ext cx="27251280" cy="7148520"/>
          </a:xfrm>
          <a:prstGeom prst="rect">
            <a:avLst/>
          </a:prstGeom>
        </p:spPr>
        <p:txBody>
          <a:bodyPr lIns="0" rIns="0" tIns="0" bIns="0" anchor="ctr">
            <a:spAutoFit/>
          </a:bodyPr>
          <a:p>
            <a:pPr algn="ctr"/>
            <a:endParaRPr b="0" lang="de-DE" sz="4400" spc="-1" strike="noStrike">
              <a:latin typeface="Arial"/>
            </a:endParaRPr>
          </a:p>
        </p:txBody>
      </p:sp>
      <p:sp>
        <p:nvSpPr>
          <p:cNvPr id="13"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de-DE" sz="3200" spc="-1" strike="noStrike">
              <a:latin typeface="Arial"/>
            </a:endParaRPr>
          </a:p>
        </p:txBody>
      </p:sp>
      <p:sp>
        <p:nvSpPr>
          <p:cNvPr id="14" name="PlaceHolder 3"/>
          <p:cNvSpPr>
            <a:spLocks noGrp="1"/>
          </p:cNvSpPr>
          <p:nvPr>
            <p:ph type="body"/>
          </p:nvPr>
        </p:nvSpPr>
        <p:spPr>
          <a:xfrm>
            <a:off x="15477480" y="10017000"/>
            <a:ext cx="13298400" cy="24828480"/>
          </a:xfrm>
          <a:prstGeom prst="rect">
            <a:avLst/>
          </a:prstGeom>
        </p:spPr>
        <p:txBody>
          <a:bodyPr lIns="0" rIns="0" tIns="0" bIns="0">
            <a:normAutofit/>
          </a:bodyPr>
          <a:p>
            <a:endParaRPr b="0" lang="de-DE" sz="3200" spc="-1" strike="noStrike">
              <a:latin typeface="Arial"/>
            </a:endParaRPr>
          </a:p>
        </p:txBody>
      </p:sp>
      <p:sp>
        <p:nvSpPr>
          <p:cNvPr id="15" name="PlaceHolder 4"/>
          <p:cNvSpPr>
            <a:spLocks noGrp="1"/>
          </p:cNvSpPr>
          <p:nvPr>
            <p:ph type="body"/>
          </p:nvPr>
        </p:nvSpPr>
        <p:spPr>
          <a:xfrm>
            <a:off x="1513800" y="22985280"/>
            <a:ext cx="13298400" cy="11842920"/>
          </a:xfrm>
          <a:prstGeom prst="rect">
            <a:avLst/>
          </a:prstGeom>
        </p:spPr>
        <p:txBody>
          <a:bodyPr lIns="0" rIns="0" tIns="0" bIns="0">
            <a:normAutofit/>
          </a:bodyPr>
          <a:p>
            <a:endParaRPr b="0" lang="de-D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513800" y="1707840"/>
            <a:ext cx="27251280" cy="7148520"/>
          </a:xfrm>
          <a:prstGeom prst="rect">
            <a:avLst/>
          </a:prstGeom>
        </p:spPr>
        <p:txBody>
          <a:bodyPr lIns="0" rIns="0" tIns="0" bIns="0" anchor="ctr">
            <a:spAutoFit/>
          </a:bodyPr>
          <a:p>
            <a:pPr algn="ctr"/>
            <a:endParaRPr b="0" lang="de-DE" sz="4400" spc="-1" strike="noStrike">
              <a:latin typeface="Arial"/>
            </a:endParaRPr>
          </a:p>
        </p:txBody>
      </p:sp>
      <p:sp>
        <p:nvSpPr>
          <p:cNvPr id="17"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de-DE" sz="3200" spc="-1" strike="noStrike">
              <a:latin typeface="Arial"/>
            </a:endParaRPr>
          </a:p>
        </p:txBody>
      </p:sp>
      <p:sp>
        <p:nvSpPr>
          <p:cNvPr id="18"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de-DE" sz="3200" spc="-1" strike="noStrike">
              <a:latin typeface="Arial"/>
            </a:endParaRPr>
          </a:p>
        </p:txBody>
      </p:sp>
      <p:sp>
        <p:nvSpPr>
          <p:cNvPr id="19" name="PlaceHolder 4"/>
          <p:cNvSpPr>
            <a:spLocks noGrp="1"/>
          </p:cNvSpPr>
          <p:nvPr>
            <p:ph type="body"/>
          </p:nvPr>
        </p:nvSpPr>
        <p:spPr>
          <a:xfrm>
            <a:off x="15477480" y="22985280"/>
            <a:ext cx="13298400" cy="11842920"/>
          </a:xfrm>
          <a:prstGeom prst="rect">
            <a:avLst/>
          </a:prstGeom>
        </p:spPr>
        <p:txBody>
          <a:bodyPr lIns="0" rIns="0" tIns="0" bIns="0">
            <a:normAutofit/>
          </a:bodyPr>
          <a:p>
            <a:endParaRPr b="0" lang="de-D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13800" y="1707840"/>
            <a:ext cx="27251280" cy="7148520"/>
          </a:xfrm>
          <a:prstGeom prst="rect">
            <a:avLst/>
          </a:prstGeom>
        </p:spPr>
        <p:txBody>
          <a:bodyPr lIns="0" rIns="0" tIns="0" bIns="0" anchor="ctr">
            <a:spAutoFit/>
          </a:bodyPr>
          <a:p>
            <a:pPr algn="ctr"/>
            <a:endParaRPr b="0" lang="de-DE" sz="4400" spc="-1" strike="noStrike">
              <a:latin typeface="Arial"/>
            </a:endParaRPr>
          </a:p>
        </p:txBody>
      </p:sp>
      <p:sp>
        <p:nvSpPr>
          <p:cNvPr id="21"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de-DE" sz="3200" spc="-1" strike="noStrike">
              <a:latin typeface="Arial"/>
            </a:endParaRPr>
          </a:p>
        </p:txBody>
      </p:sp>
      <p:sp>
        <p:nvSpPr>
          <p:cNvPr id="22"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de-DE" sz="3200" spc="-1" strike="noStrike">
              <a:latin typeface="Arial"/>
            </a:endParaRPr>
          </a:p>
        </p:txBody>
      </p:sp>
      <p:sp>
        <p:nvSpPr>
          <p:cNvPr id="23" name="PlaceHolder 4"/>
          <p:cNvSpPr>
            <a:spLocks noGrp="1"/>
          </p:cNvSpPr>
          <p:nvPr>
            <p:ph type="body"/>
          </p:nvPr>
        </p:nvSpPr>
        <p:spPr>
          <a:xfrm>
            <a:off x="1513800" y="22985280"/>
            <a:ext cx="27251280" cy="11842920"/>
          </a:xfrm>
          <a:prstGeom prst="rect">
            <a:avLst/>
          </a:prstGeom>
        </p:spPr>
        <p:txBody>
          <a:bodyPr lIns="0" rIns="0" tIns="0" bIns="0">
            <a:normAutofit/>
          </a:bodyPr>
          <a:p>
            <a:endParaRPr b="0" lang="de-D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rafik 4" descr=""/>
          <p:cNvPicPr/>
          <p:nvPr/>
        </p:nvPicPr>
        <p:blipFill>
          <a:blip r:embed="rId2"/>
          <a:stretch/>
        </p:blipFill>
        <p:spPr>
          <a:xfrm>
            <a:off x="2071800" y="2037600"/>
            <a:ext cx="9637560" cy="2034360"/>
          </a:xfrm>
          <a:prstGeom prst="rect">
            <a:avLst/>
          </a:prstGeom>
          <a:ln>
            <a:noFill/>
          </a:ln>
        </p:spPr>
      </p:pic>
      <p:sp>
        <p:nvSpPr>
          <p:cNvPr id="1" name="CustomShape 1"/>
          <p:cNvSpPr/>
          <p:nvPr/>
        </p:nvSpPr>
        <p:spPr>
          <a:xfrm>
            <a:off x="22860000" y="2016000"/>
            <a:ext cx="7918560" cy="7918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19260000" y="2016000"/>
            <a:ext cx="4858560" cy="48585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gif"/><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9.jpeg"/><Relationship Id="rId9" Type="http://schemas.openxmlformats.org/officeDocument/2006/relationships/image" Target="../media/image10.jpe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jpeg"/><Relationship Id="rId1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4057200" y="7132320"/>
            <a:ext cx="16245720" cy="2543400"/>
          </a:xfrm>
          <a:prstGeom prst="rect">
            <a:avLst/>
          </a:prstGeom>
          <a:noFill/>
          <a:ln>
            <a:noFill/>
          </a:ln>
        </p:spPr>
        <p:style>
          <a:lnRef idx="0"/>
          <a:fillRef idx="0"/>
          <a:effectRef idx="0"/>
          <a:fontRef idx="minor"/>
        </p:style>
        <p:txBody>
          <a:bodyPr lIns="129240" rIns="129240" tIns="64800" bIns="64800">
            <a:noAutofit/>
          </a:bodyPr>
          <a:p>
            <a:pPr>
              <a:lnSpc>
                <a:spcPct val="100000"/>
              </a:lnSpc>
              <a:spcBef>
                <a:spcPts val="641"/>
              </a:spcBef>
            </a:pPr>
            <a:r>
              <a:rPr b="0" lang="de-DE" sz="3200" spc="-1" strike="noStrike">
                <a:solidFill>
                  <a:srgbClr val="3e444c"/>
                </a:solidFill>
                <a:latin typeface="Univers for UniS 55 Roman Rg"/>
                <a:ea typeface="DejaVu Sans"/>
              </a:rPr>
              <a:t>Prüfer: Prof. Dr. Stefan Funke</a:t>
            </a:r>
            <a:br/>
            <a:r>
              <a:rPr b="0" lang="de-DE" sz="3200" spc="-1" strike="noStrike">
                <a:solidFill>
                  <a:srgbClr val="3e444c"/>
                </a:solidFill>
                <a:latin typeface="Univers for UniS 55 Roman Rg"/>
                <a:ea typeface="DejaVu Sans"/>
              </a:rPr>
              <a:t>Betreuer: Florian Barth M. Sc., Dipl-Inf. Filip Krumpe, Dipl-Inf. Thomas Mendel</a:t>
            </a:r>
            <a:endParaRPr b="0" lang="de-DE" sz="3200" spc="-1" strike="noStrike">
              <a:latin typeface="Arial"/>
            </a:endParaRPr>
          </a:p>
        </p:txBody>
      </p:sp>
      <p:sp>
        <p:nvSpPr>
          <p:cNvPr id="40" name="CustomShape 2"/>
          <p:cNvSpPr/>
          <p:nvPr/>
        </p:nvSpPr>
        <p:spPr>
          <a:xfrm>
            <a:off x="24768000" y="3960000"/>
            <a:ext cx="5218920" cy="4246920"/>
          </a:xfrm>
          <a:prstGeom prst="rect">
            <a:avLst/>
          </a:prstGeom>
          <a:noFill/>
          <a:ln>
            <a:noFill/>
          </a:ln>
        </p:spPr>
        <p:style>
          <a:lnRef idx="0"/>
          <a:fillRef idx="0"/>
          <a:effectRef idx="0"/>
          <a:fontRef idx="minor"/>
        </p:style>
        <p:txBody>
          <a:bodyPr lIns="129240" rIns="129240" tIns="64800" bIns="64800">
            <a:noAutofit/>
          </a:bodyPr>
          <a:p>
            <a:pPr>
              <a:lnSpc>
                <a:spcPct val="100000"/>
              </a:lnSpc>
              <a:spcBef>
                <a:spcPts val="1040"/>
              </a:spcBef>
            </a:pPr>
            <a:r>
              <a:rPr b="0" lang="de-DE" sz="5200" spc="-1" strike="noStrike">
                <a:solidFill>
                  <a:srgbClr val="ffffff"/>
                </a:solidFill>
                <a:latin typeface="Univers for UniS 65 Bold Rg"/>
                <a:ea typeface="DejaVu Sans"/>
              </a:rPr>
              <a:t>Institut für </a:t>
            </a:r>
            <a:endParaRPr b="0" lang="de-DE" sz="5200" spc="-1" strike="noStrike">
              <a:latin typeface="Arial"/>
            </a:endParaRPr>
          </a:p>
          <a:p>
            <a:pPr>
              <a:lnSpc>
                <a:spcPct val="100000"/>
              </a:lnSpc>
              <a:spcBef>
                <a:spcPts val="1040"/>
              </a:spcBef>
            </a:pPr>
            <a:r>
              <a:rPr b="0" lang="de-DE" sz="5200" spc="-1" strike="noStrike">
                <a:solidFill>
                  <a:srgbClr val="ffffff"/>
                </a:solidFill>
                <a:latin typeface="Univers for UniS 65 Bold Rg"/>
                <a:ea typeface="DejaVu Sans"/>
              </a:rPr>
              <a:t>Formale Methoden der Informatik (FMI)</a:t>
            </a:r>
            <a:endParaRPr b="0" lang="de-DE" sz="5200" spc="-1" strike="noStrike">
              <a:latin typeface="Arial"/>
            </a:endParaRPr>
          </a:p>
        </p:txBody>
      </p:sp>
      <p:sp>
        <p:nvSpPr>
          <p:cNvPr id="41" name="CustomShape 3"/>
          <p:cNvSpPr/>
          <p:nvPr/>
        </p:nvSpPr>
        <p:spPr>
          <a:xfrm>
            <a:off x="4057200" y="4021920"/>
            <a:ext cx="15597720" cy="2543400"/>
          </a:xfrm>
          <a:prstGeom prst="rect">
            <a:avLst/>
          </a:prstGeom>
          <a:noFill/>
          <a:ln>
            <a:noFill/>
          </a:ln>
        </p:spPr>
        <p:style>
          <a:lnRef idx="0"/>
          <a:fillRef idx="0"/>
          <a:effectRef idx="0"/>
          <a:fontRef idx="minor"/>
        </p:style>
        <p:txBody>
          <a:bodyPr lIns="129240" rIns="129240" tIns="64800" bIns="64800">
            <a:noAutofit/>
          </a:bodyPr>
          <a:p>
            <a:pPr>
              <a:lnSpc>
                <a:spcPct val="100000"/>
              </a:lnSpc>
              <a:spcBef>
                <a:spcPts val="1417"/>
              </a:spcBef>
            </a:pPr>
            <a:r>
              <a:rPr b="0" lang="de-DE" sz="9120" spc="-1" strike="noStrike">
                <a:solidFill>
                  <a:srgbClr val="7f7f7f"/>
                </a:solidFill>
                <a:latin typeface="Calibri"/>
                <a:ea typeface="DejaVu Sans"/>
              </a:rPr>
              <a:t>ALF-WEB:</a:t>
            </a:r>
            <a:br/>
            <a:r>
              <a:rPr b="0" lang="de-DE" sz="9120" spc="-1" strike="noStrike">
                <a:solidFill>
                  <a:srgbClr val="7f7f7f"/>
                </a:solidFill>
                <a:latin typeface="Calibri"/>
                <a:ea typeface="DejaVu Sans"/>
              </a:rPr>
              <a:t>Area Label Fitting in OSM</a:t>
            </a:r>
            <a:endParaRPr b="0" lang="de-DE" sz="9120" spc="-1" strike="noStrike">
              <a:latin typeface="Arial"/>
            </a:endParaRPr>
          </a:p>
        </p:txBody>
      </p:sp>
      <p:sp>
        <p:nvSpPr>
          <p:cNvPr id="42" name="CustomShape 4"/>
          <p:cNvSpPr/>
          <p:nvPr/>
        </p:nvSpPr>
        <p:spPr>
          <a:xfrm>
            <a:off x="1633680" y="11413080"/>
            <a:ext cx="8723520" cy="644400"/>
          </a:xfrm>
          <a:prstGeom prst="rect">
            <a:avLst/>
          </a:prstGeom>
          <a:solidFill>
            <a:srgbClr val="00b0f0"/>
          </a:solidFill>
          <a:ln>
            <a:noFill/>
          </a:ln>
          <a:effectLst>
            <a:outerShdw algn="tl" blurRad="50800" dir="2700000" dist="37674" rotWithShape="0">
              <a:srgbClr val="000000">
                <a:alpha val="40000"/>
              </a:srgbClr>
            </a:outerShdw>
          </a:effectLst>
        </p:spPr>
        <p:style>
          <a:lnRef idx="0"/>
          <a:fillRef idx="0"/>
          <a:effectRef idx="0"/>
          <a:fontRef idx="minor"/>
        </p:style>
        <p:txBody>
          <a:bodyPr lIns="129240" rIns="129240" tIns="64800" bIns="64800">
            <a:noAutofit/>
          </a:bodyPr>
          <a:p>
            <a:pPr>
              <a:lnSpc>
                <a:spcPct val="100000"/>
              </a:lnSpc>
            </a:pPr>
            <a:r>
              <a:rPr b="0" lang="de-DE" sz="2800" spc="-1" strike="noStrike">
                <a:solidFill>
                  <a:srgbClr val="ffffff"/>
                </a:solidFill>
                <a:latin typeface="Arial"/>
                <a:ea typeface="DejaVu Sans"/>
              </a:rPr>
              <a:t>                             </a:t>
            </a:r>
            <a:r>
              <a:rPr b="0" lang="de-DE" sz="2800" spc="-1" strike="noStrike">
                <a:solidFill>
                  <a:srgbClr val="ffffff"/>
                </a:solidFill>
                <a:latin typeface="Arial"/>
                <a:ea typeface="DejaVu Sans"/>
              </a:rPr>
              <a:t>Problemstellung</a:t>
            </a:r>
            <a:endParaRPr b="0" lang="de-DE" sz="2800" spc="-1" strike="noStrike">
              <a:latin typeface="Arial"/>
            </a:endParaRPr>
          </a:p>
          <a:p>
            <a:pPr>
              <a:lnSpc>
                <a:spcPct val="100000"/>
              </a:lnSpc>
            </a:pPr>
            <a:endParaRPr b="0" lang="de-DE" sz="2800" spc="-1" strike="noStrike">
              <a:latin typeface="Arial"/>
            </a:endParaRPr>
          </a:p>
        </p:txBody>
      </p:sp>
      <p:sp>
        <p:nvSpPr>
          <p:cNvPr id="43" name="CustomShape 5"/>
          <p:cNvSpPr/>
          <p:nvPr/>
        </p:nvSpPr>
        <p:spPr>
          <a:xfrm>
            <a:off x="19543680" y="3389400"/>
            <a:ext cx="4687920" cy="3310920"/>
          </a:xfrm>
          <a:prstGeom prst="rect">
            <a:avLst/>
          </a:prstGeom>
          <a:noFill/>
          <a:ln>
            <a:noFill/>
          </a:ln>
        </p:spPr>
        <p:style>
          <a:lnRef idx="0"/>
          <a:fillRef idx="0"/>
          <a:effectRef idx="0"/>
          <a:fontRef idx="minor"/>
        </p:style>
        <p:txBody>
          <a:bodyPr lIns="129240" rIns="129240" tIns="64800" bIns="64800">
            <a:noAutofit/>
          </a:bodyPr>
          <a:p>
            <a:pPr marL="108360">
              <a:lnSpc>
                <a:spcPct val="100000"/>
              </a:lnSpc>
              <a:spcBef>
                <a:spcPts val="1417"/>
              </a:spcBef>
            </a:pPr>
            <a:r>
              <a:rPr b="0" lang="de-DE" sz="3200" spc="-1" strike="noStrike">
                <a:solidFill>
                  <a:srgbClr val="ffffff"/>
                </a:solidFill>
                <a:latin typeface="Calibri"/>
                <a:ea typeface="DejaVu Sans"/>
              </a:rPr>
              <a:t>Patrick Schneefuss</a:t>
            </a:r>
            <a:br/>
            <a:r>
              <a:rPr b="0" lang="de-DE" sz="3200" spc="-1" strike="noStrike">
                <a:solidFill>
                  <a:srgbClr val="ffffff"/>
                </a:solidFill>
                <a:latin typeface="Calibri"/>
                <a:ea typeface="DejaVu Sans"/>
              </a:rPr>
              <a:t>Jan Schneider</a:t>
            </a:r>
            <a:br/>
            <a:r>
              <a:rPr b="0" lang="de-DE" sz="3200" spc="-1" strike="noStrike">
                <a:solidFill>
                  <a:srgbClr val="ffffff"/>
                </a:solidFill>
                <a:latin typeface="Calibri"/>
                <a:ea typeface="DejaVu Sans"/>
              </a:rPr>
              <a:t>Michael Steinert</a:t>
            </a:r>
            <a:br/>
            <a:r>
              <a:rPr b="0" lang="de-DE" sz="3200" spc="-1" strike="noStrike">
                <a:solidFill>
                  <a:srgbClr val="ffffff"/>
                </a:solidFill>
                <a:latin typeface="Calibri"/>
                <a:ea typeface="DejaVu Sans"/>
              </a:rPr>
              <a:t>Michel Weitbrecht</a:t>
            </a:r>
            <a:endParaRPr b="0" lang="de-DE" sz="3200" spc="-1" strike="noStrike">
              <a:latin typeface="Arial"/>
            </a:endParaRPr>
          </a:p>
        </p:txBody>
      </p:sp>
      <p:pic>
        <p:nvPicPr>
          <p:cNvPr id="44" name="Grafik 126" descr=""/>
          <p:cNvPicPr/>
          <p:nvPr/>
        </p:nvPicPr>
        <p:blipFill>
          <a:blip r:embed="rId1"/>
          <a:stretch/>
        </p:blipFill>
        <p:spPr>
          <a:xfrm>
            <a:off x="24768000" y="39948480"/>
            <a:ext cx="3698280" cy="1795680"/>
          </a:xfrm>
          <a:prstGeom prst="rect">
            <a:avLst/>
          </a:prstGeom>
          <a:ln>
            <a:noFill/>
          </a:ln>
        </p:spPr>
      </p:pic>
      <p:sp>
        <p:nvSpPr>
          <p:cNvPr id="45" name="CustomShape 6"/>
          <p:cNvSpPr/>
          <p:nvPr/>
        </p:nvSpPr>
        <p:spPr>
          <a:xfrm>
            <a:off x="1629000" y="12415680"/>
            <a:ext cx="8723520" cy="11967480"/>
          </a:xfrm>
          <a:prstGeom prst="rect">
            <a:avLst/>
          </a:prstGeom>
          <a:noFill/>
          <a:ln w="9360">
            <a:solidFill>
              <a:schemeClr val="accent3"/>
            </a:solidFill>
            <a:round/>
          </a:ln>
        </p:spPr>
        <p:style>
          <a:lnRef idx="0"/>
          <a:fillRef idx="0"/>
          <a:effectRef idx="0"/>
          <a:fontRef idx="minor"/>
        </p:style>
      </p:sp>
      <p:sp>
        <p:nvSpPr>
          <p:cNvPr id="46" name="CustomShape 7"/>
          <p:cNvSpPr/>
          <p:nvPr/>
        </p:nvSpPr>
        <p:spPr>
          <a:xfrm>
            <a:off x="1629000" y="24837840"/>
            <a:ext cx="8723520" cy="644400"/>
          </a:xfrm>
          <a:prstGeom prst="rect">
            <a:avLst/>
          </a:prstGeom>
          <a:solidFill>
            <a:srgbClr val="00b0f0"/>
          </a:solidFill>
          <a:ln>
            <a:noFill/>
          </a:ln>
          <a:effectLst>
            <a:outerShdw algn="tl" blurRad="50800" dir="2700000" dist="37674" rotWithShape="0">
              <a:srgbClr val="000000">
                <a:alpha val="40000"/>
              </a:srgbClr>
            </a:outerShdw>
          </a:effectLst>
        </p:spPr>
        <p:style>
          <a:lnRef idx="0"/>
          <a:fillRef idx="0"/>
          <a:effectRef idx="0"/>
          <a:fontRef idx="minor"/>
        </p:style>
        <p:txBody>
          <a:bodyPr lIns="129240" rIns="129240" tIns="64800" bIns="64800">
            <a:noAutofit/>
          </a:bodyPr>
          <a:p>
            <a:pPr>
              <a:lnSpc>
                <a:spcPct val="100000"/>
              </a:lnSpc>
            </a:pPr>
            <a:r>
              <a:rPr b="0" lang="de-DE" sz="2800" spc="-1" strike="noStrike">
                <a:solidFill>
                  <a:srgbClr val="ffffff"/>
                </a:solidFill>
                <a:latin typeface="Arial"/>
                <a:ea typeface="DejaVu Sans"/>
              </a:rPr>
              <a:t>                                  </a:t>
            </a:r>
            <a:r>
              <a:rPr b="0" lang="de-DE" sz="2800" spc="-1" strike="noStrike">
                <a:solidFill>
                  <a:srgbClr val="ffffff"/>
                </a:solidFill>
                <a:latin typeface="Arial"/>
                <a:ea typeface="DejaVu Sans"/>
              </a:rPr>
              <a:t>Architektur</a:t>
            </a:r>
            <a:endParaRPr b="0" lang="de-DE" sz="2800" spc="-1" strike="noStrike">
              <a:latin typeface="Arial"/>
            </a:endParaRPr>
          </a:p>
          <a:p>
            <a:pPr>
              <a:lnSpc>
                <a:spcPct val="100000"/>
              </a:lnSpc>
            </a:pPr>
            <a:endParaRPr b="0" lang="de-DE" sz="2800" spc="-1" strike="noStrike">
              <a:latin typeface="Arial"/>
            </a:endParaRPr>
          </a:p>
        </p:txBody>
      </p:sp>
      <p:sp>
        <p:nvSpPr>
          <p:cNvPr id="47" name="CustomShape 8"/>
          <p:cNvSpPr/>
          <p:nvPr/>
        </p:nvSpPr>
        <p:spPr>
          <a:xfrm>
            <a:off x="1635120" y="25774560"/>
            <a:ext cx="8711640" cy="13073400"/>
          </a:xfrm>
          <a:prstGeom prst="rect">
            <a:avLst/>
          </a:prstGeom>
          <a:ln w="12600">
            <a:round/>
          </a:ln>
        </p:spPr>
        <p:style>
          <a:lnRef idx="2">
            <a:schemeClr val="dk1"/>
          </a:lnRef>
          <a:fillRef idx="1">
            <a:schemeClr val="lt1"/>
          </a:fillRef>
          <a:effectRef idx="0">
            <a:schemeClr val="dk1"/>
          </a:effectRef>
          <a:fontRef idx="minor"/>
        </p:style>
        <p:txBody>
          <a:bodyPr lIns="90000" rIns="90000" tIns="45000" bIns="45000" anchor="ctr">
            <a:noAutofit/>
          </a:bodyPr>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r>
              <a:rPr b="1" lang="de-DE" sz="2400" spc="-1" strike="noStrike">
                <a:solidFill>
                  <a:srgbClr val="000000"/>
                </a:solidFill>
                <a:latin typeface="Arial"/>
                <a:ea typeface="DejaVu Sans"/>
              </a:rPr>
              <a:t>Trump-client</a:t>
            </a:r>
            <a:r>
              <a:rPr b="0" lang="de-DE" sz="2400" spc="-1" strike="noStrike">
                <a:solidFill>
                  <a:srgbClr val="000000"/>
                </a:solidFill>
                <a:latin typeface="Arial"/>
                <a:ea typeface="DejaVu Sans"/>
              </a:rPr>
              <a:t>: Fordert Daten für einen gegebenen       Kartenausschnitt an</a:t>
            </a:r>
            <a:endParaRPr b="0" lang="de-DE" sz="2400" spc="-1" strike="noStrike">
              <a:latin typeface="Arial"/>
            </a:endParaRPr>
          </a:p>
          <a:p>
            <a:pPr>
              <a:lnSpc>
                <a:spcPct val="100000"/>
              </a:lnSpc>
            </a:pPr>
            <a:endParaRPr b="0" lang="de-DE" sz="2400" spc="-1" strike="noStrike">
              <a:latin typeface="Arial"/>
            </a:endParaRPr>
          </a:p>
          <a:p>
            <a:pPr>
              <a:lnSpc>
                <a:spcPct val="100000"/>
              </a:lnSpc>
            </a:pPr>
            <a:r>
              <a:rPr b="1" lang="de-DE" sz="2400" spc="-1" strike="noStrike">
                <a:solidFill>
                  <a:srgbClr val="000000"/>
                </a:solidFill>
                <a:latin typeface="Arial"/>
                <a:ea typeface="DejaVu Sans"/>
              </a:rPr>
              <a:t>Trump-mapnik</a:t>
            </a:r>
            <a:r>
              <a:rPr b="0" lang="de-DE" sz="2400" spc="-1" strike="noStrike">
                <a:solidFill>
                  <a:srgbClr val="000000"/>
                </a:solidFill>
                <a:latin typeface="Arial"/>
                <a:ea typeface="DejaVu Sans"/>
              </a:rPr>
              <a:t>: Stellt dem Client vor-gerenderte Tiles bereit, sofern dies gewüscht ist</a:t>
            </a:r>
            <a:endParaRPr b="0" lang="de-DE" sz="2400" spc="-1" strike="noStrike">
              <a:latin typeface="Arial"/>
            </a:endParaRPr>
          </a:p>
          <a:p>
            <a:pPr>
              <a:lnSpc>
                <a:spcPct val="100000"/>
              </a:lnSpc>
            </a:pPr>
            <a:endParaRPr b="0" lang="de-DE" sz="2400" spc="-1" strike="noStrike">
              <a:latin typeface="Arial"/>
            </a:endParaRPr>
          </a:p>
          <a:p>
            <a:pPr>
              <a:lnSpc>
                <a:spcPct val="100000"/>
              </a:lnSpc>
            </a:pPr>
            <a:r>
              <a:rPr b="1" lang="de-DE" sz="2400" spc="-1" strike="noStrike">
                <a:solidFill>
                  <a:srgbClr val="000000"/>
                </a:solidFill>
                <a:latin typeface="Arial"/>
                <a:ea typeface="DejaVu Sans"/>
              </a:rPr>
              <a:t>Trump-area</a:t>
            </a:r>
            <a:r>
              <a:rPr b="0" lang="de-DE" sz="2400" spc="-1" strike="noStrike">
                <a:solidFill>
                  <a:srgbClr val="000000"/>
                </a:solidFill>
                <a:latin typeface="Arial"/>
                <a:ea typeface="DejaVu Sans"/>
              </a:rPr>
              <a:t>: Stellt dem Client Grenzen und gebogene Label bereit, liest diese aus der Datenbank</a:t>
            </a:r>
            <a:endParaRPr b="0" lang="de-DE" sz="2400" spc="-1" strike="noStrike">
              <a:latin typeface="Arial"/>
            </a:endParaRPr>
          </a:p>
          <a:p>
            <a:pPr>
              <a:lnSpc>
                <a:spcPct val="100000"/>
              </a:lnSpc>
            </a:pPr>
            <a:endParaRPr b="0" lang="de-DE" sz="2400" spc="-1" strike="noStrike">
              <a:latin typeface="Arial"/>
            </a:endParaRPr>
          </a:p>
          <a:p>
            <a:pPr>
              <a:lnSpc>
                <a:spcPct val="100000"/>
              </a:lnSpc>
            </a:pPr>
            <a:r>
              <a:rPr b="1" lang="de-DE" sz="2400" spc="-1" strike="noStrike">
                <a:solidFill>
                  <a:srgbClr val="000000"/>
                </a:solidFill>
                <a:latin typeface="Arial"/>
                <a:ea typeface="DejaVu Sans"/>
              </a:rPr>
              <a:t>Trump-label</a:t>
            </a:r>
            <a:r>
              <a:rPr b="0" lang="de-DE" sz="2400" spc="-1" strike="noStrike">
                <a:solidFill>
                  <a:srgbClr val="000000"/>
                </a:solidFill>
                <a:latin typeface="Arial"/>
                <a:ea typeface="DejaVu Sans"/>
              </a:rPr>
              <a:t>: Stellt überschneidungsfreie Punktlabel bereit</a:t>
            </a:r>
            <a:endParaRPr b="0" lang="de-DE" sz="2400" spc="-1" strike="noStrike">
              <a:latin typeface="Arial"/>
            </a:endParaRPr>
          </a:p>
          <a:p>
            <a:pPr>
              <a:lnSpc>
                <a:spcPct val="100000"/>
              </a:lnSpc>
            </a:pPr>
            <a:endParaRPr b="0" lang="de-DE" sz="2400" spc="-1" strike="noStrike">
              <a:latin typeface="Arial"/>
            </a:endParaRPr>
          </a:p>
          <a:p>
            <a:pPr>
              <a:lnSpc>
                <a:spcPct val="100000"/>
              </a:lnSpc>
            </a:pPr>
            <a:r>
              <a:rPr b="1" lang="de-DE" sz="2400" spc="-1" strike="noStrike">
                <a:solidFill>
                  <a:srgbClr val="000000"/>
                </a:solidFill>
                <a:latin typeface="Arial"/>
                <a:ea typeface="DejaVu Sans"/>
              </a:rPr>
              <a:t>Trump-preprocessing</a:t>
            </a:r>
            <a:r>
              <a:rPr b="0" lang="de-DE" sz="2400" spc="-1" strike="noStrike">
                <a:solidFill>
                  <a:srgbClr val="000000"/>
                </a:solidFill>
                <a:latin typeface="Arial"/>
                <a:ea typeface="DejaVu Sans"/>
              </a:rPr>
              <a:t>: Grenzen werden für verschiedene Zoomstufen vereinfacht und Position der gebogenen Label wird je Grenze</a:t>
            </a:r>
            <a:endParaRPr b="0" lang="de-DE" sz="2400" spc="-1" strike="noStrike">
              <a:latin typeface="Arial"/>
            </a:endParaRPr>
          </a:p>
          <a:p>
            <a:pPr>
              <a:lnSpc>
                <a:spcPct val="100000"/>
              </a:lnSpc>
            </a:pPr>
            <a:endParaRPr b="0" lang="de-DE" sz="2400" spc="-1" strike="noStrike">
              <a:latin typeface="Arial"/>
            </a:endParaRPr>
          </a:p>
          <a:p>
            <a:pPr>
              <a:lnSpc>
                <a:spcPct val="100000"/>
              </a:lnSpc>
            </a:pPr>
            <a:r>
              <a:rPr b="1" lang="de-DE" sz="2400" spc="-1" strike="noStrike">
                <a:solidFill>
                  <a:srgbClr val="000000"/>
                </a:solidFill>
                <a:latin typeface="Arial"/>
                <a:ea typeface="DejaVu Sans"/>
              </a:rPr>
              <a:t>Trump-postgis: </a:t>
            </a:r>
            <a:r>
              <a:rPr b="0" lang="de-DE" sz="2400" spc="-1" strike="noStrike">
                <a:solidFill>
                  <a:srgbClr val="000000"/>
                </a:solidFill>
                <a:latin typeface="Arial"/>
                <a:ea typeface="DejaVu Sans"/>
              </a:rPr>
              <a:t>Datenbank enthält die vorverarbeiteten Daten</a:t>
            </a:r>
            <a:endParaRPr b="0" lang="de-DE" sz="2400" spc="-1" strike="noStrike">
              <a:latin typeface="Arial"/>
            </a:endParaRPr>
          </a:p>
        </p:txBody>
      </p:sp>
      <p:pic>
        <p:nvPicPr>
          <p:cNvPr id="48" name="Grafik 2" descr=""/>
          <p:cNvPicPr/>
          <p:nvPr/>
        </p:nvPicPr>
        <p:blipFill>
          <a:blip r:embed="rId2"/>
          <a:stretch/>
        </p:blipFill>
        <p:spPr>
          <a:xfrm>
            <a:off x="1877760" y="26312760"/>
            <a:ext cx="8324280" cy="4155120"/>
          </a:xfrm>
          <a:prstGeom prst="rect">
            <a:avLst/>
          </a:prstGeom>
          <a:ln>
            <a:noFill/>
          </a:ln>
        </p:spPr>
      </p:pic>
      <p:pic>
        <p:nvPicPr>
          <p:cNvPr id="49" name="Grafik 13" descr=""/>
          <p:cNvPicPr/>
          <p:nvPr/>
        </p:nvPicPr>
        <p:blipFill>
          <a:blip r:embed="rId3"/>
          <a:stretch/>
        </p:blipFill>
        <p:spPr>
          <a:xfrm>
            <a:off x="2823120" y="18874800"/>
            <a:ext cx="6123960" cy="5362200"/>
          </a:xfrm>
          <a:prstGeom prst="rect">
            <a:avLst/>
          </a:prstGeom>
          <a:ln>
            <a:noFill/>
          </a:ln>
        </p:spPr>
      </p:pic>
      <p:sp>
        <p:nvSpPr>
          <p:cNvPr id="50" name="CustomShape 9"/>
          <p:cNvSpPr/>
          <p:nvPr/>
        </p:nvSpPr>
        <p:spPr>
          <a:xfrm>
            <a:off x="1877760" y="12773880"/>
            <a:ext cx="7845120" cy="5851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2400" spc="-1" strike="noStrike">
                <a:solidFill>
                  <a:srgbClr val="000000"/>
                </a:solidFill>
                <a:latin typeface="Arial"/>
                <a:ea typeface="DejaVu Sans"/>
              </a:rPr>
              <a:t>Herkömmliche Kartensysteme laden ihre Daten in Form vor-gerendeten</a:t>
            </a:r>
            <a:endParaRPr b="0" lang="de-DE" sz="2400" spc="-1" strike="noStrike">
              <a:latin typeface="Arial"/>
            </a:endParaRPr>
          </a:p>
          <a:p>
            <a:pPr>
              <a:lnSpc>
                <a:spcPct val="100000"/>
              </a:lnSpc>
            </a:pPr>
            <a:r>
              <a:rPr b="0" lang="de-DE" sz="2400" spc="-1" strike="noStrike">
                <a:solidFill>
                  <a:srgbClr val="000000"/>
                </a:solidFill>
                <a:latin typeface="Arial"/>
                <a:ea typeface="DejaVu Sans"/>
              </a:rPr>
              <a:t>Grafiken (Tiles).</a:t>
            </a:r>
            <a:endParaRPr b="0" lang="de-DE" sz="2400" spc="-1" strike="noStrike">
              <a:latin typeface="Arial"/>
            </a:endParaRPr>
          </a:p>
          <a:p>
            <a:pPr>
              <a:lnSpc>
                <a:spcPct val="100000"/>
              </a:lnSpc>
            </a:pPr>
            <a:br/>
            <a:r>
              <a:rPr b="0" i="1" lang="de-DE" sz="2400" spc="-1" strike="noStrike">
                <a:solidFill>
                  <a:srgbClr val="000000"/>
                </a:solidFill>
                <a:latin typeface="Arial"/>
                <a:ea typeface="DejaVu Sans"/>
              </a:rPr>
              <a:t>Probleme: </a:t>
            </a:r>
            <a:br/>
            <a:r>
              <a:rPr b="0" lang="de-DE" sz="2400" spc="-1" strike="noStrike">
                <a:solidFill>
                  <a:srgbClr val="000000"/>
                </a:solidFill>
                <a:latin typeface="Arial"/>
                <a:ea typeface="DejaVu Sans"/>
              </a:rPr>
              <a:t>- Große Datenmengen durch binäre Grafikdateien</a:t>
            </a:r>
            <a:br/>
            <a:r>
              <a:rPr b="0" lang="de-DE" sz="2400" spc="-1" strike="noStrike">
                <a:solidFill>
                  <a:srgbClr val="000000"/>
                </a:solidFill>
                <a:latin typeface="Arial"/>
                <a:ea typeface="DejaVu Sans"/>
              </a:rPr>
              <a:t>- Keine Filterung von Kartenelementen zur Laufzeit möglich</a:t>
            </a:r>
            <a:br/>
            <a:r>
              <a:rPr b="0" lang="de-DE" sz="2400" spc="-1" strike="noStrike">
                <a:solidFill>
                  <a:srgbClr val="000000"/>
                </a:solidFill>
                <a:latin typeface="Arial"/>
                <a:ea typeface="DejaVu Sans"/>
              </a:rPr>
              <a:t>- Labels drehen sich bei Rotation der Karte mit</a:t>
            </a:r>
            <a:endParaRPr b="0" lang="de-DE" sz="2400" spc="-1" strike="noStrike">
              <a:latin typeface="Arial"/>
            </a:endParaRPr>
          </a:p>
          <a:p>
            <a:pPr>
              <a:lnSpc>
                <a:spcPct val="100000"/>
              </a:lnSpc>
            </a:pPr>
            <a:endParaRPr b="0" lang="de-DE" sz="2400" spc="-1" strike="noStrike">
              <a:latin typeface="Arial"/>
            </a:endParaRPr>
          </a:p>
          <a:p>
            <a:pPr>
              <a:lnSpc>
                <a:spcPct val="100000"/>
              </a:lnSpc>
            </a:pPr>
            <a:r>
              <a:rPr b="0" i="1" lang="de-DE" sz="2400" spc="-1" strike="noStrike">
                <a:solidFill>
                  <a:srgbClr val="000000"/>
                </a:solidFill>
                <a:latin typeface="Arial"/>
                <a:ea typeface="DejaVu Sans"/>
              </a:rPr>
              <a:t>Konzeptioneller Lösungsansatz:</a:t>
            </a:r>
            <a:br/>
            <a:r>
              <a:rPr b="0" lang="de-DE" sz="2400" spc="-1" strike="noStrike">
                <a:solidFill>
                  <a:srgbClr val="000000"/>
                </a:solidFill>
                <a:latin typeface="Arial"/>
                <a:ea typeface="DejaVu Sans"/>
              </a:rPr>
              <a:t>- Client (Browser) fragt benötigte Kartenausschnitte beim Server an</a:t>
            </a:r>
            <a:br/>
            <a:r>
              <a:rPr b="0" lang="de-DE" sz="2400" spc="-1" strike="noStrike">
                <a:solidFill>
                  <a:srgbClr val="000000"/>
                </a:solidFill>
                <a:latin typeface="Arial"/>
                <a:ea typeface="DejaVu Sans"/>
              </a:rPr>
              <a:t>- Übermittlung geografischer Daten statt Grafiken</a:t>
            </a:r>
            <a:br/>
            <a:r>
              <a:rPr b="0" lang="de-DE" sz="2400" spc="-1" strike="noStrike">
                <a:solidFill>
                  <a:srgbClr val="000000"/>
                </a:solidFill>
                <a:latin typeface="Arial"/>
                <a:ea typeface="DejaVu Sans"/>
              </a:rPr>
              <a:t>- Client übernimmt das Rendern der Karte</a:t>
            </a:r>
            <a:br/>
            <a:r>
              <a:rPr b="0" lang="de-DE" sz="2400" spc="-1" strike="noStrike">
                <a:solidFill>
                  <a:srgbClr val="000000"/>
                </a:solidFill>
                <a:latin typeface="Arial"/>
                <a:ea typeface="DejaVu Sans"/>
              </a:rPr>
              <a:t>- Vorverarbeitung der Daten für höhere Effizienz</a:t>
            </a:r>
            <a:endParaRPr b="0" lang="de-DE" sz="2400" spc="-1" strike="noStrike">
              <a:latin typeface="Arial"/>
            </a:endParaRPr>
          </a:p>
        </p:txBody>
      </p:sp>
      <p:sp>
        <p:nvSpPr>
          <p:cNvPr id="51" name="CustomShape 10"/>
          <p:cNvSpPr/>
          <p:nvPr/>
        </p:nvSpPr>
        <p:spPr>
          <a:xfrm>
            <a:off x="10761840" y="11413080"/>
            <a:ext cx="8723520" cy="644400"/>
          </a:xfrm>
          <a:prstGeom prst="rect">
            <a:avLst/>
          </a:prstGeom>
          <a:solidFill>
            <a:srgbClr val="00b0f0"/>
          </a:solidFill>
          <a:ln>
            <a:noFill/>
          </a:ln>
          <a:effectLst>
            <a:outerShdw algn="tl" blurRad="50800" dir="2700000" dist="37674" rotWithShape="0">
              <a:srgbClr val="000000">
                <a:alpha val="40000"/>
              </a:srgbClr>
            </a:outerShdw>
          </a:effectLst>
        </p:spPr>
        <p:style>
          <a:lnRef idx="0"/>
          <a:fillRef idx="0"/>
          <a:effectRef idx="0"/>
          <a:fontRef idx="minor"/>
        </p:style>
        <p:txBody>
          <a:bodyPr lIns="129240" rIns="129240" tIns="64800" bIns="64800">
            <a:noAutofit/>
          </a:bodyPr>
          <a:p>
            <a:pPr>
              <a:lnSpc>
                <a:spcPct val="100000"/>
              </a:lnSpc>
            </a:pPr>
            <a:r>
              <a:rPr b="0" lang="de-DE" sz="2800" spc="-1" strike="noStrike">
                <a:solidFill>
                  <a:srgbClr val="ffffff"/>
                </a:solidFill>
                <a:latin typeface="Arial"/>
                <a:ea typeface="DejaVu Sans"/>
              </a:rPr>
              <a:t>                                 </a:t>
            </a:r>
            <a:r>
              <a:rPr b="0" lang="de-DE" sz="2800" spc="-1" strike="noStrike">
                <a:solidFill>
                  <a:srgbClr val="ffffff"/>
                </a:solidFill>
                <a:latin typeface="Arial"/>
                <a:ea typeface="DejaVu Sans"/>
              </a:rPr>
              <a:t>Preprocessing</a:t>
            </a:r>
            <a:endParaRPr b="0" lang="de-DE" sz="2800" spc="-1" strike="noStrike">
              <a:latin typeface="Arial"/>
            </a:endParaRPr>
          </a:p>
          <a:p>
            <a:pPr>
              <a:lnSpc>
                <a:spcPct val="100000"/>
              </a:lnSpc>
            </a:pPr>
            <a:endParaRPr b="0" lang="de-DE" sz="2800" spc="-1" strike="noStrike">
              <a:latin typeface="Arial"/>
            </a:endParaRPr>
          </a:p>
        </p:txBody>
      </p:sp>
      <p:pic>
        <p:nvPicPr>
          <p:cNvPr id="52" name="Grafik 4" descr=""/>
          <p:cNvPicPr/>
          <p:nvPr/>
        </p:nvPicPr>
        <p:blipFill>
          <a:blip r:embed="rId4"/>
          <a:stretch/>
        </p:blipFill>
        <p:spPr>
          <a:xfrm>
            <a:off x="22365000" y="17471160"/>
            <a:ext cx="3306240" cy="3177000"/>
          </a:xfrm>
          <a:prstGeom prst="rect">
            <a:avLst/>
          </a:prstGeom>
          <a:ln>
            <a:noFill/>
          </a:ln>
        </p:spPr>
      </p:pic>
      <p:sp>
        <p:nvSpPr>
          <p:cNvPr id="53" name="CustomShape 11"/>
          <p:cNvSpPr/>
          <p:nvPr/>
        </p:nvSpPr>
        <p:spPr>
          <a:xfrm>
            <a:off x="10761840" y="12415680"/>
            <a:ext cx="8723520" cy="6759000"/>
          </a:xfrm>
          <a:prstGeom prst="rect">
            <a:avLst/>
          </a:prstGeom>
          <a:noFill/>
          <a:ln w="9360">
            <a:solidFill>
              <a:schemeClr val="accent3"/>
            </a:solidFill>
            <a:round/>
          </a:ln>
        </p:spPr>
        <p:style>
          <a:lnRef idx="0"/>
          <a:fillRef idx="0"/>
          <a:effectRef idx="0"/>
          <a:fontRef idx="minor"/>
        </p:style>
      </p:sp>
      <p:pic>
        <p:nvPicPr>
          <p:cNvPr id="54" name="Grafik 12" descr=""/>
          <p:cNvPicPr/>
          <p:nvPr/>
        </p:nvPicPr>
        <p:blipFill>
          <a:blip r:embed="rId5"/>
          <a:stretch/>
        </p:blipFill>
        <p:spPr>
          <a:xfrm>
            <a:off x="20887560" y="30997800"/>
            <a:ext cx="7005600" cy="3502440"/>
          </a:xfrm>
          <a:prstGeom prst="rect">
            <a:avLst/>
          </a:prstGeom>
          <a:ln>
            <a:noFill/>
          </a:ln>
        </p:spPr>
      </p:pic>
      <p:pic>
        <p:nvPicPr>
          <p:cNvPr id="55" name="Grafik 15" descr=""/>
          <p:cNvPicPr/>
          <p:nvPr/>
        </p:nvPicPr>
        <p:blipFill>
          <a:blip r:embed="rId6"/>
          <a:stretch/>
        </p:blipFill>
        <p:spPr>
          <a:xfrm>
            <a:off x="21400920" y="27797760"/>
            <a:ext cx="6330240" cy="4513320"/>
          </a:xfrm>
          <a:prstGeom prst="rect">
            <a:avLst/>
          </a:prstGeom>
          <a:ln>
            <a:noFill/>
          </a:ln>
        </p:spPr>
      </p:pic>
      <p:pic>
        <p:nvPicPr>
          <p:cNvPr id="56" name="Grafik 19" descr=""/>
          <p:cNvPicPr/>
          <p:nvPr/>
        </p:nvPicPr>
        <p:blipFill>
          <a:blip r:embed="rId7"/>
          <a:stretch/>
        </p:blipFill>
        <p:spPr>
          <a:xfrm>
            <a:off x="21375000" y="33048000"/>
            <a:ext cx="5744520" cy="4481280"/>
          </a:xfrm>
          <a:prstGeom prst="rect">
            <a:avLst/>
          </a:prstGeom>
          <a:ln>
            <a:noFill/>
          </a:ln>
        </p:spPr>
      </p:pic>
      <p:pic>
        <p:nvPicPr>
          <p:cNvPr id="57" name="Grafik 21" descr=""/>
          <p:cNvPicPr/>
          <p:nvPr/>
        </p:nvPicPr>
        <p:blipFill>
          <a:blip r:embed="rId8"/>
          <a:stretch/>
        </p:blipFill>
        <p:spPr>
          <a:xfrm>
            <a:off x="20393640" y="35015760"/>
            <a:ext cx="7992720" cy="4651560"/>
          </a:xfrm>
          <a:prstGeom prst="rect">
            <a:avLst/>
          </a:prstGeom>
          <a:ln>
            <a:noFill/>
          </a:ln>
        </p:spPr>
      </p:pic>
      <p:sp>
        <p:nvSpPr>
          <p:cNvPr id="58" name="CustomShape 12"/>
          <p:cNvSpPr/>
          <p:nvPr/>
        </p:nvSpPr>
        <p:spPr>
          <a:xfrm>
            <a:off x="10761840" y="20535480"/>
            <a:ext cx="8711640" cy="18312120"/>
          </a:xfrm>
          <a:prstGeom prst="rect">
            <a:avLst/>
          </a:prstGeom>
          <a:noFill/>
          <a:ln w="9360">
            <a:solidFill>
              <a:schemeClr val="accent3"/>
            </a:solidFill>
            <a:round/>
          </a:ln>
        </p:spPr>
        <p:style>
          <a:lnRef idx="0"/>
          <a:fillRef idx="0"/>
          <a:effectRef idx="0"/>
          <a:fontRef idx="minor"/>
        </p:style>
      </p:sp>
      <p:sp>
        <p:nvSpPr>
          <p:cNvPr id="59" name="CustomShape 13"/>
          <p:cNvSpPr/>
          <p:nvPr/>
        </p:nvSpPr>
        <p:spPr>
          <a:xfrm>
            <a:off x="19920600" y="11413080"/>
            <a:ext cx="8723520" cy="644400"/>
          </a:xfrm>
          <a:prstGeom prst="rect">
            <a:avLst/>
          </a:prstGeom>
          <a:solidFill>
            <a:srgbClr val="00b0f0"/>
          </a:solidFill>
          <a:ln>
            <a:noFill/>
          </a:ln>
          <a:effectLst>
            <a:outerShdw algn="tl" blurRad="50800" dir="2700000" dist="37674" rotWithShape="0">
              <a:srgbClr val="000000">
                <a:alpha val="40000"/>
              </a:srgbClr>
            </a:outerShdw>
          </a:effectLst>
        </p:spPr>
        <p:style>
          <a:lnRef idx="0"/>
          <a:fillRef idx="0"/>
          <a:effectRef idx="0"/>
          <a:fontRef idx="minor"/>
        </p:style>
        <p:txBody>
          <a:bodyPr lIns="129240" rIns="129240" tIns="64800" bIns="64800">
            <a:noAutofit/>
          </a:bodyPr>
          <a:p>
            <a:pPr>
              <a:lnSpc>
                <a:spcPct val="100000"/>
              </a:lnSpc>
            </a:pPr>
            <a:r>
              <a:rPr b="0" lang="de-DE" sz="2800" spc="-1" strike="noStrike">
                <a:solidFill>
                  <a:srgbClr val="ffffff"/>
                </a:solidFill>
                <a:latin typeface="Arial"/>
                <a:ea typeface="DejaVu Sans"/>
              </a:rPr>
              <a:t>                              </a:t>
            </a:r>
            <a:r>
              <a:rPr b="0" lang="de-DE" sz="2800" spc="-1" strike="noStrike">
                <a:solidFill>
                  <a:srgbClr val="ffffff"/>
                </a:solidFill>
                <a:latin typeface="Arial"/>
                <a:ea typeface="DejaVu Sans"/>
              </a:rPr>
              <a:t>Gebogene Label</a:t>
            </a:r>
            <a:endParaRPr b="0" lang="de-DE" sz="2800" spc="-1" strike="noStrike">
              <a:latin typeface="Arial"/>
            </a:endParaRPr>
          </a:p>
          <a:p>
            <a:pPr>
              <a:lnSpc>
                <a:spcPct val="100000"/>
              </a:lnSpc>
            </a:pPr>
            <a:endParaRPr b="0" lang="de-DE" sz="2800" spc="-1" strike="noStrike">
              <a:latin typeface="Arial"/>
            </a:endParaRPr>
          </a:p>
        </p:txBody>
      </p:sp>
      <p:sp>
        <p:nvSpPr>
          <p:cNvPr id="60" name="CustomShape 14"/>
          <p:cNvSpPr/>
          <p:nvPr/>
        </p:nvSpPr>
        <p:spPr>
          <a:xfrm>
            <a:off x="10778040" y="19532880"/>
            <a:ext cx="8723520" cy="644400"/>
          </a:xfrm>
          <a:prstGeom prst="rect">
            <a:avLst/>
          </a:prstGeom>
          <a:solidFill>
            <a:srgbClr val="00b0f0"/>
          </a:solidFill>
          <a:ln>
            <a:noFill/>
          </a:ln>
          <a:effectLst>
            <a:outerShdw algn="tl" blurRad="50800" dir="2700000" dist="37674" rotWithShape="0">
              <a:srgbClr val="000000">
                <a:alpha val="40000"/>
              </a:srgbClr>
            </a:outerShdw>
          </a:effectLst>
        </p:spPr>
        <p:style>
          <a:lnRef idx="0"/>
          <a:fillRef idx="0"/>
          <a:effectRef idx="0"/>
          <a:fontRef idx="minor"/>
        </p:style>
        <p:txBody>
          <a:bodyPr lIns="129240" rIns="129240" tIns="64800" bIns="64800">
            <a:noAutofit/>
          </a:bodyPr>
          <a:p>
            <a:pPr>
              <a:lnSpc>
                <a:spcPct val="100000"/>
              </a:lnSpc>
            </a:pPr>
            <a:r>
              <a:rPr b="0" lang="de-DE" sz="2800" spc="-1" strike="noStrike">
                <a:solidFill>
                  <a:srgbClr val="ffffff"/>
                </a:solidFill>
                <a:latin typeface="Arial"/>
                <a:ea typeface="DejaVu Sans"/>
              </a:rPr>
              <a:t>                            </a:t>
            </a:r>
            <a:r>
              <a:rPr b="0" lang="de-DE" sz="2800" spc="-1" strike="noStrike">
                <a:solidFill>
                  <a:srgbClr val="ffffff"/>
                </a:solidFill>
                <a:latin typeface="Arial"/>
                <a:ea typeface="DejaVu Sans"/>
              </a:rPr>
              <a:t>Grenzvereinfachung</a:t>
            </a:r>
            <a:endParaRPr b="0" lang="de-DE" sz="2800" spc="-1" strike="noStrike">
              <a:latin typeface="Arial"/>
            </a:endParaRPr>
          </a:p>
          <a:p>
            <a:pPr>
              <a:lnSpc>
                <a:spcPct val="100000"/>
              </a:lnSpc>
            </a:pPr>
            <a:endParaRPr b="0" lang="de-DE" sz="2800" spc="-1" strike="noStrike">
              <a:latin typeface="Arial"/>
            </a:endParaRPr>
          </a:p>
        </p:txBody>
      </p:sp>
      <p:sp>
        <p:nvSpPr>
          <p:cNvPr id="61" name="CustomShape 15"/>
          <p:cNvSpPr/>
          <p:nvPr/>
        </p:nvSpPr>
        <p:spPr>
          <a:xfrm>
            <a:off x="19920600" y="12415680"/>
            <a:ext cx="8723520" cy="13517280"/>
          </a:xfrm>
          <a:prstGeom prst="rect">
            <a:avLst/>
          </a:prstGeom>
          <a:noFill/>
          <a:ln w="9360">
            <a:solidFill>
              <a:schemeClr val="accent3"/>
            </a:solidFill>
            <a:round/>
          </a:ln>
        </p:spPr>
        <p:style>
          <a:lnRef idx="0"/>
          <a:fillRef idx="0"/>
          <a:effectRef idx="0"/>
          <a:fontRef idx="minor"/>
        </p:style>
      </p:sp>
      <p:sp>
        <p:nvSpPr>
          <p:cNvPr id="62" name="CustomShape 16"/>
          <p:cNvSpPr/>
          <p:nvPr/>
        </p:nvSpPr>
        <p:spPr>
          <a:xfrm>
            <a:off x="19920600" y="26108280"/>
            <a:ext cx="8723520" cy="644400"/>
          </a:xfrm>
          <a:prstGeom prst="rect">
            <a:avLst/>
          </a:prstGeom>
          <a:solidFill>
            <a:srgbClr val="00b0f0"/>
          </a:solidFill>
          <a:ln>
            <a:noFill/>
          </a:ln>
          <a:effectLst>
            <a:outerShdw algn="tl" blurRad="50800" dir="2700000" dist="37674" rotWithShape="0">
              <a:srgbClr val="000000">
                <a:alpha val="40000"/>
              </a:srgbClr>
            </a:outerShdw>
          </a:effectLst>
        </p:spPr>
        <p:style>
          <a:lnRef idx="0"/>
          <a:fillRef idx="0"/>
          <a:effectRef idx="0"/>
          <a:fontRef idx="minor"/>
        </p:style>
        <p:txBody>
          <a:bodyPr lIns="129240" rIns="129240" tIns="64800" bIns="64800">
            <a:noAutofit/>
          </a:bodyPr>
          <a:p>
            <a:pPr>
              <a:lnSpc>
                <a:spcPct val="100000"/>
              </a:lnSpc>
            </a:pPr>
            <a:r>
              <a:rPr b="0" lang="de-DE" sz="2800" spc="-1" strike="noStrike">
                <a:solidFill>
                  <a:srgbClr val="ffffff"/>
                </a:solidFill>
                <a:latin typeface="Arial"/>
                <a:ea typeface="DejaVu Sans"/>
              </a:rPr>
              <a:t>                            </a:t>
            </a:r>
            <a:r>
              <a:rPr b="0" lang="de-DE" sz="2800" spc="-1" strike="noStrike">
                <a:solidFill>
                  <a:srgbClr val="ffffff"/>
                </a:solidFill>
                <a:latin typeface="Arial"/>
                <a:ea typeface="DejaVu Sans"/>
              </a:rPr>
              <a:t>Irgendwas anderes</a:t>
            </a:r>
            <a:endParaRPr b="0" lang="de-DE" sz="2800" spc="-1" strike="noStrike">
              <a:latin typeface="Arial"/>
            </a:endParaRPr>
          </a:p>
          <a:p>
            <a:pPr>
              <a:lnSpc>
                <a:spcPct val="100000"/>
              </a:lnSpc>
            </a:pPr>
            <a:endParaRPr b="0" lang="de-DE" sz="2800" spc="-1" strike="noStrike">
              <a:latin typeface="Arial"/>
            </a:endParaRPr>
          </a:p>
        </p:txBody>
      </p:sp>
      <p:sp>
        <p:nvSpPr>
          <p:cNvPr id="63" name="CustomShape 17"/>
          <p:cNvSpPr/>
          <p:nvPr/>
        </p:nvSpPr>
        <p:spPr>
          <a:xfrm>
            <a:off x="19920600" y="26928000"/>
            <a:ext cx="8723520" cy="11919960"/>
          </a:xfrm>
          <a:prstGeom prst="rect">
            <a:avLst/>
          </a:prstGeom>
          <a:noFill/>
          <a:ln w="9360">
            <a:solidFill>
              <a:schemeClr val="accent3"/>
            </a:solidFill>
            <a:round/>
          </a:ln>
        </p:spPr>
        <p:style>
          <a:lnRef idx="0"/>
          <a:fillRef idx="0"/>
          <a:effectRef idx="0"/>
          <a:fontRef idx="minor"/>
        </p:style>
      </p:sp>
      <p:pic>
        <p:nvPicPr>
          <p:cNvPr id="64" name="Grafik 26" descr=""/>
          <p:cNvPicPr/>
          <p:nvPr/>
        </p:nvPicPr>
        <p:blipFill>
          <a:blip r:embed="rId9"/>
          <a:stretch/>
        </p:blipFill>
        <p:spPr>
          <a:xfrm>
            <a:off x="10901880" y="16380720"/>
            <a:ext cx="8475480" cy="2290320"/>
          </a:xfrm>
          <a:prstGeom prst="rect">
            <a:avLst/>
          </a:prstGeom>
          <a:ln>
            <a:noFill/>
          </a:ln>
        </p:spPr>
      </p:pic>
      <p:sp>
        <p:nvSpPr>
          <p:cNvPr id="65" name="CustomShape 18"/>
          <p:cNvSpPr/>
          <p:nvPr/>
        </p:nvSpPr>
        <p:spPr>
          <a:xfrm>
            <a:off x="10977840" y="21017160"/>
            <a:ext cx="8323560" cy="6033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2400" spc="-1" strike="noStrike">
                <a:solidFill>
                  <a:srgbClr val="000000"/>
                </a:solidFill>
                <a:latin typeface="Arial"/>
                <a:ea typeface="DejaVu Sans"/>
              </a:rPr>
              <a:t>Zunächst werden anhand der zu vereinfachenden Grenzen überscheidungsfreie Linienzüge berechnet. Teilgrenzen, die mehreren benachbarten Gebieten angehören, werden somit später nur einmal vereinfacht. Dies verhindert, dass besagtes Teilstück für beide Grenzen unterschiedlich vereinfacht wird, und beide vereinfachten Grenzen somit überlappen oder Lücken zwischen diesen entstehen.</a:t>
            </a:r>
            <a:endParaRPr b="0" lang="de-DE" sz="2400" spc="-1" strike="noStrike">
              <a:latin typeface="Arial"/>
            </a:endParaRPr>
          </a:p>
          <a:p>
            <a:pPr>
              <a:lnSpc>
                <a:spcPct val="100000"/>
              </a:lnSpc>
            </a:pPr>
            <a:endParaRPr b="0" lang="de-DE" sz="2400" spc="-1" strike="noStrike">
              <a:latin typeface="Arial"/>
            </a:endParaRPr>
          </a:p>
          <a:p>
            <a:pPr>
              <a:lnSpc>
                <a:spcPct val="100000"/>
              </a:lnSpc>
            </a:pPr>
            <a:r>
              <a:rPr b="0" lang="de-DE" sz="2400" spc="-1" strike="noStrike">
                <a:solidFill>
                  <a:srgbClr val="000000"/>
                </a:solidFill>
                <a:latin typeface="Arial"/>
                <a:ea typeface="DejaVu Sans"/>
              </a:rPr>
              <a:t>Vereinfachung dann je nach Zoomstufe, Vereinfachungsgrad linear zu Kartenmaßstab anhand des Algorithmuses in [1].</a:t>
            </a:r>
            <a:endParaRPr b="0" lang="de-DE" sz="2400" spc="-1" strike="noStrike">
              <a:latin typeface="Arial"/>
            </a:endParaRPr>
          </a:p>
          <a:p>
            <a:pPr>
              <a:lnSpc>
                <a:spcPct val="100000"/>
              </a:lnSpc>
            </a:pPr>
            <a:r>
              <a:rPr b="0" lang="de-DE" sz="2400" spc="-1" strike="noStrike">
                <a:solidFill>
                  <a:srgbClr val="000000"/>
                </a:solidFill>
                <a:latin typeface="Arial"/>
                <a:ea typeface="DejaVu Sans"/>
              </a:rPr>
              <a:t>Mit sinkender Zoomstufe ( Herauszoomen ) deutlich weniger Punkte pro Grenze. Möglichkeit Constraint Punkte, die immer im Gebiet liegen müssen</a:t>
            </a:r>
            <a:r>
              <a:rPr b="0" lang="de-DE" sz="1800" spc="-1" strike="noStrike">
                <a:solidFill>
                  <a:srgbClr val="000000"/>
                </a:solidFill>
                <a:latin typeface="Arial"/>
                <a:ea typeface="DejaVu Sans"/>
              </a:rPr>
              <a:t>.</a:t>
            </a: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p:txBody>
      </p:sp>
      <p:pic>
        <p:nvPicPr>
          <p:cNvPr id="66" name="Grafik 30" descr=""/>
          <p:cNvPicPr/>
          <p:nvPr/>
        </p:nvPicPr>
        <p:blipFill>
          <a:blip r:embed="rId10"/>
          <a:stretch/>
        </p:blipFill>
        <p:spPr>
          <a:xfrm>
            <a:off x="12682080" y="26735040"/>
            <a:ext cx="4619520" cy="3419280"/>
          </a:xfrm>
          <a:prstGeom prst="rect">
            <a:avLst/>
          </a:prstGeom>
          <a:ln>
            <a:noFill/>
          </a:ln>
        </p:spPr>
      </p:pic>
      <p:pic>
        <p:nvPicPr>
          <p:cNvPr id="67" name="Grafik 33" descr=""/>
          <p:cNvPicPr/>
          <p:nvPr/>
        </p:nvPicPr>
        <p:blipFill>
          <a:blip r:embed="rId11"/>
          <a:stretch/>
        </p:blipFill>
        <p:spPr>
          <a:xfrm>
            <a:off x="12834720" y="30512520"/>
            <a:ext cx="4610160" cy="3409560"/>
          </a:xfrm>
          <a:prstGeom prst="rect">
            <a:avLst/>
          </a:prstGeom>
          <a:ln>
            <a:noFill/>
          </a:ln>
        </p:spPr>
      </p:pic>
      <p:sp>
        <p:nvSpPr>
          <p:cNvPr id="68" name="CustomShape 19"/>
          <p:cNvSpPr/>
          <p:nvPr/>
        </p:nvSpPr>
        <p:spPr>
          <a:xfrm>
            <a:off x="10977840" y="34280280"/>
            <a:ext cx="8323560" cy="1918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2400" spc="-1" strike="noStrike">
                <a:solidFill>
                  <a:srgbClr val="000000"/>
                </a:solidFill>
                <a:latin typeface="Arial"/>
                <a:ea typeface="DejaVu Sans"/>
              </a:rPr>
              <a:t>In der Abbildung sind die Gebiete Waiblingen, Kernen im Remstal und Fellbach ohne Vereinfachung (links), sowie mit Vereinfachung für Zoomstufe 11 (rechts) zu betrachten.</a:t>
            </a:r>
            <a:endParaRPr b="0" lang="de-DE" sz="2400" spc="-1" strike="noStrike">
              <a:latin typeface="Arial"/>
            </a:endParaRPr>
          </a:p>
          <a:p>
            <a:pPr>
              <a:lnSpc>
                <a:spcPct val="100000"/>
              </a:lnSpc>
            </a:pPr>
            <a:endParaRPr b="0" lang="de-DE" sz="2400" spc="-1" strike="noStrike">
              <a:latin typeface="Arial"/>
            </a:endParaRPr>
          </a:p>
          <a:p>
            <a:pPr>
              <a:lnSpc>
                <a:spcPct val="100000"/>
              </a:lnSpc>
            </a:pPr>
            <a:r>
              <a:rPr b="0" lang="de-DE" sz="2400" spc="-1" strike="noStrike">
                <a:solidFill>
                  <a:srgbClr val="000000"/>
                </a:solidFill>
                <a:latin typeface="Arial"/>
                <a:ea typeface="DejaVu Sans"/>
              </a:rPr>
              <a:t>ANZAHL PUNKTE NOCH REIN</a:t>
            </a:r>
            <a:endParaRPr b="0" lang="de-DE" sz="2400" spc="-1" strike="noStrike">
              <a:latin typeface="Arial"/>
            </a:endParaRPr>
          </a:p>
        </p:txBody>
      </p:sp>
      <p:pic>
        <p:nvPicPr>
          <p:cNvPr id="69" name="Grafik 35" descr=""/>
          <p:cNvPicPr/>
          <p:nvPr/>
        </p:nvPicPr>
        <p:blipFill>
          <a:blip r:embed="rId12"/>
          <a:stretch/>
        </p:blipFill>
        <p:spPr>
          <a:xfrm>
            <a:off x="21085920" y="21017160"/>
            <a:ext cx="6330240" cy="4513320"/>
          </a:xfrm>
          <a:prstGeom prst="rect">
            <a:avLst/>
          </a:prstGeom>
          <a:ln>
            <a:noFill/>
          </a:ln>
        </p:spPr>
      </p:pic>
      <p:sp>
        <p:nvSpPr>
          <p:cNvPr id="70" name="CustomShape 20"/>
          <p:cNvSpPr/>
          <p:nvPr/>
        </p:nvSpPr>
        <p:spPr>
          <a:xfrm>
            <a:off x="11016000" y="12631320"/>
            <a:ext cx="8279640" cy="228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2400" spc="-1" strike="noStrike">
                <a:solidFill>
                  <a:srgbClr val="000000"/>
                </a:solidFill>
                <a:latin typeface="Arial"/>
                <a:ea typeface="DejaVu Sans"/>
              </a:rPr>
              <a:t>Das Preprocessing extrahiert die relevanten Daten aus den OSM-Quelldateien um die Grenzen und Flächen zu vereinfachen sowie die gebogenen Labels zu positionieren. Anschließend werden die Ergebnisse in die Datenbank geschrieben, sodass sie vom Area-Server direkt bereitgestellt werden können.</a:t>
            </a:r>
            <a:endParaRPr b="0" lang="de-DE"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f7f7f"/>
      </a:dk2>
      <a:lt2>
        <a:srgbClr val="ffffff"/>
      </a:lt2>
      <a:accent1>
        <a:srgbClr val="1bbbe9"/>
      </a:accent1>
      <a:accent2>
        <a:srgbClr val="00519e"/>
      </a:accent2>
      <a:accent3>
        <a:srgbClr val="3e444c"/>
      </a:accent3>
      <a:accent4>
        <a:srgbClr val="bdddf2"/>
      </a:accent4>
      <a:accent5>
        <a:srgbClr val="4bacc6"/>
      </a:accent5>
      <a:accent6>
        <a:srgbClr val="7f7f7f"/>
      </a:accent6>
      <a:hlink>
        <a:srgbClr val="ffff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LibreOffice/6.2.6.2$Linux_X86_64 LibreOffice_project/20$Build-2</Application>
  <Words>239</Words>
  <Paragraphs>42</Paragraphs>
  <Company>Universität Stuttgart / Zentrale Verwaltung</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2015-12-10T06:56:35Z</dcterms:created>
  <dc:creator>Vera-Garcia, Francisca</dc:creator>
  <dc:description/>
  <dc:language>de-DE</dc:language>
  <cp:lastModifiedBy/>
  <dcterms:modified xsi:type="dcterms:W3CDTF">2019-10-28T09:01:59Z</dcterms:modified>
  <cp:revision>181</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Universität Stuttgart / Zentrale Verwaltung</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Benutzerdefiniert</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