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jpeg" ContentType="image/jpeg"/>
  <Override PartName="/ppt/media/image3.jpeg" ContentType="image/jpeg"/>
  <Override PartName="/ppt/media/image1.wmf" ContentType="image/x-wmf"/>
  <Override PartName="/ppt/media/image2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85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4" descr=""/>
          <p:cNvPicPr/>
          <p:nvPr/>
        </p:nvPicPr>
        <p:blipFill>
          <a:blip r:embed="rId2"/>
          <a:stretch/>
        </p:blipFill>
        <p:spPr>
          <a:xfrm>
            <a:off x="2071800" y="2037600"/>
            <a:ext cx="9637920" cy="20347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2860000" y="2016000"/>
            <a:ext cx="7918920" cy="7918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8920" cy="4858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864160" y="18527400"/>
            <a:ext cx="12534480" cy="6461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20722680" y="11547720"/>
            <a:ext cx="6461280" cy="5712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4057200" y="7132320"/>
            <a:ext cx="16246080" cy="25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3200" spc="-1" strike="noStrike">
                <a:solidFill>
                  <a:srgbClr val="3e444c"/>
                </a:solidFill>
                <a:latin typeface="Univers for UniS 55 Roman Rg"/>
                <a:ea typeface="DejaVu Sans"/>
              </a:rPr>
              <a:t>Prüfer: Prof. Dr. Stefan Funke</a:t>
            </a:r>
            <a:br/>
            <a:r>
              <a:rPr b="0" lang="de-DE" sz="3200" spc="-1" strike="noStrike">
                <a:solidFill>
                  <a:srgbClr val="3e444c"/>
                </a:solidFill>
                <a:latin typeface="Univers for UniS 55 Roman Rg"/>
                <a:ea typeface="DejaVu Sans"/>
              </a:rPr>
              <a:t>Betreuer: Florian Barth M. Sc., Dipl-Inf. Filip Krumpe, Dipl-Inf. Thomas Mendel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4768000" y="3960000"/>
            <a:ext cx="521928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1040"/>
              </a:spcBef>
            </a:pPr>
            <a:r>
              <a:rPr b="0" lang="de-DE" sz="5200" spc="-1" strike="noStrike">
                <a:solidFill>
                  <a:srgbClr val="ffffff"/>
                </a:solidFill>
                <a:latin typeface="Univers for UniS 65 Bold Rg"/>
                <a:ea typeface="DejaVu Sans"/>
              </a:rPr>
              <a:t>Institut für </a:t>
            </a:r>
            <a:endParaRPr b="0" lang="de-DE" sz="5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r>
              <a:rPr b="0" lang="de-DE" sz="5200" spc="-1" strike="noStrike">
                <a:solidFill>
                  <a:srgbClr val="ffffff"/>
                </a:solidFill>
                <a:latin typeface="Univers for UniS 65 Bold Rg"/>
                <a:ea typeface="DejaVu Sans"/>
              </a:rPr>
              <a:t>Formale Methoden der Informatik (FMI)</a:t>
            </a:r>
            <a:endParaRPr b="0" lang="de-DE" sz="52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5660000" y="15003360"/>
            <a:ext cx="12706920" cy="235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Textbox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057200" y="4021920"/>
            <a:ext cx="15598080" cy="25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9120" spc="-1" strike="noStrike">
                <a:solidFill>
                  <a:srgbClr val="7f7f7f"/>
                </a:solidFill>
                <a:latin typeface="Calibri"/>
                <a:ea typeface="DejaVu Sans"/>
              </a:rPr>
              <a:t>ALF-WEB:</a:t>
            </a:r>
            <a:br/>
            <a:r>
              <a:rPr b="0" lang="de-DE" sz="9120" spc="-1" strike="noStrike">
                <a:solidFill>
                  <a:srgbClr val="7f7f7f"/>
                </a:solidFill>
                <a:latin typeface="Calibri"/>
                <a:ea typeface="DejaVu Sans"/>
              </a:rPr>
              <a:t>Area Label Fitting in OSM</a:t>
            </a:r>
            <a:endParaRPr b="0" lang="de-DE" sz="912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037600" y="38700000"/>
            <a:ext cx="12706920" cy="22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Textbox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9867680" y="3389400"/>
            <a:ext cx="468828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Patrick Schneefuss</a:t>
            </a:r>
            <a:br/>
            <a:r>
              <a:rPr b="0" lang="de-DE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Jan Schneider</a:t>
            </a:r>
            <a:br/>
            <a:r>
              <a:rPr b="0" lang="de-DE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Michael Steinert</a:t>
            </a:r>
            <a:br/>
            <a:r>
              <a:rPr b="0" lang="de-DE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Michel Weitbrecht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47" name="Grafik 126" descr=""/>
          <p:cNvPicPr/>
          <p:nvPr/>
        </p:nvPicPr>
        <p:blipFill>
          <a:blip r:embed="rId1"/>
          <a:stretch/>
        </p:blipFill>
        <p:spPr>
          <a:xfrm>
            <a:off x="24264000" y="39096000"/>
            <a:ext cx="4060800" cy="2375280"/>
          </a:xfrm>
          <a:prstGeom prst="rect">
            <a:avLst/>
          </a:prstGeom>
          <a:ln>
            <a:noFill/>
          </a:ln>
        </p:spPr>
      </p:pic>
      <p:sp>
        <p:nvSpPr>
          <p:cNvPr id="48" name="CustomShape 9"/>
          <p:cNvSpPr/>
          <p:nvPr/>
        </p:nvSpPr>
        <p:spPr>
          <a:xfrm>
            <a:off x="2473200" y="11547720"/>
            <a:ext cx="15107760" cy="5712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2621880" y="11706120"/>
            <a:ext cx="14804640" cy="53881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Herkömmliche Kartensysteme laden ihre Daten in Form vor-gerendeten Grafiken (Tiles).</a:t>
            </a:r>
            <a:br/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Probleme: 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Große Datenmengen durch binäre Grafikdateien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Keine Filterung von Kartenelementen zur Laufzeit möglich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Labels drehen sich bei Rotation der Karte mit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Konzeptioneller Lösungsansatz: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Client (Browser) fragt benötigte Kartenausschnitte beim Server an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Übermittlung geografischer Daten statt Grafiken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Client übernimmt das Rendern der Karte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Vorverarbeitung der Daten für höhere Effizienz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50" name="Grafik 13" descr=""/>
          <p:cNvPicPr/>
          <p:nvPr/>
        </p:nvPicPr>
        <p:blipFill>
          <a:blip r:embed="rId2"/>
          <a:stretch/>
        </p:blipFill>
        <p:spPr>
          <a:xfrm>
            <a:off x="20891160" y="11731680"/>
            <a:ext cx="6124320" cy="5362560"/>
          </a:xfrm>
          <a:prstGeom prst="rect">
            <a:avLst/>
          </a:prstGeom>
          <a:ln>
            <a:noFill/>
          </a:ln>
        </p:spPr>
      </p:pic>
      <p:sp>
        <p:nvSpPr>
          <p:cNvPr id="51" name="Line 11"/>
          <p:cNvSpPr/>
          <p:nvPr/>
        </p:nvSpPr>
        <p:spPr>
          <a:xfrm>
            <a:off x="1118880" y="11085480"/>
            <a:ext cx="2804184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2" name="Line 12"/>
          <p:cNvSpPr/>
          <p:nvPr/>
        </p:nvSpPr>
        <p:spPr>
          <a:xfrm>
            <a:off x="1145880" y="17970480"/>
            <a:ext cx="2804148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3" name="Line 13"/>
          <p:cNvSpPr/>
          <p:nvPr/>
        </p:nvSpPr>
        <p:spPr>
          <a:xfrm>
            <a:off x="1152360" y="25601760"/>
            <a:ext cx="2804184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4" name="Line 14"/>
          <p:cNvSpPr/>
          <p:nvPr/>
        </p:nvSpPr>
        <p:spPr>
          <a:xfrm>
            <a:off x="18745920" y="11085480"/>
            <a:ext cx="0" cy="691992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5" name="Line 15"/>
          <p:cNvSpPr/>
          <p:nvPr/>
        </p:nvSpPr>
        <p:spPr>
          <a:xfrm>
            <a:off x="29160720" y="11054160"/>
            <a:ext cx="0" cy="3102552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6" name="Line 16"/>
          <p:cNvSpPr/>
          <p:nvPr/>
        </p:nvSpPr>
        <p:spPr>
          <a:xfrm>
            <a:off x="1118880" y="11054160"/>
            <a:ext cx="0" cy="3102552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7" name="Line 17"/>
          <p:cNvSpPr/>
          <p:nvPr/>
        </p:nvSpPr>
        <p:spPr>
          <a:xfrm>
            <a:off x="1118880" y="42079680"/>
            <a:ext cx="2804184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17140320" y="18821160"/>
            <a:ext cx="11731680" cy="5581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17296560" y="18992520"/>
            <a:ext cx="11423520" cy="5275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Trump-client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Fordert Daten für einen gegebenen Kartenausschnitt an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Trump-mapnik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Stellt dem Client vor-gerenderte Tiles bereit, sofern dies gewüscht ist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Trump-area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Stellt dem Client Grenzen und gebogene Label bereit, liest diese aus der Datenbank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Trump-label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Stellt überschneidungsfreie Punktlabel bereit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Trump-preprocessing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Grenzen werden für verschiedene Zoomstufen vereinfacht und Position der gebogenen Label wird je Grenze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Trump-postgis: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Datenbank enthält die vorverarbeiteten Daten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60" name="Line 20"/>
          <p:cNvSpPr/>
          <p:nvPr/>
        </p:nvSpPr>
        <p:spPr>
          <a:xfrm>
            <a:off x="16269480" y="17944200"/>
            <a:ext cx="0" cy="765756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1" name="Line 21"/>
          <p:cNvSpPr/>
          <p:nvPr/>
        </p:nvSpPr>
        <p:spPr>
          <a:xfrm>
            <a:off x="1118880" y="32612040"/>
            <a:ext cx="2804184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62" name="Grafik 2" descr=""/>
          <p:cNvPicPr/>
          <p:nvPr/>
        </p:nvPicPr>
        <p:blipFill>
          <a:blip r:embed="rId3"/>
          <a:stretch/>
        </p:blipFill>
        <p:spPr>
          <a:xfrm>
            <a:off x="3039840" y="18728280"/>
            <a:ext cx="12191760" cy="6086160"/>
          </a:xfrm>
          <a:prstGeom prst="rect">
            <a:avLst/>
          </a:prstGeom>
          <a:ln>
            <a:noFill/>
          </a:ln>
        </p:spPr>
      </p:pic>
      <p:sp>
        <p:nvSpPr>
          <p:cNvPr id="63" name="CustomShape 22"/>
          <p:cNvSpPr/>
          <p:nvPr/>
        </p:nvSpPr>
        <p:spPr>
          <a:xfrm>
            <a:off x="11937960" y="34914240"/>
            <a:ext cx="110930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Arial"/>
                <a:ea typeface="DejaVu Sans"/>
              </a:rPr>
              <a:t>BILDER LABEL / VEREINFACHUNG</a:t>
            </a:r>
            <a:endParaRPr b="0" lang="de-DE" sz="6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2304000" y="25772400"/>
            <a:ext cx="11734560" cy="31716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2448000" y="25700400"/>
            <a:ext cx="25305840" cy="68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LibreOffice/6.2.6.2$Linux_X86_64 LibreOffice_project/20$Build-2</Application>
  <Words>107</Words>
  <Paragraphs>23</Paragraphs>
  <Company>Universität Stuttgart / Zentrale Verwaltung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2015-12-10T06:56:35Z</dcterms:created>
  <dc:creator>Vera-Garcia, Francisca</dc:creator>
  <dc:description/>
  <dc:language>de-DE</dc:language>
  <cp:lastModifiedBy/>
  <dcterms:modified xsi:type="dcterms:W3CDTF">2019-10-27T16:36:42Z</dcterms:modified>
  <cp:revision>169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