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Lst>
  <p:sldSz cx="30279975" cy="42808525"/>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2412" y="-1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32"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33"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8"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40"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47"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49"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51"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52"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56"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57"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58"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6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62"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4"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65"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66"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8"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69"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71"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72"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73"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74"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76"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77"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78"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79"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80"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81"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6"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8"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9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91"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95"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96"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97"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99"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00"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01"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3"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04"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05"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7"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108"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10"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1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12"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113"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15"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116"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117"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118"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119"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120"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6"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7"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Grafik 4"/>
          <p:cNvPicPr/>
          <p:nvPr/>
        </p:nvPicPr>
        <p:blipFill>
          <a:blip r:embed="rId14"/>
          <a:stretch/>
        </p:blipFill>
        <p:spPr>
          <a:xfrm>
            <a:off x="2071800" y="2037600"/>
            <a:ext cx="9638280" cy="2035080"/>
          </a:xfrm>
          <a:prstGeom prst="rect">
            <a:avLst/>
          </a:prstGeom>
          <a:ln>
            <a:noFill/>
          </a:ln>
        </p:spPr>
      </p:pic>
      <p:sp>
        <p:nvSpPr>
          <p:cNvPr id="6" name="CustomShape 1"/>
          <p:cNvSpPr/>
          <p:nvPr/>
        </p:nvSpPr>
        <p:spPr>
          <a:xfrm>
            <a:off x="22860000" y="2016000"/>
            <a:ext cx="7919280" cy="7919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19260000" y="2016000"/>
            <a:ext cx="4859280" cy="4859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1513800" y="1707840"/>
            <a:ext cx="27251280" cy="714852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 name="PlaceHolder 4"/>
          <p:cNvSpPr>
            <a:spLocks noGrp="1"/>
          </p:cNvSpPr>
          <p:nvPr>
            <p:ph type="body"/>
          </p:nvPr>
        </p:nvSpPr>
        <p:spPr>
          <a:xfrm>
            <a:off x="1513800" y="10017000"/>
            <a:ext cx="27251280" cy="24828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Grafik 4"/>
          <p:cNvPicPr/>
          <p:nvPr/>
        </p:nvPicPr>
        <p:blipFill>
          <a:blip r:embed="rId14"/>
          <a:stretch/>
        </p:blipFill>
        <p:spPr>
          <a:xfrm>
            <a:off x="2071800" y="2037600"/>
            <a:ext cx="9638280" cy="2035080"/>
          </a:xfrm>
          <a:prstGeom prst="rect">
            <a:avLst/>
          </a:prstGeom>
          <a:ln>
            <a:noFill/>
          </a:ln>
        </p:spPr>
      </p:pic>
      <p:sp>
        <p:nvSpPr>
          <p:cNvPr id="42" name="CustomShape 1"/>
          <p:cNvSpPr/>
          <p:nvPr/>
        </p:nvSpPr>
        <p:spPr>
          <a:xfrm>
            <a:off x="22860000" y="2016000"/>
            <a:ext cx="7919280" cy="7919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19260000" y="2016000"/>
            <a:ext cx="4859280" cy="4859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4" name="PlaceHolder 3"/>
          <p:cNvSpPr>
            <a:spLocks noGrp="1"/>
          </p:cNvSpPr>
          <p:nvPr>
            <p:ph type="title"/>
          </p:nvPr>
        </p:nvSpPr>
        <p:spPr>
          <a:xfrm>
            <a:off x="1513800" y="1707840"/>
            <a:ext cx="27251280" cy="714852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5" name="PlaceHolder 4"/>
          <p:cNvSpPr>
            <a:spLocks noGrp="1"/>
          </p:cNvSpPr>
          <p:nvPr>
            <p:ph type="body"/>
          </p:nvPr>
        </p:nvSpPr>
        <p:spPr>
          <a:xfrm>
            <a:off x="1513800" y="10017000"/>
            <a:ext cx="27251280" cy="24828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Grafik 4"/>
          <p:cNvPicPr/>
          <p:nvPr/>
        </p:nvPicPr>
        <p:blipFill>
          <a:blip r:embed="rId14"/>
          <a:stretch/>
        </p:blipFill>
        <p:spPr>
          <a:xfrm>
            <a:off x="2071800" y="2037600"/>
            <a:ext cx="9638280" cy="2035080"/>
          </a:xfrm>
          <a:prstGeom prst="rect">
            <a:avLst/>
          </a:prstGeom>
          <a:ln>
            <a:noFill/>
          </a:ln>
        </p:spPr>
      </p:pic>
      <p:sp>
        <p:nvSpPr>
          <p:cNvPr id="83" name="CustomShape 1"/>
          <p:cNvSpPr/>
          <p:nvPr/>
        </p:nvSpPr>
        <p:spPr>
          <a:xfrm>
            <a:off x="22860000" y="2016000"/>
            <a:ext cx="7919280" cy="7919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4" name="CustomShape 2"/>
          <p:cNvSpPr/>
          <p:nvPr/>
        </p:nvSpPr>
        <p:spPr>
          <a:xfrm>
            <a:off x="19260000" y="2016000"/>
            <a:ext cx="4859280" cy="4859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B1CF91B7-822E-4E82-A06B-652BA8FCB896}"/>
              </a:ext>
            </a:extLst>
          </p:cNvPr>
          <p:cNvSpPr/>
          <p:nvPr/>
        </p:nvSpPr>
        <p:spPr>
          <a:xfrm>
            <a:off x="16372114" y="32165272"/>
            <a:ext cx="11277600" cy="406238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1" name="CustomShape 1"/>
          <p:cNvSpPr/>
          <p:nvPr/>
        </p:nvSpPr>
        <p:spPr>
          <a:xfrm>
            <a:off x="4057200" y="7132220"/>
            <a:ext cx="16246440" cy="254412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641"/>
              </a:spcBef>
            </a:pPr>
            <a:r>
              <a:rPr lang="de-DE" sz="3200" spc="-1" dirty="0">
                <a:solidFill>
                  <a:srgbClr val="3E444C"/>
                </a:solidFill>
                <a:latin typeface="Univers for UniS 55 Roman Rg"/>
              </a:rPr>
              <a:t>Prüfer: Prof. Dr. Stefan Funke</a:t>
            </a:r>
            <a:br>
              <a:rPr lang="de-DE" sz="3200" dirty="0"/>
            </a:br>
            <a:r>
              <a:rPr lang="de-DE" sz="3200" spc="-1" dirty="0">
                <a:solidFill>
                  <a:srgbClr val="3E444C"/>
                </a:solidFill>
                <a:latin typeface="Univers for UniS 55 Roman Rg"/>
              </a:rPr>
              <a:t>Betreuer: Florian Barth M. Sc., </a:t>
            </a:r>
            <a:r>
              <a:rPr lang="de-DE" sz="3200" spc="-1" dirty="0" err="1">
                <a:solidFill>
                  <a:srgbClr val="3E444C"/>
                </a:solidFill>
                <a:latin typeface="Univers for UniS 55 Roman Rg"/>
              </a:rPr>
              <a:t>Dipl</a:t>
            </a:r>
            <a:r>
              <a:rPr lang="de-DE" sz="3200" spc="-1" dirty="0">
                <a:solidFill>
                  <a:srgbClr val="3E444C"/>
                </a:solidFill>
                <a:latin typeface="Univers for UniS 55 Roman Rg"/>
              </a:rPr>
              <a:t>-Inf. Filip </a:t>
            </a:r>
            <a:r>
              <a:rPr lang="de-DE" sz="3200" spc="-1" dirty="0" err="1">
                <a:solidFill>
                  <a:srgbClr val="3E444C"/>
                </a:solidFill>
                <a:latin typeface="Univers for UniS 55 Roman Rg"/>
              </a:rPr>
              <a:t>Krumpe</a:t>
            </a:r>
            <a:r>
              <a:rPr lang="de-DE" sz="3200" spc="-1" dirty="0">
                <a:solidFill>
                  <a:srgbClr val="3E444C"/>
                </a:solidFill>
                <a:latin typeface="Univers for UniS 55 Roman Rg"/>
              </a:rPr>
              <a:t>, </a:t>
            </a:r>
            <a:r>
              <a:rPr lang="de-DE" sz="3200" spc="-1" dirty="0" err="1">
                <a:solidFill>
                  <a:srgbClr val="3E444C"/>
                </a:solidFill>
                <a:latin typeface="Univers for UniS 55 Roman Rg"/>
              </a:rPr>
              <a:t>Dipl</a:t>
            </a:r>
            <a:r>
              <a:rPr lang="de-DE" sz="3200" spc="-1" dirty="0">
                <a:solidFill>
                  <a:srgbClr val="3E444C"/>
                </a:solidFill>
                <a:latin typeface="Univers for UniS 55 Roman Rg"/>
              </a:rPr>
              <a:t>-Inf. Thomas Mendel</a:t>
            </a:r>
            <a:endParaRPr lang="de-DE" sz="3200" spc="-1" dirty="0"/>
          </a:p>
        </p:txBody>
      </p:sp>
      <p:sp>
        <p:nvSpPr>
          <p:cNvPr id="122" name="CustomShape 2"/>
          <p:cNvSpPr/>
          <p:nvPr/>
        </p:nvSpPr>
        <p:spPr>
          <a:xfrm>
            <a:off x="24768000" y="3960000"/>
            <a:ext cx="5219640" cy="424764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1040"/>
              </a:spcBef>
            </a:pPr>
            <a:r>
              <a:rPr lang="de-DE" sz="5200" b="0" strike="noStrike" spc="-1">
                <a:solidFill>
                  <a:srgbClr val="FFFFFF"/>
                </a:solidFill>
                <a:latin typeface="Univers for UniS 65 Bold Rg"/>
              </a:rPr>
              <a:t>Institut für </a:t>
            </a:r>
            <a:endParaRPr lang="de-DE" sz="5200" b="0" strike="noStrike" spc="-1">
              <a:latin typeface="Arial"/>
            </a:endParaRPr>
          </a:p>
          <a:p>
            <a:pPr>
              <a:lnSpc>
                <a:spcPct val="100000"/>
              </a:lnSpc>
              <a:spcBef>
                <a:spcPts val="1040"/>
              </a:spcBef>
            </a:pPr>
            <a:r>
              <a:rPr lang="de-DE" sz="5200" b="0" strike="noStrike" spc="-1">
                <a:solidFill>
                  <a:srgbClr val="FFFFFF"/>
                </a:solidFill>
                <a:latin typeface="Univers for UniS 65 Bold Rg"/>
              </a:rPr>
              <a:t>Formale Methoden der Informatik (FMI)</a:t>
            </a:r>
            <a:endParaRPr lang="de-DE" sz="5200" b="0" strike="noStrike" spc="-1">
              <a:latin typeface="Arial"/>
            </a:endParaRPr>
          </a:p>
        </p:txBody>
      </p:sp>
      <p:sp>
        <p:nvSpPr>
          <p:cNvPr id="124" name="CustomShape 4"/>
          <p:cNvSpPr/>
          <p:nvPr/>
        </p:nvSpPr>
        <p:spPr>
          <a:xfrm>
            <a:off x="4057200" y="4021898"/>
            <a:ext cx="15598440" cy="254412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1417"/>
              </a:spcBef>
            </a:pPr>
            <a:r>
              <a:rPr lang="de-DE" sz="9120" b="0" strike="noStrike" spc="-1" dirty="0">
                <a:solidFill>
                  <a:srgbClr val="7F7F7F"/>
                </a:solidFill>
                <a:latin typeface="Calibri"/>
              </a:rPr>
              <a:t>ALF-WEB:</a:t>
            </a:r>
            <a:br>
              <a:rPr dirty="0"/>
            </a:br>
            <a:r>
              <a:rPr lang="de-DE" sz="9120" b="0" strike="noStrike" spc="-1" dirty="0">
                <a:solidFill>
                  <a:srgbClr val="7F7F7F"/>
                </a:solidFill>
                <a:latin typeface="Calibri"/>
              </a:rPr>
              <a:t>Area Label Fitting in OSM</a:t>
            </a:r>
            <a:endParaRPr lang="de-DE" sz="9120" b="0" strike="noStrike" spc="-1" dirty="0">
              <a:latin typeface="Arial"/>
            </a:endParaRPr>
          </a:p>
        </p:txBody>
      </p:sp>
      <p:sp>
        <p:nvSpPr>
          <p:cNvPr id="125" name="CustomShape 5"/>
          <p:cNvSpPr/>
          <p:nvPr/>
        </p:nvSpPr>
        <p:spPr>
          <a:xfrm>
            <a:off x="2037600" y="11470628"/>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Problemstellung</a:t>
            </a:r>
          </a:p>
          <a:p>
            <a:endParaRPr lang="de-DE" sz="1800" b="0" strike="noStrike" spc="-1" dirty="0">
              <a:latin typeface="Arial"/>
            </a:endParaRPr>
          </a:p>
        </p:txBody>
      </p:sp>
      <p:sp>
        <p:nvSpPr>
          <p:cNvPr id="126" name="CustomShape 6"/>
          <p:cNvSpPr/>
          <p:nvPr/>
        </p:nvSpPr>
        <p:spPr>
          <a:xfrm>
            <a:off x="19867500" y="3389527"/>
            <a:ext cx="4688640" cy="331164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marL="108360">
              <a:lnSpc>
                <a:spcPct val="100000"/>
              </a:lnSpc>
              <a:spcBef>
                <a:spcPts val="1417"/>
              </a:spcBef>
              <a:buClr>
                <a:srgbClr val="000000"/>
              </a:buClr>
              <a:buSzPct val="45000"/>
            </a:pPr>
            <a:r>
              <a:rPr lang="de-DE" sz="3200" spc="-1" dirty="0">
                <a:solidFill>
                  <a:schemeClr val="bg1"/>
                </a:solidFill>
                <a:latin typeface="Calibri"/>
              </a:rPr>
              <a:t>Patrick Schneefuss</a:t>
            </a:r>
            <a:br>
              <a:rPr lang="de-DE" sz="3200" spc="-1" dirty="0">
                <a:solidFill>
                  <a:schemeClr val="bg1"/>
                </a:solidFill>
                <a:latin typeface="Calibri"/>
              </a:rPr>
            </a:br>
            <a:r>
              <a:rPr lang="de-DE" sz="3200" spc="-1" dirty="0">
                <a:solidFill>
                  <a:schemeClr val="bg1"/>
                </a:solidFill>
                <a:latin typeface="Calibri"/>
              </a:rPr>
              <a:t>Jan Schneider</a:t>
            </a:r>
            <a:br>
              <a:rPr lang="de-DE" sz="3200" spc="-1" dirty="0">
                <a:solidFill>
                  <a:schemeClr val="bg1"/>
                </a:solidFill>
                <a:latin typeface="Calibri"/>
              </a:rPr>
            </a:br>
            <a:r>
              <a:rPr lang="de-DE" sz="3200" spc="-1" dirty="0">
                <a:solidFill>
                  <a:schemeClr val="bg1"/>
                </a:solidFill>
                <a:latin typeface="Calibri"/>
              </a:rPr>
              <a:t>Michael Steinert</a:t>
            </a:r>
            <a:br>
              <a:rPr lang="de-DE" sz="3200" dirty="0">
                <a:solidFill>
                  <a:schemeClr val="bg1"/>
                </a:solidFill>
              </a:rPr>
            </a:br>
            <a:r>
              <a:rPr lang="de-DE" sz="3200" spc="-1" dirty="0">
                <a:solidFill>
                  <a:schemeClr val="bg1"/>
                </a:solidFill>
                <a:latin typeface="Calibri"/>
              </a:rPr>
              <a:t>Michel Weitbrecht</a:t>
            </a:r>
            <a:endParaRPr lang="de-DE" sz="3200" spc="-1" dirty="0">
              <a:solidFill>
                <a:schemeClr val="bg1"/>
              </a:solidFill>
            </a:endParaRPr>
          </a:p>
        </p:txBody>
      </p:sp>
      <p:pic>
        <p:nvPicPr>
          <p:cNvPr id="127" name="Grafik 126"/>
          <p:cNvPicPr/>
          <p:nvPr/>
        </p:nvPicPr>
        <p:blipFill>
          <a:blip r:embed="rId2"/>
          <a:stretch/>
        </p:blipFill>
        <p:spPr>
          <a:xfrm>
            <a:off x="24768000" y="39948386"/>
            <a:ext cx="3698942" cy="1796422"/>
          </a:xfrm>
          <a:prstGeom prst="rect">
            <a:avLst/>
          </a:prstGeom>
          <a:ln>
            <a:noFill/>
          </a:ln>
        </p:spPr>
      </p:pic>
      <p:sp>
        <p:nvSpPr>
          <p:cNvPr id="8" name="Rechteck 7">
            <a:extLst>
              <a:ext uri="{FF2B5EF4-FFF2-40B4-BE49-F238E27FC236}">
                <a16:creationId xmlns:a16="http://schemas.microsoft.com/office/drawing/2014/main" id="{8337D665-6B20-4D15-9727-694E9478DFA7}"/>
              </a:ext>
            </a:extLst>
          </p:cNvPr>
          <p:cNvSpPr/>
          <p:nvPr/>
        </p:nvSpPr>
        <p:spPr>
          <a:xfrm>
            <a:off x="2037598" y="12415715"/>
            <a:ext cx="12707281" cy="1118723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sp>
        <p:nvSpPr>
          <p:cNvPr id="29" name="CustomShape 5">
            <a:extLst>
              <a:ext uri="{FF2B5EF4-FFF2-40B4-BE49-F238E27FC236}">
                <a16:creationId xmlns:a16="http://schemas.microsoft.com/office/drawing/2014/main" id="{F5A73214-FD80-4342-A11F-24B7AA000636}"/>
              </a:ext>
            </a:extLst>
          </p:cNvPr>
          <p:cNvSpPr/>
          <p:nvPr/>
        </p:nvSpPr>
        <p:spPr>
          <a:xfrm>
            <a:off x="2053285" y="23902865"/>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Architektur</a:t>
            </a:r>
          </a:p>
          <a:p>
            <a:endParaRPr lang="de-DE" sz="1800" b="0" strike="noStrike" spc="-1" dirty="0">
              <a:latin typeface="Arial"/>
            </a:endParaRPr>
          </a:p>
        </p:txBody>
      </p:sp>
      <p:sp>
        <p:nvSpPr>
          <p:cNvPr id="30" name="Rechteck 29">
            <a:extLst>
              <a:ext uri="{FF2B5EF4-FFF2-40B4-BE49-F238E27FC236}">
                <a16:creationId xmlns:a16="http://schemas.microsoft.com/office/drawing/2014/main" id="{2CBA68D0-1A03-40A8-99D2-5AE7D45A58C9}"/>
              </a:ext>
            </a:extLst>
          </p:cNvPr>
          <p:cNvSpPr/>
          <p:nvPr/>
        </p:nvSpPr>
        <p:spPr>
          <a:xfrm>
            <a:off x="2065152" y="24920702"/>
            <a:ext cx="12707281" cy="953811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p:txBody>
      </p:sp>
      <p:pic>
        <p:nvPicPr>
          <p:cNvPr id="3" name="Grafik 2" descr="Ein Bild, das Screenshot enthält.&#10;&#10;Automatisch generierte Beschreibung">
            <a:extLst>
              <a:ext uri="{FF2B5EF4-FFF2-40B4-BE49-F238E27FC236}">
                <a16:creationId xmlns:a16="http://schemas.microsoft.com/office/drawing/2014/main" id="{707371DF-CEA1-4285-BFC4-7619208D9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133" y="25316525"/>
            <a:ext cx="12008653" cy="5994945"/>
          </a:xfrm>
          <a:prstGeom prst="rect">
            <a:avLst/>
          </a:prstGeom>
        </p:spPr>
      </p:pic>
      <p:pic>
        <p:nvPicPr>
          <p:cNvPr id="14" name="Grafik 13" descr="Ein Bild, das Text, Karte enthält.&#10;&#10;Automatisch generierte Beschreibung">
            <a:extLst>
              <a:ext uri="{FF2B5EF4-FFF2-40B4-BE49-F238E27FC236}">
                <a16:creationId xmlns:a16="http://schemas.microsoft.com/office/drawing/2014/main" id="{08E16518-383A-4962-8B69-1C6B4A2B1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446" y="17909192"/>
            <a:ext cx="6124598" cy="5363057"/>
          </a:xfrm>
          <a:prstGeom prst="rect">
            <a:avLst/>
          </a:prstGeom>
        </p:spPr>
      </p:pic>
      <p:sp>
        <p:nvSpPr>
          <p:cNvPr id="2" name="Rechteck 1">
            <a:extLst>
              <a:ext uri="{FF2B5EF4-FFF2-40B4-BE49-F238E27FC236}">
                <a16:creationId xmlns:a16="http://schemas.microsoft.com/office/drawing/2014/main" id="{98FDC965-9899-42C1-A31C-F6BDFC543F7B}"/>
              </a:ext>
            </a:extLst>
          </p:cNvPr>
          <p:cNvSpPr/>
          <p:nvPr/>
        </p:nvSpPr>
        <p:spPr>
          <a:xfrm>
            <a:off x="2507446" y="12715630"/>
            <a:ext cx="11875304" cy="4893647"/>
          </a:xfrm>
          <a:prstGeom prst="rect">
            <a:avLst/>
          </a:prstGeom>
        </p:spPr>
        <p:txBody>
          <a:bodyPr wrap="square">
            <a:spAutoFit/>
          </a:bodyPr>
          <a:lstStyle/>
          <a:p>
            <a:r>
              <a:rPr lang="de-DE" sz="2400" dirty="0"/>
              <a:t>Herkömmliche Kartensysteme laden ihre Daten in Form vor-</a:t>
            </a:r>
            <a:r>
              <a:rPr lang="de-DE" sz="2400" dirty="0" err="1"/>
              <a:t>gerendeten</a:t>
            </a:r>
            <a:endParaRPr lang="de-DE" sz="2400" dirty="0"/>
          </a:p>
          <a:p>
            <a:r>
              <a:rPr lang="de-DE" sz="2400" dirty="0"/>
              <a:t>Grafiken (</a:t>
            </a:r>
            <a:r>
              <a:rPr lang="de-DE" sz="2400" dirty="0" err="1"/>
              <a:t>Tiles</a:t>
            </a:r>
            <a:r>
              <a:rPr lang="de-DE" sz="2400" dirty="0"/>
              <a:t>).</a:t>
            </a:r>
          </a:p>
          <a:p>
            <a:br>
              <a:rPr lang="de-DE" sz="2400" dirty="0"/>
            </a:br>
            <a:r>
              <a:rPr lang="de-DE" sz="2400" i="1" dirty="0"/>
              <a:t>Probleme: </a:t>
            </a:r>
            <a:br>
              <a:rPr lang="de-DE" sz="2400" i="1" dirty="0"/>
            </a:br>
            <a:r>
              <a:rPr lang="de-DE" sz="2400" dirty="0"/>
              <a:t>- Große Datenmengen durch binäre Grafikdateien</a:t>
            </a:r>
            <a:br>
              <a:rPr lang="de-DE" sz="2400" dirty="0"/>
            </a:br>
            <a:r>
              <a:rPr lang="de-DE" sz="2400" dirty="0"/>
              <a:t>- Keine Filterung von Kartenelementen zur Laufzeit möglich</a:t>
            </a:r>
            <a:br>
              <a:rPr lang="de-DE" sz="2400" dirty="0"/>
            </a:br>
            <a:r>
              <a:rPr lang="de-DE" sz="2400" dirty="0"/>
              <a:t>- Labels drehen sich bei Rotation der Karte mit</a:t>
            </a:r>
          </a:p>
          <a:p>
            <a:endParaRPr lang="de-DE" sz="2400" dirty="0"/>
          </a:p>
          <a:p>
            <a:r>
              <a:rPr lang="de-DE" sz="2400" i="1" dirty="0"/>
              <a:t>Konzeptioneller Lösungsansatz:</a:t>
            </a:r>
            <a:br>
              <a:rPr lang="de-DE" sz="2400" i="1" dirty="0"/>
            </a:br>
            <a:r>
              <a:rPr lang="de-DE" sz="2400" dirty="0"/>
              <a:t>- Client (Browser) fragt benötigte Kartenausschnitte beim Server an</a:t>
            </a:r>
            <a:br>
              <a:rPr lang="de-DE" sz="2400" dirty="0"/>
            </a:br>
            <a:r>
              <a:rPr lang="de-DE" sz="2400" dirty="0"/>
              <a:t>- Übermittlung geografischer Daten statt Grafiken</a:t>
            </a:r>
            <a:br>
              <a:rPr lang="de-DE" sz="2400" dirty="0"/>
            </a:br>
            <a:r>
              <a:rPr lang="de-DE" sz="2400" dirty="0"/>
              <a:t>- Client übernimmt das Rendern der Karte</a:t>
            </a:r>
            <a:br>
              <a:rPr lang="de-DE" sz="2400" dirty="0"/>
            </a:br>
            <a:r>
              <a:rPr lang="de-DE" sz="2400" dirty="0"/>
              <a:t>- Vorverarbeitung der Daten für höhere Effizienz</a:t>
            </a:r>
          </a:p>
        </p:txBody>
      </p:sp>
      <p:sp>
        <p:nvSpPr>
          <p:cNvPr id="32" name="CustomShape 5">
            <a:extLst>
              <a:ext uri="{FF2B5EF4-FFF2-40B4-BE49-F238E27FC236}">
                <a16:creationId xmlns:a16="http://schemas.microsoft.com/office/drawing/2014/main" id="{F4F881BF-2BBD-4127-BF2D-3A6086603383}"/>
              </a:ext>
            </a:extLst>
          </p:cNvPr>
          <p:cNvSpPr/>
          <p:nvPr/>
        </p:nvSpPr>
        <p:spPr>
          <a:xfrm>
            <a:off x="15660000" y="11470628"/>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a:t>
            </a:r>
            <a:r>
              <a:rPr lang="de-DE" sz="2800" b="0" strike="noStrike" spc="-1" dirty="0" err="1">
                <a:solidFill>
                  <a:schemeClr val="bg1"/>
                </a:solidFill>
                <a:latin typeface="Arial"/>
              </a:rPr>
              <a:t>Preprocessing</a:t>
            </a:r>
            <a:endParaRPr lang="de-DE" sz="2800" b="0" strike="noStrike" spc="-1" dirty="0">
              <a:solidFill>
                <a:schemeClr val="bg1"/>
              </a:solidFill>
              <a:latin typeface="Arial"/>
            </a:endParaRPr>
          </a:p>
          <a:p>
            <a:endParaRPr lang="de-DE" sz="1800" b="0" strike="noStrike" spc="-1" dirty="0">
              <a:latin typeface="Arial"/>
            </a:endParaRPr>
          </a:p>
        </p:txBody>
      </p:sp>
      <p:pic>
        <p:nvPicPr>
          <p:cNvPr id="5" name="Grafik 4" descr="Ein Bild, das Karte, Text enthält.&#10;&#10;Automatisch generierte Beschreibung">
            <a:extLst>
              <a:ext uri="{FF2B5EF4-FFF2-40B4-BE49-F238E27FC236}">
                <a16:creationId xmlns:a16="http://schemas.microsoft.com/office/drawing/2014/main" id="{771C9655-1287-4A34-8357-D22F90994B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8849" y="22284645"/>
            <a:ext cx="3307080" cy="3177540"/>
          </a:xfrm>
          <a:prstGeom prst="rect">
            <a:avLst/>
          </a:prstGeom>
        </p:spPr>
      </p:pic>
      <p:sp>
        <p:nvSpPr>
          <p:cNvPr id="38" name="Rechteck 37">
            <a:extLst>
              <a:ext uri="{FF2B5EF4-FFF2-40B4-BE49-F238E27FC236}">
                <a16:creationId xmlns:a16="http://schemas.microsoft.com/office/drawing/2014/main" id="{E1778BED-BF8F-492E-9E3B-F644ED9155CC}"/>
              </a:ext>
            </a:extLst>
          </p:cNvPr>
          <p:cNvSpPr/>
          <p:nvPr/>
        </p:nvSpPr>
        <p:spPr>
          <a:xfrm>
            <a:off x="15660001" y="12415715"/>
            <a:ext cx="12707280" cy="595991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pic>
        <p:nvPicPr>
          <p:cNvPr id="16" name="Grafik 15" descr="Ein Bild, das Karte, Text enthält.&#10;&#10;Automatisch generierte Beschreibung">
            <a:extLst>
              <a:ext uri="{FF2B5EF4-FFF2-40B4-BE49-F238E27FC236}">
                <a16:creationId xmlns:a16="http://schemas.microsoft.com/office/drawing/2014/main" id="{9E6D4B23-3118-4A9A-BB11-FB872B8200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46962" y="21413194"/>
            <a:ext cx="6330858" cy="4513860"/>
          </a:xfrm>
          <a:prstGeom prst="rect">
            <a:avLst/>
          </a:prstGeom>
        </p:spPr>
      </p:pic>
      <p:pic>
        <p:nvPicPr>
          <p:cNvPr id="20" name="Grafik 19" descr="Ein Bild, das Text, Karte enthält.&#10;&#10;Automatisch generierte Beschreibung">
            <a:extLst>
              <a:ext uri="{FF2B5EF4-FFF2-40B4-BE49-F238E27FC236}">
                <a16:creationId xmlns:a16="http://schemas.microsoft.com/office/drawing/2014/main" id="{895326BB-6F5B-43D0-80EB-F4C17FC92C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15843" y="18182081"/>
            <a:ext cx="5745237" cy="4482100"/>
          </a:xfrm>
          <a:prstGeom prst="rect">
            <a:avLst/>
          </a:prstGeom>
        </p:spPr>
      </p:pic>
      <p:sp>
        <p:nvSpPr>
          <p:cNvPr id="46" name="Rechteck 45">
            <a:extLst>
              <a:ext uri="{FF2B5EF4-FFF2-40B4-BE49-F238E27FC236}">
                <a16:creationId xmlns:a16="http://schemas.microsoft.com/office/drawing/2014/main" id="{79D89F41-A573-40AB-9321-22C4357C86CA}"/>
              </a:ext>
            </a:extLst>
          </p:cNvPr>
          <p:cNvSpPr/>
          <p:nvPr/>
        </p:nvSpPr>
        <p:spPr>
          <a:xfrm>
            <a:off x="15660000" y="27564076"/>
            <a:ext cx="12707281" cy="1128444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sp>
        <p:nvSpPr>
          <p:cNvPr id="47" name="CustomShape 5">
            <a:extLst>
              <a:ext uri="{FF2B5EF4-FFF2-40B4-BE49-F238E27FC236}">
                <a16:creationId xmlns:a16="http://schemas.microsoft.com/office/drawing/2014/main" id="{2FA407D0-9ACF-4C18-9E62-C84866F27E87}"/>
              </a:ext>
            </a:extLst>
          </p:cNvPr>
          <p:cNvSpPr/>
          <p:nvPr/>
        </p:nvSpPr>
        <p:spPr>
          <a:xfrm>
            <a:off x="15660000" y="18627650"/>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Gebogene Label</a:t>
            </a:r>
          </a:p>
          <a:p>
            <a:endParaRPr lang="de-DE" sz="1800" b="0" strike="noStrike" spc="-1" dirty="0">
              <a:latin typeface="Arial"/>
            </a:endParaRPr>
          </a:p>
        </p:txBody>
      </p:sp>
      <p:sp>
        <p:nvSpPr>
          <p:cNvPr id="48" name="CustomShape 5">
            <a:extLst>
              <a:ext uri="{FF2B5EF4-FFF2-40B4-BE49-F238E27FC236}">
                <a16:creationId xmlns:a16="http://schemas.microsoft.com/office/drawing/2014/main" id="{5AF86716-B013-4DCF-8BAC-3FD0A42C70EC}"/>
              </a:ext>
            </a:extLst>
          </p:cNvPr>
          <p:cNvSpPr/>
          <p:nvPr/>
        </p:nvSpPr>
        <p:spPr>
          <a:xfrm>
            <a:off x="15660000" y="26665627"/>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Grenzvereinfachung</a:t>
            </a:r>
          </a:p>
          <a:p>
            <a:endParaRPr lang="de-DE" sz="1800" b="0" strike="noStrike" spc="-1" dirty="0">
              <a:latin typeface="Arial"/>
            </a:endParaRPr>
          </a:p>
        </p:txBody>
      </p:sp>
      <p:sp>
        <p:nvSpPr>
          <p:cNvPr id="49" name="Rechteck 48">
            <a:extLst>
              <a:ext uri="{FF2B5EF4-FFF2-40B4-BE49-F238E27FC236}">
                <a16:creationId xmlns:a16="http://schemas.microsoft.com/office/drawing/2014/main" id="{951C67C6-9131-4D72-83E1-85A07D74004C}"/>
              </a:ext>
            </a:extLst>
          </p:cNvPr>
          <p:cNvSpPr/>
          <p:nvPr/>
        </p:nvSpPr>
        <p:spPr>
          <a:xfrm>
            <a:off x="15660000" y="19546184"/>
            <a:ext cx="12707281" cy="691803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sp>
        <p:nvSpPr>
          <p:cNvPr id="4" name="Textfeld 3">
            <a:extLst>
              <a:ext uri="{FF2B5EF4-FFF2-40B4-BE49-F238E27FC236}">
                <a16:creationId xmlns:a16="http://schemas.microsoft.com/office/drawing/2014/main" id="{0B90FA7B-1142-4599-8AA3-16CFA8705347}"/>
              </a:ext>
            </a:extLst>
          </p:cNvPr>
          <p:cNvSpPr txBox="1"/>
          <p:nvPr/>
        </p:nvSpPr>
        <p:spPr>
          <a:xfrm>
            <a:off x="15961182" y="27979373"/>
            <a:ext cx="12104915" cy="4893647"/>
          </a:xfrm>
          <a:prstGeom prst="rect">
            <a:avLst/>
          </a:prstGeom>
          <a:noFill/>
        </p:spPr>
        <p:txBody>
          <a:bodyPr wrap="square" rtlCol="0">
            <a:spAutoFit/>
          </a:bodyPr>
          <a:lstStyle/>
          <a:p>
            <a:r>
              <a:rPr lang="de-DE" sz="2400" dirty="0"/>
              <a:t>Zunächst werden anhand der zu vereinfachenden Grenzen überscheidungsfreie Linienzüge berechnet. Teilgrenzen, die mehreren benachbarten Gebieten angehören, werden somit später nur einmal vereinfacht. Dies verhindert, dass besagtes Teilstück für beide Grenzen unterschiedlich vereinfacht wird, und beide vereinfachten Grenzen somit überlappen oder Lücken zwischen diesen entstehen.</a:t>
            </a:r>
          </a:p>
          <a:p>
            <a:endParaRPr lang="de-DE" sz="2400" dirty="0"/>
          </a:p>
          <a:p>
            <a:r>
              <a:rPr lang="de-DE" sz="2400" dirty="0"/>
              <a:t>Vereinfachung dann je nach Zoomstufe, Vereinfachungsgrad linear zu Kartenmaßstab anhand des </a:t>
            </a:r>
            <a:r>
              <a:rPr lang="de-DE" sz="2400" dirty="0" err="1"/>
              <a:t>Algorithmuses</a:t>
            </a:r>
            <a:r>
              <a:rPr lang="de-DE" sz="2400" dirty="0"/>
              <a:t> in [1].</a:t>
            </a:r>
          </a:p>
          <a:p>
            <a:r>
              <a:rPr lang="de-DE" sz="2400" dirty="0"/>
              <a:t>Mit sinkender Zoomstufe ( Herauszoomen ) deutlich weniger Punkte pro Grenze. Möglichkeit </a:t>
            </a:r>
            <a:r>
              <a:rPr lang="de-DE" sz="2400" dirty="0" err="1"/>
              <a:t>Constraint</a:t>
            </a:r>
            <a:r>
              <a:rPr lang="de-DE" sz="2400" dirty="0"/>
              <a:t> Punkte, die immer im Gebiet liegen müssen.</a:t>
            </a:r>
          </a:p>
          <a:p>
            <a:endParaRPr lang="de-DE" sz="2400" dirty="0"/>
          </a:p>
          <a:p>
            <a:endParaRPr lang="de-DE" sz="2400" dirty="0"/>
          </a:p>
          <a:p>
            <a:endParaRPr lang="de-DE" sz="2400" dirty="0"/>
          </a:p>
        </p:txBody>
      </p:sp>
      <p:sp>
        <p:nvSpPr>
          <p:cNvPr id="6" name="Textfeld 5">
            <a:extLst>
              <a:ext uri="{FF2B5EF4-FFF2-40B4-BE49-F238E27FC236}">
                <a16:creationId xmlns:a16="http://schemas.microsoft.com/office/drawing/2014/main" id="{DC134236-1DF1-4FF5-9E26-73263D402BBA}"/>
              </a:ext>
            </a:extLst>
          </p:cNvPr>
          <p:cNvSpPr txBox="1"/>
          <p:nvPr/>
        </p:nvSpPr>
        <p:spPr>
          <a:xfrm>
            <a:off x="2229565" y="31411828"/>
            <a:ext cx="12302221" cy="3046988"/>
          </a:xfrm>
          <a:prstGeom prst="rect">
            <a:avLst/>
          </a:prstGeom>
          <a:noFill/>
        </p:spPr>
        <p:txBody>
          <a:bodyPr wrap="square" rtlCol="0">
            <a:spAutoFit/>
          </a:bodyPr>
          <a:lstStyle/>
          <a:p>
            <a:r>
              <a:rPr lang="de-DE" sz="2400" b="1" dirty="0"/>
              <a:t>Trump-client</a:t>
            </a:r>
            <a:r>
              <a:rPr lang="de-DE" sz="2400" dirty="0"/>
              <a:t>: Fordert Daten für einen gegebenen Kartenausschnitt an</a:t>
            </a:r>
          </a:p>
          <a:p>
            <a:r>
              <a:rPr lang="de-DE" sz="2400" b="1" dirty="0"/>
              <a:t>Trump-</a:t>
            </a:r>
            <a:r>
              <a:rPr lang="de-DE" sz="2400" b="1" dirty="0" err="1"/>
              <a:t>mapnik</a:t>
            </a:r>
            <a:r>
              <a:rPr lang="de-DE" sz="2400" dirty="0"/>
              <a:t>: Stellt dem Client vor-gerenderte </a:t>
            </a:r>
            <a:r>
              <a:rPr lang="de-DE" sz="2400" dirty="0" err="1"/>
              <a:t>Tiles</a:t>
            </a:r>
            <a:r>
              <a:rPr lang="de-DE" sz="2400" dirty="0"/>
              <a:t> bereit, sofern dies </a:t>
            </a:r>
            <a:r>
              <a:rPr lang="de-DE" sz="2400" dirty="0" err="1"/>
              <a:t>gewüscht</a:t>
            </a:r>
            <a:r>
              <a:rPr lang="de-DE" sz="2400" dirty="0"/>
              <a:t> ist</a:t>
            </a:r>
          </a:p>
          <a:p>
            <a:r>
              <a:rPr lang="de-DE" sz="2400" b="1" dirty="0"/>
              <a:t>Trump-area</a:t>
            </a:r>
            <a:r>
              <a:rPr lang="de-DE" sz="2400" dirty="0"/>
              <a:t>: Stellt dem Client Grenzen und gebogene Label bereit, liest diese aus der Datenbank</a:t>
            </a:r>
          </a:p>
          <a:p>
            <a:r>
              <a:rPr lang="de-DE" sz="2400" b="1" dirty="0"/>
              <a:t>Trump-label</a:t>
            </a:r>
            <a:r>
              <a:rPr lang="de-DE" sz="2400" dirty="0"/>
              <a:t>: Stellt überschneidungsfreie Punktlabel bereit</a:t>
            </a:r>
          </a:p>
          <a:p>
            <a:r>
              <a:rPr lang="de-DE" sz="2400" b="1" dirty="0"/>
              <a:t>Trump-</a:t>
            </a:r>
            <a:r>
              <a:rPr lang="de-DE" sz="2400" b="1" dirty="0" err="1"/>
              <a:t>preprocessing</a:t>
            </a:r>
            <a:r>
              <a:rPr lang="de-DE" sz="2400" dirty="0"/>
              <a:t>: Grenzen werden für verschiedene Zoomstufen vereinfacht und Position der gebogenen Label wird je Grenze</a:t>
            </a:r>
          </a:p>
          <a:p>
            <a:r>
              <a:rPr lang="de-DE" sz="2400" b="1" dirty="0"/>
              <a:t>Trump-</a:t>
            </a:r>
            <a:r>
              <a:rPr lang="de-DE" sz="2400" b="1" dirty="0" err="1"/>
              <a:t>postgis</a:t>
            </a:r>
            <a:r>
              <a:rPr lang="de-DE" sz="2400" b="1" dirty="0"/>
              <a:t>: </a:t>
            </a:r>
            <a:r>
              <a:rPr lang="de-DE" sz="2400" dirty="0"/>
              <a:t>Datenbank enthält die vorverarbeiteten Daten</a:t>
            </a:r>
          </a:p>
        </p:txBody>
      </p:sp>
      <p:pic>
        <p:nvPicPr>
          <p:cNvPr id="9" name="Grafik 8" descr="Ein Bild, das Text, Karte enthält.&#10;&#10;Automatisch generierte Beschreibung">
            <a:extLst>
              <a:ext uri="{FF2B5EF4-FFF2-40B4-BE49-F238E27FC236}">
                <a16:creationId xmlns:a16="http://schemas.microsoft.com/office/drawing/2014/main" id="{1CA0F08C-4482-462A-AA33-9D65AFFE04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60617" y="32318135"/>
            <a:ext cx="4620270" cy="3419952"/>
          </a:xfrm>
          <a:prstGeom prst="rect">
            <a:avLst/>
          </a:prstGeom>
        </p:spPr>
      </p:pic>
      <p:pic>
        <p:nvPicPr>
          <p:cNvPr id="11" name="Grafik 10" descr="Ein Bild, das Text, Karte enthält.&#10;&#10;Automatisch generierte Beschreibung">
            <a:extLst>
              <a:ext uri="{FF2B5EF4-FFF2-40B4-BE49-F238E27FC236}">
                <a16:creationId xmlns:a16="http://schemas.microsoft.com/office/drawing/2014/main" id="{9CCC7382-5DE0-4B08-9D86-4FE6190169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80322" y="32438633"/>
            <a:ext cx="4610743" cy="3410426"/>
          </a:xfrm>
          <a:prstGeom prst="rect">
            <a:avLst/>
          </a:prstGeom>
        </p:spPr>
      </p:pic>
      <p:sp>
        <p:nvSpPr>
          <p:cNvPr id="17" name="Textfeld 16">
            <a:extLst>
              <a:ext uri="{FF2B5EF4-FFF2-40B4-BE49-F238E27FC236}">
                <a16:creationId xmlns:a16="http://schemas.microsoft.com/office/drawing/2014/main" id="{E45FC380-B875-423F-AD11-B6D1C8292793}"/>
              </a:ext>
            </a:extLst>
          </p:cNvPr>
          <p:cNvSpPr txBox="1"/>
          <p:nvPr/>
        </p:nvSpPr>
        <p:spPr>
          <a:xfrm>
            <a:off x="15961181" y="36782038"/>
            <a:ext cx="12104915" cy="1200329"/>
          </a:xfrm>
          <a:prstGeom prst="rect">
            <a:avLst/>
          </a:prstGeom>
          <a:noFill/>
        </p:spPr>
        <p:txBody>
          <a:bodyPr wrap="square" rtlCol="0">
            <a:spAutoFit/>
          </a:bodyPr>
          <a:lstStyle/>
          <a:p>
            <a:r>
              <a:rPr lang="de-DE" sz="2400" dirty="0"/>
              <a:t>In der Abbildung sind die Gebiete Waiblingen, Kernen im Remstal und Fellbach ohne Vereinfachung (links), sowie mit Vereinfachung für Zoomstufe 11 (rechts) zu betrachten.</a:t>
            </a:r>
          </a:p>
          <a:p>
            <a:r>
              <a:rPr lang="de-DE" sz="2400" dirty="0"/>
              <a:t>ANZAHL PUNKTE NOCH REIN</a:t>
            </a:r>
          </a:p>
        </p:txBody>
      </p:sp>
      <p:sp>
        <p:nvSpPr>
          <p:cNvPr id="18" name="Textfeld 17">
            <a:extLst>
              <a:ext uri="{FF2B5EF4-FFF2-40B4-BE49-F238E27FC236}">
                <a16:creationId xmlns:a16="http://schemas.microsoft.com/office/drawing/2014/main" id="{EE49365E-1307-48C4-8920-B8D9D7550CA4}"/>
              </a:ext>
            </a:extLst>
          </p:cNvPr>
          <p:cNvSpPr txBox="1"/>
          <p:nvPr/>
        </p:nvSpPr>
        <p:spPr>
          <a:xfrm>
            <a:off x="16147755" y="19851669"/>
            <a:ext cx="11624774" cy="461665"/>
          </a:xfrm>
          <a:prstGeom prst="rect">
            <a:avLst/>
          </a:prstGeom>
          <a:noFill/>
        </p:spPr>
        <p:txBody>
          <a:bodyPr wrap="square" rtlCol="0">
            <a:spAutoFit/>
          </a:bodyPr>
          <a:lstStyle/>
          <a:p>
            <a:r>
              <a:rPr lang="de-DE" sz="2400" dirty="0"/>
              <a:t>Kurzer Text zur Labelberechnung</a:t>
            </a:r>
          </a:p>
        </p:txBody>
      </p:sp>
      <p:sp>
        <p:nvSpPr>
          <p:cNvPr id="24" name="Textfeld 23">
            <a:extLst>
              <a:ext uri="{FF2B5EF4-FFF2-40B4-BE49-F238E27FC236}">
                <a16:creationId xmlns:a16="http://schemas.microsoft.com/office/drawing/2014/main" id="{4E93CC46-C714-48DF-8044-A43D555CF233}"/>
              </a:ext>
            </a:extLst>
          </p:cNvPr>
          <p:cNvSpPr txBox="1"/>
          <p:nvPr/>
        </p:nvSpPr>
        <p:spPr>
          <a:xfrm>
            <a:off x="16147755" y="12939328"/>
            <a:ext cx="11624774" cy="461665"/>
          </a:xfrm>
          <a:prstGeom prst="rect">
            <a:avLst/>
          </a:prstGeom>
          <a:noFill/>
        </p:spPr>
        <p:txBody>
          <a:bodyPr wrap="square" rtlCol="0">
            <a:spAutoFit/>
          </a:bodyPr>
          <a:lstStyle/>
          <a:p>
            <a:r>
              <a:rPr lang="de-DE" sz="2400" dirty="0"/>
              <a:t>Text zu </a:t>
            </a:r>
            <a:r>
              <a:rPr lang="de-DE" sz="2400" dirty="0" err="1"/>
              <a:t>Preprocessing</a:t>
            </a:r>
            <a:r>
              <a:rPr lang="de-DE" sz="2400" dirty="0"/>
              <a:t> allgemein</a:t>
            </a:r>
          </a:p>
        </p:txBody>
      </p:sp>
      <p:sp>
        <p:nvSpPr>
          <p:cNvPr id="25" name="Rechteck 24">
            <a:extLst>
              <a:ext uri="{FF2B5EF4-FFF2-40B4-BE49-F238E27FC236}">
                <a16:creationId xmlns:a16="http://schemas.microsoft.com/office/drawing/2014/main" id="{9836A975-0C31-46F1-A463-432862EF2293}"/>
              </a:ext>
            </a:extLst>
          </p:cNvPr>
          <p:cNvSpPr/>
          <p:nvPr/>
        </p:nvSpPr>
        <p:spPr>
          <a:xfrm>
            <a:off x="2065152" y="34865187"/>
            <a:ext cx="12707281" cy="39821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C6F0725-6BCC-404D-8EAF-11CC84FBC0CF}"/>
              </a:ext>
            </a:extLst>
          </p:cNvPr>
          <p:cNvSpPr txBox="1"/>
          <p:nvPr/>
        </p:nvSpPr>
        <p:spPr>
          <a:xfrm>
            <a:off x="4914900" y="36080700"/>
            <a:ext cx="7105650" cy="461665"/>
          </a:xfrm>
          <a:prstGeom prst="rect">
            <a:avLst/>
          </a:prstGeom>
          <a:noFill/>
        </p:spPr>
        <p:txBody>
          <a:bodyPr wrap="square" rtlCol="0">
            <a:spAutoFit/>
          </a:bodyPr>
          <a:lstStyle/>
          <a:p>
            <a:r>
              <a:rPr lang="de-DE" sz="2400" dirty="0"/>
              <a:t>VLLT NOCH EIN BILD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248</Words>
  <Application>Microsoft Office PowerPoint</Application>
  <PresentationFormat>Benutzerdefiniert</PresentationFormat>
  <Paragraphs>40</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3</vt:i4>
      </vt:variant>
      <vt:variant>
        <vt:lpstr>Folientitel</vt:lpstr>
      </vt:variant>
      <vt:variant>
        <vt:i4>1</vt:i4>
      </vt:variant>
    </vt:vector>
  </HeadingPairs>
  <TitlesOfParts>
    <vt:vector size="10" baseType="lpstr">
      <vt:lpstr>Arial</vt:lpstr>
      <vt:lpstr>Calibri</vt:lpstr>
      <vt:lpstr>Symbol</vt:lpstr>
      <vt:lpstr>Univers for UniS 55 Roman Rg</vt:lpstr>
      <vt:lpstr>Univers for UniS 65 Bold Rg</vt:lpstr>
      <vt:lpstr>Wingdings</vt:lpstr>
      <vt:lpstr>Office Theme</vt:lpstr>
      <vt:lpstr>Office Theme</vt:lpstr>
      <vt:lpstr>Office Theme</vt:lpstr>
      <vt:lpstr>PowerPoint-Präsentation</vt:lpstr>
    </vt:vector>
  </TitlesOfParts>
  <Company>Universität Stuttgart / Zentrale 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Vera-Garcia, Francisca</dc:creator>
  <dc:description/>
  <cp:lastModifiedBy>Patrick Schneefuss</cp:lastModifiedBy>
  <cp:revision>183</cp:revision>
  <dcterms:created xsi:type="dcterms:W3CDTF">2015-12-10T06:56:35Z</dcterms:created>
  <dcterms:modified xsi:type="dcterms:W3CDTF">2019-10-27T13:50:31Z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Universität Stuttgart / Zentrale Verwaltung</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false</vt:bool>
  </property>
  <property fmtid="{D5CDD505-2E9C-101B-9397-08002B2CF9AE}" pid="11" name="ShareDoc">
    <vt:bool>false</vt:bool>
  </property>
  <property fmtid="{D5CDD505-2E9C-101B-9397-08002B2CF9AE}" pid="12" name="Slides">
    <vt:i4>3</vt:i4>
  </property>
</Properties>
</file>