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9975" cy="4280852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-3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7920" cy="203472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22860000" y="2016000"/>
            <a:ext cx="7918920" cy="7918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19260000" y="2016000"/>
            <a:ext cx="4858920" cy="48589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6372080" y="32165280"/>
            <a:ext cx="11277360" cy="3915000"/>
          </a:xfrm>
          <a:prstGeom prst="rect">
            <a:avLst/>
          </a:prstGeom>
          <a:solidFill>
            <a:schemeClr val="bg1"/>
          </a:solidFill>
          <a:ln w="126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057200" y="7132320"/>
            <a:ext cx="16246080" cy="25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b="0" strike="noStrike" spc="-1">
                <a:solidFill>
                  <a:srgbClr val="3E444C"/>
                </a:solidFill>
                <a:latin typeface="Univers for UniS 55 Roman Rg"/>
                <a:ea typeface="DejaVu Sans"/>
              </a:rPr>
              <a:t>Prüfer: Prof. Dr. Stefan Funke</a:t>
            </a:r>
            <a:br/>
            <a:r>
              <a:rPr lang="de-DE" sz="3200" b="0" strike="noStrike" spc="-1">
                <a:solidFill>
                  <a:srgbClr val="3E444C"/>
                </a:solidFill>
                <a:latin typeface="Univers for UniS 55 Roman Rg"/>
                <a:ea typeface="DejaVu Sans"/>
              </a:rPr>
              <a:t>Betreuer: Florian Barth M. Sc., Dipl-Inf. Filip Krumpe, Dipl-Inf. Thomas Mendel</a:t>
            </a:r>
            <a:endParaRPr lang="de-DE" sz="32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4768000" y="3960000"/>
            <a:ext cx="5219280" cy="424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040"/>
              </a:spcBef>
            </a:pPr>
            <a:r>
              <a:rPr lang="de-DE" sz="5200" b="0" strike="noStrike" spc="-1">
                <a:solidFill>
                  <a:srgbClr val="FFFFFF"/>
                </a:solidFill>
                <a:latin typeface="Univers for UniS 65 Bold Rg"/>
                <a:ea typeface="DejaVu Sans"/>
              </a:rPr>
              <a:t>Institut für </a:t>
            </a:r>
            <a:endParaRPr lang="de-DE" sz="5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r>
              <a:rPr lang="de-DE" sz="5200" b="0" strike="noStrike" spc="-1">
                <a:solidFill>
                  <a:srgbClr val="FFFFFF"/>
                </a:solidFill>
                <a:latin typeface="Univers for UniS 65 Bold Rg"/>
                <a:ea typeface="DejaVu Sans"/>
              </a:rPr>
              <a:t>Formale Methoden der Informatik (FMI)</a:t>
            </a:r>
            <a:endParaRPr lang="de-DE" sz="52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057200" y="4021920"/>
            <a:ext cx="15598080" cy="254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9120" b="0" strike="noStrike" spc="-1">
                <a:solidFill>
                  <a:srgbClr val="7F7F7F"/>
                </a:solidFill>
                <a:latin typeface="Calibri"/>
                <a:ea typeface="DejaVu Sans"/>
              </a:rPr>
              <a:t>ALF-WEB:</a:t>
            </a:r>
            <a:br/>
            <a:r>
              <a:rPr lang="de-DE" sz="9120" b="0" strike="noStrike" spc="-1">
                <a:solidFill>
                  <a:srgbClr val="7F7F7F"/>
                </a:solidFill>
                <a:latin typeface="Calibri"/>
                <a:ea typeface="DejaVu Sans"/>
              </a:rPr>
              <a:t>Area Label Fitting in OSM</a:t>
            </a:r>
            <a:endParaRPr lang="de-DE" sz="912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037600" y="11470680"/>
            <a:ext cx="12706920" cy="644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                                     Problemstellung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9579680" y="3389400"/>
            <a:ext cx="4688280" cy="33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</a:pPr>
            <a:r>
              <a:rPr lang="de-DE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Patrick Schneefuss</a:t>
            </a:r>
            <a:br/>
            <a:r>
              <a:rPr lang="de-DE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Jan Schneider</a:t>
            </a:r>
            <a:br/>
            <a:r>
              <a:rPr lang="de-DE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Michael Steinert</a:t>
            </a:r>
            <a:br/>
            <a:r>
              <a:rPr lang="de-DE" sz="32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Michel Weitbrecht</a:t>
            </a:r>
            <a:endParaRPr lang="de-DE" sz="3200" b="0" strike="noStrike" spc="-1">
              <a:latin typeface="Arial"/>
            </a:endParaRPr>
          </a:p>
        </p:txBody>
      </p:sp>
      <p:pic>
        <p:nvPicPr>
          <p:cNvPr id="47" name="Grafik 126"/>
          <p:cNvPicPr/>
          <p:nvPr/>
        </p:nvPicPr>
        <p:blipFill>
          <a:blip r:embed="rId2"/>
          <a:stretch/>
        </p:blipFill>
        <p:spPr>
          <a:xfrm>
            <a:off x="24768000" y="39948480"/>
            <a:ext cx="3698640" cy="1796040"/>
          </a:xfrm>
          <a:prstGeom prst="rect">
            <a:avLst/>
          </a:prstGeom>
          <a:ln>
            <a:noFill/>
          </a:ln>
        </p:spPr>
      </p:pic>
      <p:sp>
        <p:nvSpPr>
          <p:cNvPr id="48" name="CustomShape 7"/>
          <p:cNvSpPr/>
          <p:nvPr/>
        </p:nvSpPr>
        <p:spPr>
          <a:xfrm>
            <a:off x="2037600" y="12415680"/>
            <a:ext cx="12706920" cy="11187000"/>
          </a:xfrm>
          <a:prstGeom prst="rect">
            <a:avLst/>
          </a:prstGeom>
          <a:noFill/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2053440" y="23902920"/>
            <a:ext cx="12706920" cy="644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                                         Architektur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2065320" y="24920640"/>
            <a:ext cx="12706920" cy="9537840"/>
          </a:xfrm>
          <a:prstGeom prst="rect">
            <a:avLst/>
          </a:prstGeom>
          <a:ln w="12600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  <p:pic>
        <p:nvPicPr>
          <p:cNvPr id="51" name="Grafik 2"/>
          <p:cNvPicPr/>
          <p:nvPr/>
        </p:nvPicPr>
        <p:blipFill>
          <a:blip r:embed="rId3"/>
          <a:stretch/>
        </p:blipFill>
        <p:spPr>
          <a:xfrm>
            <a:off x="2523240" y="25316640"/>
            <a:ext cx="12008160" cy="5994720"/>
          </a:xfrm>
          <a:prstGeom prst="rect">
            <a:avLst/>
          </a:prstGeom>
          <a:ln>
            <a:noFill/>
          </a:ln>
        </p:spPr>
      </p:pic>
      <p:pic>
        <p:nvPicPr>
          <p:cNvPr id="52" name="Grafik 13"/>
          <p:cNvPicPr/>
          <p:nvPr/>
        </p:nvPicPr>
        <p:blipFill rotWithShape="1">
          <a:blip r:embed="rId4"/>
          <a:srcRect t="5089"/>
          <a:stretch/>
        </p:blipFill>
        <p:spPr>
          <a:xfrm>
            <a:off x="2507400" y="18182160"/>
            <a:ext cx="6124320" cy="5089680"/>
          </a:xfrm>
          <a:prstGeom prst="rect">
            <a:avLst/>
          </a:prstGeom>
          <a:ln>
            <a:noFill/>
          </a:ln>
        </p:spPr>
      </p:pic>
      <p:sp>
        <p:nvSpPr>
          <p:cNvPr id="53" name="CustomShape 10"/>
          <p:cNvSpPr/>
          <p:nvPr/>
        </p:nvSpPr>
        <p:spPr>
          <a:xfrm>
            <a:off x="2507400" y="12715560"/>
            <a:ext cx="11874960" cy="48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Herkömmliche Kartensysteme laden ihre Daten in Form vor-</a:t>
            </a: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gerendeter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Grafiken (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Tiles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r>
              <a:rPr lang="de-DE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Probleme: 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Große Datenmengen durch binäre Grafikdateien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Keine Filterung von Kartenelementen zur Laufzeit möglich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Labels drehen sich bei Rotation der Karte mit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Konzeptioneller Lösungsansatz: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Client (Browser) fragt benötigte Kartenausschnitte beim Server an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Übermittlung geografischer Daten statt Grafiken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Client übernimmt das Rendern der Karte</a:t>
            </a:r>
            <a:br>
              <a:rPr dirty="0"/>
            </a:b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Vorverarbeitung der Daten für höhere Effizienz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54" name="CustomShape 11"/>
          <p:cNvSpPr/>
          <p:nvPr/>
        </p:nvSpPr>
        <p:spPr>
          <a:xfrm>
            <a:off x="15660000" y="11470680"/>
            <a:ext cx="12706920" cy="644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                                Vorverarbeitung</a:t>
            </a:r>
            <a:endParaRPr lang="de-D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pic>
        <p:nvPicPr>
          <p:cNvPr id="55" name="Grafik 4"/>
          <p:cNvPicPr/>
          <p:nvPr/>
        </p:nvPicPr>
        <p:blipFill>
          <a:blip r:embed="rId5"/>
          <a:stretch/>
        </p:blipFill>
        <p:spPr>
          <a:xfrm>
            <a:off x="16318800" y="22284720"/>
            <a:ext cx="3306600" cy="3177360"/>
          </a:xfrm>
          <a:prstGeom prst="rect">
            <a:avLst/>
          </a:prstGeom>
          <a:ln>
            <a:noFill/>
          </a:ln>
        </p:spPr>
      </p:pic>
      <p:sp>
        <p:nvSpPr>
          <p:cNvPr id="56" name="CustomShape 12"/>
          <p:cNvSpPr/>
          <p:nvPr/>
        </p:nvSpPr>
        <p:spPr>
          <a:xfrm>
            <a:off x="15660000" y="12415680"/>
            <a:ext cx="12706920" cy="5959440"/>
          </a:xfrm>
          <a:prstGeom prst="rect">
            <a:avLst/>
          </a:prstGeom>
          <a:noFill/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7" name="Grafik 15"/>
          <p:cNvPicPr/>
          <p:nvPr/>
        </p:nvPicPr>
        <p:blipFill>
          <a:blip r:embed="rId6"/>
          <a:stretch/>
        </p:blipFill>
        <p:spPr>
          <a:xfrm>
            <a:off x="21047040" y="21413160"/>
            <a:ext cx="6330600" cy="4513680"/>
          </a:xfrm>
          <a:prstGeom prst="rect">
            <a:avLst/>
          </a:prstGeom>
          <a:ln>
            <a:noFill/>
          </a:ln>
        </p:spPr>
      </p:pic>
      <p:pic>
        <p:nvPicPr>
          <p:cNvPr id="58" name="Grafik 19"/>
          <p:cNvPicPr/>
          <p:nvPr/>
        </p:nvPicPr>
        <p:blipFill>
          <a:blip r:embed="rId7"/>
          <a:stretch/>
        </p:blipFill>
        <p:spPr>
          <a:xfrm>
            <a:off x="8815680" y="18182160"/>
            <a:ext cx="5744880" cy="4481640"/>
          </a:xfrm>
          <a:prstGeom prst="rect">
            <a:avLst/>
          </a:prstGeom>
          <a:ln>
            <a:noFill/>
          </a:ln>
        </p:spPr>
      </p:pic>
      <p:sp>
        <p:nvSpPr>
          <p:cNvPr id="59" name="CustomShape 13"/>
          <p:cNvSpPr/>
          <p:nvPr/>
        </p:nvSpPr>
        <p:spPr>
          <a:xfrm>
            <a:off x="15660000" y="27564120"/>
            <a:ext cx="12706920" cy="11284200"/>
          </a:xfrm>
          <a:prstGeom prst="rect">
            <a:avLst/>
          </a:prstGeom>
          <a:noFill/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14"/>
          <p:cNvSpPr/>
          <p:nvPr/>
        </p:nvSpPr>
        <p:spPr>
          <a:xfrm>
            <a:off x="15660000" y="18627480"/>
            <a:ext cx="12706920" cy="644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                                                     Gebogene Beschriftungen</a:t>
            </a:r>
            <a:endParaRPr lang="de-DE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15660000" y="26665560"/>
            <a:ext cx="12706920" cy="64476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800" b="0" strike="noStrike" spc="-1">
                <a:solidFill>
                  <a:srgbClr val="FFFFFF"/>
                </a:solidFill>
                <a:latin typeface="Arial"/>
                <a:ea typeface="DejaVu Sans"/>
              </a:rPr>
              <a:t>                                                    Grenzvereinfachung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latin typeface="Arial"/>
            </a:endParaRPr>
          </a:p>
        </p:txBody>
      </p:sp>
      <p:sp>
        <p:nvSpPr>
          <p:cNvPr id="62" name="CustomShape 16"/>
          <p:cNvSpPr/>
          <p:nvPr/>
        </p:nvSpPr>
        <p:spPr>
          <a:xfrm>
            <a:off x="15660000" y="19546200"/>
            <a:ext cx="12706920" cy="6917760"/>
          </a:xfrm>
          <a:prstGeom prst="rect">
            <a:avLst/>
          </a:prstGeom>
          <a:noFill/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17"/>
          <p:cNvSpPr/>
          <p:nvPr/>
        </p:nvSpPr>
        <p:spPr>
          <a:xfrm>
            <a:off x="15961320" y="27979200"/>
            <a:ext cx="12104640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Um den Netzwerkverkehr gering zu halten, werden die Gebiete in Abhängigkeit von der Zoomstufe der Karte mit unterschiedlichem Detailgrad ausgeliefert.</a:t>
            </a:r>
          </a:p>
          <a:p>
            <a:pPr>
              <a:lnSpc>
                <a:spcPct val="100000"/>
              </a:lnSpc>
            </a:pPr>
            <a:endParaRPr lang="de-DE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Dafür werden während der Vorverarbeitung zunächst überscheidungsfreie Linienzüge für die Grenzen berechnet. Dies verhindert, dass ein </a:t>
            </a:r>
            <a:r>
              <a:rPr lang="de-DE" sz="2400" spc="-1" dirty="0">
                <a:solidFill>
                  <a:srgbClr val="000000"/>
                </a:solidFill>
                <a:latin typeface="Arial"/>
                <a:ea typeface="DejaVu Sans"/>
              </a:rPr>
              <a:t>Teilstück, das zu zwei Gebieten gehört, für beide 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unterschiedlich vereinfacht wird und somit Überlappungen oder Lücken entstehen. Anschließend werden die Linienzüge unter Erhaltung der ursprünglichen Topologie für unterschiedliche Zoomstufen vereinfacht und in der Datenbank gespeichert.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</p:txBody>
      </p:sp>
      <p:sp>
        <p:nvSpPr>
          <p:cNvPr id="64" name="CustomShape 18"/>
          <p:cNvSpPr/>
          <p:nvPr/>
        </p:nvSpPr>
        <p:spPr>
          <a:xfrm>
            <a:off x="2229480" y="31411800"/>
            <a:ext cx="12301920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Trump-client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Fordert Daten für einen gegebenen Kartenausschnitt an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</a:t>
            </a: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mapnik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Stellt dem Client vor-gerenderte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Tiles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bereit, sofern gewünscht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Trump-area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Server, der dem Client Grenzen und gebogene Beschriftungen bereitstellt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Trump-label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Stellt überschneidungsfreie </a:t>
            </a:r>
            <a:r>
              <a:rPr lang="de-DE" sz="2400" spc="-1" dirty="0">
                <a:solidFill>
                  <a:srgbClr val="000000"/>
                </a:solidFill>
              </a:rPr>
              <a:t>Punktbeschriftungen 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bereit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</a:t>
            </a: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preprocessing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400" spc="-1" dirty="0">
                <a:solidFill>
                  <a:srgbClr val="000000"/>
                </a:solidFill>
                <a:latin typeface="Arial"/>
                <a:ea typeface="DejaVu Sans"/>
              </a:rPr>
              <a:t>Vereinfacht Grenzen für 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verschiedene Zoomstufen und berechnet die Position und Form der gebogenen Beschriftungen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Trump-</a:t>
            </a: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postgis</a:t>
            </a:r>
            <a:r>
              <a:rPr lang="de-DE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Datenbank, die die vorverarbeiteten Daten enthält</a:t>
            </a:r>
            <a:endParaRPr lang="de-DE" sz="2400" b="0" strike="noStrike" spc="-1" dirty="0">
              <a:latin typeface="Arial"/>
            </a:endParaRPr>
          </a:p>
        </p:txBody>
      </p:sp>
      <p:pic>
        <p:nvPicPr>
          <p:cNvPr id="65" name="Grafik 8"/>
          <p:cNvPicPr/>
          <p:nvPr/>
        </p:nvPicPr>
        <p:blipFill>
          <a:blip r:embed="rId8"/>
          <a:stretch/>
        </p:blipFill>
        <p:spPr>
          <a:xfrm>
            <a:off x="16860600" y="32318280"/>
            <a:ext cx="4619880" cy="3419640"/>
          </a:xfrm>
          <a:prstGeom prst="rect">
            <a:avLst/>
          </a:prstGeom>
          <a:ln>
            <a:noFill/>
          </a:ln>
        </p:spPr>
      </p:pic>
      <p:pic>
        <p:nvPicPr>
          <p:cNvPr id="66" name="Grafik 10"/>
          <p:cNvPicPr/>
          <p:nvPr/>
        </p:nvPicPr>
        <p:blipFill>
          <a:blip r:embed="rId9"/>
          <a:stretch/>
        </p:blipFill>
        <p:spPr>
          <a:xfrm>
            <a:off x="22380480" y="32438520"/>
            <a:ext cx="4610520" cy="3409920"/>
          </a:xfrm>
          <a:prstGeom prst="rect">
            <a:avLst/>
          </a:prstGeom>
          <a:ln>
            <a:noFill/>
          </a:ln>
        </p:spPr>
      </p:pic>
      <p:sp>
        <p:nvSpPr>
          <p:cNvPr id="67" name="CustomShape 19"/>
          <p:cNvSpPr/>
          <p:nvPr/>
        </p:nvSpPr>
        <p:spPr>
          <a:xfrm>
            <a:off x="15961320" y="36781920"/>
            <a:ext cx="1210464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 der Abbildung sind die Gebiete Waiblingen, Kernen im Remstal und Fellbach ohne Vereinfachung (links), sowie mit Vereinfachung für Zoomstufe 11 (rechts) dargestellt. Der Detailgrad der vereinfachten Geometrien ist deutlich geringer.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68" name="CustomShape 20"/>
          <p:cNvSpPr/>
          <p:nvPr/>
        </p:nvSpPr>
        <p:spPr>
          <a:xfrm>
            <a:off x="16147800" y="19851840"/>
            <a:ext cx="11624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Damit Benutzer Beschriftungen einfach mit den betreffenden Gebieten in Verbindung bringen können, werden anhand der Grenzverläufe die Position und Form gebogener Beschriftungen berechnet, die in die Gebiete gelegt werden können.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69" name="CustomShape 21"/>
          <p:cNvSpPr/>
          <p:nvPr/>
        </p:nvSpPr>
        <p:spPr>
          <a:xfrm>
            <a:off x="16147800" y="12939480"/>
            <a:ext cx="1162440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Die Vorverarbeitung extrahiert geografische Daten aus den OSM-Quelldateien, vereinfacht deren Grenzen für verschiedene Zoomstufen und berechnet die Position und Form von gebogenen Beschriftungen. Die Ergebnisse werden anschließend in eine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spatiale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Datenbank geschrieben, sodass sie vom Gebietsserver auf Anfrage des Clients bereitgestellt werden können.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70" name="CustomShape 22"/>
          <p:cNvSpPr/>
          <p:nvPr/>
        </p:nvSpPr>
        <p:spPr>
          <a:xfrm>
            <a:off x="2065320" y="34865280"/>
            <a:ext cx="12706920" cy="398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" name="Grafik 9"/>
          <p:cNvPicPr/>
          <p:nvPr/>
        </p:nvPicPr>
        <p:blipFill>
          <a:blip r:embed="rId10"/>
          <a:stretch/>
        </p:blipFill>
        <p:spPr>
          <a:xfrm>
            <a:off x="16092720" y="14883840"/>
            <a:ext cx="11734560" cy="3171600"/>
          </a:xfrm>
          <a:prstGeom prst="rect">
            <a:avLst/>
          </a:prstGeom>
          <a:ln>
            <a:noFill/>
          </a:ln>
        </p:spPr>
      </p:pic>
      <p:pic>
        <p:nvPicPr>
          <p:cNvPr id="73" name="Grafik 33"/>
          <p:cNvPicPr/>
          <p:nvPr/>
        </p:nvPicPr>
        <p:blipFill>
          <a:blip r:embed="rId8"/>
          <a:stretch/>
        </p:blipFill>
        <p:spPr>
          <a:xfrm>
            <a:off x="17012880" y="32470560"/>
            <a:ext cx="4619880" cy="3419640"/>
          </a:xfrm>
          <a:prstGeom prst="rect">
            <a:avLst/>
          </a:prstGeom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3F6BDF5-EC19-4F10-A961-E75A027F326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3479" b="22008"/>
          <a:stretch/>
        </p:blipFill>
        <p:spPr>
          <a:xfrm>
            <a:off x="2169534" y="35006399"/>
            <a:ext cx="12496162" cy="36727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</Words>
  <Application>Microsoft Office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Univers for UniS 55 Roman Rg</vt:lpstr>
      <vt:lpstr>Univers for UniS 65 Bold Rg</vt:lpstr>
      <vt:lpstr>Wingdings</vt:lpstr>
      <vt:lpstr>Office Theme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Vera-Garcia, Francisca</dc:creator>
  <dc:description/>
  <cp:lastModifiedBy>Jan S.</cp:lastModifiedBy>
  <cp:revision>222</cp:revision>
  <dcterms:created xsi:type="dcterms:W3CDTF">2015-12-10T06:56:35Z</dcterms:created>
  <dcterms:modified xsi:type="dcterms:W3CDTF">2019-10-28T12:03:19Z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Universität Stuttgart / Zentrale Verwaltung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