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roxima Nova"/>
      <p:regular r:id="rId26"/>
      <p:bold r:id="rId27"/>
      <p:italic r:id="rId28"/>
      <p:boldItalic r:id="rId29"/>
    </p:embeddedFon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regular.fntdata"/><Relationship Id="rId25" Type="http://schemas.openxmlformats.org/officeDocument/2006/relationships/slide" Target="slides/slide20.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86288be24_1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86288be24_1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Tosh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Layout options - phylogram, cladogram, circular phylogram, circular cladogram, rooted - unrooted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86288be24_13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86288be24_1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Tosh</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86288be24_1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86288be24_1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Tosh</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86288be24_2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86288be24_2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@Steven</a:t>
            </a:r>
            <a:endParaRPr/>
          </a:p>
          <a:p>
            <a:pPr indent="0" lvl="0" marL="0" rtl="0" algn="l">
              <a:spcBef>
                <a:spcPts val="0"/>
              </a:spcBef>
              <a:spcAft>
                <a:spcPts val="0"/>
              </a:spcAft>
              <a:buNone/>
            </a:pPr>
            <a:r>
              <a:rPr lang="en"/>
              <a:t>Specifically, the RF supertree problem seeks a binary supertree that minimizes the sum of the RF distances from the supertree to the input trees.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86288be24_2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86288be24_2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@Steven</a:t>
            </a:r>
            <a:endParaRPr b="1" sz="1200"/>
          </a:p>
          <a:p>
            <a:pPr indent="0" lvl="0" marL="0" rtl="0" algn="l">
              <a:spcBef>
                <a:spcPts val="0"/>
              </a:spcBef>
              <a:spcAft>
                <a:spcPts val="0"/>
              </a:spcAft>
              <a:buNone/>
            </a:pPr>
            <a:r>
              <a:rPr b="1" lang="en" sz="1200"/>
              <a:t>1. Splitting the tree</a:t>
            </a:r>
            <a:endParaRPr b="1" sz="1200"/>
          </a:p>
          <a:p>
            <a:pPr indent="0" lvl="0" marL="0" rtl="0" algn="l">
              <a:lnSpc>
                <a:spcPct val="115000"/>
              </a:lnSpc>
              <a:spcBef>
                <a:spcPts val="1200"/>
              </a:spcBef>
              <a:spcAft>
                <a:spcPts val="0"/>
              </a:spcAft>
              <a:buNone/>
            </a:pPr>
            <a:r>
              <a:rPr lang="en" sz="1200"/>
              <a:t>The first step is computing the bipartitions (or splits) of each tree. Let's assume we start with the following tree:</a:t>
            </a:r>
            <a:endParaRPr sz="1200"/>
          </a:p>
          <a:p>
            <a:pPr indent="0" lvl="0" marL="0" rtl="0" algn="l">
              <a:lnSpc>
                <a:spcPct val="115000"/>
              </a:lnSpc>
              <a:spcBef>
                <a:spcPts val="1200"/>
              </a:spcBef>
              <a:spcAft>
                <a:spcPts val="0"/>
              </a:spcAft>
              <a:buNone/>
            </a:pPr>
            <a:r>
              <a:rPr lang="en" sz="1200"/>
              <a:t>Numbers in nodes are the node id's, and there are 2 constraints here in how the node ids must be set:</a:t>
            </a:r>
            <a:endParaRPr sz="1200"/>
          </a:p>
          <a:p>
            <a:pPr indent="-304800" lvl="0" marL="457200" rtl="0" algn="l">
              <a:lnSpc>
                <a:spcPct val="115000"/>
              </a:lnSpc>
              <a:spcBef>
                <a:spcPts val="1200"/>
              </a:spcBef>
              <a:spcAft>
                <a:spcPts val="0"/>
              </a:spcAft>
              <a:buSzPts val="1200"/>
              <a:buAutoNum type="arabicPeriod"/>
            </a:pPr>
            <a:r>
              <a:rPr lang="en" sz="1200"/>
              <a:t>Node ids must be sequential from 0 to (2n-3), where n is the number of tip nodes.</a:t>
            </a:r>
            <a:endParaRPr sz="1200"/>
          </a:p>
          <a:p>
            <a:pPr indent="-304800" lvl="0" marL="457200" rtl="0" algn="l">
              <a:lnSpc>
                <a:spcPct val="115000"/>
              </a:lnSpc>
              <a:spcBef>
                <a:spcPts val="0"/>
              </a:spcBef>
              <a:spcAft>
                <a:spcPts val="0"/>
              </a:spcAft>
              <a:buSzPts val="1200"/>
              <a:buAutoNum type="arabicPeriod"/>
            </a:pPr>
            <a:r>
              <a:rPr lang="en" sz="1200"/>
              <a:t>Ids from 0 to (n-1) are reserved for tip nodes.</a:t>
            </a:r>
            <a:endParaRPr sz="1200"/>
          </a:p>
          <a:p>
            <a:pPr indent="-304800" lvl="0" marL="457200" rtl="0" algn="l">
              <a:lnSpc>
                <a:spcPct val="115000"/>
              </a:lnSpc>
              <a:spcBef>
                <a:spcPts val="0"/>
              </a:spcBef>
              <a:spcAft>
                <a:spcPts val="0"/>
              </a:spcAft>
              <a:buSzPts val="1200"/>
              <a:buAutoNum type="arabicPeriod"/>
            </a:pPr>
            <a:r>
              <a:rPr lang="en" sz="1200"/>
              <a:t>Node ids at the tip nodes must agree between both compared trees (i.e., tip </a:t>
            </a:r>
            <a:r>
              <a:rPr i="1" lang="en" sz="1200"/>
              <a:t>i</a:t>
            </a:r>
            <a:r>
              <a:rPr lang="en" sz="1200"/>
              <a:t> is matched with the same taxon in both trees).</a:t>
            </a:r>
            <a:endParaRPr sz="1200"/>
          </a:p>
          <a:p>
            <a:pPr indent="0" lvl="0" marL="0" rtl="0" algn="l">
              <a:lnSpc>
                <a:spcPct val="115000"/>
              </a:lnSpc>
              <a:spcBef>
                <a:spcPts val="1200"/>
              </a:spcBef>
              <a:spcAft>
                <a:spcPts val="0"/>
              </a:spcAft>
              <a:buNone/>
            </a:pPr>
            <a:r>
              <a:rPr lang="en" sz="1200"/>
              <a:t>Every branch can split the tip nodes in 2 subsets. Splits on tip branches are called trivial bipartitions. Bits in the split have values '0' or '1', depending on which side of the branch we can find the correspondent tip. There is no direction in this assignment</a:t>
            </a:r>
            <a:endParaRPr sz="1200"/>
          </a:p>
          <a:p>
            <a:pPr indent="0" lvl="0" marL="0" rtl="0" algn="l">
              <a:spcBef>
                <a:spcPts val="1200"/>
              </a:spcBef>
              <a:spcAft>
                <a:spcPts val="0"/>
              </a:spcAft>
              <a:buNone/>
            </a:pPr>
            <a:r>
              <a:rPr lang="en" sz="1200"/>
              <a:t>Next, starting at any arbitrary inner node, we compute a postorder traversal focusing on the inner branches. Inner branches will define our final split set. For each inner branch, we define as children the 2 connected branches that were already traversed. The split at the current branch is the sum, or the </a:t>
            </a:r>
            <a:r>
              <a:rPr i="1" lang="en" sz="1200"/>
              <a:t>logical OR</a:t>
            </a:r>
            <a:r>
              <a:rPr lang="en" sz="1200"/>
              <a:t>, of the 2 children splits. Next picture shows how the splits are calculated according to the previous traversal descriptor. Finally, we have the set of splits for the current tree. According to the picture above, 000011, 011000 and 011100.</a:t>
            </a:r>
            <a:endParaRPr sz="1200"/>
          </a:p>
          <a:p>
            <a:pPr indent="0" lvl="0" marL="0" rtl="0" algn="l">
              <a:spcBef>
                <a:spcPts val="0"/>
              </a:spcBef>
              <a:spcAft>
                <a:spcPts val="0"/>
              </a:spcAft>
              <a:buNone/>
            </a:pPr>
            <a:r>
              <a:t/>
            </a:r>
            <a:endParaRPr sz="1200"/>
          </a:p>
          <a:p>
            <a:pPr indent="0" lvl="0" marL="0" rtl="0" algn="l">
              <a:lnSpc>
                <a:spcPct val="115000"/>
              </a:lnSpc>
              <a:spcBef>
                <a:spcPts val="1400"/>
              </a:spcBef>
              <a:spcAft>
                <a:spcPts val="0"/>
              </a:spcAft>
              <a:buNone/>
            </a:pPr>
            <a:r>
              <a:rPr b="1" lang="en" sz="1200"/>
              <a:t>Split normalization</a:t>
            </a:r>
            <a:endParaRPr b="1" sz="1200"/>
          </a:p>
          <a:p>
            <a:pPr indent="0" lvl="0" marL="0" rtl="0" algn="l">
              <a:lnSpc>
                <a:spcPct val="115000"/>
              </a:lnSpc>
              <a:spcBef>
                <a:spcPts val="1200"/>
              </a:spcBef>
              <a:spcAft>
                <a:spcPts val="0"/>
              </a:spcAft>
              <a:buNone/>
            </a:pPr>
            <a:r>
              <a:rPr lang="en" sz="1200"/>
              <a:t>In order to compare them easily, we say that the splits are normalized when a certain position has </a:t>
            </a:r>
            <a:r>
              <a:rPr i="1" lang="en" sz="1200"/>
              <a:t>always</a:t>
            </a:r>
            <a:r>
              <a:rPr lang="en" sz="1200"/>
              <a:t> the same value. </a:t>
            </a:r>
            <a:endParaRPr sz="1200"/>
          </a:p>
          <a:p>
            <a:pPr indent="0" lvl="0" marL="0" rtl="0" algn="l">
              <a:lnSpc>
                <a:spcPct val="115000"/>
              </a:lnSpc>
              <a:spcBef>
                <a:spcPts val="1200"/>
              </a:spcBef>
              <a:spcAft>
                <a:spcPts val="0"/>
              </a:spcAft>
              <a:buNone/>
            </a:pPr>
            <a:r>
              <a:rPr lang="en" sz="1200"/>
              <a:t>For example, we can force position of </a:t>
            </a:r>
            <a:r>
              <a:rPr i="1" lang="en" sz="1200"/>
              <a:t>tip 0</a:t>
            </a:r>
            <a:r>
              <a:rPr lang="en" sz="1200"/>
              <a:t> (last position) to be always </a:t>
            </a:r>
            <a:r>
              <a:rPr i="1" lang="en" sz="1200"/>
              <a:t>0</a:t>
            </a:r>
            <a:r>
              <a:rPr lang="en" sz="1200"/>
              <a:t> in the bitvectors. Therefore, the 3 splits would be normalized as 111100, 011000 and 011100.</a:t>
            </a:r>
            <a:endParaRPr sz="1200"/>
          </a:p>
          <a:p>
            <a:pPr indent="0" lvl="0" marL="0" rtl="0" algn="l">
              <a:lnSpc>
                <a:spcPct val="115000"/>
              </a:lnSpc>
              <a:spcBef>
                <a:spcPts val="1200"/>
              </a:spcBef>
              <a:spcAft>
                <a:spcPts val="0"/>
              </a:spcAft>
              <a:buNone/>
            </a:pPr>
            <a:r>
              <a:t/>
            </a:r>
            <a:endParaRPr sz="1200"/>
          </a:p>
          <a:p>
            <a:pPr indent="0" lvl="0" marL="0" rtl="0" algn="l">
              <a:lnSpc>
                <a:spcPct val="115000"/>
              </a:lnSpc>
              <a:spcBef>
                <a:spcPts val="1800"/>
              </a:spcBef>
              <a:spcAft>
                <a:spcPts val="0"/>
              </a:spcAft>
              <a:buNone/>
            </a:pPr>
            <a:r>
              <a:rPr b="1" lang="en" sz="1200"/>
              <a:t>2. Comparing the split sets</a:t>
            </a:r>
            <a:endParaRPr b="1" sz="1200"/>
          </a:p>
          <a:p>
            <a:pPr indent="0" lvl="0" marL="0" rtl="0" algn="l">
              <a:lnSpc>
                <a:spcPct val="115000"/>
              </a:lnSpc>
              <a:spcBef>
                <a:spcPts val="1200"/>
              </a:spcBef>
              <a:spcAft>
                <a:spcPts val="0"/>
              </a:spcAft>
              <a:buNone/>
            </a:pPr>
            <a:r>
              <a:rPr lang="en" sz="1200"/>
              <a:t>Once the split sets for both trees were created and normalized, the Robinson-Foulds distance is the count of the non-shared splits. For example:</a:t>
            </a:r>
            <a:endParaRPr sz="1200"/>
          </a:p>
          <a:p>
            <a:pPr indent="0" lvl="0" marL="0" rtl="0" algn="l">
              <a:lnSpc>
                <a:spcPct val="115000"/>
              </a:lnSpc>
              <a:spcBef>
                <a:spcPts val="1200"/>
              </a:spcBef>
              <a:spcAft>
                <a:spcPts val="0"/>
              </a:spcAft>
              <a:buNone/>
            </a:pPr>
            <a:r>
              <a:rPr lang="en" sz="1200"/>
              <a:t>We have he following normalized split sets: S(t1) = {111100, 011000, 011100} and S(t2) = {000110, 011110, 011000}. Split 011000 is shared between both trees. The remaining splits are S(t1 x t2) = {111100, 011100, 000110, 011110}. Therefore, the Robinson-Foulds distance between t1 and t2 is 4.</a:t>
            </a:r>
            <a:endParaRPr sz="1200"/>
          </a:p>
          <a:p>
            <a:pPr indent="0" lvl="0" marL="0" rtl="0" algn="l">
              <a:spcBef>
                <a:spcPts val="12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86288be24_2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86288be24_2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86288be24_2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86288be24_2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86288be24_2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86288be24_2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86288be24_2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86288be24_2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@Steven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86288be24_2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86288be24_2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@Steven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886288be2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86288be2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86288be24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86288be24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886288be24_1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86288be24_1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Other resources -</a:t>
            </a:r>
            <a:endParaRPr/>
          </a:p>
          <a:p>
            <a:pPr indent="0" lvl="0" marL="0" rtl="0" algn="l">
              <a:spcBef>
                <a:spcPts val="0"/>
              </a:spcBef>
              <a:spcAft>
                <a:spcPts val="0"/>
              </a:spcAft>
              <a:buNone/>
            </a:pPr>
            <a:r>
              <a:rPr lang="en" sz="1200">
                <a:highlight>
                  <a:srgbClr val="FFFFFF"/>
                </a:highlight>
                <a:latin typeface="Roboto"/>
                <a:ea typeface="Roboto"/>
                <a:cs typeface="Roboto"/>
                <a:sym typeface="Roboto"/>
              </a:rPr>
              <a:t>C. Colijn, G. Plazzotta, Systematic Biology, “A Metric on Phylogenetic Tree Shapes”</a:t>
            </a:r>
            <a:endParaRPr sz="1200">
              <a:highlight>
                <a:srgbClr val="FFFFFF"/>
              </a:highlight>
              <a:latin typeface="Roboto"/>
              <a:ea typeface="Roboto"/>
              <a:cs typeface="Roboto"/>
              <a:sym typeface="Roboto"/>
            </a:endParaRPr>
          </a:p>
          <a:p>
            <a:pPr indent="0" lvl="0" marL="0" rtl="0" algn="l">
              <a:spcBef>
                <a:spcPts val="0"/>
              </a:spcBef>
              <a:spcAft>
                <a:spcPts val="0"/>
              </a:spcAft>
              <a:buNone/>
            </a:pPr>
            <a:r>
              <a:t/>
            </a:r>
            <a:endParaRPr sz="1200">
              <a:highlight>
                <a:srgbClr val="FFFFFF"/>
              </a:highlight>
              <a:latin typeface="Roboto"/>
              <a:ea typeface="Roboto"/>
              <a:cs typeface="Roboto"/>
              <a:sym typeface="Roboto"/>
            </a:endParaRPr>
          </a:p>
          <a:p>
            <a:pPr indent="0" lvl="0" marL="0" rtl="0" algn="l">
              <a:spcBef>
                <a:spcPts val="0"/>
              </a:spcBef>
              <a:spcAft>
                <a:spcPts val="0"/>
              </a:spcAft>
              <a:buNone/>
            </a:pPr>
            <a:r>
              <a:rPr lang="en" sz="1200">
                <a:highlight>
                  <a:srgbClr val="FFFFFF"/>
                </a:highlight>
                <a:latin typeface="Roboto"/>
                <a:ea typeface="Roboto"/>
                <a:cs typeface="Roboto"/>
                <a:sym typeface="Roboto"/>
              </a:rPr>
              <a:t>Nikola Jovanovic, Alexander S Mikheyev, </a:t>
            </a:r>
            <a:r>
              <a:rPr i="1" lang="en" sz="1200">
                <a:highlight>
                  <a:srgbClr val="FFFFFF"/>
                </a:highlight>
                <a:latin typeface="Roboto"/>
                <a:ea typeface="Roboto"/>
                <a:cs typeface="Roboto"/>
                <a:sym typeface="Roboto"/>
              </a:rPr>
              <a:t>Nucleic Acids Research, “</a:t>
            </a:r>
            <a:r>
              <a:rPr lang="en" sz="1200">
                <a:highlight>
                  <a:srgbClr val="FFFFFF"/>
                </a:highlight>
                <a:latin typeface="Roboto"/>
                <a:ea typeface="Roboto"/>
                <a:cs typeface="Roboto"/>
                <a:sym typeface="Roboto"/>
              </a:rPr>
              <a:t>Interactive web-based visualization and sharing of phylogenetic trees using phylogeny.IO </a:t>
            </a:r>
            <a:r>
              <a:rPr i="1" lang="en" sz="1200">
                <a:highlight>
                  <a:srgbClr val="FFFFFF"/>
                </a:highlight>
                <a:latin typeface="Roboto"/>
                <a:ea typeface="Roboto"/>
                <a:cs typeface="Roboto"/>
                <a:sym typeface="Roboto"/>
              </a:rPr>
              <a:t>”</a:t>
            </a:r>
            <a:endParaRPr i="1" sz="1200">
              <a:highlight>
                <a:srgbClr val="FFFFFF"/>
              </a:highlight>
              <a:latin typeface="Roboto"/>
              <a:ea typeface="Roboto"/>
              <a:cs typeface="Roboto"/>
              <a:sym typeface="Roboto"/>
            </a:endParaRPr>
          </a:p>
          <a:p>
            <a:pPr indent="0" lvl="0" marL="0" rtl="0" algn="l">
              <a:spcBef>
                <a:spcPts val="0"/>
              </a:spcBef>
              <a:spcAft>
                <a:spcPts val="0"/>
              </a:spcAft>
              <a:buNone/>
            </a:pPr>
            <a:r>
              <a:t/>
            </a:r>
            <a:endParaRPr i="1" sz="1200">
              <a:highlight>
                <a:srgbClr val="FFFFFF"/>
              </a:highlight>
              <a:latin typeface="Roboto"/>
              <a:ea typeface="Roboto"/>
              <a:cs typeface="Roboto"/>
              <a:sym typeface="Roboto"/>
            </a:endParaRPr>
          </a:p>
          <a:p>
            <a:pPr indent="0" lvl="0" marL="0" rtl="0" algn="l">
              <a:spcBef>
                <a:spcPts val="0"/>
              </a:spcBef>
              <a:spcAft>
                <a:spcPts val="0"/>
              </a:spcAft>
              <a:buNone/>
            </a:pPr>
            <a:r>
              <a:rPr lang="en" sz="1200">
                <a:highlight>
                  <a:srgbClr val="FFFFFF"/>
                </a:highlight>
                <a:latin typeface="Roboto"/>
                <a:ea typeface="Roboto"/>
                <a:cs typeface="Roboto"/>
                <a:sym typeface="Roboto"/>
              </a:rPr>
              <a:t>Oscar Robinson, David Dylus, Christophe Dessimoz, “Phylo.io: interactive viewing and comparison of large phylogenetic trees on the web”</a:t>
            </a:r>
            <a:endParaRPr sz="1200">
              <a:highlight>
                <a:srgbClr val="FFFFFF"/>
              </a:highlight>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86288be24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86288be24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886288be24_2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86288be24_2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Trung</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886288be24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86288be24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Tosh</a:t>
            </a:r>
            <a:endParaRPr/>
          </a:p>
          <a:p>
            <a:pPr indent="0" lvl="0" marL="0" rtl="0" algn="l">
              <a:spcBef>
                <a:spcPts val="0"/>
              </a:spcBef>
              <a:spcAft>
                <a:spcPts val="0"/>
              </a:spcAft>
              <a:buNone/>
            </a:pPr>
            <a:r>
              <a:rPr lang="en" sz="1150">
                <a:solidFill>
                  <a:srgbClr val="282829"/>
                </a:solidFill>
                <a:highlight>
                  <a:srgbClr val="FFFFFF"/>
                </a:highlight>
                <a:latin typeface="Roboto"/>
                <a:ea typeface="Roboto"/>
                <a:cs typeface="Roboto"/>
                <a:sym typeface="Roboto"/>
              </a:rPr>
              <a:t>cladogram is a type of phylogenetic tree that </a:t>
            </a:r>
            <a:r>
              <a:rPr i="1" lang="en" sz="1150">
                <a:solidFill>
                  <a:srgbClr val="282829"/>
                </a:solidFill>
                <a:highlight>
                  <a:srgbClr val="FFFFFF"/>
                </a:highlight>
                <a:latin typeface="Roboto"/>
                <a:ea typeface="Roboto"/>
                <a:cs typeface="Roboto"/>
                <a:sym typeface="Roboto"/>
              </a:rPr>
              <a:t>only</a:t>
            </a:r>
            <a:r>
              <a:rPr lang="en" sz="1150">
                <a:solidFill>
                  <a:srgbClr val="282829"/>
                </a:solidFill>
                <a:highlight>
                  <a:srgbClr val="FFFFFF"/>
                </a:highlight>
                <a:latin typeface="Roboto"/>
                <a:ea typeface="Roboto"/>
                <a:cs typeface="Roboto"/>
                <a:sym typeface="Roboto"/>
              </a:rPr>
              <a:t> shows tree topology—the shape indicating relatedness. Cladograms are concerned with the way organisms are</a:t>
            </a:r>
            <a:r>
              <a:rPr lang="en" sz="1150">
                <a:solidFill>
                  <a:srgbClr val="282829"/>
                </a:solidFill>
                <a:highlight>
                  <a:srgbClr val="FFFFFF"/>
                </a:highlight>
                <a:latin typeface="Roboto"/>
                <a:ea typeface="Roboto"/>
                <a:cs typeface="Roboto"/>
                <a:sym typeface="Roboto"/>
              </a:rPr>
              <a:t> </a:t>
            </a:r>
            <a:r>
              <a:rPr lang="en" sz="1150">
                <a:solidFill>
                  <a:srgbClr val="282829"/>
                </a:solidFill>
                <a:highlight>
                  <a:srgbClr val="FFFFFF"/>
                </a:highlight>
                <a:latin typeface="Roboto"/>
                <a:ea typeface="Roboto"/>
                <a:cs typeface="Roboto"/>
                <a:sym typeface="Roboto"/>
              </a:rPr>
              <a:t>related to common ancestors through shared characteristics. </a:t>
            </a:r>
            <a:endParaRPr sz="1150">
              <a:solidFill>
                <a:srgbClr val="282829"/>
              </a:solidFill>
              <a:highlight>
                <a:srgbClr val="FFFFFF"/>
              </a:highlight>
              <a:latin typeface="Roboto"/>
              <a:ea typeface="Roboto"/>
              <a:cs typeface="Roboto"/>
              <a:sym typeface="Roboto"/>
            </a:endParaRPr>
          </a:p>
          <a:p>
            <a:pPr indent="0" lvl="0" marL="0" rtl="0" algn="l">
              <a:spcBef>
                <a:spcPts val="0"/>
              </a:spcBef>
              <a:spcAft>
                <a:spcPts val="0"/>
              </a:spcAft>
              <a:buNone/>
            </a:pPr>
            <a:r>
              <a:rPr lang="en" sz="1150">
                <a:solidFill>
                  <a:srgbClr val="282829"/>
                </a:solidFill>
                <a:highlight>
                  <a:srgbClr val="FFFFFF"/>
                </a:highlight>
                <a:latin typeface="Roboto"/>
                <a:ea typeface="Roboto"/>
                <a:cs typeface="Roboto"/>
                <a:sym typeface="Roboto"/>
              </a:rPr>
              <a:t>A phylogram, on the other hand, has branch distance proportional to evolutionary distance, whether based on genetics or characteristics.</a:t>
            </a:r>
            <a:endParaRPr sz="1150">
              <a:solidFill>
                <a:srgbClr val="282829"/>
              </a:solidFill>
              <a:highlight>
                <a:srgbClr val="FFFFFF"/>
              </a:highlight>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86288be24_2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86288be24_2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Interactive Tree Of Life</a:t>
            </a:r>
            <a:r>
              <a:rPr lang="en" sz="1200"/>
              <a:t> is an online tool for the display, annotation and management of phylogenetic trees.</a:t>
            </a:r>
            <a:endParaRPr sz="1200"/>
          </a:p>
          <a:p>
            <a:pPr indent="0" lvl="0" marL="0" rtl="0" algn="l">
              <a:spcBef>
                <a:spcPts val="0"/>
              </a:spcBef>
              <a:spcAft>
                <a:spcPts val="0"/>
              </a:spcAft>
              <a:buNone/>
            </a:pPr>
            <a:r>
              <a:rPr lang="en" sz="1200"/>
              <a:t>Tosh</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86288be24_1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86288be24_1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ViPR (Virus Pathogen Resource) </a:t>
            </a:r>
            <a:r>
              <a:rPr lang="en"/>
              <a:t>and ETE Toolkit</a:t>
            </a:r>
            <a:endParaRPr/>
          </a:p>
          <a:p>
            <a:pPr indent="0" lvl="0" marL="0" rtl="0" algn="l">
              <a:spcBef>
                <a:spcPts val="0"/>
              </a:spcBef>
              <a:spcAft>
                <a:spcPts val="0"/>
              </a:spcAft>
              <a:buNone/>
            </a:pPr>
            <a:r>
              <a:rPr lang="en"/>
              <a:t>Tosh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86288be24_1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86288be24_1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Working with metadata and data from tree</a:t>
            </a:r>
            <a:endParaRPr/>
          </a:p>
          <a:p>
            <a:pPr indent="0" lvl="0" marL="0" rtl="0" algn="l">
              <a:spcBef>
                <a:spcPts val="0"/>
              </a:spcBef>
              <a:spcAft>
                <a:spcPts val="0"/>
              </a:spcAft>
              <a:buNone/>
            </a:pPr>
            <a:r>
              <a:rPr lang="en"/>
              <a:t>Metadata - Age, date, country</a:t>
            </a:r>
            <a:endParaRPr/>
          </a:p>
          <a:p>
            <a:pPr indent="0" lvl="0" marL="0" rtl="0" algn="l">
              <a:spcBef>
                <a:spcPts val="0"/>
              </a:spcBef>
              <a:spcAft>
                <a:spcPts val="0"/>
              </a:spcAft>
              <a:buNone/>
            </a:pPr>
            <a:r>
              <a:rPr lang="en"/>
              <a:t>Metadata association - automatically or by rows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Tosh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jpg"/><Relationship Id="rId4" Type="http://schemas.openxmlformats.org/officeDocument/2006/relationships/image" Target="../media/image6.jpg"/><Relationship Id="rId5" Type="http://schemas.openxmlformats.org/officeDocument/2006/relationships/image" Target="../media/image18.jpg"/><Relationship Id="rId6"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thub.com/trung-hn/covid-19"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Analysis and Visualization of Pathogen Sequence Data</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Trung Hoang, Tosika Fegade, Hoa Nguyen, Steven Khoa, Joshua Boisvert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Metadata - age</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8" name="Google Shape;118;p22"/>
          <p:cNvPicPr preferRelativeResize="0"/>
          <p:nvPr/>
        </p:nvPicPr>
        <p:blipFill>
          <a:blip r:embed="rId3">
            <a:alphaModFix/>
          </a:blip>
          <a:stretch>
            <a:fillRect/>
          </a:stretch>
        </p:blipFill>
        <p:spPr>
          <a:xfrm>
            <a:off x="3393875" y="0"/>
            <a:ext cx="5750125" cy="4489850"/>
          </a:xfrm>
          <a:prstGeom prst="rect">
            <a:avLst/>
          </a:prstGeom>
          <a:noFill/>
          <a:ln>
            <a:noFill/>
          </a:ln>
        </p:spPr>
      </p:pic>
      <p:pic>
        <p:nvPicPr>
          <p:cNvPr id="119" name="Google Shape;119;p22"/>
          <p:cNvPicPr preferRelativeResize="0"/>
          <p:nvPr/>
        </p:nvPicPr>
        <p:blipFill>
          <a:blip r:embed="rId4">
            <a:alphaModFix/>
          </a:blip>
          <a:stretch>
            <a:fillRect/>
          </a:stretch>
        </p:blipFill>
        <p:spPr>
          <a:xfrm>
            <a:off x="385750" y="1238198"/>
            <a:ext cx="3322951" cy="3734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183125" y="69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Metadata - Age &amp; </a:t>
            </a:r>
            <a:br>
              <a:rPr lang="en"/>
            </a:br>
            <a:r>
              <a:rPr lang="en"/>
              <a:t>Country</a:t>
            </a:r>
            <a:endParaRPr/>
          </a:p>
        </p:txBody>
      </p:sp>
      <p:pic>
        <p:nvPicPr>
          <p:cNvPr id="125" name="Google Shape;125;p23"/>
          <p:cNvPicPr preferRelativeResize="0"/>
          <p:nvPr/>
        </p:nvPicPr>
        <p:blipFill>
          <a:blip r:embed="rId3">
            <a:alphaModFix/>
          </a:blip>
          <a:stretch>
            <a:fillRect/>
          </a:stretch>
        </p:blipFill>
        <p:spPr>
          <a:xfrm>
            <a:off x="2337050" y="599525"/>
            <a:ext cx="6760525" cy="4522300"/>
          </a:xfrm>
          <a:prstGeom prst="rect">
            <a:avLst/>
          </a:prstGeom>
          <a:noFill/>
          <a:ln>
            <a:noFill/>
          </a:ln>
        </p:spPr>
      </p:pic>
      <p:pic>
        <p:nvPicPr>
          <p:cNvPr id="126" name="Google Shape;126;p23"/>
          <p:cNvPicPr preferRelativeResize="0"/>
          <p:nvPr/>
        </p:nvPicPr>
        <p:blipFill>
          <a:blip r:embed="rId4">
            <a:alphaModFix/>
          </a:blip>
          <a:stretch>
            <a:fillRect/>
          </a:stretch>
        </p:blipFill>
        <p:spPr>
          <a:xfrm>
            <a:off x="0" y="2369000"/>
            <a:ext cx="4221950" cy="2752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pic>
        <p:nvPicPr>
          <p:cNvPr id="131" name="Google Shape;131;p24"/>
          <p:cNvPicPr preferRelativeResize="0"/>
          <p:nvPr/>
        </p:nvPicPr>
        <p:blipFill>
          <a:blip r:embed="rId3">
            <a:alphaModFix/>
          </a:blip>
          <a:stretch>
            <a:fillRect/>
          </a:stretch>
        </p:blipFill>
        <p:spPr>
          <a:xfrm>
            <a:off x="900125" y="0"/>
            <a:ext cx="7710475" cy="49725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Tree Metrics - Robinson Foulds</a:t>
            </a:r>
            <a:endParaRPr/>
          </a:p>
        </p:txBody>
      </p:sp>
      <p:pic>
        <p:nvPicPr>
          <p:cNvPr id="137" name="Google Shape;137;p25"/>
          <p:cNvPicPr preferRelativeResize="0"/>
          <p:nvPr/>
        </p:nvPicPr>
        <p:blipFill>
          <a:blip r:embed="rId3">
            <a:alphaModFix/>
          </a:blip>
          <a:stretch>
            <a:fillRect/>
          </a:stretch>
        </p:blipFill>
        <p:spPr>
          <a:xfrm>
            <a:off x="1048625" y="1129238"/>
            <a:ext cx="7046751" cy="2885025"/>
          </a:xfrm>
          <a:prstGeom prst="rect">
            <a:avLst/>
          </a:prstGeom>
          <a:noFill/>
          <a:ln>
            <a:noFill/>
          </a:ln>
        </p:spPr>
      </p:pic>
      <p:pic>
        <p:nvPicPr>
          <p:cNvPr id="138" name="Google Shape;138;p25"/>
          <p:cNvPicPr preferRelativeResize="0"/>
          <p:nvPr/>
        </p:nvPicPr>
        <p:blipFill>
          <a:blip r:embed="rId4">
            <a:alphaModFix/>
          </a:blip>
          <a:stretch>
            <a:fillRect/>
          </a:stretch>
        </p:blipFill>
        <p:spPr>
          <a:xfrm>
            <a:off x="0" y="3976172"/>
            <a:ext cx="9144000" cy="104620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Robinson Foulds </a:t>
            </a:r>
            <a:endParaRPr/>
          </a:p>
        </p:txBody>
      </p:sp>
      <p:pic>
        <p:nvPicPr>
          <p:cNvPr id="144" name="Google Shape;144;p26"/>
          <p:cNvPicPr preferRelativeResize="0"/>
          <p:nvPr/>
        </p:nvPicPr>
        <p:blipFill rotWithShape="1">
          <a:blip r:embed="rId3">
            <a:alphaModFix/>
          </a:blip>
          <a:srcRect b="43204" l="0" r="0" t="0"/>
          <a:stretch/>
        </p:blipFill>
        <p:spPr>
          <a:xfrm>
            <a:off x="0" y="952500"/>
            <a:ext cx="5363975" cy="1382950"/>
          </a:xfrm>
          <a:prstGeom prst="rect">
            <a:avLst/>
          </a:prstGeom>
          <a:noFill/>
          <a:ln>
            <a:noFill/>
          </a:ln>
        </p:spPr>
      </p:pic>
      <p:pic>
        <p:nvPicPr>
          <p:cNvPr id="145" name="Google Shape;145;p26"/>
          <p:cNvPicPr preferRelativeResize="0"/>
          <p:nvPr/>
        </p:nvPicPr>
        <p:blipFill>
          <a:blip r:embed="rId4">
            <a:alphaModFix/>
          </a:blip>
          <a:stretch>
            <a:fillRect/>
          </a:stretch>
        </p:blipFill>
        <p:spPr>
          <a:xfrm>
            <a:off x="0" y="2335457"/>
            <a:ext cx="6795650" cy="1382942"/>
          </a:xfrm>
          <a:prstGeom prst="rect">
            <a:avLst/>
          </a:prstGeom>
          <a:noFill/>
          <a:ln>
            <a:noFill/>
          </a:ln>
        </p:spPr>
      </p:pic>
      <p:pic>
        <p:nvPicPr>
          <p:cNvPr id="146" name="Google Shape;146;p26"/>
          <p:cNvPicPr preferRelativeResize="0"/>
          <p:nvPr/>
        </p:nvPicPr>
        <p:blipFill>
          <a:blip r:embed="rId5">
            <a:alphaModFix/>
          </a:blip>
          <a:stretch>
            <a:fillRect/>
          </a:stretch>
        </p:blipFill>
        <p:spPr>
          <a:xfrm>
            <a:off x="0" y="3718400"/>
            <a:ext cx="5469014" cy="1425100"/>
          </a:xfrm>
          <a:prstGeom prst="rect">
            <a:avLst/>
          </a:prstGeom>
          <a:noFill/>
          <a:ln>
            <a:noFill/>
          </a:ln>
        </p:spPr>
      </p:pic>
      <p:pic>
        <p:nvPicPr>
          <p:cNvPr id="147" name="Google Shape;147;p26"/>
          <p:cNvPicPr preferRelativeResize="0"/>
          <p:nvPr/>
        </p:nvPicPr>
        <p:blipFill>
          <a:blip r:embed="rId6">
            <a:alphaModFix/>
          </a:blip>
          <a:stretch>
            <a:fillRect/>
          </a:stretch>
        </p:blipFill>
        <p:spPr>
          <a:xfrm>
            <a:off x="2979975" y="129377"/>
            <a:ext cx="3815676" cy="2206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Robinson Foulds Attempts</a:t>
            </a:r>
            <a:endParaRPr/>
          </a:p>
        </p:txBody>
      </p:sp>
      <p:pic>
        <p:nvPicPr>
          <p:cNvPr id="153" name="Google Shape;153;p27"/>
          <p:cNvPicPr preferRelativeResize="0"/>
          <p:nvPr/>
        </p:nvPicPr>
        <p:blipFill>
          <a:blip r:embed="rId3">
            <a:alphaModFix/>
          </a:blip>
          <a:stretch>
            <a:fillRect/>
          </a:stretch>
        </p:blipFill>
        <p:spPr>
          <a:xfrm>
            <a:off x="906713" y="1448350"/>
            <a:ext cx="6638925" cy="2724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ETE Sample Code</a:t>
            </a:r>
            <a:endParaRPr/>
          </a:p>
        </p:txBody>
      </p:sp>
      <p:pic>
        <p:nvPicPr>
          <p:cNvPr id="159" name="Google Shape;159;p28"/>
          <p:cNvPicPr preferRelativeResize="0"/>
          <p:nvPr/>
        </p:nvPicPr>
        <p:blipFill>
          <a:blip r:embed="rId3">
            <a:alphaModFix/>
          </a:blip>
          <a:stretch>
            <a:fillRect/>
          </a:stretch>
        </p:blipFill>
        <p:spPr>
          <a:xfrm>
            <a:off x="1877938" y="1055675"/>
            <a:ext cx="5095875" cy="3609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Robinson Foulds Attempts</a:t>
            </a:r>
            <a:endParaRPr/>
          </a:p>
        </p:txBody>
      </p:sp>
      <p:pic>
        <p:nvPicPr>
          <p:cNvPr id="165" name="Google Shape;165;p29"/>
          <p:cNvPicPr preferRelativeResize="0"/>
          <p:nvPr/>
        </p:nvPicPr>
        <p:blipFill>
          <a:blip r:embed="rId3">
            <a:alphaModFix/>
          </a:blip>
          <a:stretch>
            <a:fillRect/>
          </a:stretch>
        </p:blipFill>
        <p:spPr>
          <a:xfrm>
            <a:off x="1065600" y="3570925"/>
            <a:ext cx="6905625" cy="914400"/>
          </a:xfrm>
          <a:prstGeom prst="rect">
            <a:avLst/>
          </a:prstGeom>
          <a:noFill/>
          <a:ln>
            <a:noFill/>
          </a:ln>
        </p:spPr>
      </p:pic>
      <p:pic>
        <p:nvPicPr>
          <p:cNvPr id="166" name="Google Shape;166;p29"/>
          <p:cNvPicPr preferRelativeResize="0"/>
          <p:nvPr/>
        </p:nvPicPr>
        <p:blipFill>
          <a:blip r:embed="rId4">
            <a:alphaModFix/>
          </a:blip>
          <a:stretch>
            <a:fillRect/>
          </a:stretch>
        </p:blipFill>
        <p:spPr>
          <a:xfrm>
            <a:off x="228070" y="1217695"/>
            <a:ext cx="4563174" cy="2326700"/>
          </a:xfrm>
          <a:prstGeom prst="rect">
            <a:avLst/>
          </a:prstGeom>
          <a:noFill/>
          <a:ln>
            <a:noFill/>
          </a:ln>
        </p:spPr>
      </p:pic>
      <p:pic>
        <p:nvPicPr>
          <p:cNvPr id="167" name="Google Shape;167;p29"/>
          <p:cNvPicPr preferRelativeResize="0"/>
          <p:nvPr/>
        </p:nvPicPr>
        <p:blipFill>
          <a:blip r:embed="rId5">
            <a:alphaModFix/>
          </a:blip>
          <a:stretch>
            <a:fillRect/>
          </a:stretch>
        </p:blipFill>
        <p:spPr>
          <a:xfrm>
            <a:off x="4718669" y="1312063"/>
            <a:ext cx="4113624" cy="2208075"/>
          </a:xfrm>
          <a:prstGeom prst="rect">
            <a:avLst/>
          </a:prstGeom>
          <a:noFill/>
          <a:ln>
            <a:noFill/>
          </a:ln>
        </p:spPr>
      </p:pic>
      <p:sp>
        <p:nvSpPr>
          <p:cNvPr id="168" name="Google Shape;168;p29"/>
          <p:cNvSpPr txBox="1"/>
          <p:nvPr/>
        </p:nvSpPr>
        <p:spPr>
          <a:xfrm>
            <a:off x="443250" y="984775"/>
            <a:ext cx="73938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Fasttree									RAxML</a:t>
            </a:r>
            <a:endParaRPr>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&amp; Conclusion</a:t>
            </a:r>
            <a:endParaRPr/>
          </a:p>
        </p:txBody>
      </p:sp>
      <p:sp>
        <p:nvSpPr>
          <p:cNvPr id="174" name="Google Shape;174;p30"/>
          <p:cNvSpPr txBox="1"/>
          <p:nvPr>
            <p:ph idx="1" type="body"/>
          </p:nvPr>
        </p:nvSpPr>
        <p:spPr>
          <a:xfrm>
            <a:off x="375575" y="1234275"/>
            <a:ext cx="852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Out of date tools</a:t>
            </a:r>
            <a:endParaRPr sz="2100"/>
          </a:p>
          <a:p>
            <a:pPr indent="-361950" lvl="0" marL="457200" rtl="0" algn="l">
              <a:spcBef>
                <a:spcPts val="0"/>
              </a:spcBef>
              <a:spcAft>
                <a:spcPts val="0"/>
              </a:spcAft>
              <a:buSzPts val="2100"/>
              <a:buChar char="●"/>
            </a:pPr>
            <a:r>
              <a:rPr lang="en" sz="2100"/>
              <a:t>No clear pattern found in our results</a:t>
            </a:r>
            <a:endParaRPr sz="2100"/>
          </a:p>
          <a:p>
            <a:pPr indent="-361950" lvl="0" marL="457200" rtl="0" algn="l">
              <a:spcBef>
                <a:spcPts val="0"/>
              </a:spcBef>
              <a:spcAft>
                <a:spcPts val="0"/>
              </a:spcAft>
              <a:buSzPts val="2100"/>
              <a:buChar char="●"/>
            </a:pPr>
            <a:r>
              <a:rPr lang="en" sz="2100"/>
              <a:t>Tree too large for tools used</a:t>
            </a:r>
            <a:endParaRPr sz="2100"/>
          </a:p>
          <a:p>
            <a:pPr indent="-361950" lvl="0" marL="457200" rtl="0" algn="l">
              <a:spcBef>
                <a:spcPts val="0"/>
              </a:spcBef>
              <a:spcAft>
                <a:spcPts val="0"/>
              </a:spcAft>
              <a:buSzPts val="2100"/>
              <a:buChar char="●"/>
            </a:pPr>
            <a:r>
              <a:rPr lang="en" sz="2100"/>
              <a:t>Availability of free tools and their limitations for certain features (CLC workbench free-trial expired after a few days)</a:t>
            </a:r>
            <a:endParaRPr sz="2100"/>
          </a:p>
          <a:p>
            <a:pPr indent="-361950" lvl="0" marL="457200" rtl="0" algn="l">
              <a:spcBef>
                <a:spcPts val="0"/>
              </a:spcBef>
              <a:spcAft>
                <a:spcPts val="0"/>
              </a:spcAft>
              <a:buSzPts val="2100"/>
              <a:buChar char="●"/>
            </a:pPr>
            <a:r>
              <a:rPr lang="en" sz="2100"/>
              <a:t>Choosing an appropriate metric for the available data</a:t>
            </a:r>
            <a:endParaRPr sz="2100"/>
          </a:p>
          <a:p>
            <a:pPr indent="-361950" lvl="0" marL="457200" rtl="0" algn="l">
              <a:spcBef>
                <a:spcPts val="0"/>
              </a:spcBef>
              <a:spcAft>
                <a:spcPts val="0"/>
              </a:spcAft>
              <a:buSzPts val="2100"/>
              <a:buChar char="●"/>
            </a:pPr>
            <a:r>
              <a:rPr lang="en" sz="2100"/>
              <a:t>Future work - possibly using metric for lesser data points.</a:t>
            </a:r>
            <a:endParaRPr sz="2100"/>
          </a:p>
          <a:p>
            <a:pPr indent="0" lvl="0" marL="457200" rtl="0" algn="l">
              <a:spcBef>
                <a:spcPts val="1600"/>
              </a:spcBef>
              <a:spcAft>
                <a:spcPts val="1600"/>
              </a:spcAft>
              <a:buNone/>
            </a:pPr>
            <a:r>
              <a:t/>
            </a:r>
            <a:endParaRPr sz="2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 learned</a:t>
            </a:r>
            <a:endParaRPr/>
          </a:p>
        </p:txBody>
      </p:sp>
      <p:sp>
        <p:nvSpPr>
          <p:cNvPr id="180" name="Google Shape;180;p31"/>
          <p:cNvSpPr txBox="1"/>
          <p:nvPr>
            <p:ph idx="1" type="body"/>
          </p:nvPr>
        </p:nvSpPr>
        <p:spPr>
          <a:xfrm>
            <a:off x="418875" y="1419400"/>
            <a:ext cx="852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Extracting sequenced dataset</a:t>
            </a:r>
            <a:endParaRPr sz="2100"/>
          </a:p>
          <a:p>
            <a:pPr indent="-361950" lvl="0" marL="457200" rtl="0" algn="l">
              <a:spcBef>
                <a:spcPts val="0"/>
              </a:spcBef>
              <a:spcAft>
                <a:spcPts val="0"/>
              </a:spcAft>
              <a:buSzPts val="2100"/>
              <a:buChar char="●"/>
            </a:pPr>
            <a:r>
              <a:rPr lang="en" sz="2100"/>
              <a:t>Data alignment</a:t>
            </a:r>
            <a:endParaRPr sz="2100"/>
          </a:p>
          <a:p>
            <a:pPr indent="-361950" lvl="0" marL="457200" rtl="0" algn="l">
              <a:spcBef>
                <a:spcPts val="0"/>
              </a:spcBef>
              <a:spcAft>
                <a:spcPts val="0"/>
              </a:spcAft>
              <a:buSzPts val="2100"/>
              <a:buChar char="●"/>
            </a:pPr>
            <a:r>
              <a:rPr lang="en" sz="2100"/>
              <a:t>Constructing trees in various ways</a:t>
            </a:r>
            <a:endParaRPr sz="2100"/>
          </a:p>
          <a:p>
            <a:pPr indent="-361950" lvl="0" marL="457200" rtl="0" algn="l">
              <a:spcBef>
                <a:spcPts val="0"/>
              </a:spcBef>
              <a:spcAft>
                <a:spcPts val="0"/>
              </a:spcAft>
              <a:buSzPts val="2100"/>
              <a:buChar char="●"/>
            </a:pPr>
            <a:r>
              <a:rPr lang="en" sz="2100"/>
              <a:t>Considering different metrics for tree</a:t>
            </a:r>
            <a:endParaRPr sz="2100"/>
          </a:p>
          <a:p>
            <a:pPr indent="-361950" lvl="0" marL="457200" rtl="0" algn="l">
              <a:spcBef>
                <a:spcPts val="0"/>
              </a:spcBef>
              <a:spcAft>
                <a:spcPts val="0"/>
              </a:spcAft>
              <a:buSzPts val="2100"/>
              <a:buChar char="●"/>
            </a:pPr>
            <a:r>
              <a:rPr lang="en" sz="2100"/>
              <a:t>Viewing and inspecting trees</a:t>
            </a:r>
            <a:endParaRPr sz="2100"/>
          </a:p>
          <a:p>
            <a:pPr indent="0" lvl="0" marL="0" rtl="0" algn="l">
              <a:spcBef>
                <a:spcPts val="1600"/>
              </a:spcBef>
              <a:spcAft>
                <a:spcPts val="1600"/>
              </a:spcAft>
              <a:buNone/>
            </a:pPr>
            <a:r>
              <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Is there</a:t>
            </a:r>
            <a:r>
              <a:rPr lang="en"/>
              <a:t> any significant correlation between different subtypes of SARS-CoV-2 and the listed metadata for the sequences found on GISAID EpiCoV?</a:t>
            </a:r>
            <a:endParaRPr/>
          </a:p>
          <a:p>
            <a:pPr indent="-342900" lvl="0" marL="457200" rtl="0" algn="l">
              <a:spcBef>
                <a:spcPts val="1600"/>
              </a:spcBef>
              <a:spcAft>
                <a:spcPts val="0"/>
              </a:spcAft>
              <a:buSzPts val="1800"/>
              <a:buChar char="●"/>
            </a:pPr>
            <a:r>
              <a:rPr lang="en"/>
              <a:t>Using the SARS-CoV-2 sequences from GISAID, we wanted to build and visualize trees for each metadata category (location, gender, age)</a:t>
            </a:r>
            <a:endParaRPr/>
          </a:p>
          <a:p>
            <a:pPr indent="-342900" lvl="0" marL="457200" rtl="0" algn="l">
              <a:spcBef>
                <a:spcPts val="1600"/>
              </a:spcBef>
              <a:spcAft>
                <a:spcPts val="0"/>
              </a:spcAft>
              <a:buSzPts val="1800"/>
              <a:buChar char="●"/>
            </a:pPr>
            <a:r>
              <a:rPr lang="en"/>
              <a:t>Once we built a metadata-annotated tree, the goal was to use some tree-traversal algorithms to develop some metrics based on our results</a:t>
            </a:r>
            <a:endParaRPr/>
          </a:p>
          <a:p>
            <a:pPr indent="-342900" lvl="0" marL="457200" rtl="0" algn="l">
              <a:spcBef>
                <a:spcPts val="1600"/>
              </a:spcBef>
              <a:spcAft>
                <a:spcPts val="0"/>
              </a:spcAft>
              <a:buSzPts val="1800"/>
              <a:buChar char="●"/>
            </a:pPr>
            <a:r>
              <a:rPr lang="en"/>
              <a:t>The idea here is to break down the tree into clusters based on clade topology, then count how many metadata categories belong to each cluster</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86" name="Google Shape;186;p32"/>
          <p:cNvSpPr txBox="1"/>
          <p:nvPr>
            <p:ph idx="1" type="body"/>
          </p:nvPr>
        </p:nvSpPr>
        <p:spPr>
          <a:xfrm>
            <a:off x="311700" y="104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Cleo Anastassopoulou ,Lucia Russo, Athanasios Tsakris, Constantinos Siettos, journals.plos.org: Data-based analysis, modelling and forecasting of the COVID-19 outbreak, https://doi.org/10.1371/journal.pone.0230405</a:t>
            </a:r>
            <a:endParaRPr/>
          </a:p>
          <a:p>
            <a:pPr indent="0" lvl="0" marL="0" rtl="0" algn="l">
              <a:spcBef>
                <a:spcPts val="1600"/>
              </a:spcBef>
              <a:spcAft>
                <a:spcPts val="0"/>
              </a:spcAft>
              <a:buClr>
                <a:schemeClr val="dk1"/>
              </a:buClr>
              <a:buSzPts val="1100"/>
              <a:buFont typeface="Arial"/>
              <a:buNone/>
            </a:pPr>
            <a:r>
              <a:rPr lang="en"/>
              <a:t>Fauver, Petrone, Hodcroft, Shioda, Ehrlich, Watts, Vogels, Brito, Alpert,…Ko, Grubaugh, medRxiv preprint : Coast-to-coast spread of SARS-CoV-2 in the United States revealed by genomic epidemiology, https://www.medrxiv.org/content/10.1101/2020.03.25.20043828v1.full.pdf</a:t>
            </a:r>
            <a:endParaRPr/>
          </a:p>
          <a:p>
            <a:pPr indent="0" lvl="0" marL="0" rtl="0" algn="l">
              <a:spcBef>
                <a:spcPts val="1600"/>
              </a:spcBef>
              <a:spcAft>
                <a:spcPts val="0"/>
              </a:spcAft>
              <a:buClr>
                <a:schemeClr val="dk1"/>
              </a:buClr>
              <a:buSzPts val="1100"/>
              <a:buFont typeface="Arial"/>
              <a:buNone/>
            </a:pPr>
            <a:r>
              <a:rPr lang="en"/>
              <a:t>Oscar Robinson, David Dylus, Christophe Dessimoz, Phylo.io : Interactive Viewing and Comparison of Large Phylogenetic Trees on the Web , Molecular Biology and Evolution, Volume 33, Issue 8, August 2016, Pages 2163–2166, https://doi.org/10.1093/molbev/msw080</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Related Work</a:t>
            </a:r>
            <a:endParaRPr/>
          </a:p>
        </p:txBody>
      </p:sp>
      <p:sp>
        <p:nvSpPr>
          <p:cNvPr id="72" name="Google Shape;72;p15"/>
          <p:cNvSpPr txBox="1"/>
          <p:nvPr>
            <p:ph idx="1" type="body"/>
          </p:nvPr>
        </p:nvSpPr>
        <p:spPr>
          <a:xfrm>
            <a:off x="241650" y="1142475"/>
            <a:ext cx="8520600" cy="34164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t/>
            </a:r>
            <a:endParaRPr b="1" sz="1200">
              <a:solidFill>
                <a:srgbClr val="1B3051"/>
              </a:solidFill>
              <a:highlight>
                <a:srgbClr val="FFFFFF"/>
              </a:highlight>
              <a:latin typeface="Trebuchet MS"/>
              <a:ea typeface="Trebuchet MS"/>
              <a:cs typeface="Trebuchet MS"/>
              <a:sym typeface="Trebuchet MS"/>
            </a:endParaRPr>
          </a:p>
          <a:p>
            <a:pPr indent="-342900" lvl="0" marL="457200" rtl="0" algn="l">
              <a:spcBef>
                <a:spcPts val="1200"/>
              </a:spcBef>
              <a:spcAft>
                <a:spcPts val="0"/>
              </a:spcAft>
              <a:buSzPts val="1800"/>
              <a:buChar char="●"/>
            </a:pPr>
            <a:r>
              <a:rPr lang="en"/>
              <a:t>S</a:t>
            </a:r>
            <a:r>
              <a:rPr lang="en"/>
              <a:t>tudying confirmed vs. actual cases at a given time</a:t>
            </a:r>
            <a:endParaRPr/>
          </a:p>
          <a:p>
            <a:pPr indent="-342900" lvl="0" marL="457200" rtl="0" algn="l">
              <a:spcBef>
                <a:spcPts val="1600"/>
              </a:spcBef>
              <a:spcAft>
                <a:spcPts val="0"/>
              </a:spcAft>
              <a:buSzPts val="1800"/>
              <a:buChar char="●"/>
            </a:pPr>
            <a:r>
              <a:rPr lang="en"/>
              <a:t>Signal processing/heuristics to model the spread of COVID-19 across different countries/regions</a:t>
            </a:r>
            <a:endParaRPr/>
          </a:p>
          <a:p>
            <a:pPr indent="-342900" lvl="0" marL="457200" rtl="0" algn="l">
              <a:spcBef>
                <a:spcPts val="1600"/>
              </a:spcBef>
              <a:spcAft>
                <a:spcPts val="0"/>
              </a:spcAft>
              <a:buSzPts val="1800"/>
              <a:buChar char="●"/>
            </a:pPr>
            <a:r>
              <a:rPr lang="en"/>
              <a:t>Coming up with meaningful tools/metrics to visualize large phylogenetic trees</a:t>
            </a:r>
            <a:endParaRPr/>
          </a:p>
          <a:p>
            <a:pPr indent="-342900" lvl="0" marL="457200" rtl="0" algn="l">
              <a:spcBef>
                <a:spcPts val="1600"/>
              </a:spcBef>
              <a:spcAft>
                <a:spcPts val="1600"/>
              </a:spcAft>
              <a:buSzPts val="1800"/>
              <a:buChar char="●"/>
            </a:pPr>
            <a:r>
              <a:rPr lang="en"/>
              <a:t>Bingxin Lu, Louxin Zhang &amp; Hon Wai Leong, BMC Genomics, “A program to compute the soft Robinson-Foulds distance between phylogenetic networks”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Covid-19 Dataset on GISAID:</a:t>
            </a:r>
            <a:endParaRPr/>
          </a:p>
          <a:p>
            <a:pPr indent="-342900" lvl="0" marL="914400" rtl="0" algn="l">
              <a:lnSpc>
                <a:spcPct val="115000"/>
              </a:lnSpc>
              <a:spcBef>
                <a:spcPts val="1600"/>
              </a:spcBef>
              <a:spcAft>
                <a:spcPts val="0"/>
              </a:spcAft>
              <a:buSzPts val="1800"/>
              <a:buChar char="●"/>
            </a:pPr>
            <a:r>
              <a:rPr lang="en"/>
              <a:t>Today: 41,000 sequences</a:t>
            </a:r>
            <a:endParaRPr/>
          </a:p>
          <a:p>
            <a:pPr indent="-342900" lvl="0" marL="914400" rtl="0" algn="l">
              <a:lnSpc>
                <a:spcPct val="115000"/>
              </a:lnSpc>
              <a:spcBef>
                <a:spcPts val="0"/>
              </a:spcBef>
              <a:spcAft>
                <a:spcPts val="0"/>
              </a:spcAft>
              <a:buSzPts val="1800"/>
              <a:buChar char="●"/>
            </a:pPr>
            <a:r>
              <a:rPr lang="en"/>
              <a:t>Early May: 16,000 sequences</a:t>
            </a:r>
            <a:endParaRPr/>
          </a:p>
          <a:p>
            <a:pPr indent="-342900" lvl="0" marL="914400" rtl="0" algn="l">
              <a:lnSpc>
                <a:spcPct val="115000"/>
              </a:lnSpc>
              <a:spcBef>
                <a:spcPts val="0"/>
              </a:spcBef>
              <a:spcAft>
                <a:spcPts val="0"/>
              </a:spcAft>
              <a:buSzPts val="1800"/>
              <a:buChar char="●"/>
            </a:pPr>
            <a:r>
              <a:rPr lang="en"/>
              <a:t>Used for constructing trees</a:t>
            </a:r>
            <a:endParaRPr/>
          </a:p>
          <a:p>
            <a:pPr indent="0" lvl="0" marL="0" rtl="0" algn="l">
              <a:lnSpc>
                <a:spcPct val="115000"/>
              </a:lnSpc>
              <a:spcBef>
                <a:spcPts val="1600"/>
              </a:spcBef>
              <a:spcAft>
                <a:spcPts val="0"/>
              </a:spcAft>
              <a:buNone/>
            </a:pPr>
            <a:r>
              <a:rPr lang="en"/>
              <a:t>Covid-19 metadata on nextstrain github repo (also on GISAID website):</a:t>
            </a:r>
            <a:endParaRPr/>
          </a:p>
          <a:p>
            <a:pPr indent="-342900" lvl="0" marL="914400" rtl="0" algn="l">
              <a:lnSpc>
                <a:spcPct val="115000"/>
              </a:lnSpc>
              <a:spcBef>
                <a:spcPts val="1600"/>
              </a:spcBef>
              <a:spcAft>
                <a:spcPts val="0"/>
              </a:spcAft>
              <a:buSzPts val="1800"/>
              <a:buChar char="●"/>
            </a:pPr>
            <a:r>
              <a:rPr lang="en"/>
              <a:t>Used for trees labeling, tree visualization</a:t>
            </a:r>
            <a:endParaRPr/>
          </a:p>
          <a:p>
            <a:pPr indent="0" lvl="0" marL="0" rtl="0" algn="l">
              <a:lnSpc>
                <a:spcPct val="115000"/>
              </a:lnSpc>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We only considered data from “human” hosts with known “age”, “sex”, and “country”</a:t>
            </a:r>
            <a:endParaRPr/>
          </a:p>
          <a:p>
            <a:pPr indent="-342900" lvl="0" marL="457200" rtl="0" algn="l">
              <a:lnSpc>
                <a:spcPct val="115000"/>
              </a:lnSpc>
              <a:spcBef>
                <a:spcPts val="0"/>
              </a:spcBef>
              <a:spcAft>
                <a:spcPts val="0"/>
              </a:spcAft>
              <a:buSzPts val="1800"/>
              <a:buChar char="●"/>
            </a:pPr>
            <a:r>
              <a:rPr lang="en"/>
              <a:t>F</a:t>
            </a:r>
            <a:r>
              <a:rPr lang="en"/>
              <a:t>iltered the data set and its metadata </a:t>
            </a:r>
            <a:r>
              <a:rPr lang="en"/>
              <a:t>to 8,000 sequences (using Python)</a:t>
            </a:r>
            <a:endParaRPr/>
          </a:p>
          <a:p>
            <a:pPr indent="-317500" lvl="1" marL="914400" rtl="0" algn="l">
              <a:lnSpc>
                <a:spcPct val="115000"/>
              </a:lnSpc>
              <a:spcBef>
                <a:spcPts val="0"/>
              </a:spcBef>
              <a:spcAft>
                <a:spcPts val="0"/>
              </a:spcAft>
              <a:buSzPts val="1400"/>
              <a:buChar char="○"/>
            </a:pPr>
            <a:r>
              <a:rPr lang="en"/>
              <a:t>If we do with current dataset (41,000), it would be 13,000 sequences</a:t>
            </a:r>
            <a:endParaRPr/>
          </a:p>
          <a:p>
            <a:pPr indent="-342900" lvl="0" marL="457200" rtl="0" algn="l">
              <a:lnSpc>
                <a:spcPct val="115000"/>
              </a:lnSpc>
              <a:spcBef>
                <a:spcPts val="0"/>
              </a:spcBef>
              <a:spcAft>
                <a:spcPts val="0"/>
              </a:spcAft>
              <a:buSzPts val="1800"/>
              <a:buChar char="●"/>
            </a:pPr>
            <a:r>
              <a:rPr lang="en"/>
              <a:t>Sequence Alignments are done using MAFFT (CIPRES): </a:t>
            </a:r>
            <a:endParaRPr/>
          </a:p>
          <a:p>
            <a:pPr indent="-317500" lvl="1" marL="914400" rtl="0" algn="l">
              <a:lnSpc>
                <a:spcPct val="115000"/>
              </a:lnSpc>
              <a:spcBef>
                <a:spcPts val="0"/>
              </a:spcBef>
              <a:spcAft>
                <a:spcPts val="0"/>
              </a:spcAft>
              <a:buSzPts val="1400"/>
              <a:buChar char="○"/>
            </a:pPr>
            <a:r>
              <a:rPr lang="en"/>
              <a:t>Takes 6 hours</a:t>
            </a:r>
            <a:endParaRPr/>
          </a:p>
          <a:p>
            <a:pPr indent="-342900" lvl="0" marL="457200" rtl="0" algn="l">
              <a:lnSpc>
                <a:spcPct val="115000"/>
              </a:lnSpc>
              <a:spcBef>
                <a:spcPts val="0"/>
              </a:spcBef>
              <a:spcAft>
                <a:spcPts val="0"/>
              </a:spcAft>
              <a:buSzPts val="1800"/>
              <a:buChar char="●"/>
            </a:pPr>
            <a:r>
              <a:rPr lang="en"/>
              <a:t>Trees were created using both RAxML (CIPRES) and FastTree (Multithreaded version)</a:t>
            </a:r>
            <a:endParaRPr/>
          </a:p>
          <a:p>
            <a:pPr indent="-317500" lvl="1" marL="914400" rtl="0" algn="l">
              <a:lnSpc>
                <a:spcPct val="115000"/>
              </a:lnSpc>
              <a:spcBef>
                <a:spcPts val="1600"/>
              </a:spcBef>
              <a:spcAft>
                <a:spcPts val="0"/>
              </a:spcAft>
              <a:buSzPts val="1400"/>
              <a:buChar char="○"/>
            </a:pPr>
            <a:r>
              <a:rPr lang="en"/>
              <a:t>Fast Tree takes 7 hours, RAxML takes 2-3 days</a:t>
            </a:r>
            <a:endParaRPr/>
          </a:p>
          <a:p>
            <a:pPr indent="-342900" lvl="0" marL="457200" rtl="0" algn="l">
              <a:lnSpc>
                <a:spcPct val="115000"/>
              </a:lnSpc>
              <a:spcBef>
                <a:spcPts val="1600"/>
              </a:spcBef>
              <a:spcAft>
                <a:spcPts val="1600"/>
              </a:spcAft>
              <a:buSzPts val="1800"/>
              <a:buChar char="●"/>
            </a:pPr>
            <a:r>
              <a:rPr lang="en"/>
              <a:t>Repo: </a:t>
            </a:r>
            <a:r>
              <a:rPr lang="en" u="sng">
                <a:solidFill>
                  <a:schemeClr val="hlink"/>
                </a:solidFill>
                <a:hlinkClick r:id="rId3"/>
              </a:rPr>
              <a:t>https://github.com/trung-hn/covid-19</a:t>
            </a: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Phylogenetic Tree</a:t>
            </a:r>
            <a:endParaRPr/>
          </a:p>
        </p:txBody>
      </p:sp>
      <p:sp>
        <p:nvSpPr>
          <p:cNvPr id="90" name="Google Shape;90;p18"/>
          <p:cNvSpPr txBox="1"/>
          <p:nvPr>
            <p:ph idx="1" type="body"/>
          </p:nvPr>
        </p:nvSpPr>
        <p:spPr>
          <a:xfrm>
            <a:off x="311700" y="1152475"/>
            <a:ext cx="8520600" cy="3765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222222"/>
              </a:buClr>
              <a:buSzPts val="1200"/>
              <a:buFont typeface="Roboto"/>
              <a:buChar char="●"/>
            </a:pPr>
            <a:r>
              <a:rPr lang="en" sz="1200">
                <a:solidFill>
                  <a:srgbClr val="222222"/>
                </a:solidFill>
                <a:highlight>
                  <a:srgbClr val="FFFFFF"/>
                </a:highlight>
                <a:latin typeface="Roboto"/>
                <a:ea typeface="Roboto"/>
                <a:cs typeface="Roboto"/>
                <a:sym typeface="Roboto"/>
              </a:rPr>
              <a:t>A phylogenetic tree is a diagram that represents evolutionary relationships among organisms. Phylogenetic trees are hypotheses, not definitive facts. The pattern of branching in a phylogenetic tree reflects how species or other groups evolved from a series of common ancestors.</a:t>
            </a:r>
            <a:endParaRPr sz="1200">
              <a:solidFill>
                <a:srgbClr val="000000"/>
              </a:solidFill>
              <a:highlight>
                <a:srgbClr val="FFFFFF"/>
              </a:highlight>
              <a:latin typeface="Roboto"/>
              <a:ea typeface="Roboto"/>
              <a:cs typeface="Roboto"/>
              <a:sym typeface="Roboto"/>
            </a:endParaRPr>
          </a:p>
          <a:p>
            <a:pPr indent="-304800" lvl="0" marL="457200" rtl="0" algn="l">
              <a:lnSpc>
                <a:spcPct val="100000"/>
              </a:lnSpc>
              <a:spcBef>
                <a:spcPts val="0"/>
              </a:spcBef>
              <a:spcAft>
                <a:spcPts val="0"/>
              </a:spcAft>
              <a:buClr>
                <a:srgbClr val="222222"/>
              </a:buClr>
              <a:buSzPts val="1200"/>
              <a:buFont typeface="Roboto"/>
              <a:buChar char="●"/>
            </a:pPr>
            <a:r>
              <a:rPr lang="en" sz="1200">
                <a:solidFill>
                  <a:srgbClr val="000000"/>
                </a:solidFill>
                <a:highlight>
                  <a:srgbClr val="FFFFFF"/>
                </a:highlight>
                <a:latin typeface="Roboto"/>
                <a:ea typeface="Roboto"/>
                <a:cs typeface="Roboto"/>
                <a:sym typeface="Roboto"/>
              </a:rPr>
              <a:t>Types :</a:t>
            </a:r>
            <a:endParaRPr sz="1200">
              <a:solidFill>
                <a:srgbClr val="000000"/>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t/>
            </a:r>
            <a:endParaRPr sz="1200">
              <a:solidFill>
                <a:srgbClr val="000000"/>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t/>
            </a:r>
            <a:endParaRPr sz="1200">
              <a:solidFill>
                <a:srgbClr val="000000"/>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t/>
            </a:r>
            <a:endParaRPr sz="1200">
              <a:solidFill>
                <a:srgbClr val="000000"/>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t/>
            </a:r>
            <a:endParaRPr sz="1200">
              <a:solidFill>
                <a:srgbClr val="000000"/>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t/>
            </a:r>
            <a:endParaRPr sz="1200">
              <a:solidFill>
                <a:srgbClr val="000000"/>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t/>
            </a:r>
            <a:endParaRPr sz="1200">
              <a:solidFill>
                <a:srgbClr val="000000"/>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t/>
            </a:r>
            <a:endParaRPr sz="1200">
              <a:solidFill>
                <a:srgbClr val="000000"/>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t/>
            </a:r>
            <a:endParaRPr sz="1200">
              <a:solidFill>
                <a:srgbClr val="000000"/>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t/>
            </a:r>
            <a:endParaRPr sz="1200">
              <a:solidFill>
                <a:srgbClr val="000000"/>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t/>
            </a:r>
            <a:endParaRPr sz="1200">
              <a:solidFill>
                <a:srgbClr val="000000"/>
              </a:solidFill>
              <a:highlight>
                <a:srgbClr val="FFFFFF"/>
              </a:highlight>
              <a:latin typeface="Roboto"/>
              <a:ea typeface="Roboto"/>
              <a:cs typeface="Roboto"/>
              <a:sym typeface="Roboto"/>
            </a:endParaRPr>
          </a:p>
          <a:p>
            <a:pPr indent="0" lvl="0" marL="457200" rtl="0" algn="l">
              <a:lnSpc>
                <a:spcPct val="100000"/>
              </a:lnSpc>
              <a:spcBef>
                <a:spcPts val="0"/>
              </a:spcBef>
              <a:spcAft>
                <a:spcPts val="0"/>
              </a:spcAft>
              <a:buNone/>
            </a:pPr>
            <a:r>
              <a:t/>
            </a:r>
            <a:endParaRPr sz="1200">
              <a:solidFill>
                <a:srgbClr val="000000"/>
              </a:solidFill>
              <a:highlight>
                <a:srgbClr val="FFFFFF"/>
              </a:highlight>
              <a:latin typeface="Roboto"/>
              <a:ea typeface="Roboto"/>
              <a:cs typeface="Roboto"/>
              <a:sym typeface="Roboto"/>
            </a:endParaRPr>
          </a:p>
          <a:p>
            <a:pPr indent="-304800" lvl="0" marL="457200" rtl="0" algn="l">
              <a:lnSpc>
                <a:spcPct val="100000"/>
              </a:lnSpc>
              <a:spcBef>
                <a:spcPts val="0"/>
              </a:spcBef>
              <a:spcAft>
                <a:spcPts val="0"/>
              </a:spcAft>
              <a:buClr>
                <a:srgbClr val="000000"/>
              </a:buClr>
              <a:buSzPts val="1200"/>
              <a:buFont typeface="Roboto"/>
              <a:buChar char="●"/>
            </a:pPr>
            <a:r>
              <a:rPr lang="en" sz="1200">
                <a:solidFill>
                  <a:srgbClr val="000000"/>
                </a:solidFill>
                <a:highlight>
                  <a:srgbClr val="FFFFFF"/>
                </a:highlight>
                <a:latin typeface="Roboto"/>
                <a:ea typeface="Roboto"/>
                <a:cs typeface="Roboto"/>
                <a:sym typeface="Roboto"/>
              </a:rPr>
              <a:t>Some tools - </a:t>
            </a:r>
            <a:r>
              <a:rPr lang="en" sz="1200">
                <a:solidFill>
                  <a:srgbClr val="000000"/>
                </a:solidFill>
                <a:latin typeface="Roboto"/>
                <a:ea typeface="Roboto"/>
                <a:cs typeface="Roboto"/>
                <a:sym typeface="Roboto"/>
              </a:rPr>
              <a:t>ViPR (</a:t>
            </a:r>
            <a:r>
              <a:rPr lang="en" sz="1200">
                <a:solidFill>
                  <a:srgbClr val="000000"/>
                </a:solidFill>
                <a:highlight>
                  <a:srgbClr val="FFFFFF"/>
                </a:highlight>
                <a:latin typeface="Roboto"/>
                <a:ea typeface="Roboto"/>
                <a:cs typeface="Roboto"/>
                <a:sym typeface="Roboto"/>
              </a:rPr>
              <a:t>Metadata-driven Comparative </a:t>
            </a:r>
            <a:endParaRPr sz="1200">
              <a:solidFill>
                <a:srgbClr val="000000"/>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rPr lang="en" sz="1200">
                <a:solidFill>
                  <a:srgbClr val="000000"/>
                </a:solidFill>
                <a:highlight>
                  <a:srgbClr val="FFFFFF"/>
                </a:highlight>
                <a:latin typeface="Roboto"/>
                <a:ea typeface="Roboto"/>
                <a:cs typeface="Roboto"/>
                <a:sym typeface="Roboto"/>
              </a:rPr>
              <a:t>             Analysis Tool</a:t>
            </a:r>
            <a:r>
              <a:rPr lang="en" sz="1200">
                <a:solidFill>
                  <a:srgbClr val="000000"/>
                </a:solidFill>
                <a:latin typeface="Roboto"/>
                <a:ea typeface="Roboto"/>
                <a:cs typeface="Roboto"/>
                <a:sym typeface="Roboto"/>
              </a:rPr>
              <a:t>), </a:t>
            </a:r>
            <a:r>
              <a:rPr lang="en" sz="1200">
                <a:solidFill>
                  <a:srgbClr val="000000"/>
                </a:solidFill>
                <a:highlight>
                  <a:srgbClr val="FFFFFF"/>
                </a:highlight>
                <a:latin typeface="Roboto"/>
                <a:ea typeface="Roboto"/>
                <a:cs typeface="Roboto"/>
                <a:sym typeface="Roboto"/>
              </a:rPr>
              <a:t>ETE toolkit, iTOL, CLC Main workbench,</a:t>
            </a:r>
            <a:endParaRPr sz="1200">
              <a:solidFill>
                <a:srgbClr val="000000"/>
              </a:solidFill>
              <a:highlight>
                <a:srgbClr val="FFFFFF"/>
              </a:highlight>
              <a:latin typeface="Roboto"/>
              <a:ea typeface="Roboto"/>
              <a:cs typeface="Roboto"/>
              <a:sym typeface="Roboto"/>
            </a:endParaRPr>
          </a:p>
          <a:p>
            <a:pPr indent="0" lvl="0" marL="457200" rtl="0" algn="l">
              <a:lnSpc>
                <a:spcPct val="100000"/>
              </a:lnSpc>
              <a:spcBef>
                <a:spcPts val="0"/>
              </a:spcBef>
              <a:spcAft>
                <a:spcPts val="0"/>
              </a:spcAft>
              <a:buNone/>
            </a:pPr>
            <a:r>
              <a:rPr lang="en" sz="1200">
                <a:solidFill>
                  <a:srgbClr val="000000"/>
                </a:solidFill>
                <a:highlight>
                  <a:srgbClr val="FFFFFF"/>
                </a:highlight>
                <a:latin typeface="Roboto"/>
                <a:ea typeface="Roboto"/>
                <a:cs typeface="Roboto"/>
                <a:sym typeface="Roboto"/>
              </a:rPr>
              <a:t> etc.</a:t>
            </a:r>
            <a:endParaRPr sz="1200">
              <a:solidFill>
                <a:srgbClr val="000000"/>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200">
              <a:solidFill>
                <a:srgbClr val="000000"/>
              </a:solidFill>
              <a:highlight>
                <a:srgbClr val="FFFFFF"/>
              </a:highlight>
              <a:latin typeface="Roboto"/>
              <a:ea typeface="Roboto"/>
              <a:cs typeface="Roboto"/>
              <a:sym typeface="Roboto"/>
            </a:endParaRPr>
          </a:p>
          <a:p>
            <a:pPr indent="0" lvl="0" marL="457200" rtl="0" algn="l">
              <a:spcBef>
                <a:spcPts val="1600"/>
              </a:spcBef>
              <a:spcAft>
                <a:spcPts val="0"/>
              </a:spcAft>
              <a:buNone/>
            </a:pPr>
            <a:r>
              <a:t/>
            </a:r>
            <a:endParaRPr sz="1200">
              <a:solidFill>
                <a:srgbClr val="000000"/>
              </a:solidFill>
              <a:highlight>
                <a:srgbClr val="FFFFFF"/>
              </a:highlight>
              <a:latin typeface="Roboto"/>
              <a:ea typeface="Roboto"/>
              <a:cs typeface="Roboto"/>
              <a:sym typeface="Roboto"/>
            </a:endParaRPr>
          </a:p>
          <a:p>
            <a:pPr indent="0" lvl="0" marL="457200" rtl="0" algn="l">
              <a:spcBef>
                <a:spcPts val="1600"/>
              </a:spcBef>
              <a:spcAft>
                <a:spcPts val="0"/>
              </a:spcAft>
              <a:buNone/>
            </a:pPr>
            <a:r>
              <a:t/>
            </a:r>
            <a:endParaRPr sz="1200">
              <a:solidFill>
                <a:srgbClr val="000000"/>
              </a:solidFill>
              <a:highlight>
                <a:srgbClr val="FFFFFF"/>
              </a:highlight>
              <a:latin typeface="Roboto"/>
              <a:ea typeface="Roboto"/>
              <a:cs typeface="Roboto"/>
              <a:sym typeface="Roboto"/>
            </a:endParaRPr>
          </a:p>
          <a:p>
            <a:pPr indent="0" lvl="0" marL="457200" rtl="0" algn="l">
              <a:spcBef>
                <a:spcPts val="1600"/>
              </a:spcBef>
              <a:spcAft>
                <a:spcPts val="1600"/>
              </a:spcAft>
              <a:buNone/>
            </a:pPr>
            <a:r>
              <a:t/>
            </a:r>
            <a:endParaRPr sz="1200">
              <a:solidFill>
                <a:srgbClr val="222222"/>
              </a:solidFill>
              <a:highlight>
                <a:srgbClr val="FFFFFF"/>
              </a:highlight>
              <a:latin typeface="Roboto"/>
              <a:ea typeface="Roboto"/>
              <a:cs typeface="Roboto"/>
              <a:sym typeface="Roboto"/>
            </a:endParaRPr>
          </a:p>
        </p:txBody>
      </p:sp>
      <p:pic>
        <p:nvPicPr>
          <p:cNvPr id="91" name="Google Shape;91;p18"/>
          <p:cNvPicPr preferRelativeResize="0"/>
          <p:nvPr/>
        </p:nvPicPr>
        <p:blipFill>
          <a:blip r:embed="rId3">
            <a:alphaModFix/>
          </a:blip>
          <a:stretch>
            <a:fillRect/>
          </a:stretch>
        </p:blipFill>
        <p:spPr>
          <a:xfrm>
            <a:off x="4948000" y="2399175"/>
            <a:ext cx="4053100" cy="2262125"/>
          </a:xfrm>
          <a:prstGeom prst="rect">
            <a:avLst/>
          </a:prstGeom>
          <a:noFill/>
          <a:ln>
            <a:noFill/>
          </a:ln>
        </p:spPr>
      </p:pic>
      <p:sp>
        <p:nvSpPr>
          <p:cNvPr id="92" name="Google Shape;92;p18"/>
          <p:cNvSpPr txBox="1"/>
          <p:nvPr/>
        </p:nvSpPr>
        <p:spPr>
          <a:xfrm>
            <a:off x="242700" y="2153875"/>
            <a:ext cx="4822200" cy="20787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200">
                <a:highlight>
                  <a:srgbClr val="FFFFFF"/>
                </a:highlight>
                <a:latin typeface="Roboto"/>
                <a:ea typeface="Roboto"/>
                <a:cs typeface="Roboto"/>
                <a:sym typeface="Roboto"/>
              </a:rPr>
              <a:t>"</a:t>
            </a:r>
            <a:r>
              <a:rPr b="1" lang="en" sz="1200">
                <a:highlight>
                  <a:srgbClr val="FFFFFF"/>
                </a:highlight>
                <a:latin typeface="Roboto"/>
                <a:ea typeface="Roboto"/>
                <a:cs typeface="Roboto"/>
                <a:sym typeface="Roboto"/>
              </a:rPr>
              <a:t>cladogram</a:t>
            </a:r>
            <a:r>
              <a:rPr lang="en" sz="1200">
                <a:highlight>
                  <a:srgbClr val="FFFFFF"/>
                </a:highlight>
                <a:latin typeface="Roboto"/>
                <a:ea typeface="Roboto"/>
                <a:cs typeface="Roboto"/>
                <a:sym typeface="Roboto"/>
              </a:rPr>
              <a:t>" suggests that the lengths of the branches in the diagram are arbitrary, while in a "</a:t>
            </a:r>
            <a:r>
              <a:rPr b="1" lang="en" sz="1200">
                <a:highlight>
                  <a:srgbClr val="FFFFFF"/>
                </a:highlight>
                <a:latin typeface="Roboto"/>
                <a:ea typeface="Roboto"/>
                <a:cs typeface="Roboto"/>
                <a:sym typeface="Roboto"/>
              </a:rPr>
              <a:t>phylogeny</a:t>
            </a:r>
            <a:r>
              <a:rPr lang="en" sz="1200">
                <a:highlight>
                  <a:srgbClr val="FFFFFF"/>
                </a:highlight>
                <a:latin typeface="Roboto"/>
                <a:ea typeface="Roboto"/>
                <a:cs typeface="Roboto"/>
                <a:sym typeface="Roboto"/>
              </a:rPr>
              <a:t>," the branch lengths indicate the amount of character change. </a:t>
            </a:r>
            <a:endParaRPr sz="1200">
              <a:highlight>
                <a:srgbClr val="FFFFFF"/>
              </a:highlight>
              <a:latin typeface="Roboto"/>
              <a:ea typeface="Roboto"/>
              <a:cs typeface="Roboto"/>
              <a:sym typeface="Roboto"/>
            </a:endParaRPr>
          </a:p>
          <a:p>
            <a:pPr indent="0" lvl="0" marL="457200" rtl="0" algn="l">
              <a:lnSpc>
                <a:spcPct val="115000"/>
              </a:lnSpc>
              <a:spcBef>
                <a:spcPts val="1600"/>
              </a:spcBef>
              <a:spcAft>
                <a:spcPts val="0"/>
              </a:spcAft>
              <a:buNone/>
            </a:pPr>
            <a:r>
              <a:rPr lang="en" sz="1200">
                <a:highlight>
                  <a:srgbClr val="FFFFFF"/>
                </a:highlight>
                <a:latin typeface="Roboto"/>
                <a:ea typeface="Roboto"/>
                <a:cs typeface="Roboto"/>
                <a:sym typeface="Roboto"/>
              </a:rPr>
              <a:t>For our purposes here, the important things to remember are that organisms are related and that we can represent those relationships with tree structures.</a:t>
            </a:r>
            <a:endParaRPr sz="1200">
              <a:highlight>
                <a:srgbClr val="FFFFFF"/>
              </a:highlight>
              <a:latin typeface="Roboto"/>
              <a:ea typeface="Roboto"/>
              <a:cs typeface="Roboto"/>
              <a:sym typeface="Roboto"/>
            </a:endParaRPr>
          </a:p>
          <a:p>
            <a:pPr indent="0" lvl="0" marL="457200" rtl="0" algn="l">
              <a:lnSpc>
                <a:spcPct val="115000"/>
              </a:lnSpc>
              <a:spcBef>
                <a:spcPts val="1600"/>
              </a:spcBef>
              <a:spcAft>
                <a:spcPts val="1600"/>
              </a:spcAft>
              <a:buNone/>
            </a:pPr>
            <a:r>
              <a:t/>
            </a:r>
            <a:endParaRPr sz="1200">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102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Trees	Results - iTOL</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9" name="Google Shape;99;p19"/>
          <p:cNvPicPr preferRelativeResize="0"/>
          <p:nvPr/>
        </p:nvPicPr>
        <p:blipFill>
          <a:blip r:embed="rId3">
            <a:alphaModFix/>
          </a:blip>
          <a:stretch>
            <a:fillRect/>
          </a:stretch>
        </p:blipFill>
        <p:spPr>
          <a:xfrm>
            <a:off x="139300" y="589350"/>
            <a:ext cx="8926127" cy="4325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idx="1" type="body"/>
          </p:nvPr>
        </p:nvSpPr>
        <p:spPr>
          <a:xfrm>
            <a:off x="107150" y="316425"/>
            <a:ext cx="3868200" cy="3416400"/>
          </a:xfrm>
          <a:prstGeom prst="rect">
            <a:avLst/>
          </a:prstGeom>
        </p:spPr>
        <p:txBody>
          <a:bodyPr anchorCtr="0" anchor="t" bIns="91425" lIns="91425" spcFirstLastPara="1" rIns="91425" wrap="square" tIns="91425">
            <a:noAutofit/>
          </a:bodyPr>
          <a:lstStyle/>
          <a:p>
            <a:pPr indent="-295275" lvl="0" marL="457200" rtl="0" algn="l">
              <a:spcBef>
                <a:spcPts val="0"/>
              </a:spcBef>
              <a:spcAft>
                <a:spcPts val="0"/>
              </a:spcAft>
              <a:buClr>
                <a:srgbClr val="333333"/>
              </a:buClr>
              <a:buSzPts val="1050"/>
              <a:buFont typeface="Roboto"/>
              <a:buChar char="●"/>
            </a:pPr>
            <a:r>
              <a:rPr lang="en" sz="1050">
                <a:solidFill>
                  <a:srgbClr val="333333"/>
                </a:solidFill>
                <a:highlight>
                  <a:srgbClr val="FFFFFF"/>
                </a:highlight>
                <a:latin typeface="Roboto"/>
                <a:ea typeface="Roboto"/>
                <a:cs typeface="Roboto"/>
                <a:sym typeface="Roboto"/>
              </a:rPr>
              <a:t>If a tree contains bootstrap information, or other metadata (such as various MrBayes metadata fields), these can be visualized by selecting </a:t>
            </a:r>
            <a:r>
              <a:rPr b="1" lang="en" sz="1050">
                <a:solidFill>
                  <a:srgbClr val="333333"/>
                </a:solidFill>
                <a:highlight>
                  <a:srgbClr val="FFFFFF"/>
                </a:highlight>
                <a:latin typeface="Roboto"/>
                <a:ea typeface="Roboto"/>
                <a:cs typeface="Roboto"/>
                <a:sym typeface="Roboto"/>
              </a:rPr>
              <a:t>Display</a:t>
            </a:r>
            <a:r>
              <a:rPr lang="en" sz="1050">
                <a:solidFill>
                  <a:srgbClr val="333333"/>
                </a:solidFill>
                <a:highlight>
                  <a:srgbClr val="FFFFFF"/>
                </a:highlight>
                <a:latin typeface="Roboto"/>
                <a:ea typeface="Roboto"/>
                <a:cs typeface="Roboto"/>
                <a:sym typeface="Roboto"/>
              </a:rPr>
              <a:t> under </a:t>
            </a:r>
            <a:r>
              <a:rPr b="1" lang="en" sz="1050">
                <a:solidFill>
                  <a:srgbClr val="333333"/>
                </a:solidFill>
                <a:highlight>
                  <a:srgbClr val="FFFFFF"/>
                </a:highlight>
                <a:latin typeface="Roboto"/>
                <a:ea typeface="Roboto"/>
                <a:cs typeface="Roboto"/>
                <a:sym typeface="Roboto"/>
              </a:rPr>
              <a:t>Bootstraps / metadata</a:t>
            </a:r>
            <a:r>
              <a:rPr lang="en" sz="1050">
                <a:solidFill>
                  <a:srgbClr val="333333"/>
                </a:solidFill>
                <a:highlight>
                  <a:srgbClr val="FFFFFF"/>
                </a:highlight>
                <a:latin typeface="Roboto"/>
                <a:ea typeface="Roboto"/>
                <a:cs typeface="Roboto"/>
                <a:sym typeface="Roboto"/>
              </a:rPr>
              <a:t> section of the </a:t>
            </a:r>
            <a:r>
              <a:rPr b="1" lang="en" sz="1050">
                <a:solidFill>
                  <a:srgbClr val="333333"/>
                </a:solidFill>
                <a:highlight>
                  <a:srgbClr val="FFFFFF"/>
                </a:highlight>
                <a:latin typeface="Roboto"/>
                <a:ea typeface="Roboto"/>
                <a:cs typeface="Roboto"/>
                <a:sym typeface="Roboto"/>
              </a:rPr>
              <a:t>Advanced</a:t>
            </a:r>
            <a:r>
              <a:rPr lang="en" sz="1050">
                <a:solidFill>
                  <a:srgbClr val="333333"/>
                </a:solidFill>
                <a:highlight>
                  <a:srgbClr val="FFFFFF"/>
                </a:highlight>
                <a:latin typeface="Roboto"/>
                <a:ea typeface="Roboto"/>
                <a:cs typeface="Roboto"/>
                <a:sym typeface="Roboto"/>
              </a:rPr>
              <a:t> controls tab. </a:t>
            </a:r>
            <a:endParaRPr sz="1050">
              <a:solidFill>
                <a:srgbClr val="333333"/>
              </a:solidFill>
              <a:highlight>
                <a:srgbClr val="FFFFFF"/>
              </a:highlight>
              <a:latin typeface="Roboto"/>
              <a:ea typeface="Roboto"/>
              <a:cs typeface="Roboto"/>
              <a:sym typeface="Roboto"/>
            </a:endParaRPr>
          </a:p>
          <a:p>
            <a:pPr indent="-295275" lvl="0" marL="457200" rtl="0" algn="l">
              <a:spcBef>
                <a:spcPts val="0"/>
              </a:spcBef>
              <a:spcAft>
                <a:spcPts val="0"/>
              </a:spcAft>
              <a:buClr>
                <a:srgbClr val="333333"/>
              </a:buClr>
              <a:buSzPts val="1050"/>
              <a:buFont typeface="Roboto"/>
              <a:buChar char="●"/>
            </a:pPr>
            <a:r>
              <a:rPr lang="en" sz="1050">
                <a:solidFill>
                  <a:srgbClr val="333333"/>
                </a:solidFill>
                <a:highlight>
                  <a:srgbClr val="FFFFFF"/>
                </a:highlight>
                <a:latin typeface="Roboto"/>
                <a:ea typeface="Roboto"/>
                <a:cs typeface="Roboto"/>
                <a:sym typeface="Roboto"/>
              </a:rPr>
              <a:t>The metadata can be visualized in 4 different ways: </a:t>
            </a:r>
            <a:endParaRPr sz="1050">
              <a:solidFill>
                <a:srgbClr val="333333"/>
              </a:solidFill>
              <a:highlight>
                <a:srgbClr val="FFFFFF"/>
              </a:highlight>
              <a:latin typeface="Roboto"/>
              <a:ea typeface="Roboto"/>
              <a:cs typeface="Roboto"/>
              <a:sym typeface="Roboto"/>
            </a:endParaRPr>
          </a:p>
          <a:p>
            <a:pPr indent="0" lvl="0" marL="0" rtl="0" algn="l">
              <a:spcBef>
                <a:spcPts val="800"/>
              </a:spcBef>
              <a:spcAft>
                <a:spcPts val="0"/>
              </a:spcAft>
              <a:buNone/>
            </a:pPr>
            <a:r>
              <a:rPr b="1" lang="en" sz="1050">
                <a:solidFill>
                  <a:srgbClr val="333333"/>
                </a:solidFill>
                <a:highlight>
                  <a:srgbClr val="FFFFFF"/>
                </a:highlight>
                <a:latin typeface="Roboto"/>
                <a:ea typeface="Roboto"/>
                <a:cs typeface="Roboto"/>
                <a:sym typeface="Roboto"/>
              </a:rPr>
              <a:t>Symbol:</a:t>
            </a:r>
            <a:r>
              <a:rPr lang="en" sz="1050">
                <a:solidFill>
                  <a:srgbClr val="333333"/>
                </a:solidFill>
                <a:highlight>
                  <a:srgbClr val="FFFFFF"/>
                </a:highlight>
                <a:latin typeface="Roboto"/>
                <a:ea typeface="Roboto"/>
                <a:cs typeface="Roboto"/>
                <a:sym typeface="Roboto"/>
              </a:rPr>
              <a:t> select the shape type, minimum and maximum size and the color. </a:t>
            </a:r>
            <a:endParaRPr sz="1050">
              <a:solidFill>
                <a:srgbClr val="333333"/>
              </a:solidFill>
              <a:highlight>
                <a:srgbClr val="FFFFFF"/>
              </a:highlight>
              <a:latin typeface="Roboto"/>
              <a:ea typeface="Roboto"/>
              <a:cs typeface="Roboto"/>
              <a:sym typeface="Roboto"/>
            </a:endParaRPr>
          </a:p>
          <a:p>
            <a:pPr indent="0" lvl="0" marL="0" rtl="0" algn="l">
              <a:spcBef>
                <a:spcPts val="800"/>
              </a:spcBef>
              <a:spcAft>
                <a:spcPts val="0"/>
              </a:spcAft>
              <a:buNone/>
            </a:pPr>
            <a:r>
              <a:rPr b="1" lang="en" sz="1050">
                <a:solidFill>
                  <a:srgbClr val="333333"/>
                </a:solidFill>
                <a:highlight>
                  <a:srgbClr val="FFFFFF"/>
                </a:highlight>
                <a:latin typeface="Roboto"/>
                <a:ea typeface="Roboto"/>
                <a:cs typeface="Roboto"/>
                <a:sym typeface="Roboto"/>
              </a:rPr>
              <a:t>Text:</a:t>
            </a:r>
            <a:r>
              <a:rPr lang="en" sz="1050">
                <a:solidFill>
                  <a:srgbClr val="333333"/>
                </a:solidFill>
                <a:highlight>
                  <a:srgbClr val="FFFFFF"/>
                </a:highlight>
                <a:latin typeface="Roboto"/>
                <a:ea typeface="Roboto"/>
                <a:cs typeface="Roboto"/>
                <a:sym typeface="Roboto"/>
              </a:rPr>
              <a:t> values will be displayed as text labels on the branches. Font size, numeric style and position of the label can be adjusted.</a:t>
            </a:r>
            <a:endParaRPr sz="1050">
              <a:solidFill>
                <a:srgbClr val="333333"/>
              </a:solidFill>
              <a:highlight>
                <a:srgbClr val="FFFFFF"/>
              </a:highlight>
              <a:latin typeface="Roboto"/>
              <a:ea typeface="Roboto"/>
              <a:cs typeface="Roboto"/>
              <a:sym typeface="Roboto"/>
            </a:endParaRPr>
          </a:p>
          <a:p>
            <a:pPr indent="0" lvl="0" marL="0" rtl="0" algn="l">
              <a:spcBef>
                <a:spcPts val="800"/>
              </a:spcBef>
              <a:spcAft>
                <a:spcPts val="0"/>
              </a:spcAft>
              <a:buNone/>
            </a:pPr>
            <a:r>
              <a:rPr b="1" lang="en" sz="1050">
                <a:solidFill>
                  <a:srgbClr val="333333"/>
                </a:solidFill>
                <a:highlight>
                  <a:srgbClr val="FFFFFF"/>
                </a:highlight>
                <a:latin typeface="Roboto"/>
                <a:ea typeface="Roboto"/>
                <a:cs typeface="Roboto"/>
                <a:sym typeface="Roboto"/>
              </a:rPr>
              <a:t>Color:</a:t>
            </a:r>
            <a:r>
              <a:rPr lang="en" sz="1050">
                <a:solidFill>
                  <a:srgbClr val="333333"/>
                </a:solidFill>
                <a:highlight>
                  <a:srgbClr val="FFFFFF"/>
                </a:highlight>
                <a:latin typeface="Roboto"/>
                <a:ea typeface="Roboto"/>
                <a:cs typeface="Roboto"/>
                <a:sym typeface="Roboto"/>
              </a:rPr>
              <a:t> tree branches will be colored according to their metadata values and the color gradient defined in the control box. For non-numeric metadata sources, colors will be assigned automatically.</a:t>
            </a:r>
            <a:endParaRPr sz="1050">
              <a:solidFill>
                <a:srgbClr val="333333"/>
              </a:solidFill>
              <a:highlight>
                <a:srgbClr val="FFFFFF"/>
              </a:highlight>
              <a:latin typeface="Roboto"/>
              <a:ea typeface="Roboto"/>
              <a:cs typeface="Roboto"/>
              <a:sym typeface="Roboto"/>
            </a:endParaRPr>
          </a:p>
          <a:p>
            <a:pPr indent="0" lvl="0" marL="0" rtl="0" algn="l">
              <a:spcBef>
                <a:spcPts val="800"/>
              </a:spcBef>
              <a:spcAft>
                <a:spcPts val="0"/>
              </a:spcAft>
              <a:buNone/>
            </a:pPr>
            <a:r>
              <a:rPr b="1" lang="en" sz="1050">
                <a:solidFill>
                  <a:srgbClr val="333333"/>
                </a:solidFill>
                <a:highlight>
                  <a:srgbClr val="FFFFFF"/>
                </a:highlight>
                <a:latin typeface="Roboto"/>
                <a:ea typeface="Roboto"/>
                <a:cs typeface="Roboto"/>
                <a:sym typeface="Roboto"/>
              </a:rPr>
              <a:t>Width:</a:t>
            </a:r>
            <a:r>
              <a:rPr lang="en" sz="1050">
                <a:solidFill>
                  <a:srgbClr val="333333"/>
                </a:solidFill>
                <a:highlight>
                  <a:srgbClr val="FFFFFF"/>
                </a:highlight>
                <a:latin typeface="Roboto"/>
                <a:ea typeface="Roboto"/>
                <a:cs typeface="Roboto"/>
                <a:sym typeface="Roboto"/>
              </a:rPr>
              <a:t> tree branch widths will be set according to their metadata values. Minimum/maximum widths selected will be used as the widths for the branches with minimum/maximum metadata value</a:t>
            </a:r>
            <a:endParaRPr sz="1050">
              <a:solidFill>
                <a:srgbClr val="333333"/>
              </a:solidFill>
              <a:highlight>
                <a:srgbClr val="FFFFFF"/>
              </a:highlight>
              <a:latin typeface="Roboto"/>
              <a:ea typeface="Roboto"/>
              <a:cs typeface="Roboto"/>
              <a:sym typeface="Roboto"/>
            </a:endParaRPr>
          </a:p>
          <a:p>
            <a:pPr indent="-295275" lvl="0" marL="457200" rtl="0" algn="l">
              <a:spcBef>
                <a:spcPts val="800"/>
              </a:spcBef>
              <a:spcAft>
                <a:spcPts val="0"/>
              </a:spcAft>
              <a:buClr>
                <a:srgbClr val="333333"/>
              </a:buClr>
              <a:buSzPts val="1050"/>
              <a:buFont typeface="Roboto"/>
              <a:buChar char="●"/>
            </a:pPr>
            <a:r>
              <a:rPr lang="en" sz="1050">
                <a:solidFill>
                  <a:srgbClr val="333333"/>
                </a:solidFill>
                <a:highlight>
                  <a:srgbClr val="FFFFFF"/>
                </a:highlight>
                <a:latin typeface="Roboto"/>
                <a:ea typeface="Roboto"/>
                <a:cs typeface="Roboto"/>
                <a:sym typeface="Roboto"/>
              </a:rPr>
              <a:t>Dataset option can be used to add Metadata but free </a:t>
            </a:r>
            <a:r>
              <a:rPr lang="en" sz="1050">
                <a:solidFill>
                  <a:srgbClr val="333333"/>
                </a:solidFill>
                <a:highlight>
                  <a:srgbClr val="FFFFFF"/>
                </a:highlight>
                <a:latin typeface="Roboto"/>
                <a:ea typeface="Roboto"/>
                <a:cs typeface="Roboto"/>
                <a:sym typeface="Roboto"/>
              </a:rPr>
              <a:t>trial</a:t>
            </a:r>
            <a:r>
              <a:rPr lang="en" sz="1050">
                <a:solidFill>
                  <a:srgbClr val="333333"/>
                </a:solidFill>
                <a:highlight>
                  <a:srgbClr val="FFFFFF"/>
                </a:highlight>
                <a:latin typeface="Roboto"/>
                <a:ea typeface="Roboto"/>
                <a:cs typeface="Roboto"/>
                <a:sym typeface="Roboto"/>
              </a:rPr>
              <a:t> supports only 5 entries for tree. </a:t>
            </a:r>
            <a:endParaRPr sz="1050">
              <a:solidFill>
                <a:srgbClr val="333333"/>
              </a:solidFill>
              <a:highlight>
                <a:srgbClr val="FFFFFF"/>
              </a:highlight>
              <a:latin typeface="Roboto"/>
              <a:ea typeface="Roboto"/>
              <a:cs typeface="Roboto"/>
              <a:sym typeface="Roboto"/>
            </a:endParaRPr>
          </a:p>
        </p:txBody>
      </p:sp>
      <p:pic>
        <p:nvPicPr>
          <p:cNvPr id="105" name="Google Shape;105;p20"/>
          <p:cNvPicPr preferRelativeResize="0"/>
          <p:nvPr/>
        </p:nvPicPr>
        <p:blipFill>
          <a:blip r:embed="rId3">
            <a:alphaModFix/>
          </a:blip>
          <a:stretch>
            <a:fillRect/>
          </a:stretch>
        </p:blipFill>
        <p:spPr>
          <a:xfrm>
            <a:off x="3975475" y="316427"/>
            <a:ext cx="5089950" cy="4368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204550" y="177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Trees	Results - Qiagen CLC Workbench</a:t>
            </a:r>
            <a:endParaRPr/>
          </a:p>
          <a:p>
            <a:pPr indent="0" lvl="0" marL="0" rtl="0" algn="l">
              <a:spcBef>
                <a:spcPts val="0"/>
              </a:spcBef>
              <a:spcAft>
                <a:spcPts val="0"/>
              </a:spcAft>
              <a:buNone/>
            </a:pPr>
            <a:r>
              <a:t/>
            </a:r>
            <a:endParaRPr/>
          </a:p>
        </p:txBody>
      </p:sp>
      <p:sp>
        <p:nvSpPr>
          <p:cNvPr id="111" name="Google Shape;111;p21"/>
          <p:cNvSpPr txBox="1"/>
          <p:nvPr>
            <p:ph idx="1" type="body"/>
          </p:nvPr>
        </p:nvSpPr>
        <p:spPr>
          <a:xfrm>
            <a:off x="118825" y="863550"/>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Roboto"/>
              <a:buChar char="●"/>
            </a:pPr>
            <a:r>
              <a:rPr lang="en" sz="1200">
                <a:latin typeface="Roboto"/>
                <a:ea typeface="Roboto"/>
                <a:cs typeface="Roboto"/>
                <a:sym typeface="Roboto"/>
              </a:rPr>
              <a:t>CLC Main Workbench 20.0.4 Windows, macOS and Linux May 12, 2020 This software is for research purposes only.</a:t>
            </a:r>
            <a:endParaRPr sz="1200">
              <a:latin typeface="Roboto"/>
              <a:ea typeface="Roboto"/>
              <a:cs typeface="Roboto"/>
              <a:sym typeface="Roboto"/>
            </a:endParaRPr>
          </a:p>
          <a:p>
            <a:pPr indent="-304800" lvl="0" marL="457200" rtl="0" algn="l">
              <a:lnSpc>
                <a:spcPct val="132500"/>
              </a:lnSpc>
              <a:spcBef>
                <a:spcPts val="0"/>
              </a:spcBef>
              <a:spcAft>
                <a:spcPts val="0"/>
              </a:spcAft>
              <a:buSzPts val="1200"/>
              <a:buFont typeface="Roboto"/>
              <a:buChar char="●"/>
            </a:pPr>
            <a:r>
              <a:rPr lang="en" sz="1200">
                <a:solidFill>
                  <a:srgbClr val="47443F"/>
                </a:solidFill>
                <a:highlight>
                  <a:srgbClr val="FFFFFF"/>
                </a:highlight>
                <a:latin typeface="Roboto"/>
                <a:ea typeface="Roboto"/>
                <a:cs typeface="Roboto"/>
                <a:sym typeface="Roboto"/>
              </a:rPr>
              <a:t>Phylogenies :</a:t>
            </a:r>
            <a:endParaRPr sz="1200">
              <a:solidFill>
                <a:srgbClr val="47443F"/>
              </a:solidFill>
              <a:highlight>
                <a:srgbClr val="FFFFFF"/>
              </a:highlight>
              <a:latin typeface="Roboto"/>
              <a:ea typeface="Roboto"/>
              <a:cs typeface="Roboto"/>
              <a:sym typeface="Roboto"/>
            </a:endParaRPr>
          </a:p>
          <a:p>
            <a:pPr indent="-304800" lvl="0" marL="457200" rtl="0" algn="l">
              <a:lnSpc>
                <a:spcPct val="155556"/>
              </a:lnSpc>
              <a:spcBef>
                <a:spcPts val="0"/>
              </a:spcBef>
              <a:spcAft>
                <a:spcPts val="0"/>
              </a:spcAft>
              <a:buClr>
                <a:srgbClr val="47443F"/>
              </a:buClr>
              <a:buSzPts val="1200"/>
              <a:buFont typeface="Roboto"/>
              <a:buChar char="-"/>
            </a:pPr>
            <a:r>
              <a:rPr lang="en" sz="1200">
                <a:solidFill>
                  <a:srgbClr val="47443F"/>
                </a:solidFill>
                <a:highlight>
                  <a:srgbClr val="FFFFFF"/>
                </a:highlight>
                <a:latin typeface="Roboto"/>
                <a:ea typeface="Roboto"/>
                <a:cs typeface="Roboto"/>
                <a:sym typeface="Roboto"/>
              </a:rPr>
              <a:t>QIAGEN CLC Main Workbench allows for creation and visualization of phylogenetic trees and associated metadata. It is easy e.g., to find the optimal statistical approach by model testing and visualize imported metadata on tree topology, at high quality, ready for publication.</a:t>
            </a:r>
            <a:endParaRPr sz="1200">
              <a:solidFill>
                <a:srgbClr val="47443F"/>
              </a:solidFill>
              <a:highlight>
                <a:srgbClr val="FFFFFF"/>
              </a:highlight>
              <a:latin typeface="Roboto"/>
              <a:ea typeface="Roboto"/>
              <a:cs typeface="Roboto"/>
              <a:sym typeface="Roboto"/>
            </a:endParaRPr>
          </a:p>
          <a:p>
            <a:pPr indent="-304800" lvl="0" marL="457200" rtl="0" algn="l">
              <a:lnSpc>
                <a:spcPct val="155556"/>
              </a:lnSpc>
              <a:spcBef>
                <a:spcPts val="0"/>
              </a:spcBef>
              <a:spcAft>
                <a:spcPts val="0"/>
              </a:spcAft>
              <a:buClr>
                <a:srgbClr val="47443F"/>
              </a:buClr>
              <a:buSzPts val="1200"/>
              <a:buFont typeface="Roboto"/>
              <a:buChar char="-"/>
            </a:pPr>
            <a:r>
              <a:rPr lang="en" sz="1200">
                <a:solidFill>
                  <a:srgbClr val="47443F"/>
                </a:solidFill>
                <a:highlight>
                  <a:srgbClr val="FFFFFF"/>
                </a:highlight>
                <a:latin typeface="Roboto"/>
                <a:ea typeface="Roboto"/>
                <a:cs typeface="Roboto"/>
                <a:sym typeface="Roboto"/>
              </a:rPr>
              <a:t>There are options to easily modify tree layout and color scheme. Also tools for e.g., generating phylogenetic trees using K-mer based tree construction and for Maximum Likelihood analysis of amino acid alignments are available.</a:t>
            </a:r>
            <a:endParaRPr sz="1200">
              <a:solidFill>
                <a:srgbClr val="47443F"/>
              </a:solidFill>
              <a:highlight>
                <a:srgbClr val="FFFFFF"/>
              </a:highlight>
              <a:latin typeface="Roboto"/>
              <a:ea typeface="Roboto"/>
              <a:cs typeface="Roboto"/>
              <a:sym typeface="Roboto"/>
            </a:endParaRPr>
          </a:p>
          <a:p>
            <a:pPr indent="-304800" lvl="0" marL="457200" rtl="0" algn="l">
              <a:lnSpc>
                <a:spcPct val="155556"/>
              </a:lnSpc>
              <a:spcBef>
                <a:spcPts val="0"/>
              </a:spcBef>
              <a:spcAft>
                <a:spcPts val="0"/>
              </a:spcAft>
              <a:buClr>
                <a:srgbClr val="47443F"/>
              </a:buClr>
              <a:buSzPts val="1200"/>
              <a:buFont typeface="Roboto"/>
              <a:buChar char="●"/>
            </a:pPr>
            <a:r>
              <a:rPr b="1" lang="en" sz="1200">
                <a:solidFill>
                  <a:srgbClr val="47443F"/>
                </a:solidFill>
                <a:highlight>
                  <a:srgbClr val="FFFFFF"/>
                </a:highlight>
                <a:latin typeface="Roboto"/>
                <a:ea typeface="Roboto"/>
                <a:cs typeface="Roboto"/>
                <a:sym typeface="Roboto"/>
              </a:rPr>
              <a:t>Metadata</a:t>
            </a:r>
            <a:r>
              <a:rPr lang="en" sz="1200">
                <a:solidFill>
                  <a:srgbClr val="47443F"/>
                </a:solidFill>
                <a:highlight>
                  <a:srgbClr val="FFFFFF"/>
                </a:highlight>
                <a:latin typeface="Roboto"/>
                <a:ea typeface="Roboto"/>
                <a:cs typeface="Roboto"/>
                <a:sym typeface="Roboto"/>
              </a:rPr>
              <a:t> refers to information about data. In the context of the CLC Main Workbench, this usually means information about samples. For example a set of reads could come from a particular specimen at a particular time point with particular characteristics. The specimen, time and characteristics would be metadata for that set of reads.</a:t>
            </a:r>
            <a:endParaRPr sz="1200">
              <a:solidFill>
                <a:srgbClr val="47443F"/>
              </a:solidFill>
              <a:highlight>
                <a:srgbClr val="FFFFFF"/>
              </a:highlight>
              <a:latin typeface="Roboto"/>
              <a:ea typeface="Roboto"/>
              <a:cs typeface="Roboto"/>
              <a:sym typeface="Roboto"/>
            </a:endParaRPr>
          </a:p>
          <a:p>
            <a:pPr indent="-304800" lvl="0" marL="457200" rtl="0" algn="l">
              <a:lnSpc>
                <a:spcPct val="155556"/>
              </a:lnSpc>
              <a:spcBef>
                <a:spcPts val="0"/>
              </a:spcBef>
              <a:spcAft>
                <a:spcPts val="0"/>
              </a:spcAft>
              <a:buClr>
                <a:srgbClr val="47443F"/>
              </a:buClr>
              <a:buSzPts val="1200"/>
              <a:buFont typeface="Roboto"/>
              <a:buChar char="●"/>
            </a:pPr>
            <a:r>
              <a:rPr b="1" lang="en" sz="1200">
                <a:solidFill>
                  <a:srgbClr val="47443F"/>
                </a:solidFill>
                <a:highlight>
                  <a:srgbClr val="FFFFFF"/>
                </a:highlight>
                <a:latin typeface="Roboto"/>
                <a:ea typeface="Roboto"/>
                <a:cs typeface="Roboto"/>
                <a:sym typeface="Roboto"/>
              </a:rPr>
              <a:t>Metadata association</a:t>
            </a:r>
            <a:r>
              <a:rPr lang="en" sz="1200">
                <a:solidFill>
                  <a:srgbClr val="47443F"/>
                </a:solidFill>
                <a:highlight>
                  <a:srgbClr val="FFFFFF"/>
                </a:highlight>
                <a:latin typeface="Roboto"/>
                <a:ea typeface="Roboto"/>
                <a:cs typeface="Roboto"/>
                <a:sym typeface="Roboto"/>
              </a:rPr>
              <a:t> - The data elements associated particular metadata rows can be listed by selecting the metadata rows of interest. Inheritance of metadata associations requires that a single association can be unambiguously identified for an output when a tool is run. If an output is derived from two ore more inputs with different metadata associations, then no association will be inherited. </a:t>
            </a:r>
            <a:endParaRPr sz="1200">
              <a:solidFill>
                <a:srgbClr val="47443F"/>
              </a:solidFill>
              <a:highlight>
                <a:srgbClr val="FFFFFF"/>
              </a:highlight>
              <a:latin typeface="Roboto"/>
              <a:ea typeface="Roboto"/>
              <a:cs typeface="Roboto"/>
              <a:sym typeface="Roboto"/>
            </a:endParaRPr>
          </a:p>
          <a:p>
            <a:pPr indent="0" lvl="0" marL="457200" rtl="0" algn="l">
              <a:spcBef>
                <a:spcPts val="0"/>
              </a:spcBef>
              <a:spcAft>
                <a:spcPts val="1600"/>
              </a:spcAft>
              <a:buNone/>
            </a:pPr>
            <a:r>
              <a:t/>
            </a:r>
            <a:endParaRPr sz="12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