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90" r:id="rId4"/>
    <p:sldId id="281" r:id="rId5"/>
    <p:sldId id="282" r:id="rId6"/>
    <p:sldId id="283" r:id="rId7"/>
    <p:sldId id="284" r:id="rId8"/>
    <p:sldId id="286" r:id="rId9"/>
    <p:sldId id="287" r:id="rId10"/>
    <p:sldId id="299" r:id="rId11"/>
    <p:sldId id="291" r:id="rId12"/>
    <p:sldId id="300" r:id="rId13"/>
    <p:sldId id="301" r:id="rId14"/>
    <p:sldId id="302" r:id="rId15"/>
    <p:sldId id="303" r:id="rId16"/>
    <p:sldId id="305" r:id="rId17"/>
    <p:sldId id="306" r:id="rId18"/>
    <p:sldId id="307" r:id="rId19"/>
    <p:sldId id="308" r:id="rId20"/>
    <p:sldId id="309" r:id="rId21"/>
    <p:sldId id="285" r:id="rId22"/>
    <p:sldId id="310" r:id="rId23"/>
    <p:sldId id="311" r:id="rId24"/>
    <p:sldId id="289" r:id="rId25"/>
    <p:sldId id="312" r:id="rId26"/>
    <p:sldId id="313" r:id="rId27"/>
    <p:sldId id="314" r:id="rId28"/>
    <p:sldId id="315" r:id="rId29"/>
    <p:sldId id="316" r:id="rId30"/>
    <p:sldId id="317" r:id="rId31"/>
    <p:sldId id="292" r:id="rId32"/>
    <p:sldId id="293" r:id="rId33"/>
    <p:sldId id="294" r:id="rId34"/>
    <p:sldId id="295" r:id="rId35"/>
    <p:sldId id="296" r:id="rId36"/>
    <p:sldId id="297" r:id="rId37"/>
    <p:sldId id="25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E34952-534E-4154-9AC0-FC38284A9978}">
          <p14:sldIdLst>
            <p14:sldId id="256"/>
            <p14:sldId id="288"/>
            <p14:sldId id="290"/>
            <p14:sldId id="281"/>
            <p14:sldId id="282"/>
            <p14:sldId id="283"/>
            <p14:sldId id="284"/>
            <p14:sldId id="286"/>
            <p14:sldId id="287"/>
          </p14:sldIdLst>
        </p14:section>
        <p14:section name="Default Section" id="{7D70FC41-6987-4CBB-A5FC-67B555D3BBE3}">
          <p14:sldIdLst>
            <p14:sldId id="299"/>
            <p14:sldId id="291"/>
            <p14:sldId id="300"/>
            <p14:sldId id="301"/>
            <p14:sldId id="302"/>
            <p14:sldId id="303"/>
            <p14:sldId id="305"/>
            <p14:sldId id="306"/>
          </p14:sldIdLst>
        </p14:section>
        <p14:section name="Default Section" id="{8B042BB1-901C-4687-BE63-DCE4645E8084}">
          <p14:sldIdLst>
            <p14:sldId id="307"/>
            <p14:sldId id="308"/>
            <p14:sldId id="309"/>
            <p14:sldId id="285"/>
            <p14:sldId id="310"/>
            <p14:sldId id="311"/>
            <p14:sldId id="289"/>
            <p14:sldId id="312"/>
            <p14:sldId id="313"/>
            <p14:sldId id="314"/>
            <p14:sldId id="315"/>
            <p14:sldId id="316"/>
            <p14:sldId id="317"/>
            <p14:sldId id="292"/>
            <p14:sldId id="293"/>
            <p14:sldId id="294"/>
            <p14:sldId id="295"/>
            <p14:sldId id="296"/>
            <p14:sldId id="297"/>
            <p14:sldId id="258"/>
          </p14:sldIdLst>
        </p14:section>
        <p14:section name="Default Section" id="{18204E36-428D-4B3C-AD04-55262597F65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21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F6B7-40B1-4DEC-9242-4691C5A482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A2E39C-F15F-4533-BE4D-F1B9300291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EDBB5-241A-44C7-9E5B-30BF54377427}"/>
              </a:ext>
            </a:extLst>
          </p:cNvPr>
          <p:cNvSpPr>
            <a:spLocks noGrp="1"/>
          </p:cNvSpPr>
          <p:nvPr>
            <p:ph type="dt" sz="half" idx="10"/>
          </p:nvPr>
        </p:nvSpPr>
        <p:spPr/>
        <p:txBody>
          <a:bodyPr/>
          <a:lstStyle/>
          <a:p>
            <a:fld id="{68102219-7685-412F-8576-2F33252D9DE0}" type="datetimeFigureOut">
              <a:rPr lang="en-US" smtClean="0"/>
              <a:t>2/22/2022</a:t>
            </a:fld>
            <a:endParaRPr lang="en-US"/>
          </a:p>
        </p:txBody>
      </p:sp>
      <p:sp>
        <p:nvSpPr>
          <p:cNvPr id="5" name="Footer Placeholder 4">
            <a:extLst>
              <a:ext uri="{FF2B5EF4-FFF2-40B4-BE49-F238E27FC236}">
                <a16:creationId xmlns:a16="http://schemas.microsoft.com/office/drawing/2014/main" id="{CB9394C7-88C2-49B5-8B3E-03D740DBA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EAB5D-51B7-4BC2-A407-29E598F1996C}"/>
              </a:ext>
            </a:extLst>
          </p:cNvPr>
          <p:cNvSpPr>
            <a:spLocks noGrp="1"/>
          </p:cNvSpPr>
          <p:nvPr>
            <p:ph type="sldNum" sz="quarter" idx="12"/>
          </p:nvPr>
        </p:nvSpPr>
        <p:spPr/>
        <p:txBody>
          <a:bodyPr/>
          <a:lstStyle/>
          <a:p>
            <a:fld id="{EA3B73B0-C4F6-45D2-AF10-A908EF1B2DA1}" type="slidenum">
              <a:rPr lang="en-US" smtClean="0"/>
              <a:t>‹#›</a:t>
            </a:fld>
            <a:endParaRPr lang="en-US"/>
          </a:p>
        </p:txBody>
      </p:sp>
    </p:spTree>
    <p:extLst>
      <p:ext uri="{BB962C8B-B14F-4D97-AF65-F5344CB8AC3E}">
        <p14:creationId xmlns:p14="http://schemas.microsoft.com/office/powerpoint/2010/main" val="151915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E053-558A-4A48-9E02-7B2F1E731D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87710E-43FF-4111-958D-F009F2F50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2381F-7924-46F9-A426-06BC561A3A74}"/>
              </a:ext>
            </a:extLst>
          </p:cNvPr>
          <p:cNvSpPr>
            <a:spLocks noGrp="1"/>
          </p:cNvSpPr>
          <p:nvPr>
            <p:ph type="dt" sz="half" idx="10"/>
          </p:nvPr>
        </p:nvSpPr>
        <p:spPr/>
        <p:txBody>
          <a:bodyPr/>
          <a:lstStyle/>
          <a:p>
            <a:fld id="{68102219-7685-412F-8576-2F33252D9DE0}" type="datetimeFigureOut">
              <a:rPr lang="en-US" smtClean="0"/>
              <a:t>2/22/2022</a:t>
            </a:fld>
            <a:endParaRPr lang="en-US"/>
          </a:p>
        </p:txBody>
      </p:sp>
      <p:sp>
        <p:nvSpPr>
          <p:cNvPr id="5" name="Footer Placeholder 4">
            <a:extLst>
              <a:ext uri="{FF2B5EF4-FFF2-40B4-BE49-F238E27FC236}">
                <a16:creationId xmlns:a16="http://schemas.microsoft.com/office/drawing/2014/main" id="{A700DB3E-4381-4B38-8E7F-FFB653DF8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ED4C5-3A8B-4977-B8B3-01C1A6005904}"/>
              </a:ext>
            </a:extLst>
          </p:cNvPr>
          <p:cNvSpPr>
            <a:spLocks noGrp="1"/>
          </p:cNvSpPr>
          <p:nvPr>
            <p:ph type="sldNum" sz="quarter" idx="12"/>
          </p:nvPr>
        </p:nvSpPr>
        <p:spPr/>
        <p:txBody>
          <a:bodyPr/>
          <a:lstStyle/>
          <a:p>
            <a:fld id="{EA3B73B0-C4F6-45D2-AF10-A908EF1B2DA1}" type="slidenum">
              <a:rPr lang="en-US" smtClean="0"/>
              <a:t>‹#›</a:t>
            </a:fld>
            <a:endParaRPr lang="en-US"/>
          </a:p>
        </p:txBody>
      </p:sp>
    </p:spTree>
    <p:extLst>
      <p:ext uri="{BB962C8B-B14F-4D97-AF65-F5344CB8AC3E}">
        <p14:creationId xmlns:p14="http://schemas.microsoft.com/office/powerpoint/2010/main" val="401686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DE424-AFAE-4C65-9EB2-2D7A5F96E9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9F0A92-E6A6-4B19-A7E2-BD4CAA7AD9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07119-0031-4C2A-B61B-73F57DC05F16}"/>
              </a:ext>
            </a:extLst>
          </p:cNvPr>
          <p:cNvSpPr>
            <a:spLocks noGrp="1"/>
          </p:cNvSpPr>
          <p:nvPr>
            <p:ph type="dt" sz="half" idx="10"/>
          </p:nvPr>
        </p:nvSpPr>
        <p:spPr/>
        <p:txBody>
          <a:bodyPr/>
          <a:lstStyle/>
          <a:p>
            <a:fld id="{68102219-7685-412F-8576-2F33252D9DE0}" type="datetimeFigureOut">
              <a:rPr lang="en-US" smtClean="0"/>
              <a:t>2/22/2022</a:t>
            </a:fld>
            <a:endParaRPr lang="en-US"/>
          </a:p>
        </p:txBody>
      </p:sp>
      <p:sp>
        <p:nvSpPr>
          <p:cNvPr id="5" name="Footer Placeholder 4">
            <a:extLst>
              <a:ext uri="{FF2B5EF4-FFF2-40B4-BE49-F238E27FC236}">
                <a16:creationId xmlns:a16="http://schemas.microsoft.com/office/drawing/2014/main" id="{3D894B6E-28CA-4473-8ADB-34A44B5F2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9151C-5700-4617-A056-F85E4FD59A18}"/>
              </a:ext>
            </a:extLst>
          </p:cNvPr>
          <p:cNvSpPr>
            <a:spLocks noGrp="1"/>
          </p:cNvSpPr>
          <p:nvPr>
            <p:ph type="sldNum" sz="quarter" idx="12"/>
          </p:nvPr>
        </p:nvSpPr>
        <p:spPr/>
        <p:txBody>
          <a:bodyPr/>
          <a:lstStyle/>
          <a:p>
            <a:fld id="{EA3B73B0-C4F6-45D2-AF10-A908EF1B2DA1}" type="slidenum">
              <a:rPr lang="en-US" smtClean="0"/>
              <a:t>‹#›</a:t>
            </a:fld>
            <a:endParaRPr lang="en-US"/>
          </a:p>
        </p:txBody>
      </p:sp>
    </p:spTree>
    <p:extLst>
      <p:ext uri="{BB962C8B-B14F-4D97-AF65-F5344CB8AC3E}">
        <p14:creationId xmlns:p14="http://schemas.microsoft.com/office/powerpoint/2010/main" val="3951494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85024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23A9-3AF9-44B6-B11B-F0A6AA635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F55EA-4179-495A-BA50-5DF81A109F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EA95F-9929-4F43-809E-AABC42D97499}"/>
              </a:ext>
            </a:extLst>
          </p:cNvPr>
          <p:cNvSpPr>
            <a:spLocks noGrp="1"/>
          </p:cNvSpPr>
          <p:nvPr>
            <p:ph type="dt" sz="half" idx="10"/>
          </p:nvPr>
        </p:nvSpPr>
        <p:spPr/>
        <p:txBody>
          <a:bodyPr/>
          <a:lstStyle/>
          <a:p>
            <a:fld id="{68102219-7685-412F-8576-2F33252D9DE0}" type="datetimeFigureOut">
              <a:rPr lang="en-US" smtClean="0"/>
              <a:t>2/22/2022</a:t>
            </a:fld>
            <a:endParaRPr lang="en-US"/>
          </a:p>
        </p:txBody>
      </p:sp>
      <p:sp>
        <p:nvSpPr>
          <p:cNvPr id="5" name="Footer Placeholder 4">
            <a:extLst>
              <a:ext uri="{FF2B5EF4-FFF2-40B4-BE49-F238E27FC236}">
                <a16:creationId xmlns:a16="http://schemas.microsoft.com/office/drawing/2014/main" id="{D2635130-2E05-4792-BDE3-4E9D0AE4D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F80DA-EC38-4B09-83F8-3DDF21273277}"/>
              </a:ext>
            </a:extLst>
          </p:cNvPr>
          <p:cNvSpPr>
            <a:spLocks noGrp="1"/>
          </p:cNvSpPr>
          <p:nvPr>
            <p:ph type="sldNum" sz="quarter" idx="12"/>
          </p:nvPr>
        </p:nvSpPr>
        <p:spPr/>
        <p:txBody>
          <a:bodyPr/>
          <a:lstStyle/>
          <a:p>
            <a:fld id="{EA3B73B0-C4F6-45D2-AF10-A908EF1B2DA1}" type="slidenum">
              <a:rPr lang="en-US" smtClean="0"/>
              <a:t>‹#›</a:t>
            </a:fld>
            <a:endParaRPr lang="en-US"/>
          </a:p>
        </p:txBody>
      </p:sp>
    </p:spTree>
    <p:extLst>
      <p:ext uri="{BB962C8B-B14F-4D97-AF65-F5344CB8AC3E}">
        <p14:creationId xmlns:p14="http://schemas.microsoft.com/office/powerpoint/2010/main" val="16769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86A4-92F3-422E-B0BD-F39B50605A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993FB8-E45E-4F0C-8F4E-7BB8DA4111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DEE745-AD4B-41FB-9798-1CC3BE1A3CE3}"/>
              </a:ext>
            </a:extLst>
          </p:cNvPr>
          <p:cNvSpPr>
            <a:spLocks noGrp="1"/>
          </p:cNvSpPr>
          <p:nvPr>
            <p:ph type="dt" sz="half" idx="10"/>
          </p:nvPr>
        </p:nvSpPr>
        <p:spPr/>
        <p:txBody>
          <a:bodyPr/>
          <a:lstStyle/>
          <a:p>
            <a:fld id="{68102219-7685-412F-8576-2F33252D9DE0}" type="datetimeFigureOut">
              <a:rPr lang="en-US" smtClean="0"/>
              <a:t>2/22/2022</a:t>
            </a:fld>
            <a:endParaRPr lang="en-US"/>
          </a:p>
        </p:txBody>
      </p:sp>
      <p:sp>
        <p:nvSpPr>
          <p:cNvPr id="5" name="Footer Placeholder 4">
            <a:extLst>
              <a:ext uri="{FF2B5EF4-FFF2-40B4-BE49-F238E27FC236}">
                <a16:creationId xmlns:a16="http://schemas.microsoft.com/office/drawing/2014/main" id="{FC901197-AEF6-4EAE-810E-9BB8D9233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6196D-58BE-4612-B078-93FE1B8C1996}"/>
              </a:ext>
            </a:extLst>
          </p:cNvPr>
          <p:cNvSpPr>
            <a:spLocks noGrp="1"/>
          </p:cNvSpPr>
          <p:nvPr>
            <p:ph type="sldNum" sz="quarter" idx="12"/>
          </p:nvPr>
        </p:nvSpPr>
        <p:spPr/>
        <p:txBody>
          <a:bodyPr/>
          <a:lstStyle/>
          <a:p>
            <a:fld id="{EA3B73B0-C4F6-45D2-AF10-A908EF1B2DA1}" type="slidenum">
              <a:rPr lang="en-US" smtClean="0"/>
              <a:t>‹#›</a:t>
            </a:fld>
            <a:endParaRPr lang="en-US"/>
          </a:p>
        </p:txBody>
      </p:sp>
    </p:spTree>
    <p:extLst>
      <p:ext uri="{BB962C8B-B14F-4D97-AF65-F5344CB8AC3E}">
        <p14:creationId xmlns:p14="http://schemas.microsoft.com/office/powerpoint/2010/main" val="1821951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5414-412E-44AE-8D6B-1ADAB7EA7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79D4D-9065-4438-ABEC-E7F016E51B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2F194-867A-441E-AB21-017E8557D4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AD3E5A-2A06-449D-8830-602F56DCD39E}"/>
              </a:ext>
            </a:extLst>
          </p:cNvPr>
          <p:cNvSpPr>
            <a:spLocks noGrp="1"/>
          </p:cNvSpPr>
          <p:nvPr>
            <p:ph type="dt" sz="half" idx="10"/>
          </p:nvPr>
        </p:nvSpPr>
        <p:spPr/>
        <p:txBody>
          <a:bodyPr/>
          <a:lstStyle/>
          <a:p>
            <a:fld id="{68102219-7685-412F-8576-2F33252D9DE0}" type="datetimeFigureOut">
              <a:rPr lang="en-US" smtClean="0"/>
              <a:t>2/22/2022</a:t>
            </a:fld>
            <a:endParaRPr lang="en-US"/>
          </a:p>
        </p:txBody>
      </p:sp>
      <p:sp>
        <p:nvSpPr>
          <p:cNvPr id="6" name="Footer Placeholder 5">
            <a:extLst>
              <a:ext uri="{FF2B5EF4-FFF2-40B4-BE49-F238E27FC236}">
                <a16:creationId xmlns:a16="http://schemas.microsoft.com/office/drawing/2014/main" id="{7C052487-0E41-48DE-B858-B886A1983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687D66-A3C8-42E1-8F91-2FC06DA3554A}"/>
              </a:ext>
            </a:extLst>
          </p:cNvPr>
          <p:cNvSpPr>
            <a:spLocks noGrp="1"/>
          </p:cNvSpPr>
          <p:nvPr>
            <p:ph type="sldNum" sz="quarter" idx="12"/>
          </p:nvPr>
        </p:nvSpPr>
        <p:spPr/>
        <p:txBody>
          <a:bodyPr/>
          <a:lstStyle/>
          <a:p>
            <a:fld id="{EA3B73B0-C4F6-45D2-AF10-A908EF1B2DA1}" type="slidenum">
              <a:rPr lang="en-US" smtClean="0"/>
              <a:t>‹#›</a:t>
            </a:fld>
            <a:endParaRPr lang="en-US"/>
          </a:p>
        </p:txBody>
      </p:sp>
    </p:spTree>
    <p:extLst>
      <p:ext uri="{BB962C8B-B14F-4D97-AF65-F5344CB8AC3E}">
        <p14:creationId xmlns:p14="http://schemas.microsoft.com/office/powerpoint/2010/main" val="232574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2D69-46F1-4B76-834D-50159B70AB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28AB99-A634-436B-9660-6C4314B387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D7F119-9364-4238-8C76-BF3FDE5203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06D601-7827-40FC-9F25-B14DCDA91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069F2-BEFC-4429-9553-D553473817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557AA9-B2F3-44C3-99CD-50BA0298E99A}"/>
              </a:ext>
            </a:extLst>
          </p:cNvPr>
          <p:cNvSpPr>
            <a:spLocks noGrp="1"/>
          </p:cNvSpPr>
          <p:nvPr>
            <p:ph type="dt" sz="half" idx="10"/>
          </p:nvPr>
        </p:nvSpPr>
        <p:spPr/>
        <p:txBody>
          <a:bodyPr/>
          <a:lstStyle/>
          <a:p>
            <a:fld id="{68102219-7685-412F-8576-2F33252D9DE0}" type="datetimeFigureOut">
              <a:rPr lang="en-US" smtClean="0"/>
              <a:t>2/22/2022</a:t>
            </a:fld>
            <a:endParaRPr lang="en-US"/>
          </a:p>
        </p:txBody>
      </p:sp>
      <p:sp>
        <p:nvSpPr>
          <p:cNvPr id="8" name="Footer Placeholder 7">
            <a:extLst>
              <a:ext uri="{FF2B5EF4-FFF2-40B4-BE49-F238E27FC236}">
                <a16:creationId xmlns:a16="http://schemas.microsoft.com/office/drawing/2014/main" id="{2C1BF024-474F-42B7-9EF3-5924C2F913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87AB2-8D78-489D-8F51-C83314947AE5}"/>
              </a:ext>
            </a:extLst>
          </p:cNvPr>
          <p:cNvSpPr>
            <a:spLocks noGrp="1"/>
          </p:cNvSpPr>
          <p:nvPr>
            <p:ph type="sldNum" sz="quarter" idx="12"/>
          </p:nvPr>
        </p:nvSpPr>
        <p:spPr/>
        <p:txBody>
          <a:bodyPr/>
          <a:lstStyle/>
          <a:p>
            <a:fld id="{EA3B73B0-C4F6-45D2-AF10-A908EF1B2DA1}" type="slidenum">
              <a:rPr lang="en-US" smtClean="0"/>
              <a:t>‹#›</a:t>
            </a:fld>
            <a:endParaRPr lang="en-US"/>
          </a:p>
        </p:txBody>
      </p:sp>
    </p:spTree>
    <p:extLst>
      <p:ext uri="{BB962C8B-B14F-4D97-AF65-F5344CB8AC3E}">
        <p14:creationId xmlns:p14="http://schemas.microsoft.com/office/powerpoint/2010/main" val="53474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1C01-6AEE-4861-8F82-3D8CBAB143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FA8A4-28F0-4671-B013-A62C7CA23403}"/>
              </a:ext>
            </a:extLst>
          </p:cNvPr>
          <p:cNvSpPr>
            <a:spLocks noGrp="1"/>
          </p:cNvSpPr>
          <p:nvPr>
            <p:ph type="dt" sz="half" idx="10"/>
          </p:nvPr>
        </p:nvSpPr>
        <p:spPr/>
        <p:txBody>
          <a:bodyPr/>
          <a:lstStyle/>
          <a:p>
            <a:fld id="{68102219-7685-412F-8576-2F33252D9DE0}" type="datetimeFigureOut">
              <a:rPr lang="en-US" smtClean="0"/>
              <a:t>2/22/2022</a:t>
            </a:fld>
            <a:endParaRPr lang="en-US"/>
          </a:p>
        </p:txBody>
      </p:sp>
      <p:sp>
        <p:nvSpPr>
          <p:cNvPr id="4" name="Footer Placeholder 3">
            <a:extLst>
              <a:ext uri="{FF2B5EF4-FFF2-40B4-BE49-F238E27FC236}">
                <a16:creationId xmlns:a16="http://schemas.microsoft.com/office/drawing/2014/main" id="{A59546A5-47B0-49A1-96B4-5495A9F28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59E1BC-2587-4CE1-ABB3-660FC2F46671}"/>
              </a:ext>
            </a:extLst>
          </p:cNvPr>
          <p:cNvSpPr>
            <a:spLocks noGrp="1"/>
          </p:cNvSpPr>
          <p:nvPr>
            <p:ph type="sldNum" sz="quarter" idx="12"/>
          </p:nvPr>
        </p:nvSpPr>
        <p:spPr/>
        <p:txBody>
          <a:bodyPr/>
          <a:lstStyle/>
          <a:p>
            <a:fld id="{EA3B73B0-C4F6-45D2-AF10-A908EF1B2DA1}" type="slidenum">
              <a:rPr lang="en-US" smtClean="0"/>
              <a:t>‹#›</a:t>
            </a:fld>
            <a:endParaRPr lang="en-US"/>
          </a:p>
        </p:txBody>
      </p:sp>
    </p:spTree>
    <p:extLst>
      <p:ext uri="{BB962C8B-B14F-4D97-AF65-F5344CB8AC3E}">
        <p14:creationId xmlns:p14="http://schemas.microsoft.com/office/powerpoint/2010/main" val="3693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8855E-2EB8-47E9-8EFF-CE5629B4C306}"/>
              </a:ext>
            </a:extLst>
          </p:cNvPr>
          <p:cNvSpPr>
            <a:spLocks noGrp="1"/>
          </p:cNvSpPr>
          <p:nvPr>
            <p:ph type="dt" sz="half" idx="10"/>
          </p:nvPr>
        </p:nvSpPr>
        <p:spPr/>
        <p:txBody>
          <a:bodyPr/>
          <a:lstStyle/>
          <a:p>
            <a:fld id="{68102219-7685-412F-8576-2F33252D9DE0}" type="datetimeFigureOut">
              <a:rPr lang="en-US" smtClean="0"/>
              <a:t>2/22/2022</a:t>
            </a:fld>
            <a:endParaRPr lang="en-US"/>
          </a:p>
        </p:txBody>
      </p:sp>
      <p:sp>
        <p:nvSpPr>
          <p:cNvPr id="3" name="Footer Placeholder 2">
            <a:extLst>
              <a:ext uri="{FF2B5EF4-FFF2-40B4-BE49-F238E27FC236}">
                <a16:creationId xmlns:a16="http://schemas.microsoft.com/office/drawing/2014/main" id="{4879AF82-8502-4292-BA39-772AC68E86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5D2D6E-901A-4BBB-82F8-8CDCF0151258}"/>
              </a:ext>
            </a:extLst>
          </p:cNvPr>
          <p:cNvSpPr>
            <a:spLocks noGrp="1"/>
          </p:cNvSpPr>
          <p:nvPr>
            <p:ph type="sldNum" sz="quarter" idx="12"/>
          </p:nvPr>
        </p:nvSpPr>
        <p:spPr/>
        <p:txBody>
          <a:bodyPr/>
          <a:lstStyle/>
          <a:p>
            <a:fld id="{EA3B73B0-C4F6-45D2-AF10-A908EF1B2DA1}" type="slidenum">
              <a:rPr lang="en-US" smtClean="0"/>
              <a:t>‹#›</a:t>
            </a:fld>
            <a:endParaRPr lang="en-US"/>
          </a:p>
        </p:txBody>
      </p:sp>
    </p:spTree>
    <p:extLst>
      <p:ext uri="{BB962C8B-B14F-4D97-AF65-F5344CB8AC3E}">
        <p14:creationId xmlns:p14="http://schemas.microsoft.com/office/powerpoint/2010/main" val="3435771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0526-475D-4215-8BAC-C4C5E4947C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6A4CBF-8B61-4062-9B88-A3FB2BE046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57B08D-F6FD-43C6-8C20-FDA2309A1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3FC0A-9954-4325-BCE9-1CB20219F6EB}"/>
              </a:ext>
            </a:extLst>
          </p:cNvPr>
          <p:cNvSpPr>
            <a:spLocks noGrp="1"/>
          </p:cNvSpPr>
          <p:nvPr>
            <p:ph type="dt" sz="half" idx="10"/>
          </p:nvPr>
        </p:nvSpPr>
        <p:spPr/>
        <p:txBody>
          <a:bodyPr/>
          <a:lstStyle/>
          <a:p>
            <a:fld id="{68102219-7685-412F-8576-2F33252D9DE0}" type="datetimeFigureOut">
              <a:rPr lang="en-US" smtClean="0"/>
              <a:t>2/22/2022</a:t>
            </a:fld>
            <a:endParaRPr lang="en-US"/>
          </a:p>
        </p:txBody>
      </p:sp>
      <p:sp>
        <p:nvSpPr>
          <p:cNvPr id="6" name="Footer Placeholder 5">
            <a:extLst>
              <a:ext uri="{FF2B5EF4-FFF2-40B4-BE49-F238E27FC236}">
                <a16:creationId xmlns:a16="http://schemas.microsoft.com/office/drawing/2014/main" id="{9CB06BBC-68F9-48FD-B5C0-01B242CA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5B950-2050-4BE0-BDEA-5CDF98F95B3F}"/>
              </a:ext>
            </a:extLst>
          </p:cNvPr>
          <p:cNvSpPr>
            <a:spLocks noGrp="1"/>
          </p:cNvSpPr>
          <p:nvPr>
            <p:ph type="sldNum" sz="quarter" idx="12"/>
          </p:nvPr>
        </p:nvSpPr>
        <p:spPr/>
        <p:txBody>
          <a:bodyPr/>
          <a:lstStyle/>
          <a:p>
            <a:fld id="{EA3B73B0-C4F6-45D2-AF10-A908EF1B2DA1}" type="slidenum">
              <a:rPr lang="en-US" smtClean="0"/>
              <a:t>‹#›</a:t>
            </a:fld>
            <a:endParaRPr lang="en-US"/>
          </a:p>
        </p:txBody>
      </p:sp>
    </p:spTree>
    <p:extLst>
      <p:ext uri="{BB962C8B-B14F-4D97-AF65-F5344CB8AC3E}">
        <p14:creationId xmlns:p14="http://schemas.microsoft.com/office/powerpoint/2010/main" val="219651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DED2-15C2-4A23-BB3F-9F3791686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D8F9CA-D37A-4B67-B82B-227A4F7A3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ACD86C-C42F-4A78-AC02-807664E26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7B2DD5-AD10-426D-8387-113D642FD4BD}"/>
              </a:ext>
            </a:extLst>
          </p:cNvPr>
          <p:cNvSpPr>
            <a:spLocks noGrp="1"/>
          </p:cNvSpPr>
          <p:nvPr>
            <p:ph type="dt" sz="half" idx="10"/>
          </p:nvPr>
        </p:nvSpPr>
        <p:spPr/>
        <p:txBody>
          <a:bodyPr/>
          <a:lstStyle/>
          <a:p>
            <a:fld id="{68102219-7685-412F-8576-2F33252D9DE0}" type="datetimeFigureOut">
              <a:rPr lang="en-US" smtClean="0"/>
              <a:t>2/22/2022</a:t>
            </a:fld>
            <a:endParaRPr lang="en-US"/>
          </a:p>
        </p:txBody>
      </p:sp>
      <p:sp>
        <p:nvSpPr>
          <p:cNvPr id="6" name="Footer Placeholder 5">
            <a:extLst>
              <a:ext uri="{FF2B5EF4-FFF2-40B4-BE49-F238E27FC236}">
                <a16:creationId xmlns:a16="http://schemas.microsoft.com/office/drawing/2014/main" id="{05B02964-B8ED-4F13-97CA-64661E109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09307-48E4-494F-A552-1CC88EB92B50}"/>
              </a:ext>
            </a:extLst>
          </p:cNvPr>
          <p:cNvSpPr>
            <a:spLocks noGrp="1"/>
          </p:cNvSpPr>
          <p:nvPr>
            <p:ph type="sldNum" sz="quarter" idx="12"/>
          </p:nvPr>
        </p:nvSpPr>
        <p:spPr/>
        <p:txBody>
          <a:bodyPr/>
          <a:lstStyle/>
          <a:p>
            <a:fld id="{EA3B73B0-C4F6-45D2-AF10-A908EF1B2DA1}" type="slidenum">
              <a:rPr lang="en-US" smtClean="0"/>
              <a:t>‹#›</a:t>
            </a:fld>
            <a:endParaRPr lang="en-US"/>
          </a:p>
        </p:txBody>
      </p:sp>
    </p:spTree>
    <p:extLst>
      <p:ext uri="{BB962C8B-B14F-4D97-AF65-F5344CB8AC3E}">
        <p14:creationId xmlns:p14="http://schemas.microsoft.com/office/powerpoint/2010/main" val="383775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D26818-B982-4D7E-89E5-AC4738501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761E90-A662-4D5F-8971-5B7DC4DA8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09A60-B38D-49DE-A39A-71B7F09A8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02219-7685-412F-8576-2F33252D9DE0}" type="datetimeFigureOut">
              <a:rPr lang="en-US" smtClean="0"/>
              <a:t>2/22/2022</a:t>
            </a:fld>
            <a:endParaRPr lang="en-US"/>
          </a:p>
        </p:txBody>
      </p:sp>
      <p:sp>
        <p:nvSpPr>
          <p:cNvPr id="5" name="Footer Placeholder 4">
            <a:extLst>
              <a:ext uri="{FF2B5EF4-FFF2-40B4-BE49-F238E27FC236}">
                <a16:creationId xmlns:a16="http://schemas.microsoft.com/office/drawing/2014/main" id="{ADD10290-CE28-4FF2-9EF8-3517C260A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852EBA-1C2F-48FE-8A4C-C1C31D2DA2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B73B0-C4F6-45D2-AF10-A908EF1B2DA1}" type="slidenum">
              <a:rPr lang="en-US" smtClean="0"/>
              <a:t>‹#›</a:t>
            </a:fld>
            <a:endParaRPr lang="en-US"/>
          </a:p>
        </p:txBody>
      </p:sp>
    </p:spTree>
    <p:extLst>
      <p:ext uri="{BB962C8B-B14F-4D97-AF65-F5344CB8AC3E}">
        <p14:creationId xmlns:p14="http://schemas.microsoft.com/office/powerpoint/2010/main" val="2772730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0.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0.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0.xml"/><Relationship Id="rId5" Type="http://schemas.openxmlformats.org/officeDocument/2006/relationships/image" Target="../media/image58.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461" y="1763301"/>
            <a:ext cx="8097078" cy="1270494"/>
          </a:xfrm>
        </p:spPr>
        <p:txBody>
          <a:bodyPr>
            <a:normAutofit/>
          </a:bodyPr>
          <a:lstStyle/>
          <a:p>
            <a:r>
              <a:rPr lang="en-US" sz="4000">
                <a:latin typeface="Times New Roman" panose="02020603050405020304" pitchFamily="18" charset="0"/>
                <a:cs typeface="Times New Roman" panose="02020603050405020304" pitchFamily="18" charset="0"/>
              </a:rPr>
              <a:t>Điều chế, mã hóa, giải mã cho mã LDPC trong hệ thống 5G</a:t>
            </a:r>
          </a:p>
        </p:txBody>
      </p:sp>
      <p:sp>
        <p:nvSpPr>
          <p:cNvPr id="3" name="TextBox 2"/>
          <p:cNvSpPr txBox="1"/>
          <p:nvPr/>
        </p:nvSpPr>
        <p:spPr>
          <a:xfrm>
            <a:off x="3060215" y="4459452"/>
            <a:ext cx="6355183" cy="523220"/>
          </a:xfrm>
          <a:prstGeom prst="rect">
            <a:avLst/>
          </a:prstGeom>
          <a:noFill/>
        </p:spPr>
        <p:txBody>
          <a:bodyPr wrap="square" rtlCol="0">
            <a:spAutoFit/>
          </a:bodyPr>
          <a:lstStyle/>
          <a:p>
            <a:r>
              <a:rPr lang="en-US" sz="2800" b="1">
                <a:solidFill>
                  <a:schemeClr val="bg1"/>
                </a:solidFill>
                <a:latin typeface="Times New Roman" panose="02020603050405020304" pitchFamily="18" charset="0"/>
                <a:cs typeface="Times New Roman" panose="02020603050405020304" pitchFamily="18" charset="0"/>
              </a:rPr>
              <a:t>GVHD: PGS. TS. Nguyễn Văn Đức</a:t>
            </a: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609C-B9B1-4F58-B6F1-19E6A91BDDEF}"/>
              </a:ext>
            </a:extLst>
          </p:cNvPr>
          <p:cNvSpPr>
            <a:spLocks noGrp="1"/>
          </p:cNvSpPr>
          <p:nvPr>
            <p:ph type="title"/>
          </p:nvPr>
        </p:nvSpPr>
        <p:spPr/>
        <p:txBody>
          <a:bodyPr>
            <a:normAutofit/>
          </a:bodyPr>
          <a:lstStyle/>
          <a:p>
            <a:r>
              <a:rPr lang="vi-VN" sz="3000"/>
              <a:t>MẠNG 5G LÀ GÌ?</a:t>
            </a:r>
            <a:endParaRPr lang="en-US" sz="3000"/>
          </a:p>
        </p:txBody>
      </p:sp>
      <p:pic>
        <p:nvPicPr>
          <p:cNvPr id="6" name="Picture 5">
            <a:extLst>
              <a:ext uri="{FF2B5EF4-FFF2-40B4-BE49-F238E27FC236}">
                <a16:creationId xmlns:a16="http://schemas.microsoft.com/office/drawing/2014/main" id="{C2741736-B67D-4244-AA92-993F882AB395}"/>
              </a:ext>
            </a:extLst>
          </p:cNvPr>
          <p:cNvPicPr>
            <a:picLocks noChangeAspect="1"/>
          </p:cNvPicPr>
          <p:nvPr/>
        </p:nvPicPr>
        <p:blipFill>
          <a:blip r:embed="rId2"/>
          <a:stretch>
            <a:fillRect/>
          </a:stretch>
        </p:blipFill>
        <p:spPr>
          <a:xfrm>
            <a:off x="3182938" y="1346201"/>
            <a:ext cx="5686425" cy="4902198"/>
          </a:xfrm>
          <a:prstGeom prst="rect">
            <a:avLst/>
          </a:prstGeom>
        </p:spPr>
      </p:pic>
    </p:spTree>
    <p:extLst>
      <p:ext uri="{BB962C8B-B14F-4D97-AF65-F5344CB8AC3E}">
        <p14:creationId xmlns:p14="http://schemas.microsoft.com/office/powerpoint/2010/main" val="19012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219E-1A0B-4689-ADB7-3FF0480F09FB}"/>
              </a:ext>
            </a:extLst>
          </p:cNvPr>
          <p:cNvSpPr>
            <a:spLocks noGrp="1"/>
          </p:cNvSpPr>
          <p:nvPr>
            <p:ph type="title"/>
          </p:nvPr>
        </p:nvSpPr>
        <p:spPr/>
        <p:txBody>
          <a:bodyPr/>
          <a:lstStyle/>
          <a:p>
            <a:r>
              <a:rPr lang="vi-VN"/>
              <a:t>SỰ RA ĐỜI CỦA 5G</a:t>
            </a:r>
            <a:endParaRPr lang="en-US"/>
          </a:p>
        </p:txBody>
      </p:sp>
      <p:pic>
        <p:nvPicPr>
          <p:cNvPr id="5" name="Content Placeholder 4">
            <a:extLst>
              <a:ext uri="{FF2B5EF4-FFF2-40B4-BE49-F238E27FC236}">
                <a16:creationId xmlns:a16="http://schemas.microsoft.com/office/drawing/2014/main" id="{03C96833-E5B6-4962-98EA-91BC495208EC}"/>
              </a:ext>
            </a:extLst>
          </p:cNvPr>
          <p:cNvPicPr>
            <a:picLocks noGrp="1" noChangeAspect="1"/>
          </p:cNvPicPr>
          <p:nvPr>
            <p:ph idx="1"/>
          </p:nvPr>
        </p:nvPicPr>
        <p:blipFill>
          <a:blip r:embed="rId2"/>
          <a:stretch>
            <a:fillRect/>
          </a:stretch>
        </p:blipFill>
        <p:spPr>
          <a:xfrm>
            <a:off x="2465697" y="1709382"/>
            <a:ext cx="6974005" cy="4281985"/>
          </a:xfrm>
        </p:spPr>
      </p:pic>
    </p:spTree>
    <p:extLst>
      <p:ext uri="{BB962C8B-B14F-4D97-AF65-F5344CB8AC3E}">
        <p14:creationId xmlns:p14="http://schemas.microsoft.com/office/powerpoint/2010/main" val="369312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0509-6085-412C-84BD-3C0CDFC63199}"/>
              </a:ext>
            </a:extLst>
          </p:cNvPr>
          <p:cNvSpPr>
            <a:spLocks noGrp="1"/>
          </p:cNvSpPr>
          <p:nvPr>
            <p:ph type="title"/>
          </p:nvPr>
        </p:nvSpPr>
        <p:spPr/>
        <p:txBody>
          <a:bodyPr>
            <a:normAutofit/>
          </a:bodyPr>
          <a:lstStyle/>
          <a:p>
            <a:r>
              <a:rPr lang="vi-VN" sz="2800"/>
              <a:t>PHÂN TÍCH CÁC YÊU CẦU CƠ BẢN CỦA 5G</a:t>
            </a:r>
            <a:endParaRPr lang="en-US" sz="2800"/>
          </a:p>
        </p:txBody>
      </p:sp>
      <p:pic>
        <p:nvPicPr>
          <p:cNvPr id="5" name="Content Placeholder 4">
            <a:extLst>
              <a:ext uri="{FF2B5EF4-FFF2-40B4-BE49-F238E27FC236}">
                <a16:creationId xmlns:a16="http://schemas.microsoft.com/office/drawing/2014/main" id="{FDA8669E-2CCE-4B28-A265-515B6A9950F6}"/>
              </a:ext>
            </a:extLst>
          </p:cNvPr>
          <p:cNvPicPr>
            <a:picLocks noGrp="1" noChangeAspect="1"/>
          </p:cNvPicPr>
          <p:nvPr>
            <p:ph idx="1"/>
          </p:nvPr>
        </p:nvPicPr>
        <p:blipFill>
          <a:blip r:embed="rId2"/>
          <a:stretch>
            <a:fillRect/>
          </a:stretch>
        </p:blipFill>
        <p:spPr>
          <a:xfrm>
            <a:off x="1524001" y="1238248"/>
            <a:ext cx="4657587" cy="5149300"/>
          </a:xfrm>
        </p:spPr>
      </p:pic>
      <p:sp>
        <p:nvSpPr>
          <p:cNvPr id="6" name="Rectangle 5">
            <a:extLst>
              <a:ext uri="{FF2B5EF4-FFF2-40B4-BE49-F238E27FC236}">
                <a16:creationId xmlns:a16="http://schemas.microsoft.com/office/drawing/2014/main" id="{DB61FAD4-F4A7-42A1-A158-47B0106F0CA1}"/>
              </a:ext>
            </a:extLst>
          </p:cNvPr>
          <p:cNvSpPr/>
          <p:nvPr/>
        </p:nvSpPr>
        <p:spPr>
          <a:xfrm>
            <a:off x="6321288" y="1878081"/>
            <a:ext cx="4346713" cy="38696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vi-VN">
                <a:solidFill>
                  <a:schemeClr val="tx1"/>
                </a:solidFill>
                <a:latin typeface="+mj-lt"/>
              </a:rPr>
              <a:t>Lĩnh vực thông tin di động đang phát triển với tốc độ đáng kinh nghạc, trở thành ngành công nghiệp trụ cột trong ngành kinh tế. Công nghệ truyền thông di động cũng không nằm ngoài.</a:t>
            </a:r>
          </a:p>
          <a:p>
            <a:pPr marL="285750" indent="-285750" algn="just">
              <a:buFontTx/>
              <a:buChar char="-"/>
            </a:pPr>
            <a:r>
              <a:rPr lang="vi-VN">
                <a:solidFill>
                  <a:schemeClr val="tx1"/>
                </a:solidFill>
                <a:latin typeface="+mj-lt"/>
              </a:rPr>
              <a:t>Ở hình bên, người dùng có thể tận hưởng cuộc sống thông minh, tiện lợi. Về các thiết bị đeo, nhu cầu thế giời ảo, mạng lưới điện thông minh, giao thông thông minh,...</a:t>
            </a:r>
          </a:p>
          <a:p>
            <a:pPr marL="285750" indent="-285750">
              <a:buFontTx/>
              <a:buChar char="-"/>
            </a:pPr>
            <a:endParaRPr lang="en-US">
              <a:solidFill>
                <a:schemeClr val="tx1"/>
              </a:solidFill>
            </a:endParaRPr>
          </a:p>
        </p:txBody>
      </p:sp>
    </p:spTree>
    <p:extLst>
      <p:ext uri="{BB962C8B-B14F-4D97-AF65-F5344CB8AC3E}">
        <p14:creationId xmlns:p14="http://schemas.microsoft.com/office/powerpoint/2010/main" val="4263580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B0D5-5C40-481A-B7C8-0BFE9A778D20}"/>
              </a:ext>
            </a:extLst>
          </p:cNvPr>
          <p:cNvSpPr>
            <a:spLocks noGrp="1"/>
          </p:cNvSpPr>
          <p:nvPr>
            <p:ph type="title"/>
          </p:nvPr>
        </p:nvSpPr>
        <p:spPr/>
        <p:txBody>
          <a:bodyPr>
            <a:normAutofit fontScale="90000"/>
          </a:bodyPr>
          <a:lstStyle/>
          <a:p>
            <a:br>
              <a:rPr lang="vi-VN" sz="3300"/>
            </a:br>
            <a:r>
              <a:rPr lang="vi-VN" sz="3300"/>
              <a:t>MỘT SỐ ỨNG DỤNG ĐIỂN HÌNH CỦA 5G</a:t>
            </a:r>
            <a:br>
              <a:rPr lang="vi-VN"/>
            </a:br>
            <a:endParaRPr lang="en-US"/>
          </a:p>
        </p:txBody>
      </p:sp>
      <p:pic>
        <p:nvPicPr>
          <p:cNvPr id="5" name="Content Placeholder 4">
            <a:extLst>
              <a:ext uri="{FF2B5EF4-FFF2-40B4-BE49-F238E27FC236}">
                <a16:creationId xmlns:a16="http://schemas.microsoft.com/office/drawing/2014/main" id="{2585CE5A-16B0-4941-B151-18135107FF92}"/>
              </a:ext>
            </a:extLst>
          </p:cNvPr>
          <p:cNvPicPr>
            <a:picLocks noGrp="1" noChangeAspect="1"/>
          </p:cNvPicPr>
          <p:nvPr>
            <p:ph idx="1"/>
          </p:nvPr>
        </p:nvPicPr>
        <p:blipFill>
          <a:blip r:embed="rId2"/>
          <a:stretch>
            <a:fillRect/>
          </a:stretch>
        </p:blipFill>
        <p:spPr>
          <a:xfrm>
            <a:off x="2729948" y="1432939"/>
            <a:ext cx="6725476" cy="2353870"/>
          </a:xfrm>
        </p:spPr>
      </p:pic>
      <p:sp>
        <p:nvSpPr>
          <p:cNvPr id="8" name="Hộp Văn bản 6">
            <a:extLst>
              <a:ext uri="{FF2B5EF4-FFF2-40B4-BE49-F238E27FC236}">
                <a16:creationId xmlns:a16="http://schemas.microsoft.com/office/drawing/2014/main" id="{B641FEB6-2415-4695-B5FB-6EFEA3DAA6DD}"/>
              </a:ext>
            </a:extLst>
          </p:cNvPr>
          <p:cNvSpPr txBox="1"/>
          <p:nvPr/>
        </p:nvSpPr>
        <p:spPr>
          <a:xfrm>
            <a:off x="1736034" y="3981501"/>
            <a:ext cx="8931967" cy="3114763"/>
          </a:xfrm>
          <a:prstGeom prst="rect">
            <a:avLst/>
          </a:prstGeom>
          <a:noFill/>
        </p:spPr>
        <p:txBody>
          <a:bodyPr wrap="square">
            <a:spAutoFit/>
          </a:bodyPr>
          <a:lstStyle/>
          <a:p>
            <a:pPr algn="just">
              <a:lnSpc>
                <a:spcPct val="150000"/>
              </a:lnSpc>
              <a:spcAft>
                <a:spcPts val="800"/>
              </a:spcAft>
            </a:pPr>
            <a:r>
              <a:rPr lang="vi-VN" sz="2000">
                <a:latin typeface="+mj-lt"/>
                <a:ea typeface="Calibri" panose="020F0502020204030204" pitchFamily="34" charset="0"/>
                <a:cs typeface="Times New Roman" panose="02020603050405020304" pitchFamily="18" charset="0"/>
              </a:rPr>
              <a:t>Sự ra đời của 5G được hưởng lợi từ nhiều sự tăng trường có quy mô lớn của Internet di động và vạn vật kết nối (Iot).</a:t>
            </a:r>
          </a:p>
          <a:p>
            <a:pPr marL="342900" indent="-342900" algn="just">
              <a:lnSpc>
                <a:spcPct val="150000"/>
              </a:lnSpc>
              <a:spcAft>
                <a:spcPts val="800"/>
              </a:spcAft>
              <a:buFontTx/>
              <a:buChar char="-"/>
            </a:pPr>
            <a:r>
              <a:rPr lang="vi-VN" sz="2000">
                <a:latin typeface="+mj-lt"/>
                <a:ea typeface="Calibri" panose="020F0502020204030204" pitchFamily="34" charset="0"/>
                <a:cs typeface="Times New Roman" panose="02020603050405020304" pitchFamily="18" charset="0"/>
              </a:rPr>
              <a:t>Internet di động là nhà cung cấp các dịch vụ và phát triển khá nhiều ứng dụng</a:t>
            </a:r>
          </a:p>
          <a:p>
            <a:pPr marL="342900" indent="-342900" algn="just">
              <a:lnSpc>
                <a:spcPct val="150000"/>
              </a:lnSpc>
              <a:spcAft>
                <a:spcPts val="800"/>
              </a:spcAft>
              <a:buFontTx/>
              <a:buChar char="-"/>
            </a:pPr>
            <a:r>
              <a:rPr lang="vi-VN" sz="2000">
                <a:latin typeface="+mj-lt"/>
                <a:ea typeface="Calibri" panose="020F0502020204030204" pitchFamily="34" charset="0"/>
                <a:cs typeface="Times New Roman" panose="02020603050405020304" pitchFamily="18" charset="0"/>
              </a:rPr>
              <a:t>Iot giúp con người có cuộc sống năng động hơn, đạt trạng thái thông minh và cải thiện tài nguyên.</a:t>
            </a:r>
          </a:p>
          <a:p>
            <a:pPr marL="342900" indent="-342900" algn="just">
              <a:lnSpc>
                <a:spcPct val="150000"/>
              </a:lnSpc>
              <a:spcAft>
                <a:spcPts val="800"/>
              </a:spcAft>
              <a:buFontTx/>
              <a:buChar char="-"/>
            </a:pPr>
            <a:endParaRPr lang="vi-VN" sz="200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6010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C040-E970-4E24-BD94-F29AB32D35E4}"/>
              </a:ext>
            </a:extLst>
          </p:cNvPr>
          <p:cNvSpPr>
            <a:spLocks noGrp="1"/>
          </p:cNvSpPr>
          <p:nvPr>
            <p:ph type="title"/>
          </p:nvPr>
        </p:nvSpPr>
        <p:spPr/>
        <p:txBody>
          <a:bodyPr/>
          <a:lstStyle/>
          <a:p>
            <a:r>
              <a:rPr lang="vi-VN"/>
              <a:t>CÁC CHỈ SỐ YÊU CẦU CỦA 5G</a:t>
            </a:r>
            <a:endParaRPr lang="en-US"/>
          </a:p>
        </p:txBody>
      </p:sp>
      <p:pic>
        <p:nvPicPr>
          <p:cNvPr id="5" name="Picture 4">
            <a:extLst>
              <a:ext uri="{FF2B5EF4-FFF2-40B4-BE49-F238E27FC236}">
                <a16:creationId xmlns:a16="http://schemas.microsoft.com/office/drawing/2014/main" id="{136DD1B7-AB24-4A5D-B94D-547C3A0BE453}"/>
              </a:ext>
            </a:extLst>
          </p:cNvPr>
          <p:cNvPicPr>
            <a:picLocks noChangeAspect="1"/>
          </p:cNvPicPr>
          <p:nvPr/>
        </p:nvPicPr>
        <p:blipFill>
          <a:blip r:embed="rId2"/>
          <a:stretch>
            <a:fillRect/>
          </a:stretch>
        </p:blipFill>
        <p:spPr>
          <a:xfrm>
            <a:off x="2822713" y="2057400"/>
            <a:ext cx="6573078" cy="3269974"/>
          </a:xfrm>
          <a:prstGeom prst="rect">
            <a:avLst/>
          </a:prstGeom>
        </p:spPr>
      </p:pic>
    </p:spTree>
    <p:extLst>
      <p:ext uri="{BB962C8B-B14F-4D97-AF65-F5344CB8AC3E}">
        <p14:creationId xmlns:p14="http://schemas.microsoft.com/office/powerpoint/2010/main" val="1680674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2D65-778D-4439-8AC6-23090D5B6AAD}"/>
              </a:ext>
            </a:extLst>
          </p:cNvPr>
          <p:cNvSpPr>
            <a:spLocks noGrp="1"/>
          </p:cNvSpPr>
          <p:nvPr>
            <p:ph type="title"/>
          </p:nvPr>
        </p:nvSpPr>
        <p:spPr/>
        <p:txBody>
          <a:bodyPr>
            <a:normAutofit fontScale="90000"/>
          </a:bodyPr>
          <a:lstStyle/>
          <a:p>
            <a:br>
              <a:rPr lang="vi-VN"/>
            </a:br>
            <a:r>
              <a:rPr lang="vi-VN"/>
              <a:t>CẤU TRÚC TỔNG QUAN HỆ THỐNG 5G</a:t>
            </a:r>
            <a:br>
              <a:rPr lang="vi-VN"/>
            </a:br>
            <a:endParaRPr lang="en-US"/>
          </a:p>
        </p:txBody>
      </p:sp>
      <p:pic>
        <p:nvPicPr>
          <p:cNvPr id="5" name="Content Placeholder 4">
            <a:extLst>
              <a:ext uri="{FF2B5EF4-FFF2-40B4-BE49-F238E27FC236}">
                <a16:creationId xmlns:a16="http://schemas.microsoft.com/office/drawing/2014/main" id="{21DF28B3-877A-4002-94F9-AF163054D85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2950" y="1434059"/>
            <a:ext cx="8026400" cy="4726483"/>
          </a:xfrm>
        </p:spPr>
      </p:pic>
    </p:spTree>
    <p:extLst>
      <p:ext uri="{BB962C8B-B14F-4D97-AF65-F5344CB8AC3E}">
        <p14:creationId xmlns:p14="http://schemas.microsoft.com/office/powerpoint/2010/main" val="1527104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6C9A-EE85-4584-9AD7-6409A06270DD}"/>
              </a:ext>
            </a:extLst>
          </p:cNvPr>
          <p:cNvSpPr>
            <a:spLocks noGrp="1"/>
          </p:cNvSpPr>
          <p:nvPr>
            <p:ph type="title"/>
          </p:nvPr>
        </p:nvSpPr>
        <p:spPr/>
        <p:txBody>
          <a:bodyPr>
            <a:normAutofit/>
          </a:bodyPr>
          <a:lstStyle/>
          <a:p>
            <a:r>
              <a:rPr lang="vi-VN" sz="2800"/>
              <a:t>MÃ LDPC TRONG CÁC TIÊU CHUẨN</a:t>
            </a:r>
            <a:endParaRPr lang="en-US" sz="2800"/>
          </a:p>
        </p:txBody>
      </p:sp>
      <p:sp>
        <p:nvSpPr>
          <p:cNvPr id="3" name="Content Placeholder 2">
            <a:extLst>
              <a:ext uri="{FF2B5EF4-FFF2-40B4-BE49-F238E27FC236}">
                <a16:creationId xmlns:a16="http://schemas.microsoft.com/office/drawing/2014/main" id="{9D976D52-F89D-451C-A8AF-ADAD8D4F9B0A}"/>
              </a:ext>
            </a:extLst>
          </p:cNvPr>
          <p:cNvSpPr>
            <a:spLocks noGrp="1"/>
          </p:cNvSpPr>
          <p:nvPr>
            <p:ph idx="1"/>
          </p:nvPr>
        </p:nvSpPr>
        <p:spPr/>
        <p:txBody>
          <a:bodyPr/>
          <a:lstStyle/>
          <a:p>
            <a:pPr marL="0" indent="0">
              <a:buNone/>
            </a:pPr>
            <a:r>
              <a:rPr lang="vi-VN"/>
              <a:t>Xây dựng:</a:t>
            </a:r>
          </a:p>
          <a:p>
            <a:pPr marL="0" indent="0">
              <a:buNone/>
            </a:pPr>
            <a:r>
              <a:rPr lang="vi-VN"/>
              <a:t>	- Biểu đồ cơ sở cho các tỷ lệ khác nhau.</a:t>
            </a:r>
          </a:p>
          <a:p>
            <a:pPr marL="0" indent="0">
              <a:buNone/>
            </a:pPr>
            <a:r>
              <a:rPr lang="vi-VN"/>
              <a:t> 	- Mở rộng bởi ma trận hoán vị dịch phải.</a:t>
            </a:r>
          </a:p>
          <a:p>
            <a:pPr marL="0" indent="0">
              <a:buNone/>
            </a:pPr>
            <a:r>
              <a:rPr lang="vi-VN"/>
              <a:t> 	- Tối ưu hóa hiệu suất so với độ phức tạp.</a:t>
            </a:r>
          </a:p>
          <a:p>
            <a:pPr marL="0" indent="0">
              <a:buNone/>
            </a:pPr>
            <a:r>
              <a:rPr lang="vi-VN"/>
              <a:t>Trong 5G:</a:t>
            </a:r>
          </a:p>
          <a:p>
            <a:pPr marL="0" indent="0">
              <a:buNone/>
            </a:pPr>
            <a:r>
              <a:rPr lang="vi-VN"/>
              <a:t>	- Hai đồ thị cơ sở</a:t>
            </a:r>
          </a:p>
          <a:p>
            <a:pPr marL="0" indent="0">
              <a:buNone/>
            </a:pPr>
            <a:r>
              <a:rPr lang="vi-VN"/>
              <a:t>	- Một số mở rộng</a:t>
            </a:r>
          </a:p>
          <a:p>
            <a:pPr marL="0" indent="0">
              <a:buNone/>
            </a:pPr>
            <a:r>
              <a:rPr lang="vi-VN"/>
              <a:t> 	- Rút ngắn và làm thủng cho nhiều tỷ lệ </a:t>
            </a:r>
          </a:p>
          <a:p>
            <a:pPr marL="0" indent="0">
              <a:buNone/>
            </a:pPr>
            <a:endParaRPr lang="en-US"/>
          </a:p>
        </p:txBody>
      </p:sp>
    </p:spTree>
    <p:extLst>
      <p:ext uri="{BB962C8B-B14F-4D97-AF65-F5344CB8AC3E}">
        <p14:creationId xmlns:p14="http://schemas.microsoft.com/office/powerpoint/2010/main" val="2730183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34A7-C043-4251-9AB0-00359779CF43}"/>
              </a:ext>
            </a:extLst>
          </p:cNvPr>
          <p:cNvSpPr>
            <a:spLocks noGrp="1"/>
          </p:cNvSpPr>
          <p:nvPr>
            <p:ph type="title"/>
          </p:nvPr>
        </p:nvSpPr>
        <p:spPr/>
        <p:txBody>
          <a:bodyPr/>
          <a:lstStyle/>
          <a:p>
            <a:r>
              <a:rPr lang="vi-VN"/>
              <a:t>VÍ DỤ:</a:t>
            </a:r>
            <a:endParaRPr lang="en-US"/>
          </a:p>
        </p:txBody>
      </p:sp>
      <p:pic>
        <p:nvPicPr>
          <p:cNvPr id="5" name="Content Placeholder 4">
            <a:extLst>
              <a:ext uri="{FF2B5EF4-FFF2-40B4-BE49-F238E27FC236}">
                <a16:creationId xmlns:a16="http://schemas.microsoft.com/office/drawing/2014/main" id="{0965ACEB-EA47-40A7-8074-4E7BA3952EDC}"/>
              </a:ext>
            </a:extLst>
          </p:cNvPr>
          <p:cNvPicPr>
            <a:picLocks noGrp="1" noChangeAspect="1"/>
          </p:cNvPicPr>
          <p:nvPr>
            <p:ph idx="1"/>
          </p:nvPr>
        </p:nvPicPr>
        <p:blipFill>
          <a:blip r:embed="rId2"/>
          <a:stretch>
            <a:fillRect/>
          </a:stretch>
        </p:blipFill>
        <p:spPr>
          <a:xfrm>
            <a:off x="2506639" y="1760561"/>
            <a:ext cx="6755642" cy="4572000"/>
          </a:xfrm>
        </p:spPr>
      </p:pic>
    </p:spTree>
    <p:extLst>
      <p:ext uri="{BB962C8B-B14F-4D97-AF65-F5344CB8AC3E}">
        <p14:creationId xmlns:p14="http://schemas.microsoft.com/office/powerpoint/2010/main" val="305343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r>
              <a:rPr lang="en-US" sz="4000">
                <a:latin typeface="Times New Roman" panose="02020603050405020304" pitchFamily="18" charset="0"/>
                <a:cs typeface="Times New Roman" panose="02020603050405020304" pitchFamily="18" charset="0"/>
              </a:rPr>
              <a:t>ENCODING</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07065F91-D1FC-4309-A581-3AE4E591CFA7}"/>
                  </a:ext>
                </a:extLst>
              </p:cNvPr>
              <p:cNvSpPr/>
              <p:nvPr/>
            </p:nvSpPr>
            <p:spPr>
              <a:xfrm>
                <a:off x="4955097" y="2791848"/>
                <a:ext cx="2281806" cy="2088062"/>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Parity-check matrix</a:t>
                </a:r>
              </a:p>
              <a:p>
                <a:pPr algn="ct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H</m:t>
                          </m:r>
                        </m:e>
                        <m:sub>
                          <m:r>
                            <a:rPr lang="en-GB">
                              <a:latin typeface="Cambria Math" panose="02040503050406030204" pitchFamily="18" charset="0"/>
                            </a:rPr>
                            <m:t>(</m:t>
                          </m:r>
                          <m:r>
                            <m:rPr>
                              <m:sty m:val="p"/>
                            </m:rPr>
                            <a:rPr lang="en-GB">
                              <a:latin typeface="Cambria Math" panose="02040503050406030204" pitchFamily="18" charset="0"/>
                            </a:rPr>
                            <m:t>n</m:t>
                          </m:r>
                          <m:r>
                            <a:rPr lang="en-GB">
                              <a:latin typeface="Cambria Math" panose="02040503050406030204" pitchFamily="18" charset="0"/>
                            </a:rPr>
                            <m:t>−</m:t>
                          </m:r>
                          <m:r>
                            <m:rPr>
                              <m:sty m:val="p"/>
                            </m:rPr>
                            <a:rPr lang="en-GB">
                              <a:latin typeface="Cambria Math" panose="02040503050406030204" pitchFamily="18" charset="0"/>
                            </a:rPr>
                            <m:t>k</m:t>
                          </m:r>
                          <m:r>
                            <a:rPr lang="en-GB">
                              <a:latin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n</m:t>
                          </m:r>
                        </m:sub>
                      </m:sSub>
                    </m:oMath>
                  </m:oMathPara>
                </a14:m>
                <a:endParaRPr lang="en-GB">
                  <a:latin typeface="Times New Roman" panose="02020603050405020304" pitchFamily="18" charset="0"/>
                  <a:cs typeface="Times New Roman" panose="02020603050405020304" pitchFamily="18" charset="0"/>
                </a:endParaRPr>
              </a:p>
            </p:txBody>
          </p:sp>
        </mc:Choice>
        <mc:Fallback>
          <p:sp>
            <p:nvSpPr>
              <p:cNvPr id="4" name="Rectangle 3">
                <a:extLst>
                  <a:ext uri="{FF2B5EF4-FFF2-40B4-BE49-F238E27FC236}">
                    <a16:creationId xmlns:a16="http://schemas.microsoft.com/office/drawing/2014/main" id="{07065F91-D1FC-4309-A581-3AE4E591CFA7}"/>
                  </a:ext>
                </a:extLst>
              </p:cNvPr>
              <p:cNvSpPr>
                <a:spLocks noRot="1" noChangeAspect="1" noMove="1" noResize="1" noEditPoints="1" noAdjustHandles="1" noChangeArrowheads="1" noChangeShapeType="1" noTextEdit="1"/>
              </p:cNvSpPr>
              <p:nvPr/>
            </p:nvSpPr>
            <p:spPr>
              <a:xfrm>
                <a:off x="4955097" y="2791848"/>
                <a:ext cx="2281806" cy="2088062"/>
              </a:xfrm>
              <a:prstGeom prst="rect">
                <a:avLst/>
              </a:prstGeom>
              <a:blipFill>
                <a:blip r:embed="rId2"/>
                <a:stretch>
                  <a:fillRect/>
                </a:stretch>
              </a:blipFill>
              <a:ln>
                <a:noFill/>
              </a:ln>
            </p:spPr>
            <p:txBody>
              <a:bodyPr/>
              <a:lstStyle/>
              <a:p>
                <a:r>
                  <a:rPr lang="en-US">
                    <a:noFill/>
                  </a:rPr>
                  <a:t> </a:t>
                </a:r>
              </a:p>
            </p:txBody>
          </p:sp>
        </mc:Fallback>
      </mc:AlternateContent>
      <p:sp>
        <p:nvSpPr>
          <p:cNvPr id="5" name="Arrow: Right 4">
            <a:extLst>
              <a:ext uri="{FF2B5EF4-FFF2-40B4-BE49-F238E27FC236}">
                <a16:creationId xmlns:a16="http://schemas.microsoft.com/office/drawing/2014/main" id="{ACEA3260-8CF1-4E01-B94F-6A57A3C4376B}"/>
              </a:ext>
            </a:extLst>
          </p:cNvPr>
          <p:cNvSpPr/>
          <p:nvPr/>
        </p:nvSpPr>
        <p:spPr>
          <a:xfrm>
            <a:off x="2141233" y="3691019"/>
            <a:ext cx="2634143" cy="256960"/>
          </a:xfrm>
          <a:prstGeom prst="rightArrow">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612912B-FC1D-4C6A-ACFB-E155511662E9}"/>
                  </a:ext>
                </a:extLst>
              </p:cNvPr>
              <p:cNvSpPr txBox="1"/>
              <p:nvPr/>
            </p:nvSpPr>
            <p:spPr>
              <a:xfrm>
                <a:off x="7236904" y="3062750"/>
                <a:ext cx="3192942" cy="646331"/>
              </a:xfrm>
              <a:prstGeom prst="rect">
                <a:avLst/>
              </a:prstGeom>
              <a:noFill/>
            </p:spPr>
            <p:txBody>
              <a:bodyPr wrap="square" rtlCol="0">
                <a:spAutoFit/>
              </a:bodyPr>
              <a:lstStyle/>
              <a:p>
                <a:pPr algn="ctr"/>
                <a:r>
                  <a:rPr lang="en-GB">
                    <a:latin typeface="Times New Roman" panose="02020603050405020304" pitchFamily="18" charset="0"/>
                    <a:cs typeface="Times New Roman" panose="02020603050405020304" pitchFamily="18" charset="0"/>
                  </a:rPr>
                  <a:t>Codeword</a:t>
                </a:r>
              </a:p>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x</m:t>
                          </m:r>
                        </m:e>
                        <m:sub>
                          <m:r>
                            <a:rPr lang="en-GB">
                              <a:latin typeface="Cambria Math" panose="02040503050406030204" pitchFamily="18" charset="0"/>
                            </a:rPr>
                            <m:t>1×</m:t>
                          </m:r>
                          <m:r>
                            <m:rPr>
                              <m:sty m:val="p"/>
                            </m:rPr>
                            <a:rPr lang="en-GB">
                              <a:latin typeface="Cambria Math" panose="02040503050406030204" pitchFamily="18" charset="0"/>
                              <a:ea typeface="Cambria Math" panose="02040503050406030204" pitchFamily="18" charset="0"/>
                            </a:rPr>
                            <m:t>n</m:t>
                          </m:r>
                        </m:sub>
                      </m:sSub>
                      <m:r>
                        <a:rPr lang="en-GB">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x</m:t>
                          </m:r>
                        </m:e>
                        <m:sub>
                          <m:r>
                            <a:rPr lang="en-GB">
                              <a:latin typeface="Cambria Math" panose="02040503050406030204" pitchFamily="18" charset="0"/>
                            </a:rPr>
                            <m:t>1</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x</m:t>
                          </m:r>
                        </m:e>
                        <m:sub>
                          <m:r>
                            <a:rPr lang="en-GB">
                              <a:latin typeface="Cambria Math" panose="02040503050406030204" pitchFamily="18" charset="0"/>
                            </a:rPr>
                            <m:t>2</m:t>
                          </m:r>
                        </m:sub>
                      </m:sSub>
                      <m: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x</m:t>
                          </m:r>
                        </m:e>
                        <m:sub>
                          <m:r>
                            <m:rPr>
                              <m:sty m:val="p"/>
                            </m:rPr>
                            <a:rPr lang="en-GB">
                              <a:latin typeface="Cambria Math" panose="02040503050406030204" pitchFamily="18" charset="0"/>
                            </a:rPr>
                            <m:t>n</m:t>
                          </m:r>
                        </m:sub>
                      </m:sSub>
                      <m:r>
                        <a:rPr lang="en-GB">
                          <a:latin typeface="Cambria Math" panose="02040503050406030204" pitchFamily="18" charset="0"/>
                        </a:rPr>
                        <m:t>]</m:t>
                      </m:r>
                    </m:oMath>
                  </m:oMathPara>
                </a14:m>
                <a:endParaRPr lang="en-GB">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3612912B-FC1D-4C6A-ACFB-E155511662E9}"/>
                  </a:ext>
                </a:extLst>
              </p:cNvPr>
              <p:cNvSpPr txBox="1">
                <a:spLocks noRot="1" noChangeAspect="1" noMove="1" noResize="1" noEditPoints="1" noAdjustHandles="1" noChangeArrowheads="1" noChangeShapeType="1" noTextEdit="1"/>
              </p:cNvSpPr>
              <p:nvPr/>
            </p:nvSpPr>
            <p:spPr>
              <a:xfrm>
                <a:off x="7236904" y="3062750"/>
                <a:ext cx="3192942" cy="646331"/>
              </a:xfrm>
              <a:prstGeom prst="rect">
                <a:avLst/>
              </a:prstGeom>
              <a:blipFill>
                <a:blip r:embed="rId3"/>
                <a:stretch>
                  <a:fillRect t="-4717" b="-94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51ADD91-6F09-47D0-9AF9-859EE16000A7}"/>
                  </a:ext>
                </a:extLst>
              </p:cNvPr>
              <p:cNvSpPr txBox="1">
                <a:spLocks noGrp="1"/>
              </p:cNvSpPr>
              <p:nvPr>
                <p:ph idx="1"/>
              </p:nvPr>
            </p:nvSpPr>
            <p:spPr>
              <a:xfrm>
                <a:off x="1774797" y="3109245"/>
                <a:ext cx="3093148" cy="590931"/>
              </a:xfrm>
              <a:prstGeom prst="rect">
                <a:avLst/>
              </a:prstGeom>
              <a:noFill/>
            </p:spPr>
            <p:txBody>
              <a:bodyPr wrap="square" rtlCol="0">
                <a:spAutoFit/>
              </a:bodyPr>
              <a:lstStyle/>
              <a:p>
                <a:pPr marL="0" indent="0" algn="ctr">
                  <a:buNone/>
                </a:pPr>
                <a:r>
                  <a:rPr lang="en-GB" sz="1800">
                    <a:latin typeface="Times New Roman" panose="02020603050405020304" pitchFamily="18" charset="0"/>
                    <a:cs typeface="Times New Roman" panose="02020603050405020304" pitchFamily="18" charset="0"/>
                  </a:rPr>
                  <a:t>Source-word</a:t>
                </a:r>
              </a:p>
              <a:p>
                <a:pPr marL="0" indent="0">
                  <a:buNone/>
                </a:pPr>
                <a14:m>
                  <m:oMathPara xmlns:m="http://schemas.openxmlformats.org/officeDocument/2006/math">
                    <m:oMathParaPr>
                      <m:jc m:val="centerGroup"/>
                    </m:oMathParaPr>
                    <m:oMath xmlns:m="http://schemas.openxmlformats.org/officeDocument/2006/math">
                      <m:sSub>
                        <m:sSubPr>
                          <m:ctrlPr>
                            <a:rPr lang="en-GB" sz="1800" i="1">
                              <a:latin typeface="Cambria Math" panose="02040503050406030204" pitchFamily="18" charset="0"/>
                            </a:rPr>
                          </m:ctrlPr>
                        </m:sSubPr>
                        <m:e>
                          <m:r>
                            <m:rPr>
                              <m:sty m:val="p"/>
                            </m:rPr>
                            <a:rPr lang="en-GB" sz="1800">
                              <a:latin typeface="Cambria Math" panose="02040503050406030204" pitchFamily="18" charset="0"/>
                            </a:rPr>
                            <m:t>s</m:t>
                          </m:r>
                        </m:e>
                        <m:sub>
                          <m:r>
                            <a:rPr lang="en-GB" sz="1800">
                              <a:latin typeface="Cambria Math" panose="02040503050406030204" pitchFamily="18" charset="0"/>
                            </a:rPr>
                            <m:t>1×</m:t>
                          </m:r>
                          <m:r>
                            <m:rPr>
                              <m:sty m:val="p"/>
                            </m:rPr>
                            <a:rPr lang="en-GB" sz="1800">
                              <a:latin typeface="Cambria Math" panose="02040503050406030204" pitchFamily="18" charset="0"/>
                            </a:rPr>
                            <m:t>k</m:t>
                          </m:r>
                        </m:sub>
                      </m:sSub>
                      <m:r>
                        <a:rPr lang="en-GB" sz="1800">
                          <a:latin typeface="Cambria Math" panose="02040503050406030204" pitchFamily="18" charset="0"/>
                          <a:ea typeface="Cambria Math" panose="02040503050406030204" pitchFamily="18" charset="0"/>
                        </a:rPr>
                        <m:t>=[</m:t>
                      </m:r>
                      <m:sSub>
                        <m:sSubPr>
                          <m:ctrlPr>
                            <a:rPr lang="en-GB" sz="1800" i="1">
                              <a:latin typeface="Cambria Math" panose="02040503050406030204" pitchFamily="18" charset="0"/>
                            </a:rPr>
                          </m:ctrlPr>
                        </m:sSubPr>
                        <m:e>
                          <m:r>
                            <m:rPr>
                              <m:sty m:val="p"/>
                            </m:rPr>
                            <a:rPr lang="en-GB" sz="1800">
                              <a:latin typeface="Cambria Math" panose="02040503050406030204" pitchFamily="18" charset="0"/>
                            </a:rPr>
                            <m:t>s</m:t>
                          </m:r>
                        </m:e>
                        <m:sub>
                          <m:r>
                            <a:rPr lang="en-GB" sz="1800">
                              <a:latin typeface="Cambria Math" panose="02040503050406030204" pitchFamily="18" charset="0"/>
                            </a:rPr>
                            <m:t>1</m:t>
                          </m:r>
                        </m:sub>
                      </m:sSub>
                      <m:sSub>
                        <m:sSubPr>
                          <m:ctrlPr>
                            <a:rPr lang="en-GB" sz="1800" i="1">
                              <a:latin typeface="Cambria Math" panose="02040503050406030204" pitchFamily="18" charset="0"/>
                            </a:rPr>
                          </m:ctrlPr>
                        </m:sSubPr>
                        <m:e>
                          <m:r>
                            <m:rPr>
                              <m:sty m:val="p"/>
                            </m:rPr>
                            <a:rPr lang="en-GB" sz="1800">
                              <a:latin typeface="Cambria Math" panose="02040503050406030204" pitchFamily="18" charset="0"/>
                            </a:rPr>
                            <m:t>s</m:t>
                          </m:r>
                        </m:e>
                        <m:sub>
                          <m:r>
                            <a:rPr lang="en-GB" sz="1800">
                              <a:latin typeface="Cambria Math" panose="02040503050406030204" pitchFamily="18" charset="0"/>
                            </a:rPr>
                            <m:t>2</m:t>
                          </m:r>
                        </m:sub>
                      </m:sSub>
                      <m:r>
                        <a:rPr lang="en-GB" sz="1800">
                          <a:latin typeface="Cambria Math" panose="02040503050406030204" pitchFamily="18" charset="0"/>
                        </a:rPr>
                        <m:t>..</m:t>
                      </m:r>
                      <m:sSub>
                        <m:sSubPr>
                          <m:ctrlPr>
                            <a:rPr lang="en-GB" sz="1800" i="1">
                              <a:latin typeface="Cambria Math" panose="02040503050406030204" pitchFamily="18" charset="0"/>
                            </a:rPr>
                          </m:ctrlPr>
                        </m:sSubPr>
                        <m:e>
                          <m:r>
                            <m:rPr>
                              <m:sty m:val="p"/>
                            </m:rPr>
                            <a:rPr lang="en-GB" sz="1800">
                              <a:latin typeface="Cambria Math" panose="02040503050406030204" pitchFamily="18" charset="0"/>
                            </a:rPr>
                            <m:t>s</m:t>
                          </m:r>
                        </m:e>
                        <m:sub>
                          <m:r>
                            <m:rPr>
                              <m:sty m:val="p"/>
                            </m:rPr>
                            <a:rPr lang="en-GB" sz="1800">
                              <a:latin typeface="Cambria Math" panose="02040503050406030204" pitchFamily="18" charset="0"/>
                            </a:rPr>
                            <m:t>k</m:t>
                          </m:r>
                        </m:sub>
                      </m:sSub>
                      <m:r>
                        <a:rPr lang="en-GB" sz="1800">
                          <a:latin typeface="Cambria Math" panose="02040503050406030204" pitchFamily="18" charset="0"/>
                        </a:rPr>
                        <m:t>]</m:t>
                      </m:r>
                    </m:oMath>
                  </m:oMathPara>
                </a14:m>
                <a:endParaRPr lang="en-GB" sz="1800">
                  <a:latin typeface="Times New Roman" panose="02020603050405020304" pitchFamily="18" charset="0"/>
                  <a:cs typeface="Times New Roman" panose="02020603050405020304" pitchFamily="18" charset="0"/>
                </a:endParaRPr>
              </a:p>
            </p:txBody>
          </p:sp>
        </mc:Choice>
        <mc:Fallback>
          <p:sp>
            <p:nvSpPr>
              <p:cNvPr id="10" name="Content Placeholder 9">
                <a:extLst>
                  <a:ext uri="{FF2B5EF4-FFF2-40B4-BE49-F238E27FC236}">
                    <a16:creationId xmlns:a16="http://schemas.microsoft.com/office/drawing/2014/main" id="{151ADD91-6F09-47D0-9AF9-859EE16000A7}"/>
                  </a:ext>
                </a:extLst>
              </p:cNvPr>
              <p:cNvSpPr txBox="1">
                <a:spLocks noGrp="1" noRot="1" noChangeAspect="1" noMove="1" noResize="1" noEditPoints="1" noAdjustHandles="1" noChangeArrowheads="1" noChangeShapeType="1" noTextEdit="1"/>
              </p:cNvSpPr>
              <p:nvPr>
                <p:ph idx="1"/>
              </p:nvPr>
            </p:nvSpPr>
            <p:spPr>
              <a:xfrm>
                <a:off x="1774797" y="3109245"/>
                <a:ext cx="3093148" cy="590931"/>
              </a:xfrm>
              <a:prstGeom prst="rect">
                <a:avLst/>
              </a:prstGeom>
              <a:blipFill>
                <a:blip r:embed="rId4"/>
                <a:stretch>
                  <a:fillRect t="-9278" b="-103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78F3927-CF92-4DCA-99DC-BAF10CFACA00}"/>
                  </a:ext>
                </a:extLst>
              </p:cNvPr>
              <p:cNvSpPr txBox="1"/>
              <p:nvPr/>
            </p:nvSpPr>
            <p:spPr>
              <a:xfrm>
                <a:off x="5237585" y="5011655"/>
                <a:ext cx="1577130"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a:latin typeface="Cambria Math" panose="02040503050406030204" pitchFamily="18" charset="0"/>
                          <a:ea typeface="SimSun" panose="02010600030101010101" pitchFamily="2" charset="-122"/>
                          <a:cs typeface="Times New Roman" panose="02020603050405020304" pitchFamily="18" charset="0"/>
                        </a:rPr>
                        <m:t>H</m:t>
                      </m:r>
                      <m:r>
                        <a:rPr lang="en-GB">
                          <a:latin typeface="Cambria Math" panose="02040503050406030204" pitchFamily="18" charset="0"/>
                          <a:ea typeface="SimSun" panose="02010600030101010101" pitchFamily="2" charset="-122"/>
                          <a:cs typeface="Times New Roman" panose="02020603050405020304" pitchFamily="18" charset="0"/>
                        </a:rPr>
                        <m:t>∙ </m:t>
                      </m:r>
                      <m:sSup>
                        <m:sSupPr>
                          <m:ctrlPr>
                            <a:rPr lang="en-GB" i="1">
                              <a:latin typeface="Cambria Math" panose="02040503050406030204" pitchFamily="18" charset="0"/>
                            </a:rPr>
                          </m:ctrlPr>
                        </m:sSupPr>
                        <m:e>
                          <m:r>
                            <m:rPr>
                              <m:sty m:val="p"/>
                            </m:rPr>
                            <a:rPr lang="en-GB">
                              <a:latin typeface="Cambria Math" panose="02040503050406030204" pitchFamily="18" charset="0"/>
                            </a:rPr>
                            <m:t>x</m:t>
                          </m:r>
                        </m:e>
                        <m:sup>
                          <m:r>
                            <m:rPr>
                              <m:sty m:val="p"/>
                            </m:rPr>
                            <a:rPr lang="en-GB">
                              <a:latin typeface="Cambria Math" panose="02040503050406030204" pitchFamily="18" charset="0"/>
                              <a:ea typeface="SimSun" panose="02010600030101010101" pitchFamily="2" charset="-122"/>
                              <a:cs typeface="Times New Roman" panose="02020603050405020304" pitchFamily="18" charset="0"/>
                            </a:rPr>
                            <m:t>T</m:t>
                          </m:r>
                        </m:sup>
                      </m:sSup>
                      <m:r>
                        <a:rPr lang="en-GB">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GB">
                  <a:latin typeface="Times New Roman" panose="02020603050405020304" pitchFamily="18" charset="0"/>
                  <a:cs typeface="Times New Roman" panose="02020603050405020304" pitchFamily="18" charset="0"/>
                </a:endParaRPr>
              </a:p>
            </p:txBody>
          </p:sp>
        </mc:Choice>
        <mc:Fallback>
          <p:sp>
            <p:nvSpPr>
              <p:cNvPr id="11" name="TextBox 10">
                <a:extLst>
                  <a:ext uri="{FF2B5EF4-FFF2-40B4-BE49-F238E27FC236}">
                    <a16:creationId xmlns:a16="http://schemas.microsoft.com/office/drawing/2014/main" id="{678F3927-CF92-4DCA-99DC-BAF10CFACA00}"/>
                  </a:ext>
                </a:extLst>
              </p:cNvPr>
              <p:cNvSpPr txBox="1">
                <a:spLocks noRot="1" noChangeAspect="1" noMove="1" noResize="1" noEditPoints="1" noAdjustHandles="1" noChangeArrowheads="1" noChangeShapeType="1" noTextEdit="1"/>
              </p:cNvSpPr>
              <p:nvPr/>
            </p:nvSpPr>
            <p:spPr>
              <a:xfrm>
                <a:off x="5237585" y="5011655"/>
                <a:ext cx="1577130" cy="374270"/>
              </a:xfrm>
              <a:prstGeom prst="rect">
                <a:avLst/>
              </a:prstGeom>
              <a:blipFill>
                <a:blip r:embed="rId5"/>
                <a:stretch>
                  <a:fillRect/>
                </a:stretch>
              </a:blipFill>
            </p:spPr>
            <p:txBody>
              <a:bodyPr/>
              <a:lstStyle/>
              <a:p>
                <a:r>
                  <a:rPr lang="en-US">
                    <a:noFill/>
                  </a:rPr>
                  <a:t> </a:t>
                </a:r>
              </a:p>
            </p:txBody>
          </p:sp>
        </mc:Fallback>
      </mc:AlternateContent>
      <p:sp>
        <p:nvSpPr>
          <p:cNvPr id="12" name="Arrow: Right 11">
            <a:extLst>
              <a:ext uri="{FF2B5EF4-FFF2-40B4-BE49-F238E27FC236}">
                <a16:creationId xmlns:a16="http://schemas.microsoft.com/office/drawing/2014/main" id="{B9895679-FA17-4F01-84AC-68FECD2F04D4}"/>
              </a:ext>
            </a:extLst>
          </p:cNvPr>
          <p:cNvSpPr/>
          <p:nvPr/>
        </p:nvSpPr>
        <p:spPr>
          <a:xfrm>
            <a:off x="7416626" y="3694583"/>
            <a:ext cx="2634143" cy="256960"/>
          </a:xfrm>
          <a:prstGeom prst="rightArrow">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EAA0807-6454-46AB-9220-4EE6E331EC52}"/>
              </a:ext>
            </a:extLst>
          </p:cNvPr>
          <p:cNvSpPr txBox="1"/>
          <p:nvPr/>
        </p:nvSpPr>
        <p:spPr>
          <a:xfrm>
            <a:off x="1524000" y="1140585"/>
            <a:ext cx="9144000" cy="369332"/>
          </a:xfrm>
          <a:prstGeom prst="rect">
            <a:avLst/>
          </a:prstGeom>
          <a:noFill/>
        </p:spPr>
        <p:txBody>
          <a:bodyPr wrap="square" rtlCol="0">
            <a:spAutoFit/>
          </a:bodyPr>
          <a:lstStyle/>
          <a:p>
            <a:r>
              <a:rPr lang="en-GB"/>
              <a:t>Block diagram</a:t>
            </a:r>
          </a:p>
        </p:txBody>
      </p:sp>
    </p:spTree>
    <p:extLst>
      <p:ext uri="{BB962C8B-B14F-4D97-AF65-F5344CB8AC3E}">
        <p14:creationId xmlns:p14="http://schemas.microsoft.com/office/powerpoint/2010/main" val="328299847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09BE4-D464-4F62-AF04-8B5242DA28A5}"/>
              </a:ext>
            </a:extLst>
          </p:cNvPr>
          <p:cNvSpPr>
            <a:spLocks noGrp="1"/>
          </p:cNvSpPr>
          <p:nvPr>
            <p:ph type="title"/>
          </p:nvPr>
        </p:nvSpPr>
        <p:spPr>
          <a:xfrm>
            <a:off x="2012950" y="-210145"/>
            <a:ext cx="8026400" cy="1325563"/>
          </a:xfrm>
        </p:spPr>
        <p:txBody>
          <a:bodyPr>
            <a:normAutofit/>
          </a:bodyPr>
          <a:lstStyle/>
          <a:p>
            <a:r>
              <a:rPr lang="en-US" sz="4000">
                <a:latin typeface="Times New Roman" panose="02020603050405020304" pitchFamily="18" charset="0"/>
                <a:cs typeface="Times New Roman" panose="02020603050405020304" pitchFamily="18" charset="0"/>
              </a:rPr>
              <a:t>ENCODING</a:t>
            </a:r>
          </a:p>
        </p:txBody>
      </p:sp>
      <p:sp>
        <p:nvSpPr>
          <p:cNvPr id="11" name="TextBox 10">
            <a:extLst>
              <a:ext uri="{FF2B5EF4-FFF2-40B4-BE49-F238E27FC236}">
                <a16:creationId xmlns:a16="http://schemas.microsoft.com/office/drawing/2014/main" id="{71388F1F-A09E-4CC5-8FE9-545E52535DB4}"/>
              </a:ext>
            </a:extLst>
          </p:cNvPr>
          <p:cNvSpPr txBox="1"/>
          <p:nvPr/>
        </p:nvSpPr>
        <p:spPr>
          <a:xfrm>
            <a:off x="1524000" y="1140585"/>
            <a:ext cx="9144000" cy="369332"/>
          </a:xfrm>
          <a:prstGeom prst="rect">
            <a:avLst/>
          </a:prstGeom>
          <a:noFill/>
        </p:spPr>
        <p:txBody>
          <a:bodyPr wrap="square" rtlCol="0">
            <a:spAutoFit/>
          </a:bodyPr>
          <a:lstStyle/>
          <a:p>
            <a:r>
              <a:rPr lang="en-GB"/>
              <a:t>Tanner graph</a:t>
            </a:r>
          </a:p>
        </p:txBody>
      </p:sp>
      <p:pic>
        <p:nvPicPr>
          <p:cNvPr id="12" name="Hình ảnh 3">
            <a:extLst>
              <a:ext uri="{FF2B5EF4-FFF2-40B4-BE49-F238E27FC236}">
                <a16:creationId xmlns:a16="http://schemas.microsoft.com/office/drawing/2014/main" id="{4C257E01-FC5B-4F0B-BF05-3B2355FB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936" y="3748671"/>
            <a:ext cx="5010129" cy="2801035"/>
          </a:xfrm>
          <a:prstGeom prst="rect">
            <a:avLst/>
          </a:prstGeom>
        </p:spPr>
      </p:pic>
      <p:pic>
        <p:nvPicPr>
          <p:cNvPr id="14" name="Picture 13">
            <a:extLst>
              <a:ext uri="{FF2B5EF4-FFF2-40B4-BE49-F238E27FC236}">
                <a16:creationId xmlns:a16="http://schemas.microsoft.com/office/drawing/2014/main" id="{89208571-23A2-4316-A5CC-500968CF9E05}"/>
              </a:ext>
            </a:extLst>
          </p:cNvPr>
          <p:cNvPicPr>
            <a:picLocks noChangeAspect="1"/>
          </p:cNvPicPr>
          <p:nvPr/>
        </p:nvPicPr>
        <p:blipFill rotWithShape="1">
          <a:blip r:embed="rId3"/>
          <a:srcRect l="56998" t="36336" r="7130" b="37732"/>
          <a:stretch/>
        </p:blipFill>
        <p:spPr>
          <a:xfrm>
            <a:off x="4242035" y="1708812"/>
            <a:ext cx="3280095" cy="1333850"/>
          </a:xfrm>
          <a:prstGeom prst="rect">
            <a:avLst/>
          </a:prstGeom>
        </p:spPr>
      </p:pic>
      <p:sp>
        <p:nvSpPr>
          <p:cNvPr id="15" name="TextBox 14">
            <a:extLst>
              <a:ext uri="{FF2B5EF4-FFF2-40B4-BE49-F238E27FC236}">
                <a16:creationId xmlns:a16="http://schemas.microsoft.com/office/drawing/2014/main" id="{0BBA75DE-5295-4867-AEE2-5CB117BEA111}"/>
              </a:ext>
            </a:extLst>
          </p:cNvPr>
          <p:cNvSpPr txBox="1"/>
          <p:nvPr/>
        </p:nvSpPr>
        <p:spPr>
          <a:xfrm>
            <a:off x="3262909" y="4061921"/>
            <a:ext cx="1711354" cy="369332"/>
          </a:xfrm>
          <a:prstGeom prst="rect">
            <a:avLst/>
          </a:prstGeom>
          <a:noFill/>
        </p:spPr>
        <p:txBody>
          <a:bodyPr wrap="square" rtlCol="0">
            <a:spAutoFit/>
          </a:bodyPr>
          <a:lstStyle/>
          <a:p>
            <a:r>
              <a:rPr lang="en-GB">
                <a:solidFill>
                  <a:schemeClr val="accent5">
                    <a:lumMod val="75000"/>
                  </a:schemeClr>
                </a:solidFill>
              </a:rPr>
              <a:t>Check nodes</a:t>
            </a:r>
          </a:p>
        </p:txBody>
      </p:sp>
      <p:sp>
        <p:nvSpPr>
          <p:cNvPr id="16" name="TextBox 15">
            <a:extLst>
              <a:ext uri="{FF2B5EF4-FFF2-40B4-BE49-F238E27FC236}">
                <a16:creationId xmlns:a16="http://schemas.microsoft.com/office/drawing/2014/main" id="{AFCBDEF5-B2B5-460A-A448-56D49DF0CBCC}"/>
              </a:ext>
            </a:extLst>
          </p:cNvPr>
          <p:cNvSpPr txBox="1"/>
          <p:nvPr/>
        </p:nvSpPr>
        <p:spPr>
          <a:xfrm>
            <a:off x="2012950" y="5717415"/>
            <a:ext cx="1711354" cy="369332"/>
          </a:xfrm>
          <a:prstGeom prst="rect">
            <a:avLst/>
          </a:prstGeom>
          <a:noFill/>
        </p:spPr>
        <p:txBody>
          <a:bodyPr wrap="square" rtlCol="0">
            <a:spAutoFit/>
          </a:bodyPr>
          <a:lstStyle/>
          <a:p>
            <a:r>
              <a:rPr lang="en-GB">
                <a:solidFill>
                  <a:schemeClr val="accent5">
                    <a:lumMod val="75000"/>
                  </a:schemeClr>
                </a:solidFill>
              </a:rPr>
              <a:t>Variable nodes</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59F39D2-04C7-400E-9DA7-9BE528DFFE21}"/>
                  </a:ext>
                </a:extLst>
              </p:cNvPr>
              <p:cNvSpPr txBox="1"/>
              <p:nvPr/>
            </p:nvSpPr>
            <p:spPr>
              <a:xfrm>
                <a:off x="9015370" y="6180373"/>
                <a:ext cx="8388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a:latin typeface="Cambria Math" panose="02040503050406030204" pitchFamily="18" charset="0"/>
                          <a:ea typeface="Cambria Math" panose="02040503050406030204" pitchFamily="18" charset="0"/>
                        </a:rPr>
                        <m:t>n</m:t>
                      </m:r>
                      <m:r>
                        <a:rPr lang="en-GB">
                          <a:latin typeface="Cambria Math" panose="02040503050406030204" pitchFamily="18" charset="0"/>
                          <a:ea typeface="Cambria Math" panose="02040503050406030204" pitchFamily="18" charset="0"/>
                        </a:rPr>
                        <m:t>=6</m:t>
                      </m:r>
                    </m:oMath>
                  </m:oMathPara>
                </a14:m>
                <a:endParaRPr lang="en-GB"/>
              </a:p>
            </p:txBody>
          </p:sp>
        </mc:Choice>
        <mc:Fallback>
          <p:sp>
            <p:nvSpPr>
              <p:cNvPr id="19" name="TextBox 18">
                <a:extLst>
                  <a:ext uri="{FF2B5EF4-FFF2-40B4-BE49-F238E27FC236}">
                    <a16:creationId xmlns:a16="http://schemas.microsoft.com/office/drawing/2014/main" id="{A59F39D2-04C7-400E-9DA7-9BE528DFFE21}"/>
                  </a:ext>
                </a:extLst>
              </p:cNvPr>
              <p:cNvSpPr txBox="1">
                <a:spLocks noRot="1" noChangeAspect="1" noMove="1" noResize="1" noEditPoints="1" noAdjustHandles="1" noChangeArrowheads="1" noChangeShapeType="1" noTextEdit="1"/>
              </p:cNvSpPr>
              <p:nvPr/>
            </p:nvSpPr>
            <p:spPr>
              <a:xfrm>
                <a:off x="9015370" y="6180373"/>
                <a:ext cx="838899"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31536419-1D96-45EE-B5DB-F69BD78DD962}"/>
                  </a:ext>
                </a:extLst>
              </p:cNvPr>
              <p:cNvSpPr txBox="1"/>
              <p:nvPr/>
            </p:nvSpPr>
            <p:spPr>
              <a:xfrm>
                <a:off x="8756259" y="4061921"/>
                <a:ext cx="11492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w</m:t>
                          </m:r>
                        </m:e>
                        <m:sub>
                          <m:r>
                            <m:rPr>
                              <m:sty m:val="p"/>
                            </m:rPr>
                            <a:rPr lang="en-GB">
                              <a:latin typeface="Cambria Math" panose="02040503050406030204" pitchFamily="18" charset="0"/>
                            </a:rPr>
                            <m:t>r</m:t>
                          </m:r>
                        </m:sub>
                      </m:sSub>
                      <m:r>
                        <a:rPr lang="en-GB">
                          <a:latin typeface="Cambria Math" panose="02040503050406030204" pitchFamily="18" charset="0"/>
                        </a:rPr>
                        <m:t>=3</m:t>
                      </m:r>
                    </m:oMath>
                  </m:oMathPara>
                </a14:m>
                <a:endParaRPr lang="en-GB"/>
              </a:p>
            </p:txBody>
          </p:sp>
        </mc:Choice>
        <mc:Fallback>
          <p:sp>
            <p:nvSpPr>
              <p:cNvPr id="21" name="TextBox 20">
                <a:extLst>
                  <a:ext uri="{FF2B5EF4-FFF2-40B4-BE49-F238E27FC236}">
                    <a16:creationId xmlns:a16="http://schemas.microsoft.com/office/drawing/2014/main" id="{31536419-1D96-45EE-B5DB-F69BD78DD962}"/>
                  </a:ext>
                </a:extLst>
              </p:cNvPr>
              <p:cNvSpPr txBox="1">
                <a:spLocks noRot="1" noChangeAspect="1" noMove="1" noResize="1" noEditPoints="1" noAdjustHandles="1" noChangeArrowheads="1" noChangeShapeType="1" noTextEdit="1"/>
              </p:cNvSpPr>
              <p:nvPr/>
            </p:nvSpPr>
            <p:spPr>
              <a:xfrm>
                <a:off x="8756259" y="4061921"/>
                <a:ext cx="114929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1C17ED7E-E534-45C6-982F-8DB290D63141}"/>
                  </a:ext>
                </a:extLst>
              </p:cNvPr>
              <p:cNvSpPr txBox="1"/>
              <p:nvPr/>
            </p:nvSpPr>
            <p:spPr>
              <a:xfrm>
                <a:off x="8929090" y="5795005"/>
                <a:ext cx="9251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w</m:t>
                          </m:r>
                        </m:e>
                        <m:sub>
                          <m:r>
                            <m:rPr>
                              <m:sty m:val="p"/>
                            </m:rPr>
                            <a:rPr lang="en-GB">
                              <a:latin typeface="Cambria Math" panose="02040503050406030204" pitchFamily="18" charset="0"/>
                            </a:rPr>
                            <m:t>c</m:t>
                          </m:r>
                        </m:sub>
                      </m:sSub>
                      <m:r>
                        <a:rPr lang="en-GB">
                          <a:latin typeface="Cambria Math" panose="02040503050406030204" pitchFamily="18" charset="0"/>
                          <a:ea typeface="Cambria Math" panose="02040503050406030204" pitchFamily="18" charset="0"/>
                        </a:rPr>
                        <m:t>=2</m:t>
                      </m:r>
                    </m:oMath>
                  </m:oMathPara>
                </a14:m>
                <a:endParaRPr lang="en-GB"/>
              </a:p>
            </p:txBody>
          </p:sp>
        </mc:Choice>
        <mc:Fallback>
          <p:sp>
            <p:nvSpPr>
              <p:cNvPr id="26" name="TextBox 25">
                <a:extLst>
                  <a:ext uri="{FF2B5EF4-FFF2-40B4-BE49-F238E27FC236}">
                    <a16:creationId xmlns:a16="http://schemas.microsoft.com/office/drawing/2014/main" id="{1C17ED7E-E534-45C6-982F-8DB290D63141}"/>
                  </a:ext>
                </a:extLst>
              </p:cNvPr>
              <p:cNvSpPr txBox="1">
                <a:spLocks noRot="1" noChangeAspect="1" noMove="1" noResize="1" noEditPoints="1" noAdjustHandles="1" noChangeArrowheads="1" noChangeShapeType="1" noTextEdit="1"/>
              </p:cNvSpPr>
              <p:nvPr/>
            </p:nvSpPr>
            <p:spPr>
              <a:xfrm>
                <a:off x="8929090" y="5795005"/>
                <a:ext cx="925178"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274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pPr algn="just"/>
            <a:r>
              <a:rPr lang="en-US" sz="4000">
                <a:latin typeface="Times New Roman" panose="02020603050405020304" pitchFamily="18" charset="0"/>
                <a:cs typeface="Times New Roman" panose="02020603050405020304" pitchFamily="18" charset="0"/>
              </a:rPr>
              <a:t>Nhóm thực hiện: Nhóm 4</a:t>
            </a:r>
          </a:p>
        </p:txBody>
      </p:sp>
      <p:pic>
        <p:nvPicPr>
          <p:cNvPr id="4" name="Hình ảnh 3">
            <a:extLst>
              <a:ext uri="{FF2B5EF4-FFF2-40B4-BE49-F238E27FC236}">
                <a16:creationId xmlns:a16="http://schemas.microsoft.com/office/drawing/2014/main" id="{285BD63F-6FBB-4F07-8F24-F55BC73B6B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2951" y="2224709"/>
            <a:ext cx="2408583" cy="2408583"/>
          </a:xfrm>
          <a:prstGeom prst="rect">
            <a:avLst/>
          </a:prstGeom>
        </p:spPr>
      </p:pic>
      <p:pic>
        <p:nvPicPr>
          <p:cNvPr id="5" name="Hình ảnh 4">
            <a:extLst>
              <a:ext uri="{FF2B5EF4-FFF2-40B4-BE49-F238E27FC236}">
                <a16:creationId xmlns:a16="http://schemas.microsoft.com/office/drawing/2014/main" id="{B3E36AC8-D16A-4195-B5D6-7351BF289C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77590" y="2224709"/>
            <a:ext cx="2408583" cy="2408583"/>
          </a:xfrm>
          <a:prstGeom prst="rect">
            <a:avLst/>
          </a:prstGeom>
        </p:spPr>
      </p:pic>
      <p:pic>
        <p:nvPicPr>
          <p:cNvPr id="7" name="Hình ảnh 6">
            <a:extLst>
              <a:ext uri="{FF2B5EF4-FFF2-40B4-BE49-F238E27FC236}">
                <a16:creationId xmlns:a16="http://schemas.microsoft.com/office/drawing/2014/main" id="{9E352836-2E07-4FC4-BCB6-D5099EF84A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270" y="2276406"/>
            <a:ext cx="2408583" cy="2356886"/>
          </a:xfrm>
          <a:prstGeom prst="rect">
            <a:avLst/>
          </a:prstGeom>
        </p:spPr>
      </p:pic>
      <p:sp>
        <p:nvSpPr>
          <p:cNvPr id="8" name="Hộp Văn bản 7">
            <a:extLst>
              <a:ext uri="{FF2B5EF4-FFF2-40B4-BE49-F238E27FC236}">
                <a16:creationId xmlns:a16="http://schemas.microsoft.com/office/drawing/2014/main" id="{2B7F7400-79AB-4CD5-9B19-6B6E9F227B98}"/>
              </a:ext>
            </a:extLst>
          </p:cNvPr>
          <p:cNvSpPr txBox="1"/>
          <p:nvPr/>
        </p:nvSpPr>
        <p:spPr>
          <a:xfrm>
            <a:off x="5019262" y="4927478"/>
            <a:ext cx="2334591" cy="1015663"/>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Đỗ Duy Hưng</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20172595</a:t>
            </a:r>
          </a:p>
          <a:p>
            <a:pPr algn="ctr"/>
            <a:r>
              <a:rPr lang="en-US" sz="2000">
                <a:latin typeface="Times New Roman" panose="02020603050405020304" pitchFamily="18" charset="0"/>
                <a:cs typeface="Times New Roman" panose="02020603050405020304" pitchFamily="18" charset="0"/>
              </a:rPr>
              <a:t>ĐTVT.01-K62</a:t>
            </a:r>
            <a:endParaRPr lang="en-AS" sz="2000">
              <a:latin typeface="Times New Roman" panose="02020603050405020304" pitchFamily="18" charset="0"/>
              <a:cs typeface="Times New Roman" panose="02020603050405020304" pitchFamily="18" charset="0"/>
            </a:endParaRPr>
          </a:p>
        </p:txBody>
      </p:sp>
      <p:sp>
        <p:nvSpPr>
          <p:cNvPr id="9" name="Hộp Văn bản 8">
            <a:extLst>
              <a:ext uri="{FF2B5EF4-FFF2-40B4-BE49-F238E27FC236}">
                <a16:creationId xmlns:a16="http://schemas.microsoft.com/office/drawing/2014/main" id="{EA0AFED6-4B70-446C-BAA0-292901657A6D}"/>
              </a:ext>
            </a:extLst>
          </p:cNvPr>
          <p:cNvSpPr txBox="1"/>
          <p:nvPr/>
        </p:nvSpPr>
        <p:spPr>
          <a:xfrm>
            <a:off x="2086943" y="4927477"/>
            <a:ext cx="2334591" cy="1015663"/>
          </a:xfrm>
          <a:prstGeom prst="rect">
            <a:avLst/>
          </a:prstGeom>
          <a:noFill/>
        </p:spPr>
        <p:txBody>
          <a:bodyPr wrap="square" lIns="91440" tIns="45720" rIns="91440" bIns="45720" rtlCol="0" anchor="t">
            <a:spAutoFit/>
          </a:bodyPr>
          <a:lstStyle/>
          <a:p>
            <a:pPr algn="ctr"/>
            <a:r>
              <a:rPr lang="en-US" sz="2000" b="1">
                <a:latin typeface="Times New Roman"/>
                <a:cs typeface="Times New Roman"/>
              </a:rPr>
              <a:t>Vương Kiều Oanh</a:t>
            </a:r>
            <a:br>
              <a:rPr lang="en-US" sz="2000">
                <a:latin typeface="Times New Roman" panose="02020603050405020304" pitchFamily="18" charset="0"/>
                <a:cs typeface="Times New Roman" panose="02020603050405020304" pitchFamily="18" charset="0"/>
              </a:rPr>
            </a:br>
            <a:r>
              <a:rPr lang="en-US" sz="2000">
                <a:latin typeface="Times New Roman"/>
                <a:cs typeface="Times New Roman"/>
              </a:rPr>
              <a:t>20172742</a:t>
            </a:r>
          </a:p>
          <a:p>
            <a:pPr algn="ctr"/>
            <a:r>
              <a:rPr lang="en-US" sz="2000">
                <a:latin typeface="Times New Roman"/>
                <a:cs typeface="Times New Roman"/>
              </a:rPr>
              <a:t>ĐTVT.02-K62</a:t>
            </a:r>
            <a:endParaRPr lang="en-AS" sz="2000">
              <a:latin typeface="Times New Roman" panose="02020603050405020304" pitchFamily="18" charset="0"/>
              <a:cs typeface="Times New Roman" panose="02020603050405020304" pitchFamily="18" charset="0"/>
            </a:endParaRPr>
          </a:p>
        </p:txBody>
      </p:sp>
      <p:sp>
        <p:nvSpPr>
          <p:cNvPr id="10" name="Hộp Văn bản 9">
            <a:extLst>
              <a:ext uri="{FF2B5EF4-FFF2-40B4-BE49-F238E27FC236}">
                <a16:creationId xmlns:a16="http://schemas.microsoft.com/office/drawing/2014/main" id="{8DC259C3-7487-4DED-94E2-C4571178F5AA}"/>
              </a:ext>
            </a:extLst>
          </p:cNvPr>
          <p:cNvSpPr txBox="1"/>
          <p:nvPr/>
        </p:nvSpPr>
        <p:spPr>
          <a:xfrm>
            <a:off x="7951580" y="4927476"/>
            <a:ext cx="2334590" cy="1015663"/>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Lê Thị Liên</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20172648</a:t>
            </a:r>
          </a:p>
          <a:p>
            <a:pPr algn="ctr"/>
            <a:r>
              <a:rPr lang="en-US" sz="2000">
                <a:latin typeface="Times New Roman" panose="02020603050405020304" pitchFamily="18" charset="0"/>
                <a:cs typeface="Times New Roman" panose="02020603050405020304" pitchFamily="18" charset="0"/>
              </a:rPr>
              <a:t>ĐTVT.10-K62</a:t>
            </a:r>
            <a:endParaRPr lang="en-A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3907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09BE4-D464-4F62-AF04-8B5242DA28A5}"/>
              </a:ext>
            </a:extLst>
          </p:cNvPr>
          <p:cNvSpPr>
            <a:spLocks noGrp="1"/>
          </p:cNvSpPr>
          <p:nvPr>
            <p:ph type="title"/>
          </p:nvPr>
        </p:nvSpPr>
        <p:spPr>
          <a:xfrm>
            <a:off x="2012950" y="-210145"/>
            <a:ext cx="8026400" cy="1325563"/>
          </a:xfrm>
        </p:spPr>
        <p:txBody>
          <a:bodyPr>
            <a:normAutofit/>
          </a:bodyPr>
          <a:lstStyle/>
          <a:p>
            <a:r>
              <a:rPr lang="en-US" sz="4000">
                <a:latin typeface="Times New Roman" panose="02020603050405020304" pitchFamily="18" charset="0"/>
                <a:cs typeface="Times New Roman" panose="02020603050405020304" pitchFamily="18" charset="0"/>
              </a:rPr>
              <a:t>ENCODING</a:t>
            </a:r>
          </a:p>
        </p:txBody>
      </p:sp>
      <p:sp>
        <p:nvSpPr>
          <p:cNvPr id="11" name="TextBox 10">
            <a:extLst>
              <a:ext uri="{FF2B5EF4-FFF2-40B4-BE49-F238E27FC236}">
                <a16:creationId xmlns:a16="http://schemas.microsoft.com/office/drawing/2014/main" id="{71388F1F-A09E-4CC5-8FE9-545E52535DB4}"/>
              </a:ext>
            </a:extLst>
          </p:cNvPr>
          <p:cNvSpPr txBox="1"/>
          <p:nvPr/>
        </p:nvSpPr>
        <p:spPr>
          <a:xfrm>
            <a:off x="1524000" y="1140585"/>
            <a:ext cx="9144000" cy="369332"/>
          </a:xfrm>
          <a:prstGeom prst="rect">
            <a:avLst/>
          </a:prstGeom>
          <a:noFill/>
        </p:spPr>
        <p:txBody>
          <a:bodyPr wrap="square" rtlCol="0">
            <a:spAutoFit/>
          </a:bodyPr>
          <a:lstStyle/>
          <a:p>
            <a:r>
              <a:rPr lang="en-GB" err="1"/>
              <a:t>Thuật</a:t>
            </a:r>
            <a:r>
              <a:rPr lang="en-GB"/>
              <a:t> </a:t>
            </a:r>
            <a:r>
              <a:rPr lang="en-GB" err="1"/>
              <a:t>toán</a:t>
            </a:r>
            <a:r>
              <a:rPr lang="en-GB"/>
              <a:t> thông </a:t>
            </a:r>
            <a:r>
              <a:rPr lang="en-GB" err="1"/>
              <a:t>thường</a:t>
            </a:r>
            <a:endParaRPr lang="en-GB"/>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3243A92E-2AC8-400B-ACF6-55920B34DF21}"/>
                  </a:ext>
                </a:extLst>
              </p:cNvPr>
              <p:cNvSpPr/>
              <p:nvPr/>
            </p:nvSpPr>
            <p:spPr>
              <a:xfrm>
                <a:off x="2152650" y="2841769"/>
                <a:ext cx="2281806" cy="2055303"/>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cs typeface="Times New Roman" panose="02020603050405020304" pitchFamily="18" charset="0"/>
                  </a:rPr>
                  <a:t>H = [A|B]</a:t>
                </a:r>
              </a:p>
              <a:p>
                <a:pPr algn="ct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m:t>
                          </m:r>
                          <m:r>
                            <m:rPr>
                              <m:sty m:val="p"/>
                            </m:rPr>
                            <a:rPr lang="en-GB">
                              <a:latin typeface="Cambria Math" panose="02040503050406030204" pitchFamily="18" charset="0"/>
                            </a:rPr>
                            <m:t>n</m:t>
                          </m:r>
                          <m:r>
                            <a:rPr lang="en-GB">
                              <a:latin typeface="Cambria Math" panose="02040503050406030204" pitchFamily="18" charset="0"/>
                            </a:rPr>
                            <m:t>−</m:t>
                          </m:r>
                          <m:r>
                            <m:rPr>
                              <m:sty m:val="p"/>
                            </m:rPr>
                            <a:rPr lang="en-GB">
                              <a:latin typeface="Cambria Math" panose="02040503050406030204" pitchFamily="18" charset="0"/>
                            </a:rPr>
                            <m:t>k</m:t>
                          </m:r>
                          <m:r>
                            <a:rPr lang="en-GB">
                              <a:latin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oMath>
                  </m:oMathPara>
                </a14:m>
                <a:endParaRPr lang="en-GB">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B</m:t>
                          </m:r>
                        </m:e>
                        <m:sub>
                          <m:r>
                            <a:rPr lang="en-GB">
                              <a:latin typeface="Cambria Math" panose="02040503050406030204" pitchFamily="18" charset="0"/>
                            </a:rPr>
                            <m:t>(</m:t>
                          </m:r>
                          <m:r>
                            <m:rPr>
                              <m:sty m:val="p"/>
                            </m:rPr>
                            <a:rPr lang="en-GB">
                              <a:latin typeface="Cambria Math" panose="02040503050406030204" pitchFamily="18" charset="0"/>
                            </a:rPr>
                            <m:t>n</m:t>
                          </m:r>
                          <m:r>
                            <a:rPr lang="en-GB">
                              <a:latin typeface="Cambria Math" panose="02040503050406030204" pitchFamily="18" charset="0"/>
                            </a:rPr>
                            <m:t>−</m:t>
                          </m:r>
                          <m:r>
                            <m:rPr>
                              <m:sty m:val="p"/>
                            </m:rPr>
                            <a:rPr lang="en-GB">
                              <a:latin typeface="Cambria Math" panose="02040503050406030204" pitchFamily="18" charset="0"/>
                            </a:rPr>
                            <m:t>k</m:t>
                          </m:r>
                          <m:r>
                            <a:rPr lang="en-GB">
                              <a:latin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n</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r>
                            <a:rPr lang="en-GB">
                              <a:latin typeface="Cambria Math" panose="02040503050406030204" pitchFamily="18" charset="0"/>
                              <a:ea typeface="Cambria Math" panose="02040503050406030204" pitchFamily="18" charset="0"/>
                            </a:rPr>
                            <m:t>)</m:t>
                          </m:r>
                        </m:sub>
                      </m:sSub>
                    </m:oMath>
                  </m:oMathPara>
                </a14:m>
                <a:endParaRPr lang="en-GB">
                  <a:latin typeface="Times New Roman" panose="02020603050405020304" pitchFamily="18" charset="0"/>
                  <a:cs typeface="Times New Roman" panose="02020603050405020304" pitchFamily="18" charset="0"/>
                </a:endParaRPr>
              </a:p>
            </p:txBody>
          </p:sp>
        </mc:Choice>
        <mc:Fallback>
          <p:sp>
            <p:nvSpPr>
              <p:cNvPr id="7" name="Rectangle 6">
                <a:extLst>
                  <a:ext uri="{FF2B5EF4-FFF2-40B4-BE49-F238E27FC236}">
                    <a16:creationId xmlns:a16="http://schemas.microsoft.com/office/drawing/2014/main" id="{3243A92E-2AC8-400B-ACF6-55920B34DF21}"/>
                  </a:ext>
                </a:extLst>
              </p:cNvPr>
              <p:cNvSpPr>
                <a:spLocks noRot="1" noChangeAspect="1" noMove="1" noResize="1" noEditPoints="1" noAdjustHandles="1" noChangeArrowheads="1" noChangeShapeType="1" noTextEdit="1"/>
              </p:cNvSpPr>
              <p:nvPr/>
            </p:nvSpPr>
            <p:spPr>
              <a:xfrm>
                <a:off x="2152650" y="2841769"/>
                <a:ext cx="2281806" cy="2055303"/>
              </a:xfrm>
              <a:prstGeom prst="rect">
                <a:avLst/>
              </a:prstGeom>
              <a:blipFill>
                <a:blip r:embed="rId2"/>
                <a:stretch>
                  <a:fillRect/>
                </a:stretch>
              </a:blipFill>
              <a:ln>
                <a:noFill/>
              </a:ln>
            </p:spPr>
            <p:txBody>
              <a:bodyPr/>
              <a:lstStyle/>
              <a:p>
                <a:r>
                  <a:rPr lang="en-US">
                    <a:noFill/>
                  </a:rPr>
                  <a:t> </a:t>
                </a:r>
              </a:p>
            </p:txBody>
          </p:sp>
        </mc:Fallback>
      </mc:AlternateContent>
      <p:sp>
        <p:nvSpPr>
          <p:cNvPr id="8" name="Rectangle 7">
            <a:extLst>
              <a:ext uri="{FF2B5EF4-FFF2-40B4-BE49-F238E27FC236}">
                <a16:creationId xmlns:a16="http://schemas.microsoft.com/office/drawing/2014/main" id="{FEF0AFA8-B599-4F8D-B8F4-61DEE4C13BFC}"/>
              </a:ext>
            </a:extLst>
          </p:cNvPr>
          <p:cNvSpPr/>
          <p:nvPr/>
        </p:nvSpPr>
        <p:spPr>
          <a:xfrm>
            <a:off x="4956293" y="2841769"/>
            <a:ext cx="2281806" cy="2055303"/>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cs typeface="Times New Roman" panose="02020603050405020304" pitchFamily="18" charset="0"/>
              </a:rPr>
              <a:t>Codeword</a:t>
            </a:r>
          </a:p>
          <a:p>
            <a:pPr algn="ctr"/>
            <a:r>
              <a:rPr lang="en-GB">
                <a:latin typeface="Times New Roman" panose="02020603050405020304" pitchFamily="18" charset="0"/>
                <a:cs typeface="Times New Roman" panose="02020603050405020304" pitchFamily="18" charset="0"/>
              </a:rPr>
              <a:t>x = [</a:t>
            </a:r>
            <a:r>
              <a:rPr lang="en-GB" err="1">
                <a:latin typeface="Times New Roman" panose="02020603050405020304" pitchFamily="18" charset="0"/>
                <a:cs typeface="Times New Roman" panose="02020603050405020304" pitchFamily="18" charset="0"/>
              </a:rPr>
              <a:t>s|p</a:t>
            </a:r>
            <a:r>
              <a:rPr lang="en-GB">
                <a:latin typeface="Times New Roman" panose="02020603050405020304" pitchFamily="18" charset="0"/>
                <a:cs typeface="Times New Roman" panose="02020603050405020304" pitchFamily="18" charset="0"/>
              </a:rPr>
              <a:t>]</a:t>
            </a:r>
          </a:p>
          <a:p>
            <a:pPr algn="ctr"/>
            <a:r>
              <a:rPr lang="en-GB">
                <a:latin typeface="Times New Roman" panose="02020603050405020304" pitchFamily="18" charset="0"/>
                <a:cs typeface="Times New Roman" panose="02020603050405020304" pitchFamily="18" charset="0"/>
              </a:rPr>
              <a:t>s = source bits</a:t>
            </a:r>
          </a:p>
          <a:p>
            <a:pPr algn="ctr"/>
            <a:r>
              <a:rPr lang="en-GB">
                <a:latin typeface="Times New Roman" panose="02020603050405020304" pitchFamily="18" charset="0"/>
                <a:cs typeface="Times New Roman" panose="02020603050405020304" pitchFamily="18" charset="0"/>
              </a:rPr>
              <a:t>p = parity bits </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809A1087-D271-413D-9385-8AA6E01554D5}"/>
                  </a:ext>
                </a:extLst>
              </p:cNvPr>
              <p:cNvSpPr/>
              <p:nvPr/>
            </p:nvSpPr>
            <p:spPr>
              <a:xfrm>
                <a:off x="7757544" y="2841769"/>
                <a:ext cx="2281806" cy="2055303"/>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sty m:val="p"/>
                        </m:rPr>
                        <a:rPr lang="en-GB">
                          <a:latin typeface="Cambria Math" panose="02040503050406030204" pitchFamily="18" charset="0"/>
                          <a:ea typeface="SimSun" panose="02010600030101010101" pitchFamily="2" charset="-122"/>
                          <a:cs typeface="Times New Roman" panose="02020603050405020304" pitchFamily="18" charset="0"/>
                        </a:rPr>
                        <m:t>H</m:t>
                      </m:r>
                      <m:r>
                        <a:rPr lang="en-GB">
                          <a:latin typeface="Cambria Math" panose="02040503050406030204" pitchFamily="18" charset="0"/>
                          <a:ea typeface="SimSun" panose="02010600030101010101" pitchFamily="2" charset="-122"/>
                          <a:cs typeface="Times New Roman" panose="02020603050405020304" pitchFamily="18" charset="0"/>
                        </a:rPr>
                        <m:t>∙ </m:t>
                      </m:r>
                      <m:sSup>
                        <m:sSupPr>
                          <m:ctrlPr>
                            <a:rPr lang="en-GB" i="1">
                              <a:latin typeface="Cambria Math" panose="02040503050406030204" pitchFamily="18" charset="0"/>
                            </a:rPr>
                          </m:ctrlPr>
                        </m:sSupPr>
                        <m:e>
                          <m:r>
                            <m:rPr>
                              <m:sty m:val="p"/>
                            </m:rPr>
                            <a:rPr lang="en-GB">
                              <a:latin typeface="Cambria Math" panose="02040503050406030204" pitchFamily="18" charset="0"/>
                            </a:rPr>
                            <m:t>x</m:t>
                          </m:r>
                        </m:e>
                        <m:sup>
                          <m:r>
                            <m:rPr>
                              <m:sty m:val="p"/>
                            </m:rPr>
                            <a:rPr lang="en-GB">
                              <a:latin typeface="Cambria Math" panose="02040503050406030204" pitchFamily="18" charset="0"/>
                              <a:ea typeface="SimSun" panose="02010600030101010101" pitchFamily="2" charset="-122"/>
                              <a:cs typeface="Times New Roman" panose="02020603050405020304" pitchFamily="18" charset="0"/>
                            </a:rPr>
                            <m:t>T</m:t>
                          </m:r>
                        </m:sup>
                      </m:sSup>
                      <m:r>
                        <a:rPr lang="en-GB">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GB">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GB" i="1">
                              <a:latin typeface="Cambria Math" panose="02040503050406030204" pitchFamily="18" charset="0"/>
                              <a:cs typeface="Times New Roman" panose="02020603050405020304" pitchFamily="18" charset="0"/>
                            </a:rPr>
                          </m:ctrlPr>
                        </m:dPr>
                        <m:e>
                          <m:r>
                            <m:rPr>
                              <m:sty m:val="p"/>
                            </m:rPr>
                            <a:rPr lang="en-GB">
                              <a:latin typeface="Cambria Math" panose="02040503050406030204" pitchFamily="18" charset="0"/>
                              <a:cs typeface="Times New Roman" panose="02020603050405020304" pitchFamily="18" charset="0"/>
                            </a:rPr>
                            <m:t>A</m:t>
                          </m:r>
                        </m:e>
                        <m:e>
                          <m:r>
                            <m:rPr>
                              <m:sty m:val="p"/>
                            </m:rPr>
                            <a:rPr lang="en-GB">
                              <a:latin typeface="Cambria Math" panose="02040503050406030204" pitchFamily="18" charset="0"/>
                              <a:cs typeface="Times New Roman" panose="02020603050405020304" pitchFamily="18" charset="0"/>
                            </a:rPr>
                            <m:t>B</m:t>
                          </m:r>
                        </m:e>
                      </m:d>
                      <m:r>
                        <a:rPr lang="en-GB">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GB"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en-GB" i="1">
                                  <a:latin typeface="Cambria Math" panose="02040503050406030204" pitchFamily="18" charset="0"/>
                                  <a:ea typeface="Cambria Math" panose="02040503050406030204" pitchFamily="18" charset="0"/>
                                  <a:cs typeface="Times New Roman" panose="02020603050405020304" pitchFamily="18" charset="0"/>
                                </a:rPr>
                              </m:ctrlPr>
                            </m:mPr>
                            <m:mr>
                              <m:e>
                                <m:sSup>
                                  <m:sSupPr>
                                    <m:ctrlPr>
                                      <a:rPr lang="en-GB" i="1">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GB">
                                        <a:latin typeface="Cambria Math" panose="02040503050406030204" pitchFamily="18" charset="0"/>
                                        <a:ea typeface="Cambria Math" panose="02040503050406030204" pitchFamily="18" charset="0"/>
                                        <a:cs typeface="Times New Roman" panose="02020603050405020304" pitchFamily="18" charset="0"/>
                                      </a:rPr>
                                      <m:t>s</m:t>
                                    </m:r>
                                  </m:e>
                                  <m:sup>
                                    <m:r>
                                      <m:rPr>
                                        <m:sty m:val="p"/>
                                      </m:rPr>
                                      <a:rPr lang="en-GB">
                                        <a:latin typeface="Cambria Math" panose="02040503050406030204" pitchFamily="18" charset="0"/>
                                        <a:ea typeface="Cambria Math" panose="02040503050406030204" pitchFamily="18" charset="0"/>
                                        <a:cs typeface="Times New Roman" panose="02020603050405020304" pitchFamily="18" charset="0"/>
                                      </a:rPr>
                                      <m:t>T</m:t>
                                    </m:r>
                                  </m:sup>
                                </m:sSup>
                              </m:e>
                            </m:mr>
                            <m:mr>
                              <m:e>
                                <m:sSup>
                                  <m:sSupPr>
                                    <m:ctrlPr>
                                      <a:rPr lang="en-GB" i="1">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GB">
                                        <a:latin typeface="Cambria Math" panose="02040503050406030204" pitchFamily="18" charset="0"/>
                                        <a:ea typeface="Cambria Math" panose="02040503050406030204" pitchFamily="18" charset="0"/>
                                        <a:cs typeface="Times New Roman" panose="02020603050405020304" pitchFamily="18" charset="0"/>
                                      </a:rPr>
                                      <m:t>p</m:t>
                                    </m:r>
                                  </m:e>
                                  <m:sup>
                                    <m:r>
                                      <m:rPr>
                                        <m:sty m:val="p"/>
                                      </m:rPr>
                                      <a:rPr lang="en-GB">
                                        <a:latin typeface="Cambria Math" panose="02040503050406030204" pitchFamily="18" charset="0"/>
                                        <a:ea typeface="Cambria Math" panose="02040503050406030204" pitchFamily="18" charset="0"/>
                                        <a:cs typeface="Times New Roman" panose="02020603050405020304" pitchFamily="18" charset="0"/>
                                      </a:rPr>
                                      <m:t>T</m:t>
                                    </m:r>
                                  </m:sup>
                                </m:sSup>
                              </m:e>
                            </m:mr>
                          </m:m>
                        </m:e>
                      </m:d>
                      <m:r>
                        <a:rPr lang="en-GB">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GB">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GB">
                          <a:latin typeface="Cambria Math" panose="02040503050406030204" pitchFamily="18" charset="0"/>
                          <a:cs typeface="Times New Roman" panose="02020603050405020304" pitchFamily="18" charset="0"/>
                        </a:rPr>
                        <m:t>A</m:t>
                      </m:r>
                      <m:r>
                        <a:rPr lang="en-GB">
                          <a:latin typeface="Cambria Math" panose="02040503050406030204" pitchFamily="18" charset="0"/>
                          <a:ea typeface="Cambria Math" panose="02040503050406030204" pitchFamily="18" charset="0"/>
                          <a:cs typeface="Times New Roman" panose="02020603050405020304" pitchFamily="18" charset="0"/>
                        </a:rPr>
                        <m:t>∙</m:t>
                      </m:r>
                      <m:sSup>
                        <m:sSupPr>
                          <m:ctrlPr>
                            <a:rPr lang="en-GB" i="1">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GB">
                              <a:latin typeface="Cambria Math" panose="02040503050406030204" pitchFamily="18" charset="0"/>
                              <a:ea typeface="Cambria Math" panose="02040503050406030204" pitchFamily="18" charset="0"/>
                              <a:cs typeface="Times New Roman" panose="02020603050405020304" pitchFamily="18" charset="0"/>
                            </a:rPr>
                            <m:t>s</m:t>
                          </m:r>
                        </m:e>
                        <m:sup>
                          <m:r>
                            <m:rPr>
                              <m:sty m:val="p"/>
                            </m:rPr>
                            <a:rPr lang="en-GB">
                              <a:latin typeface="Cambria Math" panose="02040503050406030204" pitchFamily="18" charset="0"/>
                              <a:ea typeface="Cambria Math" panose="02040503050406030204" pitchFamily="18" charset="0"/>
                              <a:cs typeface="Times New Roman" panose="02020603050405020304" pitchFamily="18" charset="0"/>
                            </a:rPr>
                            <m:t>T</m:t>
                          </m:r>
                        </m:sup>
                      </m:sSup>
                      <m:r>
                        <a:rPr lang="en-GB">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ea typeface="Cambria Math" panose="02040503050406030204" pitchFamily="18" charset="0"/>
                          <a:cs typeface="Times New Roman" panose="02020603050405020304" pitchFamily="18" charset="0"/>
                        </a:rPr>
                        <m:t>B</m:t>
                      </m:r>
                      <m:r>
                        <a:rPr lang="en-GB">
                          <a:latin typeface="Cambria Math" panose="02040503050406030204" pitchFamily="18" charset="0"/>
                          <a:ea typeface="Cambria Math" panose="02040503050406030204" pitchFamily="18" charset="0"/>
                          <a:cs typeface="Times New Roman" panose="02020603050405020304" pitchFamily="18" charset="0"/>
                        </a:rPr>
                        <m:t>∙</m:t>
                      </m:r>
                      <m:sSup>
                        <m:sSupPr>
                          <m:ctrlPr>
                            <a:rPr lang="en-GB" i="1">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GB">
                              <a:latin typeface="Cambria Math" panose="02040503050406030204" pitchFamily="18" charset="0"/>
                              <a:ea typeface="Cambria Math" panose="02040503050406030204" pitchFamily="18" charset="0"/>
                              <a:cs typeface="Times New Roman" panose="02020603050405020304" pitchFamily="18" charset="0"/>
                            </a:rPr>
                            <m:t>p</m:t>
                          </m:r>
                        </m:e>
                        <m:sup>
                          <m:r>
                            <m:rPr>
                              <m:sty m:val="p"/>
                            </m:rPr>
                            <a:rPr lang="en-GB">
                              <a:latin typeface="Cambria Math" panose="02040503050406030204" pitchFamily="18" charset="0"/>
                              <a:ea typeface="Cambria Math" panose="02040503050406030204" pitchFamily="18" charset="0"/>
                              <a:cs typeface="Times New Roman" panose="02020603050405020304" pitchFamily="18" charset="0"/>
                            </a:rPr>
                            <m:t>T</m:t>
                          </m:r>
                        </m:sup>
                      </m:sSup>
                      <m:r>
                        <a:rPr lang="en-GB">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GB">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GB">
                          <a:latin typeface="Cambria Math" panose="02040503050406030204" pitchFamily="18" charset="0"/>
                          <a:cs typeface="Times New Roman" panose="02020603050405020304" pitchFamily="18" charset="0"/>
                        </a:rPr>
                        <m:t>p</m:t>
                      </m:r>
                      <m:r>
                        <a:rPr lang="en-GB">
                          <a:latin typeface="Cambria Math" panose="02040503050406030204" pitchFamily="18" charset="0"/>
                          <a:cs typeface="Times New Roman" panose="02020603050405020304" pitchFamily="18" charset="0"/>
                        </a:rPr>
                        <m:t>=</m:t>
                      </m:r>
                      <m:sSup>
                        <m:sSupPr>
                          <m:ctrlPr>
                            <a:rPr lang="en-GB" i="1">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lang="en-GB" i="1">
                                  <a:latin typeface="Cambria Math" panose="02040503050406030204" pitchFamily="18" charset="0"/>
                                  <a:cs typeface="Times New Roman" panose="02020603050405020304" pitchFamily="18" charset="0"/>
                                </a:rPr>
                              </m:ctrlPr>
                            </m:sSupPr>
                            <m:e>
                              <m:r>
                                <a:rPr lang="en-GB">
                                  <a:latin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cs typeface="Times New Roman" panose="02020603050405020304" pitchFamily="18" charset="0"/>
                                </a:rPr>
                                <m:t>B</m:t>
                              </m:r>
                            </m:e>
                            <m:sup>
                              <m:r>
                                <a:rPr lang="en-GB">
                                  <a:latin typeface="Cambria Math" panose="02040503050406030204" pitchFamily="18" charset="0"/>
                                  <a:cs typeface="Times New Roman" panose="02020603050405020304" pitchFamily="18" charset="0"/>
                                </a:rPr>
                                <m:t>−1</m:t>
                              </m:r>
                            </m:sup>
                          </m:sSup>
                          <m:r>
                            <a:rPr lang="en-GB">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ea typeface="Cambria Math" panose="02040503050406030204" pitchFamily="18" charset="0"/>
                              <a:cs typeface="Times New Roman" panose="02020603050405020304" pitchFamily="18" charset="0"/>
                            </a:rPr>
                            <m:t>A</m:t>
                          </m:r>
                          <m:r>
                            <a:rPr lang="en-GB">
                              <a:latin typeface="Cambria Math" panose="02040503050406030204" pitchFamily="18" charset="0"/>
                              <a:ea typeface="Cambria Math" panose="02040503050406030204" pitchFamily="18" charset="0"/>
                              <a:cs typeface="Times New Roman" panose="02020603050405020304" pitchFamily="18" charset="0"/>
                            </a:rPr>
                            <m:t>∙</m:t>
                          </m:r>
                          <m:sSup>
                            <m:sSupPr>
                              <m:ctrlPr>
                                <a:rPr lang="en-GB" i="1">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GB">
                                  <a:latin typeface="Cambria Math" panose="02040503050406030204" pitchFamily="18" charset="0"/>
                                  <a:ea typeface="Cambria Math" panose="02040503050406030204" pitchFamily="18" charset="0"/>
                                  <a:cs typeface="Times New Roman" panose="02020603050405020304" pitchFamily="18" charset="0"/>
                                </a:rPr>
                                <m:t>s</m:t>
                              </m:r>
                            </m:e>
                            <m:sup>
                              <m:r>
                                <m:rPr>
                                  <m:sty m:val="p"/>
                                </m:rPr>
                                <a:rPr lang="en-GB">
                                  <a:latin typeface="Cambria Math" panose="02040503050406030204" pitchFamily="18" charset="0"/>
                                  <a:ea typeface="Cambria Math" panose="02040503050406030204" pitchFamily="18" charset="0"/>
                                  <a:cs typeface="Times New Roman" panose="02020603050405020304" pitchFamily="18" charset="0"/>
                                </a:rPr>
                                <m:t>T</m:t>
                              </m:r>
                            </m:sup>
                          </m:sSup>
                          <m:r>
                            <a:rPr lang="en-GB">
                              <a:latin typeface="Cambria Math" panose="02040503050406030204" pitchFamily="18" charset="0"/>
                              <a:ea typeface="Cambria Math" panose="02040503050406030204" pitchFamily="18" charset="0"/>
                              <a:cs typeface="Times New Roman" panose="02020603050405020304" pitchFamily="18" charset="0"/>
                            </a:rPr>
                            <m:t>)</m:t>
                          </m:r>
                        </m:e>
                        <m:sup>
                          <m:r>
                            <m:rPr>
                              <m:sty m:val="p"/>
                            </m:rPr>
                            <a:rPr lang="en-GB">
                              <a:latin typeface="Cambria Math" panose="02040503050406030204" pitchFamily="18" charset="0"/>
                              <a:ea typeface="Cambria Math" panose="02040503050406030204" pitchFamily="18" charset="0"/>
                              <a:cs typeface="Times New Roman" panose="02020603050405020304" pitchFamily="18" charset="0"/>
                            </a:rPr>
                            <m:t>T</m:t>
                          </m:r>
                        </m:sup>
                      </m:sSup>
                    </m:oMath>
                  </m:oMathPara>
                </a14:m>
                <a:endParaRPr lang="en-GB">
                  <a:latin typeface="Times New Roman" panose="02020603050405020304" pitchFamily="18" charset="0"/>
                  <a:cs typeface="Times New Roman" panose="02020603050405020304" pitchFamily="18" charset="0"/>
                </a:endParaRPr>
              </a:p>
            </p:txBody>
          </p:sp>
        </mc:Choice>
        <mc:Fallback>
          <p:sp>
            <p:nvSpPr>
              <p:cNvPr id="9" name="Rectangle 8">
                <a:extLst>
                  <a:ext uri="{FF2B5EF4-FFF2-40B4-BE49-F238E27FC236}">
                    <a16:creationId xmlns:a16="http://schemas.microsoft.com/office/drawing/2014/main" id="{809A1087-D271-413D-9385-8AA6E01554D5}"/>
                  </a:ext>
                </a:extLst>
              </p:cNvPr>
              <p:cNvSpPr>
                <a:spLocks noRot="1" noChangeAspect="1" noMove="1" noResize="1" noEditPoints="1" noAdjustHandles="1" noChangeArrowheads="1" noChangeShapeType="1" noTextEdit="1"/>
              </p:cNvSpPr>
              <p:nvPr/>
            </p:nvSpPr>
            <p:spPr>
              <a:xfrm>
                <a:off x="7757544" y="2841769"/>
                <a:ext cx="2281806" cy="2055303"/>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26622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09BE4-D464-4F62-AF04-8B5242DA28A5}"/>
              </a:ext>
            </a:extLst>
          </p:cNvPr>
          <p:cNvSpPr>
            <a:spLocks noGrp="1"/>
          </p:cNvSpPr>
          <p:nvPr>
            <p:ph type="title"/>
          </p:nvPr>
        </p:nvSpPr>
        <p:spPr>
          <a:xfrm>
            <a:off x="2012950" y="-210145"/>
            <a:ext cx="8026400" cy="1325563"/>
          </a:xfrm>
        </p:spPr>
        <p:txBody>
          <a:bodyPr>
            <a:normAutofit/>
          </a:bodyPr>
          <a:lstStyle/>
          <a:p>
            <a:r>
              <a:rPr lang="en-US" sz="4000">
                <a:latin typeface="Times New Roman" panose="02020603050405020304" pitchFamily="18" charset="0"/>
                <a:cs typeface="Times New Roman" panose="02020603050405020304" pitchFamily="18" charset="0"/>
              </a:rPr>
              <a:t>ENCODING</a:t>
            </a:r>
          </a:p>
        </p:txBody>
      </p:sp>
      <p:sp>
        <p:nvSpPr>
          <p:cNvPr id="11" name="TextBox 10">
            <a:extLst>
              <a:ext uri="{FF2B5EF4-FFF2-40B4-BE49-F238E27FC236}">
                <a16:creationId xmlns:a16="http://schemas.microsoft.com/office/drawing/2014/main" id="{71388F1F-A09E-4CC5-8FE9-545E52535DB4}"/>
              </a:ext>
            </a:extLst>
          </p:cNvPr>
          <p:cNvSpPr txBox="1"/>
          <p:nvPr/>
        </p:nvSpPr>
        <p:spPr>
          <a:xfrm>
            <a:off x="1524000" y="1115418"/>
            <a:ext cx="9144000" cy="369332"/>
          </a:xfrm>
          <a:prstGeom prst="rect">
            <a:avLst/>
          </a:prstGeom>
          <a:noFill/>
        </p:spPr>
        <p:txBody>
          <a:bodyPr wrap="square" rtlCol="0">
            <a:spAutoFit/>
          </a:bodyPr>
          <a:lstStyle/>
          <a:p>
            <a:r>
              <a:rPr lang="en-GB"/>
              <a:t>5G New Radio Quasi</a:t>
            </a:r>
            <a:r>
              <a:rPr lang="en-GB">
                <a:solidFill>
                  <a:srgbClr val="000000"/>
                </a:solidFill>
              </a:rPr>
              <a:t>-cyclic low-density parity-check</a:t>
            </a:r>
            <a:r>
              <a:rPr lang="en-GB"/>
              <a:t> (5G NR QC-LDPC) Encoding </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FDC624A4-50BD-4C8C-A3A1-C6F74FED9611}"/>
                  </a:ext>
                </a:extLst>
              </p:cNvPr>
              <p:cNvSpPr/>
              <p:nvPr/>
            </p:nvSpPr>
            <p:spPr>
              <a:xfrm>
                <a:off x="1851170" y="1682206"/>
                <a:ext cx="2281806" cy="2055303"/>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cs typeface="Times New Roman" panose="02020603050405020304" pitchFamily="18" charset="0"/>
                  </a:rPr>
                  <a:t>B,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𝑍</m:t>
                        </m:r>
                      </m:e>
                      <m:sub>
                        <m:r>
                          <a:rPr lang="en-GB" i="1">
                            <a:latin typeface="Cambria Math" panose="02040503050406030204" pitchFamily="18" charset="0"/>
                            <a:cs typeface="Times New Roman" panose="02020603050405020304" pitchFamily="18" charset="0"/>
                          </a:rPr>
                          <m:t>𝑐</m:t>
                        </m:r>
                      </m:sub>
                    </m:sSub>
                  </m:oMath>
                </a14:m>
                <a:r>
                  <a:rPr lang="en-GB">
                    <a:latin typeface="Times New Roman" panose="02020603050405020304" pitchFamily="18" charset="0"/>
                    <a:cs typeface="Times New Roman" panose="02020603050405020304" pitchFamily="18" charset="0"/>
                    <a:sym typeface="Wingdings" panose="05000000000000000000" pitchFamily="2" charset="2"/>
                  </a:rPr>
                  <a:t> H</a:t>
                </a:r>
                <a:endParaRPr lang="en-GB">
                  <a:latin typeface="Times New Roman" panose="02020603050405020304" pitchFamily="18" charset="0"/>
                  <a:cs typeface="Times New Roman" panose="02020603050405020304" pitchFamily="18" charset="0"/>
                </a:endParaRPr>
              </a:p>
            </p:txBody>
          </p:sp>
        </mc:Choice>
        <mc:Fallback>
          <p:sp>
            <p:nvSpPr>
              <p:cNvPr id="6" name="Rectangle 5">
                <a:extLst>
                  <a:ext uri="{FF2B5EF4-FFF2-40B4-BE49-F238E27FC236}">
                    <a16:creationId xmlns:a16="http://schemas.microsoft.com/office/drawing/2014/main" id="{FDC624A4-50BD-4C8C-A3A1-C6F74FED9611}"/>
                  </a:ext>
                </a:extLst>
              </p:cNvPr>
              <p:cNvSpPr>
                <a:spLocks noRot="1" noChangeAspect="1" noMove="1" noResize="1" noEditPoints="1" noAdjustHandles="1" noChangeArrowheads="1" noChangeShapeType="1" noTextEdit="1"/>
              </p:cNvSpPr>
              <p:nvPr/>
            </p:nvSpPr>
            <p:spPr>
              <a:xfrm>
                <a:off x="1851170" y="1682206"/>
                <a:ext cx="2281806" cy="2055303"/>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D5724E7C-AB0B-421F-8358-10DDB20405F9}"/>
                  </a:ext>
                </a:extLst>
              </p:cNvPr>
              <p:cNvSpPr/>
              <p:nvPr/>
            </p:nvSpPr>
            <p:spPr>
              <a:xfrm>
                <a:off x="4889430" y="1682205"/>
                <a:ext cx="5149920" cy="2055304"/>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ea typeface="SimSun" panose="02010600030101010101" pitchFamily="2" charset="-122"/>
                  </a:rPr>
                  <a:t>Expansion factor</a:t>
                </a:r>
                <a:endParaRPr lang="en-GB">
                  <a:latin typeface="Times New Roman" panose="02020603050405020304" pitchFamily="18" charset="0"/>
                  <a:cs typeface="Times New Roman" panose="02020603050405020304" pitchFamily="18" charset="0"/>
                </a:endParaRPr>
              </a:p>
              <a:p>
                <a:pPr algn="just">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𝑍</m:t>
                          </m:r>
                        </m:e>
                        <m:sub>
                          <m:r>
                            <a:rPr lang="en-GB" i="1">
                              <a:latin typeface="Cambria Math" panose="02040503050406030204" pitchFamily="18" charset="0"/>
                              <a:cs typeface="Times New Roman" panose="02020603050405020304" pitchFamily="18" charset="0"/>
                            </a:rPr>
                            <m:t>𝑐</m:t>
                          </m:r>
                        </m:sub>
                      </m:sSub>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ea typeface="SimSun" panose="02010600030101010101" pitchFamily="2" charset="-122"/>
                        </a:rPr>
                        <m:t>=</m:t>
                      </m:r>
                      <m:r>
                        <a:rPr lang="en-GB" i="1">
                          <a:latin typeface="Cambria Math" panose="02040503050406030204" pitchFamily="18" charset="0"/>
                          <a:ea typeface="SimSun" panose="02010600030101010101" pitchFamily="2" charset="-122"/>
                        </a:rPr>
                        <m:t>𝑎</m:t>
                      </m:r>
                      <m:r>
                        <a:rPr lang="en-GB" i="1">
                          <a:latin typeface="Cambria Math" panose="02040503050406030204" pitchFamily="18" charset="0"/>
                          <a:ea typeface="SimSun" panose="02010600030101010101" pitchFamily="2" charset="-122"/>
                        </a:rPr>
                        <m:t>× </m:t>
                      </m:r>
                      <m:sSup>
                        <m:sSupPr>
                          <m:ctrlPr>
                            <a:rPr lang="en-GB" i="1">
                              <a:latin typeface="Cambria Math" panose="02040503050406030204" pitchFamily="18" charset="0"/>
                              <a:ea typeface="SimSun" panose="02010600030101010101" pitchFamily="2" charset="-122"/>
                            </a:rPr>
                          </m:ctrlPr>
                        </m:sSupPr>
                        <m:e>
                          <m:r>
                            <a:rPr lang="en-GB" i="1">
                              <a:latin typeface="Cambria Math" panose="02040503050406030204" pitchFamily="18" charset="0"/>
                              <a:ea typeface="SimSun" panose="02010600030101010101" pitchFamily="2" charset="-122"/>
                            </a:rPr>
                            <m:t>2</m:t>
                          </m:r>
                        </m:e>
                        <m:sup>
                          <m:r>
                            <a:rPr lang="en-GB" i="1">
                              <a:latin typeface="Cambria Math" panose="02040503050406030204" pitchFamily="18" charset="0"/>
                              <a:ea typeface="SimSun" panose="02010600030101010101" pitchFamily="2" charset="-122"/>
                            </a:rPr>
                            <m:t>𝑗</m:t>
                          </m:r>
                        </m:sup>
                      </m:sSup>
                    </m:oMath>
                  </m:oMathPara>
                </a14:m>
                <a:endParaRPr lang="en-GB">
                  <a:latin typeface="Times New Roman" panose="02020603050405020304" pitchFamily="18" charset="0"/>
                  <a:ea typeface="SimSun" panose="02010600030101010101" pitchFamily="2" charset="-122"/>
                </a:endParaRPr>
              </a:p>
              <a:p>
                <a:pPr/>
                <a14:m>
                  <m:oMathPara xmlns:m="http://schemas.openxmlformats.org/officeDocument/2006/math">
                    <m:oMathParaPr>
                      <m:jc m:val="left"/>
                    </m:oMathParaPr>
                    <m:oMath xmlns:m="http://schemas.openxmlformats.org/officeDocument/2006/math">
                      <m:r>
                        <a:rPr lang="en-GB" i="1">
                          <a:latin typeface="Cambria Math" panose="02040503050406030204" pitchFamily="18" charset="0"/>
                          <a:ea typeface="SimSun" panose="02010600030101010101" pitchFamily="2" charset="-122"/>
                          <a:cs typeface="Times New Roman" panose="02020603050405020304" pitchFamily="18" charset="0"/>
                        </a:rPr>
                        <m:t>𝑎</m:t>
                      </m:r>
                      <m:r>
                        <a:rPr lang="en-GB"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GB" i="1">
                              <a:latin typeface="Cambria Math" panose="02040503050406030204" pitchFamily="18" charset="0"/>
                              <a:ea typeface="Cambria Math" panose="02040503050406030204" pitchFamily="18" charset="0"/>
                              <a:cs typeface="Times New Roman" panose="02020603050405020304" pitchFamily="18" charset="0"/>
                            </a:rPr>
                          </m:ctrlPr>
                        </m:dPr>
                        <m:e>
                          <m:r>
                            <a:rPr lang="en-GB" i="1">
                              <a:latin typeface="Cambria Math" panose="02040503050406030204" pitchFamily="18" charset="0"/>
                              <a:ea typeface="SimSun" panose="02010600030101010101" pitchFamily="2" charset="-122"/>
                              <a:cs typeface="Times New Roman" panose="02020603050405020304" pitchFamily="18" charset="0"/>
                            </a:rPr>
                            <m:t>2,3,5,7,9,11,13,15</m:t>
                          </m:r>
                        </m:e>
                      </m:d>
                    </m:oMath>
                  </m:oMathPara>
                </a14:m>
                <a:endParaRPr lang="en-GB">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GB" i="1">
                          <a:latin typeface="Cambria Math" panose="02040503050406030204" pitchFamily="18" charset="0"/>
                          <a:ea typeface="SimSun" panose="02010600030101010101" pitchFamily="2" charset="-122"/>
                          <a:cs typeface="Times New Roman" panose="02020603050405020304" pitchFamily="18" charset="0"/>
                        </a:rPr>
                        <m:t>𝑗</m:t>
                      </m:r>
                      <m:r>
                        <a:rPr lang="en-GB"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ea typeface="Cambria Math" panose="02040503050406030204" pitchFamily="18" charset="0"/>
                          <a:cs typeface="Times New Roman" panose="02020603050405020304" pitchFamily="18" charset="0"/>
                        </a:rPr>
                        <m:t>{</m:t>
                      </m:r>
                      <m:r>
                        <a:rPr lang="en-GB" i="1">
                          <a:latin typeface="Cambria Math" panose="02040503050406030204" pitchFamily="18" charset="0"/>
                          <a:ea typeface="SimSun" panose="02010600030101010101" pitchFamily="2" charset="-122"/>
                          <a:cs typeface="Times New Roman" panose="02020603050405020304" pitchFamily="18" charset="0"/>
                        </a:rPr>
                        <m:t>0,1,2,3,..,</m:t>
                      </m:r>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i="1">
                              <a:latin typeface="Cambria Math" panose="02040503050406030204" pitchFamily="18" charset="0"/>
                            </a:rPr>
                            <m:t>𝑎</m:t>
                          </m:r>
                        </m:sub>
                      </m:sSub>
                      <m:r>
                        <a:rPr lang="en-GB"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GB">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𝑍</m:t>
                          </m:r>
                        </m:e>
                        <m:sub>
                          <m:r>
                            <a:rPr lang="en-GB" i="1">
                              <a:latin typeface="Cambria Math" panose="02040503050406030204" pitchFamily="18" charset="0"/>
                              <a:cs typeface="Times New Roman" panose="02020603050405020304" pitchFamily="18" charset="0"/>
                            </a:rPr>
                            <m:t>𝑐</m:t>
                          </m:r>
                        </m:sub>
                      </m:sSub>
                      <m:r>
                        <a:rPr lang="en-GB" i="1">
                          <a:latin typeface="Cambria Math" panose="02040503050406030204" pitchFamily="18" charset="0"/>
                          <a:cs typeface="Times New Roman" panose="02020603050405020304" pitchFamily="18" charset="0"/>
                        </a:rPr>
                        <m:t> </m:t>
                      </m:r>
                      <m:r>
                        <a:rPr lang="en-GB" i="1">
                          <a:latin typeface="Cambria Math" panose="02040503050406030204" pitchFamily="18" charset="0"/>
                          <a:ea typeface="SimSun" panose="02010600030101010101" pitchFamily="2" charset="-122"/>
                          <a:cs typeface="Times New Roman" panose="02020603050405020304" pitchFamily="18" charset="0"/>
                        </a:rPr>
                        <m:t>≤384</m:t>
                      </m:r>
                    </m:oMath>
                  </m:oMathPara>
                </a14:m>
                <a:endParaRPr lang="en-GB">
                  <a:latin typeface="Times New Roman" panose="02020603050405020304" pitchFamily="18" charset="0"/>
                  <a:cs typeface="Times New Roman" panose="02020603050405020304" pitchFamily="18" charset="0"/>
                </a:endParaRPr>
              </a:p>
            </p:txBody>
          </p:sp>
        </mc:Choice>
        <mc:Fallback>
          <p:sp>
            <p:nvSpPr>
              <p:cNvPr id="5" name="Rectangle 4">
                <a:extLst>
                  <a:ext uri="{FF2B5EF4-FFF2-40B4-BE49-F238E27FC236}">
                    <a16:creationId xmlns:a16="http://schemas.microsoft.com/office/drawing/2014/main" id="{D5724E7C-AB0B-421F-8358-10DDB20405F9}"/>
                  </a:ext>
                </a:extLst>
              </p:cNvPr>
              <p:cNvSpPr>
                <a:spLocks noRot="1" noChangeAspect="1" noMove="1" noResize="1" noEditPoints="1" noAdjustHandles="1" noChangeArrowheads="1" noChangeShapeType="1" noTextEdit="1"/>
              </p:cNvSpPr>
              <p:nvPr/>
            </p:nvSpPr>
            <p:spPr>
              <a:xfrm>
                <a:off x="4889430" y="1682205"/>
                <a:ext cx="5149920" cy="2055304"/>
              </a:xfrm>
              <a:prstGeom prst="rect">
                <a:avLst/>
              </a:prstGeom>
              <a:blipFill>
                <a:blip r:embed="rId3"/>
                <a:stretch>
                  <a:fillRect l="-355"/>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5113248-A7AF-488E-93BE-7DE03BB5647F}"/>
                  </a:ext>
                </a:extLst>
              </p:cNvPr>
              <p:cNvSpPr txBox="1"/>
              <p:nvPr/>
            </p:nvSpPr>
            <p:spPr>
              <a:xfrm>
                <a:off x="2992074" y="3964538"/>
                <a:ext cx="1342239" cy="369332"/>
              </a:xfrm>
              <a:prstGeom prst="rect">
                <a:avLst/>
              </a:prstGeom>
              <a:noFill/>
            </p:spPr>
            <p:txBody>
              <a:bodyPr wrap="square" rtlCol="0">
                <a:spAutoFit/>
              </a:bodyPr>
              <a:lstStyle/>
              <a:p>
                <a:r>
                  <a:rPr lang="en-GB"/>
                  <a:t>8 sets of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cs typeface="Times New Roman" panose="02020603050405020304" pitchFamily="18" charset="0"/>
                          </a:rPr>
                          <m:t>𝑍</m:t>
                        </m:r>
                      </m:e>
                      <m:sub>
                        <m:r>
                          <a:rPr lang="en-GB" i="1">
                            <a:latin typeface="Cambria Math" panose="02040503050406030204" pitchFamily="18" charset="0"/>
                            <a:cs typeface="Times New Roman" panose="02020603050405020304" pitchFamily="18" charset="0"/>
                          </a:rPr>
                          <m:t>𝑐</m:t>
                        </m:r>
                      </m:sub>
                    </m:sSub>
                  </m:oMath>
                </a14:m>
                <a:endParaRPr lang="en-GB"/>
              </a:p>
            </p:txBody>
          </p:sp>
        </mc:Choice>
        <mc:Fallback>
          <p:sp>
            <p:nvSpPr>
              <p:cNvPr id="10" name="TextBox 9">
                <a:extLst>
                  <a:ext uri="{FF2B5EF4-FFF2-40B4-BE49-F238E27FC236}">
                    <a16:creationId xmlns:a16="http://schemas.microsoft.com/office/drawing/2014/main" id="{E5113248-A7AF-488E-93BE-7DE03BB5647F}"/>
                  </a:ext>
                </a:extLst>
              </p:cNvPr>
              <p:cNvSpPr txBox="1">
                <a:spLocks noRot="1" noChangeAspect="1" noMove="1" noResize="1" noEditPoints="1" noAdjustHandles="1" noChangeArrowheads="1" noChangeShapeType="1" noTextEdit="1"/>
              </p:cNvSpPr>
              <p:nvPr/>
            </p:nvSpPr>
            <p:spPr>
              <a:xfrm>
                <a:off x="2992074" y="3964538"/>
                <a:ext cx="1342239" cy="369332"/>
              </a:xfrm>
              <a:prstGeom prst="rect">
                <a:avLst/>
              </a:prstGeom>
              <a:blipFill>
                <a:blip r:embed="rId4"/>
                <a:stretch>
                  <a:fillRect l="-4091"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2" name="Table 12">
                <a:extLst>
                  <a:ext uri="{FF2B5EF4-FFF2-40B4-BE49-F238E27FC236}">
                    <a16:creationId xmlns:a16="http://schemas.microsoft.com/office/drawing/2014/main" id="{FB3342E7-F547-49DA-ACF2-15F8A5C844EE}"/>
                  </a:ext>
                </a:extLst>
              </p:cNvPr>
              <p:cNvGraphicFramePr>
                <a:graphicFrameLocks noGrp="1"/>
              </p:cNvGraphicFramePr>
              <p:nvPr/>
            </p:nvGraphicFramePr>
            <p:xfrm>
              <a:off x="4889430" y="3964538"/>
              <a:ext cx="5115840" cy="4114800"/>
            </p:xfrm>
            <a:graphic>
              <a:graphicData uri="http://schemas.openxmlformats.org/drawingml/2006/table">
                <a:tbl>
                  <a:tblPr firstRow="1" bandRow="1">
                    <a:tableStyleId>{5C22544A-7EE6-4342-B048-85BDC9FD1C3A}</a:tableStyleId>
                  </a:tblPr>
                  <a:tblGrid>
                    <a:gridCol w="1437316">
                      <a:extLst>
                        <a:ext uri="{9D8B030D-6E8A-4147-A177-3AD203B41FA5}">
                          <a16:colId xmlns:a16="http://schemas.microsoft.com/office/drawing/2014/main" val="567513801"/>
                        </a:ext>
                      </a:extLst>
                    </a:gridCol>
                    <a:gridCol w="576000">
                      <a:extLst>
                        <a:ext uri="{9D8B030D-6E8A-4147-A177-3AD203B41FA5}">
                          <a16:colId xmlns:a16="http://schemas.microsoft.com/office/drawing/2014/main" val="3600692683"/>
                        </a:ext>
                      </a:extLst>
                    </a:gridCol>
                    <a:gridCol w="576000">
                      <a:extLst>
                        <a:ext uri="{9D8B030D-6E8A-4147-A177-3AD203B41FA5}">
                          <a16:colId xmlns:a16="http://schemas.microsoft.com/office/drawing/2014/main" val="2482839755"/>
                        </a:ext>
                      </a:extLst>
                    </a:gridCol>
                    <a:gridCol w="2526524">
                      <a:extLst>
                        <a:ext uri="{9D8B030D-6E8A-4147-A177-3AD203B41FA5}">
                          <a16:colId xmlns:a16="http://schemas.microsoft.com/office/drawing/2014/main" val="2461025820"/>
                        </a:ext>
                      </a:extLst>
                    </a:gridCol>
                  </a:tblGrid>
                  <a:tr h="324000">
                    <a:tc>
                      <a:txBody>
                        <a:bodyPr/>
                        <a:lstStyle/>
                        <a:p>
                          <a:pPr algn="ctr"/>
                          <a:r>
                            <a:rPr lang="en-GB" sz="1800" b="0">
                              <a:solidFill>
                                <a:schemeClr val="tx1"/>
                              </a:solidFill>
                            </a:rPr>
                            <a:t>Set index </a:t>
                          </a:r>
                          <a:r>
                            <a:rPr lang="en-GB" sz="1800" b="0" err="1">
                              <a:solidFill>
                                <a:schemeClr val="tx1"/>
                              </a:solidFill>
                            </a:rPr>
                            <a:t>i</a:t>
                          </a:r>
                          <a:endParaRPr lang="en-GB" sz="18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b="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GB" sz="1800" b="0" i="1" smtClean="0">
                                        <a:solidFill>
                                          <a:schemeClr val="tx1"/>
                                        </a:solidFill>
                                        <a:latin typeface="Cambria Math" panose="02040503050406030204" pitchFamily="18" charset="0"/>
                                      </a:rPr>
                                    </m:ctrlPr>
                                  </m:sSubPr>
                                  <m:e>
                                    <m:r>
                                      <a:rPr lang="en-GB" sz="1800" b="0" i="1">
                                        <a:solidFill>
                                          <a:schemeClr val="tx1"/>
                                        </a:solidFill>
                                        <a:latin typeface="Cambria Math" panose="02040503050406030204" pitchFamily="18" charset="0"/>
                                      </a:rPr>
                                      <m:t>𝐽</m:t>
                                    </m:r>
                                  </m:e>
                                  <m:sub>
                                    <m:r>
                                      <a:rPr lang="en-GB" sz="1800" b="0" i="1">
                                        <a:solidFill>
                                          <a:schemeClr val="tx1"/>
                                        </a:solidFill>
                                        <a:latin typeface="Cambria Math" panose="02040503050406030204" pitchFamily="18" charset="0"/>
                                      </a:rPr>
                                      <m:t>𝑎</m:t>
                                    </m:r>
                                  </m:sub>
                                </m:sSub>
                              </m:oMath>
                            </m:oMathPara>
                          </a14:m>
                          <a:endParaRPr lang="en-GB" sz="18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b="0">
                              <a:solidFill>
                                <a:schemeClr val="tx1"/>
                              </a:solidFill>
                            </a:rPr>
                            <a:t>Set of </a:t>
                          </a:r>
                          <a14:m>
                            <m:oMath xmlns:m="http://schemas.openxmlformats.org/officeDocument/2006/math">
                              <m:sSub>
                                <m:sSubPr>
                                  <m:ctrlPr>
                                    <a:rPr lang="en-GB" sz="1800" b="0" i="1" smtClean="0">
                                      <a:solidFill>
                                        <a:schemeClr val="tx1"/>
                                      </a:solidFill>
                                      <a:latin typeface="Cambria Math" panose="02040503050406030204" pitchFamily="18" charset="0"/>
                                      <a:cs typeface="Times New Roman" panose="02020603050405020304" pitchFamily="18" charset="0"/>
                                    </a:rPr>
                                  </m:ctrlPr>
                                </m:sSubPr>
                                <m:e>
                                  <m:r>
                                    <a:rPr lang="en-GB" sz="1800" b="0" i="1" smtClean="0">
                                      <a:solidFill>
                                        <a:schemeClr val="tx1"/>
                                      </a:solidFill>
                                      <a:latin typeface="Cambria Math" panose="02040503050406030204" pitchFamily="18" charset="0"/>
                                      <a:cs typeface="Times New Roman" panose="02020603050405020304" pitchFamily="18" charset="0"/>
                                    </a:rPr>
                                    <m:t>𝑍</m:t>
                                  </m:r>
                                </m:e>
                                <m:sub>
                                  <m:r>
                                    <a:rPr lang="en-GB" sz="1800" b="0" i="1" smtClean="0">
                                      <a:solidFill>
                                        <a:schemeClr val="tx1"/>
                                      </a:solidFill>
                                      <a:latin typeface="Cambria Math" panose="02040503050406030204" pitchFamily="18" charset="0"/>
                                      <a:cs typeface="Times New Roman" panose="02020603050405020304" pitchFamily="18" charset="0"/>
                                    </a:rPr>
                                    <m:t>𝑐</m:t>
                                  </m:r>
                                </m:sub>
                              </m:sSub>
                            </m:oMath>
                          </a14:m>
                          <a:endParaRPr lang="en-GB" sz="18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1437631"/>
                      </a:ext>
                    </a:extLst>
                  </a:tr>
                  <a:tr h="288000">
                    <a:tc>
                      <a:txBody>
                        <a:bodyPr/>
                        <a:lstStyle/>
                        <a:p>
                          <a:pPr algn="ctr"/>
                          <a:r>
                            <a:rPr lang="en-GB">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{2, 4, 8, 16, 32, 64, 128, 256}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9234880"/>
                      </a:ext>
                    </a:extLst>
                  </a:tr>
                  <a:tr h="288000">
                    <a:tc>
                      <a:txBody>
                        <a:bodyPr/>
                        <a:lstStyle/>
                        <a:p>
                          <a:pPr algn="ctr"/>
                          <a:r>
                            <a:rPr lang="en-GB">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{3, 6, 12, 24, 48, 96, 192, 384)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6936163"/>
                      </a:ext>
                    </a:extLst>
                  </a:tr>
                  <a:tr h="288000">
                    <a:tc>
                      <a:txBody>
                        <a:bodyPr/>
                        <a:lstStyle/>
                        <a:p>
                          <a:pPr algn="ctr"/>
                          <a:r>
                            <a:rPr lang="en-GB">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{5, 10, 20, 40, 80, 160, 320}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0445802"/>
                      </a:ext>
                    </a:extLst>
                  </a:tr>
                  <a:tr h="288000">
                    <a:tc>
                      <a:txBody>
                        <a:bodyPr/>
                        <a:lstStyle/>
                        <a:p>
                          <a:pPr algn="ctr"/>
                          <a:r>
                            <a:rPr lang="en-GB">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{7, 14, 28, 56, 112, 224}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2549937"/>
                      </a:ext>
                    </a:extLst>
                  </a:tr>
                  <a:tr h="288000">
                    <a:tc>
                      <a:txBody>
                        <a:bodyPr/>
                        <a:lstStyle/>
                        <a:p>
                          <a:pPr algn="ctr"/>
                          <a:r>
                            <a:rPr lang="en-GB">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{9, 18,36, 72, 144, 288}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9284566"/>
                      </a:ext>
                    </a:extLst>
                  </a:tr>
                  <a:tr h="288000">
                    <a:tc>
                      <a:txBody>
                        <a:bodyPr/>
                        <a:lstStyle/>
                        <a:p>
                          <a:pPr algn="ctr"/>
                          <a:r>
                            <a:rPr lang="en-GB">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{11, 22, 44, 88, 176, 352}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0211772"/>
                      </a:ext>
                    </a:extLst>
                  </a:tr>
                  <a:tr h="288000">
                    <a:tc>
                      <a:txBody>
                        <a:bodyPr/>
                        <a:lstStyle/>
                        <a:p>
                          <a:pPr algn="ctr"/>
                          <a:r>
                            <a:rPr lang="en-GB">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{13, 26, 52, 104, 208}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3664983"/>
                      </a:ext>
                    </a:extLst>
                  </a:tr>
                  <a:tr h="288000">
                    <a:tc>
                      <a:txBody>
                        <a:bodyPr/>
                        <a:lstStyle/>
                        <a:p>
                          <a:pPr algn="ctr"/>
                          <a:r>
                            <a:rPr lang="en-GB">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{15, 30, 60, 120, 240}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9116302"/>
                      </a:ext>
                    </a:extLst>
                  </a:tr>
                </a:tbl>
              </a:graphicData>
            </a:graphic>
          </p:graphicFrame>
        </mc:Choice>
        <mc:Fallback>
          <p:graphicFrame>
            <p:nvGraphicFramePr>
              <p:cNvPr id="12" name="Table 12">
                <a:extLst>
                  <a:ext uri="{FF2B5EF4-FFF2-40B4-BE49-F238E27FC236}">
                    <a16:creationId xmlns:a16="http://schemas.microsoft.com/office/drawing/2014/main" id="{FB3342E7-F547-49DA-ACF2-15F8A5C844EE}"/>
                  </a:ext>
                </a:extLst>
              </p:cNvPr>
              <p:cNvGraphicFramePr>
                <a:graphicFrameLocks noGrp="1"/>
              </p:cNvGraphicFramePr>
              <p:nvPr/>
            </p:nvGraphicFramePr>
            <p:xfrm>
              <a:off x="4889430" y="3964538"/>
              <a:ext cx="5115840" cy="4114800"/>
            </p:xfrm>
            <a:graphic>
              <a:graphicData uri="http://schemas.openxmlformats.org/drawingml/2006/table">
                <a:tbl>
                  <a:tblPr firstRow="1" bandRow="1">
                    <a:tableStyleId>{5C22544A-7EE6-4342-B048-85BDC9FD1C3A}</a:tableStyleId>
                  </a:tblPr>
                  <a:tblGrid>
                    <a:gridCol w="1437316">
                      <a:extLst>
                        <a:ext uri="{9D8B030D-6E8A-4147-A177-3AD203B41FA5}">
                          <a16:colId xmlns:a16="http://schemas.microsoft.com/office/drawing/2014/main" val="567513801"/>
                        </a:ext>
                      </a:extLst>
                    </a:gridCol>
                    <a:gridCol w="576000">
                      <a:extLst>
                        <a:ext uri="{9D8B030D-6E8A-4147-A177-3AD203B41FA5}">
                          <a16:colId xmlns:a16="http://schemas.microsoft.com/office/drawing/2014/main" val="3600692683"/>
                        </a:ext>
                      </a:extLst>
                    </a:gridCol>
                    <a:gridCol w="576000">
                      <a:extLst>
                        <a:ext uri="{9D8B030D-6E8A-4147-A177-3AD203B41FA5}">
                          <a16:colId xmlns:a16="http://schemas.microsoft.com/office/drawing/2014/main" val="2482839755"/>
                        </a:ext>
                      </a:extLst>
                    </a:gridCol>
                    <a:gridCol w="2526524">
                      <a:extLst>
                        <a:ext uri="{9D8B030D-6E8A-4147-A177-3AD203B41FA5}">
                          <a16:colId xmlns:a16="http://schemas.microsoft.com/office/drawing/2014/main" val="2461025820"/>
                        </a:ext>
                      </a:extLst>
                    </a:gridCol>
                  </a:tblGrid>
                  <a:tr h="365760">
                    <a:tc>
                      <a:txBody>
                        <a:bodyPr/>
                        <a:lstStyle/>
                        <a:p>
                          <a:pPr algn="ctr"/>
                          <a:r>
                            <a:rPr lang="en-GB" sz="1800" b="0">
                              <a:solidFill>
                                <a:schemeClr val="tx1"/>
                              </a:solidFill>
                            </a:rPr>
                            <a:t>Set index </a:t>
                          </a:r>
                          <a:r>
                            <a:rPr lang="en-GB" sz="1800" b="0" err="1">
                              <a:solidFill>
                                <a:schemeClr val="tx1"/>
                              </a:solidFill>
                            </a:rPr>
                            <a:t>i</a:t>
                          </a:r>
                          <a:endParaRPr lang="en-GB" sz="18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b="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53191" t="-8333" r="-443617" b="-105166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2651" t="-8333" r="-482" b="-1051667"/>
                          </a:stretch>
                        </a:blipFill>
                      </a:tcPr>
                    </a:tc>
                    <a:extLst>
                      <a:ext uri="{0D108BD9-81ED-4DB2-BD59-A6C34878D82A}">
                        <a16:rowId xmlns:a16="http://schemas.microsoft.com/office/drawing/2014/main" val="3271437631"/>
                      </a:ext>
                    </a:extLst>
                  </a:tr>
                  <a:tr h="640080">
                    <a:tc>
                      <a:txBody>
                        <a:bodyPr/>
                        <a:lstStyle/>
                        <a:p>
                          <a:pPr algn="ctr"/>
                          <a:r>
                            <a:rPr lang="en-GB">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{2, 4, 8, 16, 32, 64, 128, 256}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9234880"/>
                      </a:ext>
                    </a:extLst>
                  </a:tr>
                  <a:tr h="640080">
                    <a:tc>
                      <a:txBody>
                        <a:bodyPr/>
                        <a:lstStyle/>
                        <a:p>
                          <a:pPr algn="ctr"/>
                          <a:r>
                            <a:rPr lang="en-GB">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{3, 6, 12, 24, 48, 96, 192, 384)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6936163"/>
                      </a:ext>
                    </a:extLst>
                  </a:tr>
                  <a:tr h="640080">
                    <a:tc>
                      <a:txBody>
                        <a:bodyPr/>
                        <a:lstStyle/>
                        <a:p>
                          <a:pPr algn="ctr"/>
                          <a:r>
                            <a:rPr lang="en-GB">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{5, 10, 20, 40, 80, 160, 320}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0445802"/>
                      </a:ext>
                    </a:extLst>
                  </a:tr>
                  <a:tr h="365760">
                    <a:tc>
                      <a:txBody>
                        <a:bodyPr/>
                        <a:lstStyle/>
                        <a:p>
                          <a:pPr algn="ctr"/>
                          <a:r>
                            <a:rPr lang="en-GB">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{7, 14, 28, 56, 112, 224}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2549937"/>
                      </a:ext>
                    </a:extLst>
                  </a:tr>
                  <a:tr h="365760">
                    <a:tc>
                      <a:txBody>
                        <a:bodyPr/>
                        <a:lstStyle/>
                        <a:p>
                          <a:pPr algn="ctr"/>
                          <a:r>
                            <a:rPr lang="en-GB">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{9, 18,36, 72, 144, 288}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9284566"/>
                      </a:ext>
                    </a:extLst>
                  </a:tr>
                  <a:tr h="365760">
                    <a:tc>
                      <a:txBody>
                        <a:bodyPr/>
                        <a:lstStyle/>
                        <a:p>
                          <a:pPr algn="ctr"/>
                          <a:r>
                            <a:rPr lang="en-GB">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{11, 22, 44, 88, 176, 352}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0211772"/>
                      </a:ext>
                    </a:extLst>
                  </a:tr>
                  <a:tr h="365760">
                    <a:tc>
                      <a:txBody>
                        <a:bodyPr/>
                        <a:lstStyle/>
                        <a:p>
                          <a:pPr algn="ctr"/>
                          <a:r>
                            <a:rPr lang="en-GB">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{13, 26, 52, 104, 208}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3664983"/>
                      </a:ext>
                    </a:extLst>
                  </a:tr>
                  <a:tr h="365760">
                    <a:tc>
                      <a:txBody>
                        <a:bodyPr/>
                        <a:lstStyle/>
                        <a:p>
                          <a:pPr algn="ctr"/>
                          <a:r>
                            <a:rPr lang="en-GB">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solidFill>
                                <a:schemeClr val="tx1"/>
                              </a:solidFill>
                            </a:rPr>
                            <a:t>{15, 30, 60, 120, 240}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9116302"/>
                      </a:ext>
                    </a:extLst>
                  </a:tr>
                </a:tbl>
              </a:graphicData>
            </a:graphic>
          </p:graphicFrame>
        </mc:Fallback>
      </mc:AlternateContent>
    </p:spTree>
    <p:extLst>
      <p:ext uri="{BB962C8B-B14F-4D97-AF65-F5344CB8AC3E}">
        <p14:creationId xmlns:p14="http://schemas.microsoft.com/office/powerpoint/2010/main" val="3073725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09BE4-D464-4F62-AF04-8B5242DA28A5}"/>
              </a:ext>
            </a:extLst>
          </p:cNvPr>
          <p:cNvSpPr>
            <a:spLocks noGrp="1"/>
          </p:cNvSpPr>
          <p:nvPr>
            <p:ph type="title"/>
          </p:nvPr>
        </p:nvSpPr>
        <p:spPr>
          <a:xfrm>
            <a:off x="2012950" y="-210145"/>
            <a:ext cx="8026400" cy="1325563"/>
          </a:xfrm>
        </p:spPr>
        <p:txBody>
          <a:bodyPr>
            <a:normAutofit/>
          </a:bodyPr>
          <a:lstStyle/>
          <a:p>
            <a:r>
              <a:rPr lang="en-US" sz="4000">
                <a:latin typeface="Times New Roman" panose="02020603050405020304" pitchFamily="18" charset="0"/>
                <a:cs typeface="Times New Roman" panose="02020603050405020304" pitchFamily="18" charset="0"/>
              </a:rPr>
              <a:t>ENCODING</a:t>
            </a:r>
          </a:p>
        </p:txBody>
      </p:sp>
      <p:sp>
        <p:nvSpPr>
          <p:cNvPr id="11" name="TextBox 10">
            <a:extLst>
              <a:ext uri="{FF2B5EF4-FFF2-40B4-BE49-F238E27FC236}">
                <a16:creationId xmlns:a16="http://schemas.microsoft.com/office/drawing/2014/main" id="{71388F1F-A09E-4CC5-8FE9-545E52535DB4}"/>
              </a:ext>
            </a:extLst>
          </p:cNvPr>
          <p:cNvSpPr txBox="1"/>
          <p:nvPr/>
        </p:nvSpPr>
        <p:spPr>
          <a:xfrm>
            <a:off x="1524000" y="1115418"/>
            <a:ext cx="9144000" cy="369332"/>
          </a:xfrm>
          <a:prstGeom prst="rect">
            <a:avLst/>
          </a:prstGeom>
          <a:noFill/>
        </p:spPr>
        <p:txBody>
          <a:bodyPr wrap="square" rtlCol="0">
            <a:spAutoFit/>
          </a:bodyPr>
          <a:lstStyle/>
          <a:p>
            <a:r>
              <a:rPr lang="en-GB"/>
              <a:t>5G New Radio Quasi</a:t>
            </a:r>
            <a:r>
              <a:rPr lang="en-GB">
                <a:solidFill>
                  <a:srgbClr val="000000"/>
                </a:solidFill>
              </a:rPr>
              <a:t>-cyclic low-density parity-check</a:t>
            </a:r>
            <a:r>
              <a:rPr lang="en-GB"/>
              <a:t> (5G NR QC-LDPC) Encoding </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FDC624A4-50BD-4C8C-A3A1-C6F74FED9611}"/>
                  </a:ext>
                </a:extLst>
              </p:cNvPr>
              <p:cNvSpPr/>
              <p:nvPr/>
            </p:nvSpPr>
            <p:spPr>
              <a:xfrm>
                <a:off x="1851170" y="1682206"/>
                <a:ext cx="2281806" cy="2055303"/>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cs typeface="Times New Roman" panose="02020603050405020304" pitchFamily="18" charset="0"/>
                  </a:rPr>
                  <a:t>B,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m:rPr>
                            <m:sty m:val="p"/>
                          </m:rPr>
                          <a:rPr lang="en-GB">
                            <a:latin typeface="Cambria Math" panose="02040503050406030204" pitchFamily="18" charset="0"/>
                            <a:cs typeface="Times New Roman" panose="02020603050405020304" pitchFamily="18" charset="0"/>
                          </a:rPr>
                          <m:t>Z</m:t>
                        </m:r>
                      </m:e>
                      <m:sub>
                        <m:r>
                          <m:rPr>
                            <m:sty m:val="p"/>
                          </m:rPr>
                          <a:rPr lang="en-GB">
                            <a:latin typeface="Cambria Math" panose="02040503050406030204" pitchFamily="18" charset="0"/>
                            <a:cs typeface="Times New Roman" panose="02020603050405020304" pitchFamily="18" charset="0"/>
                          </a:rPr>
                          <m:t>c</m:t>
                        </m:r>
                      </m:sub>
                    </m:sSub>
                  </m:oMath>
                </a14:m>
                <a:r>
                  <a:rPr lang="en-GB">
                    <a:latin typeface="Times New Roman" panose="02020603050405020304" pitchFamily="18" charset="0"/>
                    <a:cs typeface="Times New Roman" panose="02020603050405020304" pitchFamily="18" charset="0"/>
                    <a:sym typeface="Wingdings" panose="05000000000000000000" pitchFamily="2" charset="2"/>
                  </a:rPr>
                  <a:t> H</a:t>
                </a:r>
                <a:endParaRPr lang="en-GB">
                  <a:latin typeface="Times New Roman" panose="02020603050405020304" pitchFamily="18" charset="0"/>
                  <a:cs typeface="Times New Roman" panose="02020603050405020304" pitchFamily="18" charset="0"/>
                </a:endParaRPr>
              </a:p>
            </p:txBody>
          </p:sp>
        </mc:Choice>
        <mc:Fallback>
          <p:sp>
            <p:nvSpPr>
              <p:cNvPr id="6" name="Rectangle 5">
                <a:extLst>
                  <a:ext uri="{FF2B5EF4-FFF2-40B4-BE49-F238E27FC236}">
                    <a16:creationId xmlns:a16="http://schemas.microsoft.com/office/drawing/2014/main" id="{FDC624A4-50BD-4C8C-A3A1-C6F74FED9611}"/>
                  </a:ext>
                </a:extLst>
              </p:cNvPr>
              <p:cNvSpPr>
                <a:spLocks noRot="1" noChangeAspect="1" noMove="1" noResize="1" noEditPoints="1" noAdjustHandles="1" noChangeArrowheads="1" noChangeShapeType="1" noTextEdit="1"/>
              </p:cNvSpPr>
              <p:nvPr/>
            </p:nvSpPr>
            <p:spPr>
              <a:xfrm>
                <a:off x="1851170" y="1682206"/>
                <a:ext cx="2281806" cy="2055303"/>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D5724E7C-AB0B-421F-8358-10DDB20405F9}"/>
                  </a:ext>
                </a:extLst>
              </p:cNvPr>
              <p:cNvSpPr/>
              <p:nvPr/>
            </p:nvSpPr>
            <p:spPr>
              <a:xfrm>
                <a:off x="4275590" y="1565858"/>
                <a:ext cx="6065241" cy="2934058"/>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cs typeface="Times New Roman" panose="02020603050405020304" pitchFamily="18" charset="0"/>
                  </a:rPr>
                  <a:t>Circulant Permutation Matrix</a:t>
                </a:r>
              </a:p>
              <a:p>
                <a:pPr algn="ctr"/>
                <a14:m>
                  <m:oMathPara xmlns:m="http://schemas.openxmlformats.org/officeDocument/2006/math">
                    <m:oMathParaPr>
                      <m:jc m:val="centerGroup"/>
                    </m:oMathParaPr>
                    <m:oMath xmlns:m="http://schemas.openxmlformats.org/officeDocument/2006/math">
                      <m:sSub>
                        <m:sSubPr>
                          <m:ctrlPr>
                            <a:rPr lang="en-GB" sz="2000" i="1">
                              <a:latin typeface="Cambria Math" panose="02040503050406030204" pitchFamily="18" charset="0"/>
                              <a:cs typeface="Times New Roman" panose="02020603050405020304" pitchFamily="18" charset="0"/>
                            </a:rPr>
                          </m:ctrlPr>
                        </m:sSubPr>
                        <m:e>
                          <m:r>
                            <m:rPr>
                              <m:sty m:val="p"/>
                            </m:rPr>
                            <a:rPr lang="en-GB" sz="2000">
                              <a:latin typeface="Cambria Math" panose="02040503050406030204" pitchFamily="18" charset="0"/>
                              <a:cs typeface="Times New Roman" panose="02020603050405020304" pitchFamily="18" charset="0"/>
                            </a:rPr>
                            <m:t>Q</m:t>
                          </m:r>
                          <m:r>
                            <a:rPr lang="en-GB" sz="2000">
                              <a:latin typeface="Cambria Math" panose="02040503050406030204" pitchFamily="18" charset="0"/>
                              <a:cs typeface="Times New Roman" panose="02020603050405020304" pitchFamily="18" charset="0"/>
                            </a:rPr>
                            <m:t>(</m:t>
                          </m:r>
                          <m:r>
                            <m:rPr>
                              <m:sty m:val="p"/>
                            </m:rPr>
                            <a:rPr lang="en-GB" sz="2000">
                              <a:latin typeface="Cambria Math" panose="02040503050406030204" pitchFamily="18" charset="0"/>
                              <a:cs typeface="Times New Roman" panose="02020603050405020304" pitchFamily="18" charset="0"/>
                            </a:rPr>
                            <m:t>z</m:t>
                          </m:r>
                          <m:r>
                            <a:rPr lang="en-GB" sz="2000">
                              <a:latin typeface="Cambria Math" panose="02040503050406030204" pitchFamily="18" charset="0"/>
                              <a:cs typeface="Times New Roman" panose="02020603050405020304" pitchFamily="18" charset="0"/>
                            </a:rPr>
                            <m:t>)</m:t>
                          </m:r>
                        </m:e>
                        <m:sub>
                          <m:sSub>
                            <m:sSubPr>
                              <m:ctrlPr>
                                <a:rPr lang="en-GB" sz="2000" i="1">
                                  <a:latin typeface="Cambria Math" panose="02040503050406030204" pitchFamily="18" charset="0"/>
                                  <a:cs typeface="Times New Roman" panose="02020603050405020304" pitchFamily="18" charset="0"/>
                                </a:rPr>
                              </m:ctrlPr>
                            </m:sSubPr>
                            <m:e>
                              <m:r>
                                <m:rPr>
                                  <m:sty m:val="p"/>
                                </m:rPr>
                                <a:rPr lang="en-GB" sz="2000">
                                  <a:latin typeface="Cambria Math" panose="02040503050406030204" pitchFamily="18" charset="0"/>
                                  <a:cs typeface="Times New Roman" panose="02020603050405020304" pitchFamily="18" charset="0"/>
                                </a:rPr>
                                <m:t>Z</m:t>
                              </m:r>
                            </m:e>
                            <m:sub>
                              <m:r>
                                <m:rPr>
                                  <m:sty m:val="p"/>
                                </m:rPr>
                                <a:rPr lang="en-GB" sz="2000">
                                  <a:latin typeface="Cambria Math" panose="02040503050406030204" pitchFamily="18" charset="0"/>
                                  <a:cs typeface="Times New Roman" panose="02020603050405020304" pitchFamily="18" charset="0"/>
                                </a:rPr>
                                <m:t>c</m:t>
                              </m:r>
                            </m:sub>
                          </m:sSub>
                          <m:r>
                            <a:rPr lang="en-GB" sz="2000">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sz="2000" i="1">
                                  <a:latin typeface="Cambria Math" panose="02040503050406030204" pitchFamily="18" charset="0"/>
                                  <a:cs typeface="Times New Roman" panose="02020603050405020304" pitchFamily="18" charset="0"/>
                                </a:rPr>
                              </m:ctrlPr>
                            </m:sSubPr>
                            <m:e>
                              <m:r>
                                <m:rPr>
                                  <m:sty m:val="p"/>
                                </m:rPr>
                                <a:rPr lang="en-GB" sz="2000">
                                  <a:latin typeface="Cambria Math" panose="02040503050406030204" pitchFamily="18" charset="0"/>
                                  <a:cs typeface="Times New Roman" panose="02020603050405020304" pitchFamily="18" charset="0"/>
                                </a:rPr>
                                <m:t>Z</m:t>
                              </m:r>
                            </m:e>
                            <m:sub>
                              <m:r>
                                <m:rPr>
                                  <m:sty m:val="p"/>
                                </m:rPr>
                                <a:rPr lang="en-GB" sz="2000">
                                  <a:latin typeface="Cambria Math" panose="02040503050406030204" pitchFamily="18" charset="0"/>
                                  <a:cs typeface="Times New Roman" panose="02020603050405020304" pitchFamily="18" charset="0"/>
                                </a:rPr>
                                <m:t>c</m:t>
                              </m:r>
                            </m:sub>
                          </m:sSub>
                        </m:sub>
                      </m:sSub>
                      <m:r>
                        <a:rPr lang="en-GB" sz="2000">
                          <a:latin typeface="Cambria Math" panose="02040503050406030204" pitchFamily="18" charset="0"/>
                          <a:cs typeface="Times New Roman" panose="02020603050405020304" pitchFamily="18" charset="0"/>
                        </a:rPr>
                        <m:t>=</m:t>
                      </m:r>
                      <m:sSub>
                        <m:sSubPr>
                          <m:ctrlPr>
                            <a:rPr lang="en-GB" sz="2000" i="1">
                              <a:latin typeface="Cambria Math" panose="02040503050406030204" pitchFamily="18" charset="0"/>
                              <a:cs typeface="Times New Roman" panose="02020603050405020304" pitchFamily="18" charset="0"/>
                            </a:rPr>
                          </m:ctrlPr>
                        </m:sSubPr>
                        <m:e>
                          <m:r>
                            <a:rPr lang="en-GB" sz="2000">
                              <a:latin typeface="Cambria Math" panose="02040503050406030204" pitchFamily="18" charset="0"/>
                              <a:cs typeface="Times New Roman" panose="02020603050405020304" pitchFamily="18" charset="0"/>
                            </a:rPr>
                            <m:t>[</m:t>
                          </m:r>
                          <m:sSub>
                            <m:sSubPr>
                              <m:ctrlPr>
                                <a:rPr lang="en-GB" sz="2000" i="1">
                                  <a:latin typeface="Cambria Math" panose="02040503050406030204" pitchFamily="18" charset="0"/>
                                  <a:cs typeface="Times New Roman" panose="02020603050405020304" pitchFamily="18" charset="0"/>
                                </a:rPr>
                              </m:ctrlPr>
                            </m:sSubPr>
                            <m:e>
                              <m:r>
                                <m:rPr>
                                  <m:sty m:val="p"/>
                                </m:rPr>
                                <a:rPr lang="en-GB" sz="2000">
                                  <a:latin typeface="Cambria Math" panose="02040503050406030204" pitchFamily="18" charset="0"/>
                                  <a:cs typeface="Times New Roman" panose="02020603050405020304" pitchFamily="18" charset="0"/>
                                </a:rPr>
                                <m:t>q</m:t>
                              </m:r>
                            </m:e>
                            <m:sub>
                              <m:r>
                                <m:rPr>
                                  <m:sty m:val="p"/>
                                </m:rPr>
                                <a:rPr lang="en-GB" sz="2000">
                                  <a:latin typeface="Cambria Math" panose="02040503050406030204" pitchFamily="18" charset="0"/>
                                  <a:cs typeface="Times New Roman" panose="02020603050405020304" pitchFamily="18" charset="0"/>
                                </a:rPr>
                                <m:t>i</m:t>
                              </m:r>
                              <m:r>
                                <a:rPr lang="en-GB" sz="2000">
                                  <a:latin typeface="Cambria Math" panose="02040503050406030204" pitchFamily="18" charset="0"/>
                                  <a:cs typeface="Times New Roman" panose="02020603050405020304" pitchFamily="18" charset="0"/>
                                </a:rPr>
                                <m:t>,</m:t>
                              </m:r>
                              <m:r>
                                <m:rPr>
                                  <m:sty m:val="p"/>
                                </m:rPr>
                                <a:rPr lang="en-GB" sz="2000">
                                  <a:latin typeface="Cambria Math" panose="02040503050406030204" pitchFamily="18" charset="0"/>
                                  <a:cs typeface="Times New Roman" panose="02020603050405020304" pitchFamily="18" charset="0"/>
                                </a:rPr>
                                <m:t>j</m:t>
                              </m:r>
                            </m:sub>
                          </m:sSub>
                          <m:r>
                            <a:rPr lang="en-GB" sz="2000">
                              <a:latin typeface="Cambria Math" panose="02040503050406030204" pitchFamily="18" charset="0"/>
                              <a:cs typeface="Times New Roman" panose="02020603050405020304" pitchFamily="18" charset="0"/>
                            </a:rPr>
                            <m:t>]</m:t>
                          </m:r>
                        </m:e>
                        <m:sub>
                          <m:sSub>
                            <m:sSubPr>
                              <m:ctrlPr>
                                <a:rPr lang="en-GB" sz="2000" i="1">
                                  <a:latin typeface="Cambria Math" panose="02040503050406030204" pitchFamily="18" charset="0"/>
                                  <a:cs typeface="Times New Roman" panose="02020603050405020304" pitchFamily="18" charset="0"/>
                                </a:rPr>
                              </m:ctrlPr>
                            </m:sSubPr>
                            <m:e>
                              <m:r>
                                <m:rPr>
                                  <m:sty m:val="p"/>
                                </m:rPr>
                                <a:rPr lang="en-GB" sz="2000">
                                  <a:latin typeface="Cambria Math" panose="02040503050406030204" pitchFamily="18" charset="0"/>
                                  <a:cs typeface="Times New Roman" panose="02020603050405020304" pitchFamily="18" charset="0"/>
                                </a:rPr>
                                <m:t>Z</m:t>
                              </m:r>
                            </m:e>
                            <m:sub>
                              <m:r>
                                <m:rPr>
                                  <m:sty m:val="p"/>
                                </m:rPr>
                                <a:rPr lang="en-GB" sz="2000">
                                  <a:latin typeface="Cambria Math" panose="02040503050406030204" pitchFamily="18" charset="0"/>
                                  <a:cs typeface="Times New Roman" panose="02020603050405020304" pitchFamily="18" charset="0"/>
                                </a:rPr>
                                <m:t>c</m:t>
                              </m:r>
                            </m:sub>
                          </m:sSub>
                          <m:r>
                            <a:rPr lang="en-GB" sz="2000">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sz="2000" i="1">
                                  <a:latin typeface="Cambria Math" panose="02040503050406030204" pitchFamily="18" charset="0"/>
                                  <a:cs typeface="Times New Roman" panose="02020603050405020304" pitchFamily="18" charset="0"/>
                                </a:rPr>
                              </m:ctrlPr>
                            </m:sSubPr>
                            <m:e>
                              <m:r>
                                <m:rPr>
                                  <m:sty m:val="p"/>
                                </m:rPr>
                                <a:rPr lang="en-GB" sz="2000">
                                  <a:latin typeface="Cambria Math" panose="02040503050406030204" pitchFamily="18" charset="0"/>
                                  <a:cs typeface="Times New Roman" panose="02020603050405020304" pitchFamily="18" charset="0"/>
                                </a:rPr>
                                <m:t>Z</m:t>
                              </m:r>
                            </m:e>
                            <m:sub>
                              <m:r>
                                <m:rPr>
                                  <m:sty m:val="p"/>
                                </m:rPr>
                                <a:rPr lang="en-GB" sz="2000">
                                  <a:latin typeface="Cambria Math" panose="02040503050406030204" pitchFamily="18" charset="0"/>
                                  <a:cs typeface="Times New Roman" panose="02020603050405020304" pitchFamily="18" charset="0"/>
                                </a:rPr>
                                <m:t>c</m:t>
                              </m:r>
                            </m:sub>
                          </m:sSub>
                        </m:sub>
                      </m:sSub>
                    </m:oMath>
                  </m:oMathPara>
                </a14:m>
                <a:endParaRPr lang="en-GB" sz="200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m:rPr>
                              <m:sty m:val="p"/>
                            </m:rPr>
                            <a:rPr lang="en-GB">
                              <a:latin typeface="Cambria Math" panose="02040503050406030204" pitchFamily="18" charset="0"/>
                              <a:cs typeface="Times New Roman" panose="02020603050405020304" pitchFamily="18" charset="0"/>
                            </a:rPr>
                            <m:t>q</m:t>
                          </m:r>
                        </m:e>
                        <m:sub>
                          <m:r>
                            <m:rPr>
                              <m:sty m:val="p"/>
                            </m:rPr>
                            <a:rPr lang="en-GB">
                              <a:latin typeface="Cambria Math" panose="02040503050406030204" pitchFamily="18" charset="0"/>
                              <a:cs typeface="Times New Roman" panose="02020603050405020304" pitchFamily="18" charset="0"/>
                            </a:rPr>
                            <m:t>i</m:t>
                          </m:r>
                          <m:r>
                            <a:rPr lang="en-GB">
                              <a:latin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cs typeface="Times New Roman" panose="02020603050405020304" pitchFamily="18" charset="0"/>
                            </a:rPr>
                            <m:t>j</m:t>
                          </m:r>
                        </m:sub>
                      </m:sSub>
                      <m:r>
                        <a:rPr lang="en-GB">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ea typeface="Cambria Math" panose="02040503050406030204" pitchFamily="18" charset="0"/>
                          <a:cs typeface="Times New Roman" panose="02020603050405020304" pitchFamily="18" charset="0"/>
                        </a:rPr>
                        <m:t>GF</m:t>
                      </m:r>
                      <m:d>
                        <m:dPr>
                          <m:ctrlPr>
                            <a:rPr lang="en-GB" i="1">
                              <a:latin typeface="Cambria Math" panose="02040503050406030204" pitchFamily="18" charset="0"/>
                              <a:ea typeface="Cambria Math" panose="02040503050406030204" pitchFamily="18" charset="0"/>
                              <a:cs typeface="Times New Roman" panose="02020603050405020304" pitchFamily="18" charset="0"/>
                            </a:rPr>
                          </m:ctrlPr>
                        </m:dPr>
                        <m:e>
                          <m:r>
                            <a:rPr lang="en-GB">
                              <a:latin typeface="Cambria Math" panose="02040503050406030204" pitchFamily="18" charset="0"/>
                              <a:ea typeface="Cambria Math" panose="02040503050406030204" pitchFamily="18" charset="0"/>
                              <a:cs typeface="Times New Roman" panose="02020603050405020304" pitchFamily="18" charset="0"/>
                            </a:rPr>
                            <m:t>2</m:t>
                          </m:r>
                        </m:e>
                      </m:d>
                      <m:r>
                        <a:rPr lang="en-GB">
                          <a:latin typeface="Cambria Math" panose="02040503050406030204" pitchFamily="18" charset="0"/>
                          <a:ea typeface="Cambria Math" panose="02040503050406030204" pitchFamily="18" charset="0"/>
                          <a:cs typeface="Times New Roman" panose="02020603050405020304" pitchFamily="18" charset="0"/>
                        </a:rPr>
                        <m:t>={0, 1}</m:t>
                      </m:r>
                    </m:oMath>
                  </m:oMathPara>
                </a14:m>
                <a:endParaRPr lang="en-GB">
                  <a:latin typeface="Cambria Math" panose="02040503050406030204" pitchFamily="18" charset="0"/>
                  <a:cs typeface="Times New Roman" panose="02020603050405020304" pitchFamily="18" charset="0"/>
                </a:endParaRPr>
              </a:p>
              <a:p>
                <a14:m>
                  <m:oMath xmlns:m="http://schemas.openxmlformats.org/officeDocument/2006/math">
                    <m:r>
                      <m:rPr>
                        <m:sty m:val="p"/>
                      </m:rPr>
                      <a:rPr lang="en-GB">
                        <a:latin typeface="Cambria Math" panose="02040503050406030204" pitchFamily="18" charset="0"/>
                        <a:cs typeface="Times New Roman" panose="02020603050405020304" pitchFamily="18" charset="0"/>
                      </a:rPr>
                      <m:t>z</m:t>
                    </m:r>
                    <m:r>
                      <a:rPr lang="en-GB">
                        <a:latin typeface="Cambria Math" panose="02040503050406030204" pitchFamily="18" charset="0"/>
                        <a:ea typeface="Cambria Math" panose="02040503050406030204" pitchFamily="18" charset="0"/>
                        <a:cs typeface="Times New Roman" panose="02020603050405020304" pitchFamily="18" charset="0"/>
                      </a:rPr>
                      <m:t>∈{−1,0,1,2,..,</m:t>
                    </m:r>
                    <m:sSub>
                      <m:sSubPr>
                        <m:ctrlPr>
                          <a:rPr lang="en-GB" i="1">
                            <a:latin typeface="Cambria Math" panose="02040503050406030204" pitchFamily="18" charset="0"/>
                            <a:cs typeface="Times New Roman" panose="02020603050405020304" pitchFamily="18" charset="0"/>
                          </a:rPr>
                        </m:ctrlPr>
                      </m:sSubPr>
                      <m:e>
                        <m:r>
                          <m:rPr>
                            <m:sty m:val="p"/>
                          </m:rPr>
                          <a:rPr lang="en-GB">
                            <a:latin typeface="Cambria Math" panose="02040503050406030204" pitchFamily="18" charset="0"/>
                            <a:cs typeface="Times New Roman" panose="02020603050405020304" pitchFamily="18" charset="0"/>
                          </a:rPr>
                          <m:t>Z</m:t>
                        </m:r>
                      </m:e>
                      <m:sub>
                        <m:r>
                          <m:rPr>
                            <m:sty m:val="p"/>
                          </m:rPr>
                          <a:rPr lang="en-GB">
                            <a:latin typeface="Cambria Math" panose="02040503050406030204" pitchFamily="18" charset="0"/>
                            <a:cs typeface="Times New Roman" panose="02020603050405020304" pitchFamily="18" charset="0"/>
                          </a:rPr>
                          <m:t>c</m:t>
                        </m:r>
                      </m:sub>
                    </m:sSub>
                    <m:r>
                      <a:rPr lang="en-GB">
                        <a:latin typeface="Cambria Math" panose="02040503050406030204" pitchFamily="18" charset="0"/>
                        <a:cs typeface="Times New Roman" panose="02020603050405020304" pitchFamily="18" charset="0"/>
                      </a:rPr>
                      <m:t>−1</m:t>
                    </m:r>
                  </m:oMath>
                </a14:m>
                <a:r>
                  <a:rPr lang="en-GB">
                    <a:latin typeface="Times New Roman" panose="02020603050405020304" pitchFamily="18" charset="0"/>
                    <a:cs typeface="Times New Roman" panose="02020603050405020304" pitchFamily="18" charset="0"/>
                  </a:rPr>
                  <a:t>}</a:t>
                </a:r>
              </a:p>
              <a:p>
                <a:pPr/>
                <a14:m>
                  <m:oMathPara xmlns:m="http://schemas.openxmlformats.org/officeDocument/2006/math">
                    <m:oMathParaPr>
                      <m:jc m:val="left"/>
                    </m:oMathParaPr>
                    <m:oMath xmlns:m="http://schemas.openxmlformats.org/officeDocument/2006/math">
                      <m:r>
                        <m:rPr>
                          <m:sty m:val="p"/>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a:rPr lang="en-GB">
                              <a:latin typeface="Cambria Math" panose="02040503050406030204" pitchFamily="18" charset="0"/>
                              <a:cs typeface="Times New Roman" panose="02020603050405020304" pitchFamily="18" charset="0"/>
                            </a:rPr>
                            <m:t>−1</m:t>
                          </m:r>
                        </m:e>
                      </m:d>
                      <m:r>
                        <a:rPr lang="en-GB">
                          <a:latin typeface="Cambria Math" panose="02040503050406030204" pitchFamily="18" charset="0"/>
                          <a:cs typeface="Times New Roman" panose="02020603050405020304" pitchFamily="18" charset="0"/>
                        </a:rPr>
                        <m:t>=0</m:t>
                      </m:r>
                    </m:oMath>
                  </m:oMathPara>
                </a14:m>
                <a:endParaRPr lang="en-GB">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m:rPr>
                          <m:sty m:val="p"/>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a:rPr lang="en-GB">
                              <a:latin typeface="Cambria Math" panose="02040503050406030204" pitchFamily="18" charset="0"/>
                              <a:cs typeface="Times New Roman" panose="02020603050405020304" pitchFamily="18" charset="0"/>
                            </a:rPr>
                            <m:t>0</m:t>
                          </m:r>
                        </m:e>
                      </m:d>
                      <m:r>
                        <a:rPr lang="en-GB">
                          <a:latin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cs typeface="Times New Roman" panose="02020603050405020304" pitchFamily="18" charset="0"/>
                        </a:rPr>
                        <m:t>I</m:t>
                      </m:r>
                    </m:oMath>
                  </m:oMathPara>
                </a14:m>
                <a:endParaRPr lang="en-GB">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m:rPr>
                          <m:sty m:val="p"/>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m:rPr>
                              <m:sty m:val="p"/>
                            </m:rPr>
                            <a:rPr lang="en-GB">
                              <a:latin typeface="Cambria Math" panose="02040503050406030204" pitchFamily="18" charset="0"/>
                              <a:cs typeface="Times New Roman" panose="02020603050405020304" pitchFamily="18" charset="0"/>
                            </a:rPr>
                            <m:t>z</m:t>
                          </m:r>
                        </m:e>
                      </m:d>
                      <m:r>
                        <a:rPr lang="en-GB">
                          <a:latin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cs typeface="Times New Roman" panose="02020603050405020304" pitchFamily="18" charset="0"/>
                        </a:rPr>
                        <m:t>I</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cs typeface="Times New Roman" panose="02020603050405020304" pitchFamily="18" charset="0"/>
                        </a:rPr>
                        <m:t>d</m:t>
                      </m:r>
                      <m:r>
                        <a:rPr lang="en-GB">
                          <a:latin typeface="Cambria Math" panose="02040503050406030204" pitchFamily="18" charset="0"/>
                          <a:cs typeface="Times New Roman" panose="02020603050405020304" pitchFamily="18" charset="0"/>
                        </a:rPr>
                        <m:t>ị</m:t>
                      </m:r>
                      <m:r>
                        <m:rPr>
                          <m:sty m:val="p"/>
                        </m:rPr>
                        <a:rPr lang="en-GB">
                          <a:latin typeface="Cambria Math" panose="02040503050406030204" pitchFamily="18" charset="0"/>
                          <a:cs typeface="Times New Roman" panose="02020603050405020304" pitchFamily="18" charset="0"/>
                        </a:rPr>
                        <m:t>ch</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cs typeface="Times New Roman" panose="02020603050405020304" pitchFamily="18" charset="0"/>
                        </a:rPr>
                        <m:t>ph</m:t>
                      </m:r>
                      <m:r>
                        <a:rPr lang="en-GB">
                          <a:latin typeface="Cambria Math" panose="02040503050406030204" pitchFamily="18" charset="0"/>
                          <a:cs typeface="Times New Roman" panose="02020603050405020304" pitchFamily="18" charset="0"/>
                        </a:rPr>
                        <m:t>ả</m:t>
                      </m:r>
                      <m:r>
                        <m:rPr>
                          <m:sty m:val="p"/>
                        </m:rPr>
                        <a:rPr lang="en-GB">
                          <a:latin typeface="Cambria Math" panose="02040503050406030204" pitchFamily="18" charset="0"/>
                          <a:cs typeface="Times New Roman" panose="02020603050405020304" pitchFamily="18" charset="0"/>
                        </a:rPr>
                        <m:t>i</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cs typeface="Times New Roman" panose="02020603050405020304" pitchFamily="18" charset="0"/>
                        </a:rPr>
                        <m:t>m</m:t>
                      </m:r>
                      <m:r>
                        <a:rPr lang="en-GB">
                          <a:latin typeface="Cambria Math" panose="02040503050406030204" pitchFamily="18" charset="0"/>
                          <a:cs typeface="Times New Roman" panose="02020603050405020304" pitchFamily="18" charset="0"/>
                        </a:rPr>
                        <m:t>ỗ</m:t>
                      </m:r>
                      <m:r>
                        <m:rPr>
                          <m:sty m:val="p"/>
                        </m:rPr>
                        <a:rPr lang="en-GB">
                          <a:latin typeface="Cambria Math" panose="02040503050406030204" pitchFamily="18" charset="0"/>
                          <a:cs typeface="Times New Roman" panose="02020603050405020304" pitchFamily="18" charset="0"/>
                        </a:rPr>
                        <m:t>i</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cs typeface="Times New Roman" panose="02020603050405020304" pitchFamily="18" charset="0"/>
                        </a:rPr>
                        <m:t>h</m:t>
                      </m:r>
                      <m:r>
                        <a:rPr lang="en-GB">
                          <a:latin typeface="Cambria Math" panose="02040503050406030204" pitchFamily="18" charset="0"/>
                          <a:cs typeface="Times New Roman" panose="02020603050405020304" pitchFamily="18" charset="0"/>
                        </a:rPr>
                        <m:t>à</m:t>
                      </m:r>
                      <m:r>
                        <m:rPr>
                          <m:sty m:val="p"/>
                        </m:rPr>
                        <a:rPr lang="en-GB">
                          <a:latin typeface="Cambria Math" panose="02040503050406030204" pitchFamily="18" charset="0"/>
                          <a:cs typeface="Times New Roman" panose="02020603050405020304" pitchFamily="18" charset="0"/>
                        </a:rPr>
                        <m:t>ng</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cs typeface="Times New Roman" panose="02020603050405020304" pitchFamily="18" charset="0"/>
                        </a:rPr>
                        <m:t>z</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cs typeface="Times New Roman" panose="02020603050405020304" pitchFamily="18" charset="0"/>
                        </a:rPr>
                        <m:t>l</m:t>
                      </m:r>
                      <m:r>
                        <a:rPr lang="en-GB">
                          <a:latin typeface="Cambria Math" panose="02040503050406030204" pitchFamily="18" charset="0"/>
                          <a:cs typeface="Times New Roman" panose="02020603050405020304" pitchFamily="18" charset="0"/>
                        </a:rPr>
                        <m:t>ầ</m:t>
                      </m:r>
                      <m:r>
                        <m:rPr>
                          <m:sty m:val="p"/>
                        </m:rPr>
                        <a:rPr lang="en-GB">
                          <a:latin typeface="Cambria Math" panose="02040503050406030204" pitchFamily="18" charset="0"/>
                          <a:cs typeface="Times New Roman" panose="02020603050405020304" pitchFamily="18" charset="0"/>
                        </a:rPr>
                        <m:t>n</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ea typeface="Cambria Math" panose="02040503050406030204" pitchFamily="18" charset="0"/>
                          <a:cs typeface="Times New Roman" panose="02020603050405020304" pitchFamily="18" charset="0"/>
                        </a:rPr>
                        <m:t>z</m:t>
                      </m:r>
                      <m:r>
                        <a:rPr lang="en-GB">
                          <a:latin typeface="Cambria Math" panose="02040503050406030204" pitchFamily="18" charset="0"/>
                          <a:ea typeface="Cambria Math" panose="02040503050406030204" pitchFamily="18" charset="0"/>
                          <a:cs typeface="Times New Roman" panose="02020603050405020304" pitchFamily="18" charset="0"/>
                        </a:rPr>
                        <m:t>≠0, 1</m:t>
                      </m:r>
                    </m:oMath>
                  </m:oMathPara>
                </a14:m>
                <a:endParaRPr lang="en-GB">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m:rPr>
                          <m:sty m:val="p"/>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m:rPr>
                              <m:sty m:val="p"/>
                            </m:rPr>
                            <a:rPr lang="en-GB">
                              <a:latin typeface="Cambria Math" panose="02040503050406030204" pitchFamily="18" charset="0"/>
                              <a:cs typeface="Times New Roman" panose="02020603050405020304" pitchFamily="18" charset="0"/>
                            </a:rPr>
                            <m:t>z</m:t>
                          </m:r>
                        </m:e>
                      </m:d>
                      <m:r>
                        <a:rPr lang="en-GB">
                          <a:latin typeface="Cambria Math" panose="02040503050406030204" pitchFamily="18" charset="0"/>
                          <a:ea typeface="Cambria Math" panose="02040503050406030204" pitchFamily="18" charset="0"/>
                          <a:cs typeface="Times New Roman" panose="02020603050405020304" pitchFamily="18" charset="0"/>
                        </a:rPr>
                        <m:t>∙</m:t>
                      </m:r>
                      <m:sSup>
                        <m:sSupPr>
                          <m:ctrlPr>
                            <a:rPr lang="en-GB" i="1">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GB">
                              <a:latin typeface="Cambria Math" panose="02040503050406030204" pitchFamily="18" charset="0"/>
                              <a:ea typeface="Cambria Math" panose="02040503050406030204" pitchFamily="18" charset="0"/>
                              <a:cs typeface="Times New Roman" panose="02020603050405020304" pitchFamily="18" charset="0"/>
                            </a:rPr>
                            <m:t>x</m:t>
                          </m:r>
                        </m:e>
                        <m:sup>
                          <m:r>
                            <m:rPr>
                              <m:sty m:val="p"/>
                            </m:rPr>
                            <a:rPr lang="en-GB">
                              <a:latin typeface="Cambria Math" panose="02040503050406030204" pitchFamily="18" charset="0"/>
                              <a:ea typeface="Cambria Math" panose="02040503050406030204" pitchFamily="18" charset="0"/>
                              <a:cs typeface="Times New Roman" panose="02020603050405020304" pitchFamily="18" charset="0"/>
                            </a:rPr>
                            <m:t>T</m:t>
                          </m:r>
                        </m:sup>
                      </m:sSup>
                      <m:r>
                        <a:rPr lang="en-GB">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ea typeface="Cambria Math" panose="02040503050406030204" pitchFamily="18" charset="0"/>
                          <a:cs typeface="Times New Roman" panose="02020603050405020304" pitchFamily="18" charset="0"/>
                        </a:rPr>
                        <m:t>x</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cs typeface="Times New Roman" panose="02020603050405020304" pitchFamily="18" charset="0"/>
                        </a:rPr>
                        <m:t>d</m:t>
                      </m:r>
                      <m:r>
                        <a:rPr lang="en-GB">
                          <a:latin typeface="Cambria Math" panose="02040503050406030204" pitchFamily="18" charset="0"/>
                          <a:cs typeface="Times New Roman" panose="02020603050405020304" pitchFamily="18" charset="0"/>
                        </a:rPr>
                        <m:t>ị</m:t>
                      </m:r>
                      <m:r>
                        <m:rPr>
                          <m:sty m:val="p"/>
                        </m:rPr>
                        <a:rPr lang="en-GB">
                          <a:latin typeface="Cambria Math" panose="02040503050406030204" pitchFamily="18" charset="0"/>
                          <a:cs typeface="Times New Roman" panose="02020603050405020304" pitchFamily="18" charset="0"/>
                        </a:rPr>
                        <m:t>ch</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cs typeface="Times New Roman" panose="02020603050405020304" pitchFamily="18" charset="0"/>
                        </a:rPr>
                        <m:t>tr</m:t>
                      </m:r>
                      <m:r>
                        <a:rPr lang="en-GB">
                          <a:latin typeface="Cambria Math" panose="02040503050406030204" pitchFamily="18" charset="0"/>
                          <a:cs typeface="Times New Roman" panose="02020603050405020304" pitchFamily="18" charset="0"/>
                        </a:rPr>
                        <m:t>á</m:t>
                      </m:r>
                      <m:r>
                        <m:rPr>
                          <m:sty m:val="p"/>
                        </m:rPr>
                        <a:rPr lang="en-GB">
                          <a:latin typeface="Cambria Math" panose="02040503050406030204" pitchFamily="18" charset="0"/>
                          <a:cs typeface="Times New Roman" panose="02020603050405020304" pitchFamily="18" charset="0"/>
                        </a:rPr>
                        <m:t>i</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cs typeface="Times New Roman" panose="02020603050405020304" pitchFamily="18" charset="0"/>
                        </a:rPr>
                        <m:t>z</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cs typeface="Times New Roman" panose="02020603050405020304" pitchFamily="18" charset="0"/>
                        </a:rPr>
                        <m:t>l</m:t>
                      </m:r>
                      <m:r>
                        <a:rPr lang="en-GB">
                          <a:latin typeface="Cambria Math" panose="02040503050406030204" pitchFamily="18" charset="0"/>
                          <a:cs typeface="Times New Roman" panose="02020603050405020304" pitchFamily="18" charset="0"/>
                        </a:rPr>
                        <m:t>ầ</m:t>
                      </m:r>
                      <m:r>
                        <m:rPr>
                          <m:sty m:val="p"/>
                        </m:rPr>
                        <a:rPr lang="en-GB">
                          <a:latin typeface="Cambria Math" panose="02040503050406030204" pitchFamily="18" charset="0"/>
                          <a:cs typeface="Times New Roman" panose="02020603050405020304" pitchFamily="18" charset="0"/>
                        </a:rPr>
                        <m:t>n</m:t>
                      </m:r>
                    </m:oMath>
                  </m:oMathPara>
                </a14:m>
                <a:endParaRPr lang="en-GB">
                  <a:latin typeface="Cambria Math" panose="02040503050406030204" pitchFamily="18" charset="0"/>
                  <a:cs typeface="Times New Roman" panose="02020603050405020304" pitchFamily="18" charset="0"/>
                </a:endParaRPr>
              </a:p>
              <a:p>
                <a:r>
                  <a:rPr lang="en-GB">
                    <a:cs typeface="Times New Roman" panose="02020603050405020304" pitchFamily="18" charset="0"/>
                  </a:rPr>
                  <a:t>                 </a:t>
                </a:r>
                <a14:m>
                  <m:oMath xmlns:m="http://schemas.openxmlformats.org/officeDocument/2006/math">
                    <m:r>
                      <a:rPr lang="en-GB">
                        <a:latin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cs typeface="Times New Roman" panose="02020603050405020304" pitchFamily="18" charset="0"/>
                      </a:rPr>
                      <m:t>x</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cs typeface="Times New Roman" panose="02020603050405020304" pitchFamily="18" charset="0"/>
                      </a:rPr>
                      <m:t>d</m:t>
                    </m:r>
                    <m:r>
                      <a:rPr lang="en-GB">
                        <a:latin typeface="Cambria Math" panose="02040503050406030204" pitchFamily="18" charset="0"/>
                        <a:cs typeface="Times New Roman" panose="02020603050405020304" pitchFamily="18" charset="0"/>
                      </a:rPr>
                      <m:t>ị</m:t>
                    </m:r>
                    <m:r>
                      <m:rPr>
                        <m:sty m:val="p"/>
                      </m:rPr>
                      <a:rPr lang="en-GB">
                        <a:latin typeface="Cambria Math" panose="02040503050406030204" pitchFamily="18" charset="0"/>
                        <a:cs typeface="Times New Roman" panose="02020603050405020304" pitchFamily="18" charset="0"/>
                      </a:rPr>
                      <m:t>ch</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cs typeface="Times New Roman" panose="02020603050405020304" pitchFamily="18" charset="0"/>
                      </a:rPr>
                      <m:t>ph</m:t>
                    </m:r>
                    <m:r>
                      <a:rPr lang="en-GB">
                        <a:latin typeface="Cambria Math" panose="02040503050406030204" pitchFamily="18" charset="0"/>
                        <a:cs typeface="Times New Roman" panose="02020603050405020304" pitchFamily="18" charset="0"/>
                      </a:rPr>
                      <m:t>ả</m:t>
                    </m:r>
                    <m:r>
                      <m:rPr>
                        <m:sty m:val="p"/>
                      </m:rPr>
                      <a:rPr lang="en-GB">
                        <a:latin typeface="Cambria Math" panose="02040503050406030204" pitchFamily="18" charset="0"/>
                        <a:cs typeface="Times New Roman" panose="02020603050405020304" pitchFamily="18" charset="0"/>
                      </a:rPr>
                      <m:t>i</m:t>
                    </m:r>
                    <m:r>
                      <a:rPr lang="en-GB">
                        <a:latin typeface="Cambria Math" panose="02040503050406030204" pitchFamily="18" charset="0"/>
                        <a:cs typeface="Times New Roman" panose="02020603050405020304" pitchFamily="18" charset="0"/>
                      </a:rPr>
                      <m:t> </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cs typeface="Times New Roman" panose="02020603050405020304" pitchFamily="18" charset="0"/>
                              </a:rPr>
                            </m:ctrlPr>
                          </m:sSubPr>
                          <m:e>
                            <m:r>
                              <m:rPr>
                                <m:sty m:val="p"/>
                              </m:rPr>
                              <a:rPr lang="en-GB">
                                <a:latin typeface="Cambria Math" panose="02040503050406030204" pitchFamily="18" charset="0"/>
                                <a:cs typeface="Times New Roman" panose="02020603050405020304" pitchFamily="18" charset="0"/>
                              </a:rPr>
                              <m:t>Z</m:t>
                            </m:r>
                          </m:e>
                          <m:sub>
                            <m:r>
                              <m:rPr>
                                <m:sty m:val="p"/>
                              </m:rPr>
                              <a:rPr lang="en-GB">
                                <a:latin typeface="Cambria Math" panose="02040503050406030204" pitchFamily="18" charset="0"/>
                                <a:cs typeface="Times New Roman" panose="02020603050405020304" pitchFamily="18" charset="0"/>
                              </a:rPr>
                              <m:t>c</m:t>
                            </m:r>
                          </m:sub>
                        </m:sSub>
                        <m:r>
                          <a:rPr lang="en-GB">
                            <a:latin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cs typeface="Times New Roman" panose="02020603050405020304" pitchFamily="18" charset="0"/>
                          </a:rPr>
                          <m:t>z</m:t>
                        </m:r>
                      </m:e>
                    </m:d>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cs typeface="Times New Roman" panose="02020603050405020304" pitchFamily="18" charset="0"/>
                      </a:rPr>
                      <m:t>l</m:t>
                    </m:r>
                    <m:r>
                      <a:rPr lang="en-GB">
                        <a:latin typeface="Cambria Math" panose="02040503050406030204" pitchFamily="18" charset="0"/>
                        <a:cs typeface="Times New Roman" panose="02020603050405020304" pitchFamily="18" charset="0"/>
                      </a:rPr>
                      <m:t>ầ</m:t>
                    </m:r>
                    <m:r>
                      <m:rPr>
                        <m:sty m:val="p"/>
                      </m:rPr>
                      <a:rPr lang="en-GB">
                        <a:latin typeface="Cambria Math" panose="02040503050406030204" pitchFamily="18" charset="0"/>
                        <a:cs typeface="Times New Roman" panose="02020603050405020304" pitchFamily="18" charset="0"/>
                      </a:rPr>
                      <m:t>n</m:t>
                    </m:r>
                    <m:r>
                      <a:rPr lang="en-GB">
                        <a:latin typeface="Cambria Math" panose="02040503050406030204" pitchFamily="18" charset="0"/>
                        <a:cs typeface="Times New Roman" panose="02020603050405020304" pitchFamily="18" charset="0"/>
                      </a:rPr>
                      <m:t>, ∀</m:t>
                    </m:r>
                    <m:r>
                      <m:rPr>
                        <m:sty m:val="p"/>
                      </m:rPr>
                      <a:rPr lang="en-GB">
                        <a:latin typeface="Cambria Math" panose="02040503050406030204" pitchFamily="18" charset="0"/>
                        <a:ea typeface="Cambria Math" panose="02040503050406030204" pitchFamily="18" charset="0"/>
                        <a:cs typeface="Times New Roman" panose="02020603050405020304" pitchFamily="18" charset="0"/>
                      </a:rPr>
                      <m:t>z</m:t>
                    </m:r>
                    <m:r>
                      <a:rPr lang="en-GB">
                        <a:latin typeface="Cambria Math" panose="02040503050406030204" pitchFamily="18" charset="0"/>
                        <a:ea typeface="Cambria Math" panose="02040503050406030204" pitchFamily="18" charset="0"/>
                        <a:cs typeface="Times New Roman" panose="02020603050405020304" pitchFamily="18" charset="0"/>
                      </a:rPr>
                      <m:t>≠0, 1</m:t>
                    </m:r>
                  </m:oMath>
                </a14:m>
                <a:endParaRPr lang="en-GB">
                  <a:latin typeface="Times New Roman" panose="02020603050405020304" pitchFamily="18" charset="0"/>
                  <a:cs typeface="Times New Roman" panose="02020603050405020304" pitchFamily="18" charset="0"/>
                </a:endParaRPr>
              </a:p>
            </p:txBody>
          </p:sp>
        </mc:Choice>
        <mc:Fallback>
          <p:sp>
            <p:nvSpPr>
              <p:cNvPr id="5" name="Rectangle 4">
                <a:extLst>
                  <a:ext uri="{FF2B5EF4-FFF2-40B4-BE49-F238E27FC236}">
                    <a16:creationId xmlns:a16="http://schemas.microsoft.com/office/drawing/2014/main" id="{D5724E7C-AB0B-421F-8358-10DDB20405F9}"/>
                  </a:ext>
                </a:extLst>
              </p:cNvPr>
              <p:cNvSpPr>
                <a:spLocks noRot="1" noChangeAspect="1" noMove="1" noResize="1" noEditPoints="1" noAdjustHandles="1" noChangeArrowheads="1" noChangeShapeType="1" noTextEdit="1"/>
              </p:cNvSpPr>
              <p:nvPr/>
            </p:nvSpPr>
            <p:spPr>
              <a:xfrm>
                <a:off x="4275590" y="1565858"/>
                <a:ext cx="6065241" cy="2934058"/>
              </a:xfrm>
              <a:prstGeom prst="rect">
                <a:avLst/>
              </a:prstGeom>
              <a:blipFill>
                <a:blip r:embed="rId3"/>
                <a:stretch>
                  <a:fillRect l="-20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3" name="Table 6">
                <a:extLst>
                  <a:ext uri="{FF2B5EF4-FFF2-40B4-BE49-F238E27FC236}">
                    <a16:creationId xmlns:a16="http://schemas.microsoft.com/office/drawing/2014/main" id="{18B3A86D-5E46-4442-84E8-045EAB70AB0E}"/>
                  </a:ext>
                </a:extLst>
              </p:cNvPr>
              <p:cNvGraphicFramePr>
                <a:graphicFrameLocks noGrp="1"/>
              </p:cNvGraphicFramePr>
              <p:nvPr/>
            </p:nvGraphicFramePr>
            <p:xfrm>
              <a:off x="2140494" y="4950357"/>
              <a:ext cx="7771312" cy="930021"/>
            </p:xfrm>
            <a:graphic>
              <a:graphicData uri="http://schemas.openxmlformats.org/drawingml/2006/table">
                <a:tbl>
                  <a:tblPr firstRow="1" bandRow="1">
                    <a:tableStyleId>{5C22544A-7EE6-4342-B048-85BDC9FD1C3A}</a:tableStyleId>
                  </a:tblPr>
                  <a:tblGrid>
                    <a:gridCol w="859312">
                      <a:extLst>
                        <a:ext uri="{9D8B030D-6E8A-4147-A177-3AD203B41FA5}">
                          <a16:colId xmlns:a16="http://schemas.microsoft.com/office/drawing/2014/main" val="769689047"/>
                        </a:ext>
                      </a:extLst>
                    </a:gridCol>
                    <a:gridCol w="1728000">
                      <a:extLst>
                        <a:ext uri="{9D8B030D-6E8A-4147-A177-3AD203B41FA5}">
                          <a16:colId xmlns:a16="http://schemas.microsoft.com/office/drawing/2014/main" val="2002526168"/>
                        </a:ext>
                      </a:extLst>
                    </a:gridCol>
                    <a:gridCol w="1728000">
                      <a:extLst>
                        <a:ext uri="{9D8B030D-6E8A-4147-A177-3AD203B41FA5}">
                          <a16:colId xmlns:a16="http://schemas.microsoft.com/office/drawing/2014/main" val="3955993437"/>
                        </a:ext>
                      </a:extLst>
                    </a:gridCol>
                    <a:gridCol w="1728000">
                      <a:extLst>
                        <a:ext uri="{9D8B030D-6E8A-4147-A177-3AD203B41FA5}">
                          <a16:colId xmlns:a16="http://schemas.microsoft.com/office/drawing/2014/main" val="1660176432"/>
                        </a:ext>
                      </a:extLst>
                    </a:gridCol>
                    <a:gridCol w="1728000">
                      <a:extLst>
                        <a:ext uri="{9D8B030D-6E8A-4147-A177-3AD203B41FA5}">
                          <a16:colId xmlns:a16="http://schemas.microsoft.com/office/drawing/2014/main" val="2578272644"/>
                        </a:ext>
                      </a:extLst>
                    </a:gridCol>
                  </a:tblGrid>
                  <a:tr h="370840">
                    <a:tc>
                      <a:txBody>
                        <a:bodyPr/>
                        <a:lstStyle/>
                        <a:p>
                          <a:pPr algn="l"/>
                          <a14:m>
                            <m:oMathPara xmlns:m="http://schemas.openxmlformats.org/officeDocument/2006/math">
                              <m:oMathParaPr>
                                <m:jc m:val="centerGroup"/>
                              </m:oMathParaPr>
                              <m:oMath xmlns:m="http://schemas.openxmlformats.org/officeDocument/2006/math">
                                <m:sSub>
                                  <m:sSubPr>
                                    <m:ctrlPr>
                                      <a:rPr lang="en-GB" b="0" i="1" smtClean="0">
                                        <a:solidFill>
                                          <a:schemeClr val="tx1"/>
                                        </a:solidFill>
                                        <a:latin typeface="Cambria Math" panose="02040503050406030204" pitchFamily="18" charset="0"/>
                                        <a:cs typeface="Times New Roman" panose="02020603050405020304" pitchFamily="18" charset="0"/>
                                      </a:rPr>
                                    </m:ctrlPr>
                                  </m:sSubPr>
                                  <m:e>
                                    <m:r>
                                      <m:rPr>
                                        <m:sty m:val="p"/>
                                      </m:rPr>
                                      <a:rPr lang="en-GB" b="0" i="0" smtClean="0">
                                        <a:solidFill>
                                          <a:schemeClr val="tx1"/>
                                        </a:solidFill>
                                        <a:latin typeface="Cambria Math" panose="02040503050406030204" pitchFamily="18" charset="0"/>
                                        <a:cs typeface="Times New Roman" panose="02020603050405020304" pitchFamily="18" charset="0"/>
                                      </a:rPr>
                                      <m:t>Z</m:t>
                                    </m:r>
                                  </m:e>
                                  <m:sub>
                                    <m:r>
                                      <m:rPr>
                                        <m:sty m:val="p"/>
                                      </m:rPr>
                                      <a:rPr lang="en-GB" b="0" i="0" smtClean="0">
                                        <a:solidFill>
                                          <a:schemeClr val="tx1"/>
                                        </a:solidFill>
                                        <a:latin typeface="Cambria Math" panose="02040503050406030204" pitchFamily="18" charset="0"/>
                                        <a:cs typeface="Times New Roman" panose="02020603050405020304" pitchFamily="18" charset="0"/>
                                      </a:rPr>
                                      <m:t>c</m:t>
                                    </m:r>
                                  </m:sub>
                                </m:sSub>
                                <m:r>
                                  <a:rPr lang="en-GB" b="0" i="0" smtClean="0">
                                    <a:solidFill>
                                      <a:schemeClr val="tx1"/>
                                    </a:solidFill>
                                    <a:latin typeface="Cambria Math" panose="02040503050406030204" pitchFamily="18" charset="0"/>
                                    <a:cs typeface="Times New Roman" panose="02020603050405020304" pitchFamily="18" charset="0"/>
                                  </a:rPr>
                                  <m:t>=3</m:t>
                                </m:r>
                              </m:oMath>
                            </m:oMathPara>
                          </a14:m>
                          <a:endParaRPr lang="en-GB" b="0" i="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GB" sz="1400" b="0" i="0" smtClean="0">
                                    <a:solidFill>
                                      <a:schemeClr val="tx1"/>
                                    </a:solidFill>
                                    <a:effectLst/>
                                    <a:latin typeface="Cambria Math" panose="02040503050406030204" pitchFamily="18" charset="0"/>
                                  </a:rPr>
                                  <m:t>Q</m:t>
                                </m:r>
                                <m:r>
                                  <a:rPr lang="en-GB" sz="1400" b="0" i="0" smtClean="0">
                                    <a:solidFill>
                                      <a:schemeClr val="tx1"/>
                                    </a:solidFill>
                                    <a:effectLst/>
                                    <a:latin typeface="Cambria Math" panose="02040503050406030204" pitchFamily="18" charset="0"/>
                                  </a:rPr>
                                  <m:t>(−1)=</m:t>
                                </m:r>
                                <m:d>
                                  <m:dPr>
                                    <m:begChr m:val="["/>
                                    <m:endChr m:val="]"/>
                                    <m:ctrlPr>
                                      <a:rPr lang="en-GB" sz="1400" b="0" i="1">
                                        <a:solidFill>
                                          <a:schemeClr val="tx1"/>
                                        </a:solidFill>
                                        <a:effectLst/>
                                        <a:latin typeface="Cambria Math" panose="02040503050406030204" pitchFamily="18" charset="0"/>
                                      </a:rPr>
                                    </m:ctrlPr>
                                  </m:dPr>
                                  <m:e>
                                    <m:m>
                                      <m:mPr>
                                        <m:mcs>
                                          <m:mc>
                                            <m:mcPr>
                                              <m:count m:val="3"/>
                                              <m:mcJc m:val="center"/>
                                            </m:mcPr>
                                          </m:mc>
                                        </m:mcs>
                                        <m:ctrlPr>
                                          <a:rPr lang="en-GB" sz="1400" b="0" i="1">
                                            <a:solidFill>
                                              <a:schemeClr val="tx1"/>
                                            </a:solidFill>
                                            <a:effectLst/>
                                            <a:latin typeface="Cambria Math" panose="02040503050406030204" pitchFamily="18" charset="0"/>
                                          </a:rPr>
                                        </m:ctrlPr>
                                      </m:mPr>
                                      <m:mr>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0</m:t>
                                          </m:r>
                                        </m:e>
                                      </m:mr>
                                      <m:mr>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0</m:t>
                                          </m:r>
                                        </m:e>
                                      </m:mr>
                                      <m:mr>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0</m:t>
                                          </m:r>
                                        </m:e>
                                      </m:mr>
                                    </m:m>
                                  </m:e>
                                </m:d>
                              </m:oMath>
                            </m:oMathPara>
                          </a14:m>
                          <a:endParaRPr lang="en-GB" sz="1400" b="0" i="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algn="l"/>
                          <a:endParaRPr lang="en-GB" b="0" i="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GB" sz="1400" b="0" i="0" smtClean="0">
                                    <a:solidFill>
                                      <a:schemeClr val="tx1"/>
                                    </a:solidFill>
                                    <a:effectLst/>
                                    <a:latin typeface="Cambria Math" panose="02040503050406030204" pitchFamily="18" charset="0"/>
                                  </a:rPr>
                                  <m:t>Q</m:t>
                                </m:r>
                                <m:r>
                                  <a:rPr lang="en-GB" sz="1400" b="0" i="0" smtClean="0">
                                    <a:solidFill>
                                      <a:schemeClr val="tx1"/>
                                    </a:solidFill>
                                    <a:effectLst/>
                                    <a:latin typeface="Cambria Math" panose="02040503050406030204" pitchFamily="18" charset="0"/>
                                  </a:rPr>
                                  <m:t>(0)=</m:t>
                                </m:r>
                                <m:d>
                                  <m:dPr>
                                    <m:begChr m:val="["/>
                                    <m:endChr m:val="]"/>
                                    <m:ctrlPr>
                                      <a:rPr lang="en-GB" sz="1400" b="0" i="1">
                                        <a:solidFill>
                                          <a:schemeClr val="tx1"/>
                                        </a:solidFill>
                                        <a:effectLst/>
                                        <a:latin typeface="Cambria Math" panose="02040503050406030204" pitchFamily="18" charset="0"/>
                                      </a:rPr>
                                    </m:ctrlPr>
                                  </m:dPr>
                                  <m:e>
                                    <m:m>
                                      <m:mPr>
                                        <m:mcs>
                                          <m:mc>
                                            <m:mcPr>
                                              <m:count m:val="3"/>
                                              <m:mcJc m:val="center"/>
                                            </m:mcPr>
                                          </m:mc>
                                        </m:mcs>
                                        <m:ctrlPr>
                                          <a:rPr lang="en-GB" sz="1400" b="0" i="1">
                                            <a:solidFill>
                                              <a:schemeClr val="tx1"/>
                                            </a:solidFill>
                                            <a:effectLst/>
                                            <a:latin typeface="Cambria Math" panose="02040503050406030204" pitchFamily="18" charset="0"/>
                                          </a:rPr>
                                        </m:ctrlPr>
                                      </m:mPr>
                                      <m:mr>
                                        <m:e>
                                          <m:r>
                                            <a:rPr lang="en-GB" sz="1400" b="0" i="0">
                                              <a:solidFill>
                                                <a:schemeClr val="tx1"/>
                                              </a:solidFill>
                                              <a:effectLst/>
                                              <a:latin typeface="Cambria Math" panose="02040503050406030204" pitchFamily="18" charset="0"/>
                                            </a:rPr>
                                            <m:t>1</m:t>
                                          </m:r>
                                        </m:e>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0</m:t>
                                          </m:r>
                                        </m:e>
                                      </m:mr>
                                      <m:mr>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1</m:t>
                                          </m:r>
                                        </m:e>
                                        <m:e>
                                          <m:r>
                                            <a:rPr lang="en-GB" sz="1400" b="0" i="0">
                                              <a:solidFill>
                                                <a:schemeClr val="tx1"/>
                                              </a:solidFill>
                                              <a:effectLst/>
                                              <a:latin typeface="Cambria Math" panose="02040503050406030204" pitchFamily="18" charset="0"/>
                                            </a:rPr>
                                            <m:t>0</m:t>
                                          </m:r>
                                        </m:e>
                                      </m:mr>
                                      <m:mr>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1</m:t>
                                          </m:r>
                                        </m:e>
                                      </m:mr>
                                    </m:m>
                                  </m:e>
                                </m:d>
                              </m:oMath>
                            </m:oMathPara>
                          </a14:m>
                          <a:endParaRPr lang="en-GB" sz="1400" b="0" i="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algn="l"/>
                          <a:endParaRPr lang="en-GB" b="0" i="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14:m>
                            <m:oMathPara xmlns:m="http://schemas.openxmlformats.org/officeDocument/2006/math">
                              <m:oMathParaPr>
                                <m:jc m:val="centerGroup"/>
                              </m:oMathParaPr>
                              <m:oMath xmlns:m="http://schemas.openxmlformats.org/officeDocument/2006/math">
                                <m:r>
                                  <m:rPr>
                                    <m:sty m:val="p"/>
                                  </m:rPr>
                                  <a:rPr lang="en-GB" sz="1400" b="0" i="0" smtClean="0">
                                    <a:solidFill>
                                      <a:schemeClr val="tx1"/>
                                    </a:solidFill>
                                    <a:effectLst/>
                                    <a:latin typeface="Cambria Math" panose="02040503050406030204" pitchFamily="18" charset="0"/>
                                  </a:rPr>
                                  <m:t>Q</m:t>
                                </m:r>
                                <m:r>
                                  <a:rPr lang="en-GB" sz="1400" b="0" i="0" smtClean="0">
                                    <a:solidFill>
                                      <a:schemeClr val="tx1"/>
                                    </a:solidFill>
                                    <a:effectLst/>
                                    <a:latin typeface="Cambria Math" panose="02040503050406030204" pitchFamily="18" charset="0"/>
                                  </a:rPr>
                                  <m:t>(1)=</m:t>
                                </m:r>
                                <m:d>
                                  <m:dPr>
                                    <m:begChr m:val="["/>
                                    <m:endChr m:val="]"/>
                                    <m:ctrlPr>
                                      <a:rPr lang="en-GB" sz="1400" b="0" i="1">
                                        <a:solidFill>
                                          <a:schemeClr val="tx1"/>
                                        </a:solidFill>
                                        <a:effectLst/>
                                        <a:latin typeface="Cambria Math" panose="02040503050406030204" pitchFamily="18" charset="0"/>
                                      </a:rPr>
                                    </m:ctrlPr>
                                  </m:dPr>
                                  <m:e>
                                    <m:m>
                                      <m:mPr>
                                        <m:mcs>
                                          <m:mc>
                                            <m:mcPr>
                                              <m:count m:val="3"/>
                                              <m:mcJc m:val="center"/>
                                            </m:mcPr>
                                          </m:mc>
                                        </m:mcs>
                                        <m:ctrlPr>
                                          <a:rPr lang="en-GB" sz="1400" b="0" i="1">
                                            <a:solidFill>
                                              <a:schemeClr val="tx1"/>
                                            </a:solidFill>
                                            <a:effectLst/>
                                            <a:latin typeface="Cambria Math" panose="02040503050406030204" pitchFamily="18" charset="0"/>
                                          </a:rPr>
                                        </m:ctrlPr>
                                      </m:mPr>
                                      <m:mr>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1</m:t>
                                          </m:r>
                                        </m:e>
                                        <m:e>
                                          <m:r>
                                            <a:rPr lang="en-GB" sz="1400" b="0" i="0">
                                              <a:solidFill>
                                                <a:schemeClr val="tx1"/>
                                              </a:solidFill>
                                              <a:effectLst/>
                                              <a:latin typeface="Cambria Math" panose="02040503050406030204" pitchFamily="18" charset="0"/>
                                            </a:rPr>
                                            <m:t>0</m:t>
                                          </m:r>
                                        </m:e>
                                      </m:mr>
                                      <m:mr>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1</m:t>
                                          </m:r>
                                        </m:e>
                                      </m:mr>
                                      <m:mr>
                                        <m:e>
                                          <m:r>
                                            <a:rPr lang="en-GB" sz="1400" b="0" i="0">
                                              <a:solidFill>
                                                <a:schemeClr val="tx1"/>
                                              </a:solidFill>
                                              <a:effectLst/>
                                              <a:latin typeface="Cambria Math" panose="02040503050406030204" pitchFamily="18" charset="0"/>
                                            </a:rPr>
                                            <m:t>1</m:t>
                                          </m:r>
                                        </m:e>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0</m:t>
                                          </m:r>
                                        </m:e>
                                      </m:mr>
                                    </m:m>
                                  </m:e>
                                </m:d>
                              </m:oMath>
                            </m:oMathPara>
                          </a14:m>
                          <a:endParaRPr lang="en-GB" b="0" i="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14:m>
                            <m:oMathPara xmlns:m="http://schemas.openxmlformats.org/officeDocument/2006/math">
                              <m:oMathParaPr>
                                <m:jc m:val="centerGroup"/>
                              </m:oMathParaPr>
                              <m:oMath xmlns:m="http://schemas.openxmlformats.org/officeDocument/2006/math">
                                <m:r>
                                  <m:rPr>
                                    <m:sty m:val="p"/>
                                  </m:rPr>
                                  <a:rPr lang="en-GB" sz="1400" b="0" i="0" smtClean="0">
                                    <a:solidFill>
                                      <a:schemeClr val="tx1"/>
                                    </a:solidFill>
                                    <a:effectLst/>
                                    <a:latin typeface="Cambria Math" panose="02040503050406030204" pitchFamily="18" charset="0"/>
                                  </a:rPr>
                                  <m:t>Q</m:t>
                                </m:r>
                                <m:r>
                                  <a:rPr lang="en-GB" sz="1400" b="0" i="0" smtClean="0">
                                    <a:solidFill>
                                      <a:schemeClr val="tx1"/>
                                    </a:solidFill>
                                    <a:effectLst/>
                                    <a:latin typeface="Cambria Math" panose="02040503050406030204" pitchFamily="18" charset="0"/>
                                  </a:rPr>
                                  <m:t>(2)=</m:t>
                                </m:r>
                                <m:d>
                                  <m:dPr>
                                    <m:begChr m:val="["/>
                                    <m:endChr m:val="]"/>
                                    <m:ctrlPr>
                                      <a:rPr lang="en-GB" sz="1400" b="0" i="1">
                                        <a:solidFill>
                                          <a:schemeClr val="tx1"/>
                                        </a:solidFill>
                                        <a:effectLst/>
                                        <a:latin typeface="Cambria Math" panose="02040503050406030204" pitchFamily="18" charset="0"/>
                                      </a:rPr>
                                    </m:ctrlPr>
                                  </m:dPr>
                                  <m:e>
                                    <m:m>
                                      <m:mPr>
                                        <m:mcs>
                                          <m:mc>
                                            <m:mcPr>
                                              <m:count m:val="3"/>
                                              <m:mcJc m:val="center"/>
                                            </m:mcPr>
                                          </m:mc>
                                        </m:mcs>
                                        <m:ctrlPr>
                                          <a:rPr lang="en-GB" sz="1400" b="0" i="1">
                                            <a:solidFill>
                                              <a:schemeClr val="tx1"/>
                                            </a:solidFill>
                                            <a:effectLst/>
                                            <a:latin typeface="Cambria Math" panose="02040503050406030204" pitchFamily="18" charset="0"/>
                                          </a:rPr>
                                        </m:ctrlPr>
                                      </m:mPr>
                                      <m:mr>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1</m:t>
                                          </m:r>
                                        </m:e>
                                      </m:mr>
                                      <m:mr>
                                        <m:e>
                                          <m:r>
                                            <a:rPr lang="en-GB" sz="1400" b="0" i="0">
                                              <a:solidFill>
                                                <a:schemeClr val="tx1"/>
                                              </a:solidFill>
                                              <a:effectLst/>
                                              <a:latin typeface="Cambria Math" panose="02040503050406030204" pitchFamily="18" charset="0"/>
                                            </a:rPr>
                                            <m:t>1</m:t>
                                          </m:r>
                                        </m:e>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0</m:t>
                                          </m:r>
                                        </m:e>
                                      </m:mr>
                                      <m:mr>
                                        <m:e>
                                          <m:r>
                                            <a:rPr lang="en-GB" sz="1400" b="0" i="0">
                                              <a:solidFill>
                                                <a:schemeClr val="tx1"/>
                                              </a:solidFill>
                                              <a:effectLst/>
                                              <a:latin typeface="Cambria Math" panose="02040503050406030204" pitchFamily="18" charset="0"/>
                                            </a:rPr>
                                            <m:t>0</m:t>
                                          </m:r>
                                        </m:e>
                                        <m:e>
                                          <m:r>
                                            <a:rPr lang="en-GB" sz="1400" b="0" i="0">
                                              <a:solidFill>
                                                <a:schemeClr val="tx1"/>
                                              </a:solidFill>
                                              <a:effectLst/>
                                              <a:latin typeface="Cambria Math" panose="02040503050406030204" pitchFamily="18" charset="0"/>
                                            </a:rPr>
                                            <m:t>1</m:t>
                                          </m:r>
                                        </m:e>
                                        <m:e>
                                          <m:r>
                                            <a:rPr lang="en-GB" sz="1400" b="0" i="0">
                                              <a:solidFill>
                                                <a:schemeClr val="tx1"/>
                                              </a:solidFill>
                                              <a:effectLst/>
                                              <a:latin typeface="Cambria Math" panose="02040503050406030204" pitchFamily="18" charset="0"/>
                                            </a:rPr>
                                            <m:t>0</m:t>
                                          </m:r>
                                        </m:e>
                                      </m:mr>
                                    </m:m>
                                  </m:e>
                                </m:d>
                              </m:oMath>
                            </m:oMathPara>
                          </a14:m>
                          <a:endParaRPr lang="en-GB" b="0" i="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491121"/>
                      </a:ext>
                    </a:extLst>
                  </a:tr>
                </a:tbl>
              </a:graphicData>
            </a:graphic>
          </p:graphicFrame>
        </mc:Choice>
        <mc:Fallback>
          <p:graphicFrame>
            <p:nvGraphicFramePr>
              <p:cNvPr id="3" name="Table 6">
                <a:extLst>
                  <a:ext uri="{FF2B5EF4-FFF2-40B4-BE49-F238E27FC236}">
                    <a16:creationId xmlns:a16="http://schemas.microsoft.com/office/drawing/2014/main" id="{18B3A86D-5E46-4442-84E8-045EAB70AB0E}"/>
                  </a:ext>
                </a:extLst>
              </p:cNvPr>
              <p:cNvGraphicFramePr>
                <a:graphicFrameLocks noGrp="1"/>
              </p:cNvGraphicFramePr>
              <p:nvPr/>
            </p:nvGraphicFramePr>
            <p:xfrm>
              <a:off x="2140494" y="4950357"/>
              <a:ext cx="7771312" cy="930021"/>
            </p:xfrm>
            <a:graphic>
              <a:graphicData uri="http://schemas.openxmlformats.org/drawingml/2006/table">
                <a:tbl>
                  <a:tblPr firstRow="1" bandRow="1">
                    <a:tableStyleId>{5C22544A-7EE6-4342-B048-85BDC9FD1C3A}</a:tableStyleId>
                  </a:tblPr>
                  <a:tblGrid>
                    <a:gridCol w="859312">
                      <a:extLst>
                        <a:ext uri="{9D8B030D-6E8A-4147-A177-3AD203B41FA5}">
                          <a16:colId xmlns:a16="http://schemas.microsoft.com/office/drawing/2014/main" val="769689047"/>
                        </a:ext>
                      </a:extLst>
                    </a:gridCol>
                    <a:gridCol w="1728000">
                      <a:extLst>
                        <a:ext uri="{9D8B030D-6E8A-4147-A177-3AD203B41FA5}">
                          <a16:colId xmlns:a16="http://schemas.microsoft.com/office/drawing/2014/main" val="2002526168"/>
                        </a:ext>
                      </a:extLst>
                    </a:gridCol>
                    <a:gridCol w="1728000">
                      <a:extLst>
                        <a:ext uri="{9D8B030D-6E8A-4147-A177-3AD203B41FA5}">
                          <a16:colId xmlns:a16="http://schemas.microsoft.com/office/drawing/2014/main" val="3955993437"/>
                        </a:ext>
                      </a:extLst>
                    </a:gridCol>
                    <a:gridCol w="1728000">
                      <a:extLst>
                        <a:ext uri="{9D8B030D-6E8A-4147-A177-3AD203B41FA5}">
                          <a16:colId xmlns:a16="http://schemas.microsoft.com/office/drawing/2014/main" val="1660176432"/>
                        </a:ext>
                      </a:extLst>
                    </a:gridCol>
                    <a:gridCol w="1728000">
                      <a:extLst>
                        <a:ext uri="{9D8B030D-6E8A-4147-A177-3AD203B41FA5}">
                          <a16:colId xmlns:a16="http://schemas.microsoft.com/office/drawing/2014/main" val="2578272644"/>
                        </a:ext>
                      </a:extLst>
                    </a:gridCol>
                  </a:tblGrid>
                  <a:tr h="930021">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r="-804255"/>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49823" r="-30070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49296" r="-199648"/>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250177" r="-10035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48944"/>
                          </a:stretch>
                        </a:blipFill>
                      </a:tcPr>
                    </a:tc>
                    <a:extLst>
                      <a:ext uri="{0D108BD9-81ED-4DB2-BD59-A6C34878D82A}">
                        <a16:rowId xmlns:a16="http://schemas.microsoft.com/office/drawing/2014/main" val="326491121"/>
                      </a:ext>
                    </a:extLst>
                  </a:tr>
                </a:tbl>
              </a:graphicData>
            </a:graphic>
          </p:graphicFrame>
        </mc:Fallback>
      </mc:AlternateContent>
      <p:sp>
        <p:nvSpPr>
          <p:cNvPr id="9" name="TextBox 8">
            <a:extLst>
              <a:ext uri="{FF2B5EF4-FFF2-40B4-BE49-F238E27FC236}">
                <a16:creationId xmlns:a16="http://schemas.microsoft.com/office/drawing/2014/main" id="{2DC27EA1-893F-4DC0-8055-3A333C2F32BE}"/>
              </a:ext>
            </a:extLst>
          </p:cNvPr>
          <p:cNvSpPr txBox="1"/>
          <p:nvPr/>
        </p:nvSpPr>
        <p:spPr>
          <a:xfrm flipH="1">
            <a:off x="2012950" y="4499916"/>
            <a:ext cx="1543402" cy="369332"/>
          </a:xfrm>
          <a:prstGeom prst="rect">
            <a:avLst/>
          </a:prstGeom>
          <a:noFill/>
        </p:spPr>
        <p:txBody>
          <a:bodyPr wrap="square" rtlCol="0">
            <a:spAutoFit/>
          </a:bodyPr>
          <a:lstStyle/>
          <a:p>
            <a:r>
              <a:rPr lang="en-GB" err="1"/>
              <a:t>Ví</a:t>
            </a:r>
            <a:r>
              <a:rPr lang="en-GB"/>
              <a:t> </a:t>
            </a:r>
            <a:r>
              <a:rPr lang="en-GB" err="1"/>
              <a:t>dụ</a:t>
            </a:r>
            <a:r>
              <a:rPr lang="en-GB"/>
              <a:t>:</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93236B8-FF78-4C99-9902-E950B11963B2}"/>
                  </a:ext>
                </a:extLst>
              </p:cNvPr>
              <p:cNvSpPr txBox="1"/>
              <p:nvPr/>
            </p:nvSpPr>
            <p:spPr>
              <a:xfrm>
                <a:off x="2140494" y="5892906"/>
                <a:ext cx="5754848" cy="743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sz="1600">
                          <a:latin typeface="Cambria Math" panose="02040503050406030204" pitchFamily="18" charset="0"/>
                        </a:rPr>
                        <m:t>Q</m:t>
                      </m:r>
                      <m:d>
                        <m:dPr>
                          <m:ctrlPr>
                            <a:rPr lang="en-GB" sz="1600" i="1">
                              <a:latin typeface="Cambria Math" panose="02040503050406030204" pitchFamily="18" charset="0"/>
                            </a:rPr>
                          </m:ctrlPr>
                        </m:dPr>
                        <m:e>
                          <m:r>
                            <a:rPr lang="en-GB" sz="1600">
                              <a:latin typeface="Cambria Math" panose="02040503050406030204" pitchFamily="18" charset="0"/>
                            </a:rPr>
                            <m:t>2</m:t>
                          </m:r>
                        </m:e>
                      </m:d>
                      <m:r>
                        <a:rPr lang="en-GB" sz="1600">
                          <a:latin typeface="Cambria Math" panose="02040503050406030204" pitchFamily="18" charset="0"/>
                          <a:ea typeface="Cambria Math" panose="02040503050406030204" pitchFamily="18" charset="0"/>
                        </a:rPr>
                        <m:t>∙</m:t>
                      </m:r>
                      <m:sSup>
                        <m:sSupPr>
                          <m:ctrlPr>
                            <a:rPr lang="en-GB" sz="1600" i="1">
                              <a:latin typeface="Cambria Math" panose="02040503050406030204" pitchFamily="18" charset="0"/>
                              <a:ea typeface="Cambria Math" panose="02040503050406030204" pitchFamily="18" charset="0"/>
                            </a:rPr>
                          </m:ctrlPr>
                        </m:sSupPr>
                        <m:e>
                          <m:r>
                            <m:rPr>
                              <m:sty m:val="p"/>
                            </m:rPr>
                            <a:rPr lang="en-GB" sz="1600">
                              <a:latin typeface="Cambria Math" panose="02040503050406030204" pitchFamily="18" charset="0"/>
                              <a:ea typeface="Cambria Math" panose="02040503050406030204" pitchFamily="18" charset="0"/>
                            </a:rPr>
                            <m:t>x</m:t>
                          </m:r>
                        </m:e>
                        <m:sup>
                          <m:r>
                            <m:rPr>
                              <m:sty m:val="p"/>
                            </m:rPr>
                            <a:rPr lang="en-GB" sz="1600">
                              <a:latin typeface="Cambria Math" panose="02040503050406030204" pitchFamily="18" charset="0"/>
                              <a:ea typeface="Cambria Math" panose="02040503050406030204" pitchFamily="18" charset="0"/>
                            </a:rPr>
                            <m:t>T</m:t>
                          </m:r>
                        </m:sup>
                      </m:sSup>
                      <m:r>
                        <a:rPr lang="en-GB" sz="1600">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3"/>
                                    <m:mcJc m:val="center"/>
                                  </m:mcPr>
                                </m:mc>
                              </m:mcs>
                              <m:ctrlPr>
                                <a:rPr lang="en-GB" sz="1600" i="1">
                                  <a:latin typeface="Cambria Math" panose="02040503050406030204" pitchFamily="18" charset="0"/>
                                </a:rPr>
                              </m:ctrlPr>
                            </m:mPr>
                            <m:mr>
                              <m:e>
                                <m:r>
                                  <a:rPr lang="en-GB" sz="1600">
                                    <a:latin typeface="Cambria Math" panose="02040503050406030204" pitchFamily="18" charset="0"/>
                                  </a:rPr>
                                  <m:t>0</m:t>
                                </m:r>
                              </m:e>
                              <m:e>
                                <m:r>
                                  <a:rPr lang="en-GB" sz="1600">
                                    <a:latin typeface="Cambria Math" panose="02040503050406030204" pitchFamily="18" charset="0"/>
                                  </a:rPr>
                                  <m:t>0</m:t>
                                </m:r>
                              </m:e>
                              <m:e>
                                <m:r>
                                  <a:rPr lang="en-GB" sz="1600">
                                    <a:latin typeface="Cambria Math" panose="02040503050406030204" pitchFamily="18" charset="0"/>
                                  </a:rPr>
                                  <m:t>1</m:t>
                                </m:r>
                              </m:e>
                            </m:mr>
                            <m:mr>
                              <m:e>
                                <m:r>
                                  <a:rPr lang="en-GB" sz="1600">
                                    <a:latin typeface="Cambria Math" panose="02040503050406030204" pitchFamily="18" charset="0"/>
                                  </a:rPr>
                                  <m:t>1</m:t>
                                </m:r>
                              </m:e>
                              <m:e>
                                <m:r>
                                  <a:rPr lang="en-GB" sz="1600">
                                    <a:latin typeface="Cambria Math" panose="02040503050406030204" pitchFamily="18" charset="0"/>
                                  </a:rPr>
                                  <m:t>0</m:t>
                                </m:r>
                              </m:e>
                              <m:e>
                                <m:r>
                                  <a:rPr lang="en-GB" sz="1600">
                                    <a:latin typeface="Cambria Math" panose="02040503050406030204" pitchFamily="18" charset="0"/>
                                  </a:rPr>
                                  <m:t>0</m:t>
                                </m:r>
                              </m:e>
                            </m:mr>
                            <m:mr>
                              <m:e>
                                <m:r>
                                  <a:rPr lang="en-GB" sz="1600">
                                    <a:latin typeface="Cambria Math" panose="02040503050406030204" pitchFamily="18" charset="0"/>
                                  </a:rPr>
                                  <m:t>0</m:t>
                                </m:r>
                              </m:e>
                              <m:e>
                                <m:r>
                                  <a:rPr lang="en-GB" sz="1600">
                                    <a:latin typeface="Cambria Math" panose="02040503050406030204" pitchFamily="18" charset="0"/>
                                  </a:rPr>
                                  <m:t>1</m:t>
                                </m:r>
                              </m:e>
                              <m:e>
                                <m:r>
                                  <a:rPr lang="en-GB" sz="1600">
                                    <a:latin typeface="Cambria Math" panose="02040503050406030204" pitchFamily="18" charset="0"/>
                                  </a:rPr>
                                  <m:t>0</m:t>
                                </m:r>
                              </m:e>
                            </m:mr>
                          </m:m>
                        </m:e>
                      </m:d>
                      <m:r>
                        <a:rPr lang="en-GB" sz="1600">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1"/>
                                    <m:mcJc m:val="center"/>
                                  </m:mcPr>
                                </m:mc>
                              </m:mcs>
                              <m:ctrlPr>
                                <a:rPr lang="en-GB" sz="1600" i="1">
                                  <a:latin typeface="Cambria Math" panose="02040503050406030204" pitchFamily="18" charset="0"/>
                                </a:rPr>
                              </m:ctrlPr>
                            </m:mPr>
                            <m:mr>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x</m:t>
                                    </m:r>
                                  </m:e>
                                  <m:sub>
                                    <m:r>
                                      <a:rPr lang="en-GB" sz="1600">
                                        <a:latin typeface="Cambria Math" panose="02040503050406030204" pitchFamily="18" charset="0"/>
                                      </a:rPr>
                                      <m:t>1</m:t>
                                    </m:r>
                                  </m:sub>
                                </m:sSub>
                              </m:e>
                            </m:mr>
                            <m:mr>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x</m:t>
                                    </m:r>
                                  </m:e>
                                  <m:sub>
                                    <m:r>
                                      <a:rPr lang="en-GB" sz="1600">
                                        <a:latin typeface="Cambria Math" panose="02040503050406030204" pitchFamily="18" charset="0"/>
                                      </a:rPr>
                                      <m:t>2</m:t>
                                    </m:r>
                                  </m:sub>
                                </m:sSub>
                              </m:e>
                            </m:mr>
                            <m:mr>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x</m:t>
                                    </m:r>
                                  </m:e>
                                  <m:sub>
                                    <m:r>
                                      <a:rPr lang="en-GB" sz="1600">
                                        <a:latin typeface="Cambria Math" panose="02040503050406030204" pitchFamily="18" charset="0"/>
                                      </a:rPr>
                                      <m:t>3</m:t>
                                    </m:r>
                                  </m:sub>
                                </m:sSub>
                              </m:e>
                            </m:mr>
                          </m:m>
                        </m:e>
                      </m:d>
                      <m:r>
                        <a:rPr lang="en-GB" sz="1600">
                          <a:latin typeface="Cambria Math" panose="02040503050406030204" pitchFamily="18" charset="0"/>
                        </a:rPr>
                        <m:t>=</m:t>
                      </m:r>
                      <m:d>
                        <m:dPr>
                          <m:begChr m:val="["/>
                          <m:endChr m:val="]"/>
                          <m:ctrlPr>
                            <a:rPr lang="en-GB" sz="1600" i="1">
                              <a:latin typeface="Cambria Math" panose="02040503050406030204" pitchFamily="18" charset="0"/>
                            </a:rPr>
                          </m:ctrlPr>
                        </m:dPr>
                        <m:e>
                          <m:m>
                            <m:mPr>
                              <m:mcs>
                                <m:mc>
                                  <m:mcPr>
                                    <m:count m:val="3"/>
                                    <m:mcJc m:val="center"/>
                                  </m:mcPr>
                                </m:mc>
                              </m:mcs>
                              <m:ctrlPr>
                                <a:rPr lang="en-GB" sz="1600" i="1">
                                  <a:latin typeface="Cambria Math" panose="02040503050406030204" pitchFamily="18" charset="0"/>
                                </a:rPr>
                              </m:ctrlPr>
                            </m:mPr>
                            <m:mr>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x</m:t>
                                    </m:r>
                                  </m:e>
                                  <m:sub>
                                    <m:r>
                                      <a:rPr lang="en-GB" sz="1600">
                                        <a:latin typeface="Cambria Math" panose="02040503050406030204" pitchFamily="18" charset="0"/>
                                      </a:rPr>
                                      <m:t>3</m:t>
                                    </m:r>
                                  </m:sub>
                                </m:sSub>
                              </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x</m:t>
                                    </m:r>
                                  </m:e>
                                  <m:sub>
                                    <m:r>
                                      <a:rPr lang="en-GB" sz="1600">
                                        <a:latin typeface="Cambria Math" panose="02040503050406030204" pitchFamily="18" charset="0"/>
                                      </a:rPr>
                                      <m:t>1</m:t>
                                    </m:r>
                                  </m:sub>
                                </m:sSub>
                              </m:e>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x</m:t>
                                    </m:r>
                                  </m:e>
                                  <m:sub>
                                    <m:r>
                                      <a:rPr lang="en-GB" sz="1600">
                                        <a:latin typeface="Cambria Math" panose="02040503050406030204" pitchFamily="18" charset="0"/>
                                      </a:rPr>
                                      <m:t>2</m:t>
                                    </m:r>
                                  </m:sub>
                                </m:sSub>
                              </m:e>
                            </m:mr>
                          </m:m>
                        </m:e>
                      </m:d>
                      <m:r>
                        <a:rPr lang="en-GB" sz="1600">
                          <a:latin typeface="Cambria Math" panose="02040503050406030204" pitchFamily="18" charset="0"/>
                        </a:rPr>
                        <m:t>=</m:t>
                      </m:r>
                      <m:r>
                        <m:rPr>
                          <m:sty m:val="p"/>
                        </m:rPr>
                        <a:rPr lang="en-GB" sz="1600">
                          <a:latin typeface="Cambria Math" panose="02040503050406030204" pitchFamily="18" charset="0"/>
                        </a:rPr>
                        <m:t>x</m:t>
                      </m:r>
                      <m:r>
                        <a:rPr lang="en-GB" sz="1600">
                          <a:latin typeface="Cambria Math" panose="02040503050406030204" pitchFamily="18" charset="0"/>
                        </a:rPr>
                        <m:t> </m:t>
                      </m:r>
                      <m:r>
                        <m:rPr>
                          <m:sty m:val="p"/>
                        </m:rPr>
                        <a:rPr lang="en-GB" sz="1600">
                          <a:latin typeface="Cambria Math" panose="02040503050406030204" pitchFamily="18" charset="0"/>
                        </a:rPr>
                        <m:t>d</m:t>
                      </m:r>
                      <m:r>
                        <a:rPr lang="en-GB" sz="1600">
                          <a:latin typeface="Cambria Math" panose="02040503050406030204" pitchFamily="18" charset="0"/>
                        </a:rPr>
                        <m:t>ị</m:t>
                      </m:r>
                      <m:r>
                        <m:rPr>
                          <m:sty m:val="p"/>
                        </m:rPr>
                        <a:rPr lang="en-GB" sz="1600">
                          <a:latin typeface="Cambria Math" panose="02040503050406030204" pitchFamily="18" charset="0"/>
                        </a:rPr>
                        <m:t>ch</m:t>
                      </m:r>
                      <m:r>
                        <a:rPr lang="en-GB" sz="1600">
                          <a:latin typeface="Cambria Math" panose="02040503050406030204" pitchFamily="18" charset="0"/>
                        </a:rPr>
                        <m:t> </m:t>
                      </m:r>
                      <m:r>
                        <m:rPr>
                          <m:sty m:val="p"/>
                        </m:rPr>
                        <a:rPr lang="en-GB" sz="1600">
                          <a:latin typeface="Cambria Math" panose="02040503050406030204" pitchFamily="18" charset="0"/>
                        </a:rPr>
                        <m:t>ph</m:t>
                      </m:r>
                      <m:r>
                        <a:rPr lang="en-GB" sz="1600">
                          <a:latin typeface="Cambria Math" panose="02040503050406030204" pitchFamily="18" charset="0"/>
                        </a:rPr>
                        <m:t>ả</m:t>
                      </m:r>
                      <m:r>
                        <m:rPr>
                          <m:sty m:val="p"/>
                        </m:rPr>
                        <a:rPr lang="en-GB" sz="1600">
                          <a:latin typeface="Cambria Math" panose="02040503050406030204" pitchFamily="18" charset="0"/>
                        </a:rPr>
                        <m:t>i</m:t>
                      </m:r>
                      <m:r>
                        <a:rPr lang="en-GB" sz="1600">
                          <a:latin typeface="Cambria Math" panose="02040503050406030204" pitchFamily="18" charset="0"/>
                        </a:rPr>
                        <m:t> 1 </m:t>
                      </m:r>
                      <m:r>
                        <m:rPr>
                          <m:sty m:val="p"/>
                        </m:rPr>
                        <a:rPr lang="en-GB" sz="1600">
                          <a:latin typeface="Cambria Math" panose="02040503050406030204" pitchFamily="18" charset="0"/>
                        </a:rPr>
                        <m:t>l</m:t>
                      </m:r>
                      <m:r>
                        <a:rPr lang="en-GB" sz="1600">
                          <a:latin typeface="Cambria Math" panose="02040503050406030204" pitchFamily="18" charset="0"/>
                        </a:rPr>
                        <m:t>ầ</m:t>
                      </m:r>
                      <m:r>
                        <m:rPr>
                          <m:sty m:val="p"/>
                        </m:rPr>
                        <a:rPr lang="en-GB" sz="1600">
                          <a:latin typeface="Cambria Math" panose="02040503050406030204" pitchFamily="18" charset="0"/>
                        </a:rPr>
                        <m:t>n</m:t>
                      </m:r>
                    </m:oMath>
                  </m:oMathPara>
                </a14:m>
                <a:endParaRPr lang="en-GB" sz="1600"/>
              </a:p>
            </p:txBody>
          </p:sp>
        </mc:Choice>
        <mc:Fallback>
          <p:sp>
            <p:nvSpPr>
              <p:cNvPr id="10" name="TextBox 9">
                <a:extLst>
                  <a:ext uri="{FF2B5EF4-FFF2-40B4-BE49-F238E27FC236}">
                    <a16:creationId xmlns:a16="http://schemas.microsoft.com/office/drawing/2014/main" id="{393236B8-FF78-4C99-9902-E950B11963B2}"/>
                  </a:ext>
                </a:extLst>
              </p:cNvPr>
              <p:cNvSpPr txBox="1">
                <a:spLocks noRot="1" noChangeAspect="1" noMove="1" noResize="1" noEditPoints="1" noAdjustHandles="1" noChangeArrowheads="1" noChangeShapeType="1" noTextEdit="1"/>
              </p:cNvSpPr>
              <p:nvPr/>
            </p:nvSpPr>
            <p:spPr>
              <a:xfrm>
                <a:off x="2140494" y="5892906"/>
                <a:ext cx="5754848" cy="74353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6928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09BE4-D464-4F62-AF04-8B5242DA28A5}"/>
              </a:ext>
            </a:extLst>
          </p:cNvPr>
          <p:cNvSpPr>
            <a:spLocks noGrp="1"/>
          </p:cNvSpPr>
          <p:nvPr>
            <p:ph type="title"/>
          </p:nvPr>
        </p:nvSpPr>
        <p:spPr>
          <a:xfrm>
            <a:off x="2012950" y="-210145"/>
            <a:ext cx="8026400" cy="1325563"/>
          </a:xfrm>
        </p:spPr>
        <p:txBody>
          <a:bodyPr>
            <a:normAutofit/>
          </a:bodyPr>
          <a:lstStyle/>
          <a:p>
            <a:r>
              <a:rPr lang="en-US" sz="4000">
                <a:latin typeface="Times New Roman" panose="02020603050405020304" pitchFamily="18" charset="0"/>
                <a:cs typeface="Times New Roman" panose="02020603050405020304" pitchFamily="18" charset="0"/>
              </a:rPr>
              <a:t>ENCODING</a:t>
            </a:r>
          </a:p>
        </p:txBody>
      </p:sp>
      <p:sp>
        <p:nvSpPr>
          <p:cNvPr id="11" name="TextBox 10">
            <a:extLst>
              <a:ext uri="{FF2B5EF4-FFF2-40B4-BE49-F238E27FC236}">
                <a16:creationId xmlns:a16="http://schemas.microsoft.com/office/drawing/2014/main" id="{71388F1F-A09E-4CC5-8FE9-545E52535DB4}"/>
              </a:ext>
            </a:extLst>
          </p:cNvPr>
          <p:cNvSpPr txBox="1"/>
          <p:nvPr/>
        </p:nvSpPr>
        <p:spPr>
          <a:xfrm>
            <a:off x="1524000" y="1115418"/>
            <a:ext cx="9144000" cy="369332"/>
          </a:xfrm>
          <a:prstGeom prst="rect">
            <a:avLst/>
          </a:prstGeom>
          <a:noFill/>
        </p:spPr>
        <p:txBody>
          <a:bodyPr wrap="square" rtlCol="0">
            <a:spAutoFit/>
          </a:bodyPr>
          <a:lstStyle/>
          <a:p>
            <a:r>
              <a:rPr lang="en-GB"/>
              <a:t>5G New Radio Quasi</a:t>
            </a:r>
            <a:r>
              <a:rPr lang="en-GB">
                <a:solidFill>
                  <a:srgbClr val="000000"/>
                </a:solidFill>
              </a:rPr>
              <a:t>-cyclic low-density parity-check</a:t>
            </a:r>
            <a:r>
              <a:rPr lang="en-GB"/>
              <a:t> (5G NR QC-LDPC) Encoding </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FDC624A4-50BD-4C8C-A3A1-C6F74FED9611}"/>
                  </a:ext>
                </a:extLst>
              </p:cNvPr>
              <p:cNvSpPr/>
              <p:nvPr/>
            </p:nvSpPr>
            <p:spPr>
              <a:xfrm>
                <a:off x="1851170" y="1682206"/>
                <a:ext cx="2281806" cy="2055303"/>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cs typeface="Times New Roman" panose="02020603050405020304" pitchFamily="18" charset="0"/>
                  </a:rPr>
                  <a:t>B,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m:rPr>
                            <m:sty m:val="p"/>
                          </m:rPr>
                          <a:rPr lang="en-GB">
                            <a:latin typeface="Cambria Math" panose="02040503050406030204" pitchFamily="18" charset="0"/>
                            <a:cs typeface="Times New Roman" panose="02020603050405020304" pitchFamily="18" charset="0"/>
                          </a:rPr>
                          <m:t>Z</m:t>
                        </m:r>
                      </m:e>
                      <m:sub>
                        <m:r>
                          <m:rPr>
                            <m:sty m:val="p"/>
                          </m:rPr>
                          <a:rPr lang="en-GB">
                            <a:latin typeface="Cambria Math" panose="02040503050406030204" pitchFamily="18" charset="0"/>
                            <a:cs typeface="Times New Roman" panose="02020603050405020304" pitchFamily="18" charset="0"/>
                          </a:rPr>
                          <m:t>c</m:t>
                        </m:r>
                      </m:sub>
                    </m:sSub>
                  </m:oMath>
                </a14:m>
                <a:r>
                  <a:rPr lang="en-GB">
                    <a:latin typeface="Times New Roman" panose="02020603050405020304" pitchFamily="18" charset="0"/>
                    <a:cs typeface="Times New Roman" panose="02020603050405020304" pitchFamily="18" charset="0"/>
                    <a:sym typeface="Wingdings" panose="05000000000000000000" pitchFamily="2" charset="2"/>
                  </a:rPr>
                  <a:t> H</a:t>
                </a:r>
                <a:endParaRPr lang="en-GB">
                  <a:latin typeface="Times New Roman" panose="02020603050405020304" pitchFamily="18" charset="0"/>
                  <a:cs typeface="Times New Roman" panose="02020603050405020304" pitchFamily="18" charset="0"/>
                </a:endParaRPr>
              </a:p>
            </p:txBody>
          </p:sp>
        </mc:Choice>
        <mc:Fallback>
          <p:sp>
            <p:nvSpPr>
              <p:cNvPr id="6" name="Rectangle 5">
                <a:extLst>
                  <a:ext uri="{FF2B5EF4-FFF2-40B4-BE49-F238E27FC236}">
                    <a16:creationId xmlns:a16="http://schemas.microsoft.com/office/drawing/2014/main" id="{FDC624A4-50BD-4C8C-A3A1-C6F74FED9611}"/>
                  </a:ext>
                </a:extLst>
              </p:cNvPr>
              <p:cNvSpPr>
                <a:spLocks noRot="1" noChangeAspect="1" noMove="1" noResize="1" noEditPoints="1" noAdjustHandles="1" noChangeArrowheads="1" noChangeShapeType="1" noTextEdit="1"/>
              </p:cNvSpPr>
              <p:nvPr/>
            </p:nvSpPr>
            <p:spPr>
              <a:xfrm>
                <a:off x="1851170" y="1682206"/>
                <a:ext cx="2281806" cy="2055303"/>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D5724E7C-AB0B-421F-8358-10DDB20405F9}"/>
                  </a:ext>
                </a:extLst>
              </p:cNvPr>
              <p:cNvSpPr/>
              <p:nvPr/>
            </p:nvSpPr>
            <p:spPr>
              <a:xfrm>
                <a:off x="4889430" y="1565858"/>
                <a:ext cx="5149920" cy="3433981"/>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cs typeface="Times New Roman" panose="02020603050405020304" pitchFamily="18" charset="0"/>
                  </a:rPr>
                  <a:t>Base Graphs</a:t>
                </a:r>
              </a:p>
              <a:p>
                <a:pPr algn="ctr"/>
                <a:r>
                  <a:rPr lang="en-GB">
                    <a:latin typeface="Times New Roman" panose="02020603050405020304" pitchFamily="18" charset="0"/>
                    <a:cs typeface="Times New Roman" panose="02020603050405020304" pitchFamily="18" charset="0"/>
                  </a:rPr>
                  <a:t>BG1, BG2</a:t>
                </a:r>
              </a:p>
              <a:p>
                <a:pPr algn="ct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BG</m:t>
                          </m:r>
                          <m:r>
                            <a:rPr lang="en-GB">
                              <a:latin typeface="Cambria Math" panose="02040503050406030204" pitchFamily="18" charset="0"/>
                            </a:rPr>
                            <m:t>1</m:t>
                          </m:r>
                        </m:e>
                        <m:sub>
                          <m:r>
                            <a:rPr lang="en-GB">
                              <a:latin typeface="Cambria Math" panose="02040503050406030204" pitchFamily="18" charset="0"/>
                            </a:rPr>
                            <m:t>46×68</m:t>
                          </m:r>
                        </m:sub>
                      </m:sSub>
                      <m:r>
                        <a:rPr lang="en-GB">
                          <a:latin typeface="Cambria Math" panose="02040503050406030204" pitchFamily="18" charset="0"/>
                        </a:rPr>
                        <m:t>=</m:t>
                      </m:r>
                      <m:d>
                        <m:dPr>
                          <m:begChr m:val="["/>
                          <m:endChr m:val="]"/>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A</m:t>
                                    </m:r>
                                  </m:e>
                                  <m:sub>
                                    <m:r>
                                      <a:rPr lang="en-GB">
                                        <a:latin typeface="Cambria Math" panose="02040503050406030204" pitchFamily="18" charset="0"/>
                                        <a:ea typeface="SimSun" panose="02010600030101010101" pitchFamily="2" charset="-122"/>
                                        <a:cs typeface="Times New Roman" panose="02020603050405020304" pitchFamily="18" charset="0"/>
                                      </a:rPr>
                                      <m:t>4×22</m:t>
                                    </m:r>
                                  </m:sub>
                                </m:sSub>
                              </m:e>
                              <m:e>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E</m:t>
                                    </m:r>
                                  </m:e>
                                  <m:sub>
                                    <m:r>
                                      <a:rPr lang="en-GB">
                                        <a:latin typeface="Cambria Math" panose="02040503050406030204" pitchFamily="18" charset="0"/>
                                        <a:ea typeface="SimSun" panose="02010600030101010101" pitchFamily="2" charset="-122"/>
                                        <a:cs typeface="Times New Roman" panose="02020603050405020304" pitchFamily="18" charset="0"/>
                                      </a:rPr>
                                      <m:t>4×4</m:t>
                                    </m:r>
                                  </m:sub>
                                </m:sSub>
                              </m:e>
                              <m:e>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O</m:t>
                                    </m:r>
                                  </m:e>
                                  <m:sub>
                                    <m:r>
                                      <a:rPr lang="en-GB">
                                        <a:latin typeface="Cambria Math" panose="02040503050406030204" pitchFamily="18" charset="0"/>
                                        <a:ea typeface="SimSun" panose="02010600030101010101" pitchFamily="2" charset="-122"/>
                                        <a:cs typeface="Times New Roman" panose="02020603050405020304" pitchFamily="18" charset="0"/>
                                      </a:rPr>
                                      <m:t>4×42</m:t>
                                    </m:r>
                                  </m:sub>
                                </m:sSub>
                              </m:e>
                            </m:mr>
                            <m:mr>
                              <m:e>
                                <m:sSub>
                                  <m:sSubPr>
                                    <m:ctrlPr>
                                      <a:rPr lang="en-GB" i="1">
                                        <a:latin typeface="Cambria Math" panose="02040503050406030204" pitchFamily="18" charset="0"/>
                                      </a:rPr>
                                    </m:ctrlPr>
                                  </m:sSubPr>
                                  <m:e>
                                    <m:r>
                                      <m:rPr>
                                        <m:sty m:val="p"/>
                                      </m:rPr>
                                      <a:rPr lang="en-GB">
                                        <a:latin typeface="Cambria Math" panose="02040503050406030204" pitchFamily="18" charset="0"/>
                                      </a:rPr>
                                      <m:t>D</m:t>
                                    </m:r>
                                  </m:e>
                                  <m:sub>
                                    <m:r>
                                      <a:rPr lang="en-GB">
                                        <a:latin typeface="Cambria Math" panose="02040503050406030204" pitchFamily="18" charset="0"/>
                                        <a:ea typeface="SimSun" panose="02010600030101010101" pitchFamily="2" charset="-122"/>
                                        <a:cs typeface="Times New Roman" panose="02020603050405020304" pitchFamily="18" charset="0"/>
                                      </a:rPr>
                                      <m:t>42×22</m:t>
                                    </m:r>
                                  </m:sub>
                                </m:sSub>
                              </m:e>
                              <m:e>
                                <m:sSub>
                                  <m:sSubPr>
                                    <m:ctrlPr>
                                      <a:rPr lang="en-GB" i="1">
                                        <a:latin typeface="Cambria Math" panose="02040503050406030204" pitchFamily="18" charset="0"/>
                                      </a:rPr>
                                    </m:ctrlPr>
                                  </m:sSubPr>
                                  <m:e>
                                    <m:r>
                                      <m:rPr>
                                        <m:sty m:val="p"/>
                                      </m:rPr>
                                      <a:rPr lang="en-GB">
                                        <a:latin typeface="Cambria Math" panose="02040503050406030204" pitchFamily="18" charset="0"/>
                                      </a:rPr>
                                      <m:t>F</m:t>
                                    </m:r>
                                  </m:e>
                                  <m:sub>
                                    <m:r>
                                      <a:rPr lang="en-GB">
                                        <a:latin typeface="Cambria Math" panose="02040503050406030204" pitchFamily="18" charset="0"/>
                                        <a:ea typeface="SimSun" panose="02010600030101010101" pitchFamily="2" charset="-122"/>
                                        <a:cs typeface="Times New Roman" panose="02020603050405020304" pitchFamily="18" charset="0"/>
                                      </a:rPr>
                                      <m:t>42×4</m:t>
                                    </m:r>
                                  </m:sub>
                                </m:sSub>
                              </m:e>
                              <m:e>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I</m:t>
                                    </m:r>
                                  </m:e>
                                  <m:sub>
                                    <m:r>
                                      <a:rPr lang="en-GB">
                                        <a:latin typeface="Cambria Math" panose="02040503050406030204" pitchFamily="18" charset="0"/>
                                        <a:ea typeface="SimSun" panose="02010600030101010101" pitchFamily="2" charset="-122"/>
                                        <a:cs typeface="Times New Roman" panose="02020603050405020304" pitchFamily="18" charset="0"/>
                                      </a:rPr>
                                      <m:t>42×42</m:t>
                                    </m:r>
                                  </m:sub>
                                </m:sSub>
                              </m:e>
                            </m:mr>
                          </m:m>
                        </m:e>
                      </m:d>
                    </m:oMath>
                  </m:oMathPara>
                </a14:m>
                <a:endParaRPr lang="en-GB">
                  <a:latin typeface="Times New Roman" panose="02020603050405020304" pitchFamily="18" charset="0"/>
                  <a:cs typeface="Times New Roman" panose="02020603050405020304" pitchFamily="18" charset="0"/>
                </a:endParaRPr>
              </a:p>
              <a:p>
                <a:pPr algn="ctr"/>
                <a:endParaRPr lang="en-GB">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BG</m:t>
                          </m:r>
                          <m:r>
                            <a:rPr lang="en-GB">
                              <a:latin typeface="Cambria Math" panose="02040503050406030204" pitchFamily="18" charset="0"/>
                            </a:rPr>
                            <m:t>2</m:t>
                          </m:r>
                        </m:e>
                        <m:sub>
                          <m:r>
                            <a:rPr lang="en-GB">
                              <a:latin typeface="Cambria Math" panose="02040503050406030204" pitchFamily="18" charset="0"/>
                            </a:rPr>
                            <m:t>42×52</m:t>
                          </m:r>
                        </m:sub>
                      </m:sSub>
                      <m:r>
                        <a:rPr lang="en-GB">
                          <a:latin typeface="Cambria Math" panose="02040503050406030204" pitchFamily="18" charset="0"/>
                        </a:rPr>
                        <m:t>=</m:t>
                      </m:r>
                      <m:d>
                        <m:dPr>
                          <m:begChr m:val="["/>
                          <m:endChr m:val="]"/>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A</m:t>
                                    </m:r>
                                  </m:e>
                                  <m:sub>
                                    <m:r>
                                      <a:rPr lang="en-GB">
                                        <a:latin typeface="Cambria Math" panose="02040503050406030204" pitchFamily="18" charset="0"/>
                                        <a:ea typeface="SimSun" panose="02010600030101010101" pitchFamily="2" charset="-122"/>
                                        <a:cs typeface="Times New Roman" panose="02020603050405020304" pitchFamily="18" charset="0"/>
                                      </a:rPr>
                                      <m:t>4×10</m:t>
                                    </m:r>
                                  </m:sub>
                                </m:sSub>
                              </m:e>
                              <m:e>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E</m:t>
                                    </m:r>
                                  </m:e>
                                  <m:sub>
                                    <m:r>
                                      <a:rPr lang="en-GB">
                                        <a:latin typeface="Cambria Math" panose="02040503050406030204" pitchFamily="18" charset="0"/>
                                        <a:ea typeface="SimSun" panose="02010600030101010101" pitchFamily="2" charset="-122"/>
                                        <a:cs typeface="Times New Roman" panose="02020603050405020304" pitchFamily="18" charset="0"/>
                                      </a:rPr>
                                      <m:t>4×4</m:t>
                                    </m:r>
                                  </m:sub>
                                </m:sSub>
                              </m:e>
                              <m:e>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O</m:t>
                                    </m:r>
                                  </m:e>
                                  <m:sub>
                                    <m:r>
                                      <a:rPr lang="en-GB">
                                        <a:latin typeface="Cambria Math" panose="02040503050406030204" pitchFamily="18" charset="0"/>
                                        <a:ea typeface="SimSun" panose="02010600030101010101" pitchFamily="2" charset="-122"/>
                                        <a:cs typeface="Times New Roman" panose="02020603050405020304" pitchFamily="18" charset="0"/>
                                      </a:rPr>
                                      <m:t>4×38</m:t>
                                    </m:r>
                                  </m:sub>
                                </m:sSub>
                              </m:e>
                            </m:mr>
                            <m:mr>
                              <m:e>
                                <m:sSub>
                                  <m:sSubPr>
                                    <m:ctrlPr>
                                      <a:rPr lang="en-GB" i="1">
                                        <a:latin typeface="Cambria Math" panose="02040503050406030204" pitchFamily="18" charset="0"/>
                                      </a:rPr>
                                    </m:ctrlPr>
                                  </m:sSubPr>
                                  <m:e>
                                    <m:r>
                                      <m:rPr>
                                        <m:sty m:val="p"/>
                                      </m:rPr>
                                      <a:rPr lang="en-GB">
                                        <a:latin typeface="Cambria Math" panose="02040503050406030204" pitchFamily="18" charset="0"/>
                                      </a:rPr>
                                      <m:t>D</m:t>
                                    </m:r>
                                  </m:e>
                                  <m:sub>
                                    <m:r>
                                      <a:rPr lang="en-GB">
                                        <a:latin typeface="Cambria Math" panose="02040503050406030204" pitchFamily="18" charset="0"/>
                                        <a:ea typeface="SimSun" panose="02010600030101010101" pitchFamily="2" charset="-122"/>
                                        <a:cs typeface="Times New Roman" panose="02020603050405020304" pitchFamily="18" charset="0"/>
                                      </a:rPr>
                                      <m:t>38×10</m:t>
                                    </m:r>
                                  </m:sub>
                                </m:sSub>
                              </m:e>
                              <m:e>
                                <m:sSub>
                                  <m:sSubPr>
                                    <m:ctrlPr>
                                      <a:rPr lang="en-GB" i="1">
                                        <a:latin typeface="Cambria Math" panose="02040503050406030204" pitchFamily="18" charset="0"/>
                                      </a:rPr>
                                    </m:ctrlPr>
                                  </m:sSubPr>
                                  <m:e>
                                    <m:r>
                                      <m:rPr>
                                        <m:sty m:val="p"/>
                                      </m:rPr>
                                      <a:rPr lang="en-GB">
                                        <a:latin typeface="Cambria Math" panose="02040503050406030204" pitchFamily="18" charset="0"/>
                                      </a:rPr>
                                      <m:t>F</m:t>
                                    </m:r>
                                  </m:e>
                                  <m:sub>
                                    <m:r>
                                      <a:rPr lang="en-GB">
                                        <a:latin typeface="Cambria Math" panose="02040503050406030204" pitchFamily="18" charset="0"/>
                                        <a:ea typeface="SimSun" panose="02010600030101010101" pitchFamily="2" charset="-122"/>
                                        <a:cs typeface="Times New Roman" panose="02020603050405020304" pitchFamily="18" charset="0"/>
                                      </a:rPr>
                                      <m:t>38×4</m:t>
                                    </m:r>
                                  </m:sub>
                                </m:sSub>
                              </m:e>
                              <m:e>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I</m:t>
                                    </m:r>
                                  </m:e>
                                  <m:sub>
                                    <m:r>
                                      <a:rPr lang="en-GB">
                                        <a:latin typeface="Cambria Math" panose="02040503050406030204" pitchFamily="18" charset="0"/>
                                        <a:ea typeface="SimSun" panose="02010600030101010101" pitchFamily="2" charset="-122"/>
                                        <a:cs typeface="Times New Roman" panose="02020603050405020304" pitchFamily="18" charset="0"/>
                                      </a:rPr>
                                      <m:t>38×38</m:t>
                                    </m:r>
                                  </m:sub>
                                </m:sSub>
                              </m:e>
                            </m:mr>
                          </m:m>
                        </m:e>
                      </m:d>
                    </m:oMath>
                  </m:oMathPara>
                </a14:m>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ea typeface="SimSun" panose="02010600030101010101" pitchFamily="2" charset="-122"/>
                    <a:cs typeface="Times New Roman" panose="02020603050405020304" pitchFamily="18" charset="0"/>
                  </a:rPr>
                  <a:t>O </a:t>
                </a:r>
                <a:r>
                  <a:rPr lang="en-GB" err="1">
                    <a:latin typeface="Times New Roman" panose="02020603050405020304" pitchFamily="18" charset="0"/>
                    <a:ea typeface="SimSun" panose="02010600030101010101" pitchFamily="2" charset="-122"/>
                    <a:cs typeface="Times New Roman" panose="02020603050405020304" pitchFamily="18" charset="0"/>
                  </a:rPr>
                  <a:t>gồm</a:t>
                </a:r>
                <a:r>
                  <a:rPr lang="en-GB">
                    <a:latin typeface="Times New Roman" panose="02020603050405020304" pitchFamily="18" charset="0"/>
                    <a:ea typeface="SimSun" panose="02010600030101010101" pitchFamily="2" charset="-122"/>
                    <a:cs typeface="Times New Roman" panose="02020603050405020304" pitchFamily="18" charset="0"/>
                  </a:rPr>
                  <a:t> </a:t>
                </a:r>
                <a:r>
                  <a:rPr lang="en-GB" err="1">
                    <a:latin typeface="Times New Roman" panose="02020603050405020304" pitchFamily="18" charset="0"/>
                    <a:ea typeface="SimSun" panose="02010600030101010101" pitchFamily="2" charset="-122"/>
                    <a:cs typeface="Times New Roman" panose="02020603050405020304" pitchFamily="18" charset="0"/>
                  </a:rPr>
                  <a:t>toàn</a:t>
                </a:r>
                <a:r>
                  <a:rPr lang="en-GB">
                    <a:latin typeface="Times New Roman" panose="02020603050405020304" pitchFamily="18" charset="0"/>
                    <a:ea typeface="SimSun" panose="02010600030101010101" pitchFamily="2" charset="-122"/>
                    <a:cs typeface="Times New Roman" panose="02020603050405020304" pitchFamily="18" charset="0"/>
                  </a:rPr>
                  <a:t> -1.</a:t>
                </a:r>
              </a:p>
              <a:p>
                <a:r>
                  <a:rPr lang="en-GB">
                    <a:latin typeface="Times New Roman" panose="02020603050405020304" pitchFamily="18" charset="0"/>
                    <a:ea typeface="SimSun" panose="02010600030101010101" pitchFamily="2" charset="-122"/>
                    <a:cs typeface="Times New Roman" panose="02020603050405020304" pitchFamily="18" charset="0"/>
                  </a:rPr>
                  <a:t>I có </a:t>
                </a:r>
                <a:r>
                  <a:rPr lang="en-GB" err="1">
                    <a:latin typeface="Times New Roman" panose="02020603050405020304" pitchFamily="18" charset="0"/>
                    <a:ea typeface="SimSun" panose="02010600030101010101" pitchFamily="2" charset="-122"/>
                    <a:cs typeface="Times New Roman" panose="02020603050405020304" pitchFamily="18" charset="0"/>
                  </a:rPr>
                  <a:t>đường</a:t>
                </a:r>
                <a:r>
                  <a:rPr lang="en-GB">
                    <a:latin typeface="Times New Roman" panose="02020603050405020304" pitchFamily="18" charset="0"/>
                    <a:ea typeface="SimSun" panose="02010600030101010101" pitchFamily="2" charset="-122"/>
                    <a:cs typeface="Times New Roman" panose="02020603050405020304" pitchFamily="18" charset="0"/>
                  </a:rPr>
                  <a:t> </a:t>
                </a:r>
                <a:r>
                  <a:rPr lang="en-GB" err="1">
                    <a:latin typeface="Times New Roman" panose="02020603050405020304" pitchFamily="18" charset="0"/>
                    <a:ea typeface="SimSun" panose="02010600030101010101" pitchFamily="2" charset="-122"/>
                    <a:cs typeface="Times New Roman" panose="02020603050405020304" pitchFamily="18" charset="0"/>
                  </a:rPr>
                  <a:t>chéo</a:t>
                </a:r>
                <a:r>
                  <a:rPr lang="en-GB">
                    <a:latin typeface="Times New Roman" panose="02020603050405020304" pitchFamily="18" charset="0"/>
                    <a:ea typeface="SimSun" panose="02010600030101010101" pitchFamily="2" charset="-122"/>
                    <a:cs typeface="Times New Roman" panose="02020603050405020304" pitchFamily="18" charset="0"/>
                  </a:rPr>
                  <a:t> </a:t>
                </a:r>
                <a:r>
                  <a:rPr lang="en-GB" err="1">
                    <a:latin typeface="Times New Roman" panose="02020603050405020304" pitchFamily="18" charset="0"/>
                    <a:ea typeface="SimSun" panose="02010600030101010101" pitchFamily="2" charset="-122"/>
                    <a:cs typeface="Times New Roman" panose="02020603050405020304" pitchFamily="18" charset="0"/>
                  </a:rPr>
                  <a:t>chính</a:t>
                </a:r>
                <a:r>
                  <a:rPr lang="en-GB">
                    <a:latin typeface="Times New Roman" panose="02020603050405020304" pitchFamily="18" charset="0"/>
                    <a:ea typeface="SimSun" panose="02010600030101010101" pitchFamily="2" charset="-122"/>
                    <a:cs typeface="Times New Roman" panose="02020603050405020304" pitchFamily="18" charset="0"/>
                  </a:rPr>
                  <a:t> </a:t>
                </a:r>
                <a:r>
                  <a:rPr lang="en-GB" err="1">
                    <a:latin typeface="Times New Roman" panose="02020603050405020304" pitchFamily="18" charset="0"/>
                    <a:ea typeface="SimSun" panose="02010600030101010101" pitchFamily="2" charset="-122"/>
                    <a:cs typeface="Times New Roman" panose="02020603050405020304" pitchFamily="18" charset="0"/>
                  </a:rPr>
                  <a:t>gồm</a:t>
                </a:r>
                <a:r>
                  <a:rPr lang="en-GB">
                    <a:latin typeface="Times New Roman" panose="02020603050405020304" pitchFamily="18" charset="0"/>
                    <a:ea typeface="SimSun" panose="02010600030101010101" pitchFamily="2" charset="-122"/>
                    <a:cs typeface="Times New Roman" panose="02020603050405020304" pitchFamily="18" charset="0"/>
                  </a:rPr>
                  <a:t> </a:t>
                </a:r>
                <a:r>
                  <a:rPr lang="en-GB" err="1">
                    <a:latin typeface="Times New Roman" panose="02020603050405020304" pitchFamily="18" charset="0"/>
                    <a:ea typeface="SimSun" panose="02010600030101010101" pitchFamily="2" charset="-122"/>
                    <a:cs typeface="Times New Roman" panose="02020603050405020304" pitchFamily="18" charset="0"/>
                  </a:rPr>
                  <a:t>toàn</a:t>
                </a:r>
                <a:r>
                  <a:rPr lang="en-GB">
                    <a:latin typeface="Times New Roman" panose="02020603050405020304" pitchFamily="18" charset="0"/>
                    <a:ea typeface="SimSun" panose="02010600030101010101" pitchFamily="2" charset="-122"/>
                    <a:cs typeface="Times New Roman" panose="02020603050405020304" pitchFamily="18" charset="0"/>
                  </a:rPr>
                  <a:t> 0, </a:t>
                </a:r>
                <a:r>
                  <a:rPr lang="en-GB" err="1">
                    <a:latin typeface="Times New Roman" panose="02020603050405020304" pitchFamily="18" charset="0"/>
                    <a:ea typeface="SimSun" panose="02010600030101010101" pitchFamily="2" charset="-122"/>
                    <a:cs typeface="Times New Roman" panose="02020603050405020304" pitchFamily="18" charset="0"/>
                  </a:rPr>
                  <a:t>còn</a:t>
                </a:r>
                <a:r>
                  <a:rPr lang="en-GB">
                    <a:latin typeface="Times New Roman" panose="02020603050405020304" pitchFamily="18" charset="0"/>
                    <a:ea typeface="SimSun" panose="02010600030101010101" pitchFamily="2" charset="-122"/>
                    <a:cs typeface="Times New Roman" panose="02020603050405020304" pitchFamily="18" charset="0"/>
                  </a:rPr>
                  <a:t> </a:t>
                </a:r>
                <a:r>
                  <a:rPr lang="en-GB" err="1">
                    <a:latin typeface="Times New Roman" panose="02020603050405020304" pitchFamily="18" charset="0"/>
                    <a:ea typeface="SimSun" panose="02010600030101010101" pitchFamily="2" charset="-122"/>
                    <a:cs typeface="Times New Roman" panose="02020603050405020304" pitchFamily="18" charset="0"/>
                  </a:rPr>
                  <a:t>lại</a:t>
                </a:r>
                <a:r>
                  <a:rPr lang="en-GB">
                    <a:latin typeface="Times New Roman" panose="02020603050405020304" pitchFamily="18" charset="0"/>
                    <a:ea typeface="SimSun" panose="02010600030101010101" pitchFamily="2" charset="-122"/>
                    <a:cs typeface="Times New Roman" panose="02020603050405020304" pitchFamily="18" charset="0"/>
                  </a:rPr>
                  <a:t> là -1. </a:t>
                </a:r>
              </a:p>
              <a:p>
                <a:r>
                  <a:rPr lang="en-GB">
                    <a:latin typeface="Times New Roman" panose="02020603050405020304" pitchFamily="18" charset="0"/>
                    <a:ea typeface="SimSun" panose="02010600030101010101" pitchFamily="2" charset="-122"/>
                    <a:cs typeface="Times New Roman" panose="02020603050405020304" pitchFamily="18" charset="0"/>
                  </a:rPr>
                  <a:t>E có 2 </a:t>
                </a:r>
                <a:r>
                  <a:rPr lang="en-GB" err="1">
                    <a:latin typeface="Times New Roman" panose="02020603050405020304" pitchFamily="18" charset="0"/>
                    <a:ea typeface="SimSun" panose="02010600030101010101" pitchFamily="2" charset="-122"/>
                    <a:cs typeface="Times New Roman" panose="02020603050405020304" pitchFamily="18" charset="0"/>
                  </a:rPr>
                  <a:t>đường</a:t>
                </a:r>
                <a:r>
                  <a:rPr lang="en-GB">
                    <a:latin typeface="Times New Roman" panose="02020603050405020304" pitchFamily="18" charset="0"/>
                    <a:ea typeface="SimSun" panose="02010600030101010101" pitchFamily="2" charset="-122"/>
                    <a:cs typeface="Times New Roman" panose="02020603050405020304" pitchFamily="18" charset="0"/>
                  </a:rPr>
                  <a:t> </a:t>
                </a:r>
                <a:r>
                  <a:rPr lang="en-GB" err="1">
                    <a:latin typeface="Times New Roman" panose="02020603050405020304" pitchFamily="18" charset="0"/>
                    <a:ea typeface="SimSun" panose="02010600030101010101" pitchFamily="2" charset="-122"/>
                    <a:cs typeface="Times New Roman" panose="02020603050405020304" pitchFamily="18" charset="0"/>
                  </a:rPr>
                  <a:t>chéo</a:t>
                </a:r>
                <a:r>
                  <a:rPr lang="en-GB">
                    <a:latin typeface="Times New Roman" panose="02020603050405020304" pitchFamily="18" charset="0"/>
                    <a:ea typeface="SimSun" panose="02010600030101010101" pitchFamily="2" charset="-122"/>
                    <a:cs typeface="Times New Roman" panose="02020603050405020304" pitchFamily="18" charset="0"/>
                  </a:rPr>
                  <a:t> song </a:t>
                </a:r>
                <a:r>
                  <a:rPr lang="en-GB" err="1">
                    <a:latin typeface="Times New Roman" panose="02020603050405020304" pitchFamily="18" charset="0"/>
                    <a:ea typeface="SimSun" panose="02010600030101010101" pitchFamily="2" charset="-122"/>
                    <a:cs typeface="Times New Roman" panose="02020603050405020304" pitchFamily="18" charset="0"/>
                  </a:rPr>
                  <a:t>song</a:t>
                </a:r>
                <a:r>
                  <a:rPr lang="en-GB">
                    <a:latin typeface="Times New Roman" panose="02020603050405020304" pitchFamily="18" charset="0"/>
                    <a:ea typeface="SimSun" panose="02010600030101010101" pitchFamily="2" charset="-122"/>
                    <a:cs typeface="Times New Roman" panose="02020603050405020304" pitchFamily="18" charset="0"/>
                  </a:rPr>
                  <a:t> </a:t>
                </a:r>
                <a:r>
                  <a:rPr lang="en-GB" err="1">
                    <a:latin typeface="Times New Roman" panose="02020603050405020304" pitchFamily="18" charset="0"/>
                    <a:ea typeface="SimSun" panose="02010600030101010101" pitchFamily="2" charset="-122"/>
                    <a:cs typeface="Times New Roman" panose="02020603050405020304" pitchFamily="18" charset="0"/>
                  </a:rPr>
                  <a:t>gồm</a:t>
                </a:r>
                <a:r>
                  <a:rPr lang="en-GB">
                    <a:latin typeface="Times New Roman" panose="02020603050405020304" pitchFamily="18" charset="0"/>
                    <a:ea typeface="SimSun" panose="02010600030101010101" pitchFamily="2" charset="-122"/>
                    <a:cs typeface="Times New Roman" panose="02020603050405020304" pitchFamily="18" charset="0"/>
                  </a:rPr>
                  <a:t> </a:t>
                </a:r>
                <a:r>
                  <a:rPr lang="en-GB" err="1">
                    <a:latin typeface="Times New Roman" panose="02020603050405020304" pitchFamily="18" charset="0"/>
                    <a:ea typeface="SimSun" panose="02010600030101010101" pitchFamily="2" charset="-122"/>
                    <a:cs typeface="Times New Roman" panose="02020603050405020304" pitchFamily="18" charset="0"/>
                  </a:rPr>
                  <a:t>toàn</a:t>
                </a:r>
                <a:r>
                  <a:rPr lang="en-GB">
                    <a:latin typeface="Times New Roman" panose="02020603050405020304" pitchFamily="18" charset="0"/>
                    <a:ea typeface="SimSun" panose="02010600030101010101" pitchFamily="2" charset="-122"/>
                    <a:cs typeface="Times New Roman" panose="02020603050405020304" pitchFamily="18" charset="0"/>
                  </a:rPr>
                  <a:t> 0, </a:t>
                </a:r>
              </a:p>
              <a:p>
                <a:r>
                  <a:rPr lang="en-GB">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e</m:t>
                        </m:r>
                      </m:e>
                      <m:sub>
                        <m:r>
                          <a:rPr lang="en-GB">
                            <a:latin typeface="Cambria Math" panose="02040503050406030204" pitchFamily="18" charset="0"/>
                            <a:ea typeface="SimSun" panose="02010600030101010101" pitchFamily="2" charset="-122"/>
                          </a:rPr>
                          <m:t>1,1</m:t>
                        </m:r>
                      </m:sub>
                    </m:sSub>
                    <m:r>
                      <a:rPr lang="en-GB">
                        <a:latin typeface="Cambria Math" panose="02040503050406030204" pitchFamily="18" charset="0"/>
                        <a:ea typeface="SimSun" panose="02010600030101010101" pitchFamily="2" charset="-122"/>
                      </a:rPr>
                      <m:t>= </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e</m:t>
                        </m:r>
                      </m:e>
                      <m:sub>
                        <m:r>
                          <a:rPr lang="en-GB">
                            <a:latin typeface="Cambria Math" panose="02040503050406030204" pitchFamily="18" charset="0"/>
                            <a:ea typeface="SimSun" panose="02010600030101010101" pitchFamily="2" charset="-122"/>
                          </a:rPr>
                          <m:t>4,1</m:t>
                        </m:r>
                      </m:sub>
                    </m:sSub>
                  </m:oMath>
                </a14:m>
                <a:r>
                  <a:rPr lang="en-GB">
                    <a:latin typeface="Times New Roman" panose="02020603050405020304" pitchFamily="18" charset="0"/>
                    <a:ea typeface="SimSun" panose="02010600030101010101" pitchFamily="2" charset="-122"/>
                    <a:cs typeface="Times New Roman" panose="02020603050405020304" pitchFamily="18" charset="0"/>
                  </a:rPr>
                  <a:t>,</a:t>
                </a:r>
              </a:p>
              <a:p>
                <a:r>
                  <a:rPr lang="en-GB">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e</m:t>
                        </m:r>
                      </m:e>
                      <m:sub>
                        <m:r>
                          <a:rPr lang="en-GB">
                            <a:latin typeface="Cambria Math" panose="02040503050406030204" pitchFamily="18" charset="0"/>
                            <a:ea typeface="SimSun" panose="02010600030101010101" pitchFamily="2" charset="-122"/>
                          </a:rPr>
                          <m:t>2,1</m:t>
                        </m:r>
                      </m:sub>
                    </m:sSub>
                    <m:r>
                      <a:rPr lang="en-GB">
                        <a:latin typeface="Cambria Math" panose="02040503050406030204" pitchFamily="18" charset="0"/>
                        <a:ea typeface="SimSun" panose="02010600030101010101" pitchFamily="2" charset="-122"/>
                      </a:rPr>
                      <m:t>=−1</m:t>
                    </m:r>
                  </m:oMath>
                </a14:m>
                <a:r>
                  <a:rPr lang="en-GB">
                    <a:latin typeface="Times New Roman" panose="02020603050405020304" pitchFamily="18" charset="0"/>
                    <a:ea typeface="SimSun" panose="02010600030101010101" pitchFamily="2" charset="-122"/>
                    <a:cs typeface="Times New Roman" panose="02020603050405020304" pitchFamily="18" charset="0"/>
                  </a:rPr>
                  <a:t> hoặc </a:t>
                </a:r>
                <a14:m>
                  <m:oMath xmlns:m="http://schemas.openxmlformats.org/officeDocument/2006/math">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e</m:t>
                        </m:r>
                      </m:e>
                      <m:sub>
                        <m:r>
                          <a:rPr lang="en-GB">
                            <a:latin typeface="Cambria Math" panose="02040503050406030204" pitchFamily="18" charset="0"/>
                            <a:ea typeface="SimSun" panose="02010600030101010101" pitchFamily="2" charset="-122"/>
                          </a:rPr>
                          <m:t>3</m:t>
                        </m:r>
                        <m:r>
                          <a:rPr lang="en-GB">
                            <a:latin typeface="Cambria Math" panose="02040503050406030204" pitchFamily="18" charset="0"/>
                            <a:ea typeface="SimSun" panose="02010600030101010101" pitchFamily="2" charset="-122"/>
                          </a:rPr>
                          <m:t>,1</m:t>
                        </m:r>
                      </m:sub>
                    </m:sSub>
                    <m:r>
                      <a:rPr lang="en-GB">
                        <a:latin typeface="Cambria Math" panose="02040503050406030204" pitchFamily="18" charset="0"/>
                        <a:ea typeface="SimSun" panose="02010600030101010101" pitchFamily="2" charset="-122"/>
                      </a:rPr>
                      <m:t>=−1</m:t>
                    </m:r>
                  </m:oMath>
                </a14:m>
                <a:r>
                  <a:rPr lang="en-GB">
                    <a:latin typeface="Times New Roman" panose="02020603050405020304" pitchFamily="18" charset="0"/>
                    <a:ea typeface="SimSun" panose="02010600030101010101" pitchFamily="2" charset="-122"/>
                    <a:cs typeface="Times New Roman" panose="02020603050405020304" pitchFamily="18" charset="0"/>
                  </a:rPr>
                  <a:t> </a:t>
                </a:r>
              </a:p>
            </p:txBody>
          </p:sp>
        </mc:Choice>
        <mc:Fallback>
          <p:sp>
            <p:nvSpPr>
              <p:cNvPr id="5" name="Rectangle 4">
                <a:extLst>
                  <a:ext uri="{FF2B5EF4-FFF2-40B4-BE49-F238E27FC236}">
                    <a16:creationId xmlns:a16="http://schemas.microsoft.com/office/drawing/2014/main" id="{D5724E7C-AB0B-421F-8358-10DDB20405F9}"/>
                  </a:ext>
                </a:extLst>
              </p:cNvPr>
              <p:cNvSpPr>
                <a:spLocks noRot="1" noChangeAspect="1" noMove="1" noResize="1" noEditPoints="1" noAdjustHandles="1" noChangeArrowheads="1" noChangeShapeType="1" noTextEdit="1"/>
              </p:cNvSpPr>
              <p:nvPr/>
            </p:nvSpPr>
            <p:spPr>
              <a:xfrm>
                <a:off x="4889430" y="1565858"/>
                <a:ext cx="5149920" cy="3433981"/>
              </a:xfrm>
              <a:prstGeom prst="rect">
                <a:avLst/>
              </a:prstGeom>
              <a:blipFill>
                <a:blip r:embed="rId3"/>
                <a:stretch>
                  <a:fillRect l="-947" b="-888"/>
                </a:stretch>
              </a:blipFill>
              <a:ln>
                <a:no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82EE0619-0317-45D3-A6F5-C3AFB80AE2F8}"/>
              </a:ext>
            </a:extLst>
          </p:cNvPr>
          <p:cNvSpPr txBox="1"/>
          <p:nvPr/>
        </p:nvSpPr>
        <p:spPr>
          <a:xfrm flipH="1">
            <a:off x="3361276" y="5353850"/>
            <a:ext cx="771701" cy="369332"/>
          </a:xfrm>
          <a:prstGeom prst="rect">
            <a:avLst/>
          </a:prstGeom>
          <a:noFill/>
        </p:spPr>
        <p:txBody>
          <a:bodyPr wrap="square" rtlCol="0">
            <a:spAutoFit/>
          </a:bodyPr>
          <a:lstStyle/>
          <a:p>
            <a:r>
              <a:rPr lang="en-GB" err="1">
                <a:latin typeface="Times New Roman" panose="02020603050405020304" pitchFamily="18" charset="0"/>
                <a:cs typeface="Times New Roman" panose="02020603050405020304" pitchFamily="18" charset="0"/>
              </a:rPr>
              <a:t>Ví</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dụ</a:t>
            </a:r>
            <a:r>
              <a:rPr lang="en-GB">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EF3A309-7027-4E0D-A0C8-14D69B906215}"/>
                  </a:ext>
                </a:extLst>
              </p:cNvPr>
              <p:cNvSpPr txBox="1"/>
              <p:nvPr/>
            </p:nvSpPr>
            <p:spPr>
              <a:xfrm>
                <a:off x="4795706" y="5353851"/>
                <a:ext cx="2818700" cy="11128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a:latin typeface="Cambria Math" panose="02040503050406030204" pitchFamily="18" charset="0"/>
                        </a:rPr>
                        <m:t>E</m:t>
                      </m:r>
                      <m:r>
                        <a:rPr lang="en-GB">
                          <a:latin typeface="Cambria Math" panose="02040503050406030204" pitchFamily="18" charset="0"/>
                        </a:rPr>
                        <m:t>=</m:t>
                      </m:r>
                      <m:d>
                        <m:dPr>
                          <m:begChr m:val="["/>
                          <m:endChr m:val="]"/>
                          <m:ctrlPr>
                            <a:rPr lang="en-GB" i="1">
                              <a:latin typeface="Cambria Math" panose="02040503050406030204" pitchFamily="18" charset="0"/>
                            </a:rPr>
                          </m:ctrlPr>
                        </m:dPr>
                        <m:e>
                          <m:m>
                            <m:mPr>
                              <m:plcHide m:val="on"/>
                              <m:mcs>
                                <m:mc>
                                  <m:mcPr>
                                    <m:count m:val="2"/>
                                    <m:mcJc m:val="center"/>
                                  </m:mcPr>
                                </m:mc>
                              </m:mcs>
                              <m:ctrlPr>
                                <a:rPr lang="en-GB" i="1">
                                  <a:latin typeface="Cambria Math" panose="02040503050406030204" pitchFamily="18" charset="0"/>
                                </a:rPr>
                              </m:ctrlPr>
                            </m:mPr>
                            <m:mr>
                              <m:e>
                                <m:m>
                                  <m:mPr>
                                    <m:plcHide m:val="on"/>
                                    <m:mcs>
                                      <m:mc>
                                        <m:mcPr>
                                          <m:count m:val="2"/>
                                          <m:mcJc m:val="center"/>
                                        </m:mcPr>
                                      </m:mc>
                                    </m:mcs>
                                    <m:ctrlPr>
                                      <a:rPr lang="en-GB" i="1">
                                        <a:latin typeface="Cambria Math" panose="02040503050406030204" pitchFamily="18" charset="0"/>
                                      </a:rPr>
                                    </m:ctrlPr>
                                  </m:mPr>
                                  <m:mr>
                                    <m:e>
                                      <m:r>
                                        <a:rPr lang="en-GB">
                                          <a:latin typeface="Cambria Math" panose="02040503050406030204" pitchFamily="18" charset="0"/>
                                        </a:rPr>
                                        <m:t>1</m:t>
                                      </m:r>
                                    </m:e>
                                    <m:e>
                                      <m:r>
                                        <a:rPr lang="en-GB">
                                          <a:latin typeface="Cambria Math" panose="02040503050406030204" pitchFamily="18" charset="0"/>
                                        </a:rPr>
                                        <m:t>0</m:t>
                                      </m:r>
                                    </m:e>
                                  </m:mr>
                                  <m:mr>
                                    <m:e>
                                      <m:r>
                                        <a:rPr lang="en-GB">
                                          <a:latin typeface="Cambria Math" panose="02040503050406030204" pitchFamily="18" charset="0"/>
                                        </a:rPr>
                                        <m:t>2</m:t>
                                      </m:r>
                                    </m:e>
                                    <m:e>
                                      <m:r>
                                        <a:rPr lang="en-GB">
                                          <a:latin typeface="Cambria Math" panose="02040503050406030204" pitchFamily="18" charset="0"/>
                                        </a:rPr>
                                        <m:t>0</m:t>
                                      </m:r>
                                    </m:e>
                                  </m:mr>
                                </m:m>
                              </m:e>
                              <m:e>
                                <m:m>
                                  <m:mPr>
                                    <m:plcHide m:val="on"/>
                                    <m:mcs>
                                      <m:mc>
                                        <m:mcPr>
                                          <m:count m:val="2"/>
                                          <m:mcJc m:val="center"/>
                                        </m:mcPr>
                                      </m:mc>
                                    </m:mcs>
                                    <m:ctrlPr>
                                      <a:rPr lang="en-GB" i="1">
                                        <a:latin typeface="Cambria Math" panose="02040503050406030204" pitchFamily="18" charset="0"/>
                                      </a:rPr>
                                    </m:ctrlPr>
                                  </m:mPr>
                                  <m:mr>
                                    <m:e>
                                      <m:r>
                                        <a:rPr lang="en-GB">
                                          <a:latin typeface="Cambria Math" panose="02040503050406030204" pitchFamily="18" charset="0"/>
                                        </a:rPr>
                                        <m:t>−1</m:t>
                                      </m:r>
                                    </m:e>
                                    <m:e>
                                      <m:r>
                                        <a:rPr lang="en-GB">
                                          <a:latin typeface="Cambria Math" panose="02040503050406030204" pitchFamily="18" charset="0"/>
                                        </a:rPr>
                                        <m:t>−1</m:t>
                                      </m:r>
                                    </m:e>
                                  </m:mr>
                                  <m:mr>
                                    <m:e>
                                      <m:r>
                                        <a:rPr lang="en-GB">
                                          <a:latin typeface="Cambria Math" panose="02040503050406030204" pitchFamily="18" charset="0"/>
                                        </a:rPr>
                                        <m:t>0</m:t>
                                      </m:r>
                                    </m:e>
                                    <m:e>
                                      <m:r>
                                        <a:rPr lang="en-GB">
                                          <a:latin typeface="Cambria Math" panose="02040503050406030204" pitchFamily="18" charset="0"/>
                                        </a:rPr>
                                        <m:t>−1</m:t>
                                      </m:r>
                                    </m:e>
                                  </m:mr>
                                </m:m>
                              </m:e>
                            </m:mr>
                            <m:mr>
                              <m:e>
                                <m:m>
                                  <m:mPr>
                                    <m:plcHide m:val="on"/>
                                    <m:mcs>
                                      <m:mc>
                                        <m:mcPr>
                                          <m:count m:val="2"/>
                                          <m:mcJc m:val="center"/>
                                        </m:mcPr>
                                      </m:mc>
                                    </m:mcs>
                                    <m:ctrlPr>
                                      <a:rPr lang="en-GB" i="1">
                                        <a:latin typeface="Cambria Math" panose="02040503050406030204" pitchFamily="18" charset="0"/>
                                      </a:rPr>
                                    </m:ctrlPr>
                                  </m:mPr>
                                  <m:mr>
                                    <m:e>
                                      <m:r>
                                        <a:rPr lang="en-GB">
                                          <a:latin typeface="Cambria Math" panose="02040503050406030204" pitchFamily="18" charset="0"/>
                                        </a:rPr>
                                        <m:t>−1</m:t>
                                      </m:r>
                                    </m:e>
                                    <m:e>
                                      <m:r>
                                        <a:rPr lang="en-GB">
                                          <a:latin typeface="Cambria Math" panose="02040503050406030204" pitchFamily="18" charset="0"/>
                                        </a:rPr>
                                        <m:t>−1</m:t>
                                      </m:r>
                                    </m:e>
                                  </m:mr>
                                  <m:mr>
                                    <m:e>
                                      <m:r>
                                        <a:rPr lang="en-GB">
                                          <a:latin typeface="Cambria Math" panose="02040503050406030204" pitchFamily="18" charset="0"/>
                                        </a:rPr>
                                        <m:t>1</m:t>
                                      </m:r>
                                    </m:e>
                                    <m:e>
                                      <m:r>
                                        <a:rPr lang="en-GB">
                                          <a:latin typeface="Cambria Math" panose="02040503050406030204" pitchFamily="18" charset="0"/>
                                        </a:rPr>
                                        <m:t>−1</m:t>
                                      </m:r>
                                    </m:e>
                                  </m:mr>
                                </m:m>
                              </m:e>
                              <m:e>
                                <m:m>
                                  <m:mPr>
                                    <m:plcHide m:val="on"/>
                                    <m:mcs>
                                      <m:mc>
                                        <m:mcPr>
                                          <m:count m:val="2"/>
                                          <m:mcJc m:val="center"/>
                                        </m:mcPr>
                                      </m:mc>
                                    </m:mcs>
                                    <m:ctrlPr>
                                      <a:rPr lang="en-GB" i="1">
                                        <a:latin typeface="Cambria Math" panose="02040503050406030204" pitchFamily="18" charset="0"/>
                                      </a:rPr>
                                    </m:ctrlPr>
                                  </m:mPr>
                                  <m:mr>
                                    <m:e>
                                      <m:r>
                                        <a:rPr lang="en-GB">
                                          <a:latin typeface="Cambria Math" panose="02040503050406030204" pitchFamily="18" charset="0"/>
                                        </a:rPr>
                                        <m:t>0</m:t>
                                      </m:r>
                                    </m:e>
                                    <m:e>
                                      <m:r>
                                        <a:rPr lang="en-GB">
                                          <a:latin typeface="Cambria Math" panose="02040503050406030204" pitchFamily="18" charset="0"/>
                                        </a:rPr>
                                        <m:t>0</m:t>
                                      </m:r>
                                    </m:e>
                                  </m:mr>
                                  <m:mr>
                                    <m:e>
                                      <m:r>
                                        <a:rPr lang="en-GB">
                                          <a:latin typeface="Cambria Math" panose="02040503050406030204" pitchFamily="18" charset="0"/>
                                        </a:rPr>
                                        <m:t>−1</m:t>
                                      </m:r>
                                    </m:e>
                                    <m:e>
                                      <m:r>
                                        <a:rPr lang="en-GB">
                                          <a:latin typeface="Cambria Math" panose="02040503050406030204" pitchFamily="18" charset="0"/>
                                        </a:rPr>
                                        <m:t>0</m:t>
                                      </m:r>
                                    </m:e>
                                  </m:mr>
                                </m:m>
                              </m:e>
                            </m:mr>
                          </m:m>
                        </m:e>
                      </m:d>
                    </m:oMath>
                  </m:oMathPara>
                </a14:m>
                <a:endParaRPr lang="en-GB">
                  <a:latin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7EF3A309-7027-4E0D-A0C8-14D69B906215}"/>
                  </a:ext>
                </a:extLst>
              </p:cNvPr>
              <p:cNvSpPr txBox="1">
                <a:spLocks noRot="1" noChangeAspect="1" noMove="1" noResize="1" noEditPoints="1" noAdjustHandles="1" noChangeArrowheads="1" noChangeShapeType="1" noTextEdit="1"/>
              </p:cNvSpPr>
              <p:nvPr/>
            </p:nvSpPr>
            <p:spPr>
              <a:xfrm>
                <a:off x="4795706" y="5353851"/>
                <a:ext cx="2818700" cy="111280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0755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09BE4-D464-4F62-AF04-8B5242DA28A5}"/>
              </a:ext>
            </a:extLst>
          </p:cNvPr>
          <p:cNvSpPr>
            <a:spLocks noGrp="1"/>
          </p:cNvSpPr>
          <p:nvPr>
            <p:ph type="title"/>
          </p:nvPr>
        </p:nvSpPr>
        <p:spPr>
          <a:xfrm>
            <a:off x="2012950" y="-210145"/>
            <a:ext cx="8026400" cy="1325563"/>
          </a:xfrm>
        </p:spPr>
        <p:txBody>
          <a:bodyPr>
            <a:normAutofit/>
          </a:bodyPr>
          <a:lstStyle/>
          <a:p>
            <a:r>
              <a:rPr lang="en-US" sz="4000">
                <a:latin typeface="Times New Roman" panose="02020603050405020304" pitchFamily="18" charset="0"/>
                <a:cs typeface="Times New Roman" panose="02020603050405020304" pitchFamily="18" charset="0"/>
              </a:rPr>
              <a:t>ENCODING</a:t>
            </a:r>
          </a:p>
        </p:txBody>
      </p:sp>
      <p:sp>
        <p:nvSpPr>
          <p:cNvPr id="11" name="TextBox 10">
            <a:extLst>
              <a:ext uri="{FF2B5EF4-FFF2-40B4-BE49-F238E27FC236}">
                <a16:creationId xmlns:a16="http://schemas.microsoft.com/office/drawing/2014/main" id="{71388F1F-A09E-4CC5-8FE9-545E52535DB4}"/>
              </a:ext>
            </a:extLst>
          </p:cNvPr>
          <p:cNvSpPr txBox="1"/>
          <p:nvPr/>
        </p:nvSpPr>
        <p:spPr>
          <a:xfrm>
            <a:off x="1524000" y="1115418"/>
            <a:ext cx="9144000" cy="369332"/>
          </a:xfrm>
          <a:prstGeom prst="rect">
            <a:avLst/>
          </a:prstGeom>
          <a:noFill/>
        </p:spPr>
        <p:txBody>
          <a:bodyPr wrap="square" rtlCol="0">
            <a:spAutoFit/>
          </a:bodyPr>
          <a:lstStyle/>
          <a:p>
            <a:r>
              <a:rPr lang="en-GB"/>
              <a:t>5G New Radio Quasi</a:t>
            </a:r>
            <a:r>
              <a:rPr lang="en-GB">
                <a:solidFill>
                  <a:srgbClr val="000000"/>
                </a:solidFill>
              </a:rPr>
              <a:t>-cyclic low-density parity-check</a:t>
            </a:r>
            <a:r>
              <a:rPr lang="en-GB"/>
              <a:t> (5G NR QC-LDPC) Encoding </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FDC624A4-50BD-4C8C-A3A1-C6F74FED9611}"/>
                  </a:ext>
                </a:extLst>
              </p:cNvPr>
              <p:cNvSpPr/>
              <p:nvPr/>
            </p:nvSpPr>
            <p:spPr>
              <a:xfrm>
                <a:off x="1851170" y="1682206"/>
                <a:ext cx="2281806" cy="2055303"/>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cs typeface="Times New Roman" panose="02020603050405020304" pitchFamily="18" charset="0"/>
                  </a:rPr>
                  <a:t>B,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m:rPr>
                            <m:sty m:val="p"/>
                          </m:rPr>
                          <a:rPr lang="en-GB">
                            <a:latin typeface="Cambria Math" panose="02040503050406030204" pitchFamily="18" charset="0"/>
                            <a:cs typeface="Times New Roman" panose="02020603050405020304" pitchFamily="18" charset="0"/>
                          </a:rPr>
                          <m:t>Z</m:t>
                        </m:r>
                      </m:e>
                      <m:sub>
                        <m:r>
                          <m:rPr>
                            <m:sty m:val="p"/>
                          </m:rPr>
                          <a:rPr lang="en-GB">
                            <a:latin typeface="Cambria Math" panose="02040503050406030204" pitchFamily="18" charset="0"/>
                            <a:cs typeface="Times New Roman" panose="02020603050405020304" pitchFamily="18" charset="0"/>
                          </a:rPr>
                          <m:t>c</m:t>
                        </m:r>
                      </m:sub>
                    </m:sSub>
                  </m:oMath>
                </a14:m>
                <a:r>
                  <a:rPr lang="en-GB">
                    <a:latin typeface="Times New Roman" panose="02020603050405020304" pitchFamily="18" charset="0"/>
                    <a:cs typeface="Times New Roman" panose="02020603050405020304" pitchFamily="18" charset="0"/>
                    <a:sym typeface="Wingdings" panose="05000000000000000000" pitchFamily="2" charset="2"/>
                  </a:rPr>
                  <a:t> H</a:t>
                </a:r>
                <a:endParaRPr lang="en-GB">
                  <a:latin typeface="Times New Roman" panose="02020603050405020304" pitchFamily="18" charset="0"/>
                  <a:cs typeface="Times New Roman" panose="02020603050405020304" pitchFamily="18" charset="0"/>
                </a:endParaRPr>
              </a:p>
            </p:txBody>
          </p:sp>
        </mc:Choice>
        <mc:Fallback>
          <p:sp>
            <p:nvSpPr>
              <p:cNvPr id="6" name="Rectangle 5">
                <a:extLst>
                  <a:ext uri="{FF2B5EF4-FFF2-40B4-BE49-F238E27FC236}">
                    <a16:creationId xmlns:a16="http://schemas.microsoft.com/office/drawing/2014/main" id="{FDC624A4-50BD-4C8C-A3A1-C6F74FED9611}"/>
                  </a:ext>
                </a:extLst>
              </p:cNvPr>
              <p:cNvSpPr>
                <a:spLocks noRot="1" noChangeAspect="1" noMove="1" noResize="1" noEditPoints="1" noAdjustHandles="1" noChangeArrowheads="1" noChangeShapeType="1" noTextEdit="1"/>
              </p:cNvSpPr>
              <p:nvPr/>
            </p:nvSpPr>
            <p:spPr>
              <a:xfrm>
                <a:off x="1851170" y="1682206"/>
                <a:ext cx="2281806" cy="2055303"/>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D5724E7C-AB0B-421F-8358-10DDB20405F9}"/>
                  </a:ext>
                </a:extLst>
              </p:cNvPr>
              <p:cNvSpPr/>
              <p:nvPr/>
            </p:nvSpPr>
            <p:spPr>
              <a:xfrm>
                <a:off x="4889430" y="1565858"/>
                <a:ext cx="5149920" cy="3433981"/>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cs typeface="Times New Roman" panose="02020603050405020304" pitchFamily="18" charset="0"/>
                  </a:rPr>
                  <a:t>Base matrix</a:t>
                </a:r>
              </a:p>
              <a:p>
                <a:pPr algn="ctr"/>
                <a14:m>
                  <m:oMathPara xmlns:m="http://schemas.openxmlformats.org/officeDocument/2006/math">
                    <m:oMathParaPr>
                      <m:jc m:val="centerGroup"/>
                    </m:oMathParaPr>
                    <m:oMath xmlns:m="http://schemas.openxmlformats.org/officeDocument/2006/math">
                      <m:r>
                        <m:rPr>
                          <m:sty m:val="p"/>
                        </m:rPr>
                        <a:rPr lang="en-GB">
                          <a:latin typeface="Cambria Math" panose="02040503050406030204" pitchFamily="18" charset="0"/>
                          <a:ea typeface="SimSun" panose="02010600030101010101" pitchFamily="2" charset="-122"/>
                        </a:rPr>
                        <m:t>B</m:t>
                      </m:r>
                      <m:r>
                        <a:rPr lang="en-GB">
                          <a:latin typeface="Cambria Math" panose="02040503050406030204" pitchFamily="18" charset="0"/>
                          <a:ea typeface="SimSun" panose="02010600030101010101" pitchFamily="2" charset="-122"/>
                        </a:rPr>
                        <m:t>=</m:t>
                      </m:r>
                      <m:sSub>
                        <m:sSubPr>
                          <m:ctrlPr>
                            <a:rPr lang="en-GB" i="1">
                              <a:latin typeface="Cambria Math" panose="02040503050406030204" pitchFamily="18" charset="0"/>
                              <a:ea typeface="SimSun" panose="02010600030101010101" pitchFamily="2" charset="-122"/>
                            </a:rPr>
                          </m:ctrlPr>
                        </m:sSubPr>
                        <m:e>
                          <m:d>
                            <m:dPr>
                              <m:begChr m:val="["/>
                              <m:endChr m:val="]"/>
                              <m:ctrlPr>
                                <a:rPr lang="en-GB" i="1">
                                  <a:latin typeface="Cambria Math" panose="02040503050406030204" pitchFamily="18" charset="0"/>
                                  <a:ea typeface="SimSun" panose="02010600030101010101" pitchFamily="2" charset="-122"/>
                                </a:rPr>
                              </m:ctrlPr>
                            </m:dPr>
                            <m:e>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m:rPr>
                                      <m:sty m:val="p"/>
                                    </m:rPr>
                                    <a:rPr lang="en-GB">
                                      <a:latin typeface="Cambria Math" panose="02040503050406030204" pitchFamily="18" charset="0"/>
                                      <a:ea typeface="SimSun" panose="02010600030101010101" pitchFamily="2" charset="-122"/>
                                    </a:rPr>
                                    <m:t>i</m:t>
                                  </m:r>
                                  <m:r>
                                    <a:rPr lang="en-GB">
                                      <a:latin typeface="Cambria Math" panose="02040503050406030204" pitchFamily="18" charset="0"/>
                                      <a:ea typeface="SimSun" panose="02010600030101010101" pitchFamily="2" charset="-122"/>
                                    </a:rPr>
                                    <m:t>,</m:t>
                                  </m:r>
                                  <m:r>
                                    <m:rPr>
                                      <m:sty m:val="p"/>
                                    </m:rPr>
                                    <a:rPr lang="en-GB">
                                      <a:latin typeface="Cambria Math" panose="02040503050406030204" pitchFamily="18" charset="0"/>
                                      <a:ea typeface="SimSun" panose="02010600030101010101" pitchFamily="2" charset="-122"/>
                                    </a:rPr>
                                    <m:t>j</m:t>
                                  </m:r>
                                </m:sub>
                              </m:sSub>
                            </m:e>
                          </m:d>
                        </m:e>
                        <m:sub>
                          <m:r>
                            <m:rPr>
                              <m:sty m:val="p"/>
                            </m:rPr>
                            <a:rPr lang="en-GB">
                              <a:latin typeface="Cambria Math" panose="02040503050406030204" pitchFamily="18" charset="0"/>
                              <a:ea typeface="SimSun" panose="02010600030101010101" pitchFamily="2" charset="-122"/>
                            </a:rPr>
                            <m:t>m</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n</m:t>
                          </m:r>
                        </m:sub>
                      </m:sSub>
                    </m:oMath>
                  </m:oMathPara>
                </a14:m>
                <a:endParaRPr lang="en-GB">
                  <a:latin typeface="Times New Roman" panose="02020603050405020304" pitchFamily="18" charset="0"/>
                  <a:ea typeface="SimSun" panose="02010600030101010101" pitchFamily="2" charset="-122"/>
                  <a:cs typeface="Times New Roman" panose="02020603050405020304" pitchFamily="18" charset="0"/>
                </a:endParaRPr>
              </a:p>
              <a:p>
                <a:r>
                  <a:rPr lang="en-GB">
                    <a:latin typeface="Times New Roman" panose="02020603050405020304" pitchFamily="18" charset="0"/>
                    <a:ea typeface="SimSun" panose="02010600030101010101" pitchFamily="2" charset="-122"/>
                    <a:cs typeface="Times New Roman" panose="02020603050405020304" pitchFamily="18" charset="0"/>
                  </a:rPr>
                  <a:t>B </a:t>
                </a:r>
                <a:r>
                  <a:rPr lang="en-GB" err="1">
                    <a:latin typeface="Times New Roman" panose="02020603050405020304" pitchFamily="18" charset="0"/>
                    <a:ea typeface="SimSun" panose="02010600030101010101" pitchFamily="2" charset="-122"/>
                    <a:cs typeface="Times New Roman" panose="02020603050405020304" pitchFamily="18" charset="0"/>
                  </a:rPr>
                  <a:t>thuộc</a:t>
                </a:r>
                <a:r>
                  <a:rPr lang="en-GB">
                    <a:latin typeface="Times New Roman" panose="02020603050405020304" pitchFamily="18" charset="0"/>
                    <a:ea typeface="SimSun" panose="02010600030101010101" pitchFamily="2" charset="-122"/>
                    <a:cs typeface="Times New Roman" panose="02020603050405020304" pitchFamily="18" charset="0"/>
                  </a:rPr>
                  <a:t> </a:t>
                </a:r>
                <a:r>
                  <a:rPr lang="en-GB" err="1">
                    <a:latin typeface="Times New Roman" panose="02020603050405020304" pitchFamily="18" charset="0"/>
                    <a:ea typeface="SimSun" panose="02010600030101010101" pitchFamily="2" charset="-122"/>
                    <a:cs typeface="Times New Roman" panose="02020603050405020304" pitchFamily="18" charset="0"/>
                  </a:rPr>
                  <a:t>mô</a:t>
                </a:r>
                <a:r>
                  <a:rPr lang="en-GB">
                    <a:latin typeface="Times New Roman" panose="02020603050405020304" pitchFamily="18" charset="0"/>
                    <a:ea typeface="SimSun" panose="02010600030101010101" pitchFamily="2" charset="-122"/>
                    <a:cs typeface="Times New Roman" panose="02020603050405020304" pitchFamily="18" charset="0"/>
                  </a:rPr>
                  <a:t> </a:t>
                </a:r>
                <a:r>
                  <a:rPr lang="en-GB" err="1">
                    <a:latin typeface="Times New Roman" panose="02020603050405020304" pitchFamily="18" charset="0"/>
                    <a:ea typeface="SimSun" panose="02010600030101010101" pitchFamily="2" charset="-122"/>
                    <a:cs typeface="Times New Roman" panose="02020603050405020304" pitchFamily="18" charset="0"/>
                  </a:rPr>
                  <a:t>hình</a:t>
                </a:r>
                <a:r>
                  <a:rPr lang="en-GB">
                    <a:latin typeface="Times New Roman" panose="02020603050405020304" pitchFamily="18" charset="0"/>
                    <a:ea typeface="SimSun" panose="02010600030101010101" pitchFamily="2" charset="-122"/>
                    <a:cs typeface="Times New Roman" panose="02020603050405020304" pitchFamily="18" charset="0"/>
                  </a:rPr>
                  <a:t> BG1 </a:t>
                </a:r>
                <a:r>
                  <a:rPr lang="en-GB" err="1">
                    <a:latin typeface="Times New Roman" panose="02020603050405020304" pitchFamily="18" charset="0"/>
                    <a:ea typeface="SimSun" panose="02010600030101010101" pitchFamily="2" charset="-122"/>
                    <a:cs typeface="Times New Roman" panose="02020603050405020304" pitchFamily="18" charset="0"/>
                  </a:rPr>
                  <a:t>hoặc</a:t>
                </a:r>
                <a:r>
                  <a:rPr lang="en-GB">
                    <a:latin typeface="Times New Roman" panose="02020603050405020304" pitchFamily="18" charset="0"/>
                    <a:ea typeface="SimSun" panose="02010600030101010101" pitchFamily="2" charset="-122"/>
                    <a:cs typeface="Times New Roman" panose="02020603050405020304" pitchFamily="18" charset="0"/>
                  </a:rPr>
                  <a:t> BG2</a:t>
                </a:r>
              </a:p>
              <a:p>
                <a14:m>
                  <m:oMath xmlns:m="http://schemas.openxmlformats.org/officeDocument/2006/math">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m:rPr>
                            <m:sty m:val="p"/>
                          </m:rPr>
                          <a:rPr lang="en-GB">
                            <a:latin typeface="Cambria Math" panose="02040503050406030204" pitchFamily="18" charset="0"/>
                            <a:ea typeface="SimSun" panose="02010600030101010101" pitchFamily="2" charset="-122"/>
                          </a:rPr>
                          <m:t>i</m:t>
                        </m:r>
                        <m:r>
                          <a:rPr lang="en-GB">
                            <a:latin typeface="Cambria Math" panose="02040503050406030204" pitchFamily="18" charset="0"/>
                            <a:ea typeface="SimSun" panose="02010600030101010101" pitchFamily="2" charset="-122"/>
                          </a:rPr>
                          <m:t>,</m:t>
                        </m:r>
                        <m:r>
                          <m:rPr>
                            <m:sty m:val="p"/>
                          </m:rPr>
                          <a:rPr lang="en-GB">
                            <a:latin typeface="Cambria Math" panose="02040503050406030204" pitchFamily="18" charset="0"/>
                            <a:ea typeface="SimSun" panose="02010600030101010101" pitchFamily="2" charset="-122"/>
                          </a:rPr>
                          <m:t>j</m:t>
                        </m:r>
                      </m:sub>
                    </m:sSub>
                  </m:oMath>
                </a14:m>
                <a:r>
                  <a:rPr lang="en-GB">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GB">
                        <a:latin typeface="Cambria Math" panose="02040503050406030204" pitchFamily="18" charset="0"/>
                        <a:ea typeface="Cambria Math" panose="02040503050406030204" pitchFamily="18" charset="0"/>
                        <a:cs typeface="Times New Roman" panose="02020603050405020304" pitchFamily="18" charset="0"/>
                      </a:rPr>
                      <m:t>∈{−1,0,1,2,..,</m:t>
                    </m:r>
                    <m:sSub>
                      <m:sSubPr>
                        <m:ctrlPr>
                          <a:rPr lang="en-GB" i="1">
                            <a:latin typeface="Cambria Math" panose="02040503050406030204" pitchFamily="18" charset="0"/>
                            <a:cs typeface="Times New Roman" panose="02020603050405020304" pitchFamily="18" charset="0"/>
                          </a:rPr>
                        </m:ctrlPr>
                      </m:sSubPr>
                      <m:e>
                        <m:r>
                          <m:rPr>
                            <m:sty m:val="p"/>
                          </m:rPr>
                          <a:rPr lang="en-GB">
                            <a:latin typeface="Cambria Math" panose="02040503050406030204" pitchFamily="18" charset="0"/>
                            <a:cs typeface="Times New Roman" panose="02020603050405020304" pitchFamily="18" charset="0"/>
                          </a:rPr>
                          <m:t>Z</m:t>
                        </m:r>
                      </m:e>
                      <m:sub>
                        <m:r>
                          <m:rPr>
                            <m:sty m:val="p"/>
                          </m:rPr>
                          <a:rPr lang="en-GB">
                            <a:latin typeface="Cambria Math" panose="02040503050406030204" pitchFamily="18" charset="0"/>
                            <a:cs typeface="Times New Roman" panose="02020603050405020304" pitchFamily="18" charset="0"/>
                          </a:rPr>
                          <m:t>c</m:t>
                        </m:r>
                      </m:sub>
                    </m:sSub>
                    <m:r>
                      <a:rPr lang="en-GB">
                        <a:latin typeface="Cambria Math" panose="02040503050406030204" pitchFamily="18" charset="0"/>
                        <a:cs typeface="Times New Roman" panose="02020603050405020304" pitchFamily="18" charset="0"/>
                      </a:rPr>
                      <m:t>−1</m:t>
                    </m:r>
                  </m:oMath>
                </a14:m>
                <a:r>
                  <a:rPr lang="en-GB">
                    <a:latin typeface="Times New Roman" panose="02020603050405020304" pitchFamily="18" charset="0"/>
                    <a:cs typeface="Times New Roman" panose="02020603050405020304" pitchFamily="18" charset="0"/>
                  </a:rPr>
                  <a:t>}</a:t>
                </a:r>
              </a:p>
              <a:p>
                <a:pPr algn="ctr"/>
                <a:r>
                  <a:rPr lang="en-US">
                    <a:latin typeface="Times New Roman" panose="02020603050405020304" pitchFamily="18" charset="0"/>
                    <a:cs typeface="Times New Roman" panose="02020603050405020304" pitchFamily="18" charset="0"/>
                  </a:rPr>
                  <a:t>Parity-check matrix</a:t>
                </a:r>
              </a:p>
              <a:p>
                <a:pPr algn="ctr"/>
                <a14:m>
                  <m:oMathPara xmlns:m="http://schemas.openxmlformats.org/officeDocument/2006/math">
                    <m:oMathParaPr>
                      <m:jc m:val="centerGroup"/>
                    </m:oMathParaPr>
                    <m:oMath xmlns:m="http://schemas.openxmlformats.org/officeDocument/2006/math">
                      <m:r>
                        <m:rPr>
                          <m:sty m:val="p"/>
                        </m:rPr>
                        <a:rPr lang="en-GB">
                          <a:latin typeface="Cambria Math" panose="02040503050406030204" pitchFamily="18" charset="0"/>
                          <a:cs typeface="Times New Roman" panose="02020603050405020304" pitchFamily="18" charset="0"/>
                        </a:rPr>
                        <m:t>H</m:t>
                      </m:r>
                      <m:r>
                        <a:rPr lang="en-GB">
                          <a:latin typeface="Cambria Math" panose="02040503050406030204" pitchFamily="18" charset="0"/>
                          <a:cs typeface="Times New Roman" panose="02020603050405020304" pitchFamily="18" charset="0"/>
                        </a:rPr>
                        <m:t>=</m:t>
                      </m:r>
                      <m:d>
                        <m:dPr>
                          <m:begChr m:val="["/>
                          <m:endChr m:val="]"/>
                          <m:ctrlPr>
                            <a:rPr lang="en-GB" i="1">
                              <a:latin typeface="Cambria Math" panose="02040503050406030204" pitchFamily="18" charset="0"/>
                              <a:cs typeface="Times New Roman" panose="02020603050405020304" pitchFamily="18" charset="0"/>
                            </a:rPr>
                          </m:ctrlPr>
                        </m:dPr>
                        <m:e>
                          <m:m>
                            <m:mPr>
                              <m:mcs>
                                <m:mc>
                                  <m:mcPr>
                                    <m:count m:val="2"/>
                                    <m:mcJc m:val="center"/>
                                  </m:mcPr>
                                </m:mc>
                              </m:mcs>
                              <m:ctrlPr>
                                <a:rPr lang="en-GB" i="1">
                                  <a:latin typeface="Cambria Math" panose="02040503050406030204" pitchFamily="18" charset="0"/>
                                  <a:cs typeface="Times New Roman" panose="02020603050405020304" pitchFamily="18" charset="0"/>
                                </a:rPr>
                              </m:ctrlPr>
                            </m:mPr>
                            <m:mr>
                              <m:e>
                                <m:m>
                                  <m:mPr>
                                    <m:mcs>
                                      <m:mc>
                                        <m:mcPr>
                                          <m:count m:val="2"/>
                                          <m:mcJc m:val="center"/>
                                        </m:mcPr>
                                      </m:mc>
                                    </m:mcs>
                                    <m:ctrlPr>
                                      <a:rPr lang="en-GB" i="1">
                                        <a:latin typeface="Cambria Math" panose="02040503050406030204" pitchFamily="18" charset="0"/>
                                        <a:cs typeface="Times New Roman" panose="02020603050405020304" pitchFamily="18" charset="0"/>
                                      </a:rPr>
                                    </m:ctrlPr>
                                  </m:mPr>
                                  <m:mr>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a:rPr lang="en-GB">
                                              <a:latin typeface="Cambria Math" panose="02040503050406030204" pitchFamily="18" charset="0"/>
                                              <a:ea typeface="SimSun" panose="02010600030101010101" pitchFamily="2" charset="-122"/>
                                            </a:rPr>
                                            <m:t>1,1</m:t>
                                          </m:r>
                                        </m:sub>
                                      </m:sSub>
                                      <m:r>
                                        <a:rPr lang="en-GB">
                                          <a:latin typeface="Cambria Math" panose="02040503050406030204" pitchFamily="18" charset="0"/>
                                          <a:ea typeface="SimSun" panose="02010600030101010101" pitchFamily="2" charset="-122"/>
                                        </a:rPr>
                                        <m:t>)</m:t>
                                      </m:r>
                                    </m:e>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a:rPr lang="en-GB">
                                              <a:latin typeface="Cambria Math" panose="02040503050406030204" pitchFamily="18" charset="0"/>
                                              <a:ea typeface="SimSun" panose="02010600030101010101" pitchFamily="2" charset="-122"/>
                                            </a:rPr>
                                            <m:t>1,2</m:t>
                                          </m:r>
                                        </m:sub>
                                      </m:sSub>
                                      <m:r>
                                        <a:rPr lang="en-GB">
                                          <a:latin typeface="Cambria Math" panose="02040503050406030204" pitchFamily="18" charset="0"/>
                                          <a:ea typeface="SimSun" panose="02010600030101010101" pitchFamily="2" charset="-122"/>
                                        </a:rPr>
                                        <m:t>)</m:t>
                                      </m:r>
                                    </m:e>
                                  </m:mr>
                                  <m:mr>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a:rPr lang="en-GB">
                                              <a:latin typeface="Cambria Math" panose="02040503050406030204" pitchFamily="18" charset="0"/>
                                              <a:ea typeface="SimSun" panose="02010600030101010101" pitchFamily="2" charset="-122"/>
                                            </a:rPr>
                                            <m:t>2,1</m:t>
                                          </m:r>
                                        </m:sub>
                                      </m:sSub>
                                      <m:r>
                                        <a:rPr lang="en-GB">
                                          <a:latin typeface="Cambria Math" panose="02040503050406030204" pitchFamily="18" charset="0"/>
                                          <a:ea typeface="SimSun" panose="02010600030101010101" pitchFamily="2" charset="-122"/>
                                        </a:rPr>
                                        <m:t>)</m:t>
                                      </m:r>
                                    </m:e>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a:rPr lang="en-GB">
                                              <a:latin typeface="Cambria Math" panose="02040503050406030204" pitchFamily="18" charset="0"/>
                                              <a:ea typeface="SimSun" panose="02010600030101010101" pitchFamily="2" charset="-122"/>
                                            </a:rPr>
                                            <m:t>2,2</m:t>
                                          </m:r>
                                        </m:sub>
                                      </m:sSub>
                                      <m:r>
                                        <a:rPr lang="en-GB">
                                          <a:latin typeface="Cambria Math" panose="02040503050406030204" pitchFamily="18" charset="0"/>
                                          <a:ea typeface="SimSun" panose="02010600030101010101" pitchFamily="2" charset="-122"/>
                                        </a:rPr>
                                        <m:t>)</m:t>
                                      </m:r>
                                    </m:e>
                                  </m:mr>
                                </m:m>
                              </m:e>
                              <m:e>
                                <m:m>
                                  <m:mPr>
                                    <m:mcs>
                                      <m:mc>
                                        <m:mcPr>
                                          <m:count m:val="2"/>
                                          <m:mcJc m:val="center"/>
                                        </m:mcPr>
                                      </m:mc>
                                    </m:mcs>
                                    <m:ctrlPr>
                                      <a:rPr lang="en-GB" i="1">
                                        <a:latin typeface="Cambria Math" panose="02040503050406030204" pitchFamily="18" charset="0"/>
                                        <a:cs typeface="Times New Roman" panose="02020603050405020304" pitchFamily="18" charset="0"/>
                                      </a:rPr>
                                    </m:ctrlPr>
                                  </m:mPr>
                                  <m:mr>
                                    <m:e>
                                      <m:r>
                                        <m:rPr>
                                          <m:brk m:alnAt="7"/>
                                        </m:rPr>
                                        <a:rPr lang="en-GB">
                                          <a:latin typeface="Cambria Math" panose="02040503050406030204" pitchFamily="18" charset="0"/>
                                          <a:cs typeface="Times New Roman" panose="02020603050405020304" pitchFamily="18" charset="0"/>
                                        </a:rPr>
                                        <m:t>…</m:t>
                                      </m:r>
                                    </m:e>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a:rPr lang="en-GB">
                                              <a:latin typeface="Cambria Math" panose="02040503050406030204" pitchFamily="18" charset="0"/>
                                              <a:ea typeface="SimSun" panose="02010600030101010101" pitchFamily="2" charset="-122"/>
                                            </a:rPr>
                                            <m:t>1,</m:t>
                                          </m:r>
                                          <m:r>
                                            <m:rPr>
                                              <m:sty m:val="p"/>
                                            </m:rPr>
                                            <a:rPr lang="en-GB">
                                              <a:latin typeface="Cambria Math" panose="02040503050406030204" pitchFamily="18" charset="0"/>
                                              <a:ea typeface="SimSun" panose="02010600030101010101" pitchFamily="2" charset="-122"/>
                                            </a:rPr>
                                            <m:t>n</m:t>
                                          </m:r>
                                        </m:sub>
                                      </m:sSub>
                                      <m:r>
                                        <a:rPr lang="en-GB">
                                          <a:latin typeface="Cambria Math" panose="02040503050406030204" pitchFamily="18" charset="0"/>
                                          <a:ea typeface="SimSun" panose="02010600030101010101" pitchFamily="2" charset="-122"/>
                                        </a:rPr>
                                        <m:t>)</m:t>
                                      </m:r>
                                    </m:e>
                                  </m:mr>
                                  <m:mr>
                                    <m:e>
                                      <m:r>
                                        <a:rPr lang="en-GB">
                                          <a:latin typeface="Cambria Math" panose="02040503050406030204" pitchFamily="18" charset="0"/>
                                          <a:cs typeface="Times New Roman" panose="02020603050405020304" pitchFamily="18" charset="0"/>
                                        </a:rPr>
                                        <m:t>…</m:t>
                                      </m:r>
                                    </m:e>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a:rPr lang="en-GB">
                                              <a:latin typeface="Cambria Math" panose="02040503050406030204" pitchFamily="18" charset="0"/>
                                              <a:ea typeface="SimSun" panose="02010600030101010101" pitchFamily="2" charset="-122"/>
                                            </a:rPr>
                                            <m:t>2,</m:t>
                                          </m:r>
                                          <m:r>
                                            <m:rPr>
                                              <m:sty m:val="p"/>
                                            </m:rPr>
                                            <a:rPr lang="en-GB">
                                              <a:latin typeface="Cambria Math" panose="02040503050406030204" pitchFamily="18" charset="0"/>
                                              <a:ea typeface="SimSun" panose="02010600030101010101" pitchFamily="2" charset="-122"/>
                                            </a:rPr>
                                            <m:t>n</m:t>
                                          </m:r>
                                        </m:sub>
                                      </m:sSub>
                                      <m:r>
                                        <a:rPr lang="en-GB">
                                          <a:latin typeface="Cambria Math" panose="02040503050406030204" pitchFamily="18" charset="0"/>
                                          <a:ea typeface="SimSun" panose="02010600030101010101" pitchFamily="2" charset="-122"/>
                                        </a:rPr>
                                        <m:t>)</m:t>
                                      </m:r>
                                    </m:e>
                                  </m:mr>
                                </m:m>
                              </m:e>
                            </m:mr>
                            <m:mr>
                              <m:e>
                                <m:m>
                                  <m:mPr>
                                    <m:mcs>
                                      <m:mc>
                                        <m:mcPr>
                                          <m:count m:val="2"/>
                                          <m:mcJc m:val="center"/>
                                        </m:mcPr>
                                      </m:mc>
                                    </m:mcs>
                                    <m:ctrlPr>
                                      <a:rPr lang="en-GB" i="1">
                                        <a:latin typeface="Cambria Math" panose="02040503050406030204" pitchFamily="18" charset="0"/>
                                        <a:cs typeface="Times New Roman" panose="02020603050405020304" pitchFamily="18" charset="0"/>
                                      </a:rPr>
                                    </m:ctrlPr>
                                  </m:mPr>
                                  <m:mr>
                                    <m:e>
                                      <m:r>
                                        <m:rPr>
                                          <m:brk m:alnAt="7"/>
                                        </m:rPr>
                                        <a:rPr lang="en-GB">
                                          <a:latin typeface="Cambria Math" panose="02040503050406030204" pitchFamily="18" charset="0"/>
                                          <a:cs typeface="Times New Roman" panose="02020603050405020304" pitchFamily="18" charset="0"/>
                                        </a:rPr>
                                        <m:t>⋮</m:t>
                                      </m:r>
                                    </m:e>
                                    <m:e>
                                      <m:r>
                                        <a:rPr lang="en-GB">
                                          <a:latin typeface="Cambria Math" panose="02040503050406030204" pitchFamily="18" charset="0"/>
                                          <a:cs typeface="Times New Roman" panose="02020603050405020304" pitchFamily="18" charset="0"/>
                                        </a:rPr>
                                        <m:t>⋮</m:t>
                                      </m:r>
                                    </m:e>
                                  </m:mr>
                                  <m:mr>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m:rPr>
                                              <m:sty m:val="p"/>
                                            </m:rPr>
                                            <a:rPr lang="en-GB">
                                              <a:latin typeface="Cambria Math" panose="02040503050406030204" pitchFamily="18" charset="0"/>
                                              <a:ea typeface="SimSun" panose="02010600030101010101" pitchFamily="2" charset="-122"/>
                                            </a:rPr>
                                            <m:t>m</m:t>
                                          </m:r>
                                          <m:r>
                                            <a:rPr lang="en-GB">
                                              <a:latin typeface="Cambria Math" panose="02040503050406030204" pitchFamily="18" charset="0"/>
                                              <a:ea typeface="SimSun" panose="02010600030101010101" pitchFamily="2" charset="-122"/>
                                            </a:rPr>
                                            <m:t>,1</m:t>
                                          </m:r>
                                        </m:sub>
                                      </m:sSub>
                                      <m:r>
                                        <a:rPr lang="en-GB">
                                          <a:latin typeface="Cambria Math" panose="02040503050406030204" pitchFamily="18" charset="0"/>
                                          <a:ea typeface="SimSun" panose="02010600030101010101" pitchFamily="2" charset="-122"/>
                                        </a:rPr>
                                        <m:t>)</m:t>
                                      </m:r>
                                    </m:e>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m:rPr>
                                              <m:sty m:val="p"/>
                                            </m:rPr>
                                            <a:rPr lang="en-GB">
                                              <a:latin typeface="Cambria Math" panose="02040503050406030204" pitchFamily="18" charset="0"/>
                                              <a:ea typeface="SimSun" panose="02010600030101010101" pitchFamily="2" charset="-122"/>
                                            </a:rPr>
                                            <m:t>m</m:t>
                                          </m:r>
                                          <m:r>
                                            <a:rPr lang="en-GB">
                                              <a:latin typeface="Cambria Math" panose="02040503050406030204" pitchFamily="18" charset="0"/>
                                              <a:ea typeface="SimSun" panose="02010600030101010101" pitchFamily="2" charset="-122"/>
                                            </a:rPr>
                                            <m:t>,2</m:t>
                                          </m:r>
                                        </m:sub>
                                      </m:sSub>
                                      <m:r>
                                        <a:rPr lang="en-GB">
                                          <a:latin typeface="Cambria Math" panose="02040503050406030204" pitchFamily="18" charset="0"/>
                                          <a:ea typeface="SimSun" panose="02010600030101010101" pitchFamily="2" charset="-122"/>
                                        </a:rPr>
                                        <m:t>)</m:t>
                                      </m:r>
                                    </m:e>
                                  </m:mr>
                                </m:m>
                              </m:e>
                              <m:e>
                                <m:m>
                                  <m:mPr>
                                    <m:mcs>
                                      <m:mc>
                                        <m:mcPr>
                                          <m:count m:val="2"/>
                                          <m:mcJc m:val="center"/>
                                        </m:mcPr>
                                      </m:mc>
                                    </m:mcs>
                                    <m:ctrlPr>
                                      <a:rPr lang="en-GB" i="1">
                                        <a:latin typeface="Cambria Math" panose="02040503050406030204" pitchFamily="18" charset="0"/>
                                        <a:cs typeface="Times New Roman" panose="02020603050405020304" pitchFamily="18" charset="0"/>
                                      </a:rPr>
                                    </m:ctrlPr>
                                  </m:mPr>
                                  <m:mr>
                                    <m:e>
                                      <m:r>
                                        <m:rPr>
                                          <m:brk m:alnAt="7"/>
                                        </m:rPr>
                                        <a:rPr lang="en-GB">
                                          <a:latin typeface="Cambria Math" panose="02040503050406030204" pitchFamily="18" charset="0"/>
                                          <a:cs typeface="Times New Roman" panose="02020603050405020304" pitchFamily="18" charset="0"/>
                                        </a:rPr>
                                        <m:t>⋱</m:t>
                                      </m:r>
                                    </m:e>
                                    <m:e>
                                      <m:r>
                                        <a:rPr lang="en-GB">
                                          <a:latin typeface="Cambria Math" panose="02040503050406030204" pitchFamily="18" charset="0"/>
                                          <a:cs typeface="Times New Roman" panose="02020603050405020304" pitchFamily="18" charset="0"/>
                                        </a:rPr>
                                        <m:t>⋮</m:t>
                                      </m:r>
                                    </m:e>
                                  </m:mr>
                                  <m:mr>
                                    <m:e>
                                      <m:r>
                                        <a:rPr lang="en-GB">
                                          <a:latin typeface="Cambria Math" panose="02040503050406030204" pitchFamily="18" charset="0"/>
                                          <a:cs typeface="Times New Roman" panose="02020603050405020304" pitchFamily="18" charset="0"/>
                                        </a:rPr>
                                        <m:t>…</m:t>
                                      </m:r>
                                    </m:e>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m:rPr>
                                              <m:sty m:val="p"/>
                                            </m:rPr>
                                            <a:rPr lang="en-GB">
                                              <a:latin typeface="Cambria Math" panose="02040503050406030204" pitchFamily="18" charset="0"/>
                                              <a:ea typeface="SimSun" panose="02010600030101010101" pitchFamily="2" charset="-122"/>
                                            </a:rPr>
                                            <m:t>m</m:t>
                                          </m:r>
                                          <m:r>
                                            <a:rPr lang="en-GB">
                                              <a:latin typeface="Cambria Math" panose="02040503050406030204" pitchFamily="18" charset="0"/>
                                              <a:ea typeface="SimSun" panose="02010600030101010101" pitchFamily="2" charset="-122"/>
                                            </a:rPr>
                                            <m:t>,</m:t>
                                          </m:r>
                                          <m:r>
                                            <m:rPr>
                                              <m:sty m:val="p"/>
                                            </m:rPr>
                                            <a:rPr lang="en-GB">
                                              <a:latin typeface="Cambria Math" panose="02040503050406030204" pitchFamily="18" charset="0"/>
                                              <a:ea typeface="SimSun" panose="02010600030101010101" pitchFamily="2" charset="-122"/>
                                            </a:rPr>
                                            <m:t>n</m:t>
                                          </m:r>
                                        </m:sub>
                                      </m:sSub>
                                      <m:r>
                                        <a:rPr lang="en-GB">
                                          <a:latin typeface="Cambria Math" panose="02040503050406030204" pitchFamily="18" charset="0"/>
                                          <a:ea typeface="SimSun" panose="02010600030101010101" pitchFamily="2" charset="-122"/>
                                        </a:rPr>
                                        <m:t>)</m:t>
                                      </m:r>
                                    </m:e>
                                  </m:mr>
                                </m:m>
                              </m:e>
                            </m:mr>
                          </m:m>
                        </m:e>
                      </m:d>
                    </m:oMath>
                  </m:oMathPara>
                </a14:m>
                <a:endParaRPr lang="en-GB">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left"/>
                    </m:oMathParaPr>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m:rPr>
                              <m:sty m:val="p"/>
                            </m:rPr>
                            <a:rPr lang="en-GB">
                              <a:latin typeface="Cambria Math" panose="02040503050406030204" pitchFamily="18" charset="0"/>
                              <a:cs typeface="Times New Roman" panose="02020603050405020304" pitchFamily="18" charset="0"/>
                            </a:rPr>
                            <m:t>Q</m:t>
                          </m:r>
                        </m:e>
                        <m:sub>
                          <m:sSub>
                            <m:sSubPr>
                              <m:ctrlPr>
                                <a:rPr lang="en-GB" i="1">
                                  <a:latin typeface="Cambria Math" panose="02040503050406030204" pitchFamily="18" charset="0"/>
                                  <a:cs typeface="Times New Roman" panose="02020603050405020304" pitchFamily="18" charset="0"/>
                                </a:rPr>
                              </m:ctrlPr>
                            </m:sSubPr>
                            <m:e>
                              <m:r>
                                <m:rPr>
                                  <m:sty m:val="p"/>
                                </m:rPr>
                                <a:rPr lang="en-GB">
                                  <a:latin typeface="Cambria Math" panose="02040503050406030204" pitchFamily="18" charset="0"/>
                                  <a:cs typeface="Times New Roman" panose="02020603050405020304" pitchFamily="18" charset="0"/>
                                </a:rPr>
                                <m:t>Z</m:t>
                              </m:r>
                            </m:e>
                            <m:sub>
                              <m:r>
                                <m:rPr>
                                  <m:sty m:val="p"/>
                                </m:rPr>
                                <a:rPr lang="en-GB">
                                  <a:latin typeface="Cambria Math" panose="02040503050406030204" pitchFamily="18" charset="0"/>
                                  <a:cs typeface="Times New Roman" panose="02020603050405020304" pitchFamily="18" charset="0"/>
                                </a:rPr>
                                <m:t>c</m:t>
                              </m:r>
                            </m:sub>
                          </m:sSub>
                          <m:r>
                            <a:rPr lang="en-GB">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cs typeface="Times New Roman" panose="02020603050405020304" pitchFamily="18" charset="0"/>
                                </a:rPr>
                              </m:ctrlPr>
                            </m:sSubPr>
                            <m:e>
                              <m:r>
                                <m:rPr>
                                  <m:sty m:val="p"/>
                                </m:rPr>
                                <a:rPr lang="en-GB">
                                  <a:latin typeface="Cambria Math" panose="02040503050406030204" pitchFamily="18" charset="0"/>
                                  <a:cs typeface="Times New Roman" panose="02020603050405020304" pitchFamily="18" charset="0"/>
                                </a:rPr>
                                <m:t>Z</m:t>
                              </m:r>
                            </m:e>
                            <m:sub>
                              <m:r>
                                <m:rPr>
                                  <m:sty m:val="p"/>
                                </m:rPr>
                                <a:rPr lang="en-GB">
                                  <a:latin typeface="Cambria Math" panose="02040503050406030204" pitchFamily="18" charset="0"/>
                                  <a:cs typeface="Times New Roman" panose="02020603050405020304" pitchFamily="18" charset="0"/>
                                </a:rPr>
                                <m:t>c</m:t>
                              </m:r>
                            </m:sub>
                          </m:sSub>
                        </m:sub>
                      </m:sSub>
                    </m:oMath>
                  </m:oMathPara>
                </a14:m>
                <a:endParaRPr lang="en-GB">
                  <a:latin typeface="Times New Roman" panose="02020603050405020304" pitchFamily="18" charset="0"/>
                  <a:cs typeface="Times New Roman" panose="02020603050405020304" pitchFamily="18" charset="0"/>
                </a:endParaRPr>
              </a:p>
            </p:txBody>
          </p:sp>
        </mc:Choice>
        <mc:Fallback>
          <p:sp>
            <p:nvSpPr>
              <p:cNvPr id="5" name="Rectangle 4">
                <a:extLst>
                  <a:ext uri="{FF2B5EF4-FFF2-40B4-BE49-F238E27FC236}">
                    <a16:creationId xmlns:a16="http://schemas.microsoft.com/office/drawing/2014/main" id="{D5724E7C-AB0B-421F-8358-10DDB20405F9}"/>
                  </a:ext>
                </a:extLst>
              </p:cNvPr>
              <p:cNvSpPr>
                <a:spLocks noRot="1" noChangeAspect="1" noMove="1" noResize="1" noEditPoints="1" noAdjustHandles="1" noChangeArrowheads="1" noChangeShapeType="1" noTextEdit="1"/>
              </p:cNvSpPr>
              <p:nvPr/>
            </p:nvSpPr>
            <p:spPr>
              <a:xfrm>
                <a:off x="4889430" y="1565858"/>
                <a:ext cx="5149920" cy="3433981"/>
              </a:xfrm>
              <a:prstGeom prst="rect">
                <a:avLst/>
              </a:prstGeom>
              <a:blipFill>
                <a:blip r:embed="rId3"/>
                <a:stretch>
                  <a:fillRect l="-94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54082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09BE4-D464-4F62-AF04-8B5242DA28A5}"/>
              </a:ext>
            </a:extLst>
          </p:cNvPr>
          <p:cNvSpPr>
            <a:spLocks noGrp="1"/>
          </p:cNvSpPr>
          <p:nvPr>
            <p:ph type="title"/>
          </p:nvPr>
        </p:nvSpPr>
        <p:spPr>
          <a:xfrm>
            <a:off x="2012950" y="-210145"/>
            <a:ext cx="8026400" cy="1325563"/>
          </a:xfrm>
        </p:spPr>
        <p:txBody>
          <a:bodyPr>
            <a:normAutofit/>
          </a:bodyPr>
          <a:lstStyle/>
          <a:p>
            <a:r>
              <a:rPr lang="en-US" sz="4000">
                <a:latin typeface="Times New Roman" panose="02020603050405020304" pitchFamily="18" charset="0"/>
                <a:cs typeface="Times New Roman" panose="02020603050405020304" pitchFamily="18" charset="0"/>
              </a:rPr>
              <a:t>ENCODING</a:t>
            </a:r>
          </a:p>
        </p:txBody>
      </p:sp>
      <p:sp>
        <p:nvSpPr>
          <p:cNvPr id="11" name="TextBox 10">
            <a:extLst>
              <a:ext uri="{FF2B5EF4-FFF2-40B4-BE49-F238E27FC236}">
                <a16:creationId xmlns:a16="http://schemas.microsoft.com/office/drawing/2014/main" id="{71388F1F-A09E-4CC5-8FE9-545E52535DB4}"/>
              </a:ext>
            </a:extLst>
          </p:cNvPr>
          <p:cNvSpPr txBox="1"/>
          <p:nvPr/>
        </p:nvSpPr>
        <p:spPr>
          <a:xfrm>
            <a:off x="1524000" y="1115418"/>
            <a:ext cx="9144000" cy="369332"/>
          </a:xfrm>
          <a:prstGeom prst="rect">
            <a:avLst/>
          </a:prstGeom>
          <a:noFill/>
        </p:spPr>
        <p:txBody>
          <a:bodyPr wrap="square" rtlCol="0">
            <a:spAutoFit/>
          </a:bodyPr>
          <a:lstStyle/>
          <a:p>
            <a:r>
              <a:rPr lang="en-GB" err="1"/>
              <a:t>Giải</a:t>
            </a:r>
            <a:r>
              <a:rPr lang="en-GB"/>
              <a:t> </a:t>
            </a:r>
            <a:r>
              <a:rPr lang="en-GB" err="1"/>
              <a:t>thuật</a:t>
            </a:r>
            <a:r>
              <a:rPr lang="en-GB"/>
              <a:t> </a:t>
            </a:r>
            <a:r>
              <a:rPr lang="en-GB" err="1"/>
              <a:t>cho</a:t>
            </a:r>
            <a:r>
              <a:rPr lang="en-GB"/>
              <a:t> 5G NR QC-LDPC Encoding </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2C2F55B-28E3-41C1-8D1E-3356AFFB7B1A}"/>
                  </a:ext>
                </a:extLst>
              </p:cNvPr>
              <p:cNvSpPr txBox="1"/>
              <p:nvPr/>
            </p:nvSpPr>
            <p:spPr>
              <a:xfrm>
                <a:off x="1582724" y="2366920"/>
                <a:ext cx="9085277" cy="3886898"/>
              </a:xfrm>
              <a:prstGeom prst="rect">
                <a:avLst/>
              </a:prstGeom>
              <a:noFill/>
            </p:spPr>
            <p:txBody>
              <a:bodyPr wrap="square">
                <a:spAutoFit/>
              </a:bodyPr>
              <a:lstStyle/>
              <a:p>
                <a:pPr marL="342900" indent="-342900" algn="just">
                  <a:lnSpc>
                    <a:spcPct val="120000"/>
                  </a:lnSpc>
                  <a:buFont typeface="Symbol" panose="05050102010706020507" pitchFamily="18" charset="2"/>
                  <a:buChar char=""/>
                </a:pPr>
                <a:r>
                  <a:rPr lang="en-GB">
                    <a:latin typeface="Times New Roman" panose="02020603050405020304" pitchFamily="18" charset="0"/>
                    <a:ea typeface="SimSun" panose="02010600030101010101" pitchFamily="2" charset="-122"/>
                    <a:cs typeface="Times New Roman" panose="02020603050405020304" pitchFamily="18" charset="0"/>
                  </a:rPr>
                  <a:t>Source-word </a:t>
                </a:r>
                <a14:m>
                  <m:oMath xmlns:m="http://schemas.openxmlformats.org/officeDocument/2006/math">
                    <m:r>
                      <m:rPr>
                        <m:sty m:val="p"/>
                      </m:rPr>
                      <a:rPr lang="en-GB">
                        <a:latin typeface="Cambria Math" panose="02040503050406030204" pitchFamily="18" charset="0"/>
                        <a:ea typeface="SimSun" panose="02010600030101010101" pitchFamily="2" charset="-122"/>
                      </a:rPr>
                      <m:t>s</m:t>
                    </m:r>
                    <m:r>
                      <a:rPr lang="en-GB">
                        <a:latin typeface="Cambria Math" panose="02040503050406030204" pitchFamily="18" charset="0"/>
                        <a:ea typeface="SimSun" panose="02010600030101010101" pitchFamily="2" charset="-122"/>
                      </a:rPr>
                      <m:t>=</m:t>
                    </m:r>
                    <m:sSub>
                      <m:sSubPr>
                        <m:ctrlPr>
                          <a:rPr lang="en-GB" i="1">
                            <a:latin typeface="Cambria Math" panose="02040503050406030204" pitchFamily="18" charset="0"/>
                            <a:ea typeface="SimSun" panose="02010600030101010101" pitchFamily="2" charset="-122"/>
                          </a:rPr>
                        </m:ctrlPr>
                      </m:sSubPr>
                      <m:e>
                        <m:d>
                          <m:dPr>
                            <m:begChr m:val="["/>
                            <m:endChr m:val="]"/>
                            <m:ctrlPr>
                              <a:rPr lang="en-GB" i="1">
                                <a:latin typeface="Cambria Math" panose="02040503050406030204" pitchFamily="18" charset="0"/>
                                <a:ea typeface="SimSun" panose="02010600030101010101" pitchFamily="2" charset="-122"/>
                              </a:rPr>
                            </m:ctrlPr>
                          </m:dPr>
                          <m:e>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s</m:t>
                                </m:r>
                              </m:e>
                              <m:sub>
                                <m:r>
                                  <m:rPr>
                                    <m:sty m:val="p"/>
                                  </m:rPr>
                                  <a:rPr lang="en-GB">
                                    <a:latin typeface="Cambria Math" panose="02040503050406030204" pitchFamily="18" charset="0"/>
                                    <a:ea typeface="SimSun" panose="02010600030101010101" pitchFamily="2" charset="-122"/>
                                  </a:rPr>
                                  <m:t>i</m:t>
                                </m:r>
                              </m:sub>
                            </m:sSub>
                          </m:e>
                        </m:d>
                      </m:e>
                      <m:sub>
                        <m:r>
                          <a:rPr lang="en-GB">
                            <a:latin typeface="Cambria Math" panose="02040503050406030204" pitchFamily="18" charset="0"/>
                            <a:ea typeface="SimSun" panose="02010600030101010101" pitchFamily="2" charset="-122"/>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SimSun" panose="02010600030101010101" pitchFamily="2" charset="-122"/>
                          </a:rPr>
                          <m:t>k</m:t>
                        </m:r>
                      </m:sub>
                    </m:sSub>
                  </m:oMath>
                </a14:m>
                <a:r>
                  <a:rPr lang="en-GB">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s</m:t>
                        </m:r>
                      </m:e>
                      <m:sub>
                        <m:r>
                          <m:rPr>
                            <m:sty m:val="p"/>
                          </m:rPr>
                          <a:rPr lang="en-GB">
                            <a:latin typeface="Cambria Math" panose="02040503050406030204" pitchFamily="18" charset="0"/>
                            <a:ea typeface="SimSun" panose="02010600030101010101" pitchFamily="2" charset="-122"/>
                          </a:rPr>
                          <m:t>i</m:t>
                        </m:r>
                      </m:sub>
                    </m:sSub>
                    <m:r>
                      <a:rPr lang="en-GB">
                        <a:latin typeface="Cambria Math" panose="02040503050406030204" pitchFamily="18" charset="0"/>
                        <a:ea typeface="SimSun" panose="02010600030101010101" pitchFamily="2" charset="-122"/>
                      </a:rPr>
                      <m:t> </m:t>
                    </m:r>
                  </m:oMath>
                </a14:m>
                <a:r>
                  <a:rPr lang="en-GB">
                    <a:latin typeface="Times New Roman" panose="02020603050405020304" pitchFamily="18" charset="0"/>
                    <a:ea typeface="SimSun" panose="02010600030101010101" pitchFamily="2" charset="-122"/>
                    <a:cs typeface="Times New Roman" panose="02020603050405020304" pitchFamily="18" charset="0"/>
                  </a:rPr>
                  <a:t>là vector </a:t>
                </a:r>
                <a14:m>
                  <m:oMath xmlns:m="http://schemas.openxmlformats.org/officeDocument/2006/math">
                    <m:r>
                      <a:rPr lang="en-GB">
                        <a:latin typeface="Cambria Math" panose="02040503050406030204" pitchFamily="18" charset="0"/>
                        <a:ea typeface="SimSun" panose="02010600030101010101" pitchFamily="2" charset="-122"/>
                      </a:rPr>
                      <m:t>1×</m:t>
                    </m:r>
                    <m:sSub>
                      <m:sSubPr>
                        <m:ctrlPr>
                          <a:rPr lang="en-GB" i="1">
                            <a:latin typeface="Cambria Math" panose="02040503050406030204" pitchFamily="18" charset="0"/>
                            <a:cs typeface="Times New Roman" panose="02020603050405020304" pitchFamily="18" charset="0"/>
                          </a:rPr>
                        </m:ctrlPr>
                      </m:sSubPr>
                      <m:e>
                        <m:r>
                          <m:rPr>
                            <m:sty m:val="p"/>
                          </m:rPr>
                          <a:rPr lang="en-GB">
                            <a:latin typeface="Cambria Math" panose="02040503050406030204" pitchFamily="18" charset="0"/>
                            <a:cs typeface="Times New Roman" panose="02020603050405020304" pitchFamily="18" charset="0"/>
                          </a:rPr>
                          <m:t>Z</m:t>
                        </m:r>
                      </m:e>
                      <m:sub>
                        <m:r>
                          <m:rPr>
                            <m:sty m:val="p"/>
                          </m:rPr>
                          <a:rPr lang="en-GB">
                            <a:latin typeface="Cambria Math" panose="02040503050406030204" pitchFamily="18" charset="0"/>
                            <a:cs typeface="Times New Roman" panose="02020603050405020304" pitchFamily="18" charset="0"/>
                          </a:rPr>
                          <m:t>c</m:t>
                        </m:r>
                      </m:sub>
                    </m:sSub>
                  </m:oMath>
                </a14:m>
                <a:endParaRPr lang="en-GB">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20000"/>
                  </a:lnSpc>
                  <a:buFont typeface="Symbol" panose="05050102010706020507" pitchFamily="18" charset="2"/>
                  <a:buChar char=""/>
                </a:pPr>
                <a:r>
                  <a:rPr lang="en-GB">
                    <a:latin typeface="Times New Roman" panose="02020603050405020304" pitchFamily="18" charset="0"/>
                    <a:ea typeface="SimSun" panose="02010600030101010101" pitchFamily="2" charset="-122"/>
                    <a:cs typeface="Times New Roman" panose="02020603050405020304" pitchFamily="18" charset="0"/>
                  </a:rPr>
                  <a:t>Base matrix </a:t>
                </a:r>
              </a:p>
              <a:p>
                <a:pPr lvl="0" algn="ctr">
                  <a:lnSpc>
                    <a:spcPct val="120000"/>
                  </a:lnSpc>
                </a:pPr>
                <a14:m>
                  <m:oMath xmlns:m="http://schemas.openxmlformats.org/officeDocument/2006/math">
                    <m:r>
                      <m:rPr>
                        <m:sty m:val="p"/>
                      </m:rPr>
                      <a:rPr lang="en-GB">
                        <a:latin typeface="Cambria Math" panose="02040503050406030204" pitchFamily="18" charset="0"/>
                        <a:ea typeface="SimSun" panose="02010600030101010101" pitchFamily="2" charset="-122"/>
                      </a:rPr>
                      <m:t>B</m:t>
                    </m:r>
                    <m:r>
                      <a:rPr lang="en-GB">
                        <a:latin typeface="Cambria Math" panose="02040503050406030204" pitchFamily="18" charset="0"/>
                        <a:ea typeface="SimSun" panose="02010600030101010101" pitchFamily="2" charset="-122"/>
                      </a:rPr>
                      <m:t>=</m:t>
                    </m:r>
                    <m:sSub>
                      <m:sSubPr>
                        <m:ctrlPr>
                          <a:rPr lang="en-GB" i="1">
                            <a:latin typeface="Cambria Math" panose="02040503050406030204" pitchFamily="18" charset="0"/>
                            <a:ea typeface="SimSun" panose="02010600030101010101" pitchFamily="2" charset="-122"/>
                          </a:rPr>
                        </m:ctrlPr>
                      </m:sSubPr>
                      <m:e>
                        <m:d>
                          <m:dPr>
                            <m:begChr m:val="["/>
                            <m:endChr m:val="]"/>
                            <m:ctrlPr>
                              <a:rPr lang="en-GB" i="1">
                                <a:latin typeface="Cambria Math" panose="02040503050406030204" pitchFamily="18" charset="0"/>
                                <a:ea typeface="SimSun" panose="02010600030101010101" pitchFamily="2" charset="-122"/>
                              </a:rPr>
                            </m:ctrlPr>
                          </m:dPr>
                          <m:e>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m:rPr>
                                    <m:sty m:val="p"/>
                                  </m:rPr>
                                  <a:rPr lang="en-GB">
                                    <a:latin typeface="Cambria Math" panose="02040503050406030204" pitchFamily="18" charset="0"/>
                                    <a:ea typeface="SimSun" panose="02010600030101010101" pitchFamily="2" charset="-122"/>
                                  </a:rPr>
                                  <m:t>i</m:t>
                                </m:r>
                                <m:r>
                                  <a:rPr lang="en-GB">
                                    <a:latin typeface="Cambria Math" panose="02040503050406030204" pitchFamily="18" charset="0"/>
                                    <a:ea typeface="SimSun" panose="02010600030101010101" pitchFamily="2" charset="-122"/>
                                  </a:rPr>
                                  <m:t>,</m:t>
                                </m:r>
                                <m:r>
                                  <m:rPr>
                                    <m:sty m:val="p"/>
                                  </m:rPr>
                                  <a:rPr lang="en-GB">
                                    <a:latin typeface="Cambria Math" panose="02040503050406030204" pitchFamily="18" charset="0"/>
                                    <a:ea typeface="SimSun" panose="02010600030101010101" pitchFamily="2" charset="-122"/>
                                  </a:rPr>
                                  <m:t>j</m:t>
                                </m:r>
                              </m:sub>
                            </m:sSub>
                          </m:e>
                        </m:d>
                      </m:e>
                      <m:sub>
                        <m:r>
                          <a:rPr lang="en-GB">
                            <a:latin typeface="Cambria Math" panose="02040503050406030204" pitchFamily="18" charset="0"/>
                            <a:ea typeface="SimSun" panose="02010600030101010101" pitchFamily="2" charset="-122"/>
                          </a:rPr>
                          <m:t>(</m:t>
                        </m:r>
                        <m:r>
                          <m:rPr>
                            <m:sty m:val="p"/>
                          </m:rPr>
                          <a:rPr lang="en-GB">
                            <a:latin typeface="Cambria Math" panose="02040503050406030204" pitchFamily="18" charset="0"/>
                            <a:ea typeface="SimSun" panose="02010600030101010101" pitchFamily="2" charset="-122"/>
                          </a:rPr>
                          <m:t>n</m:t>
                        </m:r>
                        <m:r>
                          <a:rPr lang="en-GB">
                            <a:latin typeface="Cambria Math" panose="02040503050406030204" pitchFamily="18" charset="0"/>
                            <a:ea typeface="SimSun" panose="02010600030101010101" pitchFamily="2" charset="-122"/>
                          </a:rPr>
                          <m:t>−</m:t>
                        </m:r>
                        <m:r>
                          <m:rPr>
                            <m:sty m:val="p"/>
                          </m:rPr>
                          <a:rPr lang="en-GB">
                            <a:latin typeface="Cambria Math" panose="02040503050406030204" pitchFamily="18" charset="0"/>
                            <a:ea typeface="SimSun" panose="02010600030101010101" pitchFamily="2" charset="-122"/>
                          </a:rPr>
                          <m:t>k</m:t>
                        </m:r>
                        <m:r>
                          <a:rPr lang="en-GB">
                            <a:latin typeface="Cambria Math" panose="02040503050406030204" pitchFamily="18" charset="0"/>
                            <a:ea typeface="SimSun" panose="02010600030101010101" pitchFamily="2" charset="-122"/>
                          </a:rPr>
                          <m:t>)×</m:t>
                        </m:r>
                        <m:r>
                          <m:rPr>
                            <m:sty m:val="p"/>
                          </m:rPr>
                          <a:rPr lang="en-GB">
                            <a:latin typeface="Cambria Math" panose="02040503050406030204" pitchFamily="18" charset="0"/>
                            <a:ea typeface="Cambria Math" panose="02040503050406030204" pitchFamily="18" charset="0"/>
                          </a:rPr>
                          <m:t>n</m:t>
                        </m:r>
                      </m:sub>
                    </m:sSub>
                  </m:oMath>
                </a14:m>
                <a:r>
                  <a:rPr lang="en-GB">
                    <a:latin typeface="Times New Roman" panose="02020603050405020304" pitchFamily="18" charset="0"/>
                    <a:cs typeface="Times New Roman" panose="02020603050405020304" pitchFamily="18" charset="0"/>
                  </a:rPr>
                  <a:t> </a:t>
                </a:r>
                <a14:m>
                  <m:oMath xmlns:m="http://schemas.openxmlformats.org/officeDocument/2006/math">
                    <m:r>
                      <a:rPr lang="en-GB">
                        <a:latin typeface="Cambria Math" panose="02040503050406030204" pitchFamily="18" charset="0"/>
                      </a:rPr>
                      <m:t>=</m:t>
                    </m:r>
                    <m:d>
                      <m:dPr>
                        <m:begChr m:val="["/>
                        <m:endChr m:val="]"/>
                        <m:ctrlPr>
                          <a:rPr lang="en-GB" i="1">
                            <a:latin typeface="Cambria Math" panose="02040503050406030204" pitchFamily="18" charset="0"/>
                          </a:rPr>
                        </m:ctrlPr>
                      </m:dPr>
                      <m:e>
                        <m:m>
                          <m:mPr>
                            <m:plcHide m:val="on"/>
                            <m:mcs>
                              <m:mc>
                                <m:mcPr>
                                  <m:count m:val="3"/>
                                  <m:mcJc m:val="center"/>
                                </m:mcPr>
                              </m:mc>
                            </m:mcs>
                            <m:ctrlPr>
                              <a:rPr lang="en-GB" i="1">
                                <a:latin typeface="Cambria Math" panose="02040503050406030204" pitchFamily="18" charset="0"/>
                              </a:rPr>
                            </m:ctrlPr>
                          </m:mPr>
                          <m:mr>
                            <m:e>
                              <m:r>
                                <m:rPr>
                                  <m:sty m:val="p"/>
                                </m:rPr>
                                <a:rPr lang="en-GB">
                                  <a:latin typeface="Cambria Math" panose="02040503050406030204" pitchFamily="18" charset="0"/>
                                </a:rPr>
                                <m:t>A</m:t>
                              </m:r>
                            </m:e>
                            <m:e>
                              <m:r>
                                <m:rPr>
                                  <m:sty m:val="p"/>
                                </m:rPr>
                                <a:rPr lang="en-GB">
                                  <a:latin typeface="Cambria Math" panose="02040503050406030204" pitchFamily="18" charset="0"/>
                                </a:rPr>
                                <m:t>E</m:t>
                              </m:r>
                            </m:e>
                            <m:e>
                              <m:r>
                                <m:rPr>
                                  <m:sty m:val="p"/>
                                </m:rPr>
                                <a:rPr lang="en-GB">
                                  <a:latin typeface="Cambria Math" panose="02040503050406030204" pitchFamily="18" charset="0"/>
                                </a:rPr>
                                <m:t>O</m:t>
                              </m:r>
                            </m:e>
                          </m:mr>
                          <m:mr>
                            <m:e>
                              <m:r>
                                <m:rPr>
                                  <m:sty m:val="p"/>
                                </m:rPr>
                                <a:rPr lang="en-GB">
                                  <a:latin typeface="Cambria Math" panose="02040503050406030204" pitchFamily="18" charset="0"/>
                                </a:rPr>
                                <m:t>D</m:t>
                              </m:r>
                            </m:e>
                            <m:e>
                              <m:r>
                                <m:rPr>
                                  <m:sty m:val="p"/>
                                </m:rPr>
                                <a:rPr lang="en-GB">
                                  <a:latin typeface="Cambria Math" panose="02040503050406030204" pitchFamily="18" charset="0"/>
                                </a:rPr>
                                <m:t>F</m:t>
                              </m:r>
                            </m:e>
                            <m:e>
                              <m:r>
                                <m:rPr>
                                  <m:sty m:val="p"/>
                                </m:rPr>
                                <a:rPr lang="en-GB">
                                  <a:latin typeface="Cambria Math" panose="02040503050406030204" pitchFamily="18" charset="0"/>
                                </a:rPr>
                                <m:t>I</m:t>
                              </m:r>
                            </m:e>
                          </m:mr>
                        </m:m>
                      </m:e>
                    </m:d>
                    <m:r>
                      <a:rPr lang="en-GB">
                        <a:latin typeface="Cambria Math" panose="02040503050406030204" pitchFamily="18" charset="0"/>
                      </a:rPr>
                      <m:t>=</m:t>
                    </m:r>
                    <m:d>
                      <m:dPr>
                        <m:begChr m:val="["/>
                        <m:endChr m:val="]"/>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m:rPr>
                                          <m:sty m:val="p"/>
                                        </m:rPr>
                                        <a:rPr lang="en-GB">
                                          <a:latin typeface="Cambria Math" panose="02040503050406030204" pitchFamily="18" charset="0"/>
                                        </a:rPr>
                                        <m:t>i</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4</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e</m:t>
                                      </m:r>
                                    </m:e>
                                    <m:sub>
                                      <m:r>
                                        <m:rPr>
                                          <m:sty m:val="p"/>
                                        </m:rPr>
                                        <a:rPr lang="en-GB">
                                          <a:latin typeface="Cambria Math" panose="02040503050406030204" pitchFamily="18" charset="0"/>
                                        </a:rPr>
                                        <m:t>i</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4</m:t>
                                  </m:r>
                                  <m:r>
                                    <a:rPr lang="en-GB">
                                      <a:latin typeface="Cambria Math" panose="02040503050406030204" pitchFamily="18" charset="0"/>
                                      <a:ea typeface="Cambria Math" panose="02040503050406030204" pitchFamily="18" charset="0"/>
                                    </a:rPr>
                                    <m:t>×4</m:t>
                                  </m:r>
                                </m:sub>
                              </m:sSub>
                            </m:e>
                            <m:e>
                              <m:sSub>
                                <m:sSubPr>
                                  <m:ctrlPr>
                                    <a:rPr lang="en-GB" i="1">
                                      <a:latin typeface="Cambria Math" panose="02040503050406030204" pitchFamily="18" charset="0"/>
                                    </a:rPr>
                                  </m:ctrlPr>
                                </m:sSubPr>
                                <m:e>
                                  <m:r>
                                    <m:rPr>
                                      <m:brk m:alnAt="7"/>
                                    </m:rPr>
                                    <a:rPr lang="en-GB">
                                      <a:latin typeface="Cambria Math" panose="02040503050406030204" pitchFamily="18" charset="0"/>
                                    </a:rPr>
                                    <m:t>[</m:t>
                                  </m:r>
                                  <m:r>
                                    <a:rPr lang="en-GB">
                                      <a:latin typeface="Cambria Math" panose="02040503050406030204" pitchFamily="18" charset="0"/>
                                    </a:rPr>
                                    <m:t>0]</m:t>
                                  </m:r>
                                </m:e>
                                <m:sub>
                                  <m:r>
                                    <a:rPr lang="en-GB">
                                      <a:latin typeface="Cambria Math" panose="02040503050406030204" pitchFamily="18" charset="0"/>
                                    </a:rPr>
                                    <m:t>4</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n</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r>
                                    <a:rPr lang="en-GB">
                                      <a:latin typeface="Cambria Math" panose="02040503050406030204" pitchFamily="18" charset="0"/>
                                      <a:ea typeface="Cambria Math" panose="02040503050406030204" pitchFamily="18" charset="0"/>
                                    </a:rPr>
                                    <m:t>−4)</m:t>
                                  </m:r>
                                </m:sub>
                              </m:sSub>
                            </m:e>
                          </m:mr>
                          <m:m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d</m:t>
                                      </m:r>
                                    </m:e>
                                    <m:sub>
                                      <m:r>
                                        <m:rPr>
                                          <m:sty m:val="p"/>
                                        </m:rPr>
                                        <a:rPr lang="en-GB">
                                          <a:latin typeface="Cambria Math" panose="02040503050406030204" pitchFamily="18" charset="0"/>
                                        </a:rPr>
                                        <m:t>i</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m:t>
                                  </m:r>
                                  <m:r>
                                    <m:rPr>
                                      <m:sty m:val="p"/>
                                    </m:rPr>
                                    <a:rPr lang="en-GB">
                                      <a:latin typeface="Cambria Math" panose="02040503050406030204" pitchFamily="18" charset="0"/>
                                    </a:rPr>
                                    <m:t>n</m:t>
                                  </m:r>
                                  <m:r>
                                    <a:rPr lang="en-GB">
                                      <a:latin typeface="Cambria Math" panose="02040503050406030204" pitchFamily="18" charset="0"/>
                                    </a:rPr>
                                    <m:t>−</m:t>
                                  </m:r>
                                  <m:r>
                                    <m:rPr>
                                      <m:sty m:val="p"/>
                                    </m:rPr>
                                    <a:rPr lang="en-GB">
                                      <a:latin typeface="Cambria Math" panose="02040503050406030204" pitchFamily="18" charset="0"/>
                                    </a:rPr>
                                    <m:t>k</m:t>
                                  </m:r>
                                  <m:r>
                                    <a:rPr lang="en-GB">
                                      <a:latin typeface="Cambria Math" panose="02040503050406030204" pitchFamily="18" charset="0"/>
                                    </a:rPr>
                                    <m:t>−4)×</m:t>
                                  </m:r>
                                  <m:r>
                                    <m:rPr>
                                      <m:sty m:val="p"/>
                                    </m:rPr>
                                    <a:rPr lang="en-GB">
                                      <a:latin typeface="Cambria Math" panose="02040503050406030204" pitchFamily="18" charset="0"/>
                                      <a:ea typeface="Cambria Math" panose="02040503050406030204" pitchFamily="18" charset="0"/>
                                    </a:rPr>
                                    <m:t>k</m:t>
                                  </m:r>
                                </m:sub>
                              </m:sSub>
                            </m:e>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f</m:t>
                                      </m:r>
                                    </m:e>
                                    <m:sub>
                                      <m:r>
                                        <m:rPr>
                                          <m:sty m:val="p"/>
                                        </m:rPr>
                                        <a:rPr lang="en-GB">
                                          <a:latin typeface="Cambria Math" panose="02040503050406030204" pitchFamily="18" charset="0"/>
                                        </a:rPr>
                                        <m:t>i</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m:t>
                                  </m:r>
                                  <m:r>
                                    <m:rPr>
                                      <m:sty m:val="p"/>
                                    </m:rPr>
                                    <a:rPr lang="en-GB">
                                      <a:latin typeface="Cambria Math" panose="02040503050406030204" pitchFamily="18" charset="0"/>
                                    </a:rPr>
                                    <m:t>n</m:t>
                                  </m:r>
                                  <m:r>
                                    <a:rPr lang="en-GB">
                                      <a:latin typeface="Cambria Math" panose="02040503050406030204" pitchFamily="18" charset="0"/>
                                    </a:rPr>
                                    <m:t>−</m:t>
                                  </m:r>
                                  <m:r>
                                    <m:rPr>
                                      <m:sty m:val="p"/>
                                    </m:rPr>
                                    <a:rPr lang="en-GB">
                                      <a:latin typeface="Cambria Math" panose="02040503050406030204" pitchFamily="18" charset="0"/>
                                    </a:rPr>
                                    <m:t>k</m:t>
                                  </m:r>
                                  <m:r>
                                    <a:rPr lang="en-GB">
                                      <a:latin typeface="Cambria Math" panose="02040503050406030204" pitchFamily="18" charset="0"/>
                                    </a:rPr>
                                    <m:t>−4)×4</m:t>
                                  </m:r>
                                </m:sub>
                              </m:sSub>
                            </m:e>
                            <m:e>
                              <m:sSub>
                                <m:sSubPr>
                                  <m:ctrlPr>
                                    <a:rPr lang="en-GB" i="1">
                                      <a:latin typeface="Cambria Math" panose="02040503050406030204" pitchFamily="18" charset="0"/>
                                    </a:rPr>
                                  </m:ctrlPr>
                                </m:sSubPr>
                                <m:e>
                                  <m:r>
                                    <m:rPr>
                                      <m:sty m:val="p"/>
                                      <m:brk m:alnAt="7"/>
                                    </m:rPr>
                                    <a:rPr lang="en-GB">
                                      <a:latin typeface="Cambria Math" panose="02040503050406030204" pitchFamily="18" charset="0"/>
                                    </a:rPr>
                                    <m:t>I</m:t>
                                  </m:r>
                                </m:e>
                                <m:sub>
                                  <m:r>
                                    <a:rPr lang="en-GB">
                                      <a:latin typeface="Cambria Math" panose="02040503050406030204" pitchFamily="18" charset="0"/>
                                    </a:rPr>
                                    <m:t>(</m:t>
                                  </m:r>
                                  <m:r>
                                    <m:rPr>
                                      <m:sty m:val="p"/>
                                    </m:rPr>
                                    <a:rPr lang="en-GB">
                                      <a:latin typeface="Cambria Math" panose="02040503050406030204" pitchFamily="18" charset="0"/>
                                    </a:rPr>
                                    <m:t>n</m:t>
                                  </m:r>
                                  <m:r>
                                    <a:rPr lang="en-GB">
                                      <a:latin typeface="Cambria Math" panose="02040503050406030204" pitchFamily="18" charset="0"/>
                                    </a:rPr>
                                    <m:t>−</m:t>
                                  </m:r>
                                  <m:r>
                                    <m:rPr>
                                      <m:sty m:val="p"/>
                                    </m:rPr>
                                    <a:rPr lang="en-GB">
                                      <a:latin typeface="Cambria Math" panose="02040503050406030204" pitchFamily="18" charset="0"/>
                                    </a:rPr>
                                    <m:t>k</m:t>
                                  </m:r>
                                  <m:r>
                                    <a:rPr lang="en-GB">
                                      <a:latin typeface="Cambria Math" panose="02040503050406030204" pitchFamily="18" charset="0"/>
                                    </a:rPr>
                                    <m:t>−4)×</m:t>
                                  </m:r>
                                  <m:r>
                                    <m:rPr>
                                      <m:sty m:val="p"/>
                                    </m:rPr>
                                    <a:rPr lang="en-GB">
                                      <a:latin typeface="Cambria Math" panose="02040503050406030204" pitchFamily="18" charset="0"/>
                                    </a:rPr>
                                    <m:t>n</m:t>
                                  </m:r>
                                  <m:r>
                                    <a:rPr lang="en-GB">
                                      <a:latin typeface="Cambria Math" panose="02040503050406030204" pitchFamily="18" charset="0"/>
                                    </a:rPr>
                                    <m:t>−</m:t>
                                  </m:r>
                                  <m:r>
                                    <m:rPr>
                                      <m:sty m:val="p"/>
                                    </m:rPr>
                                    <a:rPr lang="en-GB">
                                      <a:latin typeface="Cambria Math" panose="02040503050406030204" pitchFamily="18" charset="0"/>
                                    </a:rPr>
                                    <m:t>k</m:t>
                                  </m:r>
                                  <m:r>
                                    <a:rPr lang="en-GB">
                                      <a:latin typeface="Cambria Math" panose="02040503050406030204" pitchFamily="18" charset="0"/>
                                    </a:rPr>
                                    <m:t>−4)</m:t>
                                  </m:r>
                                </m:sub>
                              </m:sSub>
                            </m:e>
                          </m:mr>
                        </m:m>
                      </m:e>
                    </m:d>
                  </m:oMath>
                </a14:m>
                <a:endParaRPr lang="en-GB">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20000"/>
                  </a:lnSpc>
                  <a:buFont typeface="Symbol" panose="05050102010706020507" pitchFamily="18" charset="2"/>
                  <a:buChar char=""/>
                </a:pPr>
                <a:r>
                  <a:rPr lang="en-GB">
                    <a:latin typeface="Times New Roman" panose="02020603050405020304" pitchFamily="18" charset="0"/>
                    <a:ea typeface="SimSun" panose="02010600030101010101" pitchFamily="2" charset="-122"/>
                    <a:cs typeface="Times New Roman" panose="02020603050405020304" pitchFamily="18" charset="0"/>
                  </a:rPr>
                  <a:t>Expansion factor </a:t>
                </a:r>
                <a14:m>
                  <m:oMath xmlns:m="http://schemas.openxmlformats.org/officeDocument/2006/math">
                    <m:sSub>
                      <m:sSubPr>
                        <m:ctrlPr>
                          <a:rPr lang="en-GB" i="1">
                            <a:latin typeface="Cambria Math" panose="02040503050406030204" pitchFamily="18" charset="0"/>
                            <a:cs typeface="Times New Roman" panose="02020603050405020304" pitchFamily="18" charset="0"/>
                          </a:rPr>
                        </m:ctrlPr>
                      </m:sSubPr>
                      <m:e>
                        <m:r>
                          <m:rPr>
                            <m:sty m:val="p"/>
                          </m:rPr>
                          <a:rPr lang="en-GB">
                            <a:latin typeface="Cambria Math" panose="02040503050406030204" pitchFamily="18" charset="0"/>
                            <a:cs typeface="Times New Roman" panose="02020603050405020304" pitchFamily="18" charset="0"/>
                          </a:rPr>
                          <m:t>Z</m:t>
                        </m:r>
                      </m:e>
                      <m:sub>
                        <m:r>
                          <m:rPr>
                            <m:sty m:val="p"/>
                          </m:rPr>
                          <a:rPr lang="en-GB">
                            <a:latin typeface="Cambria Math" panose="02040503050406030204" pitchFamily="18" charset="0"/>
                            <a:cs typeface="Times New Roman" panose="02020603050405020304" pitchFamily="18" charset="0"/>
                          </a:rPr>
                          <m:t>c</m:t>
                        </m:r>
                      </m:sub>
                    </m:sSub>
                    <m:r>
                      <a:rPr lang="en-GB">
                        <a:latin typeface="Cambria Math" panose="02040503050406030204" pitchFamily="18" charset="0"/>
                        <a:cs typeface="Times New Roman" panose="02020603050405020304" pitchFamily="18" charset="0"/>
                      </a:rPr>
                      <m:t> </m:t>
                    </m:r>
                  </m:oMath>
                </a14:m>
                <a:endParaRPr lang="en-GB">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20000"/>
                  </a:lnSpc>
                  <a:buFont typeface="Symbol" panose="05050102010706020507" pitchFamily="18" charset="2"/>
                  <a:buChar char=""/>
                </a:pPr>
                <a:r>
                  <a:rPr lang="en-GB">
                    <a:latin typeface="Times New Roman" panose="02020603050405020304" pitchFamily="18" charset="0"/>
                    <a:ea typeface="SimSun" panose="02010600030101010101" pitchFamily="2" charset="-122"/>
                    <a:cs typeface="Times New Roman" panose="02020603050405020304" pitchFamily="18" charset="0"/>
                  </a:rPr>
                  <a:t>Parity-check bits </a:t>
                </a:r>
                <a14:m>
                  <m:oMath xmlns:m="http://schemas.openxmlformats.org/officeDocument/2006/math">
                    <m:r>
                      <m:rPr>
                        <m:sty m:val="p"/>
                      </m:rPr>
                      <a:rPr lang="en-GB">
                        <a:latin typeface="Cambria Math" panose="02040503050406030204" pitchFamily="18" charset="0"/>
                        <a:ea typeface="SimSun" panose="02010600030101010101" pitchFamily="2" charset="-122"/>
                      </a:rPr>
                      <m:t>p</m:t>
                    </m:r>
                    <m:r>
                      <a:rPr lang="en-GB">
                        <a:latin typeface="Cambria Math" panose="02040503050406030204" pitchFamily="18" charset="0"/>
                        <a:ea typeface="SimSun" panose="02010600030101010101" pitchFamily="2" charset="-122"/>
                      </a:rPr>
                      <m:t>=</m:t>
                    </m:r>
                    <m:sSub>
                      <m:sSubPr>
                        <m:ctrlPr>
                          <a:rPr lang="en-GB" i="1">
                            <a:latin typeface="Cambria Math" panose="02040503050406030204" pitchFamily="18" charset="0"/>
                            <a:ea typeface="SimSun" panose="02010600030101010101" pitchFamily="2" charset="-122"/>
                          </a:rPr>
                        </m:ctrlPr>
                      </m:sSubPr>
                      <m:e>
                        <m:d>
                          <m:dPr>
                            <m:begChr m:val="["/>
                            <m:endChr m:val="]"/>
                            <m:ctrlPr>
                              <a:rPr lang="en-GB" i="1">
                                <a:latin typeface="Cambria Math" panose="02040503050406030204" pitchFamily="18" charset="0"/>
                                <a:ea typeface="SimSun" panose="02010600030101010101" pitchFamily="2" charset="-122"/>
                              </a:rPr>
                            </m:ctrlPr>
                          </m:dPr>
                          <m:e>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p</m:t>
                                </m:r>
                              </m:e>
                              <m:sub>
                                <m:r>
                                  <m:rPr>
                                    <m:sty m:val="p"/>
                                  </m:rPr>
                                  <a:rPr lang="en-GB">
                                    <a:latin typeface="Cambria Math" panose="02040503050406030204" pitchFamily="18" charset="0"/>
                                    <a:ea typeface="SimSun" panose="02010600030101010101" pitchFamily="2" charset="-122"/>
                                  </a:rPr>
                                  <m:t>i</m:t>
                                </m:r>
                              </m:sub>
                            </m:sSub>
                          </m:e>
                        </m:d>
                      </m:e>
                      <m:sub>
                        <m:r>
                          <a:rPr lang="en-GB">
                            <a:latin typeface="Cambria Math" panose="02040503050406030204" pitchFamily="18" charset="0"/>
                            <a:ea typeface="SimSun" panose="02010600030101010101" pitchFamily="2" charset="-122"/>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n</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SimSun" panose="02010600030101010101" pitchFamily="2" charset="-122"/>
                          </a:rPr>
                          <m:t>k</m:t>
                        </m:r>
                        <m:r>
                          <a:rPr lang="en-GB">
                            <a:latin typeface="Cambria Math" panose="02040503050406030204" pitchFamily="18" charset="0"/>
                            <a:ea typeface="SimSun" panose="02010600030101010101" pitchFamily="2" charset="-122"/>
                          </a:rPr>
                          <m:t>)</m:t>
                        </m:r>
                      </m:sub>
                    </m:sSub>
                  </m:oMath>
                </a14:m>
                <a:r>
                  <a:rPr lang="en-GB">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p</m:t>
                        </m:r>
                      </m:e>
                      <m:sub>
                        <m:r>
                          <m:rPr>
                            <m:sty m:val="p"/>
                          </m:rPr>
                          <a:rPr lang="en-GB">
                            <a:latin typeface="Cambria Math" panose="02040503050406030204" pitchFamily="18" charset="0"/>
                            <a:ea typeface="SimSun" panose="02010600030101010101" pitchFamily="2" charset="-122"/>
                          </a:rPr>
                          <m:t>i</m:t>
                        </m:r>
                      </m:sub>
                    </m:sSub>
                    <m:r>
                      <a:rPr lang="en-GB">
                        <a:latin typeface="Cambria Math" panose="02040503050406030204" pitchFamily="18" charset="0"/>
                        <a:ea typeface="SimSun" panose="02010600030101010101" pitchFamily="2" charset="-122"/>
                      </a:rPr>
                      <m:t> </m:t>
                    </m:r>
                  </m:oMath>
                </a14:m>
                <a:r>
                  <a:rPr lang="en-GB">
                    <a:latin typeface="Times New Roman" panose="02020603050405020304" pitchFamily="18" charset="0"/>
                    <a:ea typeface="SimSun" panose="02010600030101010101" pitchFamily="2" charset="-122"/>
                    <a:cs typeface="Times New Roman" panose="02020603050405020304" pitchFamily="18" charset="0"/>
                  </a:rPr>
                  <a:t>là vector </a:t>
                </a:r>
                <a14:m>
                  <m:oMath xmlns:m="http://schemas.openxmlformats.org/officeDocument/2006/math">
                    <m:r>
                      <a:rPr lang="en-GB">
                        <a:latin typeface="Cambria Math" panose="02040503050406030204" pitchFamily="18" charset="0"/>
                        <a:ea typeface="SimSun" panose="02010600030101010101" pitchFamily="2" charset="-122"/>
                      </a:rPr>
                      <m:t>1×</m:t>
                    </m:r>
                    <m:sSub>
                      <m:sSubPr>
                        <m:ctrlPr>
                          <a:rPr lang="en-GB" i="1">
                            <a:latin typeface="Cambria Math" panose="02040503050406030204" pitchFamily="18" charset="0"/>
                            <a:cs typeface="Times New Roman" panose="02020603050405020304" pitchFamily="18" charset="0"/>
                          </a:rPr>
                        </m:ctrlPr>
                      </m:sSubPr>
                      <m:e>
                        <m:r>
                          <m:rPr>
                            <m:sty m:val="p"/>
                          </m:rPr>
                          <a:rPr lang="en-GB">
                            <a:latin typeface="Cambria Math" panose="02040503050406030204" pitchFamily="18" charset="0"/>
                            <a:cs typeface="Times New Roman" panose="02020603050405020304" pitchFamily="18" charset="0"/>
                          </a:rPr>
                          <m:t>Z</m:t>
                        </m:r>
                      </m:e>
                      <m:sub>
                        <m:r>
                          <m:rPr>
                            <m:sty m:val="p"/>
                          </m:rPr>
                          <a:rPr lang="en-GB">
                            <a:latin typeface="Cambria Math" panose="02040503050406030204" pitchFamily="18" charset="0"/>
                            <a:cs typeface="Times New Roman" panose="02020603050405020304" pitchFamily="18" charset="0"/>
                          </a:rPr>
                          <m:t>c</m:t>
                        </m:r>
                      </m:sub>
                    </m:sSub>
                  </m:oMath>
                </a14:m>
                <a:endParaRPr lang="en-GB">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20000"/>
                  </a:lnSpc>
                  <a:buFont typeface="Symbol" panose="05050102010706020507" pitchFamily="18" charset="2"/>
                  <a:buChar char=""/>
                </a:pPr>
                <a:r>
                  <a:rPr lang="en-GB">
                    <a:latin typeface="Times New Roman" panose="02020603050405020304" pitchFamily="18" charset="0"/>
                    <a:ea typeface="SimSun" panose="02010600030101010101" pitchFamily="2" charset="-122"/>
                    <a:cs typeface="Times New Roman" panose="02020603050405020304" pitchFamily="18" charset="0"/>
                  </a:rPr>
                  <a:t>Codeword </a:t>
                </a:r>
                <a14:m>
                  <m:oMath xmlns:m="http://schemas.openxmlformats.org/officeDocument/2006/math">
                    <m:r>
                      <m:rPr>
                        <m:sty m:val="p"/>
                      </m:rPr>
                      <a:rPr lang="en-GB">
                        <a:latin typeface="Cambria Math" panose="02040503050406030204" pitchFamily="18" charset="0"/>
                        <a:ea typeface="SimSun" panose="02010600030101010101" pitchFamily="2" charset="-122"/>
                      </a:rPr>
                      <m:t>x</m:t>
                    </m:r>
                    <m:r>
                      <a:rPr lang="en-GB">
                        <a:latin typeface="Cambria Math" panose="02040503050406030204" pitchFamily="18" charset="0"/>
                        <a:ea typeface="SimSun" panose="02010600030101010101" pitchFamily="2" charset="-122"/>
                      </a:rPr>
                      <m:t>=</m:t>
                    </m:r>
                    <m:sSub>
                      <m:sSubPr>
                        <m:ctrlPr>
                          <a:rPr lang="en-GB" i="1">
                            <a:latin typeface="Cambria Math" panose="02040503050406030204" pitchFamily="18" charset="0"/>
                            <a:ea typeface="SimSun" panose="02010600030101010101" pitchFamily="2" charset="-122"/>
                          </a:rPr>
                        </m:ctrlPr>
                      </m:sSubPr>
                      <m:e>
                        <m:d>
                          <m:dPr>
                            <m:begChr m:val="["/>
                            <m:endChr m:val="]"/>
                            <m:ctrlPr>
                              <a:rPr lang="en-GB" i="1">
                                <a:latin typeface="Cambria Math" panose="02040503050406030204" pitchFamily="18" charset="0"/>
                                <a:ea typeface="SimSun" panose="02010600030101010101" pitchFamily="2" charset="-122"/>
                              </a:rPr>
                            </m:ctrlPr>
                          </m:dPr>
                          <m:e>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x</m:t>
                                </m:r>
                              </m:e>
                              <m:sub>
                                <m:r>
                                  <m:rPr>
                                    <m:sty m:val="p"/>
                                  </m:rPr>
                                  <a:rPr lang="en-GB">
                                    <a:latin typeface="Cambria Math" panose="02040503050406030204" pitchFamily="18" charset="0"/>
                                    <a:ea typeface="SimSun" panose="02010600030101010101" pitchFamily="2" charset="-122"/>
                                  </a:rPr>
                                  <m:t>i</m:t>
                                </m:r>
                              </m:sub>
                            </m:sSub>
                          </m:e>
                        </m:d>
                      </m:e>
                      <m:sub>
                        <m:r>
                          <a:rPr lang="en-GB">
                            <a:latin typeface="Cambria Math" panose="02040503050406030204" pitchFamily="18" charset="0"/>
                            <a:ea typeface="SimSun" panose="02010600030101010101" pitchFamily="2" charset="-122"/>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n</m:t>
                        </m:r>
                      </m:sub>
                    </m:sSub>
                    <m:r>
                      <a:rPr lang="en-GB">
                        <a:latin typeface="Cambria Math" panose="02040503050406030204" pitchFamily="18" charset="0"/>
                        <a:ea typeface="SimSun" panose="02010600030101010101" pitchFamily="2" charset="-122"/>
                      </a:rPr>
                      <m:t>=[</m:t>
                    </m:r>
                    <m:r>
                      <m:rPr>
                        <m:sty m:val="p"/>
                      </m:rPr>
                      <a:rPr lang="en-GB">
                        <a:latin typeface="Cambria Math" panose="02040503050406030204" pitchFamily="18" charset="0"/>
                        <a:ea typeface="SimSun" panose="02010600030101010101" pitchFamily="2" charset="-122"/>
                      </a:rPr>
                      <m:t>s</m:t>
                    </m:r>
                    <m:r>
                      <a:rPr lang="en-GB">
                        <a:latin typeface="Cambria Math" panose="02040503050406030204" pitchFamily="18" charset="0"/>
                        <a:ea typeface="SimSun" panose="02010600030101010101" pitchFamily="2" charset="-122"/>
                      </a:rPr>
                      <m:t>|</m:t>
                    </m:r>
                    <m:r>
                      <m:rPr>
                        <m:sty m:val="p"/>
                      </m:rPr>
                      <a:rPr lang="en-GB">
                        <a:latin typeface="Cambria Math" panose="02040503050406030204" pitchFamily="18" charset="0"/>
                        <a:ea typeface="SimSun" panose="02010600030101010101" pitchFamily="2" charset="-122"/>
                      </a:rPr>
                      <m:t>p</m:t>
                    </m:r>
                    <m:r>
                      <a:rPr lang="en-GB">
                        <a:latin typeface="Cambria Math" panose="02040503050406030204" pitchFamily="18" charset="0"/>
                        <a:ea typeface="SimSun" panose="02010600030101010101" pitchFamily="2" charset="-122"/>
                      </a:rPr>
                      <m:t>]</m:t>
                    </m:r>
                  </m:oMath>
                </a14:m>
                <a:endParaRPr lang="en-GB">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lnSpc>
                    <a:spcPct val="120000"/>
                  </a:lnSpc>
                  <a:buFont typeface="Symbol" panose="05050102010706020507" pitchFamily="18" charset="2"/>
                  <a:buChar char=""/>
                </a:pPr>
                <a:r>
                  <a:rPr lang="en-GB">
                    <a:latin typeface="Times New Roman" panose="02020603050405020304" pitchFamily="18" charset="0"/>
                    <a:cs typeface="Times New Roman" panose="02020603050405020304" pitchFamily="18" charset="0"/>
                  </a:rPr>
                  <a:t>Circulant Permutation Matrix</a:t>
                </a:r>
                <a:r>
                  <a:rPr lang="en-GB">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m:rPr>
                        <m:sty m:val="p"/>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cs typeface="Times New Roman" panose="02020603050405020304" pitchFamily="18" charset="0"/>
                      </a:rPr>
                      <m:t>B</m:t>
                    </m:r>
                    <m:r>
                      <a:rPr lang="en-GB">
                        <a:latin typeface="Cambria Math" panose="02040503050406030204" pitchFamily="18" charset="0"/>
                        <a:cs typeface="Times New Roman" panose="02020603050405020304" pitchFamily="18" charset="0"/>
                      </a:rPr>
                      <m:t>)=</m:t>
                    </m:r>
                    <m:d>
                      <m:dPr>
                        <m:begChr m:val="["/>
                        <m:endChr m:val="]"/>
                        <m:ctrlPr>
                          <a:rPr lang="en-GB" i="1">
                            <a:latin typeface="Cambria Math" panose="02040503050406030204" pitchFamily="18" charset="0"/>
                            <a:cs typeface="Times New Roman" panose="02020603050405020304" pitchFamily="18" charset="0"/>
                          </a:rPr>
                        </m:ctrlPr>
                      </m:dPr>
                      <m:e>
                        <m:m>
                          <m:mPr>
                            <m:mcs>
                              <m:mc>
                                <m:mcPr>
                                  <m:count m:val="2"/>
                                  <m:mcJc m:val="center"/>
                                </m:mcPr>
                              </m:mc>
                            </m:mcs>
                            <m:ctrlPr>
                              <a:rPr lang="en-GB" i="1">
                                <a:latin typeface="Cambria Math" panose="02040503050406030204" pitchFamily="18" charset="0"/>
                                <a:cs typeface="Times New Roman" panose="02020603050405020304" pitchFamily="18" charset="0"/>
                              </a:rPr>
                            </m:ctrlPr>
                          </m:mPr>
                          <m:mr>
                            <m:e>
                              <m:m>
                                <m:mPr>
                                  <m:mcs>
                                    <m:mc>
                                      <m:mcPr>
                                        <m:count m:val="2"/>
                                        <m:mcJc m:val="center"/>
                                      </m:mcPr>
                                    </m:mc>
                                  </m:mcs>
                                  <m:ctrlPr>
                                    <a:rPr lang="en-GB" i="1">
                                      <a:latin typeface="Cambria Math" panose="02040503050406030204" pitchFamily="18" charset="0"/>
                                      <a:cs typeface="Times New Roman" panose="02020603050405020304" pitchFamily="18" charset="0"/>
                                    </a:rPr>
                                  </m:ctrlPr>
                                </m:mPr>
                                <m:mr>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a:rPr lang="en-GB">
                                            <a:latin typeface="Cambria Math" panose="02040503050406030204" pitchFamily="18" charset="0"/>
                                            <a:ea typeface="SimSun" panose="02010600030101010101" pitchFamily="2" charset="-122"/>
                                          </a:rPr>
                                          <m:t>1,1</m:t>
                                        </m:r>
                                      </m:sub>
                                    </m:sSub>
                                    <m:r>
                                      <a:rPr lang="en-GB">
                                        <a:latin typeface="Cambria Math" panose="02040503050406030204" pitchFamily="18" charset="0"/>
                                        <a:ea typeface="SimSun" panose="02010600030101010101" pitchFamily="2" charset="-122"/>
                                      </a:rPr>
                                      <m:t>)</m:t>
                                    </m:r>
                                  </m:e>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a:rPr lang="en-GB">
                                            <a:latin typeface="Cambria Math" panose="02040503050406030204" pitchFamily="18" charset="0"/>
                                            <a:ea typeface="SimSun" panose="02010600030101010101" pitchFamily="2" charset="-122"/>
                                          </a:rPr>
                                          <m:t>1,2</m:t>
                                        </m:r>
                                      </m:sub>
                                    </m:sSub>
                                    <m:r>
                                      <a:rPr lang="en-GB">
                                        <a:latin typeface="Cambria Math" panose="02040503050406030204" pitchFamily="18" charset="0"/>
                                        <a:ea typeface="SimSun" panose="02010600030101010101" pitchFamily="2" charset="-122"/>
                                      </a:rPr>
                                      <m:t>)</m:t>
                                    </m:r>
                                  </m:e>
                                </m:mr>
                                <m:mr>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a:rPr lang="en-GB">
                                            <a:latin typeface="Cambria Math" panose="02040503050406030204" pitchFamily="18" charset="0"/>
                                            <a:ea typeface="SimSun" panose="02010600030101010101" pitchFamily="2" charset="-122"/>
                                          </a:rPr>
                                          <m:t>2,1</m:t>
                                        </m:r>
                                      </m:sub>
                                    </m:sSub>
                                    <m:r>
                                      <a:rPr lang="en-GB">
                                        <a:latin typeface="Cambria Math" panose="02040503050406030204" pitchFamily="18" charset="0"/>
                                        <a:ea typeface="SimSun" panose="02010600030101010101" pitchFamily="2" charset="-122"/>
                                      </a:rPr>
                                      <m:t>)</m:t>
                                    </m:r>
                                  </m:e>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a:rPr lang="en-GB">
                                            <a:latin typeface="Cambria Math" panose="02040503050406030204" pitchFamily="18" charset="0"/>
                                            <a:ea typeface="SimSun" panose="02010600030101010101" pitchFamily="2" charset="-122"/>
                                          </a:rPr>
                                          <m:t>2,2</m:t>
                                        </m:r>
                                      </m:sub>
                                    </m:sSub>
                                    <m:r>
                                      <a:rPr lang="en-GB">
                                        <a:latin typeface="Cambria Math" panose="02040503050406030204" pitchFamily="18" charset="0"/>
                                        <a:ea typeface="SimSun" panose="02010600030101010101" pitchFamily="2" charset="-122"/>
                                      </a:rPr>
                                      <m:t>)</m:t>
                                    </m:r>
                                  </m:e>
                                </m:mr>
                              </m:m>
                            </m:e>
                            <m:e>
                              <m:m>
                                <m:mPr>
                                  <m:mcs>
                                    <m:mc>
                                      <m:mcPr>
                                        <m:count m:val="2"/>
                                        <m:mcJc m:val="center"/>
                                      </m:mcPr>
                                    </m:mc>
                                  </m:mcs>
                                  <m:ctrlPr>
                                    <a:rPr lang="en-GB" i="1">
                                      <a:latin typeface="Cambria Math" panose="02040503050406030204" pitchFamily="18" charset="0"/>
                                      <a:cs typeface="Times New Roman" panose="02020603050405020304" pitchFamily="18" charset="0"/>
                                    </a:rPr>
                                  </m:ctrlPr>
                                </m:mPr>
                                <m:mr>
                                  <m:e>
                                    <m:r>
                                      <m:rPr>
                                        <m:brk m:alnAt="7"/>
                                      </m:rPr>
                                      <a:rPr lang="en-GB">
                                        <a:latin typeface="Cambria Math" panose="02040503050406030204" pitchFamily="18" charset="0"/>
                                        <a:cs typeface="Times New Roman" panose="02020603050405020304" pitchFamily="18" charset="0"/>
                                      </a:rPr>
                                      <m:t>…</m:t>
                                    </m:r>
                                  </m:e>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a:rPr lang="en-GB">
                                            <a:latin typeface="Cambria Math" panose="02040503050406030204" pitchFamily="18" charset="0"/>
                                            <a:ea typeface="SimSun" panose="02010600030101010101" pitchFamily="2" charset="-122"/>
                                          </a:rPr>
                                          <m:t>1,</m:t>
                                        </m:r>
                                        <m:r>
                                          <m:rPr>
                                            <m:sty m:val="p"/>
                                          </m:rPr>
                                          <a:rPr lang="en-GB">
                                            <a:latin typeface="Cambria Math" panose="02040503050406030204" pitchFamily="18" charset="0"/>
                                            <a:ea typeface="SimSun" panose="02010600030101010101" pitchFamily="2" charset="-122"/>
                                          </a:rPr>
                                          <m:t>n</m:t>
                                        </m:r>
                                      </m:sub>
                                    </m:sSub>
                                    <m:r>
                                      <a:rPr lang="en-GB">
                                        <a:latin typeface="Cambria Math" panose="02040503050406030204" pitchFamily="18" charset="0"/>
                                        <a:ea typeface="SimSun" panose="02010600030101010101" pitchFamily="2" charset="-122"/>
                                      </a:rPr>
                                      <m:t>)</m:t>
                                    </m:r>
                                  </m:e>
                                </m:mr>
                                <m:mr>
                                  <m:e>
                                    <m:r>
                                      <a:rPr lang="en-GB">
                                        <a:latin typeface="Cambria Math" panose="02040503050406030204" pitchFamily="18" charset="0"/>
                                        <a:cs typeface="Times New Roman" panose="02020603050405020304" pitchFamily="18" charset="0"/>
                                      </a:rPr>
                                      <m:t>…</m:t>
                                    </m:r>
                                  </m:e>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a:rPr lang="en-GB">
                                            <a:latin typeface="Cambria Math" panose="02040503050406030204" pitchFamily="18" charset="0"/>
                                            <a:ea typeface="SimSun" panose="02010600030101010101" pitchFamily="2" charset="-122"/>
                                          </a:rPr>
                                          <m:t>2,</m:t>
                                        </m:r>
                                        <m:r>
                                          <m:rPr>
                                            <m:sty m:val="p"/>
                                          </m:rPr>
                                          <a:rPr lang="en-GB">
                                            <a:latin typeface="Cambria Math" panose="02040503050406030204" pitchFamily="18" charset="0"/>
                                            <a:ea typeface="SimSun" panose="02010600030101010101" pitchFamily="2" charset="-122"/>
                                          </a:rPr>
                                          <m:t>n</m:t>
                                        </m:r>
                                      </m:sub>
                                    </m:sSub>
                                    <m:r>
                                      <a:rPr lang="en-GB">
                                        <a:latin typeface="Cambria Math" panose="02040503050406030204" pitchFamily="18" charset="0"/>
                                        <a:ea typeface="SimSun" panose="02010600030101010101" pitchFamily="2" charset="-122"/>
                                      </a:rPr>
                                      <m:t>)</m:t>
                                    </m:r>
                                  </m:e>
                                </m:mr>
                              </m:m>
                            </m:e>
                          </m:mr>
                          <m:mr>
                            <m:e>
                              <m:m>
                                <m:mPr>
                                  <m:mcs>
                                    <m:mc>
                                      <m:mcPr>
                                        <m:count m:val="2"/>
                                        <m:mcJc m:val="center"/>
                                      </m:mcPr>
                                    </m:mc>
                                  </m:mcs>
                                  <m:ctrlPr>
                                    <a:rPr lang="en-GB" i="1">
                                      <a:latin typeface="Cambria Math" panose="02040503050406030204" pitchFamily="18" charset="0"/>
                                      <a:cs typeface="Times New Roman" panose="02020603050405020304" pitchFamily="18" charset="0"/>
                                    </a:rPr>
                                  </m:ctrlPr>
                                </m:mPr>
                                <m:mr>
                                  <m:e>
                                    <m:r>
                                      <m:rPr>
                                        <m:brk m:alnAt="7"/>
                                      </m:rPr>
                                      <a:rPr lang="en-GB">
                                        <a:latin typeface="Cambria Math" panose="02040503050406030204" pitchFamily="18" charset="0"/>
                                        <a:cs typeface="Times New Roman" panose="02020603050405020304" pitchFamily="18" charset="0"/>
                                      </a:rPr>
                                      <m:t>⋮</m:t>
                                    </m:r>
                                  </m:e>
                                  <m:e>
                                    <m:r>
                                      <a:rPr lang="en-GB">
                                        <a:latin typeface="Cambria Math" panose="02040503050406030204" pitchFamily="18" charset="0"/>
                                        <a:cs typeface="Times New Roman" panose="02020603050405020304" pitchFamily="18" charset="0"/>
                                      </a:rPr>
                                      <m:t>⋮</m:t>
                                    </m:r>
                                  </m:e>
                                </m:mr>
                                <m:mr>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m:rPr>
                                            <m:sty m:val="p"/>
                                          </m:rPr>
                                          <a:rPr lang="en-GB">
                                            <a:latin typeface="Cambria Math" panose="02040503050406030204" pitchFamily="18" charset="0"/>
                                            <a:ea typeface="SimSun" panose="02010600030101010101" pitchFamily="2" charset="-122"/>
                                          </a:rPr>
                                          <m:t>m</m:t>
                                        </m:r>
                                        <m:r>
                                          <a:rPr lang="en-GB">
                                            <a:latin typeface="Cambria Math" panose="02040503050406030204" pitchFamily="18" charset="0"/>
                                            <a:ea typeface="SimSun" panose="02010600030101010101" pitchFamily="2" charset="-122"/>
                                          </a:rPr>
                                          <m:t>,1</m:t>
                                        </m:r>
                                      </m:sub>
                                    </m:sSub>
                                    <m:r>
                                      <a:rPr lang="en-GB">
                                        <a:latin typeface="Cambria Math" panose="02040503050406030204" pitchFamily="18" charset="0"/>
                                        <a:ea typeface="SimSun" panose="02010600030101010101" pitchFamily="2" charset="-122"/>
                                      </a:rPr>
                                      <m:t>)</m:t>
                                    </m:r>
                                  </m:e>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m:rPr>
                                            <m:sty m:val="p"/>
                                          </m:rPr>
                                          <a:rPr lang="en-GB">
                                            <a:latin typeface="Cambria Math" panose="02040503050406030204" pitchFamily="18" charset="0"/>
                                            <a:ea typeface="SimSun" panose="02010600030101010101" pitchFamily="2" charset="-122"/>
                                          </a:rPr>
                                          <m:t>m</m:t>
                                        </m:r>
                                        <m:r>
                                          <a:rPr lang="en-GB">
                                            <a:latin typeface="Cambria Math" panose="02040503050406030204" pitchFamily="18" charset="0"/>
                                            <a:ea typeface="SimSun" panose="02010600030101010101" pitchFamily="2" charset="-122"/>
                                          </a:rPr>
                                          <m:t>,2</m:t>
                                        </m:r>
                                      </m:sub>
                                    </m:sSub>
                                    <m:r>
                                      <a:rPr lang="en-GB">
                                        <a:latin typeface="Cambria Math" panose="02040503050406030204" pitchFamily="18" charset="0"/>
                                        <a:ea typeface="SimSun" panose="02010600030101010101" pitchFamily="2" charset="-122"/>
                                      </a:rPr>
                                      <m:t>)</m:t>
                                    </m:r>
                                  </m:e>
                                </m:mr>
                              </m:m>
                            </m:e>
                            <m:e>
                              <m:m>
                                <m:mPr>
                                  <m:mcs>
                                    <m:mc>
                                      <m:mcPr>
                                        <m:count m:val="2"/>
                                        <m:mcJc m:val="center"/>
                                      </m:mcPr>
                                    </m:mc>
                                  </m:mcs>
                                  <m:ctrlPr>
                                    <a:rPr lang="en-GB" i="1">
                                      <a:latin typeface="Cambria Math" panose="02040503050406030204" pitchFamily="18" charset="0"/>
                                      <a:cs typeface="Times New Roman" panose="02020603050405020304" pitchFamily="18" charset="0"/>
                                    </a:rPr>
                                  </m:ctrlPr>
                                </m:mPr>
                                <m:mr>
                                  <m:e>
                                    <m:r>
                                      <m:rPr>
                                        <m:brk m:alnAt="7"/>
                                      </m:rPr>
                                      <a:rPr lang="en-GB">
                                        <a:latin typeface="Cambria Math" panose="02040503050406030204" pitchFamily="18" charset="0"/>
                                        <a:cs typeface="Times New Roman" panose="02020603050405020304" pitchFamily="18" charset="0"/>
                                      </a:rPr>
                                      <m:t>⋱</m:t>
                                    </m:r>
                                  </m:e>
                                  <m:e>
                                    <m:r>
                                      <a:rPr lang="en-GB">
                                        <a:latin typeface="Cambria Math" panose="02040503050406030204" pitchFamily="18" charset="0"/>
                                        <a:cs typeface="Times New Roman" panose="02020603050405020304" pitchFamily="18" charset="0"/>
                                      </a:rPr>
                                      <m:t>⋮</m:t>
                                    </m:r>
                                  </m:e>
                                </m:mr>
                                <m:mr>
                                  <m:e>
                                    <m:r>
                                      <a:rPr lang="en-GB">
                                        <a:latin typeface="Cambria Math" panose="02040503050406030204" pitchFamily="18" charset="0"/>
                                        <a:cs typeface="Times New Roman" panose="02020603050405020304" pitchFamily="18" charset="0"/>
                                      </a:rPr>
                                      <m:t>…</m:t>
                                    </m:r>
                                  </m:e>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sSub>
                                      <m:sSubPr>
                                        <m:ctrlPr>
                                          <a:rPr lang="en-GB" i="1">
                                            <a:latin typeface="Cambria Math" panose="02040503050406030204" pitchFamily="18" charset="0"/>
                                            <a:ea typeface="SimSun" panose="02010600030101010101" pitchFamily="2" charset="-122"/>
                                          </a:rPr>
                                        </m:ctrlPr>
                                      </m:sSubPr>
                                      <m:e>
                                        <m:r>
                                          <m:rPr>
                                            <m:sty m:val="p"/>
                                          </m:rPr>
                                          <a:rPr lang="en-GB">
                                            <a:latin typeface="Cambria Math" panose="02040503050406030204" pitchFamily="18" charset="0"/>
                                            <a:ea typeface="SimSun" panose="02010600030101010101" pitchFamily="2" charset="-122"/>
                                          </a:rPr>
                                          <m:t>b</m:t>
                                        </m:r>
                                      </m:e>
                                      <m:sub>
                                        <m:r>
                                          <m:rPr>
                                            <m:sty m:val="p"/>
                                          </m:rPr>
                                          <a:rPr lang="en-GB">
                                            <a:latin typeface="Cambria Math" panose="02040503050406030204" pitchFamily="18" charset="0"/>
                                            <a:ea typeface="SimSun" panose="02010600030101010101" pitchFamily="2" charset="-122"/>
                                          </a:rPr>
                                          <m:t>m</m:t>
                                        </m:r>
                                        <m:r>
                                          <a:rPr lang="en-GB">
                                            <a:latin typeface="Cambria Math" panose="02040503050406030204" pitchFamily="18" charset="0"/>
                                            <a:ea typeface="SimSun" panose="02010600030101010101" pitchFamily="2" charset="-122"/>
                                          </a:rPr>
                                          <m:t>,</m:t>
                                        </m:r>
                                        <m:r>
                                          <m:rPr>
                                            <m:sty m:val="p"/>
                                          </m:rPr>
                                          <a:rPr lang="en-GB">
                                            <a:latin typeface="Cambria Math" panose="02040503050406030204" pitchFamily="18" charset="0"/>
                                            <a:ea typeface="SimSun" panose="02010600030101010101" pitchFamily="2" charset="-122"/>
                                          </a:rPr>
                                          <m:t>n</m:t>
                                        </m:r>
                                      </m:sub>
                                    </m:sSub>
                                    <m:r>
                                      <a:rPr lang="en-GB">
                                        <a:latin typeface="Cambria Math" panose="02040503050406030204" pitchFamily="18" charset="0"/>
                                        <a:ea typeface="SimSun" panose="02010600030101010101" pitchFamily="2" charset="-122"/>
                                      </a:rPr>
                                      <m:t>)</m:t>
                                    </m:r>
                                  </m:e>
                                </m:mr>
                              </m:m>
                            </m:e>
                          </m:mr>
                        </m:m>
                      </m:e>
                    </m:d>
                  </m:oMath>
                </a14:m>
                <a:r>
                  <a:rPr lang="en-GB">
                    <a:latin typeface="Times New Roman" panose="02020603050405020304" pitchFamily="18" charset="0"/>
                    <a:ea typeface="SimSun" panose="02010600030101010101" pitchFamily="2" charset="-122"/>
                    <a:cs typeface="Times New Roman" panose="02020603050405020304" pitchFamily="18" charset="0"/>
                  </a:rPr>
                  <a:t> </a:t>
                </a:r>
              </a:p>
            </p:txBody>
          </p:sp>
        </mc:Choice>
        <mc:Fallback>
          <p:sp>
            <p:nvSpPr>
              <p:cNvPr id="12" name="TextBox 11">
                <a:extLst>
                  <a:ext uri="{FF2B5EF4-FFF2-40B4-BE49-F238E27FC236}">
                    <a16:creationId xmlns:a16="http://schemas.microsoft.com/office/drawing/2014/main" id="{62C2F55B-28E3-41C1-8D1E-3356AFFB7B1A}"/>
                  </a:ext>
                </a:extLst>
              </p:cNvPr>
              <p:cNvSpPr txBox="1">
                <a:spLocks noRot="1" noChangeAspect="1" noMove="1" noResize="1" noEditPoints="1" noAdjustHandles="1" noChangeArrowheads="1" noChangeShapeType="1" noTextEdit="1"/>
              </p:cNvSpPr>
              <p:nvPr/>
            </p:nvSpPr>
            <p:spPr>
              <a:xfrm>
                <a:off x="1582724" y="2366920"/>
                <a:ext cx="9085277" cy="3886898"/>
              </a:xfrm>
              <a:prstGeom prst="rect">
                <a:avLst/>
              </a:prstGeom>
              <a:blipFill>
                <a:blip r:embed="rId2"/>
                <a:stretch>
                  <a:fillRect l="-604" t="-15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11128774-C605-47DE-AC7E-50DD3BD3FF7A}"/>
              </a:ext>
            </a:extLst>
          </p:cNvPr>
          <p:cNvSpPr txBox="1"/>
          <p:nvPr/>
        </p:nvSpPr>
        <p:spPr>
          <a:xfrm>
            <a:off x="2134251" y="1741169"/>
            <a:ext cx="2619510" cy="369332"/>
          </a:xfrm>
          <a:prstGeom prst="rect">
            <a:avLst/>
          </a:prstGeom>
          <a:noFill/>
        </p:spPr>
        <p:txBody>
          <a:bodyPr wrap="square" rtlCol="0">
            <a:spAutoFit/>
          </a:bodyPr>
          <a:lstStyle/>
          <a:p>
            <a:r>
              <a:rPr lang="en-GB" err="1">
                <a:latin typeface="Times New Roman" panose="02020603050405020304" pitchFamily="18" charset="0"/>
                <a:cs typeface="Times New Roman" panose="02020603050405020304" pitchFamily="18" charset="0"/>
              </a:rPr>
              <a:t>Quy</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ước</a:t>
            </a:r>
            <a:r>
              <a:rPr lang="en-GB">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77580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09BE4-D464-4F62-AF04-8B5242DA28A5}"/>
              </a:ext>
            </a:extLst>
          </p:cNvPr>
          <p:cNvSpPr>
            <a:spLocks noGrp="1"/>
          </p:cNvSpPr>
          <p:nvPr>
            <p:ph type="title"/>
          </p:nvPr>
        </p:nvSpPr>
        <p:spPr>
          <a:xfrm>
            <a:off x="2012950" y="-210145"/>
            <a:ext cx="8026400" cy="1325563"/>
          </a:xfrm>
        </p:spPr>
        <p:txBody>
          <a:bodyPr>
            <a:normAutofit/>
          </a:bodyPr>
          <a:lstStyle/>
          <a:p>
            <a:r>
              <a:rPr lang="en-US" sz="4000">
                <a:latin typeface="Times New Roman" panose="02020603050405020304" pitchFamily="18" charset="0"/>
                <a:cs typeface="Times New Roman" panose="02020603050405020304" pitchFamily="18" charset="0"/>
              </a:rPr>
              <a:t>ENCODING</a:t>
            </a:r>
          </a:p>
        </p:txBody>
      </p:sp>
      <p:sp>
        <p:nvSpPr>
          <p:cNvPr id="11" name="TextBox 10">
            <a:extLst>
              <a:ext uri="{FF2B5EF4-FFF2-40B4-BE49-F238E27FC236}">
                <a16:creationId xmlns:a16="http://schemas.microsoft.com/office/drawing/2014/main" id="{71388F1F-A09E-4CC5-8FE9-545E52535DB4}"/>
              </a:ext>
            </a:extLst>
          </p:cNvPr>
          <p:cNvSpPr txBox="1"/>
          <p:nvPr/>
        </p:nvSpPr>
        <p:spPr>
          <a:xfrm>
            <a:off x="1524000" y="1115418"/>
            <a:ext cx="9144000" cy="369332"/>
          </a:xfrm>
          <a:prstGeom prst="rect">
            <a:avLst/>
          </a:prstGeom>
          <a:noFill/>
        </p:spPr>
        <p:txBody>
          <a:bodyPr wrap="square" rtlCol="0">
            <a:spAutoFit/>
          </a:bodyPr>
          <a:lstStyle/>
          <a:p>
            <a:r>
              <a:rPr lang="en-GB" err="1"/>
              <a:t>Giải</a:t>
            </a:r>
            <a:r>
              <a:rPr lang="en-GB"/>
              <a:t> </a:t>
            </a:r>
            <a:r>
              <a:rPr lang="en-GB" err="1"/>
              <a:t>thuật</a:t>
            </a:r>
            <a:r>
              <a:rPr lang="en-GB"/>
              <a:t> </a:t>
            </a:r>
            <a:r>
              <a:rPr lang="en-GB" err="1"/>
              <a:t>cho</a:t>
            </a:r>
            <a:r>
              <a:rPr lang="en-GB"/>
              <a:t> 5G NR QC-LDPC Encoding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24CAC7B-8FD3-4060-9003-1F9F120C16DB}"/>
                  </a:ext>
                </a:extLst>
              </p:cNvPr>
              <p:cNvSpPr txBox="1"/>
              <p:nvPr/>
            </p:nvSpPr>
            <p:spPr>
              <a:xfrm>
                <a:off x="2530679" y="1992257"/>
                <a:ext cx="1266738"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a:latin typeface="Cambria Math" panose="02040503050406030204" pitchFamily="18" charset="0"/>
                        </a:rPr>
                        <m:t>H</m:t>
                      </m:r>
                      <m:r>
                        <a:rPr lang="en-GB">
                          <a:latin typeface="Cambria Math" panose="02040503050406030204" pitchFamily="18" charset="0"/>
                        </a:rPr>
                        <m:t>∙ </m:t>
                      </m:r>
                      <m:sSup>
                        <m:sSupPr>
                          <m:ctrlPr>
                            <a:rPr lang="en-GB" i="1">
                              <a:solidFill>
                                <a:srgbClr val="836967"/>
                              </a:solidFill>
                              <a:latin typeface="Cambria Math" panose="02040503050406030204" pitchFamily="18" charset="0"/>
                            </a:rPr>
                          </m:ctrlPr>
                        </m:sSupPr>
                        <m:e>
                          <m:r>
                            <m:rPr>
                              <m:sty m:val="p"/>
                            </m:rPr>
                            <a:rPr lang="en-GB">
                              <a:latin typeface="Cambria Math" panose="02040503050406030204" pitchFamily="18" charset="0"/>
                            </a:rPr>
                            <m:t>c</m:t>
                          </m:r>
                        </m:e>
                        <m:sup>
                          <m:r>
                            <m:rPr>
                              <m:sty m:val="p"/>
                            </m:rPr>
                            <a:rPr lang="en-GB">
                              <a:latin typeface="Cambria Math" panose="02040503050406030204" pitchFamily="18" charset="0"/>
                            </a:rPr>
                            <m:t>T</m:t>
                          </m:r>
                        </m:sup>
                      </m:sSup>
                      <m:r>
                        <a:rPr lang="en-GB">
                          <a:latin typeface="Cambria Math" panose="02040503050406030204" pitchFamily="18" charset="0"/>
                        </a:rPr>
                        <m:t>=0</m:t>
                      </m:r>
                    </m:oMath>
                  </m:oMathPara>
                </a14:m>
                <a:endParaRPr lang="en-GB">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E24CAC7B-8FD3-4060-9003-1F9F120C16DB}"/>
                  </a:ext>
                </a:extLst>
              </p:cNvPr>
              <p:cNvSpPr txBox="1">
                <a:spLocks noRot="1" noChangeAspect="1" noMove="1" noResize="1" noEditPoints="1" noAdjustHandles="1" noChangeArrowheads="1" noChangeShapeType="1" noTextEdit="1"/>
              </p:cNvSpPr>
              <p:nvPr/>
            </p:nvSpPr>
            <p:spPr>
              <a:xfrm>
                <a:off x="2530679" y="1992257"/>
                <a:ext cx="1266738" cy="37427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B55CEAF-6879-4EA7-A3B1-E0563B76CD80}"/>
                  </a:ext>
                </a:extLst>
              </p:cNvPr>
              <p:cNvSpPr txBox="1"/>
              <p:nvPr/>
            </p:nvSpPr>
            <p:spPr>
              <a:xfrm>
                <a:off x="2530679" y="3074640"/>
                <a:ext cx="332204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a:latin typeface="Cambria Math" panose="02040503050406030204" pitchFamily="18" charset="0"/>
                              <a:cs typeface="Times New Roman" panose="02020603050405020304" pitchFamily="18" charset="0"/>
                            </a:rPr>
                          </m:ctrlPr>
                        </m:dPr>
                        <m:e>
                          <m:m>
                            <m:mPr>
                              <m:mcs>
                                <m:mc>
                                  <m:mcPr>
                                    <m:count m:val="3"/>
                                    <m:mcJc m:val="center"/>
                                  </m:mcPr>
                                </m:mc>
                              </m:mcs>
                              <m:ctrlPr>
                                <a:rPr lang="en-GB" i="1">
                                  <a:latin typeface="Cambria Math" panose="02040503050406030204" pitchFamily="18" charset="0"/>
                                  <a:cs typeface="Times New Roman" panose="02020603050405020304" pitchFamily="18" charset="0"/>
                                </a:rPr>
                              </m:ctrlPr>
                            </m:mPr>
                            <m:mr>
                              <m:e>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cs typeface="Times New Roman" panose="02020603050405020304" pitchFamily="18" charset="0"/>
                                  </a:rPr>
                                  <m:t>A</m:t>
                                </m:r>
                                <m:r>
                                  <a:rPr lang="en-GB">
                                    <a:latin typeface="Cambria Math" panose="02040503050406030204" pitchFamily="18" charset="0"/>
                                    <a:cs typeface="Times New Roman" panose="02020603050405020304" pitchFamily="18" charset="0"/>
                                  </a:rPr>
                                  <m:t>)</m:t>
                                </m:r>
                              </m:e>
                              <m:e>
                                <m:r>
                                  <m:rPr>
                                    <m:sty m:val="p"/>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cs typeface="Times New Roman" panose="02020603050405020304" pitchFamily="18" charset="0"/>
                                  </a:rPr>
                                  <m:t>E</m:t>
                                </m:r>
                                <m:r>
                                  <a:rPr lang="en-GB">
                                    <a:latin typeface="Cambria Math" panose="02040503050406030204" pitchFamily="18" charset="0"/>
                                    <a:cs typeface="Times New Roman" panose="02020603050405020304" pitchFamily="18" charset="0"/>
                                  </a:rPr>
                                  <m:t>)</m:t>
                                </m:r>
                              </m:e>
                              <m:e>
                                <m:r>
                                  <m:rPr>
                                    <m:sty m:val="p"/>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cs typeface="Times New Roman" panose="02020603050405020304" pitchFamily="18" charset="0"/>
                                  </a:rPr>
                                  <m:t>O</m:t>
                                </m:r>
                                <m:r>
                                  <a:rPr lang="en-GB">
                                    <a:latin typeface="Cambria Math" panose="02040503050406030204" pitchFamily="18" charset="0"/>
                                    <a:cs typeface="Times New Roman" panose="02020603050405020304" pitchFamily="18" charset="0"/>
                                  </a:rPr>
                                  <m:t>)</m:t>
                                </m:r>
                              </m:e>
                            </m:mr>
                            <m:mr>
                              <m:e>
                                <m:r>
                                  <m:rPr>
                                    <m:sty m:val="p"/>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cs typeface="Times New Roman" panose="02020603050405020304" pitchFamily="18" charset="0"/>
                                  </a:rPr>
                                  <m:t>D</m:t>
                                </m:r>
                                <m:r>
                                  <a:rPr lang="en-GB">
                                    <a:latin typeface="Cambria Math" panose="02040503050406030204" pitchFamily="18" charset="0"/>
                                    <a:cs typeface="Times New Roman" panose="02020603050405020304" pitchFamily="18" charset="0"/>
                                  </a:rPr>
                                  <m:t>)</m:t>
                                </m:r>
                              </m:e>
                              <m:e>
                                <m:r>
                                  <m:rPr>
                                    <m:sty m:val="p"/>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cs typeface="Times New Roman" panose="02020603050405020304" pitchFamily="18" charset="0"/>
                                  </a:rPr>
                                  <m:t>F</m:t>
                                </m:r>
                                <m:r>
                                  <a:rPr lang="en-GB">
                                    <a:latin typeface="Cambria Math" panose="02040503050406030204" pitchFamily="18" charset="0"/>
                                    <a:cs typeface="Times New Roman" panose="02020603050405020304" pitchFamily="18" charset="0"/>
                                  </a:rPr>
                                  <m:t>)</m:t>
                                </m:r>
                              </m:e>
                              <m:e>
                                <m:r>
                                  <m:rPr>
                                    <m:sty m:val="p"/>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m:rPr>
                                    <m:sty m:val="p"/>
                                  </m:rPr>
                                  <a:rPr lang="en-GB">
                                    <a:latin typeface="Cambria Math" panose="02040503050406030204" pitchFamily="18" charset="0"/>
                                    <a:cs typeface="Times New Roman" panose="02020603050405020304" pitchFamily="18" charset="0"/>
                                  </a:rPr>
                                  <m:t>I</m:t>
                                </m:r>
                                <m:r>
                                  <a:rPr lang="en-GB">
                                    <a:latin typeface="Cambria Math" panose="02040503050406030204" pitchFamily="18" charset="0"/>
                                    <a:cs typeface="Times New Roman" panose="02020603050405020304" pitchFamily="18" charset="0"/>
                                  </a:rPr>
                                  <m:t>)</m:t>
                                </m:r>
                              </m:e>
                            </m:mr>
                          </m:m>
                        </m:e>
                      </m:d>
                      <m:r>
                        <a:rPr lang="en-GB">
                          <a:latin typeface="Cambria Math" panose="02040503050406030204" pitchFamily="18" charset="0"/>
                        </a:rPr>
                        <m:t>∙</m:t>
                      </m:r>
                      <m:d>
                        <m:dPr>
                          <m:begChr m:val="["/>
                          <m:endChr m:val="]"/>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e>
                            </m:mr>
                            <m:mr>
                              <m:e>
                                <m:sSup>
                                  <m:sSupPr>
                                    <m:ctrlPr>
                                      <a:rPr lang="en-GB" i="1">
                                        <a:latin typeface="Cambria Math" panose="02040503050406030204" pitchFamily="18" charset="0"/>
                                      </a:rPr>
                                    </m:ctrlPr>
                                  </m:sSupPr>
                                  <m:e>
                                    <m:r>
                                      <m:rPr>
                                        <m:sty m:val="p"/>
                                      </m:rPr>
                                      <a:rPr lang="en-GB">
                                        <a:latin typeface="Cambria Math" panose="02040503050406030204" pitchFamily="18" charset="0"/>
                                      </a:rPr>
                                      <m:t>p</m:t>
                                    </m:r>
                                  </m:e>
                                  <m:sup>
                                    <m:r>
                                      <m:rPr>
                                        <m:sty m:val="p"/>
                                      </m:rPr>
                                      <a:rPr lang="en-GB">
                                        <a:latin typeface="Cambria Math" panose="02040503050406030204" pitchFamily="18" charset="0"/>
                                      </a:rPr>
                                      <m:t>T</m:t>
                                    </m:r>
                                  </m:sup>
                                </m:sSup>
                              </m:e>
                            </m:mr>
                          </m:m>
                        </m:e>
                      </m:d>
                      <m:r>
                        <a:rPr lang="en-GB">
                          <a:latin typeface="Cambria Math" panose="02040503050406030204" pitchFamily="18" charset="0"/>
                        </a:rPr>
                        <m:t>=0</m:t>
                      </m:r>
                    </m:oMath>
                  </m:oMathPara>
                </a14:m>
                <a:endParaRPr lang="en-GB">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3B55CEAF-6879-4EA7-A3B1-E0563B76CD80}"/>
                  </a:ext>
                </a:extLst>
              </p:cNvPr>
              <p:cNvSpPr txBox="1">
                <a:spLocks noRot="1" noChangeAspect="1" noMove="1" noResize="1" noEditPoints="1" noAdjustHandles="1" noChangeArrowheads="1" noChangeShapeType="1" noTextEdit="1"/>
              </p:cNvSpPr>
              <p:nvPr/>
            </p:nvSpPr>
            <p:spPr>
              <a:xfrm>
                <a:off x="2530679" y="3074640"/>
                <a:ext cx="3322040" cy="7087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7C6EBB9-B2C0-427D-959A-1733A7ED7AA7}"/>
                  </a:ext>
                </a:extLst>
              </p:cNvPr>
              <p:cNvSpPr txBox="1"/>
              <p:nvPr/>
            </p:nvSpPr>
            <p:spPr>
              <a:xfrm>
                <a:off x="2463567" y="4488649"/>
                <a:ext cx="6400800" cy="8117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GB" i="1">
                              <a:latin typeface="Cambria Math" panose="02040503050406030204" pitchFamily="18" charset="0"/>
                            </a:rPr>
                          </m:ctrlPr>
                        </m:dPr>
                        <m:e>
                          <m:eqArr>
                            <m:eqArrPr>
                              <m:ctrlPr>
                                <a:rPr lang="en-GB" i="1">
                                  <a:latin typeface="Cambria Math" panose="02040503050406030204" pitchFamily="18" charset="0"/>
                                </a:rPr>
                              </m:ctrlPr>
                            </m:eqArrP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m:rPr>
                                      <m:sty m:val="p"/>
                                    </m:rPr>
                                    <a:rPr lang="en-GB">
                                      <a:latin typeface="Cambria Math" panose="02040503050406030204" pitchFamily="18" charset="0"/>
                                      <a:cs typeface="Times New Roman" panose="02020603050405020304" pitchFamily="18" charset="0"/>
                                    </a:rPr>
                                    <m:t>A</m:t>
                                  </m:r>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m:rPr>
                                      <m:sty m:val="p"/>
                                    </m:rPr>
                                    <a:rPr lang="en-GB">
                                      <a:latin typeface="Cambria Math" panose="02040503050406030204" pitchFamily="18" charset="0"/>
                                      <a:cs typeface="Times New Roman" panose="02020603050405020304" pitchFamily="18" charset="0"/>
                                    </a:rPr>
                                    <m:t>E</m:t>
                                  </m:r>
                                </m:e>
                              </m:d>
                              <m:r>
                                <a:rPr lang="en-GB">
                                  <a:latin typeface="Cambria Math" panose="02040503050406030204" pitchFamily="18" charset="0"/>
                                </a:rPr>
                                <m:t>∙</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1</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2</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3</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4</m:t>
                                          </m:r>
                                        </m:sub>
                                      </m:sSub>
                                    </m:e>
                                  </m:d>
                                </m:e>
                                <m:sup>
                                  <m:r>
                                    <m:rPr>
                                      <m:sty m:val="p"/>
                                    </m:rPr>
                                    <a:rPr lang="en-GB">
                                      <a:latin typeface="Cambria Math" panose="02040503050406030204" pitchFamily="18" charset="0"/>
                                    </a:rPr>
                                    <m:t>T</m:t>
                                  </m:r>
                                </m:sup>
                              </m:sSup>
                              <m:r>
                                <a:rPr lang="en-GB">
                                  <a:latin typeface="Cambria Math" panose="02040503050406030204" pitchFamily="18" charset="0"/>
                                </a:rPr>
                                <m:t>=0</m:t>
                              </m:r>
                              <m:r>
                                <m:rPr>
                                  <m:nor/>
                                </m:rPr>
                                <a:rPr lang="en-GB" dirty="0">
                                  <a:latin typeface="Times New Roman" panose="02020603050405020304" pitchFamily="18" charset="0"/>
                                  <a:cs typeface="Times New Roman" panose="02020603050405020304" pitchFamily="18" charset="0"/>
                                </a:rPr>
                                <m:t> </m:t>
                              </m:r>
                              <m:r>
                                <a:rPr lang="en-GB" dirty="0">
                                  <a:latin typeface="Cambria Math" panose="02040503050406030204" pitchFamily="18" charset="0"/>
                                </a:rPr>
                                <m:t> (</m:t>
                              </m:r>
                              <m:r>
                                <m:rPr>
                                  <m:sty m:val="p"/>
                                </m:rPr>
                                <a:rPr lang="en-GB" dirty="0">
                                  <a:latin typeface="Cambria Math" panose="02040503050406030204" pitchFamily="18" charset="0"/>
                                </a:rPr>
                                <m:t>I</m:t>
                              </m:r>
                              <m:r>
                                <a:rPr lang="en-GB" dirty="0">
                                  <a:latin typeface="Cambria Math" panose="02040503050406030204" pitchFamily="18" charset="0"/>
                                </a:rPr>
                                <m:t>)</m:t>
                              </m:r>
                            </m:e>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m:rPr>
                                      <m:sty m:val="p"/>
                                    </m:rPr>
                                    <a:rPr lang="en-GB">
                                      <a:latin typeface="Cambria Math" panose="02040503050406030204" pitchFamily="18" charset="0"/>
                                      <a:cs typeface="Times New Roman" panose="02020603050405020304" pitchFamily="18" charset="0"/>
                                    </a:rPr>
                                    <m:t>D</m:t>
                                  </m:r>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m:rPr>
                                      <m:sty m:val="p"/>
                                    </m:rPr>
                                    <a:rPr lang="en-GB">
                                      <a:latin typeface="Cambria Math" panose="02040503050406030204" pitchFamily="18" charset="0"/>
                                      <a:cs typeface="Times New Roman" panose="02020603050405020304" pitchFamily="18" charset="0"/>
                                    </a:rPr>
                                    <m:t>F</m:t>
                                  </m:r>
                                </m:e>
                              </m:d>
                              <m:r>
                                <a:rPr lang="en-GB">
                                  <a:latin typeface="Cambria Math" panose="02040503050406030204" pitchFamily="18" charset="0"/>
                                </a:rPr>
                                <m:t>∙</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1</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2</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3</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4</m:t>
                                          </m:r>
                                        </m:sub>
                                      </m:sSub>
                                    </m:e>
                                  </m:d>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m:rPr>
                                      <m:sty m:val="p"/>
                                    </m:rPr>
                                    <a:rPr lang="en-GB">
                                      <a:latin typeface="Cambria Math" panose="02040503050406030204" pitchFamily="18" charset="0"/>
                                      <a:cs typeface="Times New Roman" panose="02020603050405020304" pitchFamily="18" charset="0"/>
                                    </a:rPr>
                                    <m:t>I</m:t>
                                  </m:r>
                                </m:e>
                              </m:d>
                              <m:r>
                                <a:rPr lang="en-GB">
                                  <a:latin typeface="Cambria Math" panose="02040503050406030204" pitchFamily="18" charset="0"/>
                                </a:rPr>
                                <m:t>∙</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5</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6</m:t>
                                          </m:r>
                                        </m:sub>
                                      </m:sSub>
                                      <m: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m:rPr>
                                              <m:sty m:val="p"/>
                                            </m:rPr>
                                            <a:rPr lang="en-GB">
                                              <a:latin typeface="Cambria Math" panose="02040503050406030204" pitchFamily="18" charset="0"/>
                                            </a:rPr>
                                            <m:t>n</m:t>
                                          </m:r>
                                          <m:r>
                                            <a:rPr lang="en-GB">
                                              <a:latin typeface="Cambria Math" panose="02040503050406030204" pitchFamily="18" charset="0"/>
                                            </a:rPr>
                                            <m:t>−</m:t>
                                          </m:r>
                                          <m:r>
                                            <m:rPr>
                                              <m:sty m:val="p"/>
                                            </m:rPr>
                                            <a:rPr lang="en-GB">
                                              <a:latin typeface="Cambria Math" panose="02040503050406030204" pitchFamily="18" charset="0"/>
                                            </a:rPr>
                                            <m:t>k</m:t>
                                          </m:r>
                                        </m:sub>
                                      </m:sSub>
                                    </m:e>
                                  </m:d>
                                </m:e>
                                <m:sup>
                                  <m:r>
                                    <m:rPr>
                                      <m:sty m:val="p"/>
                                    </m:rPr>
                                    <a:rPr lang="en-GB">
                                      <a:latin typeface="Cambria Math" panose="02040503050406030204" pitchFamily="18" charset="0"/>
                                    </a:rPr>
                                    <m:t>T</m:t>
                                  </m:r>
                                </m:sup>
                              </m:sSup>
                              <m:r>
                                <a:rPr lang="en-GB">
                                  <a:latin typeface="Cambria Math" panose="02040503050406030204" pitchFamily="18" charset="0"/>
                                </a:rPr>
                                <m:t>=0</m:t>
                              </m:r>
                              <m:r>
                                <m:rPr>
                                  <m:nor/>
                                </m:rPr>
                                <a:rPr lang="en-GB" dirty="0">
                                  <a:latin typeface="Times New Roman" panose="02020603050405020304" pitchFamily="18" charset="0"/>
                                  <a:cs typeface="Times New Roman" panose="02020603050405020304" pitchFamily="18" charset="0"/>
                                </a:rPr>
                                <m:t> </m:t>
                              </m:r>
                              <m:r>
                                <m:rPr>
                                  <m:nor/>
                                </m:rPr>
                                <a:rPr lang="en-GB" dirty="0">
                                  <a:latin typeface="Times New Roman" panose="02020603050405020304" pitchFamily="18" charset="0"/>
                                  <a:cs typeface="Times New Roman" panose="02020603050405020304" pitchFamily="18" charset="0"/>
                                </a:rPr>
                                <m:t>  </m:t>
                              </m:r>
                              <m:r>
                                <a:rPr lang="en-GB" dirty="0">
                                  <a:latin typeface="Cambria Math" panose="02040503050406030204" pitchFamily="18" charset="0"/>
                                </a:rPr>
                                <m:t>(</m:t>
                              </m:r>
                              <m:r>
                                <m:rPr>
                                  <m:sty m:val="p"/>
                                </m:rPr>
                                <a:rPr lang="en-GB" dirty="0">
                                  <a:latin typeface="Cambria Math" panose="02040503050406030204" pitchFamily="18" charset="0"/>
                                </a:rPr>
                                <m:t>II</m:t>
                              </m:r>
                              <m:r>
                                <a:rPr lang="en-GB" dirty="0">
                                  <a:latin typeface="Cambria Math" panose="02040503050406030204" pitchFamily="18" charset="0"/>
                                </a:rPr>
                                <m:t>)</m:t>
                              </m:r>
                            </m:e>
                          </m:eqArr>
                        </m:e>
                      </m:d>
                    </m:oMath>
                  </m:oMathPara>
                </a14:m>
                <a:endParaRPr lang="en-GB">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17C6EBB9-B2C0-427D-959A-1733A7ED7AA7}"/>
                  </a:ext>
                </a:extLst>
              </p:cNvPr>
              <p:cNvSpPr txBox="1">
                <a:spLocks noRot="1" noChangeAspect="1" noMove="1" noResize="1" noEditPoints="1" noAdjustHandles="1" noChangeArrowheads="1" noChangeShapeType="1" noTextEdit="1"/>
              </p:cNvSpPr>
              <p:nvPr/>
            </p:nvSpPr>
            <p:spPr>
              <a:xfrm>
                <a:off x="2463567" y="4488649"/>
                <a:ext cx="6400800" cy="81176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40707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09BE4-D464-4F62-AF04-8B5242DA28A5}"/>
              </a:ext>
            </a:extLst>
          </p:cNvPr>
          <p:cNvSpPr>
            <a:spLocks noGrp="1"/>
          </p:cNvSpPr>
          <p:nvPr>
            <p:ph type="title"/>
          </p:nvPr>
        </p:nvSpPr>
        <p:spPr>
          <a:xfrm>
            <a:off x="2012950" y="-210145"/>
            <a:ext cx="8026400" cy="1325563"/>
          </a:xfrm>
        </p:spPr>
        <p:txBody>
          <a:bodyPr>
            <a:normAutofit/>
          </a:bodyPr>
          <a:lstStyle/>
          <a:p>
            <a:r>
              <a:rPr lang="en-US" sz="4000">
                <a:latin typeface="Times New Roman" panose="02020603050405020304" pitchFamily="18" charset="0"/>
                <a:cs typeface="Times New Roman" panose="02020603050405020304" pitchFamily="18" charset="0"/>
              </a:rPr>
              <a:t>ENCODING</a:t>
            </a:r>
          </a:p>
        </p:txBody>
      </p:sp>
      <p:sp>
        <p:nvSpPr>
          <p:cNvPr id="11" name="TextBox 10">
            <a:extLst>
              <a:ext uri="{FF2B5EF4-FFF2-40B4-BE49-F238E27FC236}">
                <a16:creationId xmlns:a16="http://schemas.microsoft.com/office/drawing/2014/main" id="{71388F1F-A09E-4CC5-8FE9-545E52535DB4}"/>
              </a:ext>
            </a:extLst>
          </p:cNvPr>
          <p:cNvSpPr txBox="1"/>
          <p:nvPr/>
        </p:nvSpPr>
        <p:spPr>
          <a:xfrm>
            <a:off x="1524000" y="1115418"/>
            <a:ext cx="9144000" cy="369332"/>
          </a:xfrm>
          <a:prstGeom prst="rect">
            <a:avLst/>
          </a:prstGeom>
          <a:noFill/>
        </p:spPr>
        <p:txBody>
          <a:bodyPr wrap="square" rtlCol="0">
            <a:spAutoFit/>
          </a:bodyPr>
          <a:lstStyle/>
          <a:p>
            <a:r>
              <a:rPr lang="en-GB" err="1"/>
              <a:t>Giải</a:t>
            </a:r>
            <a:r>
              <a:rPr lang="en-GB"/>
              <a:t> </a:t>
            </a:r>
            <a:r>
              <a:rPr lang="en-GB" err="1"/>
              <a:t>thuật</a:t>
            </a:r>
            <a:r>
              <a:rPr lang="en-GB"/>
              <a:t> </a:t>
            </a:r>
            <a:r>
              <a:rPr lang="en-GB" err="1"/>
              <a:t>cho</a:t>
            </a:r>
            <a:r>
              <a:rPr lang="en-GB"/>
              <a:t> 5G NR QC-LDPC Encoding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9366327-DB09-4FDF-8D19-C8D5E0EBC091}"/>
                  </a:ext>
                </a:extLst>
              </p:cNvPr>
              <p:cNvSpPr txBox="1"/>
              <p:nvPr/>
            </p:nvSpPr>
            <p:spPr>
              <a:xfrm>
                <a:off x="1943448" y="3063544"/>
                <a:ext cx="2818700" cy="11128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a:latin typeface="Cambria Math" panose="02040503050406030204" pitchFamily="18" charset="0"/>
                        </a:rPr>
                        <m:t>E</m:t>
                      </m:r>
                      <m:r>
                        <a:rPr lang="en-GB">
                          <a:latin typeface="Cambria Math" panose="02040503050406030204" pitchFamily="18" charset="0"/>
                        </a:rPr>
                        <m:t>=</m:t>
                      </m:r>
                      <m:d>
                        <m:dPr>
                          <m:begChr m:val="["/>
                          <m:endChr m:val="]"/>
                          <m:ctrlPr>
                            <a:rPr lang="en-GB" i="1">
                              <a:latin typeface="Cambria Math" panose="02040503050406030204" pitchFamily="18" charset="0"/>
                            </a:rPr>
                          </m:ctrlPr>
                        </m:dPr>
                        <m:e>
                          <m:m>
                            <m:mPr>
                              <m:plcHide m:val="on"/>
                              <m:mcs>
                                <m:mc>
                                  <m:mcPr>
                                    <m:count m:val="2"/>
                                    <m:mcJc m:val="center"/>
                                  </m:mcPr>
                                </m:mc>
                              </m:mcs>
                              <m:ctrlPr>
                                <a:rPr lang="en-GB" i="1">
                                  <a:latin typeface="Cambria Math" panose="02040503050406030204" pitchFamily="18" charset="0"/>
                                </a:rPr>
                              </m:ctrlPr>
                            </m:mPr>
                            <m:mr>
                              <m:e>
                                <m:m>
                                  <m:mPr>
                                    <m:plcHide m:val="on"/>
                                    <m:mcs>
                                      <m:mc>
                                        <m:mcPr>
                                          <m:count m:val="2"/>
                                          <m:mcJc m:val="center"/>
                                        </m:mcPr>
                                      </m:mc>
                                    </m:mcs>
                                    <m:ctrlPr>
                                      <a:rPr lang="en-GB" i="1">
                                        <a:latin typeface="Cambria Math" panose="02040503050406030204" pitchFamily="18" charset="0"/>
                                      </a:rPr>
                                    </m:ctrlPr>
                                  </m:mPr>
                                  <m:mr>
                                    <m:e>
                                      <m:r>
                                        <a:rPr lang="en-GB">
                                          <a:latin typeface="Cambria Math" panose="02040503050406030204" pitchFamily="18" charset="0"/>
                                        </a:rPr>
                                        <m:t>1</m:t>
                                      </m:r>
                                    </m:e>
                                    <m:e>
                                      <m:r>
                                        <a:rPr lang="en-GB">
                                          <a:latin typeface="Cambria Math" panose="02040503050406030204" pitchFamily="18" charset="0"/>
                                        </a:rPr>
                                        <m:t>0</m:t>
                                      </m:r>
                                    </m:e>
                                  </m:mr>
                                  <m:mr>
                                    <m:e>
                                      <m:r>
                                        <a:rPr lang="en-GB">
                                          <a:latin typeface="Cambria Math" panose="02040503050406030204" pitchFamily="18" charset="0"/>
                                        </a:rPr>
                                        <m:t>2</m:t>
                                      </m:r>
                                    </m:e>
                                    <m:e>
                                      <m:r>
                                        <a:rPr lang="en-GB">
                                          <a:latin typeface="Cambria Math" panose="02040503050406030204" pitchFamily="18" charset="0"/>
                                        </a:rPr>
                                        <m:t>0</m:t>
                                      </m:r>
                                    </m:e>
                                  </m:mr>
                                </m:m>
                              </m:e>
                              <m:e>
                                <m:m>
                                  <m:mPr>
                                    <m:plcHide m:val="on"/>
                                    <m:mcs>
                                      <m:mc>
                                        <m:mcPr>
                                          <m:count m:val="2"/>
                                          <m:mcJc m:val="center"/>
                                        </m:mcPr>
                                      </m:mc>
                                    </m:mcs>
                                    <m:ctrlPr>
                                      <a:rPr lang="en-GB" i="1">
                                        <a:latin typeface="Cambria Math" panose="02040503050406030204" pitchFamily="18" charset="0"/>
                                      </a:rPr>
                                    </m:ctrlPr>
                                  </m:mPr>
                                  <m:mr>
                                    <m:e>
                                      <m:r>
                                        <a:rPr lang="en-GB">
                                          <a:latin typeface="Cambria Math" panose="02040503050406030204" pitchFamily="18" charset="0"/>
                                        </a:rPr>
                                        <m:t>−1</m:t>
                                      </m:r>
                                    </m:e>
                                    <m:e>
                                      <m:r>
                                        <a:rPr lang="en-GB">
                                          <a:latin typeface="Cambria Math" panose="02040503050406030204" pitchFamily="18" charset="0"/>
                                        </a:rPr>
                                        <m:t>−1</m:t>
                                      </m:r>
                                    </m:e>
                                  </m:mr>
                                  <m:mr>
                                    <m:e>
                                      <m:r>
                                        <a:rPr lang="en-GB">
                                          <a:latin typeface="Cambria Math" panose="02040503050406030204" pitchFamily="18" charset="0"/>
                                        </a:rPr>
                                        <m:t>0</m:t>
                                      </m:r>
                                    </m:e>
                                    <m:e>
                                      <m:r>
                                        <a:rPr lang="en-GB">
                                          <a:latin typeface="Cambria Math" panose="02040503050406030204" pitchFamily="18" charset="0"/>
                                        </a:rPr>
                                        <m:t>−1</m:t>
                                      </m:r>
                                    </m:e>
                                  </m:mr>
                                </m:m>
                              </m:e>
                            </m:mr>
                            <m:mr>
                              <m:e>
                                <m:m>
                                  <m:mPr>
                                    <m:plcHide m:val="on"/>
                                    <m:mcs>
                                      <m:mc>
                                        <m:mcPr>
                                          <m:count m:val="2"/>
                                          <m:mcJc m:val="center"/>
                                        </m:mcPr>
                                      </m:mc>
                                    </m:mcs>
                                    <m:ctrlPr>
                                      <a:rPr lang="en-GB" i="1">
                                        <a:latin typeface="Cambria Math" panose="02040503050406030204" pitchFamily="18" charset="0"/>
                                      </a:rPr>
                                    </m:ctrlPr>
                                  </m:mPr>
                                  <m:mr>
                                    <m:e>
                                      <m:r>
                                        <a:rPr lang="en-GB">
                                          <a:latin typeface="Cambria Math" panose="02040503050406030204" pitchFamily="18" charset="0"/>
                                        </a:rPr>
                                        <m:t>−1</m:t>
                                      </m:r>
                                    </m:e>
                                    <m:e>
                                      <m:r>
                                        <a:rPr lang="en-GB">
                                          <a:latin typeface="Cambria Math" panose="02040503050406030204" pitchFamily="18" charset="0"/>
                                        </a:rPr>
                                        <m:t>−1</m:t>
                                      </m:r>
                                    </m:e>
                                  </m:mr>
                                  <m:mr>
                                    <m:e>
                                      <m:r>
                                        <a:rPr lang="en-GB">
                                          <a:latin typeface="Cambria Math" panose="02040503050406030204" pitchFamily="18" charset="0"/>
                                        </a:rPr>
                                        <m:t>1</m:t>
                                      </m:r>
                                    </m:e>
                                    <m:e>
                                      <m:r>
                                        <a:rPr lang="en-GB">
                                          <a:latin typeface="Cambria Math" panose="02040503050406030204" pitchFamily="18" charset="0"/>
                                        </a:rPr>
                                        <m:t>−1</m:t>
                                      </m:r>
                                    </m:e>
                                  </m:mr>
                                </m:m>
                              </m:e>
                              <m:e>
                                <m:m>
                                  <m:mPr>
                                    <m:plcHide m:val="on"/>
                                    <m:mcs>
                                      <m:mc>
                                        <m:mcPr>
                                          <m:count m:val="2"/>
                                          <m:mcJc m:val="center"/>
                                        </m:mcPr>
                                      </m:mc>
                                    </m:mcs>
                                    <m:ctrlPr>
                                      <a:rPr lang="en-GB" i="1">
                                        <a:latin typeface="Cambria Math" panose="02040503050406030204" pitchFamily="18" charset="0"/>
                                      </a:rPr>
                                    </m:ctrlPr>
                                  </m:mPr>
                                  <m:mr>
                                    <m:e>
                                      <m:r>
                                        <a:rPr lang="en-GB">
                                          <a:latin typeface="Cambria Math" panose="02040503050406030204" pitchFamily="18" charset="0"/>
                                        </a:rPr>
                                        <m:t>0</m:t>
                                      </m:r>
                                    </m:e>
                                    <m:e>
                                      <m:r>
                                        <a:rPr lang="en-GB">
                                          <a:latin typeface="Cambria Math" panose="02040503050406030204" pitchFamily="18" charset="0"/>
                                        </a:rPr>
                                        <m:t>0</m:t>
                                      </m:r>
                                    </m:e>
                                  </m:mr>
                                  <m:mr>
                                    <m:e>
                                      <m:r>
                                        <a:rPr lang="en-GB">
                                          <a:latin typeface="Cambria Math" panose="02040503050406030204" pitchFamily="18" charset="0"/>
                                        </a:rPr>
                                        <m:t>−1</m:t>
                                      </m:r>
                                    </m:e>
                                    <m:e>
                                      <m:r>
                                        <a:rPr lang="en-GB">
                                          <a:latin typeface="Cambria Math" panose="02040503050406030204" pitchFamily="18" charset="0"/>
                                        </a:rPr>
                                        <m:t>0</m:t>
                                      </m:r>
                                    </m:e>
                                  </m:mr>
                                </m:m>
                              </m:e>
                            </m:mr>
                          </m:m>
                        </m:e>
                      </m:d>
                    </m:oMath>
                  </m:oMathPara>
                </a14:m>
                <a:endParaRPr lang="en-GB">
                  <a:latin typeface="Times New Roman" panose="02020603050405020304" pitchFamily="18"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id="{19366327-DB09-4FDF-8D19-C8D5E0EBC091}"/>
                  </a:ext>
                </a:extLst>
              </p:cNvPr>
              <p:cNvSpPr txBox="1">
                <a:spLocks noRot="1" noChangeAspect="1" noMove="1" noResize="1" noEditPoints="1" noAdjustHandles="1" noChangeArrowheads="1" noChangeShapeType="1" noTextEdit="1"/>
              </p:cNvSpPr>
              <p:nvPr/>
            </p:nvSpPr>
            <p:spPr>
              <a:xfrm>
                <a:off x="1943448" y="3063544"/>
                <a:ext cx="2818700" cy="111280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11D854F-45C3-4C8F-8CE7-8858E66C6185}"/>
                  </a:ext>
                </a:extLst>
              </p:cNvPr>
              <p:cNvSpPr txBox="1"/>
              <p:nvPr/>
            </p:nvSpPr>
            <p:spPr>
              <a:xfrm>
                <a:off x="2012950" y="4574179"/>
                <a:ext cx="7541704" cy="155895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GB" i="1">
                              <a:solidFill>
                                <a:srgbClr val="836967"/>
                              </a:solidFill>
                              <a:latin typeface="Cambria Math" panose="02040503050406030204" pitchFamily="18" charset="0"/>
                            </a:rPr>
                          </m:ctrlPr>
                        </m:dPr>
                        <m:e>
                          <m:eqArr>
                            <m:eqArrPr>
                              <m:ctrlPr>
                                <a:rPr lang="en-GB" i="1">
                                  <a:latin typeface="Cambria Math" panose="02040503050406030204" pitchFamily="18" charset="0"/>
                                </a:rPr>
                              </m:ctrlPr>
                            </m:eqArrPr>
                            <m:e>
                              <m:r>
                                <a:rPr lang="en-GB">
                                  <a:latin typeface="Cambria Math" panose="02040503050406030204" pitchFamily="18" charset="0"/>
                                </a:rPr>
                                <m:t>&amp;</m:t>
                              </m:r>
                              <m:m>
                                <m:mPr>
                                  <m:plcHide m:val="on"/>
                                  <m:mcs>
                                    <m:mc>
                                      <m:mcPr>
                                        <m:count m:val="1"/>
                                        <m:mcJc m:val="center"/>
                                      </m:mcPr>
                                    </m:mc>
                                  </m:mcs>
                                  <m:ctrlPr>
                                    <a:rPr lang="en-GB" i="1">
                                      <a:latin typeface="Cambria Math" panose="02040503050406030204" pitchFamily="18" charset="0"/>
                                    </a:rPr>
                                  </m:ctrlPr>
                                </m:mP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1</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a:rPr lang="en-GB">
                                        <a:latin typeface="Cambria Math" panose="02040503050406030204" pitchFamily="18" charset="0"/>
                                        <a:cs typeface="Times New Roman" panose="02020603050405020304" pitchFamily="18" charset="0"/>
                                      </a:rPr>
                                      <m:t>1</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1</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2</m:t>
                                        </m:r>
                                      </m:sub>
                                      <m:sup>
                                        <m:r>
                                          <m:rPr>
                                            <m:sty m:val="p"/>
                                          </m:rPr>
                                          <a:rPr lang="en-GB">
                                            <a:latin typeface="Cambria Math" panose="02040503050406030204" pitchFamily="18" charset="0"/>
                                          </a:rPr>
                                          <m:t>T</m:t>
                                        </m:r>
                                      </m:sup>
                                    </m:sSubSup>
                                    <m:r>
                                      <a:rPr lang="en-GB">
                                        <a:latin typeface="Cambria Math" panose="02040503050406030204" pitchFamily="18" charset="0"/>
                                      </a:rPr>
                                      <m:t>=0   </m:t>
                                    </m:r>
                                    <m:d>
                                      <m:dPr>
                                        <m:ctrlPr>
                                          <a:rPr lang="en-GB" i="1">
                                            <a:latin typeface="Cambria Math" panose="02040503050406030204" pitchFamily="18" charset="0"/>
                                          </a:rPr>
                                        </m:ctrlPr>
                                      </m:dPr>
                                      <m:e>
                                        <m:r>
                                          <a:rPr lang="en-GB">
                                            <a:latin typeface="Cambria Math" panose="02040503050406030204" pitchFamily="18" charset="0"/>
                                          </a:rPr>
                                          <m:t>1</m:t>
                                        </m:r>
                                      </m:e>
                                    </m:d>
                                  </m:e>
                                </m:m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2</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a:rPr lang="en-GB">
                                        <a:latin typeface="Cambria Math" panose="02040503050406030204" pitchFamily="18" charset="0"/>
                                        <a:cs typeface="Times New Roman" panose="02020603050405020304" pitchFamily="18" charset="0"/>
                                      </a:rPr>
                                      <m:t>2</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1</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2</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3</m:t>
                                        </m:r>
                                      </m:sub>
                                      <m:sup>
                                        <m:r>
                                          <m:rPr>
                                            <m:sty m:val="p"/>
                                          </m:rPr>
                                          <a:rPr lang="en-GB">
                                            <a:latin typeface="Cambria Math" panose="02040503050406030204" pitchFamily="18" charset="0"/>
                                          </a:rPr>
                                          <m:t>T</m:t>
                                        </m:r>
                                      </m:sup>
                                    </m:sSubSup>
                                    <m:r>
                                      <a:rPr lang="en-GB">
                                        <a:latin typeface="Cambria Math" panose="02040503050406030204" pitchFamily="18" charset="0"/>
                                      </a:rPr>
                                      <m:t>=0   </m:t>
                                    </m:r>
                                    <m:d>
                                      <m:dPr>
                                        <m:ctrlPr>
                                          <a:rPr lang="en-GB" i="1">
                                            <a:latin typeface="Cambria Math" panose="02040503050406030204" pitchFamily="18" charset="0"/>
                                          </a:rPr>
                                        </m:ctrlPr>
                                      </m:dPr>
                                      <m:e>
                                        <m:r>
                                          <a:rPr lang="en-GB">
                                            <a:latin typeface="Cambria Math" panose="02040503050406030204" pitchFamily="18" charset="0"/>
                                          </a:rPr>
                                          <m:t>2</m:t>
                                        </m:r>
                                      </m:e>
                                    </m:d>
                                  </m:e>
                                </m:mr>
                              </m:m>
                            </m:e>
                            <m:e>
                              <m:r>
                                <a:rPr lang="en-GB">
                                  <a:latin typeface="Cambria Math" panose="02040503050406030204" pitchFamily="18" charset="0"/>
                                </a:rPr>
                                <m:t>&amp;</m:t>
                              </m:r>
                              <m:m>
                                <m:mPr>
                                  <m:plcHide m:val="on"/>
                                  <m:mcs>
                                    <m:mc>
                                      <m:mcPr>
                                        <m:count m:val="1"/>
                                        <m:mcJc m:val="center"/>
                                      </m:mcPr>
                                    </m:mc>
                                  </m:mcs>
                                  <m:ctrlPr>
                                    <a:rPr lang="en-GB" i="1">
                                      <a:latin typeface="Cambria Math" panose="02040503050406030204" pitchFamily="18" charset="0"/>
                                    </a:rPr>
                                  </m:ctrlPr>
                                </m:mP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3</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3</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4</m:t>
                                        </m:r>
                                      </m:sub>
                                      <m:sup>
                                        <m:r>
                                          <m:rPr>
                                            <m:sty m:val="p"/>
                                          </m:rPr>
                                          <a:rPr lang="en-GB">
                                            <a:latin typeface="Cambria Math" panose="02040503050406030204" pitchFamily="18" charset="0"/>
                                          </a:rPr>
                                          <m:t>T</m:t>
                                        </m:r>
                                      </m:sup>
                                    </m:sSubSup>
                                    <m:r>
                                      <a:rPr lang="en-GB">
                                        <a:latin typeface="Cambria Math" panose="02040503050406030204" pitchFamily="18" charset="0"/>
                                      </a:rPr>
                                      <m:t>=</m:t>
                                    </m:r>
                                    <m:r>
                                      <a:rPr lang="en-GB">
                                        <a:latin typeface="Cambria Math" panose="02040503050406030204" pitchFamily="18" charset="0"/>
                                      </a:rPr>
                                      <m:t>0</m:t>
                                    </m:r>
                                    <m:r>
                                      <a:rPr lang="en-GB">
                                        <a:latin typeface="Cambria Math" panose="02040503050406030204" pitchFamily="18" charset="0"/>
                                      </a:rPr>
                                      <m:t>   </m:t>
                                    </m:r>
                                    <m:d>
                                      <m:dPr>
                                        <m:ctrlPr>
                                          <a:rPr lang="en-GB" i="1">
                                            <a:latin typeface="Cambria Math" panose="02040503050406030204" pitchFamily="18" charset="0"/>
                                          </a:rPr>
                                        </m:ctrlPr>
                                      </m:dPr>
                                      <m:e>
                                        <m:r>
                                          <a:rPr lang="en-GB">
                                            <a:latin typeface="Cambria Math" panose="02040503050406030204" pitchFamily="18" charset="0"/>
                                          </a:rPr>
                                          <m:t>3</m:t>
                                        </m:r>
                                      </m:e>
                                    </m:d>
                                  </m:e>
                                </m:m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4</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(1</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1</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4</m:t>
                                        </m:r>
                                      </m:sub>
                                      <m:sup>
                                        <m:r>
                                          <m:rPr>
                                            <m:sty m:val="p"/>
                                          </m:rPr>
                                          <a:rPr lang="en-GB">
                                            <a:latin typeface="Cambria Math" panose="02040503050406030204" pitchFamily="18" charset="0"/>
                                          </a:rPr>
                                          <m:t>T</m:t>
                                        </m:r>
                                      </m:sup>
                                    </m:sSubSup>
                                    <m:r>
                                      <a:rPr lang="en-GB">
                                        <a:latin typeface="Cambria Math" panose="02040503050406030204" pitchFamily="18" charset="0"/>
                                      </a:rPr>
                                      <m:t>=0   </m:t>
                                    </m:r>
                                    <m:d>
                                      <m:dPr>
                                        <m:ctrlPr>
                                          <a:rPr lang="en-GB" i="1">
                                            <a:latin typeface="Cambria Math" panose="02040503050406030204" pitchFamily="18" charset="0"/>
                                          </a:rPr>
                                        </m:ctrlPr>
                                      </m:dPr>
                                      <m:e>
                                        <m:r>
                                          <a:rPr lang="en-GB">
                                            <a:latin typeface="Cambria Math" panose="02040503050406030204" pitchFamily="18" charset="0"/>
                                          </a:rPr>
                                          <m:t>4</m:t>
                                        </m:r>
                                      </m:e>
                                    </m:d>
                                  </m:e>
                                </m:mr>
                              </m:m>
                            </m:e>
                          </m:eqArr>
                        </m:e>
                      </m:d>
                    </m:oMath>
                  </m:oMathPara>
                </a14:m>
                <a:endParaRPr lang="en-GB"/>
              </a:p>
            </p:txBody>
          </p:sp>
        </mc:Choice>
        <mc:Fallback>
          <p:sp>
            <p:nvSpPr>
              <p:cNvPr id="15" name="TextBox 14">
                <a:extLst>
                  <a:ext uri="{FF2B5EF4-FFF2-40B4-BE49-F238E27FC236}">
                    <a16:creationId xmlns:a16="http://schemas.microsoft.com/office/drawing/2014/main" id="{F11D854F-45C3-4C8F-8CE7-8858E66C6185}"/>
                  </a:ext>
                </a:extLst>
              </p:cNvPr>
              <p:cNvSpPr txBox="1">
                <a:spLocks noRot="1" noChangeAspect="1" noMove="1" noResize="1" noEditPoints="1" noAdjustHandles="1" noChangeArrowheads="1" noChangeShapeType="1" noTextEdit="1"/>
              </p:cNvSpPr>
              <p:nvPr/>
            </p:nvSpPr>
            <p:spPr>
              <a:xfrm>
                <a:off x="2012950" y="4574179"/>
                <a:ext cx="7541704" cy="1558953"/>
              </a:xfrm>
              <a:prstGeom prst="rect">
                <a:avLst/>
              </a:prstGeom>
              <a:blipFill>
                <a:blip r:embed="rId3"/>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29C5FCA0-B28E-4FEC-9CBA-B9B6027E62E8}"/>
              </a:ext>
            </a:extLst>
          </p:cNvPr>
          <p:cNvSpPr txBox="1"/>
          <p:nvPr/>
        </p:nvSpPr>
        <p:spPr>
          <a:xfrm flipH="1">
            <a:off x="1943449" y="2209623"/>
            <a:ext cx="771701" cy="369332"/>
          </a:xfrm>
          <a:prstGeom prst="rect">
            <a:avLst/>
          </a:prstGeom>
          <a:noFill/>
        </p:spPr>
        <p:txBody>
          <a:bodyPr wrap="square" rtlCol="0">
            <a:spAutoFit/>
          </a:bodyPr>
          <a:lstStyle/>
          <a:p>
            <a:r>
              <a:rPr lang="en-GB" err="1">
                <a:latin typeface="Times New Roman" panose="02020603050405020304" pitchFamily="18" charset="0"/>
                <a:cs typeface="Times New Roman" panose="02020603050405020304" pitchFamily="18" charset="0"/>
              </a:rPr>
              <a:t>Ví</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dụ</a:t>
            </a:r>
            <a:r>
              <a:rPr lang="en-GB">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E3C04E18-FE74-4454-A2D0-11C227CBFC84}"/>
                  </a:ext>
                </a:extLst>
              </p:cNvPr>
              <p:cNvSpPr/>
              <p:nvPr/>
            </p:nvSpPr>
            <p:spPr>
              <a:xfrm>
                <a:off x="1943449" y="1597441"/>
                <a:ext cx="3347209" cy="499493"/>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cs typeface="Times New Roman" panose="02020603050405020304" pitchFamily="18" charset="0"/>
                  </a:rPr>
                  <a:t>Bước 1: Tìm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1</m:t>
                        </m:r>
                      </m:sub>
                    </m:sSub>
                    <m:r>
                      <a:rPr lang="en-GB">
                        <a:latin typeface="Cambria Math" panose="02040503050406030204" pitchFamily="18" charset="0"/>
                        <a:ea typeface="SimSun" panose="02010600030101010101" pitchFamily="2" charset="-122"/>
                        <a:cs typeface="Times New Roman" panose="02020603050405020304" pitchFamily="18" charset="0"/>
                      </a:rPr>
                      <m:t>,</m:t>
                    </m:r>
                    <m:sSub>
                      <m:sSubPr>
                        <m:ctrlPr>
                          <a:rPr lang="en-GB" i="1">
                            <a:latin typeface="Cambria Math" panose="02040503050406030204" pitchFamily="18" charset="0"/>
                          </a:rPr>
                        </m:ctrlPr>
                      </m:sSubPr>
                      <m:e>
                        <m:r>
                          <a:rPr lang="en-GB">
                            <a:latin typeface="Cambria Math" panose="02040503050406030204" pitchFamily="18" charset="0"/>
                            <a:ea typeface="SimSun" panose="02010600030101010101" pitchFamily="2" charset="-122"/>
                            <a:cs typeface="Times New Roman" panose="02020603050405020304" pitchFamily="18" charset="0"/>
                          </a:rPr>
                          <m:t> </m:t>
                        </m:r>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2</m:t>
                        </m:r>
                      </m:sub>
                    </m:sSub>
                    <m:r>
                      <a:rPr lang="en-GB">
                        <a:latin typeface="Cambria Math" panose="02040503050406030204" pitchFamily="18" charset="0"/>
                        <a:ea typeface="SimSun" panose="02010600030101010101" pitchFamily="2" charset="-122"/>
                        <a:cs typeface="Times New Roman" panose="020206030504050203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3</m:t>
                        </m:r>
                      </m:sub>
                    </m:sSub>
                    <m:r>
                      <a:rPr lang="en-GB">
                        <a:latin typeface="Cambria Math" panose="02040503050406030204" pitchFamily="18" charset="0"/>
                        <a:ea typeface="SimSun" panose="02010600030101010101" pitchFamily="2" charset="-122"/>
                        <a:cs typeface="Times New Roman" panose="02020603050405020304" pitchFamily="18" charset="0"/>
                      </a:rPr>
                      <m:t>,</m:t>
                    </m:r>
                    <m:r>
                      <a:rPr lang="en-GB">
                        <a:latin typeface="Cambria Math" panose="02040503050406030204" pitchFamily="18" charset="0"/>
                        <a:ea typeface="SimSun" panose="02010600030101010101" pitchFamily="2" charset="-122"/>
                        <a:cs typeface="Times New Roman" panose="02020603050405020304" pitchFamily="18" charset="0"/>
                      </a:rPr>
                      <m:t> </m:t>
                    </m:r>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4 </m:t>
                        </m:r>
                      </m:sub>
                    </m:sSub>
                  </m:oMath>
                </a14:m>
                <a:r>
                  <a:rPr lang="en-GB">
                    <a:latin typeface="Times New Roman" panose="02020603050405020304" pitchFamily="18" charset="0"/>
                    <a:cs typeface="Times New Roman" panose="02020603050405020304" pitchFamily="18" charset="0"/>
                  </a:rPr>
                  <a:t>từ (I)</a:t>
                </a:r>
              </a:p>
            </p:txBody>
          </p:sp>
        </mc:Choice>
        <mc:Fallback>
          <p:sp>
            <p:nvSpPr>
              <p:cNvPr id="21" name="Rectangle 20">
                <a:extLst>
                  <a:ext uri="{FF2B5EF4-FFF2-40B4-BE49-F238E27FC236}">
                    <a16:creationId xmlns:a16="http://schemas.microsoft.com/office/drawing/2014/main" id="{E3C04E18-FE74-4454-A2D0-11C227CBFC84}"/>
                  </a:ext>
                </a:extLst>
              </p:cNvPr>
              <p:cNvSpPr>
                <a:spLocks noRot="1" noChangeAspect="1" noMove="1" noResize="1" noEditPoints="1" noAdjustHandles="1" noChangeArrowheads="1" noChangeShapeType="1" noTextEdit="1"/>
              </p:cNvSpPr>
              <p:nvPr/>
            </p:nvSpPr>
            <p:spPr>
              <a:xfrm>
                <a:off x="1943449" y="1597441"/>
                <a:ext cx="3347209" cy="499493"/>
              </a:xfrm>
              <a:prstGeom prst="rect">
                <a:avLst/>
              </a:prstGeom>
              <a:blipFill>
                <a:blip r:embed="rId4"/>
                <a:stretch>
                  <a:fillRect b="-6098"/>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4F58CED3-4167-4199-B56E-480E9679BF84}"/>
                  </a:ext>
                </a:extLst>
              </p:cNvPr>
              <p:cNvSpPr txBox="1"/>
              <p:nvPr/>
            </p:nvSpPr>
            <p:spPr>
              <a:xfrm>
                <a:off x="1633058" y="2590735"/>
                <a:ext cx="4597166"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m:rPr>
                              <m:sty m:val="p"/>
                            </m:rPr>
                            <a:rPr lang="en-GB">
                              <a:latin typeface="Cambria Math" panose="02040503050406030204" pitchFamily="18" charset="0"/>
                              <a:cs typeface="Times New Roman" panose="02020603050405020304" pitchFamily="18" charset="0"/>
                            </a:rPr>
                            <m:t>A</m:t>
                          </m:r>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m:rPr>
                              <m:sty m:val="p"/>
                            </m:rPr>
                            <a:rPr lang="en-GB">
                              <a:latin typeface="Cambria Math" panose="02040503050406030204" pitchFamily="18" charset="0"/>
                              <a:cs typeface="Times New Roman" panose="02020603050405020304" pitchFamily="18" charset="0"/>
                            </a:rPr>
                            <m:t>E</m:t>
                          </m:r>
                        </m:e>
                      </m:d>
                      <m:r>
                        <a:rPr lang="en-GB">
                          <a:latin typeface="Cambria Math" panose="02040503050406030204" pitchFamily="18" charset="0"/>
                        </a:rPr>
                        <m:t>∙</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1</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2</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3</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4</m:t>
                                  </m:r>
                                </m:sub>
                              </m:sSub>
                            </m:e>
                          </m:d>
                        </m:e>
                        <m:sup>
                          <m:r>
                            <m:rPr>
                              <m:sty m:val="p"/>
                            </m:rPr>
                            <a:rPr lang="en-GB">
                              <a:latin typeface="Cambria Math" panose="02040503050406030204" pitchFamily="18" charset="0"/>
                            </a:rPr>
                            <m:t>T</m:t>
                          </m:r>
                        </m:sup>
                      </m:sSup>
                      <m:r>
                        <a:rPr lang="en-GB">
                          <a:latin typeface="Cambria Math" panose="02040503050406030204" pitchFamily="18" charset="0"/>
                        </a:rPr>
                        <m:t>=0</m:t>
                      </m:r>
                      <m:r>
                        <m:rPr>
                          <m:nor/>
                        </m:rPr>
                        <a:rPr lang="en-GB" dirty="0">
                          <a:latin typeface="Times New Roman" panose="02020603050405020304" pitchFamily="18" charset="0"/>
                          <a:cs typeface="Times New Roman" panose="02020603050405020304" pitchFamily="18" charset="0"/>
                        </a:rPr>
                        <m:t> </m:t>
                      </m:r>
                      <m:r>
                        <a:rPr lang="en-GB" dirty="0">
                          <a:latin typeface="Cambria Math" panose="02040503050406030204" pitchFamily="18" charset="0"/>
                        </a:rPr>
                        <m:t> (</m:t>
                      </m:r>
                      <m:r>
                        <m:rPr>
                          <m:sty m:val="p"/>
                        </m:rPr>
                        <a:rPr lang="en-GB" dirty="0">
                          <a:latin typeface="Cambria Math" panose="02040503050406030204" pitchFamily="18" charset="0"/>
                        </a:rPr>
                        <m:t>I</m:t>
                      </m:r>
                      <m:r>
                        <a:rPr lang="en-GB" dirty="0">
                          <a:latin typeface="Cambria Math" panose="02040503050406030204" pitchFamily="18" charset="0"/>
                        </a:rPr>
                        <m:t>)</m:t>
                      </m:r>
                    </m:oMath>
                  </m:oMathPara>
                </a14:m>
                <a:endParaRPr lang="en-GB">
                  <a:latin typeface="Times New Roman" panose="02020603050405020304" pitchFamily="18" charset="0"/>
                  <a:cs typeface="Times New Roman" panose="02020603050405020304" pitchFamily="18" charset="0"/>
                </a:endParaRPr>
              </a:p>
            </p:txBody>
          </p:sp>
        </mc:Choice>
        <mc:Fallback>
          <p:sp>
            <p:nvSpPr>
              <p:cNvPr id="22" name="TextBox 21">
                <a:extLst>
                  <a:ext uri="{FF2B5EF4-FFF2-40B4-BE49-F238E27FC236}">
                    <a16:creationId xmlns:a16="http://schemas.microsoft.com/office/drawing/2014/main" id="{4F58CED3-4167-4199-B56E-480E9679BF84}"/>
                  </a:ext>
                </a:extLst>
              </p:cNvPr>
              <p:cNvSpPr txBox="1">
                <a:spLocks noRot="1" noChangeAspect="1" noMove="1" noResize="1" noEditPoints="1" noAdjustHandles="1" noChangeArrowheads="1" noChangeShapeType="1" noTextEdit="1"/>
              </p:cNvSpPr>
              <p:nvPr/>
            </p:nvSpPr>
            <p:spPr>
              <a:xfrm>
                <a:off x="1633058" y="2590735"/>
                <a:ext cx="4597166" cy="374270"/>
              </a:xfrm>
              <a:prstGeom prst="rect">
                <a:avLst/>
              </a:prstGeom>
              <a:blipFill>
                <a:blip r:embed="rId5"/>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804638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09BE4-D464-4F62-AF04-8B5242DA28A5}"/>
              </a:ext>
            </a:extLst>
          </p:cNvPr>
          <p:cNvSpPr>
            <a:spLocks noGrp="1"/>
          </p:cNvSpPr>
          <p:nvPr>
            <p:ph type="title"/>
          </p:nvPr>
        </p:nvSpPr>
        <p:spPr>
          <a:xfrm>
            <a:off x="2012950" y="-210145"/>
            <a:ext cx="8026400" cy="1325563"/>
          </a:xfrm>
        </p:spPr>
        <p:txBody>
          <a:bodyPr>
            <a:normAutofit/>
          </a:bodyPr>
          <a:lstStyle/>
          <a:p>
            <a:r>
              <a:rPr lang="en-US" sz="4000">
                <a:latin typeface="Times New Roman" panose="02020603050405020304" pitchFamily="18" charset="0"/>
                <a:cs typeface="Times New Roman" panose="02020603050405020304" pitchFamily="18" charset="0"/>
              </a:rPr>
              <a:t>ENCODING</a:t>
            </a:r>
          </a:p>
        </p:txBody>
      </p:sp>
      <p:sp>
        <p:nvSpPr>
          <p:cNvPr id="11" name="TextBox 10">
            <a:extLst>
              <a:ext uri="{FF2B5EF4-FFF2-40B4-BE49-F238E27FC236}">
                <a16:creationId xmlns:a16="http://schemas.microsoft.com/office/drawing/2014/main" id="{71388F1F-A09E-4CC5-8FE9-545E52535DB4}"/>
              </a:ext>
            </a:extLst>
          </p:cNvPr>
          <p:cNvSpPr txBox="1"/>
          <p:nvPr/>
        </p:nvSpPr>
        <p:spPr>
          <a:xfrm>
            <a:off x="1524000" y="1115418"/>
            <a:ext cx="9144000" cy="369332"/>
          </a:xfrm>
          <a:prstGeom prst="rect">
            <a:avLst/>
          </a:prstGeom>
          <a:noFill/>
        </p:spPr>
        <p:txBody>
          <a:bodyPr wrap="square" rtlCol="0">
            <a:spAutoFit/>
          </a:bodyPr>
          <a:lstStyle/>
          <a:p>
            <a:r>
              <a:rPr lang="en-GB" err="1"/>
              <a:t>Giải</a:t>
            </a:r>
            <a:r>
              <a:rPr lang="en-GB"/>
              <a:t> </a:t>
            </a:r>
            <a:r>
              <a:rPr lang="en-GB" err="1"/>
              <a:t>thuật</a:t>
            </a:r>
            <a:r>
              <a:rPr lang="en-GB"/>
              <a:t> </a:t>
            </a:r>
            <a:r>
              <a:rPr lang="en-GB" err="1"/>
              <a:t>cho</a:t>
            </a:r>
            <a:r>
              <a:rPr lang="en-GB"/>
              <a:t> 5G NR QC-LDPC Encoding </a:t>
            </a:r>
          </a:p>
        </p:txBody>
      </p:sp>
      <p:sp>
        <p:nvSpPr>
          <p:cNvPr id="12" name="TextBox 11">
            <a:extLst>
              <a:ext uri="{FF2B5EF4-FFF2-40B4-BE49-F238E27FC236}">
                <a16:creationId xmlns:a16="http://schemas.microsoft.com/office/drawing/2014/main" id="{FA0D138A-DFD1-4740-AFD4-71ADA174A07E}"/>
              </a:ext>
            </a:extLst>
          </p:cNvPr>
          <p:cNvSpPr txBox="1"/>
          <p:nvPr/>
        </p:nvSpPr>
        <p:spPr>
          <a:xfrm flipH="1">
            <a:off x="1943449" y="2209623"/>
            <a:ext cx="771701" cy="369332"/>
          </a:xfrm>
          <a:prstGeom prst="rect">
            <a:avLst/>
          </a:prstGeom>
          <a:noFill/>
        </p:spPr>
        <p:txBody>
          <a:bodyPr wrap="square" rtlCol="0">
            <a:spAutoFit/>
          </a:bodyPr>
          <a:lstStyle/>
          <a:p>
            <a:r>
              <a:rPr lang="en-GB" err="1">
                <a:latin typeface="Times New Roman" panose="02020603050405020304" pitchFamily="18" charset="0"/>
                <a:cs typeface="Times New Roman" panose="02020603050405020304" pitchFamily="18" charset="0"/>
              </a:rPr>
              <a:t>Ví</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dụ</a:t>
            </a:r>
            <a:r>
              <a:rPr lang="en-GB">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9F47863-2BA4-46E0-B719-CB134C9D1547}"/>
                  </a:ext>
                </a:extLst>
              </p:cNvPr>
              <p:cNvSpPr txBox="1"/>
              <p:nvPr/>
            </p:nvSpPr>
            <p:spPr>
              <a:xfrm>
                <a:off x="1909804" y="2594073"/>
                <a:ext cx="7541704" cy="155895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GB" i="1">
                              <a:solidFill>
                                <a:srgbClr val="836967"/>
                              </a:solidFill>
                              <a:latin typeface="Cambria Math" panose="02040503050406030204" pitchFamily="18" charset="0"/>
                            </a:rPr>
                          </m:ctrlPr>
                        </m:dPr>
                        <m:e>
                          <m:eqArr>
                            <m:eqArrPr>
                              <m:ctrlPr>
                                <a:rPr lang="en-GB" i="1">
                                  <a:latin typeface="Cambria Math" panose="02040503050406030204" pitchFamily="18" charset="0"/>
                                </a:rPr>
                              </m:ctrlPr>
                            </m:eqArrPr>
                            <m:e>
                              <m:r>
                                <a:rPr lang="en-GB">
                                  <a:latin typeface="Cambria Math" panose="02040503050406030204" pitchFamily="18" charset="0"/>
                                </a:rPr>
                                <m:t>&amp;</m:t>
                              </m:r>
                              <m:m>
                                <m:mPr>
                                  <m:plcHide m:val="on"/>
                                  <m:mcs>
                                    <m:mc>
                                      <m:mcPr>
                                        <m:count m:val="1"/>
                                        <m:mcJc m:val="center"/>
                                      </m:mcPr>
                                    </m:mc>
                                  </m:mcs>
                                  <m:ctrlPr>
                                    <a:rPr lang="en-GB" i="1">
                                      <a:latin typeface="Cambria Math" panose="02040503050406030204" pitchFamily="18" charset="0"/>
                                    </a:rPr>
                                  </m:ctrlPr>
                                </m:mP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1</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a:rPr lang="en-GB">
                                        <a:latin typeface="Cambria Math" panose="02040503050406030204" pitchFamily="18" charset="0"/>
                                        <a:cs typeface="Times New Roman" panose="02020603050405020304" pitchFamily="18" charset="0"/>
                                      </a:rPr>
                                      <m:t>1</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1</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2</m:t>
                                        </m:r>
                                      </m:sub>
                                      <m:sup>
                                        <m:r>
                                          <m:rPr>
                                            <m:sty m:val="p"/>
                                          </m:rPr>
                                          <a:rPr lang="en-GB">
                                            <a:latin typeface="Cambria Math" panose="02040503050406030204" pitchFamily="18" charset="0"/>
                                          </a:rPr>
                                          <m:t>T</m:t>
                                        </m:r>
                                      </m:sup>
                                    </m:sSubSup>
                                    <m:r>
                                      <a:rPr lang="en-GB">
                                        <a:latin typeface="Cambria Math" panose="02040503050406030204" pitchFamily="18" charset="0"/>
                                      </a:rPr>
                                      <m:t>=0   </m:t>
                                    </m:r>
                                    <m:d>
                                      <m:dPr>
                                        <m:ctrlPr>
                                          <a:rPr lang="en-GB" i="1">
                                            <a:latin typeface="Cambria Math" panose="02040503050406030204" pitchFamily="18" charset="0"/>
                                          </a:rPr>
                                        </m:ctrlPr>
                                      </m:dPr>
                                      <m:e>
                                        <m:r>
                                          <a:rPr lang="en-GB">
                                            <a:latin typeface="Cambria Math" panose="02040503050406030204" pitchFamily="18" charset="0"/>
                                          </a:rPr>
                                          <m:t>1</m:t>
                                        </m:r>
                                      </m:e>
                                    </m:d>
                                  </m:e>
                                </m:m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2</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a:rPr lang="en-GB">
                                        <a:latin typeface="Cambria Math" panose="02040503050406030204" pitchFamily="18" charset="0"/>
                                        <a:cs typeface="Times New Roman" panose="02020603050405020304" pitchFamily="18" charset="0"/>
                                      </a:rPr>
                                      <m:t>2</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1</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2</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3</m:t>
                                        </m:r>
                                      </m:sub>
                                      <m:sup>
                                        <m:r>
                                          <m:rPr>
                                            <m:sty m:val="p"/>
                                          </m:rPr>
                                          <a:rPr lang="en-GB">
                                            <a:latin typeface="Cambria Math" panose="02040503050406030204" pitchFamily="18" charset="0"/>
                                          </a:rPr>
                                          <m:t>T</m:t>
                                        </m:r>
                                      </m:sup>
                                    </m:sSubSup>
                                    <m:r>
                                      <a:rPr lang="en-GB">
                                        <a:latin typeface="Cambria Math" panose="02040503050406030204" pitchFamily="18" charset="0"/>
                                      </a:rPr>
                                      <m:t>=0   </m:t>
                                    </m:r>
                                    <m:d>
                                      <m:dPr>
                                        <m:ctrlPr>
                                          <a:rPr lang="en-GB" i="1">
                                            <a:latin typeface="Cambria Math" panose="02040503050406030204" pitchFamily="18" charset="0"/>
                                          </a:rPr>
                                        </m:ctrlPr>
                                      </m:dPr>
                                      <m:e>
                                        <m:r>
                                          <a:rPr lang="en-GB">
                                            <a:latin typeface="Cambria Math" panose="02040503050406030204" pitchFamily="18" charset="0"/>
                                          </a:rPr>
                                          <m:t>2</m:t>
                                        </m:r>
                                      </m:e>
                                    </m:d>
                                  </m:e>
                                </m:mr>
                              </m:m>
                            </m:e>
                            <m:e>
                              <m:r>
                                <a:rPr lang="en-GB">
                                  <a:latin typeface="Cambria Math" panose="02040503050406030204" pitchFamily="18" charset="0"/>
                                </a:rPr>
                                <m:t>&amp;</m:t>
                              </m:r>
                              <m:m>
                                <m:mPr>
                                  <m:plcHide m:val="on"/>
                                  <m:mcs>
                                    <m:mc>
                                      <m:mcPr>
                                        <m:count m:val="1"/>
                                        <m:mcJc m:val="center"/>
                                      </m:mcPr>
                                    </m:mc>
                                  </m:mcs>
                                  <m:ctrlPr>
                                    <a:rPr lang="en-GB" i="1">
                                      <a:latin typeface="Cambria Math" panose="02040503050406030204" pitchFamily="18" charset="0"/>
                                    </a:rPr>
                                  </m:ctrlPr>
                                </m:mP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3</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3</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4</m:t>
                                        </m:r>
                                      </m:sub>
                                      <m:sup>
                                        <m:r>
                                          <m:rPr>
                                            <m:sty m:val="p"/>
                                          </m:rPr>
                                          <a:rPr lang="en-GB">
                                            <a:latin typeface="Cambria Math" panose="02040503050406030204" pitchFamily="18" charset="0"/>
                                          </a:rPr>
                                          <m:t>T</m:t>
                                        </m:r>
                                      </m:sup>
                                    </m:sSubSup>
                                    <m:r>
                                      <a:rPr lang="en-GB">
                                        <a:latin typeface="Cambria Math" panose="02040503050406030204" pitchFamily="18" charset="0"/>
                                      </a:rPr>
                                      <m:t>=</m:t>
                                    </m:r>
                                    <m:r>
                                      <a:rPr lang="en-GB">
                                        <a:latin typeface="Cambria Math" panose="02040503050406030204" pitchFamily="18" charset="0"/>
                                      </a:rPr>
                                      <m:t>0</m:t>
                                    </m:r>
                                    <m:r>
                                      <a:rPr lang="en-GB">
                                        <a:latin typeface="Cambria Math" panose="02040503050406030204" pitchFamily="18" charset="0"/>
                                      </a:rPr>
                                      <m:t>   </m:t>
                                    </m:r>
                                    <m:d>
                                      <m:dPr>
                                        <m:ctrlPr>
                                          <a:rPr lang="en-GB" i="1">
                                            <a:latin typeface="Cambria Math" panose="02040503050406030204" pitchFamily="18" charset="0"/>
                                          </a:rPr>
                                        </m:ctrlPr>
                                      </m:dPr>
                                      <m:e>
                                        <m:r>
                                          <a:rPr lang="en-GB">
                                            <a:latin typeface="Cambria Math" panose="02040503050406030204" pitchFamily="18" charset="0"/>
                                          </a:rPr>
                                          <m:t>3</m:t>
                                        </m:r>
                                      </m:e>
                                    </m:d>
                                  </m:e>
                                </m:m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4</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(1</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1</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4</m:t>
                                        </m:r>
                                      </m:sub>
                                      <m:sup>
                                        <m:r>
                                          <m:rPr>
                                            <m:sty m:val="p"/>
                                          </m:rPr>
                                          <a:rPr lang="en-GB">
                                            <a:latin typeface="Cambria Math" panose="02040503050406030204" pitchFamily="18" charset="0"/>
                                          </a:rPr>
                                          <m:t>T</m:t>
                                        </m:r>
                                      </m:sup>
                                    </m:sSubSup>
                                    <m:r>
                                      <a:rPr lang="en-GB">
                                        <a:latin typeface="Cambria Math" panose="02040503050406030204" pitchFamily="18" charset="0"/>
                                      </a:rPr>
                                      <m:t>=0   </m:t>
                                    </m:r>
                                    <m:d>
                                      <m:dPr>
                                        <m:ctrlPr>
                                          <a:rPr lang="en-GB" i="1">
                                            <a:latin typeface="Cambria Math" panose="02040503050406030204" pitchFamily="18" charset="0"/>
                                          </a:rPr>
                                        </m:ctrlPr>
                                      </m:dPr>
                                      <m:e>
                                        <m:r>
                                          <a:rPr lang="en-GB">
                                            <a:latin typeface="Cambria Math" panose="02040503050406030204" pitchFamily="18" charset="0"/>
                                          </a:rPr>
                                          <m:t>4</m:t>
                                        </m:r>
                                      </m:e>
                                    </m:d>
                                  </m:e>
                                </m:mr>
                              </m:m>
                            </m:e>
                          </m:eqArr>
                        </m:e>
                      </m:d>
                    </m:oMath>
                  </m:oMathPara>
                </a14:m>
                <a:endParaRPr lang="en-GB">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A9F47863-2BA4-46E0-B719-CB134C9D1547}"/>
                  </a:ext>
                </a:extLst>
              </p:cNvPr>
              <p:cNvSpPr txBox="1">
                <a:spLocks noRot="1" noChangeAspect="1" noMove="1" noResize="1" noEditPoints="1" noAdjustHandles="1" noChangeArrowheads="1" noChangeShapeType="1" noTextEdit="1"/>
              </p:cNvSpPr>
              <p:nvPr/>
            </p:nvSpPr>
            <p:spPr>
              <a:xfrm>
                <a:off x="1909804" y="2594073"/>
                <a:ext cx="7541704" cy="1558953"/>
              </a:xfrm>
              <a:prstGeom prst="rect">
                <a:avLst/>
              </a:prstGeom>
              <a:blipFill>
                <a:blip r:embed="rId2"/>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797DBA3E-74DC-4B90-A6C4-EBD848B87D2E}"/>
              </a:ext>
            </a:extLst>
          </p:cNvPr>
          <p:cNvSpPr txBox="1"/>
          <p:nvPr/>
        </p:nvSpPr>
        <p:spPr>
          <a:xfrm>
            <a:off x="1811615" y="4232713"/>
            <a:ext cx="3138007" cy="369332"/>
          </a:xfrm>
          <a:prstGeom prst="rect">
            <a:avLst/>
          </a:prstGeom>
          <a:noFill/>
        </p:spPr>
        <p:txBody>
          <a:bodyPr wrap="square" rtlCol="0">
            <a:spAutoFit/>
          </a:bodyPr>
          <a:lstStyle/>
          <a:p>
            <a:r>
              <a:rPr lang="en-GB">
                <a:latin typeface="Times New Roman" panose="02020603050405020304" pitchFamily="18" charset="0"/>
                <a:cs typeface="Times New Roman" panose="02020603050405020304" pitchFamily="18" charset="0"/>
              </a:rPr>
              <a:t>(1)+(2)+(3)+(4):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5A08533-2C6E-47E4-87F1-3FD6E8602EFC}"/>
                  </a:ext>
                </a:extLst>
              </p:cNvPr>
              <p:cNvSpPr txBox="1"/>
              <p:nvPr/>
            </p:nvSpPr>
            <p:spPr>
              <a:xfrm>
                <a:off x="1700169" y="4705876"/>
                <a:ext cx="8451324" cy="414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1,</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2,</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3,</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4,</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a:rPr lang="en-GB">
                              <a:latin typeface="Cambria Math" panose="02040503050406030204" pitchFamily="18" charset="0"/>
                              <a:cs typeface="Times New Roman" panose="02020603050405020304" pitchFamily="18" charset="0"/>
                            </a:rPr>
                            <m:t>2</m:t>
                          </m:r>
                        </m:e>
                      </m:d>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1</m:t>
                          </m:r>
                        </m:sub>
                        <m:sup>
                          <m:r>
                            <m:rPr>
                              <m:sty m:val="p"/>
                            </m:rPr>
                            <a:rPr lang="en-GB">
                              <a:latin typeface="Cambria Math" panose="02040503050406030204" pitchFamily="18" charset="0"/>
                            </a:rPr>
                            <m:t>T</m:t>
                          </m:r>
                        </m:sup>
                      </m:sSubSup>
                      <m:r>
                        <a:rPr lang="en-GB">
                          <a:latin typeface="Cambria Math" panose="02040503050406030204" pitchFamily="18" charset="0"/>
                        </a:rPr>
                        <m:t>=0</m:t>
                      </m:r>
                    </m:oMath>
                  </m:oMathPara>
                </a14:m>
                <a:endParaRPr lang="en-GB">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45A08533-2C6E-47E4-87F1-3FD6E8602EFC}"/>
                  </a:ext>
                </a:extLst>
              </p:cNvPr>
              <p:cNvSpPr txBox="1">
                <a:spLocks noRot="1" noChangeAspect="1" noMove="1" noResize="1" noEditPoints="1" noAdjustHandles="1" noChangeArrowheads="1" noChangeShapeType="1" noTextEdit="1"/>
              </p:cNvSpPr>
              <p:nvPr/>
            </p:nvSpPr>
            <p:spPr>
              <a:xfrm>
                <a:off x="1700169" y="4705876"/>
                <a:ext cx="8451324" cy="414794"/>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089045A-9F37-402E-94DC-30E2B4BE1A8D}"/>
                  </a:ext>
                </a:extLst>
              </p:cNvPr>
              <p:cNvSpPr txBox="1"/>
              <p:nvPr/>
            </p:nvSpPr>
            <p:spPr>
              <a:xfrm>
                <a:off x="1700170" y="5195716"/>
                <a:ext cx="8800051"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a:rPr lang="en-GB">
                              <a:latin typeface="Cambria Math" panose="02040503050406030204" pitchFamily="18" charset="0"/>
                              <a:cs typeface="Times New Roman" panose="02020603050405020304" pitchFamily="18" charset="0"/>
                            </a:rPr>
                            <m:t>2</m:t>
                          </m:r>
                        </m:e>
                      </m:d>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1</m:t>
                          </m:r>
                        </m:sub>
                        <m:sup>
                          <m:r>
                            <m:rPr>
                              <m:sty m:val="p"/>
                            </m:rPr>
                            <a:rPr lang="en-GB">
                              <a:latin typeface="Cambria Math" panose="02040503050406030204" pitchFamily="18" charset="0"/>
                            </a:rPr>
                            <m:t>T</m:t>
                          </m:r>
                        </m:sup>
                      </m:sSubSup>
                      <m:r>
                        <a:rPr lang="en-GB">
                          <a:latin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1,</m:t>
                                      </m:r>
                                      <m:r>
                                        <m:rPr>
                                          <m:sty m:val="p"/>
                                        </m:rPr>
                                        <a:rPr lang="en-GB">
                                          <a:latin typeface="Cambria Math" panose="02040503050406030204" pitchFamily="18" charset="0"/>
                                        </a:rPr>
                                        <m:t>j</m:t>
                                      </m:r>
                                    </m:sub>
                                  </m:sSub>
                                </m:e>
                              </m:d>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2,</m:t>
                                      </m:r>
                                      <m:r>
                                        <m:rPr>
                                          <m:sty m:val="p"/>
                                        </m:rPr>
                                        <a:rPr lang="en-GB">
                                          <a:latin typeface="Cambria Math" panose="02040503050406030204" pitchFamily="18" charset="0"/>
                                        </a:rPr>
                                        <m:t>j</m:t>
                                      </m:r>
                                    </m:sub>
                                  </m:sSub>
                                </m:e>
                              </m:d>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3,</m:t>
                                      </m:r>
                                      <m:r>
                                        <m:rPr>
                                          <m:sty m:val="p"/>
                                        </m:rPr>
                                        <a:rPr lang="en-GB">
                                          <a:latin typeface="Cambria Math" panose="02040503050406030204" pitchFamily="18" charset="0"/>
                                        </a:rPr>
                                        <m:t>j</m:t>
                                      </m:r>
                                    </m:sub>
                                  </m:sSub>
                                </m:e>
                              </m:d>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4,</m:t>
                                      </m:r>
                                      <m:r>
                                        <m:rPr>
                                          <m:sty m:val="p"/>
                                        </m:rPr>
                                        <a:rPr lang="en-GB">
                                          <a:latin typeface="Cambria Math" panose="02040503050406030204" pitchFamily="18" charset="0"/>
                                        </a:rPr>
                                        <m:t>j</m:t>
                                      </m:r>
                                    </m:sub>
                                  </m:sSub>
                                </m:e>
                              </m:d>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rPr>
                        <m:t>=</m:t>
                      </m:r>
                      <m:r>
                        <m:rPr>
                          <m:sty m:val="p"/>
                        </m:rPr>
                        <a:rPr lang="en-GB">
                          <a:latin typeface="Cambria Math" panose="02040503050406030204" pitchFamily="18" charset="0"/>
                        </a:rPr>
                        <m:t>y</m:t>
                      </m:r>
                    </m:oMath>
                  </m:oMathPara>
                </a14:m>
                <a:endParaRPr lang="en-GB">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9089045A-9F37-402E-94DC-30E2B4BE1A8D}"/>
                  </a:ext>
                </a:extLst>
              </p:cNvPr>
              <p:cNvSpPr txBox="1">
                <a:spLocks noRot="1" noChangeAspect="1" noMove="1" noResize="1" noEditPoints="1" noAdjustHandles="1" noChangeArrowheads="1" noChangeShapeType="1" noTextEdit="1"/>
              </p:cNvSpPr>
              <p:nvPr/>
            </p:nvSpPr>
            <p:spPr>
              <a:xfrm>
                <a:off x="1700170" y="5195716"/>
                <a:ext cx="8800051" cy="506870"/>
              </a:xfrm>
              <a:prstGeom prst="rect">
                <a:avLst/>
              </a:prstGeom>
              <a:blipFill>
                <a:blip r:embed="rId4"/>
                <a:stretch>
                  <a:fillRect b="-24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4772D3B4-93E8-4D15-8293-B8E7F7339EF7}"/>
                  </a:ext>
                </a:extLst>
              </p:cNvPr>
              <p:cNvSpPr txBox="1"/>
              <p:nvPr/>
            </p:nvSpPr>
            <p:spPr>
              <a:xfrm>
                <a:off x="1754610" y="5742582"/>
                <a:ext cx="227155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1</m:t>
                          </m:r>
                        </m:sub>
                      </m:sSub>
                      <m:r>
                        <a:rPr lang="en-GB">
                          <a:latin typeface="Cambria Math" panose="02040503050406030204" pitchFamily="18" charset="0"/>
                        </a:rPr>
                        <m:t> </m:t>
                      </m:r>
                      <m:r>
                        <m:rPr>
                          <m:sty m:val="p"/>
                        </m:rPr>
                        <a:rPr lang="en-GB">
                          <a:latin typeface="Cambria Math" panose="02040503050406030204" pitchFamily="18" charset="0"/>
                        </a:rPr>
                        <m:t>d</m:t>
                      </m:r>
                      <m:r>
                        <a:rPr lang="en-GB">
                          <a:latin typeface="Cambria Math" panose="02040503050406030204" pitchFamily="18" charset="0"/>
                        </a:rPr>
                        <m:t>ị</m:t>
                      </m:r>
                      <m:r>
                        <m:rPr>
                          <m:sty m:val="p"/>
                        </m:rPr>
                        <a:rPr lang="en-GB">
                          <a:latin typeface="Cambria Math" panose="02040503050406030204" pitchFamily="18" charset="0"/>
                        </a:rPr>
                        <m:t>ch</m:t>
                      </m:r>
                      <m:r>
                        <a:rPr lang="en-GB">
                          <a:latin typeface="Cambria Math" panose="02040503050406030204" pitchFamily="18" charset="0"/>
                        </a:rPr>
                        <m:t> </m:t>
                      </m:r>
                      <m:r>
                        <m:rPr>
                          <m:sty m:val="p"/>
                        </m:rPr>
                        <a:rPr lang="en-GB">
                          <a:latin typeface="Cambria Math" panose="02040503050406030204" pitchFamily="18" charset="0"/>
                        </a:rPr>
                        <m:t>tr</m:t>
                      </m:r>
                      <m:r>
                        <a:rPr lang="en-GB">
                          <a:latin typeface="Cambria Math" panose="02040503050406030204" pitchFamily="18" charset="0"/>
                        </a:rPr>
                        <m:t>á</m:t>
                      </m:r>
                      <m:r>
                        <m:rPr>
                          <m:sty m:val="p"/>
                        </m:rPr>
                        <a:rPr lang="en-GB">
                          <a:latin typeface="Cambria Math" panose="02040503050406030204" pitchFamily="18" charset="0"/>
                        </a:rPr>
                        <m:t>i</m:t>
                      </m:r>
                      <m:r>
                        <a:rPr lang="en-GB">
                          <a:latin typeface="Cambria Math" panose="02040503050406030204" pitchFamily="18" charset="0"/>
                        </a:rPr>
                        <m:t> 2 </m:t>
                      </m:r>
                      <m:r>
                        <m:rPr>
                          <m:sty m:val="p"/>
                        </m:rPr>
                        <a:rPr lang="en-GB">
                          <a:latin typeface="Cambria Math" panose="02040503050406030204" pitchFamily="18" charset="0"/>
                        </a:rPr>
                        <m:t>l</m:t>
                      </m:r>
                      <m:r>
                        <a:rPr lang="en-GB">
                          <a:latin typeface="Cambria Math" panose="02040503050406030204" pitchFamily="18" charset="0"/>
                        </a:rPr>
                        <m:t>ầ</m:t>
                      </m:r>
                      <m:r>
                        <m:rPr>
                          <m:sty m:val="p"/>
                        </m:rPr>
                        <a:rPr lang="en-GB">
                          <a:latin typeface="Cambria Math" panose="02040503050406030204" pitchFamily="18" charset="0"/>
                        </a:rPr>
                        <m:t>n</m:t>
                      </m:r>
                      <m:r>
                        <a:rPr lang="en-GB">
                          <a:latin typeface="Cambria Math" panose="02040503050406030204" pitchFamily="18" charset="0"/>
                        </a:rPr>
                        <m:t>=</m:t>
                      </m:r>
                      <m:r>
                        <m:rPr>
                          <m:sty m:val="p"/>
                        </m:rPr>
                        <a:rPr lang="en-GB">
                          <a:latin typeface="Cambria Math" panose="02040503050406030204" pitchFamily="18" charset="0"/>
                        </a:rPr>
                        <m:t>y</m:t>
                      </m:r>
                    </m:oMath>
                  </m:oMathPara>
                </a14:m>
                <a:endParaRPr lang="en-GB">
                  <a:latin typeface="Times New Roman" panose="02020603050405020304" pitchFamily="18" charset="0"/>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4772D3B4-93E8-4D15-8293-B8E7F7339EF7}"/>
                  </a:ext>
                </a:extLst>
              </p:cNvPr>
              <p:cNvSpPr txBox="1">
                <a:spLocks noRot="1" noChangeAspect="1" noMove="1" noResize="1" noEditPoints="1" noAdjustHandles="1" noChangeArrowheads="1" noChangeShapeType="1" noTextEdit="1"/>
              </p:cNvSpPr>
              <p:nvPr/>
            </p:nvSpPr>
            <p:spPr>
              <a:xfrm>
                <a:off x="1754610" y="5742582"/>
                <a:ext cx="2271553" cy="369332"/>
              </a:xfrm>
              <a:prstGeom prst="rect">
                <a:avLst/>
              </a:prstGeom>
              <a:blipFill>
                <a:blip r:embed="rId5"/>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C697E19-4BA1-4E86-B30E-6B457B4645E1}"/>
                  </a:ext>
                </a:extLst>
              </p:cNvPr>
              <p:cNvSpPr txBox="1"/>
              <p:nvPr/>
            </p:nvSpPr>
            <p:spPr>
              <a:xfrm>
                <a:off x="1754609" y="6094931"/>
                <a:ext cx="2374346"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1</m:t>
                          </m:r>
                        </m:sub>
                      </m:sSub>
                      <m:r>
                        <a:rPr lang="en-GB">
                          <a:latin typeface="Cambria Math" panose="02040503050406030204" pitchFamily="18" charset="0"/>
                        </a:rPr>
                        <m:t>=</m:t>
                      </m:r>
                      <m:r>
                        <m:rPr>
                          <m:sty m:val="p"/>
                        </m:rPr>
                        <a:rPr lang="en-GB">
                          <a:latin typeface="Cambria Math" panose="02040503050406030204" pitchFamily="18" charset="0"/>
                        </a:rPr>
                        <m:t>y</m:t>
                      </m:r>
                      <m:r>
                        <a:rPr lang="en-GB">
                          <a:latin typeface="Cambria Math" panose="02040503050406030204" pitchFamily="18" charset="0"/>
                        </a:rPr>
                        <m:t> </m:t>
                      </m:r>
                      <m:r>
                        <m:rPr>
                          <m:sty m:val="p"/>
                        </m:rPr>
                        <a:rPr lang="en-GB">
                          <a:latin typeface="Cambria Math" panose="02040503050406030204" pitchFamily="18" charset="0"/>
                        </a:rPr>
                        <m:t>d</m:t>
                      </m:r>
                      <m:r>
                        <a:rPr lang="en-GB">
                          <a:latin typeface="Cambria Math" panose="02040503050406030204" pitchFamily="18" charset="0"/>
                        </a:rPr>
                        <m:t>ị</m:t>
                      </m:r>
                      <m:r>
                        <m:rPr>
                          <m:sty m:val="p"/>
                        </m:rPr>
                        <a:rPr lang="en-GB">
                          <a:latin typeface="Cambria Math" panose="02040503050406030204" pitchFamily="18" charset="0"/>
                        </a:rPr>
                        <m:t>ch</m:t>
                      </m:r>
                      <m:r>
                        <a:rPr lang="en-GB">
                          <a:latin typeface="Cambria Math" panose="02040503050406030204" pitchFamily="18" charset="0"/>
                        </a:rPr>
                        <m:t> </m:t>
                      </m:r>
                      <m:r>
                        <m:rPr>
                          <m:sty m:val="p"/>
                        </m:rPr>
                        <a:rPr lang="en-GB">
                          <a:latin typeface="Cambria Math" panose="02040503050406030204" pitchFamily="18" charset="0"/>
                        </a:rPr>
                        <m:t>ph</m:t>
                      </m:r>
                      <m:r>
                        <a:rPr lang="en-GB">
                          <a:latin typeface="Cambria Math" panose="02040503050406030204" pitchFamily="18" charset="0"/>
                        </a:rPr>
                        <m:t>ả</m:t>
                      </m:r>
                      <m:r>
                        <m:rPr>
                          <m:sty m:val="p"/>
                        </m:rPr>
                        <a:rPr lang="en-GB">
                          <a:latin typeface="Cambria Math" panose="02040503050406030204" pitchFamily="18" charset="0"/>
                        </a:rPr>
                        <m:t>i</m:t>
                      </m:r>
                      <m:r>
                        <a:rPr lang="en-GB">
                          <a:latin typeface="Cambria Math" panose="02040503050406030204" pitchFamily="18" charset="0"/>
                        </a:rPr>
                        <m:t> 2 </m:t>
                      </m:r>
                      <m:r>
                        <m:rPr>
                          <m:sty m:val="p"/>
                        </m:rPr>
                        <a:rPr lang="en-GB">
                          <a:latin typeface="Cambria Math" panose="02040503050406030204" pitchFamily="18" charset="0"/>
                        </a:rPr>
                        <m:t>l</m:t>
                      </m:r>
                      <m:r>
                        <a:rPr lang="en-GB">
                          <a:latin typeface="Cambria Math" panose="02040503050406030204" pitchFamily="18" charset="0"/>
                        </a:rPr>
                        <m:t>ầ</m:t>
                      </m:r>
                      <m:r>
                        <m:rPr>
                          <m:sty m:val="p"/>
                        </m:rPr>
                        <a:rPr lang="en-GB">
                          <a:latin typeface="Cambria Math" panose="02040503050406030204" pitchFamily="18" charset="0"/>
                        </a:rPr>
                        <m:t>n</m:t>
                      </m:r>
                    </m:oMath>
                  </m:oMathPara>
                </a14:m>
                <a:endParaRPr lang="en-GB">
                  <a:latin typeface="Times New Roman" panose="02020603050405020304" pitchFamily="18" charset="0"/>
                  <a:cs typeface="Times New Roman" panose="02020603050405020304" pitchFamily="18" charset="0"/>
                </a:endParaRPr>
              </a:p>
            </p:txBody>
          </p:sp>
        </mc:Choice>
        <mc:Fallback>
          <p:sp>
            <p:nvSpPr>
              <p:cNvPr id="18" name="TextBox 17">
                <a:extLst>
                  <a:ext uri="{FF2B5EF4-FFF2-40B4-BE49-F238E27FC236}">
                    <a16:creationId xmlns:a16="http://schemas.microsoft.com/office/drawing/2014/main" id="{1C697E19-4BA1-4E86-B30E-6B457B4645E1}"/>
                  </a:ext>
                </a:extLst>
              </p:cNvPr>
              <p:cNvSpPr txBox="1">
                <a:spLocks noRot="1" noChangeAspect="1" noMove="1" noResize="1" noEditPoints="1" noAdjustHandles="1" noChangeArrowheads="1" noChangeShapeType="1" noTextEdit="1"/>
              </p:cNvSpPr>
              <p:nvPr/>
            </p:nvSpPr>
            <p:spPr>
              <a:xfrm>
                <a:off x="1754609" y="6094931"/>
                <a:ext cx="2374346" cy="374270"/>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E67F250-2979-44F2-92F0-98238C94A9DB}"/>
                  </a:ext>
                </a:extLst>
              </p:cNvPr>
              <p:cNvSpPr txBox="1"/>
              <p:nvPr/>
            </p:nvSpPr>
            <p:spPr>
              <a:xfrm>
                <a:off x="1754610" y="6469201"/>
                <a:ext cx="1921079" cy="369332"/>
              </a:xfrm>
              <a:prstGeom prst="rect">
                <a:avLst/>
              </a:prstGeom>
              <a:noFill/>
            </p:spPr>
            <p:txBody>
              <a:bodyPr wrap="square" rtlCol="0">
                <a:spAutoFit/>
              </a:bodyPr>
              <a:lstStyle/>
              <a:p>
                <a:r>
                  <a:rPr lang="en-GB">
                    <a:latin typeface="Times New Roman" panose="02020603050405020304" pitchFamily="18" charset="0"/>
                    <a:cs typeface="Times New Roman" panose="02020603050405020304" pitchFamily="18" charset="0"/>
                  </a:rPr>
                  <a:t>Tìm được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1</m:t>
                        </m:r>
                      </m:sub>
                    </m:sSub>
                  </m:oMath>
                </a14:m>
                <a:r>
                  <a:rPr lang="en-GB">
                    <a:latin typeface="Times New Roman" panose="02020603050405020304" pitchFamily="18" charset="0"/>
                    <a:cs typeface="Times New Roman" panose="02020603050405020304" pitchFamily="18" charset="0"/>
                  </a:rPr>
                  <a:t> </a:t>
                </a:r>
              </a:p>
            </p:txBody>
          </p:sp>
        </mc:Choice>
        <mc:Fallback>
          <p:sp>
            <p:nvSpPr>
              <p:cNvPr id="7" name="TextBox 6">
                <a:extLst>
                  <a:ext uri="{FF2B5EF4-FFF2-40B4-BE49-F238E27FC236}">
                    <a16:creationId xmlns:a16="http://schemas.microsoft.com/office/drawing/2014/main" id="{EE67F250-2979-44F2-92F0-98238C94A9DB}"/>
                  </a:ext>
                </a:extLst>
              </p:cNvPr>
              <p:cNvSpPr txBox="1">
                <a:spLocks noRot="1" noChangeAspect="1" noMove="1" noResize="1" noEditPoints="1" noAdjustHandles="1" noChangeArrowheads="1" noChangeShapeType="1" noTextEdit="1"/>
              </p:cNvSpPr>
              <p:nvPr/>
            </p:nvSpPr>
            <p:spPr>
              <a:xfrm>
                <a:off x="1754610" y="6469201"/>
                <a:ext cx="1921079" cy="369332"/>
              </a:xfrm>
              <a:prstGeom prst="rect">
                <a:avLst/>
              </a:prstGeom>
              <a:blipFill>
                <a:blip r:embed="rId7"/>
                <a:stretch>
                  <a:fillRect l="-2857"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8568EBEE-A38A-45B2-8549-57BB48388F1A}"/>
                  </a:ext>
                </a:extLst>
              </p:cNvPr>
              <p:cNvSpPr/>
              <p:nvPr/>
            </p:nvSpPr>
            <p:spPr>
              <a:xfrm>
                <a:off x="1943449" y="1597441"/>
                <a:ext cx="3347209" cy="499493"/>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cs typeface="Times New Roman" panose="02020603050405020304" pitchFamily="18" charset="0"/>
                  </a:rPr>
                  <a:t>Bước 1: Tìm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1</m:t>
                        </m:r>
                      </m:sub>
                    </m:sSub>
                    <m:r>
                      <a:rPr lang="en-GB">
                        <a:latin typeface="Cambria Math" panose="02040503050406030204" pitchFamily="18" charset="0"/>
                        <a:ea typeface="SimSun" panose="02010600030101010101" pitchFamily="2" charset="-122"/>
                        <a:cs typeface="Times New Roman" panose="02020603050405020304" pitchFamily="18" charset="0"/>
                      </a:rPr>
                      <m:t>,</m:t>
                    </m:r>
                    <m:sSub>
                      <m:sSubPr>
                        <m:ctrlPr>
                          <a:rPr lang="en-GB" i="1">
                            <a:latin typeface="Cambria Math" panose="02040503050406030204" pitchFamily="18" charset="0"/>
                          </a:rPr>
                        </m:ctrlPr>
                      </m:sSubPr>
                      <m:e>
                        <m:r>
                          <a:rPr lang="en-GB">
                            <a:latin typeface="Cambria Math" panose="02040503050406030204" pitchFamily="18" charset="0"/>
                            <a:ea typeface="SimSun" panose="02010600030101010101" pitchFamily="2" charset="-122"/>
                            <a:cs typeface="Times New Roman" panose="02020603050405020304" pitchFamily="18" charset="0"/>
                          </a:rPr>
                          <m:t> </m:t>
                        </m:r>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2</m:t>
                        </m:r>
                      </m:sub>
                    </m:sSub>
                    <m:r>
                      <a:rPr lang="en-GB">
                        <a:latin typeface="Cambria Math" panose="02040503050406030204" pitchFamily="18" charset="0"/>
                        <a:ea typeface="SimSun" panose="02010600030101010101" pitchFamily="2" charset="-122"/>
                        <a:cs typeface="Times New Roman" panose="020206030504050203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3</m:t>
                        </m:r>
                      </m:sub>
                    </m:sSub>
                    <m:r>
                      <a:rPr lang="en-GB">
                        <a:latin typeface="Cambria Math" panose="02040503050406030204" pitchFamily="18" charset="0"/>
                        <a:ea typeface="SimSun" panose="02010600030101010101" pitchFamily="2" charset="-122"/>
                        <a:cs typeface="Times New Roman" panose="02020603050405020304" pitchFamily="18" charset="0"/>
                      </a:rPr>
                      <m:t>,</m:t>
                    </m:r>
                    <m:r>
                      <a:rPr lang="en-GB">
                        <a:latin typeface="Cambria Math" panose="02040503050406030204" pitchFamily="18" charset="0"/>
                        <a:ea typeface="SimSun" panose="02010600030101010101" pitchFamily="2" charset="-122"/>
                        <a:cs typeface="Times New Roman" panose="02020603050405020304" pitchFamily="18" charset="0"/>
                      </a:rPr>
                      <m:t> </m:t>
                    </m:r>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4 </m:t>
                        </m:r>
                      </m:sub>
                    </m:sSub>
                  </m:oMath>
                </a14:m>
                <a:r>
                  <a:rPr lang="en-GB">
                    <a:latin typeface="Times New Roman" panose="02020603050405020304" pitchFamily="18" charset="0"/>
                    <a:cs typeface="Times New Roman" panose="02020603050405020304" pitchFamily="18" charset="0"/>
                  </a:rPr>
                  <a:t>từ (I)</a:t>
                </a:r>
              </a:p>
            </p:txBody>
          </p:sp>
        </mc:Choice>
        <mc:Fallback>
          <p:sp>
            <p:nvSpPr>
              <p:cNvPr id="19" name="Rectangle 18">
                <a:extLst>
                  <a:ext uri="{FF2B5EF4-FFF2-40B4-BE49-F238E27FC236}">
                    <a16:creationId xmlns:a16="http://schemas.microsoft.com/office/drawing/2014/main" id="{8568EBEE-A38A-45B2-8549-57BB48388F1A}"/>
                  </a:ext>
                </a:extLst>
              </p:cNvPr>
              <p:cNvSpPr>
                <a:spLocks noRot="1" noChangeAspect="1" noMove="1" noResize="1" noEditPoints="1" noAdjustHandles="1" noChangeArrowheads="1" noChangeShapeType="1" noTextEdit="1"/>
              </p:cNvSpPr>
              <p:nvPr/>
            </p:nvSpPr>
            <p:spPr>
              <a:xfrm>
                <a:off x="1943449" y="1597441"/>
                <a:ext cx="3347209" cy="499493"/>
              </a:xfrm>
              <a:prstGeom prst="rect">
                <a:avLst/>
              </a:prstGeom>
              <a:blipFill>
                <a:blip r:embed="rId8"/>
                <a:stretch>
                  <a:fillRect b="-609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64515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09BE4-D464-4F62-AF04-8B5242DA28A5}"/>
              </a:ext>
            </a:extLst>
          </p:cNvPr>
          <p:cNvSpPr>
            <a:spLocks noGrp="1"/>
          </p:cNvSpPr>
          <p:nvPr>
            <p:ph type="title"/>
          </p:nvPr>
        </p:nvSpPr>
        <p:spPr>
          <a:xfrm>
            <a:off x="2012950" y="-210145"/>
            <a:ext cx="8026400" cy="1325563"/>
          </a:xfrm>
        </p:spPr>
        <p:txBody>
          <a:bodyPr>
            <a:normAutofit/>
          </a:bodyPr>
          <a:lstStyle/>
          <a:p>
            <a:r>
              <a:rPr lang="en-US" sz="4000">
                <a:latin typeface="Times New Roman" panose="02020603050405020304" pitchFamily="18" charset="0"/>
                <a:cs typeface="Times New Roman" panose="02020603050405020304" pitchFamily="18" charset="0"/>
              </a:rPr>
              <a:t>ENCODING</a:t>
            </a:r>
          </a:p>
        </p:txBody>
      </p:sp>
      <p:sp>
        <p:nvSpPr>
          <p:cNvPr id="11" name="TextBox 10">
            <a:extLst>
              <a:ext uri="{FF2B5EF4-FFF2-40B4-BE49-F238E27FC236}">
                <a16:creationId xmlns:a16="http://schemas.microsoft.com/office/drawing/2014/main" id="{71388F1F-A09E-4CC5-8FE9-545E52535DB4}"/>
              </a:ext>
            </a:extLst>
          </p:cNvPr>
          <p:cNvSpPr txBox="1"/>
          <p:nvPr/>
        </p:nvSpPr>
        <p:spPr>
          <a:xfrm>
            <a:off x="1524000" y="1115418"/>
            <a:ext cx="9144000" cy="369332"/>
          </a:xfrm>
          <a:prstGeom prst="rect">
            <a:avLst/>
          </a:prstGeom>
          <a:noFill/>
        </p:spPr>
        <p:txBody>
          <a:bodyPr wrap="square" rtlCol="0">
            <a:spAutoFit/>
          </a:bodyPr>
          <a:lstStyle/>
          <a:p>
            <a:r>
              <a:rPr lang="en-GB" err="1"/>
              <a:t>Giải</a:t>
            </a:r>
            <a:r>
              <a:rPr lang="en-GB"/>
              <a:t> </a:t>
            </a:r>
            <a:r>
              <a:rPr lang="en-GB" err="1"/>
              <a:t>thuật</a:t>
            </a:r>
            <a:r>
              <a:rPr lang="en-GB"/>
              <a:t> </a:t>
            </a:r>
            <a:r>
              <a:rPr lang="en-GB" err="1"/>
              <a:t>cho</a:t>
            </a:r>
            <a:r>
              <a:rPr lang="en-GB"/>
              <a:t> 5G NR QC-LDPC Encoding </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9F47863-2BA4-46E0-B719-CB134C9D1547}"/>
                  </a:ext>
                </a:extLst>
              </p:cNvPr>
              <p:cNvSpPr txBox="1"/>
              <p:nvPr/>
            </p:nvSpPr>
            <p:spPr>
              <a:xfrm>
                <a:off x="1943448" y="2810314"/>
                <a:ext cx="7541704" cy="155895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GB" i="1">
                              <a:solidFill>
                                <a:srgbClr val="836967"/>
                              </a:solidFill>
                              <a:latin typeface="Cambria Math" panose="02040503050406030204" pitchFamily="18" charset="0"/>
                            </a:rPr>
                          </m:ctrlPr>
                        </m:dPr>
                        <m:e>
                          <m:eqArr>
                            <m:eqArrPr>
                              <m:ctrlPr>
                                <a:rPr lang="en-GB" i="1">
                                  <a:latin typeface="Cambria Math" panose="02040503050406030204" pitchFamily="18" charset="0"/>
                                </a:rPr>
                              </m:ctrlPr>
                            </m:eqArrPr>
                            <m:e>
                              <m:r>
                                <a:rPr lang="en-GB">
                                  <a:latin typeface="Cambria Math" panose="02040503050406030204" pitchFamily="18" charset="0"/>
                                </a:rPr>
                                <m:t>&amp;</m:t>
                              </m:r>
                              <m:m>
                                <m:mPr>
                                  <m:plcHide m:val="on"/>
                                  <m:mcs>
                                    <m:mc>
                                      <m:mcPr>
                                        <m:count m:val="1"/>
                                        <m:mcJc m:val="center"/>
                                      </m:mcPr>
                                    </m:mc>
                                  </m:mcs>
                                  <m:ctrlPr>
                                    <a:rPr lang="en-GB" i="1">
                                      <a:latin typeface="Cambria Math" panose="02040503050406030204" pitchFamily="18" charset="0"/>
                                    </a:rPr>
                                  </m:ctrlPr>
                                </m:mP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1,</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(1</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1</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2</m:t>
                                        </m:r>
                                      </m:sub>
                                      <m:sup>
                                        <m:r>
                                          <m:rPr>
                                            <m:sty m:val="p"/>
                                          </m:rPr>
                                          <a:rPr lang="en-GB">
                                            <a:latin typeface="Cambria Math" panose="02040503050406030204" pitchFamily="18" charset="0"/>
                                          </a:rPr>
                                          <m:t>T</m:t>
                                        </m:r>
                                      </m:sup>
                                    </m:sSubSup>
                                    <m:r>
                                      <a:rPr lang="en-GB">
                                        <a:latin typeface="Cambria Math" panose="02040503050406030204" pitchFamily="18" charset="0"/>
                                      </a:rPr>
                                      <m:t>=0   </m:t>
                                    </m:r>
                                    <m:d>
                                      <m:dPr>
                                        <m:ctrlPr>
                                          <a:rPr lang="en-GB" i="1">
                                            <a:latin typeface="Cambria Math" panose="02040503050406030204" pitchFamily="18" charset="0"/>
                                          </a:rPr>
                                        </m:ctrlPr>
                                      </m:dPr>
                                      <m:e>
                                        <m:r>
                                          <a:rPr lang="en-GB">
                                            <a:latin typeface="Cambria Math" panose="02040503050406030204" pitchFamily="18" charset="0"/>
                                          </a:rPr>
                                          <m:t>1</m:t>
                                        </m:r>
                                      </m:e>
                                    </m:d>
                                  </m:e>
                                </m:m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2,</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(2</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1</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2</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3</m:t>
                                        </m:r>
                                      </m:sub>
                                      <m:sup>
                                        <m:r>
                                          <m:rPr>
                                            <m:sty m:val="p"/>
                                          </m:rPr>
                                          <a:rPr lang="en-GB">
                                            <a:latin typeface="Cambria Math" panose="02040503050406030204" pitchFamily="18" charset="0"/>
                                          </a:rPr>
                                          <m:t>T</m:t>
                                        </m:r>
                                      </m:sup>
                                    </m:sSubSup>
                                    <m:r>
                                      <a:rPr lang="en-GB">
                                        <a:latin typeface="Cambria Math" panose="02040503050406030204" pitchFamily="18" charset="0"/>
                                      </a:rPr>
                                      <m:t>=0   </m:t>
                                    </m:r>
                                    <m:d>
                                      <m:dPr>
                                        <m:ctrlPr>
                                          <a:rPr lang="en-GB" i="1">
                                            <a:latin typeface="Cambria Math" panose="02040503050406030204" pitchFamily="18" charset="0"/>
                                          </a:rPr>
                                        </m:ctrlPr>
                                      </m:dPr>
                                      <m:e>
                                        <m:r>
                                          <a:rPr lang="en-GB">
                                            <a:latin typeface="Cambria Math" panose="02040503050406030204" pitchFamily="18" charset="0"/>
                                          </a:rPr>
                                          <m:t>2</m:t>
                                        </m:r>
                                      </m:e>
                                    </m:d>
                                  </m:e>
                                </m:mr>
                              </m:m>
                            </m:e>
                            <m:e>
                              <m:r>
                                <a:rPr lang="en-GB">
                                  <a:latin typeface="Cambria Math" panose="02040503050406030204" pitchFamily="18" charset="0"/>
                                </a:rPr>
                                <m:t>&amp;</m:t>
                              </m:r>
                              <m:m>
                                <m:mPr>
                                  <m:plcHide m:val="on"/>
                                  <m:mcs>
                                    <m:mc>
                                      <m:mcPr>
                                        <m:count m:val="1"/>
                                        <m:mcJc m:val="center"/>
                                      </m:mcPr>
                                    </m:mc>
                                  </m:mcs>
                                  <m:ctrlPr>
                                    <a:rPr lang="en-GB" i="1">
                                      <a:latin typeface="Cambria Math" panose="02040503050406030204" pitchFamily="18" charset="0"/>
                                    </a:rPr>
                                  </m:ctrlPr>
                                </m:mP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3,</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3</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4</m:t>
                                        </m:r>
                                      </m:sub>
                                      <m:sup>
                                        <m:r>
                                          <m:rPr>
                                            <m:sty m:val="p"/>
                                          </m:rPr>
                                          <a:rPr lang="en-GB">
                                            <a:latin typeface="Cambria Math" panose="02040503050406030204" pitchFamily="18" charset="0"/>
                                          </a:rPr>
                                          <m:t>T</m:t>
                                        </m:r>
                                      </m:sup>
                                    </m:sSubSup>
                                    <m:r>
                                      <a:rPr lang="en-GB">
                                        <a:latin typeface="Cambria Math" panose="02040503050406030204" pitchFamily="18" charset="0"/>
                                      </a:rPr>
                                      <m:t>=0   </m:t>
                                    </m:r>
                                    <m:d>
                                      <m:dPr>
                                        <m:ctrlPr>
                                          <a:rPr lang="en-GB" i="1">
                                            <a:latin typeface="Cambria Math" panose="02040503050406030204" pitchFamily="18" charset="0"/>
                                          </a:rPr>
                                        </m:ctrlPr>
                                      </m:dPr>
                                      <m:e>
                                        <m:r>
                                          <a:rPr lang="en-GB">
                                            <a:latin typeface="Cambria Math" panose="02040503050406030204" pitchFamily="18" charset="0"/>
                                          </a:rPr>
                                          <m:t>3</m:t>
                                        </m:r>
                                      </m:e>
                                    </m:d>
                                  </m:e>
                                </m:m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4,</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(1</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1</m:t>
                                        </m:r>
                                      </m:sub>
                                      <m:sup>
                                        <m:r>
                                          <m:rPr>
                                            <m:sty m:val="p"/>
                                          </m:rPr>
                                          <a:rPr lang="en-GB">
                                            <a:latin typeface="Cambria Math" panose="02040503050406030204" pitchFamily="18" charset="0"/>
                                          </a:rPr>
                                          <m:t>T</m:t>
                                        </m:r>
                                      </m:sup>
                                    </m:sSub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r>
                                      <a:rPr lang="en-GB">
                                        <a:latin typeface="Cambria Math" panose="02040503050406030204" pitchFamily="18" charset="0"/>
                                        <a:cs typeface="Times New Roman" panose="02020603050405020304" pitchFamily="18" charset="0"/>
                                      </a:rPr>
                                      <m:t>(0</m:t>
                                    </m:r>
                                    <m:r>
                                      <a:rPr lang="en-GB">
                                        <a:latin typeface="Cambria Math" panose="02040503050406030204" pitchFamily="18" charset="0"/>
                                        <a:ea typeface="SimSun" panose="02010600030101010101" pitchFamily="2" charset="-122"/>
                                      </a:rPr>
                                      <m:t>)</m:t>
                                    </m:r>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4</m:t>
                                        </m:r>
                                      </m:sub>
                                      <m:sup>
                                        <m:r>
                                          <m:rPr>
                                            <m:sty m:val="p"/>
                                          </m:rPr>
                                          <a:rPr lang="en-GB">
                                            <a:latin typeface="Cambria Math" panose="02040503050406030204" pitchFamily="18" charset="0"/>
                                          </a:rPr>
                                          <m:t>T</m:t>
                                        </m:r>
                                      </m:sup>
                                    </m:sSubSup>
                                    <m:r>
                                      <a:rPr lang="en-GB">
                                        <a:latin typeface="Cambria Math" panose="02040503050406030204" pitchFamily="18" charset="0"/>
                                      </a:rPr>
                                      <m:t>=0   </m:t>
                                    </m:r>
                                    <m:d>
                                      <m:dPr>
                                        <m:ctrlPr>
                                          <a:rPr lang="en-GB" i="1">
                                            <a:latin typeface="Cambria Math" panose="02040503050406030204" pitchFamily="18" charset="0"/>
                                          </a:rPr>
                                        </m:ctrlPr>
                                      </m:dPr>
                                      <m:e>
                                        <m:r>
                                          <a:rPr lang="en-GB">
                                            <a:latin typeface="Cambria Math" panose="02040503050406030204" pitchFamily="18" charset="0"/>
                                          </a:rPr>
                                          <m:t>4</m:t>
                                        </m:r>
                                      </m:e>
                                    </m:d>
                                  </m:e>
                                </m:mr>
                              </m:m>
                            </m:e>
                          </m:eqArr>
                        </m:e>
                      </m:d>
                    </m:oMath>
                  </m:oMathPara>
                </a14:m>
                <a:endParaRPr lang="en-GB">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A9F47863-2BA4-46E0-B719-CB134C9D1547}"/>
                  </a:ext>
                </a:extLst>
              </p:cNvPr>
              <p:cNvSpPr txBox="1">
                <a:spLocks noRot="1" noChangeAspect="1" noMove="1" noResize="1" noEditPoints="1" noAdjustHandles="1" noChangeArrowheads="1" noChangeShapeType="1" noTextEdit="1"/>
              </p:cNvSpPr>
              <p:nvPr/>
            </p:nvSpPr>
            <p:spPr>
              <a:xfrm>
                <a:off x="1943448" y="2810314"/>
                <a:ext cx="7541704" cy="155895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97DBA3E-74DC-4B90-A6C4-EBD848B87D2E}"/>
                  </a:ext>
                </a:extLst>
              </p:cNvPr>
              <p:cNvSpPr txBox="1"/>
              <p:nvPr/>
            </p:nvSpPr>
            <p:spPr>
              <a:xfrm>
                <a:off x="2077673" y="4460503"/>
                <a:ext cx="3073284" cy="369332"/>
              </a:xfrm>
              <a:prstGeom prst="rect">
                <a:avLst/>
              </a:prstGeom>
              <a:noFill/>
            </p:spPr>
            <p:txBody>
              <a:bodyPr wrap="square" rtlCol="0">
                <a:spAutoFit/>
              </a:bodyPr>
              <a:lstStyle/>
              <a:p>
                <a:r>
                  <a:rPr lang="en-GB">
                    <a:latin typeface="Times New Roman" panose="02020603050405020304" pitchFamily="18" charset="0"/>
                    <a:cs typeface="Times New Roman" panose="02020603050405020304" pitchFamily="18" charset="0"/>
                  </a:rPr>
                  <a:t>Thay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1</m:t>
                        </m:r>
                      </m:sub>
                    </m:sSub>
                  </m:oMath>
                </a14:m>
                <a:r>
                  <a:rPr lang="en-GB">
                    <a:latin typeface="Times New Roman" panose="02020603050405020304" pitchFamily="18" charset="0"/>
                    <a:cs typeface="Times New Roman" panose="02020603050405020304" pitchFamily="18" charset="0"/>
                  </a:rPr>
                  <a:t> vào (1) :</a:t>
                </a:r>
              </a:p>
            </p:txBody>
          </p:sp>
        </mc:Choice>
        <mc:Fallback>
          <p:sp>
            <p:nvSpPr>
              <p:cNvPr id="2" name="TextBox 1">
                <a:extLst>
                  <a:ext uri="{FF2B5EF4-FFF2-40B4-BE49-F238E27FC236}">
                    <a16:creationId xmlns:a16="http://schemas.microsoft.com/office/drawing/2014/main" id="{797DBA3E-74DC-4B90-A6C4-EBD848B87D2E}"/>
                  </a:ext>
                </a:extLst>
              </p:cNvPr>
              <p:cNvSpPr txBox="1">
                <a:spLocks noRot="1" noChangeAspect="1" noMove="1" noResize="1" noEditPoints="1" noAdjustHandles="1" noChangeArrowheads="1" noChangeShapeType="1" noTextEdit="1"/>
              </p:cNvSpPr>
              <p:nvPr/>
            </p:nvSpPr>
            <p:spPr>
              <a:xfrm>
                <a:off x="2077673" y="4460503"/>
                <a:ext cx="3073284" cy="369332"/>
              </a:xfrm>
              <a:prstGeom prst="rect">
                <a:avLst/>
              </a:prstGeom>
              <a:blipFill>
                <a:blip r:embed="rId3"/>
                <a:stretch>
                  <a:fillRect l="-1786"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089045A-9F37-402E-94DC-30E2B4BE1A8D}"/>
                  </a:ext>
                </a:extLst>
              </p:cNvPr>
              <p:cNvSpPr txBox="1"/>
              <p:nvPr/>
            </p:nvSpPr>
            <p:spPr>
              <a:xfrm>
                <a:off x="2012951" y="4808121"/>
                <a:ext cx="4479721"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a:rPr lang="en-GB">
                              <a:latin typeface="Cambria Math" panose="02040503050406030204" pitchFamily="18" charset="0"/>
                              <a:cs typeface="Times New Roman" panose="02020603050405020304" pitchFamily="18" charset="0"/>
                            </a:rPr>
                            <m:t>0</m:t>
                          </m:r>
                        </m:e>
                      </m:d>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2</m:t>
                          </m:r>
                        </m:sub>
                        <m:sup>
                          <m:r>
                            <m:rPr>
                              <m:sty m:val="p"/>
                            </m:rPr>
                            <a:rPr lang="en-GB">
                              <a:latin typeface="Cambria Math" panose="02040503050406030204" pitchFamily="18" charset="0"/>
                            </a:rPr>
                            <m:t>T</m:t>
                          </m:r>
                        </m:sup>
                      </m:sSubSup>
                      <m:r>
                        <a:rPr lang="en-GB">
                          <a:latin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a:latin typeface="Cambria Math" panose="02040503050406030204" pitchFamily="18" charset="0"/>
                                        </a:rPr>
                                        <m:t>1,</m:t>
                                      </m:r>
                                      <m:r>
                                        <m:rPr>
                                          <m:sty m:val="p"/>
                                        </m:rPr>
                                        <a:rPr lang="en-GB">
                                          <a:latin typeface="Cambria Math" panose="02040503050406030204" pitchFamily="18" charset="0"/>
                                        </a:rPr>
                                        <m:t>j</m:t>
                                      </m:r>
                                    </m:sub>
                                  </m:sSub>
                                </m:e>
                              </m:d>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a:rPr lang="en-GB">
                              <a:latin typeface="Cambria Math" panose="02040503050406030204" pitchFamily="18" charset="0"/>
                              <a:cs typeface="Times New Roman" panose="02020603050405020304" pitchFamily="18" charset="0"/>
                            </a:rPr>
                            <m:t>1</m:t>
                          </m:r>
                        </m:e>
                      </m:d>
                      <m:r>
                        <a:rPr lang="en-GB">
                          <a:latin typeface="Cambria Math" panose="02040503050406030204" pitchFamily="18" charset="0"/>
                        </a:rPr>
                        <m:t>∙</m:t>
                      </m:r>
                      <m:sSubSup>
                        <m:sSubSupPr>
                          <m:ctrlPr>
                            <a:rPr lang="en-GB" i="1">
                              <a:latin typeface="Cambria Math" panose="02040503050406030204" pitchFamily="18" charset="0"/>
                            </a:rPr>
                          </m:ctrlPr>
                        </m:sSubSupPr>
                        <m:e>
                          <m:r>
                            <m:rPr>
                              <m:sty m:val="p"/>
                            </m:rPr>
                            <a:rPr lang="en-GB">
                              <a:latin typeface="Cambria Math" panose="02040503050406030204" pitchFamily="18" charset="0"/>
                            </a:rPr>
                            <m:t>p</m:t>
                          </m:r>
                        </m:e>
                        <m:sub>
                          <m:r>
                            <a:rPr lang="en-GB">
                              <a:latin typeface="Cambria Math" panose="02040503050406030204" pitchFamily="18" charset="0"/>
                            </a:rPr>
                            <m:t>1</m:t>
                          </m:r>
                        </m:sub>
                        <m:sup>
                          <m:r>
                            <m:rPr>
                              <m:sty m:val="p"/>
                            </m:rPr>
                            <a:rPr lang="en-GB">
                              <a:latin typeface="Cambria Math" panose="02040503050406030204" pitchFamily="18" charset="0"/>
                            </a:rPr>
                            <m:t>T</m:t>
                          </m:r>
                        </m:sup>
                      </m:sSubSup>
                      <m:r>
                        <a:rPr lang="en-GB">
                          <a:latin typeface="Cambria Math" panose="02040503050406030204" pitchFamily="18" charset="0"/>
                        </a:rPr>
                        <m:t>=</m:t>
                      </m:r>
                      <m:r>
                        <m:rPr>
                          <m:sty m:val="p"/>
                        </m:rPr>
                        <a:rPr lang="en-GB">
                          <a:latin typeface="Cambria Math" panose="02040503050406030204" pitchFamily="18" charset="0"/>
                        </a:rPr>
                        <m:t>z</m:t>
                      </m:r>
                    </m:oMath>
                  </m:oMathPara>
                </a14:m>
                <a:endParaRPr lang="en-GB">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9089045A-9F37-402E-94DC-30E2B4BE1A8D}"/>
                  </a:ext>
                </a:extLst>
              </p:cNvPr>
              <p:cNvSpPr txBox="1">
                <a:spLocks noRot="1" noChangeAspect="1" noMove="1" noResize="1" noEditPoints="1" noAdjustHandles="1" noChangeArrowheads="1" noChangeShapeType="1" noTextEdit="1"/>
              </p:cNvSpPr>
              <p:nvPr/>
            </p:nvSpPr>
            <p:spPr>
              <a:xfrm>
                <a:off x="2012951" y="4808121"/>
                <a:ext cx="4479721" cy="506870"/>
              </a:xfrm>
              <a:prstGeom prst="rect">
                <a:avLst/>
              </a:prstGeom>
              <a:blipFill>
                <a:blip r:embed="rId4"/>
                <a:stretch>
                  <a:fillRect b="-24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4772D3B4-93E8-4D15-8293-B8E7F7339EF7}"/>
                  </a:ext>
                </a:extLst>
              </p:cNvPr>
              <p:cNvSpPr txBox="1"/>
              <p:nvPr/>
            </p:nvSpPr>
            <p:spPr>
              <a:xfrm>
                <a:off x="2077673" y="5234488"/>
                <a:ext cx="2885768" cy="374270"/>
              </a:xfrm>
              <a:prstGeom prst="rect">
                <a:avLst/>
              </a:prstGeom>
              <a:noFill/>
            </p:spPr>
            <p:txBody>
              <a:bodyPr wrap="square">
                <a:spAutoFit/>
              </a:bodyPr>
              <a:lstStyle/>
              <a:p>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2</m:t>
                        </m:r>
                      </m:sub>
                    </m:sSub>
                  </m:oMath>
                </a14:m>
                <a:r>
                  <a:rPr lang="en-GB">
                    <a:latin typeface="Times New Roman" panose="02020603050405020304" pitchFamily="18" charset="0"/>
                    <a:cs typeface="Times New Roman" panose="02020603050405020304" pitchFamily="18" charset="0"/>
                  </a:rPr>
                  <a:t> = </a:t>
                </a:r>
                <a14:m>
                  <m:oMath xmlns:m="http://schemas.openxmlformats.org/officeDocument/2006/math">
                    <m:r>
                      <m:rPr>
                        <m:sty m:val="p"/>
                      </m:rPr>
                      <a:rPr lang="en-GB">
                        <a:latin typeface="Cambria Math" panose="02040503050406030204" pitchFamily="18" charset="0"/>
                        <a:cs typeface="Times New Roman" panose="02020603050405020304" pitchFamily="18" charset="0"/>
                      </a:rPr>
                      <m:t>z</m:t>
                    </m:r>
                  </m:oMath>
                </a14:m>
                <a:endParaRPr lang="en-GB">
                  <a:latin typeface="Times New Roman" panose="02020603050405020304" pitchFamily="18" charset="0"/>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4772D3B4-93E8-4D15-8293-B8E7F7339EF7}"/>
                  </a:ext>
                </a:extLst>
              </p:cNvPr>
              <p:cNvSpPr txBox="1">
                <a:spLocks noRot="1" noChangeAspect="1" noMove="1" noResize="1" noEditPoints="1" noAdjustHandles="1" noChangeArrowheads="1" noChangeShapeType="1" noTextEdit="1"/>
              </p:cNvSpPr>
              <p:nvPr/>
            </p:nvSpPr>
            <p:spPr>
              <a:xfrm>
                <a:off x="2077673" y="5234488"/>
                <a:ext cx="2885768" cy="374270"/>
              </a:xfrm>
              <a:prstGeom prst="rect">
                <a:avLst/>
              </a:prstGeom>
              <a:blipFill>
                <a:blip r:embed="rId5"/>
                <a:stretch>
                  <a:fillRect t="-9836"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E67F250-2979-44F2-92F0-98238C94A9DB}"/>
                  </a:ext>
                </a:extLst>
              </p:cNvPr>
              <p:cNvSpPr txBox="1"/>
              <p:nvPr/>
            </p:nvSpPr>
            <p:spPr>
              <a:xfrm>
                <a:off x="2077674" y="5608758"/>
                <a:ext cx="1921079" cy="369332"/>
              </a:xfrm>
              <a:prstGeom prst="rect">
                <a:avLst/>
              </a:prstGeom>
              <a:noFill/>
            </p:spPr>
            <p:txBody>
              <a:bodyPr wrap="square" rtlCol="0">
                <a:spAutoFit/>
              </a:bodyPr>
              <a:lstStyle/>
              <a:p>
                <a:r>
                  <a:rPr lang="en-GB">
                    <a:latin typeface="Times New Roman" panose="02020603050405020304" pitchFamily="18" charset="0"/>
                    <a:cs typeface="Times New Roman" panose="02020603050405020304" pitchFamily="18" charset="0"/>
                  </a:rPr>
                  <a:t>Tìm được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2</m:t>
                        </m:r>
                      </m:sub>
                    </m:sSub>
                  </m:oMath>
                </a14:m>
                <a:r>
                  <a:rPr lang="en-GB">
                    <a:latin typeface="Times New Roman" panose="02020603050405020304" pitchFamily="18" charset="0"/>
                    <a:cs typeface="Times New Roman" panose="02020603050405020304" pitchFamily="18" charset="0"/>
                  </a:rPr>
                  <a:t> </a:t>
                </a:r>
              </a:p>
            </p:txBody>
          </p:sp>
        </mc:Choice>
        <mc:Fallback>
          <p:sp>
            <p:nvSpPr>
              <p:cNvPr id="7" name="TextBox 6">
                <a:extLst>
                  <a:ext uri="{FF2B5EF4-FFF2-40B4-BE49-F238E27FC236}">
                    <a16:creationId xmlns:a16="http://schemas.microsoft.com/office/drawing/2014/main" id="{EE67F250-2979-44F2-92F0-98238C94A9DB}"/>
                  </a:ext>
                </a:extLst>
              </p:cNvPr>
              <p:cNvSpPr txBox="1">
                <a:spLocks noRot="1" noChangeAspect="1" noMove="1" noResize="1" noEditPoints="1" noAdjustHandles="1" noChangeArrowheads="1" noChangeShapeType="1" noTextEdit="1"/>
              </p:cNvSpPr>
              <p:nvPr/>
            </p:nvSpPr>
            <p:spPr>
              <a:xfrm>
                <a:off x="2077674" y="5608758"/>
                <a:ext cx="1921079" cy="369332"/>
              </a:xfrm>
              <a:prstGeom prst="rect">
                <a:avLst/>
              </a:prstGeom>
              <a:blipFill>
                <a:blip r:embed="rId6"/>
                <a:stretch>
                  <a:fillRect l="-2857"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28D6544-C9A6-4EAC-85C1-E8F9990AEB01}"/>
                  </a:ext>
                </a:extLst>
              </p:cNvPr>
              <p:cNvSpPr txBox="1"/>
              <p:nvPr/>
            </p:nvSpPr>
            <p:spPr>
              <a:xfrm>
                <a:off x="2077674" y="6013411"/>
                <a:ext cx="4345147" cy="369332"/>
              </a:xfrm>
              <a:prstGeom prst="rect">
                <a:avLst/>
              </a:prstGeom>
              <a:noFill/>
            </p:spPr>
            <p:txBody>
              <a:bodyPr wrap="square" rtlCol="0">
                <a:spAutoFit/>
              </a:bodyPr>
              <a:lstStyle/>
              <a:p>
                <a:r>
                  <a:rPr lang="en-GB">
                    <a:latin typeface="Times New Roman" panose="02020603050405020304" pitchFamily="18" charset="0"/>
                    <a:cs typeface="Times New Roman" panose="02020603050405020304" pitchFamily="18" charset="0"/>
                  </a:rPr>
                  <a:t>Tương </a:t>
                </a:r>
                <a:r>
                  <a:rPr lang="en-GB" err="1">
                    <a:latin typeface="Times New Roman" panose="02020603050405020304" pitchFamily="18" charset="0"/>
                    <a:cs typeface="Times New Roman" panose="02020603050405020304" pitchFamily="18" charset="0"/>
                  </a:rPr>
                  <a:t>tự</a:t>
                </a:r>
                <a:r>
                  <a:rPr lang="en-GB">
                    <a:latin typeface="Times New Roman" panose="02020603050405020304" pitchFamily="18" charset="0"/>
                    <a:cs typeface="Times New Roman" panose="02020603050405020304" pitchFamily="18" charset="0"/>
                  </a:rPr>
                  <a:t> tìm được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4</m:t>
                        </m:r>
                      </m:sub>
                    </m:sSub>
                    <m: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3</m:t>
                        </m:r>
                      </m:sub>
                    </m:sSub>
                  </m:oMath>
                </a14:m>
                <a:endParaRPr lang="en-GB">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828D6544-C9A6-4EAC-85C1-E8F9990AEB01}"/>
                  </a:ext>
                </a:extLst>
              </p:cNvPr>
              <p:cNvSpPr txBox="1">
                <a:spLocks noRot="1" noChangeAspect="1" noMove="1" noResize="1" noEditPoints="1" noAdjustHandles="1" noChangeArrowheads="1" noChangeShapeType="1" noTextEdit="1"/>
              </p:cNvSpPr>
              <p:nvPr/>
            </p:nvSpPr>
            <p:spPr>
              <a:xfrm>
                <a:off x="2077674" y="6013411"/>
                <a:ext cx="4345147" cy="369332"/>
              </a:xfrm>
              <a:prstGeom prst="rect">
                <a:avLst/>
              </a:prstGeom>
              <a:blipFill>
                <a:blip r:embed="rId7"/>
                <a:stretch>
                  <a:fillRect l="-1262"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97F8243D-FBF5-49FA-B5DC-39ED8D624DC5}"/>
                  </a:ext>
                </a:extLst>
              </p:cNvPr>
              <p:cNvSpPr/>
              <p:nvPr/>
            </p:nvSpPr>
            <p:spPr>
              <a:xfrm>
                <a:off x="1943449" y="1597441"/>
                <a:ext cx="3347209" cy="499493"/>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cs typeface="Times New Roman" panose="02020603050405020304" pitchFamily="18" charset="0"/>
                  </a:rPr>
                  <a:t>Bước 1: Tìm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1</m:t>
                        </m:r>
                      </m:sub>
                    </m:sSub>
                    <m:r>
                      <a:rPr lang="en-GB">
                        <a:latin typeface="Cambria Math" panose="02040503050406030204" pitchFamily="18" charset="0"/>
                        <a:ea typeface="SimSun" panose="02010600030101010101" pitchFamily="2" charset="-122"/>
                        <a:cs typeface="Times New Roman" panose="02020603050405020304" pitchFamily="18" charset="0"/>
                      </a:rPr>
                      <m:t>,</m:t>
                    </m:r>
                    <m:sSub>
                      <m:sSubPr>
                        <m:ctrlPr>
                          <a:rPr lang="en-GB" i="1">
                            <a:latin typeface="Cambria Math" panose="02040503050406030204" pitchFamily="18" charset="0"/>
                          </a:rPr>
                        </m:ctrlPr>
                      </m:sSubPr>
                      <m:e>
                        <m:r>
                          <a:rPr lang="en-GB">
                            <a:latin typeface="Cambria Math" panose="02040503050406030204" pitchFamily="18" charset="0"/>
                            <a:ea typeface="SimSun" panose="02010600030101010101" pitchFamily="2" charset="-122"/>
                            <a:cs typeface="Times New Roman" panose="02020603050405020304" pitchFamily="18" charset="0"/>
                          </a:rPr>
                          <m:t> </m:t>
                        </m:r>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2</m:t>
                        </m:r>
                      </m:sub>
                    </m:sSub>
                    <m:r>
                      <a:rPr lang="en-GB">
                        <a:latin typeface="Cambria Math" panose="02040503050406030204" pitchFamily="18" charset="0"/>
                        <a:ea typeface="SimSun" panose="02010600030101010101" pitchFamily="2" charset="-122"/>
                        <a:cs typeface="Times New Roman" panose="020206030504050203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3</m:t>
                        </m:r>
                      </m:sub>
                    </m:sSub>
                    <m:r>
                      <a:rPr lang="en-GB">
                        <a:latin typeface="Cambria Math" panose="02040503050406030204" pitchFamily="18" charset="0"/>
                        <a:ea typeface="SimSun" panose="02010600030101010101" pitchFamily="2" charset="-122"/>
                        <a:cs typeface="Times New Roman" panose="02020603050405020304" pitchFamily="18" charset="0"/>
                      </a:rPr>
                      <m:t>, </m:t>
                    </m:r>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4 </m:t>
                        </m:r>
                      </m:sub>
                    </m:sSub>
                  </m:oMath>
                </a14:m>
                <a:r>
                  <a:rPr lang="en-GB">
                    <a:latin typeface="Times New Roman" panose="02020603050405020304" pitchFamily="18" charset="0"/>
                    <a:cs typeface="Times New Roman" panose="02020603050405020304" pitchFamily="18" charset="0"/>
                  </a:rPr>
                  <a:t>từ (I)</a:t>
                </a:r>
              </a:p>
            </p:txBody>
          </p:sp>
        </mc:Choice>
        <mc:Fallback>
          <p:sp>
            <p:nvSpPr>
              <p:cNvPr id="15" name="Rectangle 14">
                <a:extLst>
                  <a:ext uri="{FF2B5EF4-FFF2-40B4-BE49-F238E27FC236}">
                    <a16:creationId xmlns:a16="http://schemas.microsoft.com/office/drawing/2014/main" id="{97F8243D-FBF5-49FA-B5DC-39ED8D624DC5}"/>
                  </a:ext>
                </a:extLst>
              </p:cNvPr>
              <p:cNvSpPr>
                <a:spLocks noRot="1" noChangeAspect="1" noMove="1" noResize="1" noEditPoints="1" noAdjustHandles="1" noChangeArrowheads="1" noChangeShapeType="1" noTextEdit="1"/>
              </p:cNvSpPr>
              <p:nvPr/>
            </p:nvSpPr>
            <p:spPr>
              <a:xfrm>
                <a:off x="1943449" y="1597441"/>
                <a:ext cx="3347209" cy="499493"/>
              </a:xfrm>
              <a:prstGeom prst="rect">
                <a:avLst/>
              </a:prstGeom>
              <a:blipFill>
                <a:blip r:embed="rId8"/>
                <a:stretch>
                  <a:fillRect b="-6098"/>
                </a:stretch>
              </a:blipFill>
              <a:ln>
                <a:noFill/>
              </a:ln>
            </p:spPr>
            <p:txBody>
              <a:bodyPr/>
              <a:lstStyle/>
              <a:p>
                <a:r>
                  <a:rPr lang="en-US">
                    <a:noFill/>
                  </a:rPr>
                  <a:t> </a:t>
                </a:r>
              </a:p>
            </p:txBody>
          </p:sp>
        </mc:Fallback>
      </mc:AlternateContent>
      <p:sp>
        <p:nvSpPr>
          <p:cNvPr id="19" name="TextBox 18">
            <a:extLst>
              <a:ext uri="{FF2B5EF4-FFF2-40B4-BE49-F238E27FC236}">
                <a16:creationId xmlns:a16="http://schemas.microsoft.com/office/drawing/2014/main" id="{91DBB805-B907-4F40-9602-33C38E50FE35}"/>
              </a:ext>
            </a:extLst>
          </p:cNvPr>
          <p:cNvSpPr txBox="1"/>
          <p:nvPr/>
        </p:nvSpPr>
        <p:spPr>
          <a:xfrm flipH="1">
            <a:off x="1943449" y="2209623"/>
            <a:ext cx="771701" cy="369332"/>
          </a:xfrm>
          <a:prstGeom prst="rect">
            <a:avLst/>
          </a:prstGeom>
          <a:noFill/>
        </p:spPr>
        <p:txBody>
          <a:bodyPr wrap="square" rtlCol="0">
            <a:spAutoFit/>
          </a:bodyPr>
          <a:lstStyle/>
          <a:p>
            <a:r>
              <a:rPr lang="en-GB" err="1">
                <a:latin typeface="Times New Roman" panose="02020603050405020304" pitchFamily="18" charset="0"/>
                <a:cs typeface="Times New Roman" panose="02020603050405020304" pitchFamily="18" charset="0"/>
              </a:rPr>
              <a:t>Ví</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dụ</a:t>
            </a:r>
            <a:r>
              <a:rPr lang="en-GB">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2640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pPr algn="just"/>
            <a:r>
              <a:rPr lang="en-US" sz="4000">
                <a:latin typeface="Times New Roman" panose="02020603050405020304" pitchFamily="18" charset="0"/>
                <a:cs typeface="Times New Roman" panose="02020603050405020304" pitchFamily="18" charset="0"/>
              </a:rPr>
              <a:t>Nội dung trình bày</a:t>
            </a:r>
          </a:p>
        </p:txBody>
      </p:sp>
      <p:sp>
        <p:nvSpPr>
          <p:cNvPr id="3" name="Hộp Văn bản 2">
            <a:extLst>
              <a:ext uri="{FF2B5EF4-FFF2-40B4-BE49-F238E27FC236}">
                <a16:creationId xmlns:a16="http://schemas.microsoft.com/office/drawing/2014/main" id="{2A5B09DC-DC43-46CA-AFB3-36231DD80449}"/>
              </a:ext>
            </a:extLst>
          </p:cNvPr>
          <p:cNvSpPr txBox="1"/>
          <p:nvPr/>
        </p:nvSpPr>
        <p:spPr>
          <a:xfrm>
            <a:off x="2082801" y="1891387"/>
            <a:ext cx="8026399" cy="1883657"/>
          </a:xfrm>
          <a:prstGeom prst="rect">
            <a:avLst/>
          </a:prstGeom>
          <a:noFill/>
        </p:spPr>
        <p:txBody>
          <a:bodyPr wrap="square">
            <a:spAutoFit/>
          </a:bodyPr>
          <a:lstStyle/>
          <a:p>
            <a:pPr marL="342900" indent="-342900" algn="just">
              <a:lnSpc>
                <a:spcPct val="150000"/>
              </a:lnSpc>
              <a:buFontTx/>
              <a:buChar char="-"/>
            </a:pPr>
            <a:r>
              <a:rPr lang="en-US" sz="2000">
                <a:latin typeface="Times New Roman" panose="02020603050405020304" pitchFamily="18" charset="0"/>
                <a:ea typeface="Calibri" panose="020F0502020204030204" pitchFamily="34" charset="0"/>
                <a:cs typeface="Times New Roman" panose="02020603050405020304" pitchFamily="18" charset="0"/>
              </a:rPr>
              <a:t>Định nghĩa LDPC</a:t>
            </a:r>
          </a:p>
          <a:p>
            <a:pPr marL="342900" indent="-342900" algn="just">
              <a:lnSpc>
                <a:spcPct val="150000"/>
              </a:lnSpc>
              <a:buFontTx/>
              <a:buChar char="-"/>
            </a:pPr>
            <a:r>
              <a:rPr lang="en-US" sz="2000">
                <a:latin typeface="Times New Roman" panose="02020603050405020304" pitchFamily="18" charset="0"/>
                <a:cs typeface="Times New Roman" panose="02020603050405020304" pitchFamily="18" charset="0"/>
              </a:rPr>
              <a:t>LDPC trong 5G</a:t>
            </a:r>
          </a:p>
          <a:p>
            <a:pPr marL="342900" indent="-342900" algn="just">
              <a:lnSpc>
                <a:spcPct val="150000"/>
              </a:lnSpc>
              <a:buFontTx/>
              <a:buChar char="-"/>
            </a:pPr>
            <a:r>
              <a:rPr lang="en-US" sz="2000">
                <a:latin typeface="Times New Roman" panose="02020603050405020304" pitchFamily="18" charset="0"/>
                <a:cs typeface="Times New Roman" panose="02020603050405020304" pitchFamily="18" charset="0"/>
              </a:rPr>
              <a:t>Mã hóa LDPC</a:t>
            </a:r>
          </a:p>
          <a:p>
            <a:pPr marL="342900" indent="-342900" algn="just">
              <a:lnSpc>
                <a:spcPct val="150000"/>
              </a:lnSpc>
              <a:buFontTx/>
              <a:buChar char="-"/>
            </a:pPr>
            <a:r>
              <a:rPr lang="en-US" sz="2000">
                <a:latin typeface="Times New Roman" panose="02020603050405020304" pitchFamily="18" charset="0"/>
                <a:cs typeface="Times New Roman" panose="02020603050405020304" pitchFamily="18" charset="0"/>
              </a:rPr>
              <a:t>Giải mã LDPC</a:t>
            </a:r>
            <a:endParaRPr lang="en-A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31616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F09BE4-D464-4F62-AF04-8B5242DA28A5}"/>
              </a:ext>
            </a:extLst>
          </p:cNvPr>
          <p:cNvSpPr>
            <a:spLocks noGrp="1"/>
          </p:cNvSpPr>
          <p:nvPr>
            <p:ph type="title"/>
          </p:nvPr>
        </p:nvSpPr>
        <p:spPr>
          <a:xfrm>
            <a:off x="2012950" y="-210145"/>
            <a:ext cx="8026400" cy="1325563"/>
          </a:xfrm>
        </p:spPr>
        <p:txBody>
          <a:bodyPr>
            <a:normAutofit/>
          </a:bodyPr>
          <a:lstStyle/>
          <a:p>
            <a:r>
              <a:rPr lang="en-US" sz="4000">
                <a:latin typeface="Times New Roman" panose="02020603050405020304" pitchFamily="18" charset="0"/>
                <a:cs typeface="Times New Roman" panose="02020603050405020304" pitchFamily="18" charset="0"/>
              </a:rPr>
              <a:t>ENCODING</a:t>
            </a:r>
          </a:p>
        </p:txBody>
      </p:sp>
      <p:sp>
        <p:nvSpPr>
          <p:cNvPr id="11" name="TextBox 10">
            <a:extLst>
              <a:ext uri="{FF2B5EF4-FFF2-40B4-BE49-F238E27FC236}">
                <a16:creationId xmlns:a16="http://schemas.microsoft.com/office/drawing/2014/main" id="{71388F1F-A09E-4CC5-8FE9-545E52535DB4}"/>
              </a:ext>
            </a:extLst>
          </p:cNvPr>
          <p:cNvSpPr txBox="1"/>
          <p:nvPr/>
        </p:nvSpPr>
        <p:spPr>
          <a:xfrm>
            <a:off x="1524000" y="1115418"/>
            <a:ext cx="9144000" cy="369332"/>
          </a:xfrm>
          <a:prstGeom prst="rect">
            <a:avLst/>
          </a:prstGeom>
          <a:noFill/>
        </p:spPr>
        <p:txBody>
          <a:bodyPr wrap="square" rtlCol="0">
            <a:spAutoFit/>
          </a:bodyPr>
          <a:lstStyle/>
          <a:p>
            <a:r>
              <a:rPr lang="en-GB" err="1"/>
              <a:t>Giải</a:t>
            </a:r>
            <a:r>
              <a:rPr lang="en-GB"/>
              <a:t> </a:t>
            </a:r>
            <a:r>
              <a:rPr lang="en-GB" err="1"/>
              <a:t>thuật</a:t>
            </a:r>
            <a:r>
              <a:rPr lang="en-GB"/>
              <a:t> </a:t>
            </a:r>
            <a:r>
              <a:rPr lang="en-GB" err="1"/>
              <a:t>cho</a:t>
            </a:r>
            <a:r>
              <a:rPr lang="en-GB"/>
              <a:t> 5G NR QC-LDPC Encoding </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9F47863-2BA4-46E0-B719-CB134C9D1547}"/>
                  </a:ext>
                </a:extLst>
              </p:cNvPr>
              <p:cNvSpPr txBox="1"/>
              <p:nvPr/>
            </p:nvSpPr>
            <p:spPr>
              <a:xfrm>
                <a:off x="1943448" y="3429001"/>
                <a:ext cx="7541704" cy="14192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GB" i="1">
                              <a:solidFill>
                                <a:srgbClr val="836967"/>
                              </a:solidFill>
                              <a:latin typeface="Cambria Math" panose="02040503050406030204" pitchFamily="18" charset="0"/>
                            </a:rPr>
                          </m:ctrlPr>
                        </m:dPr>
                        <m:e>
                          <m:eqArr>
                            <m:eqArrPr>
                              <m:ctrlPr>
                                <a:rPr lang="en-GB" i="1">
                                  <a:latin typeface="Cambria Math" panose="02040503050406030204" pitchFamily="18" charset="0"/>
                                </a:rPr>
                              </m:ctrlPr>
                            </m:eqArrPr>
                            <m:e>
                              <m:r>
                                <a:rPr lang="en-GB">
                                  <a:latin typeface="Cambria Math" panose="02040503050406030204" pitchFamily="18" charset="0"/>
                                </a:rPr>
                                <m:t>&amp;</m:t>
                              </m:r>
                              <m:m>
                                <m:mPr>
                                  <m:plcHide m:val="on"/>
                                  <m:mcs>
                                    <m:mc>
                                      <m:mcPr>
                                        <m:count m:val="1"/>
                                        <m:mcJc m:val="center"/>
                                      </m:mcPr>
                                    </m:mc>
                                  </m:mcs>
                                  <m:ctrlPr>
                                    <a:rPr lang="en-GB" i="1">
                                      <a:latin typeface="Cambria Math" panose="02040503050406030204" pitchFamily="18" charset="0"/>
                                    </a:rPr>
                                  </m:ctrlPr>
                                </m:mP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d</m:t>
                                                </m:r>
                                              </m:e>
                                              <m:sub>
                                                <m:r>
                                                  <a:rPr lang="en-GB">
                                                    <a:latin typeface="Cambria Math" panose="02040503050406030204" pitchFamily="18" charset="0"/>
                                                  </a:rPr>
                                                  <m:t>1</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f</m:t>
                                                </m:r>
                                              </m:e>
                                              <m:sub>
                                                <m:r>
                                                  <a:rPr lang="en-GB">
                                                    <a:latin typeface="Cambria Math" panose="02040503050406030204" pitchFamily="18" charset="0"/>
                                                  </a:rPr>
                                                  <m:t>1</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rPr>
                                              <m:t>×4</m:t>
                                            </m:r>
                                          </m:sub>
                                        </m:sSub>
                                      </m:e>
                                    </m:d>
                                    <m:r>
                                      <a:rPr lang="en-GB">
                                        <a:latin typeface="Cambria Math" panose="02040503050406030204" pitchFamily="18" charset="0"/>
                                      </a:rPr>
                                      <m:t>∙</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1</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2</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3</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4</m:t>
                                                </m:r>
                                              </m:sub>
                                            </m:sSub>
                                          </m:e>
                                        </m:d>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5</m:t>
                                        </m:r>
                                      </m:sub>
                                    </m:sSub>
                                    <m:r>
                                      <a:rPr lang="en-GB">
                                        <a:latin typeface="Cambria Math" panose="02040503050406030204" pitchFamily="18" charset="0"/>
                                      </a:rPr>
                                      <m:t>=0  </m:t>
                                    </m:r>
                                  </m:e>
                                </m:m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d</m:t>
                                                </m:r>
                                              </m:e>
                                              <m:sub>
                                                <m:r>
                                                  <a:rPr lang="en-GB">
                                                    <a:latin typeface="Cambria Math" panose="02040503050406030204" pitchFamily="18" charset="0"/>
                                                  </a:rPr>
                                                  <m:t>2</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f</m:t>
                                                </m:r>
                                              </m:e>
                                              <m:sub>
                                                <m:r>
                                                  <a:rPr lang="en-GB">
                                                    <a:latin typeface="Cambria Math" panose="02040503050406030204" pitchFamily="18" charset="0"/>
                                                  </a:rPr>
                                                  <m:t>2</m:t>
                                                </m:r>
                                                <m:r>
                                                  <a:rPr lang="en-GB">
                                                    <a:latin typeface="Cambria Math" panose="02040503050406030204" pitchFamily="18" charset="0"/>
                                                  </a:rPr>
                                                  <m:t>,</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rPr>
                                              <m:t>×4</m:t>
                                            </m:r>
                                          </m:sub>
                                        </m:sSub>
                                      </m:e>
                                    </m:d>
                                    <m:r>
                                      <a:rPr lang="en-GB">
                                        <a:latin typeface="Cambria Math" panose="02040503050406030204" pitchFamily="18" charset="0"/>
                                      </a:rPr>
                                      <m:t>∙</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1</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2</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3</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4</m:t>
                                                </m:r>
                                              </m:sub>
                                            </m:sSub>
                                          </m:e>
                                        </m:d>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6</m:t>
                                        </m:r>
                                      </m:sub>
                                    </m:sSub>
                                    <m:r>
                                      <a:rPr lang="en-GB">
                                        <a:latin typeface="Cambria Math" panose="02040503050406030204" pitchFamily="18" charset="0"/>
                                      </a:rPr>
                                      <m:t>=0</m:t>
                                    </m:r>
                                  </m:e>
                                </m:mr>
                              </m:m>
                            </m:e>
                            <m:e>
                              <m:r>
                                <a:rPr lang="en-GB">
                                  <a:latin typeface="Cambria Math" panose="02040503050406030204" pitchFamily="18" charset="0"/>
                                </a:rPr>
                                <m:t>&amp;</m:t>
                              </m:r>
                              <m:m>
                                <m:mPr>
                                  <m:plcHide m:val="on"/>
                                  <m:mcs>
                                    <m:mc>
                                      <m:mcPr>
                                        <m:count m:val="1"/>
                                        <m:mcJc m:val="center"/>
                                      </m:mcPr>
                                    </m:mc>
                                  </m:mcs>
                                  <m:ctrlPr>
                                    <a:rPr lang="en-GB" i="1">
                                      <a:latin typeface="Cambria Math" panose="02040503050406030204" pitchFamily="18" charset="0"/>
                                    </a:rPr>
                                  </m:ctrlPr>
                                </m:mPr>
                                <m:mr>
                                  <m:e>
                                    <m:r>
                                      <a:rPr lang="en-GB">
                                        <a:latin typeface="Cambria Math" panose="02040503050406030204" pitchFamily="18" charset="0"/>
                                      </a:rPr>
                                      <m:t>⋮</m:t>
                                    </m:r>
                                  </m:e>
                                </m:mr>
                                <m:mr>
                                  <m:e>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d</m:t>
                                                </m:r>
                                              </m:e>
                                              <m:sub>
                                                <m:r>
                                                  <m:rPr>
                                                    <m:sty m:val="p"/>
                                                  </m:rPr>
                                                  <a:rPr lang="en-GB">
                                                    <a:latin typeface="Cambria Math" panose="02040503050406030204" pitchFamily="18" charset="0"/>
                                                  </a:rPr>
                                                  <m:t>n</m:t>
                                                </m:r>
                                                <m:r>
                                                  <a:rPr lang="en-GB">
                                                    <a:latin typeface="Cambria Math" panose="02040503050406030204" pitchFamily="18" charset="0"/>
                                                  </a:rPr>
                                                  <m:t>−</m:t>
                                                </m:r>
                                                <m:r>
                                                  <m:rPr>
                                                    <m:sty m:val="p"/>
                                                  </m:rPr>
                                                  <a:rPr lang="en-GB">
                                                    <a:latin typeface="Cambria Math" panose="02040503050406030204" pitchFamily="18" charset="0"/>
                                                  </a:rPr>
                                                  <m:t>k</m:t>
                                                </m:r>
                                                <m:r>
                                                  <a:rPr lang="en-GB">
                                                    <a:latin typeface="Cambria Math" panose="02040503050406030204" pitchFamily="18" charset="0"/>
                                                  </a:rPr>
                                                  <m:t>−4,</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k</m:t>
                                            </m:r>
                                          </m:sub>
                                        </m:sSub>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sSub>
                                          <m:sSubPr>
                                            <m:ctrlPr>
                                              <a:rPr lang="en-GB" i="1">
                                                <a:latin typeface="Cambria Math" panose="02040503050406030204" pitchFamily="18" charset="0"/>
                                              </a:rPr>
                                            </m:ctrlPr>
                                          </m:sSubPr>
                                          <m:e>
                                            <m:r>
                                              <m:rPr>
                                                <m:brk m:alnAt="7"/>
                                              </m:rP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f</m:t>
                                                </m:r>
                                              </m:e>
                                              <m:sub>
                                                <m:r>
                                                  <m:rPr>
                                                    <m:sty m:val="p"/>
                                                  </m:rPr>
                                                  <a:rPr lang="en-GB">
                                                    <a:latin typeface="Cambria Math" panose="02040503050406030204" pitchFamily="18" charset="0"/>
                                                  </a:rPr>
                                                  <m:t>n</m:t>
                                                </m:r>
                                                <m:r>
                                                  <a:rPr lang="en-GB">
                                                    <a:latin typeface="Cambria Math" panose="02040503050406030204" pitchFamily="18" charset="0"/>
                                                  </a:rPr>
                                                  <m:t>−</m:t>
                                                </m:r>
                                                <m:r>
                                                  <m:rPr>
                                                    <m:sty m:val="p"/>
                                                  </m:rPr>
                                                  <a:rPr lang="en-GB">
                                                    <a:latin typeface="Cambria Math" panose="02040503050406030204" pitchFamily="18" charset="0"/>
                                                  </a:rPr>
                                                  <m:t>k</m:t>
                                                </m:r>
                                                <m:r>
                                                  <a:rPr lang="en-GB">
                                                    <a:latin typeface="Cambria Math" panose="02040503050406030204" pitchFamily="18" charset="0"/>
                                                  </a:rPr>
                                                  <m:t>−4,</m:t>
                                                </m:r>
                                                <m:r>
                                                  <m:rPr>
                                                    <m:sty m:val="p"/>
                                                  </m:rPr>
                                                  <a:rPr lang="en-GB">
                                                    <a:latin typeface="Cambria Math" panose="02040503050406030204" pitchFamily="18" charset="0"/>
                                                  </a:rPr>
                                                  <m:t>j</m:t>
                                                </m:r>
                                              </m:sub>
                                            </m:sSub>
                                            <m:r>
                                              <m:rPr>
                                                <m:brk m:alnAt="7"/>
                                              </m:rPr>
                                              <a:rPr lang="en-GB">
                                                <a:latin typeface="Cambria Math" panose="02040503050406030204" pitchFamily="18" charset="0"/>
                                              </a:rPr>
                                              <m:t>]</m:t>
                                            </m:r>
                                          </m:e>
                                          <m:sub>
                                            <m:r>
                                              <a:rPr lang="en-GB">
                                                <a:latin typeface="Cambria Math" panose="02040503050406030204" pitchFamily="18" charset="0"/>
                                              </a:rPr>
                                              <m:t>1</m:t>
                                            </m:r>
                                            <m:r>
                                              <a:rPr lang="en-GB">
                                                <a:latin typeface="Cambria Math" panose="02040503050406030204" pitchFamily="18" charset="0"/>
                                              </a:rPr>
                                              <m:t>×4</m:t>
                                            </m:r>
                                          </m:sub>
                                        </m:sSub>
                                      </m:e>
                                    </m:d>
                                    <m:r>
                                      <a:rPr lang="en-GB">
                                        <a:latin typeface="Cambria Math" panose="02040503050406030204" pitchFamily="18" charset="0"/>
                                      </a:rPr>
                                      <m:t>∙</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1</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2</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3</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4</m:t>
                                                </m:r>
                                              </m:sub>
                                            </m:sSub>
                                          </m:e>
                                        </m:d>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m:rPr>
                                            <m:sty m:val="p"/>
                                          </m:rPr>
                                          <a:rPr lang="en-GB">
                                            <a:latin typeface="Cambria Math" panose="02040503050406030204" pitchFamily="18" charset="0"/>
                                          </a:rPr>
                                          <m:t>n</m:t>
                                        </m:r>
                                        <m:r>
                                          <a:rPr lang="en-GB">
                                            <a:latin typeface="Cambria Math" panose="02040503050406030204" pitchFamily="18" charset="0"/>
                                          </a:rPr>
                                          <m:t>−</m:t>
                                        </m:r>
                                        <m:r>
                                          <m:rPr>
                                            <m:sty m:val="p"/>
                                          </m:rPr>
                                          <a:rPr lang="en-GB">
                                            <a:latin typeface="Cambria Math" panose="02040503050406030204" pitchFamily="18" charset="0"/>
                                          </a:rPr>
                                          <m:t>k</m:t>
                                        </m:r>
                                      </m:sub>
                                    </m:sSub>
                                    <m:r>
                                      <a:rPr lang="en-GB">
                                        <a:latin typeface="Cambria Math" panose="02040503050406030204" pitchFamily="18" charset="0"/>
                                      </a:rPr>
                                      <m:t>=0</m:t>
                                    </m:r>
                                  </m:e>
                                </m:mr>
                              </m:m>
                            </m:e>
                          </m:eqArr>
                        </m:e>
                      </m:d>
                    </m:oMath>
                  </m:oMathPara>
                </a14:m>
                <a:endParaRPr lang="en-GB">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A9F47863-2BA4-46E0-B719-CB134C9D1547}"/>
                  </a:ext>
                </a:extLst>
              </p:cNvPr>
              <p:cNvSpPr txBox="1">
                <a:spLocks noRot="1" noChangeAspect="1" noMove="1" noResize="1" noEditPoints="1" noAdjustHandles="1" noChangeArrowheads="1" noChangeShapeType="1" noTextEdit="1"/>
              </p:cNvSpPr>
              <p:nvPr/>
            </p:nvSpPr>
            <p:spPr>
              <a:xfrm>
                <a:off x="1943448" y="3429001"/>
                <a:ext cx="7541704" cy="141929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28D6544-C9A6-4EAC-85C1-E8F9990AEB01}"/>
                  </a:ext>
                </a:extLst>
              </p:cNvPr>
              <p:cNvSpPr txBox="1"/>
              <p:nvPr/>
            </p:nvSpPr>
            <p:spPr>
              <a:xfrm>
                <a:off x="2012951" y="5160528"/>
                <a:ext cx="4345147" cy="369332"/>
              </a:xfrm>
              <a:prstGeom prst="rect">
                <a:avLst/>
              </a:prstGeom>
              <a:noFill/>
            </p:spPr>
            <p:txBody>
              <a:bodyPr wrap="square" rtlCol="0">
                <a:spAutoFit/>
              </a:bodyPr>
              <a:lstStyle/>
              <a:p>
                <a:r>
                  <a:rPr lang="en-GB">
                    <a:latin typeface="Times New Roman" panose="02020603050405020304" pitchFamily="18" charset="0"/>
                    <a:cs typeface="Times New Roman" panose="02020603050405020304" pitchFamily="18" charset="0"/>
                  </a:rPr>
                  <a:t>Tương </a:t>
                </a:r>
                <a:r>
                  <a:rPr lang="en-GB" err="1">
                    <a:latin typeface="Times New Roman" panose="02020603050405020304" pitchFamily="18" charset="0"/>
                    <a:cs typeface="Times New Roman" panose="02020603050405020304" pitchFamily="18" charset="0"/>
                  </a:rPr>
                  <a:t>tự</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cách</a:t>
                </a:r>
                <a:r>
                  <a:rPr lang="en-GB">
                    <a:latin typeface="Times New Roman" panose="02020603050405020304" pitchFamily="18" charset="0"/>
                    <a:cs typeface="Times New Roman" panose="02020603050405020304" pitchFamily="18" charset="0"/>
                  </a:rPr>
                  <a:t> tìm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2</m:t>
                        </m:r>
                      </m:sub>
                    </m:sSub>
                  </m:oMath>
                </a14:m>
                <a:r>
                  <a:rPr lang="en-GB">
                    <a:latin typeface="Times New Roman" panose="02020603050405020304" pitchFamily="18" charset="0"/>
                    <a:cs typeface="Times New Roman" panose="02020603050405020304" pitchFamily="18" charset="0"/>
                  </a:rPr>
                  <a:t> được</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 </m:t>
                        </m:r>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5</m:t>
                        </m:r>
                      </m:sub>
                    </m:sSub>
                    <m:r>
                      <a:rPr lang="en-GB">
                        <a:latin typeface="Cambria Math" panose="02040503050406030204" pitchFamily="18" charset="0"/>
                        <a:ea typeface="SimSun" panose="02010600030101010101" pitchFamily="2" charset="-122"/>
                        <a:cs typeface="Times New Roman" panose="02020603050405020304" pitchFamily="18" charset="0"/>
                      </a:rPr>
                      <m:t>,</m:t>
                    </m:r>
                    <m:sSub>
                      <m:sSubPr>
                        <m:ctrlPr>
                          <a:rPr lang="en-GB" i="1">
                            <a:latin typeface="Cambria Math" panose="02040503050406030204" pitchFamily="18" charset="0"/>
                          </a:rPr>
                        </m:ctrlPr>
                      </m:sSubPr>
                      <m:e>
                        <m:r>
                          <a:rPr lang="en-GB">
                            <a:latin typeface="Cambria Math" panose="02040503050406030204" pitchFamily="18" charset="0"/>
                            <a:ea typeface="SimSun" panose="02010600030101010101" pitchFamily="2" charset="-122"/>
                            <a:cs typeface="Times New Roman" panose="02020603050405020304" pitchFamily="18" charset="0"/>
                          </a:rPr>
                          <m:t> </m:t>
                        </m:r>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6</m:t>
                        </m:r>
                      </m:sub>
                    </m:sSub>
                    <m:r>
                      <a:rPr lang="en-GB">
                        <a:latin typeface="Cambria Math" panose="02040503050406030204" pitchFamily="18" charset="0"/>
                        <a:ea typeface="SimSun" panose="02010600030101010101" pitchFamily="2" charset="-122"/>
                        <a:cs typeface="Times New Roman" panose="02020603050405020304" pitchFamily="18" charset="0"/>
                      </a:rPr>
                      <m:t>,.., </m:t>
                    </m:r>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m:rPr>
                            <m:sty m:val="p"/>
                          </m:rPr>
                          <a:rPr lang="en-GB">
                            <a:latin typeface="Cambria Math" panose="02040503050406030204" pitchFamily="18" charset="0"/>
                            <a:ea typeface="SimSun" panose="02010600030101010101" pitchFamily="2" charset="-122"/>
                            <a:cs typeface="Times New Roman" panose="02020603050405020304" pitchFamily="18" charset="0"/>
                          </a:rPr>
                          <m:t>n</m:t>
                        </m:r>
                        <m:r>
                          <a:rPr lang="en-GB">
                            <a:latin typeface="Cambria Math" panose="02040503050406030204" pitchFamily="18" charset="0"/>
                            <a:ea typeface="SimSun" panose="02010600030101010101" pitchFamily="2" charset="-122"/>
                            <a:cs typeface="Times New Roman" panose="02020603050405020304" pitchFamily="18" charset="0"/>
                          </a:rPr>
                          <m:t>−</m:t>
                        </m:r>
                        <m:r>
                          <m:rPr>
                            <m:sty m:val="p"/>
                          </m:rPr>
                          <a:rPr lang="en-GB">
                            <a:latin typeface="Cambria Math" panose="02040503050406030204" pitchFamily="18" charset="0"/>
                            <a:ea typeface="SimSun" panose="02010600030101010101" pitchFamily="2" charset="-122"/>
                            <a:cs typeface="Times New Roman" panose="02020603050405020304" pitchFamily="18" charset="0"/>
                          </a:rPr>
                          <m:t>k</m:t>
                        </m:r>
                        <m:r>
                          <a:rPr lang="en-GB">
                            <a:latin typeface="Cambria Math" panose="02040503050406030204" pitchFamily="18" charset="0"/>
                            <a:ea typeface="SimSun" panose="02010600030101010101" pitchFamily="2" charset="-122"/>
                            <a:cs typeface="Times New Roman" panose="02020603050405020304" pitchFamily="18" charset="0"/>
                          </a:rPr>
                          <m:t> </m:t>
                        </m:r>
                      </m:sub>
                    </m:sSub>
                  </m:oMath>
                </a14:m>
                <a:endParaRPr lang="en-GB">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828D6544-C9A6-4EAC-85C1-E8F9990AEB01}"/>
                  </a:ext>
                </a:extLst>
              </p:cNvPr>
              <p:cNvSpPr txBox="1">
                <a:spLocks noRot="1" noChangeAspect="1" noMove="1" noResize="1" noEditPoints="1" noAdjustHandles="1" noChangeArrowheads="1" noChangeShapeType="1" noTextEdit="1"/>
              </p:cNvSpPr>
              <p:nvPr/>
            </p:nvSpPr>
            <p:spPr>
              <a:xfrm>
                <a:off x="2012951" y="5160528"/>
                <a:ext cx="4345147" cy="369332"/>
              </a:xfrm>
              <a:prstGeom prst="rect">
                <a:avLst/>
              </a:prstGeom>
              <a:blipFill>
                <a:blip r:embed="rId3"/>
                <a:stretch>
                  <a:fillRect l="-1122"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DEBDA8B0-170D-4D03-B180-95AF80092D58}"/>
                  </a:ext>
                </a:extLst>
              </p:cNvPr>
              <p:cNvSpPr/>
              <p:nvPr/>
            </p:nvSpPr>
            <p:spPr>
              <a:xfrm>
                <a:off x="1943449" y="1597441"/>
                <a:ext cx="3582101" cy="499493"/>
              </a:xfrm>
              <a:prstGeom prst="rect">
                <a:avLst/>
              </a:prstGeom>
              <a:solidFill>
                <a:srgbClr val="C41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err="1">
                    <a:latin typeface="Times New Roman" panose="02020603050405020304" pitchFamily="18" charset="0"/>
                    <a:cs typeface="Times New Roman" panose="02020603050405020304" pitchFamily="18" charset="0"/>
                  </a:rPr>
                  <a:t>Bước</a:t>
                </a:r>
                <a:r>
                  <a:rPr lang="en-GB">
                    <a:latin typeface="Times New Roman" panose="02020603050405020304" pitchFamily="18" charset="0"/>
                    <a:cs typeface="Times New Roman" panose="02020603050405020304" pitchFamily="18" charset="0"/>
                  </a:rPr>
                  <a:t> 2: Tìm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5</m:t>
                        </m:r>
                      </m:sub>
                    </m:sSub>
                    <m:r>
                      <a:rPr lang="en-GB">
                        <a:latin typeface="Cambria Math" panose="02040503050406030204" pitchFamily="18" charset="0"/>
                        <a:ea typeface="SimSun" panose="02010600030101010101" pitchFamily="2" charset="-122"/>
                        <a:cs typeface="Times New Roman" panose="02020603050405020304" pitchFamily="18" charset="0"/>
                      </a:rPr>
                      <m:t>,</m:t>
                    </m:r>
                    <m:sSub>
                      <m:sSubPr>
                        <m:ctrlPr>
                          <a:rPr lang="en-GB" i="1">
                            <a:latin typeface="Cambria Math" panose="02040503050406030204" pitchFamily="18" charset="0"/>
                          </a:rPr>
                        </m:ctrlPr>
                      </m:sSubPr>
                      <m:e>
                        <m:r>
                          <a:rPr lang="en-GB">
                            <a:latin typeface="Cambria Math" panose="02040503050406030204" pitchFamily="18" charset="0"/>
                            <a:ea typeface="SimSun" panose="02010600030101010101" pitchFamily="2" charset="-122"/>
                            <a:cs typeface="Times New Roman" panose="02020603050405020304" pitchFamily="18" charset="0"/>
                          </a:rPr>
                          <m:t> </m:t>
                        </m:r>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a:rPr lang="en-GB">
                            <a:latin typeface="Cambria Math" panose="02040503050406030204" pitchFamily="18" charset="0"/>
                            <a:ea typeface="SimSun" panose="02010600030101010101" pitchFamily="2" charset="-122"/>
                            <a:cs typeface="Times New Roman" panose="02020603050405020304" pitchFamily="18" charset="0"/>
                          </a:rPr>
                          <m:t>6</m:t>
                        </m:r>
                      </m:sub>
                    </m:sSub>
                    <m:r>
                      <a:rPr lang="en-GB">
                        <a:latin typeface="Cambria Math" panose="02040503050406030204" pitchFamily="18" charset="0"/>
                        <a:ea typeface="SimSun" panose="02010600030101010101" pitchFamily="2" charset="-122"/>
                        <a:cs typeface="Times New Roman" panose="02020603050405020304" pitchFamily="18" charset="0"/>
                      </a:rPr>
                      <m:t>,..,</m:t>
                    </m:r>
                    <m:r>
                      <a:rPr lang="en-GB">
                        <a:latin typeface="Cambria Math" panose="02040503050406030204" pitchFamily="18" charset="0"/>
                        <a:ea typeface="SimSun" panose="02010600030101010101" pitchFamily="2" charset="-122"/>
                        <a:cs typeface="Times New Roman" panose="02020603050405020304" pitchFamily="18" charset="0"/>
                      </a:rPr>
                      <m:t> </m:t>
                    </m:r>
                    <m:sSub>
                      <m:sSubPr>
                        <m:ctrlPr>
                          <a:rPr lang="en-GB" i="1">
                            <a:latin typeface="Cambria Math" panose="02040503050406030204" pitchFamily="18" charset="0"/>
                          </a:rPr>
                        </m:ctrlPr>
                      </m:sSubPr>
                      <m:e>
                        <m:r>
                          <m:rPr>
                            <m:sty m:val="p"/>
                          </m:rPr>
                          <a:rPr lang="en-GB">
                            <a:latin typeface="Cambria Math" panose="02040503050406030204" pitchFamily="18" charset="0"/>
                            <a:ea typeface="SimSun" panose="02010600030101010101" pitchFamily="2" charset="-122"/>
                            <a:cs typeface="Times New Roman" panose="02020603050405020304" pitchFamily="18" charset="0"/>
                          </a:rPr>
                          <m:t>p</m:t>
                        </m:r>
                      </m:e>
                      <m:sub>
                        <m:r>
                          <m:rPr>
                            <m:sty m:val="p"/>
                          </m:rPr>
                          <a:rPr lang="en-GB">
                            <a:latin typeface="Cambria Math" panose="02040503050406030204" pitchFamily="18" charset="0"/>
                            <a:ea typeface="SimSun" panose="02010600030101010101" pitchFamily="2" charset="-122"/>
                            <a:cs typeface="Times New Roman" panose="02020603050405020304" pitchFamily="18" charset="0"/>
                          </a:rPr>
                          <m:t>n</m:t>
                        </m:r>
                        <m:r>
                          <a:rPr lang="en-GB">
                            <a:latin typeface="Cambria Math" panose="02040503050406030204" pitchFamily="18" charset="0"/>
                            <a:ea typeface="SimSun" panose="02010600030101010101" pitchFamily="2" charset="-122"/>
                            <a:cs typeface="Times New Roman" panose="02020603050405020304" pitchFamily="18" charset="0"/>
                          </a:rPr>
                          <m:t>−</m:t>
                        </m:r>
                        <m:r>
                          <m:rPr>
                            <m:sty m:val="p"/>
                          </m:rPr>
                          <a:rPr lang="en-GB">
                            <a:latin typeface="Cambria Math" panose="02040503050406030204" pitchFamily="18" charset="0"/>
                            <a:ea typeface="SimSun" panose="02010600030101010101" pitchFamily="2" charset="-122"/>
                            <a:cs typeface="Times New Roman" panose="02020603050405020304" pitchFamily="18" charset="0"/>
                          </a:rPr>
                          <m:t>k</m:t>
                        </m:r>
                        <m:r>
                          <a:rPr lang="en-GB">
                            <a:latin typeface="Cambria Math" panose="02040503050406030204" pitchFamily="18" charset="0"/>
                            <a:ea typeface="SimSun" panose="02010600030101010101" pitchFamily="2" charset="-122"/>
                            <a:cs typeface="Times New Roman" panose="02020603050405020304" pitchFamily="18" charset="0"/>
                          </a:rPr>
                          <m:t> </m:t>
                        </m:r>
                      </m:sub>
                    </m:sSub>
                  </m:oMath>
                </a14:m>
                <a:r>
                  <a:rPr lang="en-GB" err="1">
                    <a:latin typeface="Times New Roman" panose="02020603050405020304" pitchFamily="18" charset="0"/>
                    <a:cs typeface="Times New Roman" panose="02020603050405020304" pitchFamily="18" charset="0"/>
                  </a:rPr>
                  <a:t>từ</a:t>
                </a:r>
                <a:r>
                  <a:rPr lang="en-GB">
                    <a:latin typeface="Times New Roman" panose="02020603050405020304" pitchFamily="18" charset="0"/>
                    <a:cs typeface="Times New Roman" panose="02020603050405020304" pitchFamily="18" charset="0"/>
                  </a:rPr>
                  <a:t> (II)</a:t>
                </a:r>
              </a:p>
            </p:txBody>
          </p:sp>
        </mc:Choice>
        <mc:Fallback>
          <p:sp>
            <p:nvSpPr>
              <p:cNvPr id="12" name="Rectangle 11">
                <a:extLst>
                  <a:ext uri="{FF2B5EF4-FFF2-40B4-BE49-F238E27FC236}">
                    <a16:creationId xmlns:a16="http://schemas.microsoft.com/office/drawing/2014/main" id="{DEBDA8B0-170D-4D03-B180-95AF80092D58}"/>
                  </a:ext>
                </a:extLst>
              </p:cNvPr>
              <p:cNvSpPr>
                <a:spLocks noRot="1" noChangeAspect="1" noMove="1" noResize="1" noEditPoints="1" noAdjustHandles="1" noChangeArrowheads="1" noChangeShapeType="1" noTextEdit="1"/>
              </p:cNvSpPr>
              <p:nvPr/>
            </p:nvSpPr>
            <p:spPr>
              <a:xfrm>
                <a:off x="1943449" y="1597441"/>
                <a:ext cx="3582101" cy="499493"/>
              </a:xfrm>
              <a:prstGeom prst="rect">
                <a:avLst/>
              </a:prstGeom>
              <a:blipFill>
                <a:blip r:embed="rId4"/>
                <a:stretch>
                  <a:fillRect b="-6098"/>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5B9AC1D5-CCF5-4D7E-B607-88E3F923E88C}"/>
                  </a:ext>
                </a:extLst>
              </p:cNvPr>
              <p:cNvSpPr txBox="1"/>
              <p:nvPr/>
            </p:nvSpPr>
            <p:spPr>
              <a:xfrm>
                <a:off x="1829891" y="2810313"/>
                <a:ext cx="6267100"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m:rPr>
                              <m:sty m:val="p"/>
                            </m:rPr>
                            <a:rPr lang="en-GB">
                              <a:latin typeface="Cambria Math" panose="02040503050406030204" pitchFamily="18" charset="0"/>
                              <a:cs typeface="Times New Roman" panose="02020603050405020304" pitchFamily="18" charset="0"/>
                            </a:rPr>
                            <m:t>D</m:t>
                          </m:r>
                        </m:e>
                      </m:d>
                      <m:r>
                        <a:rPr lang="en-GB">
                          <a:latin typeface="Cambria Math" panose="02040503050406030204" pitchFamily="18" charset="0"/>
                        </a:rPr>
                        <m:t>∙</m:t>
                      </m:r>
                      <m:sSup>
                        <m:sSupPr>
                          <m:ctrlPr>
                            <a:rPr lang="en-GB" i="1">
                              <a:latin typeface="Cambria Math" panose="02040503050406030204" pitchFamily="18" charset="0"/>
                            </a:rPr>
                          </m:ctrlPr>
                        </m:sSupPr>
                        <m:e>
                          <m:r>
                            <m:rPr>
                              <m:sty m:val="p"/>
                            </m:rPr>
                            <a:rPr lang="en-GB">
                              <a:latin typeface="Cambria Math" panose="02040503050406030204" pitchFamily="18" charset="0"/>
                            </a:rPr>
                            <m:t>s</m:t>
                          </m:r>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m:rPr>
                              <m:sty m:val="p"/>
                            </m:rPr>
                            <a:rPr lang="en-GB">
                              <a:latin typeface="Cambria Math" panose="02040503050406030204" pitchFamily="18" charset="0"/>
                              <a:cs typeface="Times New Roman" panose="02020603050405020304" pitchFamily="18" charset="0"/>
                            </a:rPr>
                            <m:t>F</m:t>
                          </m:r>
                        </m:e>
                      </m:d>
                      <m:r>
                        <a:rPr lang="en-GB">
                          <a:latin typeface="Cambria Math" panose="02040503050406030204" pitchFamily="18" charset="0"/>
                        </a:rPr>
                        <m:t>∙</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1</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2</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3</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4</m:t>
                                  </m:r>
                                </m:sub>
                              </m:sSub>
                            </m:e>
                          </m:d>
                        </m:e>
                        <m:sup>
                          <m:r>
                            <m:rPr>
                              <m:sty m:val="p"/>
                            </m:rPr>
                            <a:rPr lang="en-GB">
                              <a:latin typeface="Cambria Math" panose="02040503050406030204" pitchFamily="18" charset="0"/>
                            </a:rPr>
                            <m:t>T</m:t>
                          </m:r>
                        </m:sup>
                      </m:sSup>
                      <m:r>
                        <a:rPr lang="en-GB">
                          <a:latin typeface="Cambria Math" panose="02040503050406030204" pitchFamily="18" charset="0"/>
                          <a:ea typeface="Cambria Math" panose="02040503050406030204" pitchFamily="18" charset="0"/>
                        </a:rPr>
                        <m:t>⨁</m:t>
                      </m:r>
                      <m:r>
                        <m:rPr>
                          <m:sty m:val="p"/>
                          <m:brk m:alnAt="7"/>
                        </m:rPr>
                        <a:rPr lang="en-GB">
                          <a:latin typeface="Cambria Math" panose="02040503050406030204" pitchFamily="18" charset="0"/>
                          <a:cs typeface="Times New Roman" panose="02020603050405020304" pitchFamily="18" charset="0"/>
                        </a:rPr>
                        <m:t>Q</m:t>
                      </m:r>
                      <m:d>
                        <m:dPr>
                          <m:ctrlPr>
                            <a:rPr lang="en-GB" i="1">
                              <a:latin typeface="Cambria Math" panose="02040503050406030204" pitchFamily="18" charset="0"/>
                              <a:cs typeface="Times New Roman" panose="02020603050405020304" pitchFamily="18" charset="0"/>
                            </a:rPr>
                          </m:ctrlPr>
                        </m:dPr>
                        <m:e>
                          <m:r>
                            <m:rPr>
                              <m:sty m:val="p"/>
                            </m:rPr>
                            <a:rPr lang="en-GB">
                              <a:latin typeface="Cambria Math" panose="02040503050406030204" pitchFamily="18" charset="0"/>
                              <a:cs typeface="Times New Roman" panose="02020603050405020304" pitchFamily="18" charset="0"/>
                            </a:rPr>
                            <m:t>I</m:t>
                          </m:r>
                        </m:e>
                      </m:d>
                      <m:r>
                        <a:rPr lang="en-GB">
                          <a:latin typeface="Cambria Math" panose="02040503050406030204" pitchFamily="18" charset="0"/>
                        </a:rPr>
                        <m:t>∙</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5</m:t>
                                  </m:r>
                                </m:sub>
                              </m:sSub>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a:rPr lang="en-GB">
                                      <a:latin typeface="Cambria Math" panose="02040503050406030204" pitchFamily="18" charset="0"/>
                                    </a:rPr>
                                    <m:t>6</m:t>
                                  </m:r>
                                </m:sub>
                              </m:sSub>
                              <m:r>
                                <a:rPr lang="en-GB">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p</m:t>
                                  </m:r>
                                </m:e>
                                <m:sub>
                                  <m:r>
                                    <m:rPr>
                                      <m:sty m:val="p"/>
                                    </m:rPr>
                                    <a:rPr lang="en-GB">
                                      <a:latin typeface="Cambria Math" panose="02040503050406030204" pitchFamily="18" charset="0"/>
                                    </a:rPr>
                                    <m:t>n</m:t>
                                  </m:r>
                                  <m:r>
                                    <a:rPr lang="en-GB">
                                      <a:latin typeface="Cambria Math" panose="02040503050406030204" pitchFamily="18" charset="0"/>
                                    </a:rPr>
                                    <m:t>−</m:t>
                                  </m:r>
                                  <m:r>
                                    <m:rPr>
                                      <m:sty m:val="p"/>
                                    </m:rPr>
                                    <a:rPr lang="en-GB">
                                      <a:latin typeface="Cambria Math" panose="02040503050406030204" pitchFamily="18" charset="0"/>
                                    </a:rPr>
                                    <m:t>k</m:t>
                                  </m:r>
                                </m:sub>
                              </m:sSub>
                            </m:e>
                          </m:d>
                        </m:e>
                        <m:sup>
                          <m:r>
                            <m:rPr>
                              <m:sty m:val="p"/>
                            </m:rPr>
                            <a:rPr lang="en-GB">
                              <a:latin typeface="Cambria Math" panose="02040503050406030204" pitchFamily="18" charset="0"/>
                            </a:rPr>
                            <m:t>T</m:t>
                          </m:r>
                        </m:sup>
                      </m:sSup>
                      <m:r>
                        <a:rPr lang="en-GB">
                          <a:latin typeface="Cambria Math" panose="02040503050406030204" pitchFamily="18" charset="0"/>
                        </a:rPr>
                        <m:t>=0</m:t>
                      </m:r>
                      <m:r>
                        <a:rPr lang="en-GB">
                          <a:latin typeface="Cambria Math" panose="02040503050406030204" pitchFamily="18" charset="0"/>
                        </a:rPr>
                        <m:t> (</m:t>
                      </m:r>
                      <m:r>
                        <m:rPr>
                          <m:sty m:val="p"/>
                        </m:rPr>
                        <a:rPr lang="en-GB">
                          <a:latin typeface="Cambria Math" panose="02040503050406030204" pitchFamily="18" charset="0"/>
                        </a:rPr>
                        <m:t>II</m:t>
                      </m:r>
                      <m:r>
                        <a:rPr lang="en-GB">
                          <a:latin typeface="Cambria Math" panose="02040503050406030204" pitchFamily="18" charset="0"/>
                        </a:rPr>
                        <m:t>)</m:t>
                      </m:r>
                      <m:r>
                        <m:rPr>
                          <m:nor/>
                        </m:rPr>
                        <a:rPr lang="en-GB" dirty="0">
                          <a:latin typeface="Times New Roman" panose="02020603050405020304" pitchFamily="18" charset="0"/>
                          <a:cs typeface="Times New Roman" panose="02020603050405020304" pitchFamily="18" charset="0"/>
                        </a:rPr>
                        <m:t> </m:t>
                      </m:r>
                    </m:oMath>
                  </m:oMathPara>
                </a14:m>
                <a:endParaRPr lang="en-GB">
                  <a:latin typeface="Times New Roman" panose="02020603050405020304" pitchFamily="18" charset="0"/>
                  <a:cs typeface="Times New Roman" panose="02020603050405020304" pitchFamily="18" charset="0"/>
                </a:endParaRPr>
              </a:p>
            </p:txBody>
          </p:sp>
        </mc:Choice>
        <mc:Fallback>
          <p:sp>
            <p:nvSpPr>
              <p:cNvPr id="18" name="TextBox 17">
                <a:extLst>
                  <a:ext uri="{FF2B5EF4-FFF2-40B4-BE49-F238E27FC236}">
                    <a16:creationId xmlns:a16="http://schemas.microsoft.com/office/drawing/2014/main" id="{5B9AC1D5-CCF5-4D7E-B607-88E3F923E88C}"/>
                  </a:ext>
                </a:extLst>
              </p:cNvPr>
              <p:cNvSpPr txBox="1">
                <a:spLocks noRot="1" noChangeAspect="1" noMove="1" noResize="1" noEditPoints="1" noAdjustHandles="1" noChangeArrowheads="1" noChangeShapeType="1" noTextEdit="1"/>
              </p:cNvSpPr>
              <p:nvPr/>
            </p:nvSpPr>
            <p:spPr>
              <a:xfrm>
                <a:off x="1829891" y="2810313"/>
                <a:ext cx="6267100" cy="374270"/>
              </a:xfrm>
              <a:prstGeom prst="rect">
                <a:avLst/>
              </a:prstGeom>
              <a:blipFill>
                <a:blip r:embed="rId5"/>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307264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pPr algn="just"/>
            <a:r>
              <a:rPr lang="en-US" sz="4000">
                <a:latin typeface="Times New Roman" panose="02020603050405020304" pitchFamily="18" charset="0"/>
                <a:cs typeface="Times New Roman" panose="02020603050405020304" pitchFamily="18" charset="0"/>
              </a:rPr>
              <a:t>Giải mã</a:t>
            </a:r>
          </a:p>
        </p:txBody>
      </p:sp>
      <p:sp>
        <p:nvSpPr>
          <p:cNvPr id="6" name="Hộp Văn bản 5">
            <a:extLst>
              <a:ext uri="{FF2B5EF4-FFF2-40B4-BE49-F238E27FC236}">
                <a16:creationId xmlns:a16="http://schemas.microsoft.com/office/drawing/2014/main" id="{E0104453-8D6B-4521-9097-1D7DD6D81E51}"/>
              </a:ext>
            </a:extLst>
          </p:cNvPr>
          <p:cNvSpPr txBox="1"/>
          <p:nvPr/>
        </p:nvSpPr>
        <p:spPr>
          <a:xfrm>
            <a:off x="1920875" y="1360460"/>
            <a:ext cx="8350250" cy="2345322"/>
          </a:xfrm>
          <a:prstGeom prst="rect">
            <a:avLst/>
          </a:prstGeom>
          <a:noFill/>
        </p:spPr>
        <p:txBody>
          <a:bodyPr wrap="square">
            <a:spAutoFit/>
          </a:bodyPr>
          <a:lstStyle/>
          <a:p>
            <a:pPr algn="just">
              <a:lnSpc>
                <a:spcPct val="150000"/>
              </a:lnSpc>
            </a:pPr>
            <a:r>
              <a:rPr lang="en-US" sz="2000">
                <a:latin typeface="Times New Roman" panose="02020603050405020304" pitchFamily="18" charset="0"/>
                <a:cs typeface="Times New Roman" panose="02020603050405020304" pitchFamily="18" charset="0"/>
              </a:rPr>
              <a:t>Có 2 phương pháp giải mã (decoding) chính là </a:t>
            </a:r>
            <a:r>
              <a:rPr lang="en-US" sz="2000" b="1">
                <a:latin typeface="Times New Roman" panose="02020603050405020304" pitchFamily="18" charset="0"/>
                <a:cs typeface="Times New Roman" panose="02020603050405020304" pitchFamily="18" charset="0"/>
              </a:rPr>
              <a:t>hard decision </a:t>
            </a:r>
            <a:r>
              <a:rPr lang="en-US" sz="2000">
                <a:latin typeface="Times New Roman" panose="02020603050405020304" pitchFamily="18" charset="0"/>
                <a:cs typeface="Times New Roman" panose="02020603050405020304" pitchFamily="18" charset="0"/>
              </a:rPr>
              <a:t>và </a:t>
            </a:r>
            <a:r>
              <a:rPr lang="en-US" sz="2000" b="1">
                <a:latin typeface="Times New Roman" panose="02020603050405020304" pitchFamily="18" charset="0"/>
                <a:cs typeface="Times New Roman" panose="02020603050405020304" pitchFamily="18" charset="0"/>
              </a:rPr>
              <a:t>soft decision</a:t>
            </a:r>
            <a:r>
              <a:rPr lang="en-US" sz="2000">
                <a:latin typeface="Times New Roman" panose="02020603050405020304" pitchFamily="18" charset="0"/>
                <a:cs typeface="Times New Roman" panose="02020603050405020304" pitchFamily="18" charset="0"/>
              </a:rPr>
              <a:t>.</a:t>
            </a:r>
          </a:p>
          <a:p>
            <a:pPr algn="just">
              <a:lnSpc>
                <a:spcPct val="150000"/>
              </a:lnSpc>
            </a:pPr>
            <a:r>
              <a:rPr lang="en-US" sz="2000">
                <a:latin typeface="Times New Roman" panose="02020603050405020304" pitchFamily="18" charset="0"/>
                <a:cs typeface="Times New Roman" panose="02020603050405020304" pitchFamily="18" charset="0"/>
              </a:rPr>
              <a:t>Các thuật toán giải mã thường được áp dụng cho LDPC:</a:t>
            </a:r>
          </a:p>
          <a:p>
            <a:pPr marL="342900" indent="-342900" algn="just">
              <a:lnSpc>
                <a:spcPct val="150000"/>
              </a:lnSpc>
              <a:buFontTx/>
              <a:buChar char="-"/>
            </a:pPr>
            <a:r>
              <a:rPr lang="en-US" sz="2000" b="1">
                <a:latin typeface="Times New Roman" panose="02020603050405020304" pitchFamily="18" charset="0"/>
                <a:cs typeface="Times New Roman" panose="02020603050405020304" pitchFamily="18" charset="0"/>
              </a:rPr>
              <a:t>Message passing </a:t>
            </a:r>
            <a:r>
              <a:rPr lang="en-US" sz="2000">
                <a:latin typeface="Times New Roman" panose="02020603050405020304" pitchFamily="18" charset="0"/>
                <a:cs typeface="Times New Roman" panose="02020603050405020304" pitchFamily="18" charset="0"/>
              </a:rPr>
              <a:t>algorithm</a:t>
            </a:r>
          </a:p>
          <a:p>
            <a:pPr marL="342900" indent="-342900" algn="just">
              <a:lnSpc>
                <a:spcPct val="150000"/>
              </a:lnSpc>
              <a:buFontTx/>
              <a:buChar char="-"/>
            </a:pPr>
            <a:r>
              <a:rPr lang="en-US" sz="2000" b="1">
                <a:latin typeface="Times New Roman" panose="02020603050405020304" pitchFamily="18" charset="0"/>
                <a:cs typeface="Times New Roman" panose="02020603050405020304" pitchFamily="18" charset="0"/>
              </a:rPr>
              <a:t>Belief propagation </a:t>
            </a:r>
            <a:r>
              <a:rPr lang="en-US" sz="2000">
                <a:latin typeface="Times New Roman" panose="02020603050405020304" pitchFamily="18" charset="0"/>
                <a:cs typeface="Times New Roman" panose="02020603050405020304" pitchFamily="18" charset="0"/>
              </a:rPr>
              <a:t>algorithm</a:t>
            </a:r>
          </a:p>
          <a:p>
            <a:pPr marL="342900" indent="-342900" algn="just">
              <a:lnSpc>
                <a:spcPct val="150000"/>
              </a:lnSpc>
              <a:buFontTx/>
              <a:buChar char="-"/>
            </a:pPr>
            <a:r>
              <a:rPr lang="en-US" sz="2000" b="1">
                <a:latin typeface="Times New Roman" panose="02020603050405020304" pitchFamily="18" charset="0"/>
                <a:cs typeface="Times New Roman" panose="02020603050405020304" pitchFamily="18" charset="0"/>
              </a:rPr>
              <a:t>Sum-product</a:t>
            </a:r>
            <a:r>
              <a:rPr lang="en-US" sz="2000">
                <a:latin typeface="Times New Roman" panose="02020603050405020304" pitchFamily="18" charset="0"/>
                <a:cs typeface="Times New Roman" panose="02020603050405020304" pitchFamily="18" charset="0"/>
              </a:rPr>
              <a:t> algorithm</a:t>
            </a:r>
            <a:endParaRPr lang="en-A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78429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pPr algn="just"/>
            <a:r>
              <a:rPr lang="en-US" sz="4000">
                <a:latin typeface="Times New Roman" panose="02020603050405020304" pitchFamily="18" charset="0"/>
                <a:cs typeface="Times New Roman" panose="02020603050405020304" pitchFamily="18" charset="0"/>
              </a:rPr>
              <a:t>Giải mã</a:t>
            </a:r>
          </a:p>
        </p:txBody>
      </p:sp>
      <p:pic>
        <p:nvPicPr>
          <p:cNvPr id="4" name="Hình ảnh 3">
            <a:extLst>
              <a:ext uri="{FF2B5EF4-FFF2-40B4-BE49-F238E27FC236}">
                <a16:creationId xmlns:a16="http://schemas.microsoft.com/office/drawing/2014/main" id="{A8E897D0-DCCC-4CDA-B7FA-8CB979292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15187"/>
            <a:ext cx="9144000" cy="4661297"/>
          </a:xfrm>
          <a:prstGeom prst="rect">
            <a:avLst/>
          </a:prstGeom>
        </p:spPr>
      </p:pic>
    </p:spTree>
    <p:extLst>
      <p:ext uri="{BB962C8B-B14F-4D97-AF65-F5344CB8AC3E}">
        <p14:creationId xmlns:p14="http://schemas.microsoft.com/office/powerpoint/2010/main" val="12719067"/>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pPr algn="just"/>
            <a:r>
              <a:rPr lang="en-US" sz="4000">
                <a:latin typeface="Times New Roman" panose="02020603050405020304" pitchFamily="18" charset="0"/>
                <a:cs typeface="Times New Roman" panose="02020603050405020304" pitchFamily="18" charset="0"/>
              </a:rPr>
              <a:t>Giải mã</a:t>
            </a:r>
          </a:p>
        </p:txBody>
      </p:sp>
      <p:pic>
        <p:nvPicPr>
          <p:cNvPr id="4" name="Hình ảnh 3">
            <a:extLst>
              <a:ext uri="{FF2B5EF4-FFF2-40B4-BE49-F238E27FC236}">
                <a16:creationId xmlns:a16="http://schemas.microsoft.com/office/drawing/2014/main" id="{8CF40324-DEA3-4A9B-937A-97E87EB5A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7171"/>
            <a:ext cx="9144000" cy="4598789"/>
          </a:xfrm>
          <a:prstGeom prst="rect">
            <a:avLst/>
          </a:prstGeom>
        </p:spPr>
      </p:pic>
    </p:spTree>
    <p:extLst>
      <p:ext uri="{BB962C8B-B14F-4D97-AF65-F5344CB8AC3E}">
        <p14:creationId xmlns:p14="http://schemas.microsoft.com/office/powerpoint/2010/main" val="423055636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pPr algn="just"/>
            <a:r>
              <a:rPr lang="en-US" sz="4000">
                <a:latin typeface="Times New Roman" panose="02020603050405020304" pitchFamily="18" charset="0"/>
                <a:cs typeface="Times New Roman" panose="02020603050405020304" pitchFamily="18" charset="0"/>
              </a:rPr>
              <a:t>Soft decision decoding</a:t>
            </a:r>
          </a:p>
        </p:txBody>
      </p:sp>
      <p:sp>
        <p:nvSpPr>
          <p:cNvPr id="5" name="Hộp Văn bản 4">
            <a:extLst>
              <a:ext uri="{FF2B5EF4-FFF2-40B4-BE49-F238E27FC236}">
                <a16:creationId xmlns:a16="http://schemas.microsoft.com/office/drawing/2014/main" id="{B91253CD-C02C-465E-B7C6-15520945B02A}"/>
              </a:ext>
            </a:extLst>
          </p:cNvPr>
          <p:cNvSpPr txBox="1"/>
          <p:nvPr/>
        </p:nvSpPr>
        <p:spPr>
          <a:xfrm>
            <a:off x="1920875" y="1360461"/>
            <a:ext cx="8350250" cy="1883657"/>
          </a:xfrm>
          <a:prstGeom prst="rect">
            <a:avLst/>
          </a:prstGeom>
          <a:noFill/>
        </p:spPr>
        <p:txBody>
          <a:bodyPr wrap="square">
            <a:spAutoFit/>
          </a:bodyPr>
          <a:lstStyle/>
          <a:p>
            <a:pPr algn="just">
              <a:lnSpc>
                <a:spcPct val="150000"/>
              </a:lnSpc>
            </a:pPr>
            <a:r>
              <a:rPr lang="en-US" sz="2000">
                <a:latin typeface="Times New Roman" panose="02020603050405020304" pitchFamily="18" charset="0"/>
                <a:ea typeface="Calibri" panose="020F0502020204030204" pitchFamily="34" charset="0"/>
              </a:rPr>
              <a:t>Trải qua quy trình 3 bước:</a:t>
            </a:r>
          </a:p>
          <a:p>
            <a:pPr marL="342900" indent="-342900" algn="just">
              <a:lnSpc>
                <a:spcPct val="150000"/>
              </a:lnSpc>
              <a:buFontTx/>
              <a:buChar char="-"/>
            </a:pPr>
            <a:r>
              <a:rPr lang="en-US" sz="2000" b="1">
                <a:latin typeface="Times New Roman" panose="02020603050405020304" pitchFamily="18" charset="0"/>
                <a:ea typeface="Calibri" panose="020F0502020204030204" pitchFamily="34" charset="0"/>
              </a:rPr>
              <a:t>Giải mã 1 bit </a:t>
            </a:r>
            <a:r>
              <a:rPr lang="en-US" sz="2000">
                <a:latin typeface="Times New Roman" panose="02020603050405020304" pitchFamily="18" charset="0"/>
                <a:ea typeface="Calibri" panose="020F0502020204030204" pitchFamily="34" charset="0"/>
              </a:rPr>
              <a:t>(Decoding one bit)</a:t>
            </a:r>
          </a:p>
          <a:p>
            <a:pPr marL="342900" indent="-342900" algn="just">
              <a:lnSpc>
                <a:spcPct val="150000"/>
              </a:lnSpc>
              <a:buFontTx/>
              <a:buChar char="-"/>
            </a:pPr>
            <a:r>
              <a:rPr lang="en-US" sz="2000" b="1">
                <a:latin typeface="Times New Roman" panose="02020603050405020304" pitchFamily="18" charset="0"/>
                <a:cs typeface="Times New Roman" panose="02020603050405020304" pitchFamily="18" charset="0"/>
              </a:rPr>
              <a:t>Xấp xỉ minsum </a:t>
            </a:r>
            <a:r>
              <a:rPr lang="en-US" sz="2000">
                <a:latin typeface="Times New Roman" panose="02020603050405020304" pitchFamily="18" charset="0"/>
                <a:cs typeface="Times New Roman" panose="02020603050405020304" pitchFamily="18" charset="0"/>
              </a:rPr>
              <a:t>(Minsum approximation)</a:t>
            </a:r>
          </a:p>
          <a:p>
            <a:pPr marL="342900" indent="-342900" algn="just">
              <a:lnSpc>
                <a:spcPct val="150000"/>
              </a:lnSpc>
              <a:buFontTx/>
              <a:buChar char="-"/>
            </a:pPr>
            <a:r>
              <a:rPr lang="en-US" sz="2000" b="1">
                <a:latin typeface="Times New Roman" panose="02020603050405020304" pitchFamily="18" charset="0"/>
                <a:cs typeface="Times New Roman" panose="02020603050405020304" pitchFamily="18" charset="0"/>
              </a:rPr>
              <a:t>Lặp trên đồ thị Tanner </a:t>
            </a:r>
            <a:r>
              <a:rPr lang="en-US" sz="2000">
                <a:latin typeface="Times New Roman" panose="02020603050405020304" pitchFamily="18" charset="0"/>
                <a:cs typeface="Times New Roman" panose="02020603050405020304" pitchFamily="18" charset="0"/>
              </a:rPr>
              <a:t>(Iterative in the Tanner Graph)</a:t>
            </a:r>
            <a:endParaRPr lang="en-A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16040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pPr algn="just"/>
            <a:r>
              <a:rPr lang="en-US" sz="4000">
                <a:latin typeface="Times New Roman" panose="02020603050405020304" pitchFamily="18" charset="0"/>
                <a:cs typeface="Times New Roman" panose="02020603050405020304" pitchFamily="18" charset="0"/>
              </a:rPr>
              <a:t>Soft decision decoding</a:t>
            </a:r>
          </a:p>
        </p:txBody>
      </p:sp>
      <p:sp>
        <p:nvSpPr>
          <p:cNvPr id="4" name="Hộp Văn bản 3">
            <a:extLst>
              <a:ext uri="{FF2B5EF4-FFF2-40B4-BE49-F238E27FC236}">
                <a16:creationId xmlns:a16="http://schemas.microsoft.com/office/drawing/2014/main" id="{A8D0A9B3-C3E5-4014-B460-829B1998461B}"/>
              </a:ext>
            </a:extLst>
          </p:cNvPr>
          <p:cNvSpPr txBox="1"/>
          <p:nvPr/>
        </p:nvSpPr>
        <p:spPr>
          <a:xfrm>
            <a:off x="1920875" y="1360460"/>
            <a:ext cx="8350250" cy="2345322"/>
          </a:xfrm>
          <a:prstGeom prst="rect">
            <a:avLst/>
          </a:prstGeom>
          <a:noFill/>
        </p:spPr>
        <p:txBody>
          <a:bodyPr wrap="square">
            <a:spAutoFit/>
          </a:bodyPr>
          <a:lstStyle/>
          <a:p>
            <a:pPr algn="just">
              <a:lnSpc>
                <a:spcPct val="150000"/>
              </a:lnSpc>
            </a:pPr>
            <a:r>
              <a:rPr lang="en-US" sz="2000" b="1">
                <a:latin typeface="Times New Roman" panose="02020603050405020304" pitchFamily="18" charset="0"/>
                <a:ea typeface="Calibri" panose="020F0502020204030204" pitchFamily="34" charset="0"/>
              </a:rPr>
              <a:t>Channel: </a:t>
            </a:r>
            <a:r>
              <a:rPr lang="en-US" sz="2000">
                <a:latin typeface="Times New Roman" panose="02020603050405020304" pitchFamily="18" charset="0"/>
                <a:ea typeface="Calibri" panose="020F0502020204030204" pitchFamily="34" charset="0"/>
              </a:rPr>
              <a:t>BPSK over AWGN</a:t>
            </a:r>
          </a:p>
          <a:p>
            <a:pPr algn="just">
              <a:lnSpc>
                <a:spcPct val="150000"/>
              </a:lnSpc>
            </a:pPr>
            <a:r>
              <a:rPr lang="en-US" sz="2000" b="1">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 [c</a:t>
            </a:r>
            <a:r>
              <a:rPr lang="en-US" sz="2000" baseline="-25000">
                <a:latin typeface="Times New Roman" panose="02020603050405020304" pitchFamily="18" charset="0"/>
                <a:cs typeface="Times New Roman" panose="02020603050405020304" pitchFamily="18" charset="0"/>
              </a:rPr>
              <a:t>1</a:t>
            </a:r>
            <a:r>
              <a:rPr lang="en-US" sz="2000">
                <a:latin typeface="Times New Roman" panose="02020603050405020304" pitchFamily="18" charset="0"/>
                <a:cs typeface="Times New Roman" panose="02020603050405020304" pitchFamily="18" charset="0"/>
              </a:rPr>
              <a:t> c</a:t>
            </a:r>
            <a:r>
              <a:rPr lang="en-US" sz="2000" baseline="-25000">
                <a:latin typeface="Times New Roman" panose="02020603050405020304" pitchFamily="18" charset="0"/>
                <a:cs typeface="Times New Roman" panose="02020603050405020304" pitchFamily="18" charset="0"/>
              </a:rPr>
              <a:t>2</a:t>
            </a:r>
            <a:r>
              <a:rPr lang="en-US" sz="2000">
                <a:latin typeface="Times New Roman" panose="02020603050405020304" pitchFamily="18" charset="0"/>
                <a:cs typeface="Times New Roman" panose="02020603050405020304" pitchFamily="18" charset="0"/>
              </a:rPr>
              <a:t> … c</a:t>
            </a:r>
            <a:r>
              <a:rPr lang="en-US" sz="2000" baseline="-25000">
                <a:latin typeface="Times New Roman" panose="02020603050405020304" pitchFamily="18" charset="0"/>
                <a:cs typeface="Times New Roman" panose="02020603050405020304" pitchFamily="18" charset="0"/>
              </a:rPr>
              <a:t>n</a:t>
            </a:r>
            <a:r>
              <a:rPr lang="en-US" sz="2000">
                <a:latin typeface="Times New Roman" panose="02020603050405020304" pitchFamily="18" charset="0"/>
                <a:cs typeface="Times New Roman" panose="02020603050405020304" pitchFamily="18" charset="0"/>
              </a:rPr>
              <a:t>]</a:t>
            </a:r>
          </a:p>
          <a:p>
            <a:pPr algn="just">
              <a:lnSpc>
                <a:spcPct val="150000"/>
              </a:lnSpc>
            </a:pPr>
            <a:r>
              <a:rPr lang="en-US" sz="2000" b="1">
                <a:latin typeface="Times New Roman" panose="02020603050405020304" pitchFamily="18" charset="0"/>
                <a:cs typeface="Times New Roman" panose="02020603050405020304" pitchFamily="18" charset="0"/>
              </a:rPr>
              <a:t>s</a:t>
            </a:r>
            <a:r>
              <a:rPr lang="en-US" sz="2000" b="1"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 = 1 – 2c</a:t>
            </a:r>
            <a:r>
              <a:rPr lang="en-US" sz="2000" baseline="-25000">
                <a:latin typeface="Times New Roman" panose="02020603050405020304" pitchFamily="18" charset="0"/>
                <a:cs typeface="Times New Roman" panose="02020603050405020304" pitchFamily="18" charset="0"/>
              </a:rPr>
              <a:t>i</a:t>
            </a:r>
          </a:p>
          <a:p>
            <a:pPr algn="just">
              <a:lnSpc>
                <a:spcPct val="150000"/>
              </a:lnSpc>
            </a:pPr>
            <a:r>
              <a:rPr lang="en-US" sz="2000" b="1">
                <a:latin typeface="Times New Roman" panose="02020603050405020304" pitchFamily="18" charset="0"/>
                <a:cs typeface="Times New Roman" panose="02020603050405020304" pitchFamily="18" charset="0"/>
              </a:rPr>
              <a:t>r</a:t>
            </a:r>
            <a:r>
              <a:rPr lang="en-US" sz="2000" b="1"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 = s</a:t>
            </a:r>
            <a:r>
              <a:rPr lang="en-US" sz="2000" baseline="-25000">
                <a:latin typeface="Times New Roman" panose="02020603050405020304" pitchFamily="18" charset="0"/>
                <a:cs typeface="Times New Roman" panose="02020603050405020304" pitchFamily="18" charset="0"/>
              </a:rPr>
              <a:t>i </a:t>
            </a:r>
            <a:r>
              <a:rPr lang="en-US" sz="2000">
                <a:latin typeface="Times New Roman" panose="02020603050405020304" pitchFamily="18" charset="0"/>
                <a:cs typeface="Times New Roman" panose="02020603050405020304" pitchFamily="18" charset="0"/>
              </a:rPr>
              <a:t>+ noise</a:t>
            </a:r>
          </a:p>
          <a:p>
            <a:pPr algn="just">
              <a:lnSpc>
                <a:spcPct val="150000"/>
              </a:lnSpc>
            </a:pPr>
            <a:r>
              <a:rPr lang="en-US" sz="2000" b="1">
                <a:latin typeface="Times New Roman" panose="02020603050405020304" pitchFamily="18" charset="0"/>
                <a:cs typeface="Times New Roman" panose="02020603050405020304" pitchFamily="18" charset="0"/>
              </a:rPr>
              <a:t>LLR (log likelihood ratio) l</a:t>
            </a:r>
            <a:r>
              <a:rPr lang="en-US" sz="2000" b="1" baseline="-25000">
                <a:latin typeface="Times New Roman" panose="02020603050405020304" pitchFamily="18" charset="0"/>
                <a:cs typeface="Times New Roman" panose="02020603050405020304" pitchFamily="18" charset="0"/>
              </a:rPr>
              <a:t>i</a:t>
            </a:r>
            <a:r>
              <a:rPr lang="en-US" sz="20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log(p(r</a:t>
            </a:r>
            <a:r>
              <a:rPr lang="en-US" sz="2000"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|c</a:t>
            </a:r>
            <a:r>
              <a:rPr lang="en-US" sz="2000"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=0)/ p(r</a:t>
            </a:r>
            <a:r>
              <a:rPr lang="en-US" sz="2000"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|c</a:t>
            </a:r>
            <a:r>
              <a:rPr lang="en-US" sz="2000" baseline="-2500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=1))</a:t>
            </a:r>
          </a:p>
        </p:txBody>
      </p:sp>
      <p:pic>
        <p:nvPicPr>
          <p:cNvPr id="6" name="Hình ảnh 5" descr="Ảnh có chứa đồng hồ&#10;&#10;Mô tả được tạo tự động">
            <a:extLst>
              <a:ext uri="{FF2B5EF4-FFF2-40B4-BE49-F238E27FC236}">
                <a16:creationId xmlns:a16="http://schemas.microsoft.com/office/drawing/2014/main" id="{C86498EF-4C24-4D55-8A6E-C23053439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20" y="3950824"/>
            <a:ext cx="6260152" cy="2425984"/>
          </a:xfrm>
          <a:prstGeom prst="rect">
            <a:avLst/>
          </a:prstGeom>
        </p:spPr>
      </p:pic>
    </p:spTree>
    <p:extLst>
      <p:ext uri="{BB962C8B-B14F-4D97-AF65-F5344CB8AC3E}">
        <p14:creationId xmlns:p14="http://schemas.microsoft.com/office/powerpoint/2010/main" val="187944611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Hình ảnh 8">
            <a:extLst>
              <a:ext uri="{FF2B5EF4-FFF2-40B4-BE49-F238E27FC236}">
                <a16:creationId xmlns:a16="http://schemas.microsoft.com/office/drawing/2014/main" id="{CBA75184-70DC-4BB1-915F-E7E3845A1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204" y="1734929"/>
            <a:ext cx="3417140" cy="4475166"/>
          </a:xfrm>
          <a:prstGeom prst="rect">
            <a:avLst/>
          </a:prstGeom>
        </p:spPr>
      </p:pic>
      <p:pic>
        <p:nvPicPr>
          <p:cNvPr id="11" name="Hình ảnh 10">
            <a:extLst>
              <a:ext uri="{FF2B5EF4-FFF2-40B4-BE49-F238E27FC236}">
                <a16:creationId xmlns:a16="http://schemas.microsoft.com/office/drawing/2014/main" id="{5D02E83E-439A-40FC-B729-4725ABDBF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0907" y="2054638"/>
            <a:ext cx="4780035" cy="978847"/>
          </a:xfrm>
          <a:prstGeom prst="rect">
            <a:avLst/>
          </a:prstGeom>
        </p:spPr>
      </p:pic>
      <p:pic>
        <p:nvPicPr>
          <p:cNvPr id="13" name="Hình ảnh 12">
            <a:extLst>
              <a:ext uri="{FF2B5EF4-FFF2-40B4-BE49-F238E27FC236}">
                <a16:creationId xmlns:a16="http://schemas.microsoft.com/office/drawing/2014/main" id="{6E72BFF6-A573-4AA5-934E-03E279B816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907" y="3824518"/>
            <a:ext cx="4194627" cy="1016319"/>
          </a:xfrm>
          <a:prstGeom prst="rect">
            <a:avLst/>
          </a:prstGeom>
        </p:spPr>
      </p:pic>
      <p:sp>
        <p:nvSpPr>
          <p:cNvPr id="14" name="Hộp Văn bản 13">
            <a:extLst>
              <a:ext uri="{FF2B5EF4-FFF2-40B4-BE49-F238E27FC236}">
                <a16:creationId xmlns:a16="http://schemas.microsoft.com/office/drawing/2014/main" id="{97DFBC22-D675-435C-9AA1-55AFC1D5FC21}"/>
              </a:ext>
            </a:extLst>
          </p:cNvPr>
          <p:cNvSpPr txBox="1"/>
          <p:nvPr/>
        </p:nvSpPr>
        <p:spPr>
          <a:xfrm>
            <a:off x="5730906" y="4632010"/>
            <a:ext cx="4552496" cy="960328"/>
          </a:xfrm>
          <a:prstGeom prst="rect">
            <a:avLst/>
          </a:prstGeom>
          <a:noFill/>
        </p:spPr>
        <p:txBody>
          <a:bodyPr wrap="square">
            <a:spAutoFit/>
          </a:bodyPr>
          <a:lstStyle/>
          <a:p>
            <a:pPr algn="just">
              <a:lnSpc>
                <a:spcPct val="150000"/>
              </a:lnSpc>
            </a:pPr>
            <a:r>
              <a:rPr lang="en-US" sz="2000">
                <a:solidFill>
                  <a:srgbClr val="2E2E2E"/>
                </a:solidFill>
                <a:latin typeface="Times New Roman" panose="02020603050405020304" pitchFamily="18" charset="0"/>
                <a:cs typeface="Times New Roman" panose="02020603050405020304" pitchFamily="18" charset="0"/>
              </a:rPr>
              <a:t> n = 1, 2, …, N (variable nodes), i, j=1,2, …, d</a:t>
            </a:r>
            <a:r>
              <a:rPr lang="en-US" sz="2000" baseline="-25000">
                <a:solidFill>
                  <a:srgbClr val="2E2E2E"/>
                </a:solidFill>
                <a:latin typeface="Times New Roman" panose="02020603050405020304" pitchFamily="18" charset="0"/>
                <a:cs typeface="Times New Roman" panose="02020603050405020304" pitchFamily="18" charset="0"/>
              </a:rPr>
              <a:t>v</a:t>
            </a:r>
            <a:r>
              <a:rPr lang="en-US" sz="2000">
                <a:solidFill>
                  <a:srgbClr val="2E2E2E"/>
                </a:solidFill>
                <a:latin typeface="Times New Roman" panose="02020603050405020304" pitchFamily="18" charset="0"/>
                <a:cs typeface="Times New Roman" panose="02020603050405020304" pitchFamily="18" charset="0"/>
              </a:rPr>
              <a:t> (bậc của variable node “n”).</a:t>
            </a:r>
            <a:endParaRPr lang="en-AS" sz="2000">
              <a:latin typeface="Times New Roman" panose="02020603050405020304" pitchFamily="18" charset="0"/>
              <a:cs typeface="Times New Roman" panose="02020603050405020304" pitchFamily="18" charset="0"/>
            </a:endParaRPr>
          </a:p>
        </p:txBody>
      </p:sp>
      <p:sp>
        <p:nvSpPr>
          <p:cNvPr id="15" name="Hộp Văn bản 14">
            <a:extLst>
              <a:ext uri="{FF2B5EF4-FFF2-40B4-BE49-F238E27FC236}">
                <a16:creationId xmlns:a16="http://schemas.microsoft.com/office/drawing/2014/main" id="{47339F0A-3AF6-4979-82A6-B07A7D413B44}"/>
              </a:ext>
            </a:extLst>
          </p:cNvPr>
          <p:cNvSpPr txBox="1"/>
          <p:nvPr/>
        </p:nvSpPr>
        <p:spPr>
          <a:xfrm>
            <a:off x="5730906" y="2864190"/>
            <a:ext cx="4552496" cy="498663"/>
          </a:xfrm>
          <a:prstGeom prst="rect">
            <a:avLst/>
          </a:prstGeom>
          <a:noFill/>
        </p:spPr>
        <p:txBody>
          <a:bodyPr wrap="square">
            <a:spAutoFit/>
          </a:bodyPr>
          <a:lstStyle/>
          <a:p>
            <a:pPr algn="just">
              <a:lnSpc>
                <a:spcPct val="150000"/>
              </a:lnSpc>
            </a:pPr>
            <a:r>
              <a:rPr lang="en-US" sz="2000">
                <a:solidFill>
                  <a:srgbClr val="2E2E2E"/>
                </a:solidFill>
                <a:latin typeface="Times New Roman" panose="02020603050405020304" pitchFamily="18" charset="0"/>
                <a:cs typeface="Times New Roman" panose="02020603050405020304" pitchFamily="18" charset="0"/>
              </a:rPr>
              <a:t>l, k = 1,2, …, d</a:t>
            </a:r>
            <a:r>
              <a:rPr lang="en-US" sz="2000" baseline="-25000">
                <a:solidFill>
                  <a:srgbClr val="2E2E2E"/>
                </a:solidFill>
                <a:latin typeface="Times New Roman" panose="02020603050405020304" pitchFamily="18" charset="0"/>
                <a:cs typeface="Times New Roman" panose="02020603050405020304" pitchFamily="18" charset="0"/>
              </a:rPr>
              <a:t>c</a:t>
            </a:r>
            <a:r>
              <a:rPr lang="en-US" sz="2000">
                <a:solidFill>
                  <a:srgbClr val="2E2E2E"/>
                </a:solidFill>
                <a:latin typeface="Times New Roman" panose="02020603050405020304" pitchFamily="18" charset="0"/>
                <a:cs typeface="Times New Roman" panose="02020603050405020304" pitchFamily="18" charset="0"/>
              </a:rPr>
              <a:t> (bậc của check node).</a:t>
            </a:r>
            <a:endParaRPr lang="en-A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123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784" y="1546318"/>
            <a:ext cx="7347613" cy="4690708"/>
          </a:xfrm>
          <a:prstGeom prst="rect">
            <a:avLst/>
          </a:prstGeom>
        </p:spPr>
      </p:pic>
    </p:spTree>
    <p:extLst>
      <p:ext uri="{BB962C8B-B14F-4D97-AF65-F5344CB8AC3E}">
        <p14:creationId xmlns:p14="http://schemas.microsoft.com/office/powerpoint/2010/main" val="315858409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pPr algn="just"/>
            <a:r>
              <a:rPr lang="en-US" sz="4000">
                <a:latin typeface="Times New Roman" panose="02020603050405020304" pitchFamily="18" charset="0"/>
                <a:cs typeface="Times New Roman" panose="02020603050405020304" pitchFamily="18" charset="0"/>
              </a:rPr>
              <a:t>Định nghĩa</a:t>
            </a:r>
          </a:p>
        </p:txBody>
      </p:sp>
      <p:sp>
        <p:nvSpPr>
          <p:cNvPr id="7" name="Hộp Văn bản 6">
            <a:extLst>
              <a:ext uri="{FF2B5EF4-FFF2-40B4-BE49-F238E27FC236}">
                <a16:creationId xmlns:a16="http://schemas.microsoft.com/office/drawing/2014/main" id="{9DBA48FE-C3F7-451D-8C51-E4EA0EAE5EBF}"/>
              </a:ext>
            </a:extLst>
          </p:cNvPr>
          <p:cNvSpPr txBox="1"/>
          <p:nvPr/>
        </p:nvSpPr>
        <p:spPr>
          <a:xfrm>
            <a:off x="2082801" y="1891386"/>
            <a:ext cx="8026399" cy="2345322"/>
          </a:xfrm>
          <a:prstGeom prst="rect">
            <a:avLst/>
          </a:prstGeom>
          <a:noFill/>
        </p:spPr>
        <p:txBody>
          <a:bodyPr wrap="square">
            <a:spAutoFit/>
          </a:bodyPr>
          <a:lstStyle/>
          <a:p>
            <a:pPr algn="just">
              <a:lnSpc>
                <a:spcPct val="150000"/>
              </a:lnSpc>
            </a:pPr>
            <a:r>
              <a:rPr lang="en-US" sz="2000">
                <a:solidFill>
                  <a:srgbClr val="202122"/>
                </a:solidFill>
                <a:latin typeface="Times New Roman" panose="02020603050405020304" pitchFamily="18" charset="0"/>
                <a:ea typeface="Calibri" panose="020F0502020204030204" pitchFamily="34" charset="0"/>
                <a:cs typeface="Times New Roman" panose="02020603050405020304" pitchFamily="18" charset="0"/>
              </a:rPr>
              <a:t>Mã </a:t>
            </a:r>
            <a:r>
              <a:rPr lang="en-US" sz="2000" b="1">
                <a:solidFill>
                  <a:srgbClr val="202122"/>
                </a:solidFill>
                <a:latin typeface="Times New Roman" panose="02020603050405020304" pitchFamily="18" charset="0"/>
                <a:ea typeface="Calibri" panose="020F0502020204030204" pitchFamily="34" charset="0"/>
                <a:cs typeface="Times New Roman" panose="02020603050405020304" pitchFamily="18" charset="0"/>
              </a:rPr>
              <a:t>LDPC</a:t>
            </a:r>
            <a:r>
              <a:rPr lang="en-US" sz="2000">
                <a:solidFill>
                  <a:srgbClr val="2021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i="1">
                <a:solidFill>
                  <a:srgbClr val="202122"/>
                </a:solidFill>
                <a:latin typeface="Times New Roman" panose="02020603050405020304" pitchFamily="18" charset="0"/>
                <a:ea typeface="Calibri" panose="020F0502020204030204" pitchFamily="34" charset="0"/>
                <a:cs typeface="Times New Roman" panose="02020603050405020304" pitchFamily="18" charset="0"/>
              </a:rPr>
              <a:t>Low Density Parity Check</a:t>
            </a:r>
            <a:r>
              <a:rPr lang="en-US" sz="2000">
                <a:solidFill>
                  <a:srgbClr val="202122"/>
                </a:solidFill>
                <a:latin typeface="Times New Roman" panose="02020603050405020304" pitchFamily="18" charset="0"/>
                <a:ea typeface="Calibri" panose="020F0502020204030204" pitchFamily="34" charset="0"/>
                <a:cs typeface="Times New Roman" panose="02020603050405020304" pitchFamily="18" charset="0"/>
              </a:rPr>
              <a:t>) là một loại </a:t>
            </a:r>
            <a:r>
              <a:rPr lang="en-US" sz="2000" b="1">
                <a:solidFill>
                  <a:srgbClr val="202122"/>
                </a:solidFill>
                <a:latin typeface="Times New Roman" panose="02020603050405020304" pitchFamily="18" charset="0"/>
                <a:ea typeface="Calibri" panose="020F0502020204030204" pitchFamily="34" charset="0"/>
                <a:cs typeface="Times New Roman" panose="02020603050405020304" pitchFamily="18" charset="0"/>
              </a:rPr>
              <a:t>mã khối sửa lỗi tuyến tính</a:t>
            </a:r>
            <a:r>
              <a:rPr lang="en-US" sz="2000">
                <a:solidFill>
                  <a:srgbClr val="202122"/>
                </a:solidFill>
                <a:latin typeface="Times New Roman" panose="02020603050405020304" pitchFamily="18" charset="0"/>
                <a:ea typeface="Calibri" panose="020F0502020204030204" pitchFamily="34" charset="0"/>
                <a:cs typeface="Times New Roman" panose="02020603050405020304" pitchFamily="18" charset="0"/>
              </a:rPr>
              <a:t>, được xác định bằng </a:t>
            </a:r>
            <a:r>
              <a:rPr lang="en-US" sz="2000" b="1">
                <a:solidFill>
                  <a:srgbClr val="202122"/>
                </a:solidFill>
                <a:latin typeface="Times New Roman" panose="02020603050405020304" pitchFamily="18" charset="0"/>
                <a:ea typeface="Calibri" panose="020F0502020204030204" pitchFamily="34" charset="0"/>
                <a:cs typeface="Times New Roman" panose="02020603050405020304" pitchFamily="18" charset="0"/>
              </a:rPr>
              <a:t>ma trận kiểm tra chẵn lẻ thưa thớt </a:t>
            </a:r>
            <a:r>
              <a:rPr lang="en-US" sz="2000">
                <a:solidFill>
                  <a:srgbClr val="202122"/>
                </a:solidFill>
                <a:latin typeface="Times New Roman" panose="02020603050405020304" pitchFamily="18" charset="0"/>
                <a:ea typeface="Calibri" panose="020F0502020204030204" pitchFamily="34" charset="0"/>
                <a:cs typeface="Times New Roman" panose="02020603050405020304" pitchFamily="18" charset="0"/>
              </a:rPr>
              <a:t>(</a:t>
            </a:r>
            <a:r>
              <a:rPr lang="en-US" sz="2000" i="1">
                <a:solidFill>
                  <a:srgbClr val="202122"/>
                </a:solidFill>
                <a:latin typeface="Times New Roman" panose="02020603050405020304" pitchFamily="18" charset="0"/>
                <a:ea typeface="Calibri" panose="020F0502020204030204" pitchFamily="34" charset="0"/>
                <a:cs typeface="Times New Roman" panose="02020603050405020304" pitchFamily="18" charset="0"/>
              </a:rPr>
              <a:t>sparse parity check matrix</a:t>
            </a:r>
            <a:r>
              <a:rPr lang="en-US" sz="2000">
                <a:solidFill>
                  <a:srgbClr val="202122"/>
                </a:solidFill>
                <a:latin typeface="Times New Roman" panose="02020603050405020304" pitchFamily="18" charset="0"/>
                <a:ea typeface="Calibri" panose="020F0502020204030204" pitchFamily="34" charset="0"/>
                <a:cs typeface="Times New Roman" panose="02020603050405020304" pitchFamily="18" charset="0"/>
              </a:rPr>
              <a:t>) sử dụng </a:t>
            </a:r>
            <a:r>
              <a:rPr lang="en-US" sz="2000" b="1">
                <a:solidFill>
                  <a:srgbClr val="202122"/>
                </a:solidFill>
                <a:latin typeface="Times New Roman" panose="02020603050405020304" pitchFamily="18" charset="0"/>
                <a:ea typeface="Calibri" panose="020F0502020204030204" pitchFamily="34" charset="0"/>
                <a:cs typeface="Times New Roman" panose="02020603050405020304" pitchFamily="18" charset="0"/>
              </a:rPr>
              <a:t>đồ thị lưỡng phân </a:t>
            </a:r>
            <a:r>
              <a:rPr lang="en-US" sz="2000">
                <a:solidFill>
                  <a:srgbClr val="202122"/>
                </a:solidFill>
                <a:latin typeface="Times New Roman" panose="02020603050405020304" pitchFamily="18" charset="0"/>
                <a:ea typeface="Calibri" panose="020F0502020204030204" pitchFamily="34" charset="0"/>
                <a:cs typeface="Times New Roman" panose="02020603050405020304" pitchFamily="18" charset="0"/>
              </a:rPr>
              <a:t>(</a:t>
            </a:r>
            <a:r>
              <a:rPr lang="en-US" sz="2000" i="1">
                <a:solidFill>
                  <a:srgbClr val="202122"/>
                </a:solidFill>
                <a:latin typeface="Times New Roman" panose="02020603050405020304" pitchFamily="18" charset="0"/>
                <a:ea typeface="Calibri" panose="020F0502020204030204" pitchFamily="34" charset="0"/>
                <a:cs typeface="Times New Roman" panose="02020603050405020304" pitchFamily="18" charset="0"/>
              </a:rPr>
              <a:t>bipartite graph</a:t>
            </a:r>
            <a:r>
              <a:rPr lang="en-US" sz="2000">
                <a:solidFill>
                  <a:srgbClr val="202122"/>
                </a:solidFill>
                <a:latin typeface="Times New Roman" panose="02020603050405020304" pitchFamily="18" charset="0"/>
                <a:ea typeface="Calibri" panose="020F0502020204030204" pitchFamily="34" charset="0"/>
                <a:cs typeface="Times New Roman" panose="02020603050405020304" pitchFamily="18" charset="0"/>
              </a:rPr>
              <a:t>). Đây cũng là một </a:t>
            </a:r>
            <a:r>
              <a:rPr lang="vi-VN" sz="2000">
                <a:solidFill>
                  <a:srgbClr val="202122"/>
                </a:solidFill>
                <a:latin typeface="Times New Roman" panose="02020603050405020304" pitchFamily="18" charset="0"/>
                <a:cs typeface="Times New Roman" panose="02020603050405020304" pitchFamily="18" charset="0"/>
              </a:rPr>
              <a:t>phương pháp truyền </a:t>
            </a:r>
            <a:r>
              <a:rPr lang="en-US" sz="2000">
                <a:solidFill>
                  <a:srgbClr val="202122"/>
                </a:solidFill>
                <a:latin typeface="Times New Roman" panose="02020603050405020304" pitchFamily="18" charset="0"/>
                <a:cs typeface="Times New Roman" panose="02020603050405020304" pitchFamily="18" charset="0"/>
              </a:rPr>
              <a:t>tin </a:t>
            </a:r>
            <a:r>
              <a:rPr lang="vi-VN" sz="2000">
                <a:solidFill>
                  <a:srgbClr val="202122"/>
                </a:solidFill>
                <a:latin typeface="Times New Roman" panose="02020603050405020304" pitchFamily="18" charset="0"/>
                <a:cs typeface="Times New Roman" panose="02020603050405020304" pitchFamily="18" charset="0"/>
              </a:rPr>
              <a:t>qua kênh truyền nhiễu</a:t>
            </a:r>
            <a:r>
              <a:rPr lang="en-US" sz="2000">
                <a:solidFill>
                  <a:srgbClr val="202122"/>
                </a:solidFill>
                <a:latin typeface="Times New Roman" panose="02020603050405020304" pitchFamily="18" charset="0"/>
                <a:cs typeface="Times New Roman" panose="02020603050405020304" pitchFamily="18" charset="0"/>
              </a:rPr>
              <a:t> (</a:t>
            </a:r>
            <a:r>
              <a:rPr lang="en-US" sz="2000" i="1">
                <a:solidFill>
                  <a:srgbClr val="202122"/>
                </a:solidFill>
                <a:latin typeface="Times New Roman" panose="02020603050405020304" pitchFamily="18" charset="0"/>
                <a:cs typeface="Times New Roman" panose="02020603050405020304" pitchFamily="18" charset="0"/>
              </a:rPr>
              <a:t>noisy transmission channel</a:t>
            </a:r>
            <a:r>
              <a:rPr lang="en-US" sz="2000">
                <a:solidFill>
                  <a:srgbClr val="202122"/>
                </a:solidFill>
                <a:latin typeface="Times New Roman" panose="02020603050405020304" pitchFamily="18" charset="0"/>
                <a:cs typeface="Times New Roman" panose="02020603050405020304" pitchFamily="18" charset="0"/>
              </a:rPr>
              <a:t>)</a:t>
            </a:r>
            <a:r>
              <a:rPr lang="vi-VN" sz="2000">
                <a:solidFill>
                  <a:srgbClr val="202122"/>
                </a:solidFill>
                <a:latin typeface="Times New Roman" panose="02020603050405020304" pitchFamily="18" charset="0"/>
                <a:cs typeface="Times New Roman" panose="02020603050405020304" pitchFamily="18" charset="0"/>
              </a:rPr>
              <a:t>. </a:t>
            </a:r>
            <a:endParaRPr lang="en-AS" sz="2000">
              <a:solidFill>
                <a:srgbClr val="2021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2173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pPr algn="just"/>
            <a:r>
              <a:rPr lang="en-US" sz="4000">
                <a:latin typeface="Times New Roman" panose="02020603050405020304" pitchFamily="18" charset="0"/>
                <a:cs typeface="Times New Roman" panose="02020603050405020304" pitchFamily="18" charset="0"/>
              </a:rPr>
              <a:t>Định nghĩa</a:t>
            </a:r>
          </a:p>
        </p:txBody>
      </p:sp>
      <p:sp>
        <p:nvSpPr>
          <p:cNvPr id="5" name="Hộp Văn bản 4">
            <a:extLst>
              <a:ext uri="{FF2B5EF4-FFF2-40B4-BE49-F238E27FC236}">
                <a16:creationId xmlns:a16="http://schemas.microsoft.com/office/drawing/2014/main" id="{E45D79B5-594C-42DE-A8DB-10A69C3D8626}"/>
              </a:ext>
            </a:extLst>
          </p:cNvPr>
          <p:cNvSpPr txBox="1"/>
          <p:nvPr/>
        </p:nvSpPr>
        <p:spPr>
          <a:xfrm>
            <a:off x="1920875" y="1622695"/>
            <a:ext cx="8350250" cy="1421992"/>
          </a:xfrm>
          <a:prstGeom prst="rect">
            <a:avLst/>
          </a:prstGeom>
          <a:noFill/>
        </p:spPr>
        <p:txBody>
          <a:bodyPr wrap="square">
            <a:spAutoFit/>
          </a:bodyPr>
          <a:lstStyle/>
          <a:p>
            <a:pPr algn="just">
              <a:lnSpc>
                <a:spcPct val="150000"/>
              </a:lnSpc>
            </a:pPr>
            <a:r>
              <a:rPr lang="en-US" sz="2000" b="1">
                <a:solidFill>
                  <a:srgbClr val="202122"/>
                </a:solidFill>
                <a:latin typeface="Times New Roman" panose="02020603050405020304" pitchFamily="18" charset="0"/>
                <a:cs typeface="Times New Roman" panose="02020603050405020304" pitchFamily="18" charset="0"/>
              </a:rPr>
              <a:t>Đồ thị lưỡng phân </a:t>
            </a:r>
            <a:r>
              <a:rPr lang="vi-VN" sz="2000">
                <a:solidFill>
                  <a:srgbClr val="202122"/>
                </a:solidFill>
                <a:latin typeface="Times New Roman" panose="02020603050405020304" pitchFamily="18" charset="0"/>
                <a:cs typeface="Times New Roman" panose="02020603050405020304" pitchFamily="18" charset="0"/>
              </a:rPr>
              <a:t>là một </a:t>
            </a:r>
            <a:r>
              <a:rPr lang="en-US" sz="2000">
                <a:solidFill>
                  <a:srgbClr val="202122"/>
                </a:solidFill>
                <a:latin typeface="Times New Roman" panose="02020603050405020304" pitchFamily="18" charset="0"/>
                <a:cs typeface="Times New Roman" panose="02020603050405020304" pitchFamily="18" charset="0"/>
              </a:rPr>
              <a:t>đồ thị </a:t>
            </a:r>
            <a:r>
              <a:rPr lang="vi-VN" sz="2000">
                <a:solidFill>
                  <a:srgbClr val="202122"/>
                </a:solidFill>
                <a:latin typeface="Times New Roman" panose="02020603050405020304" pitchFamily="18" charset="0"/>
                <a:cs typeface="Times New Roman" panose="02020603050405020304" pitchFamily="18" charset="0"/>
              </a:rPr>
              <a:t>đặc biệt, trong đó </a:t>
            </a:r>
            <a:r>
              <a:rPr lang="en-US" sz="2000">
                <a:solidFill>
                  <a:srgbClr val="202122"/>
                </a:solidFill>
                <a:latin typeface="Times New Roman" panose="02020603050405020304" pitchFamily="18" charset="0"/>
                <a:cs typeface="Times New Roman" panose="02020603050405020304" pitchFamily="18" charset="0"/>
              </a:rPr>
              <a:t>tập</a:t>
            </a:r>
            <a:r>
              <a:rPr lang="vi-VN" sz="2000">
                <a:solidFill>
                  <a:srgbClr val="202122"/>
                </a:solidFill>
                <a:latin typeface="Times New Roman" panose="02020603050405020304" pitchFamily="18" charset="0"/>
                <a:cs typeface="Times New Roman" panose="02020603050405020304" pitchFamily="18" charset="0"/>
              </a:rPr>
              <a:t> các </a:t>
            </a:r>
            <a:r>
              <a:rPr lang="en-US" sz="2000">
                <a:solidFill>
                  <a:srgbClr val="202122"/>
                </a:solidFill>
                <a:latin typeface="Times New Roman" panose="02020603050405020304" pitchFamily="18" charset="0"/>
                <a:cs typeface="Times New Roman" panose="02020603050405020304" pitchFamily="18" charset="0"/>
              </a:rPr>
              <a:t>đỉnh</a:t>
            </a:r>
            <a:r>
              <a:rPr lang="vi-VN" sz="2000">
                <a:solidFill>
                  <a:srgbClr val="202122"/>
                </a:solidFill>
                <a:latin typeface="Times New Roman" panose="02020603050405020304" pitchFamily="18" charset="0"/>
                <a:cs typeface="Times New Roman" panose="02020603050405020304" pitchFamily="18" charset="0"/>
              </a:rPr>
              <a:t> có thể được chia thành hai </a:t>
            </a:r>
            <a:r>
              <a:rPr lang="en-US" sz="2000">
                <a:solidFill>
                  <a:srgbClr val="202122"/>
                </a:solidFill>
                <a:latin typeface="Times New Roman" panose="02020603050405020304" pitchFamily="18" charset="0"/>
                <a:cs typeface="Times New Roman" panose="02020603050405020304" pitchFamily="18" charset="0"/>
              </a:rPr>
              <a:t>tập không giao nhau </a:t>
            </a:r>
            <a:r>
              <a:rPr lang="vi-VN" sz="2000">
                <a:solidFill>
                  <a:srgbClr val="202122"/>
                </a:solidFill>
                <a:latin typeface="Times New Roman" panose="02020603050405020304" pitchFamily="18" charset="0"/>
                <a:cs typeface="Times New Roman" panose="02020603050405020304" pitchFamily="18" charset="0"/>
              </a:rPr>
              <a:t>thỏa mãn điều kiện</a:t>
            </a:r>
            <a:r>
              <a:rPr lang="vi-VN" sz="2000" b="1" i="1">
                <a:solidFill>
                  <a:srgbClr val="202122"/>
                </a:solidFill>
                <a:latin typeface="Times New Roman" panose="02020603050405020304" pitchFamily="18" charset="0"/>
                <a:cs typeface="Times New Roman" panose="02020603050405020304" pitchFamily="18" charset="0"/>
              </a:rPr>
              <a:t> không có </a:t>
            </a:r>
            <a:r>
              <a:rPr lang="en-US" sz="2000" b="1" i="1">
                <a:solidFill>
                  <a:srgbClr val="202122"/>
                </a:solidFill>
                <a:latin typeface="Times New Roman" panose="02020603050405020304" pitchFamily="18" charset="0"/>
                <a:cs typeface="Times New Roman" panose="02020603050405020304" pitchFamily="18" charset="0"/>
              </a:rPr>
              <a:t>cạnh</a:t>
            </a:r>
            <a:r>
              <a:rPr lang="vi-VN" sz="2000" b="1" i="1">
                <a:solidFill>
                  <a:srgbClr val="202122"/>
                </a:solidFill>
                <a:latin typeface="Times New Roman" panose="02020603050405020304" pitchFamily="18" charset="0"/>
                <a:cs typeface="Times New Roman" panose="02020603050405020304" pitchFamily="18" charset="0"/>
              </a:rPr>
              <a:t> nối hai đỉnh bất kỳ thuộc cùng một tập</a:t>
            </a:r>
            <a:r>
              <a:rPr lang="vi-VN" sz="2000">
                <a:solidFill>
                  <a:srgbClr val="202122"/>
                </a:solidFill>
                <a:latin typeface="Times New Roman" panose="02020603050405020304" pitchFamily="18" charset="0"/>
                <a:cs typeface="Times New Roman" panose="02020603050405020304" pitchFamily="18" charset="0"/>
              </a:rPr>
              <a:t>.</a:t>
            </a:r>
            <a:endParaRPr lang="en-AS" sz="2000">
              <a:solidFill>
                <a:srgbClr val="202122"/>
              </a:solidFill>
              <a:latin typeface="Times New Roman" panose="02020603050405020304" pitchFamily="18" charset="0"/>
              <a:cs typeface="Times New Roman" panose="02020603050405020304" pitchFamily="18" charset="0"/>
            </a:endParaRPr>
          </a:p>
        </p:txBody>
      </p:sp>
      <p:pic>
        <p:nvPicPr>
          <p:cNvPr id="6" name="Hình ảnh 5">
            <a:extLst>
              <a:ext uri="{FF2B5EF4-FFF2-40B4-BE49-F238E27FC236}">
                <a16:creationId xmlns:a16="http://schemas.microsoft.com/office/drawing/2014/main" id="{2CEFF49F-153D-4B8C-8CC4-C7B1A5188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048" y="3150705"/>
            <a:ext cx="3607904" cy="3607904"/>
          </a:xfrm>
          <a:prstGeom prst="rect">
            <a:avLst/>
          </a:prstGeom>
        </p:spPr>
      </p:pic>
    </p:spTree>
    <p:extLst>
      <p:ext uri="{BB962C8B-B14F-4D97-AF65-F5344CB8AC3E}">
        <p14:creationId xmlns:p14="http://schemas.microsoft.com/office/powerpoint/2010/main" val="1620516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pPr algn="just"/>
            <a:r>
              <a:rPr lang="en-US" sz="4000">
                <a:latin typeface="Times New Roman" panose="02020603050405020304" pitchFamily="18" charset="0"/>
                <a:cs typeface="Times New Roman" panose="02020603050405020304" pitchFamily="18" charset="0"/>
              </a:rPr>
              <a:t>Lịch sử</a:t>
            </a:r>
          </a:p>
        </p:txBody>
      </p:sp>
      <p:sp>
        <p:nvSpPr>
          <p:cNvPr id="7" name="Hộp Văn bản 6">
            <a:extLst>
              <a:ext uri="{FF2B5EF4-FFF2-40B4-BE49-F238E27FC236}">
                <a16:creationId xmlns:a16="http://schemas.microsoft.com/office/drawing/2014/main" id="{9DBA48FE-C3F7-451D-8C51-E4EA0EAE5EBF}"/>
              </a:ext>
            </a:extLst>
          </p:cNvPr>
          <p:cNvSpPr txBox="1"/>
          <p:nvPr/>
        </p:nvSpPr>
        <p:spPr>
          <a:xfrm>
            <a:off x="2012950" y="1555750"/>
            <a:ext cx="4083050" cy="4659609"/>
          </a:xfrm>
          <a:prstGeom prst="rect">
            <a:avLst/>
          </a:prstGeom>
          <a:noFill/>
        </p:spPr>
        <p:txBody>
          <a:bodyPr wrap="square">
            <a:spAutoFit/>
          </a:bodyPr>
          <a:lstStyle/>
          <a:p>
            <a:pPr algn="just">
              <a:lnSpc>
                <a:spcPct val="150000"/>
              </a:lnSpc>
              <a:spcAft>
                <a:spcPts val="800"/>
              </a:spcAft>
            </a:pPr>
            <a:r>
              <a:rPr lang="en-AS" sz="2000">
                <a:latin typeface="Times New Roman" panose="02020603050405020304" pitchFamily="18" charset="0"/>
                <a:ea typeface="Calibri" panose="020F0502020204030204" pitchFamily="34" charset="0"/>
                <a:cs typeface="Times New Roman" panose="02020603050405020304" pitchFamily="18" charset="0"/>
              </a:rPr>
              <a:t>Được phát hiện bởi </a:t>
            </a:r>
            <a:r>
              <a:rPr lang="en-US" sz="2000">
                <a:latin typeface="Times New Roman" panose="02020603050405020304" pitchFamily="18" charset="0"/>
                <a:ea typeface="Calibri" panose="020F0502020204030204" pitchFamily="34" charset="0"/>
                <a:cs typeface="Times New Roman" panose="02020603050405020304" pitchFamily="18" charset="0"/>
              </a:rPr>
              <a:t>R. G. </a:t>
            </a:r>
            <a:r>
              <a:rPr lang="en-AS" sz="2000">
                <a:latin typeface="Times New Roman" panose="02020603050405020304" pitchFamily="18" charset="0"/>
                <a:ea typeface="Calibri" panose="020F0502020204030204" pitchFamily="34" charset="0"/>
                <a:cs typeface="Times New Roman" panose="02020603050405020304" pitchFamily="18" charset="0"/>
              </a:rPr>
              <a:t>Gallager vào năm 1962, mã LDPC còn được gọi là </a:t>
            </a:r>
            <a:r>
              <a:rPr lang="en-AS" sz="2000" b="1">
                <a:latin typeface="Times New Roman" panose="02020603050405020304" pitchFamily="18" charset="0"/>
                <a:ea typeface="Calibri" panose="020F0502020204030204" pitchFamily="34" charset="0"/>
                <a:cs typeface="Times New Roman" panose="02020603050405020304" pitchFamily="18" charset="0"/>
              </a:rPr>
              <a:t>mã Gallager</a:t>
            </a:r>
            <a:r>
              <a:rPr lang="en-AS" sz="2000">
                <a:latin typeface="Times New Roman" panose="02020603050405020304" pitchFamily="18" charset="0"/>
                <a:ea typeface="Calibri" panose="020F0502020204030204" pitchFamily="34" charset="0"/>
                <a:cs typeface="Times New Roman" panose="02020603050405020304" pitchFamily="18" charset="0"/>
              </a:rPr>
              <a:t>. </a:t>
            </a:r>
            <a:r>
              <a:rPr lang="en-US" sz="2000">
                <a:latin typeface="Times New Roman" panose="02020603050405020304" pitchFamily="18" charset="0"/>
                <a:ea typeface="Calibri" panose="020F0502020204030204" pitchFamily="34" charset="0"/>
                <a:cs typeface="Times New Roman" panose="02020603050405020304" pitchFamily="18" charset="0"/>
              </a:rPr>
              <a:t>Với khả năng tính toán được cải thiện vượt bậc của máy tính </a:t>
            </a:r>
            <a:r>
              <a:rPr lang="en-AS" sz="2000">
                <a:latin typeface="Times New Roman" panose="02020603050405020304" pitchFamily="18" charset="0"/>
                <a:ea typeface="Calibri" panose="020F0502020204030204" pitchFamily="34" charset="0"/>
                <a:cs typeface="Times New Roman" panose="02020603050405020304" pitchFamily="18" charset="0"/>
              </a:rPr>
              <a:t>và sự phát triển của các lý thuyết có liên quan như </a:t>
            </a:r>
            <a:r>
              <a:rPr lang="en-AS" sz="2000" b="1">
                <a:latin typeface="Times New Roman" panose="02020603050405020304" pitchFamily="18" charset="0"/>
                <a:ea typeface="Calibri" panose="020F0502020204030204" pitchFamily="34" charset="0"/>
                <a:cs typeface="Times New Roman" panose="02020603050405020304" pitchFamily="18" charset="0"/>
              </a:rPr>
              <a:t>thuật toán </a:t>
            </a:r>
            <a:r>
              <a:rPr lang="en-US" sz="2000" b="1">
                <a:latin typeface="Times New Roman" panose="02020603050405020304" pitchFamily="18" charset="0"/>
                <a:ea typeface="Calibri" panose="020F0502020204030204" pitchFamily="34" charset="0"/>
                <a:cs typeface="Times New Roman" panose="02020603050405020304" pitchFamily="18" charset="0"/>
              </a:rPr>
              <a:t>belief propagation</a:t>
            </a:r>
            <a:r>
              <a:rPr lang="en-US" sz="2000">
                <a:latin typeface="Times New Roman" panose="02020603050405020304" pitchFamily="18" charset="0"/>
                <a:ea typeface="Calibri" panose="020F0502020204030204" pitchFamily="34" charset="0"/>
                <a:cs typeface="Times New Roman" panose="02020603050405020304" pitchFamily="18" charset="0"/>
              </a:rPr>
              <a:t> </a:t>
            </a:r>
            <a:r>
              <a:rPr lang="en-AS" sz="2000">
                <a:latin typeface="Times New Roman" panose="02020603050405020304" pitchFamily="18" charset="0"/>
                <a:ea typeface="Calibri" panose="020F0502020204030204" pitchFamily="34" charset="0"/>
                <a:cs typeface="Times New Roman" panose="02020603050405020304" pitchFamily="18" charset="0"/>
              </a:rPr>
              <a:t>và </a:t>
            </a:r>
            <a:r>
              <a:rPr lang="en-AS" sz="2000" b="1">
                <a:latin typeface="Times New Roman" panose="02020603050405020304" pitchFamily="18" charset="0"/>
                <a:ea typeface="Calibri" panose="020F0502020204030204" pitchFamily="34" charset="0"/>
                <a:cs typeface="Times New Roman" panose="02020603050405020304" pitchFamily="18" charset="0"/>
              </a:rPr>
              <a:t>mã Turbo</a:t>
            </a:r>
            <a:r>
              <a:rPr lang="en-AS" sz="2000">
                <a:latin typeface="Times New Roman" panose="02020603050405020304" pitchFamily="18" charset="0"/>
                <a:ea typeface="Calibri" panose="020F0502020204030204" pitchFamily="34" charset="0"/>
                <a:cs typeface="Times New Roman" panose="02020603050405020304" pitchFamily="18" charset="0"/>
              </a:rPr>
              <a:t>, mã LDPC một lần nữa lại được quan tâm</a:t>
            </a:r>
            <a:r>
              <a:rPr lang="en-US" sz="2000">
                <a:latin typeface="Times New Roman" panose="02020603050405020304" pitchFamily="18" charset="0"/>
                <a:ea typeface="Calibri" panose="020F0502020204030204" pitchFamily="34" charset="0"/>
                <a:cs typeface="Times New Roman" panose="02020603050405020304" pitchFamily="18" charset="0"/>
              </a:rPr>
              <a:t> dù trước đó nó không được đánh giá cao vì độ phức tạp tính toán</a:t>
            </a:r>
            <a:r>
              <a:rPr lang="en-AS" sz="2000">
                <a:latin typeface="Times New Roman" panose="02020603050405020304" pitchFamily="18" charset="0"/>
                <a:ea typeface="Calibri" panose="020F0502020204030204" pitchFamily="34" charset="0"/>
                <a:cs typeface="Times New Roman" panose="02020603050405020304" pitchFamily="18" charset="0"/>
              </a:rPr>
              <a:t>.</a:t>
            </a:r>
            <a:endParaRPr lang="en-AS" sz="2000">
              <a:latin typeface="Calibri" panose="020F0502020204030204" pitchFamily="34" charset="0"/>
              <a:ea typeface="Calibri" panose="020F0502020204030204" pitchFamily="34" charset="0"/>
              <a:cs typeface="Times New Roman" panose="02020603050405020304" pitchFamily="18" charset="0"/>
            </a:endParaRPr>
          </a:p>
        </p:txBody>
      </p:sp>
      <p:pic>
        <p:nvPicPr>
          <p:cNvPr id="4" name="Hình ảnh 3" descr="Ảnh có chứa người đàn ông, người, tường, trong nhà&#10;&#10;Mô tả được tạo tự động">
            <a:extLst>
              <a:ext uri="{FF2B5EF4-FFF2-40B4-BE49-F238E27FC236}">
                <a16:creationId xmlns:a16="http://schemas.microsoft.com/office/drawing/2014/main" id="{8FB0388C-4421-4310-A2EF-8F467EEF7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658" y="1555750"/>
            <a:ext cx="3655391" cy="4901547"/>
          </a:xfrm>
          <a:prstGeom prst="rect">
            <a:avLst/>
          </a:prstGeom>
        </p:spPr>
      </p:pic>
    </p:spTree>
    <p:extLst>
      <p:ext uri="{BB962C8B-B14F-4D97-AF65-F5344CB8AC3E}">
        <p14:creationId xmlns:p14="http://schemas.microsoft.com/office/powerpoint/2010/main" val="18545013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pPr algn="just"/>
            <a:r>
              <a:rPr lang="en-US" sz="4000">
                <a:latin typeface="Times New Roman" panose="02020603050405020304" pitchFamily="18" charset="0"/>
                <a:cs typeface="Times New Roman" panose="02020603050405020304" pitchFamily="18" charset="0"/>
              </a:rPr>
              <a:t>Thành phần</a:t>
            </a:r>
          </a:p>
        </p:txBody>
      </p:sp>
      <p:sp>
        <p:nvSpPr>
          <p:cNvPr id="5" name="Hộp Văn bản 4">
            <a:extLst>
              <a:ext uri="{FF2B5EF4-FFF2-40B4-BE49-F238E27FC236}">
                <a16:creationId xmlns:a16="http://schemas.microsoft.com/office/drawing/2014/main" id="{E45D79B5-594C-42DE-A8DB-10A69C3D8626}"/>
              </a:ext>
            </a:extLst>
          </p:cNvPr>
          <p:cNvSpPr txBox="1"/>
          <p:nvPr/>
        </p:nvSpPr>
        <p:spPr>
          <a:xfrm>
            <a:off x="1920875" y="1622696"/>
            <a:ext cx="8350250" cy="3730317"/>
          </a:xfrm>
          <a:prstGeom prst="rect">
            <a:avLst/>
          </a:prstGeom>
          <a:noFill/>
        </p:spPr>
        <p:txBody>
          <a:bodyPr wrap="square">
            <a:spAutoFit/>
          </a:bodyPr>
          <a:lstStyle/>
          <a:p>
            <a:pPr algn="just">
              <a:lnSpc>
                <a:spcPct val="150000"/>
              </a:lnSpc>
            </a:pPr>
            <a:r>
              <a:rPr lang="en-US" sz="2000">
                <a:solidFill>
                  <a:srgbClr val="202122"/>
                </a:solidFill>
                <a:latin typeface="Times New Roman" panose="02020603050405020304" pitchFamily="18" charset="0"/>
                <a:cs typeface="Times New Roman" panose="02020603050405020304" pitchFamily="18" charset="0"/>
              </a:rPr>
              <a:t>Mã LDPC đơn giản gồm 3 thành phần: </a:t>
            </a:r>
            <a:r>
              <a:rPr lang="en-US" sz="2000" b="1">
                <a:latin typeface="Times New Roman" panose="02020603050405020304" pitchFamily="18" charset="0"/>
                <a:ea typeface="Calibri" panose="020F0502020204030204" pitchFamily="34" charset="0"/>
                <a:cs typeface="Times New Roman" panose="02020603050405020304" pitchFamily="18" charset="0"/>
              </a:rPr>
              <a:t>(n, w</a:t>
            </a:r>
            <a:r>
              <a:rPr lang="en-US" sz="2000" b="1" baseline="-25000">
                <a:latin typeface="Times New Roman" panose="02020603050405020304" pitchFamily="18" charset="0"/>
                <a:ea typeface="Calibri" panose="020F0502020204030204" pitchFamily="34" charset="0"/>
                <a:cs typeface="Times New Roman" panose="02020603050405020304" pitchFamily="18" charset="0"/>
              </a:rPr>
              <a:t>c</a:t>
            </a:r>
            <a:r>
              <a:rPr lang="en-US" sz="2000" b="1">
                <a:latin typeface="Times New Roman" panose="02020603050405020304" pitchFamily="18" charset="0"/>
                <a:ea typeface="Calibri" panose="020F0502020204030204" pitchFamily="34" charset="0"/>
                <a:cs typeface="Times New Roman" panose="02020603050405020304" pitchFamily="18" charset="0"/>
              </a:rPr>
              <a:t> , w</a:t>
            </a:r>
            <a:r>
              <a:rPr lang="en-US" sz="2000" b="1" baseline="-25000">
                <a:latin typeface="Times New Roman" panose="02020603050405020304" pitchFamily="18" charset="0"/>
                <a:ea typeface="Calibri" panose="020F0502020204030204" pitchFamily="34" charset="0"/>
                <a:cs typeface="Times New Roman" panose="02020603050405020304" pitchFamily="18" charset="0"/>
              </a:rPr>
              <a:t>r</a:t>
            </a:r>
            <a:r>
              <a:rPr lang="en-US" sz="2000" b="1">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r>
              <a:rPr lang="en-US" sz="2000">
                <a:latin typeface="Times New Roman" panose="02020603050405020304" pitchFamily="18" charset="0"/>
                <a:ea typeface="Calibri" panose="020F0502020204030204" pitchFamily="34" charset="0"/>
                <a:cs typeface="Times New Roman" panose="02020603050405020304" pitchFamily="18" charset="0"/>
              </a:rPr>
              <a:t>Trong đó: </a:t>
            </a:r>
          </a:p>
          <a:p>
            <a:pPr algn="just">
              <a:lnSpc>
                <a:spcPct val="150000"/>
              </a:lnSpc>
            </a:pPr>
            <a:r>
              <a:rPr lang="en-US" sz="2000" b="1">
                <a:latin typeface="Times New Roman" panose="02020603050405020304" pitchFamily="18" charset="0"/>
                <a:ea typeface="Calibri" panose="020F0502020204030204" pitchFamily="34" charset="0"/>
                <a:cs typeface="Times New Roman" panose="02020603050405020304" pitchFamily="18" charset="0"/>
              </a:rPr>
              <a:t>n</a:t>
            </a:r>
            <a:r>
              <a:rPr lang="en-US" sz="2000">
                <a:latin typeface="Times New Roman" panose="02020603050405020304" pitchFamily="18" charset="0"/>
                <a:ea typeface="Calibri" panose="020F0502020204030204" pitchFamily="34" charset="0"/>
                <a:cs typeface="Times New Roman" panose="02020603050405020304" pitchFamily="18" charset="0"/>
              </a:rPr>
              <a:t> – độ dài mã</a:t>
            </a:r>
          </a:p>
          <a:p>
            <a:pPr algn="just">
              <a:lnSpc>
                <a:spcPct val="150000"/>
              </a:lnSpc>
            </a:pPr>
            <a:r>
              <a:rPr lang="en-US" sz="2000" b="1">
                <a:latin typeface="Times New Roman" panose="02020603050405020304" pitchFamily="18" charset="0"/>
                <a:ea typeface="Calibri" panose="020F0502020204030204" pitchFamily="34" charset="0"/>
                <a:cs typeface="Times New Roman" panose="02020603050405020304" pitchFamily="18" charset="0"/>
              </a:rPr>
              <a:t>w</a:t>
            </a:r>
            <a:r>
              <a:rPr lang="en-US" sz="2000" b="1" baseline="-25000">
                <a:latin typeface="Times New Roman" panose="02020603050405020304" pitchFamily="18" charset="0"/>
                <a:ea typeface="Calibri" panose="020F0502020204030204" pitchFamily="34" charset="0"/>
                <a:cs typeface="Times New Roman" panose="02020603050405020304" pitchFamily="18" charset="0"/>
              </a:rPr>
              <a:t>c</a:t>
            </a:r>
            <a:r>
              <a:rPr lang="en-US" sz="2000">
                <a:latin typeface="Times New Roman" panose="02020603050405020304" pitchFamily="18" charset="0"/>
                <a:ea typeface="Calibri" panose="020F0502020204030204" pitchFamily="34" charset="0"/>
                <a:cs typeface="Times New Roman" panose="02020603050405020304" pitchFamily="18" charset="0"/>
              </a:rPr>
              <a:t> – trọng lượng cột (số lượng phần tử khác không của một cột trong ma trận kiểm tra chẵn lẻ)</a:t>
            </a:r>
            <a:endParaRPr lang="en-AS" sz="200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b="1">
                <a:latin typeface="Times New Roman" panose="02020603050405020304" pitchFamily="18" charset="0"/>
                <a:ea typeface="Calibri" panose="020F0502020204030204" pitchFamily="34" charset="0"/>
                <a:cs typeface="Times New Roman" panose="02020603050405020304" pitchFamily="18" charset="0"/>
              </a:rPr>
              <a:t>w</a:t>
            </a:r>
            <a:r>
              <a:rPr lang="en-US" sz="2000" b="1" baseline="-25000">
                <a:latin typeface="Times New Roman" panose="02020603050405020304" pitchFamily="18" charset="0"/>
                <a:ea typeface="Calibri" panose="020F0502020204030204" pitchFamily="34" charset="0"/>
                <a:cs typeface="Times New Roman" panose="02020603050405020304" pitchFamily="18" charset="0"/>
              </a:rPr>
              <a:t>r</a:t>
            </a:r>
            <a:r>
              <a:rPr lang="en-US" sz="2000">
                <a:latin typeface="Times New Roman" panose="02020603050405020304" pitchFamily="18" charset="0"/>
                <a:ea typeface="Calibri" panose="020F0502020204030204" pitchFamily="34" charset="0"/>
                <a:cs typeface="Times New Roman" panose="02020603050405020304" pitchFamily="18" charset="0"/>
              </a:rPr>
              <a:t> – trọng lượng hàng</a:t>
            </a:r>
            <a:r>
              <a:rPr lang="en-US" sz="2000" b="1" baseline="-25000">
                <a:latin typeface="Times New Roman" panose="02020603050405020304" pitchFamily="18" charset="0"/>
                <a:ea typeface="Calibri" panose="020F0502020204030204" pitchFamily="34" charset="0"/>
                <a:cs typeface="Times New Roman" panose="02020603050405020304" pitchFamily="18" charset="0"/>
              </a:rPr>
              <a:t> </a:t>
            </a:r>
            <a:r>
              <a:rPr lang="en-US" sz="2000">
                <a:latin typeface="Times New Roman" panose="02020603050405020304" pitchFamily="18" charset="0"/>
                <a:ea typeface="Calibri" panose="020F0502020204030204" pitchFamily="34" charset="0"/>
                <a:cs typeface="Times New Roman" panose="02020603050405020304" pitchFamily="18" charset="0"/>
              </a:rPr>
              <a:t>(số lượng phần tử khác không của một hàng trong ma trận kiểm tra chẵn lẻ)</a:t>
            </a:r>
            <a:endParaRPr lang="en-AS" sz="200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AS" sz="200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097419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pPr algn="just"/>
            <a:r>
              <a:rPr lang="en-US" sz="4000">
                <a:latin typeface="Times New Roman" panose="02020603050405020304" pitchFamily="18" charset="0"/>
                <a:cs typeface="Times New Roman" panose="02020603050405020304" pitchFamily="18" charset="0"/>
              </a:rPr>
              <a:t>Thành phần</a:t>
            </a:r>
          </a:p>
        </p:txBody>
      </p:sp>
      <p:sp>
        <p:nvSpPr>
          <p:cNvPr id="5" name="Hộp Văn bản 4">
            <a:extLst>
              <a:ext uri="{FF2B5EF4-FFF2-40B4-BE49-F238E27FC236}">
                <a16:creationId xmlns:a16="http://schemas.microsoft.com/office/drawing/2014/main" id="{E45D79B5-594C-42DE-A8DB-10A69C3D8626}"/>
              </a:ext>
            </a:extLst>
          </p:cNvPr>
          <p:cNvSpPr txBox="1"/>
          <p:nvPr/>
        </p:nvSpPr>
        <p:spPr>
          <a:xfrm>
            <a:off x="1920875" y="1622695"/>
            <a:ext cx="8350250" cy="4468980"/>
          </a:xfrm>
          <a:prstGeom prst="rect">
            <a:avLst/>
          </a:prstGeom>
          <a:noFill/>
        </p:spPr>
        <p:txBody>
          <a:bodyPr wrap="square">
            <a:spAutoFit/>
          </a:bodyPr>
          <a:lstStyle/>
          <a:p>
            <a:pPr algn="just">
              <a:lnSpc>
                <a:spcPct val="150000"/>
              </a:lnSpc>
            </a:pPr>
            <a:r>
              <a:rPr lang="en-US" sz="2000">
                <a:solidFill>
                  <a:srgbClr val="202122"/>
                </a:solidFill>
                <a:latin typeface="Times New Roman" panose="02020603050405020304" pitchFamily="18" charset="0"/>
                <a:cs typeface="Times New Roman" panose="02020603050405020304" pitchFamily="18" charset="0"/>
              </a:rPr>
              <a:t>Regular LDPC: </a:t>
            </a:r>
            <a:r>
              <a:rPr lang="en-AS" sz="2000" b="1">
                <a:latin typeface="Times New Roman" panose="02020603050405020304" pitchFamily="18" charset="0"/>
                <a:ea typeface="Calibri" panose="020F0502020204030204" pitchFamily="34" charset="0"/>
              </a:rPr>
              <a:t>w</a:t>
            </a:r>
            <a:r>
              <a:rPr lang="en-US" sz="2000" b="1" baseline="-25000">
                <a:latin typeface="Times New Roman" panose="02020603050405020304" pitchFamily="18" charset="0"/>
                <a:ea typeface="Calibri" panose="020F0502020204030204" pitchFamily="34" charset="0"/>
              </a:rPr>
              <a:t>c</a:t>
            </a:r>
            <a:r>
              <a:rPr lang="en-US" sz="2000">
                <a:latin typeface="Times New Roman" panose="02020603050405020304" pitchFamily="18" charset="0"/>
                <a:ea typeface="Calibri" panose="020F0502020204030204" pitchFamily="34" charset="0"/>
              </a:rPr>
              <a:t> và </a:t>
            </a:r>
            <a:r>
              <a:rPr lang="en-AS" sz="2000" b="1">
                <a:latin typeface="Times New Roman" panose="02020603050405020304" pitchFamily="18" charset="0"/>
                <a:ea typeface="Calibri" panose="020F0502020204030204" pitchFamily="34" charset="0"/>
              </a:rPr>
              <a:t>w</a:t>
            </a:r>
            <a:r>
              <a:rPr lang="en-US" sz="2000" b="1" baseline="-25000">
                <a:latin typeface="Times New Roman" panose="02020603050405020304" pitchFamily="18" charset="0"/>
                <a:ea typeface="Calibri" panose="020F0502020204030204" pitchFamily="34" charset="0"/>
              </a:rPr>
              <a:t>r   </a:t>
            </a:r>
            <a:r>
              <a:rPr lang="en-US" sz="2000">
                <a:solidFill>
                  <a:srgbClr val="202122"/>
                </a:solidFill>
                <a:latin typeface="Times New Roman" panose="02020603050405020304" pitchFamily="18" charset="0"/>
                <a:cs typeface="Times New Roman" panose="02020603050405020304" pitchFamily="18" charset="0"/>
              </a:rPr>
              <a:t>bất biến.</a:t>
            </a:r>
          </a:p>
          <a:p>
            <a:pPr algn="just">
              <a:lnSpc>
                <a:spcPct val="150000"/>
              </a:lnSpc>
            </a:pPr>
            <a:r>
              <a:rPr lang="en-US" sz="2000">
                <a:solidFill>
                  <a:srgbClr val="202122"/>
                </a:solidFill>
                <a:latin typeface="Times New Roman" panose="02020603050405020304" pitchFamily="18" charset="0"/>
                <a:cs typeface="Times New Roman" panose="02020603050405020304" pitchFamily="18" charset="0"/>
              </a:rPr>
              <a:t>Irregular LDPC: </a:t>
            </a:r>
            <a:r>
              <a:rPr lang="en-AS" sz="2000" b="1">
                <a:latin typeface="Times New Roman" panose="02020603050405020304" pitchFamily="18" charset="0"/>
                <a:ea typeface="Calibri" panose="020F0502020204030204" pitchFamily="34" charset="0"/>
              </a:rPr>
              <a:t>w</a:t>
            </a:r>
            <a:r>
              <a:rPr lang="en-US" sz="2000" b="1" baseline="-25000">
                <a:latin typeface="Times New Roman" panose="02020603050405020304" pitchFamily="18" charset="0"/>
                <a:ea typeface="Calibri" panose="020F0502020204030204" pitchFamily="34" charset="0"/>
              </a:rPr>
              <a:t>c</a:t>
            </a:r>
            <a:r>
              <a:rPr lang="en-US" sz="2000">
                <a:latin typeface="Times New Roman" panose="02020603050405020304" pitchFamily="18" charset="0"/>
                <a:ea typeface="Calibri" panose="020F0502020204030204" pitchFamily="34" charset="0"/>
              </a:rPr>
              <a:t> và </a:t>
            </a:r>
            <a:r>
              <a:rPr lang="en-AS" sz="2000" b="1">
                <a:latin typeface="Times New Roman" panose="02020603050405020304" pitchFamily="18" charset="0"/>
                <a:ea typeface="Calibri" panose="020F0502020204030204" pitchFamily="34" charset="0"/>
              </a:rPr>
              <a:t>w</a:t>
            </a:r>
            <a:r>
              <a:rPr lang="en-US" sz="2000" b="1" baseline="-25000">
                <a:latin typeface="Times New Roman" panose="02020603050405020304" pitchFamily="18" charset="0"/>
                <a:ea typeface="Calibri" panose="020F0502020204030204" pitchFamily="34" charset="0"/>
              </a:rPr>
              <a:t>r   </a:t>
            </a:r>
            <a:r>
              <a:rPr lang="en-US" sz="2000">
                <a:solidFill>
                  <a:srgbClr val="202122"/>
                </a:solidFill>
                <a:latin typeface="Times New Roman" panose="02020603050405020304" pitchFamily="18" charset="0"/>
                <a:cs typeface="Times New Roman" panose="02020603050405020304" pitchFamily="18" charset="0"/>
              </a:rPr>
              <a:t>khác nhau ở mỗi hàng và mỗi cột.</a:t>
            </a:r>
          </a:p>
          <a:p>
            <a:pPr algn="just">
              <a:lnSpc>
                <a:spcPct val="150000"/>
              </a:lnSpc>
            </a:pPr>
            <a:endParaRPr lang="en-AS" sz="200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AS" sz="2000">
                <a:latin typeface="Times New Roman" panose="02020603050405020304" pitchFamily="18" charset="0"/>
                <a:ea typeface="Calibri" panose="020F0502020204030204" pitchFamily="34" charset="0"/>
                <a:cs typeface="Times New Roman" panose="02020603050405020304" pitchFamily="18" charset="0"/>
              </a:rPr>
              <a:t>Tất cả các mã LDPC</a:t>
            </a:r>
            <a:r>
              <a:rPr lang="en-US" sz="2000">
                <a:latin typeface="Times New Roman" panose="02020603050405020304" pitchFamily="18" charset="0"/>
                <a:ea typeface="Calibri" panose="020F0502020204030204" pitchFamily="34" charset="0"/>
                <a:cs typeface="Times New Roman" panose="02020603050405020304" pitchFamily="18" charset="0"/>
              </a:rPr>
              <a:t> đều </a:t>
            </a:r>
            <a:r>
              <a:rPr lang="en-AS" sz="2000">
                <a:latin typeface="Times New Roman" panose="02020603050405020304" pitchFamily="18" charset="0"/>
                <a:ea typeface="Calibri" panose="020F0502020204030204" pitchFamily="34" charset="0"/>
                <a:cs typeface="Times New Roman" panose="02020603050405020304" pitchFamily="18" charset="0"/>
              </a:rPr>
              <a:t>phải đáp ứng: </a:t>
            </a:r>
            <a:endParaRPr lang="en-AS" sz="200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r>
              <a:rPr lang="en-US" sz="3200" b="1">
                <a:latin typeface="Times New Roman" panose="02020603050405020304" pitchFamily="18" charset="0"/>
                <a:ea typeface="Calibri" panose="020F0502020204030204" pitchFamily="34" charset="0"/>
                <a:cs typeface="Times New Roman" panose="02020603050405020304" pitchFamily="18" charset="0"/>
              </a:rPr>
              <a:t>H</a:t>
            </a:r>
            <a:r>
              <a:rPr lang="en-US" sz="3200" b="1" baseline="30000">
                <a:latin typeface="Times New Roman" panose="02020603050405020304" pitchFamily="18" charset="0"/>
                <a:ea typeface="Calibri" panose="020F0502020204030204" pitchFamily="34" charset="0"/>
                <a:cs typeface="Times New Roman" panose="02020603050405020304" pitchFamily="18" charset="0"/>
              </a:rPr>
              <a:t>T</a:t>
            </a:r>
            <a:r>
              <a:rPr lang="en-US" sz="3200" b="1">
                <a:latin typeface="Times New Roman" panose="02020603050405020304" pitchFamily="18" charset="0"/>
                <a:ea typeface="Calibri" panose="020F0502020204030204" pitchFamily="34" charset="0"/>
                <a:cs typeface="Times New Roman" panose="02020603050405020304" pitchFamily="18" charset="0"/>
              </a:rPr>
              <a:t>x = 0</a:t>
            </a:r>
            <a:r>
              <a:rPr lang="en-US" sz="3200">
                <a:latin typeface="Times New Roman" panose="02020603050405020304" pitchFamily="18" charset="0"/>
                <a:ea typeface="Calibri" panose="020F0502020204030204" pitchFamily="34" charset="0"/>
                <a:cs typeface="Times New Roman" panose="02020603050405020304" pitchFamily="18" charset="0"/>
              </a:rPr>
              <a:t> </a:t>
            </a:r>
            <a:endParaRPr lang="en-AS" sz="320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2000">
                <a:latin typeface="Times New Roman" panose="02020603050405020304" pitchFamily="18" charset="0"/>
                <a:ea typeface="Calibri" panose="020F0502020204030204" pitchFamily="34" charset="0"/>
                <a:cs typeface="Times New Roman" panose="02020603050405020304" pitchFamily="18" charset="0"/>
              </a:rPr>
              <a:t>T</a:t>
            </a:r>
            <a:r>
              <a:rPr lang="en-AS" sz="2000">
                <a:latin typeface="Times New Roman" panose="02020603050405020304" pitchFamily="18" charset="0"/>
                <a:ea typeface="Calibri" panose="020F0502020204030204" pitchFamily="34" charset="0"/>
                <a:cs typeface="Times New Roman" panose="02020603050405020304" pitchFamily="18" charset="0"/>
              </a:rPr>
              <a:t>rong đó</a:t>
            </a:r>
            <a:r>
              <a:rPr lang="en-US" sz="2000">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lnSpc>
                <a:spcPct val="150000"/>
              </a:lnSpc>
              <a:buFontTx/>
              <a:buChar char="-"/>
            </a:pPr>
            <a:r>
              <a:rPr lang="en-AS" sz="2000" b="1">
                <a:latin typeface="Times New Roman" panose="02020603050405020304" pitchFamily="18" charset="0"/>
                <a:ea typeface="Calibri" panose="020F0502020204030204" pitchFamily="34" charset="0"/>
                <a:cs typeface="Times New Roman" panose="02020603050405020304" pitchFamily="18" charset="0"/>
              </a:rPr>
              <a:t>x</a:t>
            </a:r>
            <a:r>
              <a:rPr lang="en-AS" sz="2000">
                <a:latin typeface="Times New Roman" panose="02020603050405020304" pitchFamily="18" charset="0"/>
                <a:ea typeface="Calibri" panose="020F0502020204030204" pitchFamily="34" charset="0"/>
                <a:cs typeface="Times New Roman" panose="02020603050405020304" pitchFamily="18" charset="0"/>
              </a:rPr>
              <a:t> là một từ mã</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Tx/>
              <a:buChar char="-"/>
            </a:pPr>
            <a:r>
              <a:rPr lang="en-AS" sz="2000" b="1">
                <a:latin typeface="Times New Roman" panose="02020603050405020304" pitchFamily="18" charset="0"/>
                <a:ea typeface="Calibri" panose="020F0502020204030204" pitchFamily="34" charset="0"/>
                <a:cs typeface="Times New Roman" panose="02020603050405020304" pitchFamily="18" charset="0"/>
              </a:rPr>
              <a:t>H</a:t>
            </a:r>
            <a:r>
              <a:rPr lang="en-AS" sz="2000">
                <a:latin typeface="Times New Roman" panose="02020603050405020304" pitchFamily="18" charset="0"/>
                <a:ea typeface="Calibri" panose="020F0502020204030204" pitchFamily="34" charset="0"/>
                <a:cs typeface="Times New Roman" panose="02020603050405020304" pitchFamily="18" charset="0"/>
              </a:rPr>
              <a:t> là một ma trận kiểm tra chẵn lẻ thưa thớt</a:t>
            </a:r>
            <a:r>
              <a:rPr lang="en-US" sz="2000">
                <a:latin typeface="Times New Roman" panose="02020603050405020304" pitchFamily="18" charset="0"/>
                <a:ea typeface="Calibri" panose="020F0502020204030204" pitchFamily="34" charset="0"/>
                <a:cs typeface="Times New Roman" panose="02020603050405020304" pitchFamily="18" charset="0"/>
              </a:rPr>
              <a:t> (kích cỡ </a:t>
            </a:r>
            <a:r>
              <a:rPr lang="en-US" sz="2000" b="1">
                <a:latin typeface="Times New Roman" panose="02020603050405020304" pitchFamily="18" charset="0"/>
                <a:ea typeface="Calibri" panose="020F0502020204030204" pitchFamily="34" charset="0"/>
                <a:cs typeface="Times New Roman" panose="02020603050405020304" pitchFamily="18" charset="0"/>
              </a:rPr>
              <a:t>(n-k) x n</a:t>
            </a:r>
            <a:r>
              <a:rPr lang="en-US" sz="2000">
                <a:latin typeface="Times New Roman" panose="02020603050405020304" pitchFamily="18" charset="0"/>
                <a:ea typeface="Calibri" panose="020F0502020204030204" pitchFamily="34" charset="0"/>
                <a:cs typeface="Times New Roman" panose="02020603050405020304" pitchFamily="18" charset="0"/>
              </a:rPr>
              <a:t>, với n – độ dài mã và k – số bit nguồn)</a:t>
            </a:r>
            <a:endParaRPr lang="en-AS" sz="200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15709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950" y="-210145"/>
            <a:ext cx="8026400" cy="1325563"/>
          </a:xfrm>
        </p:spPr>
        <p:txBody>
          <a:bodyPr>
            <a:normAutofit/>
          </a:bodyPr>
          <a:lstStyle/>
          <a:p>
            <a:pPr algn="just"/>
            <a:r>
              <a:rPr lang="en-US" sz="4000">
                <a:latin typeface="Times New Roman" panose="02020603050405020304" pitchFamily="18" charset="0"/>
                <a:cs typeface="Times New Roman" panose="02020603050405020304" pitchFamily="18" charset="0"/>
              </a:rPr>
              <a:t>Đồ thị Tanner</a:t>
            </a:r>
          </a:p>
        </p:txBody>
      </p:sp>
      <p:sp>
        <p:nvSpPr>
          <p:cNvPr id="5" name="Hộp Văn bản 4">
            <a:extLst>
              <a:ext uri="{FF2B5EF4-FFF2-40B4-BE49-F238E27FC236}">
                <a16:creationId xmlns:a16="http://schemas.microsoft.com/office/drawing/2014/main" id="{E45D79B5-594C-42DE-A8DB-10A69C3D8626}"/>
              </a:ext>
            </a:extLst>
          </p:cNvPr>
          <p:cNvSpPr txBox="1"/>
          <p:nvPr/>
        </p:nvSpPr>
        <p:spPr>
          <a:xfrm>
            <a:off x="1920875" y="1360460"/>
            <a:ext cx="8350250" cy="2345322"/>
          </a:xfrm>
          <a:prstGeom prst="rect">
            <a:avLst/>
          </a:prstGeom>
          <a:noFill/>
        </p:spPr>
        <p:txBody>
          <a:bodyPr wrap="square">
            <a:spAutoFit/>
          </a:bodyPr>
          <a:lstStyle/>
          <a:p>
            <a:pPr algn="just">
              <a:lnSpc>
                <a:spcPct val="150000"/>
              </a:lnSpc>
            </a:pPr>
            <a:r>
              <a:rPr lang="en-US" sz="2000" b="1">
                <a:latin typeface="Times New Roman" panose="02020603050405020304" pitchFamily="18" charset="0"/>
                <a:ea typeface="Calibri" panose="020F0502020204030204" pitchFamily="34" charset="0"/>
              </a:rPr>
              <a:t>Đồ thị Tanner </a:t>
            </a:r>
            <a:r>
              <a:rPr lang="en-US" sz="2000">
                <a:latin typeface="Times New Roman" panose="02020603050405020304" pitchFamily="18" charset="0"/>
                <a:ea typeface="Calibri" panose="020F0502020204030204" pitchFamily="34" charset="0"/>
              </a:rPr>
              <a:t>là một dạng đồ thị lưỡng phân được sử dụng để biểu diễn mã LDPC. Các nút trong biểu đồ Tanner được chia thành hai loại: </a:t>
            </a:r>
            <a:r>
              <a:rPr lang="en-US" sz="2000" b="1">
                <a:latin typeface="Times New Roman" panose="02020603050405020304" pitchFamily="18" charset="0"/>
                <a:ea typeface="Calibri" panose="020F0502020204030204" pitchFamily="34" charset="0"/>
              </a:rPr>
              <a:t>các nút biến </a:t>
            </a:r>
            <a:r>
              <a:rPr lang="en-US" sz="2000">
                <a:latin typeface="Times New Roman" panose="02020603050405020304" pitchFamily="18" charset="0"/>
                <a:ea typeface="Calibri" panose="020F0502020204030204" pitchFamily="34" charset="0"/>
              </a:rPr>
              <a:t>(variable nodes), mỗi nút đại diện cho </a:t>
            </a:r>
            <a:r>
              <a:rPr lang="en-US" sz="2000" b="1">
                <a:latin typeface="Times New Roman" panose="02020603050405020304" pitchFamily="18" charset="0"/>
                <a:ea typeface="Calibri" panose="020F0502020204030204" pitchFamily="34" charset="0"/>
              </a:rPr>
              <a:t>một cột </a:t>
            </a:r>
            <a:r>
              <a:rPr lang="en-US" sz="2000">
                <a:latin typeface="Times New Roman" panose="02020603050405020304" pitchFamily="18" charset="0"/>
                <a:ea typeface="Calibri" panose="020F0502020204030204" pitchFamily="34" charset="0"/>
              </a:rPr>
              <a:t>của ma trận kiểm tra chẵn lẻ và </a:t>
            </a:r>
            <a:r>
              <a:rPr lang="en-US" sz="2000" b="1">
                <a:latin typeface="Times New Roman" panose="02020603050405020304" pitchFamily="18" charset="0"/>
                <a:ea typeface="Calibri" panose="020F0502020204030204" pitchFamily="34" charset="0"/>
              </a:rPr>
              <a:t>các nút kiểm tra </a:t>
            </a:r>
            <a:r>
              <a:rPr lang="en-US" sz="2000">
                <a:latin typeface="Times New Roman" panose="02020603050405020304" pitchFamily="18" charset="0"/>
                <a:ea typeface="Calibri" panose="020F0502020204030204" pitchFamily="34" charset="0"/>
              </a:rPr>
              <a:t>(check nodes), mỗi nút đại diện cho </a:t>
            </a:r>
            <a:r>
              <a:rPr lang="en-US" sz="2000" b="1">
                <a:latin typeface="Times New Roman" panose="02020603050405020304" pitchFamily="18" charset="0"/>
                <a:ea typeface="Calibri" panose="020F0502020204030204" pitchFamily="34" charset="0"/>
              </a:rPr>
              <a:t>một hàng </a:t>
            </a:r>
            <a:r>
              <a:rPr lang="en-US" sz="2000">
                <a:latin typeface="Times New Roman" panose="02020603050405020304" pitchFamily="18" charset="0"/>
                <a:ea typeface="Calibri" panose="020F0502020204030204" pitchFamily="34" charset="0"/>
              </a:rPr>
              <a:t>của ma trận kiểm tra chẵn lẻ.</a:t>
            </a:r>
            <a:endParaRPr lang="en-AS" sz="2000">
              <a:solidFill>
                <a:srgbClr val="202122"/>
              </a:solidFill>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4C257E01-FC5B-4F0B-BF05-3B2355FB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2820" y="3705783"/>
            <a:ext cx="5010129" cy="2801035"/>
          </a:xfrm>
          <a:prstGeom prst="rect">
            <a:avLst/>
          </a:prstGeom>
        </p:spPr>
      </p:pic>
    </p:spTree>
    <p:extLst>
      <p:ext uri="{BB962C8B-B14F-4D97-AF65-F5344CB8AC3E}">
        <p14:creationId xmlns:p14="http://schemas.microsoft.com/office/powerpoint/2010/main" val="88937202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1834</Words>
  <Application>Microsoft Office PowerPoint</Application>
  <PresentationFormat>Widescreen</PresentationFormat>
  <Paragraphs>246</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Symbol</vt:lpstr>
      <vt:lpstr>Times New Roman</vt:lpstr>
      <vt:lpstr>Office Theme</vt:lpstr>
      <vt:lpstr>Điều chế, mã hóa, giải mã cho mã LDPC trong hệ thống 5G</vt:lpstr>
      <vt:lpstr>Nhóm thực hiện: Nhóm 4</vt:lpstr>
      <vt:lpstr>Nội dung trình bày</vt:lpstr>
      <vt:lpstr>Định nghĩa</vt:lpstr>
      <vt:lpstr>Định nghĩa</vt:lpstr>
      <vt:lpstr>Lịch sử</vt:lpstr>
      <vt:lpstr>Thành phần</vt:lpstr>
      <vt:lpstr>Thành phần</vt:lpstr>
      <vt:lpstr>Đồ thị Tanner</vt:lpstr>
      <vt:lpstr>MẠNG 5G LÀ GÌ?</vt:lpstr>
      <vt:lpstr>SỰ RA ĐỜI CỦA 5G</vt:lpstr>
      <vt:lpstr>PHÂN TÍCH CÁC YÊU CẦU CƠ BẢN CỦA 5G</vt:lpstr>
      <vt:lpstr> MỘT SỐ ỨNG DỤNG ĐIỂN HÌNH CỦA 5G </vt:lpstr>
      <vt:lpstr>CÁC CHỈ SỐ YÊU CẦU CỦA 5G</vt:lpstr>
      <vt:lpstr> CẤU TRÚC TỔNG QUAN HỆ THỐNG 5G </vt:lpstr>
      <vt:lpstr>MÃ LDPC TRONG CÁC TIÊU CHUẨN</vt:lpstr>
      <vt:lpstr>VÍ DỤ:</vt:lpstr>
      <vt:lpstr>ENCODING</vt:lpstr>
      <vt:lpstr>ENCODING</vt:lpstr>
      <vt:lpstr>ENCODING</vt:lpstr>
      <vt:lpstr>ENCODING</vt:lpstr>
      <vt:lpstr>ENCODING</vt:lpstr>
      <vt:lpstr>ENCODING</vt:lpstr>
      <vt:lpstr>ENCODING</vt:lpstr>
      <vt:lpstr>ENCODING</vt:lpstr>
      <vt:lpstr>ENCODING</vt:lpstr>
      <vt:lpstr>ENCODING</vt:lpstr>
      <vt:lpstr>ENCODING</vt:lpstr>
      <vt:lpstr>ENCODING</vt:lpstr>
      <vt:lpstr>ENCODING</vt:lpstr>
      <vt:lpstr>Giải mã</vt:lpstr>
      <vt:lpstr>Giải mã</vt:lpstr>
      <vt:lpstr>Giải mã</vt:lpstr>
      <vt:lpstr>Soft decision decoding</vt:lpstr>
      <vt:lpstr>Soft decision decoding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 thanh trung 20186319</dc:creator>
  <cp:lastModifiedBy>vu thanh trung 20186319</cp:lastModifiedBy>
  <cp:revision>2</cp:revision>
  <dcterms:created xsi:type="dcterms:W3CDTF">2022-02-22T02:15:38Z</dcterms:created>
  <dcterms:modified xsi:type="dcterms:W3CDTF">2022-02-22T02:17:19Z</dcterms:modified>
</cp:coreProperties>
</file>