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63" r:id="rId4"/>
    <p:sldId id="264" r:id="rId5"/>
    <p:sldId id="274" r:id="rId6"/>
    <p:sldId id="312" r:id="rId7"/>
    <p:sldId id="311" r:id="rId8"/>
    <p:sldId id="318" r:id="rId9"/>
    <p:sldId id="319" r:id="rId10"/>
    <p:sldId id="320" r:id="rId11"/>
    <p:sldId id="321" r:id="rId12"/>
    <p:sldId id="322" r:id="rId13"/>
    <p:sldId id="323" r:id="rId14"/>
    <p:sldId id="317" r:id="rId15"/>
    <p:sldId id="316" r:id="rId16"/>
    <p:sldId id="315" r:id="rId17"/>
    <p:sldId id="310" r:id="rId18"/>
    <p:sldId id="275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B2653A-668B-42CA-A073-A0621C2F73CA}">
  <a:tblStyle styleId="{D2B2653A-668B-42CA-A073-A0621C2F73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RMSE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09776902887142"/>
          <c:y val="0.17842199803149605"/>
          <c:w val="0.85890223097112861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0.15</c:v>
                </c:pt>
                <c:pt idx="4">
                  <c:v>0.02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88554</c:v>
                </c:pt>
                <c:pt idx="1">
                  <c:v>20493</c:v>
                </c:pt>
                <c:pt idx="2">
                  <c:v>7036</c:v>
                </c:pt>
                <c:pt idx="3">
                  <c:v>6031</c:v>
                </c:pt>
                <c:pt idx="4">
                  <c:v>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8-4D35-B34C-E88E35FD2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6973200"/>
        <c:axId val="636969872"/>
      </c:barChart>
      <c:catAx>
        <c:axId val="63697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69872"/>
        <c:crosses val="autoZero"/>
        <c:auto val="1"/>
        <c:lblAlgn val="ctr"/>
        <c:lblOffset val="100"/>
        <c:noMultiLvlLbl val="0"/>
      </c:catAx>
      <c:valAx>
        <c:axId val="63696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7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RMSE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5227941548629"/>
          <c:y val="0.18677685192263588"/>
          <c:w val="0.84452036470647784"/>
          <c:h val="0.63178747802155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3 thuộc tính</c:v>
                </c:pt>
                <c:pt idx="1">
                  <c:v>10 thuộc tính</c:v>
                </c:pt>
                <c:pt idx="2">
                  <c:v>18 thuộc tính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310618</c:v>
                </c:pt>
                <c:pt idx="1">
                  <c:v>213496</c:v>
                </c:pt>
                <c:pt idx="2">
                  <c:v>197711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C-4CD0-BC13-4ECE98518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726975"/>
        <c:axId val="459737375"/>
      </c:barChart>
      <c:catAx>
        <c:axId val="4597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37375"/>
        <c:crosses val="autoZero"/>
        <c:auto val="1"/>
        <c:lblAlgn val="ctr"/>
        <c:lblOffset val="100"/>
        <c:noMultiLvlLbl val="0"/>
      </c:catAx>
      <c:valAx>
        <c:axId val="45973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339684537213458"/>
          <c:y val="0.91236825505072028"/>
          <c:w val="0.13814519828181107"/>
          <c:h val="8.3301338334327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RMSE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5227941548629"/>
          <c:y val="0.18677685192263588"/>
          <c:w val="0.84452036470647784"/>
          <c:h val="0.63178747802155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3 thuộc tính</c:v>
                </c:pt>
                <c:pt idx="1">
                  <c:v>10 thuộc tính</c:v>
                </c:pt>
                <c:pt idx="2">
                  <c:v>10 thuộc tính khác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310618</c:v>
                </c:pt>
                <c:pt idx="1">
                  <c:v>213496</c:v>
                </c:pt>
                <c:pt idx="2">
                  <c:v>310758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C-4CD0-BC13-4ECE98518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726975"/>
        <c:axId val="459737375"/>
      </c:barChart>
      <c:catAx>
        <c:axId val="4597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37375"/>
        <c:crosses val="autoZero"/>
        <c:auto val="1"/>
        <c:lblAlgn val="ctr"/>
        <c:lblOffset val="100"/>
        <c:noMultiLvlLbl val="0"/>
      </c:catAx>
      <c:valAx>
        <c:axId val="45973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RMSE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5227941548629"/>
          <c:y val="0.18677685192263588"/>
          <c:w val="0.84452036470647784"/>
          <c:h val="0.63178747802155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LinearRegression</c:v>
                </c:pt>
                <c:pt idx="1">
                  <c:v>KNN</c:v>
                </c:pt>
                <c:pt idx="2">
                  <c:v>DecisionTree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197711</c:v>
                </c:pt>
                <c:pt idx="1">
                  <c:v>280714</c:v>
                </c:pt>
                <c:pt idx="2">
                  <c:v>194429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C-4CD0-BC13-4ECE98518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726975"/>
        <c:axId val="459737375"/>
      </c:barChart>
      <c:catAx>
        <c:axId val="4597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37375"/>
        <c:crosses val="autoZero"/>
        <c:auto val="1"/>
        <c:lblAlgn val="ctr"/>
        <c:lblOffset val="100"/>
        <c:noMultiLvlLbl val="0"/>
      </c:catAx>
      <c:valAx>
        <c:axId val="45973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28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1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8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0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1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6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06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64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9fa94098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9fa94098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12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1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79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0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"/>
            <a:ext cx="351183" cy="3224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-1901663" y="2932537"/>
            <a:ext cx="4112625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397566" y="2146852"/>
            <a:ext cx="477704" cy="24001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397565" cy="1085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B0EF-AF50-44CD-9415-BA88E83A8F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60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810826" y="1253652"/>
            <a:ext cx="7936225" cy="111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Sales in King County, USA </a:t>
            </a:r>
            <a:br>
              <a:rPr lang="en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(Hồi quy tuyến tính)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4482432" y="2690968"/>
            <a:ext cx="4178214" cy="129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CT29405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B1910322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B1910371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B1910029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97;p32"/>
          <p:cNvSpPr txBox="1">
            <a:spLocks/>
          </p:cNvSpPr>
          <p:nvPr/>
        </p:nvSpPr>
        <p:spPr>
          <a:xfrm>
            <a:off x="810826" y="122381"/>
            <a:ext cx="3671606" cy="3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CT294 – </a:t>
            </a:r>
            <a:r>
              <a:rPr lang="en-US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86;p30"/>
          <p:cNvSpPr txBox="1">
            <a:spLocks/>
          </p:cNvSpPr>
          <p:nvPr/>
        </p:nvSpPr>
        <p:spPr>
          <a:xfrm>
            <a:off x="874621" y="2690968"/>
            <a:ext cx="3236634" cy="106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30783" y="435331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26581" y="4861243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409797" y="1394826"/>
                <a:ext cx="5785833" cy="7228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2806,9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1+5990,6∗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2+4102,4∗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409797" y="1394826"/>
                <a:ext cx="5785833" cy="722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83" y="1193572"/>
            <a:ext cx="3079014" cy="778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0" y="2208156"/>
                <a:ext cx="6549853" cy="8809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5668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2806,9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1+5990,6∗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2+4102,4∗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=2806,9+5515,1∗4+5990,6∗2,5+4102,4∗1,0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16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=43946,2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0" y="2208156"/>
                <a:ext cx="6549853" cy="88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0" y="3031164"/>
                <a:ext cx="6631114" cy="8809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15842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2806,9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1+5990,6∗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2+4102,4∗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=2806,9+5515,1∗3+5990,6∗2,,25+4102,4∗1,0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16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=36933,5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0" y="3031164"/>
                <a:ext cx="6631114" cy="88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b="8174"/>
          <a:stretch/>
        </p:blipFill>
        <p:spPr>
          <a:xfrm>
            <a:off x="6549853" y="2550968"/>
            <a:ext cx="2524770" cy="6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26376" y="510040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26581" y="4861243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627113" y="1491306"/>
                <a:ext cx="4426246" cy="11802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𝑴𝑺𝑬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𝒕𝒆𝒔𝒕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627113" y="1491306"/>
                <a:ext cx="4426246" cy="1180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444"/>
              </p:ext>
            </p:extLst>
          </p:nvPr>
        </p:nvGraphicFramePr>
        <p:xfrm>
          <a:off x="326376" y="1299990"/>
          <a:ext cx="3939822" cy="1371600"/>
        </p:xfrm>
        <a:graphic>
          <a:graphicData uri="http://schemas.openxmlformats.org/drawingml/2006/table">
            <a:tbl>
              <a:tblPr firstRow="1" bandRow="1">
                <a:tableStyleId>{D2B2653A-668B-42CA-A073-A0621C2F73CA}</a:tableStyleId>
              </a:tblPr>
              <a:tblGrid>
                <a:gridCol w="1969911">
                  <a:extLst>
                    <a:ext uri="{9D8B030D-6E8A-4147-A177-3AD203B41FA5}">
                      <a16:colId xmlns:a16="http://schemas.microsoft.com/office/drawing/2014/main" val="1625802869"/>
                    </a:ext>
                  </a:extLst>
                </a:gridCol>
                <a:gridCol w="1969911">
                  <a:extLst>
                    <a:ext uri="{9D8B030D-6E8A-4147-A177-3AD203B41FA5}">
                      <a16:colId xmlns:a16="http://schemas.microsoft.com/office/drawing/2014/main" val="2933302592"/>
                    </a:ext>
                  </a:extLst>
                </a:gridCol>
              </a:tblGrid>
              <a:tr h="3099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Y_predict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Y_test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24071"/>
                  </a:ext>
                </a:extLst>
              </a:tr>
              <a:tr h="309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43946,2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355425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4276"/>
                  </a:ext>
                </a:extLst>
              </a:tr>
              <a:tr h="309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36935,5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619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78775" y="4100876"/>
                <a:ext cx="8385233" cy="11802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𝑹𝑴𝑺𝑬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𝑴𝑺𝑬</m:t>
                          </m:r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𝟑𝟕𝟐𝟏𝟎𝟒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78775" y="4100876"/>
                <a:ext cx="8385233" cy="1180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78775" y="3300776"/>
                <a:ext cx="8385233" cy="11802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𝑴𝑺𝑬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𝟒𝟑𝟗𝟒𝟔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𝟑𝟓𝟓𝟒𝟐𝟓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𝟑𝟔𝟗𝟑𝟓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𝟒𝟔𝟓𝟎𝟎𝟎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78775" y="3300776"/>
                <a:ext cx="8385233" cy="1180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682367" y="252338"/>
            <a:ext cx="3194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682367" y="1050674"/>
            <a:ext cx="6205735" cy="3399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Hold-out để đánh giá: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Train: 17290 (chiếm 80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4323 (chiếm 20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tốc độ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số lượng thuộc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thuộc tính khác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mô hình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39" y="1278519"/>
            <a:ext cx="4080461" cy="30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628839" y="364968"/>
            <a:ext cx="6205735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tốc độ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2350"/>
              </p:ext>
            </p:extLst>
          </p:nvPr>
        </p:nvGraphicFramePr>
        <p:xfrm>
          <a:off x="628839" y="1239409"/>
          <a:ext cx="3331020" cy="3337560"/>
        </p:xfrm>
        <a:graphic>
          <a:graphicData uri="http://schemas.openxmlformats.org/drawingml/2006/table">
            <a:tbl>
              <a:tblPr firstRow="1" bandRow="1">
                <a:tableStyleId>{D2B2653A-668B-42CA-A073-A0621C2F73CA}</a:tableStyleId>
              </a:tblPr>
              <a:tblGrid>
                <a:gridCol w="1665510">
                  <a:extLst>
                    <a:ext uri="{9D8B030D-6E8A-4147-A177-3AD203B41FA5}">
                      <a16:colId xmlns:a16="http://schemas.microsoft.com/office/drawing/2014/main" val="1874249275"/>
                    </a:ext>
                  </a:extLst>
                </a:gridCol>
                <a:gridCol w="1665510">
                  <a:extLst>
                    <a:ext uri="{9D8B030D-6E8A-4147-A177-3AD203B41FA5}">
                      <a16:colId xmlns:a16="http://schemas.microsoft.com/office/drawing/2014/main" val="570294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Tốc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độ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học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88554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4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1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1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213935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12683852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3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991593221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63247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94446987"/>
              </p:ext>
            </p:extLst>
          </p:nvPr>
        </p:nvGraphicFramePr>
        <p:xfrm>
          <a:off x="4757176" y="1145124"/>
          <a:ext cx="3918991" cy="317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4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680484" y="589335"/>
            <a:ext cx="6205735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số lượng thuộc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30440556"/>
              </p:ext>
            </p:extLst>
          </p:nvPr>
        </p:nvGraphicFramePr>
        <p:xfrm>
          <a:off x="3912781" y="1380324"/>
          <a:ext cx="5142857" cy="293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46365"/>
              </p:ext>
            </p:extLst>
          </p:nvPr>
        </p:nvGraphicFramePr>
        <p:xfrm>
          <a:off x="732523" y="1722566"/>
          <a:ext cx="2629788" cy="1219200"/>
        </p:xfrm>
        <a:graphic>
          <a:graphicData uri="http://schemas.openxmlformats.org/drawingml/2006/table">
            <a:tbl>
              <a:tblPr firstRow="1" bandRow="1">
                <a:tableStyleId>{D2B2653A-668B-42CA-A073-A0621C2F73CA}</a:tableStyleId>
              </a:tblPr>
              <a:tblGrid>
                <a:gridCol w="1314894">
                  <a:extLst>
                    <a:ext uri="{9D8B030D-6E8A-4147-A177-3AD203B41FA5}">
                      <a16:colId xmlns:a16="http://schemas.microsoft.com/office/drawing/2014/main" val="3793867992"/>
                    </a:ext>
                  </a:extLst>
                </a:gridCol>
                <a:gridCol w="1314894">
                  <a:extLst>
                    <a:ext uri="{9D8B030D-6E8A-4147-A177-3AD203B41FA5}">
                      <a16:colId xmlns:a16="http://schemas.microsoft.com/office/drawing/2014/main" val="2418578487"/>
                    </a:ext>
                  </a:extLst>
                </a:gridCol>
              </a:tblGrid>
              <a:tr h="25191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Số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lượng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214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310.618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0302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213.496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572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197.711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89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446679" y="401133"/>
            <a:ext cx="6205735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 số lượng nhưng khác thuộc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83377653"/>
              </p:ext>
            </p:extLst>
          </p:nvPr>
        </p:nvGraphicFramePr>
        <p:xfrm>
          <a:off x="4524684" y="953774"/>
          <a:ext cx="4515292" cy="337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80764"/>
              </p:ext>
            </p:extLst>
          </p:nvPr>
        </p:nvGraphicFramePr>
        <p:xfrm>
          <a:off x="583684" y="1498801"/>
          <a:ext cx="3281320" cy="1219200"/>
        </p:xfrm>
        <a:graphic>
          <a:graphicData uri="http://schemas.openxmlformats.org/drawingml/2006/table">
            <a:tbl>
              <a:tblPr firstRow="1" bandRow="1">
                <a:tableStyleId>{D2B2653A-668B-42CA-A073-A0621C2F73CA}</a:tableStyleId>
              </a:tblPr>
              <a:tblGrid>
                <a:gridCol w="1640660">
                  <a:extLst>
                    <a:ext uri="{9D8B030D-6E8A-4147-A177-3AD203B41FA5}">
                      <a16:colId xmlns:a16="http://schemas.microsoft.com/office/drawing/2014/main" val="1177744029"/>
                    </a:ext>
                  </a:extLst>
                </a:gridCol>
                <a:gridCol w="1640660">
                  <a:extLst>
                    <a:ext uri="{9D8B030D-6E8A-4147-A177-3AD203B41FA5}">
                      <a16:colId xmlns:a16="http://schemas.microsoft.com/office/drawing/2014/main" val="1335565929"/>
                    </a:ext>
                  </a:extLst>
                </a:gridCol>
              </a:tblGrid>
              <a:tr h="24074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Số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lượng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32368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310.618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04235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213.496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85447"/>
                  </a:ext>
                </a:extLst>
              </a:tr>
              <a:tr h="240746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310.758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532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6679" y="324777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features2 </a:t>
            </a:r>
            <a:r>
              <a:rPr lang="en-US" dirty="0"/>
              <a:t>= ['</a:t>
            </a:r>
            <a:r>
              <a:rPr lang="en-US" dirty="0" err="1"/>
              <a:t>sqft_living</a:t>
            </a:r>
            <a:r>
              <a:rPr lang="en-US" dirty="0"/>
              <a:t>', 'grade', '</a:t>
            </a:r>
            <a:r>
              <a:rPr lang="en-US" dirty="0" err="1"/>
              <a:t>sqft_above</a:t>
            </a:r>
            <a:r>
              <a:rPr lang="en-US" dirty="0"/>
              <a:t>', 'sqft_living15', '</a:t>
            </a:r>
            <a:r>
              <a:rPr lang="en-US" dirty="0" err="1"/>
              <a:t>bathrooms</a:t>
            </a:r>
            <a:r>
              <a:rPr lang="en-US" dirty="0" err="1" smtClean="0"/>
              <a:t>',‘view</a:t>
            </a:r>
            <a:r>
              <a:rPr lang="en-US" dirty="0"/>
              <a:t>', '</a:t>
            </a:r>
            <a:r>
              <a:rPr lang="en-US" dirty="0" err="1"/>
              <a:t>sqft_basement</a:t>
            </a:r>
            <a:r>
              <a:rPr lang="en-US" dirty="0"/>
              <a:t>', 'bedrooms', '</a:t>
            </a:r>
            <a:r>
              <a:rPr lang="en-US" dirty="0" err="1"/>
              <a:t>lat</a:t>
            </a:r>
            <a:r>
              <a:rPr lang="en-US" dirty="0"/>
              <a:t>', 'waterfront']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679" y="4064462"/>
            <a:ext cx="4846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features3 </a:t>
            </a:r>
            <a:r>
              <a:rPr lang="en-US" dirty="0"/>
              <a:t>= ['</a:t>
            </a:r>
            <a:r>
              <a:rPr lang="en-US" dirty="0" err="1"/>
              <a:t>zipcode</a:t>
            </a:r>
            <a:r>
              <a:rPr lang="en-US" dirty="0"/>
              <a:t>', 'long', 'condition', '</a:t>
            </a:r>
            <a:r>
              <a:rPr lang="en-US" dirty="0" err="1"/>
              <a:t>yr_built</a:t>
            </a:r>
            <a:r>
              <a:rPr lang="en-US" dirty="0"/>
              <a:t>', '</a:t>
            </a:r>
            <a:r>
              <a:rPr lang="en-US" dirty="0" err="1"/>
              <a:t>sqft_lot</a:t>
            </a:r>
            <a:r>
              <a:rPr lang="en-US" dirty="0" err="1" smtClean="0"/>
              <a:t>','bedrooms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', 'sqft_lot15', 'floors</a:t>
            </a:r>
            <a:r>
              <a:rPr lang="en-US" dirty="0" smtClean="0"/>
              <a:t>', </a:t>
            </a:r>
            <a:r>
              <a:rPr lang="en-US" dirty="0" err="1" smtClean="0"/>
              <a:t>yr_renovated</a:t>
            </a:r>
            <a:r>
              <a:rPr lang="en-US" dirty="0"/>
              <a:t>']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94" y="2857757"/>
            <a:ext cx="3611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features1 </a:t>
            </a:r>
            <a:r>
              <a:rPr lang="en-US" dirty="0"/>
              <a:t>= ['</a:t>
            </a:r>
            <a:r>
              <a:rPr lang="en-US" dirty="0" err="1"/>
              <a:t>bedrooms','bathrooms','floors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2064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484625" y="627427"/>
            <a:ext cx="689454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mô hình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7830338"/>
              </p:ext>
            </p:extLst>
          </p:nvPr>
        </p:nvGraphicFramePr>
        <p:xfrm>
          <a:off x="4472417" y="1097827"/>
          <a:ext cx="4579088" cy="28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94451"/>
              </p:ext>
            </p:extLst>
          </p:nvPr>
        </p:nvGraphicFramePr>
        <p:xfrm>
          <a:off x="484625" y="1736855"/>
          <a:ext cx="3359890" cy="1432560"/>
        </p:xfrm>
        <a:graphic>
          <a:graphicData uri="http://schemas.openxmlformats.org/drawingml/2006/table">
            <a:tbl>
              <a:tblPr firstRow="1" bandRow="1">
                <a:tableStyleId>{D2B2653A-668B-42CA-A073-A0621C2F73CA}</a:tableStyleId>
              </a:tblPr>
              <a:tblGrid>
                <a:gridCol w="1679945">
                  <a:extLst>
                    <a:ext uri="{9D8B030D-6E8A-4147-A177-3AD203B41FA5}">
                      <a16:colId xmlns:a16="http://schemas.microsoft.com/office/drawing/2014/main" val="3905124964"/>
                    </a:ext>
                  </a:extLst>
                </a:gridCol>
                <a:gridCol w="1679945">
                  <a:extLst>
                    <a:ext uri="{9D8B030D-6E8A-4147-A177-3AD203B41FA5}">
                      <a16:colId xmlns:a16="http://schemas.microsoft.com/office/drawing/2014/main" val="1562942775"/>
                    </a:ext>
                  </a:extLst>
                </a:gridCol>
              </a:tblGrid>
              <a:tr h="27735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Mô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hình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57918"/>
                  </a:ext>
                </a:extLst>
              </a:tr>
              <a:tr h="2773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197.711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89886"/>
                  </a:ext>
                </a:extLst>
              </a:tr>
              <a:tr h="277357">
                <a:tc>
                  <a:txBody>
                    <a:bodyPr/>
                    <a:lstStyle/>
                    <a:p>
                      <a:r>
                        <a:rPr lang="en-US" dirty="0" smtClean="0"/>
                        <a:t>KNN (n = 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280.714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84311"/>
                  </a:ext>
                </a:extLst>
              </a:tr>
              <a:tr h="2773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(entropy)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194.429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9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84109" y="830615"/>
            <a:ext cx="7717500" cy="62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b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60;p48"/>
          <p:cNvSpPr txBox="1">
            <a:spLocks/>
          </p:cNvSpPr>
          <p:nvPr/>
        </p:nvSpPr>
        <p:spPr>
          <a:xfrm>
            <a:off x="784109" y="1521732"/>
            <a:ext cx="6899687" cy="12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1928037" y="1098698"/>
            <a:ext cx="6967870" cy="2003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lắng nghe!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46154" y="3808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459957" y="1380998"/>
            <a:ext cx="305554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</a:t>
            </a:r>
            <a:b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Sales in 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County, USA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490978" y="1535394"/>
            <a:ext cx="104719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5905780" y="1622244"/>
            <a:ext cx="342109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b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 quy tuyến tính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851435" y="1535394"/>
            <a:ext cx="1054345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441778" y="3178314"/>
            <a:ext cx="2280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490978" y="2974819"/>
            <a:ext cx="1047199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5905780" y="3161840"/>
            <a:ext cx="190560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851435" y="2977794"/>
            <a:ext cx="1054345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6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0" y="236466"/>
            <a:ext cx="9257024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tập dữ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 House Sales in King County, USA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463;p48"/>
          <p:cNvSpPr txBox="1">
            <a:spLocks/>
          </p:cNvSpPr>
          <p:nvPr/>
        </p:nvSpPr>
        <p:spPr>
          <a:xfrm>
            <a:off x="469457" y="997127"/>
            <a:ext cx="4783027" cy="3676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Tập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dữ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gồm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:</a:t>
            </a: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21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cột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21612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phần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tử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20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cột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thuộc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tính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1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cột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nhãn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là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price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19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thuộc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tính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dùng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xây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dựng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mô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hình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342900" indent="-342900">
              <a:lnSpc>
                <a:spcPts val="15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Giá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trị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nhãn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75000 –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770000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>
              <a:spcAft>
                <a:spcPts val="1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463;p48"/>
          <p:cNvSpPr txBox="1">
            <a:spLocks/>
          </p:cNvSpPr>
          <p:nvPr/>
        </p:nvSpPr>
        <p:spPr>
          <a:xfrm>
            <a:off x="5230510" y="1115224"/>
            <a:ext cx="1940846" cy="3676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Floors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Waterfront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463;p48"/>
          <p:cNvSpPr txBox="1">
            <a:spLocks/>
          </p:cNvSpPr>
          <p:nvPr/>
        </p:nvSpPr>
        <p:spPr>
          <a:xfrm>
            <a:off x="7086600" y="966424"/>
            <a:ext cx="1940846" cy="3676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Sqft_basement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Yr_built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Yr_renovated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endParaRPr lang="en-US" sz="16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Sqft_living15</a:t>
            </a:r>
          </a:p>
          <a:p>
            <a:pPr marL="285750" indent="-285750">
              <a:lnSpc>
                <a:spcPts val="9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Sqft_lot15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441772" y="3896194"/>
            <a:ext cx="3966630" cy="127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hãn liên tục nên chọn hồi quy tuyến tính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2" y="976312"/>
            <a:ext cx="3825572" cy="2552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01" y="2535776"/>
            <a:ext cx="3660332" cy="2299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752" y="51685"/>
            <a:ext cx="3939881" cy="2491956"/>
          </a:xfrm>
          <a:prstGeom prst="rect">
            <a:avLst/>
          </a:prstGeom>
        </p:spPr>
      </p:pic>
      <p:sp>
        <p:nvSpPr>
          <p:cNvPr id="10" name="Google Shape;251;p37"/>
          <p:cNvSpPr txBox="1">
            <a:spLocks/>
          </p:cNvSpPr>
          <p:nvPr/>
        </p:nvSpPr>
        <p:spPr>
          <a:xfrm>
            <a:off x="319668" y="0"/>
            <a:ext cx="478015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491993" y="333067"/>
            <a:ext cx="58691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Giải thuật hồi quy tuyến tính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Google Shape;462;p4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798778" y="1471594"/>
                <a:ext cx="4288465" cy="25971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    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    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∝=0.001</m:t>
                      </m:r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25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2" name="Google Shape;462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98778" y="1471594"/>
                <a:ext cx="4288465" cy="2597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0" y="1471596"/>
            <a:ext cx="4082902" cy="1821940"/>
          </a:xfrm>
          <a:prstGeom prst="rect">
            <a:avLst/>
          </a:prstGeom>
        </p:spPr>
      </p:pic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439479" y="1001195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Google Shape;462;p4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447230" y="1196600"/>
                <a:ext cx="2696770" cy="11780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                  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          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∝=0.001</m:t>
                      </m:r>
                    </m:oMath>
                  </m:oMathPara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1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2" name="Google Shape;462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447230" y="1196600"/>
                <a:ext cx="2696770" cy="1178006"/>
              </a:xfrm>
              <a:prstGeom prst="rect">
                <a:avLst/>
              </a:prstGeom>
              <a:blipFill>
                <a:blip r:embed="rId3"/>
                <a:stretch>
                  <a:fillRect t="-25258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30" y="0"/>
            <a:ext cx="2696770" cy="1196599"/>
          </a:xfrm>
          <a:prstGeom prst="rect">
            <a:avLst/>
          </a:prstGeom>
        </p:spPr>
      </p:pic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26375" y="856267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26581" y="4861243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94767" y="2815850"/>
                <a:ext cx="8397240" cy="6733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=10+0.001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∗1+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∗1+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∗1</m:t>
                        </m:r>
                        <m:r>
                          <m:rPr>
                            <m:nor/>
                          </m:rPr>
                          <a: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1457,5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94767" y="2815850"/>
                <a:ext cx="8397240" cy="673313"/>
              </a:xfrm>
              <a:prstGeom prst="rect">
                <a:avLst/>
              </a:prstGeom>
              <a:blipFill>
                <a:blip r:embed="rId5"/>
                <a:stretch>
                  <a:fillRect t="-1272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26375" y="1316319"/>
                <a:ext cx="5179964" cy="4498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=10+15∗3+20∗1.75+25∗1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=115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lang="en-US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26375" y="1316319"/>
                <a:ext cx="5179964" cy="44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26375" y="1819913"/>
                <a:ext cx="2024219" cy="24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=170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26375" y="1819913"/>
                <a:ext cx="2024219" cy="241100"/>
              </a:xfrm>
              <a:prstGeom prst="rect">
                <a:avLst/>
              </a:prstGeom>
              <a:blipFill>
                <a:blip r:embed="rId7"/>
                <a:stretch>
                  <a:fillRect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2239917" y="1819913"/>
                <a:ext cx="2196607" cy="24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239917" y="1819913"/>
                <a:ext cx="2196607" cy="241100"/>
              </a:xfrm>
              <a:prstGeom prst="rect">
                <a:avLst/>
              </a:prstGeom>
              <a:blipFill>
                <a:blip r:embed="rId8"/>
                <a:stretch>
                  <a:fillRect b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494768" y="3997080"/>
                <a:ext cx="8397240" cy="10014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=15+0.001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∗3+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∗4+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∗5</m:t>
                        </m:r>
                      </m:e>
                    </m:d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=5515.1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94768" y="3997080"/>
                <a:ext cx="8397240" cy="1001481"/>
              </a:xfrm>
              <a:prstGeom prst="rect">
                <a:avLst/>
              </a:prstGeom>
              <a:blipFill>
                <a:blip r:embed="rId9"/>
                <a:stretch>
                  <a:fillRect t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460;p48"/>
          <p:cNvSpPr txBox="1">
            <a:spLocks noGrp="1"/>
          </p:cNvSpPr>
          <p:nvPr>
            <p:ph type="title"/>
          </p:nvPr>
        </p:nvSpPr>
        <p:spPr>
          <a:xfrm>
            <a:off x="326375" y="348350"/>
            <a:ext cx="58691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Giải thuật hồi quy tuyến tính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586207" y="949564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26581" y="4861243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3601692"/>
                <a:ext cx="1615973" cy="6303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1457,5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3109,0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3601692"/>
                <a:ext cx="1615973" cy="6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2713649" y="3601692"/>
                <a:ext cx="1737893" cy="6303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5515,1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2130,4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713649" y="3601692"/>
                <a:ext cx="1737893" cy="6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4413056"/>
                <a:ext cx="5785833" cy="4481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1457,5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1+3109,0∗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2+2130,4∗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4413056"/>
                <a:ext cx="5785833" cy="448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462;p4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524271" y="76137"/>
                <a:ext cx="2696770" cy="11780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                  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          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∝=0.001</m:t>
                      </m:r>
                    </m:oMath>
                  </m:oMathPara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1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Google Shape;462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524271" y="76137"/>
                <a:ext cx="2696770" cy="1178006"/>
              </a:xfrm>
              <a:prstGeom prst="rect">
                <a:avLst/>
              </a:prstGeom>
              <a:blipFill>
                <a:blip r:embed="rId6"/>
                <a:stretch>
                  <a:fillRect t="-25258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442" y="66841"/>
            <a:ext cx="2696770" cy="119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1566729"/>
                <a:ext cx="8397240" cy="10014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=20+0.001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1,75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2,5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=3109,0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1566729"/>
                <a:ext cx="8397240" cy="1001481"/>
              </a:xfrm>
              <a:prstGeom prst="rect">
                <a:avLst/>
              </a:prstGeom>
              <a:blipFill>
                <a:blip r:embed="rId8"/>
                <a:stretch>
                  <a:fillRect t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2584210"/>
                <a:ext cx="8397240" cy="10014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=25+0.001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=2130,4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2584210"/>
                <a:ext cx="8397240" cy="1001481"/>
              </a:xfrm>
              <a:prstGeom prst="rect">
                <a:avLst/>
              </a:prstGeom>
              <a:blipFill>
                <a:blip r:embed="rId9"/>
                <a:stretch>
                  <a:fillRect t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0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Google Shape;462;p4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484101" y="1260"/>
                <a:ext cx="2659899" cy="11782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=1457,5       </m:t>
                      </m:r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=5515,1    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∝=0.001</m:t>
                      </m:r>
                    </m:oMath>
                  </m:oMathPara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=3109,0</m:t>
                    </m:r>
                  </m:oMath>
                </a14:m>
                <a:r>
                  <a:rPr lang="en-US" sz="11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=2130,4</m:t>
                    </m:r>
                  </m:oMath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2" name="Google Shape;462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484101" y="1260"/>
                <a:ext cx="2659899" cy="1178231"/>
              </a:xfrm>
              <a:prstGeom prst="rect">
                <a:avLst/>
              </a:prstGeom>
              <a:blipFill>
                <a:blip r:embed="rId3"/>
                <a:stretch>
                  <a:fillRect t="-25389" b="-34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684" y="1260522"/>
            <a:ext cx="2422371" cy="1045688"/>
          </a:xfrm>
          <a:prstGeom prst="rect">
            <a:avLst/>
          </a:prstGeom>
        </p:spPr>
      </p:pic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155979" y="971818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58189" y="4862548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26375" y="2817155"/>
                <a:ext cx="9143999" cy="75437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1600"/>
                  </a:lnSpc>
                  <a:spcAft>
                    <a:spcPts val="1600"/>
                  </a:spcAft>
                </a:pP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=1457,5+0.001</m:t>
                    </m:r>
                    <m:d>
                      <m:dPr>
                        <m:begChr m:val="{"/>
                        <m:endChr m:val="}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25574,0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∗1+</m:t>
                        </m:r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35551,2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37381,4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∗1</m:t>
                        </m:r>
                        <m:r>
                          <m:rPr>
                            <m:nor/>
                          </m:rPr>
                          <a:rPr lang="en-US" sz="15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2806,9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26375" y="2817155"/>
                <a:ext cx="9143999" cy="754373"/>
              </a:xfrm>
              <a:prstGeom prst="rect">
                <a:avLst/>
              </a:prstGeom>
              <a:blipFill>
                <a:blip r:embed="rId5"/>
                <a:stretch>
                  <a:fillRect t="-10484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85098" y="1596402"/>
                <a:ext cx="6605956" cy="4498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=1457,5+5515,1∗3+3109,0∗1.75+2130,4∗1=25574.0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lang="en-US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85098" y="1596402"/>
                <a:ext cx="6605956" cy="44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0" y="2026463"/>
                <a:ext cx="2196607" cy="24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=35551,2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0" y="2026463"/>
                <a:ext cx="2196607" cy="241100"/>
              </a:xfrm>
              <a:prstGeom prst="rect">
                <a:avLst/>
              </a:prstGeom>
              <a:blipFill>
                <a:blip r:embed="rId7"/>
                <a:stretch>
                  <a:fillRect b="-5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2078842" y="2005766"/>
                <a:ext cx="2196607" cy="24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=37381,4</m:t>
                      </m:r>
                    </m:oMath>
                  </m:oMathPara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078842" y="2005766"/>
                <a:ext cx="2196607" cy="241100"/>
              </a:xfrm>
              <a:prstGeom prst="rect">
                <a:avLst/>
              </a:prstGeom>
              <a:blipFill>
                <a:blip r:embed="rId8"/>
                <a:stretch>
                  <a:fillRect b="-5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26374" y="3998385"/>
                <a:ext cx="8661681" cy="10014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5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5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b="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5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500" b="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=5515,1+0.001</m:t>
                    </m:r>
                    <m:d>
                      <m:dPr>
                        <m:begChr m:val="{"/>
                        <m:endChr m:val="}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539.900−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25574,0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∗3+</m:t>
                        </m:r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658.100−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35551,2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∗4+</m:t>
                        </m:r>
                        <m:d>
                          <m:dPr>
                            <m:ctrlPr>
                              <a:rPr lang="en-US" sz="15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>
                                <a:latin typeface="Cambria Math" panose="02040503050406030204" pitchFamily="18" charset="0"/>
                              </a:rPr>
                              <m:t>249.950−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37381,4</m:t>
                            </m:r>
                          </m:e>
                        </m:d>
                        <m:r>
                          <a:rPr lang="en-US" sz="1500" b="0" i="1">
                            <a:latin typeface="Cambria Math" panose="02040503050406030204" pitchFamily="18" charset="0"/>
                          </a:rPr>
                          <m:t>∗5</m:t>
                        </m:r>
                      </m:e>
                    </m:d>
                  </m:oMath>
                </a14:m>
                <a:endParaRPr lang="en-US" sz="1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r>
                  <a:rPr lang="en-US" sz="15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=10611,1</m:t>
                    </m:r>
                  </m:oMath>
                </a14:m>
                <a:endParaRPr lang="en-US" sz="1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26374" y="3998385"/>
                <a:ext cx="8661681" cy="1001481"/>
              </a:xfrm>
              <a:prstGeom prst="rect">
                <a:avLst/>
              </a:prstGeom>
              <a:blipFill>
                <a:blip r:embed="rId9"/>
                <a:stretch>
                  <a:fillRect t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-104078" y="507528"/>
                <a:ext cx="5792314" cy="4836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1457,5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1+3109,0∗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2+2130,4∗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-104078" y="507528"/>
                <a:ext cx="5792314" cy="4836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3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26377" y="1001509"/>
            <a:ext cx="3087829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26581" y="4861243"/>
            <a:ext cx="2126778" cy="274637"/>
          </a:xfrm>
        </p:spPr>
        <p:txBody>
          <a:bodyPr/>
          <a:lstStyle/>
          <a:p>
            <a:fld id="{404DB0EF-AF50-44CD-9415-BA88E83A8F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1567602"/>
                <a:ext cx="1615973" cy="6303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2806,9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5990,6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1567602"/>
                <a:ext cx="1615973" cy="6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2713649" y="1567602"/>
                <a:ext cx="1737893" cy="6303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5515,1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9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4102,4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ts val="900"/>
                  </a:lnSpc>
                  <a:spcAft>
                    <a:spcPts val="1600"/>
                  </a:spcAft>
                </a:pPr>
                <a:endParaRPr lang="en-US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1600"/>
                  </a:spcAft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713649" y="1567602"/>
                <a:ext cx="1737893" cy="6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464;p48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586207" y="2359375"/>
                <a:ext cx="5785833" cy="7228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2806,9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5515,1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1+5990,6∗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2+4102,4∗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Google Shape;464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86207" y="2359375"/>
                <a:ext cx="5785833" cy="722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462;p4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484101" y="1260"/>
                <a:ext cx="2659899" cy="11782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=1457,5       </m:t>
                      </m:r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=5515,1    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∝=0.001</m:t>
                      </m:r>
                    </m:oMath>
                  </m:oMathPara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=3109,0</m:t>
                    </m:r>
                  </m:oMath>
                </a14:m>
                <a:r>
                  <a:rPr lang="en-US" sz="11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=2130,4</m:t>
                    </m:r>
                  </m:oMath>
                </a14:m>
                <a:endParaRPr lang="en-US" sz="11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462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484101" y="1260"/>
                <a:ext cx="2659899" cy="1178231"/>
              </a:xfrm>
              <a:prstGeom prst="rect">
                <a:avLst/>
              </a:prstGeom>
              <a:blipFill>
                <a:blip r:embed="rId8"/>
                <a:stretch>
                  <a:fillRect t="-25389" b="-34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2595" y="67531"/>
            <a:ext cx="2422371" cy="10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507</Words>
  <Application>Microsoft Office PowerPoint</Application>
  <PresentationFormat>On-screen Show (16:9)</PresentationFormat>
  <Paragraphs>215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Times New Roman</vt:lpstr>
      <vt:lpstr>Didact Gothic</vt:lpstr>
      <vt:lpstr>Arial</vt:lpstr>
      <vt:lpstr>Montserrat</vt:lpstr>
      <vt:lpstr>Fira Sans Extra Condensed Medium</vt:lpstr>
      <vt:lpstr>Montserrat SemiBold</vt:lpstr>
      <vt:lpstr>Cambria Math</vt:lpstr>
      <vt:lpstr>Quicksand Medium</vt:lpstr>
      <vt:lpstr>Management Consulting Toolkit by Slidesgo</vt:lpstr>
      <vt:lpstr>House Sales in King County, USA  Linear Regression (Hồi quy tuyến tính)</vt:lpstr>
      <vt:lpstr>Nội dung báo cáo</vt:lpstr>
      <vt:lpstr>1. Giới thiệu tập dữ liệu House Sales in King County, USA</vt:lpstr>
      <vt:lpstr>Nhãn liên tục nên chọn hồi quy tuyến tính</vt:lpstr>
      <vt:lpstr>2. Giải thuật hồi quy tuyến tính</vt:lpstr>
      <vt:lpstr>2. Giải thuật hồi quy tuyến tính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Thực nghiệm</vt:lpstr>
      <vt:lpstr>PowerPoint Presentation</vt:lpstr>
      <vt:lpstr>PowerPoint Presentation</vt:lpstr>
      <vt:lpstr>PowerPoint Presentation</vt:lpstr>
      <vt:lpstr>PowerPoint Presentation</vt:lpstr>
      <vt:lpstr>4. Kết luận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Dell</dc:creator>
  <cp:lastModifiedBy>Dell</cp:lastModifiedBy>
  <cp:revision>57</cp:revision>
  <dcterms:modified xsi:type="dcterms:W3CDTF">2022-05-14T07:24:28Z</dcterms:modified>
</cp:coreProperties>
</file>