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9" r:id="rId3"/>
    <p:sldId id="270" r:id="rId4"/>
    <p:sldId id="274" r:id="rId5"/>
    <p:sldId id="271" r:id="rId6"/>
    <p:sldId id="272" r:id="rId7"/>
    <p:sldId id="281" r:id="rId8"/>
    <p:sldId id="282" r:id="rId9"/>
    <p:sldId id="283" r:id="rId10"/>
    <p:sldId id="284" r:id="rId11"/>
    <p:sldId id="286" r:id="rId12"/>
    <p:sldId id="287" r:id="rId13"/>
    <p:sldId id="288" r:id="rId14"/>
    <p:sldId id="289" r:id="rId15"/>
    <p:sldId id="292" r:id="rId16"/>
    <p:sldId id="291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07" autoAdjust="0"/>
    <p:restoredTop sz="94660"/>
  </p:normalViewPr>
  <p:slideViewPr>
    <p:cSldViewPr snapToGrid="0">
      <p:cViewPr varScale="1">
        <p:scale>
          <a:sx n="75" d="100"/>
          <a:sy n="75" d="100"/>
        </p:scale>
        <p:origin x="876" y="66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8C786-96F6-4CA0-AA92-9AAF74041E9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08E01-BD93-4A81-82D8-18074896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52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B6A0-CEDE-48DF-B152-7C1AD2086F63}" type="datetime1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51EF-A2FC-4C70-A4EA-0E97975A3889}" type="datetime1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9483-AD93-47C1-8057-EBD9881B0B8D}" type="datetime1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6951-2F2E-4033-A346-9BD58B1487C3}" type="datetime1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B6D5-62FA-49AD-9E70-BFD37AB3B400}" type="datetime1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840A-28CE-4A83-98AC-C85FFF2F4B00}" type="datetime1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B4F3-2A6A-4374-976F-2272D3B06F24}" type="datetime1">
              <a:rPr lang="en-US" smtClean="0"/>
              <a:t>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FF5-BF54-469C-948D-D49617894DE7}" type="datetime1">
              <a:rPr lang="en-US" smtClean="0"/>
              <a:t>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6BA2-F85D-44BA-9F09-E04A723053FD}" type="datetime1">
              <a:rPr lang="en-US" smtClean="0"/>
              <a:t>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86A7-0ACD-4CF7-8293-7531A30F0CE1}" type="datetime1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D4E0-8B28-464E-9CBC-9FE69009E8B6}" type="datetime1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FBB94-E701-4C32-84FB-5FA4BE85E631}" type="datetime1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jpg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16.JP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JPG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jpg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jp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2.bin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JPG"/><Relationship Id="rId5" Type="http://schemas.openxmlformats.org/officeDocument/2006/relationships/oleObject" Target="../embeddings/oleObject14.bin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oleObject" Target="../embeddings/oleObject15.bin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16.bin"/><Relationship Id="rId4" Type="http://schemas.openxmlformats.org/officeDocument/2006/relationships/image" Target="../media/image8.wmf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image" Target="../media/image25.JP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JPG"/><Relationship Id="rId5" Type="http://schemas.openxmlformats.org/officeDocument/2006/relationships/oleObject" Target="../embeddings/oleObject18.bin"/><Relationship Id="rId4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oleObject" Target="../embeddings/oleObject19.bin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png"/><Relationship Id="rId5" Type="http://schemas.openxmlformats.org/officeDocument/2006/relationships/oleObject" Target="../embeddings/oleObject20.bin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png"/><Relationship Id="rId5" Type="http://schemas.openxmlformats.org/officeDocument/2006/relationships/oleObject" Target="../embeddings/oleObject22.bin"/><Relationship Id="rId4" Type="http://schemas.openxmlformats.org/officeDocument/2006/relationships/image" Target="../media/image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png"/><Relationship Id="rId5" Type="http://schemas.openxmlformats.org/officeDocument/2006/relationships/oleObject" Target="../embeddings/oleObject24.bin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26.bin"/><Relationship Id="rId4" Type="http://schemas.openxmlformats.org/officeDocument/2006/relationships/image" Target="../media/image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28.bin"/><Relationship Id="rId4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9.JP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3.JPG"/><Relationship Id="rId4" Type="http://schemas.openxmlformats.org/officeDocument/2006/relationships/image" Target="../media/image10.JPG"/><Relationship Id="rId9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530" y="1142999"/>
            <a:ext cx="8772939" cy="2870201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THESIS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Topic</a:t>
            </a:r>
            <a:r>
              <a:rPr lang="en-US" sz="360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600"/>
              <a:t>ISLO - An Improved Sea Lion Optimization Algorithm and Application to Optimizing Cascade Feedforward Neural Network For Cloud Resource Consumption Prediction Problem</a:t>
            </a:r>
            <a:r>
              <a:rPr lang="en-US" sz="36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3583" y="4235349"/>
            <a:ext cx="8640417" cy="1924152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dirty="0"/>
              <a:t>			</a:t>
            </a:r>
            <a:r>
              <a:rPr lang="en-US"/>
              <a:t>	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Supervisor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Dr. Nguyen Binh Minh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			Student: 	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Tran Quang Trung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Student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20154002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72856-8340-4851-9239-70188207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7CDF-7ADB-634B-9E66-B81B06E8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2.2. Proposed 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4CB6F-859C-CA45-9F83-9CA7F9CB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4394200" y="2387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87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4394200" y="2387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87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" y="1238248"/>
            <a:ext cx="7962900" cy="495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9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7CDF-7ADB-634B-9E66-B81B06E8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Pre-processing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4CB6F-859C-CA45-9F83-9CA7F9CB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4394200" y="2387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87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4394200" y="2387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87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61" y="1626391"/>
            <a:ext cx="7610475" cy="247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62249" y="1176636"/>
            <a:ext cx="326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Data Transformation</a:t>
            </a:r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2628900" y="4491034"/>
            <a:ext cx="326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Data Normalization</a:t>
            </a:r>
            <a:endParaRPr lang="en-US" sz="2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905" y="5340842"/>
            <a:ext cx="4114489" cy="100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0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7CDF-7ADB-634B-9E66-B81B06E8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ISLO-CFNN Model – Solution Initialization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4CB6F-859C-CA45-9F83-9CA7F9CB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4394200" y="2387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87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4394200" y="2387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87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38248"/>
            <a:ext cx="7315200" cy="536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8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7CDF-7ADB-634B-9E66-B81B06E8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ISLO-CFNN Model – Workflow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4CB6F-859C-CA45-9F83-9CA7F9CB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4394200" y="2387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87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4394200" y="2387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87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1238248"/>
            <a:ext cx="7797800" cy="534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7CDF-7ADB-634B-9E66-B81B06E8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>
            <a:normAutofit/>
          </a:bodyPr>
          <a:lstStyle/>
          <a:p>
            <a:r>
              <a:rPr lang="en-US" sz="4400" smtClean="0"/>
              <a:t>3. EXPERIMENTS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9550" y="1238248"/>
            <a:ext cx="8026400" cy="4902199"/>
          </a:xfrm>
        </p:spPr>
        <p:txBody>
          <a:bodyPr>
            <a:normAutofit/>
          </a:bodyPr>
          <a:lstStyle/>
          <a:p>
            <a:pPr marL="342900" lvl="1" indent="0">
              <a:lnSpc>
                <a:spcPct val="200000"/>
              </a:lnSpc>
              <a:buNone/>
            </a:pPr>
            <a:r>
              <a:rPr lang="en-US" sz="2800" b="1"/>
              <a:t>3</a:t>
            </a:r>
            <a:r>
              <a:rPr lang="en-US" sz="2800" b="1" smtClean="0"/>
              <a:t>.1. </a:t>
            </a:r>
            <a:r>
              <a:rPr lang="en-US" sz="2400" b="1" smtClean="0"/>
              <a:t>ISLO Experiment</a:t>
            </a:r>
          </a:p>
          <a:p>
            <a:pPr marL="342900" lvl="1" indent="0">
              <a:lnSpc>
                <a:spcPct val="200000"/>
              </a:lnSpc>
              <a:buNone/>
            </a:pPr>
            <a:r>
              <a:rPr lang="en-US" sz="2400" b="1"/>
              <a:t>2</a:t>
            </a:r>
            <a:r>
              <a:rPr lang="en-US" sz="2400" b="1" smtClean="0"/>
              <a:t>.2. ISLO-CFNN Experiment</a:t>
            </a:r>
          </a:p>
        </p:txBody>
      </p:sp>
    </p:spTree>
    <p:extLst>
      <p:ext uri="{BB962C8B-B14F-4D97-AF65-F5344CB8AC3E}">
        <p14:creationId xmlns:p14="http://schemas.microsoft.com/office/powerpoint/2010/main" val="34155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7CDF-7ADB-634B-9E66-B81B06E8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3.1. ISLO Experiment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4CB6F-859C-CA45-9F83-9CA7F9CB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4394200" y="2387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87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4394200" y="2387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87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6875" y="1238248"/>
            <a:ext cx="8210550" cy="4896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smtClean="0"/>
              <a:t>30 benchmark functions </a:t>
            </a:r>
            <a:r>
              <a:rPr lang="en-US" sz="2400" smtClean="0"/>
              <a:t>belonging to 4 kinds of functions (CEC 2014 &amp; CEC 2015):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Unimodal functions (F1-F8)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Multimodal functions (F9-F16)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Hybrid functions (F17-F23)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Composition functions (F24-F30)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smtClean="0"/>
              <a:t>Experiments on </a:t>
            </a:r>
            <a:r>
              <a:rPr lang="en-US" sz="2400" b="1" smtClean="0"/>
              <a:t>dimension of 50 </a:t>
            </a:r>
            <a:r>
              <a:rPr lang="en-US" sz="2400" smtClean="0"/>
              <a:t>for each functions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smtClean="0"/>
              <a:t>Compared nature-inspired algorithms: </a:t>
            </a:r>
            <a:r>
              <a:rPr lang="en-US" sz="2400" b="1" smtClean="0"/>
              <a:t>GA, PSO, WOA, SLnO, TWO, QSO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6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7CDF-7ADB-634B-9E66-B81B06E8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Simulation of several functions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4CB6F-859C-CA45-9F83-9CA7F9CB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4394200" y="2387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87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4394200" y="2387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87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50" y="1238248"/>
            <a:ext cx="7340600" cy="566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6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7CDF-7ADB-634B-9E66-B81B06E8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Simulation of Experiment Results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4CB6F-859C-CA45-9F83-9CA7F9CB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4394200" y="2387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87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4394200" y="2387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87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15" y="1238248"/>
            <a:ext cx="3788422" cy="28413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15" y="3916636"/>
            <a:ext cx="3788422" cy="28413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770" y="4079565"/>
            <a:ext cx="3704580" cy="27784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770" y="1317806"/>
            <a:ext cx="3576268" cy="268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9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7CDF-7ADB-634B-9E66-B81B06E8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3.2. ISLO-CFNN Experiment - Data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4CB6F-859C-CA45-9F83-9CA7F9CB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4394200" y="2387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87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4394200" y="2387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87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678" y="1216970"/>
            <a:ext cx="7044872" cy="26270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678" y="4098801"/>
            <a:ext cx="7110674" cy="262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0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7CDF-7ADB-634B-9E66-B81B06E8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3.2. ISLO-CFNN Experiment – Results (1)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4CB6F-859C-CA45-9F83-9CA7F9CB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4394200" y="2387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87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4394200" y="2387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87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796" y="1984374"/>
            <a:ext cx="4193204" cy="32099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7550" y="2187574"/>
            <a:ext cx="4181623" cy="30067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7549" y="1957552"/>
            <a:ext cx="4181624" cy="22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1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7CDF-7ADB-634B-9E66-B81B06E8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CONTENTS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732D6-6968-6646-B1A0-C6E954232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smtClean="0"/>
              <a:t>Introduction</a:t>
            </a:r>
            <a:endParaRPr lang="en-US" sz="2800" b="1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smtClean="0"/>
              <a:t>Improvements and Proposed Models</a:t>
            </a:r>
            <a:endParaRPr lang="en-US" sz="2800" b="1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smtClean="0"/>
              <a:t>Experiments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smtClean="0"/>
              <a:t>Conclusion and Future Work</a:t>
            </a:r>
            <a:endParaRPr lang="en-US" sz="2800" b="1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4CB6F-859C-CA45-9F83-9CA7F9CB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7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7CDF-7ADB-634B-9E66-B81B06E8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3.2. ISLO-CFNN Experiment – Results (2)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4CB6F-859C-CA45-9F83-9CA7F9CB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4394200" y="2387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87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4394200" y="2387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87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1000" y="1490662"/>
            <a:ext cx="5486400" cy="4181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5868988"/>
            <a:ext cx="675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Simulation of ISLO-CFNN’s prediction in Google Trace CPU data.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3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7CDF-7ADB-634B-9E66-B81B06E8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3.2. ISLO-CFNN Experiment – Results (3)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4CB6F-859C-CA45-9F83-9CA7F9CB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4394200" y="2387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87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4394200" y="2387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87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5868988"/>
            <a:ext cx="675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Simulation of ISLO-CFNN’s prediction in Google Trace RAM data.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6237" y="1467643"/>
            <a:ext cx="54959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9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7CDF-7ADB-634B-9E66-B81B06E8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87315"/>
            <a:ext cx="8362950" cy="1325563"/>
          </a:xfrm>
        </p:spPr>
        <p:txBody>
          <a:bodyPr>
            <a:normAutofit/>
          </a:bodyPr>
          <a:lstStyle/>
          <a:p>
            <a:r>
              <a:rPr lang="en-US" sz="4400"/>
              <a:t>4</a:t>
            </a:r>
            <a:r>
              <a:rPr lang="en-US" sz="4400" smtClean="0"/>
              <a:t>. CONCLUSION and FUTURE WORK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9550" y="1238248"/>
            <a:ext cx="8026400" cy="4902199"/>
          </a:xfrm>
        </p:spPr>
        <p:txBody>
          <a:bodyPr>
            <a:normAutofit/>
          </a:bodyPr>
          <a:lstStyle/>
          <a:p>
            <a:pPr marL="342900" lvl="1" indent="0">
              <a:lnSpc>
                <a:spcPct val="200000"/>
              </a:lnSpc>
              <a:buNone/>
            </a:pPr>
            <a:r>
              <a:rPr lang="en-US" sz="2800" b="1"/>
              <a:t>4</a:t>
            </a:r>
            <a:r>
              <a:rPr lang="en-US" sz="2800" b="1" smtClean="0"/>
              <a:t>.1. Conclusion</a:t>
            </a:r>
          </a:p>
          <a:p>
            <a:pPr marL="342900" lvl="1" indent="0">
              <a:lnSpc>
                <a:spcPct val="200000"/>
              </a:lnSpc>
              <a:buNone/>
            </a:pPr>
            <a:r>
              <a:rPr lang="en-US" sz="2800" b="1" smtClean="0"/>
              <a:t>4.2. Future Work</a:t>
            </a:r>
          </a:p>
        </p:txBody>
      </p:sp>
    </p:spTree>
    <p:extLst>
      <p:ext uri="{BB962C8B-B14F-4D97-AF65-F5344CB8AC3E}">
        <p14:creationId xmlns:p14="http://schemas.microsoft.com/office/powerpoint/2010/main" val="47142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7CDF-7ADB-634B-9E66-B81B06E8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</a:t>
            </a:r>
            <a:r>
              <a:rPr lang="en-US" smtClean="0"/>
              <a:t>.1. Conclusion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4CB6F-859C-CA45-9F83-9CA7F9CB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4394200" y="2387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87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4394200" y="2387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87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349250" y="1609656"/>
            <a:ext cx="835025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smtClean="0"/>
              <a:t>The thesis already tackles the following works: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Improve SLnO to ISLO algorithm .</a:t>
            </a:r>
            <a:endParaRPr lang="en-US" sz="2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Apply ISLO to optimize CFNN </a:t>
            </a:r>
            <a:r>
              <a:rPr lang="en-US" sz="2400"/>
              <a:t>model </a:t>
            </a:r>
            <a:r>
              <a:rPr lang="en-US" sz="2400" smtClean="0"/>
              <a:t>for solving Resources </a:t>
            </a:r>
            <a:r>
              <a:rPr lang="en-US" sz="2400"/>
              <a:t>Consumption Prediction problem.</a:t>
            </a:r>
          </a:p>
        </p:txBody>
      </p:sp>
    </p:spTree>
    <p:extLst>
      <p:ext uri="{BB962C8B-B14F-4D97-AF65-F5344CB8AC3E}">
        <p14:creationId xmlns:p14="http://schemas.microsoft.com/office/powerpoint/2010/main" val="264747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7CDF-7ADB-634B-9E66-B81B06E8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</a:t>
            </a:r>
            <a:r>
              <a:rPr lang="en-US" smtClean="0"/>
              <a:t>.2. Future Work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4CB6F-859C-CA45-9F83-9CA7F9CB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4394200" y="2387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87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4394200" y="2387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87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488950" y="1510437"/>
            <a:ext cx="81216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Accelerate ISLO’s convergence speed.</a:t>
            </a:r>
            <a:endParaRPr lang="en-US" sz="2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Apply ISLO to hyper-parameter tuning process for Deep Learning models.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9880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7CDF-7ADB-634B-9E66-B81B06E8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>
            <a:normAutofit/>
          </a:bodyPr>
          <a:lstStyle/>
          <a:p>
            <a:r>
              <a:rPr lang="en-US" sz="4400" smtClean="0"/>
              <a:t>1. INTRODUCTION</a:t>
            </a:r>
            <a:endParaRPr lang="en-US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4CB6F-859C-CA45-9F83-9CA7F9CB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35206" y="5410200"/>
            <a:ext cx="2164194" cy="309563"/>
          </a:xfrm>
        </p:spPr>
        <p:txBody>
          <a:bodyPr/>
          <a:lstStyle/>
          <a:p>
            <a:pPr algn="ctr"/>
            <a:r>
              <a:rPr lang="en-US" sz="1200" i="1" smtClean="0">
                <a:solidFill>
                  <a:schemeClr val="tx1"/>
                </a:solidFill>
              </a:rPr>
              <a:t>Source: Google</a:t>
            </a:r>
            <a:endParaRPr lang="en-US" sz="1200" i="1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9550" y="1238248"/>
            <a:ext cx="8026400" cy="4902199"/>
          </a:xfrm>
        </p:spPr>
        <p:txBody>
          <a:bodyPr>
            <a:normAutofit/>
          </a:bodyPr>
          <a:lstStyle/>
          <a:p>
            <a:pPr marL="342900" lvl="1" indent="0">
              <a:lnSpc>
                <a:spcPct val="200000"/>
              </a:lnSpc>
              <a:buNone/>
            </a:pPr>
            <a:r>
              <a:rPr lang="en-US" sz="2800" b="1" smtClean="0"/>
              <a:t>1.1. Swarm-based Optimization Algorithms</a:t>
            </a:r>
          </a:p>
          <a:p>
            <a:pPr marL="342900" lvl="1" indent="0">
              <a:lnSpc>
                <a:spcPct val="200000"/>
              </a:lnSpc>
              <a:buNone/>
            </a:pPr>
            <a:r>
              <a:rPr lang="en-US" sz="2800" b="1" smtClean="0"/>
              <a:t>1.2. Auto-scaling Problem in Cloud Environment</a:t>
            </a:r>
          </a:p>
          <a:p>
            <a:pPr marL="342900" lvl="1" indent="0">
              <a:lnSpc>
                <a:spcPct val="200000"/>
              </a:lnSpc>
              <a:buNone/>
            </a:pPr>
            <a:r>
              <a:rPr lang="en-US" sz="2800" b="1" smtClean="0"/>
              <a:t>1.3. The Thesis Works</a:t>
            </a:r>
          </a:p>
        </p:txBody>
      </p:sp>
    </p:spTree>
    <p:extLst>
      <p:ext uri="{BB962C8B-B14F-4D97-AF65-F5344CB8AC3E}">
        <p14:creationId xmlns:p14="http://schemas.microsoft.com/office/powerpoint/2010/main" val="267251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7CDF-7ADB-634B-9E66-B81B06E8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1.1. Swarm-based Optimization Algorithms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4CB6F-859C-CA45-9F83-9CA7F9CB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0" y="1238248"/>
            <a:ext cx="7912100" cy="50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1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7CDF-7ADB-634B-9E66-B81B06E8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87315"/>
            <a:ext cx="8540750" cy="1325563"/>
          </a:xfrm>
        </p:spPr>
        <p:txBody>
          <a:bodyPr/>
          <a:lstStyle/>
          <a:p>
            <a:r>
              <a:rPr lang="en-US" smtClean="0"/>
              <a:t>1.2. Auto-scaling Problem in Cloud Enviroment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4CB6F-859C-CA45-9F83-9CA7F9CB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8950" y="1473200"/>
            <a:ext cx="836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4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7CDF-7ADB-634B-9E66-B81B06E8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1.3. The Thesis Works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4CB6F-859C-CA45-9F83-9CA7F9CB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498600"/>
            <a:ext cx="790575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Improve Sea Lion Optimization (SLnO) algorithm.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Use ISLO to optimize Cascade Feedforward Neural Network (ISLO-CFNN model).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Apply ISLO-CFNN model to solving Resources Consumption Prediction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4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7CDF-7ADB-634B-9E66-B81B06E8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>
            <a:normAutofit/>
          </a:bodyPr>
          <a:lstStyle/>
          <a:p>
            <a:r>
              <a:rPr lang="en-US" sz="4400"/>
              <a:t>2</a:t>
            </a:r>
            <a:r>
              <a:rPr lang="en-US" sz="4400" smtClean="0"/>
              <a:t>. IMPROVEMENTS AND MODEL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9550" y="1238248"/>
            <a:ext cx="8026400" cy="4902199"/>
          </a:xfrm>
        </p:spPr>
        <p:txBody>
          <a:bodyPr>
            <a:normAutofit/>
          </a:bodyPr>
          <a:lstStyle/>
          <a:p>
            <a:pPr marL="342900" lvl="1" indent="0">
              <a:lnSpc>
                <a:spcPct val="200000"/>
              </a:lnSpc>
              <a:buNone/>
            </a:pPr>
            <a:r>
              <a:rPr lang="en-US" sz="2800" b="1" smtClean="0"/>
              <a:t>2.1. </a:t>
            </a:r>
            <a:r>
              <a:rPr lang="en-US" sz="2400" b="1" smtClean="0"/>
              <a:t>Improved Sea Lion Optimization (ISLO) algorithm</a:t>
            </a:r>
          </a:p>
          <a:p>
            <a:pPr marL="342900" lvl="1" indent="0">
              <a:lnSpc>
                <a:spcPct val="200000"/>
              </a:lnSpc>
              <a:buNone/>
            </a:pPr>
            <a:r>
              <a:rPr lang="en-US" sz="2400" b="1"/>
              <a:t>2</a:t>
            </a:r>
            <a:r>
              <a:rPr lang="en-US" sz="2400" b="1" smtClean="0"/>
              <a:t>.2. Proposed Model </a:t>
            </a:r>
          </a:p>
        </p:txBody>
      </p:sp>
    </p:spTree>
    <p:extLst>
      <p:ext uri="{BB962C8B-B14F-4D97-AF65-F5344CB8AC3E}">
        <p14:creationId xmlns:p14="http://schemas.microsoft.com/office/powerpoint/2010/main" val="321174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7CDF-7ADB-634B-9E66-B81B06E8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2.1. ISLO algorithm (1)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4CB6F-859C-CA45-9F83-9CA7F9CB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100" y="1420378"/>
            <a:ext cx="790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Improvement in exploitation phase</a:t>
            </a:r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1924050"/>
            <a:ext cx="3524250" cy="1504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3831192"/>
            <a:ext cx="7029450" cy="197167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81000" y="3632200"/>
            <a:ext cx="82423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3100" y="2307193"/>
            <a:ext cx="212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Original SLnO</a:t>
            </a:r>
            <a:endParaRPr 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673100" y="4378493"/>
            <a:ext cx="212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ISLO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83507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7CDF-7ADB-634B-9E66-B81B06E8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2.1. ISLO algorithm (2)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4CB6F-859C-CA45-9F83-9CA7F9CB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100" y="1420378"/>
            <a:ext cx="790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Improvement in exploration phase</a:t>
            </a:r>
            <a:endParaRPr lang="en-US" sz="2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93" y="4941030"/>
            <a:ext cx="4349614" cy="1543051"/>
          </a:xfrm>
          <a:prstGeom prst="rect">
            <a:avLst/>
          </a:prstGeom>
        </p:spPr>
      </p:pic>
      <p:cxnSp>
        <p:nvCxnSpPr>
          <p:cNvPr id="12" name="Straight Connector 11"/>
          <p:cNvCxnSpPr>
            <a:endCxn id="6" idx="0"/>
          </p:cNvCxnSpPr>
          <p:nvPr/>
        </p:nvCxnSpPr>
        <p:spPr>
          <a:xfrm>
            <a:off x="4572000" y="1954508"/>
            <a:ext cx="0" cy="29865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7700" y="2829070"/>
            <a:ext cx="374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               is a random search agent from the current population.</a:t>
            </a:r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2829070"/>
            <a:ext cx="778828" cy="314389"/>
          </a:xfrm>
          <a:prstGeom prst="rect">
            <a:avLst/>
          </a:prstGeom>
        </p:spPr>
      </p:pic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851840"/>
              </p:ext>
            </p:extLst>
          </p:nvPr>
        </p:nvGraphicFramePr>
        <p:xfrm>
          <a:off x="4394200" y="2387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4200" y="2387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985497"/>
              </p:ext>
            </p:extLst>
          </p:nvPr>
        </p:nvGraphicFramePr>
        <p:xfrm>
          <a:off x="4394200" y="2387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7" imgW="914400" imgH="198720" progId="Equation.DSMT4">
                  <p:embed/>
                </p:oleObj>
              </mc:Choice>
              <mc:Fallback>
                <p:oleObj name="Equation" r:id="rId7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4200" y="2387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749801" y="2703877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	is a random search agent from the current population.</a:t>
            </a:r>
          </a:p>
          <a:p>
            <a:r>
              <a:rPr lang="en-US"/>
              <a:t>	</a:t>
            </a:r>
            <a:r>
              <a:rPr lang="en-US" smtClean="0"/>
              <a:t>is the best search agent from the current population.</a:t>
            </a:r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704" y="2697950"/>
            <a:ext cx="935401" cy="39545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704" y="3292456"/>
            <a:ext cx="861133" cy="30650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627" y="3915238"/>
            <a:ext cx="4371975" cy="55245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394450" y="1882043"/>
            <a:ext cx="212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ISLO</a:t>
            </a:r>
            <a:endParaRPr lang="en-US" sz="2400" b="1"/>
          </a:p>
        </p:txBody>
      </p:sp>
      <p:sp>
        <p:nvSpPr>
          <p:cNvPr id="29" name="TextBox 28"/>
          <p:cNvSpPr txBox="1"/>
          <p:nvPr/>
        </p:nvSpPr>
        <p:spPr>
          <a:xfrm>
            <a:off x="1451928" y="1954508"/>
            <a:ext cx="212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Original SLnO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9370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2684</TotalTime>
  <Words>378</Words>
  <Application>Microsoft Office PowerPoint</Application>
  <PresentationFormat>On-screen Show (4:3)</PresentationFormat>
  <Paragraphs>89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MathType 7.0 Equation</vt:lpstr>
      <vt:lpstr>THESIS Topic: ISLO - An Improved Sea Lion Optimization Algorithm and Application to Optimizing Cascade Feedforward Neural Network For Cloud Resource Consumption Prediction Problem </vt:lpstr>
      <vt:lpstr>CONTENTS</vt:lpstr>
      <vt:lpstr>1. INTRODUCTION</vt:lpstr>
      <vt:lpstr>1.1. Swarm-based Optimization Algorithms</vt:lpstr>
      <vt:lpstr>1.2. Auto-scaling Problem in Cloud Enviroment </vt:lpstr>
      <vt:lpstr>1.3. The Thesis Works</vt:lpstr>
      <vt:lpstr>2. IMPROVEMENTS AND MODEL</vt:lpstr>
      <vt:lpstr>2.1. ISLO algorithm (1)</vt:lpstr>
      <vt:lpstr>2.1. ISLO algorithm (2)</vt:lpstr>
      <vt:lpstr>2.2. Proposed Model</vt:lpstr>
      <vt:lpstr>Data Pre-processing</vt:lpstr>
      <vt:lpstr>ISLO-CFNN Model – Solution Initialization</vt:lpstr>
      <vt:lpstr>ISLO-CFNN Model – Workflow</vt:lpstr>
      <vt:lpstr>3. EXPERIMENTS</vt:lpstr>
      <vt:lpstr>3.1. ISLO Experiment</vt:lpstr>
      <vt:lpstr>Simulation of several functions</vt:lpstr>
      <vt:lpstr>Simulation of Experiment Results</vt:lpstr>
      <vt:lpstr>3.2. ISLO-CFNN Experiment - Data</vt:lpstr>
      <vt:lpstr>3.2. ISLO-CFNN Experiment – Results (1)</vt:lpstr>
      <vt:lpstr>3.2. ISLO-CFNN Experiment – Results (2)</vt:lpstr>
      <vt:lpstr>3.2. ISLO-CFNN Experiment – Results (3)</vt:lpstr>
      <vt:lpstr>4. CONCLUSION and FUTURE WORK</vt:lpstr>
      <vt:lpstr>4.1. Conclusion</vt:lpstr>
      <vt:lpstr>4.2.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Trung Tran Quang</cp:lastModifiedBy>
  <cp:revision>82</cp:revision>
  <dcterms:created xsi:type="dcterms:W3CDTF">2016-07-25T07:53:11Z</dcterms:created>
  <dcterms:modified xsi:type="dcterms:W3CDTF">2020-01-07T04:26:54Z</dcterms:modified>
</cp:coreProperties>
</file>