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80" r:id="rId1"/>
  </p:sldMasterIdLst>
  <p:notesMasterIdLst>
    <p:notesMasterId r:id="rId54"/>
  </p:notesMasterIdLst>
  <p:handoutMasterIdLst>
    <p:handoutMasterId r:id="rId55"/>
  </p:handoutMasterIdLst>
  <p:sldIdLst>
    <p:sldId id="265" r:id="rId2"/>
    <p:sldId id="272" r:id="rId3"/>
    <p:sldId id="273" r:id="rId4"/>
    <p:sldId id="278" r:id="rId5"/>
    <p:sldId id="286" r:id="rId6"/>
    <p:sldId id="287" r:id="rId7"/>
    <p:sldId id="288" r:id="rId8"/>
    <p:sldId id="290"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8" r:id="rId31"/>
    <p:sldId id="314" r:id="rId32"/>
    <p:sldId id="315" r:id="rId33"/>
    <p:sldId id="316" r:id="rId34"/>
    <p:sldId id="317" r:id="rId35"/>
    <p:sldId id="319" r:id="rId36"/>
    <p:sldId id="320" r:id="rId37"/>
    <p:sldId id="321" r:id="rId38"/>
    <p:sldId id="322" r:id="rId39"/>
    <p:sldId id="323" r:id="rId40"/>
    <p:sldId id="325" r:id="rId41"/>
    <p:sldId id="326" r:id="rId42"/>
    <p:sldId id="328" r:id="rId43"/>
    <p:sldId id="329" r:id="rId44"/>
    <p:sldId id="330" r:id="rId45"/>
    <p:sldId id="331" r:id="rId46"/>
    <p:sldId id="332" r:id="rId47"/>
    <p:sldId id="333" r:id="rId48"/>
    <p:sldId id="334" r:id="rId49"/>
    <p:sldId id="335" r:id="rId50"/>
    <p:sldId id="336" r:id="rId51"/>
    <p:sldId id="276" r:id="rId52"/>
    <p:sldId id="264" r:id="rId53"/>
  </p:sldIdLst>
  <p:sldSz cx="9144000" cy="6858000" type="screen4x3"/>
  <p:notesSz cx="6858000" cy="9144000"/>
  <p:embeddedFontLst>
    <p:embeddedFont>
      <p:font typeface="Calibri Light" panose="020F0302020204030204" pitchFamily="34" charset="0"/>
      <p:regular r:id="rId56"/>
      <p:italic r:id="rId57"/>
    </p:embeddedFont>
    <p:embeddedFont>
      <p:font typeface="Aharoni" panose="020B0600070205080204" charset="-79"/>
      <p:bold r:id="rId58"/>
    </p:embeddedFont>
    <p:embeddedFont>
      <p:font typeface="Calibri" panose="020F0502020204030204" pitchFamily="34" charset="0"/>
      <p:regular r:id="rId59"/>
      <p:bold r:id="rId60"/>
      <p:italic r:id="rId61"/>
      <p:boldItalic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FFF"/>
    <a:srgbClr val="0FA0D9"/>
    <a:srgbClr val="0196D4"/>
    <a:srgbClr val="0078B2"/>
    <a:srgbClr val="E16A1A"/>
    <a:srgbClr val="12A2DA"/>
    <a:srgbClr val="0297D4"/>
    <a:srgbClr val="0F6FC6"/>
    <a:srgbClr val="0A9CD7"/>
    <a:srgbClr val="089B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87500" autoAdjust="0"/>
  </p:normalViewPr>
  <p:slideViewPr>
    <p:cSldViewPr snapToGrid="0">
      <p:cViewPr varScale="1">
        <p:scale>
          <a:sx n="102" d="100"/>
          <a:sy n="102" d="100"/>
        </p:scale>
        <p:origin x="2070" y="84"/>
      </p:cViewPr>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81" d="100"/>
          <a:sy n="81" d="100"/>
        </p:scale>
        <p:origin x="197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A469D-89C3-44A5-8B3E-C638FD31E0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CDE3CA1-0F6E-42EE-8865-86C83EBF9FDD}">
      <dgm:prSet/>
      <dgm:spPr/>
      <dgm:t>
        <a:bodyPr/>
        <a:lstStyle/>
        <a:p>
          <a:pPr rtl="0"/>
          <a:r>
            <a:rPr lang="en-US" dirty="0" smtClean="0"/>
            <a:t>Overview</a:t>
          </a:r>
          <a:endParaRPr lang="en-US" dirty="0"/>
        </a:p>
      </dgm:t>
    </dgm:pt>
    <dgm:pt modelId="{28AEB34A-143A-4A32-AED6-6A18633B8DBA}" type="parTrans" cxnId="{F75B1156-8E41-40E4-8055-C16CC21C2582}">
      <dgm:prSet/>
      <dgm:spPr/>
      <dgm:t>
        <a:bodyPr/>
        <a:lstStyle/>
        <a:p>
          <a:endParaRPr lang="en-US"/>
        </a:p>
      </dgm:t>
    </dgm:pt>
    <dgm:pt modelId="{29EA752F-C6BC-4ED0-8657-455AE8D26F62}" type="sibTrans" cxnId="{F75B1156-8E41-40E4-8055-C16CC21C2582}">
      <dgm:prSet/>
      <dgm:spPr/>
      <dgm:t>
        <a:bodyPr/>
        <a:lstStyle/>
        <a:p>
          <a:endParaRPr lang="en-US"/>
        </a:p>
      </dgm:t>
    </dgm:pt>
    <dgm:pt modelId="{A8EE2E84-D8CD-457A-A067-1EF05D5A5789}">
      <dgm:prSet/>
      <dgm:spPr/>
      <dgm:t>
        <a:bodyPr/>
        <a:lstStyle/>
        <a:p>
          <a:pPr rtl="0"/>
          <a:r>
            <a:rPr lang="en-US" dirty="0" smtClean="0"/>
            <a:t>Advanced</a:t>
          </a:r>
          <a:endParaRPr lang="en-US" dirty="0"/>
        </a:p>
      </dgm:t>
    </dgm:pt>
    <dgm:pt modelId="{8F358761-D8CD-426E-9AE3-FDC099632647}" type="parTrans" cxnId="{A3D08877-F8AE-41FC-A49E-580FE1D9B323}">
      <dgm:prSet/>
      <dgm:spPr/>
      <dgm:t>
        <a:bodyPr/>
        <a:lstStyle/>
        <a:p>
          <a:endParaRPr lang="en-US"/>
        </a:p>
      </dgm:t>
    </dgm:pt>
    <dgm:pt modelId="{0B67A8D5-C1D5-46C4-89B3-4FDBC32DF26A}" type="sibTrans" cxnId="{A3D08877-F8AE-41FC-A49E-580FE1D9B323}">
      <dgm:prSet/>
      <dgm:spPr/>
      <dgm:t>
        <a:bodyPr/>
        <a:lstStyle/>
        <a:p>
          <a:endParaRPr lang="en-US"/>
        </a:p>
      </dgm:t>
    </dgm:pt>
    <dgm:pt modelId="{E99B1AF2-7DD6-4B1B-AFAF-3440BFDE437E}">
      <dgm:prSet custT="1"/>
      <dgm:spPr/>
      <dgm:t>
        <a:bodyPr/>
        <a:lstStyle/>
        <a:p>
          <a:pPr rtl="0"/>
          <a:r>
            <a:rPr lang="en-US" sz="2000" b="0" i="0" dirty="0" smtClean="0"/>
            <a:t>Variables</a:t>
          </a:r>
          <a:endParaRPr lang="en-US" sz="2000" b="0" dirty="0"/>
        </a:p>
      </dgm:t>
    </dgm:pt>
    <dgm:pt modelId="{4F56533B-BFBD-4B6C-B754-2327803CD3E0}" type="parTrans" cxnId="{AFBE6314-0C1C-4671-9933-4A9E1A20F566}">
      <dgm:prSet/>
      <dgm:spPr/>
      <dgm:t>
        <a:bodyPr/>
        <a:lstStyle/>
        <a:p>
          <a:endParaRPr lang="en-US"/>
        </a:p>
      </dgm:t>
    </dgm:pt>
    <dgm:pt modelId="{E04E8329-AF40-4020-A0B8-1FE5056A05C0}" type="sibTrans" cxnId="{AFBE6314-0C1C-4671-9933-4A9E1A20F566}">
      <dgm:prSet/>
      <dgm:spPr/>
      <dgm:t>
        <a:bodyPr/>
        <a:lstStyle/>
        <a:p>
          <a:endParaRPr lang="en-US"/>
        </a:p>
      </dgm:t>
    </dgm:pt>
    <dgm:pt modelId="{B9465747-C4A5-4DD0-9573-92B94EEAA222}">
      <dgm:prSet custT="1"/>
      <dgm:spPr/>
      <dgm:t>
        <a:bodyPr/>
        <a:lstStyle/>
        <a:p>
          <a:r>
            <a:rPr lang="en-US" sz="2000" b="0" i="0" dirty="0" smtClean="0"/>
            <a:t>Conditional Statements and Loops</a:t>
          </a:r>
          <a:endParaRPr lang="en-US" sz="2000" b="0" dirty="0"/>
        </a:p>
      </dgm:t>
    </dgm:pt>
    <dgm:pt modelId="{752207F2-50B5-46E2-8E62-EC42D61ED505}" type="parTrans" cxnId="{9B0D69CC-ABE0-4AE6-B12F-0D6310D431CC}">
      <dgm:prSet/>
      <dgm:spPr/>
      <dgm:t>
        <a:bodyPr/>
        <a:lstStyle/>
        <a:p>
          <a:endParaRPr lang="en-US"/>
        </a:p>
      </dgm:t>
    </dgm:pt>
    <dgm:pt modelId="{7F407048-0A57-4A38-B6E0-FC65B324D0B2}" type="sibTrans" cxnId="{9B0D69CC-ABE0-4AE6-B12F-0D6310D431CC}">
      <dgm:prSet/>
      <dgm:spPr/>
      <dgm:t>
        <a:bodyPr/>
        <a:lstStyle/>
        <a:p>
          <a:endParaRPr lang="en-US"/>
        </a:p>
      </dgm:t>
    </dgm:pt>
    <dgm:pt modelId="{3B0AA628-49C0-41C7-9401-791A8C9F4321}">
      <dgm:prSet custT="1"/>
      <dgm:spPr/>
      <dgm:t>
        <a:bodyPr/>
        <a:lstStyle/>
        <a:p>
          <a:r>
            <a:rPr lang="en-US" sz="2000" b="0" i="0" dirty="0" smtClean="0"/>
            <a:t>Arrays, Slices and </a:t>
          </a:r>
          <a:r>
            <a:rPr lang="en-US" sz="2000" b="0" i="0" dirty="0" err="1" smtClean="0"/>
            <a:t>Variadic</a:t>
          </a:r>
          <a:r>
            <a:rPr lang="en-US" sz="2000" b="0" i="0" dirty="0" smtClean="0"/>
            <a:t> Functions</a:t>
          </a:r>
          <a:endParaRPr lang="en-US" sz="2000" b="0" dirty="0"/>
        </a:p>
      </dgm:t>
    </dgm:pt>
    <dgm:pt modelId="{15ABA3BD-1224-45C7-AD06-89721DE3FA9E}" type="parTrans" cxnId="{01A5528D-854C-443B-B456-72A86F98EF5C}">
      <dgm:prSet/>
      <dgm:spPr/>
      <dgm:t>
        <a:bodyPr/>
        <a:lstStyle/>
        <a:p>
          <a:endParaRPr lang="en-US"/>
        </a:p>
      </dgm:t>
    </dgm:pt>
    <dgm:pt modelId="{7030DADD-50C0-4A3B-AF57-566513F00F4B}" type="sibTrans" cxnId="{01A5528D-854C-443B-B456-72A86F98EF5C}">
      <dgm:prSet/>
      <dgm:spPr/>
      <dgm:t>
        <a:bodyPr/>
        <a:lstStyle/>
        <a:p>
          <a:endParaRPr lang="en-US"/>
        </a:p>
      </dgm:t>
    </dgm:pt>
    <dgm:pt modelId="{05202886-48DC-4419-AE49-7B0D7F9CE610}">
      <dgm:prSet custT="1"/>
      <dgm:spPr/>
      <dgm:t>
        <a:bodyPr/>
        <a:lstStyle/>
        <a:p>
          <a:r>
            <a:rPr lang="en-US" sz="2000" b="0" i="0" dirty="0" smtClean="0"/>
            <a:t>Pointers, Structures and Methods</a:t>
          </a:r>
          <a:endParaRPr lang="en-US" sz="2000" b="0" dirty="0"/>
        </a:p>
      </dgm:t>
    </dgm:pt>
    <dgm:pt modelId="{1FBD773F-2C13-4784-A741-1C410A729B28}" type="parTrans" cxnId="{5ED1E56B-1022-4305-964E-15414FD0D86C}">
      <dgm:prSet/>
      <dgm:spPr/>
      <dgm:t>
        <a:bodyPr/>
        <a:lstStyle/>
        <a:p>
          <a:endParaRPr lang="en-US"/>
        </a:p>
      </dgm:t>
    </dgm:pt>
    <dgm:pt modelId="{134EA70C-B825-46AC-8998-74C9590988CF}" type="sibTrans" cxnId="{5ED1E56B-1022-4305-964E-15414FD0D86C}">
      <dgm:prSet/>
      <dgm:spPr/>
      <dgm:t>
        <a:bodyPr/>
        <a:lstStyle/>
        <a:p>
          <a:endParaRPr lang="en-US"/>
        </a:p>
      </dgm:t>
    </dgm:pt>
    <dgm:pt modelId="{2250DB37-6814-41DE-AA33-C12C8B808E01}">
      <dgm:prSet custT="1"/>
      <dgm:spPr/>
      <dgm:t>
        <a:bodyPr/>
        <a:lstStyle/>
        <a:p>
          <a:r>
            <a:rPr lang="en-US" sz="2000" b="0" i="0" dirty="0" smtClean="0"/>
            <a:t>Interfaces</a:t>
          </a:r>
          <a:endParaRPr lang="en-US" sz="2000" b="0" dirty="0"/>
        </a:p>
      </dgm:t>
    </dgm:pt>
    <dgm:pt modelId="{8B231AA2-DFCF-4318-B3B3-3626D75302D0}" type="parTrans" cxnId="{76E1C7F2-639A-4281-B8C7-ABE08F24C332}">
      <dgm:prSet/>
      <dgm:spPr/>
      <dgm:t>
        <a:bodyPr/>
        <a:lstStyle/>
        <a:p>
          <a:endParaRPr lang="en-US"/>
        </a:p>
      </dgm:t>
    </dgm:pt>
    <dgm:pt modelId="{57BCB12C-B230-4727-ADD3-E14C4C761955}" type="sibTrans" cxnId="{76E1C7F2-639A-4281-B8C7-ABE08F24C332}">
      <dgm:prSet/>
      <dgm:spPr/>
      <dgm:t>
        <a:bodyPr/>
        <a:lstStyle/>
        <a:p>
          <a:endParaRPr lang="en-US"/>
        </a:p>
      </dgm:t>
    </dgm:pt>
    <dgm:pt modelId="{974C7352-2CC6-4EC6-8C9C-58E0273E1CFE}">
      <dgm:prSet/>
      <dgm:spPr/>
      <dgm:t>
        <a:bodyPr/>
        <a:lstStyle/>
        <a:p>
          <a:r>
            <a:rPr lang="en-US" b="0" i="0" dirty="0" smtClean="0"/>
            <a:t>Concurrency</a:t>
          </a:r>
          <a:endParaRPr lang="en-US" b="0" dirty="0"/>
        </a:p>
      </dgm:t>
    </dgm:pt>
    <dgm:pt modelId="{C49D4860-C86D-4B94-A891-84AC89EC430B}" type="parTrans" cxnId="{E7D1BACE-FF5A-4F0A-9F7F-EA9198C69B8F}">
      <dgm:prSet/>
      <dgm:spPr/>
      <dgm:t>
        <a:bodyPr/>
        <a:lstStyle/>
        <a:p>
          <a:endParaRPr lang="en-US"/>
        </a:p>
      </dgm:t>
    </dgm:pt>
    <dgm:pt modelId="{678476F3-276D-407E-A0B0-A1C00AB62141}" type="sibTrans" cxnId="{E7D1BACE-FF5A-4F0A-9F7F-EA9198C69B8F}">
      <dgm:prSet/>
      <dgm:spPr/>
      <dgm:t>
        <a:bodyPr/>
        <a:lstStyle/>
        <a:p>
          <a:endParaRPr lang="en-US"/>
        </a:p>
      </dgm:t>
    </dgm:pt>
    <dgm:pt modelId="{5E69094D-549F-4F20-9688-0706BA38B015}">
      <dgm:prSet/>
      <dgm:spPr/>
      <dgm:t>
        <a:bodyPr/>
        <a:lstStyle/>
        <a:p>
          <a:r>
            <a:rPr lang="en-US" b="0" i="0" dirty="0" smtClean="0"/>
            <a:t>Defer</a:t>
          </a:r>
          <a:endParaRPr lang="en-US" b="0" dirty="0"/>
        </a:p>
      </dgm:t>
    </dgm:pt>
    <dgm:pt modelId="{2047E22F-FD2D-40F5-90B3-09A4703FEAC2}" type="parTrans" cxnId="{992AF34E-2A27-4A7B-90EC-A9DD60A502D3}">
      <dgm:prSet/>
      <dgm:spPr/>
      <dgm:t>
        <a:bodyPr/>
        <a:lstStyle/>
        <a:p>
          <a:endParaRPr lang="en-US"/>
        </a:p>
      </dgm:t>
    </dgm:pt>
    <dgm:pt modelId="{2571AD4E-9701-4AE6-A2F9-961AABC015CC}" type="sibTrans" cxnId="{992AF34E-2A27-4A7B-90EC-A9DD60A502D3}">
      <dgm:prSet/>
      <dgm:spPr/>
      <dgm:t>
        <a:bodyPr/>
        <a:lstStyle/>
        <a:p>
          <a:endParaRPr lang="en-US"/>
        </a:p>
      </dgm:t>
    </dgm:pt>
    <dgm:pt modelId="{CC243BBE-1B98-47AB-AA16-DB65D3484FFC}">
      <dgm:prSet custT="1"/>
      <dgm:spPr/>
      <dgm:t>
        <a:bodyPr/>
        <a:lstStyle/>
        <a:p>
          <a:pPr rtl="0"/>
          <a:r>
            <a:rPr lang="en-US" sz="2000" b="0" i="0" dirty="0" smtClean="0"/>
            <a:t>Functions and Packages</a:t>
          </a:r>
          <a:endParaRPr lang="en-US" sz="2000" b="0" dirty="0"/>
        </a:p>
      </dgm:t>
    </dgm:pt>
    <dgm:pt modelId="{6C7F9712-4DDF-42BB-AD50-891832FB36E5}" type="parTrans" cxnId="{B73765D1-A6A5-4971-BAC2-A114DBCA8B63}">
      <dgm:prSet/>
      <dgm:spPr/>
      <dgm:t>
        <a:bodyPr/>
        <a:lstStyle/>
        <a:p>
          <a:endParaRPr lang="en-US"/>
        </a:p>
      </dgm:t>
    </dgm:pt>
    <dgm:pt modelId="{EF74C7D7-0C5D-4937-9AC6-9498F558B175}" type="sibTrans" cxnId="{B73765D1-A6A5-4971-BAC2-A114DBCA8B63}">
      <dgm:prSet/>
      <dgm:spPr/>
      <dgm:t>
        <a:bodyPr/>
        <a:lstStyle/>
        <a:p>
          <a:endParaRPr lang="en-US"/>
        </a:p>
      </dgm:t>
    </dgm:pt>
    <dgm:pt modelId="{F8038E34-346F-4452-9CEF-8120233D4AE9}">
      <dgm:prSet/>
      <dgm:spPr/>
      <dgm:t>
        <a:bodyPr/>
        <a:lstStyle/>
        <a:p>
          <a:r>
            <a:rPr lang="en-US" b="0" i="0" dirty="0" smtClean="0"/>
            <a:t>Panic and Recover</a:t>
          </a:r>
          <a:endParaRPr lang="en-US" b="0" dirty="0"/>
        </a:p>
      </dgm:t>
    </dgm:pt>
    <dgm:pt modelId="{4FBC00E2-75F1-4BE0-B9CD-55A0C71025AE}" type="parTrans" cxnId="{8790E1F5-21DA-458F-BA8C-08D59C068EED}">
      <dgm:prSet/>
      <dgm:spPr/>
    </dgm:pt>
    <dgm:pt modelId="{65549B74-244A-4330-8501-933E9FC4E6BF}" type="sibTrans" cxnId="{8790E1F5-21DA-458F-BA8C-08D59C068EED}">
      <dgm:prSet/>
      <dgm:spPr/>
    </dgm:pt>
    <dgm:pt modelId="{B494D581-F13C-4C1B-ACD5-C724BFDC67AE}">
      <dgm:prSet/>
      <dgm:spPr/>
      <dgm:t>
        <a:bodyPr/>
        <a:lstStyle/>
        <a:p>
          <a:r>
            <a:rPr lang="en-US" b="0" i="0" dirty="0" err="1" smtClean="0"/>
            <a:t>Filehandling</a:t>
          </a:r>
          <a:endParaRPr lang="en-US" b="0" dirty="0"/>
        </a:p>
      </dgm:t>
    </dgm:pt>
    <dgm:pt modelId="{1B41AB1F-E30E-4EE4-8B88-5A18A452F984}" type="sibTrans" cxnId="{B45207E2-321B-4F38-B15D-3AE92728C1F9}">
      <dgm:prSet/>
      <dgm:spPr/>
      <dgm:t>
        <a:bodyPr/>
        <a:lstStyle/>
        <a:p>
          <a:endParaRPr lang="en-US"/>
        </a:p>
      </dgm:t>
    </dgm:pt>
    <dgm:pt modelId="{B9E5713A-1021-48CD-B835-A33F4B293626}" type="parTrans" cxnId="{B45207E2-321B-4F38-B15D-3AE92728C1F9}">
      <dgm:prSet/>
      <dgm:spPr/>
      <dgm:t>
        <a:bodyPr/>
        <a:lstStyle/>
        <a:p>
          <a:endParaRPr lang="en-US"/>
        </a:p>
      </dgm:t>
    </dgm:pt>
    <dgm:pt modelId="{1FE78301-F57F-48FA-96D2-DFD73E997C49}">
      <dgm:prSet/>
      <dgm:spPr/>
      <dgm:t>
        <a:bodyPr/>
        <a:lstStyle/>
        <a:p>
          <a:r>
            <a:rPr lang="en-US" b="0" i="0" dirty="0" smtClean="0"/>
            <a:t>Reflection</a:t>
          </a:r>
          <a:endParaRPr lang="en-US" b="0" dirty="0"/>
        </a:p>
      </dgm:t>
    </dgm:pt>
    <dgm:pt modelId="{10FA32EF-F012-49E9-954E-98FD51C946D1}" type="parTrans" cxnId="{E298710A-ACE5-4790-BBAA-CE8AE470F8DC}">
      <dgm:prSet/>
      <dgm:spPr/>
    </dgm:pt>
    <dgm:pt modelId="{7C4486F8-11E6-46C2-A347-345BDB879837}" type="sibTrans" cxnId="{E298710A-ACE5-4790-BBAA-CE8AE470F8DC}">
      <dgm:prSet/>
      <dgm:spPr/>
    </dgm:pt>
    <dgm:pt modelId="{3B92E122-678A-4911-B293-21BBC6278F18}" type="pres">
      <dgm:prSet presAssocID="{D99A469D-89C3-44A5-8B3E-C638FD31E05E}" presName="Name0" presStyleCnt="0">
        <dgm:presLayoutVars>
          <dgm:dir/>
          <dgm:animLvl val="lvl"/>
          <dgm:resizeHandles val="exact"/>
        </dgm:presLayoutVars>
      </dgm:prSet>
      <dgm:spPr/>
      <dgm:t>
        <a:bodyPr/>
        <a:lstStyle/>
        <a:p>
          <a:endParaRPr lang="en-US"/>
        </a:p>
      </dgm:t>
    </dgm:pt>
    <dgm:pt modelId="{B04AB52C-E238-4D49-8BE7-62A782E1773B}" type="pres">
      <dgm:prSet presAssocID="{CCDE3CA1-0F6E-42EE-8865-86C83EBF9FDD}" presName="composite" presStyleCnt="0"/>
      <dgm:spPr/>
    </dgm:pt>
    <dgm:pt modelId="{15A8BD78-2380-4319-8792-55461E1B094B}" type="pres">
      <dgm:prSet presAssocID="{CCDE3CA1-0F6E-42EE-8865-86C83EBF9FDD}" presName="parTx" presStyleLbl="alignNode1" presStyleIdx="0" presStyleCnt="2">
        <dgm:presLayoutVars>
          <dgm:chMax val="0"/>
          <dgm:chPref val="0"/>
          <dgm:bulletEnabled val="1"/>
        </dgm:presLayoutVars>
      </dgm:prSet>
      <dgm:spPr/>
      <dgm:t>
        <a:bodyPr/>
        <a:lstStyle/>
        <a:p>
          <a:endParaRPr lang="en-US"/>
        </a:p>
      </dgm:t>
    </dgm:pt>
    <dgm:pt modelId="{3BBEF681-B718-44ED-A895-D684A602F9A0}" type="pres">
      <dgm:prSet presAssocID="{CCDE3CA1-0F6E-42EE-8865-86C83EBF9FDD}" presName="desTx" presStyleLbl="alignAccFollowNode1" presStyleIdx="0" presStyleCnt="2">
        <dgm:presLayoutVars>
          <dgm:bulletEnabled val="1"/>
        </dgm:presLayoutVars>
      </dgm:prSet>
      <dgm:spPr/>
      <dgm:t>
        <a:bodyPr/>
        <a:lstStyle/>
        <a:p>
          <a:endParaRPr lang="en-US"/>
        </a:p>
      </dgm:t>
    </dgm:pt>
    <dgm:pt modelId="{23AB0846-9437-4BAA-823E-560A674B0F61}" type="pres">
      <dgm:prSet presAssocID="{29EA752F-C6BC-4ED0-8657-455AE8D26F62}" presName="space" presStyleCnt="0"/>
      <dgm:spPr/>
    </dgm:pt>
    <dgm:pt modelId="{58BAF125-BDFF-4BFE-9DC8-E76065D457F9}" type="pres">
      <dgm:prSet presAssocID="{A8EE2E84-D8CD-457A-A067-1EF05D5A5789}" presName="composite" presStyleCnt="0"/>
      <dgm:spPr/>
    </dgm:pt>
    <dgm:pt modelId="{6DDCE8D9-DD25-4255-BF14-7D04DFA688FA}" type="pres">
      <dgm:prSet presAssocID="{A8EE2E84-D8CD-457A-A067-1EF05D5A5789}" presName="parTx" presStyleLbl="alignNode1" presStyleIdx="1" presStyleCnt="2">
        <dgm:presLayoutVars>
          <dgm:chMax val="0"/>
          <dgm:chPref val="0"/>
          <dgm:bulletEnabled val="1"/>
        </dgm:presLayoutVars>
      </dgm:prSet>
      <dgm:spPr/>
      <dgm:t>
        <a:bodyPr/>
        <a:lstStyle/>
        <a:p>
          <a:endParaRPr lang="en-US"/>
        </a:p>
      </dgm:t>
    </dgm:pt>
    <dgm:pt modelId="{1356F4A2-1D17-4C98-B345-784DF689393B}" type="pres">
      <dgm:prSet presAssocID="{A8EE2E84-D8CD-457A-A067-1EF05D5A5789}" presName="desTx" presStyleLbl="alignAccFollowNode1" presStyleIdx="1" presStyleCnt="2">
        <dgm:presLayoutVars>
          <dgm:bulletEnabled val="1"/>
        </dgm:presLayoutVars>
      </dgm:prSet>
      <dgm:spPr/>
      <dgm:t>
        <a:bodyPr/>
        <a:lstStyle/>
        <a:p>
          <a:endParaRPr lang="en-US"/>
        </a:p>
      </dgm:t>
    </dgm:pt>
  </dgm:ptLst>
  <dgm:cxnLst>
    <dgm:cxn modelId="{7E42233E-E2F9-4A0D-A9AB-69549D03DA0B}" type="presOf" srcId="{B9465747-C4A5-4DD0-9573-92B94EEAA222}" destId="{3BBEF681-B718-44ED-A895-D684A602F9A0}" srcOrd="0" destOrd="2" presId="urn:microsoft.com/office/officeart/2005/8/layout/hList1"/>
    <dgm:cxn modelId="{3F90D8A8-16C7-46F4-9F2F-935C612DF3B6}" type="presOf" srcId="{05202886-48DC-4419-AE49-7B0D7F9CE610}" destId="{3BBEF681-B718-44ED-A895-D684A602F9A0}" srcOrd="0" destOrd="4" presId="urn:microsoft.com/office/officeart/2005/8/layout/hList1"/>
    <dgm:cxn modelId="{A3D08877-F8AE-41FC-A49E-580FE1D9B323}" srcId="{D99A469D-89C3-44A5-8B3E-C638FD31E05E}" destId="{A8EE2E84-D8CD-457A-A067-1EF05D5A5789}" srcOrd="1" destOrd="0" parTransId="{8F358761-D8CD-426E-9AE3-FDC099632647}" sibTransId="{0B67A8D5-C1D5-46C4-89B3-4FDBC32DF26A}"/>
    <dgm:cxn modelId="{9B5F1867-FA2E-4846-85A9-E76484B79BC0}" type="presOf" srcId="{E99B1AF2-7DD6-4B1B-AFAF-3440BFDE437E}" destId="{3BBEF681-B718-44ED-A895-D684A602F9A0}" srcOrd="0" destOrd="0" presId="urn:microsoft.com/office/officeart/2005/8/layout/hList1"/>
    <dgm:cxn modelId="{785C92CB-3558-4A18-82A5-AA7BE6B2117F}" type="presOf" srcId="{2250DB37-6814-41DE-AA33-C12C8B808E01}" destId="{3BBEF681-B718-44ED-A895-D684A602F9A0}" srcOrd="0" destOrd="5" presId="urn:microsoft.com/office/officeart/2005/8/layout/hList1"/>
    <dgm:cxn modelId="{D5C57485-A4EA-416B-A7E3-F3DAB9CB08F8}" type="presOf" srcId="{5E69094D-549F-4F20-9688-0706BA38B015}" destId="{1356F4A2-1D17-4C98-B345-784DF689393B}" srcOrd="0" destOrd="1" presId="urn:microsoft.com/office/officeart/2005/8/layout/hList1"/>
    <dgm:cxn modelId="{01A5528D-854C-443B-B456-72A86F98EF5C}" srcId="{CCDE3CA1-0F6E-42EE-8865-86C83EBF9FDD}" destId="{3B0AA628-49C0-41C7-9401-791A8C9F4321}" srcOrd="3" destOrd="0" parTransId="{15ABA3BD-1224-45C7-AD06-89721DE3FA9E}" sibTransId="{7030DADD-50C0-4A3B-AF57-566513F00F4B}"/>
    <dgm:cxn modelId="{0AD7936E-A7B4-4A05-A664-E825542790F2}" type="presOf" srcId="{F8038E34-346F-4452-9CEF-8120233D4AE9}" destId="{1356F4A2-1D17-4C98-B345-784DF689393B}" srcOrd="0" destOrd="2" presId="urn:microsoft.com/office/officeart/2005/8/layout/hList1"/>
    <dgm:cxn modelId="{EC03118C-3C0B-4454-9D5E-17ED0DD85926}" type="presOf" srcId="{974C7352-2CC6-4EC6-8C9C-58E0273E1CFE}" destId="{1356F4A2-1D17-4C98-B345-784DF689393B}" srcOrd="0" destOrd="0" presId="urn:microsoft.com/office/officeart/2005/8/layout/hList1"/>
    <dgm:cxn modelId="{E7D1BACE-FF5A-4F0A-9F7F-EA9198C69B8F}" srcId="{A8EE2E84-D8CD-457A-A067-1EF05D5A5789}" destId="{974C7352-2CC6-4EC6-8C9C-58E0273E1CFE}" srcOrd="0" destOrd="0" parTransId="{C49D4860-C86D-4B94-A891-84AC89EC430B}" sibTransId="{678476F3-276D-407E-A0B0-A1C00AB62141}"/>
    <dgm:cxn modelId="{68F973CC-8C52-413F-AD67-D04FCFBE5395}" type="presOf" srcId="{CCDE3CA1-0F6E-42EE-8865-86C83EBF9FDD}" destId="{15A8BD78-2380-4319-8792-55461E1B094B}" srcOrd="0" destOrd="0" presId="urn:microsoft.com/office/officeart/2005/8/layout/hList1"/>
    <dgm:cxn modelId="{F75B1156-8E41-40E4-8055-C16CC21C2582}" srcId="{D99A469D-89C3-44A5-8B3E-C638FD31E05E}" destId="{CCDE3CA1-0F6E-42EE-8865-86C83EBF9FDD}" srcOrd="0" destOrd="0" parTransId="{28AEB34A-143A-4A32-AED6-6A18633B8DBA}" sibTransId="{29EA752F-C6BC-4ED0-8657-455AE8D26F62}"/>
    <dgm:cxn modelId="{525CDCA2-709F-420B-B35F-2C699B2398EB}" type="presOf" srcId="{B494D581-F13C-4C1B-ACD5-C724BFDC67AE}" destId="{1356F4A2-1D17-4C98-B345-784DF689393B}" srcOrd="0" destOrd="4" presId="urn:microsoft.com/office/officeart/2005/8/layout/hList1"/>
    <dgm:cxn modelId="{7CFAFF11-352A-4B25-B11A-FFE6A06EA3B6}" type="presOf" srcId="{CC243BBE-1B98-47AB-AA16-DB65D3484FFC}" destId="{3BBEF681-B718-44ED-A895-D684A602F9A0}" srcOrd="0" destOrd="1" presId="urn:microsoft.com/office/officeart/2005/8/layout/hList1"/>
    <dgm:cxn modelId="{B45207E2-321B-4F38-B15D-3AE92728C1F9}" srcId="{A8EE2E84-D8CD-457A-A067-1EF05D5A5789}" destId="{B494D581-F13C-4C1B-ACD5-C724BFDC67AE}" srcOrd="4" destOrd="0" parTransId="{B9E5713A-1021-48CD-B835-A33F4B293626}" sibTransId="{1B41AB1F-E30E-4EE4-8B88-5A18A452F984}"/>
    <dgm:cxn modelId="{76E1C7F2-639A-4281-B8C7-ABE08F24C332}" srcId="{CCDE3CA1-0F6E-42EE-8865-86C83EBF9FDD}" destId="{2250DB37-6814-41DE-AA33-C12C8B808E01}" srcOrd="5" destOrd="0" parTransId="{8B231AA2-DFCF-4318-B3B3-3626D75302D0}" sibTransId="{57BCB12C-B230-4727-ADD3-E14C4C761955}"/>
    <dgm:cxn modelId="{F73A4A9B-34CB-45BC-9C65-72152D6D4641}" type="presOf" srcId="{1FE78301-F57F-48FA-96D2-DFD73E997C49}" destId="{1356F4A2-1D17-4C98-B345-784DF689393B}" srcOrd="0" destOrd="3" presId="urn:microsoft.com/office/officeart/2005/8/layout/hList1"/>
    <dgm:cxn modelId="{8790E1F5-21DA-458F-BA8C-08D59C068EED}" srcId="{A8EE2E84-D8CD-457A-A067-1EF05D5A5789}" destId="{F8038E34-346F-4452-9CEF-8120233D4AE9}" srcOrd="2" destOrd="0" parTransId="{4FBC00E2-75F1-4BE0-B9CD-55A0C71025AE}" sibTransId="{65549B74-244A-4330-8501-933E9FC4E6BF}"/>
    <dgm:cxn modelId="{5ED1E56B-1022-4305-964E-15414FD0D86C}" srcId="{CCDE3CA1-0F6E-42EE-8865-86C83EBF9FDD}" destId="{05202886-48DC-4419-AE49-7B0D7F9CE610}" srcOrd="4" destOrd="0" parTransId="{1FBD773F-2C13-4784-A741-1C410A729B28}" sibTransId="{134EA70C-B825-46AC-8998-74C9590988CF}"/>
    <dgm:cxn modelId="{B73765D1-A6A5-4971-BAC2-A114DBCA8B63}" srcId="{CCDE3CA1-0F6E-42EE-8865-86C83EBF9FDD}" destId="{CC243BBE-1B98-47AB-AA16-DB65D3484FFC}" srcOrd="1" destOrd="0" parTransId="{6C7F9712-4DDF-42BB-AD50-891832FB36E5}" sibTransId="{EF74C7D7-0C5D-4937-9AC6-9498F558B175}"/>
    <dgm:cxn modelId="{E298710A-ACE5-4790-BBAA-CE8AE470F8DC}" srcId="{A8EE2E84-D8CD-457A-A067-1EF05D5A5789}" destId="{1FE78301-F57F-48FA-96D2-DFD73E997C49}" srcOrd="3" destOrd="0" parTransId="{10FA32EF-F012-49E9-954E-98FD51C946D1}" sibTransId="{7C4486F8-11E6-46C2-A347-345BDB879837}"/>
    <dgm:cxn modelId="{AB701DF8-13B1-45EA-A613-8DA096306F01}" type="presOf" srcId="{D99A469D-89C3-44A5-8B3E-C638FD31E05E}" destId="{3B92E122-678A-4911-B293-21BBC6278F18}" srcOrd="0" destOrd="0" presId="urn:microsoft.com/office/officeart/2005/8/layout/hList1"/>
    <dgm:cxn modelId="{AFBE6314-0C1C-4671-9933-4A9E1A20F566}" srcId="{CCDE3CA1-0F6E-42EE-8865-86C83EBF9FDD}" destId="{E99B1AF2-7DD6-4B1B-AFAF-3440BFDE437E}" srcOrd="0" destOrd="0" parTransId="{4F56533B-BFBD-4B6C-B754-2327803CD3E0}" sibTransId="{E04E8329-AF40-4020-A0B8-1FE5056A05C0}"/>
    <dgm:cxn modelId="{3258EE86-FF65-4690-99D8-2C18EBCA0D30}" type="presOf" srcId="{A8EE2E84-D8CD-457A-A067-1EF05D5A5789}" destId="{6DDCE8D9-DD25-4255-BF14-7D04DFA688FA}" srcOrd="0" destOrd="0" presId="urn:microsoft.com/office/officeart/2005/8/layout/hList1"/>
    <dgm:cxn modelId="{9B0D69CC-ABE0-4AE6-B12F-0D6310D431CC}" srcId="{CCDE3CA1-0F6E-42EE-8865-86C83EBF9FDD}" destId="{B9465747-C4A5-4DD0-9573-92B94EEAA222}" srcOrd="2" destOrd="0" parTransId="{752207F2-50B5-46E2-8E62-EC42D61ED505}" sibTransId="{7F407048-0A57-4A38-B6E0-FC65B324D0B2}"/>
    <dgm:cxn modelId="{2124AB2D-4F5C-4C62-AE2F-6678D4E4CE7D}" type="presOf" srcId="{3B0AA628-49C0-41C7-9401-791A8C9F4321}" destId="{3BBEF681-B718-44ED-A895-D684A602F9A0}" srcOrd="0" destOrd="3" presId="urn:microsoft.com/office/officeart/2005/8/layout/hList1"/>
    <dgm:cxn modelId="{992AF34E-2A27-4A7B-90EC-A9DD60A502D3}" srcId="{A8EE2E84-D8CD-457A-A067-1EF05D5A5789}" destId="{5E69094D-549F-4F20-9688-0706BA38B015}" srcOrd="1" destOrd="0" parTransId="{2047E22F-FD2D-40F5-90B3-09A4703FEAC2}" sibTransId="{2571AD4E-9701-4AE6-A2F9-961AABC015CC}"/>
    <dgm:cxn modelId="{6FEA878A-0F3B-4EF0-92D8-169AC1383443}" type="presParOf" srcId="{3B92E122-678A-4911-B293-21BBC6278F18}" destId="{B04AB52C-E238-4D49-8BE7-62A782E1773B}" srcOrd="0" destOrd="0" presId="urn:microsoft.com/office/officeart/2005/8/layout/hList1"/>
    <dgm:cxn modelId="{92E25149-691E-4E6D-AC88-5D65CFB8700D}" type="presParOf" srcId="{B04AB52C-E238-4D49-8BE7-62A782E1773B}" destId="{15A8BD78-2380-4319-8792-55461E1B094B}" srcOrd="0" destOrd="0" presId="urn:microsoft.com/office/officeart/2005/8/layout/hList1"/>
    <dgm:cxn modelId="{0372D967-680D-4367-8284-895C006079D2}" type="presParOf" srcId="{B04AB52C-E238-4D49-8BE7-62A782E1773B}" destId="{3BBEF681-B718-44ED-A895-D684A602F9A0}" srcOrd="1" destOrd="0" presId="urn:microsoft.com/office/officeart/2005/8/layout/hList1"/>
    <dgm:cxn modelId="{55C32487-9992-4473-90F3-CE04F6CE3B77}" type="presParOf" srcId="{3B92E122-678A-4911-B293-21BBC6278F18}" destId="{23AB0846-9437-4BAA-823E-560A674B0F61}" srcOrd="1" destOrd="0" presId="urn:microsoft.com/office/officeart/2005/8/layout/hList1"/>
    <dgm:cxn modelId="{17E5CC39-5EFD-4DFB-AC68-74539C8280B3}" type="presParOf" srcId="{3B92E122-678A-4911-B293-21BBC6278F18}" destId="{58BAF125-BDFF-4BFE-9DC8-E76065D457F9}" srcOrd="2" destOrd="0" presId="urn:microsoft.com/office/officeart/2005/8/layout/hList1"/>
    <dgm:cxn modelId="{6B46B6C2-9917-495B-B515-D375288DD725}" type="presParOf" srcId="{58BAF125-BDFF-4BFE-9DC8-E76065D457F9}" destId="{6DDCE8D9-DD25-4255-BF14-7D04DFA688FA}" srcOrd="0" destOrd="0" presId="urn:microsoft.com/office/officeart/2005/8/layout/hList1"/>
    <dgm:cxn modelId="{4F4BBE33-CD46-4CD1-BE93-A356E9820E08}" type="presParOf" srcId="{58BAF125-BDFF-4BFE-9DC8-E76065D457F9}" destId="{1356F4A2-1D17-4C98-B345-784DF689393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2B876-23BF-42A0-A79A-FA2C7AF628C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FEF1E74-F922-44E4-8EA6-EE8550945FB9}">
      <dgm:prSet/>
      <dgm:spPr/>
      <dgm:t>
        <a:bodyPr/>
        <a:lstStyle/>
        <a:p>
          <a:pPr rtl="0"/>
          <a:r>
            <a:rPr lang="en-US" smtClean="0"/>
            <a:t>Syntax</a:t>
          </a:r>
          <a:endParaRPr lang="en-US"/>
        </a:p>
      </dgm:t>
    </dgm:pt>
    <dgm:pt modelId="{65E6EBE6-A409-418E-BFA5-3898A115583D}" type="parTrans" cxnId="{A23E3CF7-6B3C-4156-87B5-3A8E15BB4C57}">
      <dgm:prSet/>
      <dgm:spPr/>
      <dgm:t>
        <a:bodyPr/>
        <a:lstStyle/>
        <a:p>
          <a:endParaRPr lang="en-US"/>
        </a:p>
      </dgm:t>
    </dgm:pt>
    <dgm:pt modelId="{BC9ADBAF-68C3-464C-99C9-DD37A6F1A910}" type="sibTrans" cxnId="{A23E3CF7-6B3C-4156-87B5-3A8E15BB4C57}">
      <dgm:prSet/>
      <dgm:spPr/>
      <dgm:t>
        <a:bodyPr/>
        <a:lstStyle/>
        <a:p>
          <a:endParaRPr lang="en-US"/>
        </a:p>
      </dgm:t>
    </dgm:pt>
    <dgm:pt modelId="{DBCC1009-99E0-4D69-A7A0-DEE2EAA2D15E}">
      <dgm:prSet/>
      <dgm:spPr/>
      <dgm:t>
        <a:bodyPr/>
        <a:lstStyle/>
        <a:p>
          <a:pPr rtl="0"/>
          <a:r>
            <a:rPr lang="en-US" smtClean="0"/>
            <a:t>break</a:t>
          </a:r>
          <a:endParaRPr lang="en-US"/>
        </a:p>
      </dgm:t>
    </dgm:pt>
    <dgm:pt modelId="{95C4E62C-B115-4619-942B-1A53D3A684A8}" type="parTrans" cxnId="{CDF6A711-30ED-40ED-BB2E-76CCB749339B}">
      <dgm:prSet/>
      <dgm:spPr/>
      <dgm:t>
        <a:bodyPr/>
        <a:lstStyle/>
        <a:p>
          <a:endParaRPr lang="en-US"/>
        </a:p>
      </dgm:t>
    </dgm:pt>
    <dgm:pt modelId="{2171C7FE-ACB8-4C0F-80D0-9760E6477979}" type="sibTrans" cxnId="{CDF6A711-30ED-40ED-BB2E-76CCB749339B}">
      <dgm:prSet/>
      <dgm:spPr/>
      <dgm:t>
        <a:bodyPr/>
        <a:lstStyle/>
        <a:p>
          <a:endParaRPr lang="en-US"/>
        </a:p>
      </dgm:t>
    </dgm:pt>
    <dgm:pt modelId="{95B1A845-0514-4947-94E6-91FEE91C0C3F}">
      <dgm:prSet/>
      <dgm:spPr/>
      <dgm:t>
        <a:bodyPr/>
        <a:lstStyle/>
        <a:p>
          <a:pPr rtl="0"/>
          <a:r>
            <a:rPr lang="en-US" smtClean="0"/>
            <a:t>continue</a:t>
          </a:r>
          <a:endParaRPr lang="en-US"/>
        </a:p>
      </dgm:t>
    </dgm:pt>
    <dgm:pt modelId="{5D12AED8-BE06-4C2C-9149-A0C9121A9513}" type="parTrans" cxnId="{B6CE8AF5-0C36-41E5-A1A3-2EE066D727F7}">
      <dgm:prSet/>
      <dgm:spPr/>
      <dgm:t>
        <a:bodyPr/>
        <a:lstStyle/>
        <a:p>
          <a:endParaRPr lang="en-US"/>
        </a:p>
      </dgm:t>
    </dgm:pt>
    <dgm:pt modelId="{3CEF2215-E4A8-44B0-AFA5-1947CFF46B09}" type="sibTrans" cxnId="{B6CE8AF5-0C36-41E5-A1A3-2EE066D727F7}">
      <dgm:prSet/>
      <dgm:spPr/>
      <dgm:t>
        <a:bodyPr/>
        <a:lstStyle/>
        <a:p>
          <a:endParaRPr lang="en-US"/>
        </a:p>
      </dgm:t>
    </dgm:pt>
    <dgm:pt modelId="{DFB5D367-23BF-40D9-BC9C-6F2B904870EC}">
      <dgm:prSet/>
      <dgm:spPr/>
      <dgm:t>
        <a:bodyPr/>
        <a:lstStyle/>
        <a:p>
          <a:pPr rtl="0"/>
          <a:r>
            <a:rPr lang="en-US" b="1" smtClean="0"/>
            <a:t>Nested for loops</a:t>
          </a:r>
          <a:endParaRPr lang="en-US"/>
        </a:p>
      </dgm:t>
    </dgm:pt>
    <dgm:pt modelId="{57B9E110-B1E3-46F7-BD5E-01F2226B788E}" type="parTrans" cxnId="{C5135BF7-2537-4E27-8619-CDC68EAE41E1}">
      <dgm:prSet/>
      <dgm:spPr/>
      <dgm:t>
        <a:bodyPr/>
        <a:lstStyle/>
        <a:p>
          <a:endParaRPr lang="en-US"/>
        </a:p>
      </dgm:t>
    </dgm:pt>
    <dgm:pt modelId="{860BFECA-F26C-4C0E-9EA5-74EB4B7198C4}" type="sibTrans" cxnId="{C5135BF7-2537-4E27-8619-CDC68EAE41E1}">
      <dgm:prSet/>
      <dgm:spPr/>
      <dgm:t>
        <a:bodyPr/>
        <a:lstStyle/>
        <a:p>
          <a:endParaRPr lang="en-US"/>
        </a:p>
      </dgm:t>
    </dgm:pt>
    <dgm:pt modelId="{246C2899-74C4-4211-9CC1-5FFE504CA8EB}">
      <dgm:prSet/>
      <dgm:spPr/>
      <dgm:t>
        <a:bodyPr/>
        <a:lstStyle/>
        <a:p>
          <a:pPr rtl="0"/>
          <a:r>
            <a:rPr lang="en-US" b="1" smtClean="0"/>
            <a:t>Labels</a:t>
          </a:r>
          <a:endParaRPr lang="en-US"/>
        </a:p>
      </dgm:t>
    </dgm:pt>
    <dgm:pt modelId="{B5C76A40-1785-4022-AA6D-EB339FB7FD14}" type="parTrans" cxnId="{B5BD0D75-16E8-4DF4-AEEE-7CE949D0359F}">
      <dgm:prSet/>
      <dgm:spPr/>
      <dgm:t>
        <a:bodyPr/>
        <a:lstStyle/>
        <a:p>
          <a:endParaRPr lang="en-US"/>
        </a:p>
      </dgm:t>
    </dgm:pt>
    <dgm:pt modelId="{16263E2D-0235-4594-A804-AE564C5E1E9A}" type="sibTrans" cxnId="{B5BD0D75-16E8-4DF4-AEEE-7CE949D0359F}">
      <dgm:prSet/>
      <dgm:spPr/>
      <dgm:t>
        <a:bodyPr/>
        <a:lstStyle/>
        <a:p>
          <a:endParaRPr lang="en-US"/>
        </a:p>
      </dgm:t>
    </dgm:pt>
    <dgm:pt modelId="{AF3CAF27-D1C7-43C5-8DD4-CEA3D2D3D20D}">
      <dgm:prSet/>
      <dgm:spPr/>
      <dgm:t>
        <a:bodyPr/>
        <a:lstStyle/>
        <a:p>
          <a:pPr rtl="0"/>
          <a:r>
            <a:rPr lang="en-US" b="1" smtClean="0"/>
            <a:t>infinite loop</a:t>
          </a:r>
          <a:endParaRPr lang="en-US"/>
        </a:p>
      </dgm:t>
    </dgm:pt>
    <dgm:pt modelId="{3B17FF5A-BD9E-4EB0-B5F1-81B25BEC595A}" type="parTrans" cxnId="{032A3587-0BFD-4C5F-B6BB-ACD524B49489}">
      <dgm:prSet/>
      <dgm:spPr/>
      <dgm:t>
        <a:bodyPr/>
        <a:lstStyle/>
        <a:p>
          <a:endParaRPr lang="en-US"/>
        </a:p>
      </dgm:t>
    </dgm:pt>
    <dgm:pt modelId="{0645E74F-BA46-45EC-B10A-964879FBF154}" type="sibTrans" cxnId="{032A3587-0BFD-4C5F-B6BB-ACD524B49489}">
      <dgm:prSet/>
      <dgm:spPr/>
      <dgm:t>
        <a:bodyPr/>
        <a:lstStyle/>
        <a:p>
          <a:endParaRPr lang="en-US"/>
        </a:p>
      </dgm:t>
    </dgm:pt>
    <dgm:pt modelId="{420D069C-585C-49A3-B454-47DA3039AA2B}" type="pres">
      <dgm:prSet presAssocID="{4062B876-23BF-42A0-A79A-FA2C7AF628C5}" presName="Name0" presStyleCnt="0">
        <dgm:presLayoutVars>
          <dgm:dir/>
          <dgm:animLvl val="lvl"/>
          <dgm:resizeHandles val="exact"/>
        </dgm:presLayoutVars>
      </dgm:prSet>
      <dgm:spPr/>
      <dgm:t>
        <a:bodyPr/>
        <a:lstStyle/>
        <a:p>
          <a:endParaRPr lang="en-US"/>
        </a:p>
      </dgm:t>
    </dgm:pt>
    <dgm:pt modelId="{3D6EC72F-3F1F-40F1-BC2D-D1F491F90EF8}" type="pres">
      <dgm:prSet presAssocID="{6FEF1E74-F922-44E4-8EA6-EE8550945FB9}" presName="linNode" presStyleCnt="0"/>
      <dgm:spPr/>
    </dgm:pt>
    <dgm:pt modelId="{4F372BEE-D7EB-490D-AEC9-C2625EE495B2}" type="pres">
      <dgm:prSet presAssocID="{6FEF1E74-F922-44E4-8EA6-EE8550945FB9}" presName="parentText" presStyleLbl="node1" presStyleIdx="0" presStyleCnt="6">
        <dgm:presLayoutVars>
          <dgm:chMax val="1"/>
          <dgm:bulletEnabled val="1"/>
        </dgm:presLayoutVars>
      </dgm:prSet>
      <dgm:spPr/>
      <dgm:t>
        <a:bodyPr/>
        <a:lstStyle/>
        <a:p>
          <a:endParaRPr lang="en-US"/>
        </a:p>
      </dgm:t>
    </dgm:pt>
    <dgm:pt modelId="{6B14105F-A92E-45E8-9911-3713BCF89AA7}" type="pres">
      <dgm:prSet presAssocID="{BC9ADBAF-68C3-464C-99C9-DD37A6F1A910}" presName="sp" presStyleCnt="0"/>
      <dgm:spPr/>
    </dgm:pt>
    <dgm:pt modelId="{5AC9C137-40F1-4767-8EB2-CB47A1DAA4BC}" type="pres">
      <dgm:prSet presAssocID="{DBCC1009-99E0-4D69-A7A0-DEE2EAA2D15E}" presName="linNode" presStyleCnt="0"/>
      <dgm:spPr/>
    </dgm:pt>
    <dgm:pt modelId="{997661D1-1618-495D-8941-52AB5F7B4636}" type="pres">
      <dgm:prSet presAssocID="{DBCC1009-99E0-4D69-A7A0-DEE2EAA2D15E}" presName="parentText" presStyleLbl="node1" presStyleIdx="1" presStyleCnt="6">
        <dgm:presLayoutVars>
          <dgm:chMax val="1"/>
          <dgm:bulletEnabled val="1"/>
        </dgm:presLayoutVars>
      </dgm:prSet>
      <dgm:spPr/>
      <dgm:t>
        <a:bodyPr/>
        <a:lstStyle/>
        <a:p>
          <a:endParaRPr lang="en-US"/>
        </a:p>
      </dgm:t>
    </dgm:pt>
    <dgm:pt modelId="{376B2897-9AFC-4A89-A6F9-900113103480}" type="pres">
      <dgm:prSet presAssocID="{2171C7FE-ACB8-4C0F-80D0-9760E6477979}" presName="sp" presStyleCnt="0"/>
      <dgm:spPr/>
    </dgm:pt>
    <dgm:pt modelId="{5528F345-3E48-48CE-A346-7048890C784D}" type="pres">
      <dgm:prSet presAssocID="{95B1A845-0514-4947-94E6-91FEE91C0C3F}" presName="linNode" presStyleCnt="0"/>
      <dgm:spPr/>
    </dgm:pt>
    <dgm:pt modelId="{CA52CBE6-2C11-4D54-8E0B-35CA93EAE57E}" type="pres">
      <dgm:prSet presAssocID="{95B1A845-0514-4947-94E6-91FEE91C0C3F}" presName="parentText" presStyleLbl="node1" presStyleIdx="2" presStyleCnt="6">
        <dgm:presLayoutVars>
          <dgm:chMax val="1"/>
          <dgm:bulletEnabled val="1"/>
        </dgm:presLayoutVars>
      </dgm:prSet>
      <dgm:spPr/>
      <dgm:t>
        <a:bodyPr/>
        <a:lstStyle/>
        <a:p>
          <a:endParaRPr lang="en-US"/>
        </a:p>
      </dgm:t>
    </dgm:pt>
    <dgm:pt modelId="{A0E2BCB1-F1F0-41E3-A512-C665B1D1C319}" type="pres">
      <dgm:prSet presAssocID="{3CEF2215-E4A8-44B0-AFA5-1947CFF46B09}" presName="sp" presStyleCnt="0"/>
      <dgm:spPr/>
    </dgm:pt>
    <dgm:pt modelId="{C3926E4C-416C-4092-9C0B-022CDAB2D285}" type="pres">
      <dgm:prSet presAssocID="{DFB5D367-23BF-40D9-BC9C-6F2B904870EC}" presName="linNode" presStyleCnt="0"/>
      <dgm:spPr/>
    </dgm:pt>
    <dgm:pt modelId="{D4B546ED-818C-4CFB-BFF7-EEC34C5DF768}" type="pres">
      <dgm:prSet presAssocID="{DFB5D367-23BF-40D9-BC9C-6F2B904870EC}" presName="parentText" presStyleLbl="node1" presStyleIdx="3" presStyleCnt="6">
        <dgm:presLayoutVars>
          <dgm:chMax val="1"/>
          <dgm:bulletEnabled val="1"/>
        </dgm:presLayoutVars>
      </dgm:prSet>
      <dgm:spPr/>
      <dgm:t>
        <a:bodyPr/>
        <a:lstStyle/>
        <a:p>
          <a:endParaRPr lang="en-US"/>
        </a:p>
      </dgm:t>
    </dgm:pt>
    <dgm:pt modelId="{D7BC7DD0-2A33-4286-A4F4-E0CCE32341C6}" type="pres">
      <dgm:prSet presAssocID="{860BFECA-F26C-4C0E-9EA5-74EB4B7198C4}" presName="sp" presStyleCnt="0"/>
      <dgm:spPr/>
    </dgm:pt>
    <dgm:pt modelId="{9BEB8589-7D74-4968-8C33-245A1486425D}" type="pres">
      <dgm:prSet presAssocID="{246C2899-74C4-4211-9CC1-5FFE504CA8EB}" presName="linNode" presStyleCnt="0"/>
      <dgm:spPr/>
    </dgm:pt>
    <dgm:pt modelId="{9AFA5778-B6AF-422E-B43F-41D07B24C9D4}" type="pres">
      <dgm:prSet presAssocID="{246C2899-74C4-4211-9CC1-5FFE504CA8EB}" presName="parentText" presStyleLbl="node1" presStyleIdx="4" presStyleCnt="6">
        <dgm:presLayoutVars>
          <dgm:chMax val="1"/>
          <dgm:bulletEnabled val="1"/>
        </dgm:presLayoutVars>
      </dgm:prSet>
      <dgm:spPr/>
      <dgm:t>
        <a:bodyPr/>
        <a:lstStyle/>
        <a:p>
          <a:endParaRPr lang="en-US"/>
        </a:p>
      </dgm:t>
    </dgm:pt>
    <dgm:pt modelId="{4AF49F1A-D889-4A0A-B92F-82368B042405}" type="pres">
      <dgm:prSet presAssocID="{16263E2D-0235-4594-A804-AE564C5E1E9A}" presName="sp" presStyleCnt="0"/>
      <dgm:spPr/>
    </dgm:pt>
    <dgm:pt modelId="{1DDD424A-A1EA-4391-93AC-2F61ABE0C457}" type="pres">
      <dgm:prSet presAssocID="{AF3CAF27-D1C7-43C5-8DD4-CEA3D2D3D20D}" presName="linNode" presStyleCnt="0"/>
      <dgm:spPr/>
    </dgm:pt>
    <dgm:pt modelId="{F9D850DB-610A-4F68-A59E-9066D42032AF}" type="pres">
      <dgm:prSet presAssocID="{AF3CAF27-D1C7-43C5-8DD4-CEA3D2D3D20D}" presName="parentText" presStyleLbl="node1" presStyleIdx="5" presStyleCnt="6">
        <dgm:presLayoutVars>
          <dgm:chMax val="1"/>
          <dgm:bulletEnabled val="1"/>
        </dgm:presLayoutVars>
      </dgm:prSet>
      <dgm:spPr/>
      <dgm:t>
        <a:bodyPr/>
        <a:lstStyle/>
        <a:p>
          <a:endParaRPr lang="en-US"/>
        </a:p>
      </dgm:t>
    </dgm:pt>
  </dgm:ptLst>
  <dgm:cxnLst>
    <dgm:cxn modelId="{032A3587-0BFD-4C5F-B6BB-ACD524B49489}" srcId="{4062B876-23BF-42A0-A79A-FA2C7AF628C5}" destId="{AF3CAF27-D1C7-43C5-8DD4-CEA3D2D3D20D}" srcOrd="5" destOrd="0" parTransId="{3B17FF5A-BD9E-4EB0-B5F1-81B25BEC595A}" sibTransId="{0645E74F-BA46-45EC-B10A-964879FBF154}"/>
    <dgm:cxn modelId="{B5BD0D75-16E8-4DF4-AEEE-7CE949D0359F}" srcId="{4062B876-23BF-42A0-A79A-FA2C7AF628C5}" destId="{246C2899-74C4-4211-9CC1-5FFE504CA8EB}" srcOrd="4" destOrd="0" parTransId="{B5C76A40-1785-4022-AA6D-EB339FB7FD14}" sibTransId="{16263E2D-0235-4594-A804-AE564C5E1E9A}"/>
    <dgm:cxn modelId="{19DB0D58-56CE-41C8-BCA2-0583635C4E76}" type="presOf" srcId="{DBCC1009-99E0-4D69-A7A0-DEE2EAA2D15E}" destId="{997661D1-1618-495D-8941-52AB5F7B4636}" srcOrd="0" destOrd="0" presId="urn:microsoft.com/office/officeart/2005/8/layout/vList5"/>
    <dgm:cxn modelId="{44A90A46-FFB6-43B4-8B31-64BD4323C43B}" type="presOf" srcId="{246C2899-74C4-4211-9CC1-5FFE504CA8EB}" destId="{9AFA5778-B6AF-422E-B43F-41D07B24C9D4}" srcOrd="0" destOrd="0" presId="urn:microsoft.com/office/officeart/2005/8/layout/vList5"/>
    <dgm:cxn modelId="{CDF6A711-30ED-40ED-BB2E-76CCB749339B}" srcId="{4062B876-23BF-42A0-A79A-FA2C7AF628C5}" destId="{DBCC1009-99E0-4D69-A7A0-DEE2EAA2D15E}" srcOrd="1" destOrd="0" parTransId="{95C4E62C-B115-4619-942B-1A53D3A684A8}" sibTransId="{2171C7FE-ACB8-4C0F-80D0-9760E6477979}"/>
    <dgm:cxn modelId="{45AA0EDD-5C7E-4C0A-8AAF-80A86BDC7E77}" type="presOf" srcId="{4062B876-23BF-42A0-A79A-FA2C7AF628C5}" destId="{420D069C-585C-49A3-B454-47DA3039AA2B}" srcOrd="0" destOrd="0" presId="urn:microsoft.com/office/officeart/2005/8/layout/vList5"/>
    <dgm:cxn modelId="{D59A76E7-EFDE-40F5-BF40-0D320D2D8618}" type="presOf" srcId="{6FEF1E74-F922-44E4-8EA6-EE8550945FB9}" destId="{4F372BEE-D7EB-490D-AEC9-C2625EE495B2}" srcOrd="0" destOrd="0" presId="urn:microsoft.com/office/officeart/2005/8/layout/vList5"/>
    <dgm:cxn modelId="{B6CE8AF5-0C36-41E5-A1A3-2EE066D727F7}" srcId="{4062B876-23BF-42A0-A79A-FA2C7AF628C5}" destId="{95B1A845-0514-4947-94E6-91FEE91C0C3F}" srcOrd="2" destOrd="0" parTransId="{5D12AED8-BE06-4C2C-9149-A0C9121A9513}" sibTransId="{3CEF2215-E4A8-44B0-AFA5-1947CFF46B09}"/>
    <dgm:cxn modelId="{A23E3CF7-6B3C-4156-87B5-3A8E15BB4C57}" srcId="{4062B876-23BF-42A0-A79A-FA2C7AF628C5}" destId="{6FEF1E74-F922-44E4-8EA6-EE8550945FB9}" srcOrd="0" destOrd="0" parTransId="{65E6EBE6-A409-418E-BFA5-3898A115583D}" sibTransId="{BC9ADBAF-68C3-464C-99C9-DD37A6F1A910}"/>
    <dgm:cxn modelId="{34D75D9B-469E-4D3A-92CC-608905C5CB8D}" type="presOf" srcId="{95B1A845-0514-4947-94E6-91FEE91C0C3F}" destId="{CA52CBE6-2C11-4D54-8E0B-35CA93EAE57E}" srcOrd="0" destOrd="0" presId="urn:microsoft.com/office/officeart/2005/8/layout/vList5"/>
    <dgm:cxn modelId="{C5135BF7-2537-4E27-8619-CDC68EAE41E1}" srcId="{4062B876-23BF-42A0-A79A-FA2C7AF628C5}" destId="{DFB5D367-23BF-40D9-BC9C-6F2B904870EC}" srcOrd="3" destOrd="0" parTransId="{57B9E110-B1E3-46F7-BD5E-01F2226B788E}" sibTransId="{860BFECA-F26C-4C0E-9EA5-74EB4B7198C4}"/>
    <dgm:cxn modelId="{CB335168-9017-417C-A29D-86469BA31767}" type="presOf" srcId="{AF3CAF27-D1C7-43C5-8DD4-CEA3D2D3D20D}" destId="{F9D850DB-610A-4F68-A59E-9066D42032AF}" srcOrd="0" destOrd="0" presId="urn:microsoft.com/office/officeart/2005/8/layout/vList5"/>
    <dgm:cxn modelId="{E8F0C7D5-C89D-438A-97AA-48C39CC3F7A2}" type="presOf" srcId="{DFB5D367-23BF-40D9-BC9C-6F2B904870EC}" destId="{D4B546ED-818C-4CFB-BFF7-EEC34C5DF768}" srcOrd="0" destOrd="0" presId="urn:microsoft.com/office/officeart/2005/8/layout/vList5"/>
    <dgm:cxn modelId="{77DB5D30-2058-48B0-A7B1-A6995B395135}" type="presParOf" srcId="{420D069C-585C-49A3-B454-47DA3039AA2B}" destId="{3D6EC72F-3F1F-40F1-BC2D-D1F491F90EF8}" srcOrd="0" destOrd="0" presId="urn:microsoft.com/office/officeart/2005/8/layout/vList5"/>
    <dgm:cxn modelId="{A66B26D4-0192-40FB-8E28-7FE8693493A9}" type="presParOf" srcId="{3D6EC72F-3F1F-40F1-BC2D-D1F491F90EF8}" destId="{4F372BEE-D7EB-490D-AEC9-C2625EE495B2}" srcOrd="0" destOrd="0" presId="urn:microsoft.com/office/officeart/2005/8/layout/vList5"/>
    <dgm:cxn modelId="{DF969754-D272-4299-B66C-8788FC7E023E}" type="presParOf" srcId="{420D069C-585C-49A3-B454-47DA3039AA2B}" destId="{6B14105F-A92E-45E8-9911-3713BCF89AA7}" srcOrd="1" destOrd="0" presId="urn:microsoft.com/office/officeart/2005/8/layout/vList5"/>
    <dgm:cxn modelId="{593EE795-2747-4BC7-95F0-9C2B37C18293}" type="presParOf" srcId="{420D069C-585C-49A3-B454-47DA3039AA2B}" destId="{5AC9C137-40F1-4767-8EB2-CB47A1DAA4BC}" srcOrd="2" destOrd="0" presId="urn:microsoft.com/office/officeart/2005/8/layout/vList5"/>
    <dgm:cxn modelId="{8D81628F-DC34-4779-BF5F-23B0EBBFAE4D}" type="presParOf" srcId="{5AC9C137-40F1-4767-8EB2-CB47A1DAA4BC}" destId="{997661D1-1618-495D-8941-52AB5F7B4636}" srcOrd="0" destOrd="0" presId="urn:microsoft.com/office/officeart/2005/8/layout/vList5"/>
    <dgm:cxn modelId="{695F60EF-0263-4A1A-A4A9-4E6426F59C0F}" type="presParOf" srcId="{420D069C-585C-49A3-B454-47DA3039AA2B}" destId="{376B2897-9AFC-4A89-A6F9-900113103480}" srcOrd="3" destOrd="0" presId="urn:microsoft.com/office/officeart/2005/8/layout/vList5"/>
    <dgm:cxn modelId="{F52277F8-0625-405B-AFB5-C885098EACE0}" type="presParOf" srcId="{420D069C-585C-49A3-B454-47DA3039AA2B}" destId="{5528F345-3E48-48CE-A346-7048890C784D}" srcOrd="4" destOrd="0" presId="urn:microsoft.com/office/officeart/2005/8/layout/vList5"/>
    <dgm:cxn modelId="{41695F65-00CE-4511-8C30-EF9AE37B4369}" type="presParOf" srcId="{5528F345-3E48-48CE-A346-7048890C784D}" destId="{CA52CBE6-2C11-4D54-8E0B-35CA93EAE57E}" srcOrd="0" destOrd="0" presId="urn:microsoft.com/office/officeart/2005/8/layout/vList5"/>
    <dgm:cxn modelId="{73D781DD-4590-445E-9121-DC3D2ECB9114}" type="presParOf" srcId="{420D069C-585C-49A3-B454-47DA3039AA2B}" destId="{A0E2BCB1-F1F0-41E3-A512-C665B1D1C319}" srcOrd="5" destOrd="0" presId="urn:microsoft.com/office/officeart/2005/8/layout/vList5"/>
    <dgm:cxn modelId="{A4CB87A7-F045-4641-A27D-4D8842CDBA2F}" type="presParOf" srcId="{420D069C-585C-49A3-B454-47DA3039AA2B}" destId="{C3926E4C-416C-4092-9C0B-022CDAB2D285}" srcOrd="6" destOrd="0" presId="urn:microsoft.com/office/officeart/2005/8/layout/vList5"/>
    <dgm:cxn modelId="{7B6DED02-07F9-4AB5-A837-45B4620A5804}" type="presParOf" srcId="{C3926E4C-416C-4092-9C0B-022CDAB2D285}" destId="{D4B546ED-818C-4CFB-BFF7-EEC34C5DF768}" srcOrd="0" destOrd="0" presId="urn:microsoft.com/office/officeart/2005/8/layout/vList5"/>
    <dgm:cxn modelId="{26EB3E85-D0F9-4A8A-8686-8AF0BFADFDEA}" type="presParOf" srcId="{420D069C-585C-49A3-B454-47DA3039AA2B}" destId="{D7BC7DD0-2A33-4286-A4F4-E0CCE32341C6}" srcOrd="7" destOrd="0" presId="urn:microsoft.com/office/officeart/2005/8/layout/vList5"/>
    <dgm:cxn modelId="{5E6AEFAD-926F-4465-AE84-3D459893ABC8}" type="presParOf" srcId="{420D069C-585C-49A3-B454-47DA3039AA2B}" destId="{9BEB8589-7D74-4968-8C33-245A1486425D}" srcOrd="8" destOrd="0" presId="urn:microsoft.com/office/officeart/2005/8/layout/vList5"/>
    <dgm:cxn modelId="{4DB6FF4A-E9D8-4B10-B66D-65096EE8EB74}" type="presParOf" srcId="{9BEB8589-7D74-4968-8C33-245A1486425D}" destId="{9AFA5778-B6AF-422E-B43F-41D07B24C9D4}" srcOrd="0" destOrd="0" presId="urn:microsoft.com/office/officeart/2005/8/layout/vList5"/>
    <dgm:cxn modelId="{7B9F4DC5-C300-46CE-9633-B0372C370825}" type="presParOf" srcId="{420D069C-585C-49A3-B454-47DA3039AA2B}" destId="{4AF49F1A-D889-4A0A-B92F-82368B042405}" srcOrd="9" destOrd="0" presId="urn:microsoft.com/office/officeart/2005/8/layout/vList5"/>
    <dgm:cxn modelId="{8D6BF8FB-BB8B-4E1C-85E4-269A3F486CE1}" type="presParOf" srcId="{420D069C-585C-49A3-B454-47DA3039AA2B}" destId="{1DDD424A-A1EA-4391-93AC-2F61ABE0C457}" srcOrd="10" destOrd="0" presId="urn:microsoft.com/office/officeart/2005/8/layout/vList5"/>
    <dgm:cxn modelId="{6514BA35-87AA-4831-88E1-B1FF9C9553A4}" type="presParOf" srcId="{1DDD424A-A1EA-4391-93AC-2F61ABE0C457}" destId="{F9D850DB-610A-4F68-A59E-9066D42032AF}"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8BD78-2380-4319-8792-55461E1B094B}">
      <dsp:nvSpPr>
        <dsp:cNvPr id="0" name=""/>
        <dsp:cNvSpPr/>
      </dsp:nvSpPr>
      <dsp:spPr>
        <a:xfrm>
          <a:off x="33" y="55884"/>
          <a:ext cx="3224464" cy="89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rtl="0">
            <a:lnSpc>
              <a:spcPct val="90000"/>
            </a:lnSpc>
            <a:spcBef>
              <a:spcPct val="0"/>
            </a:spcBef>
            <a:spcAft>
              <a:spcPct val="35000"/>
            </a:spcAft>
          </a:pPr>
          <a:r>
            <a:rPr lang="en-US" sz="3100" kern="1200" dirty="0" smtClean="0"/>
            <a:t>Overview</a:t>
          </a:r>
          <a:endParaRPr lang="en-US" sz="3100" kern="1200" dirty="0"/>
        </a:p>
      </dsp:txBody>
      <dsp:txXfrm>
        <a:off x="33" y="55884"/>
        <a:ext cx="3224464" cy="892800"/>
      </dsp:txXfrm>
    </dsp:sp>
    <dsp:sp modelId="{3BBEF681-B718-44ED-A895-D684A602F9A0}">
      <dsp:nvSpPr>
        <dsp:cNvPr id="0" name=""/>
        <dsp:cNvSpPr/>
      </dsp:nvSpPr>
      <dsp:spPr>
        <a:xfrm>
          <a:off x="33" y="948684"/>
          <a:ext cx="3224464" cy="3350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b="0" i="0" kern="1200" dirty="0" smtClean="0"/>
            <a:t>Variables</a:t>
          </a:r>
          <a:endParaRPr lang="en-US" sz="2000" b="0" kern="1200" dirty="0"/>
        </a:p>
        <a:p>
          <a:pPr marL="228600" lvl="1" indent="-228600" algn="l" defTabSz="889000" rtl="0">
            <a:lnSpc>
              <a:spcPct val="90000"/>
            </a:lnSpc>
            <a:spcBef>
              <a:spcPct val="0"/>
            </a:spcBef>
            <a:spcAft>
              <a:spcPct val="15000"/>
            </a:spcAft>
            <a:buChar char="••"/>
          </a:pPr>
          <a:r>
            <a:rPr lang="en-US" sz="2000" b="0" i="0" kern="1200" dirty="0" smtClean="0"/>
            <a:t>Functions and Packages</a:t>
          </a:r>
          <a:endParaRPr lang="en-US" sz="2000" b="0" kern="1200" dirty="0"/>
        </a:p>
        <a:p>
          <a:pPr marL="228600" lvl="1" indent="-228600" algn="l" defTabSz="889000">
            <a:lnSpc>
              <a:spcPct val="90000"/>
            </a:lnSpc>
            <a:spcBef>
              <a:spcPct val="0"/>
            </a:spcBef>
            <a:spcAft>
              <a:spcPct val="15000"/>
            </a:spcAft>
            <a:buChar char="••"/>
          </a:pPr>
          <a:r>
            <a:rPr lang="en-US" sz="2000" b="0" i="0" kern="1200" dirty="0" smtClean="0"/>
            <a:t>Conditional Statements and Loops</a:t>
          </a:r>
          <a:endParaRPr lang="en-US" sz="2000" b="0" kern="1200" dirty="0"/>
        </a:p>
        <a:p>
          <a:pPr marL="228600" lvl="1" indent="-228600" algn="l" defTabSz="889000">
            <a:lnSpc>
              <a:spcPct val="90000"/>
            </a:lnSpc>
            <a:spcBef>
              <a:spcPct val="0"/>
            </a:spcBef>
            <a:spcAft>
              <a:spcPct val="15000"/>
            </a:spcAft>
            <a:buChar char="••"/>
          </a:pPr>
          <a:r>
            <a:rPr lang="en-US" sz="2000" b="0" i="0" kern="1200" dirty="0" smtClean="0"/>
            <a:t>Arrays, Slices and </a:t>
          </a:r>
          <a:r>
            <a:rPr lang="en-US" sz="2000" b="0" i="0" kern="1200" dirty="0" err="1" smtClean="0"/>
            <a:t>Variadic</a:t>
          </a:r>
          <a:r>
            <a:rPr lang="en-US" sz="2000" b="0" i="0" kern="1200" dirty="0" smtClean="0"/>
            <a:t> Functions</a:t>
          </a:r>
          <a:endParaRPr lang="en-US" sz="2000" b="0" kern="1200" dirty="0"/>
        </a:p>
        <a:p>
          <a:pPr marL="228600" lvl="1" indent="-228600" algn="l" defTabSz="889000">
            <a:lnSpc>
              <a:spcPct val="90000"/>
            </a:lnSpc>
            <a:spcBef>
              <a:spcPct val="0"/>
            </a:spcBef>
            <a:spcAft>
              <a:spcPct val="15000"/>
            </a:spcAft>
            <a:buChar char="••"/>
          </a:pPr>
          <a:r>
            <a:rPr lang="en-US" sz="2000" b="0" i="0" kern="1200" dirty="0" smtClean="0"/>
            <a:t>Pointers, Structures and Methods</a:t>
          </a:r>
          <a:endParaRPr lang="en-US" sz="2000" b="0" kern="1200" dirty="0"/>
        </a:p>
        <a:p>
          <a:pPr marL="228600" lvl="1" indent="-228600" algn="l" defTabSz="889000">
            <a:lnSpc>
              <a:spcPct val="90000"/>
            </a:lnSpc>
            <a:spcBef>
              <a:spcPct val="0"/>
            </a:spcBef>
            <a:spcAft>
              <a:spcPct val="15000"/>
            </a:spcAft>
            <a:buChar char="••"/>
          </a:pPr>
          <a:r>
            <a:rPr lang="en-US" sz="2000" b="0" i="0" kern="1200" dirty="0" smtClean="0"/>
            <a:t>Interfaces</a:t>
          </a:r>
          <a:endParaRPr lang="en-US" sz="2000" b="0" kern="1200" dirty="0"/>
        </a:p>
      </dsp:txBody>
      <dsp:txXfrm>
        <a:off x="33" y="948684"/>
        <a:ext cx="3224464" cy="3350615"/>
      </dsp:txXfrm>
    </dsp:sp>
    <dsp:sp modelId="{6DDCE8D9-DD25-4255-BF14-7D04DFA688FA}">
      <dsp:nvSpPr>
        <dsp:cNvPr id="0" name=""/>
        <dsp:cNvSpPr/>
      </dsp:nvSpPr>
      <dsp:spPr>
        <a:xfrm>
          <a:off x="3675923" y="55884"/>
          <a:ext cx="3224464" cy="89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rtl="0">
            <a:lnSpc>
              <a:spcPct val="90000"/>
            </a:lnSpc>
            <a:spcBef>
              <a:spcPct val="0"/>
            </a:spcBef>
            <a:spcAft>
              <a:spcPct val="35000"/>
            </a:spcAft>
          </a:pPr>
          <a:r>
            <a:rPr lang="en-US" sz="3100" kern="1200" dirty="0" smtClean="0"/>
            <a:t>Advanced</a:t>
          </a:r>
          <a:endParaRPr lang="en-US" sz="3100" kern="1200" dirty="0"/>
        </a:p>
      </dsp:txBody>
      <dsp:txXfrm>
        <a:off x="3675923" y="55884"/>
        <a:ext cx="3224464" cy="892800"/>
      </dsp:txXfrm>
    </dsp:sp>
    <dsp:sp modelId="{1356F4A2-1D17-4C98-B345-784DF689393B}">
      <dsp:nvSpPr>
        <dsp:cNvPr id="0" name=""/>
        <dsp:cNvSpPr/>
      </dsp:nvSpPr>
      <dsp:spPr>
        <a:xfrm>
          <a:off x="3675923" y="948684"/>
          <a:ext cx="3224464" cy="3350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smtClean="0"/>
            <a:t>Concurrency</a:t>
          </a:r>
          <a:endParaRPr lang="en-US" sz="3100" b="0" kern="1200" dirty="0"/>
        </a:p>
        <a:p>
          <a:pPr marL="285750" lvl="1" indent="-285750" algn="l" defTabSz="1377950">
            <a:lnSpc>
              <a:spcPct val="90000"/>
            </a:lnSpc>
            <a:spcBef>
              <a:spcPct val="0"/>
            </a:spcBef>
            <a:spcAft>
              <a:spcPct val="15000"/>
            </a:spcAft>
            <a:buChar char="••"/>
          </a:pPr>
          <a:r>
            <a:rPr lang="en-US" sz="3100" b="0" i="0" kern="1200" dirty="0" smtClean="0"/>
            <a:t>Defer</a:t>
          </a:r>
          <a:endParaRPr lang="en-US" sz="3100" b="0" kern="1200" dirty="0"/>
        </a:p>
        <a:p>
          <a:pPr marL="285750" lvl="1" indent="-285750" algn="l" defTabSz="1377950">
            <a:lnSpc>
              <a:spcPct val="90000"/>
            </a:lnSpc>
            <a:spcBef>
              <a:spcPct val="0"/>
            </a:spcBef>
            <a:spcAft>
              <a:spcPct val="15000"/>
            </a:spcAft>
            <a:buChar char="••"/>
          </a:pPr>
          <a:r>
            <a:rPr lang="en-US" sz="3100" b="0" i="0" kern="1200" dirty="0" smtClean="0"/>
            <a:t>Panic and Recover</a:t>
          </a:r>
          <a:endParaRPr lang="en-US" sz="3100" b="0" kern="1200" dirty="0"/>
        </a:p>
        <a:p>
          <a:pPr marL="285750" lvl="1" indent="-285750" algn="l" defTabSz="1377950">
            <a:lnSpc>
              <a:spcPct val="90000"/>
            </a:lnSpc>
            <a:spcBef>
              <a:spcPct val="0"/>
            </a:spcBef>
            <a:spcAft>
              <a:spcPct val="15000"/>
            </a:spcAft>
            <a:buChar char="••"/>
          </a:pPr>
          <a:r>
            <a:rPr lang="en-US" sz="3100" b="0" i="0" kern="1200" dirty="0" smtClean="0"/>
            <a:t>Reflection</a:t>
          </a:r>
          <a:endParaRPr lang="en-US" sz="3100" b="0" kern="1200" dirty="0"/>
        </a:p>
        <a:p>
          <a:pPr marL="285750" lvl="1" indent="-285750" algn="l" defTabSz="1377950">
            <a:lnSpc>
              <a:spcPct val="90000"/>
            </a:lnSpc>
            <a:spcBef>
              <a:spcPct val="0"/>
            </a:spcBef>
            <a:spcAft>
              <a:spcPct val="15000"/>
            </a:spcAft>
            <a:buChar char="••"/>
          </a:pPr>
          <a:r>
            <a:rPr lang="en-US" sz="3100" b="0" i="0" kern="1200" dirty="0" err="1" smtClean="0"/>
            <a:t>Filehandling</a:t>
          </a:r>
          <a:endParaRPr lang="en-US" sz="3100" b="0" kern="1200" dirty="0"/>
        </a:p>
      </dsp:txBody>
      <dsp:txXfrm>
        <a:off x="3675923" y="948684"/>
        <a:ext cx="3224464" cy="3350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72BEE-D7EB-490D-AEC9-C2625EE495B2}">
      <dsp:nvSpPr>
        <dsp:cNvPr id="0" name=""/>
        <dsp:cNvSpPr/>
      </dsp:nvSpPr>
      <dsp:spPr>
        <a:xfrm>
          <a:off x="1816416" y="1193"/>
          <a:ext cx="2043468" cy="6949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smtClean="0"/>
            <a:t>Syntax</a:t>
          </a:r>
          <a:endParaRPr lang="en-US" sz="2000" kern="1200"/>
        </a:p>
      </dsp:txBody>
      <dsp:txXfrm>
        <a:off x="1850340" y="35117"/>
        <a:ext cx="1975620" cy="627091"/>
      </dsp:txXfrm>
    </dsp:sp>
    <dsp:sp modelId="{997661D1-1618-495D-8941-52AB5F7B4636}">
      <dsp:nvSpPr>
        <dsp:cNvPr id="0" name=""/>
        <dsp:cNvSpPr/>
      </dsp:nvSpPr>
      <dsp:spPr>
        <a:xfrm>
          <a:off x="1816416" y="730879"/>
          <a:ext cx="2043468" cy="6949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smtClean="0"/>
            <a:t>break</a:t>
          </a:r>
          <a:endParaRPr lang="en-US" sz="2000" kern="1200"/>
        </a:p>
      </dsp:txBody>
      <dsp:txXfrm>
        <a:off x="1850340" y="764803"/>
        <a:ext cx="1975620" cy="627091"/>
      </dsp:txXfrm>
    </dsp:sp>
    <dsp:sp modelId="{CA52CBE6-2C11-4D54-8E0B-35CA93EAE57E}">
      <dsp:nvSpPr>
        <dsp:cNvPr id="0" name=""/>
        <dsp:cNvSpPr/>
      </dsp:nvSpPr>
      <dsp:spPr>
        <a:xfrm>
          <a:off x="1816416" y="1460565"/>
          <a:ext cx="2043468" cy="6949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smtClean="0"/>
            <a:t>continue</a:t>
          </a:r>
          <a:endParaRPr lang="en-US" sz="2000" kern="1200"/>
        </a:p>
      </dsp:txBody>
      <dsp:txXfrm>
        <a:off x="1850340" y="1494489"/>
        <a:ext cx="1975620" cy="627091"/>
      </dsp:txXfrm>
    </dsp:sp>
    <dsp:sp modelId="{D4B546ED-818C-4CFB-BFF7-EEC34C5DF768}">
      <dsp:nvSpPr>
        <dsp:cNvPr id="0" name=""/>
        <dsp:cNvSpPr/>
      </dsp:nvSpPr>
      <dsp:spPr>
        <a:xfrm>
          <a:off x="1816416" y="2190251"/>
          <a:ext cx="2043468" cy="6949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smtClean="0"/>
            <a:t>Nested for loops</a:t>
          </a:r>
          <a:endParaRPr lang="en-US" sz="2000" kern="1200"/>
        </a:p>
      </dsp:txBody>
      <dsp:txXfrm>
        <a:off x="1850340" y="2224175"/>
        <a:ext cx="1975620" cy="627091"/>
      </dsp:txXfrm>
    </dsp:sp>
    <dsp:sp modelId="{9AFA5778-B6AF-422E-B43F-41D07B24C9D4}">
      <dsp:nvSpPr>
        <dsp:cNvPr id="0" name=""/>
        <dsp:cNvSpPr/>
      </dsp:nvSpPr>
      <dsp:spPr>
        <a:xfrm>
          <a:off x="1816416" y="2919938"/>
          <a:ext cx="2043468" cy="6949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smtClean="0"/>
            <a:t>Labels</a:t>
          </a:r>
          <a:endParaRPr lang="en-US" sz="2000" kern="1200"/>
        </a:p>
      </dsp:txBody>
      <dsp:txXfrm>
        <a:off x="1850340" y="2953862"/>
        <a:ext cx="1975620" cy="627091"/>
      </dsp:txXfrm>
    </dsp:sp>
    <dsp:sp modelId="{F9D850DB-610A-4F68-A59E-9066D42032AF}">
      <dsp:nvSpPr>
        <dsp:cNvPr id="0" name=""/>
        <dsp:cNvSpPr/>
      </dsp:nvSpPr>
      <dsp:spPr>
        <a:xfrm>
          <a:off x="1816416" y="3649624"/>
          <a:ext cx="2043468" cy="6949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smtClean="0"/>
            <a:t>infinite loop</a:t>
          </a:r>
          <a:endParaRPr lang="en-US" sz="2000" kern="1200"/>
        </a:p>
      </dsp:txBody>
      <dsp:txXfrm>
        <a:off x="1850340" y="3683548"/>
        <a:ext cx="1975620" cy="62709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71D9D5-0386-4A77-B538-643C9337D362}" type="datetimeFigureOut">
              <a:rPr lang="en-US" smtClean="0"/>
              <a:t>1/13/2020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BC5476-5BED-4F50-9C51-1666C7EF3DA4}" type="slidenum">
              <a:rPr lang="en-US" smtClean="0"/>
              <a:t>‹#›</a:t>
            </a:fld>
            <a:endParaRPr lang="en-US"/>
          </a:p>
        </p:txBody>
      </p:sp>
    </p:spTree>
    <p:extLst>
      <p:ext uri="{BB962C8B-B14F-4D97-AF65-F5344CB8AC3E}">
        <p14:creationId xmlns:p14="http://schemas.microsoft.com/office/powerpoint/2010/main" val="646332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95B28-F2A0-4DCF-8531-60383B7A03CC}" type="datetimeFigureOut">
              <a:rPr lang="en-US" smtClean="0"/>
              <a:t>1/13/2020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D0875E-9B00-4920-A711-5A29A1CAF558}" type="slidenum">
              <a:rPr lang="en-US" smtClean="0"/>
              <a:t>‹#›</a:t>
            </a:fld>
            <a:endParaRPr lang="en-US"/>
          </a:p>
        </p:txBody>
      </p:sp>
    </p:spTree>
    <p:extLst>
      <p:ext uri="{BB962C8B-B14F-4D97-AF65-F5344CB8AC3E}">
        <p14:creationId xmlns:p14="http://schemas.microsoft.com/office/powerpoint/2010/main" val="65532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a:t>
            </a:fld>
            <a:endParaRPr lang="en-US"/>
          </a:p>
        </p:txBody>
      </p:sp>
    </p:spTree>
    <p:extLst>
      <p:ext uri="{BB962C8B-B14F-4D97-AF65-F5344CB8AC3E}">
        <p14:creationId xmlns:p14="http://schemas.microsoft.com/office/powerpoint/2010/main" val="367984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15</a:t>
            </a:fld>
            <a:endParaRPr lang="en-US"/>
          </a:p>
        </p:txBody>
      </p:sp>
    </p:spTree>
    <p:extLst>
      <p:ext uri="{BB962C8B-B14F-4D97-AF65-F5344CB8AC3E}">
        <p14:creationId xmlns:p14="http://schemas.microsoft.com/office/powerpoint/2010/main" val="1662604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b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156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lưu</a:t>
            </a:r>
            <a:r>
              <a:rPr lang="en-US" sz="1200" b="0" i="0" kern="1200" baseline="0" dirty="0" smtClean="0">
                <a:solidFill>
                  <a:schemeClr val="tx1"/>
                </a:solidFill>
                <a:effectLst/>
                <a:latin typeface="+mn-lt"/>
                <a:ea typeface="+mn-ea"/>
                <a:cs typeface="+mn-cs"/>
              </a:rPr>
              <a:t> ở </a:t>
            </a:r>
            <a:r>
              <a:rPr lang="en-US" sz="1200" b="0" i="0" kern="1200" baseline="0" dirty="0" err="1" smtClean="0">
                <a:solidFill>
                  <a:schemeClr val="tx1"/>
                </a:solidFill>
                <a:effectLst/>
                <a:latin typeface="+mn-lt"/>
                <a:ea typeface="+mn-ea"/>
                <a:cs typeface="+mn-cs"/>
              </a:rPr>
              <a:t>địa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chỉ</a:t>
            </a:r>
            <a:r>
              <a:rPr lang="en-US" sz="1200" b="0" i="0" kern="1200" baseline="0" dirty="0" smtClean="0">
                <a:solidFill>
                  <a:schemeClr val="tx1"/>
                </a:solidFill>
                <a:effectLst/>
                <a:latin typeface="+mn-lt"/>
                <a:ea typeface="+mn-ea"/>
                <a:cs typeface="+mn-cs"/>
              </a:rPr>
              <a:t> </a:t>
            </a:r>
            <a:r>
              <a:rPr lang="en-US" dirty="0" smtClean="0"/>
              <a:t>0x1040a124. </a:t>
            </a:r>
            <a:r>
              <a:rPr lang="en-US" dirty="0" err="1" smtClean="0"/>
              <a:t>Biến</a:t>
            </a:r>
            <a:r>
              <a:rPr lang="en-US" baseline="0" dirty="0" smtClean="0"/>
              <a:t> a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b =&gt; a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con </a:t>
            </a:r>
            <a:r>
              <a:rPr lang="en-US" baseline="0" dirty="0" err="1" smtClean="0"/>
              <a:t>trỏ</a:t>
            </a:r>
            <a:r>
              <a:rPr lang="en-US" baseline="0" dirty="0" smtClean="0"/>
              <a:t> </a:t>
            </a:r>
            <a:r>
              <a:rPr lang="en-US" baseline="0" dirty="0" err="1" smtClean="0"/>
              <a:t>của</a:t>
            </a:r>
            <a:r>
              <a:rPr lang="en-US" baseline="0" dirty="0" smtClean="0"/>
              <a:t> b</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16</a:t>
            </a:fld>
            <a:endParaRPr lang="en-US"/>
          </a:p>
        </p:txBody>
      </p:sp>
    </p:spTree>
    <p:extLst>
      <p:ext uri="{BB962C8B-B14F-4D97-AF65-F5344CB8AC3E}">
        <p14:creationId xmlns:p14="http://schemas.microsoft.com/office/powerpoint/2010/main" val="1147022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Hành vi của mã này không được xác định trong các ngôn ngữ lập trình như C và C ++ khi biến i đi ra khỏi phạm vi một khi hàm hello trở lại.</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Nhưng trong trường hợp của Go, trình biên dịch thực hiện phân tích thoát và phân bổ i trên heap khi địa chỉ thoát khỏi phạm vi cục bộ</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17</a:t>
            </a:fld>
            <a:endParaRPr lang="en-US"/>
          </a:p>
        </p:txBody>
      </p:sp>
    </p:spTree>
    <p:extLst>
      <p:ext uri="{BB962C8B-B14F-4D97-AF65-F5344CB8AC3E}">
        <p14:creationId xmlns:p14="http://schemas.microsoft.com/office/powerpoint/2010/main" val="111531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Struct</a:t>
            </a:r>
            <a:r>
              <a:rPr lang="en-US" dirty="0" smtClean="0"/>
              <a:t> </a:t>
            </a:r>
            <a:r>
              <a:rPr lang="en-US" dirty="0" err="1" smtClean="0"/>
              <a:t>là</a:t>
            </a:r>
            <a:r>
              <a:rPr lang="en-US" baseline="0" dirty="0" smtClean="0"/>
              <a:t> </a:t>
            </a:r>
            <a:r>
              <a:rPr lang="en-US" baseline="0" dirty="0" err="1" smtClean="0"/>
              <a:t>kiểu</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1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field</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18</a:t>
            </a:fld>
            <a:endParaRPr lang="en-US"/>
          </a:p>
        </p:txBody>
      </p:sp>
    </p:spTree>
    <p:extLst>
      <p:ext uri="{BB962C8B-B14F-4D97-AF65-F5344CB8AC3E}">
        <p14:creationId xmlns:p14="http://schemas.microsoft.com/office/powerpoint/2010/main" val="3138644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Struct</a:t>
            </a:r>
            <a:r>
              <a:rPr lang="en-US" dirty="0" smtClean="0"/>
              <a:t> </a:t>
            </a:r>
            <a:r>
              <a:rPr lang="en-US" dirty="0" err="1" smtClean="0"/>
              <a:t>là</a:t>
            </a:r>
            <a:r>
              <a:rPr lang="en-US" baseline="0" dirty="0" smtClean="0"/>
              <a:t> </a:t>
            </a:r>
            <a:r>
              <a:rPr lang="en-US" baseline="0" dirty="0" err="1" smtClean="0"/>
              <a:t>kiểu</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1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field.</a:t>
            </a:r>
          </a:p>
          <a:p>
            <a:r>
              <a:rPr lang="en-US" baseline="0" dirty="0" err="1" smtClean="0"/>
              <a:t>Nếu</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struct</a:t>
            </a:r>
            <a:r>
              <a:rPr lang="en-US" baseline="0" dirty="0" smtClean="0"/>
              <a:t> </a:t>
            </a:r>
            <a:r>
              <a:rPr lang="en-US" baseline="0" dirty="0" err="1" smtClean="0"/>
              <a:t>mà</a:t>
            </a:r>
            <a:r>
              <a:rPr lang="en-US" baseline="0" dirty="0" smtClean="0"/>
              <a:t> </a:t>
            </a:r>
            <a:r>
              <a:rPr lang="en-US" baseline="0" dirty="0" err="1" smtClean="0"/>
              <a:t>thiếu</a:t>
            </a:r>
            <a:r>
              <a:rPr lang="en-US" baseline="0" dirty="0" smtClean="0"/>
              <a:t> field </a:t>
            </a:r>
            <a:r>
              <a:rPr lang="en-US" baseline="0" dirty="0" err="1" smtClean="0"/>
              <a:t>nào</a:t>
            </a:r>
            <a:r>
              <a:rPr lang="en-US" baseline="0" dirty="0" smtClean="0"/>
              <a:t> </a:t>
            </a:r>
            <a:r>
              <a:rPr lang="en-US" baseline="0" dirty="0" err="1" smtClean="0"/>
              <a:t>thì</a:t>
            </a:r>
            <a:r>
              <a:rPr lang="en-US" baseline="0" dirty="0" smtClean="0"/>
              <a:t> </a:t>
            </a:r>
            <a:r>
              <a:rPr lang="en-US" baseline="0" dirty="0" err="1" smtClean="0"/>
              <a:t>mỗi</a:t>
            </a:r>
            <a:r>
              <a:rPr lang="en-US" baseline="0" dirty="0" smtClean="0"/>
              <a:t> field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mặc</a:t>
            </a:r>
            <a:r>
              <a:rPr lang="en-US" baseline="0" dirty="0" smtClean="0"/>
              <a:t> </a:t>
            </a:r>
            <a:r>
              <a:rPr lang="en-US" baseline="0" dirty="0" err="1" smtClean="0"/>
              <a:t>dịnh</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field. </a:t>
            </a:r>
            <a:r>
              <a:rPr lang="en-US" baseline="0" dirty="0" err="1" smtClean="0"/>
              <a:t>Ví</a:t>
            </a:r>
            <a:r>
              <a:rPr lang="en-US" baseline="0" dirty="0" smtClean="0"/>
              <a:t> </a:t>
            </a:r>
            <a:r>
              <a:rPr lang="en-US" baseline="0" dirty="0" err="1" smtClean="0"/>
              <a:t>dụ</a:t>
            </a:r>
            <a:r>
              <a:rPr lang="en-US" baseline="0" dirty="0" smtClean="0"/>
              <a:t>: String -&gt; “”, </a:t>
            </a:r>
            <a:r>
              <a:rPr lang="en-US" baseline="0" dirty="0" err="1" smtClean="0"/>
              <a:t>int</a:t>
            </a:r>
            <a:r>
              <a:rPr lang="en-US" baseline="0" dirty="0" smtClean="0"/>
              <a:t> -&gt; 0</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19</a:t>
            </a:fld>
            <a:endParaRPr lang="en-US"/>
          </a:p>
        </p:txBody>
      </p:sp>
    </p:spTree>
    <p:extLst>
      <p:ext uri="{BB962C8B-B14F-4D97-AF65-F5344CB8AC3E}">
        <p14:creationId xmlns:p14="http://schemas.microsoft.com/office/powerpoint/2010/main" val="2596041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1 </a:t>
            </a:r>
            <a:r>
              <a:rPr lang="en-US" baseline="0" dirty="0" err="1" smtClean="0"/>
              <a:t>struct</a:t>
            </a:r>
            <a:r>
              <a:rPr lang="en-US" baseline="0" dirty="0" smtClean="0"/>
              <a:t> ta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toán</a:t>
            </a:r>
            <a:r>
              <a:rPr lang="en-US" baseline="0" dirty="0" smtClean="0"/>
              <a:t> </a:t>
            </a:r>
            <a:r>
              <a:rPr lang="en-US" baseline="0" dirty="0" err="1" smtClean="0"/>
              <a:t>tử</a:t>
            </a:r>
            <a:r>
              <a:rPr lang="en-US" baseline="0" dirty="0" smtClean="0"/>
              <a:t> “.” + filed </a:t>
            </a:r>
            <a:r>
              <a:rPr lang="en-US" baseline="0" dirty="0" err="1" smtClean="0"/>
              <a:t>muốn</a:t>
            </a:r>
            <a:r>
              <a:rPr lang="en-US" baseline="0" dirty="0" smtClean="0"/>
              <a:t> </a:t>
            </a:r>
            <a:r>
              <a:rPr lang="en-US" baseline="0" dirty="0" err="1" smtClean="0"/>
              <a:t>thao</a:t>
            </a:r>
            <a:r>
              <a:rPr lang="en-US" baseline="0" dirty="0" smtClean="0"/>
              <a:t> </a:t>
            </a:r>
            <a:r>
              <a:rPr lang="en-US" baseline="0" dirty="0" err="1" smtClean="0"/>
              <a:t>tác</a:t>
            </a:r>
            <a:endParaRPr lang="en-US" baseline="0" dirty="0" smtClean="0"/>
          </a:p>
          <a:p>
            <a:r>
              <a:rPr lang="en-US" b="1" dirty="0" smtClean="0"/>
              <a:t>Anonymous fields:</a:t>
            </a:r>
            <a:r>
              <a:rPr lang="en-US" b="1" baseline="0" dirty="0" smtClean="0"/>
              <a:t> </a:t>
            </a:r>
            <a:r>
              <a:rPr lang="en-US" b="1" baseline="0" dirty="0" err="1" smtClean="0"/>
              <a:t>Một</a:t>
            </a:r>
            <a:r>
              <a:rPr lang="en-US" b="1" baseline="0" dirty="0" smtClean="0"/>
              <a:t> </a:t>
            </a:r>
            <a:r>
              <a:rPr lang="en-US" b="1" baseline="0" dirty="0" err="1" smtClean="0"/>
              <a:t>struct</a:t>
            </a:r>
            <a:r>
              <a:rPr lang="en-US" b="1" baseline="0" dirty="0" smtClean="0"/>
              <a:t> </a:t>
            </a:r>
            <a:r>
              <a:rPr lang="en-US" b="1" baseline="0" dirty="0" err="1" smtClean="0"/>
              <a:t>chỉ</a:t>
            </a:r>
            <a:r>
              <a:rPr lang="en-US" b="1" baseline="0" dirty="0" smtClean="0"/>
              <a:t> </a:t>
            </a:r>
            <a:r>
              <a:rPr lang="en-US" b="1" baseline="0" dirty="0" err="1" smtClean="0"/>
              <a:t>có</a:t>
            </a:r>
            <a:r>
              <a:rPr lang="en-US" b="1" baseline="0" dirty="0" smtClean="0"/>
              <a:t> </a:t>
            </a:r>
            <a:r>
              <a:rPr lang="en-US" b="1" baseline="0" dirty="0" err="1" smtClean="0"/>
              <a:t>nên</a:t>
            </a:r>
            <a:r>
              <a:rPr lang="en-US" b="1" baseline="0" dirty="0" smtClean="0"/>
              <a:t> </a:t>
            </a:r>
            <a:r>
              <a:rPr lang="en-US" b="1" baseline="0" dirty="0" err="1" smtClean="0"/>
              <a:t>chứa</a:t>
            </a:r>
            <a:r>
              <a:rPr lang="en-US" b="1" baseline="0" dirty="0" smtClean="0"/>
              <a:t> 1 field </a:t>
            </a:r>
            <a:r>
              <a:rPr lang="en-US" b="1" baseline="0" dirty="0" err="1" smtClean="0"/>
              <a:t>của</a:t>
            </a:r>
            <a:r>
              <a:rPr lang="en-US" b="1" baseline="0" dirty="0" smtClean="0"/>
              <a:t> 1 </a:t>
            </a:r>
            <a:r>
              <a:rPr lang="en-US" b="1" baseline="0" dirty="0" err="1" smtClean="0"/>
              <a:t>loại</a:t>
            </a:r>
            <a:r>
              <a:rPr lang="en-US" b="1" baseline="0" dirty="0" smtClean="0"/>
              <a:t> data type, </a:t>
            </a:r>
            <a:r>
              <a:rPr lang="en-US" b="1" baseline="0" dirty="0" err="1" smtClean="0"/>
              <a:t>Ví</a:t>
            </a:r>
            <a:r>
              <a:rPr lang="en-US" b="1" baseline="0" dirty="0" smtClean="0"/>
              <a:t> </a:t>
            </a:r>
            <a:r>
              <a:rPr lang="en-US" b="1" baseline="0" dirty="0" err="1" smtClean="0"/>
              <a:t>dụ</a:t>
            </a:r>
            <a:r>
              <a:rPr lang="en-US" b="1" baseline="0" dirty="0" smtClean="0"/>
              <a:t>: </a:t>
            </a:r>
            <a:r>
              <a:rPr lang="en-US" b="1" baseline="0" dirty="0" err="1" smtClean="0"/>
              <a:t>chỉ</a:t>
            </a:r>
            <a:r>
              <a:rPr lang="en-US" b="1" baseline="0" dirty="0" smtClean="0"/>
              <a:t> 1 string 1 </a:t>
            </a:r>
            <a:r>
              <a:rPr lang="en-US" b="1" baseline="0" dirty="0" err="1" smtClean="0"/>
              <a:t>int</a:t>
            </a:r>
            <a:r>
              <a:rPr lang="en-US" b="1" baseline="0" dirty="0" smtClean="0"/>
              <a:t> , </a:t>
            </a:r>
            <a:r>
              <a:rPr lang="en-US" b="1" baseline="0" dirty="0" err="1" smtClean="0"/>
              <a:t>không</a:t>
            </a:r>
            <a:r>
              <a:rPr lang="en-US" b="1" baseline="0" dirty="0" smtClean="0"/>
              <a:t> </a:t>
            </a:r>
            <a:r>
              <a:rPr lang="en-US" b="1" baseline="0" dirty="0" err="1" smtClean="0"/>
              <a:t>thể</a:t>
            </a:r>
            <a:r>
              <a:rPr lang="en-US" b="1" baseline="0" dirty="0" smtClean="0"/>
              <a:t> 2 string</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20</a:t>
            </a:fld>
            <a:endParaRPr lang="en-US"/>
          </a:p>
        </p:txBody>
      </p:sp>
    </p:spTree>
    <p:extLst>
      <p:ext uri="{BB962C8B-B14F-4D97-AF65-F5344CB8AC3E}">
        <p14:creationId xmlns:p14="http://schemas.microsoft.com/office/powerpoint/2010/main" val="636399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21</a:t>
            </a:fld>
            <a:endParaRPr lang="en-US"/>
          </a:p>
        </p:txBody>
      </p:sp>
    </p:spTree>
    <p:extLst>
      <p:ext uri="{BB962C8B-B14F-4D97-AF65-F5344CB8AC3E}">
        <p14:creationId xmlns:p14="http://schemas.microsoft.com/office/powerpoint/2010/main" val="284993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Promoted</a:t>
            </a:r>
            <a:r>
              <a:rPr lang="en-US" baseline="0" dirty="0" smtClean="0"/>
              <a:t> field: </a:t>
            </a:r>
            <a:r>
              <a:rPr lang="en-US" baseline="0" dirty="0" err="1" smtClean="0"/>
              <a:t>Hiểu</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là</a:t>
            </a:r>
            <a:r>
              <a:rPr lang="en-US" baseline="0" dirty="0" smtClean="0"/>
              <a:t> </a:t>
            </a:r>
            <a:r>
              <a:rPr lang="en-US" baseline="0" dirty="0" err="1" smtClean="0"/>
              <a:t>struct</a:t>
            </a:r>
            <a:r>
              <a:rPr lang="en-US" baseline="0" dirty="0" smtClean="0"/>
              <a:t> cha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field </a:t>
            </a:r>
            <a:r>
              <a:rPr lang="en-US" baseline="0" dirty="0" err="1" smtClean="0"/>
              <a:t>của</a:t>
            </a:r>
            <a:r>
              <a:rPr lang="en-US" baseline="0" dirty="0" smtClean="0"/>
              <a:t> </a:t>
            </a:r>
            <a:r>
              <a:rPr lang="en-US" baseline="0" dirty="0" err="1" smtClean="0"/>
              <a:t>struc</a:t>
            </a:r>
            <a:r>
              <a:rPr lang="en-US" baseline="0" dirty="0" smtClean="0"/>
              <a:t> con 1 </a:t>
            </a:r>
            <a:r>
              <a:rPr lang="en-US" baseline="0" dirty="0" err="1" smtClean="0"/>
              <a:t>các</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:3. </a:t>
            </a:r>
            <a:r>
              <a:rPr lang="en-US" baseline="0" dirty="0" err="1" smtClean="0"/>
              <a:t>Giống</a:t>
            </a:r>
            <a:r>
              <a:rPr lang="en-US" baseline="0" dirty="0" smtClean="0"/>
              <a:t> </a:t>
            </a:r>
            <a:r>
              <a:rPr lang="en-US" baseline="0" dirty="0" err="1" smtClean="0"/>
              <a:t>như</a:t>
            </a:r>
            <a:r>
              <a:rPr lang="en-US" baseline="0" dirty="0" smtClean="0"/>
              <a:t> anonymous </a:t>
            </a:r>
            <a:r>
              <a:rPr lang="en-US" baseline="0" dirty="0" err="1" smtClean="0"/>
              <a:t>nhưng</a:t>
            </a:r>
            <a:r>
              <a:rPr lang="en-US" baseline="0" dirty="0" smtClean="0"/>
              <a:t> </a:t>
            </a:r>
            <a:r>
              <a:rPr lang="en-US" baseline="0" dirty="0" err="1" smtClean="0"/>
              <a:t>là</a:t>
            </a:r>
            <a:r>
              <a:rPr lang="en-US" baseline="0" dirty="0" smtClean="0"/>
              <a:t> anonymous </a:t>
            </a:r>
            <a:r>
              <a:rPr lang="en-US" baseline="0" dirty="0" err="1" smtClean="0"/>
              <a:t>của</a:t>
            </a:r>
            <a:r>
              <a:rPr lang="en-US" baseline="0" dirty="0" smtClean="0"/>
              <a:t> 1 </a:t>
            </a:r>
            <a:r>
              <a:rPr lang="en-US" baseline="0" dirty="0" err="1" smtClean="0"/>
              <a:t>struct</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22</a:t>
            </a:fld>
            <a:endParaRPr lang="en-US"/>
          </a:p>
        </p:txBody>
      </p:sp>
    </p:spTree>
    <p:extLst>
      <p:ext uri="{BB962C8B-B14F-4D97-AF65-F5344CB8AC3E}">
        <p14:creationId xmlns:p14="http://schemas.microsoft.com/office/powerpoint/2010/main" val="87328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Exported </a:t>
            </a:r>
            <a:r>
              <a:rPr lang="en-US" b="1" dirty="0" err="1" smtClean="0"/>
              <a:t>Structs</a:t>
            </a:r>
            <a:r>
              <a:rPr lang="en-US" b="1" dirty="0" smtClean="0"/>
              <a:t> and Fields: </a:t>
            </a:r>
            <a:r>
              <a:rPr lang="en-US" b="1" dirty="0" err="1" smtClean="0"/>
              <a:t>Trong</a:t>
            </a:r>
            <a:r>
              <a:rPr lang="en-US" b="1" dirty="0" smtClean="0"/>
              <a:t> java class </a:t>
            </a:r>
            <a:r>
              <a:rPr lang="en-US" b="1" dirty="0" err="1" smtClean="0"/>
              <a:t>có</a:t>
            </a:r>
            <a:r>
              <a:rPr lang="en-US" b="1" baseline="0" dirty="0" smtClean="0"/>
              <a:t> </a:t>
            </a:r>
            <a:r>
              <a:rPr lang="en-US" b="1" baseline="0" dirty="0" err="1" smtClean="0"/>
              <a:t>phạm</a:t>
            </a:r>
            <a:r>
              <a:rPr lang="en-US" b="1" baseline="0" dirty="0" smtClean="0"/>
              <a:t> vi </a:t>
            </a:r>
            <a:r>
              <a:rPr lang="en-US" b="1" baseline="0" dirty="0" err="1" smtClean="0"/>
              <a:t>truy</a:t>
            </a:r>
            <a:r>
              <a:rPr lang="en-US" b="1" baseline="0" dirty="0" smtClean="0"/>
              <a:t> </a:t>
            </a:r>
            <a:r>
              <a:rPr lang="en-US" b="1" baseline="0" dirty="0" err="1" smtClean="0"/>
              <a:t>cập</a:t>
            </a:r>
            <a:r>
              <a:rPr lang="en-US" b="1" baseline="0" dirty="0" smtClean="0"/>
              <a:t> public, private… </a:t>
            </a:r>
            <a:r>
              <a:rPr lang="en-US" b="1" baseline="0" dirty="0" err="1" smtClean="0"/>
              <a:t>thì</a:t>
            </a:r>
            <a:r>
              <a:rPr lang="en-US" b="1" baseline="0" dirty="0" smtClean="0"/>
              <a:t> </a:t>
            </a:r>
            <a:r>
              <a:rPr lang="en-US" b="1" baseline="0" dirty="0" err="1" smtClean="0"/>
              <a:t>struct</a:t>
            </a:r>
            <a:r>
              <a:rPr lang="en-US" b="1" baseline="0" dirty="0" smtClean="0"/>
              <a:t> </a:t>
            </a:r>
            <a:r>
              <a:rPr lang="en-US" b="1" baseline="0" dirty="0" err="1" smtClean="0"/>
              <a:t>cũng</a:t>
            </a:r>
            <a:r>
              <a:rPr lang="en-US" b="1" baseline="0" dirty="0" smtClean="0"/>
              <a:t> </a:t>
            </a:r>
            <a:r>
              <a:rPr lang="en-US" b="1" baseline="0" dirty="0" err="1" smtClean="0"/>
              <a:t>có</a:t>
            </a:r>
            <a:r>
              <a:rPr lang="en-US" b="1" baseline="0" dirty="0" smtClean="0"/>
              <a:t> </a:t>
            </a:r>
            <a:r>
              <a:rPr lang="en-US" b="1" baseline="0" dirty="0" err="1" smtClean="0"/>
              <a:t>phạm</a:t>
            </a:r>
            <a:r>
              <a:rPr lang="en-US" b="1" baseline="0" dirty="0" smtClean="0"/>
              <a:t> vi </a:t>
            </a:r>
            <a:r>
              <a:rPr lang="en-US" b="1" baseline="0" dirty="0" err="1" smtClean="0"/>
              <a:t>truy</a:t>
            </a:r>
            <a:r>
              <a:rPr lang="en-US" b="1" baseline="0" dirty="0" smtClean="0"/>
              <a:t> </a:t>
            </a:r>
            <a:r>
              <a:rPr lang="en-US" b="1" baseline="0" dirty="0" err="1" smtClean="0"/>
              <a:t>cập</a:t>
            </a:r>
            <a:r>
              <a:rPr lang="en-US" b="1" baseline="0" dirty="0" smtClean="0"/>
              <a:t> </a:t>
            </a:r>
            <a:r>
              <a:rPr lang="en-US" b="1" baseline="0" dirty="0" err="1" smtClean="0"/>
              <a:t>của</a:t>
            </a:r>
            <a:r>
              <a:rPr lang="en-US" b="1" baseline="0" dirty="0" smtClean="0"/>
              <a:t> </a:t>
            </a:r>
            <a:r>
              <a:rPr lang="en-US" b="1" baseline="0" dirty="0" err="1" smtClean="0"/>
              <a:t>nó</a:t>
            </a:r>
            <a:r>
              <a:rPr lang="en-US" b="1" baseline="0" dirty="0" smtClean="0"/>
              <a:t> </a:t>
            </a:r>
            <a:r>
              <a:rPr lang="en-US" b="1" baseline="0" dirty="0" err="1" smtClean="0"/>
              <a:t>được</a:t>
            </a:r>
            <a:r>
              <a:rPr lang="en-US" b="1" baseline="0" dirty="0" smtClean="0"/>
              <a:t> </a:t>
            </a:r>
            <a:r>
              <a:rPr lang="en-US" b="1" baseline="0" dirty="0" err="1" smtClean="0"/>
              <a:t>sử</a:t>
            </a:r>
            <a:r>
              <a:rPr lang="en-US" b="1" baseline="0" dirty="0" smtClean="0"/>
              <a:t> </a:t>
            </a:r>
            <a:r>
              <a:rPr lang="en-US" b="1" baseline="0" dirty="0" err="1" smtClean="0"/>
              <a:t>dụng</a:t>
            </a:r>
            <a:r>
              <a:rPr lang="en-US" b="1" baseline="0" dirty="0" smtClean="0"/>
              <a:t> </a:t>
            </a:r>
            <a:r>
              <a:rPr lang="en-US" b="1" baseline="0" dirty="0" err="1" smtClean="0"/>
              <a:t>bằng</a:t>
            </a:r>
            <a:r>
              <a:rPr lang="en-US" b="1" baseline="0" dirty="0" smtClean="0"/>
              <a:t> </a:t>
            </a:r>
            <a:r>
              <a:rPr lang="en-US" b="1" baseline="0" dirty="0" err="1" smtClean="0"/>
              <a:t>cách</a:t>
            </a:r>
            <a:r>
              <a:rPr lang="en-US" b="1" baseline="0" dirty="0" smtClean="0"/>
              <a:t> </a:t>
            </a:r>
            <a:r>
              <a:rPr lang="en-US" b="1" baseline="0" dirty="0" err="1" smtClean="0"/>
              <a:t>viết</a:t>
            </a:r>
            <a:r>
              <a:rPr lang="en-US" b="1" baseline="0" dirty="0" smtClean="0"/>
              <a:t> </a:t>
            </a:r>
            <a:r>
              <a:rPr lang="en-US" b="1" baseline="0" dirty="0" err="1" smtClean="0"/>
              <a:t>hoa</a:t>
            </a:r>
            <a:r>
              <a:rPr lang="en-US" b="1" baseline="0" dirty="0" smtClean="0"/>
              <a:t> </a:t>
            </a:r>
            <a:r>
              <a:rPr lang="en-US" b="1" baseline="0" dirty="0" err="1" smtClean="0"/>
              <a:t>hoặc</a:t>
            </a:r>
            <a:r>
              <a:rPr lang="en-US" b="1" baseline="0" dirty="0" smtClean="0"/>
              <a:t> </a:t>
            </a:r>
            <a:r>
              <a:rPr lang="en-US" b="1" baseline="0" dirty="0" err="1" smtClean="0"/>
              <a:t>viết</a:t>
            </a:r>
            <a:r>
              <a:rPr lang="en-US" b="1" baseline="0" dirty="0" smtClean="0"/>
              <a:t> </a:t>
            </a:r>
            <a:r>
              <a:rPr lang="en-US" b="1" baseline="0" dirty="0" err="1" smtClean="0"/>
              <a:t>thường</a:t>
            </a:r>
            <a:r>
              <a:rPr lang="en-US" b="1" baseline="0" dirty="0" smtClean="0"/>
              <a:t> </a:t>
            </a:r>
            <a:r>
              <a:rPr lang="en-US" b="1" baseline="0" dirty="0" err="1" smtClean="0"/>
              <a:t>tên</a:t>
            </a:r>
            <a:r>
              <a:rPr lang="en-US" b="1" baseline="0" dirty="0" smtClean="0"/>
              <a:t> field</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23</a:t>
            </a:fld>
            <a:endParaRPr lang="en-US"/>
          </a:p>
        </p:txBody>
      </p:sp>
    </p:spTree>
    <p:extLst>
      <p:ext uri="{BB962C8B-B14F-4D97-AF65-F5344CB8AC3E}">
        <p14:creationId xmlns:p14="http://schemas.microsoft.com/office/powerpoint/2010/main" val="1676423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0" dirty="0" smtClean="0"/>
              <a:t> </a:t>
            </a:r>
            <a:r>
              <a:rPr lang="en-US" baseline="0" dirty="0" err="1" smtClean="0"/>
              <a:t>struct</a:t>
            </a:r>
            <a:r>
              <a:rPr lang="en-US" baseline="0" dirty="0" smtClean="0"/>
              <a:t> </a:t>
            </a:r>
            <a:r>
              <a:rPr lang="en-US" baseline="0" dirty="0" err="1" smtClean="0"/>
              <a:t>bằng</a:t>
            </a:r>
            <a:r>
              <a:rPr lang="en-US" baseline="0" dirty="0" smtClean="0"/>
              <a:t> </a:t>
            </a:r>
            <a:r>
              <a:rPr lang="en-US" baseline="0" dirty="0" err="1" smtClean="0"/>
              <a:t>nhau</a:t>
            </a:r>
            <a:r>
              <a:rPr lang="en-US" baseline="0" dirty="0" smtClean="0"/>
              <a:t> </a:t>
            </a:r>
            <a:r>
              <a:rPr lang="en-US" baseline="0" dirty="0" err="1" smtClean="0"/>
              <a:t>khi</a:t>
            </a:r>
            <a:r>
              <a:rPr lang="en-US" baseline="0" dirty="0" smtClean="0"/>
              <a:t> </a:t>
            </a:r>
            <a:r>
              <a:rPr lang="en-US" baseline="0" dirty="0" err="1" smtClean="0"/>
              <a:t>tất</a:t>
            </a:r>
            <a:r>
              <a:rPr lang="en-US" baseline="0" dirty="0" smtClean="0"/>
              <a:t> </a:t>
            </a:r>
            <a:r>
              <a:rPr lang="en-US" baseline="0" dirty="0" err="1" smtClean="0"/>
              <a:t>các</a:t>
            </a:r>
            <a:r>
              <a:rPr lang="en-US" baseline="0" dirty="0" smtClean="0"/>
              <a:t> </a:t>
            </a:r>
            <a:r>
              <a:rPr lang="en-US" baseline="0" dirty="0" err="1" smtClean="0"/>
              <a:t>các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field </a:t>
            </a:r>
            <a:r>
              <a:rPr lang="en-US" baseline="0" dirty="0" err="1" smtClean="0"/>
              <a:t>bằng</a:t>
            </a:r>
            <a:r>
              <a:rPr lang="en-US" baseline="0" dirty="0" smtClean="0"/>
              <a:t> </a:t>
            </a:r>
            <a:r>
              <a:rPr lang="en-US" baseline="0" dirty="0" err="1" smtClean="0"/>
              <a:t>nhau</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Nếu</a:t>
            </a:r>
            <a:r>
              <a:rPr lang="en-US" baseline="0" dirty="0" smtClean="0"/>
              <a:t> </a:t>
            </a:r>
            <a:r>
              <a:rPr lang="en-US" baseline="0" dirty="0" err="1" smtClean="0"/>
              <a:t>struct</a:t>
            </a:r>
            <a:r>
              <a:rPr lang="en-US" baseline="0" dirty="0" smtClean="0"/>
              <a:t> </a:t>
            </a:r>
            <a:r>
              <a:rPr lang="en-US" baseline="0" dirty="0" err="1" smtClean="0"/>
              <a:t>có</a:t>
            </a:r>
            <a:r>
              <a:rPr lang="en-US" baseline="0" dirty="0" smtClean="0"/>
              <a:t> </a:t>
            </a:r>
            <a:r>
              <a:rPr lang="en-US" baseline="0" dirty="0" err="1" smtClean="0"/>
              <a:t>chưa</a:t>
            </a:r>
            <a:r>
              <a:rPr lang="en-US" baseline="0" dirty="0" smtClean="0"/>
              <a:t> data type  </a:t>
            </a:r>
            <a:r>
              <a:rPr lang="en-US" baseline="0" dirty="0" err="1" smtClean="0"/>
              <a:t>là</a:t>
            </a:r>
            <a:r>
              <a:rPr lang="en-US" baseline="0" dirty="0" smtClean="0"/>
              <a:t> map </a:t>
            </a:r>
            <a:r>
              <a:rPr lang="en-US" baseline="0" dirty="0" err="1" smtClean="0"/>
              <a:t>thì</a:t>
            </a:r>
            <a:r>
              <a:rPr lang="en-US" baseline="0" dirty="0" smtClean="0"/>
              <a:t> 2 </a:t>
            </a:r>
            <a:r>
              <a:rPr lang="en-US" baseline="0" dirty="0" err="1" smtClean="0"/>
              <a:t>struct</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so </a:t>
            </a:r>
            <a:r>
              <a:rPr lang="en-US" baseline="0" dirty="0" err="1" smtClean="0"/>
              <a:t>sánh</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a:t>
            </a:r>
            <a:r>
              <a:rPr lang="en-US" baseline="0" dirty="0" err="1" smtClean="0"/>
              <a:t>được</a:t>
            </a:r>
            <a:endParaRPr lang="en-US" dirty="0" smtClean="0"/>
          </a:p>
          <a:p>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24</a:t>
            </a:fld>
            <a:endParaRPr lang="en-US"/>
          </a:p>
        </p:txBody>
      </p:sp>
    </p:spTree>
    <p:extLst>
      <p:ext uri="{BB962C8B-B14F-4D97-AF65-F5344CB8AC3E}">
        <p14:creationId xmlns:p14="http://schemas.microsoft.com/office/powerpoint/2010/main" val="81613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a:t>
            </a:r>
            <a:r>
              <a:rPr lang="en-US" dirty="0" err="1" smtClean="0"/>
              <a:t>có</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hoa</a:t>
            </a:r>
            <a:r>
              <a:rPr lang="en-US" baseline="0" dirty="0" smtClean="0"/>
              <a:t> </a:t>
            </a:r>
            <a:r>
              <a:rPr lang="en-US" baseline="0" dirty="0" err="1" smtClean="0"/>
              <a:t>thường</a:t>
            </a:r>
            <a:r>
              <a:rPr lang="en-US" baseline="0" dirty="0" smtClean="0"/>
              <a:t>. </a:t>
            </a:r>
            <a:r>
              <a:rPr lang="en-US" baseline="0" dirty="0" err="1" smtClean="0"/>
              <a:t>Nếu</a:t>
            </a:r>
            <a:r>
              <a:rPr lang="en-US" baseline="0" dirty="0" smtClean="0"/>
              <a:t> </a:t>
            </a:r>
            <a:r>
              <a:rPr lang="en-US" baseline="0" dirty="0" err="1" smtClean="0"/>
              <a:t>viết</a:t>
            </a:r>
            <a:r>
              <a:rPr lang="en-US" baseline="0" dirty="0" smtClean="0"/>
              <a:t> </a:t>
            </a:r>
            <a:r>
              <a:rPr lang="en-US" baseline="0" dirty="0" err="1" smtClean="0"/>
              <a:t>hoa</a:t>
            </a:r>
            <a:r>
              <a:rPr lang="en-US" baseline="0" dirty="0" smtClean="0"/>
              <a:t> </a:t>
            </a:r>
            <a:r>
              <a:rPr lang="en-US" baseline="0" dirty="0" err="1" smtClean="0"/>
              <a:t>chữ</a:t>
            </a:r>
            <a:r>
              <a:rPr lang="en-US" baseline="0" dirty="0" smtClean="0"/>
              <a:t> </a:t>
            </a:r>
            <a:r>
              <a:rPr lang="en-US" baseline="0" dirty="0" err="1" smtClean="0"/>
              <a:t>cái</a:t>
            </a:r>
            <a:r>
              <a:rPr lang="en-US" baseline="0" dirty="0" smtClean="0"/>
              <a:t> </a:t>
            </a:r>
            <a:r>
              <a:rPr lang="en-US" baseline="0" dirty="0" err="1" smtClean="0"/>
              <a:t>đầu</a:t>
            </a:r>
            <a:r>
              <a:rPr lang="en-US" baseline="0" dirty="0" smtClean="0"/>
              <a:t> </a:t>
            </a:r>
            <a:r>
              <a:rPr lang="en-US" baseline="0" dirty="0" err="1" smtClean="0"/>
              <a:t>thì</a:t>
            </a:r>
            <a:r>
              <a:rPr lang="en-US" baseline="0" dirty="0" smtClean="0"/>
              <a:t> </a:t>
            </a:r>
            <a:r>
              <a:rPr lang="en-US" baseline="0" dirty="0" err="1" smtClean="0"/>
              <a:t>có</a:t>
            </a:r>
            <a:r>
              <a:rPr lang="en-US" baseline="0" dirty="0" smtClean="0"/>
              <a:t> </a:t>
            </a:r>
            <a:r>
              <a:rPr lang="en-US" baseline="0" dirty="0" err="1" smtClean="0"/>
              <a:t>phạm</a:t>
            </a:r>
            <a:r>
              <a:rPr lang="en-US" baseline="0" dirty="0" smtClean="0"/>
              <a:t> vi </a:t>
            </a:r>
            <a:r>
              <a:rPr lang="en-US" baseline="0" dirty="0" err="1" smtClean="0"/>
              <a:t>truy</a:t>
            </a:r>
            <a:r>
              <a:rPr lang="en-US" baseline="0" dirty="0" smtClean="0"/>
              <a:t> </a:t>
            </a:r>
            <a:r>
              <a:rPr lang="en-US" baseline="0" dirty="0" err="1" smtClean="0"/>
              <a:t>cập</a:t>
            </a:r>
            <a:r>
              <a:rPr lang="en-US" baseline="0" dirty="0" smtClean="0"/>
              <a:t> public.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ở </a:t>
            </a:r>
            <a:r>
              <a:rPr lang="en-US" baseline="0" dirty="0" err="1" smtClean="0"/>
              <a:t>trong</a:t>
            </a:r>
            <a:r>
              <a:rPr lang="en-US" baseline="0" dirty="0" smtClean="0"/>
              <a:t> package </a:t>
            </a:r>
            <a:r>
              <a:rPr lang="en-US" baseline="0" dirty="0" err="1" smtClean="0"/>
              <a:t>khác</a:t>
            </a:r>
            <a:r>
              <a:rPr lang="en-US" baseline="0" dirty="0" smtClean="0"/>
              <a:t>. </a:t>
            </a:r>
            <a:r>
              <a:rPr lang="en-US" baseline="0" dirty="0" err="1" smtClean="0"/>
              <a:t>Còn</a:t>
            </a:r>
            <a:r>
              <a:rPr lang="en-US" baseline="0" dirty="0" smtClean="0"/>
              <a:t> </a:t>
            </a:r>
            <a:r>
              <a:rPr lang="en-US" baseline="0" dirty="0" err="1" smtClean="0"/>
              <a:t>nếu</a:t>
            </a:r>
            <a:r>
              <a:rPr lang="en-US" baseline="0" dirty="0" smtClean="0"/>
              <a:t> </a:t>
            </a:r>
            <a:r>
              <a:rPr lang="en-US" baseline="0" dirty="0" err="1" smtClean="0"/>
              <a:t>viết</a:t>
            </a:r>
            <a:r>
              <a:rPr lang="en-US" baseline="0" dirty="0" smtClean="0"/>
              <a:t> </a:t>
            </a:r>
            <a:r>
              <a:rPr lang="en-US" baseline="0" dirty="0" err="1" smtClean="0"/>
              <a:t>thường</a:t>
            </a:r>
            <a:r>
              <a:rPr lang="en-US" baseline="0" dirty="0" smtClean="0"/>
              <a:t> </a:t>
            </a:r>
            <a:r>
              <a:rPr lang="en-US" baseline="0" dirty="0" err="1" smtClean="0"/>
              <a:t>chứ</a:t>
            </a:r>
            <a:r>
              <a:rPr lang="en-US" baseline="0" dirty="0" smtClean="0"/>
              <a:t> </a:t>
            </a:r>
            <a:r>
              <a:rPr lang="en-US" baseline="0" dirty="0" err="1" smtClean="0"/>
              <a:t>cái</a:t>
            </a:r>
            <a:r>
              <a:rPr lang="en-US" baseline="0" dirty="0" smtClean="0"/>
              <a:t> </a:t>
            </a:r>
            <a:r>
              <a:rPr lang="en-US" baseline="0" dirty="0" err="1" smtClean="0"/>
              <a:t>đầu</a:t>
            </a:r>
            <a:r>
              <a:rPr lang="en-US" baseline="0" dirty="0" smtClean="0"/>
              <a:t> </a:t>
            </a:r>
            <a:r>
              <a:rPr lang="en-US" baseline="0" dirty="0" err="1" smtClean="0"/>
              <a:t>thì</a:t>
            </a:r>
            <a:r>
              <a:rPr lang="en-US" baseline="0" dirty="0" smtClean="0"/>
              <a:t> </a:t>
            </a:r>
            <a:r>
              <a:rPr lang="en-US" baseline="0" dirty="0" err="1" smtClean="0"/>
              <a:t>phạm</a:t>
            </a:r>
            <a:r>
              <a:rPr lang="en-US" baseline="0" dirty="0" smtClean="0"/>
              <a:t> vi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là</a:t>
            </a:r>
            <a:r>
              <a:rPr lang="en-US" baseline="0" dirty="0" smtClean="0"/>
              <a:t> private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chỉ</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phạm</a:t>
            </a:r>
            <a:r>
              <a:rPr lang="en-US" baseline="0" dirty="0" smtClean="0"/>
              <a:t> vi package</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6</a:t>
            </a:fld>
            <a:endParaRPr lang="en-US"/>
          </a:p>
        </p:txBody>
      </p:sp>
    </p:spTree>
    <p:extLst>
      <p:ext uri="{BB962C8B-B14F-4D97-AF65-F5344CB8AC3E}">
        <p14:creationId xmlns:p14="http://schemas.microsoft.com/office/powerpoint/2010/main" val="212039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25</a:t>
            </a:fld>
            <a:endParaRPr lang="en-US"/>
          </a:p>
        </p:txBody>
      </p:sp>
    </p:spTree>
    <p:extLst>
      <p:ext uri="{BB962C8B-B14F-4D97-AF65-F5344CB8AC3E}">
        <p14:creationId xmlns:p14="http://schemas.microsoft.com/office/powerpoint/2010/main" val="1575087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Thay</a:t>
            </a:r>
            <a:r>
              <a:rPr lang="en-US" baseline="0" dirty="0" smtClean="0"/>
              <a:t> </a:t>
            </a:r>
            <a:r>
              <a:rPr lang="en-US" baseline="0" dirty="0" err="1" smtClean="0"/>
              <a:t>vì</a:t>
            </a:r>
            <a:r>
              <a:rPr lang="en-US" baseline="0" dirty="0" smtClean="0"/>
              <a:t> dung method </a:t>
            </a:r>
            <a:r>
              <a:rPr lang="en-US" baseline="0" dirty="0" err="1" smtClean="0"/>
              <a:t>thì</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dung function </a:t>
            </a:r>
            <a:r>
              <a:rPr lang="en-US" baseline="0" dirty="0" err="1" smtClean="0"/>
              <a:t>cũng</a:t>
            </a:r>
            <a:r>
              <a:rPr lang="en-US" baseline="0" dirty="0" smtClean="0"/>
              <a:t> </a:t>
            </a:r>
            <a:r>
              <a:rPr lang="en-US" baseline="0" dirty="0" err="1" smtClean="0"/>
              <a:t>cho</a:t>
            </a:r>
            <a:r>
              <a:rPr lang="en-US" baseline="0" dirty="0" smtClean="0"/>
              <a:t> </a:t>
            </a:r>
            <a:r>
              <a:rPr lang="en-US" baseline="0" dirty="0" err="1" smtClean="0"/>
              <a:t>ra</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Vậy</a:t>
            </a:r>
            <a:r>
              <a:rPr lang="en-US" baseline="0" dirty="0" smtClean="0"/>
              <a:t> </a:t>
            </a:r>
            <a:r>
              <a:rPr lang="en-US" baseline="0" dirty="0" err="1" smtClean="0"/>
              <a:t>tại</a:t>
            </a:r>
            <a:r>
              <a:rPr lang="en-US" baseline="0" dirty="0" smtClean="0"/>
              <a:t> </a:t>
            </a:r>
            <a:r>
              <a:rPr lang="en-US" baseline="0" dirty="0" err="1" smtClean="0"/>
              <a:t>sao</a:t>
            </a:r>
            <a:r>
              <a:rPr lang="en-US" baseline="0" dirty="0" smtClean="0"/>
              <a:t> </a:t>
            </a:r>
            <a:r>
              <a:rPr lang="en-US" baseline="0" dirty="0" err="1" smtClean="0"/>
              <a:t>cần</a:t>
            </a:r>
            <a:r>
              <a:rPr lang="en-US" baseline="0" dirty="0" smtClean="0"/>
              <a:t> </a:t>
            </a:r>
            <a:r>
              <a:rPr lang="en-US" baseline="0" dirty="0" err="1" smtClean="0"/>
              <a:t>đến</a:t>
            </a:r>
            <a:r>
              <a:rPr lang="en-US" baseline="0" dirty="0" smtClean="0"/>
              <a:t> method </a:t>
            </a:r>
            <a:r>
              <a:rPr lang="en-US" baseline="0" dirty="0" err="1" smtClean="0"/>
              <a:t>làm</a:t>
            </a:r>
            <a:r>
              <a:rPr lang="en-US" baseline="0" dirty="0" smtClean="0"/>
              <a:t> </a:t>
            </a:r>
            <a:r>
              <a:rPr lang="en-US" baseline="0" dirty="0" err="1" smtClean="0"/>
              <a:t>gì</a:t>
            </a:r>
            <a:r>
              <a:rPr lang="en-US" baseline="0" dirty="0" smtClean="0"/>
              <a:t>?</a:t>
            </a:r>
          </a:p>
          <a:p>
            <a:r>
              <a:rPr lang="en-US" baseline="0" dirty="0" err="1" smtClean="0"/>
              <a:t>Trong</a:t>
            </a:r>
            <a:r>
              <a:rPr lang="en-US" baseline="0" dirty="0" smtClean="0"/>
              <a:t> OOP ta </a:t>
            </a:r>
            <a:r>
              <a:rPr lang="en-US" baseline="0" dirty="0" err="1" smtClean="0"/>
              <a:t>gọi</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tính</a:t>
            </a:r>
            <a:r>
              <a:rPr lang="en-US" baseline="0" dirty="0" smtClean="0"/>
              <a:t> </a:t>
            </a:r>
            <a:r>
              <a:rPr lang="en-US" baseline="0" dirty="0" err="1" smtClean="0"/>
              <a:t>đa</a:t>
            </a:r>
            <a:r>
              <a:rPr lang="en-US" baseline="0" dirty="0" smtClean="0"/>
              <a:t> </a:t>
            </a:r>
            <a:r>
              <a:rPr lang="en-US" baseline="0" dirty="0" err="1" smtClean="0"/>
              <a:t>hình</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26</a:t>
            </a:fld>
            <a:endParaRPr lang="en-US"/>
          </a:p>
        </p:txBody>
      </p:sp>
    </p:spTree>
    <p:extLst>
      <p:ext uri="{BB962C8B-B14F-4D97-AF65-F5344CB8AC3E}">
        <p14:creationId xmlns:p14="http://schemas.microsoft.com/office/powerpoint/2010/main" val="4031594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con </a:t>
            </a:r>
            <a:r>
              <a:rPr lang="en-US" baseline="0" dirty="0" err="1" smtClean="0"/>
              <a:t>trỏ</a:t>
            </a:r>
            <a:r>
              <a:rPr lang="en-US" baseline="0" dirty="0" smtClean="0"/>
              <a:t> </a:t>
            </a:r>
            <a:r>
              <a:rPr lang="en-US" baseline="0" dirty="0" err="1" smtClean="0"/>
              <a:t>thì</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object qua method </a:t>
            </a:r>
            <a:r>
              <a:rPr lang="en-US" baseline="0" dirty="0" err="1" smtClean="0"/>
              <a:t>sẽ</a:t>
            </a:r>
            <a:r>
              <a:rPr lang="en-US" baseline="0" dirty="0" smtClean="0"/>
              <a:t> </a:t>
            </a:r>
            <a:r>
              <a:rPr lang="en-US" baseline="0" dirty="0" err="1" smtClean="0"/>
              <a:t>bị</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còn</a:t>
            </a:r>
            <a:r>
              <a:rPr lang="en-US" baseline="0" dirty="0" smtClean="0"/>
              <a:t> </a:t>
            </a:r>
            <a:r>
              <a:rPr lang="en-US" baseline="0" dirty="0" err="1" smtClean="0"/>
              <a:t>không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con </a:t>
            </a:r>
            <a:r>
              <a:rPr lang="en-US" baseline="0" dirty="0" err="1" smtClean="0"/>
              <a:t>trỏ</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thay</a:t>
            </a:r>
            <a:r>
              <a:rPr lang="en-US" baseline="0" dirty="0" smtClean="0"/>
              <a:t> </a:t>
            </a:r>
            <a:r>
              <a:rPr lang="en-US" baseline="0" dirty="0" err="1" smtClean="0"/>
              <a:t>dổi</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27</a:t>
            </a:fld>
            <a:endParaRPr lang="en-US"/>
          </a:p>
        </p:txBody>
      </p:sp>
    </p:spTree>
    <p:extLst>
      <p:ext uri="{BB962C8B-B14F-4D97-AF65-F5344CB8AC3E}">
        <p14:creationId xmlns:p14="http://schemas.microsoft.com/office/powerpoint/2010/main" val="2413804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Nó chỉ xác định những gì đối tượng phải làm</a:t>
            </a:r>
            <a:r>
              <a:rPr lang="en-US" dirty="0" smtClean="0"/>
              <a:t>. </a:t>
            </a:r>
            <a:r>
              <a:rPr lang="en-US" dirty="0" err="1" smtClean="0"/>
              <a:t>Tức</a:t>
            </a:r>
            <a:r>
              <a:rPr lang="en-US" baseline="0" dirty="0" smtClean="0"/>
              <a:t> </a:t>
            </a:r>
            <a:r>
              <a:rPr lang="en-US" baseline="0" dirty="0" err="1" smtClean="0"/>
              <a:t>là</a:t>
            </a:r>
            <a:r>
              <a:rPr lang="en-US" baseline="0" dirty="0" smtClean="0"/>
              <a:t> define </a:t>
            </a:r>
            <a:r>
              <a:rPr lang="en-US" baseline="0" dirty="0" err="1" smtClean="0"/>
              <a:t>những</a:t>
            </a:r>
            <a:r>
              <a:rPr lang="en-US" baseline="0" dirty="0" smtClean="0"/>
              <a:t> method name</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28</a:t>
            </a:fld>
            <a:endParaRPr lang="en-US"/>
          </a:p>
        </p:txBody>
      </p:sp>
    </p:spTree>
    <p:extLst>
      <p:ext uri="{BB962C8B-B14F-4D97-AF65-F5344CB8AC3E}">
        <p14:creationId xmlns:p14="http://schemas.microsoft.com/office/powerpoint/2010/main" val="3906714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Concurrency </a:t>
            </a:r>
            <a:r>
              <a:rPr lang="vi-VN" dirty="0" smtClean="0"/>
              <a:t>là khả năng giải quyết nhiều thứ cùng một lúc. Nó được giải thích tốt nhất với một ví dụ.</a:t>
            </a:r>
            <a:endParaRPr lang="en-US" dirty="0" smtClean="0"/>
          </a:p>
          <a:p>
            <a:r>
              <a:rPr lang="vi-VN" dirty="0" smtClean="0"/>
              <a:t>Goroutines là các hàm hoặc phương thức chạy đồng thời với các hàm hoặc phương thức khác. Goroutines có thể được coi là chủ đề trọng lượng nhẹ. Chi phí tạo ra Goroutine rất nhỏ khi so sánh với một luồng. Do đó, thông thường các ứng dụng Go có hàng ngàn Goroutines chạy đồng thời.</a:t>
            </a:r>
            <a:endParaRPr lang="en-US" dirty="0" smtClean="0"/>
          </a:p>
          <a:p>
            <a:r>
              <a:rPr lang="vi-VN" dirty="0" smtClean="0"/>
              <a:t>Goroutines cực kỳ rẻ khi so sánh với </a:t>
            </a:r>
            <a:r>
              <a:rPr lang="en-US" dirty="0" smtClean="0"/>
              <a:t>thread</a:t>
            </a:r>
            <a:r>
              <a:rPr lang="vi-VN" dirty="0" smtClean="0"/>
              <a:t>. Chúng chỉ có một vài kb trong kích thước </a:t>
            </a:r>
            <a:r>
              <a:rPr lang="en-US" dirty="0" smtClean="0"/>
              <a:t>stack </a:t>
            </a:r>
            <a:r>
              <a:rPr lang="vi-VN" dirty="0" smtClean="0"/>
              <a:t>và </a:t>
            </a:r>
            <a:r>
              <a:rPr lang="en-US" dirty="0" smtClean="0"/>
              <a:t>stack</a:t>
            </a:r>
            <a:r>
              <a:rPr lang="vi-VN" dirty="0" smtClean="0"/>
              <a:t> có thể phát triển và co lại theo nhu cầu của ứng dụng trong khi trong trường hợp của các </a:t>
            </a:r>
            <a:r>
              <a:rPr lang="en-US" dirty="0" err="1" smtClean="0"/>
              <a:t>trhead</a:t>
            </a:r>
            <a:r>
              <a:rPr lang="vi-VN" dirty="0" smtClean="0"/>
              <a:t>, kích thước </a:t>
            </a:r>
            <a:r>
              <a:rPr lang="en-US" dirty="0" smtClean="0"/>
              <a:t>stack </a:t>
            </a:r>
            <a:r>
              <a:rPr lang="vi-VN" dirty="0" smtClean="0"/>
              <a:t>phải được chỉ định và được cố định.</a:t>
            </a:r>
            <a:endParaRPr lang="en-US" dirty="0" smtClean="0"/>
          </a:p>
          <a:p>
            <a:r>
              <a:rPr lang="vi-VN" dirty="0" smtClean="0"/>
              <a:t>Goroutines được ghép với số lượng luồng hệ điều hành ít hơn. Có thể chỉ có một luồng trong một chương trình có hàng ngàn Goroutines. Nếu bất kỳ Goroutine nào trong các khối luồng đó cho biết đang chờ đầu vào của người dùng, thì một luồng  khác sẽ được tạo và các Goroutine còn lại được chuyển sang luồng mới. Tất cả những điều này được chăm sóc bởi bộ thực thi và chúng tôi là những lập trình viên được trừu tượng hóa từ những chi tiết phức tạp này và được cung cấp một API sạch để làm việc với sự tương tranh.</a:t>
            </a:r>
            <a:endParaRPr lang="en-US" dirty="0" smtClean="0"/>
          </a:p>
          <a:p>
            <a:r>
              <a:rPr lang="vi-VN" dirty="0" smtClean="0"/>
              <a:t>Goroutines giao tiếp bằng cách sử dụng các kênh. Các kênh theo thiết kế ngăn điều kiện cuộc đua xảy ra khi truy cập bộ nhớ dùng chung bằng Goroutines. Các kênh có thể được coi là một đường ống sử dụng mà Goroutines giao tiếp. Chúng tôi sẽ thảo luận chi tiết về các kênh trong hướng dẫn tiếp theo.</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29</a:t>
            </a:fld>
            <a:endParaRPr lang="en-US"/>
          </a:p>
        </p:txBody>
      </p:sp>
    </p:spTree>
    <p:extLst>
      <p:ext uri="{BB962C8B-B14F-4D97-AF65-F5344CB8AC3E}">
        <p14:creationId xmlns:p14="http://schemas.microsoft.com/office/powerpoint/2010/main" val="4052663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Concurrency </a:t>
            </a:r>
            <a:r>
              <a:rPr lang="vi-VN" dirty="0" smtClean="0"/>
              <a:t>là khả năng giải quyết nhiều thứ cùng một lúc. Nó được giải thích tốt nhất với một ví dụ.</a:t>
            </a:r>
            <a:endParaRPr lang="en-US" dirty="0" smtClean="0"/>
          </a:p>
          <a:p>
            <a:r>
              <a:rPr lang="vi-VN" dirty="0" smtClean="0"/>
              <a:t>Goroutines là các hàm hoặc phương thức chạy đồng thời với các hàm hoặc phương thức khác. Goroutines có thể được coi là chủ đề trọng lượng nhẹ. Chi phí tạo ra Goroutine rất nhỏ khi so sánh với một luồng. Do đó, thông thường các ứng dụng Go có hàng ngàn Goroutines chạy đồng thời.</a:t>
            </a:r>
            <a:endParaRPr lang="en-US" dirty="0" smtClean="0"/>
          </a:p>
          <a:p>
            <a:r>
              <a:rPr lang="vi-VN" dirty="0" smtClean="0"/>
              <a:t>Goroutines cực kỳ rẻ khi so sánh với </a:t>
            </a:r>
            <a:r>
              <a:rPr lang="en-US" dirty="0" smtClean="0"/>
              <a:t>thread</a:t>
            </a:r>
            <a:r>
              <a:rPr lang="vi-VN" dirty="0" smtClean="0"/>
              <a:t>. Chúng chỉ có một vài kb trong kích thước </a:t>
            </a:r>
            <a:r>
              <a:rPr lang="en-US" dirty="0" smtClean="0"/>
              <a:t>stack </a:t>
            </a:r>
            <a:r>
              <a:rPr lang="vi-VN" dirty="0" smtClean="0"/>
              <a:t>và </a:t>
            </a:r>
            <a:r>
              <a:rPr lang="en-US" dirty="0" smtClean="0"/>
              <a:t>stack</a:t>
            </a:r>
            <a:r>
              <a:rPr lang="vi-VN" dirty="0" smtClean="0"/>
              <a:t> có thể phát triển và co lại theo nhu cầu của ứng dụng trong khi trong trường hợp của các </a:t>
            </a:r>
            <a:r>
              <a:rPr lang="en-US" dirty="0" err="1" smtClean="0"/>
              <a:t>trhead</a:t>
            </a:r>
            <a:r>
              <a:rPr lang="vi-VN" dirty="0" smtClean="0"/>
              <a:t>, kích thước </a:t>
            </a:r>
            <a:r>
              <a:rPr lang="en-US" dirty="0" smtClean="0"/>
              <a:t>stack </a:t>
            </a:r>
            <a:r>
              <a:rPr lang="vi-VN" dirty="0" smtClean="0"/>
              <a:t>phải được chỉ định và được cố định.</a:t>
            </a:r>
            <a:endParaRPr lang="en-US" dirty="0" smtClean="0"/>
          </a:p>
          <a:p>
            <a:r>
              <a:rPr lang="vi-VN" dirty="0" smtClean="0"/>
              <a:t>Goroutines được ghép với số lượng luồng hệ điều hành ít hơn. Có thể chỉ có một luồng trong một chương trình có hàng ngàn Goroutines. Nếu bất kỳ Goroutine nào trong các khối luồng đó cho biết đang chờ đầu vào của người dùng, thì một luồng  khác sẽ được tạo và các Goroutine còn lại được chuyển sang luồng mới. Tất cả những điều này được chăm sóc bởi bộ thực thi và chúng tôi là những lập trình viên được trừu tượng hóa từ những chi tiết phức tạp này và được cung cấp một API sạch để làm việc với sự tương tranh.</a:t>
            </a:r>
            <a:endParaRPr lang="en-US" dirty="0" smtClean="0"/>
          </a:p>
          <a:p>
            <a:r>
              <a:rPr lang="vi-VN" dirty="0" smtClean="0"/>
              <a:t>Goroutines giao tiếp bằng cách sử dụng các kênh. Các kênh theo thiết kế ngăn điều kiện cuộc đua xảy ra khi truy cập bộ nhớ dùng chung bằng Goroutines. Các kênh có thể được coi là một đường ống sử dụng mà Goroutines giao tiếp. Chúng tôi sẽ thảo luận chi tiết về các kênh trong hướng dẫn tiếp theo.</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30</a:t>
            </a:fld>
            <a:endParaRPr lang="en-US"/>
          </a:p>
        </p:txBody>
      </p:sp>
    </p:spTree>
    <p:extLst>
      <p:ext uri="{BB962C8B-B14F-4D97-AF65-F5344CB8AC3E}">
        <p14:creationId xmlns:p14="http://schemas.microsoft.com/office/powerpoint/2010/main" val="2305138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chỉ</a:t>
            </a:r>
            <a:r>
              <a:rPr lang="en-US" baseline="0" dirty="0" smtClean="0"/>
              <a:t> in </a:t>
            </a:r>
            <a:r>
              <a:rPr lang="en-US" baseline="0" dirty="0" err="1" smtClean="0"/>
              <a:t>ra</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là</a:t>
            </a:r>
            <a:r>
              <a:rPr lang="en-US" baseline="0" dirty="0" smtClean="0"/>
              <a:t> “main function”. </a:t>
            </a:r>
            <a:r>
              <a:rPr lang="en-US" baseline="0" dirty="0" err="1" smtClean="0"/>
              <a:t>Vì</a:t>
            </a:r>
            <a:r>
              <a:rPr lang="en-US" baseline="0" dirty="0" smtClean="0"/>
              <a:t> </a:t>
            </a:r>
            <a:r>
              <a:rPr lang="en-US" baseline="0" dirty="0" err="1" smtClean="0"/>
              <a:t>khi</a:t>
            </a:r>
            <a:r>
              <a:rPr lang="en-US" baseline="0" dirty="0" smtClean="0"/>
              <a:t> </a:t>
            </a:r>
            <a:r>
              <a:rPr lang="en-US" baseline="0" dirty="0" err="1" smtClean="0"/>
              <a:t>gọi</a:t>
            </a:r>
            <a:r>
              <a:rPr lang="en-US" baseline="0" dirty="0" smtClean="0"/>
              <a:t> go hello()  </a:t>
            </a:r>
            <a:r>
              <a:rPr lang="en-US" baseline="0" dirty="0" err="1" smtClean="0"/>
              <a:t>thì</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sẽ</a:t>
            </a:r>
            <a:r>
              <a:rPr lang="en-US" baseline="0" dirty="0" smtClean="0"/>
              <a:t> </a:t>
            </a:r>
            <a:r>
              <a:rPr lang="en-US" baseline="0" dirty="0" err="1" smtClean="0"/>
              <a:t>goi</a:t>
            </a:r>
            <a:r>
              <a:rPr lang="en-US" baseline="0" dirty="0" smtClean="0"/>
              <a:t> hello function </a:t>
            </a:r>
            <a:r>
              <a:rPr lang="en-US" baseline="0" dirty="0" err="1" smtClean="0"/>
              <a:t>ngay</a:t>
            </a:r>
            <a:r>
              <a:rPr lang="en-US" baseline="0" dirty="0" smtClean="0"/>
              <a:t> </a:t>
            </a:r>
            <a:r>
              <a:rPr lang="en-US" baseline="0" dirty="0" err="1" smtClean="0"/>
              <a:t>lập</a:t>
            </a:r>
            <a:r>
              <a:rPr lang="en-US" baseline="0" dirty="0" smtClean="0"/>
              <a:t> </a:t>
            </a:r>
            <a:r>
              <a:rPr lang="en-US" baseline="0" dirty="0" err="1" smtClean="0"/>
              <a:t>tức</a:t>
            </a:r>
            <a:r>
              <a:rPr lang="en-US" baseline="0" dirty="0" smtClean="0"/>
              <a:t> </a:t>
            </a:r>
            <a:r>
              <a:rPr lang="en-US" baseline="0" dirty="0" err="1" smtClean="0"/>
              <a:t>và</a:t>
            </a:r>
            <a:r>
              <a:rPr lang="en-US" baseline="0" dirty="0" smtClean="0"/>
              <a:t> </a:t>
            </a:r>
            <a:r>
              <a:rPr lang="en-US" baseline="0" dirty="0" err="1" smtClean="0"/>
              <a:t>đi</a:t>
            </a:r>
            <a:r>
              <a:rPr lang="en-US" baseline="0" dirty="0" smtClean="0"/>
              <a:t> qua </a:t>
            </a:r>
            <a:r>
              <a:rPr lang="en-US" baseline="0" dirty="0" err="1" smtClean="0"/>
              <a:t>nó</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println</a:t>
            </a:r>
            <a:r>
              <a:rPr lang="en-US" baseline="0" dirty="0" smtClean="0"/>
              <a:t>() </a:t>
            </a:r>
            <a:r>
              <a:rPr lang="en-US" baseline="0" dirty="0" err="1" smtClean="0"/>
              <a:t>và</a:t>
            </a:r>
            <a:r>
              <a:rPr lang="en-US" baseline="0" dirty="0" smtClean="0"/>
              <a:t> </a:t>
            </a:r>
            <a:r>
              <a:rPr lang="en-US" baseline="0" dirty="0" err="1" smtClean="0"/>
              <a:t>chấm</a:t>
            </a:r>
            <a:r>
              <a:rPr lang="en-US" baseline="0" dirty="0" smtClean="0"/>
              <a:t> </a:t>
            </a:r>
            <a:r>
              <a:rPr lang="en-US" baseline="0" dirty="0" err="1" smtClean="0"/>
              <a:t>dứt</a:t>
            </a:r>
            <a:r>
              <a:rPr lang="en-US" baseline="0" dirty="0" smtClean="0"/>
              <a:t> </a:t>
            </a:r>
            <a:r>
              <a:rPr lang="en-US" baseline="0" dirty="0" err="1" smtClean="0"/>
              <a:t>luôn</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Vì</a:t>
            </a:r>
            <a:r>
              <a:rPr lang="en-US" baseline="0" dirty="0" smtClean="0"/>
              <a:t> </a:t>
            </a:r>
            <a:r>
              <a:rPr lang="en-US" baseline="0" dirty="0" err="1" smtClean="0"/>
              <a:t>thế</a:t>
            </a:r>
            <a:r>
              <a:rPr lang="en-US" baseline="0" dirty="0" smtClean="0"/>
              <a:t> </a:t>
            </a:r>
            <a:r>
              <a:rPr lang="en-US" baseline="0" dirty="0" err="1" smtClean="0"/>
              <a:t>hàm</a:t>
            </a:r>
            <a:r>
              <a:rPr lang="en-US" baseline="0" dirty="0" smtClean="0"/>
              <a:t> hello() k in </a:t>
            </a:r>
            <a:r>
              <a:rPr lang="en-US" baseline="0" dirty="0" err="1" smtClean="0"/>
              <a:t>ra</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được</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31</a:t>
            </a:fld>
            <a:endParaRPr lang="en-US"/>
          </a:p>
        </p:txBody>
      </p:sp>
    </p:spTree>
    <p:extLst>
      <p:ext uri="{BB962C8B-B14F-4D97-AF65-F5344CB8AC3E}">
        <p14:creationId xmlns:p14="http://schemas.microsoft.com/office/powerpoint/2010/main" val="4106852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Goroutine</a:t>
            </a:r>
            <a:r>
              <a:rPr lang="en-US" b="1" dirty="0" smtClean="0"/>
              <a:t> </a:t>
            </a:r>
            <a:r>
              <a:rPr lang="en-US" b="1" dirty="0" err="1" smtClean="0"/>
              <a:t>hiểu</a:t>
            </a:r>
            <a:r>
              <a:rPr lang="en-US" b="1" baseline="0" dirty="0" smtClean="0"/>
              <a:t> </a:t>
            </a:r>
            <a:r>
              <a:rPr lang="en-US" b="1" baseline="0" dirty="0" err="1" smtClean="0"/>
              <a:t>đơn</a:t>
            </a:r>
            <a:r>
              <a:rPr lang="en-US" b="1" baseline="0" dirty="0" smtClean="0"/>
              <a:t> </a:t>
            </a:r>
            <a:r>
              <a:rPr lang="en-US" b="1" baseline="0" dirty="0" err="1" smtClean="0"/>
              <a:t>giản</a:t>
            </a:r>
            <a:r>
              <a:rPr lang="en-US" b="1" baseline="0" dirty="0" smtClean="0"/>
              <a:t> </a:t>
            </a:r>
            <a:r>
              <a:rPr lang="en-US" b="1" baseline="0" dirty="0" err="1" smtClean="0"/>
              <a:t>là</a:t>
            </a:r>
            <a:r>
              <a:rPr lang="en-US" b="1" baseline="0" dirty="0" smtClean="0"/>
              <a:t> </a:t>
            </a:r>
            <a:r>
              <a:rPr lang="en-US" b="1" baseline="0" dirty="0" err="1" smtClean="0"/>
              <a:t>mệnh</a:t>
            </a:r>
            <a:r>
              <a:rPr lang="en-US" b="1" baseline="0" dirty="0" smtClean="0"/>
              <a:t> </a:t>
            </a:r>
            <a:r>
              <a:rPr lang="en-US" b="1" baseline="0" dirty="0" err="1" smtClean="0"/>
              <a:t>thằng</a:t>
            </a:r>
            <a:r>
              <a:rPr lang="en-US" b="1" baseline="0" dirty="0" smtClean="0"/>
              <a:t> </a:t>
            </a:r>
            <a:r>
              <a:rPr lang="en-US" b="1" baseline="0" dirty="0" err="1" smtClean="0"/>
              <a:t>nào</a:t>
            </a:r>
            <a:r>
              <a:rPr lang="en-US" b="1" baseline="0" dirty="0" smtClean="0"/>
              <a:t> </a:t>
            </a:r>
            <a:r>
              <a:rPr lang="en-US" b="1" baseline="0" dirty="0" err="1" smtClean="0"/>
              <a:t>thăng</a:t>
            </a:r>
            <a:r>
              <a:rPr lang="en-US" b="1" baseline="0" dirty="0" smtClean="0"/>
              <a:t> </a:t>
            </a:r>
            <a:r>
              <a:rPr lang="en-US" b="1" baseline="0" dirty="0" err="1" smtClean="0"/>
              <a:t>lấy</a:t>
            </a:r>
            <a:r>
              <a:rPr lang="en-US" b="1" baseline="0" dirty="0" smtClean="0"/>
              <a:t> </a:t>
            </a:r>
            <a:r>
              <a:rPr lang="en-US" b="1" baseline="0" dirty="0" err="1" smtClean="0"/>
              <a:t>chạy</a:t>
            </a:r>
            <a:r>
              <a:rPr lang="en-US" b="1" baseline="0" dirty="0" smtClean="0"/>
              <a:t>. </a:t>
            </a:r>
            <a:r>
              <a:rPr lang="en-US" b="1" baseline="0" dirty="0" err="1" smtClean="0"/>
              <a:t>Chạy</a:t>
            </a:r>
            <a:r>
              <a:rPr lang="en-US" b="1" baseline="0" dirty="0" smtClean="0"/>
              <a:t> </a:t>
            </a:r>
            <a:r>
              <a:rPr lang="en-US" b="1" baseline="0" dirty="0" err="1" smtClean="0"/>
              <a:t>đến</a:t>
            </a:r>
            <a:r>
              <a:rPr lang="en-US" b="1" baseline="0" dirty="0" smtClean="0"/>
              <a:t> </a:t>
            </a:r>
            <a:r>
              <a:rPr lang="en-US" b="1" baseline="0" dirty="0" err="1" smtClean="0"/>
              <a:t>khi</a:t>
            </a:r>
            <a:r>
              <a:rPr lang="en-US" b="1" baseline="0" dirty="0" smtClean="0"/>
              <a:t> main </a:t>
            </a:r>
            <a:r>
              <a:rPr lang="en-US" b="1" dirty="0" err="1" smtClean="0"/>
              <a:t>Goroutine</a:t>
            </a:r>
            <a:r>
              <a:rPr lang="en-US" b="1" dirty="0" smtClean="0"/>
              <a:t> </a:t>
            </a:r>
            <a:r>
              <a:rPr lang="en-US" b="1" dirty="0" err="1" smtClean="0"/>
              <a:t>bị</a:t>
            </a:r>
            <a:r>
              <a:rPr lang="en-US" b="1" baseline="0" dirty="0" smtClean="0"/>
              <a:t> </a:t>
            </a:r>
            <a:r>
              <a:rPr lang="en-US" b="1" baseline="0" dirty="0" err="1" smtClean="0"/>
              <a:t>chấm</a:t>
            </a:r>
            <a:r>
              <a:rPr lang="en-US" b="1" baseline="0" dirty="0" smtClean="0"/>
              <a:t> </a:t>
            </a:r>
            <a:r>
              <a:rPr lang="en-US" b="1" baseline="0" dirty="0" err="1" smtClean="0"/>
              <a:t>dứt</a:t>
            </a:r>
            <a:r>
              <a:rPr lang="en-US" b="1" baseline="0" dirty="0" smtClean="0"/>
              <a:t> </a:t>
            </a:r>
            <a:r>
              <a:rPr lang="en-US" b="1" baseline="0" dirty="0" err="1" smtClean="0"/>
              <a:t>thì</a:t>
            </a:r>
            <a:r>
              <a:rPr lang="en-US" b="1" baseline="0" dirty="0" smtClean="0"/>
              <a:t> </a:t>
            </a:r>
            <a:r>
              <a:rPr lang="en-US" b="1" baseline="0" dirty="0" err="1" smtClean="0"/>
              <a:t>dừng</a:t>
            </a:r>
            <a:r>
              <a:rPr lang="en-US" b="1" baseline="0" dirty="0" smtClean="0"/>
              <a:t> </a:t>
            </a:r>
            <a:r>
              <a:rPr lang="en-US" b="1" baseline="0" dirty="0" err="1" smtClean="0"/>
              <a:t>hoặc</a:t>
            </a:r>
            <a:r>
              <a:rPr lang="en-US" b="1" baseline="0" dirty="0" smtClean="0"/>
              <a:t> </a:t>
            </a:r>
            <a:r>
              <a:rPr lang="en-US" b="1" dirty="0" err="1" smtClean="0"/>
              <a:t>Goroutine</a:t>
            </a:r>
            <a:r>
              <a:rPr lang="en-US" b="1" dirty="0" smtClean="0"/>
              <a:t> con</a:t>
            </a:r>
            <a:r>
              <a:rPr lang="en-US" b="1" baseline="0" dirty="0" smtClean="0"/>
              <a:t> </a:t>
            </a:r>
            <a:r>
              <a:rPr lang="en-US" b="1" baseline="0" dirty="0" err="1" smtClean="0"/>
              <a:t>hết</a:t>
            </a:r>
            <a:r>
              <a:rPr lang="en-US" b="1" baseline="0" dirty="0" smtClean="0"/>
              <a:t> </a:t>
            </a:r>
            <a:r>
              <a:rPr lang="en-US" b="1" baseline="0" dirty="0" err="1" smtClean="0"/>
              <a:t>tác</a:t>
            </a:r>
            <a:r>
              <a:rPr lang="en-US" b="1" baseline="0" dirty="0" smtClean="0"/>
              <a:t> </a:t>
            </a:r>
            <a:r>
              <a:rPr lang="en-US" b="1" baseline="0" dirty="0" err="1" smtClean="0"/>
              <a:t>vụ</a:t>
            </a:r>
            <a:r>
              <a:rPr lang="en-US" b="1" baseline="0" dirty="0" smtClean="0"/>
              <a:t> </a:t>
            </a:r>
            <a:r>
              <a:rPr lang="en-US" b="1"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32</a:t>
            </a:fld>
            <a:endParaRPr lang="en-US"/>
          </a:p>
        </p:txBody>
      </p:sp>
    </p:spTree>
    <p:extLst>
      <p:ext uri="{BB962C8B-B14F-4D97-AF65-F5344CB8AC3E}">
        <p14:creationId xmlns:p14="http://schemas.microsoft.com/office/powerpoint/2010/main" val="2298693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Goroutine</a:t>
            </a:r>
            <a:r>
              <a:rPr lang="en-US" b="1" dirty="0" smtClean="0"/>
              <a:t> </a:t>
            </a:r>
            <a:r>
              <a:rPr lang="en-US" b="1" dirty="0" err="1" smtClean="0"/>
              <a:t>hiểu</a:t>
            </a:r>
            <a:r>
              <a:rPr lang="en-US" b="1" baseline="0" dirty="0" smtClean="0"/>
              <a:t> </a:t>
            </a:r>
            <a:r>
              <a:rPr lang="en-US" b="1" baseline="0" dirty="0" err="1" smtClean="0"/>
              <a:t>đơn</a:t>
            </a:r>
            <a:r>
              <a:rPr lang="en-US" b="1" baseline="0" dirty="0" smtClean="0"/>
              <a:t> </a:t>
            </a:r>
            <a:r>
              <a:rPr lang="en-US" b="1" baseline="0" dirty="0" err="1" smtClean="0"/>
              <a:t>giản</a:t>
            </a:r>
            <a:r>
              <a:rPr lang="en-US" b="1" baseline="0" dirty="0" smtClean="0"/>
              <a:t> </a:t>
            </a:r>
            <a:r>
              <a:rPr lang="en-US" b="1" baseline="0" dirty="0" err="1" smtClean="0"/>
              <a:t>là</a:t>
            </a:r>
            <a:r>
              <a:rPr lang="en-US" b="1" baseline="0" dirty="0" smtClean="0"/>
              <a:t> </a:t>
            </a:r>
            <a:r>
              <a:rPr lang="en-US" b="1" baseline="0" dirty="0" err="1" smtClean="0"/>
              <a:t>mệnh</a:t>
            </a:r>
            <a:r>
              <a:rPr lang="en-US" b="1" baseline="0" dirty="0" smtClean="0"/>
              <a:t> </a:t>
            </a:r>
            <a:r>
              <a:rPr lang="en-US" b="1" baseline="0" dirty="0" err="1" smtClean="0"/>
              <a:t>thằng</a:t>
            </a:r>
            <a:r>
              <a:rPr lang="en-US" b="1" baseline="0" dirty="0" smtClean="0"/>
              <a:t> </a:t>
            </a:r>
            <a:r>
              <a:rPr lang="en-US" b="1" baseline="0" dirty="0" err="1" smtClean="0"/>
              <a:t>nào</a:t>
            </a:r>
            <a:r>
              <a:rPr lang="en-US" b="1" baseline="0" dirty="0" smtClean="0"/>
              <a:t> </a:t>
            </a:r>
            <a:r>
              <a:rPr lang="en-US" b="1" baseline="0" dirty="0" err="1" smtClean="0"/>
              <a:t>thăng</a:t>
            </a:r>
            <a:r>
              <a:rPr lang="en-US" b="1" baseline="0" dirty="0" smtClean="0"/>
              <a:t> </a:t>
            </a:r>
            <a:r>
              <a:rPr lang="en-US" b="1" baseline="0" dirty="0" err="1" smtClean="0"/>
              <a:t>lấy</a:t>
            </a:r>
            <a:r>
              <a:rPr lang="en-US" b="1" baseline="0" dirty="0" smtClean="0"/>
              <a:t> </a:t>
            </a:r>
            <a:r>
              <a:rPr lang="en-US" b="1" baseline="0" dirty="0" err="1" smtClean="0"/>
              <a:t>chạy</a:t>
            </a:r>
            <a:r>
              <a:rPr lang="en-US" b="1" baseline="0" dirty="0" smtClean="0"/>
              <a:t>. </a:t>
            </a:r>
            <a:r>
              <a:rPr lang="en-US" b="1" baseline="0" dirty="0" err="1" smtClean="0"/>
              <a:t>Chạy</a:t>
            </a:r>
            <a:r>
              <a:rPr lang="en-US" b="1" baseline="0" dirty="0" smtClean="0"/>
              <a:t> </a:t>
            </a:r>
            <a:r>
              <a:rPr lang="en-US" b="1" baseline="0" dirty="0" err="1" smtClean="0"/>
              <a:t>đến</a:t>
            </a:r>
            <a:r>
              <a:rPr lang="en-US" b="1" baseline="0" dirty="0" smtClean="0"/>
              <a:t> </a:t>
            </a:r>
            <a:r>
              <a:rPr lang="en-US" b="1" baseline="0" dirty="0" err="1" smtClean="0"/>
              <a:t>khi</a:t>
            </a:r>
            <a:r>
              <a:rPr lang="en-US" b="1" baseline="0" dirty="0" smtClean="0"/>
              <a:t> main </a:t>
            </a:r>
            <a:r>
              <a:rPr lang="en-US" b="1" dirty="0" err="1" smtClean="0"/>
              <a:t>Goroutine</a:t>
            </a:r>
            <a:r>
              <a:rPr lang="en-US" b="1" dirty="0" smtClean="0"/>
              <a:t> </a:t>
            </a:r>
            <a:r>
              <a:rPr lang="en-US" b="1" dirty="0" err="1" smtClean="0"/>
              <a:t>bị</a:t>
            </a:r>
            <a:r>
              <a:rPr lang="en-US" b="1" baseline="0" dirty="0" smtClean="0"/>
              <a:t> </a:t>
            </a:r>
            <a:r>
              <a:rPr lang="en-US" b="1" baseline="0" dirty="0" err="1" smtClean="0"/>
              <a:t>chấm</a:t>
            </a:r>
            <a:r>
              <a:rPr lang="en-US" b="1" baseline="0" dirty="0" smtClean="0"/>
              <a:t> </a:t>
            </a:r>
            <a:r>
              <a:rPr lang="en-US" b="1" baseline="0" dirty="0" err="1" smtClean="0"/>
              <a:t>dứt</a:t>
            </a:r>
            <a:r>
              <a:rPr lang="en-US" b="1" baseline="0" dirty="0" smtClean="0"/>
              <a:t> </a:t>
            </a:r>
            <a:r>
              <a:rPr lang="en-US" b="1" baseline="0" dirty="0" err="1" smtClean="0"/>
              <a:t>thì</a:t>
            </a:r>
            <a:r>
              <a:rPr lang="en-US" b="1" baseline="0" dirty="0" smtClean="0"/>
              <a:t> </a:t>
            </a:r>
            <a:r>
              <a:rPr lang="en-US" b="1" baseline="0" dirty="0" err="1" smtClean="0"/>
              <a:t>dừng</a:t>
            </a:r>
            <a:r>
              <a:rPr lang="en-US" b="1" baseline="0" dirty="0" smtClean="0"/>
              <a:t> </a:t>
            </a:r>
            <a:r>
              <a:rPr lang="en-US" b="1" baseline="0" dirty="0" err="1" smtClean="0"/>
              <a:t>hoặc</a:t>
            </a:r>
            <a:r>
              <a:rPr lang="en-US" b="1" baseline="0" dirty="0" smtClean="0"/>
              <a:t> </a:t>
            </a:r>
            <a:r>
              <a:rPr lang="en-US" b="1" dirty="0" err="1" smtClean="0"/>
              <a:t>Goroutine</a:t>
            </a:r>
            <a:r>
              <a:rPr lang="en-US" b="1" dirty="0" smtClean="0"/>
              <a:t> con</a:t>
            </a:r>
            <a:r>
              <a:rPr lang="en-US" b="1" baseline="0" dirty="0" smtClean="0"/>
              <a:t> </a:t>
            </a:r>
            <a:r>
              <a:rPr lang="en-US" b="1" baseline="0" dirty="0" err="1" smtClean="0"/>
              <a:t>hết</a:t>
            </a:r>
            <a:r>
              <a:rPr lang="en-US" b="1" baseline="0" dirty="0" smtClean="0"/>
              <a:t> </a:t>
            </a:r>
            <a:r>
              <a:rPr lang="en-US" b="1" baseline="0" dirty="0" err="1" smtClean="0"/>
              <a:t>tác</a:t>
            </a:r>
            <a:r>
              <a:rPr lang="en-US" b="1" baseline="0" dirty="0" smtClean="0"/>
              <a:t> </a:t>
            </a:r>
            <a:r>
              <a:rPr lang="en-US" b="1" baseline="0" dirty="0" err="1" smtClean="0"/>
              <a:t>vụ</a:t>
            </a:r>
            <a:r>
              <a:rPr lang="en-US" b="1" baseline="0" dirty="0" smtClean="0"/>
              <a:t> </a:t>
            </a:r>
            <a:r>
              <a:rPr lang="en-US" b="1"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33</a:t>
            </a:fld>
            <a:endParaRPr lang="en-US"/>
          </a:p>
        </p:txBody>
      </p:sp>
    </p:spTree>
    <p:extLst>
      <p:ext uri="{BB962C8B-B14F-4D97-AF65-F5344CB8AC3E}">
        <p14:creationId xmlns:p14="http://schemas.microsoft.com/office/powerpoint/2010/main" val="299235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dirty="0" smtClean="0"/>
              <a:t>Các </a:t>
            </a:r>
            <a:r>
              <a:rPr lang="en-US" b="0" dirty="0" smtClean="0"/>
              <a:t>channel</a:t>
            </a:r>
            <a:r>
              <a:rPr lang="vi-VN" b="0" dirty="0" smtClean="0"/>
              <a:t> có thể được coi là các đường ống sử dụng mà Goroutines giao tiếp. Tương tự như cách nước chảy từ đầu này sang đầu kia trong đường ống, dữ liệu có thể được gửi từ một đầu và nhận từ đầu kia bằng các kênh.</a:t>
            </a:r>
            <a:endParaRPr lang="en-US" b="0" dirty="0" smtClean="0"/>
          </a:p>
          <a:p>
            <a:r>
              <a:rPr lang="vi-VN" sz="1600" dirty="0" smtClean="0"/>
              <a:t>Mỗi kênh có một loại liên kết với nó. Loại này là loại dữ liệu mà kênh được phép vận chuyển. Không có loại khác được phép vận chuyển bằng cách sử dụng kênh.</a:t>
            </a:r>
            <a:endParaRPr lang="en-US" sz="1600" dirty="0" smtClean="0"/>
          </a:p>
          <a:p>
            <a:endParaRPr lang="en-US" sz="1600" dirty="0" smtClean="0"/>
          </a:p>
          <a:p>
            <a:endParaRPr lang="en-US" sz="1600" dirty="0"/>
          </a:p>
        </p:txBody>
      </p:sp>
      <p:sp>
        <p:nvSpPr>
          <p:cNvPr id="4" name="Slide Number Placeholder 3"/>
          <p:cNvSpPr>
            <a:spLocks noGrp="1"/>
          </p:cNvSpPr>
          <p:nvPr>
            <p:ph type="sldNum" sz="quarter" idx="10"/>
          </p:nvPr>
        </p:nvSpPr>
        <p:spPr/>
        <p:txBody>
          <a:bodyPr/>
          <a:lstStyle/>
          <a:p>
            <a:fld id="{D3D0875E-9B00-4920-A711-5A29A1CAF558}" type="slidenum">
              <a:rPr lang="en-US" smtClean="0"/>
              <a:t>34</a:t>
            </a:fld>
            <a:endParaRPr lang="en-US"/>
          </a:p>
        </p:txBody>
      </p:sp>
    </p:spTree>
    <p:extLst>
      <p:ext uri="{BB962C8B-B14F-4D97-AF65-F5344CB8AC3E}">
        <p14:creationId xmlns:p14="http://schemas.microsoft.com/office/powerpoint/2010/main" val="2460116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func</a:t>
            </a:r>
            <a:r>
              <a:rPr lang="en-US" dirty="0" smtClean="0"/>
              <a:t> </a:t>
            </a:r>
            <a:r>
              <a:rPr lang="en-US" dirty="0" err="1" smtClean="0"/>
              <a:t>có</a:t>
            </a:r>
            <a:r>
              <a:rPr lang="en-US" baseline="0" dirty="0" smtClean="0"/>
              <a:t> </a:t>
            </a:r>
            <a:r>
              <a:rPr lang="en-US" baseline="0" dirty="0" err="1" smtClean="0"/>
              <a:t>thể</a:t>
            </a:r>
            <a:r>
              <a:rPr lang="en-US" baseline="0" dirty="0" smtClean="0"/>
              <a:t> dung </a:t>
            </a:r>
            <a:r>
              <a:rPr lang="en-US" baseline="0" dirty="0" err="1" smtClean="0"/>
              <a:t>làm</a:t>
            </a:r>
            <a:r>
              <a:rPr lang="en-US" baseline="0" dirty="0" smtClean="0"/>
              <a:t> </a:t>
            </a:r>
            <a:r>
              <a:rPr lang="en-US" baseline="0" dirty="0" err="1" smtClean="0"/>
              <a:t>biến</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function </a:t>
            </a:r>
            <a:r>
              <a:rPr lang="en-US" baseline="0" dirty="0" err="1" smtClean="0"/>
              <a:t>ngay</a:t>
            </a:r>
            <a:r>
              <a:rPr lang="en-US" baseline="0" dirty="0" smtClean="0"/>
              <a:t> </a:t>
            </a:r>
            <a:r>
              <a:rPr lang="en-US" baseline="0" dirty="0" err="1" smtClean="0"/>
              <a:t>trong</a:t>
            </a:r>
            <a:r>
              <a:rPr lang="en-US" baseline="0" dirty="0" smtClean="0"/>
              <a:t> function </a:t>
            </a:r>
            <a:r>
              <a:rPr lang="en-US" baseline="0" dirty="0" err="1" smtClean="0"/>
              <a:t>khác</a:t>
            </a:r>
            <a:r>
              <a:rPr lang="en-US" baseline="0" dirty="0" smtClean="0"/>
              <a:t> </a:t>
            </a:r>
            <a:r>
              <a:rPr lang="en-US" baseline="0" dirty="0" err="1" smtClean="0"/>
              <a:t>được</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7</a:t>
            </a:fld>
            <a:endParaRPr lang="en-US"/>
          </a:p>
        </p:txBody>
      </p:sp>
    </p:spTree>
    <p:extLst>
      <p:ext uri="{BB962C8B-B14F-4D97-AF65-F5344CB8AC3E}">
        <p14:creationId xmlns:p14="http://schemas.microsoft.com/office/powerpoint/2010/main" val="997986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smtClean="0"/>
          </a:p>
          <a:p>
            <a:endParaRPr lang="en-US" sz="1600" dirty="0"/>
          </a:p>
        </p:txBody>
      </p:sp>
      <p:sp>
        <p:nvSpPr>
          <p:cNvPr id="4" name="Slide Number Placeholder 3"/>
          <p:cNvSpPr>
            <a:spLocks noGrp="1"/>
          </p:cNvSpPr>
          <p:nvPr>
            <p:ph type="sldNum" sz="quarter" idx="10"/>
          </p:nvPr>
        </p:nvSpPr>
        <p:spPr/>
        <p:txBody>
          <a:bodyPr/>
          <a:lstStyle/>
          <a:p>
            <a:fld id="{D3D0875E-9B00-4920-A711-5A29A1CAF558}" type="slidenum">
              <a:rPr lang="en-US" smtClean="0"/>
              <a:t>35</a:t>
            </a:fld>
            <a:endParaRPr lang="en-US"/>
          </a:p>
        </p:txBody>
      </p:sp>
    </p:spTree>
    <p:extLst>
      <p:ext uri="{BB962C8B-B14F-4D97-AF65-F5344CB8AC3E}">
        <p14:creationId xmlns:p14="http://schemas.microsoft.com/office/powerpoint/2010/main" val="1272514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smtClean="0"/>
          </a:p>
          <a:p>
            <a:r>
              <a:rPr lang="en-US" sz="1600" dirty="0" smtClean="0"/>
              <a:t>2 </a:t>
            </a:r>
            <a:r>
              <a:rPr lang="en-US" sz="1600" dirty="0" err="1" smtClean="0"/>
              <a:t>func</a:t>
            </a:r>
            <a:r>
              <a:rPr lang="en-US" sz="1600" baseline="0" dirty="0" smtClean="0"/>
              <a:t> </a:t>
            </a:r>
            <a:r>
              <a:rPr lang="en-US" sz="1200" kern="1200" dirty="0" err="1" smtClean="0">
                <a:solidFill>
                  <a:schemeClr val="tx1"/>
                </a:solidFill>
                <a:effectLst/>
                <a:latin typeface="+mn-lt"/>
                <a:ea typeface="+mn-ea"/>
                <a:cs typeface="+mn-cs"/>
              </a:rPr>
              <a:t>calcCubes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calcSquares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chạy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được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gọi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channel, ở main </a:t>
            </a:r>
            <a:r>
              <a:rPr lang="en-US" sz="1200" kern="1200" baseline="0" dirty="0" err="1" smtClean="0">
                <a:solidFill>
                  <a:schemeClr val="tx1"/>
                </a:solidFill>
                <a:effectLst/>
                <a:latin typeface="+mn-lt"/>
                <a:ea typeface="+mn-ea"/>
                <a:cs typeface="+mn-cs"/>
              </a:rPr>
              <a:t>goroutine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lấy</a:t>
            </a:r>
            <a:r>
              <a:rPr lang="en-US" sz="1200" kern="1200" baseline="0" dirty="0" smtClean="0">
                <a:solidFill>
                  <a:schemeClr val="tx1"/>
                </a:solidFill>
                <a:effectLst/>
                <a:latin typeface="+mn-lt"/>
                <a:ea typeface="+mn-ea"/>
                <a:cs typeface="+mn-cs"/>
              </a:rPr>
              <a:t> value </a:t>
            </a:r>
            <a:r>
              <a:rPr lang="en-US" sz="1200" kern="1200" baseline="0" dirty="0" err="1" smtClean="0">
                <a:solidFill>
                  <a:schemeClr val="tx1"/>
                </a:solidFill>
                <a:effectLst/>
                <a:latin typeface="+mn-lt"/>
                <a:ea typeface="+mn-ea"/>
                <a:cs typeface="+mn-cs"/>
              </a:rPr>
              <a:t>được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trong</a:t>
            </a:r>
            <a:r>
              <a:rPr lang="en-US" sz="1200" kern="1200" baseline="0" dirty="0" smtClean="0">
                <a:solidFill>
                  <a:schemeClr val="tx1"/>
                </a:solidFill>
                <a:effectLst/>
                <a:latin typeface="+mn-lt"/>
                <a:ea typeface="+mn-ea"/>
                <a:cs typeface="+mn-cs"/>
              </a:rPr>
              <a:t> channel </a:t>
            </a:r>
            <a:r>
              <a:rPr lang="en-US" sz="1200" kern="1200" baseline="0" dirty="0" err="1" smtClean="0">
                <a:solidFill>
                  <a:schemeClr val="tx1"/>
                </a:solidFill>
                <a:effectLst/>
                <a:latin typeface="+mn-lt"/>
                <a:ea typeface="+mn-ea"/>
                <a:cs typeface="+mn-cs"/>
              </a:rPr>
              <a: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biến</a:t>
            </a:r>
            <a:r>
              <a:rPr lang="en-US" sz="1200" kern="1200" baseline="0" dirty="0" smtClean="0">
                <a:solidFill>
                  <a:schemeClr val="tx1"/>
                </a:solidFill>
                <a:effectLst/>
                <a:latin typeface="+mn-lt"/>
                <a:ea typeface="+mn-ea"/>
                <a:cs typeface="+mn-cs"/>
              </a:rPr>
              <a:t> square, cube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lí</a:t>
            </a:r>
            <a:r>
              <a:rPr lang="en-US" sz="1200" kern="1200" baseline="0" dirty="0" smtClean="0">
                <a:solidFill>
                  <a:schemeClr val="tx1"/>
                </a:solidFill>
                <a:effectLst/>
                <a:latin typeface="+mn-lt"/>
                <a:ea typeface="+mn-ea"/>
                <a:cs typeface="+mn-cs"/>
              </a:rPr>
              <a:t>. 2 </a:t>
            </a:r>
            <a:r>
              <a:rPr lang="en-US" sz="1200" kern="1200" baseline="0" dirty="0" err="1" smtClean="0">
                <a:solidFill>
                  <a:schemeClr val="tx1"/>
                </a:solidFill>
                <a:effectLst/>
                <a:latin typeface="+mn-lt"/>
                <a:ea typeface="+mn-ea"/>
                <a:cs typeface="+mn-cs"/>
              </a:rPr>
              <a:t>goroutine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chạy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cùng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lúc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channel </a:t>
            </a:r>
            <a:r>
              <a:rPr lang="en-US" sz="1200" kern="1200" baseline="0" dirty="0" err="1" smtClean="0">
                <a:solidFill>
                  <a:schemeClr val="tx1"/>
                </a:solidFill>
                <a:effectLst/>
                <a:latin typeface="+mn-lt"/>
                <a:ea typeface="+mn-ea"/>
                <a:cs typeface="+mn-cs"/>
              </a:rPr>
              <a:t>giúp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việc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gọi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goroutine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hoàn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thúc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trình</a:t>
            </a:r>
            <a:endParaRPr lang="en-US" sz="1600" dirty="0"/>
          </a:p>
        </p:txBody>
      </p:sp>
      <p:sp>
        <p:nvSpPr>
          <p:cNvPr id="4" name="Slide Number Placeholder 3"/>
          <p:cNvSpPr>
            <a:spLocks noGrp="1"/>
          </p:cNvSpPr>
          <p:nvPr>
            <p:ph type="sldNum" sz="quarter" idx="10"/>
          </p:nvPr>
        </p:nvSpPr>
        <p:spPr/>
        <p:txBody>
          <a:bodyPr/>
          <a:lstStyle/>
          <a:p>
            <a:fld id="{D3D0875E-9B00-4920-A711-5A29A1CAF558}" type="slidenum">
              <a:rPr lang="en-US" smtClean="0"/>
              <a:t>36</a:t>
            </a:fld>
            <a:endParaRPr lang="en-US"/>
          </a:p>
        </p:txBody>
      </p:sp>
    </p:spTree>
    <p:extLst>
      <p:ext uri="{BB962C8B-B14F-4D97-AF65-F5344CB8AC3E}">
        <p14:creationId xmlns:p14="http://schemas.microsoft.com/office/powerpoint/2010/main" val="2526803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program above, a channel </a:t>
            </a:r>
            <a:r>
              <a:rPr lang="en-US" sz="1600" dirty="0" err="1" smtClean="0"/>
              <a:t>ch</a:t>
            </a:r>
            <a:r>
              <a:rPr lang="en-US" sz="1200" b="0" i="0" kern="1200" dirty="0" smtClean="0">
                <a:solidFill>
                  <a:schemeClr val="tx1"/>
                </a:solidFill>
                <a:effectLst/>
                <a:latin typeface="+mn-lt"/>
                <a:ea typeface="+mn-ea"/>
                <a:cs typeface="+mn-cs"/>
              </a:rPr>
              <a:t> is created and we send </a:t>
            </a:r>
            <a:r>
              <a:rPr lang="en-US" sz="1600" dirty="0" smtClean="0"/>
              <a:t>5</a:t>
            </a:r>
            <a:r>
              <a:rPr lang="en-US" sz="1200" b="0" i="0" kern="1200" dirty="0" smtClean="0">
                <a:solidFill>
                  <a:schemeClr val="tx1"/>
                </a:solidFill>
                <a:effectLst/>
                <a:latin typeface="+mn-lt"/>
                <a:ea typeface="+mn-ea"/>
                <a:cs typeface="+mn-cs"/>
              </a:rPr>
              <a:t> to the channel in line </a:t>
            </a:r>
            <a:r>
              <a:rPr lang="en-US" sz="1600" dirty="0" err="1" smtClean="0"/>
              <a:t>ch</a:t>
            </a:r>
            <a:r>
              <a:rPr lang="en-US" sz="1600" dirty="0" smtClean="0"/>
              <a:t> &lt;- 5</a:t>
            </a:r>
            <a:r>
              <a:rPr lang="en-US" sz="1200" b="0" i="0" kern="1200" dirty="0" smtClean="0">
                <a:solidFill>
                  <a:schemeClr val="tx1"/>
                </a:solidFill>
                <a:effectLst/>
                <a:latin typeface="+mn-lt"/>
                <a:ea typeface="+mn-ea"/>
                <a:cs typeface="+mn-cs"/>
              </a:rPr>
              <a:t>. In this program no other </a:t>
            </a:r>
            <a:r>
              <a:rPr lang="en-US" sz="1200" b="0" i="0" kern="1200" dirty="0" err="1" smtClean="0">
                <a:solidFill>
                  <a:schemeClr val="tx1"/>
                </a:solidFill>
                <a:effectLst/>
                <a:latin typeface="+mn-lt"/>
                <a:ea typeface="+mn-ea"/>
                <a:cs typeface="+mn-cs"/>
              </a:rPr>
              <a:t>Goroutine</a:t>
            </a:r>
            <a:r>
              <a:rPr lang="en-US" sz="1200" b="0" i="0" kern="1200" dirty="0" smtClean="0">
                <a:solidFill>
                  <a:schemeClr val="tx1"/>
                </a:solidFill>
                <a:effectLst/>
                <a:latin typeface="+mn-lt"/>
                <a:ea typeface="+mn-ea"/>
                <a:cs typeface="+mn-cs"/>
              </a:rPr>
              <a:t> is receiving data from the channel </a:t>
            </a:r>
            <a:r>
              <a:rPr lang="en-US" sz="1600" dirty="0" err="1" smtClean="0"/>
              <a:t>ch</a:t>
            </a:r>
            <a:r>
              <a:rPr lang="en-US" sz="1200" b="0" i="0" kern="1200" dirty="0" err="1"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Hence this program will panic with the following runtime error</a:t>
            </a:r>
            <a:endParaRPr lang="en-US" sz="1600" dirty="0"/>
          </a:p>
        </p:txBody>
      </p:sp>
      <p:sp>
        <p:nvSpPr>
          <p:cNvPr id="4" name="Slide Number Placeholder 3"/>
          <p:cNvSpPr>
            <a:spLocks noGrp="1"/>
          </p:cNvSpPr>
          <p:nvPr>
            <p:ph type="sldNum" sz="quarter" idx="10"/>
          </p:nvPr>
        </p:nvSpPr>
        <p:spPr/>
        <p:txBody>
          <a:bodyPr/>
          <a:lstStyle/>
          <a:p>
            <a:fld id="{D3D0875E-9B00-4920-A711-5A29A1CAF558}" type="slidenum">
              <a:rPr lang="en-US" smtClean="0"/>
              <a:t>37</a:t>
            </a:fld>
            <a:endParaRPr lang="en-US"/>
          </a:p>
        </p:txBody>
      </p:sp>
    </p:spTree>
    <p:extLst>
      <p:ext uri="{BB962C8B-B14F-4D97-AF65-F5344CB8AC3E}">
        <p14:creationId xmlns:p14="http://schemas.microsoft.com/office/powerpoint/2010/main" val="2003770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program above, a channel </a:t>
            </a:r>
            <a:r>
              <a:rPr lang="en-US" sz="1600" dirty="0" err="1" smtClean="0"/>
              <a:t>ch</a:t>
            </a:r>
            <a:r>
              <a:rPr lang="en-US" sz="1200" b="0" i="0" kern="1200" dirty="0" smtClean="0">
                <a:solidFill>
                  <a:schemeClr val="tx1"/>
                </a:solidFill>
                <a:effectLst/>
                <a:latin typeface="+mn-lt"/>
                <a:ea typeface="+mn-ea"/>
                <a:cs typeface="+mn-cs"/>
              </a:rPr>
              <a:t> is created and we send </a:t>
            </a:r>
            <a:r>
              <a:rPr lang="en-US" sz="1600" dirty="0" smtClean="0"/>
              <a:t>5</a:t>
            </a:r>
            <a:r>
              <a:rPr lang="en-US" sz="1200" b="0" i="0" kern="1200" dirty="0" smtClean="0">
                <a:solidFill>
                  <a:schemeClr val="tx1"/>
                </a:solidFill>
                <a:effectLst/>
                <a:latin typeface="+mn-lt"/>
                <a:ea typeface="+mn-ea"/>
                <a:cs typeface="+mn-cs"/>
              </a:rPr>
              <a:t> to the channel in line </a:t>
            </a:r>
            <a:r>
              <a:rPr lang="en-US" sz="1600" dirty="0" err="1" smtClean="0"/>
              <a:t>ch</a:t>
            </a:r>
            <a:r>
              <a:rPr lang="en-US" sz="1600" dirty="0" smtClean="0"/>
              <a:t> &lt;- 5</a:t>
            </a:r>
            <a:r>
              <a:rPr lang="en-US" sz="1200" b="0" i="0" kern="1200" dirty="0" smtClean="0">
                <a:solidFill>
                  <a:schemeClr val="tx1"/>
                </a:solidFill>
                <a:effectLst/>
                <a:latin typeface="+mn-lt"/>
                <a:ea typeface="+mn-ea"/>
                <a:cs typeface="+mn-cs"/>
              </a:rPr>
              <a:t>. In this program no other </a:t>
            </a:r>
            <a:r>
              <a:rPr lang="en-US" sz="1200" b="0" i="0" kern="1200" dirty="0" err="1" smtClean="0">
                <a:solidFill>
                  <a:schemeClr val="tx1"/>
                </a:solidFill>
                <a:effectLst/>
                <a:latin typeface="+mn-lt"/>
                <a:ea typeface="+mn-ea"/>
                <a:cs typeface="+mn-cs"/>
              </a:rPr>
              <a:t>Goroutine</a:t>
            </a:r>
            <a:r>
              <a:rPr lang="en-US" sz="1200" b="0" i="0" kern="1200" dirty="0" smtClean="0">
                <a:solidFill>
                  <a:schemeClr val="tx1"/>
                </a:solidFill>
                <a:effectLst/>
                <a:latin typeface="+mn-lt"/>
                <a:ea typeface="+mn-ea"/>
                <a:cs typeface="+mn-cs"/>
              </a:rPr>
              <a:t> is receiving data from the channel </a:t>
            </a:r>
            <a:r>
              <a:rPr lang="en-US" sz="1600" dirty="0" err="1" smtClean="0"/>
              <a:t>ch</a:t>
            </a:r>
            <a:r>
              <a:rPr lang="en-US" sz="1200" b="0" i="0" kern="1200" dirty="0" err="1"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Hence this program will panic with the following runtime error</a:t>
            </a:r>
            <a:endParaRPr lang="en-US" sz="1600" dirty="0"/>
          </a:p>
        </p:txBody>
      </p:sp>
      <p:sp>
        <p:nvSpPr>
          <p:cNvPr id="4" name="Slide Number Placeholder 3"/>
          <p:cNvSpPr>
            <a:spLocks noGrp="1"/>
          </p:cNvSpPr>
          <p:nvPr>
            <p:ph type="sldNum" sz="quarter" idx="10"/>
          </p:nvPr>
        </p:nvSpPr>
        <p:spPr/>
        <p:txBody>
          <a:bodyPr/>
          <a:lstStyle/>
          <a:p>
            <a:fld id="{D3D0875E-9B00-4920-A711-5A29A1CAF558}" type="slidenum">
              <a:rPr lang="en-US" smtClean="0"/>
              <a:t>38</a:t>
            </a:fld>
            <a:endParaRPr lang="en-US"/>
          </a:p>
        </p:txBody>
      </p:sp>
    </p:spTree>
    <p:extLst>
      <p:ext uri="{BB962C8B-B14F-4D97-AF65-F5344CB8AC3E}">
        <p14:creationId xmlns:p14="http://schemas.microsoft.com/office/powerpoint/2010/main" val="3847182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t>Qua</a:t>
            </a:r>
            <a:r>
              <a:rPr lang="en-US" sz="1600" b="0" baseline="0" dirty="0" smtClean="0"/>
              <a:t> </a:t>
            </a:r>
            <a:r>
              <a:rPr lang="en-US" sz="1600" b="0" baseline="0" dirty="0" err="1" smtClean="0"/>
              <a:t>ví</a:t>
            </a:r>
            <a:r>
              <a:rPr lang="en-US" sz="1600" b="0" baseline="0" dirty="0" smtClean="0"/>
              <a:t> </a:t>
            </a:r>
            <a:r>
              <a:rPr lang="en-US" sz="1600" b="0" baseline="0" dirty="0" err="1" smtClean="0"/>
              <a:t>dụ</a:t>
            </a:r>
            <a:r>
              <a:rPr lang="en-US" sz="1600" b="0" baseline="0" dirty="0" smtClean="0"/>
              <a:t> </a:t>
            </a:r>
            <a:r>
              <a:rPr lang="en-US" sz="1600" b="0" baseline="0" dirty="0" err="1" smtClean="0"/>
              <a:t>này</a:t>
            </a:r>
            <a:r>
              <a:rPr lang="en-US" sz="1600" b="0" baseline="0" dirty="0" smtClean="0"/>
              <a:t> </a:t>
            </a:r>
            <a:r>
              <a:rPr lang="en-US" sz="1600" b="0" baseline="0" dirty="0" err="1" smtClean="0"/>
              <a:t>giúp</a:t>
            </a:r>
            <a:r>
              <a:rPr lang="en-US" sz="1600" b="0" baseline="0" dirty="0" smtClean="0"/>
              <a:t> ta </a:t>
            </a:r>
            <a:r>
              <a:rPr lang="en-US" sz="1600" b="0" baseline="0" dirty="0" err="1" smtClean="0"/>
              <a:t>hiểu</a:t>
            </a:r>
            <a:r>
              <a:rPr lang="en-US" sz="1600" b="0" baseline="0" dirty="0" smtClean="0"/>
              <a:t> </a:t>
            </a:r>
            <a:r>
              <a:rPr lang="en-US" sz="1600" b="0" baseline="0" dirty="0" err="1" smtClean="0"/>
              <a:t>rõ</a:t>
            </a:r>
            <a:r>
              <a:rPr lang="en-US" sz="1600" b="0" baseline="0" dirty="0" smtClean="0"/>
              <a:t> </a:t>
            </a:r>
            <a:r>
              <a:rPr lang="en-US" sz="1600" b="0" baseline="0" dirty="0" err="1" smtClean="0"/>
              <a:t>hơn</a:t>
            </a:r>
            <a:r>
              <a:rPr lang="en-US" sz="1600" b="0" baseline="0" dirty="0" smtClean="0"/>
              <a:t> </a:t>
            </a:r>
            <a:r>
              <a:rPr lang="en-US" sz="1600" b="0" baseline="0" dirty="0" err="1" smtClean="0"/>
              <a:t>về</a:t>
            </a:r>
            <a:r>
              <a:rPr lang="en-US" sz="1600" b="0" baseline="0" dirty="0" smtClean="0"/>
              <a:t> </a:t>
            </a:r>
            <a:r>
              <a:rPr lang="en-US" sz="1200" b="0" i="0" kern="1200" dirty="0" smtClean="0">
                <a:solidFill>
                  <a:schemeClr val="tx1"/>
                </a:solidFill>
                <a:effectLst/>
                <a:latin typeface="+mn-lt"/>
                <a:ea typeface="+mn-ea"/>
                <a:cs typeface="+mn-cs"/>
              </a:rPr>
              <a:t>Deadlock</a:t>
            </a:r>
            <a:r>
              <a:rPr lang="en-US" sz="1600" b="0" i="0" kern="1200" baseline="0" dirty="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đã</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nói</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bên</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trên</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Nếu</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mà</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lấy</a:t>
            </a:r>
            <a:r>
              <a:rPr lang="en-US" sz="1600" b="0" i="0" kern="1200" baseline="0" dirty="0" smtClean="0">
                <a:solidFill>
                  <a:schemeClr val="tx1"/>
                </a:solidFill>
                <a:effectLst/>
                <a:latin typeface="+mn-lt"/>
                <a:ea typeface="+mn-ea"/>
                <a:cs typeface="+mn-cs"/>
              </a:rPr>
              <a:t> value </a:t>
            </a:r>
            <a:r>
              <a:rPr lang="en-US" sz="1600" b="0" i="0" kern="1200" baseline="0" dirty="0" err="1" smtClean="0">
                <a:solidFill>
                  <a:schemeClr val="tx1"/>
                </a:solidFill>
                <a:effectLst/>
                <a:latin typeface="+mn-lt"/>
                <a:ea typeface="+mn-ea"/>
                <a:cs typeface="+mn-cs"/>
              </a:rPr>
              <a:t>mà</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nằm</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ngoài</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giới</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hạn</a:t>
            </a:r>
            <a:r>
              <a:rPr lang="en-US" sz="1600" b="0" i="0" kern="1200" baseline="0" dirty="0" smtClean="0">
                <a:solidFill>
                  <a:schemeClr val="tx1"/>
                </a:solidFill>
                <a:effectLst/>
                <a:latin typeface="+mn-lt"/>
                <a:ea typeface="+mn-ea"/>
                <a:cs typeface="+mn-cs"/>
              </a:rPr>
              <a:t> capacity </a:t>
            </a:r>
            <a:r>
              <a:rPr lang="en-US" sz="1600" b="0" i="0" kern="1200" baseline="0" dirty="0" err="1" smtClean="0">
                <a:solidFill>
                  <a:schemeClr val="tx1"/>
                </a:solidFill>
                <a:effectLst/>
                <a:latin typeface="+mn-lt"/>
                <a:ea typeface="+mn-ea"/>
                <a:cs typeface="+mn-cs"/>
              </a:rPr>
              <a:t>thì</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sẽ</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sảy</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ra</a:t>
            </a:r>
            <a:r>
              <a:rPr lang="en-US" sz="16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Deadlock. </a:t>
            </a:r>
            <a:r>
              <a:rPr lang="en-US" sz="1200" b="0" i="0" kern="120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vậy</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39</a:t>
            </a:fld>
            <a:endParaRPr lang="en-US"/>
          </a:p>
        </p:txBody>
      </p:sp>
    </p:spTree>
    <p:extLst>
      <p:ext uri="{BB962C8B-B14F-4D97-AF65-F5344CB8AC3E}">
        <p14:creationId xmlns:p14="http://schemas.microsoft.com/office/powerpoint/2010/main" val="2975258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40</a:t>
            </a:fld>
            <a:endParaRPr lang="en-US"/>
          </a:p>
        </p:txBody>
      </p:sp>
    </p:spTree>
    <p:extLst>
      <p:ext uri="{BB962C8B-B14F-4D97-AF65-F5344CB8AC3E}">
        <p14:creationId xmlns:p14="http://schemas.microsoft.com/office/powerpoint/2010/main" val="1992697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được sử dụng để thực hiện lệnh gọi hàm ngay trước hàm có 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function </a:t>
            </a:r>
            <a:r>
              <a:rPr lang="en-US" sz="1200" b="0" i="0" kern="1200" baseline="0" dirty="0" err="1" smtClean="0">
                <a:solidFill>
                  <a:schemeClr val="tx1"/>
                </a:solidFill>
                <a:effectLst/>
                <a:latin typeface="+mn-lt"/>
                <a:ea typeface="+mn-ea"/>
                <a:cs typeface="+mn-cs"/>
              </a:rPr>
              <a:t>chứ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hết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41</a:t>
            </a:fld>
            <a:endParaRPr lang="en-US"/>
          </a:p>
        </p:txBody>
      </p:sp>
    </p:spTree>
    <p:extLst>
      <p:ext uri="{BB962C8B-B14F-4D97-AF65-F5344CB8AC3E}">
        <p14:creationId xmlns:p14="http://schemas.microsoft.com/office/powerpoint/2010/main" val="17478427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được sử dụng để thực hiện lệnh gọi hàm ngay trước hàm có 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function </a:t>
            </a:r>
            <a:r>
              <a:rPr lang="en-US" sz="1200" b="0" i="0" kern="1200" baseline="0" dirty="0" err="1" smtClean="0">
                <a:solidFill>
                  <a:schemeClr val="tx1"/>
                </a:solidFill>
                <a:effectLst/>
                <a:latin typeface="+mn-lt"/>
                <a:ea typeface="+mn-ea"/>
                <a:cs typeface="+mn-cs"/>
              </a:rPr>
              <a:t>chứ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hết</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Note: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làm</a:t>
            </a: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Arguments </a:t>
            </a:r>
            <a:r>
              <a:rPr lang="en-US" sz="1200" b="0" i="0" kern="120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lấy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truyền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dù</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đổi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phía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sau</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42</a:t>
            </a:fld>
            <a:endParaRPr lang="en-US"/>
          </a:p>
        </p:txBody>
      </p:sp>
    </p:spTree>
    <p:extLst>
      <p:ext uri="{BB962C8B-B14F-4D97-AF65-F5344CB8AC3E}">
        <p14:creationId xmlns:p14="http://schemas.microsoft.com/office/powerpoint/2010/main" val="358595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được sử dụng để thực hiện lệnh gọi hàm ngay trước hàm có 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function </a:t>
            </a:r>
            <a:r>
              <a:rPr lang="en-US" sz="1200" b="0" i="0" kern="1200" baseline="0" dirty="0" err="1" smtClean="0">
                <a:solidFill>
                  <a:schemeClr val="tx1"/>
                </a:solidFill>
                <a:effectLst/>
                <a:latin typeface="+mn-lt"/>
                <a:ea typeface="+mn-ea"/>
                <a:cs typeface="+mn-cs"/>
              </a:rPr>
              <a:t>chứ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hết</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Note: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làm</a:t>
            </a: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Arguments </a:t>
            </a:r>
            <a:r>
              <a:rPr lang="en-US" sz="1200" b="0" i="0" kern="120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lấy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truyền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dù</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đổi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phía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sau</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43</a:t>
            </a:fld>
            <a:endParaRPr lang="en-US"/>
          </a:p>
        </p:txBody>
      </p:sp>
    </p:spTree>
    <p:extLst>
      <p:ext uri="{BB962C8B-B14F-4D97-AF65-F5344CB8AC3E}">
        <p14:creationId xmlns:p14="http://schemas.microsoft.com/office/powerpoint/2010/main" val="1874552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được sử dụng để thực hiện lệnh gọi hàm ngay trước hàm có 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function </a:t>
            </a:r>
            <a:r>
              <a:rPr lang="en-US" sz="1200" b="0" i="0" kern="1200" baseline="0" dirty="0" err="1" smtClean="0">
                <a:solidFill>
                  <a:schemeClr val="tx1"/>
                </a:solidFill>
                <a:effectLst/>
                <a:latin typeface="+mn-lt"/>
                <a:ea typeface="+mn-ea"/>
                <a:cs typeface="+mn-cs"/>
              </a:rPr>
              <a:t>chứ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hết</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Note: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làm</a:t>
            </a: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Arguments </a:t>
            </a:r>
            <a:r>
              <a:rPr lang="en-US" sz="1200" b="0" i="0" kern="120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lấy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truyền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dù</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đổi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phía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sau</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44</a:t>
            </a:fld>
            <a:endParaRPr lang="en-US"/>
          </a:p>
        </p:txBody>
      </p:sp>
    </p:spTree>
    <p:extLst>
      <p:ext uri="{BB962C8B-B14F-4D97-AF65-F5344CB8AC3E}">
        <p14:creationId xmlns:p14="http://schemas.microsoft.com/office/powerpoint/2010/main" val="210380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baseline="0" dirty="0" smtClean="0"/>
              <a:t> else </a:t>
            </a:r>
            <a:r>
              <a:rPr lang="en-US" baseline="0" dirty="0" err="1" smtClean="0"/>
              <a:t>xuống</a:t>
            </a:r>
            <a:r>
              <a:rPr lang="en-US" baseline="0" dirty="0" smtClean="0"/>
              <a:t> </a:t>
            </a:r>
            <a:r>
              <a:rPr lang="en-US" baseline="0" dirty="0" err="1" smtClean="0"/>
              <a:t>dòng</a:t>
            </a:r>
            <a:r>
              <a:rPr lang="en-US" baseline="0" dirty="0" smtClean="0"/>
              <a:t> </a:t>
            </a:r>
            <a:r>
              <a:rPr lang="en-US" baseline="0" dirty="0" err="1" smtClean="0"/>
              <a:t>thì</a:t>
            </a:r>
            <a:r>
              <a:rPr lang="en-US" baseline="0" dirty="0" smtClean="0"/>
              <a:t> </a:t>
            </a:r>
            <a:r>
              <a:rPr lang="en-US" baseline="0" dirty="0" err="1" smtClean="0"/>
              <a:t>nó</a:t>
            </a:r>
            <a:r>
              <a:rPr lang="en-US" baseline="0" dirty="0" smtClean="0"/>
              <a:t> </a:t>
            </a:r>
            <a:r>
              <a:rPr lang="en-US" baseline="0" dirty="0" err="1" smtClean="0"/>
              <a:t>ngầm</a:t>
            </a:r>
            <a:r>
              <a:rPr lang="en-US" baseline="0" dirty="0" smtClean="0"/>
              <a:t> </a:t>
            </a:r>
            <a:r>
              <a:rPr lang="en-US" baseline="0" dirty="0" err="1" smtClean="0"/>
              <a:t>hiểu</a:t>
            </a:r>
            <a:r>
              <a:rPr lang="en-US" baseline="0" dirty="0" smtClean="0"/>
              <a:t> </a:t>
            </a:r>
            <a:r>
              <a:rPr lang="en-US" baseline="0" dirty="0" err="1" smtClean="0"/>
              <a:t>có</a:t>
            </a:r>
            <a:r>
              <a:rPr lang="en-US" baseline="0" dirty="0" smtClean="0"/>
              <a:t> </a:t>
            </a:r>
            <a:r>
              <a:rPr lang="en-US" baseline="0" dirty="0" err="1" smtClean="0"/>
              <a:t>dấu</a:t>
            </a:r>
            <a:r>
              <a:rPr lang="en-US" baseline="0" dirty="0" smtClean="0"/>
              <a:t> ; </a:t>
            </a:r>
            <a:r>
              <a:rPr lang="en-US" baseline="0" dirty="0" err="1" smtClean="0"/>
              <a:t>cuối</a:t>
            </a:r>
            <a:r>
              <a:rPr lang="en-US" baseline="0" dirty="0" smtClean="0"/>
              <a:t> if: </a:t>
            </a:r>
          </a:p>
          <a:p>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if</a:t>
            </a:r>
            <a:r>
              <a:rPr lang="en-US" dirty="0" smtClean="0"/>
              <a:t> num</a:t>
            </a:r>
            <a:r>
              <a:rPr lang="en-US" sz="1200" kern="1200" dirty="0" smtClean="0">
                <a:solidFill>
                  <a:schemeClr val="tx1"/>
                </a:solidFill>
                <a:effectLst/>
                <a:latin typeface="+mn-lt"/>
                <a:ea typeface="+mn-ea"/>
                <a:cs typeface="+mn-cs"/>
              </a:rPr>
              <a:t>%2</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0</a:t>
            </a:r>
            <a:r>
              <a:rPr lang="en-US" dirty="0" smtClean="0"/>
              <a:t> </a:t>
            </a:r>
            <a:r>
              <a:rPr lang="en-US" sz="1200" kern="1200" dirty="0" smtClean="0">
                <a:solidFill>
                  <a:schemeClr val="tx1"/>
                </a:solidFill>
                <a:effectLst/>
                <a:latin typeface="+mn-lt"/>
                <a:ea typeface="+mn-ea"/>
                <a:cs typeface="+mn-cs"/>
              </a:rPr>
              <a:t>{</a:t>
            </a:r>
            <a:r>
              <a:rPr lang="en-US" dirty="0" smtClean="0"/>
              <a:t> </a:t>
            </a:r>
          </a:p>
          <a:p>
            <a:r>
              <a:rPr lang="en-US" dirty="0" smtClean="0"/>
              <a:t>		</a:t>
            </a:r>
            <a:r>
              <a:rPr lang="en-US" dirty="0" err="1" smtClean="0"/>
              <a:t>fmt</a:t>
            </a:r>
            <a:r>
              <a:rPr lang="en-US" sz="1200" kern="1200" dirty="0" err="1" smtClean="0">
                <a:solidFill>
                  <a:schemeClr val="tx1"/>
                </a:solidFill>
                <a:effectLst/>
                <a:latin typeface="+mn-lt"/>
                <a:ea typeface="+mn-ea"/>
                <a:cs typeface="+mn-cs"/>
              </a:rPr>
              <a:t>.Println</a:t>
            </a:r>
            <a:r>
              <a:rPr lang="en-US" sz="1200" kern="1200" dirty="0" smtClean="0">
                <a:solidFill>
                  <a:schemeClr val="tx1"/>
                </a:solidFill>
                <a:effectLst/>
                <a:latin typeface="+mn-lt"/>
                <a:ea typeface="+mn-ea"/>
                <a:cs typeface="+mn-cs"/>
              </a:rPr>
              <a:t>("the number is even")</a:t>
            </a:r>
            <a:r>
              <a:rPr lang="en-US" dirty="0" smtClean="0"/>
              <a:t> </a:t>
            </a:r>
          </a:p>
          <a:p>
            <a:r>
              <a:rPr lang="en-US" sz="1200" kern="1200" dirty="0" smtClean="0">
                <a:solidFill>
                  <a:schemeClr val="tx1"/>
                </a:solidFill>
                <a:effectLst/>
                <a:latin typeface="+mn-lt"/>
                <a:ea typeface="+mn-ea"/>
                <a:cs typeface="+mn-cs"/>
              </a:rPr>
              <a:t>	};</a:t>
            </a:r>
            <a:r>
              <a:rPr lang="en-US" dirty="0" smtClean="0"/>
              <a:t> </a:t>
            </a:r>
            <a:r>
              <a:rPr lang="en-US" sz="1200" kern="1200" dirty="0" smtClean="0">
                <a:solidFill>
                  <a:schemeClr val="tx1"/>
                </a:solidFill>
                <a:effectLst/>
                <a:latin typeface="+mn-lt"/>
                <a:ea typeface="+mn-ea"/>
                <a:cs typeface="+mn-cs"/>
              </a:rPr>
              <a:t>//semicolon inserted by Go</a:t>
            </a:r>
            <a:r>
              <a:rPr lang="en-US" dirty="0" smtClean="0"/>
              <a:t> </a:t>
            </a:r>
          </a:p>
          <a:p>
            <a:r>
              <a:rPr lang="en-US" sz="1200" kern="1200" dirty="0" smtClean="0">
                <a:solidFill>
                  <a:schemeClr val="tx1"/>
                </a:solidFill>
                <a:effectLst/>
                <a:latin typeface="+mn-lt"/>
                <a:ea typeface="+mn-ea"/>
                <a:cs typeface="+mn-cs"/>
              </a:rPr>
              <a:t>	else</a:t>
            </a:r>
            <a:r>
              <a:rPr lang="en-US" dirty="0" smtClean="0"/>
              <a:t> </a:t>
            </a:r>
            <a:r>
              <a:rPr lang="en-US" sz="1200" kern="1200" dirty="0" smtClean="0">
                <a:solidFill>
                  <a:schemeClr val="tx1"/>
                </a:solidFill>
                <a:effectLst/>
                <a:latin typeface="+mn-lt"/>
                <a:ea typeface="+mn-ea"/>
                <a:cs typeface="+mn-cs"/>
              </a:rPr>
              <a:t>{</a:t>
            </a:r>
            <a:r>
              <a:rPr lang="en-US" dirty="0" smtClean="0"/>
              <a:t> </a:t>
            </a:r>
          </a:p>
          <a:p>
            <a:r>
              <a:rPr lang="en-US" dirty="0" smtClean="0"/>
              <a:t>		</a:t>
            </a:r>
            <a:r>
              <a:rPr lang="en-US" dirty="0" err="1" smtClean="0"/>
              <a:t>fmt</a:t>
            </a:r>
            <a:r>
              <a:rPr lang="en-US" sz="1200" kern="1200" dirty="0" err="1" smtClean="0">
                <a:solidFill>
                  <a:schemeClr val="tx1"/>
                </a:solidFill>
                <a:effectLst/>
                <a:latin typeface="+mn-lt"/>
                <a:ea typeface="+mn-ea"/>
                <a:cs typeface="+mn-cs"/>
              </a:rPr>
              <a:t>.Println</a:t>
            </a:r>
            <a:r>
              <a:rPr lang="en-US" sz="1200" kern="1200" dirty="0" smtClean="0">
                <a:solidFill>
                  <a:schemeClr val="tx1"/>
                </a:solidFill>
                <a:effectLst/>
                <a:latin typeface="+mn-lt"/>
                <a:ea typeface="+mn-ea"/>
                <a:cs typeface="+mn-cs"/>
              </a:rPr>
              <a:t>("the number is odd")</a:t>
            </a:r>
            <a:r>
              <a:rPr lang="en-US" dirty="0" smtClean="0"/>
              <a:t> </a:t>
            </a:r>
          </a:p>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9</a:t>
            </a:fld>
            <a:endParaRPr lang="en-US"/>
          </a:p>
        </p:txBody>
      </p:sp>
    </p:spTree>
    <p:extLst>
      <p:ext uri="{BB962C8B-B14F-4D97-AF65-F5344CB8AC3E}">
        <p14:creationId xmlns:p14="http://schemas.microsoft.com/office/powerpoint/2010/main" val="16504028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được sử dụng để thực hiện lệnh gọi hàm ngay trước hàm có câu lệnh </a:t>
            </a:r>
            <a:r>
              <a:rPr lang="en-US" sz="1200" b="0" i="0" kern="1200" dirty="0" smtClean="0">
                <a:solidFill>
                  <a:schemeClr val="tx1"/>
                </a:solidFill>
                <a:effectLst/>
                <a:latin typeface="+mn-lt"/>
                <a:ea typeface="+mn-ea"/>
                <a:cs typeface="+mn-cs"/>
              </a:rPr>
              <a:t>defer</a:t>
            </a:r>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function </a:t>
            </a:r>
            <a:r>
              <a:rPr lang="en-US" sz="1200" b="0" i="0" kern="1200" baseline="0" dirty="0" err="1" smtClean="0">
                <a:solidFill>
                  <a:schemeClr val="tx1"/>
                </a:solidFill>
                <a:effectLst/>
                <a:latin typeface="+mn-lt"/>
                <a:ea typeface="+mn-ea"/>
                <a:cs typeface="+mn-cs"/>
              </a:rPr>
              <a:t>chứ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hết</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Note: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làm</a:t>
            </a: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Arguments </a:t>
            </a:r>
            <a:r>
              <a:rPr lang="en-US" sz="1200" b="0" i="0" kern="120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lấy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truyền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dù</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đổi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phía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sau</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45</a:t>
            </a:fld>
            <a:endParaRPr lang="en-US"/>
          </a:p>
        </p:txBody>
      </p:sp>
    </p:spTree>
    <p:extLst>
      <p:ext uri="{BB962C8B-B14F-4D97-AF65-F5344CB8AC3E}">
        <p14:creationId xmlns:p14="http://schemas.microsoft.com/office/powerpoint/2010/main" val="3209023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xuất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lỗi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mà</a:t>
            </a:r>
            <a:r>
              <a:rPr lang="en-US" sz="1200" b="0" i="0" kern="1200" baseline="0" dirty="0" smtClean="0">
                <a:solidFill>
                  <a:schemeClr val="tx1"/>
                </a:solidFill>
                <a:effectLst/>
                <a:latin typeface="+mn-lt"/>
                <a:ea typeface="+mn-ea"/>
                <a:cs typeface="+mn-cs"/>
              </a:rPr>
              <a:t> k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tiếp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tục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ta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panic. </a:t>
            </a:r>
            <a:r>
              <a:rPr lang="en-US" sz="1200" b="0" i="1" kern="1200" dirty="0" smtClean="0">
                <a:solidFill>
                  <a:schemeClr val="tx1"/>
                </a:solidFill>
                <a:effectLst/>
                <a:latin typeface="+mn-lt"/>
                <a:ea typeface="+mn-ea"/>
                <a:cs typeface="+mn-cs"/>
              </a:rPr>
              <a:t>panic</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recover </a:t>
            </a:r>
            <a:r>
              <a:rPr lang="en-US" sz="1200" b="0" i="1" kern="1200" dirty="0" err="1" smtClean="0">
                <a:solidFill>
                  <a:schemeClr val="tx1"/>
                </a:solidFill>
                <a:effectLst/>
                <a:latin typeface="+mn-lt"/>
                <a:ea typeface="+mn-ea"/>
                <a:cs typeface="+mn-cs"/>
              </a:rPr>
              <a:t>tương</a:t>
            </a:r>
            <a:r>
              <a:rPr lang="en-US" sz="1200" b="0" i="1" kern="1200" baseline="0" dirty="0" smtClean="0">
                <a:solidFill>
                  <a:schemeClr val="tx1"/>
                </a:solidFill>
                <a:effectLst/>
                <a:latin typeface="+mn-lt"/>
                <a:ea typeface="+mn-ea"/>
                <a:cs typeface="+mn-cs"/>
              </a:rPr>
              <a:t> </a:t>
            </a:r>
            <a:r>
              <a:rPr lang="en-US" sz="1200" b="0" i="1" kern="1200" baseline="0" dirty="0" err="1" smtClean="0">
                <a:solidFill>
                  <a:schemeClr val="tx1"/>
                </a:solidFill>
                <a:effectLst/>
                <a:latin typeface="+mn-lt"/>
                <a:ea typeface="+mn-ea"/>
                <a:cs typeface="+mn-cs"/>
              </a:rPr>
              <a:t>đương</a:t>
            </a:r>
            <a:r>
              <a:rPr lang="en-US" sz="1200" b="0" i="1" kern="1200" baseline="0" dirty="0" smtClean="0">
                <a:solidFill>
                  <a:schemeClr val="tx1"/>
                </a:solidFill>
                <a:effectLst/>
                <a:latin typeface="+mn-lt"/>
                <a:ea typeface="+mn-ea"/>
                <a:cs typeface="+mn-cs"/>
              </a:rPr>
              <a:t> </a:t>
            </a:r>
            <a:r>
              <a:rPr lang="en-US" sz="1200" b="0" i="1" kern="1200" baseline="0" dirty="0" err="1" smtClean="0">
                <a:solidFill>
                  <a:schemeClr val="tx1"/>
                </a:solidFill>
                <a:effectLst/>
                <a:latin typeface="+mn-lt"/>
                <a:ea typeface="+mn-ea"/>
                <a:cs typeface="+mn-cs"/>
              </a:rPr>
              <a:t>với</a:t>
            </a:r>
            <a:r>
              <a:rPr lang="en-US" sz="1200" b="0" i="1" kern="1200" baseline="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try-catch-finally </a:t>
            </a:r>
            <a:r>
              <a:rPr lang="en-US" sz="1200" b="0" i="1" kern="1200" dirty="0" err="1" smtClean="0">
                <a:solidFill>
                  <a:schemeClr val="tx1"/>
                </a:solidFill>
                <a:effectLst/>
                <a:latin typeface="+mn-lt"/>
                <a:ea typeface="+mn-ea"/>
                <a:cs typeface="+mn-cs"/>
              </a:rPr>
              <a:t>trong</a:t>
            </a:r>
            <a:r>
              <a:rPr lang="en-US" sz="1200" b="0" i="1" kern="1200" baseline="0" dirty="0" smtClean="0">
                <a:solidFill>
                  <a:schemeClr val="tx1"/>
                </a:solidFill>
                <a:effectLst/>
                <a:latin typeface="+mn-lt"/>
                <a:ea typeface="+mn-ea"/>
                <a:cs typeface="+mn-cs"/>
              </a:rPr>
              <a:t> </a:t>
            </a:r>
            <a:r>
              <a:rPr lang="en-US" sz="1200" b="0" i="1" kern="1200" baseline="0" dirty="0" err="1" smtClean="0">
                <a:solidFill>
                  <a:schemeClr val="tx1"/>
                </a:solidFill>
                <a:effectLst/>
                <a:latin typeface="+mn-lt"/>
                <a:ea typeface="+mn-ea"/>
                <a:cs typeface="+mn-cs"/>
              </a:rPr>
              <a:t>ngôn</a:t>
            </a:r>
            <a:r>
              <a:rPr lang="en-US" sz="1200" b="0" i="1" kern="1200" baseline="0" dirty="0" smtClean="0">
                <a:solidFill>
                  <a:schemeClr val="tx1"/>
                </a:solidFill>
                <a:effectLst/>
                <a:latin typeface="+mn-lt"/>
                <a:ea typeface="+mn-ea"/>
                <a:cs typeface="+mn-cs"/>
              </a:rPr>
              <a:t> </a:t>
            </a:r>
            <a:r>
              <a:rPr lang="en-US" sz="1200" b="0" i="1" kern="1200" baseline="0" dirty="0" err="1" smtClean="0">
                <a:solidFill>
                  <a:schemeClr val="tx1"/>
                </a:solidFill>
                <a:effectLst/>
                <a:latin typeface="+mn-lt"/>
                <a:ea typeface="+mn-ea"/>
                <a:cs typeface="+mn-cs"/>
              </a:rPr>
              <a:t>ngữ</a:t>
            </a:r>
            <a:r>
              <a:rPr lang="en-US" sz="1200" b="0" i="1" kern="1200" baseline="0" dirty="0" smtClean="0">
                <a:solidFill>
                  <a:schemeClr val="tx1"/>
                </a:solidFill>
                <a:effectLst/>
                <a:latin typeface="+mn-lt"/>
                <a:ea typeface="+mn-ea"/>
                <a:cs typeface="+mn-cs"/>
              </a:rPr>
              <a:t> </a:t>
            </a:r>
            <a:r>
              <a:rPr lang="en-US" sz="1200" b="0" i="1" kern="1200" baseline="0" dirty="0" err="1" smtClean="0">
                <a:solidFill>
                  <a:schemeClr val="tx1"/>
                </a:solidFill>
                <a:effectLst/>
                <a:latin typeface="+mn-lt"/>
                <a:ea typeface="+mn-ea"/>
                <a:cs typeface="+mn-cs"/>
              </a:rPr>
              <a:t>khác</a:t>
            </a:r>
            <a:endParaRPr lang="en-US" sz="1200" b="0" i="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Chỉ</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nên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sử</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dụng</a:t>
            </a:r>
            <a:r>
              <a:rPr lang="en-US" sz="1200" b="1" i="0" kern="1200" baseline="0" dirty="0" smtClean="0">
                <a:solidFill>
                  <a:schemeClr val="tx1"/>
                </a:solidFill>
                <a:effectLst/>
                <a:latin typeface="+mn-lt"/>
                <a:ea typeface="+mn-ea"/>
                <a:cs typeface="+mn-cs"/>
              </a:rPr>
              <a:t> panic </a:t>
            </a:r>
            <a:r>
              <a:rPr lang="en-US" sz="1200" b="1" i="0" kern="1200" baseline="0" dirty="0" err="1" smtClean="0">
                <a:solidFill>
                  <a:schemeClr val="tx1"/>
                </a:solidFill>
                <a:effectLst/>
                <a:latin typeface="+mn-lt"/>
                <a:ea typeface="+mn-ea"/>
                <a:cs typeface="+mn-cs"/>
              </a:rPr>
              <a:t>khi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chương</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trình</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không</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thể</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tiếp</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tục</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thực</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thi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và</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buộc</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phải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dừng</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lại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Ví</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dụ</a:t>
            </a:r>
            <a:r>
              <a:rPr lang="en-US" sz="1200" b="1" i="0" kern="1200" baseline="0" dirty="0" smtClean="0">
                <a:solidFill>
                  <a:schemeClr val="tx1"/>
                </a:solidFill>
                <a:effectLst/>
                <a:latin typeface="+mn-lt"/>
                <a:ea typeface="+mn-ea"/>
                <a:cs typeface="+mn-cs"/>
              </a:rPr>
              <a:t> : server </a:t>
            </a:r>
            <a:r>
              <a:rPr lang="en-US" sz="1200" b="1" i="0" kern="1200" baseline="0" dirty="0" err="1" smtClean="0">
                <a:solidFill>
                  <a:schemeClr val="tx1"/>
                </a:solidFill>
                <a:effectLst/>
                <a:latin typeface="+mn-lt"/>
                <a:ea typeface="+mn-ea"/>
                <a:cs typeface="+mn-cs"/>
              </a:rPr>
              <a:t>không</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thể</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kết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nói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tới</a:t>
            </a:r>
            <a:r>
              <a:rPr lang="en-US" sz="1200" b="1" i="0" kern="1200" baseline="0" dirty="0" smtClean="0">
                <a:solidFill>
                  <a:schemeClr val="tx1"/>
                </a:solidFill>
                <a:effectLst/>
                <a:latin typeface="+mn-lt"/>
                <a:ea typeface="+mn-ea"/>
                <a:cs typeface="+mn-cs"/>
              </a:rPr>
              <a:t> port </a:t>
            </a:r>
            <a:r>
              <a:rPr lang="en-US" sz="1200" b="1" i="0" kern="1200" baseline="0" dirty="0" err="1" smtClean="0">
                <a:solidFill>
                  <a:schemeClr val="tx1"/>
                </a:solidFill>
                <a:effectLst/>
                <a:latin typeface="+mn-lt"/>
                <a:ea typeface="+mn-ea"/>
                <a:cs typeface="+mn-cs"/>
              </a:rPr>
              <a:t>nào</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đó</a:t>
            </a:r>
            <a:r>
              <a:rPr lang="en-US" sz="1200" b="1" i="0" kern="1200" baseline="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46</a:t>
            </a:fld>
            <a:endParaRPr lang="en-US"/>
          </a:p>
        </p:txBody>
      </p:sp>
    </p:spTree>
    <p:extLst>
      <p:ext uri="{BB962C8B-B14F-4D97-AF65-F5344CB8AC3E}">
        <p14:creationId xmlns:p14="http://schemas.microsoft.com/office/powerpoint/2010/main" val="1499565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gặp</a:t>
            </a:r>
            <a:r>
              <a:rPr lang="en-US" sz="1200" b="0" i="0" kern="1200" baseline="0" dirty="0" smtClean="0">
                <a:solidFill>
                  <a:schemeClr val="tx1"/>
                </a:solidFill>
                <a:effectLst/>
                <a:latin typeface="+mn-lt"/>
                <a:ea typeface="+mn-ea"/>
                <a:cs typeface="+mn-cs"/>
              </a:rPr>
              <a:t> panic function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defer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về</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panic </a:t>
            </a:r>
            <a:r>
              <a:rPr lang="en-US" sz="1200" b="0" i="0" kern="1200" baseline="0" dirty="0" err="1" smtClean="0">
                <a:solidFill>
                  <a:schemeClr val="tx1"/>
                </a:solidFill>
                <a:effectLst/>
                <a:latin typeface="+mn-lt"/>
                <a:ea typeface="+mn-ea"/>
                <a:cs typeface="+mn-cs"/>
              </a:rPr>
              <a:t>trả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về</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quả</a:t>
            </a:r>
            <a:endParaRPr lang="en-US" sz="12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47</a:t>
            </a:fld>
            <a:endParaRPr lang="en-US"/>
          </a:p>
        </p:txBody>
      </p:sp>
    </p:spTree>
    <p:extLst>
      <p:ext uri="{BB962C8B-B14F-4D97-AF65-F5344CB8AC3E}">
        <p14:creationId xmlns:p14="http://schemas.microsoft.com/office/powerpoint/2010/main" val="3952722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baseline="0" dirty="0" smtClean="0">
                <a:solidFill>
                  <a:schemeClr val="tx1"/>
                </a:solidFill>
                <a:effectLst/>
                <a:latin typeface="+mn-lt"/>
                <a:ea typeface="+mn-ea"/>
                <a:cs typeface="+mn-cs"/>
              </a:rPr>
              <a:t>recover là một hàm dựng sẵn được sử dụng để lấy lại quyền kiểm soát một con goroutine đang </a:t>
            </a:r>
            <a:r>
              <a:rPr lang="en-US" sz="1200" b="0" i="0" kern="1200" baseline="0" dirty="0" smtClean="0">
                <a:solidFill>
                  <a:schemeClr val="tx1"/>
                </a:solidFill>
                <a:effectLst/>
                <a:latin typeface="+mn-lt"/>
                <a:ea typeface="+mn-ea"/>
                <a:cs typeface="+mn-cs"/>
              </a:rPr>
              <a:t>panic</a:t>
            </a:r>
            <a:r>
              <a:rPr lang="vi-VN"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Recover chỉ hữu ích khi được gọi bên trong các hàm </a:t>
            </a:r>
            <a:r>
              <a:rPr lang="en-US" sz="1200" b="1" i="0" kern="1200" dirty="0" smtClean="0">
                <a:solidFill>
                  <a:schemeClr val="tx1"/>
                </a:solidFill>
                <a:effectLst/>
                <a:latin typeface="+mn-lt"/>
                <a:ea typeface="+mn-ea"/>
                <a:cs typeface="+mn-cs"/>
              </a:rPr>
              <a:t>defer</a:t>
            </a:r>
            <a:r>
              <a:rPr lang="vi-VN" sz="1200" b="1" i="0"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Thực hiện lệnh gọi recovery1 bên trong hàm deferred1 sẽ dừng chuỗi panicking1 bằng cách khôi phục thực thi bình thường và truy xuất giá trị lỗi được truyền cho lệnh gọi của panic1. Nếu recovery được gọi bên ngoài hàm deferred1, nó sẽ không dừng chuỗi panicking1.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48</a:t>
            </a:fld>
            <a:endParaRPr lang="en-US"/>
          </a:p>
        </p:txBody>
      </p:sp>
    </p:spTree>
    <p:extLst>
      <p:ext uri="{BB962C8B-B14F-4D97-AF65-F5344CB8AC3E}">
        <p14:creationId xmlns:p14="http://schemas.microsoft.com/office/powerpoint/2010/main" val="1482972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Reflect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hiểu</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đơn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giản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là</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cho</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phép</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chúng</a:t>
            </a:r>
            <a:r>
              <a:rPr lang="en-US" sz="1200" b="1" i="0" kern="1200" baseline="0" dirty="0" smtClean="0">
                <a:solidFill>
                  <a:schemeClr val="tx1"/>
                </a:solidFill>
                <a:effectLst/>
                <a:latin typeface="+mn-lt"/>
                <a:ea typeface="+mn-ea"/>
                <a:cs typeface="+mn-cs"/>
              </a:rPr>
              <a:t> ta </a:t>
            </a:r>
            <a:r>
              <a:rPr lang="en-US" sz="1200" b="1" i="0" kern="1200" baseline="0" dirty="0" err="1" smtClean="0">
                <a:solidFill>
                  <a:schemeClr val="tx1"/>
                </a:solidFill>
                <a:effectLst/>
                <a:latin typeface="+mn-lt"/>
                <a:ea typeface="+mn-ea"/>
                <a:cs typeface="+mn-cs"/>
              </a:rPr>
              <a:t>kiểm</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tra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kiểu</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dữ</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liệu</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giá</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trị</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của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biến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từ</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đơn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giản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tới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phức</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tạp</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như</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struct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func</a:t>
            </a:r>
            <a:r>
              <a:rPr lang="en-US" sz="1200" b="1" i="0" kern="1200" baseline="0" dirty="0" smtClean="0">
                <a:solidFill>
                  <a:schemeClr val="tx1"/>
                </a:solidFill>
                <a:effectLst/>
                <a:latin typeface="+mn-lt"/>
                <a:ea typeface="+mn-ea"/>
                <a:cs typeface="+mn-cs"/>
              </a:rPr>
              <a:t>,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err="1" smtClean="0">
                <a:solidFill>
                  <a:schemeClr val="tx1"/>
                </a:solidFill>
                <a:effectLst/>
                <a:latin typeface="+mn-lt"/>
                <a:ea typeface="+mn-ea"/>
                <a:cs typeface="+mn-cs"/>
              </a:rPr>
              <a:t>Nếu</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muốn</a:t>
            </a:r>
            <a:r>
              <a:rPr lang="en-US" sz="1200" b="1" i="0" kern="1200" baseline="0" dirty="0" smtClean="0">
                <a:solidFill>
                  <a:schemeClr val="tx1"/>
                </a:solidFill>
                <a:effectLst/>
                <a:latin typeface="+mn-lt"/>
                <a:ea typeface="+mn-ea"/>
                <a:cs typeface="+mn-cs"/>
              </a:rPr>
              <a:t> check type 1 </a:t>
            </a:r>
            <a:r>
              <a:rPr lang="en-US" sz="1200" b="1" i="0" kern="1200" baseline="0" dirty="0" err="1" smtClean="0">
                <a:solidFill>
                  <a:schemeClr val="tx1"/>
                </a:solidFill>
                <a:effectLst/>
                <a:latin typeface="+mn-lt"/>
                <a:ea typeface="+mn-ea"/>
                <a:cs typeface="+mn-cs"/>
              </a:rPr>
              <a:t>cách</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rõ</a:t>
            </a:r>
            <a:r>
              <a:rPr lang="en-US" sz="1200" b="1" i="0" kern="1200" baseline="0" dirty="0" smtClean="0">
                <a:solidFill>
                  <a:schemeClr val="tx1"/>
                </a:solidFill>
                <a:effectLst/>
                <a:latin typeface="+mn-lt"/>
                <a:ea typeface="+mn-ea"/>
                <a:cs typeface="+mn-cs"/>
              </a:rPr>
              <a:t> rang </a:t>
            </a:r>
            <a:r>
              <a:rPr lang="en-US" sz="1200" b="1" i="0" kern="1200" baseline="0" dirty="0" err="1" smtClean="0">
                <a:solidFill>
                  <a:schemeClr val="tx1"/>
                </a:solidFill>
                <a:effectLst/>
                <a:latin typeface="+mn-lt"/>
                <a:ea typeface="+mn-ea"/>
                <a:cs typeface="+mn-cs"/>
              </a:rPr>
              <a:t>thì</a:t>
            </a:r>
            <a:r>
              <a:rPr lang="en-US" sz="1200" b="1" i="0" kern="1200" baseline="0" dirty="0" smtClean="0">
                <a:solidFill>
                  <a:schemeClr val="tx1"/>
                </a:solidFill>
                <a:effectLst/>
                <a:latin typeface="+mn-lt"/>
                <a:ea typeface="+mn-ea"/>
                <a:cs typeface="+mn-cs"/>
              </a:rPr>
              <a:t> ta </a:t>
            </a:r>
            <a:r>
              <a:rPr lang="en-US" sz="1200" b="1" i="0" kern="1200" baseline="0" dirty="0" err="1" smtClean="0">
                <a:solidFill>
                  <a:schemeClr val="tx1"/>
                </a:solidFill>
                <a:effectLst/>
                <a:latin typeface="+mn-lt"/>
                <a:ea typeface="+mn-ea"/>
                <a:cs typeface="+mn-cs"/>
              </a:rPr>
              <a:t>sử</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dụng</a:t>
            </a:r>
            <a:r>
              <a:rPr lang="en-US" sz="1200" b="1" i="0" kern="1200" baseline="0" dirty="0" smtClean="0">
                <a:solidFill>
                  <a:schemeClr val="tx1"/>
                </a:solidFill>
                <a:effectLst/>
                <a:latin typeface="+mn-lt"/>
                <a:ea typeface="+mn-ea"/>
                <a:cs typeface="+mn-cs"/>
              </a:rPr>
              <a:t> Kind. Kind </a:t>
            </a:r>
            <a:r>
              <a:rPr lang="en-US" sz="1200" b="1" i="0" kern="1200" baseline="0" dirty="0" err="1" smtClean="0">
                <a:solidFill>
                  <a:schemeClr val="tx1"/>
                </a:solidFill>
                <a:effectLst/>
                <a:latin typeface="+mn-lt"/>
                <a:ea typeface="+mn-ea"/>
                <a:cs typeface="+mn-cs"/>
              </a:rPr>
              <a:t>của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struct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là</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struct</a:t>
            </a:r>
            <a:endParaRPr lang="en-US" sz="12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49</a:t>
            </a:fld>
            <a:endParaRPr lang="en-US"/>
          </a:p>
        </p:txBody>
      </p:sp>
    </p:spTree>
    <p:extLst>
      <p:ext uri="{BB962C8B-B14F-4D97-AF65-F5344CB8AC3E}">
        <p14:creationId xmlns:p14="http://schemas.microsoft.com/office/powerpoint/2010/main" val="143212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Reflect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hiểu</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đơn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giản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là</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cho</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phép</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chúng</a:t>
            </a:r>
            <a:r>
              <a:rPr lang="en-US" sz="1200" b="1" i="0" kern="1200" baseline="0" dirty="0" smtClean="0">
                <a:solidFill>
                  <a:schemeClr val="tx1"/>
                </a:solidFill>
                <a:effectLst/>
                <a:latin typeface="+mn-lt"/>
                <a:ea typeface="+mn-ea"/>
                <a:cs typeface="+mn-cs"/>
              </a:rPr>
              <a:t> ta </a:t>
            </a:r>
            <a:r>
              <a:rPr lang="en-US" sz="1200" b="1" i="0" kern="1200" baseline="0" dirty="0" err="1" smtClean="0">
                <a:solidFill>
                  <a:schemeClr val="tx1"/>
                </a:solidFill>
                <a:effectLst/>
                <a:latin typeface="+mn-lt"/>
                <a:ea typeface="+mn-ea"/>
                <a:cs typeface="+mn-cs"/>
              </a:rPr>
              <a:t>kiểm</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tra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kiểu</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dữ</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liệu</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giá</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trị</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của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biến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từ</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đơn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giản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tới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phức</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tạp</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như</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struct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func</a:t>
            </a:r>
            <a:r>
              <a:rPr lang="en-US" sz="1200" b="1" i="0" kern="1200" baseline="0" dirty="0" smtClean="0">
                <a:solidFill>
                  <a:schemeClr val="tx1"/>
                </a:solidFill>
                <a:effectLst/>
                <a:latin typeface="+mn-lt"/>
                <a:ea typeface="+mn-ea"/>
                <a:cs typeface="+mn-cs"/>
              </a:rPr>
              <a:t>,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err="1" smtClean="0">
                <a:solidFill>
                  <a:schemeClr val="tx1"/>
                </a:solidFill>
                <a:effectLst/>
                <a:latin typeface="+mn-lt"/>
                <a:ea typeface="+mn-ea"/>
                <a:cs typeface="+mn-cs"/>
              </a:rPr>
              <a:t>Nếu</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muốn</a:t>
            </a:r>
            <a:r>
              <a:rPr lang="en-US" sz="1200" b="1" i="0" kern="1200" baseline="0" dirty="0" smtClean="0">
                <a:solidFill>
                  <a:schemeClr val="tx1"/>
                </a:solidFill>
                <a:effectLst/>
                <a:latin typeface="+mn-lt"/>
                <a:ea typeface="+mn-ea"/>
                <a:cs typeface="+mn-cs"/>
              </a:rPr>
              <a:t> check type 1 </a:t>
            </a:r>
            <a:r>
              <a:rPr lang="en-US" sz="1200" b="1" i="0" kern="1200" baseline="0" dirty="0" err="1" smtClean="0">
                <a:solidFill>
                  <a:schemeClr val="tx1"/>
                </a:solidFill>
                <a:effectLst/>
                <a:latin typeface="+mn-lt"/>
                <a:ea typeface="+mn-ea"/>
                <a:cs typeface="+mn-cs"/>
              </a:rPr>
              <a:t>cách</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rõ</a:t>
            </a:r>
            <a:r>
              <a:rPr lang="en-US" sz="1200" b="1" i="0" kern="1200" baseline="0" dirty="0" smtClean="0">
                <a:solidFill>
                  <a:schemeClr val="tx1"/>
                </a:solidFill>
                <a:effectLst/>
                <a:latin typeface="+mn-lt"/>
                <a:ea typeface="+mn-ea"/>
                <a:cs typeface="+mn-cs"/>
              </a:rPr>
              <a:t> rang </a:t>
            </a:r>
            <a:r>
              <a:rPr lang="en-US" sz="1200" b="1" i="0" kern="1200" baseline="0" dirty="0" err="1" smtClean="0">
                <a:solidFill>
                  <a:schemeClr val="tx1"/>
                </a:solidFill>
                <a:effectLst/>
                <a:latin typeface="+mn-lt"/>
                <a:ea typeface="+mn-ea"/>
                <a:cs typeface="+mn-cs"/>
              </a:rPr>
              <a:t>thì</a:t>
            </a:r>
            <a:r>
              <a:rPr lang="en-US" sz="1200" b="1" i="0" kern="1200" baseline="0" dirty="0" smtClean="0">
                <a:solidFill>
                  <a:schemeClr val="tx1"/>
                </a:solidFill>
                <a:effectLst/>
                <a:latin typeface="+mn-lt"/>
                <a:ea typeface="+mn-ea"/>
                <a:cs typeface="+mn-cs"/>
              </a:rPr>
              <a:t> ta </a:t>
            </a:r>
            <a:r>
              <a:rPr lang="en-US" sz="1200" b="1" i="0" kern="1200" baseline="0" dirty="0" err="1" smtClean="0">
                <a:solidFill>
                  <a:schemeClr val="tx1"/>
                </a:solidFill>
                <a:effectLst/>
                <a:latin typeface="+mn-lt"/>
                <a:ea typeface="+mn-ea"/>
                <a:cs typeface="+mn-cs"/>
              </a:rPr>
              <a:t>sử</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dụng</a:t>
            </a:r>
            <a:r>
              <a:rPr lang="en-US" sz="1200" b="1" i="0" kern="1200" baseline="0" dirty="0" smtClean="0">
                <a:solidFill>
                  <a:schemeClr val="tx1"/>
                </a:solidFill>
                <a:effectLst/>
                <a:latin typeface="+mn-lt"/>
                <a:ea typeface="+mn-ea"/>
                <a:cs typeface="+mn-cs"/>
              </a:rPr>
              <a:t> Kind. Kind </a:t>
            </a:r>
            <a:r>
              <a:rPr lang="en-US" sz="1200" b="1" i="0" kern="1200" baseline="0" dirty="0" err="1" smtClean="0">
                <a:solidFill>
                  <a:schemeClr val="tx1"/>
                </a:solidFill>
                <a:effectLst/>
                <a:latin typeface="+mn-lt"/>
                <a:ea typeface="+mn-ea"/>
                <a:cs typeface="+mn-cs"/>
              </a:rPr>
              <a:t>của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struct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là</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struct</a:t>
            </a:r>
            <a:endParaRPr lang="en-US" sz="12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D0875E-9B00-4920-A711-5A29A1CAF558}" type="slidenum">
              <a:rPr lang="en-US" smtClean="0"/>
              <a:t>50</a:t>
            </a:fld>
            <a:endParaRPr lang="en-US"/>
          </a:p>
        </p:txBody>
      </p:sp>
    </p:spTree>
    <p:extLst>
      <p:ext uri="{BB962C8B-B14F-4D97-AF65-F5344CB8AC3E}">
        <p14:creationId xmlns:p14="http://schemas.microsoft.com/office/powerpoint/2010/main" val="212192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10</a:t>
            </a:fld>
            <a:endParaRPr lang="en-US"/>
          </a:p>
        </p:txBody>
      </p:sp>
    </p:spTree>
    <p:extLst>
      <p:ext uri="{BB962C8B-B14F-4D97-AF65-F5344CB8AC3E}">
        <p14:creationId xmlns:p14="http://schemas.microsoft.com/office/powerpoint/2010/main" val="280121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11</a:t>
            </a:fld>
            <a:endParaRPr lang="en-US"/>
          </a:p>
        </p:txBody>
      </p:sp>
    </p:spTree>
    <p:extLst>
      <p:ext uri="{BB962C8B-B14F-4D97-AF65-F5344CB8AC3E}">
        <p14:creationId xmlns:p14="http://schemas.microsoft.com/office/powerpoint/2010/main" val="2000094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12</a:t>
            </a:fld>
            <a:endParaRPr lang="en-US"/>
          </a:p>
        </p:txBody>
      </p:sp>
    </p:spTree>
    <p:extLst>
      <p:ext uri="{BB962C8B-B14F-4D97-AF65-F5344CB8AC3E}">
        <p14:creationId xmlns:p14="http://schemas.microsoft.com/office/powerpoint/2010/main" val="297246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13</a:t>
            </a:fld>
            <a:endParaRPr lang="en-US"/>
          </a:p>
        </p:txBody>
      </p:sp>
    </p:spTree>
    <p:extLst>
      <p:ext uri="{BB962C8B-B14F-4D97-AF65-F5344CB8AC3E}">
        <p14:creationId xmlns:p14="http://schemas.microsoft.com/office/powerpoint/2010/main" val="139417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a:t>
            </a:r>
            <a:r>
              <a:rPr lang="en-US" baseline="0" dirty="0" smtClean="0"/>
              <a:t> argument</a:t>
            </a:r>
            <a:endParaRPr lang="en-US" dirty="0"/>
          </a:p>
        </p:txBody>
      </p:sp>
      <p:sp>
        <p:nvSpPr>
          <p:cNvPr id="4" name="Slide Number Placeholder 3"/>
          <p:cNvSpPr>
            <a:spLocks noGrp="1"/>
          </p:cNvSpPr>
          <p:nvPr>
            <p:ph type="sldNum" sz="quarter" idx="10"/>
          </p:nvPr>
        </p:nvSpPr>
        <p:spPr/>
        <p:txBody>
          <a:bodyPr/>
          <a:lstStyle/>
          <a:p>
            <a:fld id="{D3D0875E-9B00-4920-A711-5A29A1CAF558}" type="slidenum">
              <a:rPr lang="en-US" smtClean="0"/>
              <a:t>14</a:t>
            </a:fld>
            <a:endParaRPr lang="en-US"/>
          </a:p>
        </p:txBody>
      </p:sp>
    </p:spTree>
    <p:extLst>
      <p:ext uri="{BB962C8B-B14F-4D97-AF65-F5344CB8AC3E}">
        <p14:creationId xmlns:p14="http://schemas.microsoft.com/office/powerpoint/2010/main" val="165979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841B60-BAEE-41B3-8B6B-07408B54961A}" type="datetime1">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083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4CDAA8-ADEC-42AA-AB65-49B928769120}" type="datetime1">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914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389B11-E301-46DE-B443-5E4420E2F2A0}" type="datetime1">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1655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19" name="Freeform: Shape 18"/>
          <p:cNvSpPr/>
          <p:nvPr userDrawn="1"/>
        </p:nvSpPr>
        <p:spPr>
          <a:xfrm>
            <a:off x="0" y="2182460"/>
            <a:ext cx="4957482" cy="1528930"/>
          </a:xfrm>
          <a:custGeom>
            <a:avLst/>
            <a:gdLst>
              <a:gd name="connsiteX0" fmla="*/ 0 w 5733961"/>
              <a:gd name="connsiteY0" fmla="*/ 0 h 1017270"/>
              <a:gd name="connsiteX1" fmla="*/ 5352961 w 5733961"/>
              <a:gd name="connsiteY1" fmla="*/ 0 h 1017270"/>
              <a:gd name="connsiteX2" fmla="*/ 5733961 w 5733961"/>
              <a:gd name="connsiteY2" fmla="*/ 0 h 1017270"/>
              <a:gd name="connsiteX3" fmla="*/ 5493301 w 5733961"/>
              <a:gd name="connsiteY3" fmla="*/ 1017270 h 1017270"/>
              <a:gd name="connsiteX4" fmla="*/ 0 w 5733961"/>
              <a:gd name="connsiteY4" fmla="*/ 1017270 h 101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961" h="1017270">
                <a:moveTo>
                  <a:pt x="0" y="0"/>
                </a:moveTo>
                <a:lnTo>
                  <a:pt x="5352961" y="0"/>
                </a:lnTo>
                <a:lnTo>
                  <a:pt x="5733961" y="0"/>
                </a:lnTo>
                <a:lnTo>
                  <a:pt x="5493301" y="1017270"/>
                </a:lnTo>
                <a:lnTo>
                  <a:pt x="0" y="1017270"/>
                </a:lnTo>
                <a:close/>
              </a:path>
            </a:pathLst>
          </a:custGeom>
          <a:blipFill>
            <a:blip r:embed="rId2">
              <a:duotone>
                <a:schemeClr val="accent1">
                  <a:shade val="45000"/>
                  <a:satMod val="135000"/>
                </a:schemeClr>
                <a:prstClr val="white"/>
              </a:duotone>
            </a:blip>
            <a:srcRect/>
            <a:stretch>
              <a:fillRect t="-105987" b="-2587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7" name="Freeform: Shape 16"/>
          <p:cNvSpPr/>
          <p:nvPr userDrawn="1"/>
        </p:nvSpPr>
        <p:spPr>
          <a:xfrm>
            <a:off x="0" y="2182460"/>
            <a:ext cx="4957482" cy="1528930"/>
          </a:xfrm>
          <a:custGeom>
            <a:avLst/>
            <a:gdLst>
              <a:gd name="connsiteX0" fmla="*/ 0 w 5733961"/>
              <a:gd name="connsiteY0" fmla="*/ 0 h 1017270"/>
              <a:gd name="connsiteX1" fmla="*/ 5352961 w 5733961"/>
              <a:gd name="connsiteY1" fmla="*/ 0 h 1017270"/>
              <a:gd name="connsiteX2" fmla="*/ 5733961 w 5733961"/>
              <a:gd name="connsiteY2" fmla="*/ 0 h 1017270"/>
              <a:gd name="connsiteX3" fmla="*/ 5493301 w 5733961"/>
              <a:gd name="connsiteY3" fmla="*/ 1017270 h 1017270"/>
              <a:gd name="connsiteX4" fmla="*/ 0 w 5733961"/>
              <a:gd name="connsiteY4" fmla="*/ 1017270 h 101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961" h="1017270">
                <a:moveTo>
                  <a:pt x="0" y="0"/>
                </a:moveTo>
                <a:lnTo>
                  <a:pt x="5352961" y="0"/>
                </a:lnTo>
                <a:lnTo>
                  <a:pt x="5733961" y="0"/>
                </a:lnTo>
                <a:lnTo>
                  <a:pt x="5493301" y="1017270"/>
                </a:lnTo>
                <a:lnTo>
                  <a:pt x="0" y="101727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p:cNvSpPr>
            <a:spLocks noGrp="1"/>
          </p:cNvSpPr>
          <p:nvPr>
            <p:ph type="title"/>
          </p:nvPr>
        </p:nvSpPr>
        <p:spPr>
          <a:xfrm>
            <a:off x="0" y="2534629"/>
            <a:ext cx="4769224" cy="824591"/>
          </a:xfrm>
        </p:spPr>
        <p:txBody>
          <a:bodyPr>
            <a:noAutofit/>
          </a:bodyPr>
          <a:lstStyle>
            <a:lvl1pPr>
              <a:defRPr sz="5400">
                <a:solidFill>
                  <a:schemeClr val="bg1"/>
                </a:solidFill>
                <a:latin typeface="+mj-lt"/>
              </a:defRPr>
            </a:lvl1pPr>
          </a:lstStyle>
          <a:p>
            <a:r>
              <a:rPr lang="en-US" dirty="0"/>
              <a:t>Click to edit</a:t>
            </a:r>
          </a:p>
        </p:txBody>
      </p:sp>
    </p:spTree>
    <p:extLst>
      <p:ext uri="{BB962C8B-B14F-4D97-AF65-F5344CB8AC3E}">
        <p14:creationId xmlns:p14="http://schemas.microsoft.com/office/powerpoint/2010/main" val="2399194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1" name="Freeform: Shape 20"/>
          <p:cNvSpPr/>
          <p:nvPr userDrawn="1"/>
        </p:nvSpPr>
        <p:spPr>
          <a:xfrm>
            <a:off x="1" y="0"/>
            <a:ext cx="6185879" cy="1112108"/>
          </a:xfrm>
          <a:custGeom>
            <a:avLst/>
            <a:gdLst>
              <a:gd name="connsiteX0" fmla="*/ 0 w 8247839"/>
              <a:gd name="connsiteY0" fmla="*/ 0 h 1112108"/>
              <a:gd name="connsiteX1" fmla="*/ 1155725 w 8247839"/>
              <a:gd name="connsiteY1" fmla="*/ 0 h 1112108"/>
              <a:gd name="connsiteX2" fmla="*/ 6711114 w 8247839"/>
              <a:gd name="connsiteY2" fmla="*/ 0 h 1112108"/>
              <a:gd name="connsiteX3" fmla="*/ 7092114 w 8247839"/>
              <a:gd name="connsiteY3" fmla="*/ 0 h 1112108"/>
              <a:gd name="connsiteX4" fmla="*/ 7866839 w 8247839"/>
              <a:gd name="connsiteY4" fmla="*/ 0 h 1112108"/>
              <a:gd name="connsiteX5" fmla="*/ 8247839 w 8247839"/>
              <a:gd name="connsiteY5" fmla="*/ 0 h 1112108"/>
              <a:gd name="connsiteX6" fmla="*/ 7984743 w 8247839"/>
              <a:gd name="connsiteY6" fmla="*/ 1112108 h 1112108"/>
              <a:gd name="connsiteX7" fmla="*/ 0 w 8247839"/>
              <a:gd name="connsiteY7" fmla="*/ 1112108 h 111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839" h="1112108">
                <a:moveTo>
                  <a:pt x="0" y="0"/>
                </a:moveTo>
                <a:lnTo>
                  <a:pt x="1155725" y="0"/>
                </a:lnTo>
                <a:lnTo>
                  <a:pt x="6711114" y="0"/>
                </a:lnTo>
                <a:lnTo>
                  <a:pt x="7092114" y="0"/>
                </a:lnTo>
                <a:lnTo>
                  <a:pt x="7866839" y="0"/>
                </a:lnTo>
                <a:lnTo>
                  <a:pt x="8247839" y="0"/>
                </a:lnTo>
                <a:lnTo>
                  <a:pt x="7984743" y="1112108"/>
                </a:lnTo>
                <a:lnTo>
                  <a:pt x="0" y="1112108"/>
                </a:lnTo>
                <a:close/>
              </a:path>
            </a:pathLst>
          </a:custGeom>
          <a:blipFill>
            <a:blip r:embed="rId2">
              <a:duotone>
                <a:schemeClr val="accent1">
                  <a:shade val="45000"/>
                  <a:satMod val="135000"/>
                </a:schemeClr>
                <a:prstClr val="white"/>
              </a:duotone>
            </a:blip>
            <a:srcRect/>
            <a:stretch>
              <a:fillRect t="-44325" b="-1659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Freeform: Shape 18"/>
          <p:cNvSpPr/>
          <p:nvPr userDrawn="1"/>
        </p:nvSpPr>
        <p:spPr>
          <a:xfrm>
            <a:off x="1" y="0"/>
            <a:ext cx="6185879" cy="1112108"/>
          </a:xfrm>
          <a:custGeom>
            <a:avLst/>
            <a:gdLst>
              <a:gd name="connsiteX0" fmla="*/ 0 w 8247839"/>
              <a:gd name="connsiteY0" fmla="*/ 0 h 1112108"/>
              <a:gd name="connsiteX1" fmla="*/ 1155725 w 8247839"/>
              <a:gd name="connsiteY1" fmla="*/ 0 h 1112108"/>
              <a:gd name="connsiteX2" fmla="*/ 6711114 w 8247839"/>
              <a:gd name="connsiteY2" fmla="*/ 0 h 1112108"/>
              <a:gd name="connsiteX3" fmla="*/ 7092114 w 8247839"/>
              <a:gd name="connsiteY3" fmla="*/ 0 h 1112108"/>
              <a:gd name="connsiteX4" fmla="*/ 7866839 w 8247839"/>
              <a:gd name="connsiteY4" fmla="*/ 0 h 1112108"/>
              <a:gd name="connsiteX5" fmla="*/ 8247839 w 8247839"/>
              <a:gd name="connsiteY5" fmla="*/ 0 h 1112108"/>
              <a:gd name="connsiteX6" fmla="*/ 7984743 w 8247839"/>
              <a:gd name="connsiteY6" fmla="*/ 1112108 h 1112108"/>
              <a:gd name="connsiteX7" fmla="*/ 0 w 8247839"/>
              <a:gd name="connsiteY7" fmla="*/ 1112108 h 111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839" h="1112108">
                <a:moveTo>
                  <a:pt x="0" y="0"/>
                </a:moveTo>
                <a:lnTo>
                  <a:pt x="1155725" y="0"/>
                </a:lnTo>
                <a:lnTo>
                  <a:pt x="6711114" y="0"/>
                </a:lnTo>
                <a:lnTo>
                  <a:pt x="7092114" y="0"/>
                </a:lnTo>
                <a:lnTo>
                  <a:pt x="7866839" y="0"/>
                </a:lnTo>
                <a:lnTo>
                  <a:pt x="8247839" y="0"/>
                </a:lnTo>
                <a:lnTo>
                  <a:pt x="7984743" y="1112108"/>
                </a:lnTo>
                <a:lnTo>
                  <a:pt x="0" y="1112108"/>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Shape 29"/>
          <p:cNvSpPr/>
          <p:nvPr userDrawn="1"/>
        </p:nvSpPr>
        <p:spPr>
          <a:xfrm>
            <a:off x="8715765" y="6544492"/>
            <a:ext cx="428236" cy="313509"/>
          </a:xfrm>
          <a:custGeom>
            <a:avLst/>
            <a:gdLst>
              <a:gd name="connsiteX0" fmla="*/ 66686 w 359094"/>
              <a:gd name="connsiteY0" fmla="*/ 0 h 197168"/>
              <a:gd name="connsiteX1" fmla="*/ 102872 w 359094"/>
              <a:gd name="connsiteY1" fmla="*/ 0 h 197168"/>
              <a:gd name="connsiteX2" fmla="*/ 264795 w 359094"/>
              <a:gd name="connsiteY2" fmla="*/ 0 h 197168"/>
              <a:gd name="connsiteX3" fmla="*/ 359094 w 359094"/>
              <a:gd name="connsiteY3" fmla="*/ 0 h 197168"/>
              <a:gd name="connsiteX4" fmla="*/ 359094 w 359094"/>
              <a:gd name="connsiteY4" fmla="*/ 197168 h 197168"/>
              <a:gd name="connsiteX5" fmla="*/ 102872 w 359094"/>
              <a:gd name="connsiteY5" fmla="*/ 197168 h 197168"/>
              <a:gd name="connsiteX6" fmla="*/ 102872 w 359094"/>
              <a:gd name="connsiteY6" fmla="*/ 197167 h 197168"/>
              <a:gd name="connsiteX7" fmla="*/ 0 w 359094"/>
              <a:gd name="connsiteY7" fmla="*/ 197167 h 19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094" h="197168">
                <a:moveTo>
                  <a:pt x="66686" y="0"/>
                </a:moveTo>
                <a:lnTo>
                  <a:pt x="102872" y="0"/>
                </a:lnTo>
                <a:lnTo>
                  <a:pt x="264795" y="0"/>
                </a:lnTo>
                <a:lnTo>
                  <a:pt x="359094" y="0"/>
                </a:lnTo>
                <a:lnTo>
                  <a:pt x="359094" y="197168"/>
                </a:lnTo>
                <a:lnTo>
                  <a:pt x="102872" y="197168"/>
                </a:lnTo>
                <a:lnTo>
                  <a:pt x="102872" y="197167"/>
                </a:lnTo>
                <a:lnTo>
                  <a:pt x="0" y="197167"/>
                </a:lnTo>
                <a:close/>
              </a:path>
            </a:pathLst>
          </a:cu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userDrawn="1">
            <p:ph type="title"/>
          </p:nvPr>
        </p:nvSpPr>
        <p:spPr>
          <a:xfrm>
            <a:off x="222997" y="281734"/>
            <a:ext cx="5586413" cy="548640"/>
          </a:xfrm>
        </p:spPr>
        <p:txBody>
          <a:bodyPr/>
          <a:lstStyle>
            <a:lvl1pPr>
              <a:defRPr>
                <a:solidFill>
                  <a:schemeClr val="bg1"/>
                </a:solidFill>
              </a:defRPr>
            </a:lvl1pPr>
          </a:lstStyle>
          <a:p>
            <a:r>
              <a:rPr lang="en-US" dirty="0"/>
              <a:t>Click to edit Master title</a:t>
            </a:r>
          </a:p>
        </p:txBody>
      </p:sp>
      <p:sp>
        <p:nvSpPr>
          <p:cNvPr id="31" name="TextBox 30"/>
          <p:cNvSpPr txBox="1"/>
          <p:nvPr userDrawn="1"/>
        </p:nvSpPr>
        <p:spPr>
          <a:xfrm>
            <a:off x="8791336" y="6544492"/>
            <a:ext cx="352664" cy="313509"/>
          </a:xfrm>
          <a:prstGeom prst="rect">
            <a:avLst/>
          </a:prstGeom>
          <a:noFill/>
        </p:spPr>
        <p:txBody>
          <a:bodyPr wrap="none" lIns="0" tIns="0" rIns="0" bIns="0" rtlCol="0" anchor="ctr" anchorCtr="0">
            <a:noAutofit/>
          </a:bodyPr>
          <a:lstStyle/>
          <a:p>
            <a:pPr algn="ctr"/>
            <a:fld id="{C8C81FB6-2474-4D33-9000-39D5527D6713}" type="slidenum">
              <a:rPr lang="en-US" sz="1400" smtClean="0">
                <a:solidFill>
                  <a:schemeClr val="bg1"/>
                </a:solidFill>
              </a:rPr>
              <a:pPr algn="ctr"/>
              <a:t>‹#›</a:t>
            </a:fld>
            <a:endParaRPr lang="en-US" sz="1400" dirty="0">
              <a:solidFill>
                <a:schemeClr val="bg1"/>
              </a:solidFill>
            </a:endParaRPr>
          </a:p>
        </p:txBody>
      </p:sp>
    </p:spTree>
    <p:extLst>
      <p:ext uri="{BB962C8B-B14F-4D97-AF65-F5344CB8AC3E}">
        <p14:creationId xmlns:p14="http://schemas.microsoft.com/office/powerpoint/2010/main" val="1699451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1" name="Freeform: Shape 20"/>
          <p:cNvSpPr/>
          <p:nvPr userDrawn="1"/>
        </p:nvSpPr>
        <p:spPr>
          <a:xfrm flipV="1">
            <a:off x="1483238" y="0"/>
            <a:ext cx="6167717" cy="1065830"/>
          </a:xfrm>
          <a:prstGeom prst="trapezoid">
            <a:avLst/>
          </a:prstGeom>
          <a:blipFill>
            <a:blip r:embed="rId2">
              <a:duotone>
                <a:schemeClr val="accent1">
                  <a:shade val="45000"/>
                  <a:satMod val="135000"/>
                </a:schemeClr>
                <a:prstClr val="white"/>
              </a:duotone>
            </a:blip>
            <a:srcRect/>
            <a:stretch>
              <a:fillRect t="-44325" r="-296" b="-1659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Freeform: Shape 18"/>
          <p:cNvSpPr/>
          <p:nvPr userDrawn="1"/>
        </p:nvSpPr>
        <p:spPr>
          <a:xfrm flipV="1">
            <a:off x="1483238" y="-2"/>
            <a:ext cx="6167717" cy="1065832"/>
          </a:xfrm>
          <a:prstGeom prst="trapezoid">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30" name="Freeform: Shape 29"/>
          <p:cNvSpPr/>
          <p:nvPr userDrawn="1"/>
        </p:nvSpPr>
        <p:spPr>
          <a:xfrm>
            <a:off x="8715765" y="6544492"/>
            <a:ext cx="428236" cy="313509"/>
          </a:xfrm>
          <a:custGeom>
            <a:avLst/>
            <a:gdLst>
              <a:gd name="connsiteX0" fmla="*/ 66686 w 359094"/>
              <a:gd name="connsiteY0" fmla="*/ 0 h 197168"/>
              <a:gd name="connsiteX1" fmla="*/ 102872 w 359094"/>
              <a:gd name="connsiteY1" fmla="*/ 0 h 197168"/>
              <a:gd name="connsiteX2" fmla="*/ 264795 w 359094"/>
              <a:gd name="connsiteY2" fmla="*/ 0 h 197168"/>
              <a:gd name="connsiteX3" fmla="*/ 359094 w 359094"/>
              <a:gd name="connsiteY3" fmla="*/ 0 h 197168"/>
              <a:gd name="connsiteX4" fmla="*/ 359094 w 359094"/>
              <a:gd name="connsiteY4" fmla="*/ 197168 h 197168"/>
              <a:gd name="connsiteX5" fmla="*/ 102872 w 359094"/>
              <a:gd name="connsiteY5" fmla="*/ 197168 h 197168"/>
              <a:gd name="connsiteX6" fmla="*/ 102872 w 359094"/>
              <a:gd name="connsiteY6" fmla="*/ 197167 h 197168"/>
              <a:gd name="connsiteX7" fmla="*/ 0 w 359094"/>
              <a:gd name="connsiteY7" fmla="*/ 197167 h 19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094" h="197168">
                <a:moveTo>
                  <a:pt x="66686" y="0"/>
                </a:moveTo>
                <a:lnTo>
                  <a:pt x="102872" y="0"/>
                </a:lnTo>
                <a:lnTo>
                  <a:pt x="264795" y="0"/>
                </a:lnTo>
                <a:lnTo>
                  <a:pt x="359094" y="0"/>
                </a:lnTo>
                <a:lnTo>
                  <a:pt x="359094" y="197168"/>
                </a:lnTo>
                <a:lnTo>
                  <a:pt x="102872" y="197168"/>
                </a:lnTo>
                <a:lnTo>
                  <a:pt x="102872" y="197167"/>
                </a:lnTo>
                <a:lnTo>
                  <a:pt x="0" y="197167"/>
                </a:lnTo>
                <a:close/>
              </a:path>
            </a:pathLst>
          </a:cu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userDrawn="1">
            <p:ph type="title"/>
          </p:nvPr>
        </p:nvSpPr>
        <p:spPr>
          <a:xfrm>
            <a:off x="1773891" y="292419"/>
            <a:ext cx="5586413" cy="548640"/>
          </a:xfrm>
        </p:spPr>
        <p:txBody>
          <a:bodyPr/>
          <a:lstStyle>
            <a:lvl1pPr>
              <a:defRPr>
                <a:solidFill>
                  <a:schemeClr val="bg1"/>
                </a:solidFill>
              </a:defRPr>
            </a:lvl1pPr>
          </a:lstStyle>
          <a:p>
            <a:r>
              <a:rPr lang="en-US" dirty="0"/>
              <a:t>Click to edit Master title</a:t>
            </a:r>
          </a:p>
        </p:txBody>
      </p:sp>
      <p:sp>
        <p:nvSpPr>
          <p:cNvPr id="31" name="TextBox 30"/>
          <p:cNvSpPr txBox="1"/>
          <p:nvPr userDrawn="1"/>
        </p:nvSpPr>
        <p:spPr>
          <a:xfrm>
            <a:off x="8791336" y="6544492"/>
            <a:ext cx="352664" cy="313509"/>
          </a:xfrm>
          <a:prstGeom prst="rect">
            <a:avLst/>
          </a:prstGeom>
          <a:noFill/>
        </p:spPr>
        <p:txBody>
          <a:bodyPr wrap="none" lIns="0" tIns="0" rIns="0" bIns="0" rtlCol="0" anchor="ctr" anchorCtr="0">
            <a:noAutofit/>
          </a:bodyPr>
          <a:lstStyle/>
          <a:p>
            <a:pPr algn="ctr"/>
            <a:fld id="{C8C81FB6-2474-4D33-9000-39D5527D6713}" type="slidenum">
              <a:rPr lang="en-US" sz="1400" smtClean="0">
                <a:solidFill>
                  <a:schemeClr val="bg1"/>
                </a:solidFill>
              </a:rPr>
              <a:pPr algn="ctr"/>
              <a:t>‹#›</a:t>
            </a:fld>
            <a:endParaRPr lang="en-US" sz="1400" dirty="0">
              <a:solidFill>
                <a:schemeClr val="bg1"/>
              </a:solidFill>
            </a:endParaRPr>
          </a:p>
        </p:txBody>
      </p:sp>
    </p:spTree>
    <p:extLst>
      <p:ext uri="{BB962C8B-B14F-4D97-AF65-F5344CB8AC3E}">
        <p14:creationId xmlns:p14="http://schemas.microsoft.com/office/powerpoint/2010/main" val="2276609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12" name="Title 1"/>
          <p:cNvSpPr>
            <a:spLocks noGrp="1"/>
          </p:cNvSpPr>
          <p:nvPr>
            <p:ph type="title"/>
          </p:nvPr>
        </p:nvSpPr>
        <p:spPr>
          <a:xfrm>
            <a:off x="285750" y="365125"/>
            <a:ext cx="8572500" cy="548640"/>
          </a:xfrm>
        </p:spPr>
        <p:txBody>
          <a:bodyPr/>
          <a:lstStyle>
            <a:lvl1pPr>
              <a:tabLst>
                <a:tab pos="2446735" algn="l"/>
              </a:tabLst>
              <a:defRPr>
                <a:solidFill>
                  <a:schemeClr val="accent2"/>
                </a:solidFill>
              </a:defRPr>
            </a:lvl1pPr>
          </a:lstStyle>
          <a:p>
            <a:r>
              <a:rPr lang="en-US" dirty="0"/>
              <a:t>Click to edit Master title style</a:t>
            </a:r>
          </a:p>
        </p:txBody>
      </p:sp>
      <p:sp>
        <p:nvSpPr>
          <p:cNvPr id="11" name="TextBox 10" hidden="1"/>
          <p:cNvSpPr txBox="1"/>
          <p:nvPr userDrawn="1"/>
        </p:nvSpPr>
        <p:spPr>
          <a:xfrm>
            <a:off x="8887191" y="6627168"/>
            <a:ext cx="244298" cy="230832"/>
          </a:xfrm>
          <a:prstGeom prst="rect">
            <a:avLst/>
          </a:prstGeom>
          <a:noFill/>
        </p:spPr>
        <p:txBody>
          <a:bodyPr wrap="none" lIns="0" tIns="0" rIns="0" bIns="0" rtlCol="0" anchor="ctr" anchorCtr="0">
            <a:noAutofit/>
          </a:bodyPr>
          <a:lstStyle/>
          <a:p>
            <a:pPr algn="ctr"/>
            <a:fld id="{C8C81FB6-2474-4D33-9000-39D5527D6713}" type="slidenum">
              <a:rPr lang="en-US" sz="675" smtClean="0">
                <a:solidFill>
                  <a:schemeClr val="bg1"/>
                </a:solidFill>
              </a:rPr>
              <a:pPr algn="ctr"/>
              <a:t>‹#›</a:t>
            </a:fld>
            <a:endParaRPr lang="en-US" sz="675" dirty="0">
              <a:solidFill>
                <a:schemeClr val="bg1"/>
              </a:solidFill>
            </a:endParaRPr>
          </a:p>
        </p:txBody>
      </p:sp>
      <p:sp>
        <p:nvSpPr>
          <p:cNvPr id="14" name="Freeform: Shape 13"/>
          <p:cNvSpPr/>
          <p:nvPr userDrawn="1"/>
        </p:nvSpPr>
        <p:spPr>
          <a:xfrm>
            <a:off x="8715765" y="6544492"/>
            <a:ext cx="428236" cy="313509"/>
          </a:xfrm>
          <a:custGeom>
            <a:avLst/>
            <a:gdLst>
              <a:gd name="connsiteX0" fmla="*/ 66686 w 359094"/>
              <a:gd name="connsiteY0" fmla="*/ 0 h 197168"/>
              <a:gd name="connsiteX1" fmla="*/ 102872 w 359094"/>
              <a:gd name="connsiteY1" fmla="*/ 0 h 197168"/>
              <a:gd name="connsiteX2" fmla="*/ 264795 w 359094"/>
              <a:gd name="connsiteY2" fmla="*/ 0 h 197168"/>
              <a:gd name="connsiteX3" fmla="*/ 359094 w 359094"/>
              <a:gd name="connsiteY3" fmla="*/ 0 h 197168"/>
              <a:gd name="connsiteX4" fmla="*/ 359094 w 359094"/>
              <a:gd name="connsiteY4" fmla="*/ 197168 h 197168"/>
              <a:gd name="connsiteX5" fmla="*/ 102872 w 359094"/>
              <a:gd name="connsiteY5" fmla="*/ 197168 h 197168"/>
              <a:gd name="connsiteX6" fmla="*/ 102872 w 359094"/>
              <a:gd name="connsiteY6" fmla="*/ 197167 h 197168"/>
              <a:gd name="connsiteX7" fmla="*/ 0 w 359094"/>
              <a:gd name="connsiteY7" fmla="*/ 197167 h 19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094" h="197168">
                <a:moveTo>
                  <a:pt x="66686" y="0"/>
                </a:moveTo>
                <a:lnTo>
                  <a:pt x="102872" y="0"/>
                </a:lnTo>
                <a:lnTo>
                  <a:pt x="264795" y="0"/>
                </a:lnTo>
                <a:lnTo>
                  <a:pt x="359094" y="0"/>
                </a:lnTo>
                <a:lnTo>
                  <a:pt x="359094" y="197168"/>
                </a:lnTo>
                <a:lnTo>
                  <a:pt x="102872" y="197168"/>
                </a:lnTo>
                <a:lnTo>
                  <a:pt x="102872" y="197167"/>
                </a:lnTo>
                <a:lnTo>
                  <a:pt x="0" y="197167"/>
                </a:lnTo>
                <a:close/>
              </a:path>
            </a:pathLst>
          </a:cu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userDrawn="1"/>
        </p:nvSpPr>
        <p:spPr>
          <a:xfrm>
            <a:off x="8791336" y="6544492"/>
            <a:ext cx="352664" cy="313509"/>
          </a:xfrm>
          <a:prstGeom prst="rect">
            <a:avLst/>
          </a:prstGeom>
          <a:noFill/>
        </p:spPr>
        <p:txBody>
          <a:bodyPr wrap="none" lIns="0" tIns="0" rIns="0" bIns="0" rtlCol="0" anchor="ctr" anchorCtr="0">
            <a:noAutofit/>
          </a:bodyPr>
          <a:lstStyle/>
          <a:p>
            <a:pPr algn="ctr"/>
            <a:fld id="{C8C81FB6-2474-4D33-9000-39D5527D6713}" type="slidenum">
              <a:rPr lang="en-US" sz="1400" smtClean="0">
                <a:solidFill>
                  <a:schemeClr val="bg1"/>
                </a:solidFill>
              </a:rPr>
              <a:pPr algn="ctr"/>
              <a:t>‹#›</a:t>
            </a:fld>
            <a:endParaRPr lang="en-US" sz="1400" dirty="0">
              <a:solidFill>
                <a:schemeClr val="bg1"/>
              </a:solidFill>
            </a:endParaRPr>
          </a:p>
        </p:txBody>
      </p:sp>
    </p:spTree>
    <p:extLst>
      <p:ext uri="{BB962C8B-B14F-4D97-AF65-F5344CB8AC3E}">
        <p14:creationId xmlns:p14="http://schemas.microsoft.com/office/powerpoint/2010/main" val="31664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821AA5-7A2D-4605-BD2C-643C36BFE524}" type="datetime1">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68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E70BC4-5092-4A7C-A04C-F19EC930E422}" type="datetime1">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83180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4FE664-A3BD-4DD7-839D-19305512BFEF}" type="datetime1">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221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AE39C6-6F1D-47FC-9EF6-ECEE5847C08E}" type="datetime1">
              <a:rPr lang="en-US" smtClean="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254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4685EC-4F47-44A9-AAE2-79A6F562897B}" type="datetime1">
              <a:rPr lang="en-US" smtClean="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377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F6666-DF97-4ECB-A5DC-3ACB41796AF0}" type="datetime1">
              <a:rPr lang="en-US" smtClean="0"/>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256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EE942-38DE-4408-A8A4-4E88F3FE0FCC}" type="datetime1">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4099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32A26-07D1-4AAB-8DB2-5EB61E83263C}" type="datetime1">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558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03D83-9903-4092-B24B-7DB4972B9D55}" type="datetime1">
              <a:rPr lang="en-US" smtClean="0"/>
              <a:t>1/13/2020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TextBox 6" hidden="1"/>
          <p:cNvSpPr txBox="1"/>
          <p:nvPr userDrawn="1"/>
        </p:nvSpPr>
        <p:spPr>
          <a:xfrm>
            <a:off x="8887191" y="6627168"/>
            <a:ext cx="244298" cy="230832"/>
          </a:xfrm>
          <a:prstGeom prst="rect">
            <a:avLst/>
          </a:prstGeom>
          <a:noFill/>
        </p:spPr>
        <p:txBody>
          <a:bodyPr wrap="none" lIns="0" tIns="0" rIns="0" bIns="0" rtlCol="0" anchor="ctr" anchorCtr="0">
            <a:noAutofit/>
          </a:bodyPr>
          <a:lstStyle/>
          <a:p>
            <a:pPr algn="ctr"/>
            <a:fld id="{C8C81FB6-2474-4D33-9000-39D5527D6713}" type="slidenum">
              <a:rPr lang="en-US" sz="675" smtClean="0">
                <a:solidFill>
                  <a:schemeClr val="bg1"/>
                </a:solidFill>
              </a:rPr>
              <a:pPr algn="ctr"/>
              <a:t>‹#›</a:t>
            </a:fld>
            <a:endParaRPr lang="en-US" sz="675" dirty="0">
              <a:solidFill>
                <a:schemeClr val="bg1"/>
              </a:solidFill>
            </a:endParaRPr>
          </a:p>
        </p:txBody>
      </p:sp>
      <p:sp>
        <p:nvSpPr>
          <p:cNvPr id="8" name="Freeform: Shape 4"/>
          <p:cNvSpPr/>
          <p:nvPr userDrawn="1"/>
        </p:nvSpPr>
        <p:spPr>
          <a:xfrm>
            <a:off x="8715765" y="6544492"/>
            <a:ext cx="428236" cy="313509"/>
          </a:xfrm>
          <a:custGeom>
            <a:avLst/>
            <a:gdLst>
              <a:gd name="connsiteX0" fmla="*/ 66686 w 359094"/>
              <a:gd name="connsiteY0" fmla="*/ 0 h 197168"/>
              <a:gd name="connsiteX1" fmla="*/ 102872 w 359094"/>
              <a:gd name="connsiteY1" fmla="*/ 0 h 197168"/>
              <a:gd name="connsiteX2" fmla="*/ 264795 w 359094"/>
              <a:gd name="connsiteY2" fmla="*/ 0 h 197168"/>
              <a:gd name="connsiteX3" fmla="*/ 359094 w 359094"/>
              <a:gd name="connsiteY3" fmla="*/ 0 h 197168"/>
              <a:gd name="connsiteX4" fmla="*/ 359094 w 359094"/>
              <a:gd name="connsiteY4" fmla="*/ 197168 h 197168"/>
              <a:gd name="connsiteX5" fmla="*/ 102872 w 359094"/>
              <a:gd name="connsiteY5" fmla="*/ 197168 h 197168"/>
              <a:gd name="connsiteX6" fmla="*/ 102872 w 359094"/>
              <a:gd name="connsiteY6" fmla="*/ 197167 h 197168"/>
              <a:gd name="connsiteX7" fmla="*/ 0 w 359094"/>
              <a:gd name="connsiteY7" fmla="*/ 197167 h 19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094" h="197168">
                <a:moveTo>
                  <a:pt x="66686" y="0"/>
                </a:moveTo>
                <a:lnTo>
                  <a:pt x="102872" y="0"/>
                </a:lnTo>
                <a:lnTo>
                  <a:pt x="264795" y="0"/>
                </a:lnTo>
                <a:lnTo>
                  <a:pt x="359094" y="0"/>
                </a:lnTo>
                <a:lnTo>
                  <a:pt x="359094" y="197168"/>
                </a:lnTo>
                <a:lnTo>
                  <a:pt x="102872" y="197168"/>
                </a:lnTo>
                <a:lnTo>
                  <a:pt x="102872" y="197167"/>
                </a:lnTo>
                <a:lnTo>
                  <a:pt x="0" y="197167"/>
                </a:lnTo>
                <a:close/>
              </a:path>
            </a:pathLst>
          </a:cu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userDrawn="1"/>
        </p:nvSpPr>
        <p:spPr>
          <a:xfrm>
            <a:off x="8791336" y="6544492"/>
            <a:ext cx="352664" cy="313509"/>
          </a:xfrm>
          <a:prstGeom prst="rect">
            <a:avLst/>
          </a:prstGeom>
          <a:noFill/>
        </p:spPr>
        <p:txBody>
          <a:bodyPr wrap="none" lIns="0" tIns="0" rIns="0" bIns="0" rtlCol="0" anchor="ctr" anchorCtr="0">
            <a:noAutofit/>
          </a:bodyPr>
          <a:lstStyle/>
          <a:p>
            <a:pPr algn="ctr"/>
            <a:fld id="{C8C81FB6-2474-4D33-9000-39D5527D6713}" type="slidenum">
              <a:rPr lang="en-US" sz="788" smtClean="0">
                <a:solidFill>
                  <a:schemeClr val="bg1"/>
                </a:solidFill>
              </a:rPr>
              <a:pPr algn="ctr"/>
              <a:t>‹#›</a:t>
            </a:fld>
            <a:endParaRPr lang="en-US" sz="788" dirty="0">
              <a:solidFill>
                <a:schemeClr val="bg1"/>
              </a:solidFill>
            </a:endParaRPr>
          </a:p>
        </p:txBody>
      </p:sp>
    </p:spTree>
    <p:extLst>
      <p:ext uri="{BB962C8B-B14F-4D97-AF65-F5344CB8AC3E}">
        <p14:creationId xmlns:p14="http://schemas.microsoft.com/office/powerpoint/2010/main" val="10187896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8" r:id="rId12"/>
    <p:sldLayoutId id="2147483695" r:id="rId13"/>
    <p:sldLayoutId id="2147483697" r:id="rId14"/>
    <p:sldLayoutId id="2147483696"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QuickStyle" Target="../diagrams/quickStyle2.xml"/><Relationship Id="rId11" Type="http://schemas.openxmlformats.org/officeDocument/2006/relationships/image" Target="../media/image17.png"/><Relationship Id="rId5" Type="http://schemas.openxmlformats.org/officeDocument/2006/relationships/diagramLayout" Target="../diagrams/layout2.xml"/><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diagramData" Target="../diagrams/data2.xml"/><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hyperlink" Target="https://golangbot.com/goroutin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61.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65.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2.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74.png"/><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76.png"/><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78.png"/><Relationship Id="rId4" Type="http://schemas.openxmlformats.org/officeDocument/2006/relationships/image" Target="../media/image77.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80.png"/><Relationship Id="rId4" Type="http://schemas.openxmlformats.org/officeDocument/2006/relationships/image" Target="../media/image79.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2.pn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81.png"/><Relationship Id="rId5" Type="http://schemas.openxmlformats.org/officeDocument/2006/relationships/hyperlink" Target="https://golangbot.com/methods/" TargetMode="External"/><Relationship Id="rId4" Type="http://schemas.openxmlformats.org/officeDocument/2006/relationships/hyperlink" Target="https://golangbot.com/function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4.png"/><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image" Target="../media/image83.png"/><Relationship Id="rId5" Type="http://schemas.openxmlformats.org/officeDocument/2006/relationships/hyperlink" Target="https://golangbot.com/methods/" TargetMode="External"/><Relationship Id="rId4" Type="http://schemas.openxmlformats.org/officeDocument/2006/relationships/hyperlink" Target="https://golangbot.com/functions/"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86.png"/><Relationship Id="rId4" Type="http://schemas.openxmlformats.org/officeDocument/2006/relationships/image" Target="../media/image85.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86.png"/><Relationship Id="rId4" Type="http://schemas.openxmlformats.org/officeDocument/2006/relationships/image" Target="../media/image85.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image" Target="../media/image88.png"/><Relationship Id="rId4" Type="http://schemas.openxmlformats.org/officeDocument/2006/relationships/image" Target="../media/image87.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3.xml"/><Relationship Id="rId5" Type="http://schemas.openxmlformats.org/officeDocument/2006/relationships/image" Target="../media/image90.png"/><Relationship Id="rId4" Type="http://schemas.openxmlformats.org/officeDocument/2006/relationships/image" Target="../media/image89.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4.png"/><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 Id="rId5" Type="http://schemas.openxmlformats.org/officeDocument/2006/relationships/image" Target="../media/image96.png"/><Relationship Id="rId4" Type="http://schemas.openxmlformats.org/officeDocument/2006/relationships/image" Target="../media/image9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 Id="rId5" Type="http://schemas.openxmlformats.org/officeDocument/2006/relationships/image" Target="../media/image98.png"/><Relationship Id="rId4" Type="http://schemas.openxmlformats.org/officeDocument/2006/relationships/image" Target="../media/image9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hyperlink" Target="https://golangbot.com/learn-golang-series/"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hidden="1"/>
          <p:cNvGrpSpPr/>
          <p:nvPr/>
        </p:nvGrpSpPr>
        <p:grpSpPr>
          <a:xfrm>
            <a:off x="1124868" y="1768519"/>
            <a:ext cx="2135703" cy="2151345"/>
            <a:chOff x="1430317" y="1215025"/>
            <a:chExt cx="2847604" cy="2868460"/>
          </a:xfrm>
        </p:grpSpPr>
        <p:sp>
          <p:nvSpPr>
            <p:cNvPr id="9" name="Oval 8"/>
            <p:cNvSpPr/>
            <p:nvPr/>
          </p:nvSpPr>
          <p:spPr>
            <a:xfrm>
              <a:off x="1565752" y="1878904"/>
              <a:ext cx="1954061" cy="19540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5"/>
            <p:cNvSpPr>
              <a:spLocks noEditPoints="1"/>
            </p:cNvSpPr>
            <p:nvPr/>
          </p:nvSpPr>
          <p:spPr bwMode="auto">
            <a:xfrm rot="829867">
              <a:off x="1430317" y="1215025"/>
              <a:ext cx="2847604" cy="2868460"/>
            </a:xfrm>
            <a:custGeom>
              <a:avLst/>
              <a:gdLst>
                <a:gd name="T0" fmla="*/ 1707 w 2351"/>
                <a:gd name="T1" fmla="*/ 553 h 2373"/>
                <a:gd name="T2" fmla="*/ 1714 w 2351"/>
                <a:gd name="T3" fmla="*/ 329 h 2373"/>
                <a:gd name="T4" fmla="*/ 1978 w 2351"/>
                <a:gd name="T5" fmla="*/ 30 h 2373"/>
                <a:gd name="T6" fmla="*/ 2092 w 2351"/>
                <a:gd name="T7" fmla="*/ 77 h 2373"/>
                <a:gd name="T8" fmla="*/ 2115 w 2351"/>
                <a:gd name="T9" fmla="*/ 258 h 2373"/>
                <a:gd name="T10" fmla="*/ 2339 w 2351"/>
                <a:gd name="T11" fmla="*/ 297 h 2373"/>
                <a:gd name="T12" fmla="*/ 2080 w 2351"/>
                <a:gd name="T13" fmla="*/ 612 h 2373"/>
                <a:gd name="T14" fmla="*/ 1819 w 2351"/>
                <a:gd name="T15" fmla="*/ 636 h 2373"/>
                <a:gd name="T16" fmla="*/ 1625 w 2351"/>
                <a:gd name="T17" fmla="*/ 814 h 2373"/>
                <a:gd name="T18" fmla="*/ 1447 w 2351"/>
                <a:gd name="T19" fmla="*/ 2125 h 2373"/>
                <a:gd name="T20" fmla="*/ 304 w 2351"/>
                <a:gd name="T21" fmla="*/ 800 h 2373"/>
                <a:gd name="T22" fmla="*/ 1443 w 2351"/>
                <a:gd name="T23" fmla="*/ 814 h 2373"/>
                <a:gd name="T24" fmla="*/ 439 w 2351"/>
                <a:gd name="T25" fmla="*/ 1941 h 2373"/>
                <a:gd name="T26" fmla="*/ 1536 w 2351"/>
                <a:gd name="T27" fmla="*/ 908 h 2373"/>
                <a:gd name="T28" fmla="*/ 1355 w 2351"/>
                <a:gd name="T29" fmla="*/ 1882 h 2373"/>
                <a:gd name="T30" fmla="*/ 474 w 2351"/>
                <a:gd name="T31" fmla="*/ 989 h 2373"/>
                <a:gd name="T32" fmla="*/ 1443 w 2351"/>
                <a:gd name="T33" fmla="*/ 814 h 2373"/>
                <a:gd name="T34" fmla="*/ 1269 w 2351"/>
                <a:gd name="T35" fmla="*/ 1176 h 2373"/>
                <a:gd name="T36" fmla="*/ 693 w 2351"/>
                <a:gd name="T37" fmla="*/ 1662 h 2373"/>
                <a:gd name="T38" fmla="*/ 866 w 2351"/>
                <a:gd name="T39" fmla="*/ 1026 h 2373"/>
                <a:gd name="T40" fmla="*/ 1262 w 2351"/>
                <a:gd name="T41" fmla="*/ 992 h 2373"/>
                <a:gd name="T42" fmla="*/ 606 w 2351"/>
                <a:gd name="T43" fmla="*/ 1752 h 2373"/>
                <a:gd name="T44" fmla="*/ 1357 w 2351"/>
                <a:gd name="T45" fmla="*/ 1087 h 2373"/>
                <a:gd name="T46" fmla="*/ 760 w 2351"/>
                <a:gd name="T47" fmla="*/ 1237 h 2373"/>
                <a:gd name="T48" fmla="*/ 1134 w 2351"/>
                <a:gd name="T49" fmla="*/ 1572 h 2373"/>
                <a:gd name="T50" fmla="*/ 1096 w 2351"/>
                <a:gd name="T51" fmla="*/ 1343 h 2373"/>
                <a:gd name="T52" fmla="*/ 926 w 2351"/>
                <a:gd name="T53" fmla="*/ 1514 h 2373"/>
                <a:gd name="T54" fmla="*/ 971 w 2351"/>
                <a:gd name="T55" fmla="*/ 1267 h 2373"/>
                <a:gd name="T56" fmla="*/ 1084 w 2351"/>
                <a:gd name="T57" fmla="*/ 1176 h 2373"/>
                <a:gd name="T58" fmla="*/ 2043 w 2351"/>
                <a:gd name="T59" fmla="*/ 384 h 2373"/>
                <a:gd name="T60" fmla="*/ 1966 w 2351"/>
                <a:gd name="T61" fmla="*/ 222 h 2373"/>
                <a:gd name="T62" fmla="*/ 1840 w 2351"/>
                <a:gd name="T63" fmla="*/ 364 h 2373"/>
                <a:gd name="T64" fmla="*/ 1840 w 2351"/>
                <a:gd name="T65" fmla="*/ 510 h 2373"/>
                <a:gd name="T66" fmla="*/ 2008 w 2351"/>
                <a:gd name="T67" fmla="*/ 504 h 2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1" h="2373">
                  <a:moveTo>
                    <a:pt x="1536" y="725"/>
                  </a:moveTo>
                  <a:cubicBezTo>
                    <a:pt x="1593" y="667"/>
                    <a:pt x="1651" y="610"/>
                    <a:pt x="1707" y="553"/>
                  </a:cubicBezTo>
                  <a:cubicBezTo>
                    <a:pt x="1712" y="548"/>
                    <a:pt x="1714" y="539"/>
                    <a:pt x="1714" y="531"/>
                  </a:cubicBezTo>
                  <a:cubicBezTo>
                    <a:pt x="1714" y="464"/>
                    <a:pt x="1714" y="397"/>
                    <a:pt x="1714" y="329"/>
                  </a:cubicBezTo>
                  <a:cubicBezTo>
                    <a:pt x="1714" y="306"/>
                    <a:pt x="1722" y="287"/>
                    <a:pt x="1738" y="270"/>
                  </a:cubicBezTo>
                  <a:cubicBezTo>
                    <a:pt x="1818" y="190"/>
                    <a:pt x="1898" y="110"/>
                    <a:pt x="1978" y="30"/>
                  </a:cubicBezTo>
                  <a:cubicBezTo>
                    <a:pt x="2000" y="9"/>
                    <a:pt x="2024" y="0"/>
                    <a:pt x="2053" y="11"/>
                  </a:cubicBezTo>
                  <a:cubicBezTo>
                    <a:pt x="2082" y="23"/>
                    <a:pt x="2092" y="47"/>
                    <a:pt x="2092" y="77"/>
                  </a:cubicBezTo>
                  <a:cubicBezTo>
                    <a:pt x="2092" y="136"/>
                    <a:pt x="2092" y="195"/>
                    <a:pt x="2092" y="257"/>
                  </a:cubicBezTo>
                  <a:cubicBezTo>
                    <a:pt x="2101" y="257"/>
                    <a:pt x="2108" y="258"/>
                    <a:pt x="2115" y="258"/>
                  </a:cubicBezTo>
                  <a:cubicBezTo>
                    <a:pt x="2167" y="258"/>
                    <a:pt x="2220" y="258"/>
                    <a:pt x="2273" y="258"/>
                  </a:cubicBezTo>
                  <a:cubicBezTo>
                    <a:pt x="2303" y="258"/>
                    <a:pt x="2326" y="268"/>
                    <a:pt x="2339" y="297"/>
                  </a:cubicBezTo>
                  <a:cubicBezTo>
                    <a:pt x="2351" y="325"/>
                    <a:pt x="2341" y="350"/>
                    <a:pt x="2320" y="371"/>
                  </a:cubicBezTo>
                  <a:cubicBezTo>
                    <a:pt x="2240" y="451"/>
                    <a:pt x="2160" y="531"/>
                    <a:pt x="2080" y="612"/>
                  </a:cubicBezTo>
                  <a:cubicBezTo>
                    <a:pt x="2063" y="629"/>
                    <a:pt x="2043" y="636"/>
                    <a:pt x="2019" y="636"/>
                  </a:cubicBezTo>
                  <a:cubicBezTo>
                    <a:pt x="1952" y="636"/>
                    <a:pt x="1886" y="636"/>
                    <a:pt x="1819" y="636"/>
                  </a:cubicBezTo>
                  <a:cubicBezTo>
                    <a:pt x="1811" y="636"/>
                    <a:pt x="1802" y="639"/>
                    <a:pt x="1796" y="644"/>
                  </a:cubicBezTo>
                  <a:cubicBezTo>
                    <a:pt x="1739" y="700"/>
                    <a:pt x="1683" y="757"/>
                    <a:pt x="1625" y="814"/>
                  </a:cubicBezTo>
                  <a:cubicBezTo>
                    <a:pt x="1817" y="1049"/>
                    <a:pt x="1884" y="1314"/>
                    <a:pt x="1812" y="1609"/>
                  </a:cubicBezTo>
                  <a:cubicBezTo>
                    <a:pt x="1759" y="1827"/>
                    <a:pt x="1634" y="2000"/>
                    <a:pt x="1447" y="2125"/>
                  </a:cubicBezTo>
                  <a:cubicBezTo>
                    <a:pt x="1076" y="2373"/>
                    <a:pt x="580" y="2305"/>
                    <a:pt x="291" y="1968"/>
                  </a:cubicBezTo>
                  <a:cubicBezTo>
                    <a:pt x="0" y="1629"/>
                    <a:pt x="6" y="1129"/>
                    <a:pt x="304" y="800"/>
                  </a:cubicBezTo>
                  <a:cubicBezTo>
                    <a:pt x="611" y="461"/>
                    <a:pt x="1154" y="398"/>
                    <a:pt x="1536" y="725"/>
                  </a:cubicBezTo>
                  <a:close/>
                  <a:moveTo>
                    <a:pt x="1443" y="814"/>
                  </a:moveTo>
                  <a:cubicBezTo>
                    <a:pt x="1150" y="564"/>
                    <a:pt x="693" y="571"/>
                    <a:pt x="407" y="875"/>
                  </a:cubicBezTo>
                  <a:cubicBezTo>
                    <a:pt x="116" y="1186"/>
                    <a:pt x="140" y="1659"/>
                    <a:pt x="439" y="1941"/>
                  </a:cubicBezTo>
                  <a:cubicBezTo>
                    <a:pt x="746" y="2231"/>
                    <a:pt x="1219" y="2213"/>
                    <a:pt x="1503" y="1915"/>
                  </a:cubicBezTo>
                  <a:cubicBezTo>
                    <a:pt x="1801" y="1603"/>
                    <a:pt x="1758" y="1156"/>
                    <a:pt x="1536" y="908"/>
                  </a:cubicBezTo>
                  <a:cubicBezTo>
                    <a:pt x="1507" y="937"/>
                    <a:pt x="1478" y="966"/>
                    <a:pt x="1448" y="996"/>
                  </a:cubicBezTo>
                  <a:cubicBezTo>
                    <a:pt x="1674" y="1277"/>
                    <a:pt x="1614" y="1669"/>
                    <a:pt x="1355" y="1882"/>
                  </a:cubicBezTo>
                  <a:cubicBezTo>
                    <a:pt x="1109" y="2083"/>
                    <a:pt x="741" y="2065"/>
                    <a:pt x="513" y="1838"/>
                  </a:cubicBezTo>
                  <a:cubicBezTo>
                    <a:pt x="282" y="1607"/>
                    <a:pt x="266" y="1240"/>
                    <a:pt x="474" y="989"/>
                  </a:cubicBezTo>
                  <a:cubicBezTo>
                    <a:pt x="684" y="736"/>
                    <a:pt x="1073" y="676"/>
                    <a:pt x="1354" y="902"/>
                  </a:cubicBezTo>
                  <a:cubicBezTo>
                    <a:pt x="1384" y="873"/>
                    <a:pt x="1413" y="843"/>
                    <a:pt x="1443" y="814"/>
                  </a:cubicBezTo>
                  <a:close/>
                  <a:moveTo>
                    <a:pt x="1357" y="1087"/>
                  </a:moveTo>
                  <a:cubicBezTo>
                    <a:pt x="1328" y="1117"/>
                    <a:pt x="1298" y="1146"/>
                    <a:pt x="1269" y="1176"/>
                  </a:cubicBezTo>
                  <a:cubicBezTo>
                    <a:pt x="1394" y="1359"/>
                    <a:pt x="1332" y="1583"/>
                    <a:pt x="1186" y="1694"/>
                  </a:cubicBezTo>
                  <a:cubicBezTo>
                    <a:pt x="1038" y="1805"/>
                    <a:pt x="832" y="1793"/>
                    <a:pt x="693" y="1662"/>
                  </a:cubicBezTo>
                  <a:cubicBezTo>
                    <a:pt x="562" y="1537"/>
                    <a:pt x="542" y="1327"/>
                    <a:pt x="649" y="1175"/>
                  </a:cubicBezTo>
                  <a:cubicBezTo>
                    <a:pt x="702" y="1099"/>
                    <a:pt x="775" y="1048"/>
                    <a:pt x="866" y="1026"/>
                  </a:cubicBezTo>
                  <a:cubicBezTo>
                    <a:pt x="977" y="998"/>
                    <a:pt x="1081" y="1019"/>
                    <a:pt x="1172" y="1081"/>
                  </a:cubicBezTo>
                  <a:cubicBezTo>
                    <a:pt x="1203" y="1050"/>
                    <a:pt x="1233" y="1021"/>
                    <a:pt x="1262" y="992"/>
                  </a:cubicBezTo>
                  <a:cubicBezTo>
                    <a:pt x="1065" y="837"/>
                    <a:pt x="766" y="853"/>
                    <a:pt x="583" y="1056"/>
                  </a:cubicBezTo>
                  <a:cubicBezTo>
                    <a:pt x="403" y="1255"/>
                    <a:pt x="413" y="1563"/>
                    <a:pt x="606" y="1752"/>
                  </a:cubicBezTo>
                  <a:cubicBezTo>
                    <a:pt x="800" y="1943"/>
                    <a:pt x="1108" y="1946"/>
                    <a:pt x="1307" y="1754"/>
                  </a:cubicBezTo>
                  <a:cubicBezTo>
                    <a:pt x="1502" y="1568"/>
                    <a:pt x="1507" y="1275"/>
                    <a:pt x="1357" y="1087"/>
                  </a:cubicBezTo>
                  <a:close/>
                  <a:moveTo>
                    <a:pt x="1084" y="1176"/>
                  </a:moveTo>
                  <a:cubicBezTo>
                    <a:pt x="991" y="1115"/>
                    <a:pt x="844" y="1130"/>
                    <a:pt x="760" y="1237"/>
                  </a:cubicBezTo>
                  <a:cubicBezTo>
                    <a:pt x="678" y="1341"/>
                    <a:pt x="691" y="1493"/>
                    <a:pt x="789" y="1578"/>
                  </a:cubicBezTo>
                  <a:cubicBezTo>
                    <a:pt x="892" y="1668"/>
                    <a:pt x="1042" y="1665"/>
                    <a:pt x="1134" y="1572"/>
                  </a:cubicBezTo>
                  <a:cubicBezTo>
                    <a:pt x="1233" y="1474"/>
                    <a:pt x="1223" y="1332"/>
                    <a:pt x="1172" y="1267"/>
                  </a:cubicBezTo>
                  <a:cubicBezTo>
                    <a:pt x="1147" y="1292"/>
                    <a:pt x="1122" y="1318"/>
                    <a:pt x="1096" y="1343"/>
                  </a:cubicBezTo>
                  <a:cubicBezTo>
                    <a:pt x="1084" y="1354"/>
                    <a:pt x="1081" y="1365"/>
                    <a:pt x="1082" y="1381"/>
                  </a:cubicBezTo>
                  <a:cubicBezTo>
                    <a:pt x="1091" y="1468"/>
                    <a:pt x="1010" y="1536"/>
                    <a:pt x="926" y="1514"/>
                  </a:cubicBezTo>
                  <a:cubicBezTo>
                    <a:pt x="861" y="1496"/>
                    <a:pt x="822" y="1433"/>
                    <a:pt x="834" y="1367"/>
                  </a:cubicBezTo>
                  <a:cubicBezTo>
                    <a:pt x="846" y="1304"/>
                    <a:pt x="905" y="1261"/>
                    <a:pt x="971" y="1267"/>
                  </a:cubicBezTo>
                  <a:cubicBezTo>
                    <a:pt x="978" y="1268"/>
                    <a:pt x="989" y="1270"/>
                    <a:pt x="993" y="1266"/>
                  </a:cubicBezTo>
                  <a:cubicBezTo>
                    <a:pt x="1024" y="1237"/>
                    <a:pt x="1054" y="1207"/>
                    <a:pt x="1084" y="1176"/>
                  </a:cubicBezTo>
                  <a:close/>
                  <a:moveTo>
                    <a:pt x="2128" y="384"/>
                  </a:moveTo>
                  <a:cubicBezTo>
                    <a:pt x="2096" y="384"/>
                    <a:pt x="2070" y="384"/>
                    <a:pt x="2043" y="384"/>
                  </a:cubicBezTo>
                  <a:cubicBezTo>
                    <a:pt x="1989" y="384"/>
                    <a:pt x="1966" y="361"/>
                    <a:pt x="1966" y="308"/>
                  </a:cubicBezTo>
                  <a:cubicBezTo>
                    <a:pt x="1966" y="281"/>
                    <a:pt x="1966" y="254"/>
                    <a:pt x="1966" y="222"/>
                  </a:cubicBezTo>
                  <a:cubicBezTo>
                    <a:pt x="1923" y="265"/>
                    <a:pt x="1884" y="304"/>
                    <a:pt x="1845" y="343"/>
                  </a:cubicBezTo>
                  <a:cubicBezTo>
                    <a:pt x="1841" y="348"/>
                    <a:pt x="1840" y="357"/>
                    <a:pt x="1840" y="364"/>
                  </a:cubicBezTo>
                  <a:cubicBezTo>
                    <a:pt x="1840" y="402"/>
                    <a:pt x="1840" y="441"/>
                    <a:pt x="1840" y="480"/>
                  </a:cubicBezTo>
                  <a:cubicBezTo>
                    <a:pt x="1840" y="489"/>
                    <a:pt x="1840" y="499"/>
                    <a:pt x="1840" y="510"/>
                  </a:cubicBezTo>
                  <a:cubicBezTo>
                    <a:pt x="1894" y="510"/>
                    <a:pt x="1945" y="510"/>
                    <a:pt x="1995" y="510"/>
                  </a:cubicBezTo>
                  <a:cubicBezTo>
                    <a:pt x="1999" y="510"/>
                    <a:pt x="2005" y="507"/>
                    <a:pt x="2008" y="504"/>
                  </a:cubicBezTo>
                  <a:cubicBezTo>
                    <a:pt x="2047" y="466"/>
                    <a:pt x="2086" y="427"/>
                    <a:pt x="2128" y="384"/>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a:p>
          </p:txBody>
        </p:sp>
      </p:grpSp>
      <p:pic>
        <p:nvPicPr>
          <p:cNvPr id="5" name="Picture 4"/>
          <p:cNvPicPr>
            <a:picLocks noChangeAspect="1"/>
          </p:cNvPicPr>
          <p:nvPr/>
        </p:nvPicPr>
        <p:blipFill rotWithShape="1">
          <a:blip r:embed="rId2"/>
          <a:srcRect l="10000" t="20606" r="71875" b="68075"/>
          <a:stretch/>
        </p:blipFill>
        <p:spPr>
          <a:xfrm>
            <a:off x="539229" y="577461"/>
            <a:ext cx="1374429" cy="686666"/>
          </a:xfrm>
          <a:prstGeom prst="rect">
            <a:avLst/>
          </a:prstGeom>
        </p:spPr>
      </p:pic>
      <p:sp>
        <p:nvSpPr>
          <p:cNvPr id="7" name="TextBox 6"/>
          <p:cNvSpPr txBox="1"/>
          <p:nvPr/>
        </p:nvSpPr>
        <p:spPr>
          <a:xfrm>
            <a:off x="4769224" y="2466673"/>
            <a:ext cx="4429812" cy="1169551"/>
          </a:xfrm>
          <a:prstGeom prst="rect">
            <a:avLst/>
          </a:prstGeom>
          <a:noFill/>
        </p:spPr>
        <p:txBody>
          <a:bodyPr wrap="square" rtlCol="0">
            <a:spAutoFit/>
          </a:bodyPr>
          <a:lstStyle/>
          <a:p>
            <a:pPr algn="ctr"/>
            <a:r>
              <a:rPr lang="en-US" sz="7000" dirty="0" smtClean="0">
                <a:solidFill>
                  <a:srgbClr val="089BD7"/>
                </a:solidFill>
                <a:latin typeface="Aharoni" panose="02010803020104030203" pitchFamily="2" charset="-79"/>
                <a:cs typeface="Aharoni" panose="02010803020104030203" pitchFamily="2" charset="-79"/>
              </a:rPr>
              <a:t>GO LANG</a:t>
            </a:r>
            <a:endParaRPr lang="en-US" sz="7000" dirty="0">
              <a:solidFill>
                <a:srgbClr val="089BD7"/>
              </a:solidFill>
              <a:latin typeface="Aharoni" panose="02010803020104030203" pitchFamily="2" charset="-79"/>
              <a:cs typeface="Aharoni" panose="02010803020104030203" pitchFamily="2" charset="-79"/>
            </a:endParaRPr>
          </a:p>
        </p:txBody>
      </p:sp>
      <p:sp>
        <p:nvSpPr>
          <p:cNvPr id="16" name="Title 15"/>
          <p:cNvSpPr>
            <a:spLocks noGrp="1"/>
          </p:cNvSpPr>
          <p:nvPr>
            <p:ph type="title"/>
          </p:nvPr>
        </p:nvSpPr>
        <p:spPr/>
        <p:txBody>
          <a:bodyPr/>
          <a:lstStyle/>
          <a:p>
            <a:r>
              <a:rPr lang="en-US" dirty="0" smtClean="0"/>
              <a:t>Introduction to</a:t>
            </a:r>
            <a:endParaRPr lang="en-US" dirty="0"/>
          </a:p>
        </p:txBody>
      </p:sp>
      <p:sp>
        <p:nvSpPr>
          <p:cNvPr id="74" name="TextBox 73"/>
          <p:cNvSpPr txBox="1"/>
          <p:nvPr/>
        </p:nvSpPr>
        <p:spPr>
          <a:xfrm>
            <a:off x="4538935" y="6202159"/>
            <a:ext cx="697627" cy="461665"/>
          </a:xfrm>
          <a:prstGeom prst="rect">
            <a:avLst/>
          </a:prstGeom>
          <a:noFill/>
        </p:spPr>
        <p:txBody>
          <a:bodyPr wrap="none" rtlCol="0">
            <a:spAutoFit/>
          </a:bodyPr>
          <a:lstStyle/>
          <a:p>
            <a:pPr algn="ctr"/>
            <a:r>
              <a:rPr lang="en-US" sz="2400" dirty="0" smtClean="0">
                <a:solidFill>
                  <a:srgbClr val="089BD7"/>
                </a:solidFill>
                <a:latin typeface="Aharoni" panose="02010803020104030203" pitchFamily="2" charset="-79"/>
                <a:cs typeface="Aharoni" panose="02010803020104030203" pitchFamily="2" charset="-79"/>
              </a:rPr>
              <a:t>2020</a:t>
            </a:r>
            <a:endParaRPr lang="en-US" sz="2400" dirty="0">
              <a:solidFill>
                <a:srgbClr val="089BD7"/>
              </a:solidFill>
              <a:latin typeface="Aharoni" panose="02010803020104030203" pitchFamily="2" charset="-79"/>
              <a:cs typeface="Aharoni" panose="02010803020104030203" pitchFamily="2" charset="-79"/>
            </a:endParaRPr>
          </a:p>
        </p:txBody>
      </p:sp>
      <p:grpSp>
        <p:nvGrpSpPr>
          <p:cNvPr id="2" name="Group 1"/>
          <p:cNvGrpSpPr/>
          <p:nvPr/>
        </p:nvGrpSpPr>
        <p:grpSpPr>
          <a:xfrm>
            <a:off x="3486760" y="5213558"/>
            <a:ext cx="3685047" cy="836692"/>
            <a:chOff x="3431003" y="5420176"/>
            <a:chExt cx="3685047" cy="836692"/>
          </a:xfrm>
        </p:grpSpPr>
        <p:sp>
          <p:nvSpPr>
            <p:cNvPr id="73" name="TextBox 72"/>
            <p:cNvSpPr txBox="1"/>
            <p:nvPr/>
          </p:nvSpPr>
          <p:spPr>
            <a:xfrm>
              <a:off x="3431003" y="5420176"/>
              <a:ext cx="1456745" cy="830997"/>
            </a:xfrm>
            <a:prstGeom prst="rect">
              <a:avLst/>
            </a:prstGeom>
            <a:noFill/>
          </p:spPr>
          <p:txBody>
            <a:bodyPr wrap="none" rtlCol="0">
              <a:spAutoFit/>
            </a:bodyPr>
            <a:lstStyle/>
            <a:p>
              <a:pPr algn="r"/>
              <a:r>
                <a:rPr lang="en-US" sz="2400" dirty="0" smtClean="0">
                  <a:solidFill>
                    <a:srgbClr val="089BD7"/>
                  </a:solidFill>
                  <a:latin typeface="+mj-lt"/>
                  <a:cs typeface="Aharoni" panose="02010803020104030203" pitchFamily="2" charset="-79"/>
                </a:rPr>
                <a:t>Presenter:</a:t>
              </a:r>
            </a:p>
            <a:p>
              <a:pPr algn="r"/>
              <a:r>
                <a:rPr lang="en-US" sz="2400" dirty="0" smtClean="0">
                  <a:solidFill>
                    <a:srgbClr val="089BD7"/>
                  </a:solidFill>
                  <a:latin typeface="+mj-lt"/>
                  <a:cs typeface="Aharoni" panose="02010803020104030203" pitchFamily="2" charset="-79"/>
                </a:rPr>
                <a:t>Team:</a:t>
              </a:r>
              <a:endParaRPr lang="en-US" sz="2400" dirty="0">
                <a:solidFill>
                  <a:srgbClr val="089BD7"/>
                </a:solidFill>
                <a:latin typeface="+mj-lt"/>
                <a:cs typeface="Aharoni" panose="02010803020104030203" pitchFamily="2" charset="-79"/>
              </a:endParaRPr>
            </a:p>
          </p:txBody>
        </p:sp>
        <p:sp>
          <p:nvSpPr>
            <p:cNvPr id="11" name="TextBox 10"/>
            <p:cNvSpPr txBox="1"/>
            <p:nvPr/>
          </p:nvSpPr>
          <p:spPr>
            <a:xfrm>
              <a:off x="4887748" y="5425871"/>
              <a:ext cx="2228302" cy="830997"/>
            </a:xfrm>
            <a:prstGeom prst="rect">
              <a:avLst/>
            </a:prstGeom>
            <a:noFill/>
          </p:spPr>
          <p:txBody>
            <a:bodyPr wrap="none" rtlCol="0">
              <a:spAutoFit/>
            </a:bodyPr>
            <a:lstStyle/>
            <a:p>
              <a:r>
                <a:rPr lang="en-US" sz="2400" dirty="0" smtClean="0">
                  <a:solidFill>
                    <a:srgbClr val="089BD7"/>
                  </a:solidFill>
                  <a:latin typeface="+mj-lt"/>
                  <a:cs typeface="Aharoni" panose="02010803020104030203" pitchFamily="2" charset="-79"/>
                </a:rPr>
                <a:t>Bui Quang Trung</a:t>
              </a:r>
            </a:p>
            <a:p>
              <a:r>
                <a:rPr lang="en-US" sz="2400" dirty="0" smtClean="0">
                  <a:solidFill>
                    <a:srgbClr val="089BD7"/>
                  </a:solidFill>
                  <a:latin typeface="+mj-lt"/>
                  <a:cs typeface="Aharoni" panose="02010803020104030203" pitchFamily="2" charset="-79"/>
                </a:rPr>
                <a:t>Smart-Study</a:t>
              </a:r>
              <a:endParaRPr lang="en-US" sz="2400" dirty="0">
                <a:solidFill>
                  <a:srgbClr val="089BD7"/>
                </a:solidFill>
                <a:latin typeface="+mj-lt"/>
                <a:cs typeface="Aharoni" panose="02010803020104030203" pitchFamily="2" charset="-79"/>
              </a:endParaRPr>
            </a:p>
          </p:txBody>
        </p:sp>
      </p:grpSp>
    </p:spTree>
    <p:extLst>
      <p:ext uri="{BB962C8B-B14F-4D97-AF65-F5344CB8AC3E}">
        <p14:creationId xmlns:p14="http://schemas.microsoft.com/office/powerpoint/2010/main" val="41938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pPr lvl="0"/>
            <a:r>
              <a:rPr lang="en-US" dirty="0" smtClean="0"/>
              <a:t>Loop</a:t>
            </a:r>
            <a:endParaRPr lang="en-US"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graphicFrame>
        <p:nvGraphicFramePr>
          <p:cNvPr id="5" name="Diagram 4"/>
          <p:cNvGraphicFramePr/>
          <p:nvPr>
            <p:extLst>
              <p:ext uri="{D42A27DB-BD31-4B8C-83A1-F6EECF244321}">
                <p14:modId xmlns:p14="http://schemas.microsoft.com/office/powerpoint/2010/main" val="2131585087"/>
              </p:ext>
            </p:extLst>
          </p:nvPr>
        </p:nvGraphicFramePr>
        <p:xfrm>
          <a:off x="-1387106" y="1696825"/>
          <a:ext cx="5676302" cy="43457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ight Arrow 7"/>
          <p:cNvSpPr/>
          <p:nvPr/>
        </p:nvSpPr>
        <p:spPr>
          <a:xfrm>
            <a:off x="2648714" y="1866507"/>
            <a:ext cx="1725323" cy="282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9"/>
          <a:stretch>
            <a:fillRect/>
          </a:stretch>
        </p:blipFill>
        <p:spPr>
          <a:xfrm>
            <a:off x="4544407" y="1696825"/>
            <a:ext cx="3524250" cy="723900"/>
          </a:xfrm>
          <a:prstGeom prst="rect">
            <a:avLst/>
          </a:prstGeom>
        </p:spPr>
      </p:pic>
      <p:pic>
        <p:nvPicPr>
          <p:cNvPr id="14" name="Picture 13"/>
          <p:cNvPicPr>
            <a:picLocks noChangeAspect="1"/>
          </p:cNvPicPr>
          <p:nvPr/>
        </p:nvPicPr>
        <p:blipFill>
          <a:blip r:embed="rId10"/>
          <a:stretch>
            <a:fillRect/>
          </a:stretch>
        </p:blipFill>
        <p:spPr>
          <a:xfrm>
            <a:off x="4544407" y="2496580"/>
            <a:ext cx="3524250" cy="1038472"/>
          </a:xfrm>
          <a:prstGeom prst="rect">
            <a:avLst/>
          </a:prstGeom>
        </p:spPr>
      </p:pic>
      <p:sp>
        <p:nvSpPr>
          <p:cNvPr id="23" name="Right Arrow 22"/>
          <p:cNvSpPr/>
          <p:nvPr/>
        </p:nvSpPr>
        <p:spPr>
          <a:xfrm>
            <a:off x="2648714" y="2553896"/>
            <a:ext cx="1725323" cy="282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11"/>
          <a:stretch>
            <a:fillRect/>
          </a:stretch>
        </p:blipFill>
        <p:spPr>
          <a:xfrm>
            <a:off x="4544407" y="2211516"/>
            <a:ext cx="4156533" cy="1390650"/>
          </a:xfrm>
          <a:prstGeom prst="rect">
            <a:avLst/>
          </a:prstGeom>
        </p:spPr>
      </p:pic>
      <p:pic>
        <p:nvPicPr>
          <p:cNvPr id="18" name="Picture 17"/>
          <p:cNvPicPr>
            <a:picLocks noChangeAspect="1"/>
          </p:cNvPicPr>
          <p:nvPr/>
        </p:nvPicPr>
        <p:blipFill>
          <a:blip r:embed="rId12"/>
          <a:stretch>
            <a:fillRect/>
          </a:stretch>
        </p:blipFill>
        <p:spPr>
          <a:xfrm>
            <a:off x="4544407" y="2792102"/>
            <a:ext cx="3790950" cy="1485900"/>
          </a:xfrm>
          <a:prstGeom prst="rect">
            <a:avLst/>
          </a:prstGeom>
        </p:spPr>
      </p:pic>
      <p:sp>
        <p:nvSpPr>
          <p:cNvPr id="29" name="Right Arrow 28"/>
          <p:cNvSpPr/>
          <p:nvPr/>
        </p:nvSpPr>
        <p:spPr>
          <a:xfrm>
            <a:off x="2647574" y="3319362"/>
            <a:ext cx="1725323" cy="282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13"/>
          <a:stretch>
            <a:fillRect/>
          </a:stretch>
        </p:blipFill>
        <p:spPr>
          <a:xfrm>
            <a:off x="4543267" y="3470191"/>
            <a:ext cx="3371850" cy="1647825"/>
          </a:xfrm>
          <a:prstGeom prst="rect">
            <a:avLst/>
          </a:prstGeom>
        </p:spPr>
      </p:pic>
      <p:sp>
        <p:nvSpPr>
          <p:cNvPr id="31" name="Right Arrow 30"/>
          <p:cNvSpPr/>
          <p:nvPr/>
        </p:nvSpPr>
        <p:spPr>
          <a:xfrm>
            <a:off x="2647574" y="4084828"/>
            <a:ext cx="1725323" cy="282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14"/>
          <a:stretch>
            <a:fillRect/>
          </a:stretch>
        </p:blipFill>
        <p:spPr>
          <a:xfrm>
            <a:off x="4543267" y="4219100"/>
            <a:ext cx="4362450" cy="1400175"/>
          </a:xfrm>
          <a:prstGeom prst="rect">
            <a:avLst/>
          </a:prstGeom>
        </p:spPr>
      </p:pic>
      <p:sp>
        <p:nvSpPr>
          <p:cNvPr id="32" name="Right Arrow 31"/>
          <p:cNvSpPr/>
          <p:nvPr/>
        </p:nvSpPr>
        <p:spPr>
          <a:xfrm>
            <a:off x="2640643" y="4803520"/>
            <a:ext cx="1725323" cy="282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15"/>
          <a:stretch>
            <a:fillRect/>
          </a:stretch>
        </p:blipFill>
        <p:spPr>
          <a:xfrm>
            <a:off x="4546223" y="5251613"/>
            <a:ext cx="2076450" cy="781050"/>
          </a:xfrm>
          <a:prstGeom prst="rect">
            <a:avLst/>
          </a:prstGeom>
        </p:spPr>
      </p:pic>
      <p:sp>
        <p:nvSpPr>
          <p:cNvPr id="35" name="Right Arrow 34"/>
          <p:cNvSpPr/>
          <p:nvPr/>
        </p:nvSpPr>
        <p:spPr>
          <a:xfrm>
            <a:off x="2640642" y="5539967"/>
            <a:ext cx="1725323" cy="282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85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100"/>
                                        <p:tgtEl>
                                          <p:spTgt spid="8"/>
                                        </p:tgtEl>
                                      </p:cBhvr>
                                    </p:animEffect>
                                    <p:set>
                                      <p:cBhvr>
                                        <p:cTn id="18" dur="1" fill="hold">
                                          <p:stCondLst>
                                            <p:cond delay="99"/>
                                          </p:stCondLst>
                                        </p:cTn>
                                        <p:tgtEl>
                                          <p:spTgt spid="8"/>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100"/>
                                        <p:tgtEl>
                                          <p:spTgt spid="11"/>
                                        </p:tgtEl>
                                      </p:cBhvr>
                                    </p:animEffect>
                                    <p:set>
                                      <p:cBhvr>
                                        <p:cTn id="21" dur="1" fill="hold">
                                          <p:stCondLst>
                                            <p:cond delay="99"/>
                                          </p:stCondLst>
                                        </p:cTn>
                                        <p:tgtEl>
                                          <p:spTgt spid="1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100"/>
                                        <p:tgtEl>
                                          <p:spTgt spid="14"/>
                                        </p:tgtEl>
                                      </p:cBhvr>
                                    </p:animEffect>
                                    <p:set>
                                      <p:cBhvr>
                                        <p:cTn id="24" dur="1" fill="hold">
                                          <p:stCondLst>
                                            <p:cond delay="99"/>
                                          </p:stCondLst>
                                        </p:cTn>
                                        <p:tgtEl>
                                          <p:spTgt spid="14"/>
                                        </p:tgtEl>
                                        <p:attrNameLst>
                                          <p:attrName>style.visibility</p:attrName>
                                        </p:attrNameLst>
                                      </p:cBhvr>
                                      <p:to>
                                        <p:strVal val="hidden"/>
                                      </p:to>
                                    </p:set>
                                  </p:childTnLst>
                                </p:cTn>
                              </p:par>
                            </p:childTnLst>
                          </p:cTn>
                        </p:par>
                        <p:par>
                          <p:cTn id="25" fill="hold">
                            <p:stCondLst>
                              <p:cond delay="1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
                                        <p:tgtEl>
                                          <p:spTgt spid="23"/>
                                        </p:tgtEl>
                                      </p:cBhvr>
                                    </p:animEffect>
                                    <p:set>
                                      <p:cBhvr>
                                        <p:cTn id="36" dur="1" fill="hold">
                                          <p:stCondLst>
                                            <p:cond delay="99"/>
                                          </p:stCondLst>
                                        </p:cTn>
                                        <p:tgtEl>
                                          <p:spTgt spid="23"/>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0"/>
                                        <p:tgtEl>
                                          <p:spTgt spid="17"/>
                                        </p:tgtEl>
                                      </p:cBhvr>
                                    </p:animEffect>
                                    <p:set>
                                      <p:cBhvr>
                                        <p:cTn id="39" dur="1" fill="hold">
                                          <p:stCondLst>
                                            <p:cond delay="99"/>
                                          </p:stCondLst>
                                        </p:cTn>
                                        <p:tgtEl>
                                          <p:spTgt spid="17"/>
                                        </p:tgtEl>
                                        <p:attrNameLst>
                                          <p:attrName>style.visibility</p:attrName>
                                        </p:attrNameLst>
                                      </p:cBhvr>
                                      <p:to>
                                        <p:strVal val="hidden"/>
                                      </p:to>
                                    </p:set>
                                  </p:childTnLst>
                                </p:cTn>
                              </p:par>
                            </p:childTnLst>
                          </p:cTn>
                        </p:par>
                        <p:par>
                          <p:cTn id="40" fill="hold">
                            <p:stCondLst>
                              <p:cond delay="1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
                                        <p:tgtEl>
                                          <p:spTgt spid="29"/>
                                        </p:tgtEl>
                                      </p:cBhvr>
                                    </p:animEffect>
                                  </p:childTnLst>
                                </p:cTn>
                              </p:par>
                            </p:childTnLst>
                          </p:cTn>
                        </p:par>
                        <p:par>
                          <p:cTn id="44" fill="hold">
                            <p:stCondLst>
                              <p:cond delay="200"/>
                            </p:stCondLst>
                            <p:childTnLst>
                              <p:par>
                                <p:cTn id="45" presetID="10"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100"/>
                                        <p:tgtEl>
                                          <p:spTgt spid="29"/>
                                        </p:tgtEl>
                                      </p:cBhvr>
                                    </p:animEffect>
                                    <p:set>
                                      <p:cBhvr>
                                        <p:cTn id="52" dur="1" fill="hold">
                                          <p:stCondLst>
                                            <p:cond delay="99"/>
                                          </p:stCondLst>
                                        </p:cTn>
                                        <p:tgtEl>
                                          <p:spTgt spid="2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100"/>
                                        <p:tgtEl>
                                          <p:spTgt spid="18"/>
                                        </p:tgtEl>
                                      </p:cBhvr>
                                    </p:animEffect>
                                    <p:set>
                                      <p:cBhvr>
                                        <p:cTn id="55" dur="1" fill="hold">
                                          <p:stCondLst>
                                            <p:cond delay="99"/>
                                          </p:stCondLst>
                                        </p:cTn>
                                        <p:tgtEl>
                                          <p:spTgt spid="18"/>
                                        </p:tgtEl>
                                        <p:attrNameLst>
                                          <p:attrName>style.visibility</p:attrName>
                                        </p:attrNameLst>
                                      </p:cBhvr>
                                      <p:to>
                                        <p:strVal val="hidden"/>
                                      </p:to>
                                    </p:set>
                                  </p:childTnLst>
                                </p:cTn>
                              </p:par>
                            </p:childTnLst>
                          </p:cTn>
                        </p:par>
                        <p:par>
                          <p:cTn id="56" fill="hold">
                            <p:stCondLst>
                              <p:cond delay="1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100"/>
                                        <p:tgtEl>
                                          <p:spTgt spid="31"/>
                                        </p:tgtEl>
                                      </p:cBhvr>
                                    </p:animEffect>
                                    <p:set>
                                      <p:cBhvr>
                                        <p:cTn id="67" dur="1" fill="hold">
                                          <p:stCondLst>
                                            <p:cond delay="99"/>
                                          </p:stCondLst>
                                        </p:cTn>
                                        <p:tgtEl>
                                          <p:spTgt spid="3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100"/>
                                        <p:tgtEl>
                                          <p:spTgt spid="21"/>
                                        </p:tgtEl>
                                      </p:cBhvr>
                                    </p:animEffect>
                                    <p:set>
                                      <p:cBhvr>
                                        <p:cTn id="70" dur="1" fill="hold">
                                          <p:stCondLst>
                                            <p:cond delay="99"/>
                                          </p:stCondLst>
                                        </p:cTn>
                                        <p:tgtEl>
                                          <p:spTgt spid="21"/>
                                        </p:tgtEl>
                                        <p:attrNameLst>
                                          <p:attrName>style.visibility</p:attrName>
                                        </p:attrNameLst>
                                      </p:cBhvr>
                                      <p:to>
                                        <p:strVal val="hidden"/>
                                      </p:to>
                                    </p:set>
                                  </p:childTnLst>
                                </p:cTn>
                              </p:par>
                            </p:childTnLst>
                          </p:cTn>
                        </p:par>
                        <p:par>
                          <p:cTn id="71" fill="hold">
                            <p:stCondLst>
                              <p:cond delay="1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100"/>
                                        <p:tgtEl>
                                          <p:spTgt spid="32"/>
                                        </p:tgtEl>
                                      </p:cBhvr>
                                    </p:animEffect>
                                  </p:childTnLst>
                                </p:cTn>
                              </p:par>
                              <p:par>
                                <p:cTn id="75" presetID="10"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100"/>
                                        <p:tgtEl>
                                          <p:spTgt spid="32"/>
                                        </p:tgtEl>
                                      </p:cBhvr>
                                    </p:animEffect>
                                    <p:set>
                                      <p:cBhvr>
                                        <p:cTn id="82" dur="1" fill="hold">
                                          <p:stCondLst>
                                            <p:cond delay="99"/>
                                          </p:stCondLst>
                                        </p:cTn>
                                        <p:tgtEl>
                                          <p:spTgt spid="32"/>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100"/>
                                        <p:tgtEl>
                                          <p:spTgt spid="24"/>
                                        </p:tgtEl>
                                      </p:cBhvr>
                                    </p:animEffect>
                                    <p:set>
                                      <p:cBhvr>
                                        <p:cTn id="85" dur="1" fill="hold">
                                          <p:stCondLst>
                                            <p:cond delay="99"/>
                                          </p:stCondLst>
                                        </p:cTn>
                                        <p:tgtEl>
                                          <p:spTgt spid="24"/>
                                        </p:tgtEl>
                                        <p:attrNameLst>
                                          <p:attrName>style.visibility</p:attrName>
                                        </p:attrNameLst>
                                      </p:cBhvr>
                                      <p:to>
                                        <p:strVal val="hidden"/>
                                      </p:to>
                                    </p:set>
                                  </p:childTnLst>
                                </p:cTn>
                              </p:par>
                            </p:childTnLst>
                          </p:cTn>
                        </p:par>
                        <p:par>
                          <p:cTn id="86" fill="hold">
                            <p:stCondLst>
                              <p:cond delay="100"/>
                            </p:stCondLst>
                            <p:childTnLst>
                              <p:par>
                                <p:cTn id="87" presetID="10" presetClass="entr" presetSubtype="0"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100"/>
                                        <p:tgtEl>
                                          <p:spTgt spid="35"/>
                                        </p:tgtEl>
                                      </p:cBhvr>
                                    </p:animEffect>
                                  </p:childTnLst>
                                </p:cTn>
                              </p:par>
                              <p:par>
                                <p:cTn id="90" presetID="10" presetClass="entr" presetSubtype="0"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3" grpId="0" animBg="1"/>
      <p:bldP spid="23" grpId="1" animBg="1"/>
      <p:bldP spid="29" grpId="0" animBg="1"/>
      <p:bldP spid="29" grpId="1" animBg="1"/>
      <p:bldP spid="31" grpId="0" animBg="1"/>
      <p:bldP spid="31" grpId="1" animBg="1"/>
      <p:bldP spid="32" grpId="0" animBg="1"/>
      <p:bldP spid="32" grpId="1"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Switch Case</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pic>
        <p:nvPicPr>
          <p:cNvPr id="7" name="Picture 6"/>
          <p:cNvPicPr>
            <a:picLocks noChangeAspect="1"/>
          </p:cNvPicPr>
          <p:nvPr/>
        </p:nvPicPr>
        <p:blipFill>
          <a:blip r:embed="rId4"/>
          <a:stretch>
            <a:fillRect/>
          </a:stretch>
        </p:blipFill>
        <p:spPr>
          <a:xfrm>
            <a:off x="5217883" y="2015180"/>
            <a:ext cx="2889169" cy="3295650"/>
          </a:xfrm>
          <a:prstGeom prst="rect">
            <a:avLst/>
          </a:prstGeom>
        </p:spPr>
      </p:pic>
      <p:sp>
        <p:nvSpPr>
          <p:cNvPr id="9" name="Right Arrow 8"/>
          <p:cNvSpPr/>
          <p:nvPr/>
        </p:nvSpPr>
        <p:spPr>
          <a:xfrm>
            <a:off x="3879757" y="3333067"/>
            <a:ext cx="1112363" cy="65987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666441" y="3663005"/>
            <a:ext cx="2365196" cy="8524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stretch>
            <a:fillRect/>
          </a:stretch>
        </p:blipFill>
        <p:spPr>
          <a:xfrm>
            <a:off x="140037" y="2015180"/>
            <a:ext cx="3513958" cy="3248025"/>
          </a:xfrm>
          <a:prstGeom prst="rect">
            <a:avLst/>
          </a:prstGeom>
        </p:spPr>
      </p:pic>
    </p:spTree>
    <p:extLst>
      <p:ext uri="{BB962C8B-B14F-4D97-AF65-F5344CB8AC3E}">
        <p14:creationId xmlns:p14="http://schemas.microsoft.com/office/powerpoint/2010/main" val="3582865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500"/>
                                        <p:tgtEl>
                                          <p:spTgt spid="9"/>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Array</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pic>
        <p:nvPicPr>
          <p:cNvPr id="3" name="Picture 2"/>
          <p:cNvPicPr>
            <a:picLocks noChangeAspect="1"/>
          </p:cNvPicPr>
          <p:nvPr/>
        </p:nvPicPr>
        <p:blipFill>
          <a:blip r:embed="rId4"/>
          <a:stretch>
            <a:fillRect/>
          </a:stretch>
        </p:blipFill>
        <p:spPr>
          <a:xfrm>
            <a:off x="329398" y="1700855"/>
            <a:ext cx="4676775" cy="1962150"/>
          </a:xfrm>
          <a:prstGeom prst="rect">
            <a:avLst/>
          </a:prstGeom>
        </p:spPr>
      </p:pic>
      <p:sp>
        <p:nvSpPr>
          <p:cNvPr id="4" name="TextBox 3"/>
          <p:cNvSpPr txBox="1"/>
          <p:nvPr/>
        </p:nvSpPr>
        <p:spPr>
          <a:xfrm>
            <a:off x="140036" y="1331523"/>
            <a:ext cx="2413261" cy="369332"/>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Declare arrays:</a:t>
            </a:r>
            <a:endParaRPr lang="en-US" dirty="0"/>
          </a:p>
        </p:txBody>
      </p:sp>
      <p:sp>
        <p:nvSpPr>
          <p:cNvPr id="5" name="TextBox 4"/>
          <p:cNvSpPr txBox="1"/>
          <p:nvPr/>
        </p:nvSpPr>
        <p:spPr>
          <a:xfrm>
            <a:off x="140036" y="3770722"/>
            <a:ext cx="8344088" cy="2092881"/>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solidFill>
                  <a:srgbClr val="FF0000"/>
                </a:solidFill>
              </a:rPr>
              <a:t>Note:</a:t>
            </a:r>
          </a:p>
          <a:p>
            <a:pPr marL="742950" lvl="1" indent="-285750">
              <a:buFont typeface="Courier New" panose="02070309020205020404" pitchFamily="49" charset="0"/>
              <a:buChar char="o"/>
            </a:pPr>
            <a:r>
              <a:rPr lang="en-US" sz="1400" dirty="0"/>
              <a:t>Arrays in Go are value types and not reference types</a:t>
            </a:r>
            <a:r>
              <a:rPr lang="en-US" sz="1400" dirty="0" smtClean="0"/>
              <a:t>. Array1 = Array2, Array2 is changed =&gt; Array1 is unchanged</a:t>
            </a:r>
          </a:p>
          <a:p>
            <a:pPr marL="742950" lvl="1" indent="-285750">
              <a:buFont typeface="Courier New" panose="02070309020205020404" pitchFamily="49" charset="0"/>
              <a:buChar char="o"/>
            </a:pPr>
            <a:r>
              <a:rPr lang="en-US" sz="1400" dirty="0" smtClean="0"/>
              <a:t>Arrays </a:t>
            </a:r>
            <a:r>
              <a:rPr lang="en-US" sz="1400" dirty="0"/>
              <a:t>are passed to functions as parameters, they are passed by value and the original array in unchanged</a:t>
            </a:r>
            <a:r>
              <a:rPr lang="en-US" sz="1400" dirty="0" smtClean="0"/>
              <a:t>.</a:t>
            </a:r>
          </a:p>
          <a:p>
            <a:pPr marL="742950" lvl="1" indent="-285750">
              <a:buFont typeface="Courier New" panose="02070309020205020404" pitchFamily="49" charset="0"/>
              <a:buChar char="o"/>
            </a:pPr>
            <a:r>
              <a:rPr lang="en-US" sz="1400" dirty="0"/>
              <a:t>In case you want only the value and want to ignore the index, you can do this by replacing the index with the _ blank identifier</a:t>
            </a:r>
            <a:r>
              <a:rPr lang="en-US" sz="1400" dirty="0" smtClean="0"/>
              <a:t>.</a:t>
            </a:r>
          </a:p>
          <a:p>
            <a:pPr marL="742950" lvl="1" indent="-285750">
              <a:buFont typeface="Courier New" panose="02070309020205020404" pitchFamily="49" charset="0"/>
              <a:buChar char="o"/>
            </a:pPr>
            <a:endParaRPr lang="en-US" sz="1400" dirty="0" smtClean="0"/>
          </a:p>
          <a:p>
            <a:pPr marL="742950" lvl="1" indent="-285750">
              <a:buFont typeface="Courier New" panose="02070309020205020404" pitchFamily="49" charset="0"/>
              <a:buChar char="o"/>
            </a:pPr>
            <a:endParaRPr lang="en-US" sz="1400" dirty="0"/>
          </a:p>
        </p:txBody>
      </p:sp>
    </p:spTree>
    <p:extLst>
      <p:ext uri="{BB962C8B-B14F-4D97-AF65-F5344CB8AC3E}">
        <p14:creationId xmlns:p14="http://schemas.microsoft.com/office/powerpoint/2010/main" val="2578899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Slice</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2413261" cy="369332"/>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Declare slice:</a:t>
            </a:r>
            <a:endParaRPr lang="en-US" dirty="0"/>
          </a:p>
        </p:txBody>
      </p:sp>
      <p:sp>
        <p:nvSpPr>
          <p:cNvPr id="5" name="TextBox 4"/>
          <p:cNvSpPr txBox="1"/>
          <p:nvPr/>
        </p:nvSpPr>
        <p:spPr>
          <a:xfrm>
            <a:off x="140036" y="4562876"/>
            <a:ext cx="8344088" cy="1015663"/>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solidFill>
                  <a:srgbClr val="FF0000"/>
                </a:solidFill>
              </a:rPr>
              <a:t>Note:</a:t>
            </a:r>
          </a:p>
          <a:p>
            <a:pPr marL="742950" lvl="1" indent="-285750">
              <a:buFont typeface="Courier New" panose="02070309020205020404" pitchFamily="49" charset="0"/>
              <a:buChar char="o"/>
            </a:pPr>
            <a:r>
              <a:rPr lang="en-US" sz="1400" dirty="0"/>
              <a:t>The value of </a:t>
            </a:r>
            <a:r>
              <a:rPr lang="en-US" sz="1400" dirty="0" smtClean="0"/>
              <a:t>slice </a:t>
            </a:r>
            <a:r>
              <a:rPr lang="en-US" sz="1400" dirty="0"/>
              <a:t>is changed when the function is </a:t>
            </a:r>
            <a:r>
              <a:rPr lang="en-US" sz="1400" dirty="0" smtClean="0"/>
              <a:t>executed. So</a:t>
            </a:r>
            <a:r>
              <a:rPr lang="en-US" sz="1400" dirty="0"/>
              <a:t>, slice is used as a variable of the </a:t>
            </a:r>
            <a:r>
              <a:rPr lang="en-US" sz="1400" dirty="0" smtClean="0"/>
              <a:t>function</a:t>
            </a:r>
          </a:p>
          <a:p>
            <a:pPr marL="742950" lvl="1" indent="-285750">
              <a:buFont typeface="Courier New" panose="02070309020205020404" pitchFamily="49" charset="0"/>
              <a:buChar char="o"/>
            </a:pPr>
            <a:endParaRPr lang="en-US" sz="1400" dirty="0"/>
          </a:p>
        </p:txBody>
      </p:sp>
      <p:pic>
        <p:nvPicPr>
          <p:cNvPr id="9" name="Picture 8"/>
          <p:cNvPicPr>
            <a:picLocks noChangeAspect="1"/>
          </p:cNvPicPr>
          <p:nvPr/>
        </p:nvPicPr>
        <p:blipFill>
          <a:blip r:embed="rId4"/>
          <a:stretch>
            <a:fillRect/>
          </a:stretch>
        </p:blipFill>
        <p:spPr>
          <a:xfrm>
            <a:off x="567894" y="1685611"/>
            <a:ext cx="7867650" cy="2771775"/>
          </a:xfrm>
          <a:prstGeom prst="rect">
            <a:avLst/>
          </a:prstGeom>
        </p:spPr>
      </p:pic>
    </p:spTree>
    <p:extLst>
      <p:ext uri="{BB962C8B-B14F-4D97-AF65-F5344CB8AC3E}">
        <p14:creationId xmlns:p14="http://schemas.microsoft.com/office/powerpoint/2010/main" val="372115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err="1"/>
              <a:t>Variadic</a:t>
            </a:r>
            <a:r>
              <a:rPr lang="en-US" b="1" dirty="0"/>
              <a:t> </a:t>
            </a:r>
            <a:r>
              <a:rPr lang="en-US" b="1" dirty="0" smtClean="0"/>
              <a:t>Functions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2413261" cy="369332"/>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Syntax:</a:t>
            </a:r>
            <a:endParaRPr lang="en-US" dirty="0"/>
          </a:p>
        </p:txBody>
      </p:sp>
      <p:pic>
        <p:nvPicPr>
          <p:cNvPr id="6" name="Picture 5"/>
          <p:cNvPicPr>
            <a:picLocks noChangeAspect="1"/>
          </p:cNvPicPr>
          <p:nvPr/>
        </p:nvPicPr>
        <p:blipFill>
          <a:blip r:embed="rId4"/>
          <a:stretch>
            <a:fillRect/>
          </a:stretch>
        </p:blipFill>
        <p:spPr>
          <a:xfrm>
            <a:off x="567894" y="1744079"/>
            <a:ext cx="6019800" cy="752475"/>
          </a:xfrm>
          <a:prstGeom prst="rect">
            <a:avLst/>
          </a:prstGeom>
        </p:spPr>
      </p:pic>
      <p:pic>
        <p:nvPicPr>
          <p:cNvPr id="7" name="Picture 6"/>
          <p:cNvPicPr>
            <a:picLocks noChangeAspect="1"/>
          </p:cNvPicPr>
          <p:nvPr/>
        </p:nvPicPr>
        <p:blipFill>
          <a:blip r:embed="rId5"/>
          <a:stretch>
            <a:fillRect/>
          </a:stretch>
        </p:blipFill>
        <p:spPr>
          <a:xfrm>
            <a:off x="567894" y="2691912"/>
            <a:ext cx="6134100" cy="800100"/>
          </a:xfrm>
          <a:prstGeom prst="rect">
            <a:avLst/>
          </a:prstGeom>
        </p:spPr>
      </p:pic>
      <p:sp>
        <p:nvSpPr>
          <p:cNvPr id="11" name="TextBox 10"/>
          <p:cNvSpPr txBox="1"/>
          <p:nvPr/>
        </p:nvSpPr>
        <p:spPr>
          <a:xfrm>
            <a:off x="140035" y="3502704"/>
            <a:ext cx="5526406" cy="369332"/>
          </a:xfrm>
          <a:prstGeom prst="rect">
            <a:avLst/>
          </a:prstGeom>
          <a:noFill/>
        </p:spPr>
        <p:txBody>
          <a:bodyPr wrap="square" rtlCol="0">
            <a:spAutoFit/>
          </a:bodyPr>
          <a:lstStyle/>
          <a:p>
            <a:pPr marL="342900" indent="-342900">
              <a:buFont typeface="Wingdings" panose="05000000000000000000" pitchFamily="2" charset="2"/>
              <a:buChar char="v"/>
            </a:pPr>
            <a:r>
              <a:rPr lang="en-US" dirty="0"/>
              <a:t>Slice arguments vs </a:t>
            </a:r>
            <a:r>
              <a:rPr lang="en-US" dirty="0" err="1"/>
              <a:t>Variadic</a:t>
            </a:r>
            <a:r>
              <a:rPr lang="en-US" dirty="0"/>
              <a:t> arguments </a:t>
            </a:r>
            <a:r>
              <a:rPr lang="en-US" dirty="0" smtClean="0"/>
              <a:t>:</a:t>
            </a:r>
          </a:p>
        </p:txBody>
      </p:sp>
      <p:pic>
        <p:nvPicPr>
          <p:cNvPr id="10" name="Picture 9"/>
          <p:cNvPicPr>
            <a:picLocks noChangeAspect="1"/>
          </p:cNvPicPr>
          <p:nvPr/>
        </p:nvPicPr>
        <p:blipFill>
          <a:blip r:embed="rId6"/>
          <a:stretch>
            <a:fillRect/>
          </a:stretch>
        </p:blipFill>
        <p:spPr>
          <a:xfrm>
            <a:off x="4620781" y="3944736"/>
            <a:ext cx="3933825" cy="904875"/>
          </a:xfrm>
          <a:prstGeom prst="rect">
            <a:avLst/>
          </a:prstGeom>
        </p:spPr>
      </p:pic>
      <p:pic>
        <p:nvPicPr>
          <p:cNvPr id="12" name="Picture 11"/>
          <p:cNvPicPr>
            <a:picLocks noChangeAspect="1"/>
          </p:cNvPicPr>
          <p:nvPr/>
        </p:nvPicPr>
        <p:blipFill>
          <a:blip r:embed="rId7"/>
          <a:stretch>
            <a:fillRect/>
          </a:stretch>
        </p:blipFill>
        <p:spPr>
          <a:xfrm>
            <a:off x="567894" y="3944736"/>
            <a:ext cx="3429000" cy="933450"/>
          </a:xfrm>
          <a:prstGeom prst="rect">
            <a:avLst/>
          </a:prstGeom>
        </p:spPr>
      </p:pic>
      <p:sp>
        <p:nvSpPr>
          <p:cNvPr id="15" name="TextBox 14"/>
          <p:cNvSpPr txBox="1"/>
          <p:nvPr/>
        </p:nvSpPr>
        <p:spPr>
          <a:xfrm>
            <a:off x="567894" y="4994740"/>
            <a:ext cx="8399282" cy="1323439"/>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smtClean="0"/>
              <a:t>Use </a:t>
            </a:r>
            <a:r>
              <a:rPr lang="en-US" sz="1600" dirty="0" err="1" smtClean="0"/>
              <a:t>v</a:t>
            </a:r>
            <a:r>
              <a:rPr lang="en-US" sz="1600" dirty="0" err="1"/>
              <a:t>ariadic</a:t>
            </a:r>
            <a:r>
              <a:rPr lang="en-US" sz="1600" dirty="0" smtClean="0"/>
              <a:t> can </a:t>
            </a:r>
            <a:r>
              <a:rPr lang="en-US" sz="1600" dirty="0"/>
              <a:t>be </a:t>
            </a:r>
            <a:r>
              <a:rPr lang="en-US" sz="1600" dirty="0" smtClean="0"/>
              <a:t>avoided additional </a:t>
            </a:r>
            <a:r>
              <a:rPr lang="en-US" sz="1600" dirty="0"/>
              <a:t>slice </a:t>
            </a:r>
            <a:r>
              <a:rPr lang="en-US" sz="1600" dirty="0" smtClean="0"/>
              <a:t>creation</a:t>
            </a:r>
          </a:p>
          <a:p>
            <a:pPr marL="285750" indent="-285750">
              <a:buFont typeface="Courier New" panose="02070309020205020404" pitchFamily="49" charset="0"/>
              <a:buChar char="o"/>
            </a:pPr>
            <a:r>
              <a:rPr lang="en-US" sz="1600" dirty="0" smtClean="0"/>
              <a:t>In </a:t>
            </a:r>
            <a:r>
              <a:rPr lang="en-US" sz="1600" dirty="0"/>
              <a:t>line no.25 of the program above, we are creating an empty slice just to satisfy the signature of the find function. This is totally not needed in the case of </a:t>
            </a:r>
            <a:r>
              <a:rPr lang="en-US" sz="1600" dirty="0" err="1"/>
              <a:t>variadic</a:t>
            </a:r>
            <a:r>
              <a:rPr lang="en-US" sz="1600" dirty="0"/>
              <a:t> functions</a:t>
            </a:r>
            <a:r>
              <a:rPr lang="en-US" sz="1600" dirty="0" smtClean="0"/>
              <a:t>.</a:t>
            </a:r>
          </a:p>
          <a:p>
            <a:pPr marL="285750" indent="-285750">
              <a:buFont typeface="Courier New" panose="02070309020205020404" pitchFamily="49" charset="0"/>
              <a:buChar char="o"/>
            </a:pPr>
            <a:r>
              <a:rPr lang="en-US" sz="1600" dirty="0" smtClean="0"/>
              <a:t>Convert slice to </a:t>
            </a:r>
            <a:r>
              <a:rPr lang="en-US" sz="1600" dirty="0" err="1" smtClean="0"/>
              <a:t>variadic</a:t>
            </a:r>
            <a:r>
              <a:rPr lang="en-US" sz="1600" dirty="0" smtClean="0"/>
              <a:t>: </a:t>
            </a:r>
          </a:p>
          <a:p>
            <a:pPr marL="285750" indent="-285750">
              <a:buFont typeface="Courier New" panose="02070309020205020404" pitchFamily="49" charset="0"/>
              <a:buChar char="o"/>
            </a:pPr>
            <a:endParaRPr lang="en-US" sz="1600" dirty="0"/>
          </a:p>
        </p:txBody>
      </p:sp>
      <p:pic>
        <p:nvPicPr>
          <p:cNvPr id="17" name="Picture 16"/>
          <p:cNvPicPr>
            <a:picLocks noChangeAspect="1"/>
          </p:cNvPicPr>
          <p:nvPr/>
        </p:nvPicPr>
        <p:blipFill>
          <a:blip r:embed="rId8"/>
          <a:stretch>
            <a:fillRect/>
          </a:stretch>
        </p:blipFill>
        <p:spPr>
          <a:xfrm>
            <a:off x="3042402" y="5809287"/>
            <a:ext cx="4133850" cy="504825"/>
          </a:xfrm>
          <a:prstGeom prst="rect">
            <a:avLst/>
          </a:prstGeom>
        </p:spPr>
      </p:pic>
    </p:spTree>
    <p:extLst>
      <p:ext uri="{BB962C8B-B14F-4D97-AF65-F5344CB8AC3E}">
        <p14:creationId xmlns:p14="http://schemas.microsoft.com/office/powerpoint/2010/main" val="2093990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Maps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923330"/>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Create a map: </a:t>
            </a:r>
            <a:r>
              <a:rPr lang="en-US" dirty="0">
                <a:solidFill>
                  <a:srgbClr val="FF0000"/>
                </a:solidFill>
              </a:rPr>
              <a:t>make</a:t>
            </a:r>
            <a:r>
              <a:rPr lang="en-US" dirty="0"/>
              <a:t>(</a:t>
            </a:r>
            <a:r>
              <a:rPr lang="en-US" dirty="0">
                <a:solidFill>
                  <a:schemeClr val="accent2"/>
                </a:solidFill>
              </a:rPr>
              <a:t>map</a:t>
            </a:r>
            <a:r>
              <a:rPr lang="en-US" dirty="0"/>
              <a:t>[</a:t>
            </a:r>
            <a:r>
              <a:rPr lang="en-US" dirty="0">
                <a:solidFill>
                  <a:schemeClr val="accent5"/>
                </a:solidFill>
              </a:rPr>
              <a:t>type of key</a:t>
            </a:r>
            <a:r>
              <a:rPr lang="en-US" dirty="0"/>
              <a:t>]</a:t>
            </a:r>
            <a:r>
              <a:rPr lang="en-US" dirty="0">
                <a:solidFill>
                  <a:schemeClr val="accent5"/>
                </a:solidFill>
              </a:rPr>
              <a:t>type of value</a:t>
            </a:r>
            <a:r>
              <a:rPr lang="en-US" dirty="0" smtClean="0"/>
              <a:t>)</a:t>
            </a:r>
          </a:p>
          <a:p>
            <a:pPr marL="342900" indent="-342900">
              <a:buFont typeface="Wingdings" panose="05000000000000000000" pitchFamily="2" charset="2"/>
              <a:buChar char="v"/>
            </a:pPr>
            <a:r>
              <a:rPr lang="en-US" dirty="0" smtClean="0"/>
              <a:t>Example</a:t>
            </a:r>
            <a:r>
              <a:rPr lang="en-US" dirty="0"/>
              <a:t>: </a:t>
            </a:r>
            <a:r>
              <a:rPr lang="en-US" dirty="0" err="1"/>
              <a:t>personSalary</a:t>
            </a:r>
            <a:r>
              <a:rPr lang="en-US" dirty="0"/>
              <a:t> := </a:t>
            </a:r>
            <a:r>
              <a:rPr lang="en-US" dirty="0">
                <a:solidFill>
                  <a:srgbClr val="FF0000"/>
                </a:solidFill>
              </a:rPr>
              <a:t>make</a:t>
            </a:r>
            <a:r>
              <a:rPr lang="en-US" dirty="0"/>
              <a:t>(</a:t>
            </a:r>
            <a:r>
              <a:rPr lang="en-US" dirty="0">
                <a:solidFill>
                  <a:schemeClr val="accent2"/>
                </a:solidFill>
              </a:rPr>
              <a:t>map</a:t>
            </a:r>
            <a:r>
              <a:rPr lang="en-US" dirty="0"/>
              <a:t>[</a:t>
            </a:r>
            <a:r>
              <a:rPr lang="en-US" dirty="0">
                <a:solidFill>
                  <a:schemeClr val="accent5"/>
                </a:solidFill>
              </a:rPr>
              <a:t>string</a:t>
            </a:r>
            <a:r>
              <a:rPr lang="en-US" dirty="0"/>
              <a:t>]</a:t>
            </a:r>
            <a:r>
              <a:rPr lang="en-US" dirty="0" err="1">
                <a:solidFill>
                  <a:schemeClr val="accent5"/>
                </a:solidFill>
              </a:rPr>
              <a:t>int</a:t>
            </a:r>
            <a:r>
              <a:rPr lang="en-US" dirty="0" smtClean="0"/>
              <a:t>)</a:t>
            </a:r>
          </a:p>
          <a:p>
            <a:pPr marL="342900" indent="-342900">
              <a:buFont typeface="Wingdings" panose="05000000000000000000" pitchFamily="2" charset="2"/>
              <a:buChar char="v"/>
            </a:pPr>
            <a:endParaRPr lang="en-US" dirty="0"/>
          </a:p>
        </p:txBody>
      </p:sp>
      <p:pic>
        <p:nvPicPr>
          <p:cNvPr id="9" name="Picture 8"/>
          <p:cNvPicPr>
            <a:picLocks noChangeAspect="1"/>
          </p:cNvPicPr>
          <p:nvPr/>
        </p:nvPicPr>
        <p:blipFill>
          <a:blip r:embed="rId4"/>
          <a:stretch>
            <a:fillRect/>
          </a:stretch>
        </p:blipFill>
        <p:spPr>
          <a:xfrm>
            <a:off x="567894" y="2042923"/>
            <a:ext cx="8010525" cy="3133725"/>
          </a:xfrm>
          <a:prstGeom prst="rect">
            <a:avLst/>
          </a:prstGeom>
        </p:spPr>
      </p:pic>
      <p:sp>
        <p:nvSpPr>
          <p:cNvPr id="10" name="TextBox 9"/>
          <p:cNvSpPr txBox="1"/>
          <p:nvPr/>
        </p:nvSpPr>
        <p:spPr>
          <a:xfrm>
            <a:off x="140036" y="5211467"/>
            <a:ext cx="6683604"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0000"/>
                </a:solidFill>
              </a:rPr>
              <a:t>Note</a:t>
            </a:r>
            <a:r>
              <a:rPr lang="en-US" dirty="0" smtClean="0"/>
              <a:t>: Maps </a:t>
            </a:r>
            <a:r>
              <a:rPr lang="en-US" dirty="0"/>
              <a:t>can't be compared using the == operator. </a:t>
            </a:r>
          </a:p>
        </p:txBody>
      </p:sp>
    </p:spTree>
    <p:extLst>
      <p:ext uri="{BB962C8B-B14F-4D97-AF65-F5344CB8AC3E}">
        <p14:creationId xmlns:p14="http://schemas.microsoft.com/office/powerpoint/2010/main" val="193261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Pointer</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1200329"/>
          </a:xfrm>
          <a:prstGeom prst="rect">
            <a:avLst/>
          </a:prstGeom>
          <a:noFill/>
        </p:spPr>
        <p:txBody>
          <a:bodyPr wrap="square" rtlCol="0">
            <a:spAutoFit/>
          </a:bodyPr>
          <a:lstStyle/>
          <a:p>
            <a:pPr marL="342900" indent="-342900">
              <a:buFont typeface="Wingdings" panose="05000000000000000000" pitchFamily="2" charset="2"/>
              <a:buChar char="v"/>
            </a:pPr>
            <a:r>
              <a:rPr lang="en-US" b="1" dirty="0"/>
              <a:t>What is a pointer?</a:t>
            </a:r>
          </a:p>
          <a:p>
            <a:pPr marL="800100" lvl="1" indent="-342900">
              <a:buFont typeface="Arial" panose="020B0604020202020204" pitchFamily="34" charset="0"/>
              <a:buChar char="•"/>
            </a:pPr>
            <a:r>
              <a:rPr lang="en-US" dirty="0" smtClean="0"/>
              <a:t>A </a:t>
            </a:r>
            <a:r>
              <a:rPr lang="en-US" dirty="0"/>
              <a:t>pointer is a variable which stores the memory address of another variable</a:t>
            </a:r>
            <a:r>
              <a:rPr lang="en-US" dirty="0" smtClean="0"/>
              <a:t>.</a:t>
            </a:r>
          </a:p>
          <a:p>
            <a:pPr marL="742950" lvl="1" indent="-285750">
              <a:buFont typeface="Wingdings" panose="05000000000000000000" pitchFamily="2" charset="2"/>
              <a:buChar char="v"/>
            </a:pPr>
            <a:endParaRPr lang="en-US" dirty="0"/>
          </a:p>
          <a:p>
            <a:pPr marL="800100" lvl="1" indent="-342900">
              <a:buFont typeface="Arial" panose="020B0604020202020204" pitchFamily="34" charset="0"/>
              <a:buChar char="•"/>
            </a:pPr>
            <a:endParaRPr lang="en-US" dirty="0"/>
          </a:p>
        </p:txBody>
      </p:sp>
      <p:pic>
        <p:nvPicPr>
          <p:cNvPr id="5" name="Picture 4"/>
          <p:cNvPicPr>
            <a:picLocks noChangeAspect="1"/>
          </p:cNvPicPr>
          <p:nvPr/>
        </p:nvPicPr>
        <p:blipFill>
          <a:blip r:embed="rId4"/>
          <a:stretch>
            <a:fillRect/>
          </a:stretch>
        </p:blipFill>
        <p:spPr>
          <a:xfrm>
            <a:off x="1934708" y="1944076"/>
            <a:ext cx="4924425" cy="1514475"/>
          </a:xfrm>
          <a:prstGeom prst="rect">
            <a:avLst/>
          </a:prstGeom>
        </p:spPr>
      </p:pic>
      <p:sp>
        <p:nvSpPr>
          <p:cNvPr id="6" name="TextBox 5"/>
          <p:cNvSpPr txBox="1"/>
          <p:nvPr/>
        </p:nvSpPr>
        <p:spPr>
          <a:xfrm>
            <a:off x="367645" y="3326576"/>
            <a:ext cx="6202837" cy="1200329"/>
          </a:xfrm>
          <a:prstGeom prst="rect">
            <a:avLst/>
          </a:prstGeom>
          <a:noFill/>
        </p:spPr>
        <p:txBody>
          <a:bodyPr wrap="square" rtlCol="0">
            <a:spAutoFit/>
          </a:bodyPr>
          <a:lstStyle/>
          <a:p>
            <a:pPr marL="285750" indent="-285750">
              <a:buFont typeface="Wingdings" panose="05000000000000000000" pitchFamily="2" charset="2"/>
              <a:buChar char="v"/>
            </a:pPr>
            <a:r>
              <a:rPr lang="en-US" b="1" dirty="0"/>
              <a:t>Declaring </a:t>
            </a:r>
            <a:r>
              <a:rPr lang="en-US" b="1" dirty="0" smtClean="0"/>
              <a:t>pointers</a:t>
            </a:r>
          </a:p>
          <a:p>
            <a:pPr marL="742950" lvl="1" indent="-285750">
              <a:buFont typeface="Arial" panose="020B0604020202020204" pitchFamily="34" charset="0"/>
              <a:buChar char="•"/>
            </a:pPr>
            <a:r>
              <a:rPr lang="en-US" b="1" dirty="0"/>
              <a:t>*T</a:t>
            </a:r>
            <a:r>
              <a:rPr lang="en-US" dirty="0"/>
              <a:t> is the type of the pointer variable which points to a value of type </a:t>
            </a:r>
            <a:r>
              <a:rPr lang="en-US" b="1" dirty="0"/>
              <a:t>T</a:t>
            </a:r>
            <a:r>
              <a:rPr lang="en-US" dirty="0"/>
              <a:t>.</a:t>
            </a:r>
            <a:endParaRPr lang="en-US" b="1" dirty="0"/>
          </a:p>
          <a:p>
            <a:endParaRPr lang="en-US" dirty="0"/>
          </a:p>
        </p:txBody>
      </p:sp>
      <p:pic>
        <p:nvPicPr>
          <p:cNvPr id="12" name="Picture 11"/>
          <p:cNvPicPr>
            <a:picLocks noChangeAspect="1"/>
          </p:cNvPicPr>
          <p:nvPr/>
        </p:nvPicPr>
        <p:blipFill>
          <a:blip r:embed="rId5"/>
          <a:stretch>
            <a:fillRect/>
          </a:stretch>
        </p:blipFill>
        <p:spPr>
          <a:xfrm>
            <a:off x="814070" y="4297289"/>
            <a:ext cx="3933825" cy="533400"/>
          </a:xfrm>
          <a:prstGeom prst="rect">
            <a:avLst/>
          </a:prstGeom>
        </p:spPr>
      </p:pic>
      <p:cxnSp>
        <p:nvCxnSpPr>
          <p:cNvPr id="14" name="Straight Arrow Connector 13"/>
          <p:cNvCxnSpPr/>
          <p:nvPr/>
        </p:nvCxnSpPr>
        <p:spPr>
          <a:xfrm flipV="1">
            <a:off x="2168165" y="4071107"/>
            <a:ext cx="1404594" cy="49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572760" y="3941218"/>
            <a:ext cx="2093682" cy="48804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Type of a is *</a:t>
            </a:r>
            <a:r>
              <a:rPr lang="en-US" sz="1400" b="1" dirty="0" err="1" smtClean="0">
                <a:solidFill>
                  <a:schemeClr val="accent2"/>
                </a:solidFill>
              </a:rPr>
              <a:t>int</a:t>
            </a:r>
            <a:endParaRPr lang="en-US" sz="1400" b="1" dirty="0" smtClean="0">
              <a:solidFill>
                <a:schemeClr val="accent2"/>
              </a:solidFill>
            </a:endParaRPr>
          </a:p>
          <a:p>
            <a:pPr algn="ctr"/>
            <a:r>
              <a:rPr lang="en-US" sz="1400" b="1" dirty="0" smtClean="0">
                <a:solidFill>
                  <a:schemeClr val="accent2"/>
                </a:solidFill>
              </a:rPr>
              <a:t>Value of a is address of b </a:t>
            </a:r>
            <a:endParaRPr lang="en-US" sz="1400" b="1" dirty="0">
              <a:solidFill>
                <a:schemeClr val="accent2"/>
              </a:solidFill>
            </a:endParaRPr>
          </a:p>
        </p:txBody>
      </p:sp>
      <p:sp>
        <p:nvSpPr>
          <p:cNvPr id="21" name="TextBox 20"/>
          <p:cNvSpPr txBox="1"/>
          <p:nvPr/>
        </p:nvSpPr>
        <p:spPr>
          <a:xfrm>
            <a:off x="367645" y="4965536"/>
            <a:ext cx="3525625" cy="1754326"/>
          </a:xfrm>
          <a:prstGeom prst="rect">
            <a:avLst/>
          </a:prstGeom>
          <a:noFill/>
        </p:spPr>
        <p:txBody>
          <a:bodyPr wrap="square" rtlCol="0">
            <a:spAutoFit/>
          </a:bodyPr>
          <a:lstStyle/>
          <a:p>
            <a:pPr marL="285750" indent="-285750">
              <a:buFont typeface="Wingdings" panose="05000000000000000000" pitchFamily="2" charset="2"/>
              <a:buChar char="v"/>
            </a:pPr>
            <a:r>
              <a:rPr lang="en-US" b="1" dirty="0"/>
              <a:t>Passing pointer to a </a:t>
            </a:r>
            <a:r>
              <a:rPr lang="en-US" b="1" dirty="0" smtClean="0"/>
              <a:t>function</a:t>
            </a:r>
          </a:p>
          <a:p>
            <a:pPr marL="742950" lvl="1" indent="-285750">
              <a:buFont typeface="Arial" panose="020B0604020202020204" pitchFamily="34" charset="0"/>
              <a:buChar char="•"/>
            </a:pPr>
            <a:r>
              <a:rPr lang="en-US" dirty="0" smtClean="0"/>
              <a:t>Value of pointer will be changed  when passing </a:t>
            </a:r>
            <a:r>
              <a:rPr lang="en-US" dirty="0"/>
              <a:t>pointer to a function</a:t>
            </a:r>
          </a:p>
          <a:p>
            <a:pPr marL="742950" lvl="1" indent="-285750">
              <a:buFont typeface="Arial" panose="020B0604020202020204" pitchFamily="34" charset="0"/>
              <a:buChar char="•"/>
            </a:pPr>
            <a:endParaRPr lang="en-US" b="1" dirty="0"/>
          </a:p>
          <a:p>
            <a:pPr marL="285750" indent="-285750">
              <a:buFont typeface="Wingdings" panose="05000000000000000000" pitchFamily="2" charset="2"/>
              <a:buChar char="v"/>
            </a:pPr>
            <a:endParaRPr lang="en-US" dirty="0"/>
          </a:p>
        </p:txBody>
      </p:sp>
      <p:pic>
        <p:nvPicPr>
          <p:cNvPr id="22" name="Picture 21"/>
          <p:cNvPicPr>
            <a:picLocks noChangeAspect="1"/>
          </p:cNvPicPr>
          <p:nvPr/>
        </p:nvPicPr>
        <p:blipFill>
          <a:blip r:embed="rId6"/>
          <a:stretch>
            <a:fillRect/>
          </a:stretch>
        </p:blipFill>
        <p:spPr>
          <a:xfrm>
            <a:off x="4022888" y="4962324"/>
            <a:ext cx="4114800" cy="1724025"/>
          </a:xfrm>
          <a:prstGeom prst="rect">
            <a:avLst/>
          </a:prstGeom>
        </p:spPr>
      </p:pic>
    </p:spTree>
    <p:extLst>
      <p:ext uri="{BB962C8B-B14F-4D97-AF65-F5344CB8AC3E}">
        <p14:creationId xmlns:p14="http://schemas.microsoft.com/office/powerpoint/2010/main" val="3532694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85751" y="4012518"/>
            <a:ext cx="4629150" cy="2124075"/>
          </a:xfrm>
          <a:prstGeom prst="rect">
            <a:avLst/>
          </a:prstGeom>
        </p:spPr>
      </p:pic>
      <p:sp>
        <p:nvSpPr>
          <p:cNvPr id="2" name="Title 1"/>
          <p:cNvSpPr>
            <a:spLocks noGrp="1"/>
          </p:cNvSpPr>
          <p:nvPr>
            <p:ph type="title"/>
          </p:nvPr>
        </p:nvSpPr>
        <p:spPr>
          <a:xfrm>
            <a:off x="140036" y="197822"/>
            <a:ext cx="5526405" cy="773906"/>
          </a:xfrm>
        </p:spPr>
        <p:txBody>
          <a:bodyPr>
            <a:noAutofit/>
          </a:bodyPr>
          <a:lstStyle/>
          <a:p>
            <a:r>
              <a:rPr lang="en-US" b="1" dirty="0" smtClean="0"/>
              <a:t>Pointer</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646331"/>
          </a:xfrm>
          <a:prstGeom prst="rect">
            <a:avLst/>
          </a:prstGeom>
          <a:noFill/>
        </p:spPr>
        <p:txBody>
          <a:bodyPr wrap="square" rtlCol="0">
            <a:spAutoFit/>
          </a:bodyPr>
          <a:lstStyle/>
          <a:p>
            <a:pPr marL="342900" indent="-342900">
              <a:buFont typeface="Wingdings" panose="05000000000000000000" pitchFamily="2" charset="2"/>
              <a:buChar char="v"/>
            </a:pPr>
            <a:r>
              <a:rPr lang="en-US" b="1" dirty="0"/>
              <a:t>Returning pointer from a </a:t>
            </a:r>
            <a:r>
              <a:rPr lang="en-US" b="1" dirty="0" smtClean="0"/>
              <a:t>function</a:t>
            </a:r>
            <a:endParaRPr lang="en-US" dirty="0" smtClean="0"/>
          </a:p>
          <a:p>
            <a:pPr marL="800100" lvl="1" indent="-342900">
              <a:buFont typeface="Arial" panose="020B0604020202020204" pitchFamily="34" charset="0"/>
              <a:buChar char="•"/>
            </a:pPr>
            <a:endParaRPr lang="en-US" dirty="0"/>
          </a:p>
        </p:txBody>
      </p:sp>
      <p:sp>
        <p:nvSpPr>
          <p:cNvPr id="6" name="TextBox 5"/>
          <p:cNvSpPr txBox="1"/>
          <p:nvPr/>
        </p:nvSpPr>
        <p:spPr>
          <a:xfrm>
            <a:off x="367645" y="3326576"/>
            <a:ext cx="6202837"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Do not pass a pointer to an array as a argument to a function. Use slice instead</a:t>
            </a:r>
            <a:r>
              <a:rPr lang="en-US" b="1" dirty="0" smtClean="0"/>
              <a:t>.</a:t>
            </a:r>
          </a:p>
        </p:txBody>
      </p:sp>
      <p:cxnSp>
        <p:nvCxnSpPr>
          <p:cNvPr id="14" name="Straight Arrow Connector 13"/>
          <p:cNvCxnSpPr/>
          <p:nvPr/>
        </p:nvCxnSpPr>
        <p:spPr>
          <a:xfrm flipV="1">
            <a:off x="2641003" y="5247722"/>
            <a:ext cx="1404594" cy="49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162501" y="5041221"/>
            <a:ext cx="2093682" cy="48804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[90 90 91]</a:t>
            </a:r>
            <a:endParaRPr lang="en-US" sz="1400" b="1" dirty="0">
              <a:solidFill>
                <a:schemeClr val="accent2"/>
              </a:solidFill>
            </a:endParaRPr>
          </a:p>
        </p:txBody>
      </p:sp>
      <p:pic>
        <p:nvPicPr>
          <p:cNvPr id="3" name="Picture 2"/>
          <p:cNvPicPr>
            <a:picLocks noChangeAspect="1"/>
          </p:cNvPicPr>
          <p:nvPr/>
        </p:nvPicPr>
        <p:blipFill>
          <a:blip r:embed="rId5"/>
          <a:stretch>
            <a:fillRect/>
          </a:stretch>
        </p:blipFill>
        <p:spPr>
          <a:xfrm>
            <a:off x="485751" y="1711009"/>
            <a:ext cx="3537137" cy="1613717"/>
          </a:xfrm>
          <a:prstGeom prst="rect">
            <a:avLst/>
          </a:prstGeom>
        </p:spPr>
      </p:pic>
      <p:cxnSp>
        <p:nvCxnSpPr>
          <p:cNvPr id="15" name="Straight Arrow Connector 14"/>
          <p:cNvCxnSpPr/>
          <p:nvPr/>
        </p:nvCxnSpPr>
        <p:spPr>
          <a:xfrm flipV="1">
            <a:off x="3343300" y="2528791"/>
            <a:ext cx="1404594" cy="49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747895" y="2398902"/>
            <a:ext cx="2093682" cy="48804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Value of d 5 </a:t>
            </a:r>
          </a:p>
        </p:txBody>
      </p:sp>
    </p:spTree>
    <p:extLst>
      <p:ext uri="{BB962C8B-B14F-4D97-AF65-F5344CB8AC3E}">
        <p14:creationId xmlns:p14="http://schemas.microsoft.com/office/powerpoint/2010/main" val="3137041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67894" y="2845807"/>
            <a:ext cx="4733925" cy="1285875"/>
          </a:xfrm>
          <a:prstGeom prst="rect">
            <a:avLst/>
          </a:prstGeom>
        </p:spPr>
      </p:pic>
      <p:sp>
        <p:nvSpPr>
          <p:cNvPr id="2" name="Title 1"/>
          <p:cNvSpPr>
            <a:spLocks noGrp="1"/>
          </p:cNvSpPr>
          <p:nvPr>
            <p:ph type="title"/>
          </p:nvPr>
        </p:nvSpPr>
        <p:spPr>
          <a:xfrm>
            <a:off x="140036" y="197822"/>
            <a:ext cx="5526405" cy="773906"/>
          </a:xfrm>
        </p:spPr>
        <p:txBody>
          <a:bodyPr>
            <a:noAutofit/>
          </a:bodyPr>
          <a:lstStyle/>
          <a:p>
            <a:r>
              <a:rPr lang="en-US" b="1" dirty="0" err="1" smtClean="0"/>
              <a:t>Struct</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1754326"/>
          </a:xfrm>
          <a:prstGeom prst="rect">
            <a:avLst/>
          </a:prstGeom>
          <a:noFill/>
        </p:spPr>
        <p:txBody>
          <a:bodyPr wrap="square" rtlCol="0">
            <a:spAutoFit/>
          </a:bodyPr>
          <a:lstStyle/>
          <a:p>
            <a:pPr marL="285750" indent="-285750">
              <a:buFont typeface="Wingdings" panose="05000000000000000000" pitchFamily="2" charset="2"/>
              <a:buChar char="v"/>
            </a:pPr>
            <a:r>
              <a:rPr lang="en-US" b="1" dirty="0"/>
              <a:t>What is a structure?</a:t>
            </a:r>
          </a:p>
          <a:p>
            <a:pPr marL="800100" lvl="1" indent="-342900">
              <a:buFont typeface="Arial" panose="020B0604020202020204" pitchFamily="34" charset="0"/>
              <a:buChar char="•"/>
            </a:pPr>
            <a:r>
              <a:rPr lang="en-US" dirty="0"/>
              <a:t>A structure is a user defined type which represents a collection of fields. It can be used in places where it makes sense to group the data into a single unit rather than maintaining each of them as separate types</a:t>
            </a:r>
            <a:r>
              <a:rPr lang="en-US" dirty="0" smtClean="0"/>
              <a:t>.</a:t>
            </a:r>
            <a:endParaRPr lang="en-US" dirty="0"/>
          </a:p>
          <a:p>
            <a:pPr marL="342900" indent="-342900">
              <a:buFont typeface="Wingdings" panose="05000000000000000000" pitchFamily="2" charset="2"/>
              <a:buChar char="v"/>
            </a:pPr>
            <a:r>
              <a:rPr lang="en-US" b="1" dirty="0"/>
              <a:t>Declaring a </a:t>
            </a:r>
            <a:r>
              <a:rPr lang="en-US" b="1" dirty="0" smtClean="0"/>
              <a:t>structure:</a:t>
            </a:r>
            <a:endParaRPr lang="en-US" b="1" dirty="0"/>
          </a:p>
          <a:p>
            <a:pPr marL="342900" indent="-342900">
              <a:buFont typeface="Wingdings" panose="05000000000000000000" pitchFamily="2" charset="2"/>
              <a:buChar char="v"/>
            </a:pPr>
            <a:endParaRPr lang="en-US" dirty="0"/>
          </a:p>
        </p:txBody>
      </p:sp>
      <p:cxnSp>
        <p:nvCxnSpPr>
          <p:cNvPr id="15" name="Straight Arrow Connector 14"/>
          <p:cNvCxnSpPr/>
          <p:nvPr/>
        </p:nvCxnSpPr>
        <p:spPr>
          <a:xfrm flipV="1">
            <a:off x="1941921" y="2734091"/>
            <a:ext cx="1545997" cy="24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572759" y="2490069"/>
            <a:ext cx="2093682" cy="48804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2"/>
                </a:solidFill>
              </a:rPr>
              <a:t>Name of </a:t>
            </a:r>
            <a:r>
              <a:rPr lang="en-US" sz="1400" b="1" dirty="0" err="1" smtClean="0">
                <a:solidFill>
                  <a:schemeClr val="accent2"/>
                </a:solidFill>
              </a:rPr>
              <a:t>struct</a:t>
            </a:r>
            <a:endParaRPr lang="en-US" sz="1400" b="1" dirty="0">
              <a:solidFill>
                <a:schemeClr val="accent2"/>
              </a:solidFill>
            </a:endParaRPr>
          </a:p>
        </p:txBody>
      </p:sp>
      <p:sp>
        <p:nvSpPr>
          <p:cNvPr id="9" name="Rounded Rectangle 8"/>
          <p:cNvSpPr/>
          <p:nvPr/>
        </p:nvSpPr>
        <p:spPr>
          <a:xfrm>
            <a:off x="4119513" y="3197565"/>
            <a:ext cx="2718409" cy="67685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Fields of </a:t>
            </a:r>
            <a:r>
              <a:rPr lang="en-US" dirty="0" err="1" smtClean="0">
                <a:solidFill>
                  <a:schemeClr val="accent2"/>
                </a:solidFill>
              </a:rPr>
              <a:t>struct</a:t>
            </a:r>
            <a:endParaRPr lang="en-US" dirty="0">
              <a:solidFill>
                <a:schemeClr val="accent2"/>
              </a:solidFill>
            </a:endParaRPr>
          </a:p>
        </p:txBody>
      </p:sp>
      <p:cxnSp>
        <p:nvCxnSpPr>
          <p:cNvPr id="17" name="Straight Arrow Connector 16"/>
          <p:cNvCxnSpPr/>
          <p:nvPr/>
        </p:nvCxnSpPr>
        <p:spPr>
          <a:xfrm>
            <a:off x="2903238" y="3197565"/>
            <a:ext cx="1216275" cy="248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1"/>
          </p:cNvCxnSpPr>
          <p:nvPr/>
        </p:nvCxnSpPr>
        <p:spPr>
          <a:xfrm>
            <a:off x="2903238" y="3535990"/>
            <a:ext cx="12162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780907" y="3660029"/>
            <a:ext cx="1338606" cy="12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478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S</a:t>
            </a:r>
            <a:r>
              <a:rPr lang="en-US" b="1" dirty="0" smtClean="0"/>
              <a:t>tructures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Ways to create structures?</a:t>
            </a:r>
            <a:endParaRPr lang="en-US" b="1" dirty="0"/>
          </a:p>
          <a:p>
            <a:pPr marL="342900" indent="-342900">
              <a:buFont typeface="Wingdings" panose="05000000000000000000" pitchFamily="2" charset="2"/>
              <a:buChar char="v"/>
            </a:pPr>
            <a:endParaRPr lang="en-US" dirty="0"/>
          </a:p>
        </p:txBody>
      </p:sp>
      <p:pic>
        <p:nvPicPr>
          <p:cNvPr id="3" name="Picture 2"/>
          <p:cNvPicPr>
            <a:picLocks noChangeAspect="1"/>
          </p:cNvPicPr>
          <p:nvPr/>
        </p:nvPicPr>
        <p:blipFill>
          <a:blip r:embed="rId4"/>
          <a:stretch>
            <a:fillRect/>
          </a:stretch>
        </p:blipFill>
        <p:spPr>
          <a:xfrm>
            <a:off x="515572" y="1842957"/>
            <a:ext cx="7162800" cy="3505200"/>
          </a:xfrm>
          <a:prstGeom prst="rect">
            <a:avLst/>
          </a:prstGeom>
        </p:spPr>
      </p:pic>
      <p:pic>
        <p:nvPicPr>
          <p:cNvPr id="7" name="Picture 6"/>
          <p:cNvPicPr>
            <a:picLocks noChangeAspect="1"/>
          </p:cNvPicPr>
          <p:nvPr/>
        </p:nvPicPr>
        <p:blipFill>
          <a:blip r:embed="rId5"/>
          <a:stretch>
            <a:fillRect/>
          </a:stretch>
        </p:blipFill>
        <p:spPr>
          <a:xfrm>
            <a:off x="4770405" y="1842957"/>
            <a:ext cx="4373596" cy="2400300"/>
          </a:xfrm>
          <a:prstGeom prst="rect">
            <a:avLst/>
          </a:prstGeom>
        </p:spPr>
      </p:pic>
      <p:pic>
        <p:nvPicPr>
          <p:cNvPr id="8" name="Picture 7"/>
          <p:cNvPicPr>
            <a:picLocks noChangeAspect="1"/>
          </p:cNvPicPr>
          <p:nvPr/>
        </p:nvPicPr>
        <p:blipFill>
          <a:blip r:embed="rId6"/>
          <a:stretch>
            <a:fillRect/>
          </a:stretch>
        </p:blipFill>
        <p:spPr>
          <a:xfrm>
            <a:off x="4770405" y="4271831"/>
            <a:ext cx="2847975" cy="523875"/>
          </a:xfrm>
          <a:prstGeom prst="rect">
            <a:avLst/>
          </a:prstGeom>
        </p:spPr>
      </p:pic>
    </p:spTree>
    <p:extLst>
      <p:ext uri="{BB962C8B-B14F-4D97-AF65-F5344CB8AC3E}">
        <p14:creationId xmlns:p14="http://schemas.microsoft.com/office/powerpoint/2010/main" val="4214347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500"/>
                                        <p:tgtEl>
                                          <p:spTgt spid="8"/>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pPr algn="ctr"/>
            <a:r>
              <a:rPr lang="en-US" dirty="0" smtClean="0"/>
              <a:t>Contents</a:t>
            </a: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graphicFrame>
        <p:nvGraphicFramePr>
          <p:cNvPr id="8" name="Diagram 7"/>
          <p:cNvGraphicFramePr/>
          <p:nvPr>
            <p:extLst>
              <p:ext uri="{D42A27DB-BD31-4B8C-83A1-F6EECF244321}">
                <p14:modId xmlns:p14="http://schemas.microsoft.com/office/powerpoint/2010/main" val="2417587299"/>
              </p:ext>
            </p:extLst>
          </p:nvPr>
        </p:nvGraphicFramePr>
        <p:xfrm>
          <a:off x="1140643" y="1743960"/>
          <a:ext cx="6900422" cy="4355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9138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S</a:t>
            </a:r>
            <a:r>
              <a:rPr lang="en-US" b="1" dirty="0" smtClean="0"/>
              <a:t>tructures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Accessing individual fields of a </a:t>
            </a:r>
            <a:r>
              <a:rPr lang="en-US" b="1" dirty="0" err="1" smtClean="0"/>
              <a:t>struct</a:t>
            </a:r>
            <a:r>
              <a:rPr lang="en-US" b="1" dirty="0" smtClean="0"/>
              <a:t>?</a:t>
            </a:r>
            <a:endParaRPr lang="en-US" b="1" dirty="0"/>
          </a:p>
          <a:p>
            <a:pPr marL="342900" indent="-342900">
              <a:buFont typeface="Wingdings" panose="05000000000000000000" pitchFamily="2" charset="2"/>
              <a:buChar char="v"/>
            </a:pPr>
            <a:endParaRPr lang="en-US" dirty="0"/>
          </a:p>
        </p:txBody>
      </p:sp>
      <p:pic>
        <p:nvPicPr>
          <p:cNvPr id="9" name="Picture 8"/>
          <p:cNvPicPr>
            <a:picLocks noChangeAspect="1"/>
          </p:cNvPicPr>
          <p:nvPr/>
        </p:nvPicPr>
        <p:blipFill>
          <a:blip r:embed="rId4"/>
          <a:stretch>
            <a:fillRect/>
          </a:stretch>
        </p:blipFill>
        <p:spPr>
          <a:xfrm>
            <a:off x="482583" y="1731907"/>
            <a:ext cx="5286621" cy="2680775"/>
          </a:xfrm>
          <a:prstGeom prst="rect">
            <a:avLst/>
          </a:prstGeom>
        </p:spPr>
      </p:pic>
      <p:sp>
        <p:nvSpPr>
          <p:cNvPr id="10" name="TextBox 9"/>
          <p:cNvSpPr txBox="1"/>
          <p:nvPr/>
        </p:nvSpPr>
        <p:spPr>
          <a:xfrm>
            <a:off x="140036" y="4486837"/>
            <a:ext cx="2282653"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a:t>Anonymous fields</a:t>
            </a:r>
          </a:p>
        </p:txBody>
      </p:sp>
      <p:pic>
        <p:nvPicPr>
          <p:cNvPr id="12" name="Picture 11"/>
          <p:cNvPicPr>
            <a:picLocks noChangeAspect="1"/>
          </p:cNvPicPr>
          <p:nvPr/>
        </p:nvPicPr>
        <p:blipFill>
          <a:blip r:embed="rId5"/>
          <a:stretch>
            <a:fillRect/>
          </a:stretch>
        </p:blipFill>
        <p:spPr>
          <a:xfrm>
            <a:off x="2338240" y="4621844"/>
            <a:ext cx="3581400" cy="2124075"/>
          </a:xfrm>
          <a:prstGeom prst="rect">
            <a:avLst/>
          </a:prstGeom>
        </p:spPr>
      </p:pic>
      <p:pic>
        <p:nvPicPr>
          <p:cNvPr id="13" name="Picture 12"/>
          <p:cNvPicPr>
            <a:picLocks noChangeAspect="1"/>
          </p:cNvPicPr>
          <p:nvPr/>
        </p:nvPicPr>
        <p:blipFill>
          <a:blip r:embed="rId6"/>
          <a:stretch>
            <a:fillRect/>
          </a:stretch>
        </p:blipFill>
        <p:spPr>
          <a:xfrm>
            <a:off x="4594878" y="6279194"/>
            <a:ext cx="2143125" cy="466725"/>
          </a:xfrm>
          <a:prstGeom prst="rect">
            <a:avLst/>
          </a:prstGeom>
        </p:spPr>
      </p:pic>
    </p:spTree>
    <p:extLst>
      <p:ext uri="{BB962C8B-B14F-4D97-AF65-F5344CB8AC3E}">
        <p14:creationId xmlns:p14="http://schemas.microsoft.com/office/powerpoint/2010/main" val="373253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S</a:t>
            </a:r>
            <a:r>
              <a:rPr lang="en-US" b="1" dirty="0" smtClean="0"/>
              <a:t>tructures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Nested </a:t>
            </a:r>
            <a:r>
              <a:rPr lang="en-US" b="1" dirty="0" err="1" smtClean="0"/>
              <a:t>structs</a:t>
            </a:r>
            <a:r>
              <a:rPr lang="en-US" b="1" dirty="0" smtClean="0"/>
              <a:t>?</a:t>
            </a:r>
            <a:endParaRPr lang="en-US" b="1" dirty="0"/>
          </a:p>
          <a:p>
            <a:pPr marL="342900" indent="-342900">
              <a:buFont typeface="Wingdings" panose="05000000000000000000" pitchFamily="2" charset="2"/>
              <a:buChar char="v"/>
            </a:pPr>
            <a:endParaRPr lang="en-US" dirty="0"/>
          </a:p>
        </p:txBody>
      </p:sp>
      <p:pic>
        <p:nvPicPr>
          <p:cNvPr id="3" name="Picture 2"/>
          <p:cNvPicPr>
            <a:picLocks noChangeAspect="1"/>
          </p:cNvPicPr>
          <p:nvPr/>
        </p:nvPicPr>
        <p:blipFill>
          <a:blip r:embed="rId4"/>
          <a:stretch>
            <a:fillRect/>
          </a:stretch>
        </p:blipFill>
        <p:spPr>
          <a:xfrm>
            <a:off x="476005" y="1754416"/>
            <a:ext cx="4586189" cy="3420899"/>
          </a:xfrm>
          <a:prstGeom prst="rect">
            <a:avLst/>
          </a:prstGeom>
        </p:spPr>
      </p:pic>
      <p:sp>
        <p:nvSpPr>
          <p:cNvPr id="5" name="Rounded Rectangle 4"/>
          <p:cNvSpPr/>
          <p:nvPr/>
        </p:nvSpPr>
        <p:spPr>
          <a:xfrm>
            <a:off x="2948209" y="4402318"/>
            <a:ext cx="2549999" cy="3299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{Naveen 50 {Chicago Illinois}}</a:t>
            </a:r>
          </a:p>
        </p:txBody>
      </p:sp>
      <p:pic>
        <p:nvPicPr>
          <p:cNvPr id="7" name="Picture 6"/>
          <p:cNvPicPr>
            <a:picLocks noChangeAspect="1"/>
          </p:cNvPicPr>
          <p:nvPr/>
        </p:nvPicPr>
        <p:blipFill>
          <a:blip r:embed="rId5"/>
          <a:stretch>
            <a:fillRect/>
          </a:stretch>
        </p:blipFill>
        <p:spPr>
          <a:xfrm>
            <a:off x="476005" y="5234418"/>
            <a:ext cx="5476875" cy="990600"/>
          </a:xfrm>
          <a:prstGeom prst="rect">
            <a:avLst/>
          </a:prstGeom>
        </p:spPr>
      </p:pic>
      <p:pic>
        <p:nvPicPr>
          <p:cNvPr id="8" name="Picture 7"/>
          <p:cNvPicPr>
            <a:picLocks noChangeAspect="1"/>
          </p:cNvPicPr>
          <p:nvPr/>
        </p:nvPicPr>
        <p:blipFill>
          <a:blip r:embed="rId6"/>
          <a:stretch>
            <a:fillRect/>
          </a:stretch>
        </p:blipFill>
        <p:spPr>
          <a:xfrm>
            <a:off x="5975764" y="4951014"/>
            <a:ext cx="2600325" cy="1295400"/>
          </a:xfrm>
          <a:prstGeom prst="rect">
            <a:avLst/>
          </a:prstGeom>
        </p:spPr>
      </p:pic>
    </p:spTree>
    <p:extLst>
      <p:ext uri="{BB962C8B-B14F-4D97-AF65-F5344CB8AC3E}">
        <p14:creationId xmlns:p14="http://schemas.microsoft.com/office/powerpoint/2010/main" val="3646713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5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S</a:t>
            </a:r>
            <a:r>
              <a:rPr lang="en-US" b="1" dirty="0" smtClean="0"/>
              <a:t>tructures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Promoted </a:t>
            </a:r>
            <a:r>
              <a:rPr lang="en-US" b="1" dirty="0" smtClean="0"/>
              <a:t>fields?</a:t>
            </a:r>
            <a:endParaRPr lang="en-US" b="1" dirty="0"/>
          </a:p>
          <a:p>
            <a:pPr marL="342900" indent="-342900">
              <a:buFont typeface="Wingdings" panose="05000000000000000000" pitchFamily="2" charset="2"/>
              <a:buChar char="v"/>
            </a:pPr>
            <a:endParaRPr lang="en-US" dirty="0"/>
          </a:p>
        </p:txBody>
      </p:sp>
      <p:pic>
        <p:nvPicPr>
          <p:cNvPr id="6" name="Picture 5"/>
          <p:cNvPicPr>
            <a:picLocks noChangeAspect="1"/>
          </p:cNvPicPr>
          <p:nvPr/>
        </p:nvPicPr>
        <p:blipFill>
          <a:blip r:embed="rId4"/>
          <a:stretch>
            <a:fillRect/>
          </a:stretch>
        </p:blipFill>
        <p:spPr>
          <a:xfrm>
            <a:off x="393470" y="1654688"/>
            <a:ext cx="5375734" cy="4697327"/>
          </a:xfrm>
          <a:prstGeom prst="rect">
            <a:avLst/>
          </a:prstGeom>
        </p:spPr>
      </p:pic>
    </p:spTree>
    <p:extLst>
      <p:ext uri="{BB962C8B-B14F-4D97-AF65-F5344CB8AC3E}">
        <p14:creationId xmlns:p14="http://schemas.microsoft.com/office/powerpoint/2010/main" val="83142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S</a:t>
            </a:r>
            <a:r>
              <a:rPr lang="en-US" b="1" dirty="0" smtClean="0"/>
              <a:t>tructures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Exported </a:t>
            </a:r>
            <a:r>
              <a:rPr lang="en-US" b="1" dirty="0" err="1"/>
              <a:t>Structs</a:t>
            </a:r>
            <a:r>
              <a:rPr lang="en-US" b="1" dirty="0"/>
              <a:t> and </a:t>
            </a:r>
            <a:r>
              <a:rPr lang="en-US" b="1" dirty="0" smtClean="0"/>
              <a:t>Fields</a:t>
            </a:r>
            <a:endParaRPr lang="en-US" b="1" dirty="0"/>
          </a:p>
          <a:p>
            <a:pPr marL="342900" indent="-342900">
              <a:buFont typeface="Wingdings" panose="05000000000000000000" pitchFamily="2" charset="2"/>
              <a:buChar char="v"/>
            </a:pPr>
            <a:endParaRPr lang="en-US" dirty="0"/>
          </a:p>
        </p:txBody>
      </p:sp>
      <p:pic>
        <p:nvPicPr>
          <p:cNvPr id="3" name="Picture 2"/>
          <p:cNvPicPr>
            <a:picLocks noChangeAspect="1"/>
          </p:cNvPicPr>
          <p:nvPr/>
        </p:nvPicPr>
        <p:blipFill>
          <a:blip r:embed="rId4"/>
          <a:stretch>
            <a:fillRect/>
          </a:stretch>
        </p:blipFill>
        <p:spPr>
          <a:xfrm>
            <a:off x="216719" y="1810879"/>
            <a:ext cx="3676650" cy="2105025"/>
          </a:xfrm>
          <a:prstGeom prst="rect">
            <a:avLst/>
          </a:prstGeom>
        </p:spPr>
      </p:pic>
      <p:pic>
        <p:nvPicPr>
          <p:cNvPr id="7" name="Picture 6"/>
          <p:cNvPicPr>
            <a:picLocks noChangeAspect="1"/>
          </p:cNvPicPr>
          <p:nvPr/>
        </p:nvPicPr>
        <p:blipFill>
          <a:blip r:embed="rId5"/>
          <a:stretch>
            <a:fillRect/>
          </a:stretch>
        </p:blipFill>
        <p:spPr>
          <a:xfrm>
            <a:off x="3970052" y="1810879"/>
            <a:ext cx="3962400" cy="2105025"/>
          </a:xfrm>
          <a:prstGeom prst="rect">
            <a:avLst/>
          </a:prstGeom>
        </p:spPr>
      </p:pic>
      <p:pic>
        <p:nvPicPr>
          <p:cNvPr id="8" name="Picture 7"/>
          <p:cNvPicPr>
            <a:picLocks noChangeAspect="1"/>
          </p:cNvPicPr>
          <p:nvPr/>
        </p:nvPicPr>
        <p:blipFill>
          <a:blip r:embed="rId6"/>
          <a:stretch>
            <a:fillRect/>
          </a:stretch>
        </p:blipFill>
        <p:spPr>
          <a:xfrm>
            <a:off x="1883980" y="3921201"/>
            <a:ext cx="6067425" cy="2628900"/>
          </a:xfrm>
          <a:prstGeom prst="rect">
            <a:avLst/>
          </a:prstGeom>
        </p:spPr>
      </p:pic>
      <p:sp>
        <p:nvSpPr>
          <p:cNvPr id="9" name="Rounded Rectangle 8"/>
          <p:cNvSpPr/>
          <p:nvPr/>
        </p:nvSpPr>
        <p:spPr>
          <a:xfrm>
            <a:off x="301658" y="2232159"/>
            <a:ext cx="1828800" cy="4167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92231" y="3478491"/>
            <a:ext cx="1998482" cy="4374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355942" y="5957740"/>
            <a:ext cx="1941922" cy="3965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186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S</a:t>
            </a:r>
            <a:r>
              <a:rPr lang="en-US" b="1" dirty="0" smtClean="0"/>
              <a:t>tructures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923330"/>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t>Structs</a:t>
            </a:r>
            <a:r>
              <a:rPr lang="en-US" b="1" dirty="0"/>
              <a:t> </a:t>
            </a:r>
            <a:r>
              <a:rPr lang="en-US" b="1" dirty="0" smtClean="0"/>
              <a:t>Equality</a:t>
            </a:r>
          </a:p>
          <a:p>
            <a:pPr marL="742950" lvl="1" indent="-285750">
              <a:buFont typeface="Courier New" panose="02070309020205020404" pitchFamily="49" charset="0"/>
              <a:buChar char="o"/>
            </a:pPr>
            <a:r>
              <a:rPr lang="en-US" dirty="0" err="1"/>
              <a:t>Structs</a:t>
            </a:r>
            <a:r>
              <a:rPr lang="en-US" dirty="0"/>
              <a:t> are value types and are comparable if each of their fields are comparable. Two </a:t>
            </a:r>
            <a:r>
              <a:rPr lang="en-US" dirty="0" err="1"/>
              <a:t>struct</a:t>
            </a:r>
            <a:r>
              <a:rPr lang="en-US" dirty="0"/>
              <a:t> variables are considered equal if their corresponding fields are equal.</a:t>
            </a:r>
          </a:p>
        </p:txBody>
      </p:sp>
      <p:pic>
        <p:nvPicPr>
          <p:cNvPr id="5" name="Picture 4"/>
          <p:cNvPicPr>
            <a:picLocks noChangeAspect="1"/>
          </p:cNvPicPr>
          <p:nvPr/>
        </p:nvPicPr>
        <p:blipFill>
          <a:blip r:embed="rId4"/>
          <a:stretch>
            <a:fillRect/>
          </a:stretch>
        </p:blipFill>
        <p:spPr>
          <a:xfrm>
            <a:off x="306125" y="2254853"/>
            <a:ext cx="5534025" cy="3676650"/>
          </a:xfrm>
          <a:prstGeom prst="rect">
            <a:avLst/>
          </a:prstGeom>
        </p:spPr>
      </p:pic>
      <p:pic>
        <p:nvPicPr>
          <p:cNvPr id="6" name="Picture 5"/>
          <p:cNvPicPr>
            <a:picLocks noChangeAspect="1"/>
          </p:cNvPicPr>
          <p:nvPr/>
        </p:nvPicPr>
        <p:blipFill>
          <a:blip r:embed="rId5"/>
          <a:stretch>
            <a:fillRect/>
          </a:stretch>
        </p:blipFill>
        <p:spPr>
          <a:xfrm>
            <a:off x="5280433" y="2931670"/>
            <a:ext cx="2466975" cy="390525"/>
          </a:xfrm>
          <a:prstGeom prst="rect">
            <a:avLst/>
          </a:prstGeom>
          <a:solidFill>
            <a:srgbClr val="FF0000"/>
          </a:solidFill>
        </p:spPr>
      </p:pic>
      <p:sp>
        <p:nvSpPr>
          <p:cNvPr id="12" name="Rectangle 11"/>
          <p:cNvSpPr/>
          <p:nvPr/>
        </p:nvSpPr>
        <p:spPr>
          <a:xfrm>
            <a:off x="5288437" y="2931670"/>
            <a:ext cx="2469823" cy="3959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6"/>
          <a:stretch>
            <a:fillRect/>
          </a:stretch>
        </p:blipFill>
        <p:spPr>
          <a:xfrm>
            <a:off x="5266955" y="4996648"/>
            <a:ext cx="2752725" cy="371475"/>
          </a:xfrm>
          <a:prstGeom prst="rect">
            <a:avLst/>
          </a:prstGeom>
        </p:spPr>
      </p:pic>
      <p:sp>
        <p:nvSpPr>
          <p:cNvPr id="14" name="Rectangle 13"/>
          <p:cNvSpPr/>
          <p:nvPr/>
        </p:nvSpPr>
        <p:spPr>
          <a:xfrm>
            <a:off x="5280433" y="4986779"/>
            <a:ext cx="2751204" cy="3676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707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Methods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8513770"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A method is just a function with a special receiver type between the </a:t>
            </a:r>
            <a:r>
              <a:rPr lang="en-US" dirty="0" err="1"/>
              <a:t>func</a:t>
            </a:r>
            <a:r>
              <a:rPr lang="en-US" dirty="0"/>
              <a:t> keyword and the method name. The receiver can either be a </a:t>
            </a:r>
            <a:r>
              <a:rPr lang="en-US" dirty="0" err="1"/>
              <a:t>struct</a:t>
            </a:r>
            <a:r>
              <a:rPr lang="en-US" dirty="0"/>
              <a:t> type or non-</a:t>
            </a:r>
            <a:r>
              <a:rPr lang="en-US" dirty="0" err="1"/>
              <a:t>struct</a:t>
            </a:r>
            <a:r>
              <a:rPr lang="en-US" dirty="0"/>
              <a:t> type</a:t>
            </a:r>
            <a:r>
              <a:rPr lang="en-US" dirty="0" smtClean="0"/>
              <a:t>.</a:t>
            </a:r>
          </a:p>
          <a:p>
            <a:pPr marL="285750" indent="-285750">
              <a:buFont typeface="Wingdings" panose="05000000000000000000" pitchFamily="2" charset="2"/>
              <a:buChar char="v"/>
            </a:pPr>
            <a:r>
              <a:rPr lang="en-US" dirty="0" smtClean="0"/>
              <a:t>Syntax:</a:t>
            </a:r>
            <a:endParaRPr lang="en-US" dirty="0"/>
          </a:p>
        </p:txBody>
      </p:sp>
      <p:pic>
        <p:nvPicPr>
          <p:cNvPr id="7" name="Picture 6"/>
          <p:cNvPicPr>
            <a:picLocks noChangeAspect="1"/>
          </p:cNvPicPr>
          <p:nvPr/>
        </p:nvPicPr>
        <p:blipFill>
          <a:blip r:embed="rId4"/>
          <a:stretch>
            <a:fillRect/>
          </a:stretch>
        </p:blipFill>
        <p:spPr>
          <a:xfrm>
            <a:off x="791802" y="2238410"/>
            <a:ext cx="4581525" cy="752475"/>
          </a:xfrm>
          <a:prstGeom prst="rect">
            <a:avLst/>
          </a:prstGeom>
        </p:spPr>
      </p:pic>
      <p:sp>
        <p:nvSpPr>
          <p:cNvPr id="9" name="TextBox 8"/>
          <p:cNvSpPr txBox="1"/>
          <p:nvPr/>
        </p:nvSpPr>
        <p:spPr>
          <a:xfrm>
            <a:off x="140036" y="3007852"/>
            <a:ext cx="1328249" cy="369332"/>
          </a:xfrm>
          <a:prstGeom prst="rect">
            <a:avLst/>
          </a:prstGeom>
          <a:noFill/>
        </p:spPr>
        <p:txBody>
          <a:bodyPr wrap="none" rtlCol="0">
            <a:spAutoFit/>
          </a:bodyPr>
          <a:lstStyle/>
          <a:p>
            <a:pPr marL="285750" indent="-285750">
              <a:buFont typeface="Wingdings" panose="05000000000000000000" pitchFamily="2" charset="2"/>
              <a:buChar char="v"/>
            </a:pPr>
            <a:r>
              <a:rPr lang="en-US" dirty="0" smtClean="0"/>
              <a:t>Example:</a:t>
            </a:r>
            <a:endParaRPr lang="en-US" dirty="0"/>
          </a:p>
        </p:txBody>
      </p:sp>
      <p:pic>
        <p:nvPicPr>
          <p:cNvPr id="10" name="Picture 9"/>
          <p:cNvPicPr>
            <a:picLocks noChangeAspect="1"/>
          </p:cNvPicPr>
          <p:nvPr/>
        </p:nvPicPr>
        <p:blipFill>
          <a:blip r:embed="rId5"/>
          <a:stretch>
            <a:fillRect/>
          </a:stretch>
        </p:blipFill>
        <p:spPr>
          <a:xfrm>
            <a:off x="791802" y="3377184"/>
            <a:ext cx="6057900" cy="2257425"/>
          </a:xfrm>
          <a:prstGeom prst="rect">
            <a:avLst/>
          </a:prstGeom>
        </p:spPr>
      </p:pic>
    </p:spTree>
    <p:extLst>
      <p:ext uri="{BB962C8B-B14F-4D97-AF65-F5344CB8AC3E}">
        <p14:creationId xmlns:p14="http://schemas.microsoft.com/office/powerpoint/2010/main" val="266889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Methods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31523"/>
            <a:ext cx="394177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Methods vs Function:</a:t>
            </a:r>
            <a:endParaRPr lang="en-US" dirty="0"/>
          </a:p>
        </p:txBody>
      </p:sp>
      <p:pic>
        <p:nvPicPr>
          <p:cNvPr id="3" name="Picture 2"/>
          <p:cNvPicPr>
            <a:picLocks noChangeAspect="1"/>
          </p:cNvPicPr>
          <p:nvPr/>
        </p:nvPicPr>
        <p:blipFill>
          <a:blip r:embed="rId4"/>
          <a:stretch>
            <a:fillRect/>
          </a:stretch>
        </p:blipFill>
        <p:spPr>
          <a:xfrm>
            <a:off x="487052" y="1745867"/>
            <a:ext cx="4820240" cy="3071230"/>
          </a:xfrm>
          <a:prstGeom prst="rect">
            <a:avLst/>
          </a:prstGeom>
        </p:spPr>
      </p:pic>
      <p:sp>
        <p:nvSpPr>
          <p:cNvPr id="5" name="TextBox 4"/>
          <p:cNvSpPr txBox="1"/>
          <p:nvPr/>
        </p:nvSpPr>
        <p:spPr>
          <a:xfrm>
            <a:off x="140035" y="4896029"/>
            <a:ext cx="8740013" cy="1446550"/>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Two reasons:</a:t>
            </a:r>
          </a:p>
          <a:p>
            <a:pPr marL="742950" lvl="1" indent="-285750">
              <a:buFont typeface="Courier New" panose="02070309020205020404" pitchFamily="49" charset="0"/>
              <a:buChar char="o"/>
            </a:pPr>
            <a:r>
              <a:rPr lang="en-US" sz="1400" dirty="0"/>
              <a:t>Go is not a pure object-oriented programming language </a:t>
            </a:r>
            <a:r>
              <a:rPr lang="en-US" sz="1400" dirty="0" smtClean="0"/>
              <a:t>and it </a:t>
            </a:r>
            <a:r>
              <a:rPr lang="en-US" sz="1400" dirty="0"/>
              <a:t>does not support classes. Hence methods on types are a way to achieve behavior similar to classes. Methods allow a logical grouping of behavior related to a type similar to classes. </a:t>
            </a:r>
            <a:endParaRPr lang="en-US" sz="1400" dirty="0" smtClean="0"/>
          </a:p>
          <a:p>
            <a:pPr marL="742950" lvl="1" indent="-285750">
              <a:buFont typeface="Courier New" panose="02070309020205020404" pitchFamily="49" charset="0"/>
              <a:buChar char="o"/>
            </a:pPr>
            <a:r>
              <a:rPr lang="en-US" sz="1400" dirty="0"/>
              <a:t>Methods with the same name can be defined on different types whereas functions with the same names are not allowed.</a:t>
            </a:r>
          </a:p>
        </p:txBody>
      </p:sp>
      <p:pic>
        <p:nvPicPr>
          <p:cNvPr id="8" name="Picture 7"/>
          <p:cNvPicPr>
            <a:picLocks noChangeAspect="1"/>
          </p:cNvPicPr>
          <p:nvPr/>
        </p:nvPicPr>
        <p:blipFill>
          <a:blip r:embed="rId5"/>
          <a:stretch>
            <a:fillRect/>
          </a:stretch>
        </p:blipFill>
        <p:spPr>
          <a:xfrm>
            <a:off x="4981575" y="1426779"/>
            <a:ext cx="4162425" cy="3743325"/>
          </a:xfrm>
          <a:prstGeom prst="rect">
            <a:avLst/>
          </a:prstGeom>
        </p:spPr>
      </p:pic>
    </p:spTree>
    <p:extLst>
      <p:ext uri="{BB962C8B-B14F-4D97-AF65-F5344CB8AC3E}">
        <p14:creationId xmlns:p14="http://schemas.microsoft.com/office/powerpoint/2010/main" val="2192402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Methods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5" y="1331523"/>
            <a:ext cx="8645745" cy="1200329"/>
          </a:xfrm>
          <a:prstGeom prst="rect">
            <a:avLst/>
          </a:prstGeom>
          <a:noFill/>
        </p:spPr>
        <p:txBody>
          <a:bodyPr wrap="square" rtlCol="0">
            <a:spAutoFit/>
          </a:bodyPr>
          <a:lstStyle/>
          <a:p>
            <a:pPr marL="285750" indent="-285750">
              <a:buFont typeface="Wingdings" panose="05000000000000000000" pitchFamily="2" charset="2"/>
              <a:buChar char="v"/>
            </a:pPr>
            <a:r>
              <a:rPr lang="en-US" b="1" dirty="0"/>
              <a:t>Pointer Receivers vs Value </a:t>
            </a:r>
            <a:r>
              <a:rPr lang="en-US" b="1" dirty="0" smtClean="0"/>
              <a:t>Receivers</a:t>
            </a:r>
            <a:r>
              <a:rPr lang="en-US" dirty="0" smtClean="0"/>
              <a:t>:</a:t>
            </a:r>
          </a:p>
          <a:p>
            <a:pPr marL="742950" lvl="1" indent="-285750">
              <a:buFont typeface="Courier New" panose="02070309020205020404" pitchFamily="49" charset="0"/>
              <a:buChar char="o"/>
            </a:pPr>
            <a:r>
              <a:rPr lang="en-US" dirty="0"/>
              <a:t>The difference between value and pointer receiver is, changes made inside a method with a pointer receiver is visible to the caller whereas this is not the case in value receiver.</a:t>
            </a:r>
          </a:p>
        </p:txBody>
      </p:sp>
      <p:pic>
        <p:nvPicPr>
          <p:cNvPr id="6" name="Picture 5"/>
          <p:cNvPicPr>
            <a:picLocks noChangeAspect="1"/>
          </p:cNvPicPr>
          <p:nvPr/>
        </p:nvPicPr>
        <p:blipFill>
          <a:blip r:embed="rId4"/>
          <a:stretch>
            <a:fillRect/>
          </a:stretch>
        </p:blipFill>
        <p:spPr>
          <a:xfrm>
            <a:off x="400247" y="2531852"/>
            <a:ext cx="4648200" cy="3009900"/>
          </a:xfrm>
          <a:prstGeom prst="rect">
            <a:avLst/>
          </a:prstGeom>
        </p:spPr>
      </p:pic>
      <p:sp>
        <p:nvSpPr>
          <p:cNvPr id="7" name="Right Arrow 6"/>
          <p:cNvSpPr/>
          <p:nvPr/>
        </p:nvSpPr>
        <p:spPr>
          <a:xfrm>
            <a:off x="5118755" y="3308808"/>
            <a:ext cx="348791" cy="3393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048447" y="4835951"/>
            <a:ext cx="362539" cy="377072"/>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67546" y="3186259"/>
            <a:ext cx="3026005" cy="58446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Name  of employee not changed</a:t>
            </a:r>
            <a:endParaRPr lang="en-US" dirty="0">
              <a:solidFill>
                <a:srgbClr val="FF0000"/>
              </a:solidFill>
            </a:endParaRPr>
          </a:p>
        </p:txBody>
      </p:sp>
      <p:sp>
        <p:nvSpPr>
          <p:cNvPr id="11" name="Rounded Rectangle 10"/>
          <p:cNvSpPr/>
          <p:nvPr/>
        </p:nvSpPr>
        <p:spPr>
          <a:xfrm>
            <a:off x="5410986" y="4732256"/>
            <a:ext cx="3139126" cy="58446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Age of employee be changed</a:t>
            </a:r>
            <a:endParaRPr lang="en-US" dirty="0">
              <a:solidFill>
                <a:srgbClr val="FF0000"/>
              </a:solidFill>
            </a:endParaRPr>
          </a:p>
        </p:txBody>
      </p:sp>
      <p:sp>
        <p:nvSpPr>
          <p:cNvPr id="12" name="TextBox 11"/>
          <p:cNvSpPr txBox="1"/>
          <p:nvPr/>
        </p:nvSpPr>
        <p:spPr>
          <a:xfrm>
            <a:off x="140035" y="5646656"/>
            <a:ext cx="8645745" cy="584775"/>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solidFill>
                  <a:srgbClr val="FF0000"/>
                </a:solidFill>
              </a:rPr>
              <a:t>Note:</a:t>
            </a:r>
            <a:r>
              <a:rPr lang="en-US" dirty="0" smtClean="0"/>
              <a:t> </a:t>
            </a:r>
            <a:r>
              <a:rPr lang="en-US" sz="1400" dirty="0" smtClean="0"/>
              <a:t>Cannot </a:t>
            </a:r>
            <a:r>
              <a:rPr lang="en-US" sz="1400" dirty="0"/>
              <a:t>use r (type </a:t>
            </a:r>
            <a:r>
              <a:rPr lang="en-US" sz="1400" dirty="0" err="1" smtClean="0"/>
              <a:t>struct</a:t>
            </a:r>
            <a:r>
              <a:rPr lang="en-US" sz="1400" dirty="0" smtClean="0"/>
              <a:t>) </a:t>
            </a:r>
            <a:r>
              <a:rPr lang="en-US" sz="1400" dirty="0"/>
              <a:t>as type </a:t>
            </a:r>
            <a:r>
              <a:rPr lang="en-US" sz="1400" dirty="0" smtClean="0"/>
              <a:t>*</a:t>
            </a:r>
            <a:r>
              <a:rPr lang="en-US" sz="1400" dirty="0" err="1" smtClean="0"/>
              <a:t>struct</a:t>
            </a:r>
            <a:r>
              <a:rPr lang="en-US" sz="1400" dirty="0" smtClean="0"/>
              <a:t> </a:t>
            </a:r>
            <a:r>
              <a:rPr lang="en-US" sz="1400" dirty="0"/>
              <a:t>in argument to </a:t>
            </a:r>
            <a:r>
              <a:rPr lang="en-US" sz="1400" dirty="0" smtClean="0"/>
              <a:t>perimeter in function and can </a:t>
            </a:r>
            <a:r>
              <a:rPr lang="en-US" sz="1400" dirty="0"/>
              <a:t>use r (</a:t>
            </a:r>
            <a:r>
              <a:rPr lang="en-US" sz="1400" dirty="0" smtClean="0"/>
              <a:t>type </a:t>
            </a:r>
            <a:r>
              <a:rPr lang="en-US" sz="1400" dirty="0" err="1"/>
              <a:t>struct</a:t>
            </a:r>
            <a:r>
              <a:rPr lang="en-US" sz="1400" dirty="0" smtClean="0"/>
              <a:t>) </a:t>
            </a:r>
            <a:r>
              <a:rPr lang="en-US" sz="1400" dirty="0"/>
              <a:t>as type </a:t>
            </a:r>
            <a:r>
              <a:rPr lang="en-US" sz="1400" dirty="0" smtClean="0"/>
              <a:t>*</a:t>
            </a:r>
            <a:r>
              <a:rPr lang="en-US" sz="1400" dirty="0"/>
              <a:t> </a:t>
            </a:r>
            <a:r>
              <a:rPr lang="en-US" sz="1400" dirty="0" err="1"/>
              <a:t>struct</a:t>
            </a:r>
            <a:r>
              <a:rPr lang="en-US" sz="1400" dirty="0" smtClean="0"/>
              <a:t> in method</a:t>
            </a:r>
            <a:endParaRPr lang="en-US" dirty="0"/>
          </a:p>
        </p:txBody>
      </p:sp>
    </p:spTree>
    <p:extLst>
      <p:ext uri="{BB962C8B-B14F-4D97-AF65-F5344CB8AC3E}">
        <p14:creationId xmlns:p14="http://schemas.microsoft.com/office/powerpoint/2010/main" val="3906398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Interfaces</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3" name="TextBox 2"/>
          <p:cNvSpPr txBox="1"/>
          <p:nvPr/>
        </p:nvSpPr>
        <p:spPr>
          <a:xfrm>
            <a:off x="140036" y="1282045"/>
            <a:ext cx="8881416" cy="1938992"/>
          </a:xfrm>
          <a:prstGeom prst="rect">
            <a:avLst/>
          </a:prstGeom>
          <a:noFill/>
        </p:spPr>
        <p:txBody>
          <a:bodyPr wrap="square" rtlCol="0">
            <a:spAutoFit/>
          </a:bodyPr>
          <a:lstStyle/>
          <a:p>
            <a:pPr marL="285750" indent="-285750">
              <a:buFont typeface="Wingdings" panose="05000000000000000000" pitchFamily="2" charset="2"/>
              <a:buChar char="v"/>
            </a:pPr>
            <a:r>
              <a:rPr lang="en-US" b="1" dirty="0"/>
              <a:t>What is an interface</a:t>
            </a:r>
            <a:r>
              <a:rPr lang="en-US" b="1" dirty="0" smtClean="0"/>
              <a:t>?</a:t>
            </a:r>
          </a:p>
          <a:p>
            <a:pPr marL="742950" lvl="1" indent="-285750">
              <a:buFont typeface="Courier New" panose="02070309020205020404" pitchFamily="49" charset="0"/>
              <a:buChar char="o"/>
            </a:pPr>
            <a:r>
              <a:rPr lang="en-US" sz="1600" dirty="0"/>
              <a:t>The general definition of an interface in the Object oriented world is </a:t>
            </a:r>
            <a:r>
              <a:rPr lang="en-US" sz="1600" b="1" dirty="0"/>
              <a:t>"interface defines the </a:t>
            </a:r>
            <a:r>
              <a:rPr lang="en-US" sz="1600" b="1" dirty="0" err="1"/>
              <a:t>behaviour</a:t>
            </a:r>
            <a:r>
              <a:rPr lang="en-US" sz="1600" b="1" dirty="0"/>
              <a:t> of an object"</a:t>
            </a:r>
            <a:r>
              <a:rPr lang="en-US" sz="1600" dirty="0"/>
              <a:t>. It only specifies what the object is supposed to do. The way of achieving this </a:t>
            </a:r>
            <a:r>
              <a:rPr lang="en-US" sz="1600" dirty="0" err="1"/>
              <a:t>behaviour</a:t>
            </a:r>
            <a:r>
              <a:rPr lang="en-US" sz="1600" dirty="0"/>
              <a:t> (implementation detail) is </a:t>
            </a:r>
            <a:r>
              <a:rPr lang="en-US" sz="1600" dirty="0" err="1"/>
              <a:t>upto</a:t>
            </a:r>
            <a:r>
              <a:rPr lang="en-US" sz="1600" dirty="0"/>
              <a:t> the object</a:t>
            </a:r>
            <a:r>
              <a:rPr lang="en-US" sz="1600" dirty="0" smtClean="0"/>
              <a:t>.</a:t>
            </a:r>
          </a:p>
          <a:p>
            <a:pPr marL="285750" indent="-285750">
              <a:buFont typeface="Wingdings" panose="05000000000000000000" pitchFamily="2" charset="2"/>
              <a:buChar char="v"/>
            </a:pPr>
            <a:r>
              <a:rPr lang="en-US" b="1" dirty="0"/>
              <a:t>Declaring and implementing an </a:t>
            </a:r>
            <a:r>
              <a:rPr lang="en-US" b="1" dirty="0" smtClean="0"/>
              <a:t>interface:</a:t>
            </a:r>
            <a:endParaRPr lang="en-US" b="1" dirty="0"/>
          </a:p>
          <a:p>
            <a:pPr marL="742950" lvl="1" indent="-285750">
              <a:buFont typeface="Courier New" panose="02070309020205020404" pitchFamily="49" charset="0"/>
              <a:buChar char="o"/>
            </a:pPr>
            <a:endParaRPr lang="en-US" b="1" dirty="0"/>
          </a:p>
          <a:p>
            <a:endParaRPr lang="en-US" dirty="0"/>
          </a:p>
        </p:txBody>
      </p:sp>
      <p:pic>
        <p:nvPicPr>
          <p:cNvPr id="5" name="Picture 4"/>
          <p:cNvPicPr>
            <a:picLocks noChangeAspect="1"/>
          </p:cNvPicPr>
          <p:nvPr/>
        </p:nvPicPr>
        <p:blipFill>
          <a:blip r:embed="rId4"/>
          <a:stretch>
            <a:fillRect/>
          </a:stretch>
        </p:blipFill>
        <p:spPr>
          <a:xfrm>
            <a:off x="491421" y="2640065"/>
            <a:ext cx="4005165" cy="3714218"/>
          </a:xfrm>
          <a:prstGeom prst="rect">
            <a:avLst/>
          </a:prstGeom>
        </p:spPr>
      </p:pic>
    </p:spTree>
    <p:extLst>
      <p:ext uri="{BB962C8B-B14F-4D97-AF65-F5344CB8AC3E}">
        <p14:creationId xmlns:p14="http://schemas.microsoft.com/office/powerpoint/2010/main" val="455354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Concurrency</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1354217"/>
          </a:xfrm>
          <a:prstGeom prst="rect">
            <a:avLst/>
          </a:prstGeom>
          <a:noFill/>
        </p:spPr>
        <p:txBody>
          <a:bodyPr wrap="square" rtlCol="0">
            <a:spAutoFit/>
          </a:bodyPr>
          <a:lstStyle/>
          <a:p>
            <a:pPr marL="285750" indent="-285750">
              <a:buFont typeface="Wingdings" panose="05000000000000000000" pitchFamily="2" charset="2"/>
              <a:buChar char="v"/>
            </a:pPr>
            <a:r>
              <a:rPr lang="en-US" b="1" dirty="0"/>
              <a:t>What is </a:t>
            </a:r>
            <a:r>
              <a:rPr lang="en-US" b="1" dirty="0" smtClean="0"/>
              <a:t>concurrency?</a:t>
            </a:r>
          </a:p>
          <a:p>
            <a:pPr marL="742950" lvl="1" indent="-285750">
              <a:buFont typeface="Courier New" panose="02070309020205020404" pitchFamily="49" charset="0"/>
              <a:buChar char="o"/>
            </a:pPr>
            <a:r>
              <a:rPr lang="en-US" sz="1600" dirty="0"/>
              <a:t>Concurrency is the capability to deal with lots of things at once. It's best explained with an example</a:t>
            </a:r>
            <a:r>
              <a:rPr lang="en-US" sz="1600" dirty="0" smtClean="0"/>
              <a:t>.</a:t>
            </a:r>
          </a:p>
          <a:p>
            <a:pPr marL="742950" lvl="1" indent="-285750">
              <a:buFont typeface="Courier New" panose="02070309020205020404" pitchFamily="49" charset="0"/>
              <a:buChar char="o"/>
            </a:pPr>
            <a:r>
              <a:rPr lang="en-US" sz="1600" dirty="0"/>
              <a:t>Concurrency is an inherent part of the Go programming language. Concurrency is handled in Go using </a:t>
            </a:r>
            <a:r>
              <a:rPr lang="en-US" sz="1600" dirty="0" err="1">
                <a:hlinkClick r:id="rId4"/>
              </a:rPr>
              <a:t>Goroutines</a:t>
            </a:r>
            <a:r>
              <a:rPr lang="en-US" sz="1600" dirty="0"/>
              <a:t> and channels</a:t>
            </a:r>
            <a:r>
              <a:rPr lang="en-US" sz="1600" dirty="0" smtClean="0"/>
              <a:t>.</a:t>
            </a:r>
            <a:endParaRPr lang="en-US" dirty="0" smtClean="0"/>
          </a:p>
        </p:txBody>
      </p:sp>
    </p:spTree>
    <p:extLst>
      <p:ext uri="{BB962C8B-B14F-4D97-AF65-F5344CB8AC3E}">
        <p14:creationId xmlns:p14="http://schemas.microsoft.com/office/powerpoint/2010/main" val="1912620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a:t>
            </a:r>
          </a:p>
        </p:txBody>
      </p:sp>
      <p:pic>
        <p:nvPicPr>
          <p:cNvPr id="27" name="Picture 26"/>
          <p:cNvPicPr>
            <a:picLocks noChangeAspect="1"/>
          </p:cNvPicPr>
          <p:nvPr/>
        </p:nvPicPr>
        <p:blipFill rotWithShape="1">
          <a:blip r:embed="rId2">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3" name="TextBox 2"/>
          <p:cNvSpPr txBox="1"/>
          <p:nvPr/>
        </p:nvSpPr>
        <p:spPr>
          <a:xfrm>
            <a:off x="142841" y="1677971"/>
            <a:ext cx="8534504" cy="4401205"/>
          </a:xfrm>
          <a:prstGeom prst="rect">
            <a:avLst/>
          </a:prstGeom>
          <a:noFill/>
        </p:spPr>
        <p:txBody>
          <a:bodyPr wrap="square" rtlCol="0">
            <a:spAutoFit/>
          </a:bodyPr>
          <a:lstStyle/>
          <a:p>
            <a:pPr marL="571500" indent="-571500">
              <a:buFont typeface="Wingdings" panose="05000000000000000000" pitchFamily="2" charset="2"/>
              <a:buChar char="v"/>
            </a:pPr>
            <a:r>
              <a:rPr lang="en-US" sz="4000" b="1" dirty="0">
                <a:solidFill>
                  <a:srgbClr val="00B0F0"/>
                </a:solidFill>
              </a:rPr>
              <a:t>Advantages of </a:t>
            </a:r>
            <a:r>
              <a:rPr lang="en-US" sz="4000" b="1" dirty="0" smtClean="0">
                <a:solidFill>
                  <a:srgbClr val="00B0F0"/>
                </a:solidFill>
              </a:rPr>
              <a:t>Go</a:t>
            </a:r>
          </a:p>
          <a:p>
            <a:pPr marL="742950" lvl="1" indent="-285750">
              <a:buFont typeface="Calibri" panose="020F0502020204030204" pitchFamily="34" charset="0"/>
              <a:buChar char="₋"/>
            </a:pPr>
            <a:r>
              <a:rPr lang="en-US" sz="4000" dirty="0"/>
              <a:t>Simple syntax</a:t>
            </a:r>
          </a:p>
          <a:p>
            <a:pPr marL="742950" lvl="1" indent="-285750">
              <a:buFont typeface="Calibri" panose="020F0502020204030204" pitchFamily="34" charset="0"/>
              <a:buChar char="₋"/>
            </a:pPr>
            <a:r>
              <a:rPr lang="en-US" sz="4000" dirty="0"/>
              <a:t>Easy to write concurrent </a:t>
            </a:r>
            <a:r>
              <a:rPr lang="en-US" sz="4000" dirty="0" smtClean="0"/>
              <a:t>programs</a:t>
            </a:r>
            <a:endParaRPr lang="en-US" sz="4000" dirty="0"/>
          </a:p>
          <a:p>
            <a:pPr marL="742950" lvl="1" indent="-285750">
              <a:buFont typeface="Calibri" panose="020F0502020204030204" pitchFamily="34" charset="0"/>
              <a:buChar char="₋"/>
            </a:pPr>
            <a:r>
              <a:rPr lang="en-US" sz="4000" dirty="0"/>
              <a:t>Fast </a:t>
            </a:r>
            <a:r>
              <a:rPr lang="en-US" sz="4000" dirty="0" smtClean="0"/>
              <a:t>compilation</a:t>
            </a:r>
          </a:p>
          <a:p>
            <a:pPr marL="742950" lvl="1" indent="-285750">
              <a:buFont typeface="Calibri" panose="020F0502020204030204" pitchFamily="34" charset="0"/>
              <a:buChar char="₋"/>
            </a:pPr>
            <a:r>
              <a:rPr lang="en-US" sz="4000" dirty="0" err="1" smtClean="0"/>
              <a:t>Opensource</a:t>
            </a:r>
            <a:endParaRPr lang="en-US" sz="4000" dirty="0" smtClean="0"/>
          </a:p>
          <a:p>
            <a:pPr marL="742950" lvl="1" indent="-285750">
              <a:buFont typeface="Calibri" panose="020F0502020204030204" pitchFamily="34" charset="0"/>
              <a:buChar char="₋"/>
            </a:pPr>
            <a:r>
              <a:rPr lang="en-US" sz="4000" dirty="0" smtClean="0"/>
              <a:t>…</a:t>
            </a:r>
            <a:endParaRPr lang="en-US" sz="4000" dirty="0"/>
          </a:p>
          <a:p>
            <a:pPr marL="742950" lvl="1" indent="-285750">
              <a:buFont typeface="Calibri" panose="020F0502020204030204" pitchFamily="34" charset="0"/>
              <a:buChar char="₋"/>
            </a:pPr>
            <a:endParaRPr lang="en-US" sz="4000" b="1" dirty="0"/>
          </a:p>
        </p:txBody>
      </p:sp>
    </p:spTree>
    <p:extLst>
      <p:ext uri="{BB962C8B-B14F-4D97-AF65-F5344CB8AC3E}">
        <p14:creationId xmlns:p14="http://schemas.microsoft.com/office/powerpoint/2010/main" val="3041185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sz="4000" b="1" dirty="0" smtClean="0"/>
              <a:t>Concurrency-</a:t>
            </a:r>
            <a:r>
              <a:rPr lang="en-US" sz="4000" b="1" dirty="0"/>
              <a:t> </a:t>
            </a:r>
            <a:r>
              <a:rPr lang="en-US" sz="4000" b="1" dirty="0" err="1"/>
              <a:t>Goroutines</a:t>
            </a:r>
            <a:r>
              <a:rPr lang="en-US" sz="4000" b="1" dirty="0" smtClean="0"/>
              <a:t> </a:t>
            </a:r>
            <a:endParaRPr lang="en-US" sz="4000"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3847207"/>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What </a:t>
            </a:r>
            <a:r>
              <a:rPr lang="en-US" b="1" dirty="0"/>
              <a:t>are </a:t>
            </a:r>
            <a:r>
              <a:rPr lang="en-US" b="1" dirty="0" err="1"/>
              <a:t>Goroutines</a:t>
            </a:r>
            <a:r>
              <a:rPr lang="en-US" b="1" dirty="0"/>
              <a:t>?</a:t>
            </a:r>
          </a:p>
          <a:p>
            <a:pPr marL="800100" lvl="1" indent="-342900">
              <a:buFont typeface="Courier New" panose="02070309020205020404" pitchFamily="49" charset="0"/>
              <a:buChar char="o"/>
            </a:pPr>
            <a:r>
              <a:rPr lang="en-US" sz="1600" dirty="0" err="1"/>
              <a:t>Goroutines</a:t>
            </a:r>
            <a:r>
              <a:rPr lang="en-US" sz="1600" dirty="0"/>
              <a:t> are functions or methods that run concurrently with other functions or methods. </a:t>
            </a:r>
            <a:r>
              <a:rPr lang="en-US" sz="1600" dirty="0" err="1"/>
              <a:t>Goroutines</a:t>
            </a:r>
            <a:r>
              <a:rPr lang="en-US" sz="1600" dirty="0"/>
              <a:t> can be thought of as light weight threads. The cost of creating a </a:t>
            </a:r>
            <a:r>
              <a:rPr lang="en-US" sz="1600" dirty="0" err="1"/>
              <a:t>Goroutine</a:t>
            </a:r>
            <a:r>
              <a:rPr lang="en-US" sz="1600" dirty="0"/>
              <a:t> is tiny when compared to a thread. Hence its common for Go applications to have thousands of </a:t>
            </a:r>
            <a:r>
              <a:rPr lang="en-US" sz="1600" dirty="0" err="1"/>
              <a:t>Goroutines</a:t>
            </a:r>
            <a:r>
              <a:rPr lang="en-US" sz="1600" dirty="0"/>
              <a:t> running concurrently</a:t>
            </a:r>
            <a:r>
              <a:rPr lang="en-US" sz="1600" dirty="0" smtClean="0"/>
              <a:t>.</a:t>
            </a:r>
            <a:endParaRPr lang="en-US" dirty="0" smtClean="0"/>
          </a:p>
          <a:p>
            <a:pPr marL="342900" indent="-342900">
              <a:buFont typeface="Wingdings" panose="05000000000000000000" pitchFamily="2" charset="2"/>
              <a:buChar char="v"/>
            </a:pPr>
            <a:r>
              <a:rPr lang="en-US" b="1" dirty="0"/>
              <a:t>Advantages of </a:t>
            </a:r>
            <a:r>
              <a:rPr lang="en-US" b="1" dirty="0" err="1"/>
              <a:t>Goroutines</a:t>
            </a:r>
            <a:r>
              <a:rPr lang="en-US" b="1" dirty="0"/>
              <a:t> over </a:t>
            </a:r>
            <a:r>
              <a:rPr lang="en-US" b="1" dirty="0" smtClean="0"/>
              <a:t>threads</a:t>
            </a:r>
            <a:r>
              <a:rPr lang="en-US" dirty="0" smtClean="0"/>
              <a:t>:</a:t>
            </a:r>
          </a:p>
          <a:p>
            <a:pPr marL="800100" lvl="1" indent="-342900">
              <a:buFont typeface="Courier New" panose="02070309020205020404" pitchFamily="49" charset="0"/>
              <a:buChar char="o"/>
            </a:pPr>
            <a:r>
              <a:rPr lang="en-US" sz="1600" dirty="0" err="1"/>
              <a:t>Goroutines</a:t>
            </a:r>
            <a:r>
              <a:rPr lang="en-US" sz="1600" dirty="0"/>
              <a:t> are extremely cheap when compared to threads. They are only a few kb in stack size and the stack can grow and shrink according to needs of the application whereas in the case of threads the stack size has to be specified and is fixed</a:t>
            </a:r>
            <a:r>
              <a:rPr lang="en-US" sz="1600" dirty="0" smtClean="0"/>
              <a:t>.</a:t>
            </a:r>
          </a:p>
          <a:p>
            <a:pPr marL="800100" lvl="1" indent="-342900">
              <a:buFont typeface="Courier New" panose="02070309020205020404" pitchFamily="49" charset="0"/>
              <a:buChar char="o"/>
            </a:pPr>
            <a:r>
              <a:rPr lang="en-US" sz="1600" dirty="0"/>
              <a:t>The </a:t>
            </a:r>
            <a:r>
              <a:rPr lang="en-US" sz="1600" dirty="0" err="1"/>
              <a:t>Goroutines</a:t>
            </a:r>
            <a:r>
              <a:rPr lang="en-US" sz="1600" dirty="0"/>
              <a:t> are multiplexed to fewer number of OS threads. There might be only one thread in a program with thousands of </a:t>
            </a:r>
            <a:r>
              <a:rPr lang="en-US" sz="1600" dirty="0" err="1"/>
              <a:t>Goroutines</a:t>
            </a:r>
            <a:endParaRPr lang="en-US" sz="1600" dirty="0" smtClean="0"/>
          </a:p>
          <a:p>
            <a:pPr marL="800100" lvl="1" indent="-342900">
              <a:buFont typeface="Courier New" panose="02070309020205020404" pitchFamily="49" charset="0"/>
              <a:buChar char="o"/>
            </a:pPr>
            <a:r>
              <a:rPr lang="en-US" sz="1600" dirty="0" err="1"/>
              <a:t>Goroutines</a:t>
            </a:r>
            <a:r>
              <a:rPr lang="en-US" sz="1600" dirty="0"/>
              <a:t> communicate using channels. Channels by design prevent race conditions from happening when accessing shared memory using </a:t>
            </a:r>
            <a:r>
              <a:rPr lang="en-US" sz="1600" dirty="0" err="1"/>
              <a:t>Goroutines</a:t>
            </a:r>
            <a:r>
              <a:rPr lang="en-US" sz="1600" dirty="0"/>
              <a:t>. Channels can be thought of as a pipe using which </a:t>
            </a:r>
            <a:r>
              <a:rPr lang="en-US" sz="1600" dirty="0" err="1"/>
              <a:t>Goroutines</a:t>
            </a:r>
            <a:r>
              <a:rPr lang="en-US" sz="1600" dirty="0"/>
              <a:t> communicate. We will discuss channels in detail in the next tutorial.</a:t>
            </a:r>
            <a:endParaRPr lang="en-US" sz="1400" dirty="0"/>
          </a:p>
        </p:txBody>
      </p:sp>
    </p:spTree>
    <p:extLst>
      <p:ext uri="{BB962C8B-B14F-4D97-AF65-F5344CB8AC3E}">
        <p14:creationId xmlns:p14="http://schemas.microsoft.com/office/powerpoint/2010/main" val="2561496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sz="4000" b="1" dirty="0"/>
              <a:t>Concurrency- </a:t>
            </a:r>
            <a:r>
              <a:rPr lang="en-US" sz="4000" b="1" dirty="0" err="1"/>
              <a:t>Goroutines</a:t>
            </a:r>
            <a:r>
              <a:rPr lang="en-US" sz="4000" b="1" dirty="0"/>
              <a:t> </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How to start a </a:t>
            </a:r>
            <a:r>
              <a:rPr lang="en-US" b="1" dirty="0" err="1"/>
              <a:t>Goroutine</a:t>
            </a:r>
            <a:r>
              <a:rPr lang="en-US" b="1" dirty="0" smtClean="0"/>
              <a:t>?</a:t>
            </a:r>
          </a:p>
          <a:p>
            <a:pPr marL="742950" lvl="1" indent="-285750">
              <a:buFont typeface="Courier New" panose="02070309020205020404" pitchFamily="49" charset="0"/>
              <a:buChar char="o"/>
            </a:pPr>
            <a:endParaRPr lang="en-US" b="1" dirty="0"/>
          </a:p>
        </p:txBody>
      </p:sp>
      <p:pic>
        <p:nvPicPr>
          <p:cNvPr id="3" name="Picture 2"/>
          <p:cNvPicPr>
            <a:picLocks noChangeAspect="1"/>
          </p:cNvPicPr>
          <p:nvPr/>
        </p:nvPicPr>
        <p:blipFill>
          <a:blip r:embed="rId4"/>
          <a:stretch>
            <a:fillRect/>
          </a:stretch>
        </p:blipFill>
        <p:spPr>
          <a:xfrm>
            <a:off x="450119" y="1702438"/>
            <a:ext cx="5762625" cy="1657350"/>
          </a:xfrm>
          <a:prstGeom prst="rect">
            <a:avLst/>
          </a:prstGeom>
        </p:spPr>
      </p:pic>
      <p:sp>
        <p:nvSpPr>
          <p:cNvPr id="5" name="Rounded Rectangle 4"/>
          <p:cNvSpPr/>
          <p:nvPr/>
        </p:nvSpPr>
        <p:spPr>
          <a:xfrm>
            <a:off x="3893270" y="2771480"/>
            <a:ext cx="2319474" cy="44306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50000"/>
                  </a:schemeClr>
                </a:solidFill>
              </a:rPr>
              <a:t>main function</a:t>
            </a:r>
          </a:p>
        </p:txBody>
      </p:sp>
      <p:sp>
        <p:nvSpPr>
          <p:cNvPr id="6" name="TextBox 5"/>
          <p:cNvSpPr txBox="1"/>
          <p:nvPr/>
        </p:nvSpPr>
        <p:spPr>
          <a:xfrm>
            <a:off x="450119" y="3487485"/>
            <a:ext cx="8477065" cy="1169551"/>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When a new </a:t>
            </a:r>
            <a:r>
              <a:rPr lang="en-US" sz="1400" dirty="0" err="1"/>
              <a:t>Goroutine</a:t>
            </a:r>
            <a:r>
              <a:rPr lang="en-US" sz="1400" dirty="0"/>
              <a:t> is started, the </a:t>
            </a:r>
            <a:r>
              <a:rPr lang="en-US" sz="1400" dirty="0" err="1"/>
              <a:t>goroutine</a:t>
            </a:r>
            <a:r>
              <a:rPr lang="en-US" sz="1400" dirty="0"/>
              <a:t> call returns immediately. Unlike functions, the control does not wait for the </a:t>
            </a:r>
            <a:r>
              <a:rPr lang="en-US" sz="1400" dirty="0" err="1"/>
              <a:t>Goroutine</a:t>
            </a:r>
            <a:r>
              <a:rPr lang="en-US" sz="1400" dirty="0"/>
              <a:t> to finish executing. The control returns immediately to the next line of code after the </a:t>
            </a:r>
            <a:r>
              <a:rPr lang="en-US" sz="1400" dirty="0" err="1"/>
              <a:t>Goroutine</a:t>
            </a:r>
            <a:r>
              <a:rPr lang="en-US" sz="1400" dirty="0"/>
              <a:t> call and any return values from the </a:t>
            </a:r>
            <a:r>
              <a:rPr lang="en-US" sz="1400" dirty="0" err="1"/>
              <a:t>Goroutine</a:t>
            </a:r>
            <a:r>
              <a:rPr lang="en-US" sz="1400" dirty="0"/>
              <a:t> are ignored</a:t>
            </a:r>
            <a:r>
              <a:rPr lang="en-US" sz="1400" dirty="0" smtClean="0"/>
              <a:t>.</a:t>
            </a:r>
          </a:p>
          <a:p>
            <a:pPr marL="285750" indent="-285750">
              <a:buFont typeface="Courier New" panose="02070309020205020404" pitchFamily="49" charset="0"/>
              <a:buChar char="o"/>
            </a:pPr>
            <a:r>
              <a:rPr lang="en-US" sz="1400" dirty="0" smtClean="0"/>
              <a:t>The </a:t>
            </a:r>
            <a:r>
              <a:rPr lang="en-US" sz="1400" dirty="0"/>
              <a:t>main </a:t>
            </a:r>
            <a:r>
              <a:rPr lang="en-US" sz="1400" dirty="0" err="1"/>
              <a:t>Goroutine</a:t>
            </a:r>
            <a:r>
              <a:rPr lang="en-US" sz="1400" dirty="0"/>
              <a:t> should be running for any other </a:t>
            </a:r>
            <a:r>
              <a:rPr lang="en-US" sz="1400" dirty="0" err="1"/>
              <a:t>Goroutines</a:t>
            </a:r>
            <a:r>
              <a:rPr lang="en-US" sz="1400" dirty="0"/>
              <a:t> to run. If the main </a:t>
            </a:r>
            <a:r>
              <a:rPr lang="en-US" sz="1400" dirty="0" err="1"/>
              <a:t>Goroutine</a:t>
            </a:r>
            <a:r>
              <a:rPr lang="en-US" sz="1400" dirty="0"/>
              <a:t> terminates then the program will be terminated and no other </a:t>
            </a:r>
            <a:r>
              <a:rPr lang="en-US" sz="1400" dirty="0" err="1"/>
              <a:t>Goroutine</a:t>
            </a:r>
            <a:r>
              <a:rPr lang="en-US" sz="1400" dirty="0"/>
              <a:t> will run.</a:t>
            </a:r>
          </a:p>
        </p:txBody>
      </p:sp>
      <p:pic>
        <p:nvPicPr>
          <p:cNvPr id="7" name="Picture 6"/>
          <p:cNvPicPr>
            <a:picLocks noChangeAspect="1"/>
          </p:cNvPicPr>
          <p:nvPr/>
        </p:nvPicPr>
        <p:blipFill>
          <a:blip r:embed="rId5"/>
          <a:stretch>
            <a:fillRect/>
          </a:stretch>
        </p:blipFill>
        <p:spPr>
          <a:xfrm>
            <a:off x="2294836" y="4715169"/>
            <a:ext cx="5781675" cy="1819275"/>
          </a:xfrm>
          <a:prstGeom prst="rect">
            <a:avLst/>
          </a:prstGeom>
        </p:spPr>
      </p:pic>
    </p:spTree>
    <p:extLst>
      <p:ext uri="{BB962C8B-B14F-4D97-AF65-F5344CB8AC3E}">
        <p14:creationId xmlns:p14="http://schemas.microsoft.com/office/powerpoint/2010/main" val="2422218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sz="4000" b="1" dirty="0"/>
              <a:t>Concurrency- </a:t>
            </a:r>
            <a:r>
              <a:rPr lang="en-US" sz="4000" b="1" dirty="0" err="1"/>
              <a:t>Goroutines</a:t>
            </a:r>
            <a:r>
              <a:rPr lang="en-US" sz="4000" b="1" dirty="0"/>
              <a:t> </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M</a:t>
            </a:r>
            <a:r>
              <a:rPr lang="en-US" b="1" dirty="0" smtClean="0"/>
              <a:t>ultiple </a:t>
            </a:r>
            <a:r>
              <a:rPr lang="en-US" b="1" dirty="0" err="1" smtClean="0"/>
              <a:t>Goroutines</a:t>
            </a:r>
            <a:endParaRPr lang="en-US" b="1" dirty="0" smtClean="0"/>
          </a:p>
          <a:p>
            <a:pPr marL="742950" lvl="1" indent="-285750">
              <a:buFont typeface="Courier New" panose="02070309020205020404" pitchFamily="49" charset="0"/>
              <a:buChar char="o"/>
            </a:pPr>
            <a:endParaRPr lang="en-US" b="1" dirty="0"/>
          </a:p>
        </p:txBody>
      </p:sp>
      <p:pic>
        <p:nvPicPr>
          <p:cNvPr id="8" name="Picture 7"/>
          <p:cNvPicPr>
            <a:picLocks noChangeAspect="1"/>
          </p:cNvPicPr>
          <p:nvPr/>
        </p:nvPicPr>
        <p:blipFill>
          <a:blip r:embed="rId4"/>
          <a:stretch>
            <a:fillRect/>
          </a:stretch>
        </p:blipFill>
        <p:spPr>
          <a:xfrm>
            <a:off x="368970" y="1875786"/>
            <a:ext cx="6143625" cy="4143375"/>
          </a:xfrm>
          <a:prstGeom prst="rect">
            <a:avLst/>
          </a:prstGeom>
        </p:spPr>
      </p:pic>
      <p:sp>
        <p:nvSpPr>
          <p:cNvPr id="10" name="Rounded Rectangle 9"/>
          <p:cNvSpPr/>
          <p:nvPr/>
        </p:nvSpPr>
        <p:spPr>
          <a:xfrm>
            <a:off x="3327661" y="4788816"/>
            <a:ext cx="3572759" cy="46191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 a 2 3 b 4 c 5 d e main terminated</a:t>
            </a:r>
          </a:p>
        </p:txBody>
      </p:sp>
    </p:spTree>
    <p:extLst>
      <p:ext uri="{BB962C8B-B14F-4D97-AF65-F5344CB8AC3E}">
        <p14:creationId xmlns:p14="http://schemas.microsoft.com/office/powerpoint/2010/main" val="1601184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sz="4000" b="1" dirty="0"/>
              <a:t>Concurrency- </a:t>
            </a:r>
            <a:r>
              <a:rPr lang="en-US" sz="4000" b="1" dirty="0" err="1"/>
              <a:t>Goroutines</a:t>
            </a:r>
            <a:r>
              <a:rPr lang="en-US" sz="4000" b="1" dirty="0"/>
              <a:t> </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M</a:t>
            </a:r>
            <a:r>
              <a:rPr lang="en-US" b="1" dirty="0" smtClean="0"/>
              <a:t>ultiple </a:t>
            </a:r>
            <a:r>
              <a:rPr lang="en-US" b="1" dirty="0" err="1" smtClean="0"/>
              <a:t>Goroutines</a:t>
            </a:r>
            <a:endParaRPr lang="en-US" b="1" dirty="0" smtClean="0"/>
          </a:p>
          <a:p>
            <a:pPr marL="742950" lvl="1" indent="-285750">
              <a:buFont typeface="Courier New" panose="02070309020205020404" pitchFamily="49" charset="0"/>
              <a:buChar char="o"/>
            </a:pPr>
            <a:endParaRPr lang="en-US" b="1" dirty="0"/>
          </a:p>
        </p:txBody>
      </p:sp>
      <p:pic>
        <p:nvPicPr>
          <p:cNvPr id="3" name="Picture 2"/>
          <p:cNvPicPr>
            <a:picLocks noChangeAspect="1"/>
          </p:cNvPicPr>
          <p:nvPr/>
        </p:nvPicPr>
        <p:blipFill>
          <a:blip r:embed="rId4"/>
          <a:stretch>
            <a:fillRect/>
          </a:stretch>
        </p:blipFill>
        <p:spPr>
          <a:xfrm>
            <a:off x="336517" y="1699478"/>
            <a:ext cx="7867650" cy="4533900"/>
          </a:xfrm>
          <a:prstGeom prst="rect">
            <a:avLst/>
          </a:prstGeom>
        </p:spPr>
      </p:pic>
    </p:spTree>
    <p:extLst>
      <p:ext uri="{BB962C8B-B14F-4D97-AF65-F5344CB8AC3E}">
        <p14:creationId xmlns:p14="http://schemas.microsoft.com/office/powerpoint/2010/main" val="261230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Concurrency- Channels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3631763"/>
          </a:xfrm>
          <a:prstGeom prst="rect">
            <a:avLst/>
          </a:prstGeom>
          <a:noFill/>
        </p:spPr>
        <p:txBody>
          <a:bodyPr wrap="square" rtlCol="0">
            <a:spAutoFit/>
          </a:bodyPr>
          <a:lstStyle/>
          <a:p>
            <a:pPr marL="285750" indent="-285750">
              <a:buFont typeface="Wingdings" panose="05000000000000000000" pitchFamily="2" charset="2"/>
              <a:buChar char="v"/>
            </a:pPr>
            <a:r>
              <a:rPr lang="en-US" b="1" dirty="0"/>
              <a:t>What are </a:t>
            </a:r>
            <a:r>
              <a:rPr lang="en-US" b="1" dirty="0" smtClean="0"/>
              <a:t>channels?</a:t>
            </a:r>
          </a:p>
          <a:p>
            <a:pPr marL="742950" lvl="1" indent="-285750">
              <a:buFont typeface="Courier New" panose="02070309020205020404" pitchFamily="49" charset="0"/>
              <a:buChar char="o"/>
            </a:pPr>
            <a:r>
              <a:rPr lang="en-US" sz="1600" dirty="0"/>
              <a:t>Channels can be thought as pipes using which </a:t>
            </a:r>
            <a:r>
              <a:rPr lang="en-US" sz="1600" dirty="0" err="1"/>
              <a:t>Goroutines</a:t>
            </a:r>
            <a:r>
              <a:rPr lang="en-US" sz="1600" dirty="0"/>
              <a:t> communicate. Similar to how water flows from one end to another in a pipe, data can be sent from one end and received from the another end using channels</a:t>
            </a:r>
            <a:r>
              <a:rPr lang="en-US" sz="1600" dirty="0" smtClean="0"/>
              <a:t>.</a:t>
            </a:r>
          </a:p>
          <a:p>
            <a:pPr marL="285750" indent="-285750">
              <a:buFont typeface="Wingdings" panose="05000000000000000000" pitchFamily="2" charset="2"/>
              <a:buChar char="v"/>
            </a:pPr>
            <a:r>
              <a:rPr lang="en-US" b="1" dirty="0"/>
              <a:t>Declaring channels</a:t>
            </a:r>
          </a:p>
          <a:p>
            <a:pPr marL="742950" lvl="1" indent="-285750">
              <a:buFont typeface="Courier New" panose="02070309020205020404" pitchFamily="49" charset="0"/>
              <a:buChar char="o"/>
            </a:pPr>
            <a:r>
              <a:rPr lang="en-US" sz="1600" dirty="0"/>
              <a:t>Each channel has a type associated with it. This type is the type of data that the channel is allowed to transport. No other type is allowed to be transported using the channel</a:t>
            </a:r>
            <a:r>
              <a:rPr lang="en-US" sz="1600" dirty="0" smtClean="0"/>
              <a:t>.</a:t>
            </a:r>
          </a:p>
          <a:p>
            <a:pPr lvl="1" algn="ctr"/>
            <a:r>
              <a:rPr lang="en-US" sz="1600" dirty="0" err="1">
                <a:solidFill>
                  <a:srgbClr val="FF0000"/>
                </a:solidFill>
              </a:rPr>
              <a:t>chan</a:t>
            </a:r>
            <a:r>
              <a:rPr lang="en-US" sz="1600" dirty="0">
                <a:solidFill>
                  <a:srgbClr val="FF0000"/>
                </a:solidFill>
              </a:rPr>
              <a:t> T</a:t>
            </a:r>
            <a:r>
              <a:rPr lang="en-US" sz="1600" dirty="0"/>
              <a:t> is a </a:t>
            </a:r>
            <a:r>
              <a:rPr lang="en-US" sz="1600" dirty="0">
                <a:solidFill>
                  <a:schemeClr val="accent2"/>
                </a:solidFill>
              </a:rPr>
              <a:t>channel</a:t>
            </a:r>
            <a:r>
              <a:rPr lang="en-US" sz="1600" dirty="0"/>
              <a:t> of </a:t>
            </a:r>
            <a:r>
              <a:rPr lang="en-US" sz="1600" dirty="0">
                <a:solidFill>
                  <a:srgbClr val="FF0000"/>
                </a:solidFill>
              </a:rPr>
              <a:t>type </a:t>
            </a:r>
            <a:r>
              <a:rPr lang="en-US" sz="1600" dirty="0" smtClean="0">
                <a:solidFill>
                  <a:srgbClr val="FF0000"/>
                </a:solidFill>
              </a:rPr>
              <a:t>T</a:t>
            </a:r>
          </a:p>
          <a:p>
            <a:pPr marL="742950" lvl="1" indent="-285750">
              <a:buFont typeface="Courier New" panose="02070309020205020404" pitchFamily="49" charset="0"/>
              <a:buChar char="o"/>
            </a:pPr>
            <a:r>
              <a:rPr lang="en-US" sz="1600" dirty="0"/>
              <a:t>The </a:t>
            </a:r>
            <a:r>
              <a:rPr lang="en-US" sz="1600" dirty="0">
                <a:solidFill>
                  <a:schemeClr val="accent2"/>
                </a:solidFill>
              </a:rPr>
              <a:t>zero</a:t>
            </a:r>
            <a:r>
              <a:rPr lang="en-US" sz="1600" dirty="0"/>
              <a:t> value of a channel is </a:t>
            </a:r>
            <a:r>
              <a:rPr lang="en-US" sz="1600" dirty="0" smtClean="0">
                <a:solidFill>
                  <a:srgbClr val="FF0000"/>
                </a:solidFill>
              </a:rPr>
              <a:t>nil</a:t>
            </a:r>
            <a:r>
              <a:rPr lang="en-US" sz="1600" dirty="0">
                <a:solidFill>
                  <a:srgbClr val="FF0000"/>
                </a:solidFill>
              </a:rPr>
              <a:t>. nil </a:t>
            </a:r>
            <a:r>
              <a:rPr lang="en-US" sz="1600" dirty="0">
                <a:solidFill>
                  <a:schemeClr val="accent2"/>
                </a:solidFill>
              </a:rPr>
              <a:t>channels</a:t>
            </a:r>
            <a:r>
              <a:rPr lang="en-US" sz="1600" dirty="0"/>
              <a:t> are not of any use and hence the channel has to be defined using </a:t>
            </a:r>
            <a:r>
              <a:rPr lang="en-US" sz="1600" dirty="0">
                <a:solidFill>
                  <a:schemeClr val="accent2"/>
                </a:solidFill>
              </a:rPr>
              <a:t>make</a:t>
            </a:r>
            <a:r>
              <a:rPr lang="en-US" sz="1600" dirty="0"/>
              <a:t> similar to maps and </a:t>
            </a:r>
            <a:r>
              <a:rPr lang="en-US" sz="1600" dirty="0" smtClean="0"/>
              <a:t>slices.</a:t>
            </a:r>
          </a:p>
          <a:p>
            <a:pPr marL="1657350" lvl="3" indent="-285750" algn="just">
              <a:buFont typeface="Courier New" panose="02070309020205020404" pitchFamily="49" charset="0"/>
              <a:buChar char="o"/>
            </a:pPr>
            <a:r>
              <a:rPr lang="en-US" sz="1600" dirty="0" err="1">
                <a:solidFill>
                  <a:schemeClr val="accent2"/>
                </a:solidFill>
              </a:rPr>
              <a:t>var</a:t>
            </a:r>
            <a:r>
              <a:rPr lang="en-US" sz="1600" dirty="0"/>
              <a:t> a </a:t>
            </a:r>
            <a:r>
              <a:rPr lang="en-US" sz="1600" dirty="0" err="1">
                <a:solidFill>
                  <a:schemeClr val="accent2"/>
                </a:solidFill>
              </a:rPr>
              <a:t>chan</a:t>
            </a:r>
            <a:r>
              <a:rPr lang="en-US" sz="1600" dirty="0"/>
              <a:t> </a:t>
            </a:r>
            <a:r>
              <a:rPr lang="en-US" sz="1600" dirty="0" err="1" smtClean="0"/>
              <a:t>int</a:t>
            </a:r>
            <a:r>
              <a:rPr lang="en-US" sz="1600" dirty="0" smtClean="0"/>
              <a:t>  	-&gt; </a:t>
            </a:r>
            <a:r>
              <a:rPr lang="en-US" sz="1600" dirty="0" smtClean="0">
                <a:solidFill>
                  <a:srgbClr val="FF0000"/>
                </a:solidFill>
              </a:rPr>
              <a:t>nil</a:t>
            </a:r>
          </a:p>
          <a:p>
            <a:pPr marL="1657350" lvl="3" indent="-285750" algn="just">
              <a:buFont typeface="Courier New" panose="02070309020205020404" pitchFamily="49" charset="0"/>
              <a:buChar char="o"/>
            </a:pPr>
            <a:r>
              <a:rPr lang="en-US" sz="1600" dirty="0" smtClean="0"/>
              <a:t>a </a:t>
            </a:r>
            <a:r>
              <a:rPr lang="en-US" sz="1600" dirty="0"/>
              <a:t>= </a:t>
            </a:r>
            <a:r>
              <a:rPr lang="en-US" sz="1600" dirty="0">
                <a:solidFill>
                  <a:srgbClr val="FF0000"/>
                </a:solidFill>
              </a:rPr>
              <a:t>make</a:t>
            </a:r>
            <a:r>
              <a:rPr lang="en-US" sz="1600" dirty="0"/>
              <a:t>(</a:t>
            </a:r>
            <a:r>
              <a:rPr lang="en-US" sz="1600" dirty="0" err="1">
                <a:solidFill>
                  <a:schemeClr val="accent2"/>
                </a:solidFill>
              </a:rPr>
              <a:t>chan</a:t>
            </a:r>
            <a:r>
              <a:rPr lang="en-US" sz="1600" dirty="0"/>
              <a:t> </a:t>
            </a:r>
            <a:r>
              <a:rPr lang="en-US" sz="1600" dirty="0" err="1"/>
              <a:t>int</a:t>
            </a:r>
            <a:r>
              <a:rPr lang="en-US" sz="1600" dirty="0"/>
              <a:t>) </a:t>
            </a:r>
            <a:r>
              <a:rPr lang="en-US" sz="1600" dirty="0" smtClean="0"/>
              <a:t>	-&gt;  </a:t>
            </a:r>
            <a:r>
              <a:rPr lang="en-US" sz="1600" dirty="0" err="1">
                <a:solidFill>
                  <a:schemeClr val="accent2"/>
                </a:solidFill>
              </a:rPr>
              <a:t>chan</a:t>
            </a:r>
            <a:r>
              <a:rPr lang="en-US" sz="1600" dirty="0">
                <a:solidFill>
                  <a:schemeClr val="accent2"/>
                </a:solidFill>
              </a:rPr>
              <a:t> </a:t>
            </a:r>
            <a:r>
              <a:rPr lang="en-US" sz="1600" dirty="0" err="1">
                <a:solidFill>
                  <a:schemeClr val="accent2"/>
                </a:solidFill>
              </a:rPr>
              <a:t>int</a:t>
            </a:r>
            <a:endParaRPr lang="en-US" sz="1600" dirty="0" smtClean="0">
              <a:solidFill>
                <a:schemeClr val="accent2"/>
              </a:solidFill>
            </a:endParaRP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endParaRPr lang="en-US" b="1" dirty="0"/>
          </a:p>
        </p:txBody>
      </p:sp>
    </p:spTree>
    <p:extLst>
      <p:ext uri="{BB962C8B-B14F-4D97-AF65-F5344CB8AC3E}">
        <p14:creationId xmlns:p14="http://schemas.microsoft.com/office/powerpoint/2010/main" val="375704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Concurrency- Channels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1692771"/>
          </a:xfrm>
          <a:prstGeom prst="rect">
            <a:avLst/>
          </a:prstGeom>
          <a:noFill/>
        </p:spPr>
        <p:txBody>
          <a:bodyPr wrap="square" rtlCol="0">
            <a:spAutoFit/>
          </a:bodyPr>
          <a:lstStyle/>
          <a:p>
            <a:pPr marL="285750" indent="-285750">
              <a:buFont typeface="Wingdings" panose="05000000000000000000" pitchFamily="2" charset="2"/>
              <a:buChar char="v"/>
            </a:pPr>
            <a:r>
              <a:rPr lang="en-US" b="1" dirty="0"/>
              <a:t>Sending and receiving from </a:t>
            </a:r>
            <a:r>
              <a:rPr lang="en-US" b="1" dirty="0" smtClean="0"/>
              <a:t>channel</a:t>
            </a:r>
          </a:p>
          <a:p>
            <a:pPr marL="742950" lvl="1" indent="-285750">
              <a:buFont typeface="Courier New" panose="02070309020205020404" pitchFamily="49" charset="0"/>
              <a:buChar char="o"/>
            </a:pPr>
            <a:r>
              <a:rPr lang="en-US" dirty="0" smtClean="0"/>
              <a:t>Syntax:</a:t>
            </a:r>
          </a:p>
          <a:p>
            <a:pPr marL="742950" lvl="1" indent="-285750">
              <a:buFont typeface="Wingdings" panose="05000000000000000000" pitchFamily="2" charset="2"/>
              <a:buChar char="v"/>
            </a:pPr>
            <a:endParaRPr lang="en-US" b="1" dirty="0"/>
          </a:p>
          <a:p>
            <a:pPr marL="1657350" lvl="3" indent="-285750" algn="just">
              <a:buFont typeface="Wingdings" panose="05000000000000000000" pitchFamily="2" charset="2"/>
              <a:buChar char="v"/>
            </a:pPr>
            <a:endParaRPr lang="en-US" sz="1600" dirty="0" smtClean="0">
              <a:solidFill>
                <a:schemeClr val="accent2"/>
              </a:solidFill>
            </a:endParaRP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endParaRPr lang="en-US" b="1" dirty="0"/>
          </a:p>
        </p:txBody>
      </p:sp>
      <p:pic>
        <p:nvPicPr>
          <p:cNvPr id="3" name="Picture 2"/>
          <p:cNvPicPr>
            <a:picLocks noChangeAspect="1"/>
          </p:cNvPicPr>
          <p:nvPr/>
        </p:nvPicPr>
        <p:blipFill>
          <a:blip r:embed="rId4"/>
          <a:stretch>
            <a:fillRect/>
          </a:stretch>
        </p:blipFill>
        <p:spPr>
          <a:xfrm>
            <a:off x="992947" y="2067596"/>
            <a:ext cx="6200775" cy="781050"/>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Channel example </a:t>
            </a:r>
            <a:r>
              <a:rPr lang="en-US" b="1" dirty="0" smtClean="0"/>
              <a:t>program:</a:t>
            </a:r>
            <a:endParaRPr lang="en-US" b="1" dirty="0"/>
          </a:p>
          <a:p>
            <a:endParaRPr lang="en-US" dirty="0"/>
          </a:p>
        </p:txBody>
      </p:sp>
      <p:pic>
        <p:nvPicPr>
          <p:cNvPr id="6" name="Picture 5"/>
          <p:cNvPicPr>
            <a:picLocks noChangeAspect="1"/>
          </p:cNvPicPr>
          <p:nvPr/>
        </p:nvPicPr>
        <p:blipFill>
          <a:blip r:embed="rId5"/>
          <a:stretch>
            <a:fillRect/>
          </a:stretch>
        </p:blipFill>
        <p:spPr>
          <a:xfrm>
            <a:off x="471737" y="3539929"/>
            <a:ext cx="4010025" cy="2371725"/>
          </a:xfrm>
          <a:prstGeom prst="rect">
            <a:avLst/>
          </a:prstGeom>
        </p:spPr>
      </p:pic>
    </p:spTree>
    <p:extLst>
      <p:ext uri="{BB962C8B-B14F-4D97-AF65-F5344CB8AC3E}">
        <p14:creationId xmlns:p14="http://schemas.microsoft.com/office/powerpoint/2010/main" val="1075212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Concurrency- Channels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1138773"/>
          </a:xfrm>
          <a:prstGeom prst="rect">
            <a:avLst/>
          </a:prstGeom>
          <a:noFill/>
        </p:spPr>
        <p:txBody>
          <a:bodyPr wrap="square" rtlCol="0">
            <a:spAutoFit/>
          </a:bodyPr>
          <a:lstStyle/>
          <a:p>
            <a:pPr marL="285750" indent="-285750">
              <a:buFont typeface="Wingdings" panose="05000000000000000000" pitchFamily="2" charset="2"/>
              <a:buChar char="v"/>
            </a:pPr>
            <a:r>
              <a:rPr lang="en-US" b="1" dirty="0"/>
              <a:t>Channel example program</a:t>
            </a:r>
            <a:r>
              <a:rPr lang="en-US" b="1" dirty="0" smtClean="0"/>
              <a:t>:</a:t>
            </a:r>
            <a:endParaRPr lang="en-US" b="1" dirty="0"/>
          </a:p>
          <a:p>
            <a:pPr marL="1657350" lvl="3" indent="-285750" algn="just">
              <a:buFont typeface="Wingdings" panose="05000000000000000000" pitchFamily="2" charset="2"/>
              <a:buChar char="v"/>
            </a:pPr>
            <a:endParaRPr lang="en-US" sz="1600" dirty="0" smtClean="0">
              <a:solidFill>
                <a:schemeClr val="accent2"/>
              </a:solidFill>
            </a:endParaRP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endParaRPr lang="en-US" b="1" dirty="0"/>
          </a:p>
        </p:txBody>
      </p:sp>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pic>
        <p:nvPicPr>
          <p:cNvPr id="8" name="Picture 7"/>
          <p:cNvPicPr>
            <a:picLocks noChangeAspect="1"/>
          </p:cNvPicPr>
          <p:nvPr/>
        </p:nvPicPr>
        <p:blipFill>
          <a:blip r:embed="rId4"/>
          <a:stretch>
            <a:fillRect/>
          </a:stretch>
        </p:blipFill>
        <p:spPr>
          <a:xfrm>
            <a:off x="140036" y="1867158"/>
            <a:ext cx="4375403" cy="2105025"/>
          </a:xfrm>
          <a:prstGeom prst="rect">
            <a:avLst/>
          </a:prstGeom>
        </p:spPr>
      </p:pic>
      <p:pic>
        <p:nvPicPr>
          <p:cNvPr id="9" name="Picture 8"/>
          <p:cNvPicPr>
            <a:picLocks noChangeAspect="1"/>
          </p:cNvPicPr>
          <p:nvPr/>
        </p:nvPicPr>
        <p:blipFill>
          <a:blip r:embed="rId5"/>
          <a:stretch>
            <a:fillRect/>
          </a:stretch>
        </p:blipFill>
        <p:spPr>
          <a:xfrm>
            <a:off x="140036" y="4082131"/>
            <a:ext cx="4375403" cy="2028825"/>
          </a:xfrm>
          <a:prstGeom prst="rect">
            <a:avLst/>
          </a:prstGeom>
        </p:spPr>
      </p:pic>
      <p:pic>
        <p:nvPicPr>
          <p:cNvPr id="10" name="Picture 9"/>
          <p:cNvPicPr>
            <a:picLocks noChangeAspect="1"/>
          </p:cNvPicPr>
          <p:nvPr/>
        </p:nvPicPr>
        <p:blipFill>
          <a:blip r:embed="rId6"/>
          <a:stretch>
            <a:fillRect/>
          </a:stretch>
        </p:blipFill>
        <p:spPr>
          <a:xfrm>
            <a:off x="4971925" y="2814181"/>
            <a:ext cx="4026082" cy="2085975"/>
          </a:xfrm>
          <a:prstGeom prst="rect">
            <a:avLst/>
          </a:prstGeom>
        </p:spPr>
      </p:pic>
      <p:cxnSp>
        <p:nvCxnSpPr>
          <p:cNvPr id="12" name="Elbow Connector 11"/>
          <p:cNvCxnSpPr>
            <a:stCxn id="8" idx="3"/>
          </p:cNvCxnSpPr>
          <p:nvPr/>
        </p:nvCxnSpPr>
        <p:spPr>
          <a:xfrm>
            <a:off x="4515439" y="2919671"/>
            <a:ext cx="1151002" cy="919133"/>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3"/>
          </p:cNvCxnSpPr>
          <p:nvPr/>
        </p:nvCxnSpPr>
        <p:spPr>
          <a:xfrm flipV="1">
            <a:off x="4515439" y="4062023"/>
            <a:ext cx="1151002" cy="103452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659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Concurrency- Channels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1138773"/>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Deadlock:</a:t>
            </a:r>
            <a:endParaRPr lang="en-US" b="1" dirty="0"/>
          </a:p>
          <a:p>
            <a:pPr marL="1657350" lvl="3" indent="-285750" algn="just">
              <a:buFont typeface="Wingdings" panose="05000000000000000000" pitchFamily="2" charset="2"/>
              <a:buChar char="v"/>
            </a:pPr>
            <a:endParaRPr lang="en-US" sz="1600" dirty="0" smtClean="0">
              <a:solidFill>
                <a:schemeClr val="accent2"/>
              </a:solidFill>
            </a:endParaRP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endParaRPr lang="en-US" b="1" dirty="0"/>
          </a:p>
        </p:txBody>
      </p:sp>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pic>
        <p:nvPicPr>
          <p:cNvPr id="3" name="Picture 2"/>
          <p:cNvPicPr>
            <a:picLocks noChangeAspect="1"/>
          </p:cNvPicPr>
          <p:nvPr/>
        </p:nvPicPr>
        <p:blipFill>
          <a:blip r:embed="rId4"/>
          <a:stretch>
            <a:fillRect/>
          </a:stretch>
        </p:blipFill>
        <p:spPr>
          <a:xfrm>
            <a:off x="438792" y="2250578"/>
            <a:ext cx="4004134" cy="1127205"/>
          </a:xfrm>
          <a:prstGeom prst="rect">
            <a:avLst/>
          </a:prstGeom>
        </p:spPr>
      </p:pic>
      <p:pic>
        <p:nvPicPr>
          <p:cNvPr id="6" name="Picture 5"/>
          <p:cNvPicPr>
            <a:picLocks noChangeAspect="1"/>
          </p:cNvPicPr>
          <p:nvPr/>
        </p:nvPicPr>
        <p:blipFill>
          <a:blip r:embed="rId5"/>
          <a:stretch>
            <a:fillRect/>
          </a:stretch>
        </p:blipFill>
        <p:spPr>
          <a:xfrm>
            <a:off x="438793" y="3693368"/>
            <a:ext cx="4004134" cy="1562100"/>
          </a:xfrm>
          <a:prstGeom prst="rect">
            <a:avLst/>
          </a:prstGeom>
        </p:spPr>
      </p:pic>
      <p:cxnSp>
        <p:nvCxnSpPr>
          <p:cNvPr id="11" name="Straight Arrow Connector 10"/>
          <p:cNvCxnSpPr>
            <a:stCxn id="3" idx="2"/>
            <a:endCxn id="6" idx="0"/>
          </p:cNvCxnSpPr>
          <p:nvPr/>
        </p:nvCxnSpPr>
        <p:spPr>
          <a:xfrm>
            <a:off x="2440859" y="3377783"/>
            <a:ext cx="1" cy="3155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6"/>
          <a:stretch>
            <a:fillRect/>
          </a:stretch>
        </p:blipFill>
        <p:spPr>
          <a:xfrm>
            <a:off x="4741682" y="2250579"/>
            <a:ext cx="4081807" cy="1127204"/>
          </a:xfrm>
          <a:prstGeom prst="rect">
            <a:avLst/>
          </a:prstGeom>
        </p:spPr>
      </p:pic>
      <p:pic>
        <p:nvPicPr>
          <p:cNvPr id="20" name="Picture 19"/>
          <p:cNvPicPr>
            <a:picLocks noChangeAspect="1"/>
          </p:cNvPicPr>
          <p:nvPr/>
        </p:nvPicPr>
        <p:blipFill>
          <a:blip r:embed="rId7"/>
          <a:stretch>
            <a:fillRect/>
          </a:stretch>
        </p:blipFill>
        <p:spPr>
          <a:xfrm>
            <a:off x="4741682" y="3693368"/>
            <a:ext cx="4081807" cy="1562100"/>
          </a:xfrm>
          <a:prstGeom prst="rect">
            <a:avLst/>
          </a:prstGeom>
        </p:spPr>
      </p:pic>
      <p:sp>
        <p:nvSpPr>
          <p:cNvPr id="22" name="TextBox 21"/>
          <p:cNvSpPr txBox="1"/>
          <p:nvPr/>
        </p:nvSpPr>
        <p:spPr>
          <a:xfrm>
            <a:off x="329937" y="1859715"/>
            <a:ext cx="257322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t>C</a:t>
            </a:r>
            <a:r>
              <a:rPr lang="en-US" dirty="0" smtClean="0"/>
              <a:t>hannel send:				</a:t>
            </a:r>
            <a:endParaRPr lang="en-US" dirty="0"/>
          </a:p>
        </p:txBody>
      </p:sp>
      <p:sp>
        <p:nvSpPr>
          <p:cNvPr id="24" name="TextBox 23"/>
          <p:cNvSpPr txBox="1"/>
          <p:nvPr/>
        </p:nvSpPr>
        <p:spPr>
          <a:xfrm>
            <a:off x="4637987" y="1859715"/>
            <a:ext cx="1969963" cy="369332"/>
          </a:xfrm>
          <a:prstGeom prst="rect">
            <a:avLst/>
          </a:prstGeom>
          <a:noFill/>
        </p:spPr>
        <p:txBody>
          <a:bodyPr wrap="none" rtlCol="0">
            <a:spAutoFit/>
          </a:bodyPr>
          <a:lstStyle/>
          <a:p>
            <a:pPr marL="285750" indent="-285750">
              <a:buFont typeface="Courier New" panose="02070309020205020404" pitchFamily="49" charset="0"/>
              <a:buChar char="o"/>
            </a:pPr>
            <a:r>
              <a:rPr lang="en-US" dirty="0" smtClean="0"/>
              <a:t>Channel receive</a:t>
            </a:r>
            <a:endParaRPr lang="en-US" dirty="0"/>
          </a:p>
        </p:txBody>
      </p:sp>
      <p:cxnSp>
        <p:nvCxnSpPr>
          <p:cNvPr id="28" name="Straight Arrow Connector 27"/>
          <p:cNvCxnSpPr>
            <a:stCxn id="18" idx="2"/>
            <a:endCxn id="20" idx="0"/>
          </p:cNvCxnSpPr>
          <p:nvPr/>
        </p:nvCxnSpPr>
        <p:spPr>
          <a:xfrm>
            <a:off x="6782586" y="3377783"/>
            <a:ext cx="0" cy="3155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546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Concurrency- Channels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2769989"/>
          </a:xfrm>
          <a:prstGeom prst="rect">
            <a:avLst/>
          </a:prstGeom>
          <a:noFill/>
        </p:spPr>
        <p:txBody>
          <a:bodyPr wrap="square" rtlCol="0">
            <a:spAutoFit/>
          </a:bodyPr>
          <a:lstStyle/>
          <a:p>
            <a:pPr marL="285750" indent="-285750">
              <a:buFont typeface="Wingdings" panose="05000000000000000000" pitchFamily="2" charset="2"/>
              <a:buChar char="v"/>
            </a:pPr>
            <a:r>
              <a:rPr lang="en-US" b="1" dirty="0"/>
              <a:t>Buffered Channels and Worker </a:t>
            </a:r>
            <a:r>
              <a:rPr lang="en-US" b="1" dirty="0" smtClean="0"/>
              <a:t>Pools:</a:t>
            </a:r>
          </a:p>
          <a:p>
            <a:pPr marL="742950" lvl="1" indent="-285750">
              <a:buFont typeface="Courier New" panose="02070309020205020404" pitchFamily="49" charset="0"/>
              <a:buChar char="o"/>
            </a:pPr>
            <a:r>
              <a:rPr lang="en-US" b="1" dirty="0"/>
              <a:t>B</a:t>
            </a:r>
            <a:r>
              <a:rPr lang="en-US" b="1" dirty="0" smtClean="0"/>
              <a:t>uffered channels:</a:t>
            </a:r>
          </a:p>
          <a:p>
            <a:pPr lvl="2"/>
            <a:r>
              <a:rPr lang="en-US" sz="1600" dirty="0">
                <a:solidFill>
                  <a:schemeClr val="accent2"/>
                </a:solidFill>
              </a:rPr>
              <a:t>Buffered</a:t>
            </a:r>
            <a:r>
              <a:rPr lang="en-US" sz="1600" dirty="0"/>
              <a:t> channels can be created by passing an additional capacity parameter to the make function which specifies the size of the buffer</a:t>
            </a:r>
            <a:r>
              <a:rPr lang="en-US" sz="1600" dirty="0" smtClean="0"/>
              <a:t>. </a:t>
            </a:r>
            <a:r>
              <a:rPr lang="en-US" i="1" dirty="0">
                <a:solidFill>
                  <a:schemeClr val="accent2"/>
                </a:solidFill>
              </a:rPr>
              <a:t>capacity</a:t>
            </a:r>
            <a:r>
              <a:rPr lang="en-US" dirty="0"/>
              <a:t> in the above syntax should be </a:t>
            </a:r>
            <a:r>
              <a:rPr lang="en-US" dirty="0">
                <a:solidFill>
                  <a:schemeClr val="accent2"/>
                </a:solidFill>
              </a:rPr>
              <a:t>greater than 0 </a:t>
            </a:r>
            <a:r>
              <a:rPr lang="en-US" dirty="0"/>
              <a:t>for a channel to have a buffer. The capacity for an </a:t>
            </a:r>
            <a:r>
              <a:rPr lang="en-US" dirty="0" err="1">
                <a:solidFill>
                  <a:schemeClr val="accent2"/>
                </a:solidFill>
              </a:rPr>
              <a:t>unbuffered</a:t>
            </a:r>
            <a:r>
              <a:rPr lang="en-US" dirty="0"/>
              <a:t> channel is </a:t>
            </a:r>
            <a:r>
              <a:rPr lang="en-US" dirty="0">
                <a:solidFill>
                  <a:schemeClr val="accent2"/>
                </a:solidFill>
              </a:rPr>
              <a:t>0 by default</a:t>
            </a:r>
            <a:endParaRPr lang="en-US" sz="1600" dirty="0" smtClean="0">
              <a:solidFill>
                <a:schemeClr val="accent2"/>
              </a:solidFill>
            </a:endParaRPr>
          </a:p>
          <a:p>
            <a:pPr lvl="2" algn="ctr"/>
            <a:r>
              <a:rPr lang="en-US" dirty="0" err="1"/>
              <a:t>ch</a:t>
            </a:r>
            <a:r>
              <a:rPr lang="en-US" dirty="0"/>
              <a:t> := </a:t>
            </a:r>
            <a:r>
              <a:rPr lang="en-US" dirty="0">
                <a:solidFill>
                  <a:srgbClr val="FF0000"/>
                </a:solidFill>
              </a:rPr>
              <a:t>make</a:t>
            </a:r>
            <a:r>
              <a:rPr lang="en-US" dirty="0"/>
              <a:t>(</a:t>
            </a:r>
            <a:r>
              <a:rPr lang="en-US" dirty="0" err="1">
                <a:solidFill>
                  <a:schemeClr val="accent2"/>
                </a:solidFill>
              </a:rPr>
              <a:t>chan</a:t>
            </a:r>
            <a:r>
              <a:rPr lang="en-US" dirty="0"/>
              <a:t> </a:t>
            </a:r>
            <a:r>
              <a:rPr lang="en-US" dirty="0">
                <a:solidFill>
                  <a:srgbClr val="FF0000"/>
                </a:solidFill>
              </a:rPr>
              <a:t>type</a:t>
            </a:r>
            <a:r>
              <a:rPr lang="en-US" dirty="0"/>
              <a:t>, capacity)</a:t>
            </a:r>
          </a:p>
          <a:p>
            <a:pPr marL="1657350" lvl="3" indent="-285750" algn="just">
              <a:buFont typeface="Wingdings" panose="05000000000000000000" pitchFamily="2" charset="2"/>
              <a:buChar char="v"/>
            </a:pPr>
            <a:endParaRPr lang="en-US" sz="1600" dirty="0" smtClean="0">
              <a:solidFill>
                <a:schemeClr val="accent2"/>
              </a:solidFill>
            </a:endParaRPr>
          </a:p>
          <a:p>
            <a:pPr marL="742950" lvl="1" indent="-285750">
              <a:buFont typeface="Courier New" panose="02070309020205020404" pitchFamily="49" charset="0"/>
              <a:buChar char="o"/>
            </a:pPr>
            <a:r>
              <a:rPr lang="en-US" sz="1600" dirty="0" smtClean="0"/>
              <a:t>Example:</a:t>
            </a:r>
            <a:endParaRPr lang="en-US" sz="1600" dirty="0"/>
          </a:p>
          <a:p>
            <a:pPr marL="742950" lvl="1" indent="-285750">
              <a:buFont typeface="Courier New" panose="02070309020205020404" pitchFamily="49" charset="0"/>
              <a:buChar char="o"/>
            </a:pPr>
            <a:endParaRPr lang="en-US" b="1" dirty="0"/>
          </a:p>
        </p:txBody>
      </p:sp>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pic>
        <p:nvPicPr>
          <p:cNvPr id="8" name="Picture 7"/>
          <p:cNvPicPr>
            <a:picLocks noChangeAspect="1"/>
          </p:cNvPicPr>
          <p:nvPr/>
        </p:nvPicPr>
        <p:blipFill>
          <a:blip r:embed="rId4"/>
          <a:stretch>
            <a:fillRect/>
          </a:stretch>
        </p:blipFill>
        <p:spPr>
          <a:xfrm>
            <a:off x="942041" y="3933824"/>
            <a:ext cx="4724400" cy="1647825"/>
          </a:xfrm>
          <a:prstGeom prst="rect">
            <a:avLst/>
          </a:prstGeom>
        </p:spPr>
      </p:pic>
      <p:pic>
        <p:nvPicPr>
          <p:cNvPr id="9" name="Picture 8"/>
          <p:cNvPicPr>
            <a:picLocks noChangeAspect="1"/>
          </p:cNvPicPr>
          <p:nvPr/>
        </p:nvPicPr>
        <p:blipFill>
          <a:blip r:embed="rId5"/>
          <a:stretch>
            <a:fillRect/>
          </a:stretch>
        </p:blipFill>
        <p:spPr>
          <a:xfrm>
            <a:off x="3785205" y="4655711"/>
            <a:ext cx="1762125" cy="676275"/>
          </a:xfrm>
          <a:prstGeom prst="rect">
            <a:avLst/>
          </a:prstGeom>
        </p:spPr>
      </p:pic>
      <p:sp>
        <p:nvSpPr>
          <p:cNvPr id="10" name="Rectangle 9"/>
          <p:cNvSpPr/>
          <p:nvPr/>
        </p:nvSpPr>
        <p:spPr>
          <a:xfrm>
            <a:off x="3770722" y="4628561"/>
            <a:ext cx="1781666" cy="7070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3771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Concurrency- Channels</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1138773"/>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Example:</a:t>
            </a:r>
            <a:endParaRPr lang="en-US" b="1" dirty="0"/>
          </a:p>
          <a:p>
            <a:pPr marL="1657350" lvl="3" indent="-285750" algn="just">
              <a:buFont typeface="Wingdings" panose="05000000000000000000" pitchFamily="2" charset="2"/>
              <a:buChar char="v"/>
            </a:pPr>
            <a:endParaRPr lang="en-US" sz="1600" dirty="0" smtClean="0">
              <a:solidFill>
                <a:schemeClr val="accent2"/>
              </a:solidFill>
            </a:endParaRP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endParaRPr lang="en-US" b="1" dirty="0"/>
          </a:p>
        </p:txBody>
      </p:sp>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pic>
        <p:nvPicPr>
          <p:cNvPr id="7" name="Picture 6"/>
          <p:cNvPicPr>
            <a:picLocks noChangeAspect="1"/>
          </p:cNvPicPr>
          <p:nvPr/>
        </p:nvPicPr>
        <p:blipFill>
          <a:blip r:embed="rId4"/>
          <a:stretch>
            <a:fillRect/>
          </a:stretch>
        </p:blipFill>
        <p:spPr>
          <a:xfrm>
            <a:off x="140036" y="1981536"/>
            <a:ext cx="5143500" cy="3914775"/>
          </a:xfrm>
          <a:prstGeom prst="rect">
            <a:avLst/>
          </a:prstGeom>
        </p:spPr>
      </p:pic>
      <p:pic>
        <p:nvPicPr>
          <p:cNvPr id="8" name="Picture 7"/>
          <p:cNvPicPr>
            <a:picLocks noChangeAspect="1"/>
          </p:cNvPicPr>
          <p:nvPr/>
        </p:nvPicPr>
        <p:blipFill>
          <a:blip r:embed="rId5"/>
          <a:stretch>
            <a:fillRect/>
          </a:stretch>
        </p:blipFill>
        <p:spPr>
          <a:xfrm>
            <a:off x="5756439" y="2282073"/>
            <a:ext cx="3067050" cy="3048000"/>
          </a:xfrm>
          <a:prstGeom prst="rect">
            <a:avLst/>
          </a:prstGeom>
        </p:spPr>
      </p:pic>
      <p:sp>
        <p:nvSpPr>
          <p:cNvPr id="9" name="Right Arrow 8"/>
          <p:cNvSpPr/>
          <p:nvPr/>
        </p:nvSpPr>
        <p:spPr>
          <a:xfrm>
            <a:off x="5283536" y="3611720"/>
            <a:ext cx="466815" cy="327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50351" y="2253006"/>
            <a:ext cx="3073138" cy="3082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967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stretch>
            <a:fillRect/>
          </a:stretch>
        </p:blipFill>
        <p:spPr>
          <a:xfrm>
            <a:off x="992947" y="2900726"/>
            <a:ext cx="5219797" cy="2703363"/>
          </a:xfrm>
          <a:prstGeom prst="rect">
            <a:avLst/>
          </a:prstGeom>
        </p:spPr>
      </p:pic>
      <p:sp>
        <p:nvSpPr>
          <p:cNvPr id="2" name="Title 1"/>
          <p:cNvSpPr>
            <a:spLocks noGrp="1"/>
          </p:cNvSpPr>
          <p:nvPr>
            <p:ph type="title"/>
          </p:nvPr>
        </p:nvSpPr>
        <p:spPr>
          <a:xfrm>
            <a:off x="140036" y="197822"/>
            <a:ext cx="5526405" cy="773906"/>
          </a:xfrm>
        </p:spPr>
        <p:txBody>
          <a:bodyPr>
            <a:normAutofit/>
          </a:bodyPr>
          <a:lstStyle/>
          <a:p>
            <a:r>
              <a:rPr lang="en-US" dirty="0" smtClean="0"/>
              <a:t>Program Structure</a:t>
            </a:r>
            <a:endParaRPr lang="en-US"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cxnSp>
        <p:nvCxnSpPr>
          <p:cNvPr id="24" name="Straight Arrow Connector 23"/>
          <p:cNvCxnSpPr/>
          <p:nvPr/>
        </p:nvCxnSpPr>
        <p:spPr>
          <a:xfrm flipV="1">
            <a:off x="2762054" y="2535810"/>
            <a:ext cx="1545995" cy="395926"/>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4260915" y="2318994"/>
            <a:ext cx="2083324" cy="369332"/>
          </a:xfrm>
          <a:prstGeom prst="rect">
            <a:avLst/>
          </a:prstGeom>
          <a:noFill/>
        </p:spPr>
        <p:txBody>
          <a:bodyPr wrap="square" rtlCol="0">
            <a:spAutoFit/>
          </a:bodyPr>
          <a:lstStyle/>
          <a:p>
            <a:r>
              <a:rPr lang="en-US" dirty="0"/>
              <a:t>Package Declaration</a:t>
            </a:r>
          </a:p>
        </p:txBody>
      </p:sp>
      <p:cxnSp>
        <p:nvCxnSpPr>
          <p:cNvPr id="33" name="Straight Arrow Connector 32"/>
          <p:cNvCxnSpPr/>
          <p:nvPr/>
        </p:nvCxnSpPr>
        <p:spPr>
          <a:xfrm flipV="1">
            <a:off x="2837468" y="3053242"/>
            <a:ext cx="3513545" cy="472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44239" y="2807823"/>
            <a:ext cx="2167685" cy="369332"/>
          </a:xfrm>
          <a:prstGeom prst="rect">
            <a:avLst/>
          </a:prstGeom>
          <a:noFill/>
        </p:spPr>
        <p:txBody>
          <a:bodyPr wrap="square" rtlCol="0">
            <a:spAutoFit/>
          </a:bodyPr>
          <a:lstStyle/>
          <a:p>
            <a:r>
              <a:rPr lang="en-US" dirty="0"/>
              <a:t>Import Packages</a:t>
            </a:r>
          </a:p>
        </p:txBody>
      </p:sp>
      <p:cxnSp>
        <p:nvCxnSpPr>
          <p:cNvPr id="43" name="Straight Arrow Connector 42"/>
          <p:cNvCxnSpPr/>
          <p:nvPr/>
        </p:nvCxnSpPr>
        <p:spPr>
          <a:xfrm flipV="1">
            <a:off x="2809668" y="3542071"/>
            <a:ext cx="3732534" cy="477495"/>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p:cNvSpPr txBox="1"/>
          <p:nvPr/>
        </p:nvSpPr>
        <p:spPr>
          <a:xfrm>
            <a:off x="6489282" y="3349183"/>
            <a:ext cx="1706252" cy="369332"/>
          </a:xfrm>
          <a:prstGeom prst="rect">
            <a:avLst/>
          </a:prstGeom>
          <a:noFill/>
        </p:spPr>
        <p:txBody>
          <a:bodyPr wrap="square" rtlCol="0">
            <a:spAutoFit/>
          </a:bodyPr>
          <a:lstStyle/>
          <a:p>
            <a:r>
              <a:rPr lang="en-US" dirty="0" smtClean="0"/>
              <a:t>Function</a:t>
            </a:r>
            <a:endParaRPr lang="en-US" dirty="0"/>
          </a:p>
        </p:txBody>
      </p:sp>
      <p:cxnSp>
        <p:nvCxnSpPr>
          <p:cNvPr id="50" name="Straight Arrow Connector 49"/>
          <p:cNvCxnSpPr/>
          <p:nvPr/>
        </p:nvCxnSpPr>
        <p:spPr>
          <a:xfrm flipV="1">
            <a:off x="3461855" y="4135962"/>
            <a:ext cx="3202896" cy="123924"/>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46" name="TextBox 45"/>
          <p:cNvSpPr txBox="1"/>
          <p:nvPr/>
        </p:nvSpPr>
        <p:spPr>
          <a:xfrm>
            <a:off x="6565562" y="3925856"/>
            <a:ext cx="947695" cy="369332"/>
          </a:xfrm>
          <a:prstGeom prst="rect">
            <a:avLst/>
          </a:prstGeom>
          <a:noFill/>
        </p:spPr>
        <p:txBody>
          <a:bodyPr wrap="none" rtlCol="0">
            <a:spAutoFit/>
          </a:bodyPr>
          <a:lstStyle/>
          <a:p>
            <a:r>
              <a:rPr lang="en-US" dirty="0" smtClean="0"/>
              <a:t>Variable</a:t>
            </a:r>
            <a:endParaRPr lang="en-US" dirty="0"/>
          </a:p>
        </p:txBody>
      </p:sp>
      <p:sp>
        <p:nvSpPr>
          <p:cNvPr id="47" name="TextBox 46"/>
          <p:cNvSpPr txBox="1"/>
          <p:nvPr/>
        </p:nvSpPr>
        <p:spPr>
          <a:xfrm>
            <a:off x="6567683" y="4343303"/>
            <a:ext cx="1110689" cy="369332"/>
          </a:xfrm>
          <a:prstGeom prst="rect">
            <a:avLst/>
          </a:prstGeom>
          <a:noFill/>
        </p:spPr>
        <p:txBody>
          <a:bodyPr wrap="none" rtlCol="0">
            <a:spAutoFit/>
          </a:bodyPr>
          <a:lstStyle/>
          <a:p>
            <a:r>
              <a:rPr lang="en-US" dirty="0" smtClean="0"/>
              <a:t>Comment</a:t>
            </a:r>
            <a:endParaRPr lang="en-US" dirty="0"/>
          </a:p>
        </p:txBody>
      </p:sp>
      <p:cxnSp>
        <p:nvCxnSpPr>
          <p:cNvPr id="55" name="Straight Arrow Connector 54"/>
          <p:cNvCxnSpPr>
            <a:endCxn id="47" idx="1"/>
          </p:cNvCxnSpPr>
          <p:nvPr/>
        </p:nvCxnSpPr>
        <p:spPr>
          <a:xfrm flipV="1">
            <a:off x="5186651" y="4527969"/>
            <a:ext cx="1381032" cy="702"/>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p:nvPr/>
        </p:nvCxnSpPr>
        <p:spPr>
          <a:xfrm>
            <a:off x="4260915" y="4859967"/>
            <a:ext cx="2403836" cy="43450"/>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52" name="TextBox 51"/>
          <p:cNvSpPr txBox="1"/>
          <p:nvPr/>
        </p:nvSpPr>
        <p:spPr>
          <a:xfrm>
            <a:off x="6664751" y="4750699"/>
            <a:ext cx="2509020" cy="338554"/>
          </a:xfrm>
          <a:prstGeom prst="rect">
            <a:avLst/>
          </a:prstGeom>
          <a:noFill/>
        </p:spPr>
        <p:txBody>
          <a:bodyPr wrap="none" rtlCol="0">
            <a:spAutoFit/>
          </a:bodyPr>
          <a:lstStyle/>
          <a:p>
            <a:r>
              <a:rPr lang="en-US" sz="1600" dirty="0"/>
              <a:t>Statements and Expressions</a:t>
            </a:r>
          </a:p>
        </p:txBody>
      </p:sp>
    </p:spTree>
    <p:extLst>
      <p:ext uri="{BB962C8B-B14F-4D97-AF65-F5344CB8AC3E}">
        <p14:creationId xmlns:p14="http://schemas.microsoft.com/office/powerpoint/2010/main" val="1522604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Concurrency-Select</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76313"/>
            <a:ext cx="8683453" cy="2123658"/>
          </a:xfrm>
          <a:prstGeom prst="rect">
            <a:avLst/>
          </a:prstGeom>
          <a:noFill/>
        </p:spPr>
        <p:txBody>
          <a:bodyPr wrap="square" rtlCol="0">
            <a:spAutoFit/>
          </a:bodyPr>
          <a:lstStyle/>
          <a:p>
            <a:pPr marL="285750" indent="-285750">
              <a:buFont typeface="Wingdings" panose="05000000000000000000" pitchFamily="2" charset="2"/>
              <a:buChar char="v"/>
            </a:pPr>
            <a:r>
              <a:rPr lang="en-US" b="1" dirty="0"/>
              <a:t>What is </a:t>
            </a:r>
            <a:r>
              <a:rPr lang="en-US" b="1" i="1" dirty="0"/>
              <a:t>select</a:t>
            </a:r>
            <a:r>
              <a:rPr lang="en-US" b="1" dirty="0" smtClean="0"/>
              <a:t>?</a:t>
            </a:r>
          </a:p>
          <a:p>
            <a:pPr marL="742950" lvl="1" indent="-285750">
              <a:buFont typeface="Courier New" panose="02070309020205020404" pitchFamily="49" charset="0"/>
              <a:buChar char="o"/>
            </a:pPr>
            <a:r>
              <a:rPr lang="en-US" sz="1600" dirty="0"/>
              <a:t>The </a:t>
            </a:r>
            <a:r>
              <a:rPr lang="en-US" sz="1600" dirty="0">
                <a:solidFill>
                  <a:schemeClr val="accent2"/>
                </a:solidFill>
              </a:rPr>
              <a:t>select</a:t>
            </a:r>
            <a:r>
              <a:rPr lang="en-US" sz="1600" dirty="0"/>
              <a:t> statement is used to choose from </a:t>
            </a:r>
            <a:r>
              <a:rPr lang="en-US" sz="1600" dirty="0">
                <a:solidFill>
                  <a:schemeClr val="accent2"/>
                </a:solidFill>
              </a:rPr>
              <a:t>multiple send/receive </a:t>
            </a:r>
            <a:r>
              <a:rPr lang="en-US" sz="1600" dirty="0"/>
              <a:t>channel operations. The select statement </a:t>
            </a:r>
            <a:r>
              <a:rPr lang="en-US" sz="1600" dirty="0">
                <a:solidFill>
                  <a:schemeClr val="accent2"/>
                </a:solidFill>
              </a:rPr>
              <a:t>blocks</a:t>
            </a:r>
            <a:r>
              <a:rPr lang="en-US" sz="1600" dirty="0"/>
              <a:t> until one of the send/receive operation is ready. If multiple operations are ready, one of them is chosen at random. The syntax is similar to </a:t>
            </a:r>
            <a:r>
              <a:rPr lang="en-US" sz="1600" dirty="0">
                <a:solidFill>
                  <a:schemeClr val="accent2"/>
                </a:solidFill>
              </a:rPr>
              <a:t>switch</a:t>
            </a:r>
            <a:r>
              <a:rPr lang="en-US" sz="1600" dirty="0"/>
              <a:t> except that each of the case statement will be a channel operation.</a:t>
            </a:r>
            <a:endParaRPr lang="en-US" dirty="0"/>
          </a:p>
          <a:p>
            <a:pPr marL="1657350" lvl="3" indent="-285750" algn="just">
              <a:buFont typeface="Wingdings" panose="05000000000000000000" pitchFamily="2" charset="2"/>
              <a:buChar char="v"/>
            </a:pPr>
            <a:endParaRPr lang="en-US" sz="1600" dirty="0" smtClean="0">
              <a:solidFill>
                <a:schemeClr val="accent2"/>
              </a:solidFill>
            </a:endParaRP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endParaRPr lang="en-US" b="1" dirty="0"/>
          </a:p>
        </p:txBody>
      </p:sp>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pic>
        <p:nvPicPr>
          <p:cNvPr id="6" name="Picture 5"/>
          <p:cNvPicPr>
            <a:picLocks noChangeAspect="1"/>
          </p:cNvPicPr>
          <p:nvPr/>
        </p:nvPicPr>
        <p:blipFill>
          <a:blip r:embed="rId4"/>
          <a:stretch>
            <a:fillRect/>
          </a:stretch>
        </p:blipFill>
        <p:spPr>
          <a:xfrm>
            <a:off x="1663978" y="2752628"/>
            <a:ext cx="4981919" cy="3857306"/>
          </a:xfrm>
          <a:prstGeom prst="rect">
            <a:avLst/>
          </a:prstGeom>
        </p:spPr>
      </p:pic>
      <p:pic>
        <p:nvPicPr>
          <p:cNvPr id="11" name="Picture 10"/>
          <p:cNvPicPr>
            <a:picLocks noChangeAspect="1"/>
          </p:cNvPicPr>
          <p:nvPr/>
        </p:nvPicPr>
        <p:blipFill>
          <a:blip r:embed="rId5"/>
          <a:stretch>
            <a:fillRect/>
          </a:stretch>
        </p:blipFill>
        <p:spPr>
          <a:xfrm>
            <a:off x="4363142" y="5916133"/>
            <a:ext cx="1447800" cy="438150"/>
          </a:xfrm>
          <a:prstGeom prst="rect">
            <a:avLst/>
          </a:prstGeom>
        </p:spPr>
      </p:pic>
      <p:sp>
        <p:nvSpPr>
          <p:cNvPr id="12" name="Rectangle 11"/>
          <p:cNvSpPr/>
          <p:nvPr/>
        </p:nvSpPr>
        <p:spPr>
          <a:xfrm>
            <a:off x="4363142" y="5916133"/>
            <a:ext cx="1447800" cy="43815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0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smtClean="0"/>
              <a:t>Defer</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1415772"/>
          </a:xfrm>
          <a:prstGeom prst="rect">
            <a:avLst/>
          </a:prstGeom>
          <a:noFill/>
        </p:spPr>
        <p:txBody>
          <a:bodyPr wrap="square" rtlCol="0">
            <a:spAutoFit/>
          </a:bodyPr>
          <a:lstStyle/>
          <a:p>
            <a:pPr marL="285750" indent="-285750">
              <a:buFont typeface="Wingdings" panose="05000000000000000000" pitchFamily="2" charset="2"/>
              <a:buChar char="v"/>
            </a:pPr>
            <a:r>
              <a:rPr lang="en-US" b="1" dirty="0"/>
              <a:t>What is Defer</a:t>
            </a:r>
            <a:r>
              <a:rPr lang="en-US" b="1" dirty="0" smtClean="0"/>
              <a:t>?</a:t>
            </a:r>
          </a:p>
          <a:p>
            <a:pPr marL="742950" lvl="1" indent="-285750">
              <a:buFont typeface="Courier New" panose="02070309020205020404" pitchFamily="49" charset="0"/>
              <a:buChar char="o"/>
            </a:pPr>
            <a:r>
              <a:rPr lang="en-US" sz="1600" dirty="0"/>
              <a:t>Defer statement is used to execute a function call just before the function where the defer statement is present returns</a:t>
            </a:r>
            <a:r>
              <a:rPr lang="en-US" sz="1600" dirty="0" smtClean="0"/>
              <a:t>.</a:t>
            </a:r>
          </a:p>
          <a:p>
            <a:pPr marL="285750" indent="-285750">
              <a:buFont typeface="Wingdings" panose="05000000000000000000" pitchFamily="2" charset="2"/>
              <a:buChar char="v"/>
            </a:pPr>
            <a:r>
              <a:rPr lang="en-US" b="1" dirty="0" smtClean="0"/>
              <a:t>Example:</a:t>
            </a:r>
            <a:endParaRPr lang="en-US" b="1" dirty="0"/>
          </a:p>
          <a:p>
            <a:endParaRPr lang="en-US" dirty="0"/>
          </a:p>
        </p:txBody>
      </p:sp>
      <p:pic>
        <p:nvPicPr>
          <p:cNvPr id="7" name="Picture 6"/>
          <p:cNvPicPr>
            <a:picLocks noChangeAspect="1"/>
          </p:cNvPicPr>
          <p:nvPr/>
        </p:nvPicPr>
        <p:blipFill>
          <a:blip r:embed="rId4"/>
          <a:stretch>
            <a:fillRect/>
          </a:stretch>
        </p:blipFill>
        <p:spPr>
          <a:xfrm>
            <a:off x="332441" y="2405291"/>
            <a:ext cx="4522363" cy="3948992"/>
          </a:xfrm>
          <a:prstGeom prst="rect">
            <a:avLst/>
          </a:prstGeom>
        </p:spPr>
      </p:pic>
      <p:pic>
        <p:nvPicPr>
          <p:cNvPr id="8" name="Picture 7"/>
          <p:cNvPicPr>
            <a:picLocks noChangeAspect="1"/>
          </p:cNvPicPr>
          <p:nvPr/>
        </p:nvPicPr>
        <p:blipFill>
          <a:blip r:embed="rId5"/>
          <a:stretch>
            <a:fillRect/>
          </a:stretch>
        </p:blipFill>
        <p:spPr>
          <a:xfrm>
            <a:off x="4391320" y="5344633"/>
            <a:ext cx="3962400" cy="1009650"/>
          </a:xfrm>
          <a:prstGeom prst="rect">
            <a:avLst/>
          </a:prstGeom>
        </p:spPr>
      </p:pic>
      <p:sp>
        <p:nvSpPr>
          <p:cNvPr id="9" name="Rectangle 8"/>
          <p:cNvSpPr/>
          <p:nvPr/>
        </p:nvSpPr>
        <p:spPr>
          <a:xfrm>
            <a:off x="4383464" y="5316718"/>
            <a:ext cx="3968684" cy="10375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271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Deferred methods</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Defer is not restricted only to </a:t>
            </a:r>
            <a:r>
              <a:rPr lang="en-US" dirty="0">
                <a:hlinkClick r:id="rId4"/>
              </a:rPr>
              <a:t>functions</a:t>
            </a:r>
            <a:r>
              <a:rPr lang="en-US" dirty="0"/>
              <a:t>. It is perfectly legal to defer a </a:t>
            </a:r>
            <a:r>
              <a:rPr lang="en-US" dirty="0">
                <a:hlinkClick r:id="rId5"/>
              </a:rPr>
              <a:t>method</a:t>
            </a:r>
            <a:r>
              <a:rPr lang="en-US" dirty="0"/>
              <a:t> call too. Let's write a small program to test this.</a:t>
            </a:r>
            <a:endParaRPr lang="en-US" sz="1600" dirty="0" smtClean="0"/>
          </a:p>
          <a:p>
            <a:pPr marL="285750" indent="-285750">
              <a:buFont typeface="Wingdings" panose="05000000000000000000" pitchFamily="2" charset="2"/>
              <a:buChar char="v"/>
            </a:pPr>
            <a:r>
              <a:rPr lang="en-US" b="1" dirty="0" smtClean="0"/>
              <a:t>Example:</a:t>
            </a:r>
            <a:endParaRPr lang="en-US" b="1" dirty="0"/>
          </a:p>
          <a:p>
            <a:endParaRPr lang="en-US" dirty="0"/>
          </a:p>
        </p:txBody>
      </p:sp>
      <p:pic>
        <p:nvPicPr>
          <p:cNvPr id="4" name="Picture 3"/>
          <p:cNvPicPr>
            <a:picLocks noChangeAspect="1"/>
          </p:cNvPicPr>
          <p:nvPr/>
        </p:nvPicPr>
        <p:blipFill>
          <a:blip r:embed="rId6"/>
          <a:stretch>
            <a:fillRect/>
          </a:stretch>
        </p:blipFill>
        <p:spPr>
          <a:xfrm>
            <a:off x="477084" y="2211372"/>
            <a:ext cx="5286375" cy="3962400"/>
          </a:xfrm>
          <a:prstGeom prst="rect">
            <a:avLst/>
          </a:prstGeom>
        </p:spPr>
      </p:pic>
      <p:pic>
        <p:nvPicPr>
          <p:cNvPr id="6" name="Picture 5"/>
          <p:cNvPicPr>
            <a:picLocks noChangeAspect="1"/>
          </p:cNvPicPr>
          <p:nvPr/>
        </p:nvPicPr>
        <p:blipFill>
          <a:blip r:embed="rId7"/>
          <a:stretch>
            <a:fillRect/>
          </a:stretch>
        </p:blipFill>
        <p:spPr>
          <a:xfrm>
            <a:off x="3877926" y="5391068"/>
            <a:ext cx="3495675" cy="428625"/>
          </a:xfrm>
          <a:prstGeom prst="rect">
            <a:avLst/>
          </a:prstGeom>
        </p:spPr>
      </p:pic>
      <p:sp>
        <p:nvSpPr>
          <p:cNvPr id="10" name="Rectangle 9"/>
          <p:cNvSpPr/>
          <p:nvPr/>
        </p:nvSpPr>
        <p:spPr>
          <a:xfrm>
            <a:off x="3874416" y="5373278"/>
            <a:ext cx="3516198" cy="45248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020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Deferred methods</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Defer is not restricted only to </a:t>
            </a:r>
            <a:r>
              <a:rPr lang="en-US" dirty="0">
                <a:hlinkClick r:id="rId4"/>
              </a:rPr>
              <a:t>functions</a:t>
            </a:r>
            <a:r>
              <a:rPr lang="en-US" dirty="0"/>
              <a:t>. It is perfectly legal to defer a </a:t>
            </a:r>
            <a:r>
              <a:rPr lang="en-US" dirty="0">
                <a:hlinkClick r:id="rId5"/>
              </a:rPr>
              <a:t>method</a:t>
            </a:r>
            <a:r>
              <a:rPr lang="en-US" dirty="0"/>
              <a:t> call too. Let's write a small program to test this.</a:t>
            </a:r>
            <a:endParaRPr lang="en-US" sz="1600" dirty="0" smtClean="0"/>
          </a:p>
          <a:p>
            <a:pPr marL="285750" indent="-285750">
              <a:buFont typeface="Wingdings" panose="05000000000000000000" pitchFamily="2" charset="2"/>
              <a:buChar char="v"/>
            </a:pPr>
            <a:r>
              <a:rPr lang="en-US" b="1" dirty="0" smtClean="0"/>
              <a:t>Example:</a:t>
            </a:r>
            <a:endParaRPr lang="en-US" b="1" dirty="0"/>
          </a:p>
          <a:p>
            <a:endParaRPr lang="en-US" dirty="0"/>
          </a:p>
        </p:txBody>
      </p:sp>
      <p:pic>
        <p:nvPicPr>
          <p:cNvPr id="7" name="Picture 6"/>
          <p:cNvPicPr>
            <a:picLocks noChangeAspect="1"/>
          </p:cNvPicPr>
          <p:nvPr/>
        </p:nvPicPr>
        <p:blipFill>
          <a:blip r:embed="rId6"/>
          <a:stretch>
            <a:fillRect/>
          </a:stretch>
        </p:blipFill>
        <p:spPr>
          <a:xfrm>
            <a:off x="492599" y="2145554"/>
            <a:ext cx="5934075" cy="2286000"/>
          </a:xfrm>
          <a:prstGeom prst="rect">
            <a:avLst/>
          </a:prstGeom>
        </p:spPr>
      </p:pic>
      <p:pic>
        <p:nvPicPr>
          <p:cNvPr id="8" name="Picture 7"/>
          <p:cNvPicPr>
            <a:picLocks noChangeAspect="1"/>
          </p:cNvPicPr>
          <p:nvPr/>
        </p:nvPicPr>
        <p:blipFill>
          <a:blip r:embed="rId7"/>
          <a:stretch>
            <a:fillRect/>
          </a:stretch>
        </p:blipFill>
        <p:spPr>
          <a:xfrm>
            <a:off x="492599" y="4489907"/>
            <a:ext cx="3933825" cy="781050"/>
          </a:xfrm>
          <a:prstGeom prst="rect">
            <a:avLst/>
          </a:prstGeom>
        </p:spPr>
      </p:pic>
    </p:spTree>
    <p:extLst>
      <p:ext uri="{BB962C8B-B14F-4D97-AF65-F5344CB8AC3E}">
        <p14:creationId xmlns:p14="http://schemas.microsoft.com/office/powerpoint/2010/main" val="19814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Stack of defers</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When a function has multiple defer calls, they are added on to a stack and executed in Last In First Out (LIFO) order.</a:t>
            </a:r>
            <a:endParaRPr lang="en-US" sz="1600" dirty="0" smtClean="0"/>
          </a:p>
          <a:p>
            <a:pPr marL="285750" indent="-285750">
              <a:buFont typeface="Wingdings" panose="05000000000000000000" pitchFamily="2" charset="2"/>
              <a:buChar char="v"/>
            </a:pPr>
            <a:r>
              <a:rPr lang="en-US" b="1" dirty="0" smtClean="0"/>
              <a:t>Example:</a:t>
            </a:r>
            <a:endParaRPr lang="en-US" b="1" dirty="0"/>
          </a:p>
          <a:p>
            <a:endParaRPr lang="en-US" dirty="0"/>
          </a:p>
        </p:txBody>
      </p:sp>
      <p:pic>
        <p:nvPicPr>
          <p:cNvPr id="4" name="Picture 3"/>
          <p:cNvPicPr>
            <a:picLocks noChangeAspect="1"/>
          </p:cNvPicPr>
          <p:nvPr/>
        </p:nvPicPr>
        <p:blipFill>
          <a:blip r:embed="rId4"/>
          <a:stretch>
            <a:fillRect/>
          </a:stretch>
        </p:blipFill>
        <p:spPr>
          <a:xfrm>
            <a:off x="489997" y="2211227"/>
            <a:ext cx="5524500" cy="1847850"/>
          </a:xfrm>
          <a:prstGeom prst="rect">
            <a:avLst/>
          </a:prstGeom>
        </p:spPr>
      </p:pic>
      <p:pic>
        <p:nvPicPr>
          <p:cNvPr id="6" name="Picture 5"/>
          <p:cNvPicPr>
            <a:picLocks noChangeAspect="1"/>
          </p:cNvPicPr>
          <p:nvPr/>
        </p:nvPicPr>
        <p:blipFill>
          <a:blip r:embed="rId5"/>
          <a:stretch>
            <a:fillRect/>
          </a:stretch>
        </p:blipFill>
        <p:spPr>
          <a:xfrm>
            <a:off x="489997" y="4208520"/>
            <a:ext cx="3105150" cy="704850"/>
          </a:xfrm>
          <a:prstGeom prst="rect">
            <a:avLst/>
          </a:prstGeom>
        </p:spPr>
      </p:pic>
    </p:spTree>
    <p:extLst>
      <p:ext uri="{BB962C8B-B14F-4D97-AF65-F5344CB8AC3E}">
        <p14:creationId xmlns:p14="http://schemas.microsoft.com/office/powerpoint/2010/main" val="3220455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r>
              <a:rPr lang="en-US" b="1" dirty="0"/>
              <a:t>Stack of defers</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When a function has multiple defer calls, they are added on to a stack and executed in Last In First Out (LIFO) order.</a:t>
            </a:r>
            <a:endParaRPr lang="en-US" sz="1600" dirty="0" smtClean="0"/>
          </a:p>
          <a:p>
            <a:pPr marL="285750" indent="-285750">
              <a:buFont typeface="Wingdings" panose="05000000000000000000" pitchFamily="2" charset="2"/>
              <a:buChar char="v"/>
            </a:pPr>
            <a:r>
              <a:rPr lang="en-US" b="1" dirty="0" smtClean="0"/>
              <a:t>Example:</a:t>
            </a:r>
            <a:endParaRPr lang="en-US" b="1" dirty="0"/>
          </a:p>
          <a:p>
            <a:endParaRPr lang="en-US" dirty="0"/>
          </a:p>
        </p:txBody>
      </p:sp>
      <p:pic>
        <p:nvPicPr>
          <p:cNvPr id="4" name="Picture 3"/>
          <p:cNvPicPr>
            <a:picLocks noChangeAspect="1"/>
          </p:cNvPicPr>
          <p:nvPr/>
        </p:nvPicPr>
        <p:blipFill>
          <a:blip r:embed="rId4"/>
          <a:stretch>
            <a:fillRect/>
          </a:stretch>
        </p:blipFill>
        <p:spPr>
          <a:xfrm>
            <a:off x="489997" y="2211227"/>
            <a:ext cx="5524500" cy="1847850"/>
          </a:xfrm>
          <a:prstGeom prst="rect">
            <a:avLst/>
          </a:prstGeom>
        </p:spPr>
      </p:pic>
      <p:pic>
        <p:nvPicPr>
          <p:cNvPr id="6" name="Picture 5"/>
          <p:cNvPicPr>
            <a:picLocks noChangeAspect="1"/>
          </p:cNvPicPr>
          <p:nvPr/>
        </p:nvPicPr>
        <p:blipFill>
          <a:blip r:embed="rId5"/>
          <a:stretch>
            <a:fillRect/>
          </a:stretch>
        </p:blipFill>
        <p:spPr>
          <a:xfrm>
            <a:off x="489997" y="4208520"/>
            <a:ext cx="3105150" cy="704850"/>
          </a:xfrm>
          <a:prstGeom prst="rect">
            <a:avLst/>
          </a:prstGeom>
        </p:spPr>
      </p:pic>
    </p:spTree>
    <p:extLst>
      <p:ext uri="{BB962C8B-B14F-4D97-AF65-F5344CB8AC3E}">
        <p14:creationId xmlns:p14="http://schemas.microsoft.com/office/powerpoint/2010/main" val="855050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pPr lvl="0"/>
            <a:r>
              <a:rPr lang="en-US" b="1" dirty="0"/>
              <a:t>Panic and Recover</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2308324"/>
          </a:xfrm>
          <a:prstGeom prst="rect">
            <a:avLst/>
          </a:prstGeom>
          <a:noFill/>
        </p:spPr>
        <p:txBody>
          <a:bodyPr wrap="square" rtlCol="0">
            <a:spAutoFit/>
          </a:bodyPr>
          <a:lstStyle/>
          <a:p>
            <a:pPr marL="285750" indent="-285750">
              <a:buFont typeface="Wingdings" panose="05000000000000000000" pitchFamily="2" charset="2"/>
              <a:buChar char="v"/>
            </a:pPr>
            <a:r>
              <a:rPr lang="en-US" b="1" dirty="0"/>
              <a:t>What is panic?</a:t>
            </a:r>
          </a:p>
          <a:p>
            <a:pPr marL="742950" lvl="1" indent="-285750">
              <a:buFont typeface="Courier New" panose="02070309020205020404" pitchFamily="49" charset="0"/>
              <a:buChar char="o"/>
            </a:pPr>
            <a:r>
              <a:rPr lang="en-US" dirty="0"/>
              <a:t>S</a:t>
            </a:r>
            <a:r>
              <a:rPr lang="en-US" dirty="0" smtClean="0"/>
              <a:t>ome </a:t>
            </a:r>
            <a:r>
              <a:rPr lang="en-US" dirty="0"/>
              <a:t>situations where the program cannot simply continue executing after an abnormal situation. In this case we use panic to terminate the program.</a:t>
            </a:r>
            <a:endParaRPr lang="en-US" b="1" dirty="0" smtClean="0"/>
          </a:p>
          <a:p>
            <a:pPr marL="285750" indent="-285750">
              <a:buFont typeface="Wingdings" panose="05000000000000000000" pitchFamily="2" charset="2"/>
              <a:buChar char="v"/>
            </a:pPr>
            <a:r>
              <a:rPr lang="en-US" b="1" dirty="0"/>
              <a:t>When should panic be used?</a:t>
            </a:r>
          </a:p>
          <a:p>
            <a:pPr marL="742950" lvl="1" indent="-285750">
              <a:buFont typeface="Courier New" panose="02070309020205020404" pitchFamily="49" charset="0"/>
              <a:buChar char="o"/>
            </a:pPr>
            <a:r>
              <a:rPr lang="en-US" dirty="0"/>
              <a:t>One important factor is that you should avoid panic and recover and use errors where ever possible. Only in cases where the program just cannot continue execution should a panic and recover mechanism be used.</a:t>
            </a:r>
          </a:p>
          <a:p>
            <a:endParaRPr lang="en-US" dirty="0"/>
          </a:p>
        </p:txBody>
      </p:sp>
      <p:pic>
        <p:nvPicPr>
          <p:cNvPr id="8" name="Picture 7"/>
          <p:cNvPicPr>
            <a:picLocks noChangeAspect="1"/>
          </p:cNvPicPr>
          <p:nvPr/>
        </p:nvPicPr>
        <p:blipFill>
          <a:blip r:embed="rId4"/>
          <a:stretch>
            <a:fillRect/>
          </a:stretch>
        </p:blipFill>
        <p:spPr>
          <a:xfrm>
            <a:off x="567894" y="3336633"/>
            <a:ext cx="4503727" cy="3017649"/>
          </a:xfrm>
          <a:prstGeom prst="rect">
            <a:avLst/>
          </a:prstGeom>
        </p:spPr>
      </p:pic>
      <p:pic>
        <p:nvPicPr>
          <p:cNvPr id="9" name="Picture 8"/>
          <p:cNvPicPr>
            <a:picLocks noChangeAspect="1"/>
          </p:cNvPicPr>
          <p:nvPr/>
        </p:nvPicPr>
        <p:blipFill>
          <a:blip r:embed="rId5"/>
          <a:stretch>
            <a:fillRect/>
          </a:stretch>
        </p:blipFill>
        <p:spPr>
          <a:xfrm>
            <a:off x="5390364" y="3930977"/>
            <a:ext cx="3593380" cy="2052717"/>
          </a:xfrm>
          <a:prstGeom prst="rect">
            <a:avLst/>
          </a:prstGeom>
        </p:spPr>
      </p:pic>
      <p:sp>
        <p:nvSpPr>
          <p:cNvPr id="10" name="Right Arrow 9"/>
          <p:cNvSpPr/>
          <p:nvPr/>
        </p:nvSpPr>
        <p:spPr>
          <a:xfrm>
            <a:off x="5071621" y="4713402"/>
            <a:ext cx="273377" cy="24509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459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pPr lvl="0"/>
            <a:r>
              <a:rPr lang="en-US" b="1" dirty="0"/>
              <a:t>Panic and Recover</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1754326"/>
          </a:xfrm>
          <a:prstGeom prst="rect">
            <a:avLst/>
          </a:prstGeom>
          <a:noFill/>
        </p:spPr>
        <p:txBody>
          <a:bodyPr wrap="square" rtlCol="0">
            <a:spAutoFit/>
          </a:bodyPr>
          <a:lstStyle/>
          <a:p>
            <a:pPr marL="285750" indent="-285750">
              <a:buFont typeface="Wingdings" panose="05000000000000000000" pitchFamily="2" charset="2"/>
              <a:buChar char="v"/>
            </a:pPr>
            <a:r>
              <a:rPr lang="en-US" b="1" dirty="0"/>
              <a:t>What is panic?</a:t>
            </a:r>
          </a:p>
          <a:p>
            <a:pPr marL="742950" lvl="1" indent="-285750">
              <a:buFont typeface="Courier New" panose="02070309020205020404" pitchFamily="49" charset="0"/>
              <a:buChar char="o"/>
            </a:pPr>
            <a:r>
              <a:rPr lang="en-US" dirty="0"/>
              <a:t>When a function encounters a panic, its execution is stopped, any deferred functions are executed and then the control returns to its caller. This process continues until all the functions of the current </a:t>
            </a:r>
            <a:r>
              <a:rPr lang="en-US" dirty="0" err="1"/>
              <a:t>goroutine</a:t>
            </a:r>
            <a:r>
              <a:rPr lang="en-US" dirty="0"/>
              <a:t> have returned at which point the program prints the panic message, followed by the stack trace and then terminates.</a:t>
            </a:r>
          </a:p>
          <a:p>
            <a:endParaRPr lang="en-US" dirty="0"/>
          </a:p>
        </p:txBody>
      </p:sp>
      <p:pic>
        <p:nvPicPr>
          <p:cNvPr id="4" name="Picture 3"/>
          <p:cNvPicPr>
            <a:picLocks noChangeAspect="1"/>
          </p:cNvPicPr>
          <p:nvPr/>
        </p:nvPicPr>
        <p:blipFill>
          <a:blip r:embed="rId4"/>
          <a:stretch>
            <a:fillRect/>
          </a:stretch>
        </p:blipFill>
        <p:spPr>
          <a:xfrm>
            <a:off x="269144" y="2750752"/>
            <a:ext cx="5075854" cy="3603531"/>
          </a:xfrm>
          <a:prstGeom prst="rect">
            <a:avLst/>
          </a:prstGeom>
        </p:spPr>
      </p:pic>
      <p:pic>
        <p:nvPicPr>
          <p:cNvPr id="6" name="Picture 5"/>
          <p:cNvPicPr>
            <a:picLocks noChangeAspect="1"/>
          </p:cNvPicPr>
          <p:nvPr/>
        </p:nvPicPr>
        <p:blipFill>
          <a:blip r:embed="rId5"/>
          <a:stretch>
            <a:fillRect/>
          </a:stretch>
        </p:blipFill>
        <p:spPr>
          <a:xfrm>
            <a:off x="5666441" y="3535051"/>
            <a:ext cx="3353075" cy="2232826"/>
          </a:xfrm>
          <a:prstGeom prst="rect">
            <a:avLst/>
          </a:prstGeom>
        </p:spPr>
      </p:pic>
      <p:sp>
        <p:nvSpPr>
          <p:cNvPr id="7" name="Right Arrow 6"/>
          <p:cNvSpPr/>
          <p:nvPr/>
        </p:nvSpPr>
        <p:spPr>
          <a:xfrm>
            <a:off x="5344998" y="4392891"/>
            <a:ext cx="321443" cy="3268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610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pPr lvl="0"/>
            <a:r>
              <a:rPr lang="en-US" b="1" dirty="0"/>
              <a:t>Panic and Recover</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2308324"/>
          </a:xfrm>
          <a:prstGeom prst="rect">
            <a:avLst/>
          </a:prstGeom>
          <a:noFill/>
        </p:spPr>
        <p:txBody>
          <a:bodyPr wrap="square" rtlCol="0">
            <a:spAutoFit/>
          </a:bodyPr>
          <a:lstStyle/>
          <a:p>
            <a:pPr marL="285750" indent="-285750">
              <a:buFont typeface="Wingdings" panose="05000000000000000000" pitchFamily="2" charset="2"/>
              <a:buChar char="v"/>
            </a:pPr>
            <a:r>
              <a:rPr lang="en-US" b="1" dirty="0"/>
              <a:t>Recover</a:t>
            </a:r>
            <a:r>
              <a:rPr lang="en-US" b="1" dirty="0" smtClean="0"/>
              <a:t>?</a:t>
            </a:r>
            <a:endParaRPr lang="en-US" b="1" dirty="0"/>
          </a:p>
          <a:p>
            <a:pPr marL="742950" lvl="1" indent="-285750">
              <a:buFont typeface="Courier New" panose="02070309020205020404" pitchFamily="49" charset="0"/>
              <a:buChar char="o"/>
            </a:pPr>
            <a:r>
              <a:rPr lang="en-US" dirty="0" smtClean="0"/>
              <a:t>Recover </a:t>
            </a:r>
            <a:r>
              <a:rPr lang="en-US" dirty="0"/>
              <a:t>is a </a:t>
            </a:r>
            <a:r>
              <a:rPr lang="en-US" dirty="0" err="1"/>
              <a:t>builtin</a:t>
            </a:r>
            <a:r>
              <a:rPr lang="en-US" dirty="0"/>
              <a:t> function which is used to regain control of a panicking </a:t>
            </a:r>
            <a:r>
              <a:rPr lang="en-US" dirty="0" err="1"/>
              <a:t>goroutine</a:t>
            </a:r>
            <a:r>
              <a:rPr lang="en-US" dirty="0" smtClean="0"/>
              <a:t>.</a:t>
            </a:r>
          </a:p>
          <a:p>
            <a:pPr marL="742950" lvl="1" indent="-285750">
              <a:buFont typeface="Courier New" panose="02070309020205020404" pitchFamily="49" charset="0"/>
              <a:buChar char="o"/>
            </a:pPr>
            <a:r>
              <a:rPr lang="en-US" dirty="0"/>
              <a:t>Recover is useful only when called inside deferred functions</a:t>
            </a:r>
            <a:r>
              <a:rPr lang="en-US" dirty="0" smtClean="0"/>
              <a:t>.</a:t>
            </a:r>
          </a:p>
          <a:p>
            <a:pPr marL="742950" lvl="1" indent="-285750">
              <a:buFont typeface="Courier New" panose="02070309020205020404" pitchFamily="49" charset="0"/>
              <a:buChar char="o"/>
            </a:pPr>
            <a:r>
              <a:rPr lang="en-US" dirty="0"/>
              <a:t>Executing a call to </a:t>
            </a:r>
            <a:r>
              <a:rPr lang="en-US" dirty="0" smtClean="0"/>
              <a:t>recover </a:t>
            </a:r>
            <a:r>
              <a:rPr lang="en-US" dirty="0"/>
              <a:t>inside a </a:t>
            </a:r>
            <a:r>
              <a:rPr lang="en-US" dirty="0" smtClean="0"/>
              <a:t>deferred </a:t>
            </a:r>
            <a:r>
              <a:rPr lang="en-US" dirty="0"/>
              <a:t>function stops the </a:t>
            </a:r>
            <a:r>
              <a:rPr lang="en-US" dirty="0" smtClean="0"/>
              <a:t>panicking </a:t>
            </a:r>
            <a:r>
              <a:rPr lang="en-US" dirty="0"/>
              <a:t>sequence by restoring normal execution and retrieves the error value passed to the call of </a:t>
            </a:r>
            <a:r>
              <a:rPr lang="en-US" dirty="0" smtClean="0"/>
              <a:t>panic. </a:t>
            </a:r>
            <a:r>
              <a:rPr lang="en-US" dirty="0"/>
              <a:t>If recover is called outside the </a:t>
            </a:r>
            <a:r>
              <a:rPr lang="en-US" dirty="0" smtClean="0"/>
              <a:t>deferred </a:t>
            </a:r>
            <a:r>
              <a:rPr lang="en-US" dirty="0"/>
              <a:t>function, it will not stop a </a:t>
            </a:r>
            <a:r>
              <a:rPr lang="en-US" dirty="0" smtClean="0"/>
              <a:t>panicking </a:t>
            </a:r>
            <a:r>
              <a:rPr lang="en-US" dirty="0"/>
              <a:t>sequence.</a:t>
            </a:r>
          </a:p>
          <a:p>
            <a:endParaRPr lang="en-US" dirty="0"/>
          </a:p>
        </p:txBody>
      </p:sp>
      <p:pic>
        <p:nvPicPr>
          <p:cNvPr id="9" name="Picture 8"/>
          <p:cNvPicPr>
            <a:picLocks noChangeAspect="1"/>
          </p:cNvPicPr>
          <p:nvPr/>
        </p:nvPicPr>
        <p:blipFill>
          <a:blip r:embed="rId4"/>
          <a:stretch>
            <a:fillRect/>
          </a:stretch>
        </p:blipFill>
        <p:spPr>
          <a:xfrm>
            <a:off x="140036" y="3282789"/>
            <a:ext cx="3767622" cy="1199607"/>
          </a:xfrm>
          <a:prstGeom prst="rect">
            <a:avLst/>
          </a:prstGeom>
        </p:spPr>
      </p:pic>
      <p:pic>
        <p:nvPicPr>
          <p:cNvPr id="10" name="Picture 9"/>
          <p:cNvPicPr>
            <a:picLocks noChangeAspect="1"/>
          </p:cNvPicPr>
          <p:nvPr/>
        </p:nvPicPr>
        <p:blipFill>
          <a:blip r:embed="rId5"/>
          <a:stretch>
            <a:fillRect/>
          </a:stretch>
        </p:blipFill>
        <p:spPr>
          <a:xfrm>
            <a:off x="3907658" y="3282788"/>
            <a:ext cx="4915831" cy="3221707"/>
          </a:xfrm>
          <a:prstGeom prst="rect">
            <a:avLst/>
          </a:prstGeom>
        </p:spPr>
      </p:pic>
      <p:pic>
        <p:nvPicPr>
          <p:cNvPr id="11" name="Picture 10"/>
          <p:cNvPicPr>
            <a:picLocks noChangeAspect="1"/>
          </p:cNvPicPr>
          <p:nvPr/>
        </p:nvPicPr>
        <p:blipFill>
          <a:blip r:embed="rId6"/>
          <a:stretch>
            <a:fillRect/>
          </a:stretch>
        </p:blipFill>
        <p:spPr>
          <a:xfrm>
            <a:off x="124806" y="4482396"/>
            <a:ext cx="3782852" cy="1343369"/>
          </a:xfrm>
          <a:prstGeom prst="rect">
            <a:avLst/>
          </a:prstGeom>
        </p:spPr>
      </p:pic>
      <p:cxnSp>
        <p:nvCxnSpPr>
          <p:cNvPr id="13" name="Straight Arrow Connector 12"/>
          <p:cNvCxnSpPr/>
          <p:nvPr/>
        </p:nvCxnSpPr>
        <p:spPr>
          <a:xfrm flipV="1">
            <a:off x="1300899" y="3487918"/>
            <a:ext cx="3459637" cy="169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1970202" y="3384223"/>
            <a:ext cx="3195687" cy="320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7"/>
          <a:stretch>
            <a:fillRect/>
          </a:stretch>
        </p:blipFill>
        <p:spPr>
          <a:xfrm>
            <a:off x="1065229" y="5849502"/>
            <a:ext cx="3413386" cy="587324"/>
          </a:xfrm>
          <a:prstGeom prst="rect">
            <a:avLst/>
          </a:prstGeom>
        </p:spPr>
      </p:pic>
      <p:sp>
        <p:nvSpPr>
          <p:cNvPr id="19" name="Rectangle 18"/>
          <p:cNvSpPr/>
          <p:nvPr/>
        </p:nvSpPr>
        <p:spPr>
          <a:xfrm>
            <a:off x="992947" y="5825765"/>
            <a:ext cx="3475358" cy="6493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731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pPr lvl="0"/>
            <a:r>
              <a:rPr lang="en-US" b="1" dirty="0"/>
              <a:t>Reflection</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1200329"/>
          </a:xfrm>
          <a:prstGeom prst="rect">
            <a:avLst/>
          </a:prstGeom>
          <a:noFill/>
        </p:spPr>
        <p:txBody>
          <a:bodyPr wrap="square" rtlCol="0">
            <a:spAutoFit/>
          </a:bodyPr>
          <a:lstStyle/>
          <a:p>
            <a:pPr marL="285750" indent="-285750">
              <a:buFont typeface="Wingdings" panose="05000000000000000000" pitchFamily="2" charset="2"/>
              <a:buChar char="v"/>
            </a:pPr>
            <a:r>
              <a:rPr lang="en-US" b="1" dirty="0"/>
              <a:t>What is reflection?</a:t>
            </a:r>
          </a:p>
          <a:p>
            <a:pPr marL="742950" lvl="1" indent="-285750">
              <a:buFont typeface="Courier New" panose="02070309020205020404" pitchFamily="49" charset="0"/>
              <a:buChar char="o"/>
            </a:pPr>
            <a:r>
              <a:rPr lang="en-US" dirty="0"/>
              <a:t>Reflection is the ability of a program to inspect its variables and values at run time and find their type. </a:t>
            </a:r>
            <a:endParaRPr lang="en-US" dirty="0" smtClean="0"/>
          </a:p>
          <a:p>
            <a:pPr marL="285750" indent="-285750">
              <a:buFont typeface="Wingdings" panose="05000000000000000000" pitchFamily="2" charset="2"/>
              <a:buChar char="v"/>
            </a:pPr>
            <a:r>
              <a:rPr lang="en-US" b="1" dirty="0"/>
              <a:t>What is the need to inspect a variable and find its type</a:t>
            </a:r>
            <a:r>
              <a:rPr lang="en-US" b="1" dirty="0" smtClean="0"/>
              <a:t>?</a:t>
            </a:r>
          </a:p>
        </p:txBody>
      </p:sp>
      <p:pic>
        <p:nvPicPr>
          <p:cNvPr id="4" name="Picture 3"/>
          <p:cNvPicPr>
            <a:picLocks noChangeAspect="1"/>
          </p:cNvPicPr>
          <p:nvPr/>
        </p:nvPicPr>
        <p:blipFill>
          <a:blip r:embed="rId4"/>
          <a:stretch>
            <a:fillRect/>
          </a:stretch>
        </p:blipFill>
        <p:spPr>
          <a:xfrm>
            <a:off x="422537" y="2463970"/>
            <a:ext cx="3282197" cy="3698361"/>
          </a:xfrm>
          <a:prstGeom prst="rect">
            <a:avLst/>
          </a:prstGeom>
        </p:spPr>
      </p:pic>
      <p:pic>
        <p:nvPicPr>
          <p:cNvPr id="6" name="Picture 5"/>
          <p:cNvPicPr>
            <a:picLocks noChangeAspect="1"/>
          </p:cNvPicPr>
          <p:nvPr/>
        </p:nvPicPr>
        <p:blipFill>
          <a:blip r:embed="rId5"/>
          <a:stretch>
            <a:fillRect/>
          </a:stretch>
        </p:blipFill>
        <p:spPr>
          <a:xfrm>
            <a:off x="2903238" y="4933459"/>
            <a:ext cx="2876550" cy="742950"/>
          </a:xfrm>
          <a:prstGeom prst="rect">
            <a:avLst/>
          </a:prstGeom>
        </p:spPr>
      </p:pic>
      <p:sp>
        <p:nvSpPr>
          <p:cNvPr id="7" name="Rectangle 6"/>
          <p:cNvSpPr/>
          <p:nvPr/>
        </p:nvSpPr>
        <p:spPr>
          <a:xfrm>
            <a:off x="2903238" y="4939645"/>
            <a:ext cx="2856539" cy="73529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2182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rmAutofit/>
          </a:bodyPr>
          <a:lstStyle/>
          <a:p>
            <a:r>
              <a:rPr lang="en-US" dirty="0" smtClean="0"/>
              <a:t>Types &amp; Variable</a:t>
            </a:r>
            <a:endParaRPr lang="en-US"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2">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pic>
        <p:nvPicPr>
          <p:cNvPr id="7" name="Picture 6"/>
          <p:cNvPicPr>
            <a:picLocks noChangeAspect="1"/>
          </p:cNvPicPr>
          <p:nvPr/>
        </p:nvPicPr>
        <p:blipFill>
          <a:blip r:embed="rId3"/>
          <a:stretch>
            <a:fillRect/>
          </a:stretch>
        </p:blipFill>
        <p:spPr>
          <a:xfrm>
            <a:off x="407782" y="4510924"/>
            <a:ext cx="6696075" cy="1676400"/>
          </a:xfrm>
          <a:prstGeom prst="rect">
            <a:avLst/>
          </a:prstGeom>
        </p:spPr>
      </p:pic>
      <p:sp>
        <p:nvSpPr>
          <p:cNvPr id="8" name="TextBox 7"/>
          <p:cNvSpPr txBox="1"/>
          <p:nvPr/>
        </p:nvSpPr>
        <p:spPr>
          <a:xfrm>
            <a:off x="356696" y="1419272"/>
            <a:ext cx="6798248" cy="3416320"/>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Types:</a:t>
            </a:r>
          </a:p>
          <a:p>
            <a:pPr marL="742950" lvl="1" indent="-285750">
              <a:buFont typeface="Courier New" panose="02070309020205020404" pitchFamily="49" charset="0"/>
              <a:buChar char="o"/>
            </a:pPr>
            <a:r>
              <a:rPr lang="en-US" dirty="0" smtClean="0"/>
              <a:t>bool</a:t>
            </a:r>
            <a:endParaRPr lang="en-US" dirty="0"/>
          </a:p>
          <a:p>
            <a:pPr marL="742950" lvl="1" indent="-285750">
              <a:buFont typeface="Courier New" panose="02070309020205020404" pitchFamily="49" charset="0"/>
              <a:buChar char="o"/>
            </a:pPr>
            <a:r>
              <a:rPr lang="en-US" dirty="0"/>
              <a:t>Numeric Types</a:t>
            </a:r>
          </a:p>
          <a:p>
            <a:pPr marL="1200150" lvl="2" indent="-285750">
              <a:buFont typeface="Wingdings" panose="05000000000000000000" pitchFamily="2" charset="2"/>
              <a:buChar char="§"/>
            </a:pPr>
            <a:r>
              <a:rPr lang="en-US" dirty="0"/>
              <a:t>int8, int16, int32, int64, </a:t>
            </a:r>
            <a:r>
              <a:rPr lang="en-US" dirty="0" err="1"/>
              <a:t>int</a:t>
            </a:r>
            <a:endParaRPr lang="en-US" dirty="0"/>
          </a:p>
          <a:p>
            <a:pPr marL="1200150" lvl="2" indent="-285750">
              <a:buFont typeface="Wingdings" panose="05000000000000000000" pitchFamily="2" charset="2"/>
              <a:buChar char="§"/>
            </a:pPr>
            <a:r>
              <a:rPr lang="en-US" dirty="0"/>
              <a:t>uint8, uint16, uint32, uint64, </a:t>
            </a:r>
            <a:r>
              <a:rPr lang="en-US" dirty="0" err="1"/>
              <a:t>uint</a:t>
            </a:r>
            <a:endParaRPr lang="en-US" dirty="0"/>
          </a:p>
          <a:p>
            <a:pPr marL="1200150" lvl="2" indent="-285750">
              <a:buFont typeface="Wingdings" panose="05000000000000000000" pitchFamily="2" charset="2"/>
              <a:buChar char="§"/>
            </a:pPr>
            <a:r>
              <a:rPr lang="en-US" dirty="0"/>
              <a:t>float32, float64</a:t>
            </a:r>
          </a:p>
          <a:p>
            <a:pPr marL="1200150" lvl="2" indent="-285750">
              <a:buFont typeface="Wingdings" panose="05000000000000000000" pitchFamily="2" charset="2"/>
              <a:buChar char="§"/>
            </a:pPr>
            <a:r>
              <a:rPr lang="en-US" dirty="0"/>
              <a:t>complex64, complex128</a:t>
            </a:r>
          </a:p>
          <a:p>
            <a:pPr marL="1200150" lvl="2" indent="-285750">
              <a:buFont typeface="Wingdings" panose="05000000000000000000" pitchFamily="2" charset="2"/>
              <a:buChar char="§"/>
            </a:pPr>
            <a:r>
              <a:rPr lang="en-US" dirty="0"/>
              <a:t>byte</a:t>
            </a:r>
          </a:p>
          <a:p>
            <a:pPr marL="1200150" lvl="2" indent="-285750">
              <a:buFont typeface="Wingdings" panose="05000000000000000000" pitchFamily="2" charset="2"/>
              <a:buChar char="§"/>
            </a:pPr>
            <a:r>
              <a:rPr lang="en-US" dirty="0"/>
              <a:t>rune</a:t>
            </a:r>
          </a:p>
          <a:p>
            <a:pPr marL="742950" lvl="1" indent="-285750">
              <a:buFont typeface="Courier New" panose="02070309020205020404" pitchFamily="49" charset="0"/>
              <a:buChar char="o"/>
            </a:pPr>
            <a:r>
              <a:rPr lang="en-US" dirty="0" smtClean="0"/>
              <a:t>String</a:t>
            </a:r>
          </a:p>
          <a:p>
            <a:pPr marL="285750" indent="-285750">
              <a:buFont typeface="Wingdings" panose="05000000000000000000" pitchFamily="2" charset="2"/>
              <a:buChar char="v"/>
            </a:pPr>
            <a:r>
              <a:rPr lang="en-US" b="1" dirty="0" smtClean="0"/>
              <a:t>Variable:</a:t>
            </a:r>
            <a:endParaRPr lang="en-US" b="1" dirty="0"/>
          </a:p>
          <a:p>
            <a:endParaRPr lang="en-US" dirty="0"/>
          </a:p>
        </p:txBody>
      </p:sp>
    </p:spTree>
    <p:extLst>
      <p:ext uri="{BB962C8B-B14F-4D97-AF65-F5344CB8AC3E}">
        <p14:creationId xmlns:p14="http://schemas.microsoft.com/office/powerpoint/2010/main" val="29418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Autofit/>
          </a:bodyPr>
          <a:lstStyle/>
          <a:p>
            <a:pPr lvl="0"/>
            <a:r>
              <a:rPr lang="en-US" b="1" dirty="0"/>
              <a:t>Reflection</a:t>
            </a:r>
            <a:endParaRPr lang="en-US" b="1"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chemeClr val="bg2">
                    <a:lumMod val="90000"/>
                  </a:schemeClr>
                </a:solidFill>
                <a:latin typeface="+mj-lt"/>
              </a:rPr>
              <a:t>Overview</a:t>
            </a:r>
          </a:p>
          <a:p>
            <a:pPr marL="285750" indent="-285750" algn="just">
              <a:buFont typeface="Wingdings" panose="05000000000000000000" pitchFamily="2" charset="2"/>
              <a:buChar char="Ø"/>
            </a:pPr>
            <a:r>
              <a:rPr lang="en-US" sz="3200" b="1" dirty="0" smtClean="0">
                <a:solidFill>
                  <a:schemeClr val="bg2">
                    <a:lumMod val="50000"/>
                  </a:schemeClr>
                </a:solidFill>
                <a:latin typeface="+mj-lt"/>
              </a:rPr>
              <a:t>Advanced</a:t>
            </a:r>
            <a:endParaRPr lang="en-US" sz="3200" dirty="0">
              <a:solidFill>
                <a:schemeClr val="bg2">
                  <a:lumMod val="5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5" name="TextBox 4"/>
          <p:cNvSpPr txBox="1"/>
          <p:nvPr/>
        </p:nvSpPr>
        <p:spPr>
          <a:xfrm>
            <a:off x="140036" y="2965389"/>
            <a:ext cx="6844930" cy="646331"/>
          </a:xfrm>
          <a:prstGeom prst="rect">
            <a:avLst/>
          </a:prstGeom>
          <a:noFill/>
        </p:spPr>
        <p:txBody>
          <a:bodyPr wrap="square" rtlCol="0">
            <a:spAutoFit/>
          </a:bodyPr>
          <a:lstStyle/>
          <a:p>
            <a:pPr marL="285750" indent="-285750">
              <a:buFont typeface="Wingdings" panose="05000000000000000000" pitchFamily="2" charset="2"/>
              <a:buChar char="v"/>
            </a:pPr>
            <a:endParaRPr lang="en-US" b="1" dirty="0"/>
          </a:p>
          <a:p>
            <a:endParaRPr lang="en-US" dirty="0"/>
          </a:p>
        </p:txBody>
      </p:sp>
      <p:sp>
        <p:nvSpPr>
          <p:cNvPr id="3" name="TextBox 2"/>
          <p:cNvSpPr txBox="1"/>
          <p:nvPr/>
        </p:nvSpPr>
        <p:spPr>
          <a:xfrm>
            <a:off x="143169" y="1263192"/>
            <a:ext cx="8840575" cy="861774"/>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t>NumField</a:t>
            </a:r>
            <a:r>
              <a:rPr lang="en-US" b="1" dirty="0"/>
              <a:t>() and Field() methods</a:t>
            </a:r>
          </a:p>
          <a:p>
            <a:pPr marL="742950" lvl="1" indent="-285750">
              <a:buFont typeface="Courier New" panose="02070309020205020404" pitchFamily="49" charset="0"/>
              <a:buChar char="o"/>
            </a:pPr>
            <a:r>
              <a:rPr lang="en-US" sz="1600" dirty="0"/>
              <a:t>The </a:t>
            </a:r>
            <a:r>
              <a:rPr lang="en-US" sz="1600" dirty="0" err="1"/>
              <a:t>NumField</a:t>
            </a:r>
            <a:r>
              <a:rPr lang="en-US" sz="1600" dirty="0"/>
              <a:t>() method returns the number of fields in a </a:t>
            </a:r>
            <a:r>
              <a:rPr lang="en-US" sz="1600" dirty="0" err="1"/>
              <a:t>struct</a:t>
            </a:r>
            <a:r>
              <a:rPr lang="en-US" sz="1600" dirty="0"/>
              <a:t> and the Field(</a:t>
            </a:r>
            <a:r>
              <a:rPr lang="en-US" sz="1600" dirty="0" err="1"/>
              <a:t>i</a:t>
            </a:r>
            <a:r>
              <a:rPr lang="en-US" sz="1600" dirty="0"/>
              <a:t> </a:t>
            </a:r>
            <a:r>
              <a:rPr lang="en-US" sz="1600" dirty="0" err="1"/>
              <a:t>int</a:t>
            </a:r>
            <a:r>
              <a:rPr lang="en-US" sz="1600" dirty="0"/>
              <a:t>) method returns the </a:t>
            </a:r>
            <a:r>
              <a:rPr lang="en-US" sz="1600" dirty="0" err="1"/>
              <a:t>reflect.Value</a:t>
            </a:r>
            <a:r>
              <a:rPr lang="en-US" sz="1600" dirty="0"/>
              <a:t> of the </a:t>
            </a:r>
            <a:r>
              <a:rPr lang="en-US" sz="1600" dirty="0" err="1"/>
              <a:t>ith</a:t>
            </a:r>
            <a:r>
              <a:rPr lang="en-US" sz="1600" dirty="0"/>
              <a:t> field</a:t>
            </a:r>
            <a:r>
              <a:rPr lang="en-US" sz="1600" dirty="0" smtClean="0"/>
              <a:t>.</a:t>
            </a:r>
          </a:p>
        </p:txBody>
      </p:sp>
      <p:pic>
        <p:nvPicPr>
          <p:cNvPr id="9" name="Picture 8"/>
          <p:cNvPicPr>
            <a:picLocks noChangeAspect="1"/>
          </p:cNvPicPr>
          <p:nvPr/>
        </p:nvPicPr>
        <p:blipFill>
          <a:blip r:embed="rId4"/>
          <a:stretch>
            <a:fillRect/>
          </a:stretch>
        </p:blipFill>
        <p:spPr>
          <a:xfrm>
            <a:off x="469679" y="2124966"/>
            <a:ext cx="4535954" cy="3404688"/>
          </a:xfrm>
          <a:prstGeom prst="rect">
            <a:avLst/>
          </a:prstGeom>
        </p:spPr>
      </p:pic>
      <p:pic>
        <p:nvPicPr>
          <p:cNvPr id="12" name="Picture 11"/>
          <p:cNvPicPr>
            <a:picLocks noChangeAspect="1"/>
          </p:cNvPicPr>
          <p:nvPr/>
        </p:nvPicPr>
        <p:blipFill>
          <a:blip r:embed="rId5"/>
          <a:stretch>
            <a:fillRect/>
          </a:stretch>
        </p:blipFill>
        <p:spPr>
          <a:xfrm>
            <a:off x="3020897" y="4492089"/>
            <a:ext cx="2819400" cy="552450"/>
          </a:xfrm>
          <a:prstGeom prst="rect">
            <a:avLst/>
          </a:prstGeom>
        </p:spPr>
      </p:pic>
      <p:sp>
        <p:nvSpPr>
          <p:cNvPr id="13" name="Rectangle 12"/>
          <p:cNvSpPr/>
          <p:nvPr/>
        </p:nvSpPr>
        <p:spPr>
          <a:xfrm>
            <a:off x="2983189" y="4473236"/>
            <a:ext cx="2875175" cy="5750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097" y="5548507"/>
            <a:ext cx="8738647" cy="1015663"/>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solidFill>
                  <a:srgbClr val="FF0000"/>
                </a:solidFill>
              </a:rPr>
              <a:t>Note: </a:t>
            </a:r>
            <a:r>
              <a:rPr lang="en-US" sz="1400" dirty="0" smtClean="0"/>
              <a:t>Reflection </a:t>
            </a:r>
            <a:r>
              <a:rPr lang="en-US" sz="1400" dirty="0"/>
              <a:t>is a very powerful and advanced concept in Go and it should be used with care. It is very difficult to write clear and maintainable code using reflection. It should be avoided wherever possible and should be used only when absolutely necessary.</a:t>
            </a:r>
            <a:endParaRPr lang="en-US" sz="1600" dirty="0"/>
          </a:p>
          <a:p>
            <a:endParaRPr lang="en-US" sz="1600" dirty="0"/>
          </a:p>
        </p:txBody>
      </p:sp>
    </p:spTree>
    <p:extLst>
      <p:ext uri="{BB962C8B-B14F-4D97-AF65-F5344CB8AC3E}">
        <p14:creationId xmlns:p14="http://schemas.microsoft.com/office/powerpoint/2010/main" val="93862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3069689"/>
            <a:ext cx="9143999" cy="548640"/>
          </a:xfrm>
        </p:spPr>
        <p:txBody>
          <a:bodyPr>
            <a:noAutofit/>
          </a:bodyPr>
          <a:lstStyle/>
          <a:p>
            <a:pPr algn="ctr"/>
            <a:r>
              <a:rPr lang="en-US" sz="7200" dirty="0" smtClean="0"/>
              <a:t>THANK YOU!</a:t>
            </a:r>
            <a:endParaRPr lang="en-US" sz="7200" dirty="0"/>
          </a:p>
        </p:txBody>
      </p:sp>
    </p:spTree>
    <p:extLst>
      <p:ext uri="{BB962C8B-B14F-4D97-AF65-F5344CB8AC3E}">
        <p14:creationId xmlns:p14="http://schemas.microsoft.com/office/powerpoint/2010/main" val="20718132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565079"/>
            <a:ext cx="9143999" cy="548640"/>
          </a:xfrm>
        </p:spPr>
        <p:txBody>
          <a:bodyPr>
            <a:noAutofit/>
          </a:bodyPr>
          <a:lstStyle/>
          <a:p>
            <a:pPr algn="ctr"/>
            <a:r>
              <a:rPr lang="en-US" dirty="0" smtClean="0"/>
              <a:t>References</a:t>
            </a:r>
            <a:endParaRPr lang="en-US" dirty="0"/>
          </a:p>
        </p:txBody>
      </p:sp>
      <p:sp>
        <p:nvSpPr>
          <p:cNvPr id="5" name="Rectangle 4"/>
          <p:cNvSpPr/>
          <p:nvPr/>
        </p:nvSpPr>
        <p:spPr>
          <a:xfrm>
            <a:off x="418672" y="2171959"/>
            <a:ext cx="8306656" cy="646331"/>
          </a:xfrm>
          <a:prstGeom prst="rect">
            <a:avLst/>
          </a:prstGeom>
        </p:spPr>
        <p:txBody>
          <a:bodyPr wrap="square">
            <a:spAutoFit/>
          </a:bodyPr>
          <a:lstStyle/>
          <a:p>
            <a:pPr marL="342900" indent="-342900" algn="just">
              <a:buFont typeface="+mj-lt"/>
              <a:buAutoNum type="arabicPeriod"/>
            </a:pPr>
            <a:r>
              <a:rPr lang="en-US" dirty="0" err="1" smtClean="0"/>
              <a:t>Golang</a:t>
            </a:r>
            <a:r>
              <a:rPr lang="en-US" dirty="0" smtClean="0"/>
              <a:t> Tutorial </a:t>
            </a:r>
            <a:r>
              <a:rPr lang="en-US" dirty="0"/>
              <a:t>| </a:t>
            </a:r>
            <a:r>
              <a:rPr lang="en-US" dirty="0" err="1" smtClean="0"/>
              <a:t>Simplilearn</a:t>
            </a:r>
            <a:endParaRPr lang="en-US" dirty="0"/>
          </a:p>
          <a:p>
            <a:pPr lvl="1" algn="just"/>
            <a:r>
              <a:rPr lang="en-US" dirty="0">
                <a:hlinkClick r:id="rId2"/>
              </a:rPr>
              <a:t>https://golangbot.com/learn-golang-series</a:t>
            </a:r>
            <a:r>
              <a:rPr lang="en-US" dirty="0" smtClean="0">
                <a:hlinkClick r:id="rId2"/>
              </a:rPr>
              <a:t>/</a:t>
            </a:r>
            <a:endParaRPr lang="en-US" dirty="0" smtClean="0"/>
          </a:p>
        </p:txBody>
      </p:sp>
    </p:spTree>
    <p:extLst>
      <p:ext uri="{BB962C8B-B14F-4D97-AF65-F5344CB8AC3E}">
        <p14:creationId xmlns:p14="http://schemas.microsoft.com/office/powerpoint/2010/main" val="3880650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rmAutofit/>
          </a:bodyPr>
          <a:lstStyle/>
          <a:p>
            <a:r>
              <a:rPr lang="en-US" dirty="0" smtClean="0"/>
              <a:t>Function</a:t>
            </a:r>
            <a:endParaRPr lang="en-US"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pic>
        <p:nvPicPr>
          <p:cNvPr id="4" name="Picture 3"/>
          <p:cNvPicPr>
            <a:picLocks noChangeAspect="1"/>
          </p:cNvPicPr>
          <p:nvPr/>
        </p:nvPicPr>
        <p:blipFill>
          <a:blip r:embed="rId4"/>
          <a:stretch>
            <a:fillRect/>
          </a:stretch>
        </p:blipFill>
        <p:spPr>
          <a:xfrm>
            <a:off x="140036" y="2000545"/>
            <a:ext cx="6143625" cy="971550"/>
          </a:xfrm>
          <a:prstGeom prst="rect">
            <a:avLst/>
          </a:prstGeom>
        </p:spPr>
      </p:pic>
      <p:pic>
        <p:nvPicPr>
          <p:cNvPr id="5" name="Picture 4"/>
          <p:cNvPicPr>
            <a:picLocks noChangeAspect="1"/>
          </p:cNvPicPr>
          <p:nvPr/>
        </p:nvPicPr>
        <p:blipFill>
          <a:blip r:embed="rId5"/>
          <a:stretch>
            <a:fillRect/>
          </a:stretch>
        </p:blipFill>
        <p:spPr>
          <a:xfrm>
            <a:off x="1468285" y="3307734"/>
            <a:ext cx="6143625" cy="1200150"/>
          </a:xfrm>
          <a:prstGeom prst="rect">
            <a:avLst/>
          </a:prstGeom>
        </p:spPr>
      </p:pic>
      <p:pic>
        <p:nvPicPr>
          <p:cNvPr id="6" name="Picture 5"/>
          <p:cNvPicPr>
            <a:picLocks noChangeAspect="1"/>
          </p:cNvPicPr>
          <p:nvPr/>
        </p:nvPicPr>
        <p:blipFill>
          <a:blip r:embed="rId6"/>
          <a:stretch>
            <a:fillRect/>
          </a:stretch>
        </p:blipFill>
        <p:spPr>
          <a:xfrm>
            <a:off x="1468285" y="4610588"/>
            <a:ext cx="5838825" cy="1749235"/>
          </a:xfrm>
          <a:prstGeom prst="rect">
            <a:avLst/>
          </a:prstGeom>
        </p:spPr>
      </p:pic>
      <p:sp>
        <p:nvSpPr>
          <p:cNvPr id="8" name="TextBox 7"/>
          <p:cNvSpPr txBox="1"/>
          <p:nvPr/>
        </p:nvSpPr>
        <p:spPr>
          <a:xfrm>
            <a:off x="140036" y="1476394"/>
            <a:ext cx="1990801" cy="369332"/>
          </a:xfrm>
          <a:prstGeom prst="rect">
            <a:avLst/>
          </a:prstGeom>
          <a:noFill/>
        </p:spPr>
        <p:txBody>
          <a:bodyPr wrap="none" rtlCol="0">
            <a:spAutoFit/>
          </a:bodyPr>
          <a:lstStyle/>
          <a:p>
            <a:pPr marL="285750" indent="-285750">
              <a:buFont typeface="Wingdings" panose="05000000000000000000" pitchFamily="2" charset="2"/>
              <a:buChar char="v"/>
            </a:pPr>
            <a:r>
              <a:rPr lang="en-US" dirty="0" smtClean="0"/>
              <a:t>Define function:</a:t>
            </a:r>
            <a:endParaRPr lang="en-US" dirty="0"/>
          </a:p>
        </p:txBody>
      </p:sp>
      <p:sp>
        <p:nvSpPr>
          <p:cNvPr id="9" name="TextBox 8"/>
          <p:cNvSpPr txBox="1"/>
          <p:nvPr/>
        </p:nvSpPr>
        <p:spPr>
          <a:xfrm>
            <a:off x="140036" y="2991534"/>
            <a:ext cx="1328249" cy="369332"/>
          </a:xfrm>
          <a:prstGeom prst="rect">
            <a:avLst/>
          </a:prstGeom>
          <a:noFill/>
        </p:spPr>
        <p:txBody>
          <a:bodyPr wrap="none" rtlCol="0">
            <a:spAutoFit/>
          </a:bodyPr>
          <a:lstStyle/>
          <a:p>
            <a:pPr marL="285750" indent="-285750">
              <a:buFont typeface="Wingdings" panose="05000000000000000000" pitchFamily="2" charset="2"/>
              <a:buChar char="v"/>
            </a:pPr>
            <a:r>
              <a:rPr lang="en-US" dirty="0" smtClean="0"/>
              <a:t>Example:</a:t>
            </a:r>
            <a:endParaRPr lang="en-US" dirty="0"/>
          </a:p>
        </p:txBody>
      </p:sp>
      <p:sp>
        <p:nvSpPr>
          <p:cNvPr id="11" name="Rounded Rectangle 10"/>
          <p:cNvSpPr/>
          <p:nvPr/>
        </p:nvSpPr>
        <p:spPr>
          <a:xfrm>
            <a:off x="5580668" y="3591612"/>
            <a:ext cx="1904214" cy="5279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Return simple value</a:t>
            </a:r>
            <a:endParaRPr lang="en-US" dirty="0">
              <a:solidFill>
                <a:srgbClr val="FF0000"/>
              </a:solidFill>
            </a:endParaRPr>
          </a:p>
        </p:txBody>
      </p:sp>
      <p:sp>
        <p:nvSpPr>
          <p:cNvPr id="12" name="Rounded Rectangle 11"/>
          <p:cNvSpPr/>
          <p:nvPr/>
        </p:nvSpPr>
        <p:spPr>
          <a:xfrm>
            <a:off x="5580668" y="5108343"/>
            <a:ext cx="2336916" cy="39691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Return multiple value</a:t>
            </a:r>
            <a:endParaRPr lang="en-US" dirty="0">
              <a:solidFill>
                <a:srgbClr val="FF0000"/>
              </a:solidFill>
            </a:endParaRPr>
          </a:p>
        </p:txBody>
      </p:sp>
      <p:sp>
        <p:nvSpPr>
          <p:cNvPr id="13" name="Rounded Rectangle 12"/>
          <p:cNvSpPr/>
          <p:nvPr/>
        </p:nvSpPr>
        <p:spPr>
          <a:xfrm>
            <a:off x="3836709" y="4221817"/>
            <a:ext cx="2733773" cy="2276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rgbClr val="FF0000"/>
                </a:solidFill>
              </a:rPr>
              <a:t>totalPrice</a:t>
            </a:r>
            <a:r>
              <a:rPr lang="en-US" sz="1400" dirty="0">
                <a:solidFill>
                  <a:srgbClr val="FF0000"/>
                </a:solidFill>
              </a:rPr>
              <a:t> </a:t>
            </a:r>
            <a:r>
              <a:rPr lang="en-US" sz="1400" dirty="0" smtClean="0">
                <a:solidFill>
                  <a:srgbClr val="FF0000"/>
                </a:solidFill>
              </a:rPr>
              <a:t>:= </a:t>
            </a:r>
            <a:r>
              <a:rPr lang="en-US" sz="1400" dirty="0" err="1">
                <a:solidFill>
                  <a:srgbClr val="FF0000"/>
                </a:solidFill>
              </a:rPr>
              <a:t>calculateBill</a:t>
            </a:r>
            <a:r>
              <a:rPr lang="en-US" sz="1400" dirty="0">
                <a:solidFill>
                  <a:srgbClr val="FF0000"/>
                </a:solidFill>
              </a:rPr>
              <a:t>(10, 5)</a:t>
            </a:r>
          </a:p>
        </p:txBody>
      </p:sp>
      <p:sp>
        <p:nvSpPr>
          <p:cNvPr id="15" name="Rounded Rectangle 14"/>
          <p:cNvSpPr/>
          <p:nvPr/>
        </p:nvSpPr>
        <p:spPr>
          <a:xfrm>
            <a:off x="4430598" y="5656081"/>
            <a:ext cx="3054284" cy="3469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area, perimeter := </a:t>
            </a:r>
            <a:r>
              <a:rPr lang="en-US" sz="1400" dirty="0" err="1">
                <a:solidFill>
                  <a:srgbClr val="FF0000"/>
                </a:solidFill>
              </a:rPr>
              <a:t>rectProps</a:t>
            </a:r>
            <a:r>
              <a:rPr lang="en-US" sz="1400" dirty="0">
                <a:solidFill>
                  <a:srgbClr val="FF0000"/>
                </a:solidFill>
              </a:rPr>
              <a:t>(10.8, 5.6)</a:t>
            </a:r>
          </a:p>
        </p:txBody>
      </p:sp>
      <p:sp>
        <p:nvSpPr>
          <p:cNvPr id="16" name="Rounded Rectangle 15"/>
          <p:cNvSpPr/>
          <p:nvPr/>
        </p:nvSpPr>
        <p:spPr>
          <a:xfrm>
            <a:off x="3233394" y="6080289"/>
            <a:ext cx="3337088" cy="2739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area, _ := </a:t>
            </a:r>
            <a:r>
              <a:rPr lang="en-US" dirty="0" err="1">
                <a:solidFill>
                  <a:srgbClr val="FF0000"/>
                </a:solidFill>
              </a:rPr>
              <a:t>rectProps</a:t>
            </a:r>
            <a:r>
              <a:rPr lang="en-US" dirty="0">
                <a:solidFill>
                  <a:srgbClr val="FF0000"/>
                </a:solidFill>
              </a:rPr>
              <a:t>(10.8, 5.6)</a:t>
            </a:r>
          </a:p>
        </p:txBody>
      </p:sp>
    </p:spTree>
    <p:extLst>
      <p:ext uri="{BB962C8B-B14F-4D97-AF65-F5344CB8AC3E}">
        <p14:creationId xmlns:p14="http://schemas.microsoft.com/office/powerpoint/2010/main" val="366863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1000"/>
                                        <p:tgtEl>
                                          <p:spTgt spid="1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in)">
                                      <p:cBhvr>
                                        <p:cTn id="15" dur="1000"/>
                                        <p:tgtEl>
                                          <p:spTgt spid="1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ircle(in)">
                                      <p:cBhvr>
                                        <p:cTn id="2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91911" y="1592572"/>
            <a:ext cx="5838825" cy="1666875"/>
          </a:xfrm>
          <a:prstGeom prst="rect">
            <a:avLst/>
          </a:prstGeom>
          <a:solidFill>
            <a:schemeClr val="bg1"/>
          </a:solidFill>
        </p:spPr>
      </p:pic>
      <p:sp>
        <p:nvSpPr>
          <p:cNvPr id="7" name="Rectangle 6"/>
          <p:cNvSpPr/>
          <p:nvPr/>
        </p:nvSpPr>
        <p:spPr>
          <a:xfrm>
            <a:off x="3525623" y="1781665"/>
            <a:ext cx="2356702" cy="3205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0036" y="197822"/>
            <a:ext cx="5526405" cy="773906"/>
          </a:xfrm>
        </p:spPr>
        <p:txBody>
          <a:bodyPr>
            <a:normAutofit/>
          </a:bodyPr>
          <a:lstStyle/>
          <a:p>
            <a:r>
              <a:rPr lang="en-US" dirty="0" smtClean="0"/>
              <a:t>Function</a:t>
            </a:r>
            <a:endParaRPr lang="en-US"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pic>
        <p:nvPicPr>
          <p:cNvPr id="3" name="Picture 2"/>
          <p:cNvPicPr>
            <a:picLocks noChangeAspect="1"/>
          </p:cNvPicPr>
          <p:nvPr/>
        </p:nvPicPr>
        <p:blipFill>
          <a:blip r:embed="rId5"/>
          <a:stretch>
            <a:fillRect/>
          </a:stretch>
        </p:blipFill>
        <p:spPr>
          <a:xfrm>
            <a:off x="491911" y="3834728"/>
            <a:ext cx="6067425" cy="1371600"/>
          </a:xfrm>
          <a:prstGeom prst="rect">
            <a:avLst/>
          </a:prstGeom>
        </p:spPr>
      </p:pic>
      <p:sp>
        <p:nvSpPr>
          <p:cNvPr id="8" name="Rectangle 7"/>
          <p:cNvSpPr/>
          <p:nvPr/>
        </p:nvSpPr>
        <p:spPr>
          <a:xfrm>
            <a:off x="4166647" y="3834728"/>
            <a:ext cx="2164089" cy="4073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1461154" y="2714919"/>
            <a:ext cx="1838227" cy="188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348033" y="4807670"/>
            <a:ext cx="499620" cy="94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871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36" y="197822"/>
            <a:ext cx="5526405" cy="773906"/>
          </a:xfrm>
        </p:spPr>
        <p:txBody>
          <a:bodyPr>
            <a:normAutofit/>
          </a:bodyPr>
          <a:lstStyle/>
          <a:p>
            <a:r>
              <a:rPr lang="en-US" dirty="0" smtClean="0"/>
              <a:t>Package</a:t>
            </a:r>
            <a:endParaRPr lang="en-US" dirty="0"/>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2">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4" name="TextBox 3"/>
          <p:cNvSpPr txBox="1"/>
          <p:nvPr/>
        </p:nvSpPr>
        <p:spPr>
          <a:xfrm>
            <a:off x="140036" y="1395167"/>
            <a:ext cx="8740013" cy="1754326"/>
          </a:xfrm>
          <a:prstGeom prst="rect">
            <a:avLst/>
          </a:prstGeom>
          <a:noFill/>
        </p:spPr>
        <p:txBody>
          <a:bodyPr wrap="square" rtlCol="0">
            <a:spAutoFit/>
          </a:bodyPr>
          <a:lstStyle/>
          <a:p>
            <a:pPr marL="285750" indent="-285750">
              <a:buFont typeface="Wingdings" panose="05000000000000000000" pitchFamily="2" charset="2"/>
              <a:buChar char="v"/>
            </a:pPr>
            <a:r>
              <a:rPr lang="en-US" b="1" i="1" dirty="0" smtClean="0"/>
              <a:t>Workspace</a:t>
            </a:r>
            <a:r>
              <a:rPr lang="en-US" dirty="0" smtClean="0"/>
              <a:t>:  A</a:t>
            </a:r>
            <a:r>
              <a:rPr lang="en-US" dirty="0"/>
              <a:t> Go Workspace is how Go manages our source files, compiled binaries, and cached objects used for faster compilation later</a:t>
            </a:r>
            <a:r>
              <a:rPr lang="en-US" dirty="0" smtClean="0"/>
              <a:t>.</a:t>
            </a:r>
          </a:p>
          <a:p>
            <a:pPr marL="285750" indent="-285750">
              <a:buFont typeface="Wingdings" panose="05000000000000000000" pitchFamily="2" charset="2"/>
              <a:buChar char="v"/>
            </a:pPr>
            <a:r>
              <a:rPr lang="en-US" b="1" i="1" dirty="0" smtClean="0"/>
              <a:t>Package</a:t>
            </a:r>
            <a:r>
              <a:rPr lang="en-US" dirty="0"/>
              <a:t>: Go code is organized in packages. A package represents all the files in a single directory on disk. One directory can contain only certain files from the same package. Packages are stored, with all user-written Go source files, under the $GOPATH/</a:t>
            </a:r>
            <a:r>
              <a:rPr lang="en-US" dirty="0" err="1"/>
              <a:t>src</a:t>
            </a:r>
            <a:r>
              <a:rPr lang="en-US" dirty="0"/>
              <a:t> directory</a:t>
            </a:r>
          </a:p>
        </p:txBody>
      </p:sp>
      <p:pic>
        <p:nvPicPr>
          <p:cNvPr id="5" name="Picture 4"/>
          <p:cNvPicPr>
            <a:picLocks noChangeAspect="1"/>
          </p:cNvPicPr>
          <p:nvPr/>
        </p:nvPicPr>
        <p:blipFill>
          <a:blip r:embed="rId3"/>
          <a:stretch>
            <a:fillRect/>
          </a:stretch>
        </p:blipFill>
        <p:spPr>
          <a:xfrm>
            <a:off x="523570" y="3308850"/>
            <a:ext cx="4591050" cy="2886075"/>
          </a:xfrm>
          <a:prstGeom prst="rect">
            <a:avLst/>
          </a:prstGeom>
        </p:spPr>
      </p:pic>
      <p:cxnSp>
        <p:nvCxnSpPr>
          <p:cNvPr id="11" name="Straight Arrow Connector 10"/>
          <p:cNvCxnSpPr/>
          <p:nvPr/>
        </p:nvCxnSpPr>
        <p:spPr>
          <a:xfrm flipV="1">
            <a:off x="2451449" y="4047234"/>
            <a:ext cx="2809188" cy="414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60637" y="3835577"/>
            <a:ext cx="952107" cy="369332"/>
          </a:xfrm>
          <a:prstGeom prst="rect">
            <a:avLst/>
          </a:prstGeom>
          <a:noFill/>
        </p:spPr>
        <p:txBody>
          <a:bodyPr wrap="square" rtlCol="0">
            <a:spAutoFit/>
          </a:bodyPr>
          <a:lstStyle/>
          <a:p>
            <a:r>
              <a:rPr lang="en-US" dirty="0" smtClean="0"/>
              <a:t>package</a:t>
            </a:r>
            <a:endParaRPr lang="en-US" dirty="0"/>
          </a:p>
        </p:txBody>
      </p:sp>
      <p:cxnSp>
        <p:nvCxnSpPr>
          <p:cNvPr id="18" name="Straight Arrow Connector 17"/>
          <p:cNvCxnSpPr/>
          <p:nvPr/>
        </p:nvCxnSpPr>
        <p:spPr>
          <a:xfrm flipV="1">
            <a:off x="2104228" y="4644442"/>
            <a:ext cx="2809188" cy="414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13416" y="4432785"/>
            <a:ext cx="952107" cy="369332"/>
          </a:xfrm>
          <a:prstGeom prst="rect">
            <a:avLst/>
          </a:prstGeom>
          <a:noFill/>
        </p:spPr>
        <p:txBody>
          <a:bodyPr wrap="square" rtlCol="0">
            <a:spAutoFit/>
          </a:bodyPr>
          <a:lstStyle/>
          <a:p>
            <a:r>
              <a:rPr lang="en-US" dirty="0" smtClean="0"/>
              <a:t>package</a:t>
            </a:r>
            <a:endParaRPr lang="en-US" dirty="0"/>
          </a:p>
        </p:txBody>
      </p:sp>
      <p:cxnSp>
        <p:nvCxnSpPr>
          <p:cNvPr id="20" name="Straight Arrow Connector 19"/>
          <p:cNvCxnSpPr/>
          <p:nvPr/>
        </p:nvCxnSpPr>
        <p:spPr>
          <a:xfrm flipV="1">
            <a:off x="2104228" y="5231825"/>
            <a:ext cx="2809188" cy="414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13416" y="5020168"/>
            <a:ext cx="952107" cy="369332"/>
          </a:xfrm>
          <a:prstGeom prst="rect">
            <a:avLst/>
          </a:prstGeom>
          <a:noFill/>
        </p:spPr>
        <p:txBody>
          <a:bodyPr wrap="square" rtlCol="0">
            <a:spAutoFit/>
          </a:bodyPr>
          <a:lstStyle/>
          <a:p>
            <a:r>
              <a:rPr lang="en-US" dirty="0" smtClean="0"/>
              <a:t>package</a:t>
            </a:r>
            <a:endParaRPr lang="en-US" dirty="0"/>
          </a:p>
        </p:txBody>
      </p:sp>
    </p:spTree>
    <p:extLst>
      <p:ext uri="{BB962C8B-B14F-4D97-AF65-F5344CB8AC3E}">
        <p14:creationId xmlns:p14="http://schemas.microsoft.com/office/powerpoint/2010/main" val="587186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40036" y="1651074"/>
            <a:ext cx="3676650" cy="1266825"/>
          </a:xfrm>
          <a:prstGeom prst="rect">
            <a:avLst/>
          </a:prstGeom>
        </p:spPr>
      </p:pic>
      <p:sp>
        <p:nvSpPr>
          <p:cNvPr id="2" name="Title 1"/>
          <p:cNvSpPr>
            <a:spLocks noGrp="1"/>
          </p:cNvSpPr>
          <p:nvPr>
            <p:ph type="title"/>
          </p:nvPr>
        </p:nvSpPr>
        <p:spPr>
          <a:xfrm>
            <a:off x="140036" y="197822"/>
            <a:ext cx="5526405" cy="773906"/>
          </a:xfrm>
        </p:spPr>
        <p:txBody>
          <a:bodyPr>
            <a:noAutofit/>
          </a:bodyPr>
          <a:lstStyle/>
          <a:p>
            <a:pPr lvl="0"/>
            <a:r>
              <a:rPr lang="en-US" sz="3200" dirty="0"/>
              <a:t>Conditional Statements &amp; Loops</a:t>
            </a:r>
          </a:p>
        </p:txBody>
      </p:sp>
      <p:sp>
        <p:nvSpPr>
          <p:cNvPr id="26" name="Rectangle 25"/>
          <p:cNvSpPr/>
          <p:nvPr/>
        </p:nvSpPr>
        <p:spPr>
          <a:xfrm>
            <a:off x="6212744" y="0"/>
            <a:ext cx="2931256" cy="1077218"/>
          </a:xfrm>
          <a:prstGeom prst="rect">
            <a:avLst/>
          </a:prstGeom>
        </p:spPr>
        <p:txBody>
          <a:bodyPr wrap="square">
            <a:spAutoFit/>
          </a:bodyPr>
          <a:lstStyle/>
          <a:p>
            <a:pPr marL="285750" indent="-285750" algn="just">
              <a:buFont typeface="Wingdings" panose="05000000000000000000" pitchFamily="2" charset="2"/>
              <a:buChar char="Ø"/>
            </a:pPr>
            <a:r>
              <a:rPr lang="en-US" sz="3200" b="1" dirty="0" smtClean="0">
                <a:solidFill>
                  <a:srgbClr val="0F6FC6"/>
                </a:solidFill>
                <a:latin typeface="+mj-lt"/>
              </a:rPr>
              <a:t>Overview</a:t>
            </a:r>
          </a:p>
          <a:p>
            <a:pPr marL="285750" indent="-285750" algn="just">
              <a:buFont typeface="Wingdings" panose="05000000000000000000" pitchFamily="2" charset="2"/>
              <a:buChar char="Ø"/>
            </a:pPr>
            <a:r>
              <a:rPr lang="en-US" sz="3200" b="1" dirty="0" smtClean="0">
                <a:solidFill>
                  <a:schemeClr val="bg2">
                    <a:lumMod val="90000"/>
                  </a:schemeClr>
                </a:solidFill>
                <a:latin typeface="+mj-lt"/>
              </a:rPr>
              <a:t>Advanced</a:t>
            </a:r>
            <a:endParaRPr lang="en-US" sz="3200" dirty="0">
              <a:solidFill>
                <a:schemeClr val="bg2">
                  <a:lumMod val="90000"/>
                </a:schemeClr>
              </a:solidFill>
              <a:latin typeface="+mj-lt"/>
            </a:endParaRPr>
          </a:p>
        </p:txBody>
      </p:sp>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t="73126"/>
          <a:stretch/>
        </p:blipFill>
        <p:spPr>
          <a:xfrm>
            <a:off x="142841" y="6354283"/>
            <a:ext cx="850106" cy="391636"/>
          </a:xfrm>
          <a:prstGeom prst="rect">
            <a:avLst/>
          </a:prstGeom>
        </p:spPr>
      </p:pic>
      <p:sp>
        <p:nvSpPr>
          <p:cNvPr id="7" name="TextBox 6"/>
          <p:cNvSpPr txBox="1"/>
          <p:nvPr/>
        </p:nvSpPr>
        <p:spPr>
          <a:xfrm>
            <a:off x="140036" y="1281742"/>
            <a:ext cx="2731902" cy="369332"/>
          </a:xfrm>
          <a:prstGeom prst="rect">
            <a:avLst/>
          </a:prstGeom>
          <a:noFill/>
        </p:spPr>
        <p:txBody>
          <a:bodyPr wrap="none" rtlCol="0">
            <a:spAutoFit/>
          </a:bodyPr>
          <a:lstStyle/>
          <a:p>
            <a:pPr marL="285750" indent="-285750">
              <a:buFont typeface="Wingdings" panose="05000000000000000000" pitchFamily="2" charset="2"/>
              <a:buChar char="v"/>
            </a:pPr>
            <a:r>
              <a:rPr lang="en-US" dirty="0" smtClean="0"/>
              <a:t>Conditional Statements:</a:t>
            </a:r>
            <a:endParaRPr lang="en-US" dirty="0"/>
          </a:p>
        </p:txBody>
      </p:sp>
      <p:pic>
        <p:nvPicPr>
          <p:cNvPr id="9" name="Picture 8"/>
          <p:cNvPicPr>
            <a:picLocks noChangeAspect="1"/>
          </p:cNvPicPr>
          <p:nvPr/>
        </p:nvPicPr>
        <p:blipFill>
          <a:blip r:embed="rId5"/>
          <a:stretch>
            <a:fillRect/>
          </a:stretch>
        </p:blipFill>
        <p:spPr>
          <a:xfrm>
            <a:off x="4118344" y="1651075"/>
            <a:ext cx="2819400" cy="995360"/>
          </a:xfrm>
          <a:prstGeom prst="rect">
            <a:avLst/>
          </a:prstGeom>
        </p:spPr>
      </p:pic>
      <p:pic>
        <p:nvPicPr>
          <p:cNvPr id="10" name="Picture 9"/>
          <p:cNvPicPr>
            <a:picLocks noChangeAspect="1"/>
          </p:cNvPicPr>
          <p:nvPr/>
        </p:nvPicPr>
        <p:blipFill>
          <a:blip r:embed="rId6"/>
          <a:stretch>
            <a:fillRect/>
          </a:stretch>
        </p:blipFill>
        <p:spPr>
          <a:xfrm>
            <a:off x="140036" y="3880034"/>
            <a:ext cx="3676650" cy="1400175"/>
          </a:xfrm>
          <a:prstGeom prst="rect">
            <a:avLst/>
          </a:prstGeom>
        </p:spPr>
      </p:pic>
      <p:sp>
        <p:nvSpPr>
          <p:cNvPr id="12" name="Down Arrow 11"/>
          <p:cNvSpPr/>
          <p:nvPr/>
        </p:nvSpPr>
        <p:spPr>
          <a:xfrm>
            <a:off x="1471725" y="2908766"/>
            <a:ext cx="506636" cy="708937"/>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7"/>
          <a:stretch>
            <a:fillRect/>
          </a:stretch>
        </p:blipFill>
        <p:spPr>
          <a:xfrm>
            <a:off x="4024076" y="3880033"/>
            <a:ext cx="3988708" cy="1400175"/>
          </a:xfrm>
          <a:prstGeom prst="rect">
            <a:avLst/>
          </a:prstGeom>
        </p:spPr>
      </p:pic>
      <p:sp>
        <p:nvSpPr>
          <p:cNvPr id="15" name="Down Arrow 14"/>
          <p:cNvSpPr/>
          <p:nvPr/>
        </p:nvSpPr>
        <p:spPr>
          <a:xfrm>
            <a:off x="5052766" y="2908766"/>
            <a:ext cx="716437" cy="782425"/>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V="1">
            <a:off x="282804" y="2450969"/>
            <a:ext cx="710143" cy="94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168924" y="2284486"/>
            <a:ext cx="2564090" cy="515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135715" y="2252715"/>
            <a:ext cx="2432115" cy="577081"/>
          </a:xfrm>
          <a:prstGeom prst="rect">
            <a:avLst/>
          </a:prstGeom>
          <a:noFill/>
        </p:spPr>
        <p:txBody>
          <a:bodyPr wrap="square" rtlCol="0">
            <a:spAutoFit/>
          </a:bodyPr>
          <a:lstStyle/>
          <a:p>
            <a:r>
              <a:rPr lang="en-US" sz="1050" dirty="0">
                <a:solidFill>
                  <a:schemeClr val="bg2">
                    <a:lumMod val="50000"/>
                  </a:schemeClr>
                </a:solidFill>
              </a:rPr>
              <a:t>The else statement should start in the same line after the closing curly brace </a:t>
            </a:r>
            <a:r>
              <a:rPr lang="en-US" sz="1050" dirty="0">
                <a:solidFill>
                  <a:srgbClr val="FF0000"/>
                </a:solidFill>
              </a:rPr>
              <a:t>}</a:t>
            </a:r>
            <a:r>
              <a:rPr lang="en-US" sz="1050" dirty="0">
                <a:solidFill>
                  <a:schemeClr val="bg2">
                    <a:lumMod val="50000"/>
                  </a:schemeClr>
                </a:solidFill>
              </a:rPr>
              <a:t> of the if statement</a:t>
            </a:r>
          </a:p>
        </p:txBody>
      </p:sp>
      <p:sp>
        <p:nvSpPr>
          <p:cNvPr id="3" name="TextBox 2"/>
          <p:cNvSpPr txBox="1"/>
          <p:nvPr/>
        </p:nvSpPr>
        <p:spPr>
          <a:xfrm>
            <a:off x="471339" y="5580668"/>
            <a:ext cx="6014301" cy="307777"/>
          </a:xfrm>
          <a:prstGeom prst="rect">
            <a:avLst/>
          </a:prstGeom>
          <a:noFill/>
        </p:spPr>
        <p:txBody>
          <a:bodyPr wrap="square" rtlCol="0">
            <a:spAutoFit/>
          </a:bodyPr>
          <a:lstStyle/>
          <a:p>
            <a:pPr marL="342900" indent="-342900">
              <a:buFont typeface="Wingdings" panose="05000000000000000000" pitchFamily="2" charset="2"/>
              <a:buChar char="v"/>
            </a:pPr>
            <a:r>
              <a:rPr lang="en-US" sz="1400" dirty="0" smtClean="0">
                <a:solidFill>
                  <a:srgbClr val="FF0000"/>
                </a:solidFill>
              </a:rPr>
              <a:t>Note</a:t>
            </a:r>
            <a:r>
              <a:rPr lang="en-US" sz="1400" dirty="0" smtClean="0"/>
              <a:t>: </a:t>
            </a:r>
            <a:r>
              <a:rPr lang="en-US" sz="1400" dirty="0"/>
              <a:t>C</a:t>
            </a:r>
            <a:r>
              <a:rPr lang="en-US" sz="1400" dirty="0" smtClean="0"/>
              <a:t>an’t </a:t>
            </a:r>
            <a:r>
              <a:rPr lang="en-US" sz="1400" dirty="0"/>
              <a:t>write a short one-line conditional in Go</a:t>
            </a:r>
          </a:p>
        </p:txBody>
      </p:sp>
    </p:spTree>
    <p:extLst>
      <p:ext uri="{BB962C8B-B14F-4D97-AF65-F5344CB8AC3E}">
        <p14:creationId xmlns:p14="http://schemas.microsoft.com/office/powerpoint/2010/main" val="132510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circle(in)">
                                      <p:cBhvr>
                                        <p:cTn id="10" dur="2000"/>
                                        <p:tgtEl>
                                          <p:spTgt spid="3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circle(in)">
                                      <p:cBhvr>
                                        <p:cTn id="13" dur="20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p:bldP spid="3" grpId="0"/>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24644</TotalTime>
  <Words>4443</Words>
  <Application>Microsoft Office PowerPoint</Application>
  <PresentationFormat>On-screen Show (4:3)</PresentationFormat>
  <Paragraphs>452</Paragraphs>
  <Slides>52</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Calibri Light</vt:lpstr>
      <vt:lpstr>Arial</vt:lpstr>
      <vt:lpstr>Wingdings</vt:lpstr>
      <vt:lpstr>Courier New</vt:lpstr>
      <vt:lpstr>Aharoni</vt:lpstr>
      <vt:lpstr>Calibri</vt:lpstr>
      <vt:lpstr>Office Theme</vt:lpstr>
      <vt:lpstr>Introduction to</vt:lpstr>
      <vt:lpstr>Contents</vt:lpstr>
      <vt:lpstr>Overview</vt:lpstr>
      <vt:lpstr>Program Structure</vt:lpstr>
      <vt:lpstr>Types &amp; Variable</vt:lpstr>
      <vt:lpstr>Function</vt:lpstr>
      <vt:lpstr>Function</vt:lpstr>
      <vt:lpstr>Package</vt:lpstr>
      <vt:lpstr>Conditional Statements &amp; Loops</vt:lpstr>
      <vt:lpstr>Loop</vt:lpstr>
      <vt:lpstr>Switch Case</vt:lpstr>
      <vt:lpstr>Array</vt:lpstr>
      <vt:lpstr>Slice</vt:lpstr>
      <vt:lpstr>Variadic Functions</vt:lpstr>
      <vt:lpstr>Maps</vt:lpstr>
      <vt:lpstr>Pointer</vt:lpstr>
      <vt:lpstr>Pointer</vt:lpstr>
      <vt:lpstr>Struct</vt:lpstr>
      <vt:lpstr>Structures</vt:lpstr>
      <vt:lpstr>Structures</vt:lpstr>
      <vt:lpstr>Structures</vt:lpstr>
      <vt:lpstr>Structures</vt:lpstr>
      <vt:lpstr>Structures</vt:lpstr>
      <vt:lpstr>Structures</vt:lpstr>
      <vt:lpstr>Methods</vt:lpstr>
      <vt:lpstr>Methods</vt:lpstr>
      <vt:lpstr>Methods</vt:lpstr>
      <vt:lpstr>Interfaces</vt:lpstr>
      <vt:lpstr>Concurrency</vt:lpstr>
      <vt:lpstr>Concurrency- Goroutines </vt:lpstr>
      <vt:lpstr>Concurrency- Goroutines </vt:lpstr>
      <vt:lpstr>Concurrency- Goroutines </vt:lpstr>
      <vt:lpstr>Concurrency- Goroutines </vt:lpstr>
      <vt:lpstr>Concurrency- Channels</vt:lpstr>
      <vt:lpstr>Concurrency- Channels</vt:lpstr>
      <vt:lpstr>Concurrency- Channels</vt:lpstr>
      <vt:lpstr>Concurrency- Channels</vt:lpstr>
      <vt:lpstr>Concurrency- Channels</vt:lpstr>
      <vt:lpstr>Concurrency- Channels</vt:lpstr>
      <vt:lpstr>Concurrency-Select</vt:lpstr>
      <vt:lpstr>Defer</vt:lpstr>
      <vt:lpstr>Deferred methods</vt:lpstr>
      <vt:lpstr>Deferred methods</vt:lpstr>
      <vt:lpstr>Stack of defers</vt:lpstr>
      <vt:lpstr>Stack of defers</vt:lpstr>
      <vt:lpstr>Panic and Recover</vt:lpstr>
      <vt:lpstr>Panic and Recover</vt:lpstr>
      <vt:lpstr>Panic and Recover</vt:lpstr>
      <vt:lpstr>Reflection</vt:lpstr>
      <vt:lpstr>Reflection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jerome lizarda</dc:creator>
  <cp:lastModifiedBy>Trung Bui Quang</cp:lastModifiedBy>
  <cp:revision>842</cp:revision>
  <dcterms:created xsi:type="dcterms:W3CDTF">2016-11-08T19:30:41Z</dcterms:created>
  <dcterms:modified xsi:type="dcterms:W3CDTF">2020-01-13T04:42:08Z</dcterms:modified>
</cp:coreProperties>
</file>