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85" r:id="rId3"/>
    <p:sldId id="258" r:id="rId4"/>
    <p:sldId id="259" r:id="rId5"/>
    <p:sldId id="271" r:id="rId6"/>
    <p:sldId id="261" r:id="rId7"/>
    <p:sldId id="262" r:id="rId8"/>
    <p:sldId id="263" r:id="rId9"/>
    <p:sldId id="286" r:id="rId10"/>
    <p:sldId id="265" r:id="rId11"/>
    <p:sldId id="264" r:id="rId12"/>
    <p:sldId id="268" r:id="rId13"/>
    <p:sldId id="270" r:id="rId14"/>
    <p:sldId id="287" r:id="rId15"/>
    <p:sldId id="27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in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D6640A-411C-4743-971A-BBC034A3184D}">
  <a:tblStyle styleId="{66D6640A-411C-4743-971A-BBC034A31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43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29576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Hệ gợi ý Phim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A6DDA-5CE5-474E-8F11-A874E8D9EBBF}"/>
              </a:ext>
            </a:extLst>
          </p:cNvPr>
          <p:cNvSpPr txBox="1"/>
          <p:nvPr/>
        </p:nvSpPr>
        <p:spPr>
          <a:xfrm>
            <a:off x="335048" y="90741"/>
            <a:ext cx="6931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4AFE2-6997-4CCF-B379-5F7AED906C28}"/>
              </a:ext>
            </a:extLst>
          </p:cNvPr>
          <p:cNvSpPr txBox="1"/>
          <p:nvPr/>
        </p:nvSpPr>
        <p:spPr>
          <a:xfrm>
            <a:off x="3320441" y="4366322"/>
            <a:ext cx="288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Đỗ</a:t>
            </a:r>
            <a:r>
              <a:rPr lang="en-US" dirty="0">
                <a:solidFill>
                  <a:schemeClr val="bg1"/>
                </a:solidFill>
              </a:rPr>
              <a:t> Phan </a:t>
            </a:r>
            <a:r>
              <a:rPr lang="en-US" dirty="0" err="1">
                <a:solidFill>
                  <a:schemeClr val="bg1"/>
                </a:solidFill>
              </a:rPr>
              <a:t>Thuận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869964" y="899865"/>
            <a:ext cx="2717834" cy="3912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Lọc theo cộng tác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a.User – user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b. Item – item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7B801-24D8-457C-9E92-BE3B3CEF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98" y="984168"/>
            <a:ext cx="4623038" cy="3175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8CDEA-76FF-479C-AC8D-0DDAB7C6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806" y="965510"/>
            <a:ext cx="5092962" cy="32323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7B4918D-D43E-42B1-9A47-FA3CE33AEE8B}"/>
              </a:ext>
            </a:extLst>
          </p:cNvPr>
          <p:cNvSpPr/>
          <p:nvPr/>
        </p:nvSpPr>
        <p:spPr>
          <a:xfrm>
            <a:off x="1043675" y="4373011"/>
            <a:ext cx="865539" cy="614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23;p30">
            <a:extLst>
              <a:ext uri="{FF2B5EF4-FFF2-40B4-BE49-F238E27FC236}">
                <a16:creationId xmlns:a16="http://schemas.microsoft.com/office/drawing/2014/main" id="{4446E985-A3C4-4F34-8FEB-359581F46E04}"/>
              </a:ext>
            </a:extLst>
          </p:cNvPr>
          <p:cNvSpPr txBox="1">
            <a:spLocks/>
          </p:cNvSpPr>
          <p:nvPr/>
        </p:nvSpPr>
        <p:spPr>
          <a:xfrm>
            <a:off x="2066125" y="4505225"/>
            <a:ext cx="6034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" sz="7200">
                <a:solidFill>
                  <a:srgbClr val="FFCC00"/>
                </a:solidFill>
              </a:rPr>
              <a:t>Rmse = 0,908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BCE2E0-E404-448B-8BD1-AFDA2EA1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6" y="175811"/>
            <a:ext cx="5972100" cy="63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543576" y="152014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2. Lọc theo nội dung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21740" y="2114151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One hot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chemeClr val="bg1"/>
                </a:solidFill>
                <a:effectLst/>
                <a:latin typeface="+mj-lt"/>
              </a:rPr>
              <a:t>C</a:t>
            </a:r>
            <a:r>
              <a:rPr lang="vi-VN" sz="1800" b="0" i="0" u="none" strike="noStrike">
                <a:solidFill>
                  <a:schemeClr val="bg1"/>
                </a:solidFill>
                <a:effectLst/>
                <a:latin typeface="+mj-lt"/>
              </a:rPr>
              <a:t>huyển nội dung phim thành vector, chúng ta xây dựng một vector cho phim chỉ chứa toàn phần tử 0 và 1. </a:t>
            </a:r>
            <a:br>
              <a:rPr lang="vi-VN"/>
            </a:br>
            <a:endParaRPr lang="en-US" b="1" i="0" u="none" strike="noStrike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243964" y="2166974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Word-Vector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vi-VN" sz="18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ử dụng thư viện Word2vec cảu Gensim model để chuyển nội dung phim thành vector</a:t>
            </a: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175917" y="2166974"/>
            <a:ext cx="2509231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bg1"/>
                </a:solidFill>
                <a:effectLst/>
                <a:latin typeface="Hind" panose="020B0604020202020204" charset="0"/>
                <a:cs typeface="Hind" panose="020B0604020202020204" charset="0"/>
              </a:rPr>
              <a:t>Kết hợp Word-vector và One-hot</a:t>
            </a:r>
          </a:p>
          <a:p>
            <a:pPr marL="1270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bg1"/>
                </a:solidFill>
                <a:latin typeface="+mj-lt"/>
              </a:rPr>
              <a:t>S</a:t>
            </a:r>
            <a:r>
              <a:rPr lang="vi-VN" sz="1800" b="0" i="0" u="none" strike="noStrike">
                <a:solidFill>
                  <a:schemeClr val="bg1"/>
                </a:solidFill>
                <a:effectLst/>
                <a:latin typeface="+mj-lt"/>
              </a:rPr>
              <a:t>ử dụng vector biểu diễn phim là kết hợp của 2 phương pháp trên, với 20 phần tử đầu là biểu diễn one-hot và 300 phần tử sau là biểu diễn word-vector</a:t>
            </a:r>
            <a:endParaRPr lang="vi-VN" b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vi-VN"/>
            </a:br>
            <a:endParaRPr b="1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A77A4-B0CB-4CDF-8405-40CFDC0770D9}"/>
              </a:ext>
            </a:extLst>
          </p:cNvPr>
          <p:cNvSpPr txBox="1"/>
          <p:nvPr/>
        </p:nvSpPr>
        <p:spPr>
          <a:xfrm>
            <a:off x="251286" y="724576"/>
            <a:ext cx="8152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Ý tưởng : D</a:t>
            </a:r>
            <a:r>
              <a:rPr lang="vi-VN" sz="20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ựa trên việc tìm mối liên quan giữa các phim dựa vào nội dung của phim, sau đó gợi ý những bộ phim có nội dung tương tự với những bộ phim mà người dùng đã thích.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BC1A1-6710-48A3-B7D8-51089293AF72}"/>
              </a:ext>
            </a:extLst>
          </p:cNvPr>
          <p:cNvSpPr txBox="1"/>
          <p:nvPr/>
        </p:nvSpPr>
        <p:spPr>
          <a:xfrm>
            <a:off x="251286" y="1714041"/>
            <a:ext cx="2840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Cách thực hiện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697140" y="354438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Lọc theo nội dung</a:t>
            </a:r>
            <a:endParaRPr/>
          </a:p>
        </p:txBody>
      </p:sp>
      <p:graphicFrame>
        <p:nvGraphicFramePr>
          <p:cNvPr id="297" name="Google Shape;297;p27"/>
          <p:cNvGraphicFramePr/>
          <p:nvPr>
            <p:extLst>
              <p:ext uri="{D42A27DB-BD31-4B8C-83A1-F6EECF244321}">
                <p14:modId xmlns:p14="http://schemas.microsoft.com/office/powerpoint/2010/main" val="3989275699"/>
              </p:ext>
            </p:extLst>
          </p:nvPr>
        </p:nvGraphicFramePr>
        <p:xfrm>
          <a:off x="697140" y="1172666"/>
          <a:ext cx="6938271" cy="3352787"/>
        </p:xfrm>
        <a:graphic>
          <a:graphicData uri="http://schemas.openxmlformats.org/drawingml/2006/table">
            <a:tbl>
              <a:tblPr>
                <a:noFill/>
                <a:tableStyleId>{66D6640A-411C-4743-971A-BBC034A3184D}</a:tableStyleId>
              </a:tblPr>
              <a:tblGrid>
                <a:gridCol w="175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24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Onehot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WordVector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Onehot + Word vector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47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Linear regression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1.103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3.506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Rất lớn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47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Ridge regression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0.940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0.929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0.926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SVR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0.956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0.910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0.901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Kernel ridge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2.257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0.884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0.879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671601"/>
                  </a:ext>
                </a:extLst>
              </a:tr>
            </a:tbl>
          </a:graphicData>
        </a:graphic>
      </p:graphicFrame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rgbClr val="33CCCC"/>
                </a:solidFill>
              </a:rPr>
              <a:t>RMSE = 0,855</a:t>
            </a:r>
            <a:endParaRPr sz="780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Kết quả tốt nhất khi kết hợp 2 mô hình 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AF3D0-8849-4427-9E2A-12D8D66B1823}"/>
              </a:ext>
            </a:extLst>
          </p:cNvPr>
          <p:cNvSpPr txBox="1"/>
          <p:nvPr/>
        </p:nvSpPr>
        <p:spPr>
          <a:xfrm>
            <a:off x="607273" y="389128"/>
            <a:ext cx="4934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Kết hợp 2 mô hình trên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38617-61A5-4978-9F76-6BE355B2A6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A918F-9769-4706-8176-F88BF4392609}"/>
              </a:ext>
            </a:extLst>
          </p:cNvPr>
          <p:cNvSpPr txBox="1"/>
          <p:nvPr/>
        </p:nvSpPr>
        <p:spPr>
          <a:xfrm>
            <a:off x="656134" y="376929"/>
            <a:ext cx="590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IV. Mở Rộng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CB188-37E1-435C-B670-519AFC0ADA2A}"/>
              </a:ext>
            </a:extLst>
          </p:cNvPr>
          <p:cNvSpPr txBox="1"/>
          <p:nvPr/>
        </p:nvSpPr>
        <p:spPr>
          <a:xfrm>
            <a:off x="977222" y="1239123"/>
            <a:ext cx="5800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1. Gặp vấn đề Cold Start</a:t>
            </a:r>
          </a:p>
          <a:p>
            <a:r>
              <a:rPr lang="en-US" sz="2800">
                <a:solidFill>
                  <a:schemeClr val="bg1"/>
                </a:solidFill>
              </a:rPr>
              <a:t>2. Chưa có khả năng mở rộng</a:t>
            </a:r>
          </a:p>
          <a:p>
            <a:r>
              <a:rPr lang="en-US" sz="2800">
                <a:solidFill>
                  <a:schemeClr val="bg1"/>
                </a:solidFill>
              </a:rPr>
              <a:t>3. Tìm cách kết hợp hiệu quả hơn</a:t>
            </a:r>
          </a:p>
        </p:txBody>
      </p:sp>
    </p:spTree>
    <p:extLst>
      <p:ext uri="{BB962C8B-B14F-4D97-AF65-F5344CB8AC3E}">
        <p14:creationId xmlns:p14="http://schemas.microsoft.com/office/powerpoint/2010/main" val="179606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45BF-07BB-46CA-8192-BBB83D77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lục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237D9-EDDC-42BE-9E42-09663D3E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7" y="1650548"/>
            <a:ext cx="6498143" cy="2764500"/>
          </a:xfrm>
        </p:spPr>
        <p:txBody>
          <a:bodyPr/>
          <a:lstStyle/>
          <a:p>
            <a:r>
              <a:rPr lang="en-US">
                <a:latin typeface="+mj-lt"/>
              </a:rPr>
              <a:t>I . Giới thiệu và mô tả đề tài</a:t>
            </a:r>
          </a:p>
          <a:p>
            <a:r>
              <a:rPr lang="en-US">
                <a:latin typeface="+mj-lt"/>
              </a:rPr>
              <a:t>II. Tập dữ liệu sử dụng</a:t>
            </a:r>
          </a:p>
          <a:p>
            <a:r>
              <a:rPr lang="en-US">
                <a:latin typeface="+mj-lt"/>
              </a:rPr>
              <a:t>III. Các phương pháp sử dụng và Kết quả</a:t>
            </a:r>
          </a:p>
          <a:p>
            <a:r>
              <a:rPr lang="en-US">
                <a:latin typeface="+mj-lt"/>
              </a:rPr>
              <a:t>IV. Mở rộng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8D38-029B-4E5D-90ED-1F565D56F1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010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 descr="Bật mí kinh nghiệm lấy sỉ giày dép giá rẻ dành cho người mới bắt đầu">
            <a:extLst>
              <a:ext uri="{FF2B5EF4-FFF2-40B4-BE49-F238E27FC236}">
                <a16:creationId xmlns:a16="http://schemas.microsoft.com/office/drawing/2014/main" id="{E83ADFC5-EBA0-46D2-9F14-FA6F0FC24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DCCEA621-C65B-489A-AE59-CADD76735722}"/>
              </a:ext>
            </a:extLst>
          </p:cNvPr>
          <p:cNvSpPr/>
          <p:nvPr/>
        </p:nvSpPr>
        <p:spPr>
          <a:xfrm>
            <a:off x="3748342" y="167524"/>
            <a:ext cx="3853044" cy="17520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Nhỉ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12349-8E08-469D-8717-D5A3FDB6C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25" y="2324207"/>
            <a:ext cx="3622700" cy="24114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723925" y="164634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B6EBE-5B67-41C3-BCF6-DE187BBCD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710" y="1598165"/>
            <a:ext cx="3848100" cy="2764430"/>
          </a:xfrm>
        </p:spPr>
        <p:txBody>
          <a:bodyPr/>
          <a:lstStyle/>
          <a:p>
            <a:r>
              <a:rPr lang="en-US"/>
              <a:t>Xây dựng Hệ gợi ý Phim</a:t>
            </a:r>
          </a:p>
          <a:p>
            <a:r>
              <a:rPr lang="en-US"/>
              <a:t> </a:t>
            </a:r>
          </a:p>
          <a:p>
            <a:pPr algn="l">
              <a:buFontTx/>
              <a:buChar char="-"/>
            </a:pPr>
            <a:r>
              <a:rPr lang="en-US"/>
              <a:t>Gợi ý cho người dùng phim tiếp theo họ có thể xem giúp tăng hiệu quả marketing</a:t>
            </a:r>
          </a:p>
          <a:p>
            <a:pPr marL="76200" indent="0" algn="l"/>
            <a:endParaRPr lang="en-US"/>
          </a:p>
          <a:p>
            <a:pPr algn="l">
              <a:buFontTx/>
              <a:buChar char="-"/>
            </a:pPr>
            <a:r>
              <a:rPr lang="en-US"/>
              <a:t>Dựa vào việc khai thác dữ liệu người dùng , xử lý qua các phương pháp để đưa ra gợi ý</a:t>
            </a:r>
          </a:p>
          <a:p>
            <a:pPr algn="l">
              <a:buFontTx/>
              <a:buChar char="-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238977" y="1678890"/>
            <a:ext cx="5085041" cy="8928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150,000 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15758" y="2166890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Số lượng đánh giá phim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15758" y="421803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8,621 phim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722446" y="92339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 bộ dữ liệu quá lớn nên sử dụng tập con của bộ dữ liệu</a:t>
            </a:r>
            <a:endParaRPr sz="18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15758" y="297661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1,000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DAA3F-F4BA-42B1-88F2-CE1FA857261D}"/>
              </a:ext>
            </a:extLst>
          </p:cNvPr>
          <p:cNvSpPr txBox="1"/>
          <p:nvPr/>
        </p:nvSpPr>
        <p:spPr>
          <a:xfrm>
            <a:off x="307127" y="174596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II Tập dữ liệu sử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4B2C3-4EA8-46DC-9298-6A07A00927E8}"/>
              </a:ext>
            </a:extLst>
          </p:cNvPr>
          <p:cNvSpPr txBox="1"/>
          <p:nvPr/>
        </p:nvSpPr>
        <p:spPr>
          <a:xfrm>
            <a:off x="471162" y="569473"/>
            <a:ext cx="73570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chemeClr val="bg1"/>
                </a:solidFill>
              </a:rPr>
              <a:t>-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Bộ dữ liệu : </a:t>
            </a:r>
            <a:r>
              <a:rPr lang="vi-VN" sz="2000" b="1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MovieLens 20M Dataset, kích thước 190 MB</a:t>
            </a:r>
            <a:endParaRPr lang="vi-VN" sz="2000" b="1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vi-VN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  <p:bldP spid="324" grpId="0" build="p"/>
      <p:bldP spid="325" grpId="0"/>
      <p:bldP spid="32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Các phương pháp sử dụng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/>
              <a:t>1. Collaborative filtering (Lọc Cộng tác)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US"/>
              <a:t>2. Content-based (Lọc theo nội dung)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632327" y="43483"/>
            <a:ext cx="632718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 panose="02020603050405020304" pitchFamily="18" charset="0"/>
                <a:cs typeface="Times New Roman" panose="02020603050405020304" pitchFamily="18" charset="0"/>
              </a:rPr>
              <a:t>1.Lọc cộng tác</a:t>
            </a:r>
            <a:endParaRPr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945631" y="2195675"/>
            <a:ext cx="790469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Ý tưởng : </a:t>
            </a:r>
            <a:r>
              <a:rPr lang="vi-VN"/>
              <a:t>dựa trên thông tin xem phim của người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/>
              <a:t>dùng, trong quá khứ nếu nếu hai người dùng cùng thích xem những bộ phim giống</a:t>
            </a:r>
            <a:r>
              <a:rPr lang="en-US"/>
              <a:t> </a:t>
            </a:r>
            <a:r>
              <a:rPr lang="vi-VN"/>
              <a:t>nhau (tương tự nhau) thì trong tương lai, hai người họ khả năng cao sẽ cùng thích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/>
              <a:t>xem nhưng bộ phim giống nhau.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693697" y="864623"/>
            <a:ext cx="5462797" cy="712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+ Xây dựng ma trận user-item</a:t>
            </a:r>
            <a:endParaRPr b="1"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376053" y="217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- Cách thực hiện :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DA6C9-1C11-48F6-BBAB-A516480C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51" y="1419147"/>
            <a:ext cx="5962956" cy="1111307"/>
          </a:xfrm>
          <a:prstGeom prst="rect">
            <a:avLst/>
          </a:prstGeom>
        </p:spPr>
      </p:pic>
      <p:sp>
        <p:nvSpPr>
          <p:cNvPr id="17" name="Google Shape;256;p22">
            <a:extLst>
              <a:ext uri="{FF2B5EF4-FFF2-40B4-BE49-F238E27FC236}">
                <a16:creationId xmlns:a16="http://schemas.microsoft.com/office/drawing/2014/main" id="{4E8CA136-09FB-48DE-AB09-1D8FAC4E91B9}"/>
              </a:ext>
            </a:extLst>
          </p:cNvPr>
          <p:cNvSpPr txBox="1">
            <a:spLocks/>
          </p:cNvSpPr>
          <p:nvPr/>
        </p:nvSpPr>
        <p:spPr>
          <a:xfrm>
            <a:off x="693696" y="2642168"/>
            <a:ext cx="5462797" cy="71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b="1"/>
              <a:t>+ Tính độ tương quan giữa các user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C1B44E-83E8-48BC-98A7-119035C1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14" y="3365833"/>
            <a:ext cx="4448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22B95D-606B-419A-841A-3A7B535DB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134" y="3168699"/>
            <a:ext cx="6121715" cy="1251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F22E0-A885-4A6E-87E7-2627050A8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851" y="1366035"/>
            <a:ext cx="5972100" cy="137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8CC50-B15F-48AB-9700-CEA7856B0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852" y="1341160"/>
            <a:ext cx="5962956" cy="1400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build="p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EAB7-D7B0-4275-8B7F-A5AE8C53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72" y="270676"/>
            <a:ext cx="5972100" cy="636000"/>
          </a:xfrm>
        </p:spPr>
        <p:txBody>
          <a:bodyPr/>
          <a:lstStyle/>
          <a:p>
            <a:r>
              <a:rPr lang="en-US"/>
              <a:t>- Cách thực hiện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C7E6-5D6F-49CB-AEB1-D92D414F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429" y="906676"/>
            <a:ext cx="6478445" cy="32187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Xây dựng ma trận user –item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Tính độ tương quan giữa các user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ác định mức độ quan tâm của một user với một item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C64E9-1BBF-4FE5-B4FC-F157088EA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8ABA366-1002-486F-8C26-12208697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02" y="2210709"/>
            <a:ext cx="32670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EA63E-D6FD-40E9-A406-1163E67B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73" y="2213971"/>
            <a:ext cx="6112058" cy="21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0456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548</Words>
  <Application>Microsoft Office PowerPoint</Application>
  <PresentationFormat>On-screen Show (16:9)</PresentationFormat>
  <Paragraphs>95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Hind</vt:lpstr>
      <vt:lpstr>Arial</vt:lpstr>
      <vt:lpstr>Calibri</vt:lpstr>
      <vt:lpstr>Times New Roman</vt:lpstr>
      <vt:lpstr>Dumaine</vt:lpstr>
      <vt:lpstr>Hệ gợi ý Phim</vt:lpstr>
      <vt:lpstr>Mục lục </vt:lpstr>
      <vt:lpstr>PowerPoint Presentation</vt:lpstr>
      <vt:lpstr>I. Giới Thiệu đề tài</vt:lpstr>
      <vt:lpstr>150,000 </vt:lpstr>
      <vt:lpstr>III. Các phương pháp sử dụng</vt:lpstr>
      <vt:lpstr>1.Lọc cộng tác</vt:lpstr>
      <vt:lpstr>- Cách thực hiện : </vt:lpstr>
      <vt:lpstr>- Cách thực hiện :</vt:lpstr>
      <vt:lpstr>PowerPoint Presentation</vt:lpstr>
      <vt:lpstr>2. Lọc theo nội dung</vt:lpstr>
      <vt:lpstr>2. Lọc theo nội dung</vt:lpstr>
      <vt:lpstr>RMSE = 0,855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gợi ý Phim</dc:title>
  <dc:creator>hp</dc:creator>
  <cp:lastModifiedBy>VU HOANG TRUNG 20183645</cp:lastModifiedBy>
  <cp:revision>14</cp:revision>
  <dcterms:modified xsi:type="dcterms:W3CDTF">2021-07-16T15:50:26Z</dcterms:modified>
</cp:coreProperties>
</file>