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304" r:id="rId4"/>
    <p:sldId id="305" r:id="rId5"/>
    <p:sldId id="259" r:id="rId6"/>
    <p:sldId id="260" r:id="rId7"/>
    <p:sldId id="261" r:id="rId8"/>
    <p:sldId id="262" r:id="rId9"/>
    <p:sldId id="306" r:id="rId10"/>
    <p:sldId id="307" r:id="rId11"/>
    <p:sldId id="308" r:id="rId12"/>
    <p:sldId id="309" r:id="rId13"/>
    <p:sldId id="310" r:id="rId14"/>
    <p:sldId id="382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1" r:id="rId23"/>
    <p:sldId id="322" r:id="rId24"/>
    <p:sldId id="383" r:id="rId25"/>
    <p:sldId id="323" r:id="rId26"/>
    <p:sldId id="324" r:id="rId27"/>
    <p:sldId id="325" r:id="rId28"/>
    <p:sldId id="384" r:id="rId29"/>
    <p:sldId id="326" r:id="rId30"/>
    <p:sldId id="327" r:id="rId31"/>
    <p:sldId id="328" r:id="rId32"/>
    <p:sldId id="340" r:id="rId33"/>
    <p:sldId id="329" r:id="rId34"/>
    <p:sldId id="330" r:id="rId35"/>
    <p:sldId id="336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337" r:id="rId52"/>
    <p:sldId id="338" r:id="rId53"/>
    <p:sldId id="339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81" r:id="rId82"/>
    <p:sldId id="369" r:id="rId83"/>
    <p:sldId id="385" r:id="rId84"/>
    <p:sldId id="386" r:id="rId85"/>
    <p:sldId id="387" r:id="rId86"/>
    <p:sldId id="388" r:id="rId87"/>
    <p:sldId id="389" r:id="rId88"/>
    <p:sldId id="390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2" autoAdjust="0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FEFD-DC63-4908-8956-E7BEF7C9C81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E1B9-E9E2-4023-9376-00A13B11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35163"/>
            <a:ext cx="4038600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05288"/>
            <a:ext cx="4038600" cy="211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4CA8-6A7A-453E-9ED0-D446AEB11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269C3-A82F-4F8D-AB1E-6DD87EA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614" y="365126"/>
            <a:ext cx="6982736" cy="946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431235"/>
            <a:ext cx="8325016" cy="48661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52" y="365126"/>
            <a:ext cx="6971889" cy="959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9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614" y="365126"/>
            <a:ext cx="6982736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408" y="1447137"/>
            <a:ext cx="8091943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38243" y="6520441"/>
            <a:ext cx="1147807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28987"/>
            <a:ext cx="30861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28987"/>
            <a:ext cx="20574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1F77-5179-43AF-8B7B-42597CB0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XỬ LÝ TÍN HIỆU SỐ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CHƯƠNG 2. TÍN HIỆU VÀ HỆ THỐNG TRONG MIỀN THỜI 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</a:rPr>
              <a:t>            2.1.1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số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tín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hiệu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rời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rạc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cơ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itchFamily="18" charset="0"/>
              </a:rPr>
              <a:t>bản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0195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399"/>
            <a:ext cx="40100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289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RRTG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8077200" cy="4953000"/>
          </a:xfrm>
        </p:spPr>
        <p:txBody>
          <a:bodyPr/>
          <a:lstStyle/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x(n): 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E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(0&lt; E</a:t>
            </a:r>
            <a:r>
              <a:rPr lang="en-US" baseline="-25000" dirty="0" smtClean="0"/>
              <a:t>x</a:t>
            </a:r>
            <a:r>
              <a:rPr lang="en-US" dirty="0" smtClean="0"/>
              <a:t> &lt; ∞) </a:t>
            </a:r>
            <a:r>
              <a:rPr lang="en-US" dirty="0" smtClean="0">
                <a:latin typeface="Lucida Sans Unicode"/>
                <a:cs typeface="Lucida Sans Unicode"/>
              </a:rPr>
              <a:t>→ x(n) : </a:t>
            </a:r>
            <a:r>
              <a:rPr lang="en-US" dirty="0" err="1" smtClean="0">
                <a:latin typeface="Lucida Sans Unicode"/>
                <a:cs typeface="Lucida Sans Unicode"/>
              </a:rPr>
              <a:t>tín</a:t>
            </a:r>
            <a:r>
              <a:rPr lang="en-US" dirty="0" smtClean="0">
                <a:latin typeface="Lucida Sans Unicode"/>
                <a:cs typeface="Lucida Sans Unicode"/>
              </a:rPr>
              <a:t> </a:t>
            </a:r>
            <a:r>
              <a:rPr lang="en-US" dirty="0" err="1" smtClean="0">
                <a:latin typeface="Lucida Sans Unicode"/>
                <a:cs typeface="Lucida Sans Unicode"/>
              </a:rPr>
              <a:t>hiệu</a:t>
            </a:r>
            <a:r>
              <a:rPr lang="en-US" dirty="0" smtClean="0">
                <a:latin typeface="Lucida Sans Unicode"/>
                <a:cs typeface="Lucida Sans Unicode"/>
              </a:rPr>
              <a:t> </a:t>
            </a:r>
            <a:r>
              <a:rPr lang="en-US" dirty="0" err="1" smtClean="0">
                <a:latin typeface="Lucida Sans Unicode"/>
                <a:cs typeface="Lucida Sans Unicode"/>
              </a:rPr>
              <a:t>năng</a:t>
            </a:r>
            <a:r>
              <a:rPr lang="en-US" dirty="0" smtClean="0">
                <a:latin typeface="Lucida Sans Unicode"/>
                <a:cs typeface="Lucida Sans Unicode"/>
              </a:rPr>
              <a:t> </a:t>
            </a:r>
            <a:r>
              <a:rPr lang="en-US" dirty="0" err="1" smtClean="0">
                <a:latin typeface="Lucida Sans Unicode"/>
                <a:cs typeface="Lucida Sans Unicode"/>
              </a:rPr>
              <a:t>lượng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x(n)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(0&lt;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&lt; ∞) </a:t>
            </a:r>
            <a:r>
              <a:rPr lang="en-US" dirty="0">
                <a:latin typeface="Lucida Sans Unicode"/>
                <a:cs typeface="Lucida Sans Unicode"/>
              </a:rPr>
              <a:t>→ x(n) : </a:t>
            </a:r>
            <a:r>
              <a:rPr lang="en-US" dirty="0" err="1">
                <a:latin typeface="Lucida Sans Unicode"/>
                <a:cs typeface="Lucida Sans Unicode"/>
              </a:rPr>
              <a:t>tín</a:t>
            </a:r>
            <a:r>
              <a:rPr lang="en-US" dirty="0">
                <a:latin typeface="Lucida Sans Unicode"/>
                <a:cs typeface="Lucida Sans Unicode"/>
              </a:rPr>
              <a:t> </a:t>
            </a:r>
            <a:r>
              <a:rPr lang="en-US" dirty="0" err="1">
                <a:latin typeface="Lucida Sans Unicode"/>
                <a:cs typeface="Lucida Sans Unicode"/>
              </a:rPr>
              <a:t>hiệu</a:t>
            </a:r>
            <a:r>
              <a:rPr lang="en-US" dirty="0">
                <a:latin typeface="Lucida Sans Unicode"/>
                <a:cs typeface="Lucida Sans Unicode"/>
              </a:rPr>
              <a:t> </a:t>
            </a:r>
            <a:r>
              <a:rPr lang="en-US" dirty="0" err="1" smtClean="0">
                <a:latin typeface="Lucida Sans Unicode"/>
                <a:cs typeface="Lucida Sans Unicode"/>
              </a:rPr>
              <a:t>công</a:t>
            </a:r>
            <a:r>
              <a:rPr lang="en-US" dirty="0" smtClean="0">
                <a:latin typeface="Lucida Sans Unicode"/>
                <a:cs typeface="Lucida Sans Unicode"/>
              </a:rPr>
              <a:t> </a:t>
            </a:r>
            <a:r>
              <a:rPr lang="en-US" dirty="0" err="1" smtClean="0">
                <a:latin typeface="Lucida Sans Unicode"/>
                <a:cs typeface="Lucida Sans Unicode"/>
              </a:rPr>
              <a:t>suất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[-N, N]: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1600" y="1676400"/>
                <a:ext cx="3276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2766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9141" y="3048000"/>
                <a:ext cx="3284316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141" y="3048000"/>
                <a:ext cx="3284316" cy="990600"/>
              </a:xfrm>
              <a:prstGeom prst="rect">
                <a:avLst/>
              </a:prstGeom>
              <a:blipFill rotWithShape="1">
                <a:blip r:embed="rId3"/>
                <a:stretch>
                  <a:fillRect l="-185" t="-12121" b="-3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40"/>
          <p:cNvSpPr txBox="1"/>
          <p:nvPr/>
        </p:nvSpPr>
        <p:spPr>
          <a:xfrm>
            <a:off x="5071576" y="4417695"/>
            <a:ext cx="224028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780" algn="ctr">
              <a:lnSpc>
                <a:spcPts val="960"/>
              </a:lnSpc>
              <a:spcBef>
                <a:spcPts val="100"/>
              </a:spcBef>
            </a:pPr>
            <a:r>
              <a:rPr sz="1400" i="1" spc="75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ts val="3600"/>
              </a:lnSpc>
              <a:tabLst>
                <a:tab pos="532130" algn="l"/>
                <a:tab pos="877569" algn="l"/>
                <a:tab pos="1416685" algn="l"/>
              </a:tabLst>
            </a:pPr>
            <a:r>
              <a:rPr sz="2400" i="1" spc="125" dirty="0">
                <a:latin typeface="Arial"/>
                <a:cs typeface="Arial"/>
              </a:rPr>
              <a:t>E	</a:t>
            </a:r>
            <a:r>
              <a:rPr sz="2400" spc="100" dirty="0">
                <a:latin typeface="Symbol"/>
                <a:cs typeface="Symbol"/>
              </a:rPr>
              <a:t></a:t>
            </a:r>
            <a:r>
              <a:rPr sz="2400" spc="100" dirty="0">
                <a:latin typeface="Times New Roman"/>
                <a:cs typeface="Times New Roman"/>
              </a:rPr>
              <a:t>	</a:t>
            </a:r>
            <a:r>
              <a:rPr sz="5400" spc="300" baseline="-8487" dirty="0">
                <a:latin typeface="Symbol"/>
                <a:cs typeface="Symbol"/>
              </a:rPr>
              <a:t></a:t>
            </a:r>
            <a:r>
              <a:rPr sz="5400" spc="300" baseline="-8487" dirty="0">
                <a:latin typeface="Times New Roman"/>
                <a:cs typeface="Times New Roman"/>
              </a:rPr>
              <a:t>	</a:t>
            </a:r>
            <a:r>
              <a:rPr sz="2400" i="1" spc="150" dirty="0">
                <a:latin typeface="Arial"/>
                <a:cs typeface="Arial"/>
              </a:rPr>
              <a:t>x</a:t>
            </a:r>
            <a:r>
              <a:rPr sz="2400" spc="150" dirty="0">
                <a:latin typeface="Arial"/>
                <a:cs typeface="Arial"/>
              </a:rPr>
              <a:t>(</a:t>
            </a:r>
            <a:r>
              <a:rPr sz="2400" i="1" spc="150" dirty="0">
                <a:latin typeface="Arial"/>
                <a:cs typeface="Arial"/>
              </a:rPr>
              <a:t>n</a:t>
            </a:r>
            <a:r>
              <a:rPr sz="2400" spc="150" dirty="0">
                <a:latin typeface="Arial"/>
                <a:cs typeface="Arial"/>
              </a:rPr>
              <a:t>)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100" spc="89" baseline="59523" dirty="0">
                <a:latin typeface="Arial"/>
                <a:cs typeface="Arial"/>
              </a:rPr>
              <a:t>2</a:t>
            </a:r>
            <a:endParaRPr sz="2100" baseline="59523" dirty="0">
              <a:latin typeface="Arial"/>
              <a:cs typeface="Arial"/>
            </a:endParaRPr>
          </a:p>
          <a:p>
            <a:pPr marR="141605" algn="ctr">
              <a:lnSpc>
                <a:spcPct val="100000"/>
              </a:lnSpc>
              <a:spcBef>
                <a:spcPts val="165"/>
              </a:spcBef>
            </a:pPr>
            <a:r>
              <a:rPr sz="1400" i="1" spc="135" dirty="0">
                <a:latin typeface="Arial"/>
                <a:cs typeface="Arial"/>
              </a:rPr>
              <a:t>n</a:t>
            </a:r>
            <a:r>
              <a:rPr sz="1400" spc="135" dirty="0">
                <a:latin typeface="Symbol"/>
                <a:cs typeface="Symbol"/>
              </a:rPr>
              <a:t></a:t>
            </a:r>
            <a:r>
              <a:rPr sz="1400" i="1" spc="135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1812289" y="5421947"/>
            <a:ext cx="1960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Năng lượng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t/h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7"/>
          <p:cNvSpPr txBox="1"/>
          <p:nvPr/>
        </p:nvSpPr>
        <p:spPr>
          <a:xfrm>
            <a:off x="1812289" y="6092507"/>
            <a:ext cx="1763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latin typeface="Arial"/>
                <a:cs typeface="Arial"/>
              </a:rPr>
              <a:t>Công suất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t/h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41"/>
          <p:cNvSpPr txBox="1"/>
          <p:nvPr/>
        </p:nvSpPr>
        <p:spPr>
          <a:xfrm>
            <a:off x="4814401" y="5710782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75" dirty="0">
                <a:latin typeface="Arial"/>
                <a:cs typeface="Arial"/>
              </a:rPr>
              <a:t>N</a:t>
            </a:r>
            <a:r>
              <a:rPr sz="1400" i="1" spc="-290" dirty="0">
                <a:latin typeface="Arial"/>
                <a:cs typeface="Arial"/>
              </a:rPr>
              <a:t> </a:t>
            </a:r>
            <a:r>
              <a:rPr sz="1400" spc="105" dirty="0">
                <a:latin typeface="Symbol"/>
                <a:cs typeface="Symbol"/>
              </a:rPr>
              <a:t>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12" name="object 42"/>
          <p:cNvSpPr txBox="1"/>
          <p:nvPr/>
        </p:nvSpPr>
        <p:spPr>
          <a:xfrm>
            <a:off x="4150905" y="5151201"/>
            <a:ext cx="159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120" dirty="0">
                <a:latin typeface="Arial"/>
                <a:cs typeface="Arial"/>
              </a:rPr>
              <a:t>E</a:t>
            </a:r>
            <a:r>
              <a:rPr sz="2400" i="1" spc="190" dirty="0">
                <a:latin typeface="Arial"/>
                <a:cs typeface="Arial"/>
              </a:rPr>
              <a:t> </a:t>
            </a:r>
            <a:r>
              <a:rPr sz="2400" spc="100" dirty="0">
                <a:latin typeface="Symbol"/>
                <a:cs typeface="Symbol"/>
              </a:rPr>
              <a:t>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5400" spc="67" baseline="-12345" dirty="0">
                <a:latin typeface="Arial"/>
                <a:cs typeface="Arial"/>
              </a:rPr>
              <a:t>li</a:t>
            </a:r>
            <a:r>
              <a:rPr sz="5400" spc="-150" baseline="-12345" dirty="0">
                <a:latin typeface="Arial"/>
                <a:cs typeface="Arial"/>
              </a:rPr>
              <a:t>m</a:t>
            </a:r>
            <a:r>
              <a:rPr sz="2400" i="1" spc="145" dirty="0">
                <a:latin typeface="Arial"/>
                <a:cs typeface="Arial"/>
              </a:rPr>
              <a:t>E</a:t>
            </a:r>
            <a:r>
              <a:rPr sz="2100" i="1" spc="112" baseline="-25793" dirty="0">
                <a:latin typeface="Arial"/>
                <a:cs typeface="Arial"/>
              </a:rPr>
              <a:t>N</a:t>
            </a:r>
            <a:endParaRPr sz="2100" baseline="-25793" dirty="0">
              <a:latin typeface="Arial"/>
              <a:cs typeface="Arial"/>
            </a:endParaRPr>
          </a:p>
        </p:txBody>
      </p:sp>
      <p:sp>
        <p:nvSpPr>
          <p:cNvPr id="13" name="object 43"/>
          <p:cNvSpPr/>
          <p:nvPr/>
        </p:nvSpPr>
        <p:spPr>
          <a:xfrm>
            <a:off x="5427104" y="6273563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4">
                <a:moveTo>
                  <a:pt x="0" y="0"/>
                </a:moveTo>
                <a:lnTo>
                  <a:pt x="89078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4"/>
          <p:cNvSpPr txBox="1"/>
          <p:nvPr/>
        </p:nvSpPr>
        <p:spPr>
          <a:xfrm>
            <a:off x="5780278" y="5840176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45"/>
          <p:cNvSpPr txBox="1"/>
          <p:nvPr/>
        </p:nvSpPr>
        <p:spPr>
          <a:xfrm>
            <a:off x="6575679" y="6241019"/>
            <a:ext cx="164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8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46"/>
          <p:cNvSpPr txBox="1"/>
          <p:nvPr/>
        </p:nvSpPr>
        <p:spPr>
          <a:xfrm>
            <a:off x="4176572" y="6032263"/>
            <a:ext cx="537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30" dirty="0">
                <a:latin typeface="Arial"/>
                <a:cs typeface="Arial"/>
              </a:rPr>
              <a:t>P</a:t>
            </a:r>
            <a:r>
              <a:rPr sz="2400" i="1" spc="110" dirty="0">
                <a:latin typeface="Arial"/>
                <a:cs typeface="Arial"/>
              </a:rPr>
              <a:t> </a:t>
            </a:r>
            <a:r>
              <a:rPr sz="2400" spc="10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47"/>
          <p:cNvSpPr txBox="1"/>
          <p:nvPr/>
        </p:nvSpPr>
        <p:spPr>
          <a:xfrm>
            <a:off x="6351930" y="603226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3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48"/>
          <p:cNvSpPr txBox="1"/>
          <p:nvPr/>
        </p:nvSpPr>
        <p:spPr>
          <a:xfrm>
            <a:off x="4818818" y="6439444"/>
            <a:ext cx="517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80" dirty="0">
                <a:latin typeface="Arial"/>
                <a:cs typeface="Arial"/>
              </a:rPr>
              <a:t>N</a:t>
            </a:r>
            <a:r>
              <a:rPr sz="1400" i="1" spc="-290" dirty="0">
                <a:latin typeface="Arial"/>
                <a:cs typeface="Arial"/>
              </a:rPr>
              <a:t> </a:t>
            </a:r>
            <a:r>
              <a:rPr sz="1400" spc="114" dirty="0">
                <a:latin typeface="Symbol"/>
                <a:cs typeface="Symbol"/>
              </a:rPr>
              <a:t>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9" name="object 49"/>
          <p:cNvSpPr txBox="1"/>
          <p:nvPr/>
        </p:nvSpPr>
        <p:spPr>
          <a:xfrm>
            <a:off x="4723853" y="6117849"/>
            <a:ext cx="166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172" baseline="16203" dirty="0">
                <a:latin typeface="Arial"/>
                <a:cs typeface="Arial"/>
              </a:rPr>
              <a:t>lim</a:t>
            </a:r>
            <a:r>
              <a:rPr sz="5400" spc="-907" baseline="16203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2</a:t>
            </a:r>
            <a:r>
              <a:rPr sz="2400" i="1" spc="90" dirty="0">
                <a:latin typeface="Arial"/>
                <a:cs typeface="Arial"/>
              </a:rPr>
              <a:t>N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105" dirty="0">
                <a:latin typeface="Symbol"/>
                <a:cs typeface="Symbol"/>
              </a:rPr>
              <a:t>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2296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smtClean="0"/>
              <a:t>RRTG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4"/>
            <a:ext cx="8458200" cy="3466388"/>
          </a:xfrm>
        </p:spPr>
        <p:txBody>
          <a:bodyPr>
            <a:normAutofit/>
          </a:bodyPr>
          <a:lstStyle/>
          <a:p>
            <a:pPr marL="367665" indent="-342900">
              <a:lnSpc>
                <a:spcPct val="100000"/>
              </a:lnSpc>
              <a:spcBef>
                <a:spcPts val="495"/>
              </a:spcBef>
              <a:tabLst>
                <a:tab pos="367665" algn="l"/>
                <a:tab pos="368300" algn="l"/>
              </a:tabLst>
            </a:pPr>
            <a:r>
              <a:rPr lang="vi-VN" sz="3200" spc="-5" dirty="0">
                <a:cs typeface="Arial"/>
              </a:rPr>
              <a:t>T/h tuần </a:t>
            </a:r>
            <a:r>
              <a:rPr lang="vi-VN" sz="3200" spc="-10" dirty="0">
                <a:cs typeface="Arial"/>
              </a:rPr>
              <a:t>hoàn </a:t>
            </a:r>
            <a:r>
              <a:rPr lang="vi-VN" sz="3200" spc="-5" dirty="0">
                <a:cs typeface="Arial"/>
              </a:rPr>
              <a:t>và không tuần</a:t>
            </a:r>
            <a:r>
              <a:rPr lang="vi-VN" sz="3200" spc="-55" dirty="0">
                <a:cs typeface="Arial"/>
              </a:rPr>
              <a:t> </a:t>
            </a:r>
            <a:r>
              <a:rPr lang="vi-VN" sz="3200" spc="-10" dirty="0">
                <a:cs typeface="Arial"/>
              </a:rPr>
              <a:t>hoàn</a:t>
            </a:r>
            <a:endParaRPr lang="vi-VN" sz="3200" dirty="0"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355"/>
              </a:spcBef>
              <a:buChar char="–"/>
              <a:tabLst>
                <a:tab pos="768350" algn="l"/>
              </a:tabLst>
            </a:pPr>
            <a:r>
              <a:rPr lang="vi-VN" sz="2800" dirty="0">
                <a:solidFill>
                  <a:srgbClr val="FF0000"/>
                </a:solidFill>
                <a:cs typeface="Arial"/>
              </a:rPr>
              <a:t>x(n) tuần hoàn chu kỳ N </a:t>
            </a:r>
            <a:r>
              <a:rPr lang="vi-VN" sz="2800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lang="vi-VN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z="2800" dirty="0">
                <a:solidFill>
                  <a:srgbClr val="FF0000"/>
                </a:solidFill>
                <a:cs typeface="Arial"/>
              </a:rPr>
              <a:t>x(n+N) = x(n),</a:t>
            </a:r>
            <a:r>
              <a:rPr lang="vi-VN" sz="2800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vi-VN"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vi-VN" sz="2800" dirty="0" smtClean="0">
                <a:solidFill>
                  <a:srgbClr val="FF0000"/>
                </a:solidFill>
                <a:cs typeface="Arial"/>
              </a:rPr>
              <a:t>n</a:t>
            </a:r>
            <a:endParaRPr lang="vi-VN" sz="3500" dirty="0">
              <a:cs typeface="Arial"/>
            </a:endParaRPr>
          </a:p>
          <a:p>
            <a:pPr marL="768350" lvl="1" indent="-285750">
              <a:lnSpc>
                <a:spcPct val="100000"/>
              </a:lnSpc>
              <a:buChar char="–"/>
              <a:tabLst>
                <a:tab pos="768350" algn="l"/>
              </a:tabLst>
            </a:pPr>
            <a:r>
              <a:rPr lang="vi-VN" sz="2800" spc="-5" dirty="0">
                <a:cs typeface="Arial"/>
              </a:rPr>
              <a:t>Năng </a:t>
            </a:r>
            <a:r>
              <a:rPr lang="vi-VN" sz="2800" dirty="0">
                <a:cs typeface="Arial"/>
              </a:rPr>
              <a:t>lượng</a:t>
            </a:r>
          </a:p>
          <a:p>
            <a:pPr marL="1168400" lvl="2" indent="-229235">
              <a:lnSpc>
                <a:spcPct val="100000"/>
              </a:lnSpc>
              <a:spcBef>
                <a:spcPts val="300"/>
              </a:spcBef>
              <a:tabLst>
                <a:tab pos="1168400" algn="l"/>
              </a:tabLst>
            </a:pPr>
            <a:r>
              <a:rPr lang="vi-VN" sz="2400" spc="-5" dirty="0">
                <a:cs typeface="Arial"/>
              </a:rPr>
              <a:t>Hữu hạn nếu 0 </a:t>
            </a:r>
            <a:r>
              <a:rPr lang="vi-VN" sz="2400" dirty="0">
                <a:cs typeface="Arial"/>
              </a:rPr>
              <a:t>≤ n ≤ N </a:t>
            </a:r>
            <a:r>
              <a:rPr lang="vi-VN" sz="2400" spc="-5" dirty="0">
                <a:cs typeface="Arial"/>
              </a:rPr>
              <a:t>– 1 và x(n) hữu</a:t>
            </a:r>
            <a:r>
              <a:rPr lang="vi-VN" sz="2400" spc="5" dirty="0">
                <a:cs typeface="Arial"/>
              </a:rPr>
              <a:t> </a:t>
            </a:r>
            <a:r>
              <a:rPr lang="vi-VN" sz="2400" spc="-10" dirty="0">
                <a:cs typeface="Arial"/>
              </a:rPr>
              <a:t>hạn</a:t>
            </a:r>
            <a:endParaRPr lang="vi-VN" sz="2400" dirty="0">
              <a:cs typeface="Arial"/>
            </a:endParaRPr>
          </a:p>
          <a:p>
            <a:pPr marL="1169035" lvl="2" indent="-229235">
              <a:lnSpc>
                <a:spcPct val="100000"/>
              </a:lnSpc>
              <a:spcBef>
                <a:spcPts val="290"/>
              </a:spcBef>
              <a:tabLst>
                <a:tab pos="1169670" algn="l"/>
              </a:tabLst>
            </a:pPr>
            <a:r>
              <a:rPr lang="vi-VN" sz="2400" spc="-5" dirty="0">
                <a:cs typeface="Arial"/>
              </a:rPr>
              <a:t>Vô hạn nếu –</a:t>
            </a:r>
            <a:r>
              <a:rPr lang="vi-VN" sz="2400" spc="-5" dirty="0">
                <a:latin typeface="Symbol"/>
                <a:cs typeface="Symbol"/>
              </a:rPr>
              <a:t></a:t>
            </a:r>
            <a:r>
              <a:rPr lang="vi-VN" sz="2400" spc="-5" dirty="0">
                <a:latin typeface="Times New Roman"/>
                <a:cs typeface="Times New Roman"/>
              </a:rPr>
              <a:t> </a:t>
            </a:r>
            <a:r>
              <a:rPr lang="vi-VN" sz="2400" dirty="0">
                <a:cs typeface="Arial"/>
              </a:rPr>
              <a:t>≤ n ≤</a:t>
            </a:r>
            <a:r>
              <a:rPr lang="vi-VN" sz="2400" spc="4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+</a:t>
            </a:r>
            <a:r>
              <a:rPr lang="vi-VN" sz="2400" dirty="0">
                <a:latin typeface="Symbol"/>
                <a:cs typeface="Symbol"/>
              </a:rPr>
              <a:t></a:t>
            </a:r>
          </a:p>
          <a:p>
            <a:pPr marL="7683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68350" algn="l"/>
              </a:tabLst>
            </a:pPr>
            <a:r>
              <a:rPr lang="vi-VN" sz="2800" dirty="0">
                <a:cs typeface="Arial"/>
              </a:rPr>
              <a:t>Công suất hữu</a:t>
            </a:r>
            <a:r>
              <a:rPr lang="vi-VN" sz="2800" spc="-20" dirty="0">
                <a:cs typeface="Arial"/>
              </a:rPr>
              <a:t> </a:t>
            </a:r>
            <a:r>
              <a:rPr lang="vi-VN" sz="2800" dirty="0" smtClean="0">
                <a:cs typeface="Arial"/>
              </a:rPr>
              <a:t>hạn</a:t>
            </a:r>
            <a:endParaRPr lang="en-US" sz="2800" dirty="0" smtClean="0"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68350" algn="l"/>
              </a:tabLst>
            </a:pPr>
            <a:endParaRPr lang="vi-VN" sz="2800" b="1" dirty="0">
              <a:cs typeface="Arial"/>
            </a:endParaRPr>
          </a:p>
          <a:p>
            <a:endParaRPr lang="en-US" dirty="0"/>
          </a:p>
        </p:txBody>
      </p:sp>
      <p:sp>
        <p:nvSpPr>
          <p:cNvPr id="5" name="object 9"/>
          <p:cNvSpPr txBox="1"/>
          <p:nvPr/>
        </p:nvSpPr>
        <p:spPr>
          <a:xfrm>
            <a:off x="1600200" y="5585432"/>
            <a:ext cx="4466590" cy="85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8755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00"/>
              </a:spcBef>
            </a:pPr>
            <a:r>
              <a:rPr sz="2400" dirty="0">
                <a:solidFill>
                  <a:srgbClr val="9900CC"/>
                </a:solidFill>
                <a:latin typeface="Symbol"/>
                <a:cs typeface="Symbol"/>
              </a:rPr>
              <a:t>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T/h tuần hoàn là t/h công</a:t>
            </a:r>
            <a:r>
              <a:rPr sz="2400" spc="3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suất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91337" y="4724400"/>
                <a:ext cx="3284316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37" y="4724400"/>
                <a:ext cx="3284316" cy="990600"/>
              </a:xfrm>
              <a:prstGeom prst="rect">
                <a:avLst/>
              </a:prstGeom>
              <a:blipFill rotWithShape="1">
                <a:blip r:embed="rId2"/>
                <a:stretch>
                  <a:fillRect t="-12121" b="-3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3152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RRTG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382000" cy="4389437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875"/>
              </a:spcBef>
              <a:tabLst>
                <a:tab pos="354965" algn="l"/>
                <a:tab pos="355600" algn="l"/>
              </a:tabLst>
            </a:pPr>
            <a:r>
              <a:rPr lang="vi-VN" sz="2400" spc="-5" dirty="0">
                <a:cs typeface="Arial"/>
              </a:rPr>
              <a:t>T/h đối xứng (chẵn) và bất đối xứng</a:t>
            </a:r>
            <a:r>
              <a:rPr lang="vi-VN" sz="2400" spc="-85" dirty="0">
                <a:cs typeface="Arial"/>
              </a:rPr>
              <a:t> </a:t>
            </a:r>
            <a:r>
              <a:rPr lang="vi-VN" sz="2400" spc="-10" dirty="0">
                <a:cs typeface="Arial"/>
              </a:rPr>
              <a:t>(lẻ)</a:t>
            </a:r>
            <a:endParaRPr lang="vi-VN" sz="2400" dirty="0">
              <a:cs typeface="Arial"/>
            </a:endParaRPr>
          </a:p>
          <a:p>
            <a:pPr marL="298450" indent="0">
              <a:lnSpc>
                <a:spcPct val="100000"/>
              </a:lnSpc>
              <a:spcBef>
                <a:spcPts val="680"/>
              </a:spcBef>
              <a:buNone/>
            </a:pPr>
            <a:r>
              <a:rPr lang="vi-VN" sz="2000" dirty="0">
                <a:cs typeface="Arial"/>
              </a:rPr>
              <a:t>– Cho t/h x(n)</a:t>
            </a:r>
            <a:r>
              <a:rPr lang="vi-VN" sz="2000" spc="-114" dirty="0">
                <a:cs typeface="Arial"/>
              </a:rPr>
              <a:t> </a:t>
            </a:r>
            <a:r>
              <a:rPr lang="vi-VN" sz="2000" spc="5" dirty="0" smtClean="0">
                <a:cs typeface="Arial"/>
              </a:rPr>
              <a:t>thực</a:t>
            </a:r>
            <a:r>
              <a:rPr lang="en-US" sz="2000" spc="5" dirty="0" smtClean="0">
                <a:cs typeface="Arial"/>
              </a:rPr>
              <a:t>:</a:t>
            </a:r>
          </a:p>
          <a:p>
            <a:pPr marL="298450" indent="0">
              <a:lnSpc>
                <a:spcPct val="100000"/>
              </a:lnSpc>
              <a:spcBef>
                <a:spcPts val="680"/>
              </a:spcBef>
              <a:buNone/>
            </a:pPr>
            <a:endParaRPr lang="en-US" sz="2000" spc="5" dirty="0">
              <a:cs typeface="Arial"/>
            </a:endParaRPr>
          </a:p>
          <a:p>
            <a:pPr marL="298450" indent="0">
              <a:lnSpc>
                <a:spcPct val="100000"/>
              </a:lnSpc>
              <a:spcBef>
                <a:spcPts val="680"/>
              </a:spcBef>
              <a:buNone/>
            </a:pPr>
            <a:endParaRPr lang="en-US" sz="2000" spc="5" dirty="0" smtClean="0">
              <a:cs typeface="Arial"/>
            </a:endParaRPr>
          </a:p>
          <a:p>
            <a:pPr marL="298450" indent="0">
              <a:lnSpc>
                <a:spcPct val="100000"/>
              </a:lnSpc>
              <a:spcBef>
                <a:spcPts val="680"/>
              </a:spcBef>
              <a:buNone/>
            </a:pPr>
            <a:endParaRPr lang="en-US" sz="2000" spc="5" dirty="0">
              <a:cs typeface="Arial"/>
            </a:endParaRPr>
          </a:p>
          <a:p>
            <a:pPr marL="641350" indent="-342900">
              <a:lnSpc>
                <a:spcPct val="100000"/>
              </a:lnSpc>
              <a:spcBef>
                <a:spcPts val="680"/>
              </a:spcBef>
              <a:buFontTx/>
              <a:buChar char="-"/>
            </a:pPr>
            <a:r>
              <a:rPr lang="vi-VN" sz="2000" spc="-5" dirty="0" smtClean="0">
                <a:cs typeface="Arial"/>
              </a:rPr>
              <a:t>Bất </a:t>
            </a:r>
            <a:r>
              <a:rPr lang="vi-VN" sz="2000" dirty="0">
                <a:cs typeface="Arial"/>
              </a:rPr>
              <a:t>cứ t/h nào cũng </a:t>
            </a:r>
            <a:r>
              <a:rPr lang="vi-VN" sz="2000" spc="-5" dirty="0">
                <a:cs typeface="Arial"/>
              </a:rPr>
              <a:t>được </a:t>
            </a:r>
            <a:r>
              <a:rPr lang="vi-VN" sz="2000" dirty="0">
                <a:cs typeface="Arial"/>
              </a:rPr>
              <a:t>biểu</a:t>
            </a:r>
            <a:r>
              <a:rPr lang="vi-VN" sz="2000" spc="-45" dirty="0">
                <a:cs typeface="Arial"/>
              </a:rPr>
              <a:t> </a:t>
            </a:r>
            <a:r>
              <a:rPr lang="vi-VN" sz="2000" dirty="0" smtClean="0">
                <a:cs typeface="Arial"/>
              </a:rPr>
              <a:t>diễn</a:t>
            </a:r>
            <a:r>
              <a:rPr lang="en-US" sz="2000" dirty="0" smtClean="0">
                <a:cs typeface="Arial"/>
              </a:rPr>
              <a:t>:</a:t>
            </a:r>
          </a:p>
          <a:p>
            <a:pPr marL="298450" indent="0" algn="ctr">
              <a:lnSpc>
                <a:spcPct val="100000"/>
              </a:lnSpc>
              <a:spcBef>
                <a:spcPts val="68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x(n) =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2000" baseline="-21021" dirty="0" err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(n) +</a:t>
            </a:r>
            <a:r>
              <a:rPr lang="en-US" sz="2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2000" baseline="-2102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(n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298450" indent="0" algn="ctr">
              <a:lnSpc>
                <a:spcPct val="100000"/>
              </a:lnSpc>
              <a:spcBef>
                <a:spcPts val="68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 marL="749300" lvl="1" indent="-229235">
              <a:lnSpc>
                <a:spcPct val="100000"/>
              </a:lnSpc>
              <a:spcBef>
                <a:spcPts val="5"/>
              </a:spcBef>
              <a:tabLst>
                <a:tab pos="749300" algn="l"/>
                <a:tab pos="4177665" algn="l"/>
              </a:tabLst>
            </a:pPr>
            <a:r>
              <a:rPr lang="pt-BR" sz="1600" spc="-5" dirty="0">
                <a:latin typeface="Arial"/>
                <a:cs typeface="Arial"/>
              </a:rPr>
              <a:t>Thành </a:t>
            </a:r>
            <a:r>
              <a:rPr lang="pt-BR" sz="1600" spc="-10" dirty="0">
                <a:latin typeface="Arial"/>
                <a:cs typeface="Arial"/>
              </a:rPr>
              <a:t>phần</a:t>
            </a:r>
            <a:r>
              <a:rPr lang="pt-BR" sz="1600" spc="30" dirty="0">
                <a:latin typeface="Arial"/>
                <a:cs typeface="Arial"/>
              </a:rPr>
              <a:t> </a:t>
            </a:r>
            <a:r>
              <a:rPr lang="pt-BR" sz="1600" spc="-5" dirty="0">
                <a:latin typeface="Arial"/>
                <a:cs typeface="Arial"/>
              </a:rPr>
              <a:t>t/h chẵn	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x</a:t>
            </a:r>
            <a:r>
              <a:rPr lang="pt-BR" sz="1600" spc="-7" baseline="-20833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lang="pt-BR" sz="16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(½)[x(n) </a:t>
            </a:r>
            <a:r>
              <a:rPr lang="pt-BR" sz="1600" dirty="0">
                <a:solidFill>
                  <a:srgbClr val="9900CC"/>
                </a:solidFill>
                <a:latin typeface="Arial"/>
                <a:cs typeface="Arial"/>
              </a:rPr>
              <a:t>+</a:t>
            </a:r>
            <a:r>
              <a:rPr lang="pt-BR" sz="1600" spc="-7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x(–n)]</a:t>
            </a:r>
            <a:endParaRPr lang="pt-BR"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pt-BR" sz="2400" dirty="0">
              <a:latin typeface="Arial"/>
              <a:cs typeface="Arial"/>
            </a:endParaRPr>
          </a:p>
          <a:p>
            <a:pPr marL="749300" lvl="1" indent="-229235">
              <a:lnSpc>
                <a:spcPct val="100000"/>
              </a:lnSpc>
              <a:tabLst>
                <a:tab pos="749300" algn="l"/>
                <a:tab pos="4177665" algn="l"/>
              </a:tabLst>
            </a:pPr>
            <a:r>
              <a:rPr lang="pt-BR" sz="1600" spc="-5" dirty="0">
                <a:latin typeface="Arial"/>
                <a:cs typeface="Arial"/>
              </a:rPr>
              <a:t>Thành </a:t>
            </a:r>
            <a:r>
              <a:rPr lang="pt-BR" sz="1600" spc="-10" dirty="0">
                <a:latin typeface="Arial"/>
                <a:cs typeface="Arial"/>
              </a:rPr>
              <a:t>phần</a:t>
            </a:r>
            <a:r>
              <a:rPr lang="pt-BR" sz="1600" spc="25" dirty="0">
                <a:latin typeface="Arial"/>
                <a:cs typeface="Arial"/>
              </a:rPr>
              <a:t> </a:t>
            </a:r>
            <a:r>
              <a:rPr lang="pt-BR" sz="1600" spc="-5" dirty="0">
                <a:latin typeface="Arial"/>
                <a:cs typeface="Arial"/>
              </a:rPr>
              <a:t>t/h </a:t>
            </a:r>
            <a:r>
              <a:rPr lang="pt-BR" sz="1600" dirty="0">
                <a:latin typeface="Arial"/>
                <a:cs typeface="Arial"/>
              </a:rPr>
              <a:t>lẻ	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x</a:t>
            </a:r>
            <a:r>
              <a:rPr lang="pt-BR" sz="1600" spc="-7" baseline="-20833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lang="pt-BR" sz="16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(½)[x(n) –</a:t>
            </a:r>
            <a:r>
              <a:rPr lang="pt-BR" sz="1600" spc="-6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9900CC"/>
                </a:solidFill>
                <a:latin typeface="Arial"/>
                <a:cs typeface="Arial"/>
              </a:rPr>
              <a:t>x(–n</a:t>
            </a:r>
            <a:r>
              <a:rPr lang="pt-BR" sz="1600" spc="-5" dirty="0" smtClean="0">
                <a:solidFill>
                  <a:srgbClr val="9900CC"/>
                </a:solidFill>
                <a:latin typeface="Arial"/>
                <a:cs typeface="Arial"/>
              </a:rPr>
              <a:t>)]</a:t>
            </a:r>
            <a:endParaRPr lang="vi-VN" sz="2000" dirty="0" smtClean="0">
              <a:cs typeface="Arial"/>
            </a:endParaRPr>
          </a:p>
          <a:p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1600200" y="2743200"/>
            <a:ext cx="254508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x(n)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x(–n),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x(n)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–x(–n),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257496" y="2743200"/>
            <a:ext cx="149225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t/h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chẵn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t/h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lẻ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Delay		: </a:t>
            </a:r>
            <a:r>
              <a:rPr lang="en-US" dirty="0" err="1"/>
              <a:t>l</a:t>
            </a:r>
            <a:r>
              <a:rPr lang="en-US" dirty="0" err="1" smtClean="0"/>
              <a:t>àm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(TD)</a:t>
            </a:r>
          </a:p>
          <a:p>
            <a:pPr>
              <a:buFontTx/>
              <a:buChar char="-"/>
            </a:pPr>
            <a:r>
              <a:rPr lang="en-US" dirty="0" smtClean="0"/>
              <a:t>Advance 		: </a:t>
            </a:r>
            <a:r>
              <a:rPr lang="en-US" dirty="0" err="1"/>
              <a:t>l</a:t>
            </a:r>
            <a:r>
              <a:rPr lang="en-US" dirty="0" err="1" smtClean="0"/>
              <a:t>ấy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(TA)</a:t>
            </a:r>
          </a:p>
          <a:p>
            <a:pPr>
              <a:buFontTx/>
              <a:buChar char="-"/>
            </a:pPr>
            <a:r>
              <a:rPr lang="en-US" dirty="0" smtClean="0"/>
              <a:t>Folding		: </a:t>
            </a:r>
            <a:r>
              <a:rPr lang="en-US" dirty="0" err="1" smtClean="0"/>
              <a:t>đảo</a:t>
            </a:r>
            <a:r>
              <a:rPr lang="en-US" dirty="0" smtClean="0"/>
              <a:t> (FD)</a:t>
            </a:r>
          </a:p>
          <a:p>
            <a:pPr>
              <a:buFontTx/>
              <a:buChar char="-"/>
            </a:pPr>
            <a:r>
              <a:rPr lang="en-US" dirty="0" smtClean="0"/>
              <a:t>Addition		: </a:t>
            </a:r>
            <a:r>
              <a:rPr lang="en-US" dirty="0" err="1" smtClean="0"/>
              <a:t>cộng</a:t>
            </a:r>
            <a:r>
              <a:rPr lang="en-US" dirty="0" smtClean="0"/>
              <a:t> ()</a:t>
            </a:r>
          </a:p>
          <a:p>
            <a:pPr>
              <a:buFontTx/>
              <a:buChar char="-"/>
            </a:pPr>
            <a:r>
              <a:rPr lang="en-US" dirty="0" smtClean="0"/>
              <a:t>Multiplication	: </a:t>
            </a:r>
            <a:r>
              <a:rPr lang="en-US" dirty="0" err="1" smtClean="0"/>
              <a:t>nhân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Scaling		: co </a:t>
            </a:r>
            <a:r>
              <a:rPr lang="en-US" dirty="0" err="1" smtClean="0"/>
              <a:t>giãn</a:t>
            </a:r>
            <a:endParaRPr lang="en-US" dirty="0"/>
          </a:p>
        </p:txBody>
      </p:sp>
      <p:grpSp>
        <p:nvGrpSpPr>
          <p:cNvPr id="5" name="object 11"/>
          <p:cNvGrpSpPr/>
          <p:nvPr/>
        </p:nvGrpSpPr>
        <p:grpSpPr>
          <a:xfrm>
            <a:off x="1104900" y="2292032"/>
            <a:ext cx="3848100" cy="1613535"/>
            <a:chOff x="3028950" y="1816074"/>
            <a:chExt cx="3848100" cy="1613535"/>
          </a:xfrm>
        </p:grpSpPr>
        <p:sp>
          <p:nvSpPr>
            <p:cNvPr id="6" name="object 12"/>
            <p:cNvSpPr/>
            <p:nvPr/>
          </p:nvSpPr>
          <p:spPr>
            <a:xfrm>
              <a:off x="6278956" y="1822424"/>
              <a:ext cx="467995" cy="1260475"/>
            </a:xfrm>
            <a:custGeom>
              <a:avLst/>
              <a:gdLst/>
              <a:ahLst/>
              <a:cxnLst/>
              <a:rect l="l" t="t" r="r" b="b"/>
              <a:pathLst>
                <a:path w="467995" h="1260475">
                  <a:moveTo>
                    <a:pt x="0" y="0"/>
                  </a:moveTo>
                  <a:lnTo>
                    <a:pt x="467779" y="650862"/>
                  </a:lnTo>
                  <a:lnTo>
                    <a:pt x="0" y="12604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3"/>
            <p:cNvSpPr/>
            <p:nvPr/>
          </p:nvSpPr>
          <p:spPr>
            <a:xfrm>
              <a:off x="3028950" y="3098800"/>
              <a:ext cx="3848100" cy="33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/>
          <p:cNvSpPr txBox="1"/>
          <p:nvPr/>
        </p:nvSpPr>
        <p:spPr>
          <a:xfrm>
            <a:off x="5105400" y="2611119"/>
            <a:ext cx="2617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Phép biến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đổi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biến độc lập (thời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gian)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629400" cy="1143000"/>
          </a:xfrm>
        </p:spPr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-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-11188" y="1449324"/>
            <a:ext cx="3706495" cy="817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3535">
              <a:lnSpc>
                <a:spcPts val="192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Phép làm trễ</a:t>
            </a:r>
            <a:r>
              <a:rPr sz="2000" spc="-5" dirty="0">
                <a:latin typeface="Arial"/>
                <a:cs typeface="Arial"/>
              </a:rPr>
              <a:t>: dịch theo thời  gian bằng cách thay thế 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bởi  n–k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45771" y="2242566"/>
            <a:ext cx="3440429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  <a:tabLst>
                <a:tab pos="298450" algn="l"/>
                <a:tab pos="2298700" algn="l"/>
              </a:tabLst>
            </a:pP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–	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y(n)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= x(n–k)	</a:t>
            </a:r>
            <a:r>
              <a:rPr sz="1900" dirty="0">
                <a:solidFill>
                  <a:srgbClr val="9900CC"/>
                </a:solidFill>
                <a:latin typeface="Symbol"/>
                <a:cs typeface="Symbol"/>
              </a:rPr>
              <a:t>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k</a:t>
            </a:r>
            <a:r>
              <a:rPr sz="1900" spc="-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&gt;0</a:t>
            </a:r>
            <a:endParaRPr sz="1900" dirty="0">
              <a:latin typeface="Arial"/>
              <a:cs typeface="Arial"/>
            </a:endParaRPr>
          </a:p>
          <a:p>
            <a:pPr marL="298450" marR="337185" indent="-286385">
              <a:lnSpc>
                <a:spcPts val="1820"/>
              </a:lnSpc>
              <a:spcBef>
                <a:spcPts val="440"/>
              </a:spcBef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latin typeface="Arial"/>
                <a:cs typeface="Arial"/>
              </a:rPr>
              <a:t>y(n) là kết quả của làm </a:t>
            </a:r>
            <a:r>
              <a:rPr sz="1900" dirty="0">
                <a:latin typeface="Arial"/>
                <a:cs typeface="Arial"/>
              </a:rPr>
              <a:t>trễ  </a:t>
            </a:r>
            <a:r>
              <a:rPr sz="1900" spc="-5" dirty="0">
                <a:latin typeface="Arial"/>
                <a:cs typeface="Arial"/>
              </a:rPr>
              <a:t>x(n) đi </a:t>
            </a:r>
            <a:r>
              <a:rPr sz="1900" dirty="0">
                <a:latin typeface="Arial"/>
                <a:cs typeface="Arial"/>
              </a:rPr>
              <a:t>k </a:t>
            </a:r>
            <a:r>
              <a:rPr sz="1900" spc="-5" dirty="0">
                <a:latin typeface="Arial"/>
                <a:cs typeface="Arial"/>
              </a:rPr>
              <a:t>mẫu</a:t>
            </a:r>
            <a:endParaRPr sz="1900" dirty="0">
              <a:latin typeface="Arial"/>
              <a:cs typeface="Arial"/>
            </a:endParaRPr>
          </a:p>
          <a:p>
            <a:pPr marL="298450" marR="5080" indent="-285750">
              <a:lnSpc>
                <a:spcPct val="80000"/>
              </a:lnSpc>
              <a:spcBef>
                <a:spcPts val="480"/>
              </a:spcBef>
              <a:buChar char="–"/>
              <a:tabLst>
                <a:tab pos="298450" algn="l"/>
                <a:tab pos="299085" algn="l"/>
              </a:tabLst>
            </a:pPr>
            <a:r>
              <a:rPr sz="1900" spc="-5" dirty="0">
                <a:latin typeface="Arial"/>
                <a:cs typeface="Arial"/>
              </a:rPr>
              <a:t>Trên đồ thị: phép delay  chính là </a:t>
            </a:r>
            <a:r>
              <a:rPr sz="1900" b="1" dirty="0">
                <a:solidFill>
                  <a:srgbClr val="9900CC"/>
                </a:solidFill>
                <a:latin typeface="Arial"/>
                <a:cs typeface="Arial"/>
              </a:rPr>
              <a:t>DỊCH </a:t>
            </a:r>
            <a:r>
              <a:rPr sz="1900" b="1" spc="-5" dirty="0">
                <a:solidFill>
                  <a:srgbClr val="9900CC"/>
                </a:solidFill>
                <a:latin typeface="Arial"/>
                <a:cs typeface="Arial"/>
              </a:rPr>
              <a:t>PHẢI </a:t>
            </a:r>
            <a:r>
              <a:rPr sz="1900" spc="-5" dirty="0">
                <a:latin typeface="Arial"/>
                <a:cs typeface="Arial"/>
              </a:rPr>
              <a:t>chuỗi </a:t>
            </a:r>
            <a:r>
              <a:rPr sz="1900" dirty="0">
                <a:latin typeface="Arial"/>
                <a:cs typeface="Arial"/>
              </a:rPr>
              <a:t>t/h  </a:t>
            </a:r>
            <a:r>
              <a:rPr sz="1900" spc="-5" dirty="0">
                <a:latin typeface="Arial"/>
                <a:cs typeface="Arial"/>
              </a:rPr>
              <a:t>đi </a:t>
            </a:r>
            <a:r>
              <a:rPr sz="1900" dirty="0">
                <a:latin typeface="Arial"/>
                <a:cs typeface="Arial"/>
              </a:rPr>
              <a:t>k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mẫu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-11188" y="4094988"/>
            <a:ext cx="3718560" cy="817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3535" algn="just">
              <a:lnSpc>
                <a:spcPts val="192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Phép lấy trước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dịch theo thời  gian bằng cách thay thế n bởi  n+k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46012" y="4888230"/>
            <a:ext cx="3427729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  <a:tabLst>
                <a:tab pos="297815" algn="l"/>
                <a:tab pos="2298700" algn="l"/>
              </a:tabLst>
            </a:pP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–	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y(n)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 = x(n+k)	</a:t>
            </a:r>
            <a:r>
              <a:rPr sz="1900" dirty="0">
                <a:solidFill>
                  <a:srgbClr val="9900CC"/>
                </a:solidFill>
                <a:latin typeface="Symbol"/>
                <a:cs typeface="Symbol"/>
              </a:rPr>
              <a:t>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k</a:t>
            </a:r>
            <a:r>
              <a:rPr sz="1900" spc="-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&gt;0</a:t>
            </a:r>
            <a:endParaRPr sz="1900" dirty="0">
              <a:latin typeface="Arial"/>
              <a:cs typeface="Arial"/>
            </a:endParaRPr>
          </a:p>
          <a:p>
            <a:pPr marL="298450" indent="-286385">
              <a:lnSpc>
                <a:spcPts val="2050"/>
              </a:lnSpc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latin typeface="Arial"/>
                <a:cs typeface="Arial"/>
              </a:rPr>
              <a:t>y(n) là kết quả của lấy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trước</a:t>
            </a:r>
          </a:p>
          <a:p>
            <a:pPr marL="298450">
              <a:lnSpc>
                <a:spcPts val="2050"/>
              </a:lnSpc>
            </a:pPr>
            <a:r>
              <a:rPr sz="1900" spc="-5" dirty="0">
                <a:latin typeface="Arial"/>
                <a:cs typeface="Arial"/>
              </a:rPr>
              <a:t>x(n) đi </a:t>
            </a:r>
            <a:r>
              <a:rPr sz="1900" dirty="0">
                <a:latin typeface="Arial"/>
                <a:cs typeface="Arial"/>
              </a:rPr>
              <a:t>k </a:t>
            </a:r>
            <a:r>
              <a:rPr sz="1900" spc="-5" dirty="0">
                <a:latin typeface="Arial"/>
                <a:cs typeface="Arial"/>
              </a:rPr>
              <a:t>mẫu</a:t>
            </a:r>
            <a:endParaRPr sz="1900" dirty="0">
              <a:latin typeface="Arial"/>
              <a:cs typeface="Arial"/>
            </a:endParaRPr>
          </a:p>
          <a:p>
            <a:pPr marL="298450" marR="5080" indent="-286385">
              <a:lnSpc>
                <a:spcPts val="1820"/>
              </a:lnSpc>
              <a:spcBef>
                <a:spcPts val="445"/>
              </a:spcBef>
              <a:buChar char="–"/>
              <a:tabLst>
                <a:tab pos="298450" algn="l"/>
                <a:tab pos="299085" algn="l"/>
              </a:tabLst>
            </a:pPr>
            <a:r>
              <a:rPr sz="1900" spc="-5" dirty="0">
                <a:latin typeface="Arial"/>
                <a:cs typeface="Arial"/>
              </a:rPr>
              <a:t>Trên đồ thị: phép lấy </a:t>
            </a:r>
            <a:r>
              <a:rPr sz="1900" dirty="0">
                <a:latin typeface="Arial"/>
                <a:cs typeface="Arial"/>
              </a:rPr>
              <a:t>trước  </a:t>
            </a:r>
            <a:r>
              <a:rPr sz="1900" spc="-5" dirty="0">
                <a:latin typeface="Arial"/>
                <a:cs typeface="Arial"/>
              </a:rPr>
              <a:t>chính là </a:t>
            </a:r>
            <a:r>
              <a:rPr sz="1900" b="1" dirty="0">
                <a:solidFill>
                  <a:srgbClr val="9900CC"/>
                </a:solidFill>
                <a:latin typeface="Arial"/>
                <a:cs typeface="Arial"/>
              </a:rPr>
              <a:t>DỊCH </a:t>
            </a:r>
            <a:r>
              <a:rPr sz="1900" b="1" spc="-5" dirty="0">
                <a:solidFill>
                  <a:srgbClr val="9900CC"/>
                </a:solidFill>
                <a:latin typeface="Arial"/>
                <a:cs typeface="Arial"/>
              </a:rPr>
              <a:t>TRÁI </a:t>
            </a:r>
            <a:r>
              <a:rPr sz="1900" spc="-5" dirty="0">
                <a:latin typeface="Arial"/>
                <a:cs typeface="Arial"/>
              </a:rPr>
              <a:t>chuỗi </a:t>
            </a:r>
            <a:r>
              <a:rPr sz="1900" dirty="0">
                <a:latin typeface="Arial"/>
                <a:cs typeface="Arial"/>
              </a:rPr>
              <a:t>t/h  </a:t>
            </a:r>
            <a:r>
              <a:rPr sz="1900" spc="-5" dirty="0">
                <a:latin typeface="Arial"/>
                <a:cs typeface="Arial"/>
              </a:rPr>
              <a:t>đi </a:t>
            </a:r>
            <a:r>
              <a:rPr sz="1900" dirty="0">
                <a:latin typeface="Arial"/>
                <a:cs typeface="Arial"/>
              </a:rPr>
              <a:t>k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mẫu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4980749" y="1371600"/>
            <a:ext cx="3043974" cy="244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6063856" y="1858962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x(n)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4980787" y="3967200"/>
            <a:ext cx="3045714" cy="2444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 txBox="1"/>
          <p:nvPr/>
        </p:nvSpPr>
        <p:spPr>
          <a:xfrm>
            <a:off x="5633910" y="4451350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y(n) =</a:t>
            </a:r>
            <a:r>
              <a:rPr sz="1800" spc="-10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x(n–k)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5"/>
          <p:cNvGrpSpPr/>
          <p:nvPr/>
        </p:nvGrpSpPr>
        <p:grpSpPr>
          <a:xfrm>
            <a:off x="4038600" y="2228850"/>
            <a:ext cx="948690" cy="3615690"/>
            <a:chOff x="4829708" y="2270125"/>
            <a:chExt cx="948690" cy="3615690"/>
          </a:xfrm>
        </p:grpSpPr>
        <p:sp>
          <p:nvSpPr>
            <p:cNvPr id="14" name="object 16"/>
            <p:cNvSpPr/>
            <p:nvPr/>
          </p:nvSpPr>
          <p:spPr>
            <a:xfrm>
              <a:off x="4836058" y="3516274"/>
              <a:ext cx="935990" cy="2362835"/>
            </a:xfrm>
            <a:custGeom>
              <a:avLst/>
              <a:gdLst/>
              <a:ahLst/>
              <a:cxnLst/>
              <a:rect l="l" t="t" r="r" b="b"/>
              <a:pathLst>
                <a:path w="935989" h="2362835">
                  <a:moveTo>
                    <a:pt x="0" y="0"/>
                  </a:moveTo>
                  <a:lnTo>
                    <a:pt x="0" y="795921"/>
                  </a:lnTo>
                  <a:lnTo>
                    <a:pt x="886" y="850061"/>
                  </a:lnTo>
                  <a:lnTo>
                    <a:pt x="3524" y="903735"/>
                  </a:lnTo>
                  <a:lnTo>
                    <a:pt x="7883" y="956887"/>
                  </a:lnTo>
                  <a:lnTo>
                    <a:pt x="13932" y="1009456"/>
                  </a:lnTo>
                  <a:lnTo>
                    <a:pt x="21641" y="1061387"/>
                  </a:lnTo>
                  <a:lnTo>
                    <a:pt x="30977" y="1112620"/>
                  </a:lnTo>
                  <a:lnTo>
                    <a:pt x="41910" y="1163097"/>
                  </a:lnTo>
                  <a:lnTo>
                    <a:pt x="54408" y="1212760"/>
                  </a:lnTo>
                  <a:lnTo>
                    <a:pt x="68442" y="1261551"/>
                  </a:lnTo>
                  <a:lnTo>
                    <a:pt x="83980" y="1309413"/>
                  </a:lnTo>
                  <a:lnTo>
                    <a:pt x="100991" y="1356286"/>
                  </a:lnTo>
                  <a:lnTo>
                    <a:pt x="119443" y="1402114"/>
                  </a:lnTo>
                  <a:lnTo>
                    <a:pt x="139307" y="1446836"/>
                  </a:lnTo>
                  <a:lnTo>
                    <a:pt x="160550" y="1490397"/>
                  </a:lnTo>
                  <a:lnTo>
                    <a:pt x="183143" y="1532737"/>
                  </a:lnTo>
                  <a:lnTo>
                    <a:pt x="207053" y="1573799"/>
                  </a:lnTo>
                  <a:lnTo>
                    <a:pt x="232250" y="1613524"/>
                  </a:lnTo>
                  <a:lnTo>
                    <a:pt x="258703" y="1651854"/>
                  </a:lnTo>
                  <a:lnTo>
                    <a:pt x="286381" y="1688731"/>
                  </a:lnTo>
                  <a:lnTo>
                    <a:pt x="315253" y="1724098"/>
                  </a:lnTo>
                  <a:lnTo>
                    <a:pt x="345288" y="1757895"/>
                  </a:lnTo>
                  <a:lnTo>
                    <a:pt x="376454" y="1790065"/>
                  </a:lnTo>
                  <a:lnTo>
                    <a:pt x="408722" y="1820550"/>
                  </a:lnTo>
                  <a:lnTo>
                    <a:pt x="442059" y="1849292"/>
                  </a:lnTo>
                  <a:lnTo>
                    <a:pt x="476435" y="1876232"/>
                  </a:lnTo>
                  <a:lnTo>
                    <a:pt x="511819" y="1901313"/>
                  </a:lnTo>
                  <a:lnTo>
                    <a:pt x="548181" y="1924476"/>
                  </a:lnTo>
                  <a:lnTo>
                    <a:pt x="585487" y="1945663"/>
                  </a:lnTo>
                  <a:lnTo>
                    <a:pt x="623709" y="1964817"/>
                  </a:lnTo>
                  <a:lnTo>
                    <a:pt x="623709" y="2362771"/>
                  </a:lnTo>
                  <a:lnTo>
                    <a:pt x="935570" y="1637753"/>
                  </a:lnTo>
                  <a:lnTo>
                    <a:pt x="766887" y="1168895"/>
                  </a:lnTo>
                  <a:lnTo>
                    <a:pt x="623709" y="1168895"/>
                  </a:lnTo>
                  <a:lnTo>
                    <a:pt x="585487" y="1149741"/>
                  </a:lnTo>
                  <a:lnTo>
                    <a:pt x="548181" y="1128554"/>
                  </a:lnTo>
                  <a:lnTo>
                    <a:pt x="511819" y="1105391"/>
                  </a:lnTo>
                  <a:lnTo>
                    <a:pt x="476435" y="1080310"/>
                  </a:lnTo>
                  <a:lnTo>
                    <a:pt x="442059" y="1053370"/>
                  </a:lnTo>
                  <a:lnTo>
                    <a:pt x="408722" y="1024628"/>
                  </a:lnTo>
                  <a:lnTo>
                    <a:pt x="376454" y="994144"/>
                  </a:lnTo>
                  <a:lnTo>
                    <a:pt x="345288" y="961973"/>
                  </a:lnTo>
                  <a:lnTo>
                    <a:pt x="315253" y="928176"/>
                  </a:lnTo>
                  <a:lnTo>
                    <a:pt x="286381" y="892810"/>
                  </a:lnTo>
                  <a:lnTo>
                    <a:pt x="258703" y="855932"/>
                  </a:lnTo>
                  <a:lnTo>
                    <a:pt x="232250" y="817602"/>
                  </a:lnTo>
                  <a:lnTo>
                    <a:pt x="207053" y="777877"/>
                  </a:lnTo>
                  <a:lnTo>
                    <a:pt x="183143" y="736816"/>
                  </a:lnTo>
                  <a:lnTo>
                    <a:pt x="160550" y="694475"/>
                  </a:lnTo>
                  <a:lnTo>
                    <a:pt x="139307" y="650915"/>
                  </a:lnTo>
                  <a:lnTo>
                    <a:pt x="119443" y="606192"/>
                  </a:lnTo>
                  <a:lnTo>
                    <a:pt x="100991" y="560365"/>
                  </a:lnTo>
                  <a:lnTo>
                    <a:pt x="83980" y="513491"/>
                  </a:lnTo>
                  <a:lnTo>
                    <a:pt x="68442" y="465630"/>
                  </a:lnTo>
                  <a:lnTo>
                    <a:pt x="54408" y="416838"/>
                  </a:lnTo>
                  <a:lnTo>
                    <a:pt x="41910" y="367175"/>
                  </a:lnTo>
                  <a:lnTo>
                    <a:pt x="30977" y="316698"/>
                  </a:lnTo>
                  <a:lnTo>
                    <a:pt x="21641" y="265465"/>
                  </a:lnTo>
                  <a:lnTo>
                    <a:pt x="13932" y="213535"/>
                  </a:lnTo>
                  <a:lnTo>
                    <a:pt x="7883" y="160965"/>
                  </a:lnTo>
                  <a:lnTo>
                    <a:pt x="3524" y="107814"/>
                  </a:lnTo>
                  <a:lnTo>
                    <a:pt x="886" y="54139"/>
                  </a:lnTo>
                  <a:lnTo>
                    <a:pt x="0" y="0"/>
                  </a:lnTo>
                  <a:close/>
                </a:path>
                <a:path w="935989" h="2362835">
                  <a:moveTo>
                    <a:pt x="623709" y="770928"/>
                  </a:moveTo>
                  <a:lnTo>
                    <a:pt x="623709" y="1168895"/>
                  </a:lnTo>
                  <a:lnTo>
                    <a:pt x="766887" y="1168895"/>
                  </a:lnTo>
                  <a:lnTo>
                    <a:pt x="623709" y="770928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4835801" y="2276475"/>
              <a:ext cx="935990" cy="1638300"/>
            </a:xfrm>
            <a:custGeom>
              <a:avLst/>
              <a:gdLst/>
              <a:ahLst/>
              <a:cxnLst/>
              <a:rect l="l" t="t" r="r" b="b"/>
              <a:pathLst>
                <a:path w="935989" h="1638300">
                  <a:moveTo>
                    <a:pt x="935815" y="0"/>
                  </a:moveTo>
                  <a:lnTo>
                    <a:pt x="884824" y="1842"/>
                  </a:lnTo>
                  <a:lnTo>
                    <a:pt x="834059" y="7354"/>
                  </a:lnTo>
                  <a:lnTo>
                    <a:pt x="783634" y="16511"/>
                  </a:lnTo>
                  <a:lnTo>
                    <a:pt x="733659" y="29289"/>
                  </a:lnTo>
                  <a:lnTo>
                    <a:pt x="684247" y="45662"/>
                  </a:lnTo>
                  <a:lnTo>
                    <a:pt x="635510" y="65608"/>
                  </a:lnTo>
                  <a:lnTo>
                    <a:pt x="598319" y="83460"/>
                  </a:lnTo>
                  <a:lnTo>
                    <a:pt x="562044" y="103167"/>
                  </a:lnTo>
                  <a:lnTo>
                    <a:pt x="526705" y="124675"/>
                  </a:lnTo>
                  <a:lnTo>
                    <a:pt x="492323" y="147929"/>
                  </a:lnTo>
                  <a:lnTo>
                    <a:pt x="458918" y="172874"/>
                  </a:lnTo>
                  <a:lnTo>
                    <a:pt x="426511" y="199456"/>
                  </a:lnTo>
                  <a:lnTo>
                    <a:pt x="395122" y="227620"/>
                  </a:lnTo>
                  <a:lnTo>
                    <a:pt x="364771" y="257312"/>
                  </a:lnTo>
                  <a:lnTo>
                    <a:pt x="335478" y="288477"/>
                  </a:lnTo>
                  <a:lnTo>
                    <a:pt x="307264" y="321060"/>
                  </a:lnTo>
                  <a:lnTo>
                    <a:pt x="280150" y="355007"/>
                  </a:lnTo>
                  <a:lnTo>
                    <a:pt x="254155" y="390264"/>
                  </a:lnTo>
                  <a:lnTo>
                    <a:pt x="229300" y="426775"/>
                  </a:lnTo>
                  <a:lnTo>
                    <a:pt x="205605" y="464487"/>
                  </a:lnTo>
                  <a:lnTo>
                    <a:pt x="183090" y="503345"/>
                  </a:lnTo>
                  <a:lnTo>
                    <a:pt x="161776" y="543293"/>
                  </a:lnTo>
                  <a:lnTo>
                    <a:pt x="141684" y="584278"/>
                  </a:lnTo>
                  <a:lnTo>
                    <a:pt x="122833" y="626245"/>
                  </a:lnTo>
                  <a:lnTo>
                    <a:pt x="105244" y="669140"/>
                  </a:lnTo>
                  <a:lnTo>
                    <a:pt x="88937" y="712907"/>
                  </a:lnTo>
                  <a:lnTo>
                    <a:pt x="73933" y="757493"/>
                  </a:lnTo>
                  <a:lnTo>
                    <a:pt x="60251" y="802842"/>
                  </a:lnTo>
                  <a:lnTo>
                    <a:pt x="47913" y="848900"/>
                  </a:lnTo>
                  <a:lnTo>
                    <a:pt x="36938" y="895613"/>
                  </a:lnTo>
                  <a:lnTo>
                    <a:pt x="27347" y="942926"/>
                  </a:lnTo>
                  <a:lnTo>
                    <a:pt x="19160" y="990785"/>
                  </a:lnTo>
                  <a:lnTo>
                    <a:pt x="12397" y="1039134"/>
                  </a:lnTo>
                  <a:lnTo>
                    <a:pt x="7080" y="1087920"/>
                  </a:lnTo>
                  <a:lnTo>
                    <a:pt x="3227" y="1137087"/>
                  </a:lnTo>
                  <a:lnTo>
                    <a:pt x="861" y="1186582"/>
                  </a:lnTo>
                  <a:lnTo>
                    <a:pt x="0" y="1236349"/>
                  </a:lnTo>
                  <a:lnTo>
                    <a:pt x="665" y="1286334"/>
                  </a:lnTo>
                  <a:lnTo>
                    <a:pt x="2876" y="1336483"/>
                  </a:lnTo>
                  <a:lnTo>
                    <a:pt x="6655" y="1386741"/>
                  </a:lnTo>
                  <a:lnTo>
                    <a:pt x="12020" y="1437053"/>
                  </a:lnTo>
                  <a:lnTo>
                    <a:pt x="18993" y="1487365"/>
                  </a:lnTo>
                  <a:lnTo>
                    <a:pt x="27594" y="1537622"/>
                  </a:lnTo>
                  <a:lnTo>
                    <a:pt x="37843" y="1587770"/>
                  </a:lnTo>
                  <a:lnTo>
                    <a:pt x="49755" y="1637729"/>
                  </a:lnTo>
                  <a:lnTo>
                    <a:pt x="64402" y="1584473"/>
                  </a:lnTo>
                  <a:lnTo>
                    <a:pt x="80748" y="1532500"/>
                  </a:lnTo>
                  <a:lnTo>
                    <a:pt x="98736" y="1481883"/>
                  </a:lnTo>
                  <a:lnTo>
                    <a:pt x="118317" y="1432668"/>
                  </a:lnTo>
                  <a:lnTo>
                    <a:pt x="139440" y="1384903"/>
                  </a:lnTo>
                  <a:lnTo>
                    <a:pt x="162055" y="1338636"/>
                  </a:lnTo>
                  <a:lnTo>
                    <a:pt x="186112" y="1293914"/>
                  </a:lnTo>
                  <a:lnTo>
                    <a:pt x="211561" y="1250785"/>
                  </a:lnTo>
                  <a:lnTo>
                    <a:pt x="238353" y="1209296"/>
                  </a:lnTo>
                  <a:lnTo>
                    <a:pt x="266436" y="1169496"/>
                  </a:lnTo>
                  <a:lnTo>
                    <a:pt x="295761" y="1131430"/>
                  </a:lnTo>
                  <a:lnTo>
                    <a:pt x="326278" y="1095148"/>
                  </a:lnTo>
                  <a:lnTo>
                    <a:pt x="357937" y="1060697"/>
                  </a:lnTo>
                  <a:lnTo>
                    <a:pt x="390688" y="1028123"/>
                  </a:lnTo>
                  <a:lnTo>
                    <a:pt x="424480" y="997475"/>
                  </a:lnTo>
                  <a:lnTo>
                    <a:pt x="459265" y="968801"/>
                  </a:lnTo>
                  <a:lnTo>
                    <a:pt x="494991" y="942147"/>
                  </a:lnTo>
                  <a:lnTo>
                    <a:pt x="531608" y="917561"/>
                  </a:lnTo>
                  <a:lnTo>
                    <a:pt x="569067" y="895092"/>
                  </a:lnTo>
                  <a:lnTo>
                    <a:pt x="607318" y="874785"/>
                  </a:lnTo>
                  <a:lnTo>
                    <a:pt x="646310" y="856690"/>
                  </a:lnTo>
                  <a:lnTo>
                    <a:pt x="685994" y="840853"/>
                  </a:lnTo>
                  <a:lnTo>
                    <a:pt x="726319" y="827322"/>
                  </a:lnTo>
                  <a:lnTo>
                    <a:pt x="767236" y="816144"/>
                  </a:lnTo>
                  <a:lnTo>
                    <a:pt x="808694" y="807368"/>
                  </a:lnTo>
                  <a:lnTo>
                    <a:pt x="850643" y="801040"/>
                  </a:lnTo>
                  <a:lnTo>
                    <a:pt x="893033" y="797209"/>
                  </a:lnTo>
                  <a:lnTo>
                    <a:pt x="935815" y="795921"/>
                  </a:lnTo>
                  <a:lnTo>
                    <a:pt x="935815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4836058" y="2276475"/>
              <a:ext cx="935990" cy="3602990"/>
            </a:xfrm>
            <a:custGeom>
              <a:avLst/>
              <a:gdLst/>
              <a:ahLst/>
              <a:cxnLst/>
              <a:rect l="l" t="t" r="r" b="b"/>
              <a:pathLst>
                <a:path w="935989" h="3602990">
                  <a:moveTo>
                    <a:pt x="0" y="1239799"/>
                  </a:moveTo>
                  <a:lnTo>
                    <a:pt x="886" y="1293939"/>
                  </a:lnTo>
                  <a:lnTo>
                    <a:pt x="3524" y="1347613"/>
                  </a:lnTo>
                  <a:lnTo>
                    <a:pt x="7883" y="1400764"/>
                  </a:lnTo>
                  <a:lnTo>
                    <a:pt x="13932" y="1453334"/>
                  </a:lnTo>
                  <a:lnTo>
                    <a:pt x="21641" y="1505265"/>
                  </a:lnTo>
                  <a:lnTo>
                    <a:pt x="30977" y="1556497"/>
                  </a:lnTo>
                  <a:lnTo>
                    <a:pt x="41910" y="1606974"/>
                  </a:lnTo>
                  <a:lnTo>
                    <a:pt x="54408" y="1656638"/>
                  </a:lnTo>
                  <a:lnTo>
                    <a:pt x="68442" y="1705429"/>
                  </a:lnTo>
                  <a:lnTo>
                    <a:pt x="83980" y="1753291"/>
                  </a:lnTo>
                  <a:lnTo>
                    <a:pt x="100991" y="1800164"/>
                  </a:lnTo>
                  <a:lnTo>
                    <a:pt x="119443" y="1845991"/>
                  </a:lnTo>
                  <a:lnTo>
                    <a:pt x="139307" y="1890714"/>
                  </a:lnTo>
                  <a:lnTo>
                    <a:pt x="160550" y="1934275"/>
                  </a:lnTo>
                  <a:lnTo>
                    <a:pt x="183143" y="1976615"/>
                  </a:lnTo>
                  <a:lnTo>
                    <a:pt x="207053" y="2017677"/>
                  </a:lnTo>
                  <a:lnTo>
                    <a:pt x="232250" y="2057401"/>
                  </a:lnTo>
                  <a:lnTo>
                    <a:pt x="258703" y="2095732"/>
                  </a:lnTo>
                  <a:lnTo>
                    <a:pt x="286381" y="2132609"/>
                  </a:lnTo>
                  <a:lnTo>
                    <a:pt x="315253" y="2167975"/>
                  </a:lnTo>
                  <a:lnTo>
                    <a:pt x="345288" y="2201773"/>
                  </a:lnTo>
                  <a:lnTo>
                    <a:pt x="376454" y="2233943"/>
                  </a:lnTo>
                  <a:lnTo>
                    <a:pt x="408722" y="2264428"/>
                  </a:lnTo>
                  <a:lnTo>
                    <a:pt x="442059" y="2293170"/>
                  </a:lnTo>
                  <a:lnTo>
                    <a:pt x="476435" y="2320110"/>
                  </a:lnTo>
                  <a:lnTo>
                    <a:pt x="511819" y="2345190"/>
                  </a:lnTo>
                  <a:lnTo>
                    <a:pt x="548181" y="2368353"/>
                  </a:lnTo>
                  <a:lnTo>
                    <a:pt x="585487" y="2389541"/>
                  </a:lnTo>
                  <a:lnTo>
                    <a:pt x="623709" y="2408694"/>
                  </a:lnTo>
                  <a:lnTo>
                    <a:pt x="623709" y="2010727"/>
                  </a:lnTo>
                  <a:lnTo>
                    <a:pt x="935570" y="2877553"/>
                  </a:lnTo>
                  <a:lnTo>
                    <a:pt x="623709" y="3602570"/>
                  </a:lnTo>
                  <a:lnTo>
                    <a:pt x="623709" y="3204616"/>
                  </a:lnTo>
                  <a:lnTo>
                    <a:pt x="585487" y="3185462"/>
                  </a:lnTo>
                  <a:lnTo>
                    <a:pt x="548181" y="3164275"/>
                  </a:lnTo>
                  <a:lnTo>
                    <a:pt x="511819" y="3141112"/>
                  </a:lnTo>
                  <a:lnTo>
                    <a:pt x="476435" y="3116031"/>
                  </a:lnTo>
                  <a:lnTo>
                    <a:pt x="442059" y="3089091"/>
                  </a:lnTo>
                  <a:lnTo>
                    <a:pt x="408722" y="3060350"/>
                  </a:lnTo>
                  <a:lnTo>
                    <a:pt x="376454" y="3029865"/>
                  </a:lnTo>
                  <a:lnTo>
                    <a:pt x="345288" y="2997694"/>
                  </a:lnTo>
                  <a:lnTo>
                    <a:pt x="315253" y="2963897"/>
                  </a:lnTo>
                  <a:lnTo>
                    <a:pt x="286381" y="2928531"/>
                  </a:lnTo>
                  <a:lnTo>
                    <a:pt x="258703" y="2891653"/>
                  </a:lnTo>
                  <a:lnTo>
                    <a:pt x="232250" y="2853323"/>
                  </a:lnTo>
                  <a:lnTo>
                    <a:pt x="207053" y="2813598"/>
                  </a:lnTo>
                  <a:lnTo>
                    <a:pt x="183143" y="2772537"/>
                  </a:lnTo>
                  <a:lnTo>
                    <a:pt x="160550" y="2730197"/>
                  </a:lnTo>
                  <a:lnTo>
                    <a:pt x="139307" y="2686636"/>
                  </a:lnTo>
                  <a:lnTo>
                    <a:pt x="119443" y="2641913"/>
                  </a:lnTo>
                  <a:lnTo>
                    <a:pt x="100991" y="2596086"/>
                  </a:lnTo>
                  <a:lnTo>
                    <a:pt x="83980" y="2549212"/>
                  </a:lnTo>
                  <a:lnTo>
                    <a:pt x="68442" y="2501351"/>
                  </a:lnTo>
                  <a:lnTo>
                    <a:pt x="54408" y="2452559"/>
                  </a:lnTo>
                  <a:lnTo>
                    <a:pt x="41910" y="2402896"/>
                  </a:lnTo>
                  <a:lnTo>
                    <a:pt x="30977" y="2352419"/>
                  </a:lnTo>
                  <a:lnTo>
                    <a:pt x="21641" y="2301186"/>
                  </a:lnTo>
                  <a:lnTo>
                    <a:pt x="13932" y="2249256"/>
                  </a:lnTo>
                  <a:lnTo>
                    <a:pt x="7883" y="2196686"/>
                  </a:lnTo>
                  <a:lnTo>
                    <a:pt x="3524" y="2143535"/>
                  </a:lnTo>
                  <a:lnTo>
                    <a:pt x="886" y="2089860"/>
                  </a:lnTo>
                  <a:lnTo>
                    <a:pt x="0" y="2035721"/>
                  </a:lnTo>
                  <a:lnTo>
                    <a:pt x="0" y="1239799"/>
                  </a:lnTo>
                  <a:lnTo>
                    <a:pt x="911" y="1184574"/>
                  </a:lnTo>
                  <a:lnTo>
                    <a:pt x="3620" y="1129967"/>
                  </a:lnTo>
                  <a:lnTo>
                    <a:pt x="8090" y="1076029"/>
                  </a:lnTo>
                  <a:lnTo>
                    <a:pt x="14280" y="1022810"/>
                  </a:lnTo>
                  <a:lnTo>
                    <a:pt x="22155" y="970362"/>
                  </a:lnTo>
                  <a:lnTo>
                    <a:pt x="31675" y="918733"/>
                  </a:lnTo>
                  <a:lnTo>
                    <a:pt x="42803" y="867975"/>
                  </a:lnTo>
                  <a:lnTo>
                    <a:pt x="55500" y="818138"/>
                  </a:lnTo>
                  <a:lnTo>
                    <a:pt x="69729" y="769273"/>
                  </a:lnTo>
                  <a:lnTo>
                    <a:pt x="85452" y="721429"/>
                  </a:lnTo>
                  <a:lnTo>
                    <a:pt x="102630" y="674657"/>
                  </a:lnTo>
                  <a:lnTo>
                    <a:pt x="121226" y="629007"/>
                  </a:lnTo>
                  <a:lnTo>
                    <a:pt x="141201" y="584531"/>
                  </a:lnTo>
                  <a:lnTo>
                    <a:pt x="162517" y="541278"/>
                  </a:lnTo>
                  <a:lnTo>
                    <a:pt x="185137" y="499299"/>
                  </a:lnTo>
                  <a:lnTo>
                    <a:pt x="209023" y="458643"/>
                  </a:lnTo>
                  <a:lnTo>
                    <a:pt x="234135" y="419363"/>
                  </a:lnTo>
                  <a:lnTo>
                    <a:pt x="260438" y="381507"/>
                  </a:lnTo>
                  <a:lnTo>
                    <a:pt x="287891" y="345126"/>
                  </a:lnTo>
                  <a:lnTo>
                    <a:pt x="316457" y="310271"/>
                  </a:lnTo>
                  <a:lnTo>
                    <a:pt x="346099" y="276993"/>
                  </a:lnTo>
                  <a:lnTo>
                    <a:pt x="376778" y="245340"/>
                  </a:lnTo>
                  <a:lnTo>
                    <a:pt x="408457" y="215365"/>
                  </a:lnTo>
                  <a:lnTo>
                    <a:pt x="441096" y="187117"/>
                  </a:lnTo>
                  <a:lnTo>
                    <a:pt x="474658" y="160646"/>
                  </a:lnTo>
                  <a:lnTo>
                    <a:pt x="509106" y="136003"/>
                  </a:lnTo>
                  <a:lnTo>
                    <a:pt x="544401" y="113239"/>
                  </a:lnTo>
                  <a:lnTo>
                    <a:pt x="580505" y="92404"/>
                  </a:lnTo>
                  <a:lnTo>
                    <a:pt x="617379" y="73548"/>
                  </a:lnTo>
                  <a:lnTo>
                    <a:pt x="654987" y="56722"/>
                  </a:lnTo>
                  <a:lnTo>
                    <a:pt x="693290" y="41975"/>
                  </a:lnTo>
                  <a:lnTo>
                    <a:pt x="732249" y="29359"/>
                  </a:lnTo>
                  <a:lnTo>
                    <a:pt x="771828" y="18924"/>
                  </a:lnTo>
                  <a:lnTo>
                    <a:pt x="811987" y="10720"/>
                  </a:lnTo>
                  <a:lnTo>
                    <a:pt x="852690" y="4798"/>
                  </a:lnTo>
                  <a:lnTo>
                    <a:pt x="893897" y="1207"/>
                  </a:lnTo>
                  <a:lnTo>
                    <a:pt x="935570" y="0"/>
                  </a:lnTo>
                  <a:lnTo>
                    <a:pt x="935570" y="795921"/>
                  </a:lnTo>
                  <a:lnTo>
                    <a:pt x="892788" y="797209"/>
                  </a:lnTo>
                  <a:lnTo>
                    <a:pt x="850396" y="801041"/>
                  </a:lnTo>
                  <a:lnTo>
                    <a:pt x="808446" y="807368"/>
                  </a:lnTo>
                  <a:lnTo>
                    <a:pt x="766987" y="816145"/>
                  </a:lnTo>
                  <a:lnTo>
                    <a:pt x="726069" y="827323"/>
                  </a:lnTo>
                  <a:lnTo>
                    <a:pt x="685743" y="840854"/>
                  </a:lnTo>
                  <a:lnTo>
                    <a:pt x="646059" y="856692"/>
                  </a:lnTo>
                  <a:lnTo>
                    <a:pt x="607066" y="874788"/>
                  </a:lnTo>
                  <a:lnTo>
                    <a:pt x="568815" y="895095"/>
                  </a:lnTo>
                  <a:lnTo>
                    <a:pt x="531355" y="917565"/>
                  </a:lnTo>
                  <a:lnTo>
                    <a:pt x="494737" y="942151"/>
                  </a:lnTo>
                  <a:lnTo>
                    <a:pt x="459011" y="968806"/>
                  </a:lnTo>
                  <a:lnTo>
                    <a:pt x="424227" y="997481"/>
                  </a:lnTo>
                  <a:lnTo>
                    <a:pt x="390434" y="1028130"/>
                  </a:lnTo>
                  <a:lnTo>
                    <a:pt x="357683" y="1060704"/>
                  </a:lnTo>
                  <a:lnTo>
                    <a:pt x="326024" y="1095156"/>
                  </a:lnTo>
                  <a:lnTo>
                    <a:pt x="295508" y="1131439"/>
                  </a:lnTo>
                  <a:lnTo>
                    <a:pt x="266183" y="1169505"/>
                  </a:lnTo>
                  <a:lnTo>
                    <a:pt x="238100" y="1209306"/>
                  </a:lnTo>
                  <a:lnTo>
                    <a:pt x="211309" y="1250795"/>
                  </a:lnTo>
                  <a:lnTo>
                    <a:pt x="185861" y="1293925"/>
                  </a:lnTo>
                  <a:lnTo>
                    <a:pt x="161804" y="1338647"/>
                  </a:lnTo>
                  <a:lnTo>
                    <a:pt x="139190" y="1384914"/>
                  </a:lnTo>
                  <a:lnTo>
                    <a:pt x="118068" y="1432680"/>
                  </a:lnTo>
                  <a:lnTo>
                    <a:pt x="98489" y="1481895"/>
                  </a:lnTo>
                  <a:lnTo>
                    <a:pt x="80501" y="1532513"/>
                  </a:lnTo>
                  <a:lnTo>
                    <a:pt x="64156" y="1584486"/>
                  </a:lnTo>
                  <a:lnTo>
                    <a:pt x="49504" y="1637766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9"/>
          <p:cNvSpPr txBox="1"/>
          <p:nvPr/>
        </p:nvSpPr>
        <p:spPr>
          <a:xfrm>
            <a:off x="4191000" y="3431222"/>
            <a:ext cx="495934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à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  trễ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20"/>
          <p:cNvGrpSpPr/>
          <p:nvPr/>
        </p:nvGrpSpPr>
        <p:grpSpPr>
          <a:xfrm>
            <a:off x="8045945" y="1904466"/>
            <a:ext cx="948690" cy="3615690"/>
            <a:chOff x="8886685" y="1945741"/>
            <a:chExt cx="948690" cy="3615690"/>
          </a:xfrm>
        </p:grpSpPr>
        <p:sp>
          <p:nvSpPr>
            <p:cNvPr id="19" name="object 21"/>
            <p:cNvSpPr/>
            <p:nvPr/>
          </p:nvSpPr>
          <p:spPr>
            <a:xfrm>
              <a:off x="8893035" y="1952091"/>
              <a:ext cx="935990" cy="2362835"/>
            </a:xfrm>
            <a:custGeom>
              <a:avLst/>
              <a:gdLst/>
              <a:ahLst/>
              <a:cxnLst/>
              <a:rect l="l" t="t" r="r" b="b"/>
              <a:pathLst>
                <a:path w="935990" h="2362835">
                  <a:moveTo>
                    <a:pt x="892201" y="1193876"/>
                  </a:moveTo>
                  <a:lnTo>
                    <a:pt x="311861" y="1193876"/>
                  </a:lnTo>
                  <a:lnTo>
                    <a:pt x="350082" y="1213029"/>
                  </a:lnTo>
                  <a:lnTo>
                    <a:pt x="387389" y="1234216"/>
                  </a:lnTo>
                  <a:lnTo>
                    <a:pt x="423750" y="1257380"/>
                  </a:lnTo>
                  <a:lnTo>
                    <a:pt x="459135" y="1282460"/>
                  </a:lnTo>
                  <a:lnTo>
                    <a:pt x="493511" y="1309400"/>
                  </a:lnTo>
                  <a:lnTo>
                    <a:pt x="526848" y="1338142"/>
                  </a:lnTo>
                  <a:lnTo>
                    <a:pt x="559116" y="1368627"/>
                  </a:lnTo>
                  <a:lnTo>
                    <a:pt x="590282" y="1400797"/>
                  </a:lnTo>
                  <a:lnTo>
                    <a:pt x="620317" y="1434595"/>
                  </a:lnTo>
                  <a:lnTo>
                    <a:pt x="649189" y="1469961"/>
                  </a:lnTo>
                  <a:lnTo>
                    <a:pt x="676867" y="1506838"/>
                  </a:lnTo>
                  <a:lnTo>
                    <a:pt x="703320" y="1545168"/>
                  </a:lnTo>
                  <a:lnTo>
                    <a:pt x="728517" y="1584893"/>
                  </a:lnTo>
                  <a:lnTo>
                    <a:pt x="752427" y="1625955"/>
                  </a:lnTo>
                  <a:lnTo>
                    <a:pt x="775020" y="1668295"/>
                  </a:lnTo>
                  <a:lnTo>
                    <a:pt x="796263" y="1711856"/>
                  </a:lnTo>
                  <a:lnTo>
                    <a:pt x="816127" y="1756579"/>
                  </a:lnTo>
                  <a:lnTo>
                    <a:pt x="834579" y="1802406"/>
                  </a:lnTo>
                  <a:lnTo>
                    <a:pt x="851590" y="1849279"/>
                  </a:lnTo>
                  <a:lnTo>
                    <a:pt x="867128" y="1897141"/>
                  </a:lnTo>
                  <a:lnTo>
                    <a:pt x="881161" y="1945932"/>
                  </a:lnTo>
                  <a:lnTo>
                    <a:pt x="893660" y="1995596"/>
                  </a:lnTo>
                  <a:lnTo>
                    <a:pt x="904593" y="2046073"/>
                  </a:lnTo>
                  <a:lnTo>
                    <a:pt x="913929" y="2097305"/>
                  </a:lnTo>
                  <a:lnTo>
                    <a:pt x="921637" y="2149236"/>
                  </a:lnTo>
                  <a:lnTo>
                    <a:pt x="927687" y="2201806"/>
                  </a:lnTo>
                  <a:lnTo>
                    <a:pt x="932046" y="2254957"/>
                  </a:lnTo>
                  <a:lnTo>
                    <a:pt x="934684" y="2308631"/>
                  </a:lnTo>
                  <a:lnTo>
                    <a:pt x="935570" y="2362771"/>
                  </a:lnTo>
                  <a:lnTo>
                    <a:pt x="935570" y="1566849"/>
                  </a:lnTo>
                  <a:lnTo>
                    <a:pt x="934684" y="1512710"/>
                  </a:lnTo>
                  <a:lnTo>
                    <a:pt x="932046" y="1459035"/>
                  </a:lnTo>
                  <a:lnTo>
                    <a:pt x="927687" y="1405884"/>
                  </a:lnTo>
                  <a:lnTo>
                    <a:pt x="921637" y="1353314"/>
                  </a:lnTo>
                  <a:lnTo>
                    <a:pt x="913929" y="1301384"/>
                  </a:lnTo>
                  <a:lnTo>
                    <a:pt x="904593" y="1250151"/>
                  </a:lnTo>
                  <a:lnTo>
                    <a:pt x="893660" y="1199674"/>
                  </a:lnTo>
                  <a:lnTo>
                    <a:pt x="892201" y="1193876"/>
                  </a:lnTo>
                  <a:close/>
                </a:path>
                <a:path w="935990" h="2362835">
                  <a:moveTo>
                    <a:pt x="311861" y="0"/>
                  </a:moveTo>
                  <a:lnTo>
                    <a:pt x="0" y="725017"/>
                  </a:lnTo>
                  <a:lnTo>
                    <a:pt x="311861" y="1591830"/>
                  </a:lnTo>
                  <a:lnTo>
                    <a:pt x="311861" y="1193876"/>
                  </a:lnTo>
                  <a:lnTo>
                    <a:pt x="892201" y="1193876"/>
                  </a:lnTo>
                  <a:lnTo>
                    <a:pt x="881161" y="1150011"/>
                  </a:lnTo>
                  <a:lnTo>
                    <a:pt x="867128" y="1101219"/>
                  </a:lnTo>
                  <a:lnTo>
                    <a:pt x="851590" y="1053358"/>
                  </a:lnTo>
                  <a:lnTo>
                    <a:pt x="834579" y="1006484"/>
                  </a:lnTo>
                  <a:lnTo>
                    <a:pt x="816127" y="960657"/>
                  </a:lnTo>
                  <a:lnTo>
                    <a:pt x="796263" y="915934"/>
                  </a:lnTo>
                  <a:lnTo>
                    <a:pt x="775020" y="872373"/>
                  </a:lnTo>
                  <a:lnTo>
                    <a:pt x="752427" y="830033"/>
                  </a:lnTo>
                  <a:lnTo>
                    <a:pt x="728517" y="788972"/>
                  </a:lnTo>
                  <a:lnTo>
                    <a:pt x="703320" y="749247"/>
                  </a:lnTo>
                  <a:lnTo>
                    <a:pt x="676867" y="710917"/>
                  </a:lnTo>
                  <a:lnTo>
                    <a:pt x="649189" y="674039"/>
                  </a:lnTo>
                  <a:lnTo>
                    <a:pt x="620317" y="638673"/>
                  </a:lnTo>
                  <a:lnTo>
                    <a:pt x="590282" y="604875"/>
                  </a:lnTo>
                  <a:lnTo>
                    <a:pt x="559116" y="572705"/>
                  </a:lnTo>
                  <a:lnTo>
                    <a:pt x="526848" y="542220"/>
                  </a:lnTo>
                  <a:lnTo>
                    <a:pt x="493511" y="513479"/>
                  </a:lnTo>
                  <a:lnTo>
                    <a:pt x="459135" y="486538"/>
                  </a:lnTo>
                  <a:lnTo>
                    <a:pt x="423750" y="461458"/>
                  </a:lnTo>
                  <a:lnTo>
                    <a:pt x="387389" y="438295"/>
                  </a:lnTo>
                  <a:lnTo>
                    <a:pt x="350082" y="417107"/>
                  </a:lnTo>
                  <a:lnTo>
                    <a:pt x="311861" y="397954"/>
                  </a:lnTo>
                  <a:lnTo>
                    <a:pt x="31186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8893048" y="3916908"/>
              <a:ext cx="935990" cy="1638300"/>
            </a:xfrm>
            <a:custGeom>
              <a:avLst/>
              <a:gdLst/>
              <a:ahLst/>
              <a:cxnLst/>
              <a:rect l="l" t="t" r="r" b="b"/>
              <a:pathLst>
                <a:path w="935990" h="1638300">
                  <a:moveTo>
                    <a:pt x="886053" y="0"/>
                  </a:moveTo>
                  <a:lnTo>
                    <a:pt x="871401" y="53280"/>
                  </a:lnTo>
                  <a:lnTo>
                    <a:pt x="855056" y="105253"/>
                  </a:lnTo>
                  <a:lnTo>
                    <a:pt x="837069" y="155870"/>
                  </a:lnTo>
                  <a:lnTo>
                    <a:pt x="817489" y="205085"/>
                  </a:lnTo>
                  <a:lnTo>
                    <a:pt x="796367" y="252850"/>
                  </a:lnTo>
                  <a:lnTo>
                    <a:pt x="773753" y="299117"/>
                  </a:lnTo>
                  <a:lnTo>
                    <a:pt x="749697" y="343839"/>
                  </a:lnTo>
                  <a:lnTo>
                    <a:pt x="724248" y="386968"/>
                  </a:lnTo>
                  <a:lnTo>
                    <a:pt x="697458" y="428457"/>
                  </a:lnTo>
                  <a:lnTo>
                    <a:pt x="669375" y="468257"/>
                  </a:lnTo>
                  <a:lnTo>
                    <a:pt x="640050" y="506322"/>
                  </a:lnTo>
                  <a:lnTo>
                    <a:pt x="609534" y="542605"/>
                  </a:lnTo>
                  <a:lnTo>
                    <a:pt x="577875" y="577056"/>
                  </a:lnTo>
                  <a:lnTo>
                    <a:pt x="545125" y="609630"/>
                  </a:lnTo>
                  <a:lnTo>
                    <a:pt x="511333" y="640277"/>
                  </a:lnTo>
                  <a:lnTo>
                    <a:pt x="476549" y="668952"/>
                  </a:lnTo>
                  <a:lnTo>
                    <a:pt x="440823" y="695606"/>
                  </a:lnTo>
                  <a:lnTo>
                    <a:pt x="404205" y="720192"/>
                  </a:lnTo>
                  <a:lnTo>
                    <a:pt x="366746" y="742661"/>
                  </a:lnTo>
                  <a:lnTo>
                    <a:pt x="328496" y="762968"/>
                  </a:lnTo>
                  <a:lnTo>
                    <a:pt x="289504" y="781063"/>
                  </a:lnTo>
                  <a:lnTo>
                    <a:pt x="249820" y="796900"/>
                  </a:lnTo>
                  <a:lnTo>
                    <a:pt x="209495" y="810431"/>
                  </a:lnTo>
                  <a:lnTo>
                    <a:pt x="168578" y="821609"/>
                  </a:lnTo>
                  <a:lnTo>
                    <a:pt x="127121" y="830385"/>
                  </a:lnTo>
                  <a:lnTo>
                    <a:pt x="85171" y="836713"/>
                  </a:lnTo>
                  <a:lnTo>
                    <a:pt x="42781" y="840544"/>
                  </a:lnTo>
                  <a:lnTo>
                    <a:pt x="0" y="841832"/>
                  </a:lnTo>
                  <a:lnTo>
                    <a:pt x="0" y="1637753"/>
                  </a:lnTo>
                  <a:lnTo>
                    <a:pt x="50990" y="1635911"/>
                  </a:lnTo>
                  <a:lnTo>
                    <a:pt x="101755" y="1630399"/>
                  </a:lnTo>
                  <a:lnTo>
                    <a:pt x="152180" y="1621242"/>
                  </a:lnTo>
                  <a:lnTo>
                    <a:pt x="202155" y="1608464"/>
                  </a:lnTo>
                  <a:lnTo>
                    <a:pt x="251567" y="1592091"/>
                  </a:lnTo>
                  <a:lnTo>
                    <a:pt x="300304" y="1572145"/>
                  </a:lnTo>
                  <a:lnTo>
                    <a:pt x="337495" y="1554293"/>
                  </a:lnTo>
                  <a:lnTo>
                    <a:pt x="373770" y="1534585"/>
                  </a:lnTo>
                  <a:lnTo>
                    <a:pt x="409109" y="1513078"/>
                  </a:lnTo>
                  <a:lnTo>
                    <a:pt x="443491" y="1489824"/>
                  </a:lnTo>
                  <a:lnTo>
                    <a:pt x="476896" y="1464879"/>
                  </a:lnTo>
                  <a:lnTo>
                    <a:pt x="509303" y="1438297"/>
                  </a:lnTo>
                  <a:lnTo>
                    <a:pt x="540692" y="1410133"/>
                  </a:lnTo>
                  <a:lnTo>
                    <a:pt x="571043" y="1380441"/>
                  </a:lnTo>
                  <a:lnTo>
                    <a:pt x="600336" y="1349276"/>
                  </a:lnTo>
                  <a:lnTo>
                    <a:pt x="628550" y="1316693"/>
                  </a:lnTo>
                  <a:lnTo>
                    <a:pt x="655664" y="1282746"/>
                  </a:lnTo>
                  <a:lnTo>
                    <a:pt x="681659" y="1247489"/>
                  </a:lnTo>
                  <a:lnTo>
                    <a:pt x="706515" y="1210977"/>
                  </a:lnTo>
                  <a:lnTo>
                    <a:pt x="730210" y="1173266"/>
                  </a:lnTo>
                  <a:lnTo>
                    <a:pt x="752724" y="1134408"/>
                  </a:lnTo>
                  <a:lnTo>
                    <a:pt x="774038" y="1094460"/>
                  </a:lnTo>
                  <a:lnTo>
                    <a:pt x="794130" y="1053475"/>
                  </a:lnTo>
                  <a:lnTo>
                    <a:pt x="812981" y="1011508"/>
                  </a:lnTo>
                  <a:lnTo>
                    <a:pt x="830570" y="968613"/>
                  </a:lnTo>
                  <a:lnTo>
                    <a:pt x="846877" y="924846"/>
                  </a:lnTo>
                  <a:lnTo>
                    <a:pt x="861882" y="880260"/>
                  </a:lnTo>
                  <a:lnTo>
                    <a:pt x="875563" y="834911"/>
                  </a:lnTo>
                  <a:lnTo>
                    <a:pt x="887902" y="788853"/>
                  </a:lnTo>
                  <a:lnTo>
                    <a:pt x="898877" y="742140"/>
                  </a:lnTo>
                  <a:lnTo>
                    <a:pt x="908468" y="694827"/>
                  </a:lnTo>
                  <a:lnTo>
                    <a:pt x="916654" y="646968"/>
                  </a:lnTo>
                  <a:lnTo>
                    <a:pt x="923417" y="598619"/>
                  </a:lnTo>
                  <a:lnTo>
                    <a:pt x="928734" y="549833"/>
                  </a:lnTo>
                  <a:lnTo>
                    <a:pt x="932587" y="500666"/>
                  </a:lnTo>
                  <a:lnTo>
                    <a:pt x="934954" y="451171"/>
                  </a:lnTo>
                  <a:lnTo>
                    <a:pt x="935815" y="401404"/>
                  </a:lnTo>
                  <a:lnTo>
                    <a:pt x="935150" y="351418"/>
                  </a:lnTo>
                  <a:lnTo>
                    <a:pt x="932938" y="301270"/>
                  </a:lnTo>
                  <a:lnTo>
                    <a:pt x="929159" y="251012"/>
                  </a:lnTo>
                  <a:lnTo>
                    <a:pt x="923794" y="200700"/>
                  </a:lnTo>
                  <a:lnTo>
                    <a:pt x="916821" y="150388"/>
                  </a:lnTo>
                  <a:lnTo>
                    <a:pt x="908220" y="100131"/>
                  </a:lnTo>
                  <a:lnTo>
                    <a:pt x="897971" y="49983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8893035" y="1952091"/>
              <a:ext cx="935990" cy="3602990"/>
            </a:xfrm>
            <a:custGeom>
              <a:avLst/>
              <a:gdLst/>
              <a:ahLst/>
              <a:cxnLst/>
              <a:rect l="l" t="t" r="r" b="b"/>
              <a:pathLst>
                <a:path w="935990" h="3602990">
                  <a:moveTo>
                    <a:pt x="935570" y="2362771"/>
                  </a:moveTo>
                  <a:lnTo>
                    <a:pt x="934684" y="2308631"/>
                  </a:lnTo>
                  <a:lnTo>
                    <a:pt x="932046" y="2254957"/>
                  </a:lnTo>
                  <a:lnTo>
                    <a:pt x="927687" y="2201806"/>
                  </a:lnTo>
                  <a:lnTo>
                    <a:pt x="921637" y="2149236"/>
                  </a:lnTo>
                  <a:lnTo>
                    <a:pt x="913929" y="2097305"/>
                  </a:lnTo>
                  <a:lnTo>
                    <a:pt x="904593" y="2046073"/>
                  </a:lnTo>
                  <a:lnTo>
                    <a:pt x="893660" y="1995596"/>
                  </a:lnTo>
                  <a:lnTo>
                    <a:pt x="881161" y="1945932"/>
                  </a:lnTo>
                  <a:lnTo>
                    <a:pt x="867128" y="1897141"/>
                  </a:lnTo>
                  <a:lnTo>
                    <a:pt x="851590" y="1849279"/>
                  </a:lnTo>
                  <a:lnTo>
                    <a:pt x="834579" y="1802406"/>
                  </a:lnTo>
                  <a:lnTo>
                    <a:pt x="816127" y="1756579"/>
                  </a:lnTo>
                  <a:lnTo>
                    <a:pt x="796263" y="1711856"/>
                  </a:lnTo>
                  <a:lnTo>
                    <a:pt x="775020" y="1668295"/>
                  </a:lnTo>
                  <a:lnTo>
                    <a:pt x="752427" y="1625955"/>
                  </a:lnTo>
                  <a:lnTo>
                    <a:pt x="728517" y="1584893"/>
                  </a:lnTo>
                  <a:lnTo>
                    <a:pt x="703320" y="1545168"/>
                  </a:lnTo>
                  <a:lnTo>
                    <a:pt x="676867" y="1506838"/>
                  </a:lnTo>
                  <a:lnTo>
                    <a:pt x="649189" y="1469961"/>
                  </a:lnTo>
                  <a:lnTo>
                    <a:pt x="620317" y="1434595"/>
                  </a:lnTo>
                  <a:lnTo>
                    <a:pt x="590282" y="1400797"/>
                  </a:lnTo>
                  <a:lnTo>
                    <a:pt x="559116" y="1368627"/>
                  </a:lnTo>
                  <a:lnTo>
                    <a:pt x="526848" y="1338142"/>
                  </a:lnTo>
                  <a:lnTo>
                    <a:pt x="493511" y="1309400"/>
                  </a:lnTo>
                  <a:lnTo>
                    <a:pt x="459135" y="1282460"/>
                  </a:lnTo>
                  <a:lnTo>
                    <a:pt x="423750" y="1257380"/>
                  </a:lnTo>
                  <a:lnTo>
                    <a:pt x="387389" y="1234216"/>
                  </a:lnTo>
                  <a:lnTo>
                    <a:pt x="350082" y="1213029"/>
                  </a:lnTo>
                  <a:lnTo>
                    <a:pt x="311861" y="1193876"/>
                  </a:lnTo>
                  <a:lnTo>
                    <a:pt x="311861" y="1591830"/>
                  </a:lnTo>
                  <a:lnTo>
                    <a:pt x="0" y="725017"/>
                  </a:lnTo>
                  <a:lnTo>
                    <a:pt x="311861" y="0"/>
                  </a:lnTo>
                  <a:lnTo>
                    <a:pt x="311861" y="397954"/>
                  </a:lnTo>
                  <a:lnTo>
                    <a:pt x="350082" y="417107"/>
                  </a:lnTo>
                  <a:lnTo>
                    <a:pt x="387389" y="438295"/>
                  </a:lnTo>
                  <a:lnTo>
                    <a:pt x="423750" y="461458"/>
                  </a:lnTo>
                  <a:lnTo>
                    <a:pt x="459135" y="486538"/>
                  </a:lnTo>
                  <a:lnTo>
                    <a:pt x="493511" y="513479"/>
                  </a:lnTo>
                  <a:lnTo>
                    <a:pt x="526848" y="542220"/>
                  </a:lnTo>
                  <a:lnTo>
                    <a:pt x="559116" y="572705"/>
                  </a:lnTo>
                  <a:lnTo>
                    <a:pt x="590282" y="604875"/>
                  </a:lnTo>
                  <a:lnTo>
                    <a:pt x="620317" y="638673"/>
                  </a:lnTo>
                  <a:lnTo>
                    <a:pt x="649189" y="674039"/>
                  </a:lnTo>
                  <a:lnTo>
                    <a:pt x="676867" y="710917"/>
                  </a:lnTo>
                  <a:lnTo>
                    <a:pt x="703320" y="749247"/>
                  </a:lnTo>
                  <a:lnTo>
                    <a:pt x="728517" y="788972"/>
                  </a:lnTo>
                  <a:lnTo>
                    <a:pt x="752427" y="830033"/>
                  </a:lnTo>
                  <a:lnTo>
                    <a:pt x="775020" y="872373"/>
                  </a:lnTo>
                  <a:lnTo>
                    <a:pt x="796263" y="915934"/>
                  </a:lnTo>
                  <a:lnTo>
                    <a:pt x="816127" y="960657"/>
                  </a:lnTo>
                  <a:lnTo>
                    <a:pt x="834579" y="1006484"/>
                  </a:lnTo>
                  <a:lnTo>
                    <a:pt x="851590" y="1053358"/>
                  </a:lnTo>
                  <a:lnTo>
                    <a:pt x="867128" y="1101219"/>
                  </a:lnTo>
                  <a:lnTo>
                    <a:pt x="881161" y="1150011"/>
                  </a:lnTo>
                  <a:lnTo>
                    <a:pt x="893660" y="1199674"/>
                  </a:lnTo>
                  <a:lnTo>
                    <a:pt x="904593" y="1250151"/>
                  </a:lnTo>
                  <a:lnTo>
                    <a:pt x="913929" y="1301384"/>
                  </a:lnTo>
                  <a:lnTo>
                    <a:pt x="921637" y="1353314"/>
                  </a:lnTo>
                  <a:lnTo>
                    <a:pt x="927687" y="1405884"/>
                  </a:lnTo>
                  <a:lnTo>
                    <a:pt x="932046" y="1459035"/>
                  </a:lnTo>
                  <a:lnTo>
                    <a:pt x="934684" y="1512710"/>
                  </a:lnTo>
                  <a:lnTo>
                    <a:pt x="935570" y="1566849"/>
                  </a:lnTo>
                  <a:lnTo>
                    <a:pt x="935570" y="2362771"/>
                  </a:lnTo>
                  <a:lnTo>
                    <a:pt x="934659" y="2417996"/>
                  </a:lnTo>
                  <a:lnTo>
                    <a:pt x="931949" y="2472603"/>
                  </a:lnTo>
                  <a:lnTo>
                    <a:pt x="927480" y="2526541"/>
                  </a:lnTo>
                  <a:lnTo>
                    <a:pt x="921290" y="2579759"/>
                  </a:lnTo>
                  <a:lnTo>
                    <a:pt x="913415" y="2632208"/>
                  </a:lnTo>
                  <a:lnTo>
                    <a:pt x="903895" y="2683837"/>
                  </a:lnTo>
                  <a:lnTo>
                    <a:pt x="892767" y="2734595"/>
                  </a:lnTo>
                  <a:lnTo>
                    <a:pt x="880069" y="2784432"/>
                  </a:lnTo>
                  <a:lnTo>
                    <a:pt x="865840" y="2833297"/>
                  </a:lnTo>
                  <a:lnTo>
                    <a:pt x="850118" y="2881141"/>
                  </a:lnTo>
                  <a:lnTo>
                    <a:pt x="832940" y="2927913"/>
                  </a:lnTo>
                  <a:lnTo>
                    <a:pt x="814344" y="2973562"/>
                  </a:lnTo>
                  <a:lnTo>
                    <a:pt x="794369" y="3018039"/>
                  </a:lnTo>
                  <a:lnTo>
                    <a:pt x="773052" y="3061292"/>
                  </a:lnTo>
                  <a:lnTo>
                    <a:pt x="750432" y="3103271"/>
                  </a:lnTo>
                  <a:lnTo>
                    <a:pt x="726547" y="3143926"/>
                  </a:lnTo>
                  <a:lnTo>
                    <a:pt x="701434" y="3183207"/>
                  </a:lnTo>
                  <a:lnTo>
                    <a:pt x="675132" y="3221063"/>
                  </a:lnTo>
                  <a:lnTo>
                    <a:pt x="647679" y="3257444"/>
                  </a:lnTo>
                  <a:lnTo>
                    <a:pt x="619112" y="3292298"/>
                  </a:lnTo>
                  <a:lnTo>
                    <a:pt x="589471" y="3325577"/>
                  </a:lnTo>
                  <a:lnTo>
                    <a:pt x="558792" y="3357230"/>
                  </a:lnTo>
                  <a:lnTo>
                    <a:pt x="527113" y="3387205"/>
                  </a:lnTo>
                  <a:lnTo>
                    <a:pt x="494474" y="3415453"/>
                  </a:lnTo>
                  <a:lnTo>
                    <a:pt x="460911" y="3441924"/>
                  </a:lnTo>
                  <a:lnTo>
                    <a:pt x="426464" y="3466566"/>
                  </a:lnTo>
                  <a:lnTo>
                    <a:pt x="391169" y="3489331"/>
                  </a:lnTo>
                  <a:lnTo>
                    <a:pt x="355065" y="3510166"/>
                  </a:lnTo>
                  <a:lnTo>
                    <a:pt x="318191" y="3529022"/>
                  </a:lnTo>
                  <a:lnTo>
                    <a:pt x="280583" y="3545848"/>
                  </a:lnTo>
                  <a:lnTo>
                    <a:pt x="242280" y="3560595"/>
                  </a:lnTo>
                  <a:lnTo>
                    <a:pt x="203321" y="3573211"/>
                  </a:lnTo>
                  <a:lnTo>
                    <a:pt x="163742" y="3583646"/>
                  </a:lnTo>
                  <a:lnTo>
                    <a:pt x="123583" y="3591850"/>
                  </a:lnTo>
                  <a:lnTo>
                    <a:pt x="82880" y="3597772"/>
                  </a:lnTo>
                  <a:lnTo>
                    <a:pt x="41673" y="3601362"/>
                  </a:lnTo>
                  <a:lnTo>
                    <a:pt x="0" y="3602570"/>
                  </a:lnTo>
                  <a:lnTo>
                    <a:pt x="0" y="2806649"/>
                  </a:lnTo>
                  <a:lnTo>
                    <a:pt x="42782" y="2805361"/>
                  </a:lnTo>
                  <a:lnTo>
                    <a:pt x="85174" y="2801529"/>
                  </a:lnTo>
                  <a:lnTo>
                    <a:pt x="127124" y="2795201"/>
                  </a:lnTo>
                  <a:lnTo>
                    <a:pt x="168583" y="2786425"/>
                  </a:lnTo>
                  <a:lnTo>
                    <a:pt x="209500" y="2775247"/>
                  </a:lnTo>
                  <a:lnTo>
                    <a:pt x="249826" y="2761716"/>
                  </a:lnTo>
                  <a:lnTo>
                    <a:pt x="289511" y="2745878"/>
                  </a:lnTo>
                  <a:lnTo>
                    <a:pt x="328504" y="2727782"/>
                  </a:lnTo>
                  <a:lnTo>
                    <a:pt x="366755" y="2707475"/>
                  </a:lnTo>
                  <a:lnTo>
                    <a:pt x="404215" y="2685005"/>
                  </a:lnTo>
                  <a:lnTo>
                    <a:pt x="440833" y="2660419"/>
                  </a:lnTo>
                  <a:lnTo>
                    <a:pt x="476559" y="2633764"/>
                  </a:lnTo>
                  <a:lnTo>
                    <a:pt x="511343" y="2605089"/>
                  </a:lnTo>
                  <a:lnTo>
                    <a:pt x="545136" y="2574440"/>
                  </a:lnTo>
                  <a:lnTo>
                    <a:pt x="577887" y="2541866"/>
                  </a:lnTo>
                  <a:lnTo>
                    <a:pt x="609545" y="2507414"/>
                  </a:lnTo>
                  <a:lnTo>
                    <a:pt x="640062" y="2471131"/>
                  </a:lnTo>
                  <a:lnTo>
                    <a:pt x="669387" y="2433065"/>
                  </a:lnTo>
                  <a:lnTo>
                    <a:pt x="697470" y="2393264"/>
                  </a:lnTo>
                  <a:lnTo>
                    <a:pt x="724261" y="2351775"/>
                  </a:lnTo>
                  <a:lnTo>
                    <a:pt x="749709" y="2308645"/>
                  </a:lnTo>
                  <a:lnTo>
                    <a:pt x="773766" y="2263923"/>
                  </a:lnTo>
                  <a:lnTo>
                    <a:pt x="796380" y="2217656"/>
                  </a:lnTo>
                  <a:lnTo>
                    <a:pt x="817502" y="2169890"/>
                  </a:lnTo>
                  <a:lnTo>
                    <a:pt x="837081" y="2120675"/>
                  </a:lnTo>
                  <a:lnTo>
                    <a:pt x="855069" y="2070057"/>
                  </a:lnTo>
                  <a:lnTo>
                    <a:pt x="871413" y="2018084"/>
                  </a:lnTo>
                  <a:lnTo>
                    <a:pt x="886066" y="1964804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4"/>
          <p:cNvSpPr txBox="1"/>
          <p:nvPr/>
        </p:nvSpPr>
        <p:spPr>
          <a:xfrm>
            <a:off x="8079448" y="3431222"/>
            <a:ext cx="64579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Lấy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ước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– </a:t>
            </a:r>
            <a:r>
              <a:rPr lang="en-US" dirty="0" err="1" smtClean="0"/>
              <a:t>Phéo</a:t>
            </a:r>
            <a:r>
              <a:rPr lang="en-US" dirty="0" smtClean="0"/>
              <a:t> co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248921" y="1266185"/>
            <a:ext cx="3942079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42900">
              <a:lnSpc>
                <a:spcPts val="2290"/>
              </a:lnSpc>
              <a:spcBef>
                <a:spcPts val="9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Phép đảo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thay thế n bởi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–n</a:t>
            </a:r>
            <a:endParaRPr sz="2000" dirty="0">
              <a:latin typeface="Arial"/>
              <a:cs typeface="Arial"/>
            </a:endParaRPr>
          </a:p>
          <a:p>
            <a:pPr marL="508000">
              <a:lnSpc>
                <a:spcPts val="2055"/>
              </a:lnSpc>
              <a:tabLst>
                <a:tab pos="793115" algn="l"/>
              </a:tabLst>
            </a:pP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–	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y(n)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=</a:t>
            </a:r>
            <a:r>
              <a:rPr sz="19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x(–n)</a:t>
            </a:r>
            <a:endParaRPr sz="1900" dirty="0">
              <a:latin typeface="Arial"/>
              <a:cs typeface="Arial"/>
            </a:endParaRPr>
          </a:p>
          <a:p>
            <a:pPr marL="793750" lvl="1" indent="-287020">
              <a:lnSpc>
                <a:spcPts val="1825"/>
              </a:lnSpc>
              <a:buChar char="–"/>
              <a:tabLst>
                <a:tab pos="793115" algn="l"/>
                <a:tab pos="794385" algn="l"/>
              </a:tabLst>
            </a:pPr>
            <a:r>
              <a:rPr sz="1900" spc="-5" dirty="0">
                <a:latin typeface="Arial"/>
                <a:cs typeface="Arial"/>
              </a:rPr>
              <a:t>y(n) là kết quả của việc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đảo</a:t>
            </a:r>
            <a:endParaRPr sz="1900" dirty="0">
              <a:latin typeface="Arial"/>
              <a:cs typeface="Arial"/>
            </a:endParaRPr>
          </a:p>
          <a:p>
            <a:pPr marL="793750">
              <a:lnSpc>
                <a:spcPts val="1825"/>
              </a:lnSpc>
            </a:pPr>
            <a:r>
              <a:rPr sz="1900" dirty="0">
                <a:latin typeface="Arial"/>
                <a:cs typeface="Arial"/>
              </a:rPr>
              <a:t>tín </a:t>
            </a:r>
            <a:r>
              <a:rPr sz="1900" spc="-5" dirty="0">
                <a:latin typeface="Arial"/>
                <a:cs typeface="Arial"/>
              </a:rPr>
              <a:t>hiệu x(n)</a:t>
            </a:r>
            <a:endParaRPr sz="1900" dirty="0">
              <a:latin typeface="Arial"/>
              <a:cs typeface="Arial"/>
            </a:endParaRPr>
          </a:p>
          <a:p>
            <a:pPr marL="793750" lvl="1" indent="-286385">
              <a:lnSpc>
                <a:spcPts val="1825"/>
              </a:lnSpc>
              <a:buChar char="–"/>
              <a:tabLst>
                <a:tab pos="793750" algn="l"/>
                <a:tab pos="794385" algn="l"/>
              </a:tabLst>
            </a:pPr>
            <a:r>
              <a:rPr sz="1900" spc="-5" dirty="0">
                <a:latin typeface="Arial"/>
                <a:cs typeface="Arial"/>
              </a:rPr>
              <a:t>Trên đồ thị: phép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folding</a:t>
            </a:r>
            <a:endParaRPr sz="1900" dirty="0">
              <a:latin typeface="Arial"/>
              <a:cs typeface="Arial"/>
            </a:endParaRPr>
          </a:p>
          <a:p>
            <a:pPr marL="793750" marR="292100" indent="-635">
              <a:lnSpc>
                <a:spcPct val="70000"/>
              </a:lnSpc>
              <a:spcBef>
                <a:spcPts val="345"/>
              </a:spcBef>
            </a:pPr>
            <a:r>
              <a:rPr sz="1900" spc="-5" dirty="0">
                <a:latin typeface="Arial"/>
                <a:cs typeface="Arial"/>
              </a:rPr>
              <a:t>chính là </a:t>
            </a:r>
            <a:r>
              <a:rPr sz="1900" b="1" spc="-5" dirty="0">
                <a:solidFill>
                  <a:srgbClr val="9900CC"/>
                </a:solidFill>
                <a:latin typeface="Arial"/>
                <a:cs typeface="Arial"/>
              </a:rPr>
              <a:t>ĐẢO </a:t>
            </a:r>
            <a:r>
              <a:rPr sz="1900" spc="-5" dirty="0">
                <a:latin typeface="Arial"/>
                <a:cs typeface="Arial"/>
              </a:rPr>
              <a:t>đồ thị quanh  trục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đứng</a:t>
            </a:r>
            <a:endParaRPr sz="1900" dirty="0">
              <a:latin typeface="Arial"/>
              <a:cs typeface="Arial"/>
            </a:endParaRPr>
          </a:p>
          <a:p>
            <a:pPr marL="393700">
              <a:lnSpc>
                <a:spcPts val="2045"/>
              </a:lnSpc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Chú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ý</a:t>
            </a:r>
            <a:endParaRPr sz="2000" dirty="0">
              <a:latin typeface="Arial"/>
              <a:cs typeface="Arial"/>
            </a:endParaRPr>
          </a:p>
          <a:p>
            <a:pPr marL="793750" lvl="1" indent="-286385">
              <a:lnSpc>
                <a:spcPts val="2055"/>
              </a:lnSpc>
              <a:buChar char="–"/>
              <a:tabLst>
                <a:tab pos="793115" algn="l"/>
                <a:tab pos="794385" algn="l"/>
              </a:tabLst>
            </a:pP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FD[TD</a:t>
            </a:r>
            <a:r>
              <a:rPr sz="1875" baseline="-20000" dirty="0">
                <a:solidFill>
                  <a:srgbClr val="9900CC"/>
                </a:solidFill>
                <a:latin typeface="Arial"/>
                <a:cs typeface="Arial"/>
              </a:rPr>
              <a:t>k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[x(n)]] </a:t>
            </a:r>
            <a:r>
              <a:rPr sz="1900" dirty="0">
                <a:solidFill>
                  <a:srgbClr val="9900CC"/>
                </a:solidFill>
                <a:latin typeface="Symbol"/>
                <a:cs typeface="Symbol"/>
              </a:rPr>
              <a:t></a:t>
            </a:r>
            <a:r>
              <a:rPr sz="1900" spc="-2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TD</a:t>
            </a:r>
            <a:r>
              <a:rPr sz="1875" baseline="-20000" dirty="0">
                <a:solidFill>
                  <a:srgbClr val="9900CC"/>
                </a:solidFill>
                <a:latin typeface="Arial"/>
                <a:cs typeface="Arial"/>
              </a:rPr>
              <a:t>k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[FD[x(n)]]</a:t>
            </a:r>
            <a:endParaRPr sz="1900" dirty="0">
              <a:latin typeface="Arial"/>
              <a:cs typeface="Arial"/>
            </a:endParaRPr>
          </a:p>
          <a:p>
            <a:pPr marL="793115" marR="252095" lvl="1" indent="-285750">
              <a:lnSpc>
                <a:spcPct val="70000"/>
              </a:lnSpc>
              <a:spcBef>
                <a:spcPts val="570"/>
              </a:spcBef>
              <a:buChar char="–"/>
              <a:tabLst>
                <a:tab pos="793115" algn="l"/>
                <a:tab pos="793750" algn="l"/>
              </a:tabLst>
            </a:pP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Phép đảo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và 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làm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trễ 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không  hoán 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vị</a:t>
            </a:r>
            <a:r>
              <a:rPr sz="1900" spc="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được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000" dirty="0">
              <a:latin typeface="Arial"/>
              <a:cs typeface="Arial"/>
            </a:endParaRPr>
          </a:p>
          <a:p>
            <a:pPr marL="393065" marR="349885" indent="-342900">
              <a:lnSpc>
                <a:spcPct val="7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Phép co giãn theo thời gian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 thay thế n bởi µn </a:t>
            </a:r>
            <a:r>
              <a:rPr sz="2000" spc="-25" dirty="0">
                <a:latin typeface="Arial"/>
                <a:cs typeface="Arial"/>
              </a:rPr>
              <a:t>(µ </a:t>
            </a:r>
            <a:r>
              <a:rPr sz="2000" spc="-5" dirty="0">
                <a:latin typeface="Arial"/>
                <a:cs typeface="Arial"/>
              </a:rPr>
              <a:t>nguyên)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44221" y="4650989"/>
            <a:ext cx="33762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298700" algn="l"/>
              </a:tabLst>
            </a:pP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–	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y(n)</a:t>
            </a:r>
            <a:r>
              <a:rPr sz="1900" dirty="0">
                <a:solidFill>
                  <a:srgbClr val="9900CC"/>
                </a:solidFill>
                <a:latin typeface="Arial"/>
                <a:cs typeface="Arial"/>
              </a:rPr>
              <a:t> = x(μn)	μ:</a:t>
            </a:r>
            <a:r>
              <a:rPr sz="1900" spc="-8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9900CC"/>
                </a:solidFill>
                <a:latin typeface="Arial"/>
                <a:cs typeface="Arial"/>
              </a:rPr>
              <a:t>nguyên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719063" y="5114290"/>
            <a:ext cx="345249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>
              <a:lnSpc>
                <a:spcPts val="2165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giãn </a:t>
            </a:r>
            <a:r>
              <a:rPr sz="1900" dirty="0">
                <a:latin typeface="Arial"/>
                <a:cs typeface="Arial"/>
              </a:rPr>
              <a:t>t/h </a:t>
            </a:r>
            <a:r>
              <a:rPr sz="1900" spc="-5" dirty="0">
                <a:latin typeface="Arial"/>
                <a:cs typeface="Arial"/>
              </a:rPr>
              <a:t>x(n) hệ </a:t>
            </a:r>
            <a:r>
              <a:rPr sz="1900" dirty="0">
                <a:latin typeface="Arial"/>
                <a:cs typeface="Arial"/>
              </a:rPr>
              <a:t>số </a:t>
            </a:r>
            <a:r>
              <a:rPr sz="1900" spc="-40" dirty="0">
                <a:latin typeface="Arial"/>
                <a:cs typeface="Arial"/>
              </a:rPr>
              <a:t>µ</a:t>
            </a:r>
            <a:endParaRPr sz="1900" dirty="0">
              <a:latin typeface="Arial"/>
              <a:cs typeface="Arial"/>
            </a:endParaRPr>
          </a:p>
          <a:p>
            <a:pPr marL="323215" marR="30480" indent="-285750">
              <a:lnSpc>
                <a:spcPct val="70000"/>
              </a:lnSpc>
              <a:spcBef>
                <a:spcPts val="570"/>
              </a:spcBef>
              <a:tabLst>
                <a:tab pos="323215" algn="l"/>
              </a:tabLst>
            </a:pPr>
            <a:r>
              <a:rPr sz="1900" dirty="0">
                <a:latin typeface="Arial"/>
                <a:cs typeface="Arial"/>
              </a:rPr>
              <a:t>–	</a:t>
            </a:r>
            <a:r>
              <a:rPr sz="1900" spc="-5" dirty="0">
                <a:latin typeface="Arial"/>
                <a:cs typeface="Arial"/>
              </a:rPr>
              <a:t>Phép tái lấy mẫu nếu </a:t>
            </a:r>
            <a:r>
              <a:rPr sz="1900" dirty="0">
                <a:latin typeface="Arial"/>
                <a:cs typeface="Arial"/>
              </a:rPr>
              <a:t>t/h </a:t>
            </a:r>
            <a:r>
              <a:rPr sz="1900" spc="-5" dirty="0">
                <a:latin typeface="Arial"/>
                <a:cs typeface="Arial"/>
              </a:rPr>
              <a:t>x(n)  </a:t>
            </a:r>
            <a:r>
              <a:rPr sz="1900" dirty="0">
                <a:latin typeface="Arial"/>
                <a:cs typeface="Arial"/>
              </a:rPr>
              <a:t>có </a:t>
            </a:r>
            <a:r>
              <a:rPr sz="1900" spc="-5" dirty="0">
                <a:latin typeface="Arial"/>
                <a:cs typeface="Arial"/>
              </a:rPr>
              <a:t>được bằng cách lấy mẫu  </a:t>
            </a:r>
            <a:r>
              <a:rPr sz="1900" dirty="0">
                <a:latin typeface="Arial"/>
                <a:cs typeface="Arial"/>
              </a:rPr>
              <a:t>x</a:t>
            </a:r>
            <a:r>
              <a:rPr sz="1875" baseline="-20000" dirty="0">
                <a:latin typeface="Arial"/>
                <a:cs typeface="Arial"/>
              </a:rPr>
              <a:t>a</a:t>
            </a:r>
            <a:r>
              <a:rPr sz="1900" dirty="0">
                <a:latin typeface="Arial"/>
                <a:cs typeface="Arial"/>
              </a:rPr>
              <a:t>(t)</a:t>
            </a:r>
          </a:p>
        </p:txBody>
      </p:sp>
      <p:grpSp>
        <p:nvGrpSpPr>
          <p:cNvPr id="8" name="object 11"/>
          <p:cNvGrpSpPr/>
          <p:nvPr/>
        </p:nvGrpSpPr>
        <p:grpSpPr>
          <a:xfrm>
            <a:off x="5130076" y="1371600"/>
            <a:ext cx="3046095" cy="5040630"/>
            <a:chOff x="5821489" y="1412875"/>
            <a:chExt cx="3046095" cy="5040630"/>
          </a:xfrm>
        </p:grpSpPr>
        <p:sp>
          <p:nvSpPr>
            <p:cNvPr id="9" name="object 12"/>
            <p:cNvSpPr/>
            <p:nvPr/>
          </p:nvSpPr>
          <p:spPr>
            <a:xfrm>
              <a:off x="7567079" y="1800225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1384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/>
            <p:cNvSpPr/>
            <p:nvPr/>
          </p:nvSpPr>
          <p:spPr>
            <a:xfrm>
              <a:off x="7528991" y="17367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/>
            <p:cNvSpPr/>
            <p:nvPr/>
          </p:nvSpPr>
          <p:spPr>
            <a:xfrm>
              <a:off x="5821489" y="1412875"/>
              <a:ext cx="3043974" cy="2443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/>
            <p:cNvSpPr/>
            <p:nvPr/>
          </p:nvSpPr>
          <p:spPr>
            <a:xfrm>
              <a:off x="7044270" y="4584700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1384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7006170" y="452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8543925" y="4635500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1384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8505825" y="4572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/>
            <p:cNvSpPr/>
            <p:nvPr/>
          </p:nvSpPr>
          <p:spPr>
            <a:xfrm>
              <a:off x="7567079" y="4816475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1384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/>
            <p:cNvSpPr/>
            <p:nvPr/>
          </p:nvSpPr>
          <p:spPr>
            <a:xfrm>
              <a:off x="7528991" y="47529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/>
            <p:cNvSpPr/>
            <p:nvPr/>
          </p:nvSpPr>
          <p:spPr>
            <a:xfrm>
              <a:off x="5821527" y="4008475"/>
              <a:ext cx="3045714" cy="2444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2"/>
          <p:cNvSpPr txBox="1"/>
          <p:nvPr/>
        </p:nvSpPr>
        <p:spPr>
          <a:xfrm>
            <a:off x="6564020" y="4486275"/>
            <a:ext cx="110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y(n) =</a:t>
            </a:r>
            <a:r>
              <a:rPr sz="1800" spc="-10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x(-n)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3"/>
          <p:cNvGrpSpPr/>
          <p:nvPr/>
        </p:nvGrpSpPr>
        <p:grpSpPr>
          <a:xfrm>
            <a:off x="4138295" y="1904466"/>
            <a:ext cx="5005705" cy="3940175"/>
            <a:chOff x="4829708" y="1945741"/>
            <a:chExt cx="5005705" cy="3940175"/>
          </a:xfrm>
        </p:grpSpPr>
        <p:sp>
          <p:nvSpPr>
            <p:cNvPr id="21" name="object 24"/>
            <p:cNvSpPr/>
            <p:nvPr/>
          </p:nvSpPr>
          <p:spPr>
            <a:xfrm>
              <a:off x="8893035" y="1952091"/>
              <a:ext cx="935990" cy="2362835"/>
            </a:xfrm>
            <a:custGeom>
              <a:avLst/>
              <a:gdLst/>
              <a:ahLst/>
              <a:cxnLst/>
              <a:rect l="l" t="t" r="r" b="b"/>
              <a:pathLst>
                <a:path w="935990" h="2362835">
                  <a:moveTo>
                    <a:pt x="892201" y="1193876"/>
                  </a:moveTo>
                  <a:lnTo>
                    <a:pt x="311861" y="1193876"/>
                  </a:lnTo>
                  <a:lnTo>
                    <a:pt x="350082" y="1213029"/>
                  </a:lnTo>
                  <a:lnTo>
                    <a:pt x="387389" y="1234216"/>
                  </a:lnTo>
                  <a:lnTo>
                    <a:pt x="423750" y="1257380"/>
                  </a:lnTo>
                  <a:lnTo>
                    <a:pt x="459135" y="1282460"/>
                  </a:lnTo>
                  <a:lnTo>
                    <a:pt x="493511" y="1309400"/>
                  </a:lnTo>
                  <a:lnTo>
                    <a:pt x="526848" y="1338142"/>
                  </a:lnTo>
                  <a:lnTo>
                    <a:pt x="559116" y="1368627"/>
                  </a:lnTo>
                  <a:lnTo>
                    <a:pt x="590282" y="1400797"/>
                  </a:lnTo>
                  <a:lnTo>
                    <a:pt x="620317" y="1434595"/>
                  </a:lnTo>
                  <a:lnTo>
                    <a:pt x="649189" y="1469961"/>
                  </a:lnTo>
                  <a:lnTo>
                    <a:pt x="676867" y="1506838"/>
                  </a:lnTo>
                  <a:lnTo>
                    <a:pt x="703320" y="1545168"/>
                  </a:lnTo>
                  <a:lnTo>
                    <a:pt x="728517" y="1584893"/>
                  </a:lnTo>
                  <a:lnTo>
                    <a:pt x="752427" y="1625955"/>
                  </a:lnTo>
                  <a:lnTo>
                    <a:pt x="775020" y="1668295"/>
                  </a:lnTo>
                  <a:lnTo>
                    <a:pt x="796263" y="1711856"/>
                  </a:lnTo>
                  <a:lnTo>
                    <a:pt x="816127" y="1756579"/>
                  </a:lnTo>
                  <a:lnTo>
                    <a:pt x="834579" y="1802406"/>
                  </a:lnTo>
                  <a:lnTo>
                    <a:pt x="851590" y="1849279"/>
                  </a:lnTo>
                  <a:lnTo>
                    <a:pt x="867128" y="1897141"/>
                  </a:lnTo>
                  <a:lnTo>
                    <a:pt x="881161" y="1945932"/>
                  </a:lnTo>
                  <a:lnTo>
                    <a:pt x="893660" y="1995596"/>
                  </a:lnTo>
                  <a:lnTo>
                    <a:pt x="904593" y="2046073"/>
                  </a:lnTo>
                  <a:lnTo>
                    <a:pt x="913929" y="2097305"/>
                  </a:lnTo>
                  <a:lnTo>
                    <a:pt x="921637" y="2149236"/>
                  </a:lnTo>
                  <a:lnTo>
                    <a:pt x="927687" y="2201806"/>
                  </a:lnTo>
                  <a:lnTo>
                    <a:pt x="932046" y="2254957"/>
                  </a:lnTo>
                  <a:lnTo>
                    <a:pt x="934684" y="2308631"/>
                  </a:lnTo>
                  <a:lnTo>
                    <a:pt x="935570" y="2362771"/>
                  </a:lnTo>
                  <a:lnTo>
                    <a:pt x="935570" y="1566849"/>
                  </a:lnTo>
                  <a:lnTo>
                    <a:pt x="934684" y="1512710"/>
                  </a:lnTo>
                  <a:lnTo>
                    <a:pt x="932046" y="1459035"/>
                  </a:lnTo>
                  <a:lnTo>
                    <a:pt x="927687" y="1405884"/>
                  </a:lnTo>
                  <a:lnTo>
                    <a:pt x="921637" y="1353314"/>
                  </a:lnTo>
                  <a:lnTo>
                    <a:pt x="913929" y="1301384"/>
                  </a:lnTo>
                  <a:lnTo>
                    <a:pt x="904593" y="1250151"/>
                  </a:lnTo>
                  <a:lnTo>
                    <a:pt x="893660" y="1199674"/>
                  </a:lnTo>
                  <a:lnTo>
                    <a:pt x="892201" y="1193876"/>
                  </a:lnTo>
                  <a:close/>
                </a:path>
                <a:path w="935990" h="2362835">
                  <a:moveTo>
                    <a:pt x="311861" y="0"/>
                  </a:moveTo>
                  <a:lnTo>
                    <a:pt x="0" y="725017"/>
                  </a:lnTo>
                  <a:lnTo>
                    <a:pt x="311861" y="1591843"/>
                  </a:lnTo>
                  <a:lnTo>
                    <a:pt x="311861" y="1193876"/>
                  </a:lnTo>
                  <a:lnTo>
                    <a:pt x="892201" y="1193876"/>
                  </a:lnTo>
                  <a:lnTo>
                    <a:pt x="881161" y="1150011"/>
                  </a:lnTo>
                  <a:lnTo>
                    <a:pt x="867128" y="1101219"/>
                  </a:lnTo>
                  <a:lnTo>
                    <a:pt x="851590" y="1053358"/>
                  </a:lnTo>
                  <a:lnTo>
                    <a:pt x="834579" y="1006484"/>
                  </a:lnTo>
                  <a:lnTo>
                    <a:pt x="816127" y="960657"/>
                  </a:lnTo>
                  <a:lnTo>
                    <a:pt x="796263" y="915934"/>
                  </a:lnTo>
                  <a:lnTo>
                    <a:pt x="775020" y="872373"/>
                  </a:lnTo>
                  <a:lnTo>
                    <a:pt x="752427" y="830033"/>
                  </a:lnTo>
                  <a:lnTo>
                    <a:pt x="728517" y="788972"/>
                  </a:lnTo>
                  <a:lnTo>
                    <a:pt x="703320" y="749247"/>
                  </a:lnTo>
                  <a:lnTo>
                    <a:pt x="676867" y="710917"/>
                  </a:lnTo>
                  <a:lnTo>
                    <a:pt x="649189" y="674039"/>
                  </a:lnTo>
                  <a:lnTo>
                    <a:pt x="620317" y="638673"/>
                  </a:lnTo>
                  <a:lnTo>
                    <a:pt x="590282" y="604875"/>
                  </a:lnTo>
                  <a:lnTo>
                    <a:pt x="559116" y="572705"/>
                  </a:lnTo>
                  <a:lnTo>
                    <a:pt x="526848" y="542220"/>
                  </a:lnTo>
                  <a:lnTo>
                    <a:pt x="493511" y="513479"/>
                  </a:lnTo>
                  <a:lnTo>
                    <a:pt x="459135" y="486538"/>
                  </a:lnTo>
                  <a:lnTo>
                    <a:pt x="423750" y="461458"/>
                  </a:lnTo>
                  <a:lnTo>
                    <a:pt x="387389" y="438295"/>
                  </a:lnTo>
                  <a:lnTo>
                    <a:pt x="350082" y="417107"/>
                  </a:lnTo>
                  <a:lnTo>
                    <a:pt x="311861" y="397954"/>
                  </a:lnTo>
                  <a:lnTo>
                    <a:pt x="31186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/>
            <p:cNvSpPr/>
            <p:nvPr/>
          </p:nvSpPr>
          <p:spPr>
            <a:xfrm>
              <a:off x="8893047" y="3916908"/>
              <a:ext cx="935990" cy="1638300"/>
            </a:xfrm>
            <a:custGeom>
              <a:avLst/>
              <a:gdLst/>
              <a:ahLst/>
              <a:cxnLst/>
              <a:rect l="l" t="t" r="r" b="b"/>
              <a:pathLst>
                <a:path w="935990" h="1638300">
                  <a:moveTo>
                    <a:pt x="886053" y="0"/>
                  </a:moveTo>
                  <a:lnTo>
                    <a:pt x="871401" y="53280"/>
                  </a:lnTo>
                  <a:lnTo>
                    <a:pt x="855056" y="105253"/>
                  </a:lnTo>
                  <a:lnTo>
                    <a:pt x="837069" y="155870"/>
                  </a:lnTo>
                  <a:lnTo>
                    <a:pt x="817489" y="205085"/>
                  </a:lnTo>
                  <a:lnTo>
                    <a:pt x="796367" y="252850"/>
                  </a:lnTo>
                  <a:lnTo>
                    <a:pt x="773753" y="299117"/>
                  </a:lnTo>
                  <a:lnTo>
                    <a:pt x="749697" y="343839"/>
                  </a:lnTo>
                  <a:lnTo>
                    <a:pt x="724248" y="386968"/>
                  </a:lnTo>
                  <a:lnTo>
                    <a:pt x="697458" y="428457"/>
                  </a:lnTo>
                  <a:lnTo>
                    <a:pt x="669375" y="468257"/>
                  </a:lnTo>
                  <a:lnTo>
                    <a:pt x="640050" y="506322"/>
                  </a:lnTo>
                  <a:lnTo>
                    <a:pt x="609534" y="542605"/>
                  </a:lnTo>
                  <a:lnTo>
                    <a:pt x="577875" y="577056"/>
                  </a:lnTo>
                  <a:lnTo>
                    <a:pt x="545125" y="609630"/>
                  </a:lnTo>
                  <a:lnTo>
                    <a:pt x="511333" y="640277"/>
                  </a:lnTo>
                  <a:lnTo>
                    <a:pt x="476549" y="668952"/>
                  </a:lnTo>
                  <a:lnTo>
                    <a:pt x="440823" y="695606"/>
                  </a:lnTo>
                  <a:lnTo>
                    <a:pt x="404205" y="720192"/>
                  </a:lnTo>
                  <a:lnTo>
                    <a:pt x="366746" y="742661"/>
                  </a:lnTo>
                  <a:lnTo>
                    <a:pt x="328496" y="762968"/>
                  </a:lnTo>
                  <a:lnTo>
                    <a:pt x="289504" y="781063"/>
                  </a:lnTo>
                  <a:lnTo>
                    <a:pt x="249820" y="796900"/>
                  </a:lnTo>
                  <a:lnTo>
                    <a:pt x="209495" y="810431"/>
                  </a:lnTo>
                  <a:lnTo>
                    <a:pt x="168578" y="821609"/>
                  </a:lnTo>
                  <a:lnTo>
                    <a:pt x="127121" y="830385"/>
                  </a:lnTo>
                  <a:lnTo>
                    <a:pt x="85171" y="836713"/>
                  </a:lnTo>
                  <a:lnTo>
                    <a:pt x="42781" y="840544"/>
                  </a:lnTo>
                  <a:lnTo>
                    <a:pt x="0" y="841832"/>
                  </a:lnTo>
                  <a:lnTo>
                    <a:pt x="0" y="1637753"/>
                  </a:lnTo>
                  <a:lnTo>
                    <a:pt x="50990" y="1635911"/>
                  </a:lnTo>
                  <a:lnTo>
                    <a:pt x="101755" y="1630399"/>
                  </a:lnTo>
                  <a:lnTo>
                    <a:pt x="152180" y="1621242"/>
                  </a:lnTo>
                  <a:lnTo>
                    <a:pt x="202155" y="1608464"/>
                  </a:lnTo>
                  <a:lnTo>
                    <a:pt x="251567" y="1592091"/>
                  </a:lnTo>
                  <a:lnTo>
                    <a:pt x="300304" y="1572145"/>
                  </a:lnTo>
                  <a:lnTo>
                    <a:pt x="337495" y="1554293"/>
                  </a:lnTo>
                  <a:lnTo>
                    <a:pt x="373770" y="1534585"/>
                  </a:lnTo>
                  <a:lnTo>
                    <a:pt x="409109" y="1513078"/>
                  </a:lnTo>
                  <a:lnTo>
                    <a:pt x="443491" y="1489824"/>
                  </a:lnTo>
                  <a:lnTo>
                    <a:pt x="476896" y="1464879"/>
                  </a:lnTo>
                  <a:lnTo>
                    <a:pt x="509303" y="1438297"/>
                  </a:lnTo>
                  <a:lnTo>
                    <a:pt x="540692" y="1410133"/>
                  </a:lnTo>
                  <a:lnTo>
                    <a:pt x="571043" y="1380441"/>
                  </a:lnTo>
                  <a:lnTo>
                    <a:pt x="600336" y="1349276"/>
                  </a:lnTo>
                  <a:lnTo>
                    <a:pt x="628550" y="1316693"/>
                  </a:lnTo>
                  <a:lnTo>
                    <a:pt x="655664" y="1282746"/>
                  </a:lnTo>
                  <a:lnTo>
                    <a:pt x="681659" y="1247489"/>
                  </a:lnTo>
                  <a:lnTo>
                    <a:pt x="706515" y="1210977"/>
                  </a:lnTo>
                  <a:lnTo>
                    <a:pt x="730210" y="1173266"/>
                  </a:lnTo>
                  <a:lnTo>
                    <a:pt x="752724" y="1134408"/>
                  </a:lnTo>
                  <a:lnTo>
                    <a:pt x="774038" y="1094460"/>
                  </a:lnTo>
                  <a:lnTo>
                    <a:pt x="794130" y="1053475"/>
                  </a:lnTo>
                  <a:lnTo>
                    <a:pt x="812981" y="1011508"/>
                  </a:lnTo>
                  <a:lnTo>
                    <a:pt x="830570" y="968613"/>
                  </a:lnTo>
                  <a:lnTo>
                    <a:pt x="846877" y="924846"/>
                  </a:lnTo>
                  <a:lnTo>
                    <a:pt x="861882" y="880260"/>
                  </a:lnTo>
                  <a:lnTo>
                    <a:pt x="875563" y="834911"/>
                  </a:lnTo>
                  <a:lnTo>
                    <a:pt x="887902" y="788853"/>
                  </a:lnTo>
                  <a:lnTo>
                    <a:pt x="898877" y="742140"/>
                  </a:lnTo>
                  <a:lnTo>
                    <a:pt x="908468" y="694827"/>
                  </a:lnTo>
                  <a:lnTo>
                    <a:pt x="916654" y="646968"/>
                  </a:lnTo>
                  <a:lnTo>
                    <a:pt x="923417" y="598619"/>
                  </a:lnTo>
                  <a:lnTo>
                    <a:pt x="928734" y="549833"/>
                  </a:lnTo>
                  <a:lnTo>
                    <a:pt x="932587" y="500666"/>
                  </a:lnTo>
                  <a:lnTo>
                    <a:pt x="934954" y="451171"/>
                  </a:lnTo>
                  <a:lnTo>
                    <a:pt x="935815" y="401404"/>
                  </a:lnTo>
                  <a:lnTo>
                    <a:pt x="935150" y="351418"/>
                  </a:lnTo>
                  <a:lnTo>
                    <a:pt x="932938" y="301270"/>
                  </a:lnTo>
                  <a:lnTo>
                    <a:pt x="929159" y="251012"/>
                  </a:lnTo>
                  <a:lnTo>
                    <a:pt x="923794" y="200700"/>
                  </a:lnTo>
                  <a:lnTo>
                    <a:pt x="916821" y="150388"/>
                  </a:lnTo>
                  <a:lnTo>
                    <a:pt x="908220" y="100131"/>
                  </a:lnTo>
                  <a:lnTo>
                    <a:pt x="897971" y="49983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/>
            <p:cNvSpPr/>
            <p:nvPr/>
          </p:nvSpPr>
          <p:spPr>
            <a:xfrm>
              <a:off x="8893035" y="1952091"/>
              <a:ext cx="935990" cy="3602990"/>
            </a:xfrm>
            <a:custGeom>
              <a:avLst/>
              <a:gdLst/>
              <a:ahLst/>
              <a:cxnLst/>
              <a:rect l="l" t="t" r="r" b="b"/>
              <a:pathLst>
                <a:path w="935990" h="3602990">
                  <a:moveTo>
                    <a:pt x="935570" y="2362771"/>
                  </a:moveTo>
                  <a:lnTo>
                    <a:pt x="934684" y="2308631"/>
                  </a:lnTo>
                  <a:lnTo>
                    <a:pt x="932046" y="2254957"/>
                  </a:lnTo>
                  <a:lnTo>
                    <a:pt x="927687" y="2201806"/>
                  </a:lnTo>
                  <a:lnTo>
                    <a:pt x="921637" y="2149236"/>
                  </a:lnTo>
                  <a:lnTo>
                    <a:pt x="913929" y="2097305"/>
                  </a:lnTo>
                  <a:lnTo>
                    <a:pt x="904593" y="2046073"/>
                  </a:lnTo>
                  <a:lnTo>
                    <a:pt x="893660" y="1995596"/>
                  </a:lnTo>
                  <a:lnTo>
                    <a:pt x="881161" y="1945932"/>
                  </a:lnTo>
                  <a:lnTo>
                    <a:pt x="867128" y="1897141"/>
                  </a:lnTo>
                  <a:lnTo>
                    <a:pt x="851590" y="1849279"/>
                  </a:lnTo>
                  <a:lnTo>
                    <a:pt x="834579" y="1802406"/>
                  </a:lnTo>
                  <a:lnTo>
                    <a:pt x="816127" y="1756579"/>
                  </a:lnTo>
                  <a:lnTo>
                    <a:pt x="796263" y="1711856"/>
                  </a:lnTo>
                  <a:lnTo>
                    <a:pt x="775020" y="1668295"/>
                  </a:lnTo>
                  <a:lnTo>
                    <a:pt x="752427" y="1625955"/>
                  </a:lnTo>
                  <a:lnTo>
                    <a:pt x="728517" y="1584893"/>
                  </a:lnTo>
                  <a:lnTo>
                    <a:pt x="703320" y="1545168"/>
                  </a:lnTo>
                  <a:lnTo>
                    <a:pt x="676867" y="1506838"/>
                  </a:lnTo>
                  <a:lnTo>
                    <a:pt x="649189" y="1469961"/>
                  </a:lnTo>
                  <a:lnTo>
                    <a:pt x="620317" y="1434595"/>
                  </a:lnTo>
                  <a:lnTo>
                    <a:pt x="590282" y="1400797"/>
                  </a:lnTo>
                  <a:lnTo>
                    <a:pt x="559116" y="1368627"/>
                  </a:lnTo>
                  <a:lnTo>
                    <a:pt x="526848" y="1338142"/>
                  </a:lnTo>
                  <a:lnTo>
                    <a:pt x="493511" y="1309400"/>
                  </a:lnTo>
                  <a:lnTo>
                    <a:pt x="459135" y="1282460"/>
                  </a:lnTo>
                  <a:lnTo>
                    <a:pt x="423750" y="1257380"/>
                  </a:lnTo>
                  <a:lnTo>
                    <a:pt x="387389" y="1234216"/>
                  </a:lnTo>
                  <a:lnTo>
                    <a:pt x="350082" y="1213029"/>
                  </a:lnTo>
                  <a:lnTo>
                    <a:pt x="311861" y="1193876"/>
                  </a:lnTo>
                  <a:lnTo>
                    <a:pt x="311861" y="1591843"/>
                  </a:lnTo>
                  <a:lnTo>
                    <a:pt x="0" y="725017"/>
                  </a:lnTo>
                  <a:lnTo>
                    <a:pt x="311861" y="0"/>
                  </a:lnTo>
                  <a:lnTo>
                    <a:pt x="311861" y="397954"/>
                  </a:lnTo>
                  <a:lnTo>
                    <a:pt x="350082" y="417107"/>
                  </a:lnTo>
                  <a:lnTo>
                    <a:pt x="387389" y="438295"/>
                  </a:lnTo>
                  <a:lnTo>
                    <a:pt x="423750" y="461458"/>
                  </a:lnTo>
                  <a:lnTo>
                    <a:pt x="459135" y="486538"/>
                  </a:lnTo>
                  <a:lnTo>
                    <a:pt x="493511" y="513479"/>
                  </a:lnTo>
                  <a:lnTo>
                    <a:pt x="526848" y="542220"/>
                  </a:lnTo>
                  <a:lnTo>
                    <a:pt x="559116" y="572705"/>
                  </a:lnTo>
                  <a:lnTo>
                    <a:pt x="590282" y="604875"/>
                  </a:lnTo>
                  <a:lnTo>
                    <a:pt x="620317" y="638673"/>
                  </a:lnTo>
                  <a:lnTo>
                    <a:pt x="649189" y="674039"/>
                  </a:lnTo>
                  <a:lnTo>
                    <a:pt x="676867" y="710917"/>
                  </a:lnTo>
                  <a:lnTo>
                    <a:pt x="703320" y="749247"/>
                  </a:lnTo>
                  <a:lnTo>
                    <a:pt x="728517" y="788972"/>
                  </a:lnTo>
                  <a:lnTo>
                    <a:pt x="752427" y="830033"/>
                  </a:lnTo>
                  <a:lnTo>
                    <a:pt x="775020" y="872373"/>
                  </a:lnTo>
                  <a:lnTo>
                    <a:pt x="796263" y="915934"/>
                  </a:lnTo>
                  <a:lnTo>
                    <a:pt x="816127" y="960657"/>
                  </a:lnTo>
                  <a:lnTo>
                    <a:pt x="834579" y="1006484"/>
                  </a:lnTo>
                  <a:lnTo>
                    <a:pt x="851590" y="1053358"/>
                  </a:lnTo>
                  <a:lnTo>
                    <a:pt x="867128" y="1101219"/>
                  </a:lnTo>
                  <a:lnTo>
                    <a:pt x="881161" y="1150011"/>
                  </a:lnTo>
                  <a:lnTo>
                    <a:pt x="893660" y="1199674"/>
                  </a:lnTo>
                  <a:lnTo>
                    <a:pt x="904593" y="1250151"/>
                  </a:lnTo>
                  <a:lnTo>
                    <a:pt x="913929" y="1301384"/>
                  </a:lnTo>
                  <a:lnTo>
                    <a:pt x="921637" y="1353314"/>
                  </a:lnTo>
                  <a:lnTo>
                    <a:pt x="927687" y="1405884"/>
                  </a:lnTo>
                  <a:lnTo>
                    <a:pt x="932046" y="1459035"/>
                  </a:lnTo>
                  <a:lnTo>
                    <a:pt x="934684" y="1512710"/>
                  </a:lnTo>
                  <a:lnTo>
                    <a:pt x="935570" y="1566849"/>
                  </a:lnTo>
                  <a:lnTo>
                    <a:pt x="935570" y="2362771"/>
                  </a:lnTo>
                  <a:lnTo>
                    <a:pt x="934659" y="2417996"/>
                  </a:lnTo>
                  <a:lnTo>
                    <a:pt x="931949" y="2472603"/>
                  </a:lnTo>
                  <a:lnTo>
                    <a:pt x="927480" y="2526541"/>
                  </a:lnTo>
                  <a:lnTo>
                    <a:pt x="921290" y="2579759"/>
                  </a:lnTo>
                  <a:lnTo>
                    <a:pt x="913415" y="2632208"/>
                  </a:lnTo>
                  <a:lnTo>
                    <a:pt x="903895" y="2683837"/>
                  </a:lnTo>
                  <a:lnTo>
                    <a:pt x="892767" y="2734595"/>
                  </a:lnTo>
                  <a:lnTo>
                    <a:pt x="880069" y="2784432"/>
                  </a:lnTo>
                  <a:lnTo>
                    <a:pt x="865840" y="2833297"/>
                  </a:lnTo>
                  <a:lnTo>
                    <a:pt x="850118" y="2881141"/>
                  </a:lnTo>
                  <a:lnTo>
                    <a:pt x="832940" y="2927913"/>
                  </a:lnTo>
                  <a:lnTo>
                    <a:pt x="814344" y="2973562"/>
                  </a:lnTo>
                  <a:lnTo>
                    <a:pt x="794369" y="3018039"/>
                  </a:lnTo>
                  <a:lnTo>
                    <a:pt x="773052" y="3061292"/>
                  </a:lnTo>
                  <a:lnTo>
                    <a:pt x="750432" y="3103271"/>
                  </a:lnTo>
                  <a:lnTo>
                    <a:pt x="726547" y="3143926"/>
                  </a:lnTo>
                  <a:lnTo>
                    <a:pt x="701434" y="3183207"/>
                  </a:lnTo>
                  <a:lnTo>
                    <a:pt x="675132" y="3221063"/>
                  </a:lnTo>
                  <a:lnTo>
                    <a:pt x="647679" y="3257444"/>
                  </a:lnTo>
                  <a:lnTo>
                    <a:pt x="619112" y="3292298"/>
                  </a:lnTo>
                  <a:lnTo>
                    <a:pt x="589471" y="3325577"/>
                  </a:lnTo>
                  <a:lnTo>
                    <a:pt x="558792" y="3357230"/>
                  </a:lnTo>
                  <a:lnTo>
                    <a:pt x="527113" y="3387205"/>
                  </a:lnTo>
                  <a:lnTo>
                    <a:pt x="494474" y="3415453"/>
                  </a:lnTo>
                  <a:lnTo>
                    <a:pt x="460911" y="3441924"/>
                  </a:lnTo>
                  <a:lnTo>
                    <a:pt x="426464" y="3466566"/>
                  </a:lnTo>
                  <a:lnTo>
                    <a:pt x="391169" y="3489331"/>
                  </a:lnTo>
                  <a:lnTo>
                    <a:pt x="355065" y="3510166"/>
                  </a:lnTo>
                  <a:lnTo>
                    <a:pt x="318191" y="3529022"/>
                  </a:lnTo>
                  <a:lnTo>
                    <a:pt x="280583" y="3545848"/>
                  </a:lnTo>
                  <a:lnTo>
                    <a:pt x="242280" y="3560595"/>
                  </a:lnTo>
                  <a:lnTo>
                    <a:pt x="203321" y="3573211"/>
                  </a:lnTo>
                  <a:lnTo>
                    <a:pt x="163742" y="3583646"/>
                  </a:lnTo>
                  <a:lnTo>
                    <a:pt x="123583" y="3591850"/>
                  </a:lnTo>
                  <a:lnTo>
                    <a:pt x="82880" y="3597772"/>
                  </a:lnTo>
                  <a:lnTo>
                    <a:pt x="41673" y="3601362"/>
                  </a:lnTo>
                  <a:lnTo>
                    <a:pt x="0" y="3602570"/>
                  </a:lnTo>
                  <a:lnTo>
                    <a:pt x="0" y="2806649"/>
                  </a:lnTo>
                  <a:lnTo>
                    <a:pt x="42782" y="2805361"/>
                  </a:lnTo>
                  <a:lnTo>
                    <a:pt x="85174" y="2801529"/>
                  </a:lnTo>
                  <a:lnTo>
                    <a:pt x="127124" y="2795201"/>
                  </a:lnTo>
                  <a:lnTo>
                    <a:pt x="168582" y="2786425"/>
                  </a:lnTo>
                  <a:lnTo>
                    <a:pt x="209499" y="2775247"/>
                  </a:lnTo>
                  <a:lnTo>
                    <a:pt x="249825" y="2761716"/>
                  </a:lnTo>
                  <a:lnTo>
                    <a:pt x="289509" y="2745878"/>
                  </a:lnTo>
                  <a:lnTo>
                    <a:pt x="328502" y="2727782"/>
                  </a:lnTo>
                  <a:lnTo>
                    <a:pt x="366752" y="2707475"/>
                  </a:lnTo>
                  <a:lnTo>
                    <a:pt x="404212" y="2685005"/>
                  </a:lnTo>
                  <a:lnTo>
                    <a:pt x="440829" y="2660419"/>
                  </a:lnTo>
                  <a:lnTo>
                    <a:pt x="476555" y="2633764"/>
                  </a:lnTo>
                  <a:lnTo>
                    <a:pt x="511339" y="2605089"/>
                  </a:lnTo>
                  <a:lnTo>
                    <a:pt x="545131" y="2574440"/>
                  </a:lnTo>
                  <a:lnTo>
                    <a:pt x="577882" y="2541866"/>
                  </a:lnTo>
                  <a:lnTo>
                    <a:pt x="609540" y="2507414"/>
                  </a:lnTo>
                  <a:lnTo>
                    <a:pt x="640057" y="2471131"/>
                  </a:lnTo>
                  <a:lnTo>
                    <a:pt x="669382" y="2433065"/>
                  </a:lnTo>
                  <a:lnTo>
                    <a:pt x="697464" y="2393264"/>
                  </a:lnTo>
                  <a:lnTo>
                    <a:pt x="724255" y="2351775"/>
                  </a:lnTo>
                  <a:lnTo>
                    <a:pt x="749704" y="2308645"/>
                  </a:lnTo>
                  <a:lnTo>
                    <a:pt x="773761" y="2263923"/>
                  </a:lnTo>
                  <a:lnTo>
                    <a:pt x="796375" y="2217656"/>
                  </a:lnTo>
                  <a:lnTo>
                    <a:pt x="817498" y="2169890"/>
                  </a:lnTo>
                  <a:lnTo>
                    <a:pt x="837078" y="2120675"/>
                  </a:lnTo>
                  <a:lnTo>
                    <a:pt x="855066" y="2070057"/>
                  </a:lnTo>
                  <a:lnTo>
                    <a:pt x="871412" y="2018084"/>
                  </a:lnTo>
                  <a:lnTo>
                    <a:pt x="886066" y="1964804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/>
            <p:cNvSpPr/>
            <p:nvPr/>
          </p:nvSpPr>
          <p:spPr>
            <a:xfrm>
              <a:off x="4836058" y="3516274"/>
              <a:ext cx="935990" cy="2362835"/>
            </a:xfrm>
            <a:custGeom>
              <a:avLst/>
              <a:gdLst/>
              <a:ahLst/>
              <a:cxnLst/>
              <a:rect l="l" t="t" r="r" b="b"/>
              <a:pathLst>
                <a:path w="935989" h="2362835">
                  <a:moveTo>
                    <a:pt x="0" y="0"/>
                  </a:moveTo>
                  <a:lnTo>
                    <a:pt x="0" y="795921"/>
                  </a:lnTo>
                  <a:lnTo>
                    <a:pt x="886" y="850061"/>
                  </a:lnTo>
                  <a:lnTo>
                    <a:pt x="3524" y="903735"/>
                  </a:lnTo>
                  <a:lnTo>
                    <a:pt x="7883" y="956887"/>
                  </a:lnTo>
                  <a:lnTo>
                    <a:pt x="13932" y="1009456"/>
                  </a:lnTo>
                  <a:lnTo>
                    <a:pt x="21641" y="1061387"/>
                  </a:lnTo>
                  <a:lnTo>
                    <a:pt x="30977" y="1112620"/>
                  </a:lnTo>
                  <a:lnTo>
                    <a:pt x="41910" y="1163097"/>
                  </a:lnTo>
                  <a:lnTo>
                    <a:pt x="54408" y="1212760"/>
                  </a:lnTo>
                  <a:lnTo>
                    <a:pt x="68442" y="1261551"/>
                  </a:lnTo>
                  <a:lnTo>
                    <a:pt x="83980" y="1309413"/>
                  </a:lnTo>
                  <a:lnTo>
                    <a:pt x="100991" y="1356286"/>
                  </a:lnTo>
                  <a:lnTo>
                    <a:pt x="119443" y="1402114"/>
                  </a:lnTo>
                  <a:lnTo>
                    <a:pt x="139307" y="1446836"/>
                  </a:lnTo>
                  <a:lnTo>
                    <a:pt x="160550" y="1490397"/>
                  </a:lnTo>
                  <a:lnTo>
                    <a:pt x="183143" y="1532737"/>
                  </a:lnTo>
                  <a:lnTo>
                    <a:pt x="207053" y="1573799"/>
                  </a:lnTo>
                  <a:lnTo>
                    <a:pt x="232250" y="1613524"/>
                  </a:lnTo>
                  <a:lnTo>
                    <a:pt x="258703" y="1651854"/>
                  </a:lnTo>
                  <a:lnTo>
                    <a:pt x="286381" y="1688731"/>
                  </a:lnTo>
                  <a:lnTo>
                    <a:pt x="315253" y="1724098"/>
                  </a:lnTo>
                  <a:lnTo>
                    <a:pt x="345288" y="1757895"/>
                  </a:lnTo>
                  <a:lnTo>
                    <a:pt x="376454" y="1790065"/>
                  </a:lnTo>
                  <a:lnTo>
                    <a:pt x="408722" y="1820550"/>
                  </a:lnTo>
                  <a:lnTo>
                    <a:pt x="442059" y="1849292"/>
                  </a:lnTo>
                  <a:lnTo>
                    <a:pt x="476435" y="1876232"/>
                  </a:lnTo>
                  <a:lnTo>
                    <a:pt x="511819" y="1901313"/>
                  </a:lnTo>
                  <a:lnTo>
                    <a:pt x="548181" y="1924476"/>
                  </a:lnTo>
                  <a:lnTo>
                    <a:pt x="585487" y="1945663"/>
                  </a:lnTo>
                  <a:lnTo>
                    <a:pt x="623709" y="1964817"/>
                  </a:lnTo>
                  <a:lnTo>
                    <a:pt x="623709" y="2362771"/>
                  </a:lnTo>
                  <a:lnTo>
                    <a:pt x="935570" y="1637753"/>
                  </a:lnTo>
                  <a:lnTo>
                    <a:pt x="766887" y="1168895"/>
                  </a:lnTo>
                  <a:lnTo>
                    <a:pt x="623709" y="1168895"/>
                  </a:lnTo>
                  <a:lnTo>
                    <a:pt x="585487" y="1149741"/>
                  </a:lnTo>
                  <a:lnTo>
                    <a:pt x="548181" y="1128554"/>
                  </a:lnTo>
                  <a:lnTo>
                    <a:pt x="511819" y="1105391"/>
                  </a:lnTo>
                  <a:lnTo>
                    <a:pt x="476435" y="1080310"/>
                  </a:lnTo>
                  <a:lnTo>
                    <a:pt x="442059" y="1053370"/>
                  </a:lnTo>
                  <a:lnTo>
                    <a:pt x="408722" y="1024628"/>
                  </a:lnTo>
                  <a:lnTo>
                    <a:pt x="376454" y="994144"/>
                  </a:lnTo>
                  <a:lnTo>
                    <a:pt x="345288" y="961973"/>
                  </a:lnTo>
                  <a:lnTo>
                    <a:pt x="315253" y="928176"/>
                  </a:lnTo>
                  <a:lnTo>
                    <a:pt x="286381" y="892810"/>
                  </a:lnTo>
                  <a:lnTo>
                    <a:pt x="258703" y="855932"/>
                  </a:lnTo>
                  <a:lnTo>
                    <a:pt x="232250" y="817602"/>
                  </a:lnTo>
                  <a:lnTo>
                    <a:pt x="207053" y="777877"/>
                  </a:lnTo>
                  <a:lnTo>
                    <a:pt x="183143" y="736816"/>
                  </a:lnTo>
                  <a:lnTo>
                    <a:pt x="160550" y="694475"/>
                  </a:lnTo>
                  <a:lnTo>
                    <a:pt x="139307" y="650915"/>
                  </a:lnTo>
                  <a:lnTo>
                    <a:pt x="119443" y="606192"/>
                  </a:lnTo>
                  <a:lnTo>
                    <a:pt x="100991" y="560365"/>
                  </a:lnTo>
                  <a:lnTo>
                    <a:pt x="83980" y="513491"/>
                  </a:lnTo>
                  <a:lnTo>
                    <a:pt x="68442" y="465630"/>
                  </a:lnTo>
                  <a:lnTo>
                    <a:pt x="54408" y="416838"/>
                  </a:lnTo>
                  <a:lnTo>
                    <a:pt x="41910" y="367175"/>
                  </a:lnTo>
                  <a:lnTo>
                    <a:pt x="30977" y="316698"/>
                  </a:lnTo>
                  <a:lnTo>
                    <a:pt x="21641" y="265465"/>
                  </a:lnTo>
                  <a:lnTo>
                    <a:pt x="13932" y="213535"/>
                  </a:lnTo>
                  <a:lnTo>
                    <a:pt x="7883" y="160965"/>
                  </a:lnTo>
                  <a:lnTo>
                    <a:pt x="3524" y="107814"/>
                  </a:lnTo>
                  <a:lnTo>
                    <a:pt x="886" y="54139"/>
                  </a:lnTo>
                  <a:lnTo>
                    <a:pt x="0" y="0"/>
                  </a:lnTo>
                  <a:close/>
                </a:path>
                <a:path w="935989" h="2362835">
                  <a:moveTo>
                    <a:pt x="623709" y="770928"/>
                  </a:moveTo>
                  <a:lnTo>
                    <a:pt x="623709" y="1168895"/>
                  </a:lnTo>
                  <a:lnTo>
                    <a:pt x="766887" y="1168895"/>
                  </a:lnTo>
                  <a:lnTo>
                    <a:pt x="623709" y="770928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/>
            <p:cNvSpPr/>
            <p:nvPr/>
          </p:nvSpPr>
          <p:spPr>
            <a:xfrm>
              <a:off x="4835801" y="2276474"/>
              <a:ext cx="935990" cy="1638300"/>
            </a:xfrm>
            <a:custGeom>
              <a:avLst/>
              <a:gdLst/>
              <a:ahLst/>
              <a:cxnLst/>
              <a:rect l="l" t="t" r="r" b="b"/>
              <a:pathLst>
                <a:path w="935989" h="1638300">
                  <a:moveTo>
                    <a:pt x="935815" y="0"/>
                  </a:moveTo>
                  <a:lnTo>
                    <a:pt x="884824" y="1842"/>
                  </a:lnTo>
                  <a:lnTo>
                    <a:pt x="834059" y="7354"/>
                  </a:lnTo>
                  <a:lnTo>
                    <a:pt x="783634" y="16511"/>
                  </a:lnTo>
                  <a:lnTo>
                    <a:pt x="733659" y="29289"/>
                  </a:lnTo>
                  <a:lnTo>
                    <a:pt x="684247" y="45662"/>
                  </a:lnTo>
                  <a:lnTo>
                    <a:pt x="635510" y="65608"/>
                  </a:lnTo>
                  <a:lnTo>
                    <a:pt x="598319" y="83460"/>
                  </a:lnTo>
                  <a:lnTo>
                    <a:pt x="562044" y="103167"/>
                  </a:lnTo>
                  <a:lnTo>
                    <a:pt x="526705" y="124675"/>
                  </a:lnTo>
                  <a:lnTo>
                    <a:pt x="492323" y="147929"/>
                  </a:lnTo>
                  <a:lnTo>
                    <a:pt x="458918" y="172874"/>
                  </a:lnTo>
                  <a:lnTo>
                    <a:pt x="426511" y="199456"/>
                  </a:lnTo>
                  <a:lnTo>
                    <a:pt x="395122" y="227620"/>
                  </a:lnTo>
                  <a:lnTo>
                    <a:pt x="364771" y="257312"/>
                  </a:lnTo>
                  <a:lnTo>
                    <a:pt x="335478" y="288477"/>
                  </a:lnTo>
                  <a:lnTo>
                    <a:pt x="307264" y="321060"/>
                  </a:lnTo>
                  <a:lnTo>
                    <a:pt x="280150" y="355007"/>
                  </a:lnTo>
                  <a:lnTo>
                    <a:pt x="254155" y="390264"/>
                  </a:lnTo>
                  <a:lnTo>
                    <a:pt x="229300" y="426775"/>
                  </a:lnTo>
                  <a:lnTo>
                    <a:pt x="205605" y="464487"/>
                  </a:lnTo>
                  <a:lnTo>
                    <a:pt x="183090" y="503345"/>
                  </a:lnTo>
                  <a:lnTo>
                    <a:pt x="161776" y="543293"/>
                  </a:lnTo>
                  <a:lnTo>
                    <a:pt x="141684" y="584278"/>
                  </a:lnTo>
                  <a:lnTo>
                    <a:pt x="122833" y="626245"/>
                  </a:lnTo>
                  <a:lnTo>
                    <a:pt x="105244" y="669140"/>
                  </a:lnTo>
                  <a:lnTo>
                    <a:pt x="88937" y="712907"/>
                  </a:lnTo>
                  <a:lnTo>
                    <a:pt x="73933" y="757493"/>
                  </a:lnTo>
                  <a:lnTo>
                    <a:pt x="60251" y="802842"/>
                  </a:lnTo>
                  <a:lnTo>
                    <a:pt x="47913" y="848900"/>
                  </a:lnTo>
                  <a:lnTo>
                    <a:pt x="36938" y="895613"/>
                  </a:lnTo>
                  <a:lnTo>
                    <a:pt x="27347" y="942926"/>
                  </a:lnTo>
                  <a:lnTo>
                    <a:pt x="19160" y="990785"/>
                  </a:lnTo>
                  <a:lnTo>
                    <a:pt x="12397" y="1039134"/>
                  </a:lnTo>
                  <a:lnTo>
                    <a:pt x="7080" y="1087920"/>
                  </a:lnTo>
                  <a:lnTo>
                    <a:pt x="3227" y="1137087"/>
                  </a:lnTo>
                  <a:lnTo>
                    <a:pt x="861" y="1186582"/>
                  </a:lnTo>
                  <a:lnTo>
                    <a:pt x="0" y="1236349"/>
                  </a:lnTo>
                  <a:lnTo>
                    <a:pt x="665" y="1286334"/>
                  </a:lnTo>
                  <a:lnTo>
                    <a:pt x="2876" y="1336483"/>
                  </a:lnTo>
                  <a:lnTo>
                    <a:pt x="6655" y="1386741"/>
                  </a:lnTo>
                  <a:lnTo>
                    <a:pt x="12020" y="1437053"/>
                  </a:lnTo>
                  <a:lnTo>
                    <a:pt x="18993" y="1487365"/>
                  </a:lnTo>
                  <a:lnTo>
                    <a:pt x="27594" y="1537622"/>
                  </a:lnTo>
                  <a:lnTo>
                    <a:pt x="37843" y="1587770"/>
                  </a:lnTo>
                  <a:lnTo>
                    <a:pt x="49755" y="1637729"/>
                  </a:lnTo>
                  <a:lnTo>
                    <a:pt x="64402" y="1584473"/>
                  </a:lnTo>
                  <a:lnTo>
                    <a:pt x="80748" y="1532500"/>
                  </a:lnTo>
                  <a:lnTo>
                    <a:pt x="98736" y="1481883"/>
                  </a:lnTo>
                  <a:lnTo>
                    <a:pt x="118317" y="1432668"/>
                  </a:lnTo>
                  <a:lnTo>
                    <a:pt x="139440" y="1384903"/>
                  </a:lnTo>
                  <a:lnTo>
                    <a:pt x="162055" y="1338636"/>
                  </a:lnTo>
                  <a:lnTo>
                    <a:pt x="186112" y="1293914"/>
                  </a:lnTo>
                  <a:lnTo>
                    <a:pt x="211561" y="1250785"/>
                  </a:lnTo>
                  <a:lnTo>
                    <a:pt x="238353" y="1209296"/>
                  </a:lnTo>
                  <a:lnTo>
                    <a:pt x="266436" y="1169496"/>
                  </a:lnTo>
                  <a:lnTo>
                    <a:pt x="295761" y="1131430"/>
                  </a:lnTo>
                  <a:lnTo>
                    <a:pt x="326278" y="1095148"/>
                  </a:lnTo>
                  <a:lnTo>
                    <a:pt x="357937" y="1060697"/>
                  </a:lnTo>
                  <a:lnTo>
                    <a:pt x="390688" y="1028123"/>
                  </a:lnTo>
                  <a:lnTo>
                    <a:pt x="424480" y="997475"/>
                  </a:lnTo>
                  <a:lnTo>
                    <a:pt x="459265" y="968801"/>
                  </a:lnTo>
                  <a:lnTo>
                    <a:pt x="494991" y="942147"/>
                  </a:lnTo>
                  <a:lnTo>
                    <a:pt x="531608" y="917561"/>
                  </a:lnTo>
                  <a:lnTo>
                    <a:pt x="569067" y="895092"/>
                  </a:lnTo>
                  <a:lnTo>
                    <a:pt x="607318" y="874785"/>
                  </a:lnTo>
                  <a:lnTo>
                    <a:pt x="646310" y="856690"/>
                  </a:lnTo>
                  <a:lnTo>
                    <a:pt x="685994" y="840853"/>
                  </a:lnTo>
                  <a:lnTo>
                    <a:pt x="726319" y="827322"/>
                  </a:lnTo>
                  <a:lnTo>
                    <a:pt x="767236" y="816144"/>
                  </a:lnTo>
                  <a:lnTo>
                    <a:pt x="808694" y="807368"/>
                  </a:lnTo>
                  <a:lnTo>
                    <a:pt x="850643" y="801040"/>
                  </a:lnTo>
                  <a:lnTo>
                    <a:pt x="893033" y="797209"/>
                  </a:lnTo>
                  <a:lnTo>
                    <a:pt x="935815" y="795921"/>
                  </a:lnTo>
                  <a:lnTo>
                    <a:pt x="935815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/>
            <p:cNvSpPr/>
            <p:nvPr/>
          </p:nvSpPr>
          <p:spPr>
            <a:xfrm>
              <a:off x="4836058" y="2276474"/>
              <a:ext cx="935990" cy="3602990"/>
            </a:xfrm>
            <a:custGeom>
              <a:avLst/>
              <a:gdLst/>
              <a:ahLst/>
              <a:cxnLst/>
              <a:rect l="l" t="t" r="r" b="b"/>
              <a:pathLst>
                <a:path w="935989" h="3602990">
                  <a:moveTo>
                    <a:pt x="0" y="1239799"/>
                  </a:moveTo>
                  <a:lnTo>
                    <a:pt x="886" y="1293939"/>
                  </a:lnTo>
                  <a:lnTo>
                    <a:pt x="3524" y="1347613"/>
                  </a:lnTo>
                  <a:lnTo>
                    <a:pt x="7883" y="1400764"/>
                  </a:lnTo>
                  <a:lnTo>
                    <a:pt x="13932" y="1453334"/>
                  </a:lnTo>
                  <a:lnTo>
                    <a:pt x="21641" y="1505265"/>
                  </a:lnTo>
                  <a:lnTo>
                    <a:pt x="30977" y="1556497"/>
                  </a:lnTo>
                  <a:lnTo>
                    <a:pt x="41910" y="1606974"/>
                  </a:lnTo>
                  <a:lnTo>
                    <a:pt x="54408" y="1656638"/>
                  </a:lnTo>
                  <a:lnTo>
                    <a:pt x="68442" y="1705429"/>
                  </a:lnTo>
                  <a:lnTo>
                    <a:pt x="83980" y="1753291"/>
                  </a:lnTo>
                  <a:lnTo>
                    <a:pt x="100991" y="1800164"/>
                  </a:lnTo>
                  <a:lnTo>
                    <a:pt x="119443" y="1845991"/>
                  </a:lnTo>
                  <a:lnTo>
                    <a:pt x="139307" y="1890714"/>
                  </a:lnTo>
                  <a:lnTo>
                    <a:pt x="160550" y="1934275"/>
                  </a:lnTo>
                  <a:lnTo>
                    <a:pt x="183143" y="1976615"/>
                  </a:lnTo>
                  <a:lnTo>
                    <a:pt x="207053" y="2017677"/>
                  </a:lnTo>
                  <a:lnTo>
                    <a:pt x="232250" y="2057401"/>
                  </a:lnTo>
                  <a:lnTo>
                    <a:pt x="258703" y="2095732"/>
                  </a:lnTo>
                  <a:lnTo>
                    <a:pt x="286381" y="2132609"/>
                  </a:lnTo>
                  <a:lnTo>
                    <a:pt x="315253" y="2167975"/>
                  </a:lnTo>
                  <a:lnTo>
                    <a:pt x="345288" y="2201773"/>
                  </a:lnTo>
                  <a:lnTo>
                    <a:pt x="376454" y="2233943"/>
                  </a:lnTo>
                  <a:lnTo>
                    <a:pt x="408722" y="2264428"/>
                  </a:lnTo>
                  <a:lnTo>
                    <a:pt x="442059" y="2293170"/>
                  </a:lnTo>
                  <a:lnTo>
                    <a:pt x="476435" y="2320110"/>
                  </a:lnTo>
                  <a:lnTo>
                    <a:pt x="511819" y="2345190"/>
                  </a:lnTo>
                  <a:lnTo>
                    <a:pt x="548181" y="2368353"/>
                  </a:lnTo>
                  <a:lnTo>
                    <a:pt x="585487" y="2389541"/>
                  </a:lnTo>
                  <a:lnTo>
                    <a:pt x="623709" y="2408694"/>
                  </a:lnTo>
                  <a:lnTo>
                    <a:pt x="623709" y="2010727"/>
                  </a:lnTo>
                  <a:lnTo>
                    <a:pt x="935570" y="2877553"/>
                  </a:lnTo>
                  <a:lnTo>
                    <a:pt x="623709" y="3602570"/>
                  </a:lnTo>
                  <a:lnTo>
                    <a:pt x="623709" y="3204616"/>
                  </a:lnTo>
                  <a:lnTo>
                    <a:pt x="585487" y="3185462"/>
                  </a:lnTo>
                  <a:lnTo>
                    <a:pt x="548181" y="3164275"/>
                  </a:lnTo>
                  <a:lnTo>
                    <a:pt x="511819" y="3141112"/>
                  </a:lnTo>
                  <a:lnTo>
                    <a:pt x="476435" y="3116031"/>
                  </a:lnTo>
                  <a:lnTo>
                    <a:pt x="442059" y="3089091"/>
                  </a:lnTo>
                  <a:lnTo>
                    <a:pt x="408722" y="3060350"/>
                  </a:lnTo>
                  <a:lnTo>
                    <a:pt x="376454" y="3029865"/>
                  </a:lnTo>
                  <a:lnTo>
                    <a:pt x="345288" y="2997694"/>
                  </a:lnTo>
                  <a:lnTo>
                    <a:pt x="315253" y="2963897"/>
                  </a:lnTo>
                  <a:lnTo>
                    <a:pt x="286381" y="2928531"/>
                  </a:lnTo>
                  <a:lnTo>
                    <a:pt x="258703" y="2891653"/>
                  </a:lnTo>
                  <a:lnTo>
                    <a:pt x="232250" y="2853323"/>
                  </a:lnTo>
                  <a:lnTo>
                    <a:pt x="207053" y="2813598"/>
                  </a:lnTo>
                  <a:lnTo>
                    <a:pt x="183143" y="2772537"/>
                  </a:lnTo>
                  <a:lnTo>
                    <a:pt x="160550" y="2730197"/>
                  </a:lnTo>
                  <a:lnTo>
                    <a:pt x="139307" y="2686636"/>
                  </a:lnTo>
                  <a:lnTo>
                    <a:pt x="119443" y="2641913"/>
                  </a:lnTo>
                  <a:lnTo>
                    <a:pt x="100991" y="2596086"/>
                  </a:lnTo>
                  <a:lnTo>
                    <a:pt x="83980" y="2549212"/>
                  </a:lnTo>
                  <a:lnTo>
                    <a:pt x="68442" y="2501351"/>
                  </a:lnTo>
                  <a:lnTo>
                    <a:pt x="54408" y="2452559"/>
                  </a:lnTo>
                  <a:lnTo>
                    <a:pt x="41910" y="2402896"/>
                  </a:lnTo>
                  <a:lnTo>
                    <a:pt x="30977" y="2352419"/>
                  </a:lnTo>
                  <a:lnTo>
                    <a:pt x="21641" y="2301186"/>
                  </a:lnTo>
                  <a:lnTo>
                    <a:pt x="13932" y="2249256"/>
                  </a:lnTo>
                  <a:lnTo>
                    <a:pt x="7883" y="2196686"/>
                  </a:lnTo>
                  <a:lnTo>
                    <a:pt x="3524" y="2143535"/>
                  </a:lnTo>
                  <a:lnTo>
                    <a:pt x="886" y="2089860"/>
                  </a:lnTo>
                  <a:lnTo>
                    <a:pt x="0" y="2035721"/>
                  </a:lnTo>
                  <a:lnTo>
                    <a:pt x="0" y="1239799"/>
                  </a:lnTo>
                  <a:lnTo>
                    <a:pt x="911" y="1184574"/>
                  </a:lnTo>
                  <a:lnTo>
                    <a:pt x="3620" y="1129967"/>
                  </a:lnTo>
                  <a:lnTo>
                    <a:pt x="8090" y="1076029"/>
                  </a:lnTo>
                  <a:lnTo>
                    <a:pt x="14280" y="1022810"/>
                  </a:lnTo>
                  <a:lnTo>
                    <a:pt x="22155" y="970362"/>
                  </a:lnTo>
                  <a:lnTo>
                    <a:pt x="31675" y="918733"/>
                  </a:lnTo>
                  <a:lnTo>
                    <a:pt x="42803" y="867975"/>
                  </a:lnTo>
                  <a:lnTo>
                    <a:pt x="55500" y="818138"/>
                  </a:lnTo>
                  <a:lnTo>
                    <a:pt x="69729" y="769273"/>
                  </a:lnTo>
                  <a:lnTo>
                    <a:pt x="85452" y="721429"/>
                  </a:lnTo>
                  <a:lnTo>
                    <a:pt x="102630" y="674657"/>
                  </a:lnTo>
                  <a:lnTo>
                    <a:pt x="121226" y="629007"/>
                  </a:lnTo>
                  <a:lnTo>
                    <a:pt x="141201" y="584531"/>
                  </a:lnTo>
                  <a:lnTo>
                    <a:pt x="162517" y="541278"/>
                  </a:lnTo>
                  <a:lnTo>
                    <a:pt x="185137" y="499299"/>
                  </a:lnTo>
                  <a:lnTo>
                    <a:pt x="209023" y="458643"/>
                  </a:lnTo>
                  <a:lnTo>
                    <a:pt x="234135" y="419363"/>
                  </a:lnTo>
                  <a:lnTo>
                    <a:pt x="260438" y="381507"/>
                  </a:lnTo>
                  <a:lnTo>
                    <a:pt x="287891" y="345126"/>
                  </a:lnTo>
                  <a:lnTo>
                    <a:pt x="316457" y="310271"/>
                  </a:lnTo>
                  <a:lnTo>
                    <a:pt x="346099" y="276993"/>
                  </a:lnTo>
                  <a:lnTo>
                    <a:pt x="376778" y="245340"/>
                  </a:lnTo>
                  <a:lnTo>
                    <a:pt x="408457" y="215365"/>
                  </a:lnTo>
                  <a:lnTo>
                    <a:pt x="441096" y="187117"/>
                  </a:lnTo>
                  <a:lnTo>
                    <a:pt x="474658" y="160646"/>
                  </a:lnTo>
                  <a:lnTo>
                    <a:pt x="509106" y="136003"/>
                  </a:lnTo>
                  <a:lnTo>
                    <a:pt x="544401" y="113239"/>
                  </a:lnTo>
                  <a:lnTo>
                    <a:pt x="580505" y="92404"/>
                  </a:lnTo>
                  <a:lnTo>
                    <a:pt x="617379" y="73548"/>
                  </a:lnTo>
                  <a:lnTo>
                    <a:pt x="654987" y="56722"/>
                  </a:lnTo>
                  <a:lnTo>
                    <a:pt x="693290" y="41975"/>
                  </a:lnTo>
                  <a:lnTo>
                    <a:pt x="732249" y="29359"/>
                  </a:lnTo>
                  <a:lnTo>
                    <a:pt x="771828" y="18924"/>
                  </a:lnTo>
                  <a:lnTo>
                    <a:pt x="811987" y="10720"/>
                  </a:lnTo>
                  <a:lnTo>
                    <a:pt x="852690" y="4798"/>
                  </a:lnTo>
                  <a:lnTo>
                    <a:pt x="893897" y="1207"/>
                  </a:lnTo>
                  <a:lnTo>
                    <a:pt x="935570" y="0"/>
                  </a:lnTo>
                  <a:lnTo>
                    <a:pt x="935570" y="795921"/>
                  </a:lnTo>
                  <a:lnTo>
                    <a:pt x="892788" y="797209"/>
                  </a:lnTo>
                  <a:lnTo>
                    <a:pt x="850396" y="801041"/>
                  </a:lnTo>
                  <a:lnTo>
                    <a:pt x="808446" y="807368"/>
                  </a:lnTo>
                  <a:lnTo>
                    <a:pt x="766987" y="816145"/>
                  </a:lnTo>
                  <a:lnTo>
                    <a:pt x="726069" y="827323"/>
                  </a:lnTo>
                  <a:lnTo>
                    <a:pt x="685743" y="840854"/>
                  </a:lnTo>
                  <a:lnTo>
                    <a:pt x="646059" y="856692"/>
                  </a:lnTo>
                  <a:lnTo>
                    <a:pt x="607066" y="874788"/>
                  </a:lnTo>
                  <a:lnTo>
                    <a:pt x="568815" y="895095"/>
                  </a:lnTo>
                  <a:lnTo>
                    <a:pt x="531355" y="917565"/>
                  </a:lnTo>
                  <a:lnTo>
                    <a:pt x="494737" y="942151"/>
                  </a:lnTo>
                  <a:lnTo>
                    <a:pt x="459011" y="968806"/>
                  </a:lnTo>
                  <a:lnTo>
                    <a:pt x="424227" y="997481"/>
                  </a:lnTo>
                  <a:lnTo>
                    <a:pt x="390434" y="1028130"/>
                  </a:lnTo>
                  <a:lnTo>
                    <a:pt x="357683" y="1060704"/>
                  </a:lnTo>
                  <a:lnTo>
                    <a:pt x="326024" y="1095156"/>
                  </a:lnTo>
                  <a:lnTo>
                    <a:pt x="295508" y="1131439"/>
                  </a:lnTo>
                  <a:lnTo>
                    <a:pt x="266183" y="1169505"/>
                  </a:lnTo>
                  <a:lnTo>
                    <a:pt x="238100" y="1209306"/>
                  </a:lnTo>
                  <a:lnTo>
                    <a:pt x="211309" y="1250795"/>
                  </a:lnTo>
                  <a:lnTo>
                    <a:pt x="185861" y="1293925"/>
                  </a:lnTo>
                  <a:lnTo>
                    <a:pt x="161804" y="1338647"/>
                  </a:lnTo>
                  <a:lnTo>
                    <a:pt x="139190" y="1384914"/>
                  </a:lnTo>
                  <a:lnTo>
                    <a:pt x="118068" y="1432680"/>
                  </a:lnTo>
                  <a:lnTo>
                    <a:pt x="98489" y="1481895"/>
                  </a:lnTo>
                  <a:lnTo>
                    <a:pt x="80501" y="1532513"/>
                  </a:lnTo>
                  <a:lnTo>
                    <a:pt x="64156" y="1584486"/>
                  </a:lnTo>
                  <a:lnTo>
                    <a:pt x="49504" y="1637766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30"/>
          <p:cNvSpPr txBox="1"/>
          <p:nvPr/>
        </p:nvSpPr>
        <p:spPr>
          <a:xfrm>
            <a:off x="4262933" y="3732148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Đảo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31"/>
          <p:cNvSpPr txBox="1"/>
          <p:nvPr/>
        </p:nvSpPr>
        <p:spPr>
          <a:xfrm>
            <a:off x="8471230" y="3732148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Đảo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32"/>
          <p:cNvSpPr txBox="1"/>
          <p:nvPr/>
        </p:nvSpPr>
        <p:spPr>
          <a:xfrm>
            <a:off x="6213119" y="1859000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imes New Roman"/>
                <a:cs typeface="Times New Roman"/>
              </a:rPr>
              <a:t>x(n)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872489" y="1468120"/>
            <a:ext cx="64789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Cho hai t/h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-21164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(n)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-21164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(n) </a:t>
            </a:r>
            <a:r>
              <a:rPr sz="2400" spc="-5" dirty="0">
                <a:latin typeface="Arial"/>
                <a:cs typeface="Arial"/>
              </a:rPr>
              <a:t>n: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[–∞,+∞]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872489" y="2055041"/>
            <a:ext cx="3735070" cy="839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Phép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cộng</a:t>
            </a:r>
            <a:endParaRPr sz="2400" dirty="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Arial"/>
                <a:cs typeface="Arial"/>
              </a:rPr>
              <a:t>y(n) = x</a:t>
            </a:r>
            <a:r>
              <a:rPr sz="2400" baseline="-21021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(n) +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-21021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(n)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5469786" y="2636075"/>
            <a:ext cx="16313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n: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[–∞,+∞]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872489" y="3530273"/>
            <a:ext cx="3429635" cy="839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Phép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Arial"/>
                <a:cs typeface="Arial"/>
              </a:rPr>
              <a:t>y(n) =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baseline="-21021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(n).x</a:t>
            </a:r>
            <a:r>
              <a:rPr sz="2400" baseline="-21021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469902" y="4111307"/>
            <a:ext cx="16313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n: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[–∞,+∞]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872489" y="5005505"/>
            <a:ext cx="4231640" cy="839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Phép co </a:t>
            </a:r>
            <a:r>
              <a:rPr sz="2400" spc="-10" dirty="0">
                <a:latin typeface="Arial"/>
                <a:cs typeface="Arial"/>
              </a:rPr>
              <a:t>giãn biên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</a:t>
            </a:r>
            <a:endParaRPr sz="24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Arial"/>
                <a:cs typeface="Arial"/>
              </a:rPr>
              <a:t>y(n) 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ax</a:t>
            </a:r>
            <a:r>
              <a:rPr sz="2400" baseline="-21021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469907" y="5586539"/>
            <a:ext cx="16313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n: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[–∞,+∞]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152400" y="1186815"/>
            <a:ext cx="8696325" cy="17849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Giới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thiệu</a:t>
            </a:r>
          </a:p>
          <a:p>
            <a:pPr marL="754380" marR="5080" lvl="1" indent="-285115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Tín hiệu đã chuyển sang dạng biểu diễn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Cần thiết </a:t>
            </a:r>
            <a:r>
              <a:rPr sz="2400" dirty="0">
                <a:latin typeface="Arial"/>
                <a:cs typeface="Arial"/>
              </a:rPr>
              <a:t>kế  </a:t>
            </a:r>
            <a:r>
              <a:rPr sz="2400" spc="-5" dirty="0">
                <a:latin typeface="Arial"/>
                <a:cs typeface="Arial"/>
              </a:rPr>
              <a:t>thiết bị, chương trình để </a:t>
            </a:r>
            <a:r>
              <a:rPr sz="240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nó</a:t>
            </a:r>
            <a:endParaRPr sz="24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Hệ thống RRTG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thiết bị, chương trình nói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trên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object 8"/>
          <p:cNvGrpSpPr/>
          <p:nvPr/>
        </p:nvGrpSpPr>
        <p:grpSpPr>
          <a:xfrm>
            <a:off x="76200" y="3282975"/>
            <a:ext cx="8157209" cy="2502535"/>
            <a:chOff x="388673" y="3282975"/>
            <a:chExt cx="8157209" cy="2502535"/>
          </a:xfrm>
        </p:grpSpPr>
        <p:sp>
          <p:nvSpPr>
            <p:cNvPr id="7" name="object 9"/>
            <p:cNvSpPr/>
            <p:nvPr/>
          </p:nvSpPr>
          <p:spPr>
            <a:xfrm>
              <a:off x="388673" y="3282975"/>
              <a:ext cx="2882897" cy="1676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3480815" y="4419600"/>
              <a:ext cx="2944367" cy="1365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1363789" y="5043487"/>
              <a:ext cx="2157730" cy="0"/>
            </a:xfrm>
            <a:custGeom>
              <a:avLst/>
              <a:gdLst/>
              <a:ahLst/>
              <a:cxnLst/>
              <a:rect l="l" t="t" r="r" b="b"/>
              <a:pathLst>
                <a:path w="2157729">
                  <a:moveTo>
                    <a:pt x="0" y="0"/>
                  </a:moveTo>
                  <a:lnTo>
                    <a:pt x="2157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3506927" y="50006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6316789" y="5043487"/>
              <a:ext cx="2157730" cy="0"/>
            </a:xfrm>
            <a:custGeom>
              <a:avLst/>
              <a:gdLst/>
              <a:ahLst/>
              <a:cxnLst/>
              <a:rect l="l" t="t" r="r" b="b"/>
              <a:pathLst>
                <a:path w="2157729">
                  <a:moveTo>
                    <a:pt x="0" y="0"/>
                  </a:moveTo>
                  <a:lnTo>
                    <a:pt x="2157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8459927" y="50006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5"/>
          <p:cNvSpPr txBox="1"/>
          <p:nvPr/>
        </p:nvSpPr>
        <p:spPr>
          <a:xfrm>
            <a:off x="1284742" y="5059997"/>
            <a:ext cx="128270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Tín hiệu</a:t>
            </a:r>
            <a:r>
              <a:rPr sz="1800" spc="-7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vào  (Tác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động)  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6456131" y="5059997"/>
            <a:ext cx="133477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" algn="just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Tín hiệu ra  (Đáp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ứng) 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T[x(n)]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8"/>
          <p:cNvSpPr/>
          <p:nvPr/>
        </p:nvSpPr>
        <p:spPr>
          <a:xfrm>
            <a:off x="6305306" y="3282975"/>
            <a:ext cx="2844774" cy="167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2.1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2.2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2.3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LTI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2.4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2.5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2.6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-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5" name="object 6"/>
          <p:cNvSpPr txBox="1"/>
          <p:nvPr/>
        </p:nvSpPr>
        <p:spPr>
          <a:xfrm>
            <a:off x="897889" y="2553779"/>
            <a:ext cx="2184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Ví dụ bộ tích</a:t>
            </a:r>
            <a:r>
              <a:rPr sz="2000" spc="-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lũy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897889" y="1090739"/>
            <a:ext cx="5897245" cy="148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Chỉ quan tâm mối quan hệ giữa đầu vào – đầu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Không quan tâm đến kiến trúc bên trong của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hệ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Xem hệ như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y(n) =</a:t>
            </a:r>
            <a:r>
              <a:rPr sz="2000" spc="-3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T[x(n)]</a:t>
            </a:r>
            <a:endParaRPr sz="2000" dirty="0">
              <a:latin typeface="Arial"/>
              <a:cs typeface="Arial"/>
            </a:endParaRPr>
          </a:p>
          <a:p>
            <a:pPr marL="3833495">
              <a:lnSpc>
                <a:spcPct val="100000"/>
              </a:lnSpc>
              <a:spcBef>
                <a:spcPts val="220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189919" y="4566221"/>
            <a:ext cx="804481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Nếu n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950" spc="7" baseline="-21367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(chỉ tính đáp ứng từ thời điểm</a:t>
            </a:r>
            <a:r>
              <a:rPr sz="20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),</a:t>
            </a:r>
            <a:endParaRPr sz="2000" dirty="0">
              <a:latin typeface="Arial"/>
              <a:cs typeface="Arial"/>
            </a:endParaRPr>
          </a:p>
          <a:p>
            <a:pPr marL="635000">
              <a:lnSpc>
                <a:spcPts val="2395"/>
              </a:lnSpc>
              <a:tabLst>
                <a:tab pos="1549400" algn="l"/>
              </a:tabLst>
            </a:pP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y(n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)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y(n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– 1) +</a:t>
            </a:r>
            <a:r>
              <a:rPr sz="2000" spc="-2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x(n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3500" marR="55880" indent="-635">
              <a:lnSpc>
                <a:spcPts val="2400"/>
              </a:lnSpc>
              <a:spcBef>
                <a:spcPts val="80"/>
              </a:spcBef>
            </a:pP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y(n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– 1): điều kiện đầu, bằng tổng các t/h áp lên h/t trước thời điểm 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950" spc="7" baseline="-21367" dirty="0">
                <a:solidFill>
                  <a:srgbClr val="3333FF"/>
                </a:solidFill>
                <a:latin typeface="Arial"/>
                <a:cs typeface="Arial"/>
              </a:rPr>
              <a:t>0 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Nếu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y(n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– 1) =</a:t>
            </a:r>
            <a:r>
              <a:rPr sz="2000" spc="-20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635000">
              <a:lnSpc>
                <a:spcPts val="2325"/>
              </a:lnSpc>
            </a:pP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h/t ở trạng thái nghỉ (không có tác động trước</a:t>
            </a:r>
            <a:r>
              <a:rPr sz="2000" spc="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950" baseline="-21367" dirty="0">
                <a:solidFill>
                  <a:srgbClr val="3333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3405187" y="2313838"/>
            <a:ext cx="2202815" cy="11550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970915" algn="l"/>
              </a:tabLst>
            </a:pPr>
            <a:r>
              <a:rPr sz="2400" i="1" spc="9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spc="9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9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90" dirty="0">
                <a:solidFill>
                  <a:srgbClr val="0000FF"/>
                </a:solidFill>
                <a:latin typeface="Arial"/>
                <a:cs typeface="Arial"/>
              </a:rPr>
              <a:t>)	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spc="-7" baseline="-8487" dirty="0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sz="5400" spc="-802" baseline="-848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4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4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4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400" i="1" spc="-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66825">
              <a:lnSpc>
                <a:spcPct val="100000"/>
              </a:lnSpc>
              <a:spcBef>
                <a:spcPts val="165"/>
              </a:spcBef>
            </a:pPr>
            <a:r>
              <a:rPr sz="1400" spc="-10" dirty="0">
                <a:solidFill>
                  <a:srgbClr val="0000FF"/>
                </a:solidFill>
                <a:latin typeface="Symbol"/>
                <a:cs typeface="Symbol"/>
              </a:rPr>
              <a:t></a:t>
            </a:r>
            <a:endParaRPr sz="1400" dirty="0">
              <a:latin typeface="Symbol"/>
              <a:cs typeface="Symbol"/>
            </a:endParaRPr>
          </a:p>
          <a:p>
            <a:pPr marL="1238885">
              <a:lnSpc>
                <a:spcPct val="100000"/>
              </a:lnSpc>
              <a:spcBef>
                <a:spcPts val="615"/>
              </a:spcBef>
            </a:pPr>
            <a:r>
              <a:rPr sz="1400" i="1" spc="2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spc="2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spc="2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4338637" y="3206325"/>
            <a:ext cx="2139950" cy="12788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baseline="-8487" dirty="0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sz="5400" spc="-772" baseline="-848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4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4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4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400" i="1" spc="-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6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solidFill>
                  <a:srgbClr val="0000FF"/>
                </a:solidFill>
                <a:latin typeface="Symbol"/>
                <a:cs typeface="Symbol"/>
              </a:rPr>
              <a:t></a:t>
            </a:r>
            <a:endParaRPr sz="14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4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8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spc="8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8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400" spc="-3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2400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6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324600" cy="1143000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-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5" name="object 6"/>
          <p:cNvSpPr txBox="1"/>
          <p:nvPr/>
        </p:nvSpPr>
        <p:spPr>
          <a:xfrm>
            <a:off x="152400" y="1548146"/>
            <a:ext cx="8630285" cy="24077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Ví dụ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khác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latin typeface="Arial"/>
                <a:cs typeface="Arial"/>
              </a:rPr>
              <a:t>– y(n) 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x(n)</a:t>
            </a: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000" dirty="0">
                <a:latin typeface="Arial"/>
                <a:cs typeface="Arial"/>
              </a:rPr>
              <a:t>– y(n) 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x(n–4)</a:t>
            </a: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Arial"/>
                <a:cs typeface="Arial"/>
              </a:rPr>
              <a:t>– y(n) = (1/3)(x(n–1) + x(n)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+x(n+1))</a:t>
            </a: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000" dirty="0">
                <a:latin typeface="Arial"/>
                <a:cs typeface="Arial"/>
              </a:rPr>
              <a:t>– y(n) = MAX[x(n–1), x(n),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x(n+1)]</a:t>
            </a:r>
          </a:p>
          <a:p>
            <a:pPr marL="755650" marR="508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Arial"/>
                <a:cs typeface="Arial"/>
              </a:rPr>
              <a:t>xác định đáp ứng của các hệ nêu trên cho t/h x(n)  như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1853" y="4191000"/>
            <a:ext cx="3854947" cy="804066"/>
            <a:chOff x="609600" y="5122545"/>
            <a:chExt cx="3854947" cy="804066"/>
          </a:xfrm>
        </p:grpSpPr>
        <p:sp>
          <p:nvSpPr>
            <p:cNvPr id="6" name="object 7"/>
            <p:cNvSpPr txBox="1"/>
            <p:nvPr/>
          </p:nvSpPr>
          <p:spPr>
            <a:xfrm>
              <a:off x="609600" y="5207594"/>
              <a:ext cx="94551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Arial"/>
                  <a:cs typeface="Arial"/>
                </a:rPr>
                <a:t>x(n)</a:t>
              </a:r>
              <a:r>
                <a:rPr sz="2000" spc="-9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1981062" y="5122545"/>
              <a:ext cx="2483485" cy="804066"/>
            </a:xfrm>
            <a:prstGeom prst="rect">
              <a:avLst/>
            </a:prstGeom>
          </p:spPr>
          <p:txBody>
            <a:bodyPr vert="horz" wrap="square" lIns="0" tIns="977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70"/>
                </a:spcBef>
                <a:tabLst>
                  <a:tab pos="927100" algn="l"/>
                </a:tabLst>
              </a:pPr>
              <a:r>
                <a:rPr sz="2000" dirty="0">
                  <a:latin typeface="Arial"/>
                  <a:cs typeface="Arial"/>
                </a:rPr>
                <a:t>1,	n:</a:t>
              </a:r>
              <a:r>
                <a:rPr sz="2000" spc="-9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[–3…3]</a:t>
              </a:r>
            </a:p>
            <a:p>
              <a:pPr marL="12700">
                <a:lnSpc>
                  <a:spcPct val="100000"/>
                </a:lnSpc>
                <a:spcBef>
                  <a:spcPts val="670"/>
                </a:spcBef>
                <a:tabLst>
                  <a:tab pos="927100" algn="l"/>
                </a:tabLst>
              </a:pPr>
              <a:r>
                <a:rPr sz="2000" dirty="0">
                  <a:latin typeface="Arial"/>
                  <a:cs typeface="Arial"/>
                </a:rPr>
                <a:t>0,	n</a:t>
              </a:r>
              <a:r>
                <a:rPr sz="2000" spc="-2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khác</a:t>
              </a:r>
            </a:p>
          </p:txBody>
        </p:sp>
        <p:sp>
          <p:nvSpPr>
            <p:cNvPr id="8" name="object 10"/>
            <p:cNvSpPr/>
            <p:nvPr/>
          </p:nvSpPr>
          <p:spPr>
            <a:xfrm>
              <a:off x="1787208" y="5207594"/>
              <a:ext cx="96927" cy="719017"/>
            </a:xfrm>
            <a:custGeom>
              <a:avLst/>
              <a:gdLst/>
              <a:ahLst/>
              <a:cxnLst/>
              <a:rect l="l" t="t" r="r" b="b"/>
              <a:pathLst>
                <a:path w="156844" h="792479">
                  <a:moveTo>
                    <a:pt x="156502" y="792162"/>
                  </a:moveTo>
                  <a:lnTo>
                    <a:pt x="126043" y="786542"/>
                  </a:lnTo>
                  <a:lnTo>
                    <a:pt x="101172" y="771217"/>
                  </a:lnTo>
                  <a:lnTo>
                    <a:pt x="84405" y="748485"/>
                  </a:lnTo>
                  <a:lnTo>
                    <a:pt x="78257" y="720648"/>
                  </a:lnTo>
                  <a:lnTo>
                    <a:pt x="78257" y="248945"/>
                  </a:lnTo>
                  <a:lnTo>
                    <a:pt x="72107" y="221108"/>
                  </a:lnTo>
                  <a:lnTo>
                    <a:pt x="55335" y="198377"/>
                  </a:lnTo>
                  <a:lnTo>
                    <a:pt x="30460" y="183051"/>
                  </a:lnTo>
                  <a:lnTo>
                    <a:pt x="0" y="177431"/>
                  </a:lnTo>
                  <a:lnTo>
                    <a:pt x="30460" y="171811"/>
                  </a:lnTo>
                  <a:lnTo>
                    <a:pt x="55335" y="156486"/>
                  </a:lnTo>
                  <a:lnTo>
                    <a:pt x="72107" y="133754"/>
                  </a:lnTo>
                  <a:lnTo>
                    <a:pt x="78257" y="105918"/>
                  </a:lnTo>
                  <a:lnTo>
                    <a:pt x="78257" y="71513"/>
                  </a:lnTo>
                  <a:lnTo>
                    <a:pt x="84405" y="43676"/>
                  </a:lnTo>
                  <a:lnTo>
                    <a:pt x="101172" y="20945"/>
                  </a:lnTo>
                  <a:lnTo>
                    <a:pt x="126043" y="5619"/>
                  </a:lnTo>
                  <a:lnTo>
                    <a:pt x="156502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p:grpSp>
        <p:nvGrpSpPr>
          <p:cNvPr id="6" name="object 23"/>
          <p:cNvGrpSpPr/>
          <p:nvPr/>
        </p:nvGrpSpPr>
        <p:grpSpPr>
          <a:xfrm>
            <a:off x="4359911" y="1578522"/>
            <a:ext cx="2039061" cy="5040630"/>
            <a:chOff x="4953000" y="1341437"/>
            <a:chExt cx="2039061" cy="5040630"/>
          </a:xfrm>
        </p:grpSpPr>
        <p:sp>
          <p:nvSpPr>
            <p:cNvPr id="7" name="object 24"/>
            <p:cNvSpPr/>
            <p:nvPr/>
          </p:nvSpPr>
          <p:spPr>
            <a:xfrm>
              <a:off x="4953000" y="1341437"/>
              <a:ext cx="0" cy="5040630"/>
            </a:xfrm>
            <a:custGeom>
              <a:avLst/>
              <a:gdLst/>
              <a:ahLst/>
              <a:cxnLst/>
              <a:rect l="l" t="t" r="r" b="b"/>
              <a:pathLst>
                <a:path h="5040630">
                  <a:moveTo>
                    <a:pt x="0" y="0"/>
                  </a:moveTo>
                  <a:lnTo>
                    <a:pt x="0" y="5040312"/>
                  </a:lnTo>
                </a:path>
              </a:pathLst>
            </a:custGeom>
            <a:ln w="28575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5"/>
            <p:cNvSpPr/>
            <p:nvPr/>
          </p:nvSpPr>
          <p:spPr>
            <a:xfrm>
              <a:off x="6685356" y="4527193"/>
              <a:ext cx="306705" cy="285750"/>
            </a:xfrm>
            <a:custGeom>
              <a:avLst/>
              <a:gdLst/>
              <a:ahLst/>
              <a:cxnLst/>
              <a:rect l="l" t="t" r="r" b="b"/>
              <a:pathLst>
                <a:path w="306704" h="285750">
                  <a:moveTo>
                    <a:pt x="153060" y="0"/>
                  </a:moveTo>
                  <a:lnTo>
                    <a:pt x="104682" y="7284"/>
                  </a:lnTo>
                  <a:lnTo>
                    <a:pt x="62665" y="27567"/>
                  </a:lnTo>
                  <a:lnTo>
                    <a:pt x="29532" y="58495"/>
                  </a:lnTo>
                  <a:lnTo>
                    <a:pt x="7803" y="97716"/>
                  </a:lnTo>
                  <a:lnTo>
                    <a:pt x="0" y="142875"/>
                  </a:lnTo>
                  <a:lnTo>
                    <a:pt x="7803" y="188033"/>
                  </a:lnTo>
                  <a:lnTo>
                    <a:pt x="29532" y="227254"/>
                  </a:lnTo>
                  <a:lnTo>
                    <a:pt x="62665" y="258182"/>
                  </a:lnTo>
                  <a:lnTo>
                    <a:pt x="104682" y="278465"/>
                  </a:lnTo>
                  <a:lnTo>
                    <a:pt x="153060" y="285750"/>
                  </a:lnTo>
                  <a:lnTo>
                    <a:pt x="201438" y="278465"/>
                  </a:lnTo>
                  <a:lnTo>
                    <a:pt x="243455" y="258182"/>
                  </a:lnTo>
                  <a:lnTo>
                    <a:pt x="276588" y="227254"/>
                  </a:lnTo>
                  <a:lnTo>
                    <a:pt x="298317" y="188033"/>
                  </a:lnTo>
                  <a:lnTo>
                    <a:pt x="306120" y="142875"/>
                  </a:lnTo>
                  <a:lnTo>
                    <a:pt x="298317" y="97716"/>
                  </a:lnTo>
                  <a:lnTo>
                    <a:pt x="276588" y="58495"/>
                  </a:lnTo>
                  <a:lnTo>
                    <a:pt x="243455" y="27567"/>
                  </a:lnTo>
                  <a:lnTo>
                    <a:pt x="201438" y="7284"/>
                  </a:lnTo>
                  <a:lnTo>
                    <a:pt x="1530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6"/>
            <p:cNvSpPr/>
            <p:nvPr/>
          </p:nvSpPr>
          <p:spPr>
            <a:xfrm>
              <a:off x="6655206" y="4536756"/>
              <a:ext cx="306705" cy="285750"/>
            </a:xfrm>
            <a:custGeom>
              <a:avLst/>
              <a:gdLst/>
              <a:ahLst/>
              <a:cxnLst/>
              <a:rect l="l" t="t" r="r" b="b"/>
              <a:pathLst>
                <a:path w="306704" h="285750">
                  <a:moveTo>
                    <a:pt x="0" y="142875"/>
                  </a:moveTo>
                  <a:lnTo>
                    <a:pt x="7803" y="188033"/>
                  </a:lnTo>
                  <a:lnTo>
                    <a:pt x="29532" y="227254"/>
                  </a:lnTo>
                  <a:lnTo>
                    <a:pt x="62665" y="258182"/>
                  </a:lnTo>
                  <a:lnTo>
                    <a:pt x="104682" y="278465"/>
                  </a:lnTo>
                  <a:lnTo>
                    <a:pt x="153060" y="285750"/>
                  </a:lnTo>
                  <a:lnTo>
                    <a:pt x="201438" y="278465"/>
                  </a:lnTo>
                  <a:lnTo>
                    <a:pt x="243455" y="258182"/>
                  </a:lnTo>
                  <a:lnTo>
                    <a:pt x="276588" y="227254"/>
                  </a:lnTo>
                  <a:lnTo>
                    <a:pt x="298317" y="188033"/>
                  </a:lnTo>
                  <a:lnTo>
                    <a:pt x="306120" y="142875"/>
                  </a:lnTo>
                  <a:lnTo>
                    <a:pt x="298317" y="97716"/>
                  </a:lnTo>
                  <a:lnTo>
                    <a:pt x="276588" y="58495"/>
                  </a:lnTo>
                  <a:lnTo>
                    <a:pt x="243455" y="27567"/>
                  </a:lnTo>
                  <a:lnTo>
                    <a:pt x="201438" y="7284"/>
                  </a:lnTo>
                  <a:lnTo>
                    <a:pt x="153060" y="0"/>
                  </a:lnTo>
                  <a:lnTo>
                    <a:pt x="104682" y="7284"/>
                  </a:lnTo>
                  <a:lnTo>
                    <a:pt x="62665" y="27567"/>
                  </a:lnTo>
                  <a:lnTo>
                    <a:pt x="29532" y="58495"/>
                  </a:lnTo>
                  <a:lnTo>
                    <a:pt x="7803" y="97716"/>
                  </a:lnTo>
                  <a:lnTo>
                    <a:pt x="0" y="1428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41"/>
          <p:cNvSpPr txBox="1"/>
          <p:nvPr/>
        </p:nvSpPr>
        <p:spPr>
          <a:xfrm>
            <a:off x="304800" y="1388784"/>
            <a:ext cx="3959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Kết nối các khối phần tử cơ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bản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42"/>
          <p:cNvSpPr txBox="1"/>
          <p:nvPr/>
        </p:nvSpPr>
        <p:spPr>
          <a:xfrm>
            <a:off x="762000" y="2846490"/>
            <a:ext cx="161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</a:t>
            </a:r>
            <a:r>
              <a:rPr sz="1800" dirty="0">
                <a:latin typeface="Arial"/>
                <a:cs typeface="Arial"/>
              </a:rPr>
              <a:t>Bộ </a:t>
            </a:r>
            <a:r>
              <a:rPr sz="1800" spc="-5" dirty="0">
                <a:latin typeface="Arial"/>
                <a:cs typeface="Arial"/>
              </a:rPr>
              <a:t>trễ </a:t>
            </a:r>
            <a:r>
              <a:rPr sz="1800" dirty="0">
                <a:latin typeface="Arial"/>
                <a:cs typeface="Arial"/>
              </a:rPr>
              <a:t>đơn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43"/>
          <p:cNvSpPr txBox="1"/>
          <p:nvPr/>
        </p:nvSpPr>
        <p:spPr>
          <a:xfrm>
            <a:off x="762000" y="449241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</a:t>
            </a:r>
            <a:r>
              <a:rPr sz="1800" dirty="0">
                <a:latin typeface="Arial"/>
                <a:cs typeface="Arial"/>
              </a:rPr>
              <a:t>Bộ </a:t>
            </a:r>
            <a:r>
              <a:rPr sz="1800" spc="-5" dirty="0">
                <a:latin typeface="Arial"/>
                <a:cs typeface="Arial"/>
              </a:rPr>
              <a:t>tiến </a:t>
            </a:r>
            <a:r>
              <a:rPr sz="1800" dirty="0">
                <a:latin typeface="Arial"/>
                <a:cs typeface="Arial"/>
              </a:rPr>
              <a:t>đơn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vị</a:t>
            </a:r>
          </a:p>
        </p:txBody>
      </p:sp>
      <p:grpSp>
        <p:nvGrpSpPr>
          <p:cNvPr id="23" name="object 44"/>
          <p:cNvGrpSpPr/>
          <p:nvPr/>
        </p:nvGrpSpPr>
        <p:grpSpPr>
          <a:xfrm>
            <a:off x="1325665" y="3622875"/>
            <a:ext cx="2143760" cy="76200"/>
            <a:chOff x="1918754" y="3457562"/>
            <a:chExt cx="2143760" cy="76200"/>
          </a:xfrm>
        </p:grpSpPr>
        <p:sp>
          <p:nvSpPr>
            <p:cNvPr id="24" name="object 45"/>
            <p:cNvSpPr/>
            <p:nvPr/>
          </p:nvSpPr>
          <p:spPr>
            <a:xfrm>
              <a:off x="1918754" y="3457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6"/>
            <p:cNvSpPr/>
            <p:nvPr/>
          </p:nvSpPr>
          <p:spPr>
            <a:xfrm>
              <a:off x="2485097" y="3495674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5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7"/>
            <p:cNvSpPr/>
            <p:nvPr/>
          </p:nvSpPr>
          <p:spPr>
            <a:xfrm>
              <a:off x="3985945" y="3457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48"/>
          <p:cNvSpPr txBox="1"/>
          <p:nvPr/>
        </p:nvSpPr>
        <p:spPr>
          <a:xfrm>
            <a:off x="414047" y="3400908"/>
            <a:ext cx="305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  <a:tab pos="1741170" algn="l"/>
              </a:tabLst>
            </a:pPr>
            <a:r>
              <a:rPr sz="1800" u="sng" spc="-80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x(n)	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	y(n)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1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x(n–1)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49"/>
          <p:cNvGrpSpPr/>
          <p:nvPr/>
        </p:nvGrpSpPr>
        <p:grpSpPr>
          <a:xfrm>
            <a:off x="1390358" y="3483722"/>
            <a:ext cx="508000" cy="469900"/>
            <a:chOff x="1983447" y="3281362"/>
            <a:chExt cx="508000" cy="469900"/>
          </a:xfrm>
        </p:grpSpPr>
        <p:sp>
          <p:nvSpPr>
            <p:cNvPr id="29" name="object 50"/>
            <p:cNvSpPr/>
            <p:nvPr/>
          </p:nvSpPr>
          <p:spPr>
            <a:xfrm>
              <a:off x="1989797" y="328771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4953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95300" y="4572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1"/>
            <p:cNvSpPr/>
            <p:nvPr/>
          </p:nvSpPr>
          <p:spPr>
            <a:xfrm>
              <a:off x="1989797" y="328771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0"/>
                  </a:moveTo>
                  <a:lnTo>
                    <a:pt x="495300" y="0"/>
                  </a:lnTo>
                  <a:lnTo>
                    <a:pt x="4953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53"/>
          <p:cNvGrpSpPr/>
          <p:nvPr/>
        </p:nvGrpSpPr>
        <p:grpSpPr>
          <a:xfrm>
            <a:off x="453074" y="5339322"/>
            <a:ext cx="3009265" cy="76200"/>
            <a:chOff x="1046163" y="5102237"/>
            <a:chExt cx="3009265" cy="76200"/>
          </a:xfrm>
        </p:grpSpPr>
        <p:sp>
          <p:nvSpPr>
            <p:cNvPr id="32" name="object 54"/>
            <p:cNvSpPr/>
            <p:nvPr/>
          </p:nvSpPr>
          <p:spPr>
            <a:xfrm>
              <a:off x="1052513" y="5140350"/>
              <a:ext cx="872490" cy="0"/>
            </a:xfrm>
            <a:custGeom>
              <a:avLst/>
              <a:gdLst/>
              <a:ahLst/>
              <a:cxnLst/>
              <a:rect l="l" t="t" r="r" b="b"/>
              <a:pathLst>
                <a:path w="872489">
                  <a:moveTo>
                    <a:pt x="0" y="0"/>
                  </a:moveTo>
                  <a:lnTo>
                    <a:pt x="8720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5"/>
            <p:cNvSpPr/>
            <p:nvPr/>
          </p:nvSpPr>
          <p:spPr>
            <a:xfrm>
              <a:off x="1911883" y="51022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6"/>
            <p:cNvSpPr/>
            <p:nvPr/>
          </p:nvSpPr>
          <p:spPr>
            <a:xfrm>
              <a:off x="2478227" y="5140350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5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7"/>
            <p:cNvSpPr/>
            <p:nvPr/>
          </p:nvSpPr>
          <p:spPr>
            <a:xfrm>
              <a:off x="3979075" y="51022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58"/>
          <p:cNvSpPr txBox="1"/>
          <p:nvPr/>
        </p:nvSpPr>
        <p:spPr>
          <a:xfrm>
            <a:off x="460773" y="5043984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59"/>
          <p:cNvSpPr txBox="1"/>
          <p:nvPr/>
        </p:nvSpPr>
        <p:spPr>
          <a:xfrm>
            <a:off x="2098006" y="5043984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1800" spc="-6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x(n+1)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60"/>
          <p:cNvGrpSpPr/>
          <p:nvPr/>
        </p:nvGrpSpPr>
        <p:grpSpPr>
          <a:xfrm>
            <a:off x="1383488" y="5126597"/>
            <a:ext cx="508000" cy="469900"/>
            <a:chOff x="1976577" y="4889512"/>
            <a:chExt cx="508000" cy="469900"/>
          </a:xfrm>
        </p:grpSpPr>
        <p:sp>
          <p:nvSpPr>
            <p:cNvPr id="39" name="object 61"/>
            <p:cNvSpPr/>
            <p:nvPr/>
          </p:nvSpPr>
          <p:spPr>
            <a:xfrm>
              <a:off x="1982927" y="489586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4953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95300" y="4572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2"/>
            <p:cNvSpPr/>
            <p:nvPr/>
          </p:nvSpPr>
          <p:spPr>
            <a:xfrm>
              <a:off x="1982927" y="489586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0"/>
                  </a:moveTo>
                  <a:lnTo>
                    <a:pt x="495300" y="0"/>
                  </a:lnTo>
                  <a:lnTo>
                    <a:pt x="4953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6"/>
          <p:cNvSpPr txBox="1"/>
          <p:nvPr/>
        </p:nvSpPr>
        <p:spPr>
          <a:xfrm>
            <a:off x="5626100" y="5728970"/>
            <a:ext cx="336550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latin typeface="Arial"/>
                <a:cs typeface="Arial"/>
              </a:rPr>
              <a:t>Dấu * dùng </a:t>
            </a:r>
            <a:r>
              <a:rPr sz="1800" dirty="0">
                <a:latin typeface="Arial"/>
                <a:cs typeface="Arial"/>
              </a:rPr>
              <a:t>để </a:t>
            </a:r>
            <a:r>
              <a:rPr sz="1800" spc="-5" dirty="0">
                <a:latin typeface="Arial"/>
                <a:cs typeface="Arial"/>
              </a:rPr>
              <a:t>chỉ </a:t>
            </a:r>
            <a:r>
              <a:rPr sz="1800" dirty="0">
                <a:latin typeface="Arial"/>
                <a:cs typeface="Arial"/>
              </a:rPr>
              <a:t>một </a:t>
            </a:r>
            <a:r>
              <a:rPr sz="1800" spc="-5" dirty="0">
                <a:latin typeface="Arial"/>
                <a:cs typeface="Arial"/>
              </a:rPr>
              <a:t>phép toán  khác – </a:t>
            </a:r>
            <a:r>
              <a:rPr sz="1800" spc="-5" dirty="0" err="1" smtClean="0">
                <a:latin typeface="Arial"/>
                <a:cs typeface="Arial"/>
              </a:rPr>
              <a:t>tổng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chập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27"/>
          <p:cNvSpPr txBox="1"/>
          <p:nvPr/>
        </p:nvSpPr>
        <p:spPr>
          <a:xfrm>
            <a:off x="6827215" y="5009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1" name="object 39"/>
          <p:cNvSpPr txBox="1">
            <a:spLocks noGrp="1"/>
          </p:cNvSpPr>
          <p:nvPr>
            <p:ph sz="half" idx="4294967295"/>
          </p:nvPr>
        </p:nvSpPr>
        <p:spPr>
          <a:xfrm>
            <a:off x="4402466" y="1245077"/>
            <a:ext cx="4631688" cy="3545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54910" indent="-234950">
              <a:lnSpc>
                <a:spcPct val="114300"/>
              </a:lnSpc>
              <a:spcBef>
                <a:spcPts val="100"/>
              </a:spcBef>
              <a:tabLst>
                <a:tab pos="399415" algn="l"/>
              </a:tabLst>
            </a:pPr>
            <a:r>
              <a:rPr spc="-5" dirty="0" smtClean="0"/>
              <a:t>–</a:t>
            </a:r>
            <a:r>
              <a:rPr spc="-5" dirty="0"/>
              <a:t>	</a:t>
            </a:r>
            <a:r>
              <a:rPr dirty="0"/>
              <a:t>Bộ</a:t>
            </a:r>
            <a:r>
              <a:rPr spc="-105" dirty="0"/>
              <a:t> </a:t>
            </a:r>
            <a:r>
              <a:rPr dirty="0" err="1"/>
              <a:t>cộng</a:t>
            </a:r>
            <a:r>
              <a:rPr dirty="0"/>
              <a:t> </a:t>
            </a:r>
            <a:endParaRPr lang="en-US" dirty="0" smtClean="0"/>
          </a:p>
          <a:p>
            <a:pPr marL="113665" marR="2454910" indent="0">
              <a:lnSpc>
                <a:spcPct val="114300"/>
              </a:lnSpc>
              <a:spcBef>
                <a:spcPts val="100"/>
              </a:spcBef>
              <a:buNone/>
              <a:tabLst>
                <a:tab pos="399415" algn="l"/>
              </a:tabLst>
            </a:pPr>
            <a:r>
              <a:rPr dirty="0" smtClean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x</a:t>
            </a:r>
            <a:r>
              <a:rPr sz="1800" spc="-7" baseline="-20833" dirty="0">
                <a:solidFill>
                  <a:srgbClr val="3333FF"/>
                </a:solidFill>
              </a:rPr>
              <a:t>1</a:t>
            </a:r>
            <a:r>
              <a:rPr sz="1800" spc="-5" dirty="0">
                <a:solidFill>
                  <a:srgbClr val="3333FF"/>
                </a:solidFill>
              </a:rPr>
              <a:t>(n</a:t>
            </a:r>
            <a:r>
              <a:rPr sz="1800" spc="-5" dirty="0" smtClean="0">
                <a:solidFill>
                  <a:srgbClr val="3333FF"/>
                </a:solidFill>
              </a:rPr>
              <a:t>)</a:t>
            </a:r>
            <a:endParaRPr lang="en-US" sz="1800" dirty="0"/>
          </a:p>
          <a:p>
            <a:pPr marL="113665" marR="2454910" indent="0">
              <a:lnSpc>
                <a:spcPct val="114300"/>
              </a:lnSpc>
              <a:spcBef>
                <a:spcPts val="100"/>
              </a:spcBef>
              <a:buNone/>
              <a:tabLst>
                <a:tab pos="399415" algn="l"/>
              </a:tabLst>
            </a:pPr>
            <a:r>
              <a:rPr lang="en-US" sz="1800" spc="-5" dirty="0">
                <a:solidFill>
                  <a:srgbClr val="3333FF"/>
                </a:solidFill>
              </a:rPr>
              <a:t> </a:t>
            </a:r>
            <a:r>
              <a:rPr lang="en-US" sz="1800" spc="-5" dirty="0" smtClean="0">
                <a:solidFill>
                  <a:srgbClr val="3333FF"/>
                </a:solidFill>
              </a:rPr>
              <a:t>x</a:t>
            </a:r>
            <a:r>
              <a:rPr lang="en-US" sz="1800" spc="-7" baseline="-20833" dirty="0" smtClean="0">
                <a:solidFill>
                  <a:srgbClr val="3333FF"/>
                </a:solidFill>
              </a:rPr>
              <a:t>2</a:t>
            </a:r>
            <a:r>
              <a:rPr lang="en-US" sz="1800" spc="-5" dirty="0" smtClean="0">
                <a:solidFill>
                  <a:srgbClr val="3333FF"/>
                </a:solidFill>
              </a:rPr>
              <a:t>(n) </a:t>
            </a:r>
          </a:p>
          <a:p>
            <a:pPr marL="1735455" indent="0">
              <a:lnSpc>
                <a:spcPts val="1935"/>
              </a:lnSpc>
              <a:spcBef>
                <a:spcPts val="325"/>
              </a:spcBef>
              <a:buNone/>
            </a:pPr>
            <a:r>
              <a:rPr lang="en-US" spc="-5" dirty="0">
                <a:solidFill>
                  <a:srgbClr val="3333FF"/>
                </a:solidFill>
              </a:rPr>
              <a:t> </a:t>
            </a:r>
            <a:r>
              <a:rPr lang="en-US" spc="-5" dirty="0" smtClean="0">
                <a:solidFill>
                  <a:srgbClr val="3333FF"/>
                </a:solidFill>
              </a:rPr>
              <a:t> x</a:t>
            </a:r>
            <a:r>
              <a:rPr spc="-5" dirty="0" smtClean="0">
                <a:solidFill>
                  <a:srgbClr val="3333FF"/>
                </a:solidFill>
              </a:rPr>
              <a:t>(n</a:t>
            </a:r>
            <a:r>
              <a:rPr spc="-5" dirty="0">
                <a:solidFill>
                  <a:srgbClr val="3333FF"/>
                </a:solidFill>
              </a:rPr>
              <a:t>)</a:t>
            </a:r>
            <a:r>
              <a:rPr spc="-25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=x</a:t>
            </a:r>
            <a:r>
              <a:rPr sz="1800" spc="-7" baseline="-20833" dirty="0">
                <a:solidFill>
                  <a:srgbClr val="3333FF"/>
                </a:solidFill>
              </a:rPr>
              <a:t>1</a:t>
            </a:r>
            <a:r>
              <a:rPr sz="1800" spc="-5" dirty="0">
                <a:solidFill>
                  <a:srgbClr val="3333FF"/>
                </a:solidFill>
              </a:rPr>
              <a:t>(n</a:t>
            </a:r>
            <a:r>
              <a:rPr sz="1800" spc="-5" dirty="0" smtClean="0">
                <a:solidFill>
                  <a:srgbClr val="3333FF"/>
                </a:solidFill>
              </a:rPr>
              <a:t>)+</a:t>
            </a:r>
            <a:r>
              <a:rPr spc="-5" dirty="0" smtClean="0">
                <a:solidFill>
                  <a:srgbClr val="3333FF"/>
                </a:solidFill>
              </a:rPr>
              <a:t>x</a:t>
            </a:r>
            <a:r>
              <a:rPr sz="1800" spc="-7" baseline="-20833" dirty="0" smtClean="0">
                <a:solidFill>
                  <a:srgbClr val="3333FF"/>
                </a:solidFill>
              </a:rPr>
              <a:t>2</a:t>
            </a:r>
            <a:r>
              <a:rPr sz="1800" spc="-5" dirty="0" smtClean="0">
                <a:solidFill>
                  <a:srgbClr val="3333FF"/>
                </a:solidFill>
              </a:rPr>
              <a:t>(n</a:t>
            </a:r>
            <a:r>
              <a:rPr lang="en-US" sz="1800" spc="-5" dirty="0" smtClean="0">
                <a:solidFill>
                  <a:srgbClr val="3333FF"/>
                </a:solidFill>
              </a:rPr>
              <a:t>)</a:t>
            </a:r>
            <a:endParaRPr sz="2050" dirty="0"/>
          </a:p>
          <a:p>
            <a:pPr marL="400050" indent="-285750">
              <a:lnSpc>
                <a:spcPct val="100000"/>
              </a:lnSpc>
              <a:buChar char="–"/>
              <a:tabLst>
                <a:tab pos="399415" algn="l"/>
                <a:tab pos="400050" algn="l"/>
              </a:tabLst>
            </a:pPr>
            <a:r>
              <a:rPr dirty="0"/>
              <a:t>Bộ</a:t>
            </a:r>
            <a:r>
              <a:rPr spc="-15" dirty="0"/>
              <a:t> </a:t>
            </a:r>
            <a:r>
              <a:rPr spc="-5" dirty="0"/>
              <a:t>co-giãn</a:t>
            </a:r>
          </a:p>
          <a:p>
            <a:pPr marL="125730" indent="0">
              <a:lnSpc>
                <a:spcPct val="100000"/>
              </a:lnSpc>
              <a:spcBef>
                <a:spcPts val="575"/>
              </a:spcBef>
              <a:buNone/>
              <a:tabLst>
                <a:tab pos="1437005" algn="l"/>
                <a:tab pos="1669414" algn="l"/>
                <a:tab pos="1929130" algn="l"/>
              </a:tabLst>
            </a:pPr>
            <a:r>
              <a:rPr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70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x(n)	</a:t>
            </a:r>
            <a:r>
              <a:rPr spc="-5" dirty="0">
                <a:solidFill>
                  <a:srgbClr val="3333FF"/>
                </a:solidFill>
              </a:rPr>
              <a:t>	</a:t>
            </a:r>
            <a:r>
              <a:rPr sz="2700" b="1" spc="-7" baseline="16975" dirty="0">
                <a:latin typeface="Arial"/>
                <a:cs typeface="Arial"/>
              </a:rPr>
              <a:t>a	</a:t>
            </a:r>
            <a:r>
              <a:rPr sz="1800" b="1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y(n) </a:t>
            </a:r>
            <a:r>
              <a:rPr sz="1800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=</a:t>
            </a:r>
            <a:r>
              <a:rPr sz="1800" u="sng" spc="-2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</a:rPr>
              <a:t>ax(n)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/>
          </a:p>
          <a:p>
            <a:pPr marL="348615" marR="2442210" indent="-234950">
              <a:lnSpc>
                <a:spcPct val="130500"/>
              </a:lnSpc>
              <a:buFont typeface="Arial"/>
              <a:buChar char="–"/>
              <a:tabLst>
                <a:tab pos="399415" algn="l"/>
                <a:tab pos="400050" algn="l"/>
              </a:tabLst>
            </a:pPr>
            <a:r>
              <a:rPr dirty="0"/>
              <a:t>	Bộ</a:t>
            </a:r>
            <a:r>
              <a:rPr spc="-90" dirty="0"/>
              <a:t> </a:t>
            </a:r>
            <a:r>
              <a:rPr spc="-5" dirty="0" err="1"/>
              <a:t>nhân</a:t>
            </a:r>
            <a:r>
              <a:rPr spc="-5" dirty="0"/>
              <a:t> </a:t>
            </a:r>
            <a:endParaRPr sz="1800" dirty="0"/>
          </a:p>
          <a:p>
            <a:pPr marL="1680210" indent="0">
              <a:lnSpc>
                <a:spcPct val="100000"/>
              </a:lnSpc>
              <a:spcBef>
                <a:spcPts val="665"/>
              </a:spcBef>
              <a:buNone/>
            </a:pPr>
            <a:r>
              <a:rPr lang="en-US" spc="-5" dirty="0" smtClean="0">
                <a:solidFill>
                  <a:srgbClr val="3333FF"/>
                </a:solidFill>
              </a:rPr>
              <a:t>       </a:t>
            </a:r>
            <a:r>
              <a:rPr spc="-5" dirty="0" smtClean="0">
                <a:solidFill>
                  <a:srgbClr val="3333FF"/>
                </a:solidFill>
              </a:rPr>
              <a:t>y(n</a:t>
            </a:r>
            <a:r>
              <a:rPr spc="-5" dirty="0">
                <a:solidFill>
                  <a:srgbClr val="3333FF"/>
                </a:solidFill>
              </a:rPr>
              <a:t>)</a:t>
            </a:r>
            <a:r>
              <a:rPr spc="-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=x</a:t>
            </a:r>
            <a:r>
              <a:rPr sz="1800" spc="-7" baseline="-20833" dirty="0">
                <a:solidFill>
                  <a:srgbClr val="3333FF"/>
                </a:solidFill>
              </a:rPr>
              <a:t>1</a:t>
            </a:r>
            <a:r>
              <a:rPr sz="1800" spc="-5" dirty="0">
                <a:solidFill>
                  <a:srgbClr val="3333FF"/>
                </a:solidFill>
              </a:rPr>
              <a:t>(n).x</a:t>
            </a:r>
            <a:r>
              <a:rPr sz="1800" spc="-7" baseline="-20833" dirty="0">
                <a:solidFill>
                  <a:srgbClr val="3333FF"/>
                </a:solidFill>
              </a:rPr>
              <a:t>2</a:t>
            </a:r>
            <a:r>
              <a:rPr sz="1800" spc="-5" dirty="0">
                <a:solidFill>
                  <a:srgbClr val="3333FF"/>
                </a:solidFill>
              </a:rPr>
              <a:t>(n)</a:t>
            </a:r>
            <a:endParaRPr sz="1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916005" y="1728762"/>
            <a:ext cx="2701798" cy="762266"/>
            <a:chOff x="6062268" y="1728762"/>
            <a:chExt cx="2701798" cy="762266"/>
          </a:xfrm>
        </p:grpSpPr>
        <p:sp>
          <p:nvSpPr>
            <p:cNvPr id="73" name="object 8"/>
            <p:cNvSpPr/>
            <p:nvPr/>
          </p:nvSpPr>
          <p:spPr>
            <a:xfrm>
              <a:off x="7300518" y="1957362"/>
              <a:ext cx="332105" cy="285750"/>
            </a:xfrm>
            <a:custGeom>
              <a:avLst/>
              <a:gdLst/>
              <a:ahLst/>
              <a:cxnLst/>
              <a:rect l="l" t="t" r="r" b="b"/>
              <a:pathLst>
                <a:path w="332104" h="285750">
                  <a:moveTo>
                    <a:pt x="165963" y="0"/>
                  </a:moveTo>
                  <a:lnTo>
                    <a:pt x="113507" y="7284"/>
                  </a:lnTo>
                  <a:lnTo>
                    <a:pt x="67949" y="27567"/>
                  </a:lnTo>
                  <a:lnTo>
                    <a:pt x="32022" y="58495"/>
                  </a:lnTo>
                  <a:lnTo>
                    <a:pt x="8461" y="97716"/>
                  </a:lnTo>
                  <a:lnTo>
                    <a:pt x="0" y="142875"/>
                  </a:lnTo>
                  <a:lnTo>
                    <a:pt x="8461" y="188033"/>
                  </a:lnTo>
                  <a:lnTo>
                    <a:pt x="32022" y="227254"/>
                  </a:lnTo>
                  <a:lnTo>
                    <a:pt x="67949" y="258182"/>
                  </a:lnTo>
                  <a:lnTo>
                    <a:pt x="113507" y="278465"/>
                  </a:lnTo>
                  <a:lnTo>
                    <a:pt x="165963" y="285750"/>
                  </a:lnTo>
                  <a:lnTo>
                    <a:pt x="218418" y="278465"/>
                  </a:lnTo>
                  <a:lnTo>
                    <a:pt x="263973" y="258182"/>
                  </a:lnTo>
                  <a:lnTo>
                    <a:pt x="299896" y="227254"/>
                  </a:lnTo>
                  <a:lnTo>
                    <a:pt x="323454" y="188033"/>
                  </a:lnTo>
                  <a:lnTo>
                    <a:pt x="331914" y="142875"/>
                  </a:lnTo>
                  <a:lnTo>
                    <a:pt x="323454" y="97716"/>
                  </a:lnTo>
                  <a:lnTo>
                    <a:pt x="299896" y="58495"/>
                  </a:lnTo>
                  <a:lnTo>
                    <a:pt x="263973" y="27567"/>
                  </a:lnTo>
                  <a:lnTo>
                    <a:pt x="218418" y="7284"/>
                  </a:lnTo>
                  <a:lnTo>
                    <a:pt x="165963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9"/>
            <p:cNvSpPr/>
            <p:nvPr/>
          </p:nvSpPr>
          <p:spPr>
            <a:xfrm>
              <a:off x="7300518" y="1957362"/>
              <a:ext cx="332105" cy="285750"/>
            </a:xfrm>
            <a:custGeom>
              <a:avLst/>
              <a:gdLst/>
              <a:ahLst/>
              <a:cxnLst/>
              <a:rect l="l" t="t" r="r" b="b"/>
              <a:pathLst>
                <a:path w="332104" h="285750">
                  <a:moveTo>
                    <a:pt x="0" y="142875"/>
                  </a:moveTo>
                  <a:lnTo>
                    <a:pt x="8461" y="188033"/>
                  </a:lnTo>
                  <a:lnTo>
                    <a:pt x="32022" y="227254"/>
                  </a:lnTo>
                  <a:lnTo>
                    <a:pt x="67949" y="258182"/>
                  </a:lnTo>
                  <a:lnTo>
                    <a:pt x="113507" y="278465"/>
                  </a:lnTo>
                  <a:lnTo>
                    <a:pt x="165963" y="285750"/>
                  </a:lnTo>
                  <a:lnTo>
                    <a:pt x="218418" y="278465"/>
                  </a:lnTo>
                  <a:lnTo>
                    <a:pt x="263973" y="258182"/>
                  </a:lnTo>
                  <a:lnTo>
                    <a:pt x="299896" y="227254"/>
                  </a:lnTo>
                  <a:lnTo>
                    <a:pt x="323454" y="188033"/>
                  </a:lnTo>
                  <a:lnTo>
                    <a:pt x="331914" y="142875"/>
                  </a:lnTo>
                  <a:lnTo>
                    <a:pt x="323454" y="97716"/>
                  </a:lnTo>
                  <a:lnTo>
                    <a:pt x="299896" y="58495"/>
                  </a:lnTo>
                  <a:lnTo>
                    <a:pt x="263973" y="27567"/>
                  </a:lnTo>
                  <a:lnTo>
                    <a:pt x="218418" y="7284"/>
                  </a:lnTo>
                  <a:lnTo>
                    <a:pt x="165963" y="0"/>
                  </a:lnTo>
                  <a:lnTo>
                    <a:pt x="113507" y="7284"/>
                  </a:lnTo>
                  <a:lnTo>
                    <a:pt x="67949" y="27567"/>
                  </a:lnTo>
                  <a:lnTo>
                    <a:pt x="32022" y="58495"/>
                  </a:lnTo>
                  <a:lnTo>
                    <a:pt x="8461" y="97716"/>
                  </a:lnTo>
                  <a:lnTo>
                    <a:pt x="0" y="14287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0"/>
            <p:cNvSpPr/>
            <p:nvPr/>
          </p:nvSpPr>
          <p:spPr>
            <a:xfrm>
              <a:off x="6062268" y="1728762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1"/>
            <p:cNvSpPr/>
            <p:nvPr/>
          </p:nvSpPr>
          <p:spPr>
            <a:xfrm>
              <a:off x="6970318" y="1728762"/>
              <a:ext cx="302895" cy="260350"/>
            </a:xfrm>
            <a:custGeom>
              <a:avLst/>
              <a:gdLst/>
              <a:ahLst/>
              <a:cxnLst/>
              <a:rect l="l" t="t" r="r" b="b"/>
              <a:pathLst>
                <a:path w="302895" h="260350">
                  <a:moveTo>
                    <a:pt x="0" y="0"/>
                  </a:moveTo>
                  <a:lnTo>
                    <a:pt x="302691" y="26022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2"/>
            <p:cNvSpPr/>
            <p:nvPr/>
          </p:nvSpPr>
          <p:spPr>
            <a:xfrm>
              <a:off x="7238530" y="1951812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4" h="78739">
                  <a:moveTo>
                    <a:pt x="49682" y="0"/>
                  </a:moveTo>
                  <a:lnTo>
                    <a:pt x="0" y="57785"/>
                  </a:lnTo>
                  <a:lnTo>
                    <a:pt x="82626" y="78562"/>
                  </a:lnTo>
                  <a:lnTo>
                    <a:pt x="4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3"/>
            <p:cNvSpPr/>
            <p:nvPr/>
          </p:nvSpPr>
          <p:spPr>
            <a:xfrm>
              <a:off x="6062268" y="2490762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4"/>
            <p:cNvSpPr/>
            <p:nvPr/>
          </p:nvSpPr>
          <p:spPr>
            <a:xfrm>
              <a:off x="6970318" y="2217343"/>
              <a:ext cx="304165" cy="273685"/>
            </a:xfrm>
            <a:custGeom>
              <a:avLst/>
              <a:gdLst/>
              <a:ahLst/>
              <a:cxnLst/>
              <a:rect l="l" t="t" r="r" b="b"/>
              <a:pathLst>
                <a:path w="304165" h="273685">
                  <a:moveTo>
                    <a:pt x="0" y="273418"/>
                  </a:moveTo>
                  <a:lnTo>
                    <a:pt x="30364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5"/>
            <p:cNvSpPr/>
            <p:nvPr/>
          </p:nvSpPr>
          <p:spPr>
            <a:xfrm>
              <a:off x="7239037" y="2174849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82118" y="0"/>
                  </a:moveTo>
                  <a:lnTo>
                    <a:pt x="0" y="22669"/>
                  </a:lnTo>
                  <a:lnTo>
                    <a:pt x="50990" y="79298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6"/>
            <p:cNvSpPr/>
            <p:nvPr/>
          </p:nvSpPr>
          <p:spPr>
            <a:xfrm>
              <a:off x="7632433" y="2103412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10681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7"/>
            <p:cNvSpPr/>
            <p:nvPr/>
          </p:nvSpPr>
          <p:spPr>
            <a:xfrm>
              <a:off x="8687866" y="20653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83250" y="3279749"/>
            <a:ext cx="488950" cy="304800"/>
            <a:chOff x="7212279" y="3279749"/>
            <a:chExt cx="488950" cy="304800"/>
          </a:xfrm>
        </p:grpSpPr>
        <p:sp>
          <p:nvSpPr>
            <p:cNvPr id="84" name="object 19"/>
            <p:cNvSpPr/>
            <p:nvPr/>
          </p:nvSpPr>
          <p:spPr>
            <a:xfrm>
              <a:off x="7288479" y="3279749"/>
              <a:ext cx="412750" cy="304800"/>
            </a:xfrm>
            <a:custGeom>
              <a:avLst/>
              <a:gdLst/>
              <a:ahLst/>
              <a:cxnLst/>
              <a:rect l="l" t="t" r="r" b="b"/>
              <a:pathLst>
                <a:path w="412750" h="304800">
                  <a:moveTo>
                    <a:pt x="0" y="0"/>
                  </a:moveTo>
                  <a:lnTo>
                    <a:pt x="0" y="304800"/>
                  </a:lnTo>
                  <a:lnTo>
                    <a:pt x="41275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20"/>
            <p:cNvSpPr/>
            <p:nvPr/>
          </p:nvSpPr>
          <p:spPr>
            <a:xfrm>
              <a:off x="7288479" y="3279749"/>
              <a:ext cx="412750" cy="304800"/>
            </a:xfrm>
            <a:custGeom>
              <a:avLst/>
              <a:gdLst/>
              <a:ahLst/>
              <a:cxnLst/>
              <a:rect l="l" t="t" r="r" b="b"/>
              <a:pathLst>
                <a:path w="412750" h="304800">
                  <a:moveTo>
                    <a:pt x="0" y="0"/>
                  </a:moveTo>
                  <a:lnTo>
                    <a:pt x="41275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21"/>
            <p:cNvSpPr/>
            <p:nvPr/>
          </p:nvSpPr>
          <p:spPr>
            <a:xfrm>
              <a:off x="7212279" y="33861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22"/>
          <p:cNvSpPr/>
          <p:nvPr/>
        </p:nvSpPr>
        <p:spPr>
          <a:xfrm>
            <a:off x="7896225" y="33861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7"/>
          <p:cNvSpPr txBox="1"/>
          <p:nvPr/>
        </p:nvSpPr>
        <p:spPr>
          <a:xfrm>
            <a:off x="6190387" y="476685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876800" y="4551336"/>
            <a:ext cx="3181617" cy="762305"/>
            <a:chOff x="6062268" y="4551336"/>
            <a:chExt cx="3181617" cy="762305"/>
          </a:xfrm>
        </p:grpSpPr>
        <p:sp>
          <p:nvSpPr>
            <p:cNvPr id="90" name="object 29"/>
            <p:cNvSpPr/>
            <p:nvPr/>
          </p:nvSpPr>
          <p:spPr>
            <a:xfrm>
              <a:off x="6062268" y="4551336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30"/>
            <p:cNvSpPr/>
            <p:nvPr/>
          </p:nvSpPr>
          <p:spPr>
            <a:xfrm>
              <a:off x="6970318" y="4551336"/>
              <a:ext cx="310515" cy="230504"/>
            </a:xfrm>
            <a:custGeom>
              <a:avLst/>
              <a:gdLst/>
              <a:ahLst/>
              <a:cxnLst/>
              <a:rect l="l" t="t" r="r" b="b"/>
              <a:pathLst>
                <a:path w="310515" h="230504">
                  <a:moveTo>
                    <a:pt x="0" y="0"/>
                  </a:moveTo>
                  <a:lnTo>
                    <a:pt x="310184" y="2304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1"/>
            <p:cNvSpPr/>
            <p:nvPr/>
          </p:nvSpPr>
          <p:spPr>
            <a:xfrm>
              <a:off x="7247585" y="474358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45440" y="0"/>
                  </a:moveTo>
                  <a:lnTo>
                    <a:pt x="0" y="61163"/>
                  </a:lnTo>
                  <a:lnTo>
                    <a:pt x="83883" y="76022"/>
                  </a:lnTo>
                  <a:lnTo>
                    <a:pt x="45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32"/>
            <p:cNvSpPr/>
            <p:nvPr/>
          </p:nvSpPr>
          <p:spPr>
            <a:xfrm>
              <a:off x="6062268" y="5313336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3"/>
            <p:cNvSpPr/>
            <p:nvPr/>
          </p:nvSpPr>
          <p:spPr>
            <a:xfrm>
              <a:off x="6970318" y="5074246"/>
              <a:ext cx="311150" cy="239395"/>
            </a:xfrm>
            <a:custGeom>
              <a:avLst/>
              <a:gdLst/>
              <a:ahLst/>
              <a:cxnLst/>
              <a:rect l="l" t="t" r="r" b="b"/>
              <a:pathLst>
                <a:path w="311150" h="239395">
                  <a:moveTo>
                    <a:pt x="0" y="239090"/>
                  </a:moveTo>
                  <a:lnTo>
                    <a:pt x="3108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34"/>
            <p:cNvSpPr/>
            <p:nvPr/>
          </p:nvSpPr>
          <p:spPr>
            <a:xfrm>
              <a:off x="7247839" y="5035524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83629" y="0"/>
                  </a:moveTo>
                  <a:lnTo>
                    <a:pt x="0" y="16256"/>
                  </a:lnTo>
                  <a:lnTo>
                    <a:pt x="46456" y="76657"/>
                  </a:lnTo>
                  <a:lnTo>
                    <a:pt x="83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35"/>
            <p:cNvSpPr/>
            <p:nvPr/>
          </p:nvSpPr>
          <p:spPr>
            <a:xfrm>
              <a:off x="7604912" y="4927574"/>
              <a:ext cx="1576070" cy="0"/>
            </a:xfrm>
            <a:custGeom>
              <a:avLst/>
              <a:gdLst/>
              <a:ahLst/>
              <a:cxnLst/>
              <a:rect l="l" t="t" r="r" b="b"/>
              <a:pathLst>
                <a:path w="1576070">
                  <a:moveTo>
                    <a:pt x="0" y="0"/>
                  </a:moveTo>
                  <a:lnTo>
                    <a:pt x="157546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6"/>
            <p:cNvSpPr/>
            <p:nvPr/>
          </p:nvSpPr>
          <p:spPr>
            <a:xfrm>
              <a:off x="9167685" y="488946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97538" y="49943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(n)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66029" y="42209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(n)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23</a:t>
            </a:fld>
            <a:endParaRPr lang="en-US" sz="160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35163"/>
            <a:ext cx="8534400" cy="4389437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–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67715" indent="0">
              <a:lnSpc>
                <a:spcPct val="100000"/>
              </a:lnSpc>
              <a:spcBef>
                <a:spcPts val="325"/>
              </a:spcBef>
              <a:buNone/>
            </a:pPr>
            <a:r>
              <a:rPr lang="pt-BR" sz="2400" dirty="0" smtClean="0">
                <a:solidFill>
                  <a:srgbClr val="0000FF"/>
                </a:solidFill>
                <a:latin typeface="Arial"/>
                <a:cs typeface="Arial"/>
              </a:rPr>
              <a:t>	y(n</a:t>
            </a:r>
            <a:r>
              <a:rPr lang="pt-BR" sz="2400" dirty="0">
                <a:solidFill>
                  <a:srgbClr val="0000FF"/>
                </a:solidFill>
                <a:latin typeface="Arial"/>
                <a:cs typeface="Arial"/>
              </a:rPr>
              <a:t>) = 2x(n) – 3x(n–1) + 1.5y(n–1) +</a:t>
            </a:r>
            <a:r>
              <a:rPr lang="pt-BR"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Arial"/>
                <a:cs typeface="Arial"/>
              </a:rPr>
              <a:t>2y(n–2)</a:t>
            </a:r>
            <a:endParaRPr lang="pt-BR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object 13"/>
          <p:cNvSpPr txBox="1"/>
          <p:nvPr/>
        </p:nvSpPr>
        <p:spPr>
          <a:xfrm>
            <a:off x="6715785" y="4664075"/>
            <a:ext cx="4953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989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715785" y="5578475"/>
            <a:ext cx="495300" cy="38100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989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5"/>
          <p:cNvGrpSpPr/>
          <p:nvPr/>
        </p:nvGrpSpPr>
        <p:grpSpPr>
          <a:xfrm>
            <a:off x="5058435" y="5038725"/>
            <a:ext cx="1943100" cy="1346200"/>
            <a:chOff x="5058435" y="5038725"/>
            <a:chExt cx="1943100" cy="1346200"/>
          </a:xfrm>
        </p:grpSpPr>
        <p:sp>
          <p:nvSpPr>
            <p:cNvPr id="15" name="object 16"/>
            <p:cNvSpPr/>
            <p:nvPr/>
          </p:nvSpPr>
          <p:spPr>
            <a:xfrm>
              <a:off x="5890285" y="51212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412750" y="0"/>
                  </a:moveTo>
                  <a:lnTo>
                    <a:pt x="0" y="190500"/>
                  </a:lnTo>
                  <a:lnTo>
                    <a:pt x="412750" y="38100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5890285" y="51212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412750" y="381000"/>
                  </a:moveTo>
                  <a:lnTo>
                    <a:pt x="0" y="190500"/>
                  </a:lnTo>
                  <a:lnTo>
                    <a:pt x="412750" y="0"/>
                  </a:lnTo>
                  <a:lnTo>
                    <a:pt x="41275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/>
            <p:cNvSpPr/>
            <p:nvPr/>
          </p:nvSpPr>
          <p:spPr>
            <a:xfrm>
              <a:off x="5890285" y="5997576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412750" y="0"/>
                  </a:moveTo>
                  <a:lnTo>
                    <a:pt x="0" y="190500"/>
                  </a:lnTo>
                  <a:lnTo>
                    <a:pt x="412750" y="38100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/>
            <p:cNvSpPr/>
            <p:nvPr/>
          </p:nvSpPr>
          <p:spPr>
            <a:xfrm>
              <a:off x="5890285" y="5997576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412750" y="381000"/>
                  </a:moveTo>
                  <a:lnTo>
                    <a:pt x="0" y="190500"/>
                  </a:lnTo>
                  <a:lnTo>
                    <a:pt x="412750" y="0"/>
                  </a:lnTo>
                  <a:lnTo>
                    <a:pt x="41275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/>
            <p:cNvSpPr/>
            <p:nvPr/>
          </p:nvSpPr>
          <p:spPr>
            <a:xfrm>
              <a:off x="6963435" y="5959476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/>
            <p:cNvSpPr/>
            <p:nvPr/>
          </p:nvSpPr>
          <p:spPr>
            <a:xfrm>
              <a:off x="6366535" y="6188076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596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/>
            <p:cNvSpPr/>
            <p:nvPr/>
          </p:nvSpPr>
          <p:spPr>
            <a:xfrm>
              <a:off x="6303035" y="61499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/>
            <p:cNvSpPr/>
            <p:nvPr/>
          </p:nvSpPr>
          <p:spPr>
            <a:xfrm>
              <a:off x="6963435" y="5045075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/>
            <p:cNvSpPr/>
            <p:nvPr/>
          </p:nvSpPr>
          <p:spPr>
            <a:xfrm>
              <a:off x="6925335" y="55022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/>
            <p:cNvSpPr/>
            <p:nvPr/>
          </p:nvSpPr>
          <p:spPr>
            <a:xfrm>
              <a:off x="6345897" y="5292725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5969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/>
            <p:cNvSpPr/>
            <p:nvPr/>
          </p:nvSpPr>
          <p:spPr>
            <a:xfrm>
              <a:off x="6282397" y="5254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/>
            <p:cNvSpPr/>
            <p:nvPr/>
          </p:nvSpPr>
          <p:spPr>
            <a:xfrm>
              <a:off x="5064785" y="51212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206375" y="0"/>
                  </a:moveTo>
                  <a:lnTo>
                    <a:pt x="159053" y="5031"/>
                  </a:lnTo>
                  <a:lnTo>
                    <a:pt x="115614" y="19363"/>
                  </a:lnTo>
                  <a:lnTo>
                    <a:pt x="77295" y="41851"/>
                  </a:lnTo>
                  <a:lnTo>
                    <a:pt x="45336" y="71353"/>
                  </a:lnTo>
                  <a:lnTo>
                    <a:pt x="20975" y="106724"/>
                  </a:lnTo>
                  <a:lnTo>
                    <a:pt x="5450" y="146821"/>
                  </a:lnTo>
                  <a:lnTo>
                    <a:pt x="0" y="190500"/>
                  </a:lnTo>
                  <a:lnTo>
                    <a:pt x="5450" y="234178"/>
                  </a:lnTo>
                  <a:lnTo>
                    <a:pt x="20975" y="274275"/>
                  </a:lnTo>
                  <a:lnTo>
                    <a:pt x="45336" y="309646"/>
                  </a:lnTo>
                  <a:lnTo>
                    <a:pt x="77295" y="339148"/>
                  </a:lnTo>
                  <a:lnTo>
                    <a:pt x="115614" y="361636"/>
                  </a:lnTo>
                  <a:lnTo>
                    <a:pt x="159053" y="375968"/>
                  </a:lnTo>
                  <a:lnTo>
                    <a:pt x="206375" y="381000"/>
                  </a:lnTo>
                  <a:lnTo>
                    <a:pt x="253696" y="375968"/>
                  </a:lnTo>
                  <a:lnTo>
                    <a:pt x="297135" y="361636"/>
                  </a:lnTo>
                  <a:lnTo>
                    <a:pt x="335454" y="339148"/>
                  </a:lnTo>
                  <a:lnTo>
                    <a:pt x="367413" y="309646"/>
                  </a:lnTo>
                  <a:lnTo>
                    <a:pt x="391774" y="274275"/>
                  </a:lnTo>
                  <a:lnTo>
                    <a:pt x="407299" y="234178"/>
                  </a:lnTo>
                  <a:lnTo>
                    <a:pt x="412750" y="190500"/>
                  </a:lnTo>
                  <a:lnTo>
                    <a:pt x="407299" y="146821"/>
                  </a:lnTo>
                  <a:lnTo>
                    <a:pt x="391774" y="106724"/>
                  </a:lnTo>
                  <a:lnTo>
                    <a:pt x="367413" y="71353"/>
                  </a:lnTo>
                  <a:lnTo>
                    <a:pt x="335454" y="41851"/>
                  </a:lnTo>
                  <a:lnTo>
                    <a:pt x="297135" y="19363"/>
                  </a:lnTo>
                  <a:lnTo>
                    <a:pt x="253696" y="503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/>
            <p:cNvSpPr/>
            <p:nvPr/>
          </p:nvSpPr>
          <p:spPr>
            <a:xfrm>
              <a:off x="5064785" y="51212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190500"/>
                  </a:moveTo>
                  <a:lnTo>
                    <a:pt x="5450" y="146821"/>
                  </a:lnTo>
                  <a:lnTo>
                    <a:pt x="20975" y="106724"/>
                  </a:lnTo>
                  <a:lnTo>
                    <a:pt x="45336" y="71353"/>
                  </a:lnTo>
                  <a:lnTo>
                    <a:pt x="77295" y="41851"/>
                  </a:lnTo>
                  <a:lnTo>
                    <a:pt x="115614" y="19363"/>
                  </a:lnTo>
                  <a:lnTo>
                    <a:pt x="159053" y="5031"/>
                  </a:lnTo>
                  <a:lnTo>
                    <a:pt x="206375" y="0"/>
                  </a:lnTo>
                  <a:lnTo>
                    <a:pt x="253696" y="5031"/>
                  </a:lnTo>
                  <a:lnTo>
                    <a:pt x="297135" y="19363"/>
                  </a:lnTo>
                  <a:lnTo>
                    <a:pt x="335454" y="41851"/>
                  </a:lnTo>
                  <a:lnTo>
                    <a:pt x="367413" y="71353"/>
                  </a:lnTo>
                  <a:lnTo>
                    <a:pt x="391774" y="106724"/>
                  </a:lnTo>
                  <a:lnTo>
                    <a:pt x="407299" y="146821"/>
                  </a:lnTo>
                  <a:lnTo>
                    <a:pt x="412750" y="190500"/>
                  </a:lnTo>
                  <a:lnTo>
                    <a:pt x="407299" y="234178"/>
                  </a:lnTo>
                  <a:lnTo>
                    <a:pt x="391774" y="274275"/>
                  </a:lnTo>
                  <a:lnTo>
                    <a:pt x="367413" y="309646"/>
                  </a:lnTo>
                  <a:lnTo>
                    <a:pt x="335454" y="339148"/>
                  </a:lnTo>
                  <a:lnTo>
                    <a:pt x="297135" y="361636"/>
                  </a:lnTo>
                  <a:lnTo>
                    <a:pt x="253696" y="375968"/>
                  </a:lnTo>
                  <a:lnTo>
                    <a:pt x="206375" y="381000"/>
                  </a:lnTo>
                  <a:lnTo>
                    <a:pt x="159053" y="375968"/>
                  </a:lnTo>
                  <a:lnTo>
                    <a:pt x="115614" y="361636"/>
                  </a:lnTo>
                  <a:lnTo>
                    <a:pt x="77295" y="339148"/>
                  </a:lnTo>
                  <a:lnTo>
                    <a:pt x="45336" y="309646"/>
                  </a:lnTo>
                  <a:lnTo>
                    <a:pt x="20975" y="274275"/>
                  </a:lnTo>
                  <a:lnTo>
                    <a:pt x="5450" y="234178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9"/>
          <p:cNvSpPr txBox="1"/>
          <p:nvPr/>
        </p:nvSpPr>
        <p:spPr>
          <a:xfrm>
            <a:off x="5192293" y="515581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30"/>
          <p:cNvGrpSpPr/>
          <p:nvPr/>
        </p:nvGrpSpPr>
        <p:grpSpPr>
          <a:xfrm>
            <a:off x="5058435" y="4048125"/>
            <a:ext cx="859155" cy="2152650"/>
            <a:chOff x="5058435" y="4048125"/>
            <a:chExt cx="859155" cy="2152650"/>
          </a:xfrm>
        </p:grpSpPr>
        <p:sp>
          <p:nvSpPr>
            <p:cNvPr id="30" name="object 31"/>
            <p:cNvSpPr/>
            <p:nvPr/>
          </p:nvSpPr>
          <p:spPr>
            <a:xfrm>
              <a:off x="5520397" y="5311775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34925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/>
            <p:cNvSpPr/>
            <p:nvPr/>
          </p:nvSpPr>
          <p:spPr>
            <a:xfrm>
              <a:off x="5456897" y="52736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/>
            <p:cNvSpPr/>
            <p:nvPr/>
          </p:nvSpPr>
          <p:spPr>
            <a:xfrm>
              <a:off x="5250522" y="6188076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>
                  <a:moveTo>
                    <a:pt x="6604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4"/>
            <p:cNvSpPr/>
            <p:nvPr/>
          </p:nvSpPr>
          <p:spPr>
            <a:xfrm>
              <a:off x="5241925" y="5573715"/>
              <a:ext cx="0" cy="621030"/>
            </a:xfrm>
            <a:custGeom>
              <a:avLst/>
              <a:gdLst/>
              <a:ahLst/>
              <a:cxnLst/>
              <a:rect l="l" t="t" r="r" b="b"/>
              <a:pathLst>
                <a:path h="621029">
                  <a:moveTo>
                    <a:pt x="0" y="62071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5"/>
            <p:cNvSpPr/>
            <p:nvPr/>
          </p:nvSpPr>
          <p:spPr>
            <a:xfrm>
              <a:off x="5203837" y="55102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6"/>
            <p:cNvSpPr/>
            <p:nvPr/>
          </p:nvSpPr>
          <p:spPr>
            <a:xfrm>
              <a:off x="5064785" y="40544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206375" y="0"/>
                  </a:moveTo>
                  <a:lnTo>
                    <a:pt x="159053" y="5031"/>
                  </a:lnTo>
                  <a:lnTo>
                    <a:pt x="115614" y="19363"/>
                  </a:lnTo>
                  <a:lnTo>
                    <a:pt x="77295" y="41851"/>
                  </a:lnTo>
                  <a:lnTo>
                    <a:pt x="45336" y="71353"/>
                  </a:lnTo>
                  <a:lnTo>
                    <a:pt x="20975" y="106724"/>
                  </a:lnTo>
                  <a:lnTo>
                    <a:pt x="5450" y="146821"/>
                  </a:lnTo>
                  <a:lnTo>
                    <a:pt x="0" y="190500"/>
                  </a:lnTo>
                  <a:lnTo>
                    <a:pt x="5450" y="234178"/>
                  </a:lnTo>
                  <a:lnTo>
                    <a:pt x="20975" y="274275"/>
                  </a:lnTo>
                  <a:lnTo>
                    <a:pt x="45336" y="309646"/>
                  </a:lnTo>
                  <a:lnTo>
                    <a:pt x="77295" y="339148"/>
                  </a:lnTo>
                  <a:lnTo>
                    <a:pt x="115614" y="361636"/>
                  </a:lnTo>
                  <a:lnTo>
                    <a:pt x="159053" y="375968"/>
                  </a:lnTo>
                  <a:lnTo>
                    <a:pt x="206375" y="381000"/>
                  </a:lnTo>
                  <a:lnTo>
                    <a:pt x="253696" y="375968"/>
                  </a:lnTo>
                  <a:lnTo>
                    <a:pt x="297135" y="361636"/>
                  </a:lnTo>
                  <a:lnTo>
                    <a:pt x="335454" y="339148"/>
                  </a:lnTo>
                  <a:lnTo>
                    <a:pt x="367413" y="309646"/>
                  </a:lnTo>
                  <a:lnTo>
                    <a:pt x="391774" y="274275"/>
                  </a:lnTo>
                  <a:lnTo>
                    <a:pt x="407299" y="234178"/>
                  </a:lnTo>
                  <a:lnTo>
                    <a:pt x="412750" y="190500"/>
                  </a:lnTo>
                  <a:lnTo>
                    <a:pt x="407299" y="146821"/>
                  </a:lnTo>
                  <a:lnTo>
                    <a:pt x="391774" y="106724"/>
                  </a:lnTo>
                  <a:lnTo>
                    <a:pt x="367413" y="71353"/>
                  </a:lnTo>
                  <a:lnTo>
                    <a:pt x="335454" y="41851"/>
                  </a:lnTo>
                  <a:lnTo>
                    <a:pt x="297135" y="19363"/>
                  </a:lnTo>
                  <a:lnTo>
                    <a:pt x="253696" y="503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7"/>
            <p:cNvSpPr/>
            <p:nvPr/>
          </p:nvSpPr>
          <p:spPr>
            <a:xfrm>
              <a:off x="5064785" y="40544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190500"/>
                  </a:moveTo>
                  <a:lnTo>
                    <a:pt x="5450" y="146821"/>
                  </a:lnTo>
                  <a:lnTo>
                    <a:pt x="20975" y="106724"/>
                  </a:lnTo>
                  <a:lnTo>
                    <a:pt x="45336" y="71353"/>
                  </a:lnTo>
                  <a:lnTo>
                    <a:pt x="77295" y="41851"/>
                  </a:lnTo>
                  <a:lnTo>
                    <a:pt x="115614" y="19363"/>
                  </a:lnTo>
                  <a:lnTo>
                    <a:pt x="159053" y="5031"/>
                  </a:lnTo>
                  <a:lnTo>
                    <a:pt x="206375" y="0"/>
                  </a:lnTo>
                  <a:lnTo>
                    <a:pt x="253696" y="5031"/>
                  </a:lnTo>
                  <a:lnTo>
                    <a:pt x="297135" y="19363"/>
                  </a:lnTo>
                  <a:lnTo>
                    <a:pt x="335454" y="41851"/>
                  </a:lnTo>
                  <a:lnTo>
                    <a:pt x="367413" y="71353"/>
                  </a:lnTo>
                  <a:lnTo>
                    <a:pt x="391774" y="106724"/>
                  </a:lnTo>
                  <a:lnTo>
                    <a:pt x="407299" y="146821"/>
                  </a:lnTo>
                  <a:lnTo>
                    <a:pt x="412750" y="190500"/>
                  </a:lnTo>
                  <a:lnTo>
                    <a:pt x="407299" y="234178"/>
                  </a:lnTo>
                  <a:lnTo>
                    <a:pt x="391774" y="274275"/>
                  </a:lnTo>
                  <a:lnTo>
                    <a:pt x="367413" y="309646"/>
                  </a:lnTo>
                  <a:lnTo>
                    <a:pt x="335454" y="339148"/>
                  </a:lnTo>
                  <a:lnTo>
                    <a:pt x="297135" y="361636"/>
                  </a:lnTo>
                  <a:lnTo>
                    <a:pt x="253696" y="375968"/>
                  </a:lnTo>
                  <a:lnTo>
                    <a:pt x="206375" y="381000"/>
                  </a:lnTo>
                  <a:lnTo>
                    <a:pt x="159053" y="375968"/>
                  </a:lnTo>
                  <a:lnTo>
                    <a:pt x="115614" y="361636"/>
                  </a:lnTo>
                  <a:lnTo>
                    <a:pt x="77295" y="339148"/>
                  </a:lnTo>
                  <a:lnTo>
                    <a:pt x="45336" y="309646"/>
                  </a:lnTo>
                  <a:lnTo>
                    <a:pt x="20975" y="274275"/>
                  </a:lnTo>
                  <a:lnTo>
                    <a:pt x="5450" y="234178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8"/>
          <p:cNvSpPr txBox="1"/>
          <p:nvPr/>
        </p:nvSpPr>
        <p:spPr>
          <a:xfrm>
            <a:off x="5192293" y="408901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9"/>
          <p:cNvGrpSpPr/>
          <p:nvPr/>
        </p:nvGrpSpPr>
        <p:grpSpPr>
          <a:xfrm>
            <a:off x="4067835" y="4048125"/>
            <a:ext cx="4216400" cy="1071880"/>
            <a:chOff x="4067835" y="4048125"/>
            <a:chExt cx="4216400" cy="1071880"/>
          </a:xfrm>
        </p:grpSpPr>
        <p:sp>
          <p:nvSpPr>
            <p:cNvPr id="39" name="object 40"/>
            <p:cNvSpPr/>
            <p:nvPr/>
          </p:nvSpPr>
          <p:spPr>
            <a:xfrm>
              <a:off x="5241925" y="4529137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584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1"/>
            <p:cNvSpPr/>
            <p:nvPr/>
          </p:nvSpPr>
          <p:spPr>
            <a:xfrm>
              <a:off x="5203837" y="44656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2"/>
            <p:cNvSpPr/>
            <p:nvPr/>
          </p:nvSpPr>
          <p:spPr>
            <a:xfrm>
              <a:off x="5477535" y="4206875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3"/>
            <p:cNvSpPr/>
            <p:nvPr/>
          </p:nvSpPr>
          <p:spPr>
            <a:xfrm>
              <a:off x="8208035" y="41687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4"/>
            <p:cNvSpPr/>
            <p:nvPr/>
          </p:nvSpPr>
          <p:spPr>
            <a:xfrm>
              <a:off x="6963435" y="420687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/>
            <p:cNvSpPr/>
            <p:nvPr/>
          </p:nvSpPr>
          <p:spPr>
            <a:xfrm>
              <a:off x="6925335" y="45878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6"/>
            <p:cNvSpPr/>
            <p:nvPr/>
          </p:nvSpPr>
          <p:spPr>
            <a:xfrm>
              <a:off x="4074185" y="40544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206375" y="0"/>
                  </a:moveTo>
                  <a:lnTo>
                    <a:pt x="159053" y="5031"/>
                  </a:lnTo>
                  <a:lnTo>
                    <a:pt x="115614" y="19363"/>
                  </a:lnTo>
                  <a:lnTo>
                    <a:pt x="77295" y="41851"/>
                  </a:lnTo>
                  <a:lnTo>
                    <a:pt x="45336" y="71353"/>
                  </a:lnTo>
                  <a:lnTo>
                    <a:pt x="20975" y="106724"/>
                  </a:lnTo>
                  <a:lnTo>
                    <a:pt x="5450" y="146821"/>
                  </a:lnTo>
                  <a:lnTo>
                    <a:pt x="0" y="190500"/>
                  </a:lnTo>
                  <a:lnTo>
                    <a:pt x="5450" y="234178"/>
                  </a:lnTo>
                  <a:lnTo>
                    <a:pt x="20975" y="274275"/>
                  </a:lnTo>
                  <a:lnTo>
                    <a:pt x="45336" y="309646"/>
                  </a:lnTo>
                  <a:lnTo>
                    <a:pt x="77295" y="339148"/>
                  </a:lnTo>
                  <a:lnTo>
                    <a:pt x="115614" y="361636"/>
                  </a:lnTo>
                  <a:lnTo>
                    <a:pt x="159053" y="375968"/>
                  </a:lnTo>
                  <a:lnTo>
                    <a:pt x="206375" y="381000"/>
                  </a:lnTo>
                  <a:lnTo>
                    <a:pt x="253696" y="375968"/>
                  </a:lnTo>
                  <a:lnTo>
                    <a:pt x="297135" y="361636"/>
                  </a:lnTo>
                  <a:lnTo>
                    <a:pt x="335454" y="339148"/>
                  </a:lnTo>
                  <a:lnTo>
                    <a:pt x="367413" y="309646"/>
                  </a:lnTo>
                  <a:lnTo>
                    <a:pt x="391774" y="274275"/>
                  </a:lnTo>
                  <a:lnTo>
                    <a:pt x="407299" y="234178"/>
                  </a:lnTo>
                  <a:lnTo>
                    <a:pt x="412750" y="190500"/>
                  </a:lnTo>
                  <a:lnTo>
                    <a:pt x="407299" y="146821"/>
                  </a:lnTo>
                  <a:lnTo>
                    <a:pt x="391774" y="106724"/>
                  </a:lnTo>
                  <a:lnTo>
                    <a:pt x="367413" y="71353"/>
                  </a:lnTo>
                  <a:lnTo>
                    <a:pt x="335454" y="41851"/>
                  </a:lnTo>
                  <a:lnTo>
                    <a:pt x="297135" y="19363"/>
                  </a:lnTo>
                  <a:lnTo>
                    <a:pt x="253696" y="503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7"/>
            <p:cNvSpPr/>
            <p:nvPr/>
          </p:nvSpPr>
          <p:spPr>
            <a:xfrm>
              <a:off x="4074185" y="405447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190500"/>
                  </a:moveTo>
                  <a:lnTo>
                    <a:pt x="5450" y="146821"/>
                  </a:lnTo>
                  <a:lnTo>
                    <a:pt x="20975" y="106724"/>
                  </a:lnTo>
                  <a:lnTo>
                    <a:pt x="45336" y="71353"/>
                  </a:lnTo>
                  <a:lnTo>
                    <a:pt x="77295" y="41851"/>
                  </a:lnTo>
                  <a:lnTo>
                    <a:pt x="115614" y="19363"/>
                  </a:lnTo>
                  <a:lnTo>
                    <a:pt x="159053" y="5031"/>
                  </a:lnTo>
                  <a:lnTo>
                    <a:pt x="206375" y="0"/>
                  </a:lnTo>
                  <a:lnTo>
                    <a:pt x="253696" y="5031"/>
                  </a:lnTo>
                  <a:lnTo>
                    <a:pt x="297135" y="19363"/>
                  </a:lnTo>
                  <a:lnTo>
                    <a:pt x="335454" y="41851"/>
                  </a:lnTo>
                  <a:lnTo>
                    <a:pt x="367413" y="71353"/>
                  </a:lnTo>
                  <a:lnTo>
                    <a:pt x="391774" y="106724"/>
                  </a:lnTo>
                  <a:lnTo>
                    <a:pt x="407299" y="146821"/>
                  </a:lnTo>
                  <a:lnTo>
                    <a:pt x="412750" y="190500"/>
                  </a:lnTo>
                  <a:lnTo>
                    <a:pt x="407299" y="234178"/>
                  </a:lnTo>
                  <a:lnTo>
                    <a:pt x="391774" y="274275"/>
                  </a:lnTo>
                  <a:lnTo>
                    <a:pt x="367413" y="309646"/>
                  </a:lnTo>
                  <a:lnTo>
                    <a:pt x="335454" y="339148"/>
                  </a:lnTo>
                  <a:lnTo>
                    <a:pt x="297135" y="361636"/>
                  </a:lnTo>
                  <a:lnTo>
                    <a:pt x="253696" y="375968"/>
                  </a:lnTo>
                  <a:lnTo>
                    <a:pt x="206375" y="381000"/>
                  </a:lnTo>
                  <a:lnTo>
                    <a:pt x="159053" y="375968"/>
                  </a:lnTo>
                  <a:lnTo>
                    <a:pt x="115614" y="361636"/>
                  </a:lnTo>
                  <a:lnTo>
                    <a:pt x="77295" y="339148"/>
                  </a:lnTo>
                  <a:lnTo>
                    <a:pt x="45336" y="309646"/>
                  </a:lnTo>
                  <a:lnTo>
                    <a:pt x="20975" y="274275"/>
                  </a:lnTo>
                  <a:lnTo>
                    <a:pt x="5450" y="234178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8"/>
          <p:cNvSpPr txBox="1"/>
          <p:nvPr/>
        </p:nvSpPr>
        <p:spPr>
          <a:xfrm>
            <a:off x="4201693" y="408901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9"/>
          <p:cNvGrpSpPr/>
          <p:nvPr/>
        </p:nvGrpSpPr>
        <p:grpSpPr>
          <a:xfrm>
            <a:off x="1295539" y="4168775"/>
            <a:ext cx="3769360" cy="82550"/>
            <a:chOff x="1295539" y="4168775"/>
            <a:chExt cx="3769360" cy="82550"/>
          </a:xfrm>
        </p:grpSpPr>
        <p:sp>
          <p:nvSpPr>
            <p:cNvPr id="49" name="object 50"/>
            <p:cNvSpPr/>
            <p:nvPr/>
          </p:nvSpPr>
          <p:spPr>
            <a:xfrm>
              <a:off x="4486935" y="4206875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1"/>
            <p:cNvSpPr/>
            <p:nvPr/>
          </p:nvSpPr>
          <p:spPr>
            <a:xfrm>
              <a:off x="4988585" y="41687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2"/>
            <p:cNvSpPr/>
            <p:nvPr/>
          </p:nvSpPr>
          <p:spPr>
            <a:xfrm>
              <a:off x="1301889" y="4213225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35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3"/>
            <p:cNvSpPr/>
            <p:nvPr/>
          </p:nvSpPr>
          <p:spPr>
            <a:xfrm>
              <a:off x="2785541" y="41751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4"/>
          <p:cNvSpPr txBox="1"/>
          <p:nvPr/>
        </p:nvSpPr>
        <p:spPr>
          <a:xfrm>
            <a:off x="2010435" y="4664075"/>
            <a:ext cx="495300" cy="38100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989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5"/>
          <p:cNvGrpSpPr/>
          <p:nvPr/>
        </p:nvGrpSpPr>
        <p:grpSpPr>
          <a:xfrm>
            <a:off x="2219985" y="4200525"/>
            <a:ext cx="2119630" cy="1422400"/>
            <a:chOff x="2219985" y="4200525"/>
            <a:chExt cx="2119630" cy="1422400"/>
          </a:xfrm>
        </p:grpSpPr>
        <p:sp>
          <p:nvSpPr>
            <p:cNvPr id="55" name="object 56"/>
            <p:cNvSpPr/>
            <p:nvPr/>
          </p:nvSpPr>
          <p:spPr>
            <a:xfrm>
              <a:off x="2258085" y="420687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7"/>
            <p:cNvSpPr/>
            <p:nvPr/>
          </p:nvSpPr>
          <p:spPr>
            <a:xfrm>
              <a:off x="2219985" y="45878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8"/>
            <p:cNvSpPr/>
            <p:nvPr/>
          </p:nvSpPr>
          <p:spPr>
            <a:xfrm>
              <a:off x="2258085" y="5045075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/>
            <p:cNvSpPr/>
            <p:nvPr/>
          </p:nvSpPr>
          <p:spPr>
            <a:xfrm>
              <a:off x="2258085" y="5426075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0"/>
            <p:cNvSpPr/>
            <p:nvPr/>
          </p:nvSpPr>
          <p:spPr>
            <a:xfrm>
              <a:off x="2759735" y="53879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1"/>
            <p:cNvSpPr/>
            <p:nvPr/>
          </p:nvSpPr>
          <p:spPr>
            <a:xfrm>
              <a:off x="2835935" y="5235576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0"/>
                  </a:moveTo>
                  <a:lnTo>
                    <a:pt x="0" y="381000"/>
                  </a:lnTo>
                  <a:lnTo>
                    <a:pt x="4127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2"/>
            <p:cNvSpPr/>
            <p:nvPr/>
          </p:nvSpPr>
          <p:spPr>
            <a:xfrm>
              <a:off x="2835935" y="5235576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381000"/>
                  </a:moveTo>
                  <a:lnTo>
                    <a:pt x="412750" y="19050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3"/>
            <p:cNvSpPr/>
            <p:nvPr/>
          </p:nvSpPr>
          <p:spPr>
            <a:xfrm>
              <a:off x="3252127" y="5437187"/>
              <a:ext cx="1014730" cy="0"/>
            </a:xfrm>
            <a:custGeom>
              <a:avLst/>
              <a:gdLst/>
              <a:ahLst/>
              <a:cxnLst/>
              <a:rect l="l" t="t" r="r" b="b"/>
              <a:pathLst>
                <a:path w="1014729">
                  <a:moveTo>
                    <a:pt x="0" y="0"/>
                  </a:moveTo>
                  <a:lnTo>
                    <a:pt x="10146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4"/>
            <p:cNvSpPr/>
            <p:nvPr/>
          </p:nvSpPr>
          <p:spPr>
            <a:xfrm>
              <a:off x="4301197" y="4498975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927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5"/>
            <p:cNvSpPr/>
            <p:nvPr/>
          </p:nvSpPr>
          <p:spPr>
            <a:xfrm>
              <a:off x="4263110" y="44354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6"/>
          <p:cNvSpPr txBox="1"/>
          <p:nvPr/>
        </p:nvSpPr>
        <p:spPr>
          <a:xfrm>
            <a:off x="3079775" y="499579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–3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7"/>
          <p:cNvSpPr txBox="1"/>
          <p:nvPr/>
        </p:nvSpPr>
        <p:spPr>
          <a:xfrm>
            <a:off x="5969050" y="484332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1.5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8"/>
          <p:cNvSpPr txBox="1"/>
          <p:nvPr/>
        </p:nvSpPr>
        <p:spPr>
          <a:xfrm>
            <a:off x="5969050" y="575772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9"/>
          <p:cNvSpPr txBox="1"/>
          <p:nvPr/>
        </p:nvSpPr>
        <p:spPr>
          <a:xfrm>
            <a:off x="1329156" y="3889146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70"/>
          <p:cNvSpPr txBox="1"/>
          <p:nvPr/>
        </p:nvSpPr>
        <p:spPr>
          <a:xfrm>
            <a:off x="8032851" y="3852570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0" name="object 71"/>
          <p:cNvGrpSpPr/>
          <p:nvPr/>
        </p:nvGrpSpPr>
        <p:grpSpPr>
          <a:xfrm>
            <a:off x="2829585" y="4029075"/>
            <a:ext cx="1244600" cy="393700"/>
            <a:chOff x="2829585" y="4029075"/>
            <a:chExt cx="1244600" cy="393700"/>
          </a:xfrm>
        </p:grpSpPr>
        <p:sp>
          <p:nvSpPr>
            <p:cNvPr id="71" name="object 72"/>
            <p:cNvSpPr/>
            <p:nvPr/>
          </p:nvSpPr>
          <p:spPr>
            <a:xfrm>
              <a:off x="2835935" y="403542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0"/>
                  </a:moveTo>
                  <a:lnTo>
                    <a:pt x="0" y="381000"/>
                  </a:lnTo>
                  <a:lnTo>
                    <a:pt x="4127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3"/>
            <p:cNvSpPr/>
            <p:nvPr/>
          </p:nvSpPr>
          <p:spPr>
            <a:xfrm>
              <a:off x="2835935" y="4035425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381000"/>
                  </a:moveTo>
                  <a:lnTo>
                    <a:pt x="412750" y="19050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4"/>
            <p:cNvSpPr/>
            <p:nvPr/>
          </p:nvSpPr>
          <p:spPr>
            <a:xfrm>
              <a:off x="3248685" y="420687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5"/>
            <p:cNvSpPr/>
            <p:nvPr/>
          </p:nvSpPr>
          <p:spPr>
            <a:xfrm>
              <a:off x="3997985" y="41687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6"/>
          <p:cNvSpPr txBox="1"/>
          <p:nvPr/>
        </p:nvSpPr>
        <p:spPr>
          <a:xfrm>
            <a:off x="3162325" y="38527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4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935163"/>
                <a:ext cx="8382000" cy="43894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Vd2.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khổi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vẽ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thống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y</a:t>
                </a:r>
                <a:r>
                  <a:rPr lang="en-US" dirty="0" smtClean="0"/>
                  <a:t>[n]=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935163"/>
                <a:ext cx="8382000" cy="4389437"/>
              </a:xfrm>
              <a:blipFill rotWithShape="1">
                <a:blip r:embed="rId2"/>
                <a:stretch>
                  <a:fillRect l="-800" t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smtClean="0"/>
              <a:t>2.2.2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25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501650" y="1371600"/>
            <a:ext cx="8642350" cy="419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ts val="259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Một hệ thống được gọi </a:t>
            </a:r>
            <a:r>
              <a:rPr sz="2400" dirty="0">
                <a:latin typeface="Arial"/>
                <a:cs typeface="Arial"/>
              </a:rPr>
              <a:t>là </a:t>
            </a:r>
            <a:r>
              <a:rPr sz="2400" spc="-5" dirty="0">
                <a:latin typeface="Arial"/>
                <a:cs typeface="Arial"/>
              </a:rPr>
              <a:t>có tính chất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nếu tính chất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thoả</a:t>
            </a:r>
            <a:endParaRPr sz="2400" dirty="0">
              <a:latin typeface="Arial"/>
              <a:cs typeface="Arial"/>
            </a:endParaRPr>
          </a:p>
          <a:p>
            <a:pPr marL="4064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mãn cho </a:t>
            </a:r>
            <a:r>
              <a:rPr sz="2400" spc="-10" dirty="0">
                <a:latin typeface="Arial"/>
                <a:cs typeface="Arial"/>
              </a:rPr>
              <a:t>mọi </a:t>
            </a:r>
            <a:r>
              <a:rPr sz="2400" spc="-5" dirty="0">
                <a:latin typeface="Arial"/>
                <a:cs typeface="Arial"/>
              </a:rPr>
              <a:t>tín hiệu vào của hệ thống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</a:t>
            </a:r>
            <a:endParaRPr sz="2400" dirty="0">
              <a:latin typeface="Arial"/>
              <a:cs typeface="Arial"/>
            </a:endParaRPr>
          </a:p>
          <a:p>
            <a:pPr marL="406400" indent="-343535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Hệ động – hệ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tĩnh</a:t>
            </a:r>
            <a:endParaRPr sz="2400" dirty="0">
              <a:latin typeface="Arial"/>
              <a:cs typeface="Arial"/>
            </a:endParaRPr>
          </a:p>
          <a:p>
            <a:pPr marL="805815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805815" algn="l"/>
                <a:tab pos="80645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Hệ tĩnh</a:t>
            </a:r>
            <a:endParaRPr sz="2000" dirty="0">
              <a:latin typeface="Arial"/>
              <a:cs typeface="Arial"/>
            </a:endParaRPr>
          </a:p>
          <a:p>
            <a:pPr marL="1206500" lvl="2" indent="-229235">
              <a:lnSpc>
                <a:spcPts val="1945"/>
              </a:lnSpc>
              <a:spcBef>
                <a:spcPts val="5"/>
              </a:spcBef>
              <a:buChar char="•"/>
              <a:tabLst>
                <a:tab pos="1205865" algn="l"/>
                <a:tab pos="1206500" algn="l"/>
              </a:tabLst>
            </a:pPr>
            <a:r>
              <a:rPr sz="1800" spc="-5" dirty="0">
                <a:latin typeface="Arial"/>
                <a:cs typeface="Arial"/>
              </a:rPr>
              <a:t>Ngõ </a:t>
            </a:r>
            <a:r>
              <a:rPr sz="1800" dirty="0">
                <a:latin typeface="Arial"/>
                <a:cs typeface="Arial"/>
              </a:rPr>
              <a:t>xuất chỉ phụ </a:t>
            </a:r>
            <a:r>
              <a:rPr sz="1800" spc="-5" dirty="0">
                <a:latin typeface="Arial"/>
                <a:cs typeface="Arial"/>
              </a:rPr>
              <a:t>thuộc </a:t>
            </a:r>
            <a:r>
              <a:rPr sz="1800" dirty="0">
                <a:latin typeface="Arial"/>
                <a:cs typeface="Arial"/>
              </a:rPr>
              <a:t>các mẫu ở </a:t>
            </a:r>
            <a:r>
              <a:rPr sz="1800" spc="-5" dirty="0">
                <a:latin typeface="Arial"/>
                <a:cs typeface="Arial"/>
              </a:rPr>
              <a:t>thời </a:t>
            </a:r>
            <a:r>
              <a:rPr sz="1800" dirty="0">
                <a:latin typeface="Arial"/>
                <a:cs typeface="Arial"/>
              </a:rPr>
              <a:t>điểm hiện </a:t>
            </a:r>
            <a:r>
              <a:rPr sz="1800" spc="-5" dirty="0">
                <a:latin typeface="Arial"/>
                <a:cs typeface="Arial"/>
              </a:rPr>
              <a:t>tại </a:t>
            </a:r>
            <a:r>
              <a:rPr sz="1800" dirty="0">
                <a:latin typeface="Arial"/>
                <a:cs typeface="Arial"/>
              </a:rPr>
              <a:t>(không phụ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thuộc</a:t>
            </a:r>
            <a:endParaRPr sz="1800" dirty="0">
              <a:latin typeface="Arial"/>
              <a:cs typeface="Arial"/>
            </a:endParaRPr>
          </a:p>
          <a:p>
            <a:pPr marL="1205865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mẫu </a:t>
            </a:r>
            <a:r>
              <a:rPr sz="1800" spc="-5" dirty="0">
                <a:latin typeface="Arial"/>
                <a:cs typeface="Arial"/>
              </a:rPr>
              <a:t>tương </a:t>
            </a:r>
            <a:r>
              <a:rPr sz="1800" dirty="0">
                <a:latin typeface="Arial"/>
                <a:cs typeface="Arial"/>
              </a:rPr>
              <a:t>lai hay quá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khứ)</a:t>
            </a:r>
          </a:p>
          <a:p>
            <a:pPr marL="1206500" lvl="2" indent="-229235">
              <a:lnSpc>
                <a:spcPct val="100000"/>
              </a:lnSpc>
              <a:buChar char="•"/>
              <a:tabLst>
                <a:tab pos="1205865" algn="l"/>
                <a:tab pos="1206500" algn="l"/>
              </a:tabLst>
            </a:pPr>
            <a:r>
              <a:rPr sz="1800" spc="-5" dirty="0">
                <a:latin typeface="Arial"/>
                <a:cs typeface="Arial"/>
              </a:rPr>
              <a:t>Không dùng </a:t>
            </a:r>
            <a:r>
              <a:rPr sz="1800" dirty="0">
                <a:latin typeface="Arial"/>
                <a:cs typeface="Arial"/>
              </a:rPr>
              <a:t>bộ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nhớ</a:t>
            </a:r>
          </a:p>
          <a:p>
            <a:pPr marL="1663700" lvl="3" indent="-229870">
              <a:lnSpc>
                <a:spcPct val="100000"/>
              </a:lnSpc>
              <a:spcBef>
                <a:spcPts val="5"/>
              </a:spcBef>
              <a:buChar char="–"/>
              <a:tabLst>
                <a:tab pos="1664335" algn="l"/>
              </a:tabLst>
            </a:pPr>
            <a:r>
              <a:rPr sz="1600" spc="-5" dirty="0">
                <a:latin typeface="Arial"/>
                <a:cs typeface="Arial"/>
              </a:rPr>
              <a:t>Không xuất hiện các </a:t>
            </a:r>
            <a:r>
              <a:rPr sz="1600" dirty="0">
                <a:latin typeface="Arial"/>
                <a:cs typeface="Arial"/>
              </a:rPr>
              <a:t>ô 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575" spc="7" baseline="26455" dirty="0">
                <a:latin typeface="Arial"/>
                <a:cs typeface="Arial"/>
              </a:rPr>
              <a:t>–1 </a:t>
            </a:r>
            <a:r>
              <a:rPr sz="1600" spc="-5" dirty="0">
                <a:latin typeface="Arial"/>
                <a:cs typeface="Arial"/>
              </a:rPr>
              <a:t>trong </a:t>
            </a:r>
            <a:r>
              <a:rPr sz="1600" dirty="0">
                <a:latin typeface="Arial"/>
                <a:cs typeface="Arial"/>
              </a:rPr>
              <a:t>sơ </a:t>
            </a:r>
            <a:r>
              <a:rPr sz="1600" spc="-10" dirty="0">
                <a:latin typeface="Arial"/>
                <a:cs typeface="Arial"/>
              </a:rPr>
              <a:t>đồ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khối</a:t>
            </a:r>
            <a:endParaRPr sz="1600" dirty="0">
              <a:latin typeface="Arial"/>
              <a:cs typeface="Arial"/>
            </a:endParaRPr>
          </a:p>
          <a:p>
            <a:pPr marL="1663700" lvl="3" indent="-229235">
              <a:lnSpc>
                <a:spcPct val="100000"/>
              </a:lnSpc>
              <a:buChar char="–"/>
              <a:tabLst>
                <a:tab pos="1663700" algn="l"/>
              </a:tabLst>
            </a:pPr>
            <a:r>
              <a:rPr sz="1600" spc="-5" dirty="0">
                <a:latin typeface="Arial"/>
                <a:cs typeface="Arial"/>
              </a:rPr>
              <a:t>Không xuất hiện các x(n–k) hay </a:t>
            </a:r>
            <a:r>
              <a:rPr sz="1600" dirty="0">
                <a:latin typeface="Arial"/>
                <a:cs typeface="Arial"/>
              </a:rPr>
              <a:t>y(n–k) </a:t>
            </a:r>
            <a:r>
              <a:rPr sz="1600" spc="-5" dirty="0">
                <a:latin typeface="Arial"/>
                <a:cs typeface="Arial"/>
              </a:rPr>
              <a:t>trong quan </a:t>
            </a:r>
            <a:r>
              <a:rPr sz="1600" spc="-15" dirty="0">
                <a:latin typeface="Arial"/>
                <a:cs typeface="Arial"/>
              </a:rPr>
              <a:t>hệ </a:t>
            </a:r>
            <a:r>
              <a:rPr sz="1600" spc="-5" dirty="0">
                <a:latin typeface="Arial"/>
                <a:cs typeface="Arial"/>
              </a:rPr>
              <a:t>vào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</a:p>
          <a:p>
            <a:pPr lvl="3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650" dirty="0">
              <a:latin typeface="Arial"/>
              <a:cs typeface="Arial"/>
            </a:endParaRPr>
          </a:p>
          <a:p>
            <a:pPr marL="805815" lvl="1" indent="-285750">
              <a:lnSpc>
                <a:spcPct val="100000"/>
              </a:lnSpc>
              <a:buChar char="–"/>
              <a:tabLst>
                <a:tab pos="805815" algn="l"/>
                <a:tab pos="80645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Hệ 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động</a:t>
            </a:r>
            <a:endParaRPr sz="2000" dirty="0">
              <a:latin typeface="Arial"/>
              <a:cs typeface="Arial"/>
            </a:endParaRPr>
          </a:p>
          <a:p>
            <a:pPr marL="1206500" lvl="2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1205865" algn="l"/>
                <a:tab pos="1206500" algn="l"/>
              </a:tabLst>
            </a:pPr>
            <a:r>
              <a:rPr sz="1800" spc="-5" dirty="0">
                <a:latin typeface="Arial"/>
                <a:cs typeface="Arial"/>
              </a:rPr>
              <a:t>Ngõ </a:t>
            </a:r>
            <a:r>
              <a:rPr sz="1800" dirty="0">
                <a:latin typeface="Arial"/>
                <a:cs typeface="Arial"/>
              </a:rPr>
              <a:t>xuất </a:t>
            </a:r>
            <a:r>
              <a:rPr sz="1800" spc="-5" dirty="0">
                <a:latin typeface="Arial"/>
                <a:cs typeface="Arial"/>
              </a:rPr>
              <a:t>tại thời </a:t>
            </a:r>
            <a:r>
              <a:rPr sz="1800" dirty="0">
                <a:latin typeface="Arial"/>
                <a:cs typeface="Arial"/>
              </a:rPr>
              <a:t>điểm n phụ </a:t>
            </a:r>
            <a:r>
              <a:rPr sz="1800" spc="-5" dirty="0">
                <a:latin typeface="Arial"/>
                <a:cs typeface="Arial"/>
              </a:rPr>
              <a:t>thuộc </a:t>
            </a:r>
            <a:r>
              <a:rPr sz="1800" dirty="0">
                <a:latin typeface="Arial"/>
                <a:cs typeface="Arial"/>
              </a:rPr>
              <a:t>các mẫu </a:t>
            </a:r>
            <a:r>
              <a:rPr sz="1800" spc="-5" dirty="0">
                <a:latin typeface="Arial"/>
                <a:cs typeface="Arial"/>
              </a:rPr>
              <a:t>trong </a:t>
            </a:r>
            <a:r>
              <a:rPr sz="1800" spc="-10" dirty="0">
                <a:latin typeface="Arial"/>
                <a:cs typeface="Arial"/>
              </a:rPr>
              <a:t>[n–N, </a:t>
            </a:r>
            <a:r>
              <a:rPr sz="1800" dirty="0">
                <a:latin typeface="Arial"/>
                <a:cs typeface="Arial"/>
              </a:rPr>
              <a:t>n] </a:t>
            </a:r>
            <a:r>
              <a:rPr sz="1800" spc="-5" dirty="0">
                <a:latin typeface="Arial"/>
                <a:cs typeface="Arial"/>
              </a:rPr>
              <a:t>(N </a:t>
            </a:r>
            <a:r>
              <a:rPr sz="1800" dirty="0">
                <a:latin typeface="Arial"/>
                <a:cs typeface="Arial"/>
              </a:rPr>
              <a:t>≥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0)</a:t>
            </a:r>
          </a:p>
          <a:p>
            <a:pPr marL="1206500" lvl="2" indent="-229235">
              <a:lnSpc>
                <a:spcPct val="100000"/>
              </a:lnSpc>
              <a:buChar char="•"/>
              <a:tabLst>
                <a:tab pos="1205865" algn="l"/>
                <a:tab pos="1206500" algn="l"/>
              </a:tabLst>
            </a:pPr>
            <a:r>
              <a:rPr sz="1800" spc="-5" dirty="0">
                <a:latin typeface="Arial"/>
                <a:cs typeface="Arial"/>
              </a:rPr>
              <a:t>Hệ </a:t>
            </a:r>
            <a:r>
              <a:rPr sz="1800" dirty="0">
                <a:latin typeface="Arial"/>
                <a:cs typeface="Arial"/>
              </a:rPr>
              <a:t>có dùng bộ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nhớ</a:t>
            </a:r>
          </a:p>
          <a:p>
            <a:pPr marL="1663700" lvl="3" indent="-229870">
              <a:lnSpc>
                <a:spcPct val="100000"/>
              </a:lnSpc>
              <a:buChar char="–"/>
              <a:tabLst>
                <a:tab pos="1664335" algn="l"/>
              </a:tabLst>
            </a:pPr>
            <a:r>
              <a:rPr sz="1600" dirty="0">
                <a:latin typeface="Arial"/>
                <a:cs typeface="Arial"/>
              </a:rPr>
              <a:t>Có </a:t>
            </a:r>
            <a:r>
              <a:rPr sz="1600" spc="-5" dirty="0">
                <a:latin typeface="Arial"/>
                <a:cs typeface="Arial"/>
              </a:rPr>
              <a:t>xuất hiện các </a:t>
            </a:r>
            <a:r>
              <a:rPr sz="1600" dirty="0">
                <a:latin typeface="Arial"/>
                <a:cs typeface="Arial"/>
              </a:rPr>
              <a:t>ô 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575" spc="7" baseline="26455" dirty="0">
                <a:latin typeface="Arial"/>
                <a:cs typeface="Arial"/>
              </a:rPr>
              <a:t>–1 </a:t>
            </a:r>
            <a:r>
              <a:rPr sz="1600" spc="-5" dirty="0">
                <a:latin typeface="Arial"/>
                <a:cs typeface="Arial"/>
              </a:rPr>
              <a:t>trong </a:t>
            </a:r>
            <a:r>
              <a:rPr sz="1600" dirty="0">
                <a:latin typeface="Arial"/>
                <a:cs typeface="Arial"/>
              </a:rPr>
              <a:t>sơ </a:t>
            </a:r>
            <a:r>
              <a:rPr sz="1600" spc="-10" dirty="0">
                <a:latin typeface="Arial"/>
                <a:cs typeface="Arial"/>
              </a:rPr>
              <a:t>đồ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khối</a:t>
            </a:r>
            <a:endParaRPr sz="1600" dirty="0">
              <a:latin typeface="Arial"/>
              <a:cs typeface="Arial"/>
            </a:endParaRPr>
          </a:p>
          <a:p>
            <a:pPr marL="1663700" lvl="3" indent="-229870">
              <a:lnSpc>
                <a:spcPct val="100000"/>
              </a:lnSpc>
              <a:buChar char="–"/>
              <a:tabLst>
                <a:tab pos="1664335" algn="l"/>
              </a:tabLst>
            </a:pPr>
            <a:r>
              <a:rPr sz="1600" dirty="0">
                <a:latin typeface="Arial"/>
                <a:cs typeface="Arial"/>
              </a:rPr>
              <a:t>Có </a:t>
            </a:r>
            <a:r>
              <a:rPr sz="1600" spc="-5" dirty="0">
                <a:latin typeface="Arial"/>
                <a:cs typeface="Arial"/>
              </a:rPr>
              <a:t>xuất hiện các x(n–k) hay y(n–k) trong quan </a:t>
            </a:r>
            <a:r>
              <a:rPr sz="1600" spc="-15" dirty="0">
                <a:latin typeface="Arial"/>
                <a:cs typeface="Arial"/>
              </a:rPr>
              <a:t>hệ </a:t>
            </a:r>
            <a:r>
              <a:rPr sz="1600" spc="-5" dirty="0">
                <a:latin typeface="Arial"/>
                <a:cs typeface="Arial"/>
              </a:rPr>
              <a:t>vào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</a:p>
        </p:txBody>
      </p:sp>
      <p:graphicFrame>
        <p:nvGraphicFramePr>
          <p:cNvPr id="6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63614"/>
              </p:ext>
            </p:extLst>
          </p:nvPr>
        </p:nvGraphicFramePr>
        <p:xfrm>
          <a:off x="1447800" y="5572105"/>
          <a:ext cx="4151629" cy="82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/>
                <a:gridCol w="425450"/>
                <a:gridCol w="2384424"/>
              </a:tblGrid>
              <a:tr h="277188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075"/>
                        </a:lnSpc>
                        <a:spcBef>
                          <a:spcPts val="10"/>
                        </a:spcBef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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h/t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tĩnh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274319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060"/>
                        </a:lnSpc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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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h/t có bộ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nhớ hữu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7188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085"/>
                        </a:lnSpc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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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h/t có bộ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nhớ vô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hạn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26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81000" y="1855470"/>
            <a:ext cx="5187950" cy="317373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75"/>
              </a:spcBef>
              <a:buChar char="•"/>
              <a:tabLst>
                <a:tab pos="621665" algn="l"/>
                <a:tab pos="622935" algn="l"/>
              </a:tabLst>
            </a:pPr>
            <a:r>
              <a:rPr sz="3200" spc="-5" dirty="0">
                <a:solidFill>
                  <a:srgbClr val="3333FF"/>
                </a:solidFill>
                <a:latin typeface="Arial"/>
                <a:cs typeface="Arial"/>
              </a:rPr>
              <a:t>Ví dụ: hệ nào tĩnh/động</a:t>
            </a:r>
            <a:r>
              <a:rPr sz="3200" spc="-1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 marL="469265" marR="939800">
              <a:lnSpc>
                <a:spcPct val="120000"/>
              </a:lnSpc>
              <a:spcBef>
                <a:spcPts val="10"/>
              </a:spcBef>
              <a:tabLst>
                <a:tab pos="1002665" algn="l"/>
              </a:tabLst>
            </a:pPr>
            <a:r>
              <a:rPr sz="2800" dirty="0">
                <a:latin typeface="Arial"/>
                <a:cs typeface="Arial"/>
              </a:rPr>
              <a:t>1.	y(n) = x(n) –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3x(n–3)  2.	y(n) = nx(n) –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</a:t>
            </a:r>
          </a:p>
          <a:p>
            <a:pPr marL="469265">
              <a:lnSpc>
                <a:spcPct val="100000"/>
              </a:lnSpc>
              <a:spcBef>
                <a:spcPts val="670"/>
              </a:spcBef>
              <a:tabLst>
                <a:tab pos="1002665" algn="l"/>
              </a:tabLst>
            </a:pPr>
            <a:r>
              <a:rPr sz="2800" dirty="0">
                <a:latin typeface="Arial"/>
                <a:cs typeface="Arial"/>
              </a:rPr>
              <a:t>3.	y(n) 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3x(n)</a:t>
            </a:r>
          </a:p>
          <a:p>
            <a:pPr marL="469265">
              <a:lnSpc>
                <a:spcPct val="100000"/>
              </a:lnSpc>
              <a:spcBef>
                <a:spcPts val="670"/>
              </a:spcBef>
              <a:tabLst>
                <a:tab pos="1002665" algn="l"/>
              </a:tabLst>
            </a:pPr>
            <a:r>
              <a:rPr sz="2800" dirty="0">
                <a:latin typeface="Arial"/>
                <a:cs typeface="Arial"/>
              </a:rPr>
              <a:t>4.	y(n) = (n–1)y(n–1) +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x(n)</a:t>
            </a:r>
          </a:p>
          <a:p>
            <a:pPr marL="468630">
              <a:lnSpc>
                <a:spcPct val="100000"/>
              </a:lnSpc>
              <a:spcBef>
                <a:spcPts val="675"/>
              </a:spcBef>
              <a:tabLst>
                <a:tab pos="1002030" algn="l"/>
              </a:tabLst>
            </a:pPr>
            <a:r>
              <a:rPr sz="2800" dirty="0">
                <a:latin typeface="Arial"/>
                <a:cs typeface="Arial"/>
              </a:rPr>
              <a:t>5.	y(n) = (n–1)[x(n) +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y(n)]</a:t>
            </a:r>
          </a:p>
        </p:txBody>
      </p:sp>
    </p:spTree>
    <p:extLst>
      <p:ext uri="{BB962C8B-B14F-4D97-AF65-F5344CB8AC3E}">
        <p14:creationId xmlns:p14="http://schemas.microsoft.com/office/powerpoint/2010/main" val="17801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27</a:t>
            </a:fld>
            <a:endParaRPr lang="en-US" sz="1600"/>
          </a:p>
        </p:txBody>
      </p:sp>
      <p:sp>
        <p:nvSpPr>
          <p:cNvPr id="6" name="object 6"/>
          <p:cNvSpPr txBox="1"/>
          <p:nvPr/>
        </p:nvSpPr>
        <p:spPr>
          <a:xfrm>
            <a:off x="228600" y="1296035"/>
            <a:ext cx="5904865" cy="13709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Hệ biến thiên và bất biến theo thời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Hệ bất biến theo thời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gian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Đặc </a:t>
            </a:r>
            <a:r>
              <a:rPr sz="1800" spc="-5" dirty="0">
                <a:latin typeface="Arial"/>
                <a:cs typeface="Arial"/>
              </a:rPr>
              <a:t>trưng </a:t>
            </a:r>
            <a:r>
              <a:rPr sz="1800" dirty="0">
                <a:latin typeface="Arial"/>
                <a:cs typeface="Arial"/>
              </a:rPr>
              <a:t>vào-ra không </a:t>
            </a:r>
            <a:r>
              <a:rPr sz="1800" spc="-5" dirty="0">
                <a:latin typeface="Arial"/>
                <a:cs typeface="Arial"/>
              </a:rPr>
              <a:t>thay </a:t>
            </a:r>
            <a:r>
              <a:rPr sz="1800" dirty="0">
                <a:latin typeface="Arial"/>
                <a:cs typeface="Arial"/>
              </a:rPr>
              <a:t>đổi </a:t>
            </a:r>
            <a:r>
              <a:rPr sz="1800" spc="-5" dirty="0">
                <a:latin typeface="Arial"/>
                <a:cs typeface="Arial"/>
              </a:rPr>
              <a:t>theo thời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gian</a:t>
            </a: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Định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lý: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2600" y="2686647"/>
            <a:ext cx="32746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Hệ </a:t>
            </a:r>
            <a:r>
              <a:rPr sz="1600" spc="-5" dirty="0">
                <a:latin typeface="Arial"/>
                <a:cs typeface="Arial"/>
              </a:rPr>
              <a:t>nghỉ 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là bất biến nếu </a:t>
            </a:r>
            <a:r>
              <a:rPr sz="1600" dirty="0">
                <a:latin typeface="Arial"/>
                <a:cs typeface="Arial"/>
              </a:rPr>
              <a:t>và </a:t>
            </a:r>
            <a:r>
              <a:rPr sz="1600" spc="-5" dirty="0">
                <a:latin typeface="Arial"/>
                <a:cs typeface="Arial"/>
              </a:rPr>
              <a:t>chỉ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nếu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5352771" y="2590800"/>
            <a:ext cx="212534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i="1" spc="45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350" spc="4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350" i="1" spc="4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350" spc="4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350" spc="-31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350" spc="-420" dirty="0">
                <a:solidFill>
                  <a:srgbClr val="7F00FF"/>
                </a:solidFill>
                <a:latin typeface="Symbol"/>
                <a:cs typeface="Symbol"/>
              </a:rPr>
              <a:t></a:t>
            </a:r>
            <a:r>
              <a:rPr sz="3525" i="1" spc="-630" baseline="33096" dirty="0">
                <a:solidFill>
                  <a:srgbClr val="7F00FF"/>
                </a:solidFill>
                <a:latin typeface="Arial"/>
                <a:cs typeface="Arial"/>
              </a:rPr>
              <a:t>T</a:t>
            </a:r>
            <a:r>
              <a:rPr sz="2350" spc="-420" dirty="0">
                <a:solidFill>
                  <a:srgbClr val="7F00FF"/>
                </a:solidFill>
                <a:latin typeface="Symbol"/>
                <a:cs typeface="Symbol"/>
              </a:rPr>
              <a:t></a:t>
            </a:r>
            <a:r>
              <a:rPr sz="2350" spc="-4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75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350" spc="7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350" i="1" spc="7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350" spc="7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7118575" y="3260725"/>
            <a:ext cx="124396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40" dirty="0">
                <a:solidFill>
                  <a:srgbClr val="7F00FF"/>
                </a:solidFill>
                <a:latin typeface="Symbol"/>
                <a:cs typeface="Symbol"/>
              </a:rPr>
              <a:t></a:t>
            </a:r>
            <a:r>
              <a:rPr sz="2350" i="1" spc="4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350" spc="4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350" i="1" spc="4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350" spc="40" dirty="0">
                <a:solidFill>
                  <a:srgbClr val="7F00FF"/>
                </a:solidFill>
                <a:latin typeface="Arial"/>
                <a:cs typeface="Arial"/>
              </a:rPr>
              <a:t>),</a:t>
            </a:r>
            <a:r>
              <a:rPr sz="2350" spc="40" dirty="0">
                <a:solidFill>
                  <a:srgbClr val="7F00FF"/>
                </a:solidFill>
                <a:latin typeface="Symbol"/>
                <a:cs typeface="Symbol"/>
              </a:rPr>
              <a:t></a:t>
            </a:r>
            <a:r>
              <a:rPr sz="2350" i="1" spc="4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398905" y="3258185"/>
            <a:ext cx="5687695" cy="123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0">
              <a:lnSpc>
                <a:spcPct val="100000"/>
              </a:lnSpc>
              <a:spcBef>
                <a:spcPts val="100"/>
              </a:spcBef>
            </a:pPr>
            <a:r>
              <a:rPr sz="2700" baseline="9259" dirty="0">
                <a:latin typeface="Symbol"/>
                <a:cs typeface="Symbol"/>
              </a:rPr>
              <a:t></a:t>
            </a:r>
            <a:r>
              <a:rPr sz="2700" spc="660" baseline="9259" dirty="0">
                <a:latin typeface="Times New Roman"/>
                <a:cs typeface="Times New Roman"/>
              </a:rPr>
              <a:t> </a:t>
            </a:r>
            <a:r>
              <a:rPr sz="2350" i="1" spc="35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350" spc="3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350" i="1" spc="3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350" i="1" spc="-114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35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2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350" i="1" spc="-44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350" spc="-2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350" spc="-425" dirty="0">
                <a:solidFill>
                  <a:srgbClr val="7F00FF"/>
                </a:solidFill>
                <a:latin typeface="Symbol"/>
                <a:cs typeface="Symbol"/>
              </a:rPr>
              <a:t></a:t>
            </a:r>
            <a:r>
              <a:rPr sz="3525" i="1" spc="-637" baseline="33096" dirty="0">
                <a:solidFill>
                  <a:srgbClr val="7F00FF"/>
                </a:solidFill>
                <a:latin typeface="Arial"/>
                <a:cs typeface="Arial"/>
              </a:rPr>
              <a:t>T</a:t>
            </a:r>
            <a:r>
              <a:rPr sz="2350" spc="-425" dirty="0">
                <a:solidFill>
                  <a:srgbClr val="7F00FF"/>
                </a:solidFill>
                <a:latin typeface="Symbol"/>
                <a:cs typeface="Symbol"/>
              </a:rPr>
              <a:t></a:t>
            </a:r>
            <a:r>
              <a:rPr sz="2350" spc="-4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75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350" spc="7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350" i="1" spc="7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350" i="1" spc="-114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350" spc="-11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2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350" i="1" spc="-44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285115" marR="2240915" indent="-285115" algn="r">
              <a:lnSpc>
                <a:spcPct val="100000"/>
              </a:lnSpc>
              <a:spcBef>
                <a:spcPts val="1940"/>
              </a:spcBef>
              <a:buChar char="–"/>
              <a:tabLst>
                <a:tab pos="285115" algn="l"/>
                <a:tab pos="28575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Hệ biến thiên theo thời</a:t>
            </a:r>
            <a:r>
              <a:rPr sz="2000" spc="-7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gian</a:t>
            </a:r>
            <a:endParaRPr sz="2000" dirty="0">
              <a:latin typeface="Arial"/>
              <a:cs typeface="Arial"/>
            </a:endParaRPr>
          </a:p>
          <a:p>
            <a:pPr marL="227965" marR="2275205" lvl="1" indent="-227965" algn="r">
              <a:lnSpc>
                <a:spcPct val="100000"/>
              </a:lnSpc>
              <a:spcBef>
                <a:spcPts val="220"/>
              </a:spcBef>
              <a:buChar char="•"/>
              <a:tabLst>
                <a:tab pos="227965" algn="l"/>
                <a:tab pos="228600" algn="l"/>
              </a:tabLst>
            </a:pPr>
            <a:r>
              <a:rPr sz="1800" spc="-5" dirty="0">
                <a:latin typeface="Arial"/>
                <a:cs typeface="Arial"/>
              </a:rPr>
              <a:t>Hệ </a:t>
            </a:r>
            <a:r>
              <a:rPr sz="1800" dirty="0">
                <a:latin typeface="Arial"/>
                <a:cs typeface="Arial"/>
              </a:rPr>
              <a:t>không có </a:t>
            </a:r>
            <a:r>
              <a:rPr sz="1800" spc="-5" dirty="0">
                <a:latin typeface="Arial"/>
                <a:cs typeface="Arial"/>
              </a:rPr>
              <a:t>tính </a:t>
            </a:r>
            <a:r>
              <a:rPr sz="1800" dirty="0">
                <a:latin typeface="Arial"/>
                <a:cs typeface="Arial"/>
              </a:rPr>
              <a:t>chất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trên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802639" y="4557903"/>
            <a:ext cx="5175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–	Ví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dụ: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xem xét tính 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bất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biến cho các hệ</a:t>
            </a:r>
            <a:r>
              <a:rPr sz="2000" spc="-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sau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1234439" y="4863465"/>
            <a:ext cx="294703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y(n)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T[x(n)]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x(n) – x(n–1)  y(n)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T[x(n)]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nx(n)</a:t>
            </a:r>
            <a:endParaRPr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y(n)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T[x(n)]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x(–n)</a:t>
            </a:r>
            <a:endParaRPr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y(n) = </a:t>
            </a:r>
            <a:r>
              <a:rPr sz="1800" spc="-5" dirty="0">
                <a:latin typeface="Arial"/>
                <a:cs typeface="Arial"/>
              </a:rPr>
              <a:t>T[x(n)]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x(n)cos(ω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9290" y="4854092"/>
            <a:ext cx="101663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bất biến  biến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thiên  biến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thiên  biến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thiên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1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1769" y="2694711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7244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47244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05400" y="3195453"/>
            <a:ext cx="1981200" cy="132409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1066800" y="2923311"/>
            <a:ext cx="7649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6169" y="2923311"/>
            <a:ext cx="33498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96000" y="2923311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66800" y="49530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743200" y="49530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</p:cNvCxnSpPr>
          <p:nvPr/>
        </p:nvCxnSpPr>
        <p:spPr>
          <a:xfrm>
            <a:off x="4419600" y="4953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3857502"/>
            <a:ext cx="0" cy="1095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4876800" y="3857502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</p:cNvCxnSpPr>
          <p:nvPr/>
        </p:nvCxnSpPr>
        <p:spPr>
          <a:xfrm>
            <a:off x="7086600" y="3857502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6096000" y="4519551"/>
            <a:ext cx="0" cy="43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0600" y="28956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x[n-k]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273864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T{x[n-k]}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4958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[n]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23800" y="474794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T{x[n]}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81914" y="4724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30000" dirty="0" smtClean="0"/>
              <a:t>-k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17116" y="36728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91400" y="3440668"/>
            <a:ext cx="72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=: </a:t>
            </a:r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54575" y="490034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=!: </a:t>
            </a:r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54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29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04800" y="1337945"/>
            <a:ext cx="6257290" cy="28530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450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dirty="0">
                <a:latin typeface="Arial"/>
                <a:cs typeface="Arial"/>
              </a:rPr>
              <a:t>Hệ tuyến tính và phi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tuyến</a:t>
            </a:r>
          </a:p>
          <a:p>
            <a:pPr marL="780415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Hệ tuyến tính</a:t>
            </a:r>
            <a:endParaRPr sz="2400" dirty="0">
              <a:latin typeface="Arial"/>
              <a:cs typeface="Arial"/>
            </a:endParaRPr>
          </a:p>
          <a:p>
            <a:pPr marL="1181100" lvl="2" indent="-229870">
              <a:lnSpc>
                <a:spcPct val="100000"/>
              </a:lnSpc>
              <a:spcBef>
                <a:spcPts val="250"/>
              </a:spcBef>
              <a:buChar char="•"/>
              <a:tabLst>
                <a:tab pos="1180465" algn="l"/>
                <a:tab pos="1181735" algn="l"/>
              </a:tabLst>
            </a:pPr>
            <a:r>
              <a:rPr sz="2000" spc="-5" dirty="0">
                <a:latin typeface="Arial"/>
                <a:cs typeface="Arial"/>
              </a:rPr>
              <a:t>Hệ thoả nguyên lý xếp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chồng</a:t>
            </a:r>
            <a:endParaRPr sz="2000" dirty="0">
              <a:latin typeface="Arial"/>
              <a:cs typeface="Arial"/>
            </a:endParaRPr>
          </a:p>
          <a:p>
            <a:pPr marL="1181100" lvl="2" indent="-229870">
              <a:lnSpc>
                <a:spcPct val="100000"/>
              </a:lnSpc>
              <a:spcBef>
                <a:spcPts val="240"/>
              </a:spcBef>
              <a:buChar char="•"/>
              <a:tabLst>
                <a:tab pos="1180465" algn="l"/>
                <a:tab pos="1181735" algn="l"/>
              </a:tabLst>
            </a:pPr>
            <a:r>
              <a:rPr sz="2000" spc="-5" dirty="0">
                <a:latin typeface="Arial"/>
                <a:cs typeface="Arial"/>
              </a:rPr>
              <a:t>Định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lý:</a:t>
            </a:r>
            <a:endParaRPr sz="2000" dirty="0">
              <a:latin typeface="Arial"/>
              <a:cs typeface="Arial"/>
            </a:endParaRPr>
          </a:p>
          <a:p>
            <a:pPr marL="1409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Hệ là tuyến tính nếu và chỉ</a:t>
            </a:r>
            <a:r>
              <a:rPr sz="2000" spc="-3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nếu:</a:t>
            </a:r>
            <a:endParaRPr sz="2000" dirty="0">
              <a:latin typeface="Arial"/>
              <a:cs typeface="Arial"/>
            </a:endParaRPr>
          </a:p>
          <a:p>
            <a:pPr marL="14097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T[a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x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x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(n)]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T[x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(n)]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+</a:t>
            </a:r>
            <a:r>
              <a:rPr sz="2000" spc="-1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T[x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(n)]</a:t>
            </a:r>
            <a:endParaRPr sz="2000" dirty="0">
              <a:latin typeface="Arial"/>
              <a:cs typeface="Arial"/>
            </a:endParaRPr>
          </a:p>
          <a:p>
            <a:pPr marL="1180465" lvl="2" indent="-229235">
              <a:lnSpc>
                <a:spcPts val="2285"/>
              </a:lnSpc>
              <a:spcBef>
                <a:spcPts val="235"/>
              </a:spcBef>
              <a:buChar char="•"/>
              <a:tabLst>
                <a:tab pos="1180465" algn="l"/>
                <a:tab pos="1181100" algn="l"/>
              </a:tabLst>
            </a:pP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chất </a:t>
            </a:r>
            <a:r>
              <a:rPr sz="2000" spc="-5" dirty="0">
                <a:latin typeface="Arial"/>
                <a:cs typeface="Arial"/>
              </a:rPr>
              <a:t>co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giãn:</a:t>
            </a:r>
            <a:endParaRPr sz="2000" dirty="0">
              <a:latin typeface="Arial"/>
              <a:cs typeface="Arial"/>
            </a:endParaRPr>
          </a:p>
          <a:p>
            <a:pPr marL="1918970">
              <a:lnSpc>
                <a:spcPts val="2285"/>
              </a:lnSpc>
            </a:pPr>
            <a:r>
              <a:rPr sz="2000" spc="-5" dirty="0">
                <a:latin typeface="Arial"/>
                <a:cs typeface="Arial"/>
              </a:rPr>
              <a:t>nếu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0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T[a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(n)]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T[x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(n)]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7120129" y="3251257"/>
            <a:ext cx="1230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9900CC"/>
                </a:solidFill>
                <a:latin typeface="Symbol"/>
                <a:cs typeface="Symbol"/>
              </a:rPr>
              <a:t>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1950" spc="-7" baseline="-21367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,</a:t>
            </a:r>
            <a:r>
              <a:rPr sz="2000" spc="-5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Symbol"/>
                <a:cs typeface="Symbol"/>
              </a:rPr>
              <a:t>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(n)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2461261" y="3374892"/>
            <a:ext cx="38481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762000" y="4429761"/>
            <a:ext cx="7440295" cy="2047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0" indent="-229235">
              <a:lnSpc>
                <a:spcPts val="2285"/>
              </a:lnSpc>
              <a:spcBef>
                <a:spcPts val="95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chất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cộng:</a:t>
            </a:r>
            <a:endParaRPr sz="2000" dirty="0">
              <a:latin typeface="Arial"/>
              <a:cs typeface="Arial"/>
            </a:endParaRPr>
          </a:p>
          <a:p>
            <a:pPr marL="1449070">
              <a:lnSpc>
                <a:spcPts val="2285"/>
              </a:lnSpc>
            </a:pPr>
            <a:r>
              <a:rPr sz="2000" spc="-5" dirty="0">
                <a:latin typeface="Arial"/>
                <a:cs typeface="Arial"/>
              </a:rPr>
              <a:t>nếu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1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T[x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(n) </a:t>
            </a:r>
            <a:r>
              <a:rPr sz="2000" spc="-5" dirty="0">
                <a:latin typeface="Arial"/>
                <a:cs typeface="Arial"/>
              </a:rPr>
              <a:t>+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(n)]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dirty="0">
                <a:latin typeface="Arial"/>
                <a:cs typeface="Arial"/>
              </a:rPr>
              <a:t>T[x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(n)] </a:t>
            </a:r>
            <a:r>
              <a:rPr sz="2000" spc="-5" dirty="0">
                <a:latin typeface="Arial"/>
                <a:cs typeface="Arial"/>
              </a:rPr>
              <a:t>+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T[x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(n)]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Arial"/>
              <a:cs typeface="Arial"/>
            </a:endParaRPr>
          </a:p>
          <a:p>
            <a:pPr marL="310515" indent="-285750">
              <a:lnSpc>
                <a:spcPct val="100000"/>
              </a:lnSpc>
              <a:buChar char="–"/>
              <a:tabLst>
                <a:tab pos="311150" algn="l"/>
              </a:tabLst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Hệ phi tuyến</a:t>
            </a:r>
            <a:endParaRPr sz="2400" dirty="0">
              <a:latin typeface="Arial"/>
              <a:cs typeface="Arial"/>
            </a:endParaRPr>
          </a:p>
          <a:p>
            <a:pPr marL="711200" lvl="1" indent="-229870">
              <a:lnSpc>
                <a:spcPct val="100000"/>
              </a:lnSpc>
              <a:spcBef>
                <a:spcPts val="250"/>
              </a:spcBef>
              <a:buChar char="•"/>
              <a:tabLst>
                <a:tab pos="710565" algn="l"/>
                <a:tab pos="711835" algn="l"/>
              </a:tabLst>
            </a:pPr>
            <a:r>
              <a:rPr sz="2000" spc="-5" dirty="0">
                <a:latin typeface="Arial"/>
                <a:cs typeface="Arial"/>
              </a:rPr>
              <a:t>Hệ không thoả mãn nguyên lý xếp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chồng</a:t>
            </a:r>
            <a:endParaRPr sz="20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y(n)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T(0) </a:t>
            </a:r>
            <a:r>
              <a:rPr sz="1800" dirty="0">
                <a:latin typeface="Arial"/>
                <a:cs typeface="Arial"/>
              </a:rPr>
              <a:t>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801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" y="1431235"/>
            <a:ext cx="4523630" cy="486619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x(n), n: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(n)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n,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nghĩa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x(n)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0 </a:t>
            </a:r>
            <a:r>
              <a:rPr lang="en-US" dirty="0" err="1" smtClean="0">
                <a:solidFill>
                  <a:srgbClr val="0070C0"/>
                </a:solidFill>
              </a:rPr>
              <a:t>tại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đó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x(n)=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nT</a:t>
            </a:r>
            <a:r>
              <a:rPr lang="en-US" baseline="-25000" dirty="0" err="1" smtClean="0"/>
              <a:t>s</a:t>
            </a:r>
            <a:r>
              <a:rPr lang="en-US" dirty="0" smtClean="0"/>
              <a:t>)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: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ngay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cả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hiệu</a:t>
            </a:r>
            <a:r>
              <a:rPr lang="en-US" dirty="0" smtClean="0">
                <a:solidFill>
                  <a:srgbClr val="0070C0"/>
                </a:solidFill>
              </a:rPr>
              <a:t> x(n)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đạt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lấy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mẫu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</a:t>
            </a:r>
            <a:r>
              <a:rPr lang="en-US" baseline="-25000" dirty="0" err="1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(t)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9909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6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30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04800" y="1313180"/>
            <a:ext cx="7893050" cy="11252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Hệ tuyến tính và phi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tuyến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Ví </a:t>
            </a:r>
            <a:r>
              <a:rPr sz="2800" spc="5" dirty="0">
                <a:solidFill>
                  <a:srgbClr val="3333FF"/>
                </a:solidFill>
                <a:latin typeface="Arial"/>
                <a:cs typeface="Arial"/>
              </a:rPr>
              <a:t>dụ: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xem xét tính </a:t>
            </a:r>
            <a:r>
              <a:rPr sz="2800" spc="5" dirty="0">
                <a:solidFill>
                  <a:srgbClr val="3333FF"/>
                </a:solidFill>
                <a:latin typeface="Arial"/>
                <a:cs typeface="Arial"/>
              </a:rPr>
              <a:t>tuyến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tính của các hệ</a:t>
            </a:r>
            <a:r>
              <a:rPr sz="2800" spc="-24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sau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1777901" y="2362200"/>
            <a:ext cx="13779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y(n) =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nx(n)</a:t>
            </a:r>
            <a:endParaRPr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Arial"/>
                <a:cs typeface="Arial"/>
              </a:rPr>
              <a:t>y(n) 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x(n</a:t>
            </a:r>
            <a:r>
              <a:rPr sz="1950" baseline="25641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y(n) 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25641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(n)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3751810" y="2363521"/>
            <a:ext cx="1139190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tuyến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tính  tuyến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tính  phi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 err="1" smtClean="0">
                <a:solidFill>
                  <a:srgbClr val="FF0000"/>
                </a:solidFill>
                <a:latin typeface="Arial"/>
                <a:cs typeface="Arial"/>
              </a:rPr>
              <a:t>tuyến</a:t>
            </a:r>
            <a:endParaRPr lang="en-US" sz="20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phi</a:t>
            </a:r>
            <a:r>
              <a:rPr lang="en-US"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5" dirty="0" err="1">
                <a:solidFill>
                  <a:srgbClr val="FF0000"/>
                </a:solidFill>
                <a:latin typeface="Arial"/>
                <a:cs typeface="Arial"/>
              </a:rPr>
              <a:t>tuyến</a:t>
            </a:r>
            <a:endParaRPr lang="en-US" sz="2000" dirty="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phi</a:t>
            </a:r>
            <a:r>
              <a:rPr lang="en-US"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5" dirty="0" err="1">
                <a:solidFill>
                  <a:srgbClr val="FF0000"/>
                </a:solidFill>
                <a:latin typeface="Arial"/>
                <a:cs typeface="Arial"/>
              </a:rPr>
              <a:t>tuyến</a:t>
            </a:r>
            <a:endParaRPr lang="en-US" sz="2000" dirty="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1752600" y="3460465"/>
            <a:ext cx="3093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43180" indent="-635">
              <a:lnSpc>
                <a:spcPct val="120000"/>
              </a:lnSpc>
              <a:spcBef>
                <a:spcPts val="100"/>
              </a:spcBef>
              <a:tabLst>
                <a:tab pos="2011680" algn="l"/>
              </a:tabLst>
            </a:pPr>
            <a:r>
              <a:rPr sz="2000" spc="-5" dirty="0">
                <a:latin typeface="Arial"/>
                <a:cs typeface="Arial"/>
              </a:rPr>
              <a:t>y(n) = Ax(n) + B	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endParaRPr lang="en-US" sz="20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63500" marR="43180" indent="-635">
              <a:lnSpc>
                <a:spcPct val="120000"/>
              </a:lnSpc>
              <a:spcBef>
                <a:spcPts val="100"/>
              </a:spcBef>
              <a:tabLst>
                <a:tab pos="2011680" algn="l"/>
              </a:tabLst>
            </a:pPr>
            <a:r>
              <a:rPr sz="2000" spc="-5" dirty="0" smtClean="0">
                <a:latin typeface="Arial"/>
                <a:cs typeface="Arial"/>
              </a:rPr>
              <a:t>y(n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1950" spc="7" baseline="25641" dirty="0">
                <a:latin typeface="Arial"/>
                <a:cs typeface="Arial"/>
              </a:rPr>
              <a:t>x(n)	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1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31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381000" y="1049266"/>
            <a:ext cx="8578850" cy="598817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93065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Arial"/>
                <a:cs typeface="Arial"/>
              </a:rPr>
              <a:t>Hệ nhân quả và không nhân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quả</a:t>
            </a:r>
            <a:endParaRPr sz="32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93750" algn="l"/>
              </a:tabLst>
            </a:pPr>
            <a:r>
              <a:rPr sz="2800" dirty="0">
                <a:solidFill>
                  <a:srgbClr val="9900CC"/>
                </a:solidFill>
                <a:latin typeface="Arial"/>
                <a:cs typeface="Arial"/>
              </a:rPr>
              <a:t>Hệ nhân</a:t>
            </a:r>
            <a:r>
              <a:rPr sz="2800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900CC"/>
                </a:solidFill>
                <a:latin typeface="Arial"/>
                <a:cs typeface="Arial"/>
              </a:rPr>
              <a:t>quả</a:t>
            </a:r>
            <a:endParaRPr sz="2800" dirty="0">
              <a:latin typeface="Arial"/>
              <a:cs typeface="Arial"/>
            </a:endParaRPr>
          </a:p>
          <a:p>
            <a:pPr marL="1193800" lvl="2" indent="-229235">
              <a:lnSpc>
                <a:spcPct val="100000"/>
              </a:lnSpc>
              <a:spcBef>
                <a:spcPts val="585"/>
              </a:spcBef>
              <a:buChar char="•"/>
              <a:tabLst>
                <a:tab pos="1193800" algn="l"/>
              </a:tabLst>
            </a:pPr>
            <a:r>
              <a:rPr sz="2400" spc="-5" dirty="0">
                <a:latin typeface="Arial"/>
                <a:cs typeface="Arial"/>
              </a:rPr>
              <a:t>Hệ chỉ phụ thuộc các mẫu hiện tại và quá khứ,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không</a:t>
            </a:r>
            <a:endParaRPr sz="2400" dirty="0">
              <a:latin typeface="Arial"/>
              <a:cs typeface="Arial"/>
            </a:endParaRPr>
          </a:p>
          <a:p>
            <a:pPr marL="11931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phụ thuộc các mẫu tương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lai</a:t>
            </a:r>
            <a:endParaRPr sz="2400" dirty="0">
              <a:latin typeface="Arial"/>
              <a:cs typeface="Arial"/>
            </a:endParaRPr>
          </a:p>
          <a:p>
            <a:pPr marL="11938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93800" algn="l"/>
              </a:tabLst>
            </a:pPr>
            <a:r>
              <a:rPr sz="2400" spc="-5" dirty="0">
                <a:latin typeface="Arial"/>
                <a:cs typeface="Arial"/>
              </a:rPr>
              <a:t>Định lý:</a:t>
            </a:r>
            <a:endParaRPr sz="2400" dirty="0">
              <a:latin typeface="Arial"/>
              <a:cs typeface="Arial"/>
            </a:endParaRPr>
          </a:p>
          <a:p>
            <a:pPr marL="1193165" marR="431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T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được gọi là nhân quả nếu như đáp ứng tại </a:t>
            </a:r>
            <a:r>
              <a:rPr sz="2400" spc="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400" spc="7" baseline="-20833" dirty="0">
                <a:solidFill>
                  <a:srgbClr val="9900CC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chỉ  phụ thuộc vào tác động tại các thời điểm trước </a:t>
            </a:r>
            <a:r>
              <a:rPr sz="2400" spc="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400" spc="7" baseline="-20833" dirty="0">
                <a:solidFill>
                  <a:srgbClr val="9900CC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(ví  dụ: n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– 1, n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– 2,</a:t>
            </a:r>
            <a:r>
              <a:rPr sz="2400" spc="-45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…)</a:t>
            </a:r>
            <a:endParaRPr sz="2400" dirty="0">
              <a:latin typeface="Arial"/>
              <a:cs typeface="Arial"/>
            </a:endParaRPr>
          </a:p>
          <a:p>
            <a:pPr marL="1879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y(n)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F[x(n), x(n–1), x(n–2),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9900CC"/>
                </a:solidFill>
                <a:latin typeface="Arial"/>
                <a:cs typeface="Arial"/>
              </a:rPr>
              <a:t>…]</a:t>
            </a:r>
            <a:endParaRPr sz="355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buChar char="–"/>
              <a:tabLst>
                <a:tab pos="793750" algn="l"/>
              </a:tabLst>
            </a:pPr>
            <a:r>
              <a:rPr sz="2800" dirty="0">
                <a:solidFill>
                  <a:srgbClr val="9900CC"/>
                </a:solidFill>
                <a:latin typeface="Arial"/>
                <a:cs typeface="Arial"/>
              </a:rPr>
              <a:t>Hệ không nhân quả</a:t>
            </a:r>
            <a:r>
              <a:rPr sz="2800" dirty="0">
                <a:latin typeface="Arial"/>
                <a:cs typeface="Arial"/>
              </a:rPr>
              <a:t>: hệ không thoả định </a:t>
            </a:r>
            <a:r>
              <a:rPr sz="2800" dirty="0" err="1">
                <a:latin typeface="Arial"/>
                <a:cs typeface="Arial"/>
              </a:rPr>
              <a:t>lý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trên</a:t>
            </a:r>
            <a:endParaRPr lang="en-US" sz="28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buChar char="–"/>
              <a:tabLst>
                <a:tab pos="793750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y[n]=x[n]-x[n-1]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y[n]=x[n]+3x[n+4] </a:t>
            </a:r>
          </a:p>
          <a:p>
            <a:pPr marL="508000" lvl="1">
              <a:tabLst>
                <a:tab pos="793750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32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228600" y="1170940"/>
            <a:ext cx="8460105" cy="514179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05765" indent="-343535">
              <a:lnSpc>
                <a:spcPct val="100000"/>
              </a:lnSpc>
              <a:spcBef>
                <a:spcPts val="875"/>
              </a:spcBef>
              <a:buChar char="•"/>
              <a:tabLst>
                <a:tab pos="405765" algn="l"/>
                <a:tab pos="406400" algn="l"/>
              </a:tabLst>
            </a:pPr>
            <a:r>
              <a:rPr sz="3200" spc="-5" dirty="0">
                <a:latin typeface="Arial"/>
                <a:cs typeface="Arial"/>
              </a:rPr>
              <a:t>Hệ ổn định và không ổn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định</a:t>
            </a:r>
            <a:endParaRPr sz="3200" dirty="0">
              <a:latin typeface="Arial"/>
              <a:cs typeface="Arial"/>
            </a:endParaRPr>
          </a:p>
          <a:p>
            <a:pPr marL="80581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806450" algn="l"/>
              </a:tabLst>
            </a:pPr>
            <a:r>
              <a:rPr sz="2800" dirty="0">
                <a:solidFill>
                  <a:srgbClr val="9900CC"/>
                </a:solidFill>
                <a:latin typeface="Arial"/>
                <a:cs typeface="Arial"/>
              </a:rPr>
              <a:t>Hệ ổn</a:t>
            </a:r>
            <a:r>
              <a:rPr sz="28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900CC"/>
                </a:solidFill>
                <a:latin typeface="Arial"/>
                <a:cs typeface="Arial"/>
              </a:rPr>
              <a:t>định</a:t>
            </a:r>
            <a:endParaRPr sz="2800" dirty="0">
              <a:latin typeface="Arial"/>
              <a:cs typeface="Arial"/>
            </a:endParaRPr>
          </a:p>
          <a:p>
            <a:pPr marL="1205865" lvl="2" indent="-229235">
              <a:lnSpc>
                <a:spcPct val="100000"/>
              </a:lnSpc>
              <a:spcBef>
                <a:spcPts val="585"/>
              </a:spcBef>
              <a:buChar char="•"/>
              <a:tabLst>
                <a:tab pos="1206500" algn="l"/>
              </a:tabLst>
            </a:pPr>
            <a:r>
              <a:rPr sz="2400" spc="-5" dirty="0">
                <a:latin typeface="Arial"/>
                <a:cs typeface="Arial"/>
              </a:rPr>
              <a:t>Định lý:</a:t>
            </a:r>
            <a:endParaRPr sz="2400" dirty="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Hệ nghỉ được gọi là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BIBO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ổn định nếu và chỉ nếu</a:t>
            </a:r>
            <a:r>
              <a:rPr sz="2400" spc="3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mọi</a:t>
            </a:r>
            <a:endParaRPr sz="2400" dirty="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</a:pPr>
            <a:r>
              <a:rPr sz="2400" spc="-5" dirty="0" err="1">
                <a:solidFill>
                  <a:srgbClr val="9900CC"/>
                </a:solidFill>
                <a:latin typeface="Arial"/>
                <a:cs typeface="Arial"/>
              </a:rPr>
              <a:t>ngõ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lang="en-US" sz="2400" spc="-10" dirty="0" err="1" smtClean="0">
                <a:solidFill>
                  <a:srgbClr val="9900CC"/>
                </a:solidFill>
                <a:latin typeface="Arial"/>
                <a:cs typeface="Arial"/>
              </a:rPr>
              <a:t>vào</a:t>
            </a:r>
            <a:r>
              <a:rPr sz="2400" spc="-10" dirty="0" smtClean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hữu hạn sẽ tạo ra </a:t>
            </a:r>
            <a:r>
              <a:rPr sz="2400" spc="-5" dirty="0" err="1">
                <a:solidFill>
                  <a:srgbClr val="9900CC"/>
                </a:solidFill>
                <a:latin typeface="Arial"/>
                <a:cs typeface="Arial"/>
              </a:rPr>
              <a:t>ngõ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lang="en-US" sz="2400" spc="-5" dirty="0" err="1" smtClean="0">
                <a:solidFill>
                  <a:srgbClr val="9900CC"/>
                </a:solidFill>
                <a:latin typeface="Arial"/>
                <a:cs typeface="Arial"/>
              </a:rPr>
              <a:t>ra</a:t>
            </a:r>
            <a:r>
              <a:rPr sz="2400" spc="-5" dirty="0" smtClean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hữu</a:t>
            </a:r>
            <a:r>
              <a:rPr sz="2400" spc="7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hạn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tabLst>
                <a:tab pos="3720465" algn="l"/>
              </a:tabLst>
            </a:pPr>
            <a:r>
              <a:rPr sz="2400" spc="-5" dirty="0">
                <a:solidFill>
                  <a:srgbClr val="9900CC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x(n): │x(n)│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≤ M</a:t>
            </a:r>
            <a:r>
              <a:rPr sz="2400" baseline="-20833" dirty="0">
                <a:solidFill>
                  <a:srgbClr val="9900CC"/>
                </a:solidFill>
                <a:latin typeface="Arial"/>
                <a:cs typeface="Arial"/>
              </a:rPr>
              <a:t>x</a:t>
            </a:r>
            <a:r>
              <a:rPr sz="2400" spc="22" baseline="-20833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CC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9900CC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│y(n)│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│T[x(n)]│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≤ M</a:t>
            </a:r>
            <a:r>
              <a:rPr sz="2400" baseline="-20833" dirty="0">
                <a:solidFill>
                  <a:srgbClr val="9900CC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&lt;</a:t>
            </a:r>
            <a:r>
              <a:rPr sz="2400" spc="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9900CC"/>
                </a:solidFill>
                <a:latin typeface="Symbol"/>
                <a:cs typeface="Symbol"/>
              </a:rPr>
              <a:t></a:t>
            </a:r>
            <a:endParaRPr lang="en-US" sz="2400" dirty="0" smtClean="0">
              <a:solidFill>
                <a:srgbClr val="9900CC"/>
              </a:solidFill>
              <a:latin typeface="Symbol"/>
              <a:cs typeface="Symbol"/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9900CC"/>
                </a:solidFill>
                <a:latin typeface="Symbol"/>
                <a:cs typeface="Symbol"/>
              </a:rPr>
              <a:t>           </a:t>
            </a:r>
            <a:r>
              <a:rPr lang="en-US" sz="2400" dirty="0" err="1">
                <a:latin typeface="Times New Roman" pitchFamily="18" charset="0"/>
              </a:rPr>
              <a:t>Ví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dụ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ổn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</a:rPr>
              <a:t> BIBO </a:t>
            </a:r>
            <a:r>
              <a:rPr lang="en-US" sz="2400" dirty="0" err="1">
                <a:latin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</a:rPr>
              <a:t>	a</a:t>
            </a:r>
            <a:r>
              <a:rPr lang="en-US" sz="2400" dirty="0">
                <a:latin typeface="Times New Roman" pitchFamily="18" charset="0"/>
              </a:rPr>
              <a:t>, y[n]=</a:t>
            </a:r>
            <a:r>
              <a:rPr lang="en-US" sz="2400" dirty="0" err="1">
                <a:latin typeface="Times New Roman" pitchFamily="18" charset="0"/>
              </a:rPr>
              <a:t>cos</a:t>
            </a:r>
            <a:r>
              <a:rPr lang="en-US" sz="2400" dirty="0">
                <a:latin typeface="Times New Roman" pitchFamily="18" charset="0"/>
              </a:rPr>
              <a:t>(x[n])</a:t>
            </a:r>
          </a:p>
          <a:p>
            <a:pPr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</a:rPr>
              <a:t>	b</a:t>
            </a:r>
            <a:r>
              <a:rPr lang="en-US" sz="2400" dirty="0">
                <a:latin typeface="Times New Roman" pitchFamily="18" charset="0"/>
              </a:rPr>
              <a:t>,</a:t>
            </a:r>
          </a:p>
          <a:p>
            <a:pPr marL="63500">
              <a:lnSpc>
                <a:spcPct val="100000"/>
              </a:lnSpc>
              <a:tabLst>
                <a:tab pos="3720465" algn="l"/>
              </a:tabLst>
            </a:pPr>
            <a:endParaRPr sz="2400" dirty="0">
              <a:latin typeface="Symbol"/>
              <a:cs typeface="Symbo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50037"/>
              </p:ext>
            </p:extLst>
          </p:nvPr>
        </p:nvGraphicFramePr>
        <p:xfrm>
          <a:off x="1447800" y="5181600"/>
          <a:ext cx="220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2209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33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228600" y="1233805"/>
            <a:ext cx="8239125" cy="47827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3FF"/>
                </a:solidFill>
                <a:latin typeface="Arial"/>
                <a:cs typeface="Arial"/>
              </a:rPr>
              <a:t>Xem xét các tính chất của các hệ thống</a:t>
            </a:r>
            <a:r>
              <a:rPr sz="3200" spc="-7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3FF"/>
                </a:solidFill>
                <a:latin typeface="Arial"/>
                <a:cs typeface="Arial"/>
              </a:rPr>
              <a:t>sau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Tĩnh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–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động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Tuyến tính – không tuyến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tính</a:t>
            </a:r>
            <a:endParaRPr sz="2800" dirty="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Bất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biến – biến thiên theo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thời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gian</a:t>
            </a:r>
            <a:endParaRPr sz="2800" dirty="0">
              <a:latin typeface="Arial"/>
              <a:cs typeface="Arial"/>
            </a:endParaRPr>
          </a:p>
          <a:p>
            <a:pPr marL="75438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5015" algn="l"/>
              </a:tabLst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Nhân quả – không nhân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quả</a:t>
            </a:r>
            <a:endParaRPr sz="28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Ổn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định – không ổn</a:t>
            </a:r>
            <a:r>
              <a:rPr sz="2800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định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405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y(n) 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n</a:t>
            </a:r>
            <a:r>
              <a:rPr lang="en-US" sz="2800" baseline="30000" dirty="0" smtClean="0">
                <a:latin typeface="Arial"/>
                <a:cs typeface="Arial"/>
              </a:rPr>
              <a:t>2</a:t>
            </a:r>
            <a:r>
              <a:rPr lang="en-US" sz="2800" dirty="0" smtClean="0">
                <a:latin typeface="Arial"/>
                <a:cs typeface="Arial"/>
              </a:rPr>
              <a:t> |x[n]|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 y(n) = </a:t>
            </a:r>
            <a:r>
              <a:rPr lang="en-US" sz="2800" dirty="0" smtClean="0">
                <a:latin typeface="Arial"/>
                <a:cs typeface="Arial"/>
              </a:rPr>
              <a:t>ax</a:t>
            </a:r>
            <a:r>
              <a:rPr sz="2800" dirty="0" smtClean="0">
                <a:latin typeface="Arial"/>
                <a:cs typeface="Arial"/>
              </a:rPr>
              <a:t>(n)</a:t>
            </a:r>
            <a:r>
              <a:rPr lang="en-US" sz="2800" dirty="0" smtClean="0">
                <a:latin typeface="Arial"/>
                <a:cs typeface="Arial"/>
              </a:rPr>
              <a:t>+b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34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49478" y="1285812"/>
            <a:ext cx="855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Có thể kết nối các hệ RRTG </a:t>
            </a:r>
            <a:r>
              <a:rPr sz="2800" spc="-5" dirty="0">
                <a:latin typeface="Arial"/>
                <a:cs typeface="Arial"/>
              </a:rPr>
              <a:t>nhỏ, </a:t>
            </a:r>
            <a:r>
              <a:rPr sz="2800" dirty="0">
                <a:latin typeface="Arial"/>
                <a:cs typeface="Arial"/>
              </a:rPr>
              <a:t>cơ bản, thành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250190" y="1627432"/>
            <a:ext cx="3987800" cy="13684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Arial"/>
                <a:cs typeface="Arial"/>
              </a:rPr>
              <a:t>hệ thống phức tạp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hơn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Hai cách kết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nối</a:t>
            </a:r>
          </a:p>
          <a:p>
            <a:pPr marL="46863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– Nối</a:t>
            </a:r>
            <a:r>
              <a:rPr sz="2400" spc="-4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tiếp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125653" y="2940876"/>
            <a:ext cx="3269615" cy="60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285"/>
              </a:lnSpc>
              <a:spcBef>
                <a:spcPts val="95"/>
              </a:spcBef>
              <a:tabLst>
                <a:tab pos="2794000" algn="l"/>
              </a:tabLst>
            </a:pPr>
            <a:r>
              <a:rPr sz="2000" dirty="0">
                <a:latin typeface="Arial"/>
                <a:cs typeface="Arial"/>
              </a:rPr>
              <a:t>y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(n)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[x(n)]	</a:t>
            </a:r>
            <a:r>
              <a:rPr sz="2000" spc="-5" dirty="0">
                <a:latin typeface="Arial"/>
                <a:cs typeface="Arial"/>
              </a:rPr>
              <a:t>y(n)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ts val="2285"/>
              </a:lnSpc>
            </a:pPr>
            <a:r>
              <a:rPr sz="2000" spc="-5" dirty="0">
                <a:latin typeface="Arial"/>
                <a:cs typeface="Arial"/>
              </a:rPr>
              <a:t>y(n) 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[y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(n)]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624774" y="3215958"/>
            <a:ext cx="1512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với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"/>
                <a:cs typeface="Arial"/>
              </a:rPr>
              <a:t>c </a:t>
            </a:r>
            <a:r>
              <a:rPr sz="2000" spc="-5" dirty="0">
                <a:latin typeface="Symbol"/>
                <a:cs typeface="Symbol"/>
              </a:rPr>
              <a:t>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1163878" y="3550476"/>
            <a:ext cx="33991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latin typeface="Arial"/>
                <a:cs typeface="Arial"/>
              </a:rPr>
              <a:t>Thứ tự kết nối là quan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trọng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795968" y="2940876"/>
            <a:ext cx="15100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[T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[x(n)]]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ts val="2285"/>
              </a:lnSpc>
            </a:pP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[x(n)]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≠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1138478" y="3854123"/>
            <a:ext cx="5685155" cy="6648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345"/>
              </a:spcBef>
              <a:buChar char="•"/>
              <a:tabLst>
                <a:tab pos="266065" algn="l"/>
                <a:tab pos="267335" algn="l"/>
              </a:tabLst>
            </a:pPr>
            <a:r>
              <a:rPr sz="2000" spc="-5" dirty="0">
                <a:latin typeface="Arial"/>
                <a:cs typeface="Arial"/>
              </a:rPr>
              <a:t>Nếu T1, T2 tuyến tính và bất biến theo thời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gian</a:t>
            </a:r>
            <a:endParaRPr sz="20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– T</a:t>
            </a:r>
            <a:r>
              <a:rPr sz="1800" spc="-7" baseline="-20833" dirty="0">
                <a:latin typeface="Arial"/>
                <a:cs typeface="Arial"/>
              </a:rPr>
              <a:t>c </a:t>
            </a:r>
            <a:r>
              <a:rPr sz="1800" dirty="0">
                <a:latin typeface="Symbol"/>
                <a:cs typeface="Symbol"/>
              </a:rPr>
              <a:t>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bất biến theo thời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681278" y="4494785"/>
            <a:ext cx="2374900" cy="7258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Arial"/>
                <a:cs typeface="Arial"/>
              </a:rPr>
              <a:t>– T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– Song</a:t>
            </a:r>
            <a:r>
              <a:rPr sz="2400" spc="-434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song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1138478" y="5226876"/>
            <a:ext cx="3160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52500" algn="l"/>
              </a:tabLst>
            </a:pPr>
            <a:r>
              <a:rPr sz="2000" spc="-5" dirty="0">
                <a:latin typeface="Arial"/>
                <a:cs typeface="Arial"/>
              </a:rPr>
              <a:t>y(n)	=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[x(n)] </a:t>
            </a:r>
            <a:r>
              <a:rPr sz="2000" spc="-5" dirty="0">
                <a:latin typeface="Arial"/>
                <a:cs typeface="Arial"/>
              </a:rPr>
              <a:t>+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[x(n)]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2052809" y="5530528"/>
            <a:ext cx="1685289" cy="6978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+T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)[x(n)]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[x(n)]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3881583" y="5898198"/>
            <a:ext cx="1435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với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p</a:t>
            </a:r>
            <a:r>
              <a:rPr sz="2000" dirty="0">
                <a:latin typeface="Symbol"/>
                <a:cs typeface="Symbol"/>
              </a:rPr>
              <a:t>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+T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5278424" y="6073988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7" name="object 18"/>
          <p:cNvGrpSpPr/>
          <p:nvPr/>
        </p:nvGrpSpPr>
        <p:grpSpPr>
          <a:xfrm>
            <a:off x="5065065" y="1709929"/>
            <a:ext cx="3436620" cy="1207770"/>
            <a:chOff x="5713476" y="1530096"/>
            <a:chExt cx="3436620" cy="1207770"/>
          </a:xfrm>
        </p:grpSpPr>
        <p:sp>
          <p:nvSpPr>
            <p:cNvPr id="18" name="object 19"/>
            <p:cNvSpPr/>
            <p:nvPr/>
          </p:nvSpPr>
          <p:spPr>
            <a:xfrm>
              <a:off x="5713476" y="1530096"/>
              <a:ext cx="3436620" cy="1207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/>
            <p:cNvSpPr/>
            <p:nvPr/>
          </p:nvSpPr>
          <p:spPr>
            <a:xfrm>
              <a:off x="5823216" y="1639862"/>
              <a:ext cx="3219450" cy="990600"/>
            </a:xfrm>
            <a:custGeom>
              <a:avLst/>
              <a:gdLst/>
              <a:ahLst/>
              <a:cxnLst/>
              <a:rect l="l" t="t" r="r" b="b"/>
              <a:pathLst>
                <a:path w="3219450" h="990600">
                  <a:moveTo>
                    <a:pt x="3219449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19449" y="990600"/>
                  </a:lnTo>
                  <a:lnTo>
                    <a:pt x="3219449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/>
            <p:cNvSpPr/>
            <p:nvPr/>
          </p:nvSpPr>
          <p:spPr>
            <a:xfrm>
              <a:off x="5823216" y="1639862"/>
              <a:ext cx="3219450" cy="990600"/>
            </a:xfrm>
            <a:custGeom>
              <a:avLst/>
              <a:gdLst/>
              <a:ahLst/>
              <a:cxnLst/>
              <a:rect l="l" t="t" r="r" b="b"/>
              <a:pathLst>
                <a:path w="3219450" h="990600">
                  <a:moveTo>
                    <a:pt x="0" y="0"/>
                  </a:moveTo>
                  <a:lnTo>
                    <a:pt x="3219449" y="0"/>
                  </a:lnTo>
                  <a:lnTo>
                    <a:pt x="3219449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/>
            <p:cNvSpPr/>
            <p:nvPr/>
          </p:nvSpPr>
          <p:spPr>
            <a:xfrm>
              <a:off x="6022848" y="1917192"/>
              <a:ext cx="1002792" cy="554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/>
            <p:cNvSpPr/>
            <p:nvPr/>
          </p:nvSpPr>
          <p:spPr>
            <a:xfrm>
              <a:off x="7921752" y="1917192"/>
              <a:ext cx="1002792" cy="554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4"/>
          <p:cNvSpPr txBox="1"/>
          <p:nvPr/>
        </p:nvSpPr>
        <p:spPr>
          <a:xfrm>
            <a:off x="5713692" y="2197138"/>
            <a:ext cx="2225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sz="1800" spc="-5" dirty="0">
                <a:solidFill>
                  <a:srgbClr val="FF9966"/>
                </a:solidFill>
                <a:latin typeface="Arial"/>
                <a:cs typeface="Arial"/>
              </a:rPr>
              <a:t>T</a:t>
            </a:r>
            <a:r>
              <a:rPr sz="1800" spc="-7" baseline="-20833" dirty="0">
                <a:solidFill>
                  <a:srgbClr val="FF9966"/>
                </a:solidFill>
                <a:latin typeface="Arial"/>
                <a:cs typeface="Arial"/>
              </a:rPr>
              <a:t>1	</a:t>
            </a:r>
            <a:r>
              <a:rPr sz="1800" spc="-5" dirty="0">
                <a:solidFill>
                  <a:srgbClr val="FF9966"/>
                </a:solidFill>
                <a:latin typeface="Arial"/>
                <a:cs typeface="Arial"/>
              </a:rPr>
              <a:t>T</a:t>
            </a:r>
            <a:r>
              <a:rPr sz="1800" spc="-7" baseline="-20833" dirty="0">
                <a:solidFill>
                  <a:srgbClr val="FF9966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4" name="object 25"/>
          <p:cNvGrpSpPr/>
          <p:nvPr/>
        </p:nvGrpSpPr>
        <p:grpSpPr>
          <a:xfrm>
            <a:off x="4431855" y="2314995"/>
            <a:ext cx="4787900" cy="76200"/>
            <a:chOff x="5080266" y="2135162"/>
            <a:chExt cx="4787900" cy="76200"/>
          </a:xfrm>
        </p:grpSpPr>
        <p:sp>
          <p:nvSpPr>
            <p:cNvPr id="25" name="object 26"/>
            <p:cNvSpPr/>
            <p:nvPr/>
          </p:nvSpPr>
          <p:spPr>
            <a:xfrm>
              <a:off x="6978916" y="217326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/>
            <p:cNvSpPr/>
            <p:nvPr/>
          </p:nvSpPr>
          <p:spPr>
            <a:xfrm>
              <a:off x="7893316" y="2135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/>
            <p:cNvSpPr/>
            <p:nvPr/>
          </p:nvSpPr>
          <p:spPr>
            <a:xfrm>
              <a:off x="5080266" y="217326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/>
            <p:cNvSpPr/>
            <p:nvPr/>
          </p:nvSpPr>
          <p:spPr>
            <a:xfrm>
              <a:off x="5994666" y="2135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/>
            <p:cNvSpPr/>
            <p:nvPr/>
          </p:nvSpPr>
          <p:spPr>
            <a:xfrm>
              <a:off x="8877566" y="217326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/>
            <p:cNvSpPr/>
            <p:nvPr/>
          </p:nvSpPr>
          <p:spPr>
            <a:xfrm>
              <a:off x="9791966" y="2135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2"/>
          <p:cNvSpPr txBox="1"/>
          <p:nvPr/>
        </p:nvSpPr>
        <p:spPr>
          <a:xfrm>
            <a:off x="4472394" y="1999019"/>
            <a:ext cx="444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96770" algn="l"/>
                <a:tab pos="4012565" algn="l"/>
              </a:tabLst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	y</a:t>
            </a:r>
            <a:r>
              <a:rPr sz="1800" spc="-7" baseline="-20833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(n)	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y(n)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6631419" y="2429244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1800" b="1" spc="-104" baseline="-20833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33" name="object 34"/>
          <p:cNvGrpSpPr/>
          <p:nvPr/>
        </p:nvGrpSpPr>
        <p:grpSpPr>
          <a:xfrm>
            <a:off x="5172506" y="4507230"/>
            <a:ext cx="3453765" cy="1969770"/>
            <a:chOff x="5820917" y="4327397"/>
            <a:chExt cx="3453765" cy="1969770"/>
          </a:xfrm>
        </p:grpSpPr>
        <p:sp>
          <p:nvSpPr>
            <p:cNvPr id="34" name="object 35"/>
            <p:cNvSpPr/>
            <p:nvPr/>
          </p:nvSpPr>
          <p:spPr>
            <a:xfrm>
              <a:off x="5820917" y="4327397"/>
              <a:ext cx="3453384" cy="19697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6"/>
            <p:cNvSpPr/>
            <p:nvPr/>
          </p:nvSpPr>
          <p:spPr>
            <a:xfrm>
              <a:off x="5929845" y="4437062"/>
              <a:ext cx="3235325" cy="1752600"/>
            </a:xfrm>
            <a:custGeom>
              <a:avLst/>
              <a:gdLst/>
              <a:ahLst/>
              <a:cxnLst/>
              <a:rect l="l" t="t" r="r" b="b"/>
              <a:pathLst>
                <a:path w="3235325" h="1752600">
                  <a:moveTo>
                    <a:pt x="3234931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3234931" y="1752600"/>
                  </a:lnTo>
                  <a:lnTo>
                    <a:pt x="323493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7"/>
            <p:cNvSpPr/>
            <p:nvPr/>
          </p:nvSpPr>
          <p:spPr>
            <a:xfrm>
              <a:off x="5929845" y="4437062"/>
              <a:ext cx="3235325" cy="1752600"/>
            </a:xfrm>
            <a:custGeom>
              <a:avLst/>
              <a:gdLst/>
              <a:ahLst/>
              <a:cxnLst/>
              <a:rect l="l" t="t" r="r" b="b"/>
              <a:pathLst>
                <a:path w="3235325" h="1752600">
                  <a:moveTo>
                    <a:pt x="0" y="0"/>
                  </a:moveTo>
                  <a:lnTo>
                    <a:pt x="3234931" y="0"/>
                  </a:lnTo>
                  <a:lnTo>
                    <a:pt x="3234931" y="1752600"/>
                  </a:ln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8"/>
            <p:cNvSpPr/>
            <p:nvPr/>
          </p:nvSpPr>
          <p:spPr>
            <a:xfrm>
              <a:off x="7037831" y="4715255"/>
              <a:ext cx="1002792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9"/>
          <p:cNvSpPr txBox="1"/>
          <p:nvPr/>
        </p:nvSpPr>
        <p:spPr>
          <a:xfrm>
            <a:off x="6766471" y="499433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966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40"/>
          <p:cNvSpPr txBox="1"/>
          <p:nvPr/>
        </p:nvSpPr>
        <p:spPr>
          <a:xfrm>
            <a:off x="6905917" y="51269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996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6389420" y="5733288"/>
            <a:ext cx="1002792" cy="55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6741071" y="5832539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9966"/>
                </a:solidFill>
                <a:latin typeface="Arial"/>
                <a:cs typeface="Arial"/>
              </a:rPr>
              <a:t>T</a:t>
            </a:r>
            <a:r>
              <a:rPr sz="1800" spc="-7" baseline="-20833" dirty="0">
                <a:solidFill>
                  <a:srgbClr val="FF9966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2" name="object 43"/>
          <p:cNvGrpSpPr/>
          <p:nvPr/>
        </p:nvGrpSpPr>
        <p:grpSpPr>
          <a:xfrm>
            <a:off x="7916684" y="5372545"/>
            <a:ext cx="425450" cy="393700"/>
            <a:chOff x="8565095" y="5192712"/>
            <a:chExt cx="425450" cy="393700"/>
          </a:xfrm>
        </p:grpSpPr>
        <p:sp>
          <p:nvSpPr>
            <p:cNvPr id="43" name="object 44"/>
            <p:cNvSpPr/>
            <p:nvPr/>
          </p:nvSpPr>
          <p:spPr>
            <a:xfrm>
              <a:off x="8571445" y="5199062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206375" y="0"/>
                  </a:moveTo>
                  <a:lnTo>
                    <a:pt x="159053" y="5031"/>
                  </a:lnTo>
                  <a:lnTo>
                    <a:pt x="115614" y="19363"/>
                  </a:lnTo>
                  <a:lnTo>
                    <a:pt x="77295" y="41851"/>
                  </a:lnTo>
                  <a:lnTo>
                    <a:pt x="45336" y="71353"/>
                  </a:lnTo>
                  <a:lnTo>
                    <a:pt x="20975" y="106724"/>
                  </a:lnTo>
                  <a:lnTo>
                    <a:pt x="5450" y="146821"/>
                  </a:lnTo>
                  <a:lnTo>
                    <a:pt x="0" y="190500"/>
                  </a:lnTo>
                  <a:lnTo>
                    <a:pt x="5450" y="234178"/>
                  </a:lnTo>
                  <a:lnTo>
                    <a:pt x="20975" y="274275"/>
                  </a:lnTo>
                  <a:lnTo>
                    <a:pt x="45336" y="309646"/>
                  </a:lnTo>
                  <a:lnTo>
                    <a:pt x="77295" y="339148"/>
                  </a:lnTo>
                  <a:lnTo>
                    <a:pt x="115614" y="361636"/>
                  </a:lnTo>
                  <a:lnTo>
                    <a:pt x="159053" y="375968"/>
                  </a:lnTo>
                  <a:lnTo>
                    <a:pt x="206375" y="381000"/>
                  </a:lnTo>
                  <a:lnTo>
                    <a:pt x="253696" y="375968"/>
                  </a:lnTo>
                  <a:lnTo>
                    <a:pt x="297135" y="361636"/>
                  </a:lnTo>
                  <a:lnTo>
                    <a:pt x="335454" y="339148"/>
                  </a:lnTo>
                  <a:lnTo>
                    <a:pt x="367413" y="309646"/>
                  </a:lnTo>
                  <a:lnTo>
                    <a:pt x="391774" y="274275"/>
                  </a:lnTo>
                  <a:lnTo>
                    <a:pt x="407299" y="234178"/>
                  </a:lnTo>
                  <a:lnTo>
                    <a:pt x="412750" y="190500"/>
                  </a:lnTo>
                  <a:lnTo>
                    <a:pt x="407299" y="146821"/>
                  </a:lnTo>
                  <a:lnTo>
                    <a:pt x="391774" y="106724"/>
                  </a:lnTo>
                  <a:lnTo>
                    <a:pt x="367413" y="71353"/>
                  </a:lnTo>
                  <a:lnTo>
                    <a:pt x="335454" y="41851"/>
                  </a:lnTo>
                  <a:lnTo>
                    <a:pt x="297135" y="19363"/>
                  </a:lnTo>
                  <a:lnTo>
                    <a:pt x="253696" y="503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/>
            <p:cNvSpPr/>
            <p:nvPr/>
          </p:nvSpPr>
          <p:spPr>
            <a:xfrm>
              <a:off x="8571445" y="5199062"/>
              <a:ext cx="412750" cy="381000"/>
            </a:xfrm>
            <a:custGeom>
              <a:avLst/>
              <a:gdLst/>
              <a:ahLst/>
              <a:cxnLst/>
              <a:rect l="l" t="t" r="r" b="b"/>
              <a:pathLst>
                <a:path w="412750" h="381000">
                  <a:moveTo>
                    <a:pt x="0" y="190500"/>
                  </a:moveTo>
                  <a:lnTo>
                    <a:pt x="5450" y="146821"/>
                  </a:lnTo>
                  <a:lnTo>
                    <a:pt x="20975" y="106724"/>
                  </a:lnTo>
                  <a:lnTo>
                    <a:pt x="45336" y="71353"/>
                  </a:lnTo>
                  <a:lnTo>
                    <a:pt x="77295" y="41851"/>
                  </a:lnTo>
                  <a:lnTo>
                    <a:pt x="115614" y="19363"/>
                  </a:lnTo>
                  <a:lnTo>
                    <a:pt x="159053" y="5031"/>
                  </a:lnTo>
                  <a:lnTo>
                    <a:pt x="206375" y="0"/>
                  </a:lnTo>
                  <a:lnTo>
                    <a:pt x="253696" y="5031"/>
                  </a:lnTo>
                  <a:lnTo>
                    <a:pt x="297135" y="19363"/>
                  </a:lnTo>
                  <a:lnTo>
                    <a:pt x="335454" y="41851"/>
                  </a:lnTo>
                  <a:lnTo>
                    <a:pt x="367413" y="71353"/>
                  </a:lnTo>
                  <a:lnTo>
                    <a:pt x="391774" y="106724"/>
                  </a:lnTo>
                  <a:lnTo>
                    <a:pt x="407299" y="146821"/>
                  </a:lnTo>
                  <a:lnTo>
                    <a:pt x="412750" y="190500"/>
                  </a:lnTo>
                  <a:lnTo>
                    <a:pt x="407299" y="234178"/>
                  </a:lnTo>
                  <a:lnTo>
                    <a:pt x="391774" y="274275"/>
                  </a:lnTo>
                  <a:lnTo>
                    <a:pt x="367413" y="309646"/>
                  </a:lnTo>
                  <a:lnTo>
                    <a:pt x="335454" y="339148"/>
                  </a:lnTo>
                  <a:lnTo>
                    <a:pt x="297135" y="361636"/>
                  </a:lnTo>
                  <a:lnTo>
                    <a:pt x="253696" y="375968"/>
                  </a:lnTo>
                  <a:lnTo>
                    <a:pt x="206375" y="381000"/>
                  </a:lnTo>
                  <a:lnTo>
                    <a:pt x="159053" y="375968"/>
                  </a:lnTo>
                  <a:lnTo>
                    <a:pt x="115614" y="361636"/>
                  </a:lnTo>
                  <a:lnTo>
                    <a:pt x="77295" y="339148"/>
                  </a:lnTo>
                  <a:lnTo>
                    <a:pt x="45336" y="309646"/>
                  </a:lnTo>
                  <a:lnTo>
                    <a:pt x="20975" y="274275"/>
                  </a:lnTo>
                  <a:lnTo>
                    <a:pt x="5450" y="234178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6"/>
          <p:cNvSpPr txBox="1"/>
          <p:nvPr/>
        </p:nvSpPr>
        <p:spPr>
          <a:xfrm>
            <a:off x="8050542" y="541343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7"/>
          <p:cNvGrpSpPr/>
          <p:nvPr/>
        </p:nvGrpSpPr>
        <p:grpSpPr>
          <a:xfrm>
            <a:off x="4963795" y="5104258"/>
            <a:ext cx="4256405" cy="941705"/>
            <a:chOff x="5612206" y="4924425"/>
            <a:chExt cx="4256405" cy="941705"/>
          </a:xfrm>
        </p:grpSpPr>
        <p:sp>
          <p:nvSpPr>
            <p:cNvPr id="47" name="object 48"/>
            <p:cNvSpPr/>
            <p:nvPr/>
          </p:nvSpPr>
          <p:spPr>
            <a:xfrm>
              <a:off x="8776093" y="4970462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/>
            <p:cNvSpPr/>
            <p:nvPr/>
          </p:nvSpPr>
          <p:spPr>
            <a:xfrm>
              <a:off x="8737993" y="51228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0"/>
            <p:cNvSpPr/>
            <p:nvPr/>
          </p:nvSpPr>
          <p:spPr>
            <a:xfrm>
              <a:off x="8776093" y="5643563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1"/>
            <p:cNvSpPr/>
            <p:nvPr/>
          </p:nvSpPr>
          <p:spPr>
            <a:xfrm>
              <a:off x="8738006" y="558006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2"/>
            <p:cNvSpPr/>
            <p:nvPr/>
          </p:nvSpPr>
          <p:spPr>
            <a:xfrm>
              <a:off x="7995310" y="4976812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07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3"/>
            <p:cNvSpPr/>
            <p:nvPr/>
          </p:nvSpPr>
          <p:spPr>
            <a:xfrm>
              <a:off x="7995310" y="5805488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07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4"/>
            <p:cNvSpPr/>
            <p:nvPr/>
          </p:nvSpPr>
          <p:spPr>
            <a:xfrm>
              <a:off x="8972156" y="5372100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25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/>
            <p:cNvSpPr/>
            <p:nvPr/>
          </p:nvSpPr>
          <p:spPr>
            <a:xfrm>
              <a:off x="9791966" y="533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6"/>
            <p:cNvSpPr/>
            <p:nvPr/>
          </p:nvSpPr>
          <p:spPr>
            <a:xfrm>
              <a:off x="5618556" y="5430837"/>
              <a:ext cx="739775" cy="0"/>
            </a:xfrm>
            <a:custGeom>
              <a:avLst/>
              <a:gdLst/>
              <a:ahLst/>
              <a:cxnLst/>
              <a:rect l="l" t="t" r="r" b="b"/>
              <a:pathLst>
                <a:path w="739775">
                  <a:moveTo>
                    <a:pt x="73950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7"/>
            <p:cNvSpPr/>
            <p:nvPr/>
          </p:nvSpPr>
          <p:spPr>
            <a:xfrm>
              <a:off x="6358064" y="4970462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8"/>
            <p:cNvSpPr/>
            <p:nvPr/>
          </p:nvSpPr>
          <p:spPr>
            <a:xfrm>
              <a:off x="6358064" y="4962525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77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/>
            <p:cNvSpPr/>
            <p:nvPr/>
          </p:nvSpPr>
          <p:spPr>
            <a:xfrm>
              <a:off x="7023100" y="4924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0"/>
            <p:cNvSpPr/>
            <p:nvPr/>
          </p:nvSpPr>
          <p:spPr>
            <a:xfrm>
              <a:off x="6358064" y="5827713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77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1"/>
            <p:cNvSpPr/>
            <p:nvPr/>
          </p:nvSpPr>
          <p:spPr>
            <a:xfrm>
              <a:off x="7023100" y="578960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2"/>
          <p:cNvSpPr txBox="1"/>
          <p:nvPr/>
        </p:nvSpPr>
        <p:spPr>
          <a:xfrm>
            <a:off x="4735880" y="5277231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3"/>
          <p:cNvSpPr txBox="1"/>
          <p:nvPr/>
        </p:nvSpPr>
        <p:spPr>
          <a:xfrm>
            <a:off x="7402017" y="4796257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spc="-7" baseline="-20833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4"/>
          <p:cNvSpPr txBox="1"/>
          <p:nvPr/>
        </p:nvSpPr>
        <p:spPr>
          <a:xfrm>
            <a:off x="7401954" y="5634495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spc="-7" baseline="-20833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5"/>
          <p:cNvSpPr txBox="1"/>
          <p:nvPr/>
        </p:nvSpPr>
        <p:spPr>
          <a:xfrm>
            <a:off x="8636419" y="5205794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5482628" y="4643895"/>
            <a:ext cx="30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3333FF"/>
                </a:solidFill>
                <a:latin typeface="Arial"/>
                <a:cs typeface="Arial"/>
              </a:rPr>
              <a:t>p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2990126" y="2988107"/>
            <a:ext cx="156845" cy="574675"/>
          </a:xfrm>
          <a:custGeom>
            <a:avLst/>
            <a:gdLst/>
            <a:ahLst/>
            <a:cxnLst/>
            <a:rect l="l" t="t" r="r" b="b"/>
            <a:pathLst>
              <a:path w="156845" h="574675">
                <a:moveTo>
                  <a:pt x="0" y="0"/>
                </a:moveTo>
                <a:lnTo>
                  <a:pt x="30458" y="4077"/>
                </a:lnTo>
                <a:lnTo>
                  <a:pt x="55329" y="15195"/>
                </a:lnTo>
                <a:lnTo>
                  <a:pt x="72096" y="31686"/>
                </a:lnTo>
                <a:lnTo>
                  <a:pt x="78244" y="51879"/>
                </a:lnTo>
                <a:lnTo>
                  <a:pt x="78244" y="235458"/>
                </a:lnTo>
                <a:lnTo>
                  <a:pt x="84394" y="255651"/>
                </a:lnTo>
                <a:lnTo>
                  <a:pt x="101166" y="272141"/>
                </a:lnTo>
                <a:lnTo>
                  <a:pt x="126041" y="283260"/>
                </a:lnTo>
                <a:lnTo>
                  <a:pt x="156502" y="287337"/>
                </a:lnTo>
                <a:lnTo>
                  <a:pt x="126041" y="291414"/>
                </a:lnTo>
                <a:lnTo>
                  <a:pt x="101166" y="302533"/>
                </a:lnTo>
                <a:lnTo>
                  <a:pt x="84394" y="319023"/>
                </a:lnTo>
                <a:lnTo>
                  <a:pt x="78244" y="339217"/>
                </a:lnTo>
                <a:lnTo>
                  <a:pt x="78244" y="522795"/>
                </a:lnTo>
                <a:lnTo>
                  <a:pt x="72096" y="542988"/>
                </a:lnTo>
                <a:lnTo>
                  <a:pt x="55329" y="559479"/>
                </a:lnTo>
                <a:lnTo>
                  <a:pt x="30458" y="570597"/>
                </a:lnTo>
                <a:lnTo>
                  <a:pt x="0" y="57467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35</a:t>
            </a:fld>
            <a:endParaRPr lang="en-US" sz="1600"/>
          </a:p>
        </p:txBody>
      </p:sp>
      <p:grpSp>
        <p:nvGrpSpPr>
          <p:cNvPr id="5" name="object 7"/>
          <p:cNvGrpSpPr/>
          <p:nvPr/>
        </p:nvGrpSpPr>
        <p:grpSpPr>
          <a:xfrm>
            <a:off x="3934358" y="2127504"/>
            <a:ext cx="1939289" cy="780415"/>
            <a:chOff x="3934358" y="2127504"/>
            <a:chExt cx="1939289" cy="780415"/>
          </a:xfrm>
        </p:grpSpPr>
        <p:sp>
          <p:nvSpPr>
            <p:cNvPr id="6" name="object 8"/>
            <p:cNvSpPr/>
            <p:nvPr/>
          </p:nvSpPr>
          <p:spPr>
            <a:xfrm>
              <a:off x="3962399" y="2127504"/>
              <a:ext cx="1911096" cy="780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3934358" y="24193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/>
          <p:cNvSpPr txBox="1"/>
          <p:nvPr/>
        </p:nvSpPr>
        <p:spPr>
          <a:xfrm>
            <a:off x="2465806" y="2339594"/>
            <a:ext cx="44602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algn="ctr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LTI: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h(n)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h(n) : Hàm đáp ứng xung đơn vị của hệ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0000FF"/>
                </a:solidFill>
                <a:latin typeface="Times New Roman"/>
                <a:cs typeface="Times New Roman"/>
              </a:rPr>
              <a:t>LTI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943991" y="24193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701675" y="4149725"/>
            <a:ext cx="3187700" cy="1308100"/>
          </a:xfrm>
          <a:custGeom>
            <a:avLst/>
            <a:gdLst/>
            <a:ahLst/>
            <a:cxnLst/>
            <a:rect l="l" t="t" r="r" b="b"/>
            <a:pathLst>
              <a:path w="3187700" h="1308100">
                <a:moveTo>
                  <a:pt x="3187700" y="0"/>
                </a:moveTo>
                <a:lnTo>
                  <a:pt x="0" y="0"/>
                </a:lnTo>
                <a:lnTo>
                  <a:pt x="0" y="1308100"/>
                </a:lnTo>
                <a:lnTo>
                  <a:pt x="3187700" y="1308100"/>
                </a:lnTo>
                <a:lnTo>
                  <a:pt x="3187700" y="0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 txBox="1"/>
          <p:nvPr/>
        </p:nvSpPr>
        <p:spPr>
          <a:xfrm>
            <a:off x="2073363" y="4600836"/>
            <a:ext cx="13906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50" spc="3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5"/>
          <p:cNvSpPr txBox="1"/>
          <p:nvPr/>
        </p:nvSpPr>
        <p:spPr>
          <a:xfrm>
            <a:off x="1656605" y="4019431"/>
            <a:ext cx="2209800" cy="1413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Times New Roman"/>
                <a:cs typeface="Times New Roman"/>
              </a:rPr>
              <a:t>x</a:t>
            </a:r>
            <a:r>
              <a:rPr sz="2350" spc="95" dirty="0">
                <a:latin typeface="Times New Roman"/>
                <a:cs typeface="Times New Roman"/>
              </a:rPr>
              <a:t>(</a:t>
            </a:r>
            <a:r>
              <a:rPr sz="2350" i="1" spc="95" dirty="0">
                <a:latin typeface="Times New Roman"/>
                <a:cs typeface="Times New Roman"/>
              </a:rPr>
              <a:t>n</a:t>
            </a:r>
            <a:r>
              <a:rPr sz="2350" spc="95" dirty="0">
                <a:latin typeface="Times New Roman"/>
                <a:cs typeface="Times New Roman"/>
              </a:rPr>
              <a:t>)*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h</a:t>
            </a:r>
            <a:r>
              <a:rPr sz="2350" spc="45" dirty="0">
                <a:latin typeface="Times New Roman"/>
                <a:cs typeface="Times New Roman"/>
              </a:rPr>
              <a:t>(</a:t>
            </a:r>
            <a:r>
              <a:rPr sz="2350" i="1" spc="45" dirty="0">
                <a:latin typeface="Times New Roman"/>
                <a:cs typeface="Times New Roman"/>
              </a:rPr>
              <a:t>n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95"/>
              </a:spcBef>
              <a:tabLst>
                <a:tab pos="320040" algn="l"/>
              </a:tabLst>
            </a:pP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	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719" baseline="-8607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x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>
                <a:latin typeface="Times New Roman"/>
                <a:cs typeface="Times New Roman"/>
              </a:rPr>
              <a:t>k</a:t>
            </a:r>
            <a:r>
              <a:rPr sz="2350" i="1" spc="-38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)</a:t>
            </a:r>
            <a:r>
              <a:rPr sz="2350" i="1" spc="55" dirty="0">
                <a:latin typeface="Times New Roman"/>
                <a:cs typeface="Times New Roman"/>
              </a:rPr>
              <a:t>h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n</a:t>
            </a:r>
            <a:r>
              <a:rPr sz="2350" i="1" spc="-19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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k</a:t>
            </a:r>
            <a:r>
              <a:rPr sz="2350" i="1" spc="-39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  <a:spcBef>
                <a:spcPts val="215"/>
              </a:spcBef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Symbol"/>
                <a:cs typeface="Symbol"/>
              </a:rPr>
              <a:t>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775715" y="4119047"/>
            <a:ext cx="5264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50" i="1" spc="110" dirty="0">
                <a:latin typeface="Times New Roman"/>
                <a:cs typeface="Times New Roman"/>
              </a:rPr>
              <a:t>y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n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4" name="object 17"/>
          <p:cNvGrpSpPr/>
          <p:nvPr/>
        </p:nvGrpSpPr>
        <p:grpSpPr>
          <a:xfrm>
            <a:off x="695325" y="4143375"/>
            <a:ext cx="8226425" cy="1320800"/>
            <a:chOff x="695325" y="4143375"/>
            <a:chExt cx="8226425" cy="1320800"/>
          </a:xfrm>
        </p:grpSpPr>
        <p:sp>
          <p:nvSpPr>
            <p:cNvPr id="15" name="object 18"/>
            <p:cNvSpPr/>
            <p:nvPr/>
          </p:nvSpPr>
          <p:spPr>
            <a:xfrm>
              <a:off x="701675" y="4149725"/>
              <a:ext cx="3187700" cy="1308100"/>
            </a:xfrm>
            <a:custGeom>
              <a:avLst/>
              <a:gdLst/>
              <a:ahLst/>
              <a:cxnLst/>
              <a:rect l="l" t="t" r="r" b="b"/>
              <a:pathLst>
                <a:path w="3187700" h="1308100">
                  <a:moveTo>
                    <a:pt x="0" y="0"/>
                  </a:moveTo>
                  <a:lnTo>
                    <a:pt x="3187700" y="0"/>
                  </a:lnTo>
                  <a:lnTo>
                    <a:pt x="3187700" y="1308100"/>
                  </a:lnTo>
                  <a:lnTo>
                    <a:pt x="0" y="1308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/>
            <p:cNvSpPr/>
            <p:nvPr/>
          </p:nvSpPr>
          <p:spPr>
            <a:xfrm>
              <a:off x="5734050" y="4149725"/>
              <a:ext cx="3187700" cy="1308100"/>
            </a:xfrm>
            <a:custGeom>
              <a:avLst/>
              <a:gdLst/>
              <a:ahLst/>
              <a:cxnLst/>
              <a:rect l="l" t="t" r="r" b="b"/>
              <a:pathLst>
                <a:path w="3187700" h="1308100">
                  <a:moveTo>
                    <a:pt x="3187700" y="0"/>
                  </a:moveTo>
                  <a:lnTo>
                    <a:pt x="0" y="0"/>
                  </a:lnTo>
                  <a:lnTo>
                    <a:pt x="0" y="1308100"/>
                  </a:lnTo>
                  <a:lnTo>
                    <a:pt x="3187700" y="130810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0"/>
          <p:cNvSpPr txBox="1"/>
          <p:nvPr/>
        </p:nvSpPr>
        <p:spPr>
          <a:xfrm>
            <a:off x="7105739" y="4600836"/>
            <a:ext cx="13906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50" spc="3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6689093" y="4019431"/>
            <a:ext cx="2209800" cy="1413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i="1" spc="90" dirty="0">
                <a:latin typeface="Times New Roman"/>
                <a:cs typeface="Times New Roman"/>
              </a:rPr>
              <a:t>h</a:t>
            </a:r>
            <a:r>
              <a:rPr sz="2350" spc="90" dirty="0">
                <a:latin typeface="Times New Roman"/>
                <a:cs typeface="Times New Roman"/>
              </a:rPr>
              <a:t>(</a:t>
            </a:r>
            <a:r>
              <a:rPr sz="2350" i="1" spc="90" dirty="0">
                <a:latin typeface="Times New Roman"/>
                <a:cs typeface="Times New Roman"/>
              </a:rPr>
              <a:t>n</a:t>
            </a:r>
            <a:r>
              <a:rPr sz="2350" spc="90" dirty="0">
                <a:latin typeface="Times New Roman"/>
                <a:cs typeface="Times New Roman"/>
              </a:rPr>
              <a:t>)*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x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>
                <a:latin typeface="Times New Roman"/>
                <a:cs typeface="Times New Roman"/>
              </a:rPr>
              <a:t>n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95"/>
              </a:spcBef>
              <a:tabLst>
                <a:tab pos="320040" algn="l"/>
              </a:tabLst>
            </a:pP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	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719" baseline="-8607" dirty="0">
                <a:latin typeface="Times New Roman"/>
                <a:cs typeface="Times New Roman"/>
              </a:rPr>
              <a:t> </a:t>
            </a:r>
            <a:r>
              <a:rPr sz="2350" i="1" spc="55" dirty="0">
                <a:latin typeface="Times New Roman"/>
                <a:cs typeface="Times New Roman"/>
              </a:rPr>
              <a:t>x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n</a:t>
            </a:r>
            <a:r>
              <a:rPr sz="2350" i="1" spc="-19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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k</a:t>
            </a:r>
            <a:r>
              <a:rPr sz="2350" i="1" spc="-39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)</a:t>
            </a:r>
            <a:r>
              <a:rPr sz="2350" i="1" spc="55" dirty="0">
                <a:latin typeface="Times New Roman"/>
                <a:cs typeface="Times New Roman"/>
              </a:rPr>
              <a:t>h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k</a:t>
            </a:r>
            <a:r>
              <a:rPr sz="2350" i="1" spc="-39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  <a:spcBef>
                <a:spcPts val="215"/>
              </a:spcBef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Symbol"/>
                <a:cs typeface="Symbol"/>
              </a:rPr>
              <a:t>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5808090" y="4119047"/>
            <a:ext cx="5264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50" i="1" spc="110" dirty="0">
                <a:latin typeface="Times New Roman"/>
                <a:cs typeface="Times New Roman"/>
              </a:rPr>
              <a:t>y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n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5734050" y="4149725"/>
            <a:ext cx="3187700" cy="1308100"/>
          </a:xfrm>
          <a:custGeom>
            <a:avLst/>
            <a:gdLst/>
            <a:ahLst/>
            <a:cxnLst/>
            <a:rect l="l" t="t" r="r" b="b"/>
            <a:pathLst>
              <a:path w="3187700" h="1308100">
                <a:moveTo>
                  <a:pt x="0" y="0"/>
                </a:moveTo>
                <a:lnTo>
                  <a:pt x="3187700" y="0"/>
                </a:lnTo>
                <a:lnTo>
                  <a:pt x="3187700" y="1308100"/>
                </a:lnTo>
                <a:lnTo>
                  <a:pt x="0" y="1308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76400"/>
            <a:ext cx="8534400" cy="4454525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x[n]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609600" indent="-609600" eaLnBrk="1" hangingPunct="1">
              <a:buFontTx/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1: </a:t>
            </a:r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>
            <p:ph sz="half" idx="4294967295"/>
          </p:nvPr>
        </p:nvGraphicFramePr>
        <p:xfrm>
          <a:off x="2374900" y="2552700"/>
          <a:ext cx="38068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552700"/>
                        <a:ext cx="38068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3994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3994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1676400" y="5486400"/>
          <a:ext cx="38544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1879600" imgH="393700" progId="Equation.3">
                  <p:embed/>
                </p:oleObj>
              </mc:Choice>
              <mc:Fallback>
                <p:oleObj name="Equation" r:id="rId5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38544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90600" y="4076700"/>
            <a:ext cx="2997200" cy="1181100"/>
            <a:chOff x="288" y="2712"/>
            <a:chExt cx="1888" cy="744"/>
          </a:xfrm>
        </p:grpSpPr>
        <p:sp>
          <p:nvSpPr>
            <p:cNvPr id="39946" name="Text Box 24"/>
            <p:cNvSpPr txBox="1">
              <a:spLocks noChangeArrowheads="1"/>
            </p:cNvSpPr>
            <p:nvPr/>
          </p:nvSpPr>
          <p:spPr bwMode="auto">
            <a:xfrm>
              <a:off x="1248" y="3177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cs typeface="Arial" charset="0"/>
                </a:rPr>
                <a:t>, n còn lại</a:t>
              </a:r>
            </a:p>
          </p:txBody>
        </p:sp>
        <p:grpSp>
          <p:nvGrpSpPr>
            <p:cNvPr id="39947" name="Group 51"/>
            <p:cNvGrpSpPr>
              <a:grpSpLocks/>
            </p:cNvGrpSpPr>
            <p:nvPr/>
          </p:nvGrpSpPr>
          <p:grpSpPr bwMode="auto">
            <a:xfrm>
              <a:off x="288" y="2712"/>
              <a:ext cx="1888" cy="744"/>
              <a:chOff x="288" y="2694"/>
              <a:chExt cx="1888" cy="744"/>
            </a:xfrm>
          </p:grpSpPr>
          <p:grpSp>
            <p:nvGrpSpPr>
              <p:cNvPr id="39948" name="Group 26"/>
              <p:cNvGrpSpPr>
                <a:grpSpLocks noChangeAspect="1"/>
              </p:cNvGrpSpPr>
              <p:nvPr/>
            </p:nvGrpSpPr>
            <p:grpSpPr bwMode="auto">
              <a:xfrm>
                <a:off x="288" y="2694"/>
                <a:ext cx="1888" cy="744"/>
                <a:chOff x="288" y="2694"/>
                <a:chExt cx="1888" cy="744"/>
              </a:xfrm>
            </p:grpSpPr>
            <p:sp>
              <p:nvSpPr>
                <p:cNvPr id="39950" name="AutoShape 2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88" y="2694"/>
                  <a:ext cx="1888" cy="7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1" name="Line 27"/>
                <p:cNvSpPr>
                  <a:spLocks noChangeShapeType="1"/>
                </p:cNvSpPr>
                <p:nvPr/>
              </p:nvSpPr>
              <p:spPr bwMode="auto">
                <a:xfrm>
                  <a:off x="1163" y="2965"/>
                  <a:ext cx="12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2" name="Rectangle 28"/>
                <p:cNvSpPr>
                  <a:spLocks noChangeArrowheads="1"/>
                </p:cNvSpPr>
                <p:nvPr/>
              </p:nvSpPr>
              <p:spPr bwMode="auto">
                <a:xfrm>
                  <a:off x="830" y="3139"/>
                  <a:ext cx="9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ï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3" name="Rectangle 29"/>
                <p:cNvSpPr>
                  <a:spLocks noChangeArrowheads="1"/>
                </p:cNvSpPr>
                <p:nvPr/>
              </p:nvSpPr>
              <p:spPr bwMode="auto">
                <a:xfrm>
                  <a:off x="830" y="3195"/>
                  <a:ext cx="9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î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4" name="Rectangle 30"/>
                <p:cNvSpPr>
                  <a:spLocks noChangeArrowheads="1"/>
                </p:cNvSpPr>
                <p:nvPr/>
              </p:nvSpPr>
              <p:spPr bwMode="auto">
                <a:xfrm>
                  <a:off x="830" y="2807"/>
                  <a:ext cx="9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ï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5" name="Rectangle 31"/>
                <p:cNvSpPr>
                  <a:spLocks noChangeArrowheads="1"/>
                </p:cNvSpPr>
                <p:nvPr/>
              </p:nvSpPr>
              <p:spPr bwMode="auto">
                <a:xfrm>
                  <a:off x="830" y="2953"/>
                  <a:ext cx="9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í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6" name="Rectangle 32"/>
                <p:cNvSpPr>
                  <a:spLocks noChangeArrowheads="1"/>
                </p:cNvSpPr>
                <p:nvPr/>
              </p:nvSpPr>
              <p:spPr bwMode="auto">
                <a:xfrm>
                  <a:off x="830" y="2710"/>
                  <a:ext cx="9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ì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900" y="2818"/>
                  <a:ext cx="10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£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8" name="Rectangle 34"/>
                <p:cNvSpPr>
                  <a:spLocks noChangeArrowheads="1"/>
                </p:cNvSpPr>
                <p:nvPr/>
              </p:nvSpPr>
              <p:spPr bwMode="auto">
                <a:xfrm>
                  <a:off x="1607" y="2818"/>
                  <a:ext cx="10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£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59" name="Rectangle 35"/>
                <p:cNvSpPr>
                  <a:spLocks noChangeArrowheads="1"/>
                </p:cNvSpPr>
                <p:nvPr/>
              </p:nvSpPr>
              <p:spPr bwMode="auto">
                <a:xfrm>
                  <a:off x="1363" y="2818"/>
                  <a:ext cx="10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-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019" y="2818"/>
                  <a:ext cx="10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-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1" name="Rectangle 37"/>
                <p:cNvSpPr>
                  <a:spLocks noChangeArrowheads="1"/>
                </p:cNvSpPr>
                <p:nvPr/>
              </p:nvSpPr>
              <p:spPr bwMode="auto">
                <a:xfrm>
                  <a:off x="678" y="2920"/>
                  <a:ext cx="10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Symbol" pitchFamily="18" charset="2"/>
                      <a:cs typeface="Arial" charset="0"/>
                    </a:rPr>
                    <a:t>=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2" name="Rectangle 38"/>
                <p:cNvSpPr>
                  <a:spLocks noChangeArrowheads="1"/>
                </p:cNvSpPr>
                <p:nvPr/>
              </p:nvSpPr>
              <p:spPr bwMode="auto">
                <a:xfrm>
                  <a:off x="1489" y="3171"/>
                  <a:ext cx="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3" name="Rectangle 39"/>
                <p:cNvSpPr>
                  <a:spLocks noChangeArrowheads="1"/>
                </p:cNvSpPr>
                <p:nvPr/>
              </p:nvSpPr>
              <p:spPr bwMode="auto">
                <a:xfrm>
                  <a:off x="2053" y="2840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2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4" name="Rectangle 40"/>
                <p:cNvSpPr>
                  <a:spLocks noChangeArrowheads="1"/>
                </p:cNvSpPr>
                <p:nvPr/>
              </p:nvSpPr>
              <p:spPr bwMode="auto">
                <a:xfrm>
                  <a:off x="1470" y="2840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1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5" name="Rectangle 41"/>
                <p:cNvSpPr>
                  <a:spLocks noChangeArrowheads="1"/>
                </p:cNvSpPr>
                <p:nvPr/>
              </p:nvSpPr>
              <p:spPr bwMode="auto">
                <a:xfrm>
                  <a:off x="1311" y="2840"/>
                  <a:ext cx="48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,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6" name="Rectangle 42"/>
                <p:cNvSpPr>
                  <a:spLocks noChangeArrowheads="1"/>
                </p:cNvSpPr>
                <p:nvPr/>
              </p:nvSpPr>
              <p:spPr bwMode="auto">
                <a:xfrm>
                  <a:off x="1178" y="2992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2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7" name="Rectangle 43"/>
                <p:cNvSpPr>
                  <a:spLocks noChangeArrowheads="1"/>
                </p:cNvSpPr>
                <p:nvPr/>
              </p:nvSpPr>
              <p:spPr bwMode="auto">
                <a:xfrm>
                  <a:off x="906" y="2840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1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77" y="2942"/>
                  <a:ext cx="6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]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69" name="Rectangle 45"/>
                <p:cNvSpPr>
                  <a:spLocks noChangeArrowheads="1"/>
                </p:cNvSpPr>
                <p:nvPr/>
              </p:nvSpPr>
              <p:spPr bwMode="auto">
                <a:xfrm>
                  <a:off x="406" y="2942"/>
                  <a:ext cx="6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[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70" name="Rectangle 46"/>
                <p:cNvSpPr>
                  <a:spLocks noChangeArrowheads="1"/>
                </p:cNvSpPr>
                <p:nvPr/>
              </p:nvSpPr>
              <p:spPr bwMode="auto">
                <a:xfrm>
                  <a:off x="1760" y="2840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n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71" name="Rectangle 47"/>
                <p:cNvSpPr>
                  <a:spLocks noChangeArrowheads="1"/>
                </p:cNvSpPr>
                <p:nvPr/>
              </p:nvSpPr>
              <p:spPr bwMode="auto">
                <a:xfrm>
                  <a:off x="1176" y="2718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n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72" name="Rectangle 48"/>
                <p:cNvSpPr>
                  <a:spLocks noChangeArrowheads="1"/>
                </p:cNvSpPr>
                <p:nvPr/>
              </p:nvSpPr>
              <p:spPr bwMode="auto">
                <a:xfrm>
                  <a:off x="476" y="2942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n</a:t>
                  </a:r>
                  <a:endParaRPr lang="en-US" b="1">
                    <a:cs typeface="Arial" charset="0"/>
                  </a:endParaRPr>
                </a:p>
              </p:txBody>
            </p:sp>
            <p:sp>
              <p:nvSpPr>
                <p:cNvPr id="39973" name="Rectangle 49"/>
                <p:cNvSpPr>
                  <a:spLocks noChangeArrowheads="1"/>
                </p:cNvSpPr>
                <p:nvPr/>
              </p:nvSpPr>
              <p:spPr bwMode="auto">
                <a:xfrm>
                  <a:off x="327" y="2942"/>
                  <a:ext cx="8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x</a:t>
                  </a:r>
                  <a:endParaRPr lang="en-US" b="1">
                    <a:cs typeface="Arial" charset="0"/>
                  </a:endParaRPr>
                </a:p>
              </p:txBody>
            </p:sp>
          </p:grpSp>
          <p:sp>
            <p:nvSpPr>
              <p:cNvPr id="39949" name="Text Box 50"/>
              <p:cNvSpPr txBox="1">
                <a:spLocks noChangeArrowheads="1"/>
              </p:cNvSpPr>
              <p:nvPr/>
            </p:nvSpPr>
            <p:spPr bwMode="auto">
              <a:xfrm>
                <a:off x="960" y="31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cs typeface="Arial" charset="0"/>
                  </a:rPr>
                  <a:t>0</a:t>
                </a:r>
              </a:p>
            </p:txBody>
          </p:sp>
        </p:grpSp>
      </p:grpSp>
      <p:sp>
        <p:nvSpPr>
          <p:cNvPr id="39945" name="Text Box 37"/>
          <p:cNvSpPr txBox="1">
            <a:spLocks noChangeArrowheads="1"/>
          </p:cNvSpPr>
          <p:nvPr/>
        </p:nvSpPr>
        <p:spPr bwMode="auto">
          <a:xfrm>
            <a:off x="0" y="241300"/>
            <a:ext cx="83089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500" b="1">
                <a:latin typeface="Times New Roman" pitchFamily="18" charset="0"/>
                <a:cs typeface="Times New Roman" pitchFamily="18" charset="0"/>
              </a:rPr>
              <a:t>2.3.1 Đáp ứng xung của hệ LTI – tích chập</a:t>
            </a:r>
          </a:p>
        </p:txBody>
      </p:sp>
    </p:spTree>
    <p:extLst>
      <p:ext uri="{BB962C8B-B14F-4D97-AF65-F5344CB8AC3E}">
        <p14:creationId xmlns:p14="http://schemas.microsoft.com/office/powerpoint/2010/main" val="426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719263"/>
            <a:ext cx="8839200" cy="4910137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Arial" charset="0"/>
                <a:cs typeface="Times New Roman" pitchFamily="18" charset="0"/>
              </a:rPr>
              <a:t>	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Hệ ta xét là hệ tuyến tính nên đáp ứng đối với x[n] là  tổng của các đáp ứng đối với </a:t>
            </a:r>
            <a:r>
              <a:rPr lang="el-GR" sz="300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[n-k] với trọng số x[k].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862263" y="4543425"/>
          <a:ext cx="3419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543425"/>
                        <a:ext cx="3419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0" y="3886200"/>
            <a:ext cx="82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>
                <a:cs typeface="Times New Roman" pitchFamily="18" charset="0"/>
              </a:rPr>
              <a:t>δ</a:t>
            </a:r>
            <a:r>
              <a:rPr lang="en-US">
                <a:cs typeface="Times New Roman" pitchFamily="18" charset="0"/>
              </a:rPr>
              <a:t>[n-k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  <a:endParaRPr lang="el-G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86000" y="3505200"/>
            <a:ext cx="3505200" cy="457200"/>
            <a:chOff x="1440" y="2016"/>
            <a:chExt cx="2208" cy="288"/>
          </a:xfrm>
        </p:grpSpPr>
        <p:sp>
          <p:nvSpPr>
            <p:cNvPr id="40972" name="Rectangle 8"/>
            <p:cNvSpPr>
              <a:spLocks noChangeArrowheads="1"/>
            </p:cNvSpPr>
            <p:nvPr/>
          </p:nvSpPr>
          <p:spPr bwMode="auto">
            <a:xfrm>
              <a:off x="2160" y="2016"/>
              <a:ext cx="7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cs typeface="Times New Roman" pitchFamily="18" charset="0"/>
                </a:rPr>
                <a:t>T</a:t>
              </a:r>
            </a:p>
          </p:txBody>
        </p:sp>
        <p:sp>
          <p:nvSpPr>
            <p:cNvPr id="40973" name="Line 9"/>
            <p:cNvSpPr>
              <a:spLocks noChangeShapeType="1"/>
            </p:cNvSpPr>
            <p:nvPr/>
          </p:nvSpPr>
          <p:spPr bwMode="auto">
            <a:xfrm>
              <a:off x="292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0"/>
            <p:cNvSpPr>
              <a:spLocks noChangeShapeType="1"/>
            </p:cNvSpPr>
            <p:nvPr/>
          </p:nvSpPr>
          <p:spPr bwMode="auto">
            <a:xfrm flipH="1">
              <a:off x="1440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1"/>
            <p:cNvSpPr>
              <a:spLocks noChangeShapeType="1"/>
            </p:cNvSpPr>
            <p:nvPr/>
          </p:nvSpPr>
          <p:spPr bwMode="auto">
            <a:xfrm>
              <a:off x="1632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730750" y="39004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cs typeface="Times New Roman" pitchFamily="18" charset="0"/>
              </a:rPr>
              <a:t>h</a:t>
            </a:r>
            <a:r>
              <a:rPr lang="en-US" baseline="-25000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[n]</a:t>
            </a:r>
            <a:endParaRPr lang="el-GR">
              <a:cs typeface="Times New Roman" pitchFamily="18" charset="0"/>
            </a:endParaRPr>
          </a:p>
        </p:txBody>
      </p:sp>
      <p:sp>
        <p:nvSpPr>
          <p:cNvPr id="60428" name="Text Box 39"/>
          <p:cNvSpPr txBox="1">
            <a:spLocks noChangeArrowheads="1"/>
          </p:cNvSpPr>
          <p:nvPr/>
        </p:nvSpPr>
        <p:spPr bwMode="auto">
          <a:xfrm>
            <a:off x="533400" y="4572000"/>
            <a:ext cx="137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Ta có:</a:t>
            </a:r>
          </a:p>
        </p:txBody>
      </p:sp>
      <p:graphicFrame>
        <p:nvGraphicFramePr>
          <p:cNvPr id="60429" name="Object 3"/>
          <p:cNvGraphicFramePr>
            <a:graphicFrameLocks noChangeAspect="1"/>
          </p:cNvGraphicFramePr>
          <p:nvPr/>
        </p:nvGraphicFramePr>
        <p:xfrm>
          <a:off x="2590800" y="5364163"/>
          <a:ext cx="27432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1231366" imgH="431613" progId="Equation.3">
                  <p:embed/>
                </p:oleObj>
              </mc:Choice>
              <mc:Fallback>
                <p:oleObj name="Equation" r:id="rId5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64163"/>
                        <a:ext cx="27432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14"/>
          <p:cNvSpPr txBox="1">
            <a:spLocks noChangeArrowheads="1"/>
          </p:cNvSpPr>
          <p:nvPr/>
        </p:nvSpPr>
        <p:spPr bwMode="auto">
          <a:xfrm>
            <a:off x="0" y="241300"/>
            <a:ext cx="83089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500" b="1">
                <a:latin typeface="Times New Roman" pitchFamily="18" charset="0"/>
                <a:cs typeface="Times New Roman" pitchFamily="18" charset="0"/>
              </a:rPr>
              <a:t>2.3.1 Đáp ứng xung của hệ LTI – tích chập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38400" y="3276600"/>
            <a:ext cx="82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>
                <a:cs typeface="Times New Roman" pitchFamily="18" charset="0"/>
              </a:rPr>
              <a:t>δ</a:t>
            </a:r>
            <a:r>
              <a:rPr lang="en-US">
                <a:cs typeface="Times New Roman" pitchFamily="18" charset="0"/>
              </a:rPr>
              <a:t>[n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  <a:endParaRPr lang="el-G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4806950" y="32146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cs typeface="Times New Roman" pitchFamily="18" charset="0"/>
              </a:rPr>
              <a:t>h[n]</a:t>
            </a:r>
            <a:endParaRPr lang="el-GR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60428" grpId="0"/>
      <p:bldP spid="2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1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09613" y="4818063"/>
          <a:ext cx="66341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184400" imgH="431800" progId="Equation.3">
                  <p:embed/>
                </p:oleObj>
              </mc:Choice>
              <mc:Fallback>
                <p:oleObj name="Equation" r:id="rId3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818063"/>
                        <a:ext cx="6634162" cy="10715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/>
          <p:cNvGraphicFramePr>
            <a:graphicFrameLocks noChangeAspect="1"/>
          </p:cNvGraphicFramePr>
          <p:nvPr/>
        </p:nvGraphicFramePr>
        <p:xfrm>
          <a:off x="1752600" y="2819400"/>
          <a:ext cx="5340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2336800" imgH="431800" progId="Equation.3">
                  <p:embed/>
                </p:oleObj>
              </mc:Choice>
              <mc:Fallback>
                <p:oleObj name="Equation" r:id="rId7" imgW="233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5340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42"/>
          <p:cNvSpPr txBox="1">
            <a:spLocks noChangeArrowheads="1"/>
          </p:cNvSpPr>
          <p:nvPr/>
        </p:nvSpPr>
        <p:spPr bwMode="auto">
          <a:xfrm>
            <a:off x="0" y="2209800"/>
            <a:ext cx="52451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Do hệ bất biến nên: h</a:t>
            </a:r>
            <a:r>
              <a:rPr lang="en-US" sz="3000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[n]=h[n-k]</a:t>
            </a:r>
          </a:p>
        </p:txBody>
      </p:sp>
      <p:sp>
        <p:nvSpPr>
          <p:cNvPr id="61446" name="Text Box 44"/>
          <p:cNvSpPr txBox="1">
            <a:spLocks noChangeArrowheads="1"/>
          </p:cNvSpPr>
          <p:nvPr/>
        </p:nvSpPr>
        <p:spPr bwMode="auto">
          <a:xfrm>
            <a:off x="381000" y="4038600"/>
            <a:ext cx="2819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Ký hiệu như sau:</a:t>
            </a:r>
          </a:p>
        </p:txBody>
      </p:sp>
      <p:sp>
        <p:nvSpPr>
          <p:cNvPr id="61447" name="AutoShape 50"/>
          <p:cNvSpPr>
            <a:spLocks noChangeArrowheads="1"/>
          </p:cNvSpPr>
          <p:nvPr/>
        </p:nvSpPr>
        <p:spPr bwMode="auto">
          <a:xfrm>
            <a:off x="6324600" y="4038600"/>
            <a:ext cx="2514600" cy="1066800"/>
          </a:xfrm>
          <a:prstGeom prst="wedgeRoundRectCallout">
            <a:avLst>
              <a:gd name="adj1" fmla="val -65907"/>
              <a:gd name="adj2" fmla="val 46954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200" b="1">
                <a:latin typeface="Times New Roman" pitchFamily="18" charset="0"/>
                <a:cs typeface="Times New Roman" pitchFamily="18" charset="0"/>
              </a:rPr>
              <a:t>Tích chập của x[n] và h[n], được ký hiệu bởi dấu *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0" y="241300"/>
            <a:ext cx="9144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500" b="1">
                <a:latin typeface="Times New Roman" pitchFamily="18" charset="0"/>
                <a:cs typeface="Times New Roman" pitchFamily="18" charset="0"/>
              </a:rPr>
              <a:t>2.3.1 Đáp ứng xung của hệ LTI – tích chập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33400" y="6019800"/>
            <a:ext cx="83613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h[n]: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4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  <p:bldP spid="61447" grpId="0" animBg="1"/>
      <p:bldP spid="614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239000" y="2903538"/>
          <a:ext cx="125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03538"/>
                        <a:ext cx="125413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2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884363" y="3376613"/>
          <a:ext cx="51228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133600" imgH="431800" progId="Equation.3">
                  <p:embed/>
                </p:oleObj>
              </mc:Choice>
              <mc:Fallback>
                <p:oleObj name="Equation" r:id="rId5" imgW="213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376613"/>
                        <a:ext cx="5122862" cy="8461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0" imgW="114151" imgH="215619" progId="Equation.3">
                  <p:embed/>
                </p:oleObj>
              </mc:Choice>
              <mc:Fallback>
                <p:oleObj name="Equation" r:id="rId10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20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43019" name="Rectangle 22"/>
          <p:cNvSpPr>
            <a:spLocks noChangeArrowheads="1"/>
          </p:cNvSpPr>
          <p:nvPr/>
        </p:nvSpPr>
        <p:spPr bwMode="auto">
          <a:xfrm>
            <a:off x="0" y="3538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62476" name="Text Box 25"/>
          <p:cNvSpPr txBox="1">
            <a:spLocks noChangeArrowheads="1"/>
          </p:cNvSpPr>
          <p:nvPr/>
        </p:nvSpPr>
        <p:spPr bwMode="auto">
          <a:xfrm>
            <a:off x="76200" y="2362200"/>
            <a:ext cx="46402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Nhận xét bản chất tích chập</a:t>
            </a:r>
            <a:r>
              <a:rPr lang="en-US" sz="3000">
                <a:cs typeface="Times New Roman" pitchFamily="18" charset="0"/>
              </a:rPr>
              <a:t>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2477" name="Text Box 27"/>
          <p:cNvSpPr txBox="1">
            <a:spLocks noChangeArrowheads="1"/>
          </p:cNvSpPr>
          <p:nvPr/>
        </p:nvSpPr>
        <p:spPr bwMode="auto">
          <a:xfrm>
            <a:off x="76200" y="4114800"/>
            <a:ext cx="868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Để thu được y[n] ta phải tính y[n] theo từng giá trị của n.</a:t>
            </a:r>
          </a:p>
        </p:txBody>
      </p:sp>
      <p:sp>
        <p:nvSpPr>
          <p:cNvPr id="62478" name="Text Box 28"/>
          <p:cNvSpPr txBox="1">
            <a:spLocks noChangeArrowheads="1"/>
          </p:cNvSpPr>
          <p:nvPr/>
        </p:nvSpPr>
        <p:spPr bwMode="auto">
          <a:xfrm>
            <a:off x="0" y="5318125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Với mỗi giá trị của y[n] ta phải tính một tổng theo k của tích x[k]h[n-k]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95250" y="228600"/>
            <a:ext cx="6580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</p:spTree>
    <p:extLst>
      <p:ext uri="{BB962C8B-B14F-4D97-AF65-F5344CB8AC3E}">
        <p14:creationId xmlns:p14="http://schemas.microsoft.com/office/powerpoint/2010/main" val="218414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/>
      <p:bldP spid="62477" grpId="0"/>
      <p:bldP spid="624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Một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biểu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diễn</a:t>
                </a:r>
                <a:endParaRPr lang="en-US" dirty="0" smtClean="0"/>
              </a:p>
              <a:p>
                <a:pPr marL="457200" indent="-457200">
                  <a:buAutoNum type="arabicPeriod"/>
                </a:pP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=1,3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Dang </a:t>
                </a:r>
                <a:r>
                  <a:rPr lang="en-US" dirty="0" err="1" smtClean="0"/>
                  <a:t>bảng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chuỗi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Lucida Sans Unicode"/>
                    <a:cs typeface="Lucida Sans Unicode"/>
                  </a:rPr>
                  <a:t>↑</a:t>
                </a:r>
                <a:r>
                  <a:rPr lang="en-US" dirty="0" smtClean="0">
                    <a:latin typeface="Lucida Sans Unicode"/>
                    <a:cs typeface="Lucida Sans Unicode"/>
                  </a:rPr>
                  <a:t>: </a:t>
                </a:r>
                <a:r>
                  <a:rPr lang="en-US" dirty="0" err="1" smtClean="0">
                    <a:latin typeface="Lucida Sans Unicode"/>
                    <a:cs typeface="Lucida Sans Unicode"/>
                  </a:rPr>
                  <a:t>chỉ</a:t>
                </a:r>
                <a:r>
                  <a:rPr lang="en-US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en-US" dirty="0" err="1" smtClean="0">
                    <a:latin typeface="Lucida Sans Unicode"/>
                    <a:cs typeface="Lucida Sans Unicode"/>
                  </a:rPr>
                  <a:t>vị</a:t>
                </a:r>
                <a:r>
                  <a:rPr lang="en-US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en-US" dirty="0" err="1" smtClean="0">
                    <a:latin typeface="Lucida Sans Unicode"/>
                    <a:cs typeface="Lucida Sans Unicode"/>
                  </a:rPr>
                  <a:t>trí</a:t>
                </a:r>
                <a:r>
                  <a:rPr lang="en-US" dirty="0" smtClean="0">
                    <a:latin typeface="Lucida Sans Unicode"/>
                    <a:cs typeface="Lucida Sans Unicode"/>
                  </a:rPr>
                  <a:t> n =0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Lucida Sans Unicode"/>
                    <a:cs typeface="Lucida Sans Unicode"/>
                  </a:rPr>
                  <a:t>{…, 0, 0, 1, 4, 1, 0, 0, …}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Lucida Sans Unicode"/>
                    <a:cs typeface="Lucida Sans Unicode"/>
                  </a:rPr>
                  <a:t>          </a:t>
                </a:r>
                <a:r>
                  <a:rPr lang="en-US" dirty="0" smtClean="0">
                    <a:solidFill>
                      <a:srgbClr val="FF0000"/>
                    </a:solidFill>
                    <a:latin typeface="Lucida Sans Unicode"/>
                    <a:cs typeface="Lucida Sans Unicode"/>
                  </a:rPr>
                  <a:t>↑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8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406799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33057"/>
              </p:ext>
            </p:extLst>
          </p:nvPr>
        </p:nvGraphicFramePr>
        <p:xfrm>
          <a:off x="685800" y="3505200"/>
          <a:ext cx="4343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3"/>
                <a:gridCol w="3637598"/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….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-2 -1 0 1 2 3 4 5 …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x(n)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…. 0  0  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1 4 1 0 0 …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4" idx="1"/>
          </p:cNvCxnSpPr>
          <p:nvPr/>
        </p:nvCxnSpPr>
        <p:spPr>
          <a:xfrm>
            <a:off x="685800" y="38735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657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3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200" y="47625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0" y="2117725"/>
            <a:ext cx="82534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Các bước tính tích chập:</a:t>
            </a:r>
          </a:p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Bước 1: Đổi biến n thành biến k, vẽ đồ thị x[k], h[k]</a:t>
            </a:r>
          </a:p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Bước 2: Đảo thời gian h[k] và dịch đi n đơn vị </a:t>
            </a:r>
          </a:p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              để tạo thành h[n-k]</a:t>
            </a:r>
          </a:p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Bước 3: Nhân x[k] và h[n-k] với mọi k</a:t>
            </a:r>
          </a:p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Bước 4: Cộng x[k]h[n-k] với mọi k để được y[n]</a:t>
            </a:r>
          </a:p>
          <a:p>
            <a:pPr algn="just" eaLnBrk="1" hangingPunct="1"/>
            <a:r>
              <a:rPr lang="en-US" sz="3000">
                <a:latin typeface="Times New Roman" pitchFamily="18" charset="0"/>
                <a:cs typeface="Times New Roman" pitchFamily="18" charset="0"/>
              </a:rPr>
              <a:t>Lặp lại như vậy với mọi n</a:t>
            </a:r>
          </a:p>
        </p:txBody>
      </p:sp>
      <p:sp>
        <p:nvSpPr>
          <p:cNvPr id="44036" name="TextBox 13"/>
          <p:cNvSpPr txBox="1">
            <a:spLocks noChangeArrowheads="1"/>
          </p:cNvSpPr>
          <p:nvPr/>
        </p:nvSpPr>
        <p:spPr bwMode="auto">
          <a:xfrm>
            <a:off x="30163" y="1143000"/>
            <a:ext cx="7593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>
                <a:cs typeface="Arial" charset="0"/>
              </a:rPr>
              <a:t>2.3.2. PHƯƠNG PHÁP GIẢI BẰNG ĐỒ THỊ</a:t>
            </a:r>
          </a:p>
        </p:txBody>
      </p:sp>
    </p:spTree>
    <p:extLst>
      <p:ext uri="{BB962C8B-B14F-4D97-AF65-F5344CB8AC3E}">
        <p14:creationId xmlns:p14="http://schemas.microsoft.com/office/powerpoint/2010/main" val="16531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524000"/>
            <a:ext cx="8991600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Ví dụ 2: Tìm tích chập của hai tín hiệu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	x[n]=u[n+1]-u[n-2]+</a:t>
            </a:r>
            <a:r>
              <a:rPr lang="el-GR" sz="310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[n]                                       h[n]=2(u[n+1]-u[n-1])</a:t>
            </a:r>
          </a:p>
        </p:txBody>
      </p:sp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45060" name="Rectangle 14"/>
          <p:cNvSpPr>
            <a:spLocks noChangeArrowheads="1"/>
          </p:cNvSpPr>
          <p:nvPr/>
        </p:nvSpPr>
        <p:spPr bwMode="auto">
          <a:xfrm>
            <a:off x="0" y="3629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45061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1">
              <a:cs typeface="Arial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6200" y="22860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</p:spTree>
    <p:extLst>
      <p:ext uri="{BB962C8B-B14F-4D97-AF65-F5344CB8AC3E}">
        <p14:creationId xmlns:p14="http://schemas.microsoft.com/office/powerpoint/2010/main" val="26520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000" i="1" u="sng">
                <a:latin typeface="Times New Roman" pitchFamily="18" charset="0"/>
                <a:cs typeface="Times New Roman" pitchFamily="18" charset="0"/>
              </a:rPr>
              <a:t>Bài giải:</a:t>
            </a:r>
          </a:p>
          <a:p>
            <a:r>
              <a:rPr lang="en-US" sz="3000">
                <a:latin typeface="Times New Roman" pitchFamily="18" charset="0"/>
                <a:cs typeface="Times New Roman" pitchFamily="18" charset="0"/>
              </a:rPr>
              <a:t>	Ta thực hiện như sau:</a:t>
            </a:r>
          </a:p>
          <a:p>
            <a:r>
              <a:rPr lang="en-US" sz="3000">
                <a:latin typeface="Times New Roman" pitchFamily="18" charset="0"/>
                <a:cs typeface="Times New Roman" pitchFamily="18" charset="0"/>
              </a:rPr>
              <a:t>Bước 1:</a:t>
            </a:r>
          </a:p>
          <a:p>
            <a:r>
              <a:rPr lang="en-US" sz="3000">
                <a:latin typeface="Times New Roman" pitchFamily="18" charset="0"/>
                <a:cs typeface="Times New Roman" pitchFamily="18" charset="0"/>
              </a:rPr>
              <a:t>	Đổi biến n thành k, viết x[n] thành x[k] và h[n] thành h[k], 	cố định x[k].</a:t>
            </a:r>
          </a:p>
          <a:p>
            <a:r>
              <a:rPr lang="en-US" sz="3000">
                <a:latin typeface="Times New Roman" pitchFamily="18" charset="0"/>
                <a:cs typeface="Times New Roman" pitchFamily="18" charset="0"/>
              </a:rPr>
              <a:t>	  x[k]=u[k+1]-u[k-2]+ </a:t>
            </a:r>
            <a:r>
              <a:rPr lang="el-GR" sz="30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[k]</a:t>
            </a:r>
          </a:p>
          <a:p>
            <a:r>
              <a:rPr lang="en-US" sz="3000">
                <a:latin typeface="Times New Roman" pitchFamily="18" charset="0"/>
                <a:cs typeface="Times New Roman" pitchFamily="18" charset="0"/>
              </a:rPr>
              <a:t>	  h[k]=2(u[k+1]-u[k-1])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381000" y="4572000"/>
            <a:ext cx="3892550" cy="2206625"/>
            <a:chOff x="381000" y="4724400"/>
            <a:chExt cx="3892550" cy="2206624"/>
          </a:xfrm>
        </p:grpSpPr>
        <p:grpSp>
          <p:nvGrpSpPr>
            <p:cNvPr id="46117" name="Group 83"/>
            <p:cNvGrpSpPr>
              <a:grpSpLocks/>
            </p:cNvGrpSpPr>
            <p:nvPr/>
          </p:nvGrpSpPr>
          <p:grpSpPr bwMode="auto">
            <a:xfrm>
              <a:off x="381000" y="4724400"/>
              <a:ext cx="3892550" cy="2206624"/>
              <a:chOff x="381000" y="2210238"/>
              <a:chExt cx="3892487" cy="2206188"/>
            </a:xfrm>
          </p:grpSpPr>
          <p:grpSp>
            <p:nvGrpSpPr>
              <p:cNvPr id="46121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1980409" y="3885512"/>
                  <a:ext cx="30474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2057373" y="3657751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91439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438367" y="3973602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1676379" y="3276827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46125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rot="5400000" flipH="1" flipV="1">
                  <a:off x="1980421" y="3886306"/>
                  <a:ext cx="30474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2057385" y="3658545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533398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200354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936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46129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90540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x[k]</a:t>
                </a:r>
              </a:p>
            </p:txBody>
          </p:sp>
          <p:sp>
            <p:nvSpPr>
              <p:cNvPr id="46130" name="TextBox 35"/>
              <p:cNvSpPr txBox="1">
                <a:spLocks noChangeArrowheads="1"/>
              </p:cNvSpPr>
              <p:nvPr/>
            </p:nvSpPr>
            <p:spPr bwMode="auto">
              <a:xfrm>
                <a:off x="3962342" y="4038676"/>
                <a:ext cx="311145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46131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4931"/>
                <a:chOff x="381000" y="2339827"/>
                <a:chExt cx="3809938" cy="2064931"/>
              </a:xfrm>
            </p:grpSpPr>
            <p:grpSp>
              <p:nvGrpSpPr>
                <p:cNvPr id="46132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82" name="Straight Arrow Connector 81"/>
                  <p:cNvCxnSpPr/>
                  <p:nvPr/>
                </p:nvCxnSpPr>
                <p:spPr>
                  <a:xfrm>
                    <a:off x="381000" y="4049228"/>
                    <a:ext cx="380993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5"/>
                  <p:cNvCxnSpPr/>
                  <p:nvPr/>
                </p:nvCxnSpPr>
                <p:spPr>
                  <a:xfrm rot="5400000" flipH="1" flipV="1">
                    <a:off x="755826" y="3334995"/>
                    <a:ext cx="1991917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143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783" y="3428637"/>
                    <a:ext cx="311145" cy="3666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46144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783" y="3123897"/>
                    <a:ext cx="311145" cy="3666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57199" y="3646083"/>
                    <a:ext cx="2743155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133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379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46134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49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3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168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46136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37" y="4038117"/>
                  <a:ext cx="311144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46137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155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46138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2988" y="4038117"/>
                  <a:ext cx="387343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46139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1994" y="4038117"/>
                  <a:ext cx="387343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46140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117"/>
                  <a:ext cx="387344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46118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132" name="Straight Connector 131"/>
              <p:cNvCxnSpPr/>
              <p:nvPr/>
            </p:nvCxnSpPr>
            <p:spPr bwMode="auto">
              <a:xfrm rot="5400000" flipH="1" flipV="1">
                <a:off x="2817020" y="5257004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auto">
              <a:xfrm rot="5400000" flipH="1" flipV="1">
                <a:off x="2818608" y="5561804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664075" y="4433888"/>
            <a:ext cx="3892550" cy="2271712"/>
            <a:chOff x="2938" y="2935"/>
            <a:chExt cx="2452" cy="1431"/>
          </a:xfrm>
        </p:grpSpPr>
        <p:sp>
          <p:nvSpPr>
            <p:cNvPr id="96" name="Oval 95"/>
            <p:cNvSpPr/>
            <p:nvPr/>
          </p:nvSpPr>
          <p:spPr bwMode="auto">
            <a:xfrm>
              <a:off x="3274" y="4087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234" y="4087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034" y="4087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4714" y="4087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474" y="4087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46091" name="TextBox 63"/>
            <p:cNvSpPr txBox="1">
              <a:spLocks noChangeArrowheads="1"/>
            </p:cNvSpPr>
            <p:nvPr/>
          </p:nvSpPr>
          <p:spPr bwMode="auto">
            <a:xfrm>
              <a:off x="3802" y="2935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h[k]</a:t>
              </a:r>
            </a:p>
          </p:txBody>
        </p:sp>
        <p:grpSp>
          <p:nvGrpSpPr>
            <p:cNvPr id="46092" name="Group 82"/>
            <p:cNvGrpSpPr>
              <a:grpSpLocks/>
            </p:cNvGrpSpPr>
            <p:nvPr/>
          </p:nvGrpSpPr>
          <p:grpSpPr bwMode="auto">
            <a:xfrm>
              <a:off x="2938" y="2976"/>
              <a:ext cx="2452" cy="1390"/>
              <a:chOff x="4664138" y="2591205"/>
              <a:chExt cx="3892487" cy="2206221"/>
            </a:xfrm>
          </p:grpSpPr>
          <p:sp>
            <p:nvSpPr>
              <p:cNvPr id="46104" name="TextBox 64"/>
              <p:cNvSpPr txBox="1">
                <a:spLocks noChangeArrowheads="1"/>
              </p:cNvSpPr>
              <p:nvPr/>
            </p:nvSpPr>
            <p:spPr bwMode="auto">
              <a:xfrm>
                <a:off x="8245480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>
                <a:off x="4664138" y="4443479"/>
                <a:ext cx="38099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5101642" y="3510992"/>
                <a:ext cx="184116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07" name="TextBox 78"/>
              <p:cNvSpPr txBox="1">
                <a:spLocks noChangeArrowheads="1"/>
              </p:cNvSpPr>
              <p:nvPr/>
            </p:nvSpPr>
            <p:spPr bwMode="auto">
              <a:xfrm>
                <a:off x="5718221" y="3505437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4740337" y="3732409"/>
                <a:ext cx="2743156" cy="15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09" name="TextBox 67"/>
              <p:cNvSpPr txBox="1">
                <a:spLocks noChangeArrowheads="1"/>
              </p:cNvSpPr>
              <p:nvPr/>
            </p:nvSpPr>
            <p:spPr bwMode="auto">
              <a:xfrm>
                <a:off x="5959517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46110" name="TextBox 68"/>
              <p:cNvSpPr txBox="1">
                <a:spLocks noChangeArrowheads="1"/>
              </p:cNvSpPr>
              <p:nvPr/>
            </p:nvSpPr>
            <p:spPr bwMode="auto">
              <a:xfrm>
                <a:off x="6267487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111" name="TextBox 69"/>
              <p:cNvSpPr txBox="1">
                <a:spLocks noChangeArrowheads="1"/>
              </p:cNvSpPr>
              <p:nvPr/>
            </p:nvSpPr>
            <p:spPr bwMode="auto">
              <a:xfrm>
                <a:off x="6645306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6112" name="TextBox 70"/>
              <p:cNvSpPr txBox="1">
                <a:spLocks noChangeArrowheads="1"/>
              </p:cNvSpPr>
              <p:nvPr/>
            </p:nvSpPr>
            <p:spPr bwMode="auto">
              <a:xfrm>
                <a:off x="7029474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6113" name="TextBox 71"/>
              <p:cNvSpPr txBox="1">
                <a:spLocks noChangeArrowheads="1"/>
              </p:cNvSpPr>
              <p:nvPr/>
            </p:nvSpPr>
            <p:spPr bwMode="auto">
              <a:xfrm>
                <a:off x="7407293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114" name="TextBox 72"/>
              <p:cNvSpPr txBox="1">
                <a:spLocks noChangeArrowheads="1"/>
              </p:cNvSpPr>
              <p:nvPr/>
            </p:nvSpPr>
            <p:spPr bwMode="auto">
              <a:xfrm>
                <a:off x="5426126" y="4430780"/>
                <a:ext cx="387343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-1</a:t>
                </a:r>
              </a:p>
            </p:txBody>
          </p:sp>
          <p:sp>
            <p:nvSpPr>
              <p:cNvPr id="46115" name="TextBox 73"/>
              <p:cNvSpPr txBox="1">
                <a:spLocks noChangeArrowheads="1"/>
              </p:cNvSpPr>
              <p:nvPr/>
            </p:nvSpPr>
            <p:spPr bwMode="auto">
              <a:xfrm>
                <a:off x="5045132" y="4430780"/>
                <a:ext cx="387343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-2</a:t>
                </a:r>
              </a:p>
            </p:txBody>
          </p:sp>
          <p:sp>
            <p:nvSpPr>
              <p:cNvPr id="46116" name="TextBox 74"/>
              <p:cNvSpPr txBox="1">
                <a:spLocks noChangeArrowheads="1"/>
              </p:cNvSpPr>
              <p:nvPr/>
            </p:nvSpPr>
            <p:spPr bwMode="auto">
              <a:xfrm>
                <a:off x="4664138" y="4430780"/>
                <a:ext cx="387344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-3</a:t>
                </a:r>
              </a:p>
            </p:txBody>
          </p:sp>
        </p:grpSp>
        <p:sp>
          <p:nvSpPr>
            <p:cNvPr id="105" name="Oval 104"/>
            <p:cNvSpPr/>
            <p:nvPr/>
          </p:nvSpPr>
          <p:spPr bwMode="auto">
            <a:xfrm>
              <a:off x="3984" y="4088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grpSp>
          <p:nvGrpSpPr>
            <p:cNvPr id="46094" name="Group 139"/>
            <p:cNvGrpSpPr>
              <a:grpSpLocks/>
            </p:cNvGrpSpPr>
            <p:nvPr/>
          </p:nvGrpSpPr>
          <p:grpSpPr bwMode="auto">
            <a:xfrm>
              <a:off x="3744" y="3696"/>
              <a:ext cx="96" cy="432"/>
              <a:chOff x="3352800" y="4876800"/>
              <a:chExt cx="152400" cy="685799"/>
            </a:xfrm>
          </p:grpSpPr>
          <p:grpSp>
            <p:nvGrpSpPr>
              <p:cNvPr id="46100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3" name="Straight Connector 132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Oval 138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grpSp>
          <p:nvGrpSpPr>
            <p:cNvPr id="46095" name="Group 146"/>
            <p:cNvGrpSpPr>
              <a:grpSpLocks/>
            </p:cNvGrpSpPr>
            <p:nvPr/>
          </p:nvGrpSpPr>
          <p:grpSpPr bwMode="auto">
            <a:xfrm>
              <a:off x="3504" y="3696"/>
              <a:ext cx="96" cy="432"/>
              <a:chOff x="3352800" y="4876800"/>
              <a:chExt cx="152400" cy="685799"/>
            </a:xfrm>
          </p:grpSpPr>
          <p:grpSp>
            <p:nvGrpSpPr>
              <p:cNvPr id="46096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50" name="Straight Connector 149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val 148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46085" name="Text Box 69"/>
          <p:cNvSpPr txBox="1">
            <a:spLocks noChangeArrowheads="1"/>
          </p:cNvSpPr>
          <p:nvPr/>
        </p:nvSpPr>
        <p:spPr bwMode="auto">
          <a:xfrm>
            <a:off x="76200" y="22860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</p:spTree>
    <p:extLst>
      <p:ext uri="{BB962C8B-B14F-4D97-AF65-F5344CB8AC3E}">
        <p14:creationId xmlns:p14="http://schemas.microsoft.com/office/powerpoint/2010/main" val="27869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2400" y="187325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b="1">
                <a:latin typeface="Times New Roman" pitchFamily="18" charset="0"/>
                <a:cs typeface="Times New Roman" pitchFamily="18" charset="0"/>
              </a:rPr>
              <a:t>Bước 2: </a:t>
            </a:r>
          </a:p>
          <a:p>
            <a:pPr eaLnBrk="1" hangingPunct="1"/>
            <a:endParaRPr lang="en-US" b="1">
              <a:cs typeface="Arial" charset="0"/>
            </a:endParaRP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52400" y="1981200"/>
            <a:ext cx="3870325" cy="2209800"/>
            <a:chOff x="380999" y="4724399"/>
            <a:chExt cx="3870313" cy="2209796"/>
          </a:xfrm>
        </p:grpSpPr>
        <p:grpSp>
          <p:nvGrpSpPr>
            <p:cNvPr id="47182" name="Group 83"/>
            <p:cNvGrpSpPr>
              <a:grpSpLocks/>
            </p:cNvGrpSpPr>
            <p:nvPr/>
          </p:nvGrpSpPr>
          <p:grpSpPr bwMode="auto">
            <a:xfrm>
              <a:off x="380999" y="4724399"/>
              <a:ext cx="3870313" cy="2209796"/>
              <a:chOff x="381000" y="2210238"/>
              <a:chExt cx="3870262" cy="2209362"/>
            </a:xfrm>
          </p:grpSpPr>
          <p:grpSp>
            <p:nvGrpSpPr>
              <p:cNvPr id="47186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1980409" y="3885511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057373" y="3657751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91439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8367" y="397360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1676379" y="3276827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47190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1980421" y="3886305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057385" y="3658545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533398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0354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360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47194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77840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Arial" charset="0"/>
                  </a:rPr>
                  <a:t>x[k]</a:t>
                </a:r>
              </a:p>
            </p:txBody>
          </p:sp>
          <p:sp>
            <p:nvSpPr>
              <p:cNvPr id="47195" name="TextBox 35"/>
              <p:cNvSpPr txBox="1">
                <a:spLocks noChangeArrowheads="1"/>
              </p:cNvSpPr>
              <p:nvPr/>
            </p:nvSpPr>
            <p:spPr bwMode="auto">
              <a:xfrm>
                <a:off x="3962400" y="40386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47196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8105"/>
                <a:chOff x="381000" y="2339827"/>
                <a:chExt cx="3809938" cy="2068105"/>
              </a:xfrm>
            </p:grpSpPr>
            <p:grpSp>
              <p:nvGrpSpPr>
                <p:cNvPr id="47197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381000" y="4049228"/>
                    <a:ext cx="380993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5"/>
                  <p:cNvCxnSpPr/>
                  <p:nvPr/>
                </p:nvCxnSpPr>
                <p:spPr>
                  <a:xfrm rot="5400000" flipH="1" flipV="1">
                    <a:off x="755826" y="3334995"/>
                    <a:ext cx="1991917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208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42912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4720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12438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7199" y="3646083"/>
                    <a:ext cx="2743155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19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4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4719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720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47201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47202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47203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47204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2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47205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47183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 rot="5400000" flipH="1" flipV="1">
                <a:off x="2817015" y="5257002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2818603" y="5561801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107"/>
          <p:cNvSpPr/>
          <p:nvPr/>
        </p:nvSpPr>
        <p:spPr bwMode="auto">
          <a:xfrm>
            <a:off x="701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09" name="Oval 108"/>
          <p:cNvSpPr/>
          <p:nvPr/>
        </p:nvSpPr>
        <p:spPr bwMode="auto">
          <a:xfrm>
            <a:off x="2225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0" name="Oval 109"/>
          <p:cNvSpPr/>
          <p:nvPr/>
        </p:nvSpPr>
        <p:spPr bwMode="auto">
          <a:xfrm>
            <a:off x="320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1" name="Oval 110"/>
          <p:cNvSpPr/>
          <p:nvPr/>
        </p:nvSpPr>
        <p:spPr bwMode="auto">
          <a:xfrm>
            <a:off x="2987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2" name="Oval 111"/>
          <p:cNvSpPr/>
          <p:nvPr/>
        </p:nvSpPr>
        <p:spPr bwMode="auto">
          <a:xfrm>
            <a:off x="2606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3" name="TextBox 63"/>
          <p:cNvSpPr txBox="1">
            <a:spLocks noChangeArrowheads="1"/>
          </p:cNvSpPr>
          <p:nvPr/>
        </p:nvSpPr>
        <p:spPr bwMode="auto">
          <a:xfrm>
            <a:off x="1539875" y="4572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Arial" charset="0"/>
              </a:rPr>
              <a:t>h[k]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168275" y="4637088"/>
            <a:ext cx="3870325" cy="2209800"/>
            <a:chOff x="4664138" y="2591205"/>
            <a:chExt cx="3870262" cy="2209395"/>
          </a:xfrm>
        </p:grpSpPr>
        <p:sp>
          <p:nvSpPr>
            <p:cNvPr id="47169" name="TextBox 64"/>
            <p:cNvSpPr txBox="1">
              <a:spLocks noChangeArrowheads="1"/>
            </p:cNvSpPr>
            <p:nvPr/>
          </p:nvSpPr>
          <p:spPr bwMode="auto">
            <a:xfrm>
              <a:off x="8245538" y="4431268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4664138" y="4443477"/>
              <a:ext cx="38099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5101642" y="3510992"/>
              <a:ext cx="1841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72" name="TextBox 78"/>
            <p:cNvSpPr txBox="1">
              <a:spLocks noChangeArrowheads="1"/>
            </p:cNvSpPr>
            <p:nvPr/>
          </p:nvSpPr>
          <p:spPr bwMode="auto">
            <a:xfrm>
              <a:off x="5718114" y="3505437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740337" y="3732408"/>
              <a:ext cx="2743155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74" name="TextBox 67"/>
            <p:cNvSpPr txBox="1">
              <a:spLocks noChangeArrowheads="1"/>
            </p:cNvSpPr>
            <p:nvPr/>
          </p:nvSpPr>
          <p:spPr bwMode="auto">
            <a:xfrm>
              <a:off x="59595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47175" name="TextBox 68"/>
            <p:cNvSpPr txBox="1">
              <a:spLocks noChangeArrowheads="1"/>
            </p:cNvSpPr>
            <p:nvPr/>
          </p:nvSpPr>
          <p:spPr bwMode="auto">
            <a:xfrm>
              <a:off x="6267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47176" name="TextBox 69"/>
            <p:cNvSpPr txBox="1">
              <a:spLocks noChangeArrowheads="1"/>
            </p:cNvSpPr>
            <p:nvPr/>
          </p:nvSpPr>
          <p:spPr bwMode="auto">
            <a:xfrm>
              <a:off x="6645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47177" name="TextBox 70"/>
            <p:cNvSpPr txBox="1">
              <a:spLocks noChangeArrowheads="1"/>
            </p:cNvSpPr>
            <p:nvPr/>
          </p:nvSpPr>
          <p:spPr bwMode="auto">
            <a:xfrm>
              <a:off x="7029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47178" name="TextBox 71"/>
            <p:cNvSpPr txBox="1">
              <a:spLocks noChangeArrowheads="1"/>
            </p:cNvSpPr>
            <p:nvPr/>
          </p:nvSpPr>
          <p:spPr bwMode="auto">
            <a:xfrm>
              <a:off x="7407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47179" name="TextBox 72"/>
            <p:cNvSpPr txBox="1">
              <a:spLocks noChangeArrowheads="1"/>
            </p:cNvSpPr>
            <p:nvPr/>
          </p:nvSpPr>
          <p:spPr bwMode="auto">
            <a:xfrm>
              <a:off x="5426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47180" name="TextBox 73"/>
            <p:cNvSpPr txBox="1">
              <a:spLocks noChangeArrowheads="1"/>
            </p:cNvSpPr>
            <p:nvPr/>
          </p:nvSpPr>
          <p:spPr bwMode="auto">
            <a:xfrm>
              <a:off x="5045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47181" name="TextBox 74"/>
            <p:cNvSpPr txBox="1">
              <a:spLocks noChangeArrowheads="1"/>
            </p:cNvSpPr>
            <p:nvPr/>
          </p:nvSpPr>
          <p:spPr bwMode="auto">
            <a:xfrm>
              <a:off x="4664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</p:grpSp>
      <p:sp>
        <p:nvSpPr>
          <p:cNvPr id="128" name="Oval 127"/>
          <p:cNvSpPr/>
          <p:nvPr/>
        </p:nvSpPr>
        <p:spPr bwMode="auto">
          <a:xfrm>
            <a:off x="1828800" y="6402388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1447800" y="5780088"/>
            <a:ext cx="152400" cy="685800"/>
            <a:chOff x="3352800" y="4876800"/>
            <a:chExt cx="152400" cy="685799"/>
          </a:xfrm>
        </p:grpSpPr>
        <p:grpSp>
          <p:nvGrpSpPr>
            <p:cNvPr id="47165" name="Group 137"/>
            <p:cNvGrpSpPr>
              <a:grpSpLocks/>
            </p:cNvGrpSpPr>
            <p:nvPr/>
          </p:nvGrpSpPr>
          <p:grpSpPr bwMode="auto">
            <a:xfrm>
              <a:off x="3425826" y="4953000"/>
              <a:ext cx="3174" cy="609599"/>
              <a:chOff x="3884613" y="4724400"/>
              <a:chExt cx="3174" cy="609599"/>
            </a:xfrm>
          </p:grpSpPr>
          <p:cxnSp>
            <p:nvCxnSpPr>
              <p:cNvPr id="132" name="Straight Connector 131"/>
              <p:cNvCxnSpPr/>
              <p:nvPr/>
            </p:nvCxnSpPr>
            <p:spPr bwMode="auto">
              <a:xfrm rot="5400000" flipH="1" flipV="1">
                <a:off x="3733006" y="48760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auto">
              <a:xfrm rot="5400000" flipH="1" flipV="1">
                <a:off x="3734594" y="5180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Oval 130"/>
            <p:cNvSpPr/>
            <p:nvPr/>
          </p:nvSpPr>
          <p:spPr bwMode="auto">
            <a:xfrm>
              <a:off x="3352800" y="4876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grpSp>
        <p:nvGrpSpPr>
          <p:cNvPr id="13" name="Group 133"/>
          <p:cNvGrpSpPr>
            <a:grpSpLocks/>
          </p:cNvGrpSpPr>
          <p:nvPr/>
        </p:nvGrpSpPr>
        <p:grpSpPr bwMode="auto">
          <a:xfrm>
            <a:off x="1066800" y="5780088"/>
            <a:ext cx="152400" cy="685800"/>
            <a:chOff x="3352800" y="4876800"/>
            <a:chExt cx="152400" cy="685799"/>
          </a:xfrm>
        </p:grpSpPr>
        <p:grpSp>
          <p:nvGrpSpPr>
            <p:cNvPr id="47161" name="Group 137"/>
            <p:cNvGrpSpPr>
              <a:grpSpLocks/>
            </p:cNvGrpSpPr>
            <p:nvPr/>
          </p:nvGrpSpPr>
          <p:grpSpPr bwMode="auto">
            <a:xfrm>
              <a:off x="3425826" y="4953000"/>
              <a:ext cx="3174" cy="609599"/>
              <a:chOff x="3884613" y="4724400"/>
              <a:chExt cx="3174" cy="609599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 rot="5400000" flipH="1" flipV="1">
                <a:off x="3733006" y="48760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rot="5400000" flipH="1" flipV="1">
                <a:off x="3734594" y="5180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Oval 135"/>
            <p:cNvSpPr/>
            <p:nvPr/>
          </p:nvSpPr>
          <p:spPr bwMode="auto">
            <a:xfrm>
              <a:off x="3352800" y="4876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sp>
        <p:nvSpPr>
          <p:cNvPr id="139" name="Rounded Rectangular Callout 138"/>
          <p:cNvSpPr>
            <a:spLocks noChangeArrowheads="1"/>
          </p:cNvSpPr>
          <p:nvPr/>
        </p:nvSpPr>
        <p:spPr bwMode="auto">
          <a:xfrm>
            <a:off x="2895600" y="2133600"/>
            <a:ext cx="1752600" cy="6127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Giữ nguyên x[k]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362200" y="4191000"/>
            <a:ext cx="2133600" cy="1146175"/>
          </a:xfrm>
          <a:prstGeom prst="wedgeRoundRectCallout">
            <a:avLst>
              <a:gd name="adj1" fmla="val -32810"/>
              <a:gd name="adj2" fmla="val 70500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Đảo thời gian h[k], ta được </a:t>
            </a:r>
          </a:p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h[-k] hay h[0-k], ứng với n=0</a:t>
            </a:r>
          </a:p>
        </p:txBody>
      </p:sp>
      <p:sp>
        <p:nvSpPr>
          <p:cNvPr id="66630" name="TextBox 63"/>
          <p:cNvSpPr txBox="1">
            <a:spLocks noChangeArrowheads="1"/>
          </p:cNvSpPr>
          <p:nvPr/>
        </p:nvSpPr>
        <p:spPr bwMode="auto">
          <a:xfrm>
            <a:off x="6254750" y="21478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Arial" charset="0"/>
              </a:rPr>
              <a:t>x[k]h[-k]</a:t>
            </a:r>
          </a:p>
        </p:txBody>
      </p:sp>
      <p:sp>
        <p:nvSpPr>
          <p:cNvPr id="200" name="Rounded Rectangular Callout 199"/>
          <p:cNvSpPr>
            <a:spLocks noChangeArrowheads="1"/>
          </p:cNvSpPr>
          <p:nvPr/>
        </p:nvSpPr>
        <p:spPr bwMode="auto">
          <a:xfrm>
            <a:off x="7010400" y="2511425"/>
            <a:ext cx="2133600" cy="765175"/>
          </a:xfrm>
          <a:prstGeom prst="wedgeRoundRectCallout">
            <a:avLst>
              <a:gd name="adj1" fmla="val -30574"/>
              <a:gd name="adj2" fmla="val 75491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Nhân x[k] với</a:t>
            </a:r>
          </a:p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 h[-k] với mọi </a:t>
            </a:r>
            <a:r>
              <a:rPr lang="en-US" b="1">
                <a:cs typeface="Arial" charset="0"/>
              </a:rPr>
              <a:t>k</a:t>
            </a:r>
          </a:p>
        </p:txBody>
      </p:sp>
      <p:grpSp>
        <p:nvGrpSpPr>
          <p:cNvPr id="15" name="Group 205"/>
          <p:cNvGrpSpPr>
            <a:grpSpLocks/>
          </p:cNvGrpSpPr>
          <p:nvPr/>
        </p:nvGrpSpPr>
        <p:grpSpPr bwMode="auto">
          <a:xfrm>
            <a:off x="4724400" y="2212975"/>
            <a:ext cx="3892550" cy="2206625"/>
            <a:chOff x="4724400" y="2045801"/>
            <a:chExt cx="3892550" cy="2206624"/>
          </a:xfrm>
        </p:grpSpPr>
        <p:grpSp>
          <p:nvGrpSpPr>
            <p:cNvPr id="47129" name="Group 82"/>
            <p:cNvGrpSpPr>
              <a:grpSpLocks/>
            </p:cNvGrpSpPr>
            <p:nvPr/>
          </p:nvGrpSpPr>
          <p:grpSpPr bwMode="auto">
            <a:xfrm>
              <a:off x="4724400" y="2045801"/>
              <a:ext cx="3892550" cy="2206624"/>
              <a:chOff x="4664138" y="2591205"/>
              <a:chExt cx="3892487" cy="2206221"/>
            </a:xfrm>
          </p:grpSpPr>
          <p:sp>
            <p:nvSpPr>
              <p:cNvPr id="47148" name="TextBox 64"/>
              <p:cNvSpPr txBox="1">
                <a:spLocks noChangeArrowheads="1"/>
              </p:cNvSpPr>
              <p:nvPr/>
            </p:nvSpPr>
            <p:spPr bwMode="auto">
              <a:xfrm>
                <a:off x="8245480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4664138" y="4443479"/>
                <a:ext cx="38099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rot="5400000" flipH="1" flipV="1">
                <a:off x="5101642" y="3510992"/>
                <a:ext cx="184116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51" name="TextBox 78"/>
              <p:cNvSpPr txBox="1">
                <a:spLocks noChangeArrowheads="1"/>
              </p:cNvSpPr>
              <p:nvPr/>
            </p:nvSpPr>
            <p:spPr bwMode="auto">
              <a:xfrm>
                <a:off x="5718221" y="3505437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4740337" y="3732409"/>
                <a:ext cx="2743156" cy="15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53" name="TextBox 67"/>
              <p:cNvSpPr txBox="1">
                <a:spLocks noChangeArrowheads="1"/>
              </p:cNvSpPr>
              <p:nvPr/>
            </p:nvSpPr>
            <p:spPr bwMode="auto">
              <a:xfrm>
                <a:off x="5959517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47154" name="TextBox 68"/>
              <p:cNvSpPr txBox="1">
                <a:spLocks noChangeArrowheads="1"/>
              </p:cNvSpPr>
              <p:nvPr/>
            </p:nvSpPr>
            <p:spPr bwMode="auto">
              <a:xfrm>
                <a:off x="6267487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155" name="TextBox 69"/>
              <p:cNvSpPr txBox="1">
                <a:spLocks noChangeArrowheads="1"/>
              </p:cNvSpPr>
              <p:nvPr/>
            </p:nvSpPr>
            <p:spPr bwMode="auto">
              <a:xfrm>
                <a:off x="6645306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7156" name="TextBox 70"/>
              <p:cNvSpPr txBox="1">
                <a:spLocks noChangeArrowheads="1"/>
              </p:cNvSpPr>
              <p:nvPr/>
            </p:nvSpPr>
            <p:spPr bwMode="auto">
              <a:xfrm>
                <a:off x="7029474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157" name="TextBox 71"/>
              <p:cNvSpPr txBox="1">
                <a:spLocks noChangeArrowheads="1"/>
              </p:cNvSpPr>
              <p:nvPr/>
            </p:nvSpPr>
            <p:spPr bwMode="auto">
              <a:xfrm>
                <a:off x="7407293" y="4430780"/>
                <a:ext cx="311145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7158" name="TextBox 72"/>
              <p:cNvSpPr txBox="1">
                <a:spLocks noChangeArrowheads="1"/>
              </p:cNvSpPr>
              <p:nvPr/>
            </p:nvSpPr>
            <p:spPr bwMode="auto">
              <a:xfrm>
                <a:off x="5426126" y="4430780"/>
                <a:ext cx="387343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-1</a:t>
                </a:r>
              </a:p>
            </p:txBody>
          </p:sp>
          <p:sp>
            <p:nvSpPr>
              <p:cNvPr id="47159" name="TextBox 73"/>
              <p:cNvSpPr txBox="1">
                <a:spLocks noChangeArrowheads="1"/>
              </p:cNvSpPr>
              <p:nvPr/>
            </p:nvSpPr>
            <p:spPr bwMode="auto">
              <a:xfrm>
                <a:off x="5045132" y="4430780"/>
                <a:ext cx="387343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-2</a:t>
                </a:r>
              </a:p>
            </p:txBody>
          </p:sp>
          <p:sp>
            <p:nvSpPr>
              <p:cNvPr id="47160" name="TextBox 74"/>
              <p:cNvSpPr txBox="1">
                <a:spLocks noChangeArrowheads="1"/>
              </p:cNvSpPr>
              <p:nvPr/>
            </p:nvSpPr>
            <p:spPr bwMode="auto">
              <a:xfrm>
                <a:off x="4664138" y="4430780"/>
                <a:ext cx="387344" cy="366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-3</a:t>
                </a:r>
              </a:p>
            </p:txBody>
          </p:sp>
        </p:grpSp>
        <p:grpSp>
          <p:nvGrpSpPr>
            <p:cNvPr id="47130" name="Group 204"/>
            <p:cNvGrpSpPr>
              <a:grpSpLocks/>
            </p:cNvGrpSpPr>
            <p:nvPr/>
          </p:nvGrpSpPr>
          <p:grpSpPr bwMode="auto">
            <a:xfrm>
              <a:off x="4876800" y="2362200"/>
              <a:ext cx="2819400" cy="1525100"/>
              <a:chOff x="4876800" y="2362200"/>
              <a:chExt cx="2819400" cy="1525100"/>
            </a:xfrm>
          </p:grpSpPr>
          <p:sp>
            <p:nvSpPr>
              <p:cNvPr id="169" name="Oval 168"/>
              <p:cNvSpPr/>
              <p:nvPr/>
            </p:nvSpPr>
            <p:spPr bwMode="auto">
              <a:xfrm>
                <a:off x="5257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6781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4876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7543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7162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5638800" y="38111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47137" name="Group 189"/>
              <p:cNvGrpSpPr>
                <a:grpSpLocks/>
              </p:cNvGrpSpPr>
              <p:nvPr/>
            </p:nvGrpSpPr>
            <p:grpSpPr bwMode="auto">
              <a:xfrm>
                <a:off x="6003925" y="2438401"/>
                <a:ext cx="152400" cy="685799"/>
                <a:chOff x="3352800" y="4876800"/>
                <a:chExt cx="152400" cy="685799"/>
              </a:xfrm>
            </p:grpSpPr>
            <p:grpSp>
              <p:nvGrpSpPr>
                <p:cNvPr id="47144" name="Group 137"/>
                <p:cNvGrpSpPr>
                  <a:grpSpLocks/>
                </p:cNvGrpSpPr>
                <p:nvPr/>
              </p:nvGrpSpPr>
              <p:grpSpPr bwMode="auto">
                <a:xfrm>
                  <a:off x="3425826" y="4953000"/>
                  <a:ext cx="3174" cy="609599"/>
                  <a:chOff x="3884613" y="4724400"/>
                  <a:chExt cx="3174" cy="609599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 bwMode="auto">
                  <a:xfrm rot="5400000" flipH="1" flipV="1">
                    <a:off x="3733006" y="4875519"/>
                    <a:ext cx="304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 bwMode="auto">
                  <a:xfrm rot="5400000" flipH="1" flipV="1">
                    <a:off x="3734594" y="5180319"/>
                    <a:ext cx="304800" cy="158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2" name="Oval 191"/>
                <p:cNvSpPr/>
                <p:nvPr/>
              </p:nvSpPr>
              <p:spPr bwMode="auto">
                <a:xfrm>
                  <a:off x="3352800" y="48763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grpSp>
            <p:nvGrpSpPr>
              <p:cNvPr id="47138" name="Group 194"/>
              <p:cNvGrpSpPr>
                <a:grpSpLocks/>
              </p:cNvGrpSpPr>
              <p:nvPr/>
            </p:nvGrpSpPr>
            <p:grpSpPr bwMode="auto">
              <a:xfrm>
                <a:off x="6400800" y="3188801"/>
                <a:ext cx="152400" cy="685799"/>
                <a:chOff x="3352800" y="4876800"/>
                <a:chExt cx="152400" cy="685799"/>
              </a:xfrm>
            </p:grpSpPr>
            <p:grpSp>
              <p:nvGrpSpPr>
                <p:cNvPr id="47140" name="Group 137"/>
                <p:cNvGrpSpPr>
                  <a:grpSpLocks/>
                </p:cNvGrpSpPr>
                <p:nvPr/>
              </p:nvGrpSpPr>
              <p:grpSpPr bwMode="auto">
                <a:xfrm>
                  <a:off x="3425826" y="4953000"/>
                  <a:ext cx="3174" cy="609599"/>
                  <a:chOff x="3884613" y="4724400"/>
                  <a:chExt cx="3174" cy="609599"/>
                </a:xfrm>
              </p:grpSpPr>
              <p:cxnSp>
                <p:nvCxnSpPr>
                  <p:cNvPr id="198" name="Straight Connector 197"/>
                  <p:cNvCxnSpPr/>
                  <p:nvPr/>
                </p:nvCxnSpPr>
                <p:spPr bwMode="auto">
                  <a:xfrm rot="5400000" flipH="1" flipV="1">
                    <a:off x="3733006" y="4876005"/>
                    <a:ext cx="304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 bwMode="auto">
                  <a:xfrm rot="5400000" flipH="1" flipV="1">
                    <a:off x="3734594" y="5180805"/>
                    <a:ext cx="304800" cy="158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7" name="Oval 196"/>
                <p:cNvSpPr/>
                <p:nvPr/>
              </p:nvSpPr>
              <p:spPr bwMode="auto">
                <a:xfrm>
                  <a:off x="3352800" y="4876799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47139" name="TextBox 200"/>
              <p:cNvSpPr txBox="1">
                <a:spLocks noChangeArrowheads="1"/>
              </p:cNvSpPr>
              <p:nvPr/>
            </p:nvSpPr>
            <p:spPr bwMode="auto">
              <a:xfrm>
                <a:off x="5715000" y="2362200"/>
                <a:ext cx="311150" cy="366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cs typeface="Arial" charset="0"/>
                  </a:rPr>
                  <a:t>4</a:t>
                </a:r>
              </a:p>
            </p:txBody>
          </p:sp>
        </p:grpSp>
      </p:grp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5029200" y="1905000"/>
            <a:ext cx="1069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Bước 3: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524000" y="45720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h[-k]</a:t>
            </a:r>
          </a:p>
        </p:txBody>
      </p:sp>
      <p:sp>
        <p:nvSpPr>
          <p:cNvPr id="207" name="TextBox 206"/>
          <p:cNvSpPr txBox="1">
            <a:spLocks noChangeArrowheads="1"/>
          </p:cNvSpPr>
          <p:nvPr/>
        </p:nvSpPr>
        <p:spPr bwMode="auto">
          <a:xfrm>
            <a:off x="5181600" y="4724400"/>
            <a:ext cx="2541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Bước 4: Cộng x[k]h[-k] </a:t>
            </a:r>
          </a:p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với mọi k</a:t>
            </a: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6172200" y="5867400"/>
            <a:ext cx="81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y[0]=6</a:t>
            </a:r>
          </a:p>
        </p:txBody>
      </p:sp>
      <p:sp>
        <p:nvSpPr>
          <p:cNvPr id="47127" name="Text Box 109"/>
          <p:cNvSpPr txBox="1">
            <a:spLocks noChangeArrowheads="1"/>
          </p:cNvSpPr>
          <p:nvPr/>
        </p:nvSpPr>
        <p:spPr bwMode="auto">
          <a:xfrm>
            <a:off x="76200" y="22860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sp>
        <p:nvSpPr>
          <p:cNvPr id="2" name="Oval 110"/>
          <p:cNvSpPr/>
          <p:nvPr/>
        </p:nvSpPr>
        <p:spPr bwMode="auto">
          <a:xfrm>
            <a:off x="1066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600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718 L 0.08333 0.003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28" grpId="0" animBg="1"/>
      <p:bldP spid="139" grpId="0" animBg="1"/>
      <p:bldP spid="140" grpId="0" animBg="1"/>
      <p:bldP spid="66630" grpId="0"/>
      <p:bldP spid="200" grpId="0" animBg="1"/>
      <p:bldP spid="202" grpId="0"/>
      <p:bldP spid="204" grpId="0"/>
      <p:bldP spid="207" grpId="0"/>
      <p:bldP spid="208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28600" y="19050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2: 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52400" y="2060575"/>
            <a:ext cx="3892550" cy="2206625"/>
            <a:chOff x="380999" y="4724399"/>
            <a:chExt cx="3892538" cy="2206621"/>
          </a:xfrm>
        </p:grpSpPr>
        <p:grpSp>
          <p:nvGrpSpPr>
            <p:cNvPr id="48202" name="Group 83"/>
            <p:cNvGrpSpPr>
              <a:grpSpLocks/>
            </p:cNvGrpSpPr>
            <p:nvPr/>
          </p:nvGrpSpPr>
          <p:grpSpPr bwMode="auto">
            <a:xfrm>
              <a:off x="380999" y="4724399"/>
              <a:ext cx="3892538" cy="2206621"/>
              <a:chOff x="381000" y="2210238"/>
              <a:chExt cx="3892487" cy="2206188"/>
            </a:xfrm>
          </p:grpSpPr>
          <p:grpSp>
            <p:nvGrpSpPr>
              <p:cNvPr id="48206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1980409" y="3885512"/>
                  <a:ext cx="30474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057373" y="3657751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91439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8367" y="3973602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1676379" y="3276827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48210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1980421" y="3886306"/>
                  <a:ext cx="30474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057385" y="3658545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533398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0354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36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48214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77840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Arial" charset="0"/>
                  </a:rPr>
                  <a:t>x[k]</a:t>
                </a:r>
              </a:p>
            </p:txBody>
          </p:sp>
          <p:sp>
            <p:nvSpPr>
              <p:cNvPr id="48215" name="TextBox 35"/>
              <p:cNvSpPr txBox="1">
                <a:spLocks noChangeArrowheads="1"/>
              </p:cNvSpPr>
              <p:nvPr/>
            </p:nvSpPr>
            <p:spPr bwMode="auto">
              <a:xfrm>
                <a:off x="3962342" y="4038676"/>
                <a:ext cx="311145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48216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4931"/>
                <a:chOff x="381000" y="2339827"/>
                <a:chExt cx="3809938" cy="2064931"/>
              </a:xfrm>
            </p:grpSpPr>
            <p:grpSp>
              <p:nvGrpSpPr>
                <p:cNvPr id="48217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381000" y="4049228"/>
                    <a:ext cx="380993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5"/>
                  <p:cNvCxnSpPr/>
                  <p:nvPr/>
                </p:nvCxnSpPr>
                <p:spPr>
                  <a:xfrm rot="5400000" flipH="1" flipV="1">
                    <a:off x="755826" y="3334995"/>
                    <a:ext cx="1991917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28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783" y="3428637"/>
                    <a:ext cx="311145" cy="3666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4822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783" y="3123897"/>
                    <a:ext cx="311145" cy="3666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7199" y="3646083"/>
                    <a:ext cx="2743155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21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379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4821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49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22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168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48221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37" y="4038117"/>
                  <a:ext cx="311144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48222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155" y="4038117"/>
                  <a:ext cx="311145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48223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2988" y="4038117"/>
                  <a:ext cx="387343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48224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1994" y="4038117"/>
                  <a:ext cx="387343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48225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117"/>
                  <a:ext cx="387344" cy="3666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48203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 rot="5400000" flipH="1" flipV="1">
                <a:off x="2817015" y="5257002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2818603" y="5561801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107"/>
          <p:cNvSpPr/>
          <p:nvPr/>
        </p:nvSpPr>
        <p:spPr bwMode="auto">
          <a:xfrm>
            <a:off x="701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09" name="Oval 108"/>
          <p:cNvSpPr/>
          <p:nvPr/>
        </p:nvSpPr>
        <p:spPr bwMode="auto">
          <a:xfrm>
            <a:off x="2225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0" name="Oval 109"/>
          <p:cNvSpPr/>
          <p:nvPr/>
        </p:nvSpPr>
        <p:spPr bwMode="auto">
          <a:xfrm>
            <a:off x="320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1" name="Oval 110"/>
          <p:cNvSpPr/>
          <p:nvPr/>
        </p:nvSpPr>
        <p:spPr bwMode="auto">
          <a:xfrm>
            <a:off x="2987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2" name="Oval 111"/>
          <p:cNvSpPr/>
          <p:nvPr/>
        </p:nvSpPr>
        <p:spPr bwMode="auto">
          <a:xfrm>
            <a:off x="2606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3" name="TextBox 63"/>
          <p:cNvSpPr txBox="1">
            <a:spLocks noChangeArrowheads="1"/>
          </p:cNvSpPr>
          <p:nvPr/>
        </p:nvSpPr>
        <p:spPr bwMode="auto">
          <a:xfrm>
            <a:off x="1524000" y="4495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Arial" charset="0"/>
              </a:rPr>
              <a:t>h[-k]</a:t>
            </a:r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68275" y="4637088"/>
            <a:ext cx="3870325" cy="2209800"/>
            <a:chOff x="4664138" y="2591205"/>
            <a:chExt cx="3870262" cy="2209395"/>
          </a:xfrm>
        </p:grpSpPr>
        <p:sp>
          <p:nvSpPr>
            <p:cNvPr id="48189" name="TextBox 64"/>
            <p:cNvSpPr txBox="1">
              <a:spLocks noChangeArrowheads="1"/>
            </p:cNvSpPr>
            <p:nvPr/>
          </p:nvSpPr>
          <p:spPr bwMode="auto">
            <a:xfrm>
              <a:off x="8245538" y="4431268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4664138" y="4443477"/>
              <a:ext cx="38099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5101642" y="3510992"/>
              <a:ext cx="1841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92" name="TextBox 78"/>
            <p:cNvSpPr txBox="1">
              <a:spLocks noChangeArrowheads="1"/>
            </p:cNvSpPr>
            <p:nvPr/>
          </p:nvSpPr>
          <p:spPr bwMode="auto">
            <a:xfrm>
              <a:off x="5718114" y="3505437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740337" y="3732408"/>
              <a:ext cx="2743155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94" name="TextBox 67"/>
            <p:cNvSpPr txBox="1">
              <a:spLocks noChangeArrowheads="1"/>
            </p:cNvSpPr>
            <p:nvPr/>
          </p:nvSpPr>
          <p:spPr bwMode="auto">
            <a:xfrm>
              <a:off x="59595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48195" name="TextBox 68"/>
            <p:cNvSpPr txBox="1">
              <a:spLocks noChangeArrowheads="1"/>
            </p:cNvSpPr>
            <p:nvPr/>
          </p:nvSpPr>
          <p:spPr bwMode="auto">
            <a:xfrm>
              <a:off x="6267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48196" name="TextBox 69"/>
            <p:cNvSpPr txBox="1">
              <a:spLocks noChangeArrowheads="1"/>
            </p:cNvSpPr>
            <p:nvPr/>
          </p:nvSpPr>
          <p:spPr bwMode="auto">
            <a:xfrm>
              <a:off x="6645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48197" name="TextBox 70"/>
            <p:cNvSpPr txBox="1">
              <a:spLocks noChangeArrowheads="1"/>
            </p:cNvSpPr>
            <p:nvPr/>
          </p:nvSpPr>
          <p:spPr bwMode="auto">
            <a:xfrm>
              <a:off x="7029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48198" name="TextBox 71"/>
            <p:cNvSpPr txBox="1">
              <a:spLocks noChangeArrowheads="1"/>
            </p:cNvSpPr>
            <p:nvPr/>
          </p:nvSpPr>
          <p:spPr bwMode="auto">
            <a:xfrm>
              <a:off x="7407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48199" name="TextBox 72"/>
            <p:cNvSpPr txBox="1">
              <a:spLocks noChangeArrowheads="1"/>
            </p:cNvSpPr>
            <p:nvPr/>
          </p:nvSpPr>
          <p:spPr bwMode="auto">
            <a:xfrm>
              <a:off x="5426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48200" name="TextBox 73"/>
            <p:cNvSpPr txBox="1">
              <a:spLocks noChangeArrowheads="1"/>
            </p:cNvSpPr>
            <p:nvPr/>
          </p:nvSpPr>
          <p:spPr bwMode="auto">
            <a:xfrm>
              <a:off x="5045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48201" name="TextBox 74"/>
            <p:cNvSpPr txBox="1">
              <a:spLocks noChangeArrowheads="1"/>
            </p:cNvSpPr>
            <p:nvPr/>
          </p:nvSpPr>
          <p:spPr bwMode="auto">
            <a:xfrm>
              <a:off x="4664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</p:grpSp>
      <p:sp>
        <p:nvSpPr>
          <p:cNvPr id="128" name="Oval 127"/>
          <p:cNvSpPr/>
          <p:nvPr/>
        </p:nvSpPr>
        <p:spPr bwMode="auto">
          <a:xfrm>
            <a:off x="1066800" y="6402388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1447800" y="5780088"/>
            <a:ext cx="533400" cy="685800"/>
            <a:chOff x="1447800" y="5779601"/>
            <a:chExt cx="533400" cy="685799"/>
          </a:xfrm>
        </p:grpSpPr>
        <p:grpSp>
          <p:nvGrpSpPr>
            <p:cNvPr id="48179" name="Group 128"/>
            <p:cNvGrpSpPr>
              <a:grpSpLocks/>
            </p:cNvGrpSpPr>
            <p:nvPr/>
          </p:nvGrpSpPr>
          <p:grpSpPr bwMode="auto">
            <a:xfrm>
              <a:off x="1447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48185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2" name="Straight Connector 131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grpSp>
          <p:nvGrpSpPr>
            <p:cNvPr id="48180" name="Group 133"/>
            <p:cNvGrpSpPr>
              <a:grpSpLocks/>
            </p:cNvGrpSpPr>
            <p:nvPr/>
          </p:nvGrpSpPr>
          <p:grpSpPr bwMode="auto">
            <a:xfrm>
              <a:off x="1828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48181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7" name="Straight Connector 136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362200" y="4648200"/>
            <a:ext cx="2971800" cy="914400"/>
          </a:xfrm>
          <a:prstGeom prst="wedgeRoundRectCallout">
            <a:avLst>
              <a:gd name="adj1" fmla="val -43481"/>
              <a:gd name="adj2" fmla="val 68231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Với n=1&gt;0 dịch h[-k] sang phải một đơn vị</a:t>
            </a:r>
          </a:p>
        </p:txBody>
      </p:sp>
      <p:sp>
        <p:nvSpPr>
          <p:cNvPr id="200" name="Rounded Rectangular Callout 199"/>
          <p:cNvSpPr>
            <a:spLocks noChangeArrowheads="1"/>
          </p:cNvSpPr>
          <p:nvPr/>
        </p:nvSpPr>
        <p:spPr bwMode="auto">
          <a:xfrm>
            <a:off x="6705600" y="2130425"/>
            <a:ext cx="2667000" cy="917575"/>
          </a:xfrm>
          <a:prstGeom prst="wedgeRoundRectCallout">
            <a:avLst>
              <a:gd name="adj1" fmla="val -27014"/>
              <a:gd name="adj2" fmla="val 68514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Arial" charset="0"/>
              </a:rPr>
              <a:t>Nhân x[k] với </a:t>
            </a:r>
          </a:p>
          <a:p>
            <a:pPr algn="ctr"/>
            <a:r>
              <a:rPr lang="en-US" sz="2000" b="1">
                <a:latin typeface="Times New Roman" pitchFamily="18" charset="0"/>
                <a:cs typeface="Arial" charset="0"/>
              </a:rPr>
              <a:t>h[1-k] với mọi k</a:t>
            </a: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4953000" y="1843088"/>
            <a:ext cx="1036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en-US" b="1">
                <a:latin typeface="Times New Roman" pitchFamily="18" charset="0"/>
                <a:cs typeface="Arial" charset="0"/>
              </a:rPr>
              <a:t>:</a:t>
            </a:r>
          </a:p>
        </p:txBody>
      </p:sp>
      <p:sp>
        <p:nvSpPr>
          <p:cNvPr id="48144" name="TextBox 203"/>
          <p:cNvSpPr txBox="1">
            <a:spLocks noChangeArrowheads="1"/>
          </p:cNvSpPr>
          <p:nvPr/>
        </p:nvSpPr>
        <p:spPr bwMode="auto">
          <a:xfrm>
            <a:off x="1600200" y="79248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h[1-k]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858000" y="5726113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y[1]=2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715000" y="47244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Bước 4: Cộng x[k]h[1-k] với mọi k</a:t>
            </a:r>
          </a:p>
        </p:txBody>
      </p:sp>
      <p:sp>
        <p:nvSpPr>
          <p:cNvPr id="48147" name="Text Box 75"/>
          <p:cNvSpPr txBox="1">
            <a:spLocks noChangeArrowheads="1"/>
          </p:cNvSpPr>
          <p:nvPr/>
        </p:nvSpPr>
        <p:spPr bwMode="auto">
          <a:xfrm>
            <a:off x="76200" y="22860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4724400" y="1981200"/>
            <a:ext cx="3892550" cy="2282825"/>
            <a:chOff x="2976" y="1248"/>
            <a:chExt cx="2452" cy="1438"/>
          </a:xfrm>
        </p:grpSpPr>
        <p:sp>
          <p:nvSpPr>
            <p:cNvPr id="48151" name="TextBox 63"/>
            <p:cNvSpPr txBox="1">
              <a:spLocks noChangeArrowheads="1"/>
            </p:cNvSpPr>
            <p:nvPr/>
          </p:nvSpPr>
          <p:spPr bwMode="auto">
            <a:xfrm>
              <a:off x="3840" y="124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Times New Roman" pitchFamily="18" charset="0"/>
                  <a:cs typeface="Arial" charset="0"/>
                </a:rPr>
                <a:t>x[k]h[1-k]</a:t>
              </a:r>
            </a:p>
          </p:txBody>
        </p:sp>
        <p:sp>
          <p:nvSpPr>
            <p:cNvPr id="48152" name="TextBox 64"/>
            <p:cNvSpPr txBox="1">
              <a:spLocks noChangeArrowheads="1"/>
            </p:cNvSpPr>
            <p:nvPr/>
          </p:nvSpPr>
          <p:spPr bwMode="auto">
            <a:xfrm>
              <a:off x="5232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2976" y="2463"/>
              <a:ext cx="2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rot="5400000" flipH="1" flipV="1">
              <a:off x="3252" y="1875"/>
              <a:ext cx="116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5" name="TextBox 78"/>
            <p:cNvSpPr txBox="1">
              <a:spLocks noChangeArrowheads="1"/>
            </p:cNvSpPr>
            <p:nvPr/>
          </p:nvSpPr>
          <p:spPr bwMode="auto">
            <a:xfrm>
              <a:off x="3640" y="18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024" y="2015"/>
              <a:ext cx="1728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7" name="TextBox 67"/>
            <p:cNvSpPr txBox="1">
              <a:spLocks noChangeArrowheads="1"/>
            </p:cNvSpPr>
            <p:nvPr/>
          </p:nvSpPr>
          <p:spPr bwMode="auto">
            <a:xfrm>
              <a:off x="3792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48158" name="TextBox 68"/>
            <p:cNvSpPr txBox="1">
              <a:spLocks noChangeArrowheads="1"/>
            </p:cNvSpPr>
            <p:nvPr/>
          </p:nvSpPr>
          <p:spPr bwMode="auto">
            <a:xfrm>
              <a:off x="3986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48159" name="TextBox 69"/>
            <p:cNvSpPr txBox="1">
              <a:spLocks noChangeArrowheads="1"/>
            </p:cNvSpPr>
            <p:nvPr/>
          </p:nvSpPr>
          <p:spPr bwMode="auto">
            <a:xfrm>
              <a:off x="4224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48160" name="TextBox 70"/>
            <p:cNvSpPr txBox="1">
              <a:spLocks noChangeArrowheads="1"/>
            </p:cNvSpPr>
            <p:nvPr/>
          </p:nvSpPr>
          <p:spPr bwMode="auto">
            <a:xfrm>
              <a:off x="4466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48161" name="TextBox 71"/>
            <p:cNvSpPr txBox="1">
              <a:spLocks noChangeArrowheads="1"/>
            </p:cNvSpPr>
            <p:nvPr/>
          </p:nvSpPr>
          <p:spPr bwMode="auto">
            <a:xfrm>
              <a:off x="4704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48162" name="TextBox 72"/>
            <p:cNvSpPr txBox="1">
              <a:spLocks noChangeArrowheads="1"/>
            </p:cNvSpPr>
            <p:nvPr/>
          </p:nvSpPr>
          <p:spPr bwMode="auto">
            <a:xfrm>
              <a:off x="3456" y="245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48163" name="TextBox 73"/>
            <p:cNvSpPr txBox="1">
              <a:spLocks noChangeArrowheads="1"/>
            </p:cNvSpPr>
            <p:nvPr/>
          </p:nvSpPr>
          <p:spPr bwMode="auto">
            <a:xfrm>
              <a:off x="3216" y="245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48164" name="TextBox 74"/>
            <p:cNvSpPr txBox="1">
              <a:spLocks noChangeArrowheads="1"/>
            </p:cNvSpPr>
            <p:nvPr/>
          </p:nvSpPr>
          <p:spPr bwMode="auto">
            <a:xfrm>
              <a:off x="2976" y="245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3312" y="2400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4272" y="2400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3072" y="2400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4752" y="2400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4512" y="2400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3552" y="2401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cxnSp>
          <p:nvCxnSpPr>
            <p:cNvPr id="194" name="Straight Connector 193"/>
            <p:cNvCxnSpPr/>
            <p:nvPr/>
          </p:nvCxnSpPr>
          <p:spPr bwMode="auto">
            <a:xfrm rot="5400000" flipH="1" flipV="1">
              <a:off x="3734" y="1871"/>
              <a:ext cx="1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72" name="Group 194"/>
            <p:cNvGrpSpPr>
              <a:grpSpLocks/>
            </p:cNvGrpSpPr>
            <p:nvPr/>
          </p:nvGrpSpPr>
          <p:grpSpPr bwMode="auto">
            <a:xfrm>
              <a:off x="4032" y="2009"/>
              <a:ext cx="96" cy="432"/>
              <a:chOff x="3352800" y="4876800"/>
              <a:chExt cx="152400" cy="685799"/>
            </a:xfrm>
          </p:grpSpPr>
          <p:grpSp>
            <p:nvGrpSpPr>
              <p:cNvPr id="48175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98" name="Straight Connector 197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Oval 196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sp>
          <p:nvSpPr>
            <p:cNvPr id="48173" name="TextBox 200"/>
            <p:cNvSpPr txBox="1">
              <a:spLocks noChangeArrowheads="1"/>
            </p:cNvSpPr>
            <p:nvPr/>
          </p:nvSpPr>
          <p:spPr bwMode="auto">
            <a:xfrm>
              <a:off x="3600" y="1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cs typeface="Arial" charset="0"/>
                </a:rPr>
                <a:t>4</a:t>
              </a:r>
            </a:p>
          </p:txBody>
        </p:sp>
        <p:sp>
          <p:nvSpPr>
            <p:cNvPr id="2" name="Oval 171"/>
            <p:cNvSpPr/>
            <p:nvPr/>
          </p:nvSpPr>
          <p:spPr bwMode="auto">
            <a:xfrm>
              <a:off x="3792" y="2400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sp>
        <p:nvSpPr>
          <p:cNvPr id="4" name="Oval 110"/>
          <p:cNvSpPr/>
          <p:nvPr/>
        </p:nvSpPr>
        <p:spPr bwMode="auto">
          <a:xfrm>
            <a:off x="1447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524000" y="44958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h[1-k]</a:t>
            </a:r>
          </a:p>
        </p:txBody>
      </p:sp>
    </p:spTree>
    <p:extLst>
      <p:ext uri="{BB962C8B-B14F-4D97-AF65-F5344CB8AC3E}">
        <p14:creationId xmlns:p14="http://schemas.microsoft.com/office/powerpoint/2010/main" val="244132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4.07407E-6 L 0.04583 0.002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8" grpId="0" animBg="1"/>
      <p:bldP spid="109" grpId="0" animBg="1"/>
      <p:bldP spid="109" grpId="1" animBg="1"/>
      <p:bldP spid="110" grpId="0" animBg="1"/>
      <p:bldP spid="111" grpId="0" animBg="1"/>
      <p:bldP spid="112" grpId="0" animBg="1"/>
      <p:bldP spid="113" grpId="0"/>
      <p:bldP spid="113" grpId="1"/>
      <p:bldP spid="128" grpId="0" animBg="1"/>
      <p:bldP spid="140" grpId="0" animBg="1"/>
      <p:bldP spid="200" grpId="0" animBg="1"/>
      <p:bldP spid="202" grpId="0"/>
      <p:bldP spid="129" grpId="0"/>
      <p:bldP spid="130" grpId="0"/>
      <p:bldP spid="4" grpId="0" animBg="1"/>
      <p:bldP spid="1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2400" y="17668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Bước 2</a:t>
            </a:r>
            <a:r>
              <a:rPr lang="en-US" b="1">
                <a:latin typeface="Times New Roman" pitchFamily="18" charset="0"/>
                <a:cs typeface="Arial" charset="0"/>
              </a:rPr>
              <a:t>:</a:t>
            </a:r>
            <a:r>
              <a:rPr lang="en-US" b="1">
                <a:cs typeface="Arial" charset="0"/>
              </a:rPr>
              <a:t> 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52400" y="1981200"/>
            <a:ext cx="3870325" cy="2209800"/>
            <a:chOff x="380999" y="4724399"/>
            <a:chExt cx="3870313" cy="2209796"/>
          </a:xfrm>
        </p:grpSpPr>
        <p:grpSp>
          <p:nvGrpSpPr>
            <p:cNvPr id="49220" name="Group 83"/>
            <p:cNvGrpSpPr>
              <a:grpSpLocks/>
            </p:cNvGrpSpPr>
            <p:nvPr/>
          </p:nvGrpSpPr>
          <p:grpSpPr bwMode="auto">
            <a:xfrm>
              <a:off x="380999" y="4724399"/>
              <a:ext cx="3870313" cy="2209796"/>
              <a:chOff x="381000" y="2210238"/>
              <a:chExt cx="3870262" cy="2209362"/>
            </a:xfrm>
          </p:grpSpPr>
          <p:grpSp>
            <p:nvGrpSpPr>
              <p:cNvPr id="49224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1980409" y="3885511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057373" y="3657751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91439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8367" y="397360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1676379" y="3276827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49228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1980421" y="3886305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057385" y="3658545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533398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0354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360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49232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77840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Arial" charset="0"/>
                  </a:rPr>
                  <a:t>x[k]</a:t>
                </a:r>
              </a:p>
            </p:txBody>
          </p:sp>
          <p:sp>
            <p:nvSpPr>
              <p:cNvPr id="49233" name="TextBox 35"/>
              <p:cNvSpPr txBox="1">
                <a:spLocks noChangeArrowheads="1"/>
              </p:cNvSpPr>
              <p:nvPr/>
            </p:nvSpPr>
            <p:spPr bwMode="auto">
              <a:xfrm>
                <a:off x="3962400" y="40386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49234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8105"/>
                <a:chOff x="381000" y="2339827"/>
                <a:chExt cx="3809938" cy="2068105"/>
              </a:xfrm>
            </p:grpSpPr>
            <p:grpSp>
              <p:nvGrpSpPr>
                <p:cNvPr id="49235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381000" y="4049228"/>
                    <a:ext cx="380993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5"/>
                  <p:cNvCxnSpPr/>
                  <p:nvPr/>
                </p:nvCxnSpPr>
                <p:spPr>
                  <a:xfrm rot="5400000" flipH="1" flipV="1">
                    <a:off x="755826" y="3334995"/>
                    <a:ext cx="1991917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246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42912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49247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12438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7199" y="3646083"/>
                    <a:ext cx="2743155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236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4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49237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238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49239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49240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49241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49242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2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49243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49221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 rot="5400000" flipH="1" flipV="1">
                <a:off x="2817015" y="5257002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2818603" y="5561801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107"/>
          <p:cNvSpPr/>
          <p:nvPr/>
        </p:nvSpPr>
        <p:spPr bwMode="auto">
          <a:xfrm>
            <a:off x="701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09" name="Oval 108"/>
          <p:cNvSpPr/>
          <p:nvPr/>
        </p:nvSpPr>
        <p:spPr bwMode="auto">
          <a:xfrm>
            <a:off x="2225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0" name="Oval 109"/>
          <p:cNvSpPr/>
          <p:nvPr/>
        </p:nvSpPr>
        <p:spPr bwMode="auto">
          <a:xfrm>
            <a:off x="320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1" name="Oval 110"/>
          <p:cNvSpPr/>
          <p:nvPr/>
        </p:nvSpPr>
        <p:spPr bwMode="auto">
          <a:xfrm>
            <a:off x="2987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2" name="Oval 111"/>
          <p:cNvSpPr/>
          <p:nvPr/>
        </p:nvSpPr>
        <p:spPr bwMode="auto">
          <a:xfrm>
            <a:off x="2606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3" name="TextBox 63"/>
          <p:cNvSpPr txBox="1">
            <a:spLocks noChangeArrowheads="1"/>
          </p:cNvSpPr>
          <p:nvPr/>
        </p:nvSpPr>
        <p:spPr bwMode="auto">
          <a:xfrm>
            <a:off x="1524000" y="4495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Arial" charset="0"/>
              </a:rPr>
              <a:t>h[-k]</a:t>
            </a:r>
          </a:p>
        </p:txBody>
      </p: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168275" y="4637088"/>
            <a:ext cx="3870325" cy="2209800"/>
            <a:chOff x="4664138" y="2591205"/>
            <a:chExt cx="3870262" cy="2209395"/>
          </a:xfrm>
        </p:grpSpPr>
        <p:sp>
          <p:nvSpPr>
            <p:cNvPr id="49207" name="TextBox 64"/>
            <p:cNvSpPr txBox="1">
              <a:spLocks noChangeArrowheads="1"/>
            </p:cNvSpPr>
            <p:nvPr/>
          </p:nvSpPr>
          <p:spPr bwMode="auto">
            <a:xfrm>
              <a:off x="8245538" y="4431268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4664138" y="4443477"/>
              <a:ext cx="38099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5101642" y="3510992"/>
              <a:ext cx="1841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10" name="TextBox 78"/>
            <p:cNvSpPr txBox="1">
              <a:spLocks noChangeArrowheads="1"/>
            </p:cNvSpPr>
            <p:nvPr/>
          </p:nvSpPr>
          <p:spPr bwMode="auto">
            <a:xfrm>
              <a:off x="5718114" y="3505437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740337" y="3732408"/>
              <a:ext cx="2743155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12" name="TextBox 67"/>
            <p:cNvSpPr txBox="1">
              <a:spLocks noChangeArrowheads="1"/>
            </p:cNvSpPr>
            <p:nvPr/>
          </p:nvSpPr>
          <p:spPr bwMode="auto">
            <a:xfrm>
              <a:off x="59595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49213" name="TextBox 68"/>
            <p:cNvSpPr txBox="1">
              <a:spLocks noChangeArrowheads="1"/>
            </p:cNvSpPr>
            <p:nvPr/>
          </p:nvSpPr>
          <p:spPr bwMode="auto">
            <a:xfrm>
              <a:off x="6267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49214" name="TextBox 69"/>
            <p:cNvSpPr txBox="1">
              <a:spLocks noChangeArrowheads="1"/>
            </p:cNvSpPr>
            <p:nvPr/>
          </p:nvSpPr>
          <p:spPr bwMode="auto">
            <a:xfrm>
              <a:off x="6645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49215" name="TextBox 70"/>
            <p:cNvSpPr txBox="1">
              <a:spLocks noChangeArrowheads="1"/>
            </p:cNvSpPr>
            <p:nvPr/>
          </p:nvSpPr>
          <p:spPr bwMode="auto">
            <a:xfrm>
              <a:off x="7029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49216" name="TextBox 71"/>
            <p:cNvSpPr txBox="1">
              <a:spLocks noChangeArrowheads="1"/>
            </p:cNvSpPr>
            <p:nvPr/>
          </p:nvSpPr>
          <p:spPr bwMode="auto">
            <a:xfrm>
              <a:off x="7407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49217" name="TextBox 72"/>
            <p:cNvSpPr txBox="1">
              <a:spLocks noChangeArrowheads="1"/>
            </p:cNvSpPr>
            <p:nvPr/>
          </p:nvSpPr>
          <p:spPr bwMode="auto">
            <a:xfrm>
              <a:off x="5426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49218" name="TextBox 73"/>
            <p:cNvSpPr txBox="1">
              <a:spLocks noChangeArrowheads="1"/>
            </p:cNvSpPr>
            <p:nvPr/>
          </p:nvSpPr>
          <p:spPr bwMode="auto">
            <a:xfrm>
              <a:off x="5045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49219" name="TextBox 74"/>
            <p:cNvSpPr txBox="1">
              <a:spLocks noChangeArrowheads="1"/>
            </p:cNvSpPr>
            <p:nvPr/>
          </p:nvSpPr>
          <p:spPr bwMode="auto">
            <a:xfrm>
              <a:off x="4664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</p:grpSp>
      <p:sp>
        <p:nvSpPr>
          <p:cNvPr id="128" name="Oval 127"/>
          <p:cNvSpPr/>
          <p:nvPr/>
        </p:nvSpPr>
        <p:spPr bwMode="auto">
          <a:xfrm>
            <a:off x="1066800" y="6402388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1447800" y="5780088"/>
            <a:ext cx="533400" cy="685800"/>
            <a:chOff x="1447800" y="5779601"/>
            <a:chExt cx="533400" cy="685799"/>
          </a:xfrm>
        </p:grpSpPr>
        <p:grpSp>
          <p:nvGrpSpPr>
            <p:cNvPr id="49197" name="Group 128"/>
            <p:cNvGrpSpPr>
              <a:grpSpLocks/>
            </p:cNvGrpSpPr>
            <p:nvPr/>
          </p:nvGrpSpPr>
          <p:grpSpPr bwMode="auto">
            <a:xfrm>
              <a:off x="1447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49203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2" name="Straight Connector 131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grpSp>
          <p:nvGrpSpPr>
            <p:cNvPr id="49198" name="Group 133"/>
            <p:cNvGrpSpPr>
              <a:grpSpLocks/>
            </p:cNvGrpSpPr>
            <p:nvPr/>
          </p:nvGrpSpPr>
          <p:grpSpPr bwMode="auto">
            <a:xfrm>
              <a:off x="1828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49199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7" name="Straight Connector 136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286000" y="4648200"/>
            <a:ext cx="2819400" cy="841375"/>
          </a:xfrm>
          <a:prstGeom prst="wedgeRoundRectCallout">
            <a:avLst>
              <a:gd name="adj1" fmla="val -32602"/>
              <a:gd name="adj2" fmla="val 66981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Arial" charset="0"/>
              </a:rPr>
              <a:t>Với n=2&gt;0 dịch h[-k] sang phải hai đơn vị</a:t>
            </a:r>
          </a:p>
        </p:txBody>
      </p:sp>
      <p:sp>
        <p:nvSpPr>
          <p:cNvPr id="200" name="Rounded Rectangular Callout 199"/>
          <p:cNvSpPr>
            <a:spLocks noChangeArrowheads="1"/>
          </p:cNvSpPr>
          <p:nvPr/>
        </p:nvSpPr>
        <p:spPr bwMode="auto">
          <a:xfrm>
            <a:off x="6477000" y="2286000"/>
            <a:ext cx="2438400" cy="990600"/>
          </a:xfrm>
          <a:prstGeom prst="wedgeRoundRectCallout">
            <a:avLst>
              <a:gd name="adj1" fmla="val -31176"/>
              <a:gd name="adj2" fmla="val 62019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Arial" charset="0"/>
              </a:rPr>
              <a:t>Nhân x[k] với h[2-k] với mọi k</a:t>
            </a: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5105400" y="1766888"/>
            <a:ext cx="1036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Bước 3</a:t>
            </a:r>
            <a:r>
              <a:rPr lang="en-US" b="1">
                <a:cs typeface="Arial" charset="0"/>
              </a:rPr>
              <a:t>: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524000" y="44958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h[2-k]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858000" y="5726113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y[2]=0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715000" y="47244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Bước 4: Cộng x[k]h[2-k] với mọi k</a:t>
            </a:r>
          </a:p>
        </p:txBody>
      </p:sp>
      <p:sp>
        <p:nvSpPr>
          <p:cNvPr id="49171" name="Text Box 75"/>
          <p:cNvSpPr txBox="1">
            <a:spLocks noChangeArrowheads="1"/>
          </p:cNvSpPr>
          <p:nvPr/>
        </p:nvSpPr>
        <p:spPr bwMode="auto">
          <a:xfrm>
            <a:off x="76200" y="15240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4724400" y="1981200"/>
            <a:ext cx="3892550" cy="2282825"/>
            <a:chOff x="2976" y="1248"/>
            <a:chExt cx="2452" cy="1438"/>
          </a:xfrm>
        </p:grpSpPr>
        <p:sp>
          <p:nvSpPr>
            <p:cNvPr id="49175" name="TextBox 67"/>
            <p:cNvSpPr txBox="1">
              <a:spLocks noChangeArrowheads="1"/>
            </p:cNvSpPr>
            <p:nvPr/>
          </p:nvSpPr>
          <p:spPr bwMode="auto">
            <a:xfrm>
              <a:off x="3792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49176" name="TextBox 68"/>
            <p:cNvSpPr txBox="1">
              <a:spLocks noChangeArrowheads="1"/>
            </p:cNvSpPr>
            <p:nvPr/>
          </p:nvSpPr>
          <p:spPr bwMode="auto">
            <a:xfrm>
              <a:off x="3986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49177" name="TextBox 69"/>
            <p:cNvSpPr txBox="1">
              <a:spLocks noChangeArrowheads="1"/>
            </p:cNvSpPr>
            <p:nvPr/>
          </p:nvSpPr>
          <p:spPr bwMode="auto">
            <a:xfrm>
              <a:off x="4224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49178" name="TextBox 70"/>
            <p:cNvSpPr txBox="1">
              <a:spLocks noChangeArrowheads="1"/>
            </p:cNvSpPr>
            <p:nvPr/>
          </p:nvSpPr>
          <p:spPr bwMode="auto">
            <a:xfrm>
              <a:off x="4466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49179" name="TextBox 71"/>
            <p:cNvSpPr txBox="1">
              <a:spLocks noChangeArrowheads="1"/>
            </p:cNvSpPr>
            <p:nvPr/>
          </p:nvSpPr>
          <p:spPr bwMode="auto">
            <a:xfrm>
              <a:off x="4704" y="2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49180" name="TextBox 72"/>
            <p:cNvSpPr txBox="1">
              <a:spLocks noChangeArrowheads="1"/>
            </p:cNvSpPr>
            <p:nvPr/>
          </p:nvSpPr>
          <p:spPr bwMode="auto">
            <a:xfrm>
              <a:off x="3456" y="245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49181" name="TextBox 73"/>
            <p:cNvSpPr txBox="1">
              <a:spLocks noChangeArrowheads="1"/>
            </p:cNvSpPr>
            <p:nvPr/>
          </p:nvSpPr>
          <p:spPr bwMode="auto">
            <a:xfrm>
              <a:off x="3216" y="245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49182" name="TextBox 74"/>
            <p:cNvSpPr txBox="1">
              <a:spLocks noChangeArrowheads="1"/>
            </p:cNvSpPr>
            <p:nvPr/>
          </p:nvSpPr>
          <p:spPr bwMode="auto">
            <a:xfrm>
              <a:off x="2976" y="245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  <p:grpSp>
          <p:nvGrpSpPr>
            <p:cNvPr id="49183" name="Group 85"/>
            <p:cNvGrpSpPr>
              <a:grpSpLocks/>
            </p:cNvGrpSpPr>
            <p:nvPr/>
          </p:nvGrpSpPr>
          <p:grpSpPr bwMode="auto">
            <a:xfrm>
              <a:off x="2976" y="1248"/>
              <a:ext cx="2452" cy="1438"/>
              <a:chOff x="2976" y="1248"/>
              <a:chExt cx="2452" cy="1438"/>
            </a:xfrm>
          </p:grpSpPr>
          <p:sp>
            <p:nvSpPr>
              <p:cNvPr id="49184" name="TextBox 63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7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Arial" charset="0"/>
                  </a:rPr>
                  <a:t>x[k]h[2-k]</a:t>
                </a:r>
              </a:p>
            </p:txBody>
          </p:sp>
          <p:sp>
            <p:nvSpPr>
              <p:cNvPr id="49185" name="TextBox 64"/>
              <p:cNvSpPr txBox="1">
                <a:spLocks noChangeArrowheads="1"/>
              </p:cNvSpPr>
              <p:nvPr/>
            </p:nvSpPr>
            <p:spPr bwMode="auto">
              <a:xfrm>
                <a:off x="5232" y="24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2976" y="2463"/>
                <a:ext cx="24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rot="5400000" flipH="1" flipV="1">
                <a:off x="3252" y="1875"/>
                <a:ext cx="116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 bwMode="auto">
              <a:xfrm>
                <a:off x="3312" y="2407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4272" y="2407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072" y="2407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4752" y="2407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4512" y="2407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3552" y="2408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cxnSp>
            <p:nvCxnSpPr>
              <p:cNvPr id="194" name="Straight Connector 193"/>
              <p:cNvCxnSpPr/>
              <p:nvPr/>
            </p:nvCxnSpPr>
            <p:spPr bwMode="auto">
              <a:xfrm rot="5400000" flipH="1" flipV="1">
                <a:off x="3734" y="1879"/>
                <a:ext cx="19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 bwMode="auto">
              <a:xfrm>
                <a:off x="4032" y="2400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2" name="Oval 171"/>
              <p:cNvSpPr/>
              <p:nvPr/>
            </p:nvSpPr>
            <p:spPr bwMode="auto">
              <a:xfrm>
                <a:off x="3792" y="2400"/>
                <a:ext cx="96" cy="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4" name="Oval 110"/>
          <p:cNvSpPr/>
          <p:nvPr/>
        </p:nvSpPr>
        <p:spPr bwMode="auto">
          <a:xfrm>
            <a:off x="1828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5" name="Oval 110"/>
          <p:cNvSpPr/>
          <p:nvPr/>
        </p:nvSpPr>
        <p:spPr bwMode="auto">
          <a:xfrm>
            <a:off x="1447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385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718 L 0.0875 0.003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8" grpId="0" animBg="1"/>
      <p:bldP spid="109" grpId="0" animBg="1"/>
      <p:bldP spid="109" grpId="1" animBg="1"/>
      <p:bldP spid="110" grpId="0" animBg="1"/>
      <p:bldP spid="111" grpId="0" animBg="1"/>
      <p:bldP spid="112" grpId="0" animBg="1"/>
      <p:bldP spid="112" grpId="1" animBg="1"/>
      <p:bldP spid="113" grpId="0"/>
      <p:bldP spid="113" grpId="1"/>
      <p:bldP spid="128" grpId="0" animBg="1"/>
      <p:bldP spid="140" grpId="0" animBg="1"/>
      <p:bldP spid="200" grpId="0" animBg="1"/>
      <p:bldP spid="202" grpId="0"/>
      <p:bldP spid="204" grpId="0"/>
      <p:bldP spid="129" grpId="0"/>
      <p:bldP spid="130" grpId="0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2400" y="1524000"/>
            <a:ext cx="1143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2: </a:t>
            </a:r>
          </a:p>
          <a:p>
            <a:pPr eaLnBrk="1" hangingPunct="1"/>
            <a:endParaRPr lang="en-US" b="1">
              <a:cs typeface="Arial" charset="0"/>
            </a:endParaRP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52400" y="1981200"/>
            <a:ext cx="3870325" cy="2209800"/>
            <a:chOff x="380999" y="4724399"/>
            <a:chExt cx="3870313" cy="2209796"/>
          </a:xfrm>
        </p:grpSpPr>
        <p:grpSp>
          <p:nvGrpSpPr>
            <p:cNvPr id="50252" name="Group 83"/>
            <p:cNvGrpSpPr>
              <a:grpSpLocks/>
            </p:cNvGrpSpPr>
            <p:nvPr/>
          </p:nvGrpSpPr>
          <p:grpSpPr bwMode="auto">
            <a:xfrm>
              <a:off x="380999" y="4724399"/>
              <a:ext cx="3870313" cy="2209796"/>
              <a:chOff x="381000" y="2210238"/>
              <a:chExt cx="3870262" cy="2209362"/>
            </a:xfrm>
          </p:grpSpPr>
          <p:grpSp>
            <p:nvGrpSpPr>
              <p:cNvPr id="50256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1980409" y="3885511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057373" y="3657751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91439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8367" y="397360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1676379" y="3276827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50260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1980421" y="3886305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057385" y="3658545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533398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0354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360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50264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77840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Arial" charset="0"/>
                  </a:rPr>
                  <a:t>x[k]</a:t>
                </a:r>
              </a:p>
            </p:txBody>
          </p:sp>
          <p:sp>
            <p:nvSpPr>
              <p:cNvPr id="50265" name="TextBox 35"/>
              <p:cNvSpPr txBox="1">
                <a:spLocks noChangeArrowheads="1"/>
              </p:cNvSpPr>
              <p:nvPr/>
            </p:nvSpPr>
            <p:spPr bwMode="auto">
              <a:xfrm>
                <a:off x="3962400" y="40386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50266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8105"/>
                <a:chOff x="381000" y="2339827"/>
                <a:chExt cx="3809938" cy="2068105"/>
              </a:xfrm>
            </p:grpSpPr>
            <p:grpSp>
              <p:nvGrpSpPr>
                <p:cNvPr id="50267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381000" y="4049228"/>
                    <a:ext cx="380993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5"/>
                  <p:cNvCxnSpPr/>
                  <p:nvPr/>
                </p:nvCxnSpPr>
                <p:spPr>
                  <a:xfrm rot="5400000" flipH="1" flipV="1">
                    <a:off x="755826" y="3334995"/>
                    <a:ext cx="1991917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278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42912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027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12438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7199" y="3646083"/>
                    <a:ext cx="2743155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26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4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5026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5027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50271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50272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50273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50274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2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50275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50253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 rot="5400000" flipH="1" flipV="1">
                <a:off x="2817015" y="5257002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2818603" y="5561801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107"/>
          <p:cNvSpPr/>
          <p:nvPr/>
        </p:nvSpPr>
        <p:spPr bwMode="auto">
          <a:xfrm>
            <a:off x="701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09" name="Oval 108"/>
          <p:cNvSpPr/>
          <p:nvPr/>
        </p:nvSpPr>
        <p:spPr bwMode="auto">
          <a:xfrm>
            <a:off x="2225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0" name="Oval 109"/>
          <p:cNvSpPr/>
          <p:nvPr/>
        </p:nvSpPr>
        <p:spPr bwMode="auto">
          <a:xfrm>
            <a:off x="320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1" name="Oval 110"/>
          <p:cNvSpPr/>
          <p:nvPr/>
        </p:nvSpPr>
        <p:spPr bwMode="auto">
          <a:xfrm>
            <a:off x="2987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2" name="Oval 111"/>
          <p:cNvSpPr/>
          <p:nvPr/>
        </p:nvSpPr>
        <p:spPr bwMode="auto">
          <a:xfrm>
            <a:off x="2606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3" name="TextBox 63"/>
          <p:cNvSpPr txBox="1">
            <a:spLocks noChangeArrowheads="1"/>
          </p:cNvSpPr>
          <p:nvPr/>
        </p:nvSpPr>
        <p:spPr bwMode="auto">
          <a:xfrm>
            <a:off x="1524000" y="4495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Arial" charset="0"/>
              </a:rPr>
              <a:t>h[-k]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168275" y="4637088"/>
            <a:ext cx="3870325" cy="2209800"/>
            <a:chOff x="4664138" y="2591205"/>
            <a:chExt cx="3870262" cy="2209395"/>
          </a:xfrm>
        </p:grpSpPr>
        <p:sp>
          <p:nvSpPr>
            <p:cNvPr id="50239" name="TextBox 64"/>
            <p:cNvSpPr txBox="1">
              <a:spLocks noChangeArrowheads="1"/>
            </p:cNvSpPr>
            <p:nvPr/>
          </p:nvSpPr>
          <p:spPr bwMode="auto">
            <a:xfrm>
              <a:off x="8245538" y="4431268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4664138" y="4443477"/>
              <a:ext cx="38099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5101642" y="3510992"/>
              <a:ext cx="1841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42" name="TextBox 78"/>
            <p:cNvSpPr txBox="1">
              <a:spLocks noChangeArrowheads="1"/>
            </p:cNvSpPr>
            <p:nvPr/>
          </p:nvSpPr>
          <p:spPr bwMode="auto">
            <a:xfrm>
              <a:off x="5718114" y="3505437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740337" y="3732408"/>
              <a:ext cx="2743155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44" name="TextBox 67"/>
            <p:cNvSpPr txBox="1">
              <a:spLocks noChangeArrowheads="1"/>
            </p:cNvSpPr>
            <p:nvPr/>
          </p:nvSpPr>
          <p:spPr bwMode="auto">
            <a:xfrm>
              <a:off x="59595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50245" name="TextBox 68"/>
            <p:cNvSpPr txBox="1">
              <a:spLocks noChangeArrowheads="1"/>
            </p:cNvSpPr>
            <p:nvPr/>
          </p:nvSpPr>
          <p:spPr bwMode="auto">
            <a:xfrm>
              <a:off x="6267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0246" name="TextBox 69"/>
            <p:cNvSpPr txBox="1">
              <a:spLocks noChangeArrowheads="1"/>
            </p:cNvSpPr>
            <p:nvPr/>
          </p:nvSpPr>
          <p:spPr bwMode="auto">
            <a:xfrm>
              <a:off x="6645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0247" name="TextBox 70"/>
            <p:cNvSpPr txBox="1">
              <a:spLocks noChangeArrowheads="1"/>
            </p:cNvSpPr>
            <p:nvPr/>
          </p:nvSpPr>
          <p:spPr bwMode="auto">
            <a:xfrm>
              <a:off x="7029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50248" name="TextBox 71"/>
            <p:cNvSpPr txBox="1">
              <a:spLocks noChangeArrowheads="1"/>
            </p:cNvSpPr>
            <p:nvPr/>
          </p:nvSpPr>
          <p:spPr bwMode="auto">
            <a:xfrm>
              <a:off x="7407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50249" name="TextBox 72"/>
            <p:cNvSpPr txBox="1">
              <a:spLocks noChangeArrowheads="1"/>
            </p:cNvSpPr>
            <p:nvPr/>
          </p:nvSpPr>
          <p:spPr bwMode="auto">
            <a:xfrm>
              <a:off x="5426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50250" name="TextBox 73"/>
            <p:cNvSpPr txBox="1">
              <a:spLocks noChangeArrowheads="1"/>
            </p:cNvSpPr>
            <p:nvPr/>
          </p:nvSpPr>
          <p:spPr bwMode="auto">
            <a:xfrm>
              <a:off x="5045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50251" name="TextBox 74"/>
            <p:cNvSpPr txBox="1">
              <a:spLocks noChangeArrowheads="1"/>
            </p:cNvSpPr>
            <p:nvPr/>
          </p:nvSpPr>
          <p:spPr bwMode="auto">
            <a:xfrm>
              <a:off x="4664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</p:grpSp>
      <p:sp>
        <p:nvSpPr>
          <p:cNvPr id="128" name="Oval 127"/>
          <p:cNvSpPr/>
          <p:nvPr/>
        </p:nvSpPr>
        <p:spPr bwMode="auto">
          <a:xfrm>
            <a:off x="1066800" y="6402388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1447800" y="5780088"/>
            <a:ext cx="533400" cy="685800"/>
            <a:chOff x="1447800" y="5779601"/>
            <a:chExt cx="533400" cy="685799"/>
          </a:xfrm>
        </p:grpSpPr>
        <p:grpSp>
          <p:nvGrpSpPr>
            <p:cNvPr id="50229" name="Group 128"/>
            <p:cNvGrpSpPr>
              <a:grpSpLocks/>
            </p:cNvGrpSpPr>
            <p:nvPr/>
          </p:nvGrpSpPr>
          <p:grpSpPr bwMode="auto">
            <a:xfrm>
              <a:off x="1447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50235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2" name="Straight Connector 131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grpSp>
          <p:nvGrpSpPr>
            <p:cNvPr id="50230" name="Group 133"/>
            <p:cNvGrpSpPr>
              <a:grpSpLocks/>
            </p:cNvGrpSpPr>
            <p:nvPr/>
          </p:nvGrpSpPr>
          <p:grpSpPr bwMode="auto">
            <a:xfrm>
              <a:off x="1828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50231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7" name="Straight Connector 136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286000" y="4419600"/>
            <a:ext cx="3048000" cy="917575"/>
          </a:xfrm>
          <a:prstGeom prst="wedgeRoundRectCallout">
            <a:avLst>
              <a:gd name="adj1" fmla="val -32343"/>
              <a:gd name="adj2" fmla="val 73875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Arial" charset="0"/>
              </a:rPr>
              <a:t>Với n=-1&gt;0 dịch h[-k] sang trái một đơn vị</a:t>
            </a:r>
          </a:p>
        </p:txBody>
      </p:sp>
      <p:sp>
        <p:nvSpPr>
          <p:cNvPr id="69702" name="TextBox 63"/>
          <p:cNvSpPr txBox="1">
            <a:spLocks noChangeArrowheads="1"/>
          </p:cNvSpPr>
          <p:nvPr/>
        </p:nvSpPr>
        <p:spPr bwMode="auto">
          <a:xfrm>
            <a:off x="6096000" y="19812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itchFamily="18" charset="0"/>
                <a:cs typeface="Arial" charset="0"/>
              </a:rPr>
              <a:t>x[k]h[-1-k]</a:t>
            </a:r>
          </a:p>
        </p:txBody>
      </p:sp>
      <p:sp>
        <p:nvSpPr>
          <p:cNvPr id="200" name="Rounded Rectangular Callout 199"/>
          <p:cNvSpPr>
            <a:spLocks noChangeArrowheads="1"/>
          </p:cNvSpPr>
          <p:nvPr/>
        </p:nvSpPr>
        <p:spPr bwMode="auto">
          <a:xfrm>
            <a:off x="6705600" y="2359025"/>
            <a:ext cx="2438400" cy="917575"/>
          </a:xfrm>
          <a:prstGeom prst="wedgeRoundRectCallout">
            <a:avLst>
              <a:gd name="adj1" fmla="val -28241"/>
              <a:gd name="adj2" fmla="val 73704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Arial" charset="0"/>
              </a:rPr>
              <a:t>Nhân x[k] với h[-1-k] với mọi k</a:t>
            </a: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5105400" y="1752600"/>
            <a:ext cx="1044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Bước 3: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524000" y="45100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h[-1-k]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858000" y="5726113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y[-1]=6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715000" y="47244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Arial" charset="0"/>
              </a:rPr>
              <a:t>Bước 4: Cộng x[k]h[-1-k] với mọi k</a:t>
            </a:r>
          </a:p>
        </p:txBody>
      </p: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4724400" y="2057400"/>
            <a:ext cx="3870325" cy="2209800"/>
            <a:chOff x="2976" y="1296"/>
            <a:chExt cx="2438" cy="1392"/>
          </a:xfrm>
        </p:grpSpPr>
        <p:grpSp>
          <p:nvGrpSpPr>
            <p:cNvPr id="50199" name="Group 205"/>
            <p:cNvGrpSpPr>
              <a:grpSpLocks/>
            </p:cNvGrpSpPr>
            <p:nvPr/>
          </p:nvGrpSpPr>
          <p:grpSpPr bwMode="auto">
            <a:xfrm>
              <a:off x="2976" y="1296"/>
              <a:ext cx="2438" cy="1392"/>
              <a:chOff x="4724400" y="2045801"/>
              <a:chExt cx="3870325" cy="2209799"/>
            </a:xfrm>
          </p:grpSpPr>
          <p:grpSp>
            <p:nvGrpSpPr>
              <p:cNvPr id="50201" name="Group 82"/>
              <p:cNvGrpSpPr>
                <a:grpSpLocks/>
              </p:cNvGrpSpPr>
              <p:nvPr/>
            </p:nvGrpSpPr>
            <p:grpSpPr bwMode="auto">
              <a:xfrm>
                <a:off x="4724400" y="2045801"/>
                <a:ext cx="3870325" cy="2209799"/>
                <a:chOff x="4664138" y="2591205"/>
                <a:chExt cx="3870262" cy="2209395"/>
              </a:xfrm>
            </p:grpSpPr>
            <p:sp>
              <p:nvSpPr>
                <p:cNvPr id="50216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8245538" y="4431268"/>
                  <a:ext cx="28886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k</a:t>
                  </a:r>
                </a:p>
              </p:txBody>
            </p: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4664138" y="4443478"/>
                  <a:ext cx="3809938" cy="15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/>
                <p:nvPr/>
              </p:nvCxnSpPr>
              <p:spPr>
                <a:xfrm rot="5400000" flipH="1" flipV="1">
                  <a:off x="5101642" y="3510992"/>
                  <a:ext cx="1841163" cy="15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219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5718114" y="3505437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40337" y="3732409"/>
                  <a:ext cx="2743155" cy="158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221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5959538" y="4431268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50222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6267452" y="4431268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50223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6645338" y="4431268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50224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7029452" y="4431268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50225" name="TextBox 71"/>
                <p:cNvSpPr txBox="1">
                  <a:spLocks noChangeArrowheads="1"/>
                </p:cNvSpPr>
                <p:nvPr/>
              </p:nvSpPr>
              <p:spPr bwMode="auto">
                <a:xfrm>
                  <a:off x="7407338" y="4431268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50226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5426138" y="4431268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50227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5045138" y="4431268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50228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4664138" y="4431268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  <p:grpSp>
            <p:nvGrpSpPr>
              <p:cNvPr id="50202" name="Group 204"/>
              <p:cNvGrpSpPr>
                <a:grpSpLocks/>
              </p:cNvGrpSpPr>
              <p:nvPr/>
            </p:nvGrpSpPr>
            <p:grpSpPr bwMode="auto">
              <a:xfrm>
                <a:off x="4876800" y="2362200"/>
                <a:ext cx="2819400" cy="1525100"/>
                <a:chOff x="4876800" y="2362200"/>
                <a:chExt cx="2819400" cy="1525100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5257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0" name="Oval 169"/>
                <p:cNvSpPr/>
                <p:nvPr/>
              </p:nvSpPr>
              <p:spPr bwMode="auto">
                <a:xfrm>
                  <a:off x="6781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1" name="Oval 170"/>
                <p:cNvSpPr/>
                <p:nvPr/>
              </p:nvSpPr>
              <p:spPr bwMode="auto">
                <a:xfrm>
                  <a:off x="4876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2" name="Oval 171"/>
                <p:cNvSpPr/>
                <p:nvPr/>
              </p:nvSpPr>
              <p:spPr bwMode="auto">
                <a:xfrm>
                  <a:off x="7543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3" name="Oval 172"/>
                <p:cNvSpPr/>
                <p:nvPr/>
              </p:nvSpPr>
              <p:spPr bwMode="auto">
                <a:xfrm>
                  <a:off x="7162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89" name="Oval 188"/>
                <p:cNvSpPr/>
                <p:nvPr/>
              </p:nvSpPr>
              <p:spPr bwMode="auto">
                <a:xfrm>
                  <a:off x="6400800" y="3811100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 bwMode="auto">
                <a:xfrm rot="5400000" flipH="1" flipV="1">
                  <a:off x="5926932" y="2970520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210" name="Group 194"/>
                <p:cNvGrpSpPr>
                  <a:grpSpLocks/>
                </p:cNvGrpSpPr>
                <p:nvPr/>
              </p:nvGrpSpPr>
              <p:grpSpPr bwMode="auto">
                <a:xfrm>
                  <a:off x="5638800" y="3188801"/>
                  <a:ext cx="152400" cy="685799"/>
                  <a:chOff x="2590800" y="4876800"/>
                  <a:chExt cx="152400" cy="685799"/>
                </a:xfrm>
              </p:grpSpPr>
              <p:grpSp>
                <p:nvGrpSpPr>
                  <p:cNvPr id="50212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663826" y="4953000"/>
                    <a:ext cx="3174" cy="609599"/>
                    <a:chOff x="3122613" y="4724400"/>
                    <a:chExt cx="3174" cy="609599"/>
                  </a:xfrm>
                </p:grpSpPr>
                <p:cxnSp>
                  <p:nvCxnSpPr>
                    <p:cNvPr id="198" name="Straight Connector 197"/>
                    <p:cNvCxnSpPr/>
                    <p:nvPr/>
                  </p:nvCxnSpPr>
                  <p:spPr bwMode="auto">
                    <a:xfrm rot="5400000" flipH="1" flipV="1">
                      <a:off x="2971006" y="4876005"/>
                      <a:ext cx="304800" cy="15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 bwMode="auto">
                    <a:xfrm rot="5400000" flipH="1" flipV="1">
                      <a:off x="2972594" y="5180805"/>
                      <a:ext cx="304800" cy="15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7" name="Oval 196"/>
                  <p:cNvSpPr/>
                  <p:nvPr/>
                </p:nvSpPr>
                <p:spPr bwMode="auto">
                  <a:xfrm>
                    <a:off x="2590800" y="4876799"/>
                    <a:ext cx="1524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1"/>
                  </a:p>
                </p:txBody>
              </p:sp>
            </p:grpSp>
            <p:sp>
              <p:nvSpPr>
                <p:cNvPr id="50211" name="TextBox 200"/>
                <p:cNvSpPr txBox="1">
                  <a:spLocks noChangeArrowheads="1"/>
                </p:cNvSpPr>
                <p:nvPr/>
              </p:nvSpPr>
              <p:spPr bwMode="auto">
                <a:xfrm>
                  <a:off x="5715000" y="2362200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cs typeface="Arial" charset="0"/>
                    </a:rPr>
                    <a:t>4</a:t>
                  </a:r>
                </a:p>
              </p:txBody>
            </p:sp>
          </p:grpSp>
        </p:grpSp>
        <p:sp>
          <p:nvSpPr>
            <p:cNvPr id="141" name="Oval 140"/>
            <p:cNvSpPr/>
            <p:nvPr/>
          </p:nvSpPr>
          <p:spPr bwMode="auto">
            <a:xfrm>
              <a:off x="3792" y="1584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sp>
        <p:nvSpPr>
          <p:cNvPr id="50197" name="Text Box 107"/>
          <p:cNvSpPr txBox="1">
            <a:spLocks noChangeArrowheads="1"/>
          </p:cNvSpPr>
          <p:nvPr/>
        </p:nvSpPr>
        <p:spPr bwMode="auto">
          <a:xfrm>
            <a:off x="76200" y="47625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sp>
        <p:nvSpPr>
          <p:cNvPr id="2" name="Oval 110"/>
          <p:cNvSpPr/>
          <p:nvPr/>
        </p:nvSpPr>
        <p:spPr bwMode="auto">
          <a:xfrm>
            <a:off x="1828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472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718 L -0.04167 0.0032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28" grpId="0" animBg="1"/>
      <p:bldP spid="128" grpId="1" animBg="1"/>
      <p:bldP spid="140" grpId="0" animBg="1"/>
      <p:bldP spid="69702" grpId="0"/>
      <p:bldP spid="200" grpId="0" animBg="1"/>
      <p:bldP spid="202" grpId="0"/>
      <p:bldP spid="204" grpId="0"/>
      <p:bldP spid="129" grpId="0"/>
      <p:bldP spid="130" grpId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2400" y="15240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2: </a:t>
            </a:r>
          </a:p>
          <a:p>
            <a:pPr eaLnBrk="1" hangingPunct="1"/>
            <a:endParaRPr lang="en-US" b="1">
              <a:cs typeface="Arial" charset="0"/>
            </a:endParaRP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52400" y="1981200"/>
            <a:ext cx="3870325" cy="2209800"/>
            <a:chOff x="380999" y="4724399"/>
            <a:chExt cx="3870313" cy="2209796"/>
          </a:xfrm>
        </p:grpSpPr>
        <p:grpSp>
          <p:nvGrpSpPr>
            <p:cNvPr id="51276" name="Group 83"/>
            <p:cNvGrpSpPr>
              <a:grpSpLocks/>
            </p:cNvGrpSpPr>
            <p:nvPr/>
          </p:nvGrpSpPr>
          <p:grpSpPr bwMode="auto">
            <a:xfrm>
              <a:off x="380999" y="4724399"/>
              <a:ext cx="3870313" cy="2209796"/>
              <a:chOff x="381000" y="2210238"/>
              <a:chExt cx="3870262" cy="2209362"/>
            </a:xfrm>
          </p:grpSpPr>
          <p:grpSp>
            <p:nvGrpSpPr>
              <p:cNvPr id="51280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1980409" y="3885511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057373" y="3657751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914391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8367" y="397360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1676379" y="3276827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51284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1980421" y="3886305"/>
                  <a:ext cx="304739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057385" y="3658545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533398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0354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360" y="3962491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51288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77840" cy="366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Arial" charset="0"/>
                  </a:rPr>
                  <a:t>x[k</a:t>
                </a:r>
                <a:r>
                  <a:rPr lang="en-US" b="1">
                    <a:latin typeface="Calibri" pitchFamily="34" charset="0"/>
                    <a:cs typeface="Arial" charset="0"/>
                  </a:rPr>
                  <a:t>]</a:t>
                </a:r>
              </a:p>
            </p:txBody>
          </p:sp>
          <p:sp>
            <p:nvSpPr>
              <p:cNvPr id="51289" name="TextBox 35"/>
              <p:cNvSpPr txBox="1">
                <a:spLocks noChangeArrowheads="1"/>
              </p:cNvSpPr>
              <p:nvPr/>
            </p:nvSpPr>
            <p:spPr bwMode="auto">
              <a:xfrm>
                <a:off x="3962400" y="40386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51290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8105"/>
                <a:chOff x="381000" y="2339827"/>
                <a:chExt cx="3809938" cy="2068105"/>
              </a:xfrm>
            </p:grpSpPr>
            <p:grpSp>
              <p:nvGrpSpPr>
                <p:cNvPr id="51291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381000" y="4049228"/>
                    <a:ext cx="380993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5"/>
                  <p:cNvCxnSpPr/>
                  <p:nvPr/>
                </p:nvCxnSpPr>
                <p:spPr>
                  <a:xfrm rot="5400000" flipH="1" flipV="1">
                    <a:off x="755826" y="3334995"/>
                    <a:ext cx="1991917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02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42912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1303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12438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7199" y="3646083"/>
                    <a:ext cx="2743155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292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4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51293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51294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51295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51296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51297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51298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2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51299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51277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 rot="5400000" flipH="1" flipV="1">
                <a:off x="2817015" y="5257002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2818603" y="5561801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107"/>
          <p:cNvSpPr/>
          <p:nvPr/>
        </p:nvSpPr>
        <p:spPr bwMode="auto">
          <a:xfrm>
            <a:off x="701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09" name="Oval 108"/>
          <p:cNvSpPr/>
          <p:nvPr/>
        </p:nvSpPr>
        <p:spPr bwMode="auto">
          <a:xfrm>
            <a:off x="2225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0" name="Oval 109"/>
          <p:cNvSpPr/>
          <p:nvPr/>
        </p:nvSpPr>
        <p:spPr bwMode="auto">
          <a:xfrm>
            <a:off x="320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1" name="Oval 110"/>
          <p:cNvSpPr/>
          <p:nvPr/>
        </p:nvSpPr>
        <p:spPr bwMode="auto">
          <a:xfrm>
            <a:off x="2987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2" name="Oval 111"/>
          <p:cNvSpPr/>
          <p:nvPr/>
        </p:nvSpPr>
        <p:spPr bwMode="auto">
          <a:xfrm>
            <a:off x="2606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3" name="TextBox 63"/>
          <p:cNvSpPr txBox="1">
            <a:spLocks noChangeArrowheads="1"/>
          </p:cNvSpPr>
          <p:nvPr/>
        </p:nvSpPr>
        <p:spPr bwMode="auto">
          <a:xfrm>
            <a:off x="1524000" y="44958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  <a:cs typeface="Arial" charset="0"/>
              </a:rPr>
              <a:t>h[-k]</a:t>
            </a:r>
          </a:p>
        </p:txBody>
      </p: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168275" y="4637088"/>
            <a:ext cx="3870325" cy="2209800"/>
            <a:chOff x="4664138" y="2591205"/>
            <a:chExt cx="3870262" cy="2209395"/>
          </a:xfrm>
        </p:grpSpPr>
        <p:sp>
          <p:nvSpPr>
            <p:cNvPr id="51263" name="TextBox 64"/>
            <p:cNvSpPr txBox="1">
              <a:spLocks noChangeArrowheads="1"/>
            </p:cNvSpPr>
            <p:nvPr/>
          </p:nvSpPr>
          <p:spPr bwMode="auto">
            <a:xfrm>
              <a:off x="8245538" y="4431268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4664138" y="4443477"/>
              <a:ext cx="38099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5101642" y="3510992"/>
              <a:ext cx="1841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66" name="TextBox 78"/>
            <p:cNvSpPr txBox="1">
              <a:spLocks noChangeArrowheads="1"/>
            </p:cNvSpPr>
            <p:nvPr/>
          </p:nvSpPr>
          <p:spPr bwMode="auto">
            <a:xfrm>
              <a:off x="5718114" y="3505437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740337" y="3732408"/>
              <a:ext cx="2743155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68" name="TextBox 67"/>
            <p:cNvSpPr txBox="1">
              <a:spLocks noChangeArrowheads="1"/>
            </p:cNvSpPr>
            <p:nvPr/>
          </p:nvSpPr>
          <p:spPr bwMode="auto">
            <a:xfrm>
              <a:off x="59595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51269" name="TextBox 68"/>
            <p:cNvSpPr txBox="1">
              <a:spLocks noChangeArrowheads="1"/>
            </p:cNvSpPr>
            <p:nvPr/>
          </p:nvSpPr>
          <p:spPr bwMode="auto">
            <a:xfrm>
              <a:off x="6267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1270" name="TextBox 69"/>
            <p:cNvSpPr txBox="1">
              <a:spLocks noChangeArrowheads="1"/>
            </p:cNvSpPr>
            <p:nvPr/>
          </p:nvSpPr>
          <p:spPr bwMode="auto">
            <a:xfrm>
              <a:off x="6645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1271" name="TextBox 70"/>
            <p:cNvSpPr txBox="1">
              <a:spLocks noChangeArrowheads="1"/>
            </p:cNvSpPr>
            <p:nvPr/>
          </p:nvSpPr>
          <p:spPr bwMode="auto">
            <a:xfrm>
              <a:off x="7029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51272" name="TextBox 71"/>
            <p:cNvSpPr txBox="1">
              <a:spLocks noChangeArrowheads="1"/>
            </p:cNvSpPr>
            <p:nvPr/>
          </p:nvSpPr>
          <p:spPr bwMode="auto">
            <a:xfrm>
              <a:off x="7407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51273" name="TextBox 72"/>
            <p:cNvSpPr txBox="1">
              <a:spLocks noChangeArrowheads="1"/>
            </p:cNvSpPr>
            <p:nvPr/>
          </p:nvSpPr>
          <p:spPr bwMode="auto">
            <a:xfrm>
              <a:off x="5426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51274" name="TextBox 73"/>
            <p:cNvSpPr txBox="1">
              <a:spLocks noChangeArrowheads="1"/>
            </p:cNvSpPr>
            <p:nvPr/>
          </p:nvSpPr>
          <p:spPr bwMode="auto">
            <a:xfrm>
              <a:off x="5045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51275" name="TextBox 74"/>
            <p:cNvSpPr txBox="1">
              <a:spLocks noChangeArrowheads="1"/>
            </p:cNvSpPr>
            <p:nvPr/>
          </p:nvSpPr>
          <p:spPr bwMode="auto">
            <a:xfrm>
              <a:off x="4664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</p:grpSp>
      <p:sp>
        <p:nvSpPr>
          <p:cNvPr id="128" name="Oval 127"/>
          <p:cNvSpPr/>
          <p:nvPr/>
        </p:nvSpPr>
        <p:spPr bwMode="auto">
          <a:xfrm>
            <a:off x="1066800" y="6402388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1447800" y="5780088"/>
            <a:ext cx="533400" cy="685800"/>
            <a:chOff x="1447800" y="5779601"/>
            <a:chExt cx="533400" cy="685799"/>
          </a:xfrm>
        </p:grpSpPr>
        <p:grpSp>
          <p:nvGrpSpPr>
            <p:cNvPr id="51253" name="Group 128"/>
            <p:cNvGrpSpPr>
              <a:grpSpLocks/>
            </p:cNvGrpSpPr>
            <p:nvPr/>
          </p:nvGrpSpPr>
          <p:grpSpPr bwMode="auto">
            <a:xfrm>
              <a:off x="1447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51259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2" name="Straight Connector 131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grpSp>
          <p:nvGrpSpPr>
            <p:cNvPr id="51254" name="Group 133"/>
            <p:cNvGrpSpPr>
              <a:grpSpLocks/>
            </p:cNvGrpSpPr>
            <p:nvPr/>
          </p:nvGrpSpPr>
          <p:grpSpPr bwMode="auto">
            <a:xfrm>
              <a:off x="1828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51255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7" name="Straight Connector 136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362200" y="4495800"/>
            <a:ext cx="2971800" cy="841375"/>
          </a:xfrm>
          <a:prstGeom prst="wedgeRoundRectCallout">
            <a:avLst>
              <a:gd name="adj1" fmla="val -23343"/>
              <a:gd name="adj2" fmla="val 72264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Với n=-2&gt;0 dịch h[-k] sang trái hai đơn vị</a:t>
            </a:r>
          </a:p>
        </p:txBody>
      </p:sp>
      <p:sp>
        <p:nvSpPr>
          <p:cNvPr id="70726" name="TextBox 63"/>
          <p:cNvSpPr txBox="1">
            <a:spLocks noChangeArrowheads="1"/>
          </p:cNvSpPr>
          <p:nvPr/>
        </p:nvSpPr>
        <p:spPr bwMode="auto">
          <a:xfrm>
            <a:off x="6096000" y="19812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  <a:cs typeface="Arial" charset="0"/>
              </a:rPr>
              <a:t>x[k]h[-2k]</a:t>
            </a:r>
          </a:p>
        </p:txBody>
      </p:sp>
      <p:sp>
        <p:nvSpPr>
          <p:cNvPr id="200" name="Rounded Rectangular Callout 199"/>
          <p:cNvSpPr>
            <a:spLocks noChangeArrowheads="1"/>
          </p:cNvSpPr>
          <p:nvPr/>
        </p:nvSpPr>
        <p:spPr bwMode="auto">
          <a:xfrm>
            <a:off x="7086600" y="2362200"/>
            <a:ext cx="2057400" cy="841375"/>
          </a:xfrm>
          <a:prstGeom prst="wedgeRoundRectCallout">
            <a:avLst>
              <a:gd name="adj1" fmla="val -56528"/>
              <a:gd name="adj2" fmla="val 49352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Nhân x[k] với h[-2-k] với mọi k</a:t>
            </a:r>
          </a:p>
        </p:txBody>
      </p:sp>
      <p:grpSp>
        <p:nvGrpSpPr>
          <p:cNvPr id="18" name="Group 205"/>
          <p:cNvGrpSpPr>
            <a:grpSpLocks/>
          </p:cNvGrpSpPr>
          <p:nvPr/>
        </p:nvGrpSpPr>
        <p:grpSpPr bwMode="auto">
          <a:xfrm>
            <a:off x="4724400" y="2057400"/>
            <a:ext cx="3870325" cy="2209800"/>
            <a:chOff x="4724400" y="2045801"/>
            <a:chExt cx="3870325" cy="2209799"/>
          </a:xfrm>
        </p:grpSpPr>
        <p:grpSp>
          <p:nvGrpSpPr>
            <p:cNvPr id="51225" name="Group 82"/>
            <p:cNvGrpSpPr>
              <a:grpSpLocks/>
            </p:cNvGrpSpPr>
            <p:nvPr/>
          </p:nvGrpSpPr>
          <p:grpSpPr bwMode="auto">
            <a:xfrm>
              <a:off x="4724400" y="2045801"/>
              <a:ext cx="3870325" cy="2209799"/>
              <a:chOff x="4664138" y="2591205"/>
              <a:chExt cx="3870262" cy="2209395"/>
            </a:xfrm>
          </p:grpSpPr>
          <p:sp>
            <p:nvSpPr>
              <p:cNvPr id="51240" name="TextBox 64"/>
              <p:cNvSpPr txBox="1">
                <a:spLocks noChangeArrowheads="1"/>
              </p:cNvSpPr>
              <p:nvPr/>
            </p:nvSpPr>
            <p:spPr bwMode="auto">
              <a:xfrm>
                <a:off x="8245538" y="4431268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4664138" y="4443478"/>
                <a:ext cx="38099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rot="5400000" flipH="1" flipV="1">
                <a:off x="5101642" y="3510992"/>
                <a:ext cx="1841163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43" name="TextBox 78"/>
              <p:cNvSpPr txBox="1">
                <a:spLocks noChangeArrowheads="1"/>
              </p:cNvSpPr>
              <p:nvPr/>
            </p:nvSpPr>
            <p:spPr bwMode="auto">
              <a:xfrm>
                <a:off x="5718114" y="3505437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4740337" y="3732409"/>
                <a:ext cx="2743155" cy="15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45" name="TextBox 67"/>
              <p:cNvSpPr txBox="1">
                <a:spLocks noChangeArrowheads="1"/>
              </p:cNvSpPr>
              <p:nvPr/>
            </p:nvSpPr>
            <p:spPr bwMode="auto">
              <a:xfrm>
                <a:off x="5959538" y="443126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1246" name="TextBox 68"/>
              <p:cNvSpPr txBox="1">
                <a:spLocks noChangeArrowheads="1"/>
              </p:cNvSpPr>
              <p:nvPr/>
            </p:nvSpPr>
            <p:spPr bwMode="auto">
              <a:xfrm>
                <a:off x="6267452" y="443126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247" name="TextBox 69"/>
              <p:cNvSpPr txBox="1">
                <a:spLocks noChangeArrowheads="1"/>
              </p:cNvSpPr>
              <p:nvPr/>
            </p:nvSpPr>
            <p:spPr bwMode="auto">
              <a:xfrm>
                <a:off x="6645338" y="443126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1248" name="TextBox 70"/>
              <p:cNvSpPr txBox="1">
                <a:spLocks noChangeArrowheads="1"/>
              </p:cNvSpPr>
              <p:nvPr/>
            </p:nvSpPr>
            <p:spPr bwMode="auto">
              <a:xfrm>
                <a:off x="7029452" y="443126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51249" name="TextBox 71"/>
              <p:cNvSpPr txBox="1">
                <a:spLocks noChangeArrowheads="1"/>
              </p:cNvSpPr>
              <p:nvPr/>
            </p:nvSpPr>
            <p:spPr bwMode="auto">
              <a:xfrm>
                <a:off x="7407338" y="443126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51250" name="TextBox 72"/>
              <p:cNvSpPr txBox="1">
                <a:spLocks noChangeArrowheads="1"/>
              </p:cNvSpPr>
              <p:nvPr/>
            </p:nvSpPr>
            <p:spPr bwMode="auto">
              <a:xfrm>
                <a:off x="5426138" y="4431268"/>
                <a:ext cx="3722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-1</a:t>
                </a:r>
              </a:p>
            </p:txBody>
          </p:sp>
          <p:sp>
            <p:nvSpPr>
              <p:cNvPr id="51251" name="TextBox 73"/>
              <p:cNvSpPr txBox="1">
                <a:spLocks noChangeArrowheads="1"/>
              </p:cNvSpPr>
              <p:nvPr/>
            </p:nvSpPr>
            <p:spPr bwMode="auto">
              <a:xfrm>
                <a:off x="5045138" y="4431268"/>
                <a:ext cx="3722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-2</a:t>
                </a:r>
              </a:p>
            </p:txBody>
          </p:sp>
          <p:sp>
            <p:nvSpPr>
              <p:cNvPr id="51252" name="TextBox 74"/>
              <p:cNvSpPr txBox="1">
                <a:spLocks noChangeArrowheads="1"/>
              </p:cNvSpPr>
              <p:nvPr/>
            </p:nvSpPr>
            <p:spPr bwMode="auto">
              <a:xfrm>
                <a:off x="4664138" y="4431268"/>
                <a:ext cx="3722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-3</a:t>
                </a:r>
              </a:p>
            </p:txBody>
          </p:sp>
        </p:grpSp>
        <p:grpSp>
          <p:nvGrpSpPr>
            <p:cNvPr id="51226" name="Group 204"/>
            <p:cNvGrpSpPr>
              <a:grpSpLocks/>
            </p:cNvGrpSpPr>
            <p:nvPr/>
          </p:nvGrpSpPr>
          <p:grpSpPr bwMode="auto">
            <a:xfrm>
              <a:off x="4876800" y="2362200"/>
              <a:ext cx="2819400" cy="1525100"/>
              <a:chOff x="4876800" y="2362200"/>
              <a:chExt cx="2819400" cy="1525100"/>
            </a:xfrm>
          </p:grpSpPr>
          <p:sp>
            <p:nvSpPr>
              <p:cNvPr id="169" name="Oval 168"/>
              <p:cNvSpPr/>
              <p:nvPr/>
            </p:nvSpPr>
            <p:spPr bwMode="auto">
              <a:xfrm>
                <a:off x="5257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6781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4876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7543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7162800" y="3809513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6400800" y="38111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cxnSp>
            <p:nvCxnSpPr>
              <p:cNvPr id="194" name="Straight Connector 193"/>
              <p:cNvCxnSpPr/>
              <p:nvPr/>
            </p:nvCxnSpPr>
            <p:spPr bwMode="auto">
              <a:xfrm rot="5400000" flipH="1" flipV="1">
                <a:off x="5926932" y="2970520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234" name="Group 194"/>
              <p:cNvGrpSpPr>
                <a:grpSpLocks/>
              </p:cNvGrpSpPr>
              <p:nvPr/>
            </p:nvGrpSpPr>
            <p:grpSpPr bwMode="auto">
              <a:xfrm>
                <a:off x="5638800" y="3188801"/>
                <a:ext cx="152400" cy="685799"/>
                <a:chOff x="2590800" y="4876800"/>
                <a:chExt cx="152400" cy="685799"/>
              </a:xfrm>
            </p:grpSpPr>
            <p:grpSp>
              <p:nvGrpSpPr>
                <p:cNvPr id="51236" name="Group 137"/>
                <p:cNvGrpSpPr>
                  <a:grpSpLocks/>
                </p:cNvGrpSpPr>
                <p:nvPr/>
              </p:nvGrpSpPr>
              <p:grpSpPr bwMode="auto">
                <a:xfrm>
                  <a:off x="2663826" y="4953000"/>
                  <a:ext cx="3174" cy="609599"/>
                  <a:chOff x="3122613" y="4724400"/>
                  <a:chExt cx="3174" cy="609599"/>
                </a:xfrm>
              </p:grpSpPr>
              <p:cxnSp>
                <p:nvCxnSpPr>
                  <p:cNvPr id="198" name="Straight Connector 197"/>
                  <p:cNvCxnSpPr/>
                  <p:nvPr/>
                </p:nvCxnSpPr>
                <p:spPr bwMode="auto">
                  <a:xfrm rot="5400000" flipH="1" flipV="1">
                    <a:off x="2971006" y="4876005"/>
                    <a:ext cx="304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 bwMode="auto">
                  <a:xfrm rot="5400000" flipH="1" flipV="1">
                    <a:off x="2972594" y="5180805"/>
                    <a:ext cx="304800" cy="158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7" name="Oval 196"/>
                <p:cNvSpPr/>
                <p:nvPr/>
              </p:nvSpPr>
              <p:spPr bwMode="auto">
                <a:xfrm>
                  <a:off x="2590800" y="4876799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51235" name="TextBox 200"/>
              <p:cNvSpPr txBox="1">
                <a:spLocks noChangeArrowheads="1"/>
              </p:cNvSpPr>
              <p:nvPr/>
            </p:nvSpPr>
            <p:spPr bwMode="auto">
              <a:xfrm>
                <a:off x="5715000" y="2362200"/>
                <a:ext cx="184150" cy="366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b="1">
                  <a:cs typeface="Arial" charset="0"/>
                </a:endParaRPr>
              </a:p>
            </p:txBody>
          </p:sp>
        </p:grpSp>
      </p:grp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5105400" y="1752600"/>
            <a:ext cx="1036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en-US" b="1">
                <a:cs typeface="Arial" charset="0"/>
              </a:rPr>
              <a:t>: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524000" y="4495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h[-2-k]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858000" y="5726113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y[-2]=2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715000" y="47244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4: Cộng x[k]h[-2-k] với mọi k</a:t>
            </a:r>
          </a:p>
        </p:txBody>
      </p:sp>
      <p:sp>
        <p:nvSpPr>
          <p:cNvPr id="51221" name="Text Box 105"/>
          <p:cNvSpPr txBox="1">
            <a:spLocks noChangeArrowheads="1"/>
          </p:cNvSpPr>
          <p:nvPr/>
        </p:nvSpPr>
        <p:spPr bwMode="auto">
          <a:xfrm>
            <a:off x="76200" y="228600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sp>
        <p:nvSpPr>
          <p:cNvPr id="2" name="Oval 110"/>
          <p:cNvSpPr/>
          <p:nvPr/>
        </p:nvSpPr>
        <p:spPr bwMode="auto">
          <a:xfrm>
            <a:off x="1828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Oval 110"/>
          <p:cNvSpPr/>
          <p:nvPr/>
        </p:nvSpPr>
        <p:spPr bwMode="auto">
          <a:xfrm>
            <a:off x="1828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5" name="Oval 110"/>
          <p:cNvSpPr/>
          <p:nvPr/>
        </p:nvSpPr>
        <p:spPr bwMode="auto">
          <a:xfrm>
            <a:off x="1447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15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487 L -0.07917 0.0048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8" grpId="0" animBg="1"/>
      <p:bldP spid="108" grpId="1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28" grpId="0" animBg="1"/>
      <p:bldP spid="128" grpId="1" animBg="1"/>
      <p:bldP spid="140" grpId="0" animBg="1"/>
      <p:bldP spid="70726" grpId="0"/>
      <p:bldP spid="200" grpId="0" animBg="1"/>
      <p:bldP spid="202" grpId="0"/>
      <p:bldP spid="204" grpId="0"/>
      <p:bldP spid="129" grpId="0"/>
      <p:bldP spid="130" grpId="0"/>
      <p:bldP spid="2" grpId="0" animBg="1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2400" y="1524000"/>
            <a:ext cx="1143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2</a:t>
            </a:r>
            <a:r>
              <a:rPr lang="en-US" b="1">
                <a:cs typeface="Arial" charset="0"/>
              </a:rPr>
              <a:t>: </a:t>
            </a:r>
          </a:p>
          <a:p>
            <a:pPr eaLnBrk="1" hangingPunct="1"/>
            <a:endParaRPr lang="en-US" b="1">
              <a:cs typeface="Arial" charset="0"/>
            </a:endParaRP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52400" y="1981200"/>
            <a:ext cx="3870325" cy="2209800"/>
            <a:chOff x="381000" y="4724400"/>
            <a:chExt cx="3870325" cy="2209799"/>
          </a:xfrm>
        </p:grpSpPr>
        <p:grpSp>
          <p:nvGrpSpPr>
            <p:cNvPr id="52297" name="Group 83"/>
            <p:cNvGrpSpPr>
              <a:grpSpLocks/>
            </p:cNvGrpSpPr>
            <p:nvPr/>
          </p:nvGrpSpPr>
          <p:grpSpPr bwMode="auto">
            <a:xfrm>
              <a:off x="380999" y="4724399"/>
              <a:ext cx="3870313" cy="2209796"/>
              <a:chOff x="381000" y="2210238"/>
              <a:chExt cx="3870262" cy="2209362"/>
            </a:xfrm>
          </p:grpSpPr>
          <p:grpSp>
            <p:nvGrpSpPr>
              <p:cNvPr id="52301" name="Group 22"/>
              <p:cNvGrpSpPr>
                <a:grpSpLocks/>
              </p:cNvGrpSpPr>
              <p:nvPr/>
            </p:nvGrpSpPr>
            <p:grpSpPr bwMode="auto">
              <a:xfrm>
                <a:off x="2057373" y="3657751"/>
                <a:ext cx="152398" cy="380924"/>
                <a:chOff x="2057373" y="3657751"/>
                <a:chExt cx="152398" cy="38092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1980415" y="3885515"/>
                  <a:ext cx="30474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057379" y="3657754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914394" y="3962494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8374" y="3973605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1676384" y="3276829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grpSp>
            <p:nvGrpSpPr>
              <p:cNvPr id="52305" name="Group 24"/>
              <p:cNvGrpSpPr>
                <a:grpSpLocks/>
              </p:cNvGrpSpPr>
              <p:nvPr/>
            </p:nvGrpSpPr>
            <p:grpSpPr bwMode="auto">
              <a:xfrm>
                <a:off x="1295385" y="3657751"/>
                <a:ext cx="152398" cy="380925"/>
                <a:chOff x="2057385" y="3658545"/>
                <a:chExt cx="152398" cy="38092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1980425" y="3886309"/>
                  <a:ext cx="30474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057389" y="3658548"/>
                  <a:ext cx="152398" cy="761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533399" y="3962494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0364" y="3962494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369" y="3962494"/>
                <a:ext cx="152398" cy="761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  <p:sp>
            <p:nvSpPr>
              <p:cNvPr id="52309" name="TextBox 34"/>
              <p:cNvSpPr txBox="1">
                <a:spLocks noChangeArrowheads="1"/>
              </p:cNvSpPr>
              <p:nvPr/>
            </p:nvSpPr>
            <p:spPr bwMode="auto">
              <a:xfrm>
                <a:off x="1752578" y="2210238"/>
                <a:ext cx="5501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x[k]</a:t>
                </a:r>
              </a:p>
            </p:txBody>
          </p:sp>
          <p:sp>
            <p:nvSpPr>
              <p:cNvPr id="52310" name="TextBox 35"/>
              <p:cNvSpPr txBox="1">
                <a:spLocks noChangeArrowheads="1"/>
              </p:cNvSpPr>
              <p:nvPr/>
            </p:nvSpPr>
            <p:spPr bwMode="auto">
              <a:xfrm>
                <a:off x="3962400" y="40386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k</a:t>
                </a:r>
              </a:p>
            </p:txBody>
          </p:sp>
          <p:grpSp>
            <p:nvGrpSpPr>
              <p:cNvPr id="52311" name="Group 46"/>
              <p:cNvGrpSpPr>
                <a:grpSpLocks/>
              </p:cNvGrpSpPr>
              <p:nvPr/>
            </p:nvGrpSpPr>
            <p:grpSpPr bwMode="auto">
              <a:xfrm>
                <a:off x="381000" y="2351495"/>
                <a:ext cx="3809938" cy="2068105"/>
                <a:chOff x="381000" y="2339827"/>
                <a:chExt cx="3809938" cy="2068105"/>
              </a:xfrm>
            </p:grpSpPr>
            <p:grpSp>
              <p:nvGrpSpPr>
                <p:cNvPr id="52312" name="Group 37"/>
                <p:cNvGrpSpPr>
                  <a:grpSpLocks/>
                </p:cNvGrpSpPr>
                <p:nvPr/>
              </p:nvGrpSpPr>
              <p:grpSpPr bwMode="auto">
                <a:xfrm>
                  <a:off x="381000" y="2339827"/>
                  <a:ext cx="3809938" cy="1991919"/>
                  <a:chOff x="381000" y="2339827"/>
                  <a:chExt cx="3809938" cy="1991919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381001" y="4049232"/>
                    <a:ext cx="380995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5"/>
                  <p:cNvCxnSpPr/>
                  <p:nvPr/>
                </p:nvCxnSpPr>
                <p:spPr>
                  <a:xfrm rot="5400000" flipH="1" flipV="1">
                    <a:off x="755830" y="3334997"/>
                    <a:ext cx="1991920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23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42912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2324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3124381"/>
                    <a:ext cx="3016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alibri" pitchFamily="34" charset="0"/>
                        <a:cs typeface="Arial" charset="0"/>
                      </a:rPr>
                      <a:t>2</a:t>
                    </a:r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7200" y="3646086"/>
                    <a:ext cx="2743164" cy="158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313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6764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52314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84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5231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362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52316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746314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52317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038600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52318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52319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762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52320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381000" y="4038600"/>
                  <a:ext cx="37221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</p:grpSp>
        <p:grpSp>
          <p:nvGrpSpPr>
            <p:cNvPr id="52298" name="Group 135"/>
            <p:cNvGrpSpPr>
              <a:grpSpLocks/>
            </p:cNvGrpSpPr>
            <p:nvPr/>
          </p:nvGrpSpPr>
          <p:grpSpPr bwMode="auto">
            <a:xfrm>
              <a:off x="1752600" y="5943601"/>
              <a:ext cx="3174" cy="609599"/>
              <a:chOff x="2968626" y="5105400"/>
              <a:chExt cx="3174" cy="609599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 rot="5400000" flipH="1" flipV="1">
                <a:off x="2817020" y="5257004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2818608" y="5561804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107"/>
          <p:cNvSpPr/>
          <p:nvPr/>
        </p:nvSpPr>
        <p:spPr bwMode="auto">
          <a:xfrm>
            <a:off x="701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09" name="Oval 108"/>
          <p:cNvSpPr/>
          <p:nvPr/>
        </p:nvSpPr>
        <p:spPr bwMode="auto">
          <a:xfrm>
            <a:off x="2225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0" name="Oval 109"/>
          <p:cNvSpPr/>
          <p:nvPr/>
        </p:nvSpPr>
        <p:spPr bwMode="auto">
          <a:xfrm>
            <a:off x="320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1" name="Oval 110"/>
          <p:cNvSpPr/>
          <p:nvPr/>
        </p:nvSpPr>
        <p:spPr bwMode="auto">
          <a:xfrm>
            <a:off x="2987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2" name="Oval 111"/>
          <p:cNvSpPr/>
          <p:nvPr/>
        </p:nvSpPr>
        <p:spPr bwMode="auto">
          <a:xfrm>
            <a:off x="2606675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113" name="TextBox 63"/>
          <p:cNvSpPr txBox="1">
            <a:spLocks noChangeArrowheads="1"/>
          </p:cNvSpPr>
          <p:nvPr/>
        </p:nvSpPr>
        <p:spPr bwMode="auto">
          <a:xfrm>
            <a:off x="1524000" y="44958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  <a:cs typeface="Arial" charset="0"/>
              </a:rPr>
              <a:t>h[-k]</a:t>
            </a:r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68275" y="4637088"/>
            <a:ext cx="3870325" cy="2209800"/>
            <a:chOff x="4664138" y="2591205"/>
            <a:chExt cx="3870262" cy="2209395"/>
          </a:xfrm>
        </p:grpSpPr>
        <p:sp>
          <p:nvSpPr>
            <p:cNvPr id="52284" name="TextBox 64"/>
            <p:cNvSpPr txBox="1">
              <a:spLocks noChangeArrowheads="1"/>
            </p:cNvSpPr>
            <p:nvPr/>
          </p:nvSpPr>
          <p:spPr bwMode="auto">
            <a:xfrm>
              <a:off x="8245538" y="4431268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4664138" y="4443477"/>
              <a:ext cx="38099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5101642" y="3510992"/>
              <a:ext cx="1841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87" name="TextBox 78"/>
            <p:cNvSpPr txBox="1">
              <a:spLocks noChangeArrowheads="1"/>
            </p:cNvSpPr>
            <p:nvPr/>
          </p:nvSpPr>
          <p:spPr bwMode="auto">
            <a:xfrm>
              <a:off x="5718114" y="3505437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740337" y="3732408"/>
              <a:ext cx="2743155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89" name="TextBox 67"/>
            <p:cNvSpPr txBox="1">
              <a:spLocks noChangeArrowheads="1"/>
            </p:cNvSpPr>
            <p:nvPr/>
          </p:nvSpPr>
          <p:spPr bwMode="auto">
            <a:xfrm>
              <a:off x="59595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52290" name="TextBox 68"/>
            <p:cNvSpPr txBox="1">
              <a:spLocks noChangeArrowheads="1"/>
            </p:cNvSpPr>
            <p:nvPr/>
          </p:nvSpPr>
          <p:spPr bwMode="auto">
            <a:xfrm>
              <a:off x="6267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2291" name="TextBox 69"/>
            <p:cNvSpPr txBox="1">
              <a:spLocks noChangeArrowheads="1"/>
            </p:cNvSpPr>
            <p:nvPr/>
          </p:nvSpPr>
          <p:spPr bwMode="auto">
            <a:xfrm>
              <a:off x="6645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2292" name="TextBox 70"/>
            <p:cNvSpPr txBox="1">
              <a:spLocks noChangeArrowheads="1"/>
            </p:cNvSpPr>
            <p:nvPr/>
          </p:nvSpPr>
          <p:spPr bwMode="auto">
            <a:xfrm>
              <a:off x="7029452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52293" name="TextBox 71"/>
            <p:cNvSpPr txBox="1">
              <a:spLocks noChangeArrowheads="1"/>
            </p:cNvSpPr>
            <p:nvPr/>
          </p:nvSpPr>
          <p:spPr bwMode="auto">
            <a:xfrm>
              <a:off x="7407338" y="4431268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52294" name="TextBox 72"/>
            <p:cNvSpPr txBox="1">
              <a:spLocks noChangeArrowheads="1"/>
            </p:cNvSpPr>
            <p:nvPr/>
          </p:nvSpPr>
          <p:spPr bwMode="auto">
            <a:xfrm>
              <a:off x="5426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52295" name="TextBox 73"/>
            <p:cNvSpPr txBox="1">
              <a:spLocks noChangeArrowheads="1"/>
            </p:cNvSpPr>
            <p:nvPr/>
          </p:nvSpPr>
          <p:spPr bwMode="auto">
            <a:xfrm>
              <a:off x="5045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52296" name="TextBox 74"/>
            <p:cNvSpPr txBox="1">
              <a:spLocks noChangeArrowheads="1"/>
            </p:cNvSpPr>
            <p:nvPr/>
          </p:nvSpPr>
          <p:spPr bwMode="auto">
            <a:xfrm>
              <a:off x="4664138" y="44312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-3</a:t>
              </a:r>
            </a:p>
          </p:txBody>
        </p:sp>
      </p:grpSp>
      <p:sp>
        <p:nvSpPr>
          <p:cNvPr id="128" name="Oval 127"/>
          <p:cNvSpPr/>
          <p:nvPr/>
        </p:nvSpPr>
        <p:spPr bwMode="auto">
          <a:xfrm>
            <a:off x="1066800" y="6402388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1447800" y="5780088"/>
            <a:ext cx="533400" cy="685800"/>
            <a:chOff x="1447800" y="5779601"/>
            <a:chExt cx="533400" cy="685799"/>
          </a:xfrm>
        </p:grpSpPr>
        <p:grpSp>
          <p:nvGrpSpPr>
            <p:cNvPr id="52274" name="Group 128"/>
            <p:cNvGrpSpPr>
              <a:grpSpLocks/>
            </p:cNvGrpSpPr>
            <p:nvPr/>
          </p:nvGrpSpPr>
          <p:grpSpPr bwMode="auto">
            <a:xfrm>
              <a:off x="1447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52280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2" name="Straight Connector 131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  <p:grpSp>
          <p:nvGrpSpPr>
            <p:cNvPr id="52275" name="Group 133"/>
            <p:cNvGrpSpPr>
              <a:grpSpLocks/>
            </p:cNvGrpSpPr>
            <p:nvPr/>
          </p:nvGrpSpPr>
          <p:grpSpPr bwMode="auto">
            <a:xfrm>
              <a:off x="1828800" y="5779601"/>
              <a:ext cx="152400" cy="685799"/>
              <a:chOff x="3352800" y="4876800"/>
              <a:chExt cx="152400" cy="685799"/>
            </a:xfrm>
          </p:grpSpPr>
          <p:grpSp>
            <p:nvGrpSpPr>
              <p:cNvPr id="52276" name="Group 137"/>
              <p:cNvGrpSpPr>
                <a:grpSpLocks/>
              </p:cNvGrpSpPr>
              <p:nvPr/>
            </p:nvGrpSpPr>
            <p:grpSpPr bwMode="auto">
              <a:xfrm>
                <a:off x="3425826" y="4953000"/>
                <a:ext cx="3174" cy="609599"/>
                <a:chOff x="3884613" y="4724400"/>
                <a:chExt cx="3174" cy="609599"/>
              </a:xfrm>
            </p:grpSpPr>
            <p:cxnSp>
              <p:nvCxnSpPr>
                <p:cNvPr id="137" name="Straight Connector 136"/>
                <p:cNvCxnSpPr/>
                <p:nvPr/>
              </p:nvCxnSpPr>
              <p:spPr bwMode="auto">
                <a:xfrm rot="5400000" flipH="1" flipV="1">
                  <a:off x="3733006" y="4876006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 bwMode="auto">
                <a:xfrm rot="5400000" flipH="1" flipV="1">
                  <a:off x="3734594" y="5180805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/>
              <p:cNvSpPr/>
              <p:nvPr/>
            </p:nvSpPr>
            <p:spPr bwMode="auto">
              <a:xfrm>
                <a:off x="3352800" y="4876800"/>
                <a:ext cx="1524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/>
              </a:p>
            </p:txBody>
          </p:sp>
        </p:grpSp>
      </p:grp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286000" y="4495800"/>
            <a:ext cx="3048000" cy="841375"/>
          </a:xfrm>
          <a:prstGeom prst="wedgeRoundRectCallout">
            <a:avLst>
              <a:gd name="adj1" fmla="val -35417"/>
              <a:gd name="adj2" fmla="val 92829"/>
              <a:gd name="adj3" fmla="val 16667"/>
            </a:avLst>
          </a:prstGeom>
          <a:solidFill>
            <a:schemeClr val="bg2"/>
          </a:solidFill>
          <a:ln w="254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Với n=-3&gt;0 dịch h[-k] sang trái ba đơn vị</a:t>
            </a:r>
          </a:p>
        </p:txBody>
      </p:sp>
      <p:sp>
        <p:nvSpPr>
          <p:cNvPr id="71750" name="TextBox 63"/>
          <p:cNvSpPr txBox="1">
            <a:spLocks noChangeArrowheads="1"/>
          </p:cNvSpPr>
          <p:nvPr/>
        </p:nvSpPr>
        <p:spPr bwMode="auto">
          <a:xfrm>
            <a:off x="6096000" y="1981200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  <a:cs typeface="Arial" charset="0"/>
              </a:rPr>
              <a:t>x[k]h[-3-k]</a:t>
            </a:r>
          </a:p>
        </p:txBody>
      </p:sp>
      <p:sp>
        <p:nvSpPr>
          <p:cNvPr id="200" name="Rounded Rectangular Callout 199"/>
          <p:cNvSpPr>
            <a:spLocks noChangeArrowheads="1"/>
          </p:cNvSpPr>
          <p:nvPr/>
        </p:nvSpPr>
        <p:spPr bwMode="auto">
          <a:xfrm>
            <a:off x="6934200" y="2359025"/>
            <a:ext cx="2133600" cy="841375"/>
          </a:xfrm>
          <a:prstGeom prst="wedgeRoundRectCallout">
            <a:avLst>
              <a:gd name="adj1" fmla="val -20833"/>
              <a:gd name="adj2" fmla="val 59056"/>
              <a:gd name="adj3" fmla="val 16667"/>
            </a:avLst>
          </a:prstGeom>
          <a:solidFill>
            <a:schemeClr val="bg2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Nhân x[k] với h[-3-k] với mọi k</a:t>
            </a: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5105400" y="1752600"/>
            <a:ext cx="1036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en-US" b="1">
                <a:cs typeface="Arial" charset="0"/>
              </a:rPr>
              <a:t>:</a:t>
            </a:r>
          </a:p>
        </p:txBody>
      </p:sp>
      <p:sp>
        <p:nvSpPr>
          <p:cNvPr id="52241" name="TextBox 203"/>
          <p:cNvSpPr txBox="1">
            <a:spLocks noChangeArrowheads="1"/>
          </p:cNvSpPr>
          <p:nvPr/>
        </p:nvSpPr>
        <p:spPr bwMode="auto">
          <a:xfrm>
            <a:off x="1600200" y="7924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h[-3-k]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858000" y="5726113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y[-3]=0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5715000" y="47244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Bước 4: Cộng x[k]h[-3-k] với mọi k</a:t>
            </a:r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4724400" y="2133600"/>
            <a:ext cx="3892550" cy="2206625"/>
            <a:chOff x="2976" y="1346"/>
            <a:chExt cx="2452" cy="1390"/>
          </a:xfrm>
        </p:grpSpPr>
        <p:grpSp>
          <p:nvGrpSpPr>
            <p:cNvPr id="52248" name="Group 205"/>
            <p:cNvGrpSpPr>
              <a:grpSpLocks/>
            </p:cNvGrpSpPr>
            <p:nvPr/>
          </p:nvGrpSpPr>
          <p:grpSpPr bwMode="auto">
            <a:xfrm>
              <a:off x="2976" y="1346"/>
              <a:ext cx="2452" cy="1390"/>
              <a:chOff x="4724400" y="2045801"/>
              <a:chExt cx="3892550" cy="2206624"/>
            </a:xfrm>
          </p:grpSpPr>
          <p:grpSp>
            <p:nvGrpSpPr>
              <p:cNvPr id="52250" name="Group 82"/>
              <p:cNvGrpSpPr>
                <a:grpSpLocks/>
              </p:cNvGrpSpPr>
              <p:nvPr/>
            </p:nvGrpSpPr>
            <p:grpSpPr bwMode="auto">
              <a:xfrm>
                <a:off x="4724400" y="2045801"/>
                <a:ext cx="3892550" cy="2206624"/>
                <a:chOff x="4664138" y="2591205"/>
                <a:chExt cx="3892487" cy="2206221"/>
              </a:xfrm>
            </p:grpSpPr>
            <p:sp>
              <p:nvSpPr>
                <p:cNvPr id="52261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8245480" y="4430780"/>
                  <a:ext cx="311145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k</a:t>
                  </a:r>
                </a:p>
              </p:txBody>
            </p: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4664138" y="4443479"/>
                  <a:ext cx="3809938" cy="15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/>
                <p:nvPr/>
              </p:nvCxnSpPr>
              <p:spPr>
                <a:xfrm rot="5400000" flipH="1" flipV="1">
                  <a:off x="5101642" y="3510992"/>
                  <a:ext cx="1841163" cy="15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64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5718221" y="3505438"/>
                  <a:ext cx="184147" cy="3666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b="1">
                    <a:latin typeface="Calibri" pitchFamily="34" charset="0"/>
                    <a:cs typeface="Arial" charset="0"/>
                  </a:endParaRPr>
                </a:p>
              </p:txBody>
            </p:sp>
            <p:cxnSp>
              <p:nvCxnSpPr>
                <p:cNvPr id="52265" name="Straight Connector 179"/>
                <p:cNvCxnSpPr>
                  <a:cxnSpLocks noChangeShapeType="1"/>
                </p:cNvCxnSpPr>
                <p:nvPr/>
              </p:nvCxnSpPr>
              <p:spPr bwMode="auto">
                <a:xfrm>
                  <a:off x="4740337" y="3732408"/>
                  <a:ext cx="2743155" cy="1587"/>
                </a:xfrm>
                <a:prstGeom prst="line">
                  <a:avLst/>
                </a:prstGeom>
                <a:noFill/>
                <a:ln w="12700" algn="ctr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2266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5959517" y="4430780"/>
                  <a:ext cx="311145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52267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6267487" y="4430780"/>
                  <a:ext cx="311145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52268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6645306" y="4430780"/>
                  <a:ext cx="311145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52269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7029474" y="4430780"/>
                  <a:ext cx="311145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52270" name="TextBox 71"/>
                <p:cNvSpPr txBox="1">
                  <a:spLocks noChangeArrowheads="1"/>
                </p:cNvSpPr>
                <p:nvPr/>
              </p:nvSpPr>
              <p:spPr bwMode="auto">
                <a:xfrm>
                  <a:off x="7407293" y="4430780"/>
                  <a:ext cx="311145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52271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5426126" y="4430780"/>
                  <a:ext cx="387343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52272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5045132" y="4430780"/>
                  <a:ext cx="387343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-2</a:t>
                  </a:r>
                </a:p>
              </p:txBody>
            </p:sp>
            <p:sp>
              <p:nvSpPr>
                <p:cNvPr id="52273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4664138" y="4430780"/>
                  <a:ext cx="387344" cy="366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-3</a:t>
                  </a:r>
                </a:p>
              </p:txBody>
            </p:sp>
          </p:grpSp>
          <p:grpSp>
            <p:nvGrpSpPr>
              <p:cNvPr id="52251" name="Group 204"/>
              <p:cNvGrpSpPr>
                <a:grpSpLocks/>
              </p:cNvGrpSpPr>
              <p:nvPr/>
            </p:nvGrpSpPr>
            <p:grpSpPr bwMode="auto">
              <a:xfrm>
                <a:off x="4876800" y="2362200"/>
                <a:ext cx="2819400" cy="1525100"/>
                <a:chOff x="4876800" y="2362200"/>
                <a:chExt cx="2819400" cy="1525100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5257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0" name="Oval 169"/>
                <p:cNvSpPr/>
                <p:nvPr/>
              </p:nvSpPr>
              <p:spPr bwMode="auto">
                <a:xfrm>
                  <a:off x="6781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1" name="Oval 170"/>
                <p:cNvSpPr/>
                <p:nvPr/>
              </p:nvSpPr>
              <p:spPr bwMode="auto">
                <a:xfrm>
                  <a:off x="4876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2" name="Oval 171"/>
                <p:cNvSpPr/>
                <p:nvPr/>
              </p:nvSpPr>
              <p:spPr bwMode="auto">
                <a:xfrm>
                  <a:off x="7543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73" name="Oval 172"/>
                <p:cNvSpPr/>
                <p:nvPr/>
              </p:nvSpPr>
              <p:spPr bwMode="auto">
                <a:xfrm>
                  <a:off x="7162800" y="3809513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189" name="Oval 188"/>
                <p:cNvSpPr/>
                <p:nvPr/>
              </p:nvSpPr>
              <p:spPr bwMode="auto">
                <a:xfrm>
                  <a:off x="6400800" y="3811100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 bwMode="auto">
                <a:xfrm rot="5400000" flipH="1" flipV="1">
                  <a:off x="5926932" y="2970520"/>
                  <a:ext cx="30480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/>
                <p:cNvSpPr/>
                <p:nvPr/>
              </p:nvSpPr>
              <p:spPr bwMode="auto">
                <a:xfrm>
                  <a:off x="5638800" y="3798400"/>
                  <a:ext cx="1524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sp>
              <p:nvSpPr>
                <p:cNvPr id="52260" name="TextBox 200"/>
                <p:cNvSpPr txBox="1">
                  <a:spLocks noChangeArrowheads="1"/>
                </p:cNvSpPr>
                <p:nvPr/>
              </p:nvSpPr>
              <p:spPr bwMode="auto">
                <a:xfrm>
                  <a:off x="5715000" y="2362200"/>
                  <a:ext cx="184150" cy="366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b="1">
                    <a:cs typeface="Arial" charset="0"/>
                  </a:endParaRPr>
                </a:p>
              </p:txBody>
            </p:sp>
          </p:grpSp>
        </p:grpSp>
        <p:sp>
          <p:nvSpPr>
            <p:cNvPr id="114" name="Oval 113"/>
            <p:cNvSpPr/>
            <p:nvPr/>
          </p:nvSpPr>
          <p:spPr bwMode="auto">
            <a:xfrm>
              <a:off x="3792" y="2448"/>
              <a:ext cx="96" cy="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sp>
        <p:nvSpPr>
          <p:cNvPr id="52245" name="Text Box 103"/>
          <p:cNvSpPr txBox="1">
            <a:spLocks noChangeArrowheads="1"/>
          </p:cNvSpPr>
          <p:nvPr/>
        </p:nvSpPr>
        <p:spPr bwMode="auto">
          <a:xfrm>
            <a:off x="76200" y="231775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  <p:sp>
        <p:nvSpPr>
          <p:cNvPr id="2" name="Oval 110"/>
          <p:cNvSpPr/>
          <p:nvPr/>
        </p:nvSpPr>
        <p:spPr bwMode="auto">
          <a:xfrm>
            <a:off x="1447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Oval 110"/>
          <p:cNvSpPr/>
          <p:nvPr/>
        </p:nvSpPr>
        <p:spPr bwMode="auto">
          <a:xfrm>
            <a:off x="1828800" y="6400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980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-0.12917 0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/>
      <p:bldP spid="128" grpId="0" animBg="1"/>
      <p:bldP spid="140" grpId="0" animBg="1"/>
      <p:bldP spid="71750" grpId="0"/>
      <p:bldP spid="200" grpId="0" animBg="1"/>
      <p:bldP spid="202" grpId="0"/>
      <p:bldP spid="129" grpId="0"/>
      <p:bldP spid="130" grpId="0"/>
      <p:bldP spid="2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200" y="1295400"/>
            <a:ext cx="8229600" cy="1600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Từ các kết quả trên ta có: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y(1)=2 y(0)=6 y(-1)=6 y(-2)=2 y(-3)=0 … y(-∞)=0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y(2)=0 … y(∞)=0    </a:t>
            </a:r>
          </a:p>
        </p:txBody>
      </p:sp>
      <p:sp>
        <p:nvSpPr>
          <p:cNvPr id="53251" name="Text Box 24"/>
          <p:cNvSpPr txBox="1">
            <a:spLocks noChangeArrowheads="1"/>
          </p:cNvSpPr>
          <p:nvPr/>
        </p:nvSpPr>
        <p:spPr bwMode="auto">
          <a:xfrm>
            <a:off x="3962400" y="3062288"/>
            <a:ext cx="714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y[n]]</a:t>
            </a:r>
          </a:p>
        </p:txBody>
      </p:sp>
      <p:sp>
        <p:nvSpPr>
          <p:cNvPr id="53252" name="AutoShape 120"/>
          <p:cNvSpPr>
            <a:spLocks noChangeArrowheads="1"/>
          </p:cNvSpPr>
          <p:nvPr/>
        </p:nvSpPr>
        <p:spPr bwMode="auto">
          <a:xfrm>
            <a:off x="5867400" y="3962400"/>
            <a:ext cx="2667000" cy="685800"/>
          </a:xfrm>
          <a:prstGeom prst="wedgeRoundRectCallout">
            <a:avLst>
              <a:gd name="adj1" fmla="val -52620"/>
              <a:gd name="adj2" fmla="val 82639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200" b="1">
                <a:latin typeface="Times New Roman" pitchFamily="18" charset="0"/>
                <a:cs typeface="Times New Roman" pitchFamily="18" charset="0"/>
              </a:rPr>
              <a:t>Kết quả của phép chập trong ví dụ </a:t>
            </a:r>
            <a:r>
              <a:rPr lang="en-US" b="1">
                <a:cs typeface="Arial" charset="0"/>
              </a:rPr>
              <a:t>2</a:t>
            </a:r>
          </a:p>
        </p:txBody>
      </p:sp>
      <p:grpSp>
        <p:nvGrpSpPr>
          <p:cNvPr id="53253" name="Group 123"/>
          <p:cNvGrpSpPr>
            <a:grpSpLocks/>
          </p:cNvGrpSpPr>
          <p:nvPr/>
        </p:nvGrpSpPr>
        <p:grpSpPr bwMode="auto">
          <a:xfrm>
            <a:off x="304800" y="3351213"/>
            <a:ext cx="4191000" cy="763587"/>
            <a:chOff x="96" y="1920"/>
            <a:chExt cx="2314" cy="481"/>
          </a:xfrm>
        </p:grpSpPr>
        <p:sp>
          <p:nvSpPr>
            <p:cNvPr id="53300" name="Line 121"/>
            <p:cNvSpPr>
              <a:spLocks noChangeShapeType="1"/>
            </p:cNvSpPr>
            <p:nvPr/>
          </p:nvSpPr>
          <p:spPr bwMode="auto">
            <a:xfrm flipV="1">
              <a:off x="139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Text Box 122"/>
            <p:cNvSpPr txBox="1">
              <a:spLocks noChangeArrowheads="1"/>
            </p:cNvSpPr>
            <p:nvPr/>
          </p:nvSpPr>
          <p:spPr bwMode="auto">
            <a:xfrm>
              <a:off x="96" y="1920"/>
              <a:ext cx="231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>
                  <a:cs typeface="Arial" charset="0"/>
                </a:rPr>
                <a:t>Vậy: y(n)={</a:t>
              </a:r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2,6,6,2</a:t>
              </a:r>
              <a:r>
                <a:rPr lang="en-US">
                  <a:cs typeface="Arial" charset="0"/>
                </a:rPr>
                <a:t>}</a:t>
              </a:r>
            </a:p>
            <a:p>
              <a:pPr eaLnBrk="1" hangingPunct="1"/>
              <a:endParaRPr lang="en-US" b="1">
                <a:cs typeface="Arial" charset="0"/>
              </a:endParaRPr>
            </a:p>
          </p:txBody>
        </p:sp>
      </p:grpSp>
      <p:grpSp>
        <p:nvGrpSpPr>
          <p:cNvPr id="53254" name="Group 83"/>
          <p:cNvGrpSpPr>
            <a:grpSpLocks/>
          </p:cNvGrpSpPr>
          <p:nvPr/>
        </p:nvGrpSpPr>
        <p:grpSpPr bwMode="auto">
          <a:xfrm>
            <a:off x="2682875" y="3200400"/>
            <a:ext cx="3870325" cy="3505200"/>
            <a:chOff x="381000" y="915093"/>
            <a:chExt cx="3870262" cy="3504507"/>
          </a:xfrm>
        </p:grpSpPr>
        <p:sp>
          <p:nvSpPr>
            <p:cNvPr id="39" name="Oval 38"/>
            <p:cNvSpPr/>
            <p:nvPr/>
          </p:nvSpPr>
          <p:spPr>
            <a:xfrm>
              <a:off x="2438367" y="3973601"/>
              <a:ext cx="152398" cy="7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42" name="Oval 41"/>
            <p:cNvSpPr/>
            <p:nvPr/>
          </p:nvSpPr>
          <p:spPr>
            <a:xfrm>
              <a:off x="533398" y="3962490"/>
              <a:ext cx="152398" cy="7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43" name="Oval 42"/>
            <p:cNvSpPr/>
            <p:nvPr/>
          </p:nvSpPr>
          <p:spPr>
            <a:xfrm>
              <a:off x="3200354" y="3962490"/>
              <a:ext cx="152398" cy="7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44" name="Oval 43"/>
            <p:cNvSpPr/>
            <p:nvPr/>
          </p:nvSpPr>
          <p:spPr>
            <a:xfrm>
              <a:off x="2819360" y="3962490"/>
              <a:ext cx="152398" cy="7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53286" name="TextBox 35"/>
            <p:cNvSpPr txBox="1">
              <a:spLocks noChangeArrowheads="1"/>
            </p:cNvSpPr>
            <p:nvPr/>
          </p:nvSpPr>
          <p:spPr bwMode="auto">
            <a:xfrm>
              <a:off x="3962400" y="4038600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  <a:cs typeface="Arial" charset="0"/>
                </a:rPr>
                <a:t>k</a:t>
              </a:r>
            </a:p>
          </p:txBody>
        </p:sp>
        <p:grpSp>
          <p:nvGrpSpPr>
            <p:cNvPr id="53287" name="Group 46"/>
            <p:cNvGrpSpPr>
              <a:grpSpLocks/>
            </p:cNvGrpSpPr>
            <p:nvPr/>
          </p:nvGrpSpPr>
          <p:grpSpPr bwMode="auto">
            <a:xfrm>
              <a:off x="381000" y="915093"/>
              <a:ext cx="3809938" cy="3504507"/>
              <a:chOff x="381000" y="903425"/>
              <a:chExt cx="3809938" cy="3504507"/>
            </a:xfrm>
          </p:grpSpPr>
          <p:grpSp>
            <p:nvGrpSpPr>
              <p:cNvPr id="53288" name="Group 37"/>
              <p:cNvGrpSpPr>
                <a:grpSpLocks/>
              </p:cNvGrpSpPr>
              <p:nvPr/>
            </p:nvGrpSpPr>
            <p:grpSpPr bwMode="auto">
              <a:xfrm>
                <a:off x="381000" y="903425"/>
                <a:ext cx="3809938" cy="3428322"/>
                <a:chOff x="381000" y="903425"/>
                <a:chExt cx="3809938" cy="342832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81000" y="4049228"/>
                  <a:ext cx="380993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"/>
                <p:cNvCxnSpPr/>
                <p:nvPr/>
              </p:nvCxnSpPr>
              <p:spPr>
                <a:xfrm rot="16200000" flipV="1">
                  <a:off x="29686" y="2610442"/>
                  <a:ext cx="3428322" cy="142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29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447800" y="3124381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latin typeface="Calibri" pitchFamily="34" charset="0"/>
                      <a:cs typeface="Arial" charset="0"/>
                    </a:rPr>
                    <a:t>2</a:t>
                  </a:r>
                </a:p>
              </p:txBody>
            </p:sp>
          </p:grpSp>
          <p:sp>
            <p:nvSpPr>
              <p:cNvPr id="53289" name="TextBox 38"/>
              <p:cNvSpPr txBox="1">
                <a:spLocks noChangeArrowheads="1"/>
              </p:cNvSpPr>
              <p:nvPr/>
            </p:nvSpPr>
            <p:spPr bwMode="auto">
              <a:xfrm>
                <a:off x="1676400" y="403860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3290" name="TextBox 39"/>
              <p:cNvSpPr txBox="1">
                <a:spLocks noChangeArrowheads="1"/>
              </p:cNvSpPr>
              <p:nvPr/>
            </p:nvSpPr>
            <p:spPr bwMode="auto">
              <a:xfrm>
                <a:off x="1984314" y="403860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3291" name="TextBox 40"/>
              <p:cNvSpPr txBox="1">
                <a:spLocks noChangeArrowheads="1"/>
              </p:cNvSpPr>
              <p:nvPr/>
            </p:nvSpPr>
            <p:spPr bwMode="auto">
              <a:xfrm>
                <a:off x="2362200" y="403860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292" name="TextBox 41"/>
              <p:cNvSpPr txBox="1">
                <a:spLocks noChangeArrowheads="1"/>
              </p:cNvSpPr>
              <p:nvPr/>
            </p:nvSpPr>
            <p:spPr bwMode="auto">
              <a:xfrm>
                <a:off x="2746314" y="403860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53293" name="TextBox 42"/>
              <p:cNvSpPr txBox="1">
                <a:spLocks noChangeArrowheads="1"/>
              </p:cNvSpPr>
              <p:nvPr/>
            </p:nvSpPr>
            <p:spPr bwMode="auto">
              <a:xfrm>
                <a:off x="3124200" y="403860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53294" name="TextBox 43"/>
              <p:cNvSpPr txBox="1">
                <a:spLocks noChangeArrowheads="1"/>
              </p:cNvSpPr>
              <p:nvPr/>
            </p:nvSpPr>
            <p:spPr bwMode="auto">
              <a:xfrm>
                <a:off x="1143000" y="4038600"/>
                <a:ext cx="3722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-1</a:t>
                </a:r>
              </a:p>
            </p:txBody>
          </p:sp>
          <p:sp>
            <p:nvSpPr>
              <p:cNvPr id="53295" name="TextBox 44"/>
              <p:cNvSpPr txBox="1">
                <a:spLocks noChangeArrowheads="1"/>
              </p:cNvSpPr>
              <p:nvPr/>
            </p:nvSpPr>
            <p:spPr bwMode="auto">
              <a:xfrm>
                <a:off x="762000" y="4038600"/>
                <a:ext cx="3722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-2</a:t>
                </a:r>
              </a:p>
            </p:txBody>
          </p:sp>
          <p:sp>
            <p:nvSpPr>
              <p:cNvPr id="53296" name="TextBox 45"/>
              <p:cNvSpPr txBox="1">
                <a:spLocks noChangeArrowheads="1"/>
              </p:cNvSpPr>
              <p:nvPr/>
            </p:nvSpPr>
            <p:spPr bwMode="auto">
              <a:xfrm>
                <a:off x="381000" y="4038600"/>
                <a:ext cx="3722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Calibri" pitchFamily="34" charset="0"/>
                    <a:cs typeface="Arial" charset="0"/>
                  </a:rPr>
                  <a:t>-3</a:t>
                </a:r>
              </a:p>
            </p:txBody>
          </p:sp>
        </p:grpSp>
      </p:grpSp>
      <p:grpSp>
        <p:nvGrpSpPr>
          <p:cNvPr id="53255" name="Group 81"/>
          <p:cNvGrpSpPr>
            <a:grpSpLocks/>
          </p:cNvGrpSpPr>
          <p:nvPr/>
        </p:nvGrpSpPr>
        <p:grpSpPr bwMode="auto">
          <a:xfrm>
            <a:off x="3962400" y="4495800"/>
            <a:ext cx="152400" cy="1828800"/>
            <a:chOff x="6858000" y="5105400"/>
            <a:chExt cx="152400" cy="1828799"/>
          </a:xfrm>
        </p:grpSpPr>
        <p:grpSp>
          <p:nvGrpSpPr>
            <p:cNvPr id="53272" name="Group 135"/>
            <p:cNvGrpSpPr>
              <a:grpSpLocks/>
            </p:cNvGrpSpPr>
            <p:nvPr/>
          </p:nvGrpSpPr>
          <p:grpSpPr bwMode="auto">
            <a:xfrm>
              <a:off x="6931026" y="5715001"/>
              <a:ext cx="3174" cy="609599"/>
              <a:chOff x="2968626" y="5105400"/>
              <a:chExt cx="3174" cy="609599"/>
            </a:xfrm>
          </p:grpSpPr>
          <p:cxnSp>
            <p:nvCxnSpPr>
              <p:cNvPr id="35" name="Straight Connector 34"/>
              <p:cNvCxnSpPr/>
              <p:nvPr/>
            </p:nvCxnSpPr>
            <p:spPr bwMode="auto">
              <a:xfrm rot="5400000" flipH="1" flipV="1">
                <a:off x="2817019" y="5257005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auto">
              <a:xfrm rot="5400000" flipH="1" flipV="1">
                <a:off x="2818607" y="5561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273" name="Group 135"/>
            <p:cNvGrpSpPr>
              <a:grpSpLocks/>
            </p:cNvGrpSpPr>
            <p:nvPr/>
          </p:nvGrpSpPr>
          <p:grpSpPr bwMode="auto">
            <a:xfrm>
              <a:off x="6931026" y="6324600"/>
              <a:ext cx="3174" cy="609599"/>
              <a:chOff x="2968626" y="5105400"/>
              <a:chExt cx="3174" cy="609599"/>
            </a:xfrm>
          </p:grpSpPr>
          <p:cxnSp>
            <p:nvCxnSpPr>
              <p:cNvPr id="68" name="Straight Connector 67"/>
              <p:cNvCxnSpPr/>
              <p:nvPr/>
            </p:nvCxnSpPr>
            <p:spPr bwMode="auto">
              <a:xfrm rot="5400000" flipH="1" flipV="1">
                <a:off x="2817019" y="5257005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auto">
              <a:xfrm rot="5400000" flipH="1" flipV="1">
                <a:off x="2818607" y="5561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274" name="Group 135"/>
            <p:cNvGrpSpPr>
              <a:grpSpLocks/>
            </p:cNvGrpSpPr>
            <p:nvPr/>
          </p:nvGrpSpPr>
          <p:grpSpPr bwMode="auto">
            <a:xfrm>
              <a:off x="6934200" y="5105401"/>
              <a:ext cx="3174" cy="609599"/>
              <a:chOff x="2968626" y="5105400"/>
              <a:chExt cx="3174" cy="609599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 rot="5400000" flipH="1" flipV="1">
                <a:off x="2817020" y="5257005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auto">
              <a:xfrm rot="5400000" flipH="1" flipV="1">
                <a:off x="2818608" y="5561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/>
            <p:cNvSpPr/>
            <p:nvPr/>
          </p:nvSpPr>
          <p:spPr bwMode="auto">
            <a:xfrm>
              <a:off x="6858000" y="51054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grpSp>
        <p:nvGrpSpPr>
          <p:cNvPr id="53256" name="Group 83"/>
          <p:cNvGrpSpPr>
            <a:grpSpLocks/>
          </p:cNvGrpSpPr>
          <p:nvPr/>
        </p:nvGrpSpPr>
        <p:grpSpPr bwMode="auto">
          <a:xfrm>
            <a:off x="4343400" y="5638800"/>
            <a:ext cx="152400" cy="685800"/>
            <a:chOff x="7162800" y="5562600"/>
            <a:chExt cx="152400" cy="685799"/>
          </a:xfrm>
        </p:grpSpPr>
        <p:grpSp>
          <p:nvGrpSpPr>
            <p:cNvPr id="53268" name="Group 135"/>
            <p:cNvGrpSpPr>
              <a:grpSpLocks/>
            </p:cNvGrpSpPr>
            <p:nvPr/>
          </p:nvGrpSpPr>
          <p:grpSpPr bwMode="auto">
            <a:xfrm>
              <a:off x="7235826" y="5638800"/>
              <a:ext cx="3174" cy="609599"/>
              <a:chOff x="2968626" y="5105400"/>
              <a:chExt cx="3174" cy="609599"/>
            </a:xfrm>
          </p:grpSpPr>
          <p:cxnSp>
            <p:nvCxnSpPr>
              <p:cNvPr id="80" name="Straight Connector 79"/>
              <p:cNvCxnSpPr/>
              <p:nvPr/>
            </p:nvCxnSpPr>
            <p:spPr bwMode="auto">
              <a:xfrm rot="5400000" flipH="1" flipV="1">
                <a:off x="2817019" y="52570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rot="5400000" flipH="1" flipV="1">
                <a:off x="2818607" y="5561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/>
            <p:cNvSpPr/>
            <p:nvPr/>
          </p:nvSpPr>
          <p:spPr bwMode="auto">
            <a:xfrm>
              <a:off x="7162800" y="5562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grpSp>
        <p:nvGrpSpPr>
          <p:cNvPr id="53257" name="Group 84"/>
          <p:cNvGrpSpPr>
            <a:grpSpLocks/>
          </p:cNvGrpSpPr>
          <p:nvPr/>
        </p:nvGrpSpPr>
        <p:grpSpPr bwMode="auto">
          <a:xfrm>
            <a:off x="3627438" y="4419600"/>
            <a:ext cx="106362" cy="1905000"/>
            <a:chOff x="7229711" y="5588000"/>
            <a:chExt cx="25032" cy="660399"/>
          </a:xfrm>
        </p:grpSpPr>
        <p:grpSp>
          <p:nvGrpSpPr>
            <p:cNvPr id="53264" name="Group 135"/>
            <p:cNvGrpSpPr>
              <a:grpSpLocks/>
            </p:cNvGrpSpPr>
            <p:nvPr/>
          </p:nvGrpSpPr>
          <p:grpSpPr bwMode="auto">
            <a:xfrm>
              <a:off x="7235826" y="5638800"/>
              <a:ext cx="3174" cy="609599"/>
              <a:chOff x="2968626" y="5105400"/>
              <a:chExt cx="3174" cy="609599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 rot="5400000" flipH="1" flipV="1">
                <a:off x="2816705" y="5257014"/>
                <a:ext cx="305435" cy="1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 bwMode="auto">
              <a:xfrm rot="5400000" flipH="1" flipV="1">
                <a:off x="2818662" y="5561810"/>
                <a:ext cx="304884" cy="1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/>
            <p:cNvSpPr/>
            <p:nvPr/>
          </p:nvSpPr>
          <p:spPr bwMode="auto">
            <a:xfrm flipV="1">
              <a:off x="7229711" y="5588000"/>
              <a:ext cx="25032" cy="5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grpSp>
        <p:nvGrpSpPr>
          <p:cNvPr id="53258" name="Group 89"/>
          <p:cNvGrpSpPr>
            <a:grpSpLocks/>
          </p:cNvGrpSpPr>
          <p:nvPr/>
        </p:nvGrpSpPr>
        <p:grpSpPr bwMode="auto">
          <a:xfrm>
            <a:off x="3200400" y="5638800"/>
            <a:ext cx="152400" cy="685800"/>
            <a:chOff x="7162800" y="5562600"/>
            <a:chExt cx="152400" cy="685799"/>
          </a:xfrm>
        </p:grpSpPr>
        <p:grpSp>
          <p:nvGrpSpPr>
            <p:cNvPr id="53260" name="Group 135"/>
            <p:cNvGrpSpPr>
              <a:grpSpLocks/>
            </p:cNvGrpSpPr>
            <p:nvPr/>
          </p:nvGrpSpPr>
          <p:grpSpPr bwMode="auto">
            <a:xfrm>
              <a:off x="7235826" y="5638800"/>
              <a:ext cx="3174" cy="609599"/>
              <a:chOff x="2968626" y="5105400"/>
              <a:chExt cx="3174" cy="609599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 rot="5400000" flipH="1" flipV="1">
                <a:off x="2817019" y="52570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 bwMode="auto">
              <a:xfrm rot="5400000" flipH="1" flipV="1">
                <a:off x="2818607" y="5561805"/>
                <a:ext cx="30480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 bwMode="auto">
            <a:xfrm>
              <a:off x="7162800" y="5562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</p:grpSp>
      <p:sp>
        <p:nvSpPr>
          <p:cNvPr id="53259" name="Text Box 54"/>
          <p:cNvSpPr txBox="1">
            <a:spLocks noChangeArrowheads="1"/>
          </p:cNvSpPr>
          <p:nvPr/>
        </p:nvSpPr>
        <p:spPr bwMode="auto">
          <a:xfrm>
            <a:off x="76200" y="155575"/>
            <a:ext cx="5511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>
                <a:latin typeface="Times New Roman" pitchFamily="18" charset="0"/>
                <a:cs typeface="Times New Roman" pitchFamily="18" charset="0"/>
              </a:rPr>
              <a:t>2.3.2 CÁCH TÍNH TÍCH CHẬP</a:t>
            </a:r>
          </a:p>
        </p:txBody>
      </p:sp>
    </p:spTree>
    <p:extLst>
      <p:ext uri="{BB962C8B-B14F-4D97-AF65-F5344CB8AC3E}">
        <p14:creationId xmlns:p14="http://schemas.microsoft.com/office/powerpoint/2010/main" val="24739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2.1.1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 2" pitchFamily="18" charset="2"/>
              <a:buAutoNum type="arabicPeriod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 2" pitchFamily="18" charset="2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66800" y="2819400"/>
          <a:ext cx="2001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092200" imgH="457200" progId="Equation.3">
                  <p:embed/>
                </p:oleObj>
              </mc:Choice>
              <mc:Fallback>
                <p:oleObj name="Equation" r:id="rId3" imgW="109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2001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5226050" y="2667000"/>
          <a:ext cx="2774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435100" imgH="482600" progId="Equation.3">
                  <p:embed/>
                </p:oleObj>
              </mc:Choice>
              <mc:Fallback>
                <p:oleObj name="Equation" r:id="rId5" imgW="143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667000"/>
                        <a:ext cx="27749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4191000" y="2376488"/>
            <a:ext cx="4829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Tín hiệu bước nhảy dịch chuyển có dạng sau:</a:t>
            </a:r>
          </a:p>
        </p:txBody>
      </p:sp>
      <p:pic>
        <p:nvPicPr>
          <p:cNvPr id="1109" name="Picture 85" descr="u[n]cuo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73463"/>
            <a:ext cx="41910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0" name="Picture 86" descr="u[n-n0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40125"/>
            <a:ext cx="42672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Bài về nhà: Hãy tính tích chập y[n]=x[n]*h[n] trong đó y[n] và h[n] được cho như sau:</a:t>
            </a:r>
          </a:p>
          <a:p>
            <a:endParaRPr lang="en-US" smtClean="0">
              <a:latin typeface="Arial" charset="0"/>
            </a:endParaRP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381000" y="2909888"/>
            <a:ext cx="3810000" cy="2805112"/>
            <a:chOff x="240" y="1399"/>
            <a:chExt cx="2400" cy="1767"/>
          </a:xfrm>
        </p:grpSpPr>
        <p:grpSp>
          <p:nvGrpSpPr>
            <p:cNvPr id="54311" name="Group 22"/>
            <p:cNvGrpSpPr>
              <a:grpSpLocks/>
            </p:cNvGrpSpPr>
            <p:nvPr/>
          </p:nvGrpSpPr>
          <p:grpSpPr bwMode="auto">
            <a:xfrm>
              <a:off x="1296" y="2544"/>
              <a:ext cx="96" cy="384"/>
              <a:chOff x="2057400" y="3429000"/>
              <a:chExt cx="152400" cy="610394"/>
            </a:xfrm>
          </p:grpSpPr>
          <p:cxnSp>
            <p:nvCxnSpPr>
              <p:cNvPr id="54335" name="Straight Connector 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66106" y="3771900"/>
                <a:ext cx="533400" cy="1588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" name="Oval 18"/>
              <p:cNvSpPr>
                <a:spLocks noChangeArrowheads="1"/>
              </p:cNvSpPr>
              <p:nvPr/>
            </p:nvSpPr>
            <p:spPr bwMode="auto">
              <a:xfrm>
                <a:off x="2057400" y="3429000"/>
                <a:ext cx="152400" cy="76299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76" y="2880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056" y="2880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grpSp>
          <p:nvGrpSpPr>
            <p:cNvPr id="54314" name="Group 24"/>
            <p:cNvGrpSpPr>
              <a:grpSpLocks/>
            </p:cNvGrpSpPr>
            <p:nvPr/>
          </p:nvGrpSpPr>
          <p:grpSpPr bwMode="auto">
            <a:xfrm>
              <a:off x="1536" y="2543"/>
              <a:ext cx="96" cy="385"/>
              <a:chOff x="2057400" y="3429000"/>
              <a:chExt cx="152400" cy="610394"/>
            </a:xfrm>
          </p:grpSpPr>
          <p:cxnSp>
            <p:nvCxnSpPr>
              <p:cNvPr id="54333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66106" y="3771900"/>
                <a:ext cx="533400" cy="1588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2057400" y="3429000"/>
                <a:ext cx="152400" cy="76101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36" y="2880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016" y="2880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816" y="2880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318" name="TextBox 34"/>
            <p:cNvSpPr txBox="1">
              <a:spLocks noChangeArrowheads="1"/>
            </p:cNvSpPr>
            <p:nvPr/>
          </p:nvSpPr>
          <p:spPr bwMode="auto">
            <a:xfrm>
              <a:off x="1104" y="1399"/>
              <a:ext cx="3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x[n]</a:t>
              </a:r>
            </a:p>
          </p:txBody>
        </p:sp>
        <p:cxnSp>
          <p:nvCxnSpPr>
            <p:cNvPr id="54319" name="Straight Arrow Connector 4"/>
            <p:cNvCxnSpPr>
              <a:cxnSpLocks noChangeShapeType="1"/>
            </p:cNvCxnSpPr>
            <p:nvPr/>
          </p:nvCxnSpPr>
          <p:spPr bwMode="auto">
            <a:xfrm>
              <a:off x="240" y="2942"/>
              <a:ext cx="2400" cy="1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0" name="Straight Arrow Connector 5"/>
            <p:cNvCxnSpPr>
              <a:cxnSpLocks noChangeShapeType="1"/>
            </p:cNvCxnSpPr>
            <p:nvPr/>
          </p:nvCxnSpPr>
          <p:spPr bwMode="auto">
            <a:xfrm rot="5400000" flipH="1" flipV="1">
              <a:off x="265" y="2238"/>
              <a:ext cx="1680" cy="1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1" name="TextBox 30"/>
            <p:cNvSpPr txBox="1">
              <a:spLocks noChangeArrowheads="1"/>
            </p:cNvSpPr>
            <p:nvPr/>
          </p:nvSpPr>
          <p:spPr bwMode="auto">
            <a:xfrm>
              <a:off x="912" y="24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4322" name="TextBox 38"/>
            <p:cNvSpPr txBox="1">
              <a:spLocks noChangeArrowheads="1"/>
            </p:cNvSpPr>
            <p:nvPr/>
          </p:nvSpPr>
          <p:spPr bwMode="auto">
            <a:xfrm>
              <a:off x="1056" y="29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54323" name="TextBox 39"/>
            <p:cNvSpPr txBox="1">
              <a:spLocks noChangeArrowheads="1"/>
            </p:cNvSpPr>
            <p:nvPr/>
          </p:nvSpPr>
          <p:spPr bwMode="auto">
            <a:xfrm>
              <a:off x="1250" y="29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4324" name="TextBox 40"/>
            <p:cNvSpPr txBox="1">
              <a:spLocks noChangeArrowheads="1"/>
            </p:cNvSpPr>
            <p:nvPr/>
          </p:nvSpPr>
          <p:spPr bwMode="auto">
            <a:xfrm>
              <a:off x="1488" y="29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4325" name="TextBox 41"/>
            <p:cNvSpPr txBox="1">
              <a:spLocks noChangeArrowheads="1"/>
            </p:cNvSpPr>
            <p:nvPr/>
          </p:nvSpPr>
          <p:spPr bwMode="auto">
            <a:xfrm>
              <a:off x="1730" y="29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54326" name="TextBox 42"/>
            <p:cNvSpPr txBox="1">
              <a:spLocks noChangeArrowheads="1"/>
            </p:cNvSpPr>
            <p:nvPr/>
          </p:nvSpPr>
          <p:spPr bwMode="auto">
            <a:xfrm>
              <a:off x="1968" y="29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54327" name="TextBox 43"/>
            <p:cNvSpPr txBox="1">
              <a:spLocks noChangeArrowheads="1"/>
            </p:cNvSpPr>
            <p:nvPr/>
          </p:nvSpPr>
          <p:spPr bwMode="auto">
            <a:xfrm>
              <a:off x="720" y="29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54328" name="TextBox 44"/>
            <p:cNvSpPr txBox="1">
              <a:spLocks noChangeArrowheads="1"/>
            </p:cNvSpPr>
            <p:nvPr/>
          </p:nvSpPr>
          <p:spPr bwMode="auto">
            <a:xfrm>
              <a:off x="480" y="29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54329" name="TextBox 45"/>
            <p:cNvSpPr txBox="1">
              <a:spLocks noChangeArrowheads="1"/>
            </p:cNvSpPr>
            <p:nvPr/>
          </p:nvSpPr>
          <p:spPr bwMode="auto">
            <a:xfrm>
              <a:off x="240" y="29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-3</a:t>
              </a:r>
            </a:p>
          </p:txBody>
        </p:sp>
        <p:grpSp>
          <p:nvGrpSpPr>
            <p:cNvPr id="54330" name="Group 22"/>
            <p:cNvGrpSpPr>
              <a:grpSpLocks/>
            </p:cNvGrpSpPr>
            <p:nvPr/>
          </p:nvGrpSpPr>
          <p:grpSpPr bwMode="auto">
            <a:xfrm>
              <a:off x="1776" y="2544"/>
              <a:ext cx="96" cy="384"/>
              <a:chOff x="2057400" y="3429000"/>
              <a:chExt cx="152400" cy="610394"/>
            </a:xfrm>
          </p:grpSpPr>
          <p:cxnSp>
            <p:nvCxnSpPr>
              <p:cNvPr id="54331" name="Straight Connector 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66106" y="3771900"/>
                <a:ext cx="533400" cy="1588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057400" y="3429000"/>
                <a:ext cx="152400" cy="76299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</p:grpSp>
      <p:grpSp>
        <p:nvGrpSpPr>
          <p:cNvPr id="54276" name="Group 30"/>
          <p:cNvGrpSpPr>
            <a:grpSpLocks/>
          </p:cNvGrpSpPr>
          <p:nvPr/>
        </p:nvGrpSpPr>
        <p:grpSpPr bwMode="auto">
          <a:xfrm>
            <a:off x="4724400" y="2670175"/>
            <a:ext cx="3879850" cy="3033713"/>
            <a:chOff x="2976" y="1111"/>
            <a:chExt cx="2444" cy="1911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274" y="2743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4234" y="2743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54279" name="Straight Connector 56"/>
            <p:cNvCxnSpPr>
              <a:cxnSpLocks noChangeShapeType="1"/>
            </p:cNvCxnSpPr>
            <p:nvPr/>
          </p:nvCxnSpPr>
          <p:spPr bwMode="auto">
            <a:xfrm rot="5400000" flipH="1" flipV="1">
              <a:off x="3432" y="2622"/>
              <a:ext cx="336" cy="1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552" y="2400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3034" y="2743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4714" y="2743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4474" y="2743"/>
              <a:ext cx="96" cy="48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284" name="TextBox 63"/>
            <p:cNvSpPr txBox="1">
              <a:spLocks noChangeArrowheads="1"/>
            </p:cNvSpPr>
            <p:nvPr/>
          </p:nvSpPr>
          <p:spPr bwMode="auto">
            <a:xfrm>
              <a:off x="3802" y="1262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h[n]</a:t>
              </a:r>
            </a:p>
          </p:txBody>
        </p:sp>
        <p:sp>
          <p:nvSpPr>
            <p:cNvPr id="54285" name="TextBox 64"/>
            <p:cNvSpPr txBox="1">
              <a:spLocks noChangeArrowheads="1"/>
            </p:cNvSpPr>
            <p:nvPr/>
          </p:nvSpPr>
          <p:spPr bwMode="auto">
            <a:xfrm>
              <a:off x="5232" y="2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k</a:t>
              </a:r>
            </a:p>
          </p:txBody>
        </p:sp>
        <p:cxnSp>
          <p:nvCxnSpPr>
            <p:cNvPr id="54286" name="Straight Arrow Connector 75"/>
            <p:cNvCxnSpPr>
              <a:cxnSpLocks noChangeShapeType="1"/>
            </p:cNvCxnSpPr>
            <p:nvPr/>
          </p:nvCxnSpPr>
          <p:spPr bwMode="auto">
            <a:xfrm>
              <a:off x="2976" y="2799"/>
              <a:ext cx="2400" cy="1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7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3840" y="1111"/>
              <a:ext cx="1" cy="1680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88" name="TextBox 78"/>
            <p:cNvSpPr txBox="1">
              <a:spLocks noChangeArrowheads="1"/>
            </p:cNvSpPr>
            <p:nvPr/>
          </p:nvSpPr>
          <p:spPr bwMode="auto">
            <a:xfrm>
              <a:off x="3640" y="19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4289" name="TextBox 67"/>
            <p:cNvSpPr txBox="1">
              <a:spLocks noChangeArrowheads="1"/>
            </p:cNvSpPr>
            <p:nvPr/>
          </p:nvSpPr>
          <p:spPr bwMode="auto">
            <a:xfrm>
              <a:off x="3792" y="2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54290" name="TextBox 68"/>
            <p:cNvSpPr txBox="1">
              <a:spLocks noChangeArrowheads="1"/>
            </p:cNvSpPr>
            <p:nvPr/>
          </p:nvSpPr>
          <p:spPr bwMode="auto">
            <a:xfrm>
              <a:off x="3986" y="2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4291" name="TextBox 69"/>
            <p:cNvSpPr txBox="1">
              <a:spLocks noChangeArrowheads="1"/>
            </p:cNvSpPr>
            <p:nvPr/>
          </p:nvSpPr>
          <p:spPr bwMode="auto">
            <a:xfrm>
              <a:off x="4224" y="2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4292" name="TextBox 70"/>
            <p:cNvSpPr txBox="1">
              <a:spLocks noChangeArrowheads="1"/>
            </p:cNvSpPr>
            <p:nvPr/>
          </p:nvSpPr>
          <p:spPr bwMode="auto">
            <a:xfrm>
              <a:off x="4466" y="2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54293" name="TextBox 71"/>
            <p:cNvSpPr txBox="1">
              <a:spLocks noChangeArrowheads="1"/>
            </p:cNvSpPr>
            <p:nvPr/>
          </p:nvSpPr>
          <p:spPr bwMode="auto">
            <a:xfrm>
              <a:off x="4704" y="2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54294" name="TextBox 72"/>
            <p:cNvSpPr txBox="1">
              <a:spLocks noChangeArrowheads="1"/>
            </p:cNvSpPr>
            <p:nvPr/>
          </p:nvSpPr>
          <p:spPr bwMode="auto">
            <a:xfrm>
              <a:off x="3456" y="279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-1</a:t>
              </a:r>
            </a:p>
          </p:txBody>
        </p:sp>
        <p:sp>
          <p:nvSpPr>
            <p:cNvPr id="54295" name="TextBox 73"/>
            <p:cNvSpPr txBox="1">
              <a:spLocks noChangeArrowheads="1"/>
            </p:cNvSpPr>
            <p:nvPr/>
          </p:nvSpPr>
          <p:spPr bwMode="auto">
            <a:xfrm>
              <a:off x="3216" y="279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54296" name="TextBox 74"/>
            <p:cNvSpPr txBox="1">
              <a:spLocks noChangeArrowheads="1"/>
            </p:cNvSpPr>
            <p:nvPr/>
          </p:nvSpPr>
          <p:spPr bwMode="auto">
            <a:xfrm>
              <a:off x="2976" y="279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  <a:cs typeface="Arial" charset="0"/>
                </a:rPr>
                <a:t>-3</a:t>
              </a:r>
            </a:p>
          </p:txBody>
        </p:sp>
        <p:grpSp>
          <p:nvGrpSpPr>
            <p:cNvPr id="54297" name="Group 84"/>
            <p:cNvGrpSpPr>
              <a:grpSpLocks/>
            </p:cNvGrpSpPr>
            <p:nvPr/>
          </p:nvGrpSpPr>
          <p:grpSpPr bwMode="auto">
            <a:xfrm>
              <a:off x="3792" y="2064"/>
              <a:ext cx="96" cy="720"/>
              <a:chOff x="6262255" y="2971800"/>
              <a:chExt cx="152400" cy="1143000"/>
            </a:xfrm>
          </p:grpSpPr>
          <p:grpSp>
            <p:nvGrpSpPr>
              <p:cNvPr id="54307" name="Group 10"/>
              <p:cNvGrpSpPr>
                <a:grpSpLocks/>
              </p:cNvGrpSpPr>
              <p:nvPr/>
            </p:nvGrpSpPr>
            <p:grpSpPr bwMode="auto">
              <a:xfrm>
                <a:off x="6324600" y="3048000"/>
                <a:ext cx="1588" cy="1066800"/>
                <a:chOff x="6324600" y="3048000"/>
                <a:chExt cx="1588" cy="1066800"/>
              </a:xfrm>
            </p:grpSpPr>
            <p:cxnSp>
              <p:nvCxnSpPr>
                <p:cNvPr id="54309" name="Straight Connector 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058694" y="3313906"/>
                  <a:ext cx="5334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310" name="Straight Connector 8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058694" y="3847306"/>
                  <a:ext cx="5334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" name="Oval 86"/>
              <p:cNvSpPr>
                <a:spLocks noChangeArrowheads="1"/>
              </p:cNvSpPr>
              <p:nvPr/>
            </p:nvSpPr>
            <p:spPr bwMode="auto">
              <a:xfrm>
                <a:off x="6262255" y="29718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54298" name="Group 56"/>
            <p:cNvGrpSpPr>
              <a:grpSpLocks/>
            </p:cNvGrpSpPr>
            <p:nvPr/>
          </p:nvGrpSpPr>
          <p:grpSpPr bwMode="auto">
            <a:xfrm>
              <a:off x="4032" y="1728"/>
              <a:ext cx="96" cy="1056"/>
              <a:chOff x="4855" y="1399"/>
              <a:chExt cx="96" cy="1056"/>
            </a:xfrm>
          </p:grpSpPr>
          <p:cxnSp>
            <p:nvCxnSpPr>
              <p:cNvPr id="54301" name="Straight Connector 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28" y="2286"/>
                <a:ext cx="336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4302" name="Group 84"/>
              <p:cNvGrpSpPr>
                <a:grpSpLocks/>
              </p:cNvGrpSpPr>
              <p:nvPr/>
            </p:nvGrpSpPr>
            <p:grpSpPr bwMode="auto">
              <a:xfrm>
                <a:off x="4855" y="1399"/>
                <a:ext cx="96" cy="720"/>
                <a:chOff x="6262255" y="2971800"/>
                <a:chExt cx="152400" cy="1143000"/>
              </a:xfrm>
            </p:grpSpPr>
            <p:grpSp>
              <p:nvGrpSpPr>
                <p:cNvPr id="54303" name="Group 10"/>
                <p:cNvGrpSpPr>
                  <a:grpSpLocks/>
                </p:cNvGrpSpPr>
                <p:nvPr/>
              </p:nvGrpSpPr>
              <p:grpSpPr bwMode="auto">
                <a:xfrm>
                  <a:off x="6324600" y="3048000"/>
                  <a:ext cx="1588" cy="1066800"/>
                  <a:chOff x="6324600" y="3048000"/>
                  <a:chExt cx="1588" cy="1066800"/>
                </a:xfrm>
              </p:grpSpPr>
              <p:cxnSp>
                <p:nvCxnSpPr>
                  <p:cNvPr id="54305" name="Straight Connector 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058694" y="3313906"/>
                    <a:ext cx="5334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4306" name="Straight Connector 8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058694" y="3847306"/>
                    <a:ext cx="5334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6262255" y="2971800"/>
                  <a:ext cx="152400" cy="76200"/>
                </a:xfrm>
                <a:prstGeom prst="ellipse">
                  <a:avLst/>
                </a:prstGeom>
                <a:solidFill>
                  <a:schemeClr val="accent1"/>
                </a:solidFill>
                <a:ln w="25400" algn="ctr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</a:endParaRPr>
                </a:p>
              </p:txBody>
            </p:sp>
          </p:grpSp>
        </p:grpSp>
        <p:sp>
          <p:nvSpPr>
            <p:cNvPr id="54299" name="Text Box 63"/>
            <p:cNvSpPr txBox="1">
              <a:spLocks noChangeArrowheads="1"/>
            </p:cNvSpPr>
            <p:nvPr/>
          </p:nvSpPr>
          <p:spPr bwMode="auto">
            <a:xfrm>
              <a:off x="3648" y="16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cs typeface="Arial" charset="0"/>
                </a:rPr>
                <a:t>3</a:t>
              </a:r>
            </a:p>
          </p:txBody>
        </p:sp>
        <p:sp>
          <p:nvSpPr>
            <p:cNvPr id="54300" name="Text Box 64"/>
            <p:cNvSpPr txBox="1">
              <a:spLocks noChangeArrowheads="1"/>
            </p:cNvSpPr>
            <p:nvPr/>
          </p:nvSpPr>
          <p:spPr bwMode="auto">
            <a:xfrm>
              <a:off x="3648" y="2279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LTI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51</a:t>
            </a:fld>
            <a:endParaRPr lang="en-US" sz="1600"/>
          </a:p>
        </p:txBody>
      </p:sp>
      <p:sp>
        <p:nvSpPr>
          <p:cNvPr id="5" name="object 8"/>
          <p:cNvSpPr txBox="1"/>
          <p:nvPr/>
        </p:nvSpPr>
        <p:spPr>
          <a:xfrm>
            <a:off x="457200" y="1286700"/>
            <a:ext cx="457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Giao hoán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x(n)*h(n)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=</a:t>
            </a:r>
            <a:r>
              <a:rPr sz="2400" spc="-7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h(n)*x(n)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457200" y="3371532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Kết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2260600" y="3371532"/>
            <a:ext cx="490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[x(n)*h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(n)]*h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x(n)*[h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(n)*h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(n)]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2"/>
          <p:cNvSpPr/>
          <p:nvPr/>
        </p:nvSpPr>
        <p:spPr>
          <a:xfrm>
            <a:off x="2001521" y="2238882"/>
            <a:ext cx="1125474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 txBox="1"/>
          <p:nvPr/>
        </p:nvSpPr>
        <p:spPr>
          <a:xfrm>
            <a:off x="2111477" y="2347912"/>
            <a:ext cx="908050" cy="67818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540"/>
              </a:spcBef>
            </a:pPr>
            <a:r>
              <a:rPr sz="1800" b="1" spc="-5" dirty="0">
                <a:latin typeface="Arial"/>
                <a:cs typeface="Arial"/>
              </a:rPr>
              <a:t>h(n)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4"/>
          <p:cNvGrpSpPr/>
          <p:nvPr/>
        </p:nvGrpSpPr>
        <p:grpSpPr>
          <a:xfrm>
            <a:off x="1203427" y="2647950"/>
            <a:ext cx="2724150" cy="76200"/>
            <a:chOff x="1644116" y="2511425"/>
            <a:chExt cx="2724150" cy="76200"/>
          </a:xfrm>
        </p:grpSpPr>
        <p:sp>
          <p:nvSpPr>
            <p:cNvPr id="11" name="object 15"/>
            <p:cNvSpPr/>
            <p:nvPr/>
          </p:nvSpPr>
          <p:spPr>
            <a:xfrm>
              <a:off x="1644116" y="2549525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2475979" y="2511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3460216" y="2549525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4292066" y="2511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9"/>
          <p:cNvSpPr txBox="1"/>
          <p:nvPr/>
        </p:nvSpPr>
        <p:spPr>
          <a:xfrm>
            <a:off x="1309688" y="2295461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3327083" y="2292261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5902199" y="2238882"/>
            <a:ext cx="112623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/>
          <p:cNvSpPr txBox="1"/>
          <p:nvPr/>
        </p:nvSpPr>
        <p:spPr>
          <a:xfrm>
            <a:off x="6011965" y="2347912"/>
            <a:ext cx="908050" cy="67818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40"/>
              </a:spcBef>
            </a:pPr>
            <a:r>
              <a:rPr sz="1800" b="1" spc="-5" dirty="0"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23"/>
          <p:cNvGrpSpPr/>
          <p:nvPr/>
        </p:nvGrpSpPr>
        <p:grpSpPr>
          <a:xfrm>
            <a:off x="5103915" y="2649537"/>
            <a:ext cx="2724785" cy="76200"/>
            <a:chOff x="5544604" y="2513012"/>
            <a:chExt cx="2724785" cy="76200"/>
          </a:xfrm>
        </p:grpSpPr>
        <p:sp>
          <p:nvSpPr>
            <p:cNvPr id="20" name="object 24"/>
            <p:cNvSpPr/>
            <p:nvPr/>
          </p:nvSpPr>
          <p:spPr>
            <a:xfrm>
              <a:off x="5544604" y="2551112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5"/>
            <p:cNvSpPr/>
            <p:nvPr/>
          </p:nvSpPr>
          <p:spPr>
            <a:xfrm>
              <a:off x="6376466" y="25130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6"/>
            <p:cNvSpPr/>
            <p:nvPr/>
          </p:nvSpPr>
          <p:spPr>
            <a:xfrm>
              <a:off x="7360704" y="2551112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7"/>
            <p:cNvSpPr/>
            <p:nvPr/>
          </p:nvSpPr>
          <p:spPr>
            <a:xfrm>
              <a:off x="8192566" y="25130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8"/>
          <p:cNvSpPr txBox="1"/>
          <p:nvPr/>
        </p:nvSpPr>
        <p:spPr>
          <a:xfrm>
            <a:off x="5196421" y="2285936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9"/>
          <p:cNvSpPr txBox="1"/>
          <p:nvPr/>
        </p:nvSpPr>
        <p:spPr>
          <a:xfrm>
            <a:off x="7189585" y="2285936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30"/>
          <p:cNvGrpSpPr/>
          <p:nvPr/>
        </p:nvGrpSpPr>
        <p:grpSpPr>
          <a:xfrm>
            <a:off x="4179202" y="2547937"/>
            <a:ext cx="637540" cy="300355"/>
            <a:chOff x="4619891" y="2411412"/>
            <a:chExt cx="637540" cy="300355"/>
          </a:xfrm>
        </p:grpSpPr>
        <p:sp>
          <p:nvSpPr>
            <p:cNvPr id="27" name="object 31"/>
            <p:cNvSpPr/>
            <p:nvPr/>
          </p:nvSpPr>
          <p:spPr>
            <a:xfrm>
              <a:off x="4626241" y="2417762"/>
              <a:ext cx="624840" cy="287655"/>
            </a:xfrm>
            <a:custGeom>
              <a:avLst/>
              <a:gdLst/>
              <a:ahLst/>
              <a:cxnLst/>
              <a:rect l="l" t="t" r="r" b="b"/>
              <a:pathLst>
                <a:path w="624839" h="287655">
                  <a:moveTo>
                    <a:pt x="509028" y="0"/>
                  </a:moveTo>
                  <a:lnTo>
                    <a:pt x="509028" y="71843"/>
                  </a:lnTo>
                  <a:lnTo>
                    <a:pt x="115252" y="71843"/>
                  </a:lnTo>
                  <a:lnTo>
                    <a:pt x="115252" y="0"/>
                  </a:lnTo>
                  <a:lnTo>
                    <a:pt x="0" y="143675"/>
                  </a:lnTo>
                  <a:lnTo>
                    <a:pt x="115252" y="287337"/>
                  </a:lnTo>
                  <a:lnTo>
                    <a:pt x="115252" y="215506"/>
                  </a:lnTo>
                  <a:lnTo>
                    <a:pt x="509028" y="215506"/>
                  </a:lnTo>
                  <a:lnTo>
                    <a:pt x="509028" y="287337"/>
                  </a:lnTo>
                  <a:lnTo>
                    <a:pt x="624281" y="143675"/>
                  </a:lnTo>
                  <a:lnTo>
                    <a:pt x="509028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2"/>
            <p:cNvSpPr/>
            <p:nvPr/>
          </p:nvSpPr>
          <p:spPr>
            <a:xfrm>
              <a:off x="4626241" y="2417762"/>
              <a:ext cx="624840" cy="287655"/>
            </a:xfrm>
            <a:custGeom>
              <a:avLst/>
              <a:gdLst/>
              <a:ahLst/>
              <a:cxnLst/>
              <a:rect l="l" t="t" r="r" b="b"/>
              <a:pathLst>
                <a:path w="624839" h="287655">
                  <a:moveTo>
                    <a:pt x="0" y="143675"/>
                  </a:moveTo>
                  <a:lnTo>
                    <a:pt x="115252" y="0"/>
                  </a:lnTo>
                  <a:lnTo>
                    <a:pt x="115252" y="71843"/>
                  </a:lnTo>
                  <a:lnTo>
                    <a:pt x="509028" y="71843"/>
                  </a:lnTo>
                  <a:lnTo>
                    <a:pt x="509028" y="0"/>
                  </a:lnTo>
                  <a:lnTo>
                    <a:pt x="624281" y="143675"/>
                  </a:lnTo>
                  <a:lnTo>
                    <a:pt x="509028" y="287337"/>
                  </a:lnTo>
                  <a:lnTo>
                    <a:pt x="509028" y="215506"/>
                  </a:lnTo>
                  <a:lnTo>
                    <a:pt x="115252" y="215506"/>
                  </a:lnTo>
                  <a:lnTo>
                    <a:pt x="115252" y="287337"/>
                  </a:lnTo>
                  <a:lnTo>
                    <a:pt x="0" y="1436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3"/>
          <p:cNvSpPr/>
          <p:nvPr/>
        </p:nvSpPr>
        <p:spPr>
          <a:xfrm>
            <a:off x="3636772" y="4238371"/>
            <a:ext cx="1291589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/>
          <p:cNvSpPr txBox="1"/>
          <p:nvPr/>
        </p:nvSpPr>
        <p:spPr>
          <a:xfrm>
            <a:off x="3747008" y="4348162"/>
            <a:ext cx="1073150" cy="38100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5"/>
          <p:cNvSpPr/>
          <p:nvPr/>
        </p:nvSpPr>
        <p:spPr>
          <a:xfrm>
            <a:off x="5701031" y="4238371"/>
            <a:ext cx="1290827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6"/>
          <p:cNvSpPr txBox="1"/>
          <p:nvPr/>
        </p:nvSpPr>
        <p:spPr>
          <a:xfrm>
            <a:off x="5810758" y="4348162"/>
            <a:ext cx="1073150" cy="38100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7"/>
          <p:cNvGrpSpPr/>
          <p:nvPr/>
        </p:nvGrpSpPr>
        <p:grpSpPr>
          <a:xfrm>
            <a:off x="2756409" y="4500562"/>
            <a:ext cx="5118100" cy="76200"/>
            <a:chOff x="3197098" y="4364037"/>
            <a:chExt cx="5118100" cy="76200"/>
          </a:xfrm>
        </p:grpSpPr>
        <p:sp>
          <p:nvSpPr>
            <p:cNvPr id="34" name="object 38"/>
            <p:cNvSpPr/>
            <p:nvPr/>
          </p:nvSpPr>
          <p:spPr>
            <a:xfrm>
              <a:off x="5260848" y="4402137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9"/>
            <p:cNvSpPr/>
            <p:nvPr/>
          </p:nvSpPr>
          <p:spPr>
            <a:xfrm>
              <a:off x="6175248" y="43640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0"/>
            <p:cNvSpPr/>
            <p:nvPr/>
          </p:nvSpPr>
          <p:spPr>
            <a:xfrm>
              <a:off x="7324598" y="4402137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1"/>
            <p:cNvSpPr/>
            <p:nvPr/>
          </p:nvSpPr>
          <p:spPr>
            <a:xfrm>
              <a:off x="8238998" y="43640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2"/>
            <p:cNvSpPr/>
            <p:nvPr/>
          </p:nvSpPr>
          <p:spPr>
            <a:xfrm>
              <a:off x="3197098" y="4402137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3"/>
            <p:cNvSpPr/>
            <p:nvPr/>
          </p:nvSpPr>
          <p:spPr>
            <a:xfrm>
              <a:off x="4111498" y="43640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4"/>
          <p:cNvGrpSpPr/>
          <p:nvPr/>
        </p:nvGrpSpPr>
        <p:grpSpPr>
          <a:xfrm>
            <a:off x="3636772" y="4921122"/>
            <a:ext cx="1291590" cy="599440"/>
            <a:chOff x="4077461" y="4784597"/>
            <a:chExt cx="1291590" cy="599440"/>
          </a:xfrm>
        </p:grpSpPr>
        <p:sp>
          <p:nvSpPr>
            <p:cNvPr id="41" name="object 45"/>
            <p:cNvSpPr/>
            <p:nvPr/>
          </p:nvSpPr>
          <p:spPr>
            <a:xfrm>
              <a:off x="4077461" y="4784597"/>
              <a:ext cx="1291589" cy="598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6"/>
            <p:cNvSpPr/>
            <p:nvPr/>
          </p:nvSpPr>
          <p:spPr>
            <a:xfrm>
              <a:off x="4187697" y="4894262"/>
              <a:ext cx="1073150" cy="381000"/>
            </a:xfrm>
            <a:custGeom>
              <a:avLst/>
              <a:gdLst/>
              <a:ahLst/>
              <a:cxnLst/>
              <a:rect l="l" t="t" r="r" b="b"/>
              <a:pathLst>
                <a:path w="1073150" h="381000">
                  <a:moveTo>
                    <a:pt x="10731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73150" y="38100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7"/>
          <p:cNvSpPr txBox="1"/>
          <p:nvPr/>
        </p:nvSpPr>
        <p:spPr>
          <a:xfrm>
            <a:off x="3747008" y="5030787"/>
            <a:ext cx="1073150" cy="381000"/>
          </a:xfrm>
          <a:prstGeom prst="rect">
            <a:avLst/>
          </a:prstGeom>
          <a:ln w="12700">
            <a:solidFill>
              <a:srgbClr val="33339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8"/>
          <p:cNvGrpSpPr/>
          <p:nvPr/>
        </p:nvGrpSpPr>
        <p:grpSpPr>
          <a:xfrm>
            <a:off x="5701031" y="4921122"/>
            <a:ext cx="1290955" cy="599440"/>
            <a:chOff x="6141720" y="4784597"/>
            <a:chExt cx="1290955" cy="599440"/>
          </a:xfrm>
        </p:grpSpPr>
        <p:sp>
          <p:nvSpPr>
            <p:cNvPr id="45" name="object 49"/>
            <p:cNvSpPr/>
            <p:nvPr/>
          </p:nvSpPr>
          <p:spPr>
            <a:xfrm>
              <a:off x="6141720" y="4784597"/>
              <a:ext cx="1290827" cy="598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0"/>
            <p:cNvSpPr/>
            <p:nvPr/>
          </p:nvSpPr>
          <p:spPr>
            <a:xfrm>
              <a:off x="6251448" y="4894262"/>
              <a:ext cx="1073150" cy="381000"/>
            </a:xfrm>
            <a:custGeom>
              <a:avLst/>
              <a:gdLst/>
              <a:ahLst/>
              <a:cxnLst/>
              <a:rect l="l" t="t" r="r" b="b"/>
              <a:pathLst>
                <a:path w="1073150" h="381000">
                  <a:moveTo>
                    <a:pt x="10731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73150" y="38100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51"/>
          <p:cNvSpPr txBox="1"/>
          <p:nvPr/>
        </p:nvSpPr>
        <p:spPr>
          <a:xfrm>
            <a:off x="5810758" y="5030787"/>
            <a:ext cx="1073150" cy="381000"/>
          </a:xfrm>
          <a:prstGeom prst="rect">
            <a:avLst/>
          </a:prstGeom>
          <a:ln w="12700">
            <a:solidFill>
              <a:srgbClr val="33339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52"/>
          <p:cNvGrpSpPr/>
          <p:nvPr/>
        </p:nvGrpSpPr>
        <p:grpSpPr>
          <a:xfrm>
            <a:off x="2756408" y="5183187"/>
            <a:ext cx="5118100" cy="76200"/>
            <a:chOff x="3197097" y="5046662"/>
            <a:chExt cx="5118100" cy="76200"/>
          </a:xfrm>
        </p:grpSpPr>
        <p:sp>
          <p:nvSpPr>
            <p:cNvPr id="49" name="object 53"/>
            <p:cNvSpPr/>
            <p:nvPr/>
          </p:nvSpPr>
          <p:spPr>
            <a:xfrm>
              <a:off x="5260848" y="508476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4"/>
            <p:cNvSpPr/>
            <p:nvPr/>
          </p:nvSpPr>
          <p:spPr>
            <a:xfrm>
              <a:off x="6175248" y="50466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/>
            <p:cNvSpPr/>
            <p:nvPr/>
          </p:nvSpPr>
          <p:spPr>
            <a:xfrm>
              <a:off x="7324597" y="508476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6"/>
            <p:cNvSpPr/>
            <p:nvPr/>
          </p:nvSpPr>
          <p:spPr>
            <a:xfrm>
              <a:off x="8238997" y="50466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7"/>
            <p:cNvSpPr/>
            <p:nvPr/>
          </p:nvSpPr>
          <p:spPr>
            <a:xfrm>
              <a:off x="3197097" y="508476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8"/>
            <p:cNvSpPr/>
            <p:nvPr/>
          </p:nvSpPr>
          <p:spPr>
            <a:xfrm>
              <a:off x="4111497" y="50466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60"/>
          <p:cNvGrpSpPr/>
          <p:nvPr/>
        </p:nvGrpSpPr>
        <p:grpSpPr>
          <a:xfrm>
            <a:off x="1073252" y="4881562"/>
            <a:ext cx="1416050" cy="698500"/>
            <a:chOff x="1513941" y="4745037"/>
            <a:chExt cx="1416050" cy="698500"/>
          </a:xfrm>
        </p:grpSpPr>
        <p:sp>
          <p:nvSpPr>
            <p:cNvPr id="57" name="object 61"/>
            <p:cNvSpPr/>
            <p:nvPr/>
          </p:nvSpPr>
          <p:spPr>
            <a:xfrm>
              <a:off x="1520291" y="4751387"/>
              <a:ext cx="1403350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2"/>
            <p:cNvSpPr/>
            <p:nvPr/>
          </p:nvSpPr>
          <p:spPr>
            <a:xfrm>
              <a:off x="1520291" y="4751387"/>
              <a:ext cx="1403350" cy="685800"/>
            </a:xfrm>
            <a:custGeom>
              <a:avLst/>
              <a:gdLst/>
              <a:ahLst/>
              <a:cxnLst/>
              <a:rect l="l" t="t" r="r" b="b"/>
              <a:pathLst>
                <a:path w="1403350" h="685800">
                  <a:moveTo>
                    <a:pt x="0" y="342900"/>
                  </a:moveTo>
                  <a:lnTo>
                    <a:pt x="259079" y="0"/>
                  </a:lnTo>
                  <a:lnTo>
                    <a:pt x="259079" y="171450"/>
                  </a:lnTo>
                  <a:lnTo>
                    <a:pt x="1144270" y="171450"/>
                  </a:lnTo>
                  <a:lnTo>
                    <a:pt x="1144270" y="0"/>
                  </a:lnTo>
                  <a:lnTo>
                    <a:pt x="1403350" y="342900"/>
                  </a:lnTo>
                  <a:lnTo>
                    <a:pt x="1144270" y="685800"/>
                  </a:lnTo>
                  <a:lnTo>
                    <a:pt x="1144270" y="514350"/>
                  </a:lnTo>
                  <a:lnTo>
                    <a:pt x="259079" y="514350"/>
                  </a:lnTo>
                  <a:lnTo>
                    <a:pt x="259079" y="68580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63"/>
          <p:cNvSpPr txBox="1"/>
          <p:nvPr/>
        </p:nvSpPr>
        <p:spPr>
          <a:xfrm>
            <a:off x="1210476" y="5074856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Giao</a:t>
            </a:r>
            <a:r>
              <a:rPr sz="18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hoán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4"/>
          <p:cNvGrpSpPr/>
          <p:nvPr/>
        </p:nvGrpSpPr>
        <p:grpSpPr>
          <a:xfrm>
            <a:off x="1073252" y="5780088"/>
            <a:ext cx="1416050" cy="698500"/>
            <a:chOff x="1513941" y="5643563"/>
            <a:chExt cx="1416050" cy="698500"/>
          </a:xfrm>
        </p:grpSpPr>
        <p:sp>
          <p:nvSpPr>
            <p:cNvPr id="61" name="object 65"/>
            <p:cNvSpPr/>
            <p:nvPr/>
          </p:nvSpPr>
          <p:spPr>
            <a:xfrm>
              <a:off x="1520291" y="5649913"/>
              <a:ext cx="1403350" cy="685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6"/>
            <p:cNvSpPr/>
            <p:nvPr/>
          </p:nvSpPr>
          <p:spPr>
            <a:xfrm>
              <a:off x="1520291" y="5649913"/>
              <a:ext cx="1403350" cy="685800"/>
            </a:xfrm>
            <a:custGeom>
              <a:avLst/>
              <a:gdLst/>
              <a:ahLst/>
              <a:cxnLst/>
              <a:rect l="l" t="t" r="r" b="b"/>
              <a:pathLst>
                <a:path w="1403350" h="685800">
                  <a:moveTo>
                    <a:pt x="0" y="342900"/>
                  </a:moveTo>
                  <a:lnTo>
                    <a:pt x="259079" y="0"/>
                  </a:lnTo>
                  <a:lnTo>
                    <a:pt x="259079" y="171450"/>
                  </a:lnTo>
                  <a:lnTo>
                    <a:pt x="1144270" y="171450"/>
                  </a:lnTo>
                  <a:lnTo>
                    <a:pt x="1144270" y="0"/>
                  </a:lnTo>
                  <a:lnTo>
                    <a:pt x="1403350" y="342900"/>
                  </a:lnTo>
                  <a:lnTo>
                    <a:pt x="1144270" y="685800"/>
                  </a:lnTo>
                  <a:lnTo>
                    <a:pt x="1144270" y="514350"/>
                  </a:lnTo>
                  <a:lnTo>
                    <a:pt x="259079" y="514350"/>
                  </a:lnTo>
                  <a:lnTo>
                    <a:pt x="259079" y="68580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7"/>
          <p:cNvSpPr txBox="1"/>
          <p:nvPr/>
        </p:nvSpPr>
        <p:spPr>
          <a:xfrm>
            <a:off x="1332396" y="5973382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Kết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hợp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8"/>
          <p:cNvSpPr txBox="1"/>
          <p:nvPr/>
        </p:nvSpPr>
        <p:spPr>
          <a:xfrm>
            <a:off x="3738410" y="5715000"/>
            <a:ext cx="3136900" cy="83820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259079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39"/>
              </a:spcBef>
            </a:pPr>
            <a:r>
              <a:rPr sz="2000" b="1" spc="-5" dirty="0">
                <a:latin typeface="Arial"/>
                <a:cs typeface="Arial"/>
              </a:rPr>
              <a:t>h(n) 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1950" b="1" spc="-7" baseline="-21367" dirty="0">
                <a:latin typeface="Arial"/>
                <a:cs typeface="Arial"/>
              </a:rPr>
              <a:t>1</a:t>
            </a:r>
            <a:r>
              <a:rPr sz="2000" b="1" spc="-5" dirty="0">
                <a:latin typeface="Arial"/>
                <a:cs typeface="Arial"/>
              </a:rPr>
              <a:t>(n)*h</a:t>
            </a:r>
            <a:r>
              <a:rPr sz="1950" b="1" spc="-7" baseline="-21367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(n)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9"/>
          <p:cNvGrpSpPr/>
          <p:nvPr/>
        </p:nvGrpSpPr>
        <p:grpSpPr>
          <a:xfrm>
            <a:off x="2747811" y="6095997"/>
            <a:ext cx="5118100" cy="76200"/>
            <a:chOff x="3188500" y="5959472"/>
            <a:chExt cx="5118100" cy="76200"/>
          </a:xfrm>
        </p:grpSpPr>
        <p:sp>
          <p:nvSpPr>
            <p:cNvPr id="66" name="object 70"/>
            <p:cNvSpPr/>
            <p:nvPr/>
          </p:nvSpPr>
          <p:spPr>
            <a:xfrm>
              <a:off x="7316000" y="5997576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1"/>
            <p:cNvSpPr/>
            <p:nvPr/>
          </p:nvSpPr>
          <p:spPr>
            <a:xfrm>
              <a:off x="8230400" y="59594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2"/>
            <p:cNvSpPr/>
            <p:nvPr/>
          </p:nvSpPr>
          <p:spPr>
            <a:xfrm>
              <a:off x="3188500" y="5997576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3"/>
            <p:cNvSpPr/>
            <p:nvPr/>
          </p:nvSpPr>
          <p:spPr>
            <a:xfrm>
              <a:off x="4102900" y="59594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52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304800" y="1600200"/>
            <a:ext cx="83673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Xác định đáp ứng xung đơn vị của hệ thống  được cấu trúc bằng cách nối tiếp của các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hệ  </a:t>
            </a:r>
            <a:r>
              <a:rPr sz="3200" spc="-5" dirty="0">
                <a:latin typeface="Arial"/>
                <a:cs typeface="Arial"/>
              </a:rPr>
              <a:t>thống có đáp ứng xung đơn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vị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1273772" y="3720899"/>
            <a:ext cx="218313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  <a:tab pos="1596390" algn="l"/>
              </a:tabLst>
            </a:pPr>
            <a:r>
              <a:rPr sz="2550" i="1" spc="15" dirty="0">
                <a:latin typeface="Times New Roman"/>
                <a:cs typeface="Times New Roman"/>
              </a:rPr>
              <a:t>h</a:t>
            </a:r>
            <a:r>
              <a:rPr sz="2550" i="1" spc="3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(</a:t>
            </a:r>
            <a:r>
              <a:rPr sz="2550" i="1" spc="80" dirty="0">
                <a:latin typeface="Times New Roman"/>
                <a:cs typeface="Times New Roman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Symbol"/>
                <a:cs typeface="Symbol"/>
              </a:rPr>
              <a:t>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550" i="1" spc="25" dirty="0">
                <a:latin typeface="Times New Roman"/>
                <a:cs typeface="Times New Roman"/>
              </a:rPr>
              <a:t>u</a:t>
            </a:r>
            <a:r>
              <a:rPr sz="2400" spc="175" dirty="0">
                <a:latin typeface="Times New Roman"/>
                <a:cs typeface="Times New Roman"/>
              </a:rPr>
              <a:t>(</a:t>
            </a:r>
            <a:r>
              <a:rPr sz="2550" i="1" spc="80" dirty="0">
                <a:latin typeface="Times New Roman"/>
                <a:cs typeface="Times New Roman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16"/>
          <p:cNvSpPr txBox="1"/>
          <p:nvPr/>
        </p:nvSpPr>
        <p:spPr>
          <a:xfrm>
            <a:off x="5121517" y="3720759"/>
            <a:ext cx="2272665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35"/>
              </a:lnSpc>
              <a:spcBef>
                <a:spcPts val="100"/>
              </a:spcBef>
              <a:tabLst>
                <a:tab pos="1367790" algn="l"/>
              </a:tabLst>
            </a:pPr>
            <a:r>
              <a:rPr sz="2550" i="1" spc="25" dirty="0">
                <a:latin typeface="Times New Roman"/>
                <a:cs typeface="Times New Roman"/>
              </a:rPr>
              <a:t>h  </a:t>
            </a:r>
            <a:r>
              <a:rPr sz="2400" spc="110" dirty="0">
                <a:latin typeface="Times New Roman"/>
                <a:cs typeface="Times New Roman"/>
              </a:rPr>
              <a:t>(</a:t>
            </a:r>
            <a:r>
              <a:rPr sz="2550" i="1" spc="110" dirty="0">
                <a:latin typeface="Times New Roman"/>
                <a:cs typeface="Times New Roman"/>
              </a:rPr>
              <a:t>n</a:t>
            </a:r>
            <a:r>
              <a:rPr sz="2400" spc="110" dirty="0">
                <a:latin typeface="Times New Roman"/>
                <a:cs typeface="Times New Roman"/>
              </a:rPr>
              <a:t>)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(	</a:t>
            </a:r>
            <a:r>
              <a:rPr sz="2400" spc="95" dirty="0">
                <a:latin typeface="Times New Roman"/>
                <a:cs typeface="Times New Roman"/>
              </a:rPr>
              <a:t>)</a:t>
            </a:r>
            <a:r>
              <a:rPr sz="2175" i="1" spc="142" baseline="40229" dirty="0">
                <a:latin typeface="Times New Roman"/>
                <a:cs typeface="Times New Roman"/>
              </a:rPr>
              <a:t>n</a:t>
            </a:r>
            <a:r>
              <a:rPr sz="2175" i="1" spc="-202" baseline="40229" dirty="0">
                <a:latin typeface="Times New Roman"/>
                <a:cs typeface="Times New Roman"/>
              </a:rPr>
              <a:t> </a:t>
            </a:r>
            <a:r>
              <a:rPr sz="2550" i="1" spc="90" dirty="0">
                <a:latin typeface="Times New Roman"/>
                <a:cs typeface="Times New Roman"/>
              </a:rPr>
              <a:t>u</a:t>
            </a:r>
            <a:r>
              <a:rPr sz="2400" spc="90" dirty="0">
                <a:latin typeface="Times New Roman"/>
                <a:cs typeface="Times New Roman"/>
              </a:rPr>
              <a:t>(</a:t>
            </a:r>
            <a:r>
              <a:rPr sz="2550" i="1" spc="90" dirty="0">
                <a:latin typeface="Times New Roman"/>
                <a:cs typeface="Times New Roman"/>
              </a:rPr>
              <a:t>n</a:t>
            </a:r>
            <a:r>
              <a:rPr sz="2400" spc="9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12420" algn="ctr">
              <a:lnSpc>
                <a:spcPts val="2355"/>
              </a:lnSpc>
            </a:pPr>
            <a:r>
              <a:rPr sz="2400" spc="1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53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504586" y="1077023"/>
            <a:ext cx="676275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Phân </a:t>
            </a:r>
            <a:r>
              <a:rPr sz="2400" spc="-10" dirty="0">
                <a:latin typeface="Arial"/>
                <a:cs typeface="Arial"/>
              </a:rPr>
              <a:t>phối</a:t>
            </a:r>
            <a:endParaRPr sz="2400" dirty="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x(n)*[h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(n)]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x(n)*h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sz="2400" dirty="0">
                <a:solidFill>
                  <a:srgbClr val="9900CC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x(n)*h</a:t>
            </a:r>
            <a:r>
              <a:rPr sz="2400" spc="-7" baseline="-20833" dirty="0">
                <a:solidFill>
                  <a:srgbClr val="9900CC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9900CC"/>
                </a:solidFill>
                <a:latin typeface="Arial"/>
                <a:cs typeface="Arial"/>
              </a:rPr>
              <a:t>(n)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961786" y="4698417"/>
            <a:ext cx="7728584" cy="96646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3215" indent="-285750">
              <a:lnSpc>
                <a:spcPct val="100000"/>
              </a:lnSpc>
              <a:spcBef>
                <a:spcPts val="345"/>
              </a:spcBef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Ví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dụ: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dùng tổng chập, xác định đáp ứng của hệ</a:t>
            </a:r>
            <a:r>
              <a:rPr sz="20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thống</a:t>
            </a:r>
            <a:endParaRPr sz="2000" dirty="0">
              <a:latin typeface="Arial"/>
              <a:cs typeface="Arial"/>
            </a:endParaRPr>
          </a:p>
          <a:p>
            <a:pPr marL="723900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800" spc="-7" baseline="25462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u(n) và h(n)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b</a:t>
            </a:r>
            <a:r>
              <a:rPr sz="1800" spc="-7" baseline="25462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u(n) trong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cả 2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truờng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hợp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a=b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và</a:t>
            </a:r>
            <a:r>
              <a:rPr sz="1800" spc="-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a≠b</a:t>
            </a:r>
            <a:endParaRPr sz="1800" dirty="0">
              <a:latin typeface="Arial"/>
              <a:cs typeface="Arial"/>
            </a:endParaRPr>
          </a:p>
          <a:p>
            <a:pPr marL="7239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{…0,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1,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2^,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1, 1, 0…}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và h(n)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δ(n) – δ(n–1)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δ(n–4)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+</a:t>
            </a:r>
            <a:r>
              <a:rPr sz="1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δ(n–5)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2012397" y="2901950"/>
            <a:ext cx="641332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2653728" y="2901950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2590800" y="3282950"/>
            <a:ext cx="84571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696693" y="4186237"/>
            <a:ext cx="405237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7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1087398" y="4148137"/>
            <a:ext cx="84571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2012397" y="4197350"/>
            <a:ext cx="641332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2653728" y="3879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2590800" y="3816350"/>
            <a:ext cx="84571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87" y="0"/>
                </a:moveTo>
                <a:lnTo>
                  <a:pt x="0" y="76200"/>
                </a:lnTo>
                <a:lnTo>
                  <a:pt x="76200" y="7618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696693" y="2901950"/>
            <a:ext cx="0" cy="1284605"/>
          </a:xfrm>
          <a:custGeom>
            <a:avLst/>
            <a:gdLst/>
            <a:ahLst/>
            <a:cxnLst/>
            <a:rect l="l" t="t" r="r" b="b"/>
            <a:pathLst>
              <a:path h="1284604">
                <a:moveTo>
                  <a:pt x="0" y="0"/>
                </a:moveTo>
                <a:lnTo>
                  <a:pt x="0" y="1284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76200" y="3467100"/>
            <a:ext cx="580722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94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/>
          <p:nvPr/>
        </p:nvSpPr>
        <p:spPr>
          <a:xfrm>
            <a:off x="642505" y="3429000"/>
            <a:ext cx="84571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885490" y="2514600"/>
            <a:ext cx="1324310" cy="769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998650" y="2627203"/>
            <a:ext cx="1100987" cy="546104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885490" y="3840854"/>
            <a:ext cx="1324310" cy="77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998650" y="3953456"/>
            <a:ext cx="1100987" cy="546104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692204" y="2842550"/>
            <a:ext cx="374596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7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920471" y="2809237"/>
            <a:ext cx="78177" cy="7801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2728646" y="3586136"/>
            <a:ext cx="776554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8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3503223" y="3547128"/>
            <a:ext cx="78177" cy="7801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2367911" y="3341910"/>
            <a:ext cx="508148" cy="468090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247650" y="0"/>
                </a:moveTo>
                <a:lnTo>
                  <a:pt x="197738" y="4644"/>
                </a:lnTo>
                <a:lnTo>
                  <a:pt x="151251" y="17964"/>
                </a:lnTo>
                <a:lnTo>
                  <a:pt x="109184" y="39041"/>
                </a:lnTo>
                <a:lnTo>
                  <a:pt x="72532" y="66955"/>
                </a:lnTo>
                <a:lnTo>
                  <a:pt x="42293" y="100788"/>
                </a:lnTo>
                <a:lnTo>
                  <a:pt x="19460" y="139619"/>
                </a:lnTo>
                <a:lnTo>
                  <a:pt x="5031" y="182529"/>
                </a:lnTo>
                <a:lnTo>
                  <a:pt x="0" y="228600"/>
                </a:lnTo>
                <a:lnTo>
                  <a:pt x="5031" y="274670"/>
                </a:lnTo>
                <a:lnTo>
                  <a:pt x="19460" y="317580"/>
                </a:lnTo>
                <a:lnTo>
                  <a:pt x="42293" y="356411"/>
                </a:lnTo>
                <a:lnTo>
                  <a:pt x="72532" y="390244"/>
                </a:lnTo>
                <a:lnTo>
                  <a:pt x="109184" y="418158"/>
                </a:lnTo>
                <a:lnTo>
                  <a:pt x="151251" y="439235"/>
                </a:lnTo>
                <a:lnTo>
                  <a:pt x="197738" y="452555"/>
                </a:lnTo>
                <a:lnTo>
                  <a:pt x="247650" y="457200"/>
                </a:lnTo>
                <a:lnTo>
                  <a:pt x="297561" y="452555"/>
                </a:lnTo>
                <a:lnTo>
                  <a:pt x="344048" y="439235"/>
                </a:lnTo>
                <a:lnTo>
                  <a:pt x="386115" y="418158"/>
                </a:lnTo>
                <a:lnTo>
                  <a:pt x="422767" y="390244"/>
                </a:lnTo>
                <a:lnTo>
                  <a:pt x="453006" y="356411"/>
                </a:lnTo>
                <a:lnTo>
                  <a:pt x="475839" y="317580"/>
                </a:lnTo>
                <a:lnTo>
                  <a:pt x="490268" y="274670"/>
                </a:lnTo>
                <a:lnTo>
                  <a:pt x="495300" y="228600"/>
                </a:lnTo>
                <a:lnTo>
                  <a:pt x="490268" y="182529"/>
                </a:lnTo>
                <a:lnTo>
                  <a:pt x="475839" y="139619"/>
                </a:lnTo>
                <a:lnTo>
                  <a:pt x="453006" y="100788"/>
                </a:lnTo>
                <a:lnTo>
                  <a:pt x="422767" y="66955"/>
                </a:lnTo>
                <a:lnTo>
                  <a:pt x="386115" y="39041"/>
                </a:lnTo>
                <a:lnTo>
                  <a:pt x="344048" y="17964"/>
                </a:lnTo>
                <a:lnTo>
                  <a:pt x="297561" y="4644"/>
                </a:lnTo>
                <a:lnTo>
                  <a:pt x="24765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2363570" y="3329337"/>
            <a:ext cx="508148" cy="468090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228600"/>
                </a:moveTo>
                <a:lnTo>
                  <a:pt x="5031" y="182529"/>
                </a:lnTo>
                <a:lnTo>
                  <a:pt x="19460" y="139619"/>
                </a:lnTo>
                <a:lnTo>
                  <a:pt x="42293" y="100788"/>
                </a:lnTo>
                <a:lnTo>
                  <a:pt x="72532" y="66955"/>
                </a:lnTo>
                <a:lnTo>
                  <a:pt x="109184" y="39041"/>
                </a:lnTo>
                <a:lnTo>
                  <a:pt x="151251" y="17964"/>
                </a:lnTo>
                <a:lnTo>
                  <a:pt x="197738" y="4644"/>
                </a:lnTo>
                <a:lnTo>
                  <a:pt x="247650" y="0"/>
                </a:lnTo>
                <a:lnTo>
                  <a:pt x="297561" y="4644"/>
                </a:lnTo>
                <a:lnTo>
                  <a:pt x="344048" y="17964"/>
                </a:lnTo>
                <a:lnTo>
                  <a:pt x="386115" y="39041"/>
                </a:lnTo>
                <a:lnTo>
                  <a:pt x="422767" y="66955"/>
                </a:lnTo>
                <a:lnTo>
                  <a:pt x="453006" y="100788"/>
                </a:lnTo>
                <a:lnTo>
                  <a:pt x="475839" y="139619"/>
                </a:lnTo>
                <a:lnTo>
                  <a:pt x="490268" y="182529"/>
                </a:lnTo>
                <a:lnTo>
                  <a:pt x="495300" y="228600"/>
                </a:lnTo>
                <a:lnTo>
                  <a:pt x="490268" y="274670"/>
                </a:lnTo>
                <a:lnTo>
                  <a:pt x="475839" y="317580"/>
                </a:lnTo>
                <a:lnTo>
                  <a:pt x="453006" y="356411"/>
                </a:lnTo>
                <a:lnTo>
                  <a:pt x="422767" y="390244"/>
                </a:lnTo>
                <a:lnTo>
                  <a:pt x="386115" y="418158"/>
                </a:lnTo>
                <a:lnTo>
                  <a:pt x="344048" y="439235"/>
                </a:lnTo>
                <a:lnTo>
                  <a:pt x="297561" y="452555"/>
                </a:lnTo>
                <a:lnTo>
                  <a:pt x="247650" y="457200"/>
                </a:lnTo>
                <a:lnTo>
                  <a:pt x="197738" y="452555"/>
                </a:lnTo>
                <a:lnTo>
                  <a:pt x="151251" y="439235"/>
                </a:lnTo>
                <a:lnTo>
                  <a:pt x="109184" y="418158"/>
                </a:lnTo>
                <a:lnTo>
                  <a:pt x="72532" y="390244"/>
                </a:lnTo>
                <a:lnTo>
                  <a:pt x="42293" y="356411"/>
                </a:lnTo>
                <a:lnTo>
                  <a:pt x="19460" y="317580"/>
                </a:lnTo>
                <a:lnTo>
                  <a:pt x="5031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 txBox="1"/>
          <p:nvPr/>
        </p:nvSpPr>
        <p:spPr>
          <a:xfrm>
            <a:off x="2540485" y="3416285"/>
            <a:ext cx="163519" cy="306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+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0" y="3066123"/>
            <a:ext cx="456030" cy="306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2972970" y="3208998"/>
            <a:ext cx="456030" cy="306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3" name="object 35"/>
          <p:cNvGrpSpPr/>
          <p:nvPr/>
        </p:nvGrpSpPr>
        <p:grpSpPr>
          <a:xfrm>
            <a:off x="3529295" y="3217190"/>
            <a:ext cx="1439753" cy="702135"/>
            <a:chOff x="4044950" y="3249612"/>
            <a:chExt cx="1403351" cy="685801"/>
          </a:xfrm>
        </p:grpSpPr>
        <p:sp>
          <p:nvSpPr>
            <p:cNvPr id="34" name="object 36"/>
            <p:cNvSpPr/>
            <p:nvPr/>
          </p:nvSpPr>
          <p:spPr>
            <a:xfrm>
              <a:off x="4044950" y="3249612"/>
              <a:ext cx="1403350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7"/>
            <p:cNvSpPr/>
            <p:nvPr/>
          </p:nvSpPr>
          <p:spPr>
            <a:xfrm>
              <a:off x="4044950" y="3249612"/>
              <a:ext cx="1403351" cy="685801"/>
            </a:xfrm>
            <a:custGeom>
              <a:avLst/>
              <a:gdLst/>
              <a:ahLst/>
              <a:cxnLst/>
              <a:rect l="l" t="t" r="r" b="b"/>
              <a:pathLst>
                <a:path w="1403350" h="685800">
                  <a:moveTo>
                    <a:pt x="0" y="342900"/>
                  </a:moveTo>
                  <a:lnTo>
                    <a:pt x="259079" y="0"/>
                  </a:lnTo>
                  <a:lnTo>
                    <a:pt x="259079" y="171450"/>
                  </a:lnTo>
                  <a:lnTo>
                    <a:pt x="1144270" y="171450"/>
                  </a:lnTo>
                  <a:lnTo>
                    <a:pt x="1144270" y="0"/>
                  </a:lnTo>
                  <a:lnTo>
                    <a:pt x="1403350" y="342900"/>
                  </a:lnTo>
                  <a:lnTo>
                    <a:pt x="1144270" y="685800"/>
                  </a:lnTo>
                  <a:lnTo>
                    <a:pt x="1144270" y="514350"/>
                  </a:lnTo>
                  <a:lnTo>
                    <a:pt x="259079" y="514350"/>
                  </a:lnTo>
                  <a:lnTo>
                    <a:pt x="259079" y="68580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8"/>
          <p:cNvSpPr txBox="1"/>
          <p:nvPr/>
        </p:nvSpPr>
        <p:spPr>
          <a:xfrm>
            <a:off x="3670598" y="3408587"/>
            <a:ext cx="1158968" cy="306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Phân</a:t>
            </a:r>
            <a:r>
              <a:rPr sz="18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phối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7" name="object 39"/>
          <p:cNvGrpSpPr/>
          <p:nvPr/>
        </p:nvGrpSpPr>
        <p:grpSpPr>
          <a:xfrm>
            <a:off x="5778958" y="2994393"/>
            <a:ext cx="2526841" cy="1044207"/>
            <a:chOff x="6237733" y="3031998"/>
            <a:chExt cx="2462953" cy="1019915"/>
          </a:xfrm>
        </p:grpSpPr>
        <p:sp>
          <p:nvSpPr>
            <p:cNvPr id="38" name="object 40"/>
            <p:cNvSpPr/>
            <p:nvPr/>
          </p:nvSpPr>
          <p:spPr>
            <a:xfrm>
              <a:off x="6237733" y="3031998"/>
              <a:ext cx="2462953" cy="101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1"/>
            <p:cNvSpPr/>
            <p:nvPr/>
          </p:nvSpPr>
          <p:spPr>
            <a:xfrm>
              <a:off x="6347752" y="3141662"/>
              <a:ext cx="2278660" cy="910251"/>
            </a:xfrm>
            <a:custGeom>
              <a:avLst/>
              <a:gdLst/>
              <a:ahLst/>
              <a:cxnLst/>
              <a:rect l="l" t="t" r="r" b="b"/>
              <a:pathLst>
                <a:path w="2533650" h="865504">
                  <a:moveTo>
                    <a:pt x="2533256" y="0"/>
                  </a:moveTo>
                  <a:lnTo>
                    <a:pt x="0" y="0"/>
                  </a:lnTo>
                  <a:lnTo>
                    <a:pt x="0" y="865187"/>
                  </a:lnTo>
                  <a:lnTo>
                    <a:pt x="2533256" y="865187"/>
                  </a:lnTo>
                  <a:lnTo>
                    <a:pt x="2533256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2"/>
          <p:cNvSpPr txBox="1"/>
          <p:nvPr/>
        </p:nvSpPr>
        <p:spPr>
          <a:xfrm>
            <a:off x="5891830" y="3106669"/>
            <a:ext cx="2337767" cy="581568"/>
          </a:xfrm>
          <a:prstGeom prst="rect">
            <a:avLst/>
          </a:prstGeom>
          <a:ln w="12700">
            <a:solidFill>
              <a:srgbClr val="33339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h(n)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(n)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(n)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1" name="object 43"/>
          <p:cNvGrpSpPr/>
          <p:nvPr/>
        </p:nvGrpSpPr>
        <p:grpSpPr>
          <a:xfrm>
            <a:off x="5011393" y="3486595"/>
            <a:ext cx="3982183" cy="138548"/>
            <a:chOff x="5489575" y="3512750"/>
            <a:chExt cx="3881499" cy="135325"/>
          </a:xfrm>
        </p:grpSpPr>
        <p:sp>
          <p:nvSpPr>
            <p:cNvPr id="42" name="object 44"/>
            <p:cNvSpPr/>
            <p:nvPr/>
          </p:nvSpPr>
          <p:spPr>
            <a:xfrm>
              <a:off x="5489575" y="3609975"/>
              <a:ext cx="795020" cy="0"/>
            </a:xfrm>
            <a:custGeom>
              <a:avLst/>
              <a:gdLst/>
              <a:ahLst/>
              <a:cxnLst/>
              <a:rect l="l" t="t" r="r" b="b"/>
              <a:pathLst>
                <a:path w="795020">
                  <a:moveTo>
                    <a:pt x="0" y="0"/>
                  </a:moveTo>
                  <a:lnTo>
                    <a:pt x="794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6271552" y="35718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8637696" y="3560695"/>
              <a:ext cx="594188" cy="44655"/>
            </a:xfrm>
            <a:custGeom>
              <a:avLst/>
              <a:gdLst/>
              <a:ahLst/>
              <a:cxnLst/>
              <a:rect l="l" t="t" r="r" b="b"/>
              <a:pathLst>
                <a:path w="795020">
                  <a:moveTo>
                    <a:pt x="0" y="0"/>
                  </a:moveTo>
                  <a:lnTo>
                    <a:pt x="794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7"/>
            <p:cNvSpPr/>
            <p:nvPr/>
          </p:nvSpPr>
          <p:spPr>
            <a:xfrm>
              <a:off x="9294874" y="3512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8"/>
          <p:cNvSpPr txBox="1"/>
          <p:nvPr/>
        </p:nvSpPr>
        <p:spPr>
          <a:xfrm>
            <a:off x="5132761" y="3169991"/>
            <a:ext cx="456030" cy="306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9"/>
          <p:cNvSpPr txBox="1"/>
          <p:nvPr/>
        </p:nvSpPr>
        <p:spPr>
          <a:xfrm>
            <a:off x="8354234" y="3169991"/>
            <a:ext cx="456030" cy="306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54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846455" y="5598160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Chuỗi </a:t>
            </a:r>
            <a:r>
              <a:rPr sz="1800" dirty="0">
                <a:latin typeface="Arial"/>
                <a:cs typeface="Arial"/>
              </a:rPr>
              <a:t>bằng 0 </a:t>
            </a:r>
            <a:r>
              <a:rPr sz="1800" spc="-5" dirty="0">
                <a:latin typeface="Symbol"/>
                <a:cs typeface="Symbol"/>
              </a:rPr>
              <a:t></a:t>
            </a: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Chuỗi </a:t>
            </a:r>
            <a:r>
              <a:rPr sz="1800" dirty="0">
                <a:latin typeface="Arial"/>
                <a:cs typeface="Arial"/>
              </a:rPr>
              <a:t>khác 0 </a:t>
            </a:r>
            <a:r>
              <a:rPr sz="1800" dirty="0">
                <a:latin typeface="Symbol"/>
                <a:cs typeface="Symbol"/>
              </a:rPr>
              <a:t></a:t>
            </a:r>
            <a:r>
              <a:rPr sz="1800" dirty="0">
                <a:latin typeface="Arial"/>
                <a:cs typeface="Arial"/>
              </a:rPr>
              <a:t>n: </a:t>
            </a:r>
            <a:r>
              <a:rPr sz="1800" spc="-5" dirty="0">
                <a:latin typeface="Arial"/>
                <a:cs typeface="Arial"/>
              </a:rPr>
              <a:t>n&lt;0 và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n&gt;0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4961256" y="5598160"/>
            <a:ext cx="256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chuỗi </a:t>
            </a:r>
            <a:r>
              <a:rPr sz="1800" dirty="0">
                <a:latin typeface="Arial"/>
                <a:cs typeface="Arial"/>
              </a:rPr>
              <a:t>nhân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chuỗi </a:t>
            </a:r>
            <a:r>
              <a:rPr sz="1800" dirty="0">
                <a:latin typeface="Arial"/>
                <a:cs typeface="Arial"/>
              </a:rPr>
              <a:t>không nhân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846455" y="2416632"/>
            <a:ext cx="5164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635">
              <a:lnSpc>
                <a:spcPts val="1680"/>
              </a:lnSpc>
              <a:spcBef>
                <a:spcPts val="100"/>
              </a:spcBef>
              <a:tabLst>
                <a:tab pos="4719320" algn="l"/>
              </a:tabLst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15" dirty="0">
                <a:solidFill>
                  <a:srgbClr val="7F00FF"/>
                </a:solidFill>
                <a:latin typeface="Times New Roman"/>
                <a:cs typeface="Times New Roman"/>
              </a:rPr>
              <a:t>0	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2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Chứng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351155" y="1257046"/>
            <a:ext cx="8564245" cy="11614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3700" marR="55880" indent="-342900">
              <a:lnSpc>
                <a:spcPts val="1930"/>
              </a:lnSpc>
              <a:spcBef>
                <a:spcPts val="55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Một hệ LTI là nhân quả nếu và chỉ nếu các đáp ứng xung của nó bằng 0  đối với các giá trị âm của n [tức, h(n) = 0, </a:t>
            </a:r>
            <a:r>
              <a:rPr sz="2000" spc="-5" dirty="0">
                <a:solidFill>
                  <a:srgbClr val="9900CC"/>
                </a:solidFill>
                <a:latin typeface="Symbol"/>
                <a:cs typeface="Symbol"/>
              </a:rPr>
              <a:t>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n &lt;</a:t>
            </a:r>
            <a:r>
              <a:rPr sz="2000" spc="-6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0]</a:t>
            </a:r>
            <a:endParaRPr sz="2000" dirty="0">
              <a:latin typeface="Arial"/>
              <a:cs typeface="Arial"/>
            </a:endParaRPr>
          </a:p>
          <a:p>
            <a:pPr marL="26034" algn="ctr">
              <a:lnSpc>
                <a:spcPts val="969"/>
              </a:lnSpc>
              <a:spcBef>
                <a:spcPts val="50"/>
              </a:spcBef>
              <a:tabLst>
                <a:tab pos="2294890" algn="l"/>
              </a:tabLst>
            </a:pPr>
            <a:r>
              <a:rPr sz="1400" spc="-5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r>
              <a:rPr sz="1400" spc="-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400" dirty="0">
              <a:latin typeface="Times New Roman"/>
              <a:cs typeface="Times New Roman"/>
            </a:endParaRPr>
          </a:p>
          <a:p>
            <a:pPr marL="828675" algn="ctr">
              <a:lnSpc>
                <a:spcPts val="3610"/>
              </a:lnSpc>
              <a:tabLst>
                <a:tab pos="3920490" algn="l"/>
              </a:tabLst>
            </a:pP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13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9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-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67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688119" y="3243199"/>
            <a:ext cx="13970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1278255" y="2842108"/>
            <a:ext cx="4232910" cy="9499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266065" algn="l"/>
                <a:tab pos="266700" algn="l"/>
              </a:tabLst>
            </a:pPr>
            <a:r>
              <a:rPr sz="1600" spc="-5" dirty="0">
                <a:latin typeface="Arial"/>
                <a:cs typeface="Arial"/>
              </a:rPr>
              <a:t>Ngõ xuất của h/t tại thời điểm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575" spc="7" baseline="-21164" dirty="0">
                <a:latin typeface="Arial"/>
                <a:cs typeface="Arial"/>
              </a:rPr>
              <a:t>0</a:t>
            </a:r>
            <a:endParaRPr sz="1575" baseline="-21164" dirty="0">
              <a:latin typeface="Arial"/>
              <a:cs typeface="Arial"/>
            </a:endParaRPr>
          </a:p>
          <a:p>
            <a:pPr marL="1246505">
              <a:lnSpc>
                <a:spcPct val="100000"/>
              </a:lnSpc>
              <a:spcBef>
                <a:spcPts val="969"/>
              </a:spcBef>
              <a:tabLst>
                <a:tab pos="2064385" algn="l"/>
              </a:tabLst>
            </a:pPr>
            <a:r>
              <a:rPr sz="2150" i="1" spc="40" dirty="0">
                <a:latin typeface="Times New Roman"/>
                <a:cs typeface="Times New Roman"/>
              </a:rPr>
              <a:t>y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n</a:t>
            </a:r>
            <a:r>
              <a:rPr sz="1875" spc="60" baseline="-24444" dirty="0">
                <a:latin typeface="Times New Roman"/>
                <a:cs typeface="Times New Roman"/>
              </a:rPr>
              <a:t>0</a:t>
            </a:r>
            <a:r>
              <a:rPr sz="1875" spc="-150" baseline="-2444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	</a:t>
            </a: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4875" spc="-7" baseline="-8547" dirty="0">
                <a:latin typeface="Symbol"/>
                <a:cs typeface="Symbol"/>
              </a:rPr>
              <a:t></a:t>
            </a:r>
            <a:r>
              <a:rPr sz="4875" spc="-7" baseline="-8547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h</a:t>
            </a:r>
            <a:r>
              <a:rPr sz="2150" spc="45" dirty="0">
                <a:latin typeface="Times New Roman"/>
                <a:cs typeface="Times New Roman"/>
              </a:rPr>
              <a:t>(</a:t>
            </a:r>
            <a:r>
              <a:rPr sz="2150" i="1" spc="45" dirty="0">
                <a:latin typeface="Times New Roman"/>
                <a:cs typeface="Times New Roman"/>
              </a:rPr>
              <a:t>k 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i="1" spc="60" dirty="0">
                <a:latin typeface="Times New Roman"/>
                <a:cs typeface="Times New Roman"/>
              </a:rPr>
              <a:t>x</a:t>
            </a: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n</a:t>
            </a:r>
            <a:r>
              <a:rPr sz="1875" spc="89" baseline="-24444" dirty="0">
                <a:latin typeface="Times New Roman"/>
                <a:cs typeface="Times New Roman"/>
              </a:rPr>
              <a:t>0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k</a:t>
            </a:r>
            <a:r>
              <a:rPr sz="2150" i="1" spc="-4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object 12"/>
          <p:cNvSpPr txBox="1"/>
          <p:nvPr/>
        </p:nvSpPr>
        <p:spPr>
          <a:xfrm>
            <a:off x="719455" y="3719523"/>
            <a:ext cx="7933690" cy="19030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842895">
              <a:lnSpc>
                <a:spcPct val="100000"/>
              </a:lnSpc>
              <a:spcBef>
                <a:spcPts val="645"/>
              </a:spcBef>
            </a:pPr>
            <a:r>
              <a:rPr sz="1250" i="1" spc="5" dirty="0">
                <a:latin typeface="Times New Roman"/>
                <a:cs typeface="Times New Roman"/>
              </a:rPr>
              <a:t>k</a:t>
            </a:r>
            <a:r>
              <a:rPr sz="1250" i="1" spc="-165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endParaRPr sz="1250" dirty="0">
              <a:latin typeface="Symbol"/>
              <a:cs typeface="Symbol"/>
            </a:endParaRPr>
          </a:p>
          <a:p>
            <a:pPr marL="2926715">
              <a:lnSpc>
                <a:spcPts val="855"/>
              </a:lnSpc>
              <a:spcBef>
                <a:spcPts val="545"/>
              </a:spcBef>
              <a:tabLst>
                <a:tab pos="5010785" algn="l"/>
              </a:tabLst>
            </a:pPr>
            <a:r>
              <a:rPr sz="1250" spc="5" dirty="0">
                <a:latin typeface="Symbol"/>
                <a:cs typeface="Symbol"/>
              </a:rPr>
              <a:t></a:t>
            </a:r>
            <a:r>
              <a:rPr sz="1250" spc="5" dirty="0">
                <a:latin typeface="Times New Roman"/>
                <a:cs typeface="Times New Roman"/>
              </a:rPr>
              <a:t>	</a:t>
            </a:r>
            <a:r>
              <a:rPr sz="1250" spc="5" dirty="0">
                <a:latin typeface="Symbol"/>
                <a:cs typeface="Symbol"/>
              </a:rPr>
              <a:t></a:t>
            </a:r>
            <a:r>
              <a:rPr sz="1250" spc="5" dirty="0">
                <a:latin typeface="Times New Roman"/>
                <a:cs typeface="Times New Roman"/>
              </a:rPr>
              <a:t>1</a:t>
            </a:r>
            <a:endParaRPr sz="1250" dirty="0">
              <a:latin typeface="Times New Roman"/>
              <a:cs typeface="Times New Roman"/>
            </a:endParaRPr>
          </a:p>
          <a:p>
            <a:pPr marL="2623185">
              <a:lnSpc>
                <a:spcPts val="3254"/>
              </a:lnSpc>
            </a:pP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4875" spc="127" baseline="-8547" dirty="0">
                <a:latin typeface="Symbol"/>
                <a:cs typeface="Symbol"/>
              </a:rPr>
              <a:t></a:t>
            </a:r>
            <a:r>
              <a:rPr sz="2150" i="1" spc="85" dirty="0">
                <a:latin typeface="Times New Roman"/>
                <a:cs typeface="Times New Roman"/>
              </a:rPr>
              <a:t>h</a:t>
            </a:r>
            <a:r>
              <a:rPr sz="2150" spc="85" dirty="0">
                <a:latin typeface="Times New Roman"/>
                <a:cs typeface="Times New Roman"/>
              </a:rPr>
              <a:t>(</a:t>
            </a:r>
            <a:r>
              <a:rPr sz="2150" i="1" spc="85" dirty="0">
                <a:latin typeface="Times New Roman"/>
                <a:cs typeface="Times New Roman"/>
              </a:rPr>
              <a:t>k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i="1" spc="60" dirty="0">
                <a:latin typeface="Times New Roman"/>
                <a:cs typeface="Times New Roman"/>
              </a:rPr>
              <a:t>x</a:t>
            </a: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n</a:t>
            </a:r>
            <a:r>
              <a:rPr sz="1875" spc="89" baseline="-24444" dirty="0">
                <a:latin typeface="Times New Roman"/>
                <a:cs typeface="Times New Roman"/>
              </a:rPr>
              <a:t>0</a:t>
            </a:r>
            <a:r>
              <a:rPr sz="1875" spc="390" baseline="-2444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k</a:t>
            </a:r>
            <a:r>
              <a:rPr sz="2150" i="1" spc="-3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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4875" spc="-7" baseline="-8547" dirty="0">
                <a:latin typeface="Symbol"/>
                <a:cs typeface="Symbol"/>
              </a:rPr>
              <a:t></a:t>
            </a:r>
            <a:r>
              <a:rPr sz="4875" spc="-254" baseline="-8547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h</a:t>
            </a:r>
            <a:r>
              <a:rPr sz="2150" spc="45" dirty="0">
                <a:latin typeface="Times New Roman"/>
                <a:cs typeface="Times New Roman"/>
              </a:rPr>
              <a:t>(</a:t>
            </a:r>
            <a:r>
              <a:rPr sz="2150" i="1" spc="45" dirty="0">
                <a:latin typeface="Times New Roman"/>
                <a:cs typeface="Times New Roman"/>
              </a:rPr>
              <a:t>k</a:t>
            </a:r>
            <a:r>
              <a:rPr sz="2150" i="1" spc="-33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i="1" spc="60" dirty="0">
                <a:latin typeface="Times New Roman"/>
                <a:cs typeface="Times New Roman"/>
              </a:rPr>
              <a:t>x</a:t>
            </a: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n</a:t>
            </a:r>
            <a:r>
              <a:rPr sz="1875" spc="89" baseline="-24444" dirty="0">
                <a:latin typeface="Times New Roman"/>
                <a:cs typeface="Times New Roman"/>
              </a:rPr>
              <a:t>0</a:t>
            </a:r>
            <a:r>
              <a:rPr sz="1875" spc="390" baseline="-2444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k</a:t>
            </a:r>
            <a:r>
              <a:rPr sz="2150" i="1" spc="-3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</a:p>
          <a:p>
            <a:pPr marL="2854325">
              <a:lnSpc>
                <a:spcPct val="100000"/>
              </a:lnSpc>
              <a:spcBef>
                <a:spcPts val="180"/>
              </a:spcBef>
              <a:tabLst>
                <a:tab pos="4891405" algn="l"/>
              </a:tabLst>
            </a:pPr>
            <a:r>
              <a:rPr sz="1250" i="1" spc="5" dirty="0">
                <a:latin typeface="Times New Roman"/>
                <a:cs typeface="Times New Roman"/>
              </a:rPr>
              <a:t>k</a:t>
            </a:r>
            <a:r>
              <a:rPr sz="1250" i="1" spc="-16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20" dirty="0">
                <a:latin typeface="Times New Roman"/>
                <a:cs typeface="Times New Roman"/>
              </a:rPr>
              <a:t>0	</a:t>
            </a:r>
            <a:r>
              <a:rPr sz="1250" i="1" spc="5" dirty="0">
                <a:latin typeface="Times New Roman"/>
                <a:cs typeface="Times New Roman"/>
              </a:rPr>
              <a:t>k</a:t>
            </a:r>
            <a:r>
              <a:rPr sz="1250" i="1" spc="-160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endParaRPr sz="1250" dirty="0">
              <a:latin typeface="Symbol"/>
              <a:cs typeface="Symbol"/>
            </a:endParaRPr>
          </a:p>
          <a:p>
            <a:pPr marL="825500" indent="-229870">
              <a:lnSpc>
                <a:spcPts val="1730"/>
              </a:lnSpc>
              <a:spcBef>
                <a:spcPts val="555"/>
              </a:spcBef>
              <a:buChar char="•"/>
              <a:tabLst>
                <a:tab pos="825500" algn="l"/>
                <a:tab pos="826135" algn="l"/>
              </a:tabLst>
            </a:pPr>
            <a:r>
              <a:rPr sz="1600" spc="-5" dirty="0">
                <a:latin typeface="Arial"/>
                <a:cs typeface="Arial"/>
              </a:rPr>
              <a:t>Thành phần tổng thứ </a:t>
            </a:r>
            <a:r>
              <a:rPr sz="1600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bao gồm các t/h tương lai đối với 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575" spc="7" baseline="-21164" dirty="0">
                <a:latin typeface="Arial"/>
                <a:cs typeface="Arial"/>
              </a:rPr>
              <a:t>0</a:t>
            </a:r>
            <a:r>
              <a:rPr sz="1600" spc="5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Hệ nhân quả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nếu</a:t>
            </a:r>
            <a:endParaRPr sz="1600" dirty="0">
              <a:latin typeface="Arial"/>
              <a:cs typeface="Arial"/>
            </a:endParaRPr>
          </a:p>
          <a:p>
            <a:pPr marL="824865">
              <a:lnSpc>
                <a:spcPts val="1725"/>
              </a:lnSpc>
            </a:pPr>
            <a:r>
              <a:rPr sz="1600" spc="-5" dirty="0">
                <a:latin typeface="Arial"/>
                <a:cs typeface="Arial"/>
              </a:rPr>
              <a:t>h(n)=0 </a:t>
            </a:r>
            <a:r>
              <a:rPr sz="1600" spc="-5" dirty="0">
                <a:latin typeface="Symbol"/>
                <a:cs typeface="Symbol"/>
              </a:rPr>
              <a:t></a:t>
            </a:r>
            <a:r>
              <a:rPr sz="1600" spc="-5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</a:p>
          <a:p>
            <a:pPr marL="25400">
              <a:lnSpc>
                <a:spcPts val="2390"/>
              </a:lnSpc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Qui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ước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55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04800" y="1414146"/>
            <a:ext cx="8776970" cy="4072254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860"/>
              </a:spcBef>
              <a:buChar char="•"/>
              <a:tabLst>
                <a:tab pos="431165" algn="l"/>
                <a:tab pos="431800" algn="l"/>
              </a:tabLst>
            </a:pPr>
            <a:r>
              <a:rPr sz="2800" dirty="0">
                <a:latin typeface="Arial"/>
                <a:cs typeface="Arial"/>
              </a:rPr>
              <a:t>Nếu t/h nhập là chuỗi nhân quả [x(n) = 0,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n &lt;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0]</a:t>
            </a:r>
          </a:p>
          <a:p>
            <a:pPr marL="2588260">
              <a:lnSpc>
                <a:spcPts val="969"/>
              </a:lnSpc>
              <a:spcBef>
                <a:spcPts val="880"/>
              </a:spcBef>
              <a:tabLst>
                <a:tab pos="4780280" algn="l"/>
              </a:tabLst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	n</a:t>
            </a:r>
            <a:endParaRPr sz="1400" dirty="0">
              <a:latin typeface="Times New Roman"/>
              <a:cs typeface="Times New Roman"/>
            </a:endParaRPr>
          </a:p>
          <a:p>
            <a:pPr marR="586105" algn="ctr">
              <a:lnSpc>
                <a:spcPts val="3610"/>
              </a:lnSpc>
            </a:pP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13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9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-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772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491105">
              <a:lnSpc>
                <a:spcPct val="100000"/>
              </a:lnSpc>
              <a:spcBef>
                <a:spcPts val="185"/>
              </a:spcBef>
              <a:tabLst>
                <a:tab pos="4682490" algn="l"/>
              </a:tabLst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15" dirty="0">
                <a:solidFill>
                  <a:srgbClr val="7F00FF"/>
                </a:solidFill>
                <a:latin typeface="Times New Roman"/>
                <a:cs typeface="Times New Roman"/>
              </a:rPr>
              <a:t>0	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1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  <a:p>
            <a:pPr marL="831850" lvl="1" indent="-285750">
              <a:lnSpc>
                <a:spcPts val="2740"/>
              </a:lnSpc>
              <a:spcBef>
                <a:spcPts val="890"/>
              </a:spcBef>
              <a:buChar char="–"/>
              <a:tabLst>
                <a:tab pos="831850" algn="l"/>
              </a:tabLst>
            </a:pPr>
            <a:r>
              <a:rPr sz="2400" spc="-5" dirty="0">
                <a:latin typeface="Arial"/>
                <a:cs typeface="Arial"/>
              </a:rPr>
              <a:t>Đáp ứng của h/t nhân quả với chuỗi nhân quả là nhân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 dirty="0">
              <a:latin typeface="Arial"/>
              <a:cs typeface="Arial"/>
            </a:endParaRPr>
          </a:p>
          <a:p>
            <a:pPr marL="831215">
              <a:lnSpc>
                <a:spcPts val="2740"/>
              </a:lnSpc>
            </a:pPr>
            <a:r>
              <a:rPr sz="2400" spc="-5" dirty="0">
                <a:latin typeface="Arial"/>
                <a:cs typeface="Arial"/>
              </a:rPr>
              <a:t>[y(n)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latin typeface="Arial"/>
                <a:cs typeface="Arial"/>
              </a:rPr>
              <a:t>n&lt;0]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dirty="0">
              <a:latin typeface="Arial"/>
              <a:cs typeface="Arial"/>
            </a:endParaRPr>
          </a:p>
          <a:p>
            <a:pPr marL="431800" marR="366395" indent="-343535">
              <a:lnSpc>
                <a:spcPts val="3020"/>
              </a:lnSpc>
              <a:buChar char="•"/>
              <a:tabLst>
                <a:tab pos="431800" algn="l"/>
                <a:tab pos="432434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Ví </a:t>
            </a:r>
            <a:r>
              <a:rPr sz="2800" spc="5" dirty="0">
                <a:solidFill>
                  <a:srgbClr val="3333FF"/>
                </a:solidFill>
                <a:latin typeface="Arial"/>
                <a:cs typeface="Arial"/>
              </a:rPr>
              <a:t>dụ: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xác định đáp ứng của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h/t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có h(n)=(b</a:t>
            </a:r>
            <a:r>
              <a:rPr sz="2775" baseline="2552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+1)u(n)  đối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với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t/h</a:t>
            </a:r>
            <a:r>
              <a:rPr sz="2800" spc="-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x(n)=a</a:t>
            </a:r>
            <a:r>
              <a:rPr sz="2775" baseline="2552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u(n)</a:t>
            </a:r>
            <a:endParaRPr sz="2800" dirty="0">
              <a:latin typeface="Arial"/>
              <a:cs typeface="Arial"/>
            </a:endParaRPr>
          </a:p>
          <a:p>
            <a:pPr marL="831215" lvl="1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831850" algn="l"/>
              </a:tabLst>
            </a:pPr>
            <a:r>
              <a:rPr sz="2400" spc="-5" dirty="0">
                <a:latin typeface="Arial"/>
                <a:cs typeface="Arial"/>
              </a:rPr>
              <a:t>x(n)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h(n) đều là chuỗi nhân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56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28600" y="1295400"/>
            <a:ext cx="843026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Hệ LTI là ổn định nếu hàm đáp ứng xung đơn vị là khả</a:t>
            </a:r>
            <a:r>
              <a:rPr sz="24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tổng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tuyệt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đối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28600" y="4849368"/>
            <a:ext cx="8157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Ví dụ: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xác định tầm giá trị a, </a:t>
            </a: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sao cho hệ LTI sau ổn</a:t>
            </a: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định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3612254" y="2764090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4151678" y="2764090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1936190" y="3442995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1"/>
          <p:cNvGrpSpPr/>
          <p:nvPr/>
        </p:nvGrpSpPr>
        <p:grpSpPr>
          <a:xfrm>
            <a:off x="2487736" y="3244734"/>
            <a:ext cx="2917190" cy="723265"/>
            <a:chOff x="3157025" y="3026357"/>
            <a:chExt cx="2917190" cy="723265"/>
          </a:xfrm>
        </p:grpSpPr>
        <p:sp>
          <p:nvSpPr>
            <p:cNvPr id="11" name="object 12"/>
            <p:cNvSpPr/>
            <p:nvPr/>
          </p:nvSpPr>
          <p:spPr>
            <a:xfrm>
              <a:off x="3162740" y="3224618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6615"/>
                  </a:lnTo>
                </a:path>
              </a:pathLst>
            </a:custGeom>
            <a:ln w="11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3474550" y="3032072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707"/>
                  </a:lnTo>
                </a:path>
              </a:pathLst>
            </a:custGeom>
            <a:ln w="11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5328996" y="3032073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707"/>
                  </a:lnTo>
                </a:path>
              </a:pathLst>
            </a:custGeom>
            <a:ln w="11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6068206" y="322462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6615"/>
                  </a:lnTo>
                </a:path>
              </a:pathLst>
            </a:custGeom>
            <a:ln w="11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/>
          <p:cNvSpPr/>
          <p:nvPr/>
        </p:nvSpPr>
        <p:spPr>
          <a:xfrm>
            <a:off x="6333632" y="3442998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6397849" y="3442998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6933726" y="3442999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8054671" y="3443000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8590527" y="3443001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1936192" y="4268811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2493453" y="4268812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6215902" y="4268813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6751779" y="4268813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61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 txBox="1"/>
          <p:nvPr/>
        </p:nvSpPr>
        <p:spPr>
          <a:xfrm>
            <a:off x="3645385" y="2709295"/>
            <a:ext cx="10541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i="1" spc="55" dirty="0">
                <a:latin typeface="Times New Roman"/>
                <a:cs typeface="Times New Roman"/>
              </a:rPr>
              <a:t>x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150" spc="55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Symbol"/>
                <a:cs typeface="Symbol"/>
              </a:rPr>
              <a:t>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6"/>
          <p:cNvSpPr txBox="1"/>
          <p:nvPr/>
        </p:nvSpPr>
        <p:spPr>
          <a:xfrm>
            <a:off x="1932699" y="3222159"/>
            <a:ext cx="6698615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algn="ctr">
              <a:lnSpc>
                <a:spcPts val="880"/>
              </a:lnSpc>
              <a:spcBef>
                <a:spcPts val="105"/>
              </a:spcBef>
              <a:tabLst>
                <a:tab pos="2399030" algn="l"/>
                <a:tab pos="5055235" algn="l"/>
              </a:tabLst>
            </a:pPr>
            <a:r>
              <a:rPr sz="1250" spc="5" dirty="0">
                <a:latin typeface="Symbol"/>
                <a:cs typeface="Symbol"/>
              </a:rPr>
              <a:t></a:t>
            </a:r>
            <a:r>
              <a:rPr sz="1250" spc="5" dirty="0">
                <a:latin typeface="Times New Roman"/>
                <a:cs typeface="Times New Roman"/>
              </a:rPr>
              <a:t>	</a:t>
            </a:r>
            <a:r>
              <a:rPr sz="1250" spc="5" dirty="0">
                <a:latin typeface="Symbol"/>
                <a:cs typeface="Symbol"/>
              </a:rPr>
              <a:t></a:t>
            </a:r>
            <a:r>
              <a:rPr sz="1250" spc="5" dirty="0">
                <a:latin typeface="Times New Roman"/>
                <a:cs typeface="Times New Roman"/>
              </a:rPr>
              <a:t>	</a:t>
            </a:r>
            <a:r>
              <a:rPr sz="1250" spc="5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63500">
              <a:lnSpc>
                <a:spcPts val="3220"/>
              </a:lnSpc>
              <a:tabLst>
                <a:tab pos="957580" algn="l"/>
              </a:tabLst>
            </a:pPr>
            <a:r>
              <a:rPr sz="2150" i="1" spc="65" dirty="0">
                <a:latin typeface="Times New Roman"/>
                <a:cs typeface="Times New Roman"/>
              </a:rPr>
              <a:t>y</a:t>
            </a:r>
            <a:r>
              <a:rPr sz="2150" spc="65" dirty="0">
                <a:latin typeface="Times New Roman"/>
                <a:cs typeface="Times New Roman"/>
              </a:rPr>
              <a:t>(</a:t>
            </a:r>
            <a:r>
              <a:rPr sz="2150" i="1" spc="65" dirty="0">
                <a:latin typeface="Times New Roman"/>
                <a:cs typeface="Times New Roman"/>
              </a:rPr>
              <a:t>n</a:t>
            </a:r>
            <a:r>
              <a:rPr sz="2150" spc="65" dirty="0">
                <a:latin typeface="Times New Roman"/>
                <a:cs typeface="Times New Roman"/>
              </a:rPr>
              <a:t>)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4800" spc="37" baseline="-8680" dirty="0">
                <a:latin typeface="Symbol"/>
                <a:cs typeface="Symbol"/>
              </a:rPr>
              <a:t></a:t>
            </a:r>
            <a:r>
              <a:rPr sz="4800" spc="37" baseline="-8680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x</a:t>
            </a:r>
            <a:r>
              <a:rPr sz="2150" spc="45" dirty="0">
                <a:latin typeface="Times New Roman"/>
                <a:cs typeface="Times New Roman"/>
              </a:rPr>
              <a:t>(</a:t>
            </a:r>
            <a:r>
              <a:rPr sz="2150" i="1" spc="45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 </a:t>
            </a:r>
            <a:r>
              <a:rPr sz="2150" spc="40" dirty="0">
                <a:latin typeface="Times New Roman"/>
                <a:cs typeface="Times New Roman"/>
              </a:rPr>
              <a:t>)</a:t>
            </a:r>
            <a:r>
              <a:rPr sz="2150" i="1" spc="40" dirty="0">
                <a:latin typeface="Times New Roman"/>
                <a:cs typeface="Times New Roman"/>
              </a:rPr>
              <a:t>h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k </a:t>
            </a:r>
            <a:r>
              <a:rPr sz="2150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Symbol"/>
                <a:cs typeface="Symbol"/>
              </a:rPr>
              <a:t>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4800" spc="37" baseline="-8680" dirty="0">
                <a:latin typeface="Symbol"/>
                <a:cs typeface="Symbol"/>
              </a:rPr>
              <a:t></a:t>
            </a:r>
            <a:r>
              <a:rPr sz="4800" spc="37" baseline="-8680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x</a:t>
            </a:r>
            <a:r>
              <a:rPr sz="2150" spc="45" dirty="0">
                <a:latin typeface="Times New Roman"/>
                <a:cs typeface="Times New Roman"/>
              </a:rPr>
              <a:t>(</a:t>
            </a:r>
            <a:r>
              <a:rPr sz="2150" i="1" spc="45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 </a:t>
            </a:r>
            <a:r>
              <a:rPr sz="2150" dirty="0">
                <a:latin typeface="Times New Roman"/>
                <a:cs typeface="Times New Roman"/>
              </a:rPr>
              <a:t>) </a:t>
            </a:r>
            <a:r>
              <a:rPr sz="2150" i="1" spc="40" dirty="0">
                <a:latin typeface="Times New Roman"/>
                <a:cs typeface="Times New Roman"/>
              </a:rPr>
              <a:t>h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k </a:t>
            </a:r>
            <a:r>
              <a:rPr sz="2150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Symbol"/>
                <a:cs typeface="Symbol"/>
              </a:rPr>
              <a:t>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spc="150" dirty="0">
                <a:latin typeface="Times New Roman"/>
                <a:cs typeface="Times New Roman"/>
              </a:rPr>
              <a:t>M</a:t>
            </a:r>
            <a:r>
              <a:rPr sz="1875" i="1" spc="225" baseline="-24444" dirty="0">
                <a:latin typeface="Times New Roman"/>
                <a:cs typeface="Times New Roman"/>
              </a:rPr>
              <a:t>x </a:t>
            </a:r>
            <a:r>
              <a:rPr sz="4800" spc="37" baseline="-8680" dirty="0">
                <a:latin typeface="Symbol"/>
                <a:cs typeface="Symbol"/>
              </a:rPr>
              <a:t></a:t>
            </a:r>
            <a:r>
              <a:rPr sz="4800" spc="37" baseline="-8680" dirty="0">
                <a:latin typeface="Times New Roman"/>
                <a:cs typeface="Times New Roman"/>
              </a:rPr>
              <a:t> </a:t>
            </a:r>
            <a:r>
              <a:rPr sz="2150" i="1" spc="40" dirty="0">
                <a:latin typeface="Times New Roman"/>
                <a:cs typeface="Times New Roman"/>
              </a:rPr>
              <a:t>h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k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276860" algn="ctr">
              <a:lnSpc>
                <a:spcPct val="100000"/>
              </a:lnSpc>
              <a:spcBef>
                <a:spcPts val="185"/>
              </a:spcBef>
              <a:tabLst>
                <a:tab pos="2398395" algn="l"/>
                <a:tab pos="5054600" algn="l"/>
              </a:tabLst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60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r>
              <a:rPr sz="1250" spc="25" dirty="0">
                <a:latin typeface="Times New Roman"/>
                <a:cs typeface="Times New Roman"/>
              </a:rPr>
              <a:t>	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60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r>
              <a:rPr sz="1250" spc="25" dirty="0">
                <a:latin typeface="Times New Roman"/>
                <a:cs typeface="Times New Roman"/>
              </a:rPr>
              <a:t>	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60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6" name="object 27"/>
          <p:cNvSpPr txBox="1"/>
          <p:nvPr/>
        </p:nvSpPr>
        <p:spPr>
          <a:xfrm>
            <a:off x="1958099" y="4214066"/>
            <a:ext cx="17252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i="1" spc="65" dirty="0">
                <a:latin typeface="Times New Roman"/>
                <a:cs typeface="Times New Roman"/>
              </a:rPr>
              <a:t>y</a:t>
            </a:r>
            <a:r>
              <a:rPr sz="2150" spc="65" dirty="0">
                <a:latin typeface="Times New Roman"/>
                <a:cs typeface="Times New Roman"/>
              </a:rPr>
              <a:t>(</a:t>
            </a:r>
            <a:r>
              <a:rPr sz="2150" i="1" spc="65" dirty="0">
                <a:latin typeface="Times New Roman"/>
                <a:cs typeface="Times New Roman"/>
              </a:rPr>
              <a:t>n</a:t>
            </a:r>
            <a:r>
              <a:rPr sz="2150" spc="65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Symbol"/>
                <a:cs typeface="Symbol"/>
              </a:rPr>
              <a:t>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M </a:t>
            </a:r>
            <a:r>
              <a:rPr sz="1875" i="1" baseline="-24444" dirty="0">
                <a:latin typeface="Times New Roman"/>
                <a:cs typeface="Times New Roman"/>
              </a:rPr>
              <a:t>y </a:t>
            </a:r>
            <a:r>
              <a:rPr sz="2150" dirty="0">
                <a:latin typeface="Symbol"/>
                <a:cs typeface="Symbol"/>
              </a:rPr>
              <a:t>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7" name="object 28"/>
          <p:cNvSpPr txBox="1"/>
          <p:nvPr/>
        </p:nvSpPr>
        <p:spPr>
          <a:xfrm>
            <a:off x="3832492" y="1932723"/>
            <a:ext cx="1397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8" name="object 29"/>
          <p:cNvSpPr txBox="1"/>
          <p:nvPr/>
        </p:nvSpPr>
        <p:spPr>
          <a:xfrm>
            <a:off x="5900994" y="4048025"/>
            <a:ext cx="1397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5763435" y="4591445"/>
            <a:ext cx="41402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15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1"/>
          <p:cNvSpPr txBox="1"/>
          <p:nvPr/>
        </p:nvSpPr>
        <p:spPr>
          <a:xfrm>
            <a:off x="4372677" y="4077145"/>
            <a:ext cx="290576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06425" algn="l"/>
                <a:tab pos="866775" algn="l"/>
              </a:tabLst>
            </a:pP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43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	ê	</a:t>
            </a:r>
            <a:r>
              <a:rPr sz="2150" i="1" spc="25" dirty="0">
                <a:latin typeface="Times New Roman"/>
                <a:cs typeface="Times New Roman"/>
              </a:rPr>
              <a:t>S</a:t>
            </a:r>
            <a:r>
              <a:rPr sz="1875" i="1" spc="37" baseline="-24444" dirty="0">
                <a:latin typeface="Times New Roman"/>
                <a:cs typeface="Times New Roman"/>
              </a:rPr>
              <a:t>h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4800" spc="37" baseline="-8680" dirty="0">
                <a:latin typeface="Symbol"/>
                <a:cs typeface="Symbol"/>
              </a:rPr>
              <a:t></a:t>
            </a:r>
            <a:r>
              <a:rPr sz="4800" spc="37" baseline="-8680" dirty="0">
                <a:latin typeface="Times New Roman"/>
                <a:cs typeface="Times New Roman"/>
              </a:rPr>
              <a:t> </a:t>
            </a:r>
            <a:r>
              <a:rPr sz="2150" i="1" spc="40" dirty="0">
                <a:latin typeface="Times New Roman"/>
                <a:cs typeface="Times New Roman"/>
              </a:rPr>
              <a:t>h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k </a:t>
            </a:r>
            <a:r>
              <a:rPr sz="2150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Symbol"/>
                <a:cs typeface="Symbol"/>
              </a:rPr>
              <a:t>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2761412" y="2368354"/>
            <a:ext cx="16129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latin typeface="Symbol"/>
                <a:cs typeface="Symbol"/>
              </a:rPr>
              <a:t>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2761412" y="2634256"/>
            <a:ext cx="16129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2761412" y="2803218"/>
            <a:ext cx="16129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latin typeface="Symbol"/>
                <a:cs typeface="Symbol"/>
              </a:rPr>
              <a:t>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3694774" y="2476143"/>
            <a:ext cx="41465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15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2736012" y="1961976"/>
            <a:ext cx="280860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25" baseline="-12919" dirty="0">
                <a:latin typeface="Symbol"/>
                <a:cs typeface="Symbol"/>
              </a:rPr>
              <a:t></a:t>
            </a:r>
            <a:r>
              <a:rPr sz="3225" spc="-352" baseline="-12919" dirty="0">
                <a:latin typeface="Times New Roman"/>
                <a:cs typeface="Times New Roman"/>
              </a:rPr>
              <a:t> </a:t>
            </a:r>
            <a:r>
              <a:rPr sz="2150" i="1" spc="60" dirty="0">
                <a:latin typeface="Times New Roman"/>
                <a:cs typeface="Times New Roman"/>
              </a:rPr>
              <a:t>y</a:t>
            </a: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n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4800" spc="37" baseline="-8680" dirty="0">
                <a:latin typeface="Symbol"/>
                <a:cs typeface="Symbol"/>
              </a:rPr>
              <a:t></a:t>
            </a:r>
            <a:r>
              <a:rPr sz="4800" spc="-44" baseline="-8680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x</a:t>
            </a:r>
            <a:r>
              <a:rPr sz="2150" spc="45" dirty="0">
                <a:latin typeface="Times New Roman"/>
                <a:cs typeface="Times New Roman"/>
              </a:rPr>
              <a:t>(</a:t>
            </a:r>
            <a:r>
              <a:rPr sz="2150" i="1" spc="45" dirty="0">
                <a:latin typeface="Times New Roman"/>
                <a:cs typeface="Times New Roman"/>
              </a:rPr>
              <a:t>n</a:t>
            </a:r>
            <a:r>
              <a:rPr sz="2150" i="1" spc="-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4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)</a:t>
            </a:r>
            <a:r>
              <a:rPr sz="2150" i="1" spc="40" dirty="0">
                <a:latin typeface="Times New Roman"/>
                <a:cs typeface="Times New Roman"/>
              </a:rPr>
              <a:t>h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k</a:t>
            </a:r>
            <a:r>
              <a:rPr sz="2150" i="1" spc="-3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685800" y="1879660"/>
            <a:ext cx="2236470" cy="793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97815" algn="l"/>
                <a:tab pos="2087880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ứ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3225" baseline="1291" dirty="0">
                <a:latin typeface="Symbol"/>
                <a:cs typeface="Symbol"/>
              </a:rPr>
              <a:t></a:t>
            </a:r>
          </a:p>
          <a:p>
            <a:pPr marL="1227455">
              <a:lnSpc>
                <a:spcPct val="100000"/>
              </a:lnSpc>
              <a:spcBef>
                <a:spcPts val="445"/>
              </a:spcBef>
            </a:pPr>
            <a:r>
              <a:rPr sz="2150" i="1" spc="-10" dirty="0">
                <a:latin typeface="Times New Roman"/>
                <a:cs typeface="Times New Roman"/>
              </a:rPr>
              <a:t>Ta</a:t>
            </a:r>
            <a:r>
              <a:rPr sz="2150" i="1" spc="-21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có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37" name="object 39"/>
          <p:cNvSpPr txBox="1"/>
          <p:nvPr/>
        </p:nvSpPr>
        <p:spPr>
          <a:xfrm>
            <a:off x="4710882" y="2893389"/>
            <a:ext cx="9652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40"/>
          <p:cNvSpPr txBox="1"/>
          <p:nvPr/>
        </p:nvSpPr>
        <p:spPr>
          <a:xfrm>
            <a:off x="458671" y="5769694"/>
            <a:ext cx="10020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spc="15" dirty="0">
                <a:solidFill>
                  <a:srgbClr val="7F00FF"/>
                </a:solidFill>
                <a:latin typeface="Arial"/>
                <a:cs typeface="Arial"/>
              </a:rPr>
              <a:t>h</a:t>
            </a:r>
            <a:r>
              <a:rPr sz="2150" spc="1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150" i="1" spc="1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50" spc="15" dirty="0">
                <a:solidFill>
                  <a:srgbClr val="7F00FF"/>
                </a:solidFill>
                <a:latin typeface="Arial"/>
                <a:cs typeface="Arial"/>
              </a:rPr>
              <a:t>)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-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3225" baseline="32299" dirty="0">
                <a:solidFill>
                  <a:srgbClr val="7F00FF"/>
                </a:solidFill>
                <a:latin typeface="Symbol"/>
                <a:cs typeface="Symbol"/>
              </a:rPr>
              <a:t></a:t>
            </a:r>
            <a:endParaRPr sz="3225" baseline="32299">
              <a:latin typeface="Symbol"/>
              <a:cs typeface="Symbol"/>
            </a:endParaRPr>
          </a:p>
        </p:txBody>
      </p:sp>
      <p:sp>
        <p:nvSpPr>
          <p:cNvPr id="39" name="object 41"/>
          <p:cNvSpPr txBox="1"/>
          <p:nvPr/>
        </p:nvSpPr>
        <p:spPr>
          <a:xfrm>
            <a:off x="1248866" y="6057217"/>
            <a:ext cx="4679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25" spc="60" baseline="-5167" dirty="0">
                <a:solidFill>
                  <a:srgbClr val="7F00FF"/>
                </a:solidFill>
                <a:latin typeface="Symbol"/>
                <a:cs typeface="Symbol"/>
              </a:rPr>
              <a:t></a:t>
            </a:r>
            <a:r>
              <a:rPr sz="3225" i="1" spc="60" baseline="-24547" dirty="0">
                <a:solidFill>
                  <a:srgbClr val="7F00FF"/>
                </a:solidFill>
                <a:latin typeface="Arial"/>
                <a:cs typeface="Arial"/>
              </a:rPr>
              <a:t>b</a:t>
            </a:r>
            <a:r>
              <a:rPr sz="1250" i="1" spc="4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2"/>
          <p:cNvSpPr txBox="1"/>
          <p:nvPr/>
        </p:nvSpPr>
        <p:spPr>
          <a:xfrm>
            <a:off x="1236166" y="5277811"/>
            <a:ext cx="1911350" cy="12553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45"/>
              </a:spcBef>
              <a:tabLst>
                <a:tab pos="723900" algn="l"/>
              </a:tabLst>
            </a:pPr>
            <a:r>
              <a:rPr sz="3225" spc="37" baseline="3875" dirty="0">
                <a:solidFill>
                  <a:srgbClr val="7F00FF"/>
                </a:solidFill>
                <a:latin typeface="Symbol"/>
                <a:cs typeface="Symbol"/>
              </a:rPr>
              <a:t></a:t>
            </a:r>
            <a:r>
              <a:rPr sz="2150" i="1" spc="25" dirty="0">
                <a:solidFill>
                  <a:srgbClr val="7F00FF"/>
                </a:solidFill>
                <a:latin typeface="Arial"/>
                <a:cs typeface="Arial"/>
              </a:rPr>
              <a:t>a</a:t>
            </a:r>
            <a:r>
              <a:rPr sz="1875" i="1" spc="37" baseline="42222" dirty="0">
                <a:solidFill>
                  <a:srgbClr val="7F00FF"/>
                </a:solidFill>
                <a:latin typeface="Arial"/>
                <a:cs typeface="Arial"/>
              </a:rPr>
              <a:t>n	</a:t>
            </a: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n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</a:t>
            </a:r>
            <a:r>
              <a:rPr sz="2150" spc="-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50"/>
              </a:spcBef>
              <a:tabLst>
                <a:tab pos="730250" algn="l"/>
              </a:tabLst>
            </a:pPr>
            <a:r>
              <a:rPr sz="3225" spc="-75" baseline="-10335" dirty="0">
                <a:solidFill>
                  <a:srgbClr val="7F00FF"/>
                </a:solidFill>
                <a:latin typeface="Symbol"/>
                <a:cs typeface="Symbol"/>
              </a:rPr>
              <a:t></a:t>
            </a:r>
            <a:r>
              <a:rPr sz="2150" spc="-50" dirty="0">
                <a:solidFill>
                  <a:srgbClr val="7F00FF"/>
                </a:solidFill>
                <a:latin typeface="Arial"/>
                <a:cs typeface="Arial"/>
              </a:rPr>
              <a:t>1	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1</a:t>
            </a:r>
            <a:r>
              <a:rPr sz="2150" spc="-50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n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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  <a:spcBef>
                <a:spcPts val="645"/>
              </a:spcBef>
            </a:pP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n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</a:t>
            </a:r>
            <a:r>
              <a:rPr sz="2150" spc="-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41" name="object 43"/>
          <p:cNvSpPr txBox="1"/>
          <p:nvPr/>
        </p:nvSpPr>
        <p:spPr>
          <a:xfrm>
            <a:off x="1274266" y="6289997"/>
            <a:ext cx="1612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</a:t>
            </a:r>
            <a:endParaRPr sz="215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LTI – FIR </a:t>
            </a:r>
            <a:r>
              <a:rPr lang="en-US" dirty="0" err="1" smtClean="0"/>
              <a:t>và</a:t>
            </a:r>
            <a:r>
              <a:rPr lang="en-US" dirty="0" smtClean="0"/>
              <a:t> IIR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57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2099311" y="2311692"/>
            <a:ext cx="384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1400" i="1" spc="-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400" spc="-4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04800" y="1232154"/>
            <a:ext cx="8535035" cy="2297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635" marR="43180" indent="-344170">
              <a:lnSpc>
                <a:spcPts val="2590"/>
              </a:lnSpc>
              <a:spcBef>
                <a:spcPts val="425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Hệ có đáp ứng xung hữu hạn –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FIR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inite-duration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mpulse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R</a:t>
            </a:r>
            <a:r>
              <a:rPr sz="2400" spc="-5" dirty="0">
                <a:latin typeface="Arial"/>
                <a:cs typeface="Arial"/>
              </a:rPr>
              <a:t>esponse)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20"/>
              </a:spcBef>
              <a:tabLst>
                <a:tab pos="780415" algn="l"/>
                <a:tab pos="1866264" algn="l"/>
              </a:tabLst>
            </a:pPr>
            <a:r>
              <a:rPr sz="2000" spc="-5" dirty="0">
                <a:latin typeface="Arial"/>
                <a:cs typeface="Arial"/>
              </a:rPr>
              <a:t>–	h(n)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 0	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2000" spc="-5" dirty="0">
                <a:latin typeface="Arial"/>
                <a:cs typeface="Arial"/>
              </a:rPr>
              <a:t>n: n &lt; 0 và n ≥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  <a:p>
            <a:pPr marL="998219">
              <a:lnSpc>
                <a:spcPct val="100000"/>
              </a:lnSpc>
              <a:spcBef>
                <a:spcPts val="630"/>
              </a:spcBef>
            </a:pP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-22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772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0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870075">
              <a:lnSpc>
                <a:spcPct val="100000"/>
              </a:lnSpc>
              <a:spcBef>
                <a:spcPts val="185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1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50"/>
              </a:spcBef>
              <a:tabLst>
                <a:tab pos="780415" algn="l"/>
              </a:tabLst>
            </a:pPr>
            <a:r>
              <a:rPr sz="2000" spc="-5" dirty="0">
                <a:latin typeface="Arial"/>
                <a:cs typeface="Arial"/>
              </a:rPr>
              <a:t>–	Hệ FIR có bộ nhớ độ dài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2186154" y="5013617"/>
            <a:ext cx="151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304800" y="3874770"/>
            <a:ext cx="8363584" cy="2297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635" marR="43180" indent="-344170">
              <a:lnSpc>
                <a:spcPts val="2590"/>
              </a:lnSpc>
              <a:spcBef>
                <a:spcPts val="425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Hệ có đáp ứng xung vô hạn –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IIR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nfinite-duration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mpulse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R</a:t>
            </a:r>
            <a:r>
              <a:rPr sz="2400" spc="-5" dirty="0">
                <a:latin typeface="Arial"/>
                <a:cs typeface="Arial"/>
              </a:rPr>
              <a:t>esponse)</a:t>
            </a:r>
            <a:endParaRPr sz="24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215"/>
              </a:spcBef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latin typeface="Arial"/>
                <a:cs typeface="Arial"/>
              </a:rPr>
              <a:t>Giả sử h/t có tính nhân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quả</a:t>
            </a:r>
            <a:endParaRPr sz="2000" dirty="0">
              <a:latin typeface="Arial"/>
              <a:cs typeface="Arial"/>
            </a:endParaRPr>
          </a:p>
          <a:p>
            <a:pPr marL="998219">
              <a:lnSpc>
                <a:spcPct val="100000"/>
              </a:lnSpc>
              <a:spcBef>
                <a:spcPts val="1100"/>
              </a:spcBef>
            </a:pP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127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8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0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851025">
              <a:lnSpc>
                <a:spcPct val="100000"/>
              </a:lnSpc>
              <a:spcBef>
                <a:spcPts val="19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1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  <a:p>
            <a:pPr marL="780415" lvl="1" indent="-285750">
              <a:lnSpc>
                <a:spcPct val="100000"/>
              </a:lnSpc>
              <a:spcBef>
                <a:spcPts val="80"/>
              </a:spcBef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latin typeface="Arial"/>
                <a:cs typeface="Arial"/>
              </a:rPr>
              <a:t>Hệ IIR có bộ nhớ vô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hạn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–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58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27266" y="1295400"/>
            <a:ext cx="6393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Trung bình tích </a:t>
            </a:r>
            <a:r>
              <a:rPr sz="2000" spc="5" dirty="0">
                <a:latin typeface="Arial"/>
                <a:cs typeface="Arial"/>
              </a:rPr>
              <a:t>lũy </a:t>
            </a:r>
            <a:r>
              <a:rPr sz="2000" spc="-5" dirty="0">
                <a:latin typeface="Arial"/>
                <a:cs typeface="Arial"/>
              </a:rPr>
              <a:t>của t/h x(n) trong khoảng 0 ≤ k ≤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27266" y="2454402"/>
            <a:ext cx="5721985" cy="109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algn="ctr">
              <a:lnSpc>
                <a:spcPct val="100000"/>
              </a:lnSpc>
              <a:spcBef>
                <a:spcPts val="100"/>
              </a:spcBef>
              <a:tabLst>
                <a:tab pos="742315" algn="l"/>
              </a:tabLst>
            </a:pPr>
            <a:r>
              <a:rPr sz="1800" spc="-5" dirty="0">
                <a:latin typeface="Arial"/>
                <a:cs typeface="Arial"/>
              </a:rPr>
              <a:t>–	Việc tính y(n) </a:t>
            </a:r>
            <a:r>
              <a:rPr sz="1800" dirty="0">
                <a:latin typeface="Arial"/>
                <a:cs typeface="Arial"/>
              </a:rPr>
              <a:t>đòi hỏi lưu </a:t>
            </a:r>
            <a:r>
              <a:rPr sz="1800" spc="-5" dirty="0">
                <a:latin typeface="Arial"/>
                <a:cs typeface="Arial"/>
              </a:rPr>
              <a:t>trữ tất </a:t>
            </a:r>
            <a:r>
              <a:rPr sz="1800" dirty="0">
                <a:latin typeface="Arial"/>
                <a:cs typeface="Arial"/>
              </a:rPr>
              <a:t>cả giá </a:t>
            </a:r>
            <a:r>
              <a:rPr sz="1800" spc="-5" dirty="0">
                <a:latin typeface="Arial"/>
                <a:cs typeface="Arial"/>
              </a:rPr>
              <a:t>trị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x(k)</a:t>
            </a:r>
            <a:endParaRPr sz="1800">
              <a:latin typeface="Arial"/>
              <a:cs typeface="Arial"/>
            </a:endParaRPr>
          </a:p>
          <a:p>
            <a:pPr marR="79375" algn="ctr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khi n </a:t>
            </a:r>
            <a:r>
              <a:rPr sz="1800" spc="-5" dirty="0">
                <a:latin typeface="Arial"/>
                <a:cs typeface="Arial"/>
              </a:rPr>
              <a:t>tăng, </a:t>
            </a:r>
            <a:r>
              <a:rPr sz="1800" dirty="0">
                <a:latin typeface="Arial"/>
                <a:cs typeface="Arial"/>
              </a:rPr>
              <a:t>bộ nhớ cần </a:t>
            </a:r>
            <a:r>
              <a:rPr sz="1800" spc="-5" dirty="0">
                <a:latin typeface="Arial"/>
                <a:cs typeface="Arial"/>
              </a:rPr>
              <a:t>thiết </a:t>
            </a:r>
            <a:r>
              <a:rPr sz="1800" dirty="0">
                <a:latin typeface="Arial"/>
                <a:cs typeface="Arial"/>
              </a:rPr>
              <a:t>cũng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tăng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Cách khác </a:t>
            </a:r>
            <a:r>
              <a:rPr sz="2000" dirty="0">
                <a:latin typeface="Arial"/>
                <a:cs typeface="Arial"/>
              </a:rPr>
              <a:t>để </a:t>
            </a:r>
            <a:r>
              <a:rPr sz="2000" spc="-5" dirty="0">
                <a:latin typeface="Arial"/>
                <a:cs typeface="Arial"/>
              </a:rPr>
              <a:t>tính y(n):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đệ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qui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1752969" y="5407152"/>
            <a:ext cx="1009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1241666" y="5289042"/>
            <a:ext cx="2337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  <a:tab pos="654685" algn="l"/>
              </a:tabLst>
            </a:pPr>
            <a:r>
              <a:rPr sz="1600" dirty="0">
                <a:latin typeface="Arial"/>
                <a:cs typeface="Arial"/>
              </a:rPr>
              <a:t>y(n	– </a:t>
            </a:r>
            <a:r>
              <a:rPr sz="1600" spc="-5" dirty="0">
                <a:latin typeface="Arial"/>
                <a:cs typeface="Arial"/>
              </a:rPr>
              <a:t>1): </a:t>
            </a:r>
            <a:r>
              <a:rPr sz="1600" spc="-10" dirty="0">
                <a:latin typeface="Arial"/>
                <a:cs typeface="Arial"/>
              </a:rPr>
              <a:t>điều </a:t>
            </a:r>
            <a:r>
              <a:rPr sz="1600" spc="-5" dirty="0">
                <a:latin typeface="Arial"/>
                <a:cs typeface="Arial"/>
              </a:rPr>
              <a:t>kiện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2159877" y="2057273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12700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2359902" y="16254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1299452" y="1815973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7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1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3150479" y="1815973"/>
            <a:ext cx="54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4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2164779" y="2052498"/>
            <a:ext cx="59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400" spc="-5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2775027" y="1733423"/>
            <a:ext cx="35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2886952" y="1631035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2789320" y="2235874"/>
            <a:ext cx="317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2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1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1287930" y="489731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5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3146769" y="489731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1694879" y="3601123"/>
            <a:ext cx="303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85" dirty="0">
                <a:latin typeface="Times New Roman"/>
                <a:cs typeface="Times New Roman"/>
              </a:rPr>
              <a:t>n</a:t>
            </a:r>
            <a:r>
              <a:rPr sz="1400" spc="-75" dirty="0">
                <a:latin typeface="Symbol"/>
                <a:cs typeface="Symbol"/>
              </a:rPr>
              <a:t>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1682993" y="4205998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k</a:t>
            </a:r>
            <a:r>
              <a:rPr sz="1400" i="1" spc="-2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804" y="363366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Times New Roman"/>
                <a:cs typeface="Times New Roman"/>
              </a:rPr>
              <a:t>(</a:t>
            </a:r>
            <a:r>
              <a:rPr sz="2400" i="1" spc="35" dirty="0">
                <a:latin typeface="Times New Roman"/>
                <a:cs typeface="Times New Roman"/>
              </a:rPr>
              <a:t>n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1)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5400" spc="-15" baseline="-8487" dirty="0">
                <a:latin typeface="Symbol"/>
                <a:cs typeface="Symbol"/>
              </a:rPr>
              <a:t></a:t>
            </a:r>
            <a:r>
              <a:rPr sz="5400" spc="-772" baseline="-8487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x</a:t>
            </a:r>
            <a:r>
              <a:rPr sz="2400" spc="50" dirty="0">
                <a:latin typeface="Times New Roman"/>
                <a:cs typeface="Times New Roman"/>
              </a:rPr>
              <a:t>(</a:t>
            </a:r>
            <a:r>
              <a:rPr sz="2400" i="1" spc="50" dirty="0">
                <a:latin typeface="Times New Roman"/>
                <a:cs typeface="Times New Roman"/>
              </a:rPr>
              <a:t>k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x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60" dirty="0">
                <a:latin typeface="Times New Roman"/>
                <a:cs typeface="Times New Roman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i="1" spc="355" dirty="0">
                <a:latin typeface="Times New Roman"/>
                <a:cs typeface="Times New Roman"/>
              </a:rPr>
              <a:t> </a:t>
            </a:r>
            <a:r>
              <a:rPr sz="2400" i="1" spc="-260" dirty="0">
                <a:latin typeface="Times New Roman"/>
                <a:cs typeface="Times New Roman"/>
              </a:rPr>
              <a:t>y</a:t>
            </a:r>
            <a:r>
              <a:rPr sz="2400" spc="-260" dirty="0">
                <a:latin typeface="Times New Roman"/>
                <a:cs typeface="Times New Roman"/>
              </a:rPr>
              <a:t>(</a:t>
            </a:r>
            <a:r>
              <a:rPr sz="2400" i="1" spc="-260" dirty="0">
                <a:latin typeface="Times New Roman"/>
                <a:cs typeface="Times New Roman"/>
              </a:rPr>
              <a:t>n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1)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x</a:t>
            </a:r>
            <a:r>
              <a:rPr sz="2400" spc="55" dirty="0">
                <a:latin typeface="Times New Roman"/>
                <a:cs typeface="Times New Roman"/>
              </a:rPr>
              <a:t>(</a:t>
            </a:r>
            <a:r>
              <a:rPr sz="2400" i="1" spc="55" dirty="0">
                <a:latin typeface="Times New Roman"/>
                <a:cs typeface="Times New Roman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1485837" y="4465460"/>
            <a:ext cx="203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2614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26178" y="4655960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Symbol"/>
                <a:cs typeface="Symbol"/>
              </a:rPr>
              <a:t>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1934128" y="4655960"/>
            <a:ext cx="2390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5470" algn="l"/>
              </a:tabLst>
            </a:pPr>
            <a:r>
              <a:rPr sz="2400" i="1" spc="110" dirty="0">
                <a:latin typeface="Times New Roman"/>
                <a:cs typeface="Times New Roman"/>
              </a:rPr>
              <a:t>y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8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1292564" y="4892548"/>
            <a:ext cx="245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13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	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8"/>
          <p:cNvGrpSpPr/>
          <p:nvPr/>
        </p:nvGrpSpPr>
        <p:grpSpPr>
          <a:xfrm>
            <a:off x="8080464" y="4208348"/>
            <a:ext cx="325755" cy="301625"/>
            <a:chOff x="8651087" y="4003687"/>
            <a:chExt cx="325755" cy="301625"/>
          </a:xfrm>
        </p:grpSpPr>
        <p:sp>
          <p:nvSpPr>
            <p:cNvPr id="27" name="object 29"/>
            <p:cNvSpPr/>
            <p:nvPr/>
          </p:nvSpPr>
          <p:spPr>
            <a:xfrm>
              <a:off x="8657437" y="4010037"/>
              <a:ext cx="313055" cy="288925"/>
            </a:xfrm>
            <a:custGeom>
              <a:avLst/>
              <a:gdLst/>
              <a:ahLst/>
              <a:cxnLst/>
              <a:rect l="l" t="t" r="r" b="b"/>
              <a:pathLst>
                <a:path w="313054" h="288925">
                  <a:moveTo>
                    <a:pt x="156502" y="0"/>
                  </a:moveTo>
                  <a:lnTo>
                    <a:pt x="107034" y="7365"/>
                  </a:lnTo>
                  <a:lnTo>
                    <a:pt x="64072" y="27873"/>
                  </a:lnTo>
                  <a:lnTo>
                    <a:pt x="30195" y="59146"/>
                  </a:lnTo>
                  <a:lnTo>
                    <a:pt x="7978" y="98802"/>
                  </a:lnTo>
                  <a:lnTo>
                    <a:pt x="0" y="144462"/>
                  </a:lnTo>
                  <a:lnTo>
                    <a:pt x="7978" y="190122"/>
                  </a:lnTo>
                  <a:lnTo>
                    <a:pt x="30195" y="229778"/>
                  </a:lnTo>
                  <a:lnTo>
                    <a:pt x="64072" y="261051"/>
                  </a:lnTo>
                  <a:lnTo>
                    <a:pt x="107034" y="281559"/>
                  </a:lnTo>
                  <a:lnTo>
                    <a:pt x="156502" y="288925"/>
                  </a:lnTo>
                  <a:lnTo>
                    <a:pt x="205969" y="281559"/>
                  </a:lnTo>
                  <a:lnTo>
                    <a:pt x="248931" y="261051"/>
                  </a:lnTo>
                  <a:lnTo>
                    <a:pt x="282809" y="229778"/>
                  </a:lnTo>
                  <a:lnTo>
                    <a:pt x="305025" y="190122"/>
                  </a:lnTo>
                  <a:lnTo>
                    <a:pt x="313004" y="144462"/>
                  </a:lnTo>
                  <a:lnTo>
                    <a:pt x="305025" y="98802"/>
                  </a:lnTo>
                  <a:lnTo>
                    <a:pt x="282809" y="59146"/>
                  </a:lnTo>
                  <a:lnTo>
                    <a:pt x="248931" y="27873"/>
                  </a:lnTo>
                  <a:lnTo>
                    <a:pt x="205969" y="7365"/>
                  </a:lnTo>
                  <a:lnTo>
                    <a:pt x="15650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8657437" y="4010037"/>
              <a:ext cx="313055" cy="288925"/>
            </a:xfrm>
            <a:custGeom>
              <a:avLst/>
              <a:gdLst/>
              <a:ahLst/>
              <a:cxnLst/>
              <a:rect l="l" t="t" r="r" b="b"/>
              <a:pathLst>
                <a:path w="313054" h="288925">
                  <a:moveTo>
                    <a:pt x="0" y="144462"/>
                  </a:moveTo>
                  <a:lnTo>
                    <a:pt x="7978" y="98802"/>
                  </a:lnTo>
                  <a:lnTo>
                    <a:pt x="30195" y="59146"/>
                  </a:lnTo>
                  <a:lnTo>
                    <a:pt x="64072" y="27873"/>
                  </a:lnTo>
                  <a:lnTo>
                    <a:pt x="107034" y="7365"/>
                  </a:lnTo>
                  <a:lnTo>
                    <a:pt x="156502" y="0"/>
                  </a:lnTo>
                  <a:lnTo>
                    <a:pt x="205969" y="7365"/>
                  </a:lnTo>
                  <a:lnTo>
                    <a:pt x="248931" y="27873"/>
                  </a:lnTo>
                  <a:lnTo>
                    <a:pt x="282809" y="59146"/>
                  </a:lnTo>
                  <a:lnTo>
                    <a:pt x="305025" y="98802"/>
                  </a:lnTo>
                  <a:lnTo>
                    <a:pt x="313004" y="144462"/>
                  </a:lnTo>
                  <a:lnTo>
                    <a:pt x="305025" y="190122"/>
                  </a:lnTo>
                  <a:lnTo>
                    <a:pt x="282809" y="229778"/>
                  </a:lnTo>
                  <a:lnTo>
                    <a:pt x="248931" y="261051"/>
                  </a:lnTo>
                  <a:lnTo>
                    <a:pt x="205969" y="281559"/>
                  </a:lnTo>
                  <a:lnTo>
                    <a:pt x="156502" y="288925"/>
                  </a:lnTo>
                  <a:lnTo>
                    <a:pt x="107034" y="281559"/>
                  </a:lnTo>
                  <a:lnTo>
                    <a:pt x="64072" y="261051"/>
                  </a:lnTo>
                  <a:lnTo>
                    <a:pt x="30195" y="229778"/>
                  </a:lnTo>
                  <a:lnTo>
                    <a:pt x="7978" y="190122"/>
                  </a:lnTo>
                  <a:lnTo>
                    <a:pt x="0" y="1444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1"/>
          <p:cNvSpPr txBox="1"/>
          <p:nvPr/>
        </p:nvSpPr>
        <p:spPr>
          <a:xfrm>
            <a:off x="8173466" y="42032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2"/>
          <p:cNvGrpSpPr/>
          <p:nvPr/>
        </p:nvGrpSpPr>
        <p:grpSpPr>
          <a:xfrm>
            <a:off x="6520612" y="4208348"/>
            <a:ext cx="325755" cy="301625"/>
            <a:chOff x="7091235" y="4003687"/>
            <a:chExt cx="325755" cy="301625"/>
          </a:xfrm>
        </p:grpSpPr>
        <p:sp>
          <p:nvSpPr>
            <p:cNvPr id="31" name="object 33"/>
            <p:cNvSpPr/>
            <p:nvPr/>
          </p:nvSpPr>
          <p:spPr>
            <a:xfrm>
              <a:off x="7097585" y="4010037"/>
              <a:ext cx="313055" cy="288925"/>
            </a:xfrm>
            <a:custGeom>
              <a:avLst/>
              <a:gdLst/>
              <a:ahLst/>
              <a:cxnLst/>
              <a:rect l="l" t="t" r="r" b="b"/>
              <a:pathLst>
                <a:path w="313054" h="288925">
                  <a:moveTo>
                    <a:pt x="156502" y="0"/>
                  </a:moveTo>
                  <a:lnTo>
                    <a:pt x="107034" y="7365"/>
                  </a:lnTo>
                  <a:lnTo>
                    <a:pt x="64072" y="27873"/>
                  </a:lnTo>
                  <a:lnTo>
                    <a:pt x="30195" y="59146"/>
                  </a:lnTo>
                  <a:lnTo>
                    <a:pt x="7978" y="98802"/>
                  </a:lnTo>
                  <a:lnTo>
                    <a:pt x="0" y="144462"/>
                  </a:lnTo>
                  <a:lnTo>
                    <a:pt x="7978" y="190122"/>
                  </a:lnTo>
                  <a:lnTo>
                    <a:pt x="30195" y="229778"/>
                  </a:lnTo>
                  <a:lnTo>
                    <a:pt x="64072" y="261051"/>
                  </a:lnTo>
                  <a:lnTo>
                    <a:pt x="107034" y="281559"/>
                  </a:lnTo>
                  <a:lnTo>
                    <a:pt x="156502" y="288925"/>
                  </a:lnTo>
                  <a:lnTo>
                    <a:pt x="205969" y="281559"/>
                  </a:lnTo>
                  <a:lnTo>
                    <a:pt x="248931" y="261051"/>
                  </a:lnTo>
                  <a:lnTo>
                    <a:pt x="282809" y="229778"/>
                  </a:lnTo>
                  <a:lnTo>
                    <a:pt x="305025" y="190122"/>
                  </a:lnTo>
                  <a:lnTo>
                    <a:pt x="313004" y="144462"/>
                  </a:lnTo>
                  <a:lnTo>
                    <a:pt x="305025" y="98802"/>
                  </a:lnTo>
                  <a:lnTo>
                    <a:pt x="282809" y="59146"/>
                  </a:lnTo>
                  <a:lnTo>
                    <a:pt x="248931" y="27873"/>
                  </a:lnTo>
                  <a:lnTo>
                    <a:pt x="205969" y="7365"/>
                  </a:lnTo>
                  <a:lnTo>
                    <a:pt x="15650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7097585" y="4010037"/>
              <a:ext cx="313055" cy="288925"/>
            </a:xfrm>
            <a:custGeom>
              <a:avLst/>
              <a:gdLst/>
              <a:ahLst/>
              <a:cxnLst/>
              <a:rect l="l" t="t" r="r" b="b"/>
              <a:pathLst>
                <a:path w="313054" h="288925">
                  <a:moveTo>
                    <a:pt x="0" y="144462"/>
                  </a:moveTo>
                  <a:lnTo>
                    <a:pt x="7978" y="98802"/>
                  </a:lnTo>
                  <a:lnTo>
                    <a:pt x="30195" y="59146"/>
                  </a:lnTo>
                  <a:lnTo>
                    <a:pt x="64072" y="27873"/>
                  </a:lnTo>
                  <a:lnTo>
                    <a:pt x="107034" y="7365"/>
                  </a:lnTo>
                  <a:lnTo>
                    <a:pt x="156502" y="0"/>
                  </a:lnTo>
                  <a:lnTo>
                    <a:pt x="205969" y="7365"/>
                  </a:lnTo>
                  <a:lnTo>
                    <a:pt x="248931" y="27873"/>
                  </a:lnTo>
                  <a:lnTo>
                    <a:pt x="282809" y="59146"/>
                  </a:lnTo>
                  <a:lnTo>
                    <a:pt x="305025" y="98802"/>
                  </a:lnTo>
                  <a:lnTo>
                    <a:pt x="313004" y="144462"/>
                  </a:lnTo>
                  <a:lnTo>
                    <a:pt x="305025" y="190122"/>
                  </a:lnTo>
                  <a:lnTo>
                    <a:pt x="282809" y="229778"/>
                  </a:lnTo>
                  <a:lnTo>
                    <a:pt x="248931" y="261051"/>
                  </a:lnTo>
                  <a:lnTo>
                    <a:pt x="205969" y="281559"/>
                  </a:lnTo>
                  <a:lnTo>
                    <a:pt x="156502" y="288925"/>
                  </a:lnTo>
                  <a:lnTo>
                    <a:pt x="107034" y="281559"/>
                  </a:lnTo>
                  <a:lnTo>
                    <a:pt x="64072" y="261051"/>
                  </a:lnTo>
                  <a:lnTo>
                    <a:pt x="30195" y="229778"/>
                  </a:lnTo>
                  <a:lnTo>
                    <a:pt x="7978" y="190122"/>
                  </a:lnTo>
                  <a:lnTo>
                    <a:pt x="0" y="1444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5"/>
          <p:cNvSpPr txBox="1"/>
          <p:nvPr/>
        </p:nvSpPr>
        <p:spPr>
          <a:xfrm>
            <a:off x="6604470" y="420320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6"/>
          <p:cNvGrpSpPr/>
          <p:nvPr/>
        </p:nvGrpSpPr>
        <p:grpSpPr>
          <a:xfrm>
            <a:off x="7301395" y="5216411"/>
            <a:ext cx="325755" cy="301625"/>
            <a:chOff x="7872018" y="5011750"/>
            <a:chExt cx="325755" cy="301625"/>
          </a:xfrm>
        </p:grpSpPr>
        <p:sp>
          <p:nvSpPr>
            <p:cNvPr id="35" name="object 37"/>
            <p:cNvSpPr/>
            <p:nvPr/>
          </p:nvSpPr>
          <p:spPr>
            <a:xfrm>
              <a:off x="7878368" y="5018100"/>
              <a:ext cx="313055" cy="288925"/>
            </a:xfrm>
            <a:custGeom>
              <a:avLst/>
              <a:gdLst/>
              <a:ahLst/>
              <a:cxnLst/>
              <a:rect l="l" t="t" r="r" b="b"/>
              <a:pathLst>
                <a:path w="313054" h="288925">
                  <a:moveTo>
                    <a:pt x="156502" y="0"/>
                  </a:moveTo>
                  <a:lnTo>
                    <a:pt x="107034" y="7365"/>
                  </a:lnTo>
                  <a:lnTo>
                    <a:pt x="64072" y="27873"/>
                  </a:lnTo>
                  <a:lnTo>
                    <a:pt x="30195" y="59146"/>
                  </a:lnTo>
                  <a:lnTo>
                    <a:pt x="7978" y="98802"/>
                  </a:lnTo>
                  <a:lnTo>
                    <a:pt x="0" y="144462"/>
                  </a:lnTo>
                  <a:lnTo>
                    <a:pt x="7978" y="190122"/>
                  </a:lnTo>
                  <a:lnTo>
                    <a:pt x="30195" y="229778"/>
                  </a:lnTo>
                  <a:lnTo>
                    <a:pt x="64072" y="261051"/>
                  </a:lnTo>
                  <a:lnTo>
                    <a:pt x="107034" y="281559"/>
                  </a:lnTo>
                  <a:lnTo>
                    <a:pt x="156502" y="288925"/>
                  </a:lnTo>
                  <a:lnTo>
                    <a:pt x="205969" y="281559"/>
                  </a:lnTo>
                  <a:lnTo>
                    <a:pt x="248931" y="261051"/>
                  </a:lnTo>
                  <a:lnTo>
                    <a:pt x="282809" y="229778"/>
                  </a:lnTo>
                  <a:lnTo>
                    <a:pt x="305025" y="190122"/>
                  </a:lnTo>
                  <a:lnTo>
                    <a:pt x="313004" y="144462"/>
                  </a:lnTo>
                  <a:lnTo>
                    <a:pt x="305025" y="98802"/>
                  </a:lnTo>
                  <a:lnTo>
                    <a:pt x="282809" y="59146"/>
                  </a:lnTo>
                  <a:lnTo>
                    <a:pt x="248931" y="27873"/>
                  </a:lnTo>
                  <a:lnTo>
                    <a:pt x="205969" y="7365"/>
                  </a:lnTo>
                  <a:lnTo>
                    <a:pt x="15650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8"/>
            <p:cNvSpPr/>
            <p:nvPr/>
          </p:nvSpPr>
          <p:spPr>
            <a:xfrm>
              <a:off x="7878368" y="5018100"/>
              <a:ext cx="313055" cy="288925"/>
            </a:xfrm>
            <a:custGeom>
              <a:avLst/>
              <a:gdLst/>
              <a:ahLst/>
              <a:cxnLst/>
              <a:rect l="l" t="t" r="r" b="b"/>
              <a:pathLst>
                <a:path w="313054" h="288925">
                  <a:moveTo>
                    <a:pt x="0" y="144462"/>
                  </a:moveTo>
                  <a:lnTo>
                    <a:pt x="7978" y="98802"/>
                  </a:lnTo>
                  <a:lnTo>
                    <a:pt x="30195" y="59146"/>
                  </a:lnTo>
                  <a:lnTo>
                    <a:pt x="64072" y="27873"/>
                  </a:lnTo>
                  <a:lnTo>
                    <a:pt x="107034" y="7365"/>
                  </a:lnTo>
                  <a:lnTo>
                    <a:pt x="156502" y="0"/>
                  </a:lnTo>
                  <a:lnTo>
                    <a:pt x="205969" y="7365"/>
                  </a:lnTo>
                  <a:lnTo>
                    <a:pt x="248931" y="27873"/>
                  </a:lnTo>
                  <a:lnTo>
                    <a:pt x="282809" y="59146"/>
                  </a:lnTo>
                  <a:lnTo>
                    <a:pt x="305025" y="98802"/>
                  </a:lnTo>
                  <a:lnTo>
                    <a:pt x="313004" y="144462"/>
                  </a:lnTo>
                  <a:lnTo>
                    <a:pt x="305025" y="190122"/>
                  </a:lnTo>
                  <a:lnTo>
                    <a:pt x="282809" y="229778"/>
                  </a:lnTo>
                  <a:lnTo>
                    <a:pt x="248931" y="261051"/>
                  </a:lnTo>
                  <a:lnTo>
                    <a:pt x="205969" y="281559"/>
                  </a:lnTo>
                  <a:lnTo>
                    <a:pt x="156502" y="288925"/>
                  </a:lnTo>
                  <a:lnTo>
                    <a:pt x="107034" y="281559"/>
                  </a:lnTo>
                  <a:lnTo>
                    <a:pt x="64072" y="261051"/>
                  </a:lnTo>
                  <a:lnTo>
                    <a:pt x="30195" y="229778"/>
                  </a:lnTo>
                  <a:lnTo>
                    <a:pt x="7978" y="190122"/>
                  </a:lnTo>
                  <a:lnTo>
                    <a:pt x="0" y="1444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9"/>
          <p:cNvSpPr txBox="1"/>
          <p:nvPr/>
        </p:nvSpPr>
        <p:spPr>
          <a:xfrm>
            <a:off x="7394397" y="521125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40"/>
          <p:cNvGrpSpPr/>
          <p:nvPr/>
        </p:nvGrpSpPr>
        <p:grpSpPr>
          <a:xfrm>
            <a:off x="8080464" y="5181473"/>
            <a:ext cx="363855" cy="336550"/>
            <a:chOff x="8651087" y="4976812"/>
            <a:chExt cx="363855" cy="336550"/>
          </a:xfrm>
        </p:grpSpPr>
        <p:sp>
          <p:nvSpPr>
            <p:cNvPr id="39" name="object 41"/>
            <p:cNvSpPr/>
            <p:nvPr/>
          </p:nvSpPr>
          <p:spPr>
            <a:xfrm>
              <a:off x="8657437" y="4983162"/>
              <a:ext cx="351155" cy="323850"/>
            </a:xfrm>
            <a:custGeom>
              <a:avLst/>
              <a:gdLst/>
              <a:ahLst/>
              <a:cxnLst/>
              <a:rect l="l" t="t" r="r" b="b"/>
              <a:pathLst>
                <a:path w="351154" h="323850">
                  <a:moveTo>
                    <a:pt x="350837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50837" y="323850"/>
                  </a:lnTo>
                  <a:lnTo>
                    <a:pt x="350837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8657437" y="4983162"/>
              <a:ext cx="351155" cy="323850"/>
            </a:xfrm>
            <a:custGeom>
              <a:avLst/>
              <a:gdLst/>
              <a:ahLst/>
              <a:cxnLst/>
              <a:rect l="l" t="t" r="r" b="b"/>
              <a:pathLst>
                <a:path w="351154" h="323850">
                  <a:moveTo>
                    <a:pt x="0" y="0"/>
                  </a:moveTo>
                  <a:lnTo>
                    <a:pt x="350837" y="0"/>
                  </a:lnTo>
                  <a:lnTo>
                    <a:pt x="350837" y="323850"/>
                  </a:lnTo>
                  <a:lnTo>
                    <a:pt x="0" y="3238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3"/>
          <p:cNvSpPr txBox="1"/>
          <p:nvPr/>
        </p:nvSpPr>
        <p:spPr>
          <a:xfrm>
            <a:off x="8086814" y="5187823"/>
            <a:ext cx="35115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764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4"/>
          <p:cNvGrpSpPr/>
          <p:nvPr/>
        </p:nvGrpSpPr>
        <p:grpSpPr>
          <a:xfrm>
            <a:off x="8205216" y="4503623"/>
            <a:ext cx="76200" cy="222250"/>
            <a:chOff x="8775839" y="4298962"/>
            <a:chExt cx="76200" cy="222250"/>
          </a:xfrm>
        </p:grpSpPr>
        <p:sp>
          <p:nvSpPr>
            <p:cNvPr id="43" name="object 45"/>
            <p:cNvSpPr/>
            <p:nvPr/>
          </p:nvSpPr>
          <p:spPr>
            <a:xfrm>
              <a:off x="8813939" y="436246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8775839" y="42989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7"/>
          <p:cNvSpPr txBox="1"/>
          <p:nvPr/>
        </p:nvSpPr>
        <p:spPr>
          <a:xfrm>
            <a:off x="8192770" y="4566983"/>
            <a:ext cx="415925" cy="41973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765" marR="5080" indent="-12700">
              <a:lnSpc>
                <a:spcPts val="1420"/>
              </a:lnSpc>
              <a:spcBef>
                <a:spcPts val="360"/>
              </a:spcBef>
              <a:tabLst>
                <a:tab pos="402590" algn="l"/>
              </a:tabLst>
            </a:pPr>
            <a:r>
              <a:rPr sz="1400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7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 	</a:t>
            </a:r>
            <a:r>
              <a:rPr sz="140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FF"/>
                </a:solidFill>
                <a:latin typeface="Arial"/>
                <a:cs typeface="Arial"/>
              </a:rPr>
              <a:t>n+1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8"/>
          <p:cNvGrpSpPr/>
          <p:nvPr/>
        </p:nvGrpSpPr>
        <p:grpSpPr>
          <a:xfrm>
            <a:off x="7426147" y="5511686"/>
            <a:ext cx="76200" cy="222250"/>
            <a:chOff x="7996770" y="5307025"/>
            <a:chExt cx="76200" cy="222250"/>
          </a:xfrm>
        </p:grpSpPr>
        <p:sp>
          <p:nvSpPr>
            <p:cNvPr id="47" name="object 49"/>
            <p:cNvSpPr/>
            <p:nvPr/>
          </p:nvSpPr>
          <p:spPr>
            <a:xfrm>
              <a:off x="8034870" y="537051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7996770" y="53070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1"/>
          <p:cNvSpPr txBox="1"/>
          <p:nvPr/>
        </p:nvSpPr>
        <p:spPr>
          <a:xfrm>
            <a:off x="327266" y="5575046"/>
            <a:ext cx="8331834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36319" algn="r">
              <a:lnSpc>
                <a:spcPts val="1510"/>
              </a:lnSpc>
              <a:spcBef>
                <a:spcPts val="95"/>
              </a:spcBef>
            </a:pPr>
            <a:r>
              <a:rPr sz="1400" spc="-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54965" indent="-342900">
              <a:lnSpc>
                <a:spcPts val="1989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H/t </a:t>
            </a:r>
            <a:r>
              <a:rPr sz="2000" spc="5" dirty="0">
                <a:solidFill>
                  <a:srgbClr val="9900CC"/>
                </a:solidFill>
                <a:latin typeface="Arial"/>
                <a:cs typeface="Arial"/>
              </a:rPr>
              <a:t>đệ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qui là hệ có y(n) phụ thuộc không chỉ t/h nhập mà còn giá trị</a:t>
            </a:r>
            <a:r>
              <a:rPr sz="2000" spc="-4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quá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160"/>
              </a:lnSpc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khứ của ngõ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xuất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0" name="object 52"/>
          <p:cNvGrpSpPr/>
          <p:nvPr/>
        </p:nvGrpSpPr>
        <p:grpSpPr>
          <a:xfrm>
            <a:off x="6052820" y="4321048"/>
            <a:ext cx="3243580" cy="1084580"/>
            <a:chOff x="6623443" y="4116387"/>
            <a:chExt cx="3243580" cy="1084580"/>
          </a:xfrm>
        </p:grpSpPr>
        <p:sp>
          <p:nvSpPr>
            <p:cNvPr id="51" name="object 53"/>
            <p:cNvSpPr/>
            <p:nvPr/>
          </p:nvSpPr>
          <p:spPr>
            <a:xfrm>
              <a:off x="8253158" y="5162562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>
                  <a:moveTo>
                    <a:pt x="40427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8189645" y="51244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7254087" y="4362462"/>
              <a:ext cx="624840" cy="800100"/>
            </a:xfrm>
            <a:custGeom>
              <a:avLst/>
              <a:gdLst/>
              <a:ahLst/>
              <a:cxnLst/>
              <a:rect l="l" t="t" r="r" b="b"/>
              <a:pathLst>
                <a:path w="624840" h="800100">
                  <a:moveTo>
                    <a:pt x="624281" y="800100"/>
                  </a:moveTo>
                  <a:lnTo>
                    <a:pt x="0" y="8001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7215987" y="42989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7410589" y="4154487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>
                  <a:moveTo>
                    <a:pt x="0" y="0"/>
                  </a:moveTo>
                  <a:lnTo>
                    <a:pt x="11833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8581237" y="4116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6629793" y="415448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>
                  <a:moveTo>
                    <a:pt x="0" y="0"/>
                  </a:moveTo>
                  <a:lnTo>
                    <a:pt x="4042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7021385" y="4116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8970441" y="4154487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25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9790252" y="4116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9071775" y="4154487"/>
              <a:ext cx="367030" cy="1008380"/>
            </a:xfrm>
            <a:custGeom>
              <a:avLst/>
              <a:gdLst/>
              <a:ahLst/>
              <a:cxnLst/>
              <a:rect l="l" t="t" r="r" b="b"/>
              <a:pathLst>
                <a:path w="367029" h="1008379">
                  <a:moveTo>
                    <a:pt x="366445" y="0"/>
                  </a:moveTo>
                  <a:lnTo>
                    <a:pt x="366445" y="1008062"/>
                  </a:lnTo>
                  <a:lnTo>
                    <a:pt x="0" y="10080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9008275" y="51244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5"/>
          <p:cNvSpPr txBox="1"/>
          <p:nvPr/>
        </p:nvSpPr>
        <p:spPr>
          <a:xfrm>
            <a:off x="6060529" y="4063746"/>
            <a:ext cx="332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6"/>
          <p:cNvSpPr txBox="1"/>
          <p:nvPr/>
        </p:nvSpPr>
        <p:spPr>
          <a:xfrm>
            <a:off x="8884399" y="4063746"/>
            <a:ext cx="332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FF"/>
                </a:solidFill>
                <a:latin typeface="Arial"/>
                <a:cs typeface="Arial"/>
              </a:rPr>
              <a:t>y(n)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1628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–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/>
              <a:t>qui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59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401815" y="1332446"/>
            <a:ext cx="8055609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  <a:tab pos="3669665" algn="l"/>
              </a:tabLst>
            </a:pPr>
            <a:r>
              <a:rPr sz="2400" spc="-5" dirty="0">
                <a:latin typeface="Arial"/>
                <a:cs typeface="Arial"/>
              </a:rPr>
              <a:t>H/t không đệ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nếu	y(n)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F[x(n), x(n–1), </a:t>
            </a:r>
            <a:r>
              <a:rPr sz="2400" dirty="0">
                <a:latin typeface="Arial"/>
                <a:cs typeface="Arial"/>
              </a:rPr>
              <a:t>…,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x(n–M)]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Khác nhau cơ </a:t>
            </a:r>
            <a:r>
              <a:rPr sz="2400" spc="-10" dirty="0">
                <a:latin typeface="Arial"/>
                <a:cs typeface="Arial"/>
              </a:rPr>
              <a:t>bản </a:t>
            </a:r>
            <a:r>
              <a:rPr sz="2400" spc="-5" dirty="0">
                <a:latin typeface="Arial"/>
                <a:cs typeface="Arial"/>
              </a:rPr>
              <a:t>giữa h/t đệ qui và h/t không đệ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02119" y="3744595"/>
            <a:ext cx="8657590" cy="20466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Ý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nghĩa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H/t </a:t>
            </a:r>
            <a:r>
              <a:rPr sz="2000" spc="5" dirty="0">
                <a:latin typeface="Arial"/>
                <a:cs typeface="Arial"/>
              </a:rPr>
              <a:t>đệ </a:t>
            </a:r>
            <a:r>
              <a:rPr sz="2000" spc="-5" dirty="0">
                <a:latin typeface="Arial"/>
                <a:cs typeface="Arial"/>
              </a:rPr>
              <a:t>qui phải tính các giá trị ngõ xuất ở quá khứ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trước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ts val="228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H/t không </a:t>
            </a:r>
            <a:r>
              <a:rPr sz="2000" spc="5" dirty="0">
                <a:latin typeface="Arial"/>
                <a:cs typeface="Arial"/>
              </a:rPr>
              <a:t>đệ </a:t>
            </a:r>
            <a:r>
              <a:rPr sz="2000" spc="-5" dirty="0">
                <a:latin typeface="Arial"/>
                <a:cs typeface="Arial"/>
              </a:rPr>
              <a:t>qui có thể xác định giá trị ngõ xuất ở thời điểm bất kỳ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mà</a:t>
            </a:r>
            <a:endParaRPr sz="2000" dirty="0">
              <a:latin typeface="Arial"/>
              <a:cs typeface="Arial"/>
            </a:endParaRPr>
          </a:p>
          <a:p>
            <a:pPr marL="755015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không </a:t>
            </a:r>
            <a:r>
              <a:rPr sz="2000" dirty="0">
                <a:latin typeface="Arial"/>
                <a:cs typeface="Arial"/>
              </a:rPr>
              <a:t>cần </a:t>
            </a:r>
            <a:r>
              <a:rPr sz="2000" spc="-5" dirty="0">
                <a:latin typeface="Arial"/>
                <a:cs typeface="Arial"/>
              </a:rPr>
              <a:t>tính giá trị ngõ xuất ở quá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khứ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Hệ đệ qui: hệ tuần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tự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Hệ không đệ qui: hệ tổ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hợp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43419" y="2296821"/>
            <a:ext cx="2947416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752805" y="2406472"/>
            <a:ext cx="2729865" cy="719455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F[x(n), x(n–1), </a:t>
            </a:r>
            <a:r>
              <a:rPr sz="1600" dirty="0">
                <a:latin typeface="Arial"/>
                <a:cs typeface="Arial"/>
              </a:rPr>
              <a:t>…,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x(n–M)]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11"/>
          <p:cNvGrpSpPr/>
          <p:nvPr/>
        </p:nvGrpSpPr>
        <p:grpSpPr>
          <a:xfrm>
            <a:off x="-27986" y="2728722"/>
            <a:ext cx="4291330" cy="76200"/>
            <a:chOff x="467784" y="2473299"/>
            <a:chExt cx="4291330" cy="76200"/>
          </a:xfrm>
        </p:grpSpPr>
        <p:sp>
          <p:nvSpPr>
            <p:cNvPr id="10" name="object 12"/>
            <p:cNvSpPr/>
            <p:nvPr/>
          </p:nvSpPr>
          <p:spPr>
            <a:xfrm>
              <a:off x="467784" y="2511412"/>
              <a:ext cx="717550" cy="0"/>
            </a:xfrm>
            <a:custGeom>
              <a:avLst/>
              <a:gdLst/>
              <a:ahLst/>
              <a:cxnLst/>
              <a:rect l="l" t="t" r="r" b="b"/>
              <a:pathLst>
                <a:path w="717550">
                  <a:moveTo>
                    <a:pt x="0" y="0"/>
                  </a:moveTo>
                  <a:lnTo>
                    <a:pt x="7172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72371" y="2473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3977881" y="2511412"/>
              <a:ext cx="717550" cy="0"/>
            </a:xfrm>
            <a:custGeom>
              <a:avLst/>
              <a:gdLst/>
              <a:ahLst/>
              <a:cxnLst/>
              <a:rect l="l" t="t" r="r" b="b"/>
              <a:pathLst>
                <a:path w="717550">
                  <a:moveTo>
                    <a:pt x="0" y="0"/>
                  </a:moveTo>
                  <a:lnTo>
                    <a:pt x="7172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4682464" y="2473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6"/>
          <p:cNvSpPr txBox="1"/>
          <p:nvPr/>
        </p:nvSpPr>
        <p:spPr>
          <a:xfrm>
            <a:off x="67952" y="2441334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x(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3756980" y="2468393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8"/>
          <p:cNvGrpSpPr/>
          <p:nvPr/>
        </p:nvGrpSpPr>
        <p:grpSpPr>
          <a:xfrm>
            <a:off x="5322100" y="2296821"/>
            <a:ext cx="3377565" cy="937260"/>
            <a:chOff x="5817870" y="2041398"/>
            <a:chExt cx="3377565" cy="937260"/>
          </a:xfrm>
        </p:grpSpPr>
        <p:sp>
          <p:nvSpPr>
            <p:cNvPr id="17" name="object 19"/>
            <p:cNvSpPr/>
            <p:nvPr/>
          </p:nvSpPr>
          <p:spPr>
            <a:xfrm>
              <a:off x="5817870" y="2041398"/>
              <a:ext cx="3377183" cy="937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5928118" y="2151049"/>
              <a:ext cx="3159760" cy="719455"/>
            </a:xfrm>
            <a:custGeom>
              <a:avLst/>
              <a:gdLst/>
              <a:ahLst/>
              <a:cxnLst/>
              <a:rect l="l" t="t" r="r" b="b"/>
              <a:pathLst>
                <a:path w="3159759" h="719455">
                  <a:moveTo>
                    <a:pt x="3159251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3159251" y="719137"/>
                  </a:lnTo>
                  <a:lnTo>
                    <a:pt x="315925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1"/>
          <p:cNvSpPr txBox="1"/>
          <p:nvPr/>
        </p:nvSpPr>
        <p:spPr>
          <a:xfrm>
            <a:off x="5432348" y="2406472"/>
            <a:ext cx="3159760" cy="719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Arial"/>
                <a:cs typeface="Arial"/>
              </a:rPr>
              <a:t>F[x(n), x(n–1), </a:t>
            </a:r>
            <a:r>
              <a:rPr sz="1600" dirty="0">
                <a:latin typeface="Arial"/>
                <a:cs typeface="Arial"/>
              </a:rPr>
              <a:t>…,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x(n–M),</a:t>
            </a:r>
            <a:endParaRPr sz="1600" dirty="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y(n–1), y(n–2), </a:t>
            </a:r>
            <a:r>
              <a:rPr sz="1600" dirty="0">
                <a:latin typeface="Arial"/>
                <a:cs typeface="Arial"/>
              </a:rPr>
              <a:t>…,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y(n–N)]</a:t>
            </a:r>
          </a:p>
        </p:txBody>
      </p:sp>
      <p:grpSp>
        <p:nvGrpSpPr>
          <p:cNvPr id="20" name="object 22"/>
          <p:cNvGrpSpPr/>
          <p:nvPr/>
        </p:nvGrpSpPr>
        <p:grpSpPr>
          <a:xfrm>
            <a:off x="4737144" y="2724875"/>
            <a:ext cx="4473185" cy="80047"/>
            <a:chOff x="5149050" y="2469452"/>
            <a:chExt cx="4554127" cy="80047"/>
          </a:xfrm>
        </p:grpSpPr>
        <p:sp>
          <p:nvSpPr>
            <p:cNvPr id="21" name="object 23"/>
            <p:cNvSpPr/>
            <p:nvPr/>
          </p:nvSpPr>
          <p:spPr>
            <a:xfrm>
              <a:off x="5149050" y="2511412"/>
              <a:ext cx="717550" cy="0"/>
            </a:xfrm>
            <a:custGeom>
              <a:avLst/>
              <a:gdLst/>
              <a:ahLst/>
              <a:cxnLst/>
              <a:rect l="l" t="t" r="r" b="b"/>
              <a:pathLst>
                <a:path w="717550">
                  <a:moveTo>
                    <a:pt x="0" y="0"/>
                  </a:moveTo>
                  <a:lnTo>
                    <a:pt x="7172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5853646" y="2473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 flipV="1">
              <a:off x="9113274" y="2469452"/>
              <a:ext cx="487007" cy="45719"/>
            </a:xfrm>
            <a:custGeom>
              <a:avLst/>
              <a:gdLst/>
              <a:ahLst/>
              <a:cxnLst/>
              <a:rect l="l" t="t" r="r" b="b"/>
              <a:pathLst>
                <a:path w="717550">
                  <a:moveTo>
                    <a:pt x="0" y="0"/>
                  </a:moveTo>
                  <a:lnTo>
                    <a:pt x="7172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9626977" y="2473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7"/>
          <p:cNvSpPr txBox="1"/>
          <p:nvPr/>
        </p:nvSpPr>
        <p:spPr>
          <a:xfrm>
            <a:off x="4749228" y="2441334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x(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8"/>
          <p:cNvSpPr txBox="1"/>
          <p:nvPr/>
        </p:nvSpPr>
        <p:spPr>
          <a:xfrm>
            <a:off x="8831939" y="2468393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9"/>
          <p:cNvSpPr txBox="1"/>
          <p:nvPr/>
        </p:nvSpPr>
        <p:spPr>
          <a:xfrm>
            <a:off x="7382598" y="3485972"/>
            <a:ext cx="430530" cy="36068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910"/>
              </a:lnSpc>
            </a:pPr>
            <a:r>
              <a:rPr sz="2700" spc="-7" baseline="-16975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30"/>
          <p:cNvGrpSpPr/>
          <p:nvPr/>
        </p:nvGrpSpPr>
        <p:grpSpPr>
          <a:xfrm>
            <a:off x="6955827" y="2766835"/>
            <a:ext cx="1988922" cy="938200"/>
            <a:chOff x="7451597" y="2511412"/>
            <a:chExt cx="1988922" cy="938200"/>
          </a:xfrm>
        </p:grpSpPr>
        <p:sp>
          <p:nvSpPr>
            <p:cNvPr id="29" name="object 31"/>
            <p:cNvSpPr/>
            <p:nvPr/>
          </p:nvSpPr>
          <p:spPr>
            <a:xfrm>
              <a:off x="8371814" y="2511412"/>
              <a:ext cx="1068705" cy="900430"/>
            </a:xfrm>
            <a:custGeom>
              <a:avLst/>
              <a:gdLst/>
              <a:ahLst/>
              <a:cxnLst/>
              <a:rect l="l" t="t" r="r" b="b"/>
              <a:pathLst>
                <a:path w="1068704" h="900429">
                  <a:moveTo>
                    <a:pt x="1068120" y="0"/>
                  </a:moveTo>
                  <a:lnTo>
                    <a:pt x="1068120" y="900112"/>
                  </a:lnTo>
                  <a:lnTo>
                    <a:pt x="0" y="9001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8308314" y="33734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7489697" y="2933687"/>
              <a:ext cx="389255" cy="478155"/>
            </a:xfrm>
            <a:custGeom>
              <a:avLst/>
              <a:gdLst/>
              <a:ahLst/>
              <a:cxnLst/>
              <a:rect l="l" t="t" r="r" b="b"/>
              <a:pathLst>
                <a:path w="389254" h="478154">
                  <a:moveTo>
                    <a:pt x="388670" y="477837"/>
                  </a:moveTo>
                  <a:lnTo>
                    <a:pt x="0" y="47783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7451597" y="28701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67600" cy="914400"/>
          </a:xfrm>
        </p:spPr>
        <p:txBody>
          <a:bodyPr/>
          <a:lstStyle/>
          <a:p>
            <a:pPr algn="ctr"/>
            <a:r>
              <a:rPr lang="en-US" sz="3400" dirty="0" smtClean="0">
                <a:latin typeface="Times New Roman" pitchFamily="18" charset="0"/>
              </a:rPr>
              <a:t>2.1.1 </a:t>
            </a:r>
            <a:r>
              <a:rPr lang="en-US" sz="3400" dirty="0" err="1" smtClean="0">
                <a:latin typeface="Times New Roman" pitchFamily="18" charset="0"/>
              </a:rPr>
              <a:t>Một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số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tín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hiệu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rời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rạc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cơ</a:t>
            </a:r>
            <a:r>
              <a:rPr lang="en-US" sz="3400" dirty="0" smtClean="0">
                <a:latin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</a:rPr>
              <a:t>bản</a:t>
            </a:r>
            <a:endParaRPr lang="en-US" sz="3400" dirty="0" smtClean="0"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038600" cy="533400"/>
          </a:xfrm>
        </p:spPr>
        <p:txBody>
          <a:bodyPr/>
          <a:lstStyle/>
          <a:p>
            <a:pPr marL="495300" indent="-495300">
              <a:buFont typeface="Wingdings 2" pitchFamily="18" charset="2"/>
              <a:buNone/>
            </a:pPr>
            <a:r>
              <a:rPr lang="en-US" sz="2200" smtClean="0">
                <a:latin typeface="Times New Roman" pitchFamily="18" charset="0"/>
              </a:rPr>
              <a:t>2. Tín hiệu xung đơn vị </a:t>
            </a:r>
          </a:p>
          <a:p>
            <a:pPr marL="495300" indent="-495300">
              <a:buFont typeface="Wingdings 2" pitchFamily="18" charset="2"/>
              <a:buNone/>
            </a:pPr>
            <a:endParaRPr lang="en-US" sz="2200" smtClean="0">
              <a:latin typeface="Times New Roman" pitchFamily="18" charset="0"/>
            </a:endParaRPr>
          </a:p>
          <a:p>
            <a:pPr marL="495300" indent="-495300">
              <a:buFont typeface="Wingdings 2" pitchFamily="18" charset="2"/>
              <a:buNone/>
            </a:pPr>
            <a:endParaRPr lang="en-US" sz="2200" smtClean="0">
              <a:latin typeface="Times New Roman" pitchFamily="18" charset="0"/>
            </a:endParaRPr>
          </a:p>
        </p:txBody>
      </p:sp>
      <p:graphicFrame>
        <p:nvGraphicFramePr>
          <p:cNvPr id="3789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2138363"/>
          <a:ext cx="22098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8363"/>
                        <a:ext cx="22098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2362200"/>
          <a:ext cx="2438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1459866" imgH="482391" progId="Equation.3">
                  <p:embed/>
                </p:oleObj>
              </mc:Choice>
              <mc:Fallback>
                <p:oleObj name="Equation" r:id="rId5" imgW="145986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4384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4632325" y="1905000"/>
            <a:ext cx="422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Tín hiệu xung dịch chuyển có dạng sau:</a:t>
            </a:r>
          </a:p>
        </p:txBody>
      </p:sp>
      <p:pic>
        <p:nvPicPr>
          <p:cNvPr id="37944" name="Picture 56" descr="delta[n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41910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45" name="Picture 57" descr="delta[n-n0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9188"/>
            <a:ext cx="4191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34CA8-6A7A-453E-9ED0-D446AEB117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>
            <a:normAutofit/>
          </a:bodyPr>
          <a:lstStyle/>
          <a:p>
            <a:r>
              <a:rPr lang="en-US" dirty="0"/>
              <a:t>2.4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60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28600" y="1424051"/>
            <a:ext cx="7784465" cy="216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Arial"/>
                <a:cs typeface="Arial"/>
              </a:rPr>
              <a:t>Tập con của h/t đệ qui và không đệ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qui</a:t>
            </a:r>
            <a:endParaRPr sz="2000" dirty="0">
              <a:latin typeface="Arial"/>
              <a:cs typeface="Arial"/>
            </a:endParaRPr>
          </a:p>
          <a:p>
            <a:pPr marL="367665" indent="-342900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Ví 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dụ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h/t đệ qui được mô tả bởi PTSP bậc 1: y(n) = ay(n–1) +</a:t>
            </a:r>
            <a:r>
              <a:rPr sz="20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2000" dirty="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Phương trình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xuất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nhập cho hệ</a:t>
            </a:r>
            <a:r>
              <a:rPr sz="1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LTI</a:t>
            </a:r>
            <a:endParaRPr sz="1800" dirty="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buChar char="–"/>
              <a:tabLst>
                <a:tab pos="767715" algn="l"/>
                <a:tab pos="768350" algn="l"/>
              </a:tabLst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Tác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động vào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h/t t/h x(n) </a:t>
            </a:r>
            <a:r>
              <a:rPr sz="1800" spc="-5" dirty="0">
                <a:solidFill>
                  <a:srgbClr val="3333FF"/>
                </a:solidFill>
                <a:latin typeface="Symbol"/>
                <a:cs typeface="Symbol"/>
              </a:rPr>
              <a:t>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≥ 0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và giả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sử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tồn tại</a:t>
            </a:r>
            <a:r>
              <a:rPr sz="1800" spc="-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y(–1)</a:t>
            </a:r>
            <a:endParaRPr sz="18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y(0)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ay(–1)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+</a:t>
            </a:r>
            <a:r>
              <a:rPr sz="16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x(0)</a:t>
            </a:r>
            <a:endParaRPr sz="16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y(1)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ay(0)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+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x(1)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= a</a:t>
            </a:r>
            <a:r>
              <a:rPr sz="1575" baseline="26455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y(–1) +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ax(0)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+</a:t>
            </a:r>
            <a:r>
              <a:rPr sz="1600" spc="6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x(1)</a:t>
            </a:r>
            <a:endParaRPr sz="16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…</a:t>
            </a:r>
            <a:endParaRPr sz="16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y(n)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ay(n–1)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+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x(n)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= a</a:t>
            </a:r>
            <a:r>
              <a:rPr sz="1575" baseline="26455" dirty="0">
                <a:solidFill>
                  <a:srgbClr val="3333FF"/>
                </a:solidFill>
                <a:latin typeface="Arial"/>
                <a:cs typeface="Arial"/>
              </a:rPr>
              <a:t>n+1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y(–1) + a</a:t>
            </a:r>
            <a:r>
              <a:rPr sz="1575" baseline="2645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x(0) + a</a:t>
            </a:r>
            <a:r>
              <a:rPr sz="1575" baseline="26455" dirty="0">
                <a:solidFill>
                  <a:srgbClr val="3333FF"/>
                </a:solidFill>
                <a:latin typeface="Arial"/>
                <a:cs typeface="Arial"/>
              </a:rPr>
              <a:t>n-1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x(1) + … +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ax(n–1)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+</a:t>
            </a:r>
            <a:r>
              <a:rPr sz="1600" spc="10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1155780" y="3558311"/>
            <a:ext cx="499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H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oặc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155700" y="4565015"/>
            <a:ext cx="76377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Bộ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nhớ biểu diễn trạng thái h/t </a:t>
            </a:r>
            <a:r>
              <a:rPr sz="1600" dirty="0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sz="16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h/t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ở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trạng thái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(đáp ứng trạng thái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hoặc</a:t>
            </a:r>
            <a:r>
              <a:rPr sz="1600" spc="18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đáp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130300" y="5734685"/>
            <a:ext cx="5314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66700" algn="l"/>
                <a:tab pos="267335" algn="l"/>
              </a:tabLst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Đây là tích chập của x(n)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và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h(n)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575" spc="-7" baseline="2645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u(n)</a:t>
            </a:r>
            <a:endParaRPr sz="160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buChar char="•"/>
              <a:tabLst>
                <a:tab pos="266700" algn="l"/>
                <a:tab pos="267335" algn="l"/>
              </a:tabLst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Đáp ứng trạng thái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0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phụ thuộc bản chất h/t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và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t/h</a:t>
            </a:r>
            <a:r>
              <a:rPr sz="1600" spc="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nhập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751669" y="3654958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698500" y="4091546"/>
            <a:ext cx="6327140" cy="4984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210"/>
              </a:spcBef>
            </a:pPr>
            <a:r>
              <a:rPr sz="10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050" spc="1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297815" algn="l"/>
              </a:tabLst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–	Nếu h/t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nghỉ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tại n=0,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bộ nhớ của nó bằng 0, do đó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y(–1)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</a:t>
            </a:r>
            <a:r>
              <a:rPr sz="1800" spc="-1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1974038" y="3678174"/>
            <a:ext cx="2934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800" spc="3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spc="3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575" i="1" spc="37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575" spc="37" baseline="42328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575" spc="37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75" spc="-142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sz="1800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800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50" spc="-15" baseline="-8230" dirty="0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sz="4050" spc="-667" baseline="-82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575" i="1" spc="60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575" i="1" spc="-7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800" spc="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i="1" spc="-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800" i="1" spc="-2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402144" y="3792474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18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</a:t>
            </a:r>
            <a:r>
              <a:rPr sz="18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2760028" y="5170424"/>
            <a:ext cx="271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" dirty="0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1358900" y="4619920"/>
            <a:ext cx="2280920" cy="6604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ứng cưỡng bức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–</a:t>
            </a:r>
            <a:r>
              <a:rPr sz="1600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575" baseline="-21164" dirty="0">
                <a:solidFill>
                  <a:srgbClr val="3333FF"/>
                </a:solidFill>
                <a:latin typeface="Arial"/>
                <a:cs typeface="Arial"/>
              </a:rPr>
              <a:t>zs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1501775">
              <a:lnSpc>
                <a:spcPct val="100000"/>
              </a:lnSpc>
              <a:spcBef>
                <a:spcPts val="720"/>
              </a:spcBef>
            </a:pP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3163157" y="5225237"/>
            <a:ext cx="850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2118718" y="5386591"/>
            <a:ext cx="129539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zs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2772027" y="5545544"/>
            <a:ext cx="248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50" i="1" spc="-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050" spc="2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2009382" y="5232337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y	</a:t>
            </a:r>
            <a:r>
              <a:rPr sz="1800" spc="2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spc="2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3035996" y="5232337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18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800" spc="3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800" i="1" spc="-3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61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04800" y="1376782"/>
            <a:ext cx="832675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ts val="259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Nếu h/t không nghỉ [tức y(–1) </a:t>
            </a:r>
            <a:r>
              <a:rPr sz="2400" dirty="0">
                <a:latin typeface="Arial"/>
                <a:cs typeface="Arial"/>
              </a:rPr>
              <a:t>≠ </a:t>
            </a:r>
            <a:r>
              <a:rPr sz="2400" spc="-5" dirty="0">
                <a:latin typeface="Arial"/>
                <a:cs typeface="Arial"/>
              </a:rPr>
              <a:t>0] và x(n)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 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latin typeface="Arial"/>
                <a:cs typeface="Arial"/>
              </a:rPr>
              <a:t>n: hệ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endParaRPr sz="2400" dirty="0">
              <a:latin typeface="Arial"/>
              <a:cs typeface="Arial"/>
            </a:endParaRPr>
          </a:p>
          <a:p>
            <a:pPr marL="380365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không có t/h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nhập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  <a:tabLst>
                <a:tab pos="780415" algn="l"/>
              </a:tabLst>
            </a:pPr>
            <a:r>
              <a:rPr sz="2000" spc="-5" dirty="0">
                <a:latin typeface="Arial"/>
                <a:cs typeface="Arial"/>
              </a:rPr>
              <a:t>–	Đáp ứng không ngõ nhập (hay đáp ứng tự </a:t>
            </a:r>
            <a:r>
              <a:rPr sz="2000" spc="-10" dirty="0">
                <a:latin typeface="Arial"/>
                <a:cs typeface="Arial"/>
              </a:rPr>
              <a:t>nhiên)</a:t>
            </a:r>
            <a:r>
              <a:rPr sz="2000" dirty="0">
                <a:latin typeface="Arial"/>
                <a:cs typeface="Arial"/>
              </a:rPr>
              <a:t> y</a:t>
            </a:r>
            <a:r>
              <a:rPr sz="1950" baseline="-21367" dirty="0">
                <a:latin typeface="Arial"/>
                <a:cs typeface="Arial"/>
              </a:rPr>
              <a:t>zi</a:t>
            </a:r>
            <a:r>
              <a:rPr sz="2000" dirty="0">
                <a:latin typeface="Arial"/>
                <a:cs typeface="Arial"/>
              </a:rPr>
              <a:t>(n)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787400" y="2889352"/>
            <a:ext cx="8134350" cy="13665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 marR="5080" indent="-285750">
              <a:lnSpc>
                <a:spcPts val="1920"/>
              </a:lnSpc>
              <a:spcBef>
                <a:spcPts val="560"/>
              </a:spcBef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H/t </a:t>
            </a:r>
            <a:r>
              <a:rPr sz="2000" spc="5" dirty="0">
                <a:latin typeface="Arial"/>
                <a:cs typeface="Arial"/>
              </a:rPr>
              <a:t>đệ </a:t>
            </a:r>
            <a:r>
              <a:rPr sz="2000" spc="-5" dirty="0">
                <a:latin typeface="Arial"/>
                <a:cs typeface="Arial"/>
              </a:rPr>
              <a:t>qui với điều kiện đầu khác không là hệ không nghỉ, tức nó vẫn  tạo ra đáp ứng ngõ ra ngay cả khi không có t/h nhập (đáp ứng này do  bộ nhớ của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h/t)</a:t>
            </a:r>
            <a:endParaRPr sz="2000">
              <a:latin typeface="Arial"/>
              <a:cs typeface="Arial"/>
            </a:endParaRPr>
          </a:p>
          <a:p>
            <a:pPr marL="297815" indent="-285750">
              <a:lnSpc>
                <a:spcPts val="2160"/>
              </a:lnSpc>
              <a:spcBef>
                <a:spcPts val="15"/>
              </a:spcBef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Đáp ứng không ngõ nhập đặc trưng cho chính h/t: nó phụ thuộc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bản</a:t>
            </a:r>
            <a:endParaRPr sz="2000">
              <a:latin typeface="Arial"/>
              <a:cs typeface="Arial"/>
            </a:endParaRPr>
          </a:p>
          <a:p>
            <a:pPr marL="297815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chất h/t và điều kiện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đầu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330200" y="4228948"/>
            <a:ext cx="500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Tổng quát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Dạng tổng quát của PTSPTT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87400" y="6059272"/>
            <a:ext cx="2256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"/>
                <a:cs typeface="Arial"/>
              </a:rPr>
              <a:t>–	N: </a:t>
            </a:r>
            <a:r>
              <a:rPr sz="2000" dirty="0">
                <a:latin typeface="Arial"/>
                <a:cs typeface="Arial"/>
              </a:rPr>
              <a:t>bậc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PTSP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2247636" y="2564958"/>
            <a:ext cx="128270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i="1" dirty="0">
                <a:solidFill>
                  <a:srgbClr val="0000FF"/>
                </a:solidFill>
                <a:latin typeface="Times New Roman"/>
                <a:cs typeface="Times New Roman"/>
              </a:rPr>
              <a:t>zi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2095907" y="2386393"/>
            <a:ext cx="1901189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2260" algn="l"/>
              </a:tabLst>
            </a:pPr>
            <a:r>
              <a:rPr sz="20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y	</a:t>
            </a:r>
            <a:r>
              <a:rPr sz="2050" spc="4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50" spc="4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050" spc="2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50" spc="-3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00" i="1" spc="67" baseline="4398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spc="67" baseline="4398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800" spc="67" baseline="4398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05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050" spc="-2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50" spc="-2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050" spc="-25" dirty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3586226" y="4976762"/>
            <a:ext cx="3515995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9955">
              <a:lnSpc>
                <a:spcPts val="725"/>
              </a:lnSpc>
              <a:spcBef>
                <a:spcPts val="100"/>
              </a:spcBef>
              <a:tabLst>
                <a:tab pos="2318385" algn="l"/>
              </a:tabLst>
            </a:pPr>
            <a:r>
              <a:rPr sz="105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	M</a:t>
            </a:r>
            <a:endParaRPr sz="1050" dirty="0">
              <a:latin typeface="Times New Roman"/>
              <a:cs typeface="Times New Roman"/>
            </a:endParaRPr>
          </a:p>
          <a:p>
            <a:pPr marL="76200">
              <a:lnSpc>
                <a:spcPts val="2705"/>
              </a:lnSpc>
            </a:pPr>
            <a:r>
              <a:rPr sz="18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18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8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1800" spc="-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800" spc="-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4050" spc="254" baseline="-823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180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r>
              <a:rPr sz="1575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575" i="1" spc="120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18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800" i="1" spc="-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800" spc="-11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800" i="1" spc="-2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1800" spc="-11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800" spc="-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050" spc="225" baseline="-823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1800" i="1" spc="-110" dirty="0">
                <a:solidFill>
                  <a:srgbClr val="7F00FF"/>
                </a:solidFill>
                <a:latin typeface="Times New Roman"/>
                <a:cs typeface="Times New Roman"/>
              </a:rPr>
              <a:t>b</a:t>
            </a:r>
            <a:r>
              <a:rPr sz="1575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575" i="1" spc="-15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18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800" i="1" spc="-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800" spc="-11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800" i="1" spc="-2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859790">
              <a:lnSpc>
                <a:spcPct val="100000"/>
              </a:lnSpc>
              <a:spcBef>
                <a:spcPts val="140"/>
              </a:spcBef>
              <a:tabLst>
                <a:tab pos="2273300" algn="l"/>
              </a:tabLst>
            </a:pPr>
            <a:r>
              <a:rPr sz="105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050" i="1" spc="-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050" spc="-30" dirty="0">
                <a:solidFill>
                  <a:srgbClr val="7F00FF"/>
                </a:solidFill>
                <a:latin typeface="Times New Roman"/>
                <a:cs typeface="Times New Roman"/>
              </a:rPr>
              <a:t>1	</a:t>
            </a:r>
            <a:r>
              <a:rPr sz="105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050" i="1" spc="-1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5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050" spc="1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050" dirty="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270"/>
              </a:spcBef>
            </a:pP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hoac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7032035" y="6128627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800" i="1" spc="15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r>
              <a:rPr sz="1575" spc="22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0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</a:t>
            </a:r>
            <a:r>
              <a:rPr sz="1800" spc="-22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7F00FF"/>
                </a:solidFill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3574691" y="5989955"/>
            <a:ext cx="2747010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725"/>
              </a:lnSpc>
              <a:spcBef>
                <a:spcPts val="100"/>
              </a:spcBef>
              <a:tabLst>
                <a:tab pos="1562100" algn="l"/>
              </a:tabLst>
            </a:pPr>
            <a:r>
              <a:rPr sz="105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	M</a:t>
            </a:r>
            <a:endParaRPr sz="1050">
              <a:latin typeface="Times New Roman"/>
              <a:cs typeface="Times New Roman"/>
            </a:endParaRPr>
          </a:p>
          <a:p>
            <a:pPr marL="63500">
              <a:lnSpc>
                <a:spcPts val="2705"/>
              </a:lnSpc>
            </a:pPr>
            <a:r>
              <a:rPr sz="4050" spc="247" baseline="-823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180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r>
              <a:rPr sz="1575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575" i="1" spc="120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18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800" i="1" spc="-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80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800" i="1" spc="-2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1800" spc="-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800" spc="-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050" spc="217" baseline="-823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1800" i="1" spc="-105" dirty="0">
                <a:solidFill>
                  <a:srgbClr val="7F00FF"/>
                </a:solidFill>
                <a:latin typeface="Times New Roman"/>
                <a:cs typeface="Times New Roman"/>
              </a:rPr>
              <a:t>b</a:t>
            </a:r>
            <a:r>
              <a:rPr sz="1575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575" i="1" spc="-22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18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800" i="1" spc="-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80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800" i="1" spc="-2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40"/>
              </a:spcBef>
              <a:tabLst>
                <a:tab pos="1517650" algn="l"/>
              </a:tabLst>
            </a:pPr>
            <a:r>
              <a:rPr sz="105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050" i="1" spc="-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5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050" spc="10" dirty="0">
                <a:solidFill>
                  <a:srgbClr val="7F00FF"/>
                </a:solidFill>
                <a:latin typeface="Times New Roman"/>
                <a:cs typeface="Times New Roman"/>
              </a:rPr>
              <a:t>0	</a:t>
            </a:r>
            <a:r>
              <a:rPr sz="105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050" i="1" spc="-1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5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050" spc="1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2185632" y="4239172"/>
            <a:ext cx="2245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00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0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000" spc="6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00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000" spc="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00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1725" i="1" spc="52" baseline="-24154" dirty="0">
                <a:solidFill>
                  <a:srgbClr val="7F00FF"/>
                </a:solidFill>
                <a:latin typeface="Times New Roman"/>
                <a:cs typeface="Times New Roman"/>
              </a:rPr>
              <a:t>zi </a:t>
            </a:r>
            <a:r>
              <a:rPr sz="200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00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000" spc="5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000" spc="1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000" spc="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00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1725" i="1" spc="52" baseline="-24154" dirty="0">
                <a:solidFill>
                  <a:srgbClr val="7F00FF"/>
                </a:solidFill>
                <a:latin typeface="Times New Roman"/>
                <a:cs typeface="Times New Roman"/>
              </a:rPr>
              <a:t>zs</a:t>
            </a:r>
            <a:r>
              <a:rPr sz="1725" i="1" spc="-217" baseline="-2415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00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000" spc="5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62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28600" y="1529715"/>
            <a:ext cx="8816975" cy="44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ts val="2735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Xem lại các t/chất tuyến tính, bất biến thời gian và ổn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endParaRPr sz="2400" dirty="0">
              <a:latin typeface="Arial"/>
              <a:cs typeface="Arial"/>
            </a:endParaRPr>
          </a:p>
          <a:p>
            <a:pPr marL="393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của h/t đệ qui được mô tả bằng PTSP TT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HSH</a:t>
            </a:r>
            <a:endParaRPr sz="2400" dirty="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Arial"/>
                <a:cs typeface="Arial"/>
              </a:rPr>
              <a:t>Hệ đệ qui có thể nghỉ hay không tùy vào điều kiện đầu</a:t>
            </a:r>
            <a:endParaRPr sz="20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Tuyến tính</a:t>
            </a:r>
            <a:endParaRPr sz="2400" dirty="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Arial"/>
                <a:cs typeface="Arial"/>
              </a:rPr>
              <a:t>Hệ là tuyến tính nếu nó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thỏa</a:t>
            </a:r>
            <a:endParaRPr sz="2000" dirty="0">
              <a:latin typeface="Arial"/>
              <a:cs typeface="Arial"/>
            </a:endParaRPr>
          </a:p>
          <a:p>
            <a:pPr marL="1193800" lvl="2" indent="-229235">
              <a:lnSpc>
                <a:spcPts val="2050"/>
              </a:lnSpc>
              <a:spcBef>
                <a:spcPts val="225"/>
              </a:spcBef>
              <a:buAutoNum type="arabicPeriod"/>
              <a:tabLst>
                <a:tab pos="11938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Đáp ứng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toàn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phần bằng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tổng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đáp ứng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trạng thái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không và đáp ứng</a:t>
            </a:r>
            <a:r>
              <a:rPr sz="18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không</a:t>
            </a:r>
            <a:endParaRPr sz="1800" dirty="0">
              <a:latin typeface="Arial"/>
              <a:cs typeface="Arial"/>
            </a:endParaRPr>
          </a:p>
          <a:p>
            <a:pPr marL="1193165">
              <a:lnSpc>
                <a:spcPts val="2050"/>
              </a:lnSpc>
              <a:tabLst>
                <a:tab pos="2793365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ngõ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nhập	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y(n) </a:t>
            </a:r>
            <a:r>
              <a:rPr sz="18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y</a:t>
            </a:r>
            <a:r>
              <a:rPr sz="1800" spc="-7" baseline="-20833" dirty="0">
                <a:solidFill>
                  <a:srgbClr val="9900CC"/>
                </a:solidFill>
                <a:latin typeface="Arial"/>
                <a:cs typeface="Arial"/>
              </a:rPr>
              <a:t>zs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(n) </a:t>
            </a:r>
            <a:r>
              <a:rPr sz="1800" dirty="0">
                <a:solidFill>
                  <a:srgbClr val="9900CC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y</a:t>
            </a:r>
            <a:r>
              <a:rPr sz="1800" spc="-7" baseline="-20833" dirty="0">
                <a:solidFill>
                  <a:srgbClr val="9900CC"/>
                </a:solidFill>
                <a:latin typeface="Arial"/>
                <a:cs typeface="Arial"/>
              </a:rPr>
              <a:t>zi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(n)</a:t>
            </a:r>
            <a:endParaRPr sz="1800" dirty="0">
              <a:latin typeface="Arial"/>
              <a:cs typeface="Arial"/>
            </a:endParaRPr>
          </a:p>
          <a:p>
            <a:pPr marL="1193165" lvl="2" indent="-229235">
              <a:lnSpc>
                <a:spcPts val="2050"/>
              </a:lnSpc>
              <a:spcBef>
                <a:spcPts val="215"/>
              </a:spcBef>
              <a:buAutoNum type="arabicPeriod" startAt="2"/>
              <a:tabLst>
                <a:tab pos="11938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Nguyên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tắc xếp chồng áp dụng cho đáp ứng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trạng thái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(tuyến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endParaRPr sz="1800" dirty="0">
              <a:latin typeface="Arial"/>
              <a:cs typeface="Arial"/>
            </a:endParaRPr>
          </a:p>
          <a:p>
            <a:pPr marL="1193165">
              <a:lnSpc>
                <a:spcPts val="205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trạng thái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không)</a:t>
            </a:r>
            <a:endParaRPr sz="1800" dirty="0">
              <a:latin typeface="Arial"/>
              <a:cs typeface="Arial"/>
            </a:endParaRPr>
          </a:p>
          <a:p>
            <a:pPr marL="1193165" lvl="2" indent="-229235">
              <a:lnSpc>
                <a:spcPts val="2050"/>
              </a:lnSpc>
              <a:spcBef>
                <a:spcPts val="215"/>
              </a:spcBef>
              <a:buAutoNum type="arabicPeriod" startAt="3"/>
              <a:tabLst>
                <a:tab pos="11938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Nguyên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tắc xếp chồng áp dụng cho đáp ứng không ngõ nhập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(tuyến</a:t>
            </a:r>
            <a:r>
              <a:rPr sz="18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endParaRPr sz="1800" dirty="0">
              <a:latin typeface="Arial"/>
              <a:cs typeface="Arial"/>
            </a:endParaRPr>
          </a:p>
          <a:p>
            <a:pPr marL="1193165">
              <a:lnSpc>
                <a:spcPts val="205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không ngõ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nhập)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Arial"/>
                <a:cs typeface="Arial"/>
              </a:rPr>
              <a:t>Hệ không thoả một trong 3 đ/k trên là hệ phi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tuyến</a:t>
            </a:r>
            <a:endParaRPr sz="2000" dirty="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245"/>
              </a:spcBef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Arial"/>
                <a:cs typeface="Arial"/>
              </a:rPr>
              <a:t>Hệ đệ qui được mô tả bằng PTSP HSH thỏa cả 3 đ/k trên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tuyến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tính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63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189877" y="1543748"/>
            <a:ext cx="49187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Ví </a:t>
            </a:r>
            <a:r>
              <a:rPr sz="1400" dirty="0">
                <a:latin typeface="Arial"/>
                <a:cs typeface="Arial"/>
              </a:rPr>
              <a:t>dụ: </a:t>
            </a:r>
            <a:r>
              <a:rPr sz="1400" spc="-5" dirty="0">
                <a:latin typeface="Arial"/>
                <a:cs typeface="Arial"/>
              </a:rPr>
              <a:t>xét tính chất tuyến tính của hệ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y(n) = ay(n–1) +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x(n)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47077" y="1757108"/>
            <a:ext cx="708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200" spc="-5" dirty="0">
                <a:latin typeface="Arial"/>
                <a:cs typeface="Arial"/>
              </a:rPr>
              <a:t>–	Đ/k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091577" y="2884868"/>
            <a:ext cx="2318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1200" spc="-5" dirty="0">
                <a:latin typeface="Arial"/>
                <a:cs typeface="Arial"/>
              </a:rPr>
              <a:t>Giả </a:t>
            </a:r>
            <a:r>
              <a:rPr sz="1200" dirty="0">
                <a:latin typeface="Arial"/>
                <a:cs typeface="Arial"/>
              </a:rPr>
              <a:t>sử </a:t>
            </a:r>
            <a:r>
              <a:rPr sz="1200" spc="-5" dirty="0">
                <a:latin typeface="Arial"/>
                <a:cs typeface="Arial"/>
              </a:rPr>
              <a:t>x(n)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x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(n)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x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47077" y="2513262"/>
            <a:ext cx="784860" cy="3975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04"/>
              </a:spcBef>
            </a:pPr>
            <a:r>
              <a:rPr sz="1050" i="1" spc="15" dirty="0">
                <a:latin typeface="Times New Roman"/>
                <a:cs typeface="Times New Roman"/>
              </a:rPr>
              <a:t>zi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7815" algn="l"/>
              </a:tabLst>
            </a:pPr>
            <a:r>
              <a:rPr sz="1200" spc="-5" dirty="0">
                <a:latin typeface="Arial"/>
                <a:cs typeface="Arial"/>
              </a:rPr>
              <a:t>–	Đ/k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647077" y="4652708"/>
            <a:ext cx="695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200" spc="-5" dirty="0">
                <a:latin typeface="Arial"/>
                <a:cs typeface="Arial"/>
              </a:rPr>
              <a:t>–	Đ/k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1091577" y="4377600"/>
            <a:ext cx="3035300" cy="666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7250">
              <a:lnSpc>
                <a:spcPts val="1685"/>
              </a:lnSpc>
              <a:spcBef>
                <a:spcPts val="90"/>
              </a:spcBef>
            </a:pPr>
            <a:r>
              <a:rPr sz="1800" spc="75" dirty="0">
                <a:latin typeface="Symbol"/>
                <a:cs typeface="Symbol"/>
              </a:rPr>
              <a:t>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c</a:t>
            </a:r>
            <a:r>
              <a:rPr sz="1800" i="1" spc="18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Times New Roman"/>
                <a:cs typeface="Times New Roman"/>
              </a:rPr>
              <a:t>y</a:t>
            </a:r>
            <a:r>
              <a:rPr sz="1575" spc="104" baseline="42328" dirty="0">
                <a:latin typeface="Times New Roman"/>
                <a:cs typeface="Times New Roman"/>
              </a:rPr>
              <a:t>(1)</a:t>
            </a:r>
            <a:r>
              <a:rPr sz="1575" spc="-104" baseline="42328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(</a:t>
            </a:r>
            <a:r>
              <a:rPr sz="1800" i="1" spc="95" dirty="0">
                <a:latin typeface="Times New Roman"/>
                <a:cs typeface="Times New Roman"/>
              </a:rPr>
              <a:t>n</a:t>
            </a:r>
            <a:r>
              <a:rPr sz="1800" spc="95" dirty="0">
                <a:latin typeface="Times New Roman"/>
                <a:cs typeface="Times New Roman"/>
              </a:rPr>
              <a:t>)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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c</a:t>
            </a:r>
            <a:r>
              <a:rPr sz="1800" i="1" spc="370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Times New Roman"/>
                <a:cs typeface="Times New Roman"/>
              </a:rPr>
              <a:t>y</a:t>
            </a:r>
            <a:r>
              <a:rPr sz="1575" spc="157" baseline="42328" dirty="0">
                <a:latin typeface="Times New Roman"/>
                <a:cs typeface="Times New Roman"/>
              </a:rPr>
              <a:t>(</a:t>
            </a:r>
            <a:r>
              <a:rPr sz="1575" spc="-247" baseline="42328" dirty="0">
                <a:latin typeface="Times New Roman"/>
                <a:cs typeface="Times New Roman"/>
              </a:rPr>
              <a:t> </a:t>
            </a:r>
            <a:r>
              <a:rPr sz="1575" spc="112" baseline="42328" dirty="0">
                <a:latin typeface="Times New Roman"/>
                <a:cs typeface="Times New Roman"/>
              </a:rPr>
              <a:t>2)</a:t>
            </a:r>
            <a:r>
              <a:rPr sz="1575" spc="-104" baseline="42328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(</a:t>
            </a:r>
            <a:r>
              <a:rPr sz="1800" i="1" spc="95" dirty="0">
                <a:latin typeface="Times New Roman"/>
                <a:cs typeface="Times New Roman"/>
              </a:rPr>
              <a:t>n</a:t>
            </a:r>
            <a:r>
              <a:rPr sz="1800" spc="9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146175">
              <a:lnSpc>
                <a:spcPts val="785"/>
              </a:lnSpc>
              <a:tabLst>
                <a:tab pos="1362710" algn="l"/>
                <a:tab pos="2204085" algn="l"/>
                <a:tab pos="2431415" algn="l"/>
              </a:tabLst>
            </a:pPr>
            <a:r>
              <a:rPr sz="1050" spc="40" dirty="0">
                <a:latin typeface="Times New Roman"/>
                <a:cs typeface="Times New Roman"/>
              </a:rPr>
              <a:t>1	</a:t>
            </a:r>
            <a:r>
              <a:rPr sz="1050" i="1" spc="25" dirty="0">
                <a:latin typeface="Times New Roman"/>
                <a:cs typeface="Times New Roman"/>
              </a:rPr>
              <a:t>zs	</a:t>
            </a:r>
            <a:r>
              <a:rPr sz="1050" spc="40" dirty="0">
                <a:latin typeface="Times New Roman"/>
                <a:cs typeface="Times New Roman"/>
              </a:rPr>
              <a:t>2	</a:t>
            </a:r>
            <a:r>
              <a:rPr sz="1050" i="1" spc="20" dirty="0">
                <a:latin typeface="Times New Roman"/>
                <a:cs typeface="Times New Roman"/>
              </a:rPr>
              <a:t>zs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buChar char="•"/>
              <a:tabLst>
                <a:tab pos="253365" algn="l"/>
                <a:tab pos="254000" algn="l"/>
              </a:tabLst>
            </a:pPr>
            <a:r>
              <a:rPr sz="1200" spc="-5" dirty="0">
                <a:latin typeface="Arial"/>
                <a:cs typeface="Arial"/>
              </a:rPr>
              <a:t>Giả sử y(–1)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(–1)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(–1)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1177176" y="2373401"/>
            <a:ext cx="180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2575" algn="l"/>
              </a:tabLst>
            </a:pPr>
            <a:r>
              <a:rPr sz="1800" i="1" spc="65" dirty="0">
                <a:latin typeface="Times New Roman"/>
                <a:cs typeface="Times New Roman"/>
              </a:rPr>
              <a:t>y	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 </a:t>
            </a:r>
            <a:r>
              <a:rPr sz="1800" spc="80" dirty="0">
                <a:latin typeface="Symbol"/>
                <a:cs typeface="Symbol"/>
              </a:rPr>
              <a:t>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i="1" spc="90" dirty="0">
                <a:latin typeface="Times New Roman"/>
                <a:cs typeface="Times New Roman"/>
              </a:rPr>
              <a:t>a</a:t>
            </a:r>
            <a:r>
              <a:rPr sz="1575" i="1" spc="135" baseline="42328" dirty="0">
                <a:latin typeface="Times New Roman"/>
                <a:cs typeface="Times New Roman"/>
              </a:rPr>
              <a:t>n</a:t>
            </a:r>
            <a:r>
              <a:rPr sz="1575" spc="135" baseline="42328" dirty="0">
                <a:latin typeface="Symbol"/>
                <a:cs typeface="Symbol"/>
              </a:rPr>
              <a:t></a:t>
            </a:r>
            <a:r>
              <a:rPr sz="1575" spc="135" baseline="42328" dirty="0">
                <a:latin typeface="Times New Roman"/>
                <a:cs typeface="Times New Roman"/>
              </a:rPr>
              <a:t>1 </a:t>
            </a:r>
            <a:r>
              <a:rPr sz="1800" i="1" spc="50" dirty="0">
                <a:latin typeface="Times New Roman"/>
                <a:cs typeface="Times New Roman"/>
              </a:rPr>
              <a:t>y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4850523" y="1720062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4850523" y="2078736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Symbol"/>
                <a:cs typeface="Symbol"/>
              </a:rPr>
              <a:t>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4850523" y="2432380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Symbol"/>
                <a:cs typeface="Symbol"/>
              </a:rPr>
              <a:t>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2025053" y="1801621"/>
            <a:ext cx="29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60" dirty="0"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2116010" y="1724825"/>
            <a:ext cx="977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2454717" y="1856441"/>
            <a:ext cx="895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1323287" y="2017128"/>
            <a:ext cx="1365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20" dirty="0">
                <a:latin typeface="Times New Roman"/>
                <a:cs typeface="Times New Roman"/>
              </a:rPr>
              <a:t>zs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2036680" y="2178481"/>
            <a:ext cx="2628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r>
              <a:rPr sz="1050" i="1" spc="-18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1202576" y="1863534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415" algn="l"/>
              </a:tabLst>
            </a:pPr>
            <a:r>
              <a:rPr sz="1800" i="1" spc="65" dirty="0">
                <a:latin typeface="Times New Roman"/>
                <a:cs typeface="Times New Roman"/>
              </a:rPr>
              <a:t>y	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2314537" y="1863534"/>
            <a:ext cx="104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75" dirty="0">
                <a:latin typeface="Times New Roman"/>
                <a:cs typeface="Times New Roman"/>
              </a:rPr>
              <a:t>a </a:t>
            </a:r>
            <a:r>
              <a:rPr sz="1800" i="1" spc="105" dirty="0">
                <a:latin typeface="Times New Roman"/>
                <a:cs typeface="Times New Roman"/>
              </a:rPr>
              <a:t>x</a:t>
            </a:r>
            <a:r>
              <a:rPr sz="1800" spc="105" dirty="0">
                <a:latin typeface="Times New Roman"/>
                <a:cs typeface="Times New Roman"/>
              </a:rPr>
              <a:t>(</a:t>
            </a:r>
            <a:r>
              <a:rPr sz="1800" i="1" spc="105" dirty="0">
                <a:latin typeface="Times New Roman"/>
                <a:cs typeface="Times New Roman"/>
              </a:rPr>
              <a:t>n </a:t>
            </a:r>
            <a:r>
              <a:rPr sz="1800" spc="80" dirty="0">
                <a:latin typeface="Symbol"/>
                <a:cs typeface="Symbol"/>
              </a:rPr>
              <a:t>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k</a:t>
            </a:r>
            <a:r>
              <a:rPr sz="1800" i="1" spc="-3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6183955" y="2191016"/>
            <a:ext cx="9461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200" algn="l"/>
              </a:tabLst>
            </a:pPr>
            <a:r>
              <a:rPr sz="1050" i="1" spc="20" dirty="0">
                <a:latin typeface="Times New Roman"/>
                <a:cs typeface="Times New Roman"/>
              </a:rPr>
              <a:t>z</a:t>
            </a:r>
            <a:r>
              <a:rPr sz="1050" i="1" spc="30" dirty="0">
                <a:latin typeface="Times New Roman"/>
                <a:cs typeface="Times New Roman"/>
              </a:rPr>
              <a:t>s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15" dirty="0">
                <a:latin typeface="Times New Roman"/>
                <a:cs typeface="Times New Roman"/>
              </a:rPr>
              <a:t>zi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4134750" y="2037588"/>
            <a:ext cx="3357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00910" algn="l"/>
                <a:tab pos="3011805" algn="l"/>
              </a:tabLst>
            </a:pPr>
            <a:r>
              <a:rPr sz="2700" spc="135" baseline="41666" dirty="0">
                <a:latin typeface="Symbol"/>
                <a:cs typeface="Symbol"/>
              </a:rPr>
              <a:t></a:t>
            </a:r>
            <a:r>
              <a:rPr sz="2700" i="1" spc="135" baseline="41666" dirty="0">
                <a:latin typeface="Times New Roman"/>
                <a:cs typeface="Times New Roman"/>
              </a:rPr>
              <a:t>n </a:t>
            </a:r>
            <a:r>
              <a:rPr sz="2700" spc="120" baseline="41666" dirty="0">
                <a:latin typeface="Symbol"/>
                <a:cs typeface="Symbol"/>
              </a:rPr>
              <a:t></a:t>
            </a:r>
            <a:r>
              <a:rPr sz="2700" spc="120" baseline="41666" dirty="0">
                <a:latin typeface="Times New Roman"/>
                <a:cs typeface="Times New Roman"/>
              </a:rPr>
              <a:t> </a:t>
            </a:r>
            <a:r>
              <a:rPr sz="2700" spc="179" baseline="41666" dirty="0">
                <a:latin typeface="Times New Roman"/>
                <a:cs typeface="Times New Roman"/>
              </a:rPr>
              <a:t>0</a:t>
            </a:r>
            <a:r>
              <a:rPr sz="2700" spc="179" baseline="32407" dirty="0">
                <a:latin typeface="Symbol"/>
                <a:cs typeface="Symbol"/>
              </a:rPr>
              <a:t></a:t>
            </a:r>
            <a:r>
              <a:rPr sz="2700" spc="179" baseline="32407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Symbol"/>
                <a:cs typeface="Symbol"/>
              </a:rPr>
              <a:t>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i="1" spc="114" dirty="0">
                <a:latin typeface="Times New Roman"/>
                <a:cs typeface="Times New Roman"/>
              </a:rPr>
              <a:t>y</a:t>
            </a:r>
            <a:r>
              <a:rPr sz="1800" spc="114" dirty="0">
                <a:latin typeface="Times New Roman"/>
                <a:cs typeface="Times New Roman"/>
              </a:rPr>
              <a:t>(</a:t>
            </a:r>
            <a:r>
              <a:rPr sz="1800" i="1" spc="114" dirty="0">
                <a:latin typeface="Times New Roman"/>
                <a:cs typeface="Times New Roman"/>
              </a:rPr>
              <a:t>n</a:t>
            </a:r>
            <a:r>
              <a:rPr sz="1800" spc="114" dirty="0">
                <a:latin typeface="Times New Roman"/>
                <a:cs typeface="Times New Roman"/>
              </a:rPr>
              <a:t>)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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y	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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y	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4134997" y="2373401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Symbol"/>
                <a:cs typeface="Symbol"/>
              </a:rPr>
              <a:t></a:t>
            </a:r>
            <a:r>
              <a:rPr sz="1800" i="1" spc="90" dirty="0">
                <a:latin typeface="Times New Roman"/>
                <a:cs typeface="Times New Roman"/>
              </a:rPr>
              <a:t>n </a:t>
            </a:r>
            <a:r>
              <a:rPr sz="1800" spc="80" dirty="0">
                <a:latin typeface="Symbol"/>
                <a:cs typeface="Symbol"/>
              </a:rPr>
              <a:t>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0</a:t>
            </a:r>
            <a:r>
              <a:rPr sz="2700" spc="179" baseline="16975" dirty="0">
                <a:latin typeface="Symbol"/>
                <a:cs typeface="Symbol"/>
              </a:rPr>
              <a:t></a:t>
            </a:r>
            <a:endParaRPr sz="2700" baseline="16975">
              <a:latin typeface="Symbol"/>
              <a:cs typeface="Symbol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4395483" y="3326083"/>
            <a:ext cx="156972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8890" algn="l"/>
                <a:tab pos="1483995" algn="l"/>
              </a:tabLst>
            </a:pPr>
            <a:r>
              <a:rPr sz="1050" spc="40" dirty="0">
                <a:latin typeface="Times New Roman"/>
                <a:cs typeface="Times New Roman"/>
              </a:rPr>
              <a:t>1  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4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4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8"/>
          <p:cNvSpPr txBox="1"/>
          <p:nvPr/>
        </p:nvSpPr>
        <p:spPr>
          <a:xfrm>
            <a:off x="2132431" y="3111374"/>
            <a:ext cx="290195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spc="190" dirty="0">
                <a:latin typeface="Symbol"/>
                <a:cs typeface="Symbol"/>
              </a:rPr>
              <a:t>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7" name="object 29"/>
          <p:cNvSpPr txBox="1"/>
          <p:nvPr/>
        </p:nvSpPr>
        <p:spPr>
          <a:xfrm>
            <a:off x="3695437" y="3111374"/>
            <a:ext cx="290195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spc="190" dirty="0">
                <a:latin typeface="Symbol"/>
                <a:cs typeface="Symbol"/>
              </a:rPr>
              <a:t>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8" name="object 30"/>
          <p:cNvSpPr txBox="1"/>
          <p:nvPr/>
        </p:nvSpPr>
        <p:spPr>
          <a:xfrm>
            <a:off x="2225225" y="3785159"/>
            <a:ext cx="379095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50" spc="40" dirty="0">
                <a:latin typeface="Times New Roman"/>
                <a:cs typeface="Times New Roman"/>
              </a:rPr>
              <a:t>1</a:t>
            </a:r>
            <a:r>
              <a:rPr sz="1050" spc="-185" dirty="0">
                <a:latin typeface="Times New Roman"/>
                <a:cs typeface="Times New Roman"/>
              </a:rPr>
              <a:t> </a:t>
            </a:r>
            <a:r>
              <a:rPr sz="3975" spc="284" baseline="1048" dirty="0">
                <a:latin typeface="Symbol"/>
                <a:cs typeface="Symbol"/>
              </a:rPr>
              <a:t></a:t>
            </a:r>
            <a:endParaRPr sz="3975" baseline="1048">
              <a:latin typeface="Symbol"/>
              <a:cs typeface="Symbol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2223160" y="3034872"/>
            <a:ext cx="977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2"/>
          <p:cNvSpPr txBox="1"/>
          <p:nvPr/>
        </p:nvSpPr>
        <p:spPr>
          <a:xfrm>
            <a:off x="3786172" y="3034872"/>
            <a:ext cx="977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2561015" y="3165996"/>
            <a:ext cx="8953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4124027" y="3165996"/>
            <a:ext cx="8953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2144029" y="3486830"/>
            <a:ext cx="2628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r>
              <a:rPr sz="1050" i="1" spc="-17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Symbol"/>
                <a:cs typeface="Symbol"/>
              </a:rPr>
              <a:t></a:t>
            </a:r>
            <a:r>
              <a:rPr sz="1050" spc="55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6"/>
          <p:cNvSpPr txBox="1"/>
          <p:nvPr/>
        </p:nvSpPr>
        <p:spPr>
          <a:xfrm>
            <a:off x="3707041" y="3486830"/>
            <a:ext cx="2628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r>
              <a:rPr sz="1050" i="1" spc="-17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Symbol"/>
                <a:cs typeface="Symbol"/>
              </a:rPr>
              <a:t></a:t>
            </a:r>
            <a:r>
              <a:rPr sz="1050" spc="55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1321012" y="3326081"/>
            <a:ext cx="13652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latin typeface="Times New Roman"/>
                <a:cs typeface="Times New Roman"/>
              </a:rPr>
              <a:t>zs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8"/>
          <p:cNvSpPr txBox="1"/>
          <p:nvPr/>
        </p:nvSpPr>
        <p:spPr>
          <a:xfrm>
            <a:off x="1200696" y="3173062"/>
            <a:ext cx="896619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780" algn="l"/>
                <a:tab pos="748030" algn="l"/>
              </a:tabLst>
            </a:pPr>
            <a:r>
              <a:rPr sz="1800" i="1" spc="60" dirty="0">
                <a:latin typeface="Times New Roman"/>
                <a:cs typeface="Times New Roman"/>
              </a:rPr>
              <a:t>y	</a:t>
            </a:r>
            <a:r>
              <a:rPr sz="1800" spc="105" dirty="0">
                <a:latin typeface="Times New Roman"/>
                <a:cs typeface="Times New Roman"/>
              </a:rPr>
              <a:t>(</a:t>
            </a:r>
            <a:r>
              <a:rPr sz="1800" i="1" spc="145" dirty="0">
                <a:latin typeface="Times New Roman"/>
                <a:cs typeface="Times New Roman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7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7" name="object 39"/>
          <p:cNvSpPr txBox="1"/>
          <p:nvPr/>
        </p:nvSpPr>
        <p:spPr>
          <a:xfrm>
            <a:off x="2405204" y="3702713"/>
            <a:ext cx="977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40"/>
          <p:cNvSpPr txBox="1"/>
          <p:nvPr/>
        </p:nvSpPr>
        <p:spPr>
          <a:xfrm>
            <a:off x="4215265" y="3702713"/>
            <a:ext cx="977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41"/>
          <p:cNvSpPr txBox="1"/>
          <p:nvPr/>
        </p:nvSpPr>
        <p:spPr>
          <a:xfrm>
            <a:off x="2743059" y="3833837"/>
            <a:ext cx="8953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2"/>
          <p:cNvSpPr txBox="1"/>
          <p:nvPr/>
        </p:nvSpPr>
        <p:spPr>
          <a:xfrm>
            <a:off x="4553120" y="3833837"/>
            <a:ext cx="8953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3"/>
          <p:cNvSpPr txBox="1"/>
          <p:nvPr/>
        </p:nvSpPr>
        <p:spPr>
          <a:xfrm>
            <a:off x="2326073" y="4154672"/>
            <a:ext cx="2628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r>
              <a:rPr sz="1050" i="1" spc="-17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Symbol"/>
                <a:cs typeface="Symbol"/>
              </a:rPr>
              <a:t></a:t>
            </a:r>
            <a:r>
              <a:rPr sz="1050" spc="55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4"/>
          <p:cNvSpPr txBox="1"/>
          <p:nvPr/>
        </p:nvSpPr>
        <p:spPr>
          <a:xfrm>
            <a:off x="2939420" y="3785159"/>
            <a:ext cx="1920875" cy="5543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140"/>
              </a:spcBef>
              <a:tabLst>
                <a:tab pos="1097280" algn="l"/>
                <a:tab pos="1835150" algn="l"/>
              </a:tabLst>
            </a:pPr>
            <a:r>
              <a:rPr sz="1050" spc="40" dirty="0">
                <a:latin typeface="Times New Roman"/>
                <a:cs typeface="Times New Roman"/>
              </a:rPr>
              <a:t>1	2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3975" spc="284" baseline="1048" dirty="0">
                <a:latin typeface="Symbol"/>
                <a:cs typeface="Symbol"/>
              </a:rPr>
              <a:t></a:t>
            </a:r>
            <a:r>
              <a:rPr sz="3975" baseline="1048" dirty="0">
                <a:latin typeface="Times New Roman"/>
                <a:cs typeface="Times New Roman"/>
              </a:rPr>
              <a:t>	</a:t>
            </a:r>
            <a:r>
              <a:rPr sz="1050" spc="4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1209040">
              <a:lnSpc>
                <a:spcPts val="1105"/>
              </a:lnSpc>
            </a:pPr>
            <a:r>
              <a:rPr sz="1050" i="1" spc="35" dirty="0">
                <a:latin typeface="Times New Roman"/>
                <a:cs typeface="Times New Roman"/>
              </a:rPr>
              <a:t>k</a:t>
            </a:r>
            <a:r>
              <a:rPr sz="1050" i="1" spc="-1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Symbol"/>
                <a:cs typeface="Symbol"/>
              </a:rPr>
              <a:t></a:t>
            </a:r>
            <a:r>
              <a:rPr sz="1050" spc="55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5"/>
          <p:cNvSpPr txBox="1"/>
          <p:nvPr/>
        </p:nvSpPr>
        <p:spPr>
          <a:xfrm>
            <a:off x="2421301" y="3173062"/>
            <a:ext cx="12388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70" dirty="0">
                <a:latin typeface="Times New Roman"/>
                <a:cs typeface="Times New Roman"/>
              </a:rPr>
              <a:t>a </a:t>
            </a:r>
            <a:r>
              <a:rPr sz="1800" i="1" spc="100" dirty="0">
                <a:latin typeface="Times New Roman"/>
                <a:cs typeface="Times New Roman"/>
              </a:rPr>
              <a:t>x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k</a:t>
            </a:r>
            <a:r>
              <a:rPr sz="1800" i="1" spc="-3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) </a:t>
            </a:r>
            <a:r>
              <a:rPr sz="1800" spc="7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4" name="object 46"/>
          <p:cNvSpPr txBox="1"/>
          <p:nvPr/>
        </p:nvSpPr>
        <p:spPr>
          <a:xfrm>
            <a:off x="3984583" y="3173062"/>
            <a:ext cx="274955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70" dirty="0">
                <a:latin typeface="Times New Roman"/>
                <a:cs typeface="Times New Roman"/>
              </a:rPr>
              <a:t>a</a:t>
            </a:r>
            <a:r>
              <a:rPr sz="1800" i="1" spc="3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[</a:t>
            </a:r>
            <a:r>
              <a:rPr sz="1800" i="1" spc="70" dirty="0">
                <a:latin typeface="Times New Roman"/>
                <a:cs typeface="Times New Roman"/>
              </a:rPr>
              <a:t>c</a:t>
            </a:r>
            <a:r>
              <a:rPr sz="1800" i="1" spc="8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x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(</a:t>
            </a:r>
            <a:r>
              <a:rPr sz="1800" i="1" spc="90" dirty="0">
                <a:latin typeface="Times New Roman"/>
                <a:cs typeface="Times New Roman"/>
              </a:rPr>
              <a:t>n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k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)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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c</a:t>
            </a:r>
            <a:r>
              <a:rPr sz="1800" i="1" spc="270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x</a:t>
            </a:r>
            <a:r>
              <a:rPr sz="1800" i="1" spc="3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(</a:t>
            </a:r>
            <a:r>
              <a:rPr sz="1800" i="1" spc="90" dirty="0">
                <a:latin typeface="Times New Roman"/>
                <a:cs typeface="Times New Roman"/>
              </a:rPr>
              <a:t>n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k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)]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7"/>
          <p:cNvSpPr txBox="1"/>
          <p:nvPr/>
        </p:nvSpPr>
        <p:spPr>
          <a:xfrm>
            <a:off x="1936166" y="3840807"/>
            <a:ext cx="32956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75" dirty="0">
                <a:latin typeface="Symbol"/>
                <a:cs typeface="Symbol"/>
              </a:rPr>
              <a:t>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8"/>
          <p:cNvSpPr txBox="1"/>
          <p:nvPr/>
        </p:nvSpPr>
        <p:spPr>
          <a:xfrm>
            <a:off x="2603407" y="3840807"/>
            <a:ext cx="144843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70" dirty="0">
                <a:latin typeface="Times New Roman"/>
                <a:cs typeface="Times New Roman"/>
              </a:rPr>
              <a:t>a</a:t>
            </a:r>
            <a:r>
              <a:rPr sz="1800" i="1" spc="430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x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n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k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)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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9"/>
          <p:cNvSpPr txBox="1"/>
          <p:nvPr/>
        </p:nvSpPr>
        <p:spPr>
          <a:xfrm>
            <a:off x="4413284" y="3840807"/>
            <a:ext cx="113220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70" dirty="0">
                <a:latin typeface="Times New Roman"/>
                <a:cs typeface="Times New Roman"/>
              </a:rPr>
              <a:t>a </a:t>
            </a:r>
            <a:r>
              <a:rPr sz="1800" i="1" spc="60" dirty="0">
                <a:latin typeface="Times New Roman"/>
                <a:cs typeface="Times New Roman"/>
              </a:rPr>
              <a:t>x </a:t>
            </a:r>
            <a:r>
              <a:rPr sz="1800" spc="85" dirty="0">
                <a:latin typeface="Times New Roman"/>
                <a:cs typeface="Times New Roman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n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k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50"/>
          <p:cNvSpPr txBox="1"/>
          <p:nvPr/>
        </p:nvSpPr>
        <p:spPr>
          <a:xfrm>
            <a:off x="1167777" y="5101640"/>
            <a:ext cx="4634865" cy="33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685"/>
              </a:lnSpc>
              <a:spcBef>
                <a:spcPts val="100"/>
              </a:spcBef>
              <a:tabLst>
                <a:tab pos="295275" algn="l"/>
                <a:tab pos="786130" algn="l"/>
              </a:tabLst>
            </a:pPr>
            <a:r>
              <a:rPr sz="1800" i="1" spc="65" dirty="0">
                <a:latin typeface="Times New Roman"/>
                <a:cs typeface="Times New Roman"/>
              </a:rPr>
              <a:t>y	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	</a:t>
            </a:r>
            <a:r>
              <a:rPr sz="1800" spc="80" dirty="0">
                <a:latin typeface="Symbol"/>
                <a:cs typeface="Symbol"/>
              </a:rPr>
              <a:t>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i="1" spc="90" dirty="0">
                <a:latin typeface="Times New Roman"/>
                <a:cs typeface="Times New Roman"/>
              </a:rPr>
              <a:t>a</a:t>
            </a:r>
            <a:r>
              <a:rPr sz="1575" i="1" spc="135" baseline="42328" dirty="0">
                <a:latin typeface="Times New Roman"/>
                <a:cs typeface="Times New Roman"/>
              </a:rPr>
              <a:t>n</a:t>
            </a:r>
            <a:r>
              <a:rPr sz="1575" spc="135" baseline="42328" dirty="0">
                <a:latin typeface="Symbol"/>
                <a:cs typeface="Symbol"/>
              </a:rPr>
              <a:t></a:t>
            </a:r>
            <a:r>
              <a:rPr sz="1575" spc="135" baseline="42328" dirty="0">
                <a:latin typeface="Times New Roman"/>
                <a:cs typeface="Times New Roman"/>
              </a:rPr>
              <a:t>1 </a:t>
            </a:r>
            <a:r>
              <a:rPr sz="1800" i="1" spc="75" dirty="0">
                <a:latin typeface="Times New Roman"/>
                <a:cs typeface="Times New Roman"/>
              </a:rPr>
              <a:t>y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75" dirty="0">
                <a:latin typeface="Times New Roman"/>
                <a:cs typeface="Times New Roman"/>
              </a:rPr>
              <a:t>1) </a:t>
            </a:r>
            <a:r>
              <a:rPr sz="1800" spc="80" dirty="0">
                <a:latin typeface="Symbol"/>
                <a:cs typeface="Symbol"/>
              </a:rPr>
              <a:t>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Times New Roman"/>
                <a:cs typeface="Times New Roman"/>
              </a:rPr>
              <a:t>a</a:t>
            </a:r>
            <a:r>
              <a:rPr sz="1575" i="1" spc="127" baseline="42328" dirty="0">
                <a:latin typeface="Times New Roman"/>
                <a:cs typeface="Times New Roman"/>
              </a:rPr>
              <a:t>n</a:t>
            </a:r>
            <a:r>
              <a:rPr sz="1575" spc="127" baseline="42328" dirty="0">
                <a:latin typeface="Symbol"/>
                <a:cs typeface="Symbol"/>
              </a:rPr>
              <a:t></a:t>
            </a:r>
            <a:r>
              <a:rPr sz="1575" spc="127" baseline="42328" dirty="0">
                <a:latin typeface="Times New Roman"/>
                <a:cs typeface="Times New Roman"/>
              </a:rPr>
              <a:t>1</a:t>
            </a:r>
            <a:r>
              <a:rPr sz="1800" spc="85" dirty="0">
                <a:latin typeface="Times New Roman"/>
                <a:cs typeface="Times New Roman"/>
              </a:rPr>
              <a:t>[</a:t>
            </a:r>
            <a:r>
              <a:rPr sz="1800" i="1" spc="85" dirty="0">
                <a:latin typeface="Times New Roman"/>
                <a:cs typeface="Times New Roman"/>
              </a:rPr>
              <a:t>c </a:t>
            </a:r>
            <a:r>
              <a:rPr sz="1800" i="1" spc="65" dirty="0">
                <a:latin typeface="Times New Roman"/>
                <a:cs typeface="Times New Roman"/>
              </a:rPr>
              <a:t>y 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1) </a:t>
            </a:r>
            <a:r>
              <a:rPr sz="1800" spc="80" dirty="0">
                <a:latin typeface="Symbol"/>
                <a:cs typeface="Symbol"/>
              </a:rPr>
              <a:t>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c y</a:t>
            </a:r>
            <a:r>
              <a:rPr sz="1800" i="1" spc="1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</a:t>
            </a:r>
            <a:r>
              <a:rPr sz="1800" spc="55" dirty="0">
                <a:latin typeface="Symbol"/>
                <a:cs typeface="Symbol"/>
              </a:rPr>
              <a:t></a:t>
            </a:r>
            <a:r>
              <a:rPr sz="1800" spc="55" dirty="0">
                <a:latin typeface="Times New Roman"/>
                <a:cs typeface="Times New Roman"/>
              </a:rPr>
              <a:t>1)]</a:t>
            </a:r>
            <a:endParaRPr sz="1800">
              <a:latin typeface="Times New Roman"/>
              <a:cs typeface="Times New Roman"/>
            </a:endParaRPr>
          </a:p>
          <a:p>
            <a:pPr marL="170815">
              <a:lnSpc>
                <a:spcPts val="785"/>
              </a:lnSpc>
              <a:tabLst>
                <a:tab pos="2720975" algn="l"/>
                <a:tab pos="3761740" algn="l"/>
                <a:tab pos="3983354" algn="l"/>
              </a:tabLst>
            </a:pPr>
            <a:r>
              <a:rPr sz="1050" i="1" spc="20" dirty="0">
                <a:latin typeface="Times New Roman"/>
                <a:cs typeface="Times New Roman"/>
              </a:rPr>
              <a:t>zi	</a:t>
            </a:r>
            <a:r>
              <a:rPr sz="1050" spc="40" dirty="0">
                <a:latin typeface="Times New Roman"/>
                <a:cs typeface="Times New Roman"/>
              </a:rPr>
              <a:t>1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1	2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51"/>
          <p:cNvSpPr txBox="1"/>
          <p:nvPr/>
        </p:nvSpPr>
        <p:spPr>
          <a:xfrm>
            <a:off x="1903666" y="5479059"/>
            <a:ext cx="2884805" cy="33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685"/>
              </a:lnSpc>
              <a:spcBef>
                <a:spcPts val="100"/>
              </a:spcBef>
            </a:pPr>
            <a:r>
              <a:rPr sz="1800" spc="80" dirty="0">
                <a:latin typeface="Symbol"/>
                <a:cs typeface="Symbol"/>
              </a:rPr>
              <a:t>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c </a:t>
            </a:r>
            <a:r>
              <a:rPr sz="1800" i="1" spc="90" dirty="0">
                <a:latin typeface="Times New Roman"/>
                <a:cs typeface="Times New Roman"/>
              </a:rPr>
              <a:t>a</a:t>
            </a:r>
            <a:r>
              <a:rPr sz="1575" i="1" spc="135" baseline="42328" dirty="0">
                <a:latin typeface="Times New Roman"/>
                <a:cs typeface="Times New Roman"/>
              </a:rPr>
              <a:t>n</a:t>
            </a:r>
            <a:r>
              <a:rPr sz="1575" spc="135" baseline="42328" dirty="0">
                <a:latin typeface="Symbol"/>
                <a:cs typeface="Symbol"/>
              </a:rPr>
              <a:t></a:t>
            </a:r>
            <a:r>
              <a:rPr sz="1575" spc="135" baseline="42328" dirty="0">
                <a:latin typeface="Times New Roman"/>
                <a:cs typeface="Times New Roman"/>
              </a:rPr>
              <a:t>1 </a:t>
            </a:r>
            <a:r>
              <a:rPr sz="1800" i="1" spc="65" dirty="0">
                <a:latin typeface="Times New Roman"/>
                <a:cs typeface="Times New Roman"/>
              </a:rPr>
              <a:t>y 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1) </a:t>
            </a:r>
            <a:r>
              <a:rPr sz="1800" spc="80" dirty="0">
                <a:latin typeface="Symbol"/>
                <a:cs typeface="Symbol"/>
              </a:rPr>
              <a:t>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c </a:t>
            </a:r>
            <a:r>
              <a:rPr sz="1800" i="1" spc="90" dirty="0">
                <a:latin typeface="Times New Roman"/>
                <a:cs typeface="Times New Roman"/>
              </a:rPr>
              <a:t>a</a:t>
            </a:r>
            <a:r>
              <a:rPr sz="1575" i="1" spc="135" baseline="42328" dirty="0">
                <a:latin typeface="Times New Roman"/>
                <a:cs typeface="Times New Roman"/>
              </a:rPr>
              <a:t>n</a:t>
            </a:r>
            <a:r>
              <a:rPr sz="1575" spc="135" baseline="42328" dirty="0">
                <a:latin typeface="Symbol"/>
                <a:cs typeface="Symbol"/>
              </a:rPr>
              <a:t></a:t>
            </a:r>
            <a:r>
              <a:rPr sz="1575" spc="135" baseline="42328" dirty="0">
                <a:latin typeface="Times New Roman"/>
                <a:cs typeface="Times New Roman"/>
              </a:rPr>
              <a:t>1 </a:t>
            </a:r>
            <a:r>
              <a:rPr sz="1800" i="1" spc="65" dirty="0">
                <a:latin typeface="Times New Roman"/>
                <a:cs typeface="Times New Roman"/>
              </a:rPr>
              <a:t>y </a:t>
            </a:r>
            <a:r>
              <a:rPr sz="1800" spc="20" dirty="0">
                <a:latin typeface="Times New Roman"/>
                <a:cs typeface="Times New Roman"/>
              </a:rPr>
              <a:t>(</a:t>
            </a:r>
            <a:r>
              <a:rPr sz="1800" spc="20" dirty="0">
                <a:latin typeface="Symbol"/>
                <a:cs typeface="Symbol"/>
              </a:rPr>
              <a:t></a:t>
            </a:r>
            <a:r>
              <a:rPr sz="1800" spc="2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339725">
              <a:lnSpc>
                <a:spcPts val="785"/>
              </a:lnSpc>
              <a:tabLst>
                <a:tab pos="901065" algn="l"/>
                <a:tab pos="1744345" algn="l"/>
                <a:tab pos="2329815" algn="l"/>
              </a:tabLst>
            </a:pPr>
            <a:r>
              <a:rPr sz="1050" spc="40" dirty="0">
                <a:latin typeface="Times New Roman"/>
                <a:cs typeface="Times New Roman"/>
              </a:rPr>
              <a:t>1	1	2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52"/>
          <p:cNvSpPr txBox="1"/>
          <p:nvPr/>
        </p:nvSpPr>
        <p:spPr>
          <a:xfrm>
            <a:off x="621677" y="5855335"/>
            <a:ext cx="349948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230">
              <a:lnSpc>
                <a:spcPts val="1685"/>
              </a:lnSpc>
              <a:spcBef>
                <a:spcPts val="100"/>
              </a:spcBef>
            </a:pPr>
            <a:r>
              <a:rPr sz="1800" spc="80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c</a:t>
            </a:r>
            <a:r>
              <a:rPr sz="1800" i="1" spc="18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Times New Roman"/>
                <a:cs typeface="Times New Roman"/>
              </a:rPr>
              <a:t>y</a:t>
            </a:r>
            <a:r>
              <a:rPr sz="1575" spc="104" baseline="42328" dirty="0">
                <a:latin typeface="Times New Roman"/>
                <a:cs typeface="Times New Roman"/>
              </a:rPr>
              <a:t>(1)</a:t>
            </a:r>
            <a:r>
              <a:rPr sz="1575" spc="-112" baseline="42328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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c</a:t>
            </a:r>
            <a:r>
              <a:rPr sz="1800" i="1" spc="360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Times New Roman"/>
                <a:cs typeface="Times New Roman"/>
              </a:rPr>
              <a:t>y</a:t>
            </a:r>
            <a:r>
              <a:rPr sz="1575" spc="157" baseline="42328" dirty="0">
                <a:latin typeface="Times New Roman"/>
                <a:cs typeface="Times New Roman"/>
              </a:rPr>
              <a:t>(</a:t>
            </a:r>
            <a:r>
              <a:rPr sz="1575" spc="-247" baseline="42328" dirty="0">
                <a:latin typeface="Times New Roman"/>
                <a:cs typeface="Times New Roman"/>
              </a:rPr>
              <a:t> </a:t>
            </a:r>
            <a:r>
              <a:rPr sz="1575" spc="112" baseline="42328" dirty="0">
                <a:latin typeface="Times New Roman"/>
                <a:cs typeface="Times New Roman"/>
              </a:rPr>
              <a:t>2)</a:t>
            </a:r>
            <a:r>
              <a:rPr sz="1575" spc="-104" baseline="42328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621790">
              <a:lnSpc>
                <a:spcPts val="785"/>
              </a:lnSpc>
              <a:tabLst>
                <a:tab pos="1838325" algn="l"/>
                <a:tab pos="2680335" algn="l"/>
                <a:tab pos="2907665" algn="l"/>
              </a:tabLst>
            </a:pPr>
            <a:r>
              <a:rPr sz="1050" spc="40" dirty="0">
                <a:latin typeface="Times New Roman"/>
                <a:cs typeface="Times New Roman"/>
              </a:rPr>
              <a:t>1	</a:t>
            </a:r>
            <a:r>
              <a:rPr sz="1050" i="1" spc="20" dirty="0">
                <a:latin typeface="Times New Roman"/>
                <a:cs typeface="Times New Roman"/>
              </a:rPr>
              <a:t>zi	</a:t>
            </a:r>
            <a:r>
              <a:rPr sz="1050" spc="40" dirty="0">
                <a:latin typeface="Times New Roman"/>
                <a:cs typeface="Times New Roman"/>
              </a:rPr>
              <a:t>2	</a:t>
            </a:r>
            <a:r>
              <a:rPr sz="1050" i="1" spc="15" dirty="0">
                <a:latin typeface="Times New Roman"/>
                <a:cs typeface="Times New Roman"/>
              </a:rPr>
              <a:t>zi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  <a:tabLst>
                <a:tab pos="365125" algn="l"/>
              </a:tabLst>
            </a:pPr>
            <a:r>
              <a:rPr sz="1200" spc="-5" dirty="0">
                <a:latin typeface="Arial"/>
                <a:cs typeface="Arial"/>
              </a:rPr>
              <a:t>–	Vậy y(n) tuyến tính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3"/>
          <p:cNvGrpSpPr/>
          <p:nvPr/>
        </p:nvGrpSpPr>
        <p:grpSpPr>
          <a:xfrm>
            <a:off x="5899290" y="4543425"/>
            <a:ext cx="2794000" cy="1743075"/>
            <a:chOff x="6607302" y="4110990"/>
            <a:chExt cx="2794000" cy="1743075"/>
          </a:xfrm>
        </p:grpSpPr>
        <p:sp>
          <p:nvSpPr>
            <p:cNvPr id="52" name="object 54"/>
            <p:cNvSpPr/>
            <p:nvPr/>
          </p:nvSpPr>
          <p:spPr>
            <a:xfrm>
              <a:off x="6607302" y="4110990"/>
              <a:ext cx="2793492" cy="1742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6717512" y="4221162"/>
              <a:ext cx="2574925" cy="1524000"/>
            </a:xfrm>
            <a:custGeom>
              <a:avLst/>
              <a:gdLst/>
              <a:ahLst/>
              <a:cxnLst/>
              <a:rect l="l" t="t" r="r" b="b"/>
              <a:pathLst>
                <a:path w="2574925" h="1524000">
                  <a:moveTo>
                    <a:pt x="2574531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2574531" y="1524000"/>
                  </a:lnTo>
                  <a:lnTo>
                    <a:pt x="257453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6717512" y="4221162"/>
              <a:ext cx="2574925" cy="1524000"/>
            </a:xfrm>
            <a:custGeom>
              <a:avLst/>
              <a:gdLst/>
              <a:ahLst/>
              <a:cxnLst/>
              <a:rect l="l" t="t" r="r" b="b"/>
              <a:pathLst>
                <a:path w="2574925" h="1524000">
                  <a:moveTo>
                    <a:pt x="0" y="0"/>
                  </a:moveTo>
                  <a:lnTo>
                    <a:pt x="2574531" y="0"/>
                  </a:lnTo>
                  <a:lnTo>
                    <a:pt x="2574531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8610993" y="490696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4953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95300" y="4572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8610993" y="490696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0"/>
                  </a:moveTo>
                  <a:lnTo>
                    <a:pt x="495300" y="0"/>
                  </a:lnTo>
                  <a:lnTo>
                    <a:pt x="4953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9"/>
          <p:cNvSpPr txBox="1"/>
          <p:nvPr/>
        </p:nvSpPr>
        <p:spPr>
          <a:xfrm>
            <a:off x="7902981" y="5339397"/>
            <a:ext cx="49530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30"/>
              </a:spcBef>
            </a:pPr>
            <a:r>
              <a:rPr sz="2700" b="1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60"/>
          <p:cNvGrpSpPr/>
          <p:nvPr/>
        </p:nvGrpSpPr>
        <p:grpSpPr>
          <a:xfrm>
            <a:off x="6163081" y="4723447"/>
            <a:ext cx="508000" cy="469900"/>
            <a:chOff x="6871093" y="4291012"/>
            <a:chExt cx="508000" cy="469900"/>
          </a:xfrm>
        </p:grpSpPr>
        <p:sp>
          <p:nvSpPr>
            <p:cNvPr id="59" name="object 61"/>
            <p:cNvSpPr/>
            <p:nvPr/>
          </p:nvSpPr>
          <p:spPr>
            <a:xfrm>
              <a:off x="6877443" y="429736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38" y="4644"/>
                  </a:lnTo>
                  <a:lnTo>
                    <a:pt x="151251" y="17964"/>
                  </a:lnTo>
                  <a:lnTo>
                    <a:pt x="109184" y="39041"/>
                  </a:lnTo>
                  <a:lnTo>
                    <a:pt x="72532" y="66955"/>
                  </a:lnTo>
                  <a:lnTo>
                    <a:pt x="42293" y="100788"/>
                  </a:lnTo>
                  <a:lnTo>
                    <a:pt x="19460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6877443" y="429736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0" y="139619"/>
                  </a:lnTo>
                  <a:lnTo>
                    <a:pt x="42293" y="100788"/>
                  </a:lnTo>
                  <a:lnTo>
                    <a:pt x="72532" y="66955"/>
                  </a:lnTo>
                  <a:lnTo>
                    <a:pt x="109184" y="39041"/>
                  </a:lnTo>
                  <a:lnTo>
                    <a:pt x="151251" y="17964"/>
                  </a:lnTo>
                  <a:lnTo>
                    <a:pt x="197738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3"/>
          <p:cNvSpPr txBox="1"/>
          <p:nvPr/>
        </p:nvSpPr>
        <p:spPr>
          <a:xfrm>
            <a:off x="6337643" y="480244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4"/>
          <p:cNvGrpSpPr/>
          <p:nvPr/>
        </p:nvGrpSpPr>
        <p:grpSpPr>
          <a:xfrm>
            <a:off x="5456250" y="4939347"/>
            <a:ext cx="3399790" cy="1217930"/>
            <a:chOff x="6164262" y="4506912"/>
            <a:chExt cx="3399790" cy="1217930"/>
          </a:xfrm>
        </p:grpSpPr>
        <p:sp>
          <p:nvSpPr>
            <p:cNvPr id="63" name="object 65"/>
            <p:cNvSpPr/>
            <p:nvPr/>
          </p:nvSpPr>
          <p:spPr>
            <a:xfrm>
              <a:off x="7702943" y="5337175"/>
              <a:ext cx="330200" cy="381000"/>
            </a:xfrm>
            <a:custGeom>
              <a:avLst/>
              <a:gdLst/>
              <a:ahLst/>
              <a:cxnLst/>
              <a:rect l="l" t="t" r="r" b="b"/>
              <a:pathLst>
                <a:path w="330200" h="381000">
                  <a:moveTo>
                    <a:pt x="330200" y="0"/>
                  </a:moveTo>
                  <a:lnTo>
                    <a:pt x="0" y="190500"/>
                  </a:lnTo>
                  <a:lnTo>
                    <a:pt x="330200" y="38100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7702943" y="5337175"/>
              <a:ext cx="330200" cy="381000"/>
            </a:xfrm>
            <a:custGeom>
              <a:avLst/>
              <a:gdLst/>
              <a:ahLst/>
              <a:cxnLst/>
              <a:rect l="l" t="t" r="r" b="b"/>
              <a:pathLst>
                <a:path w="330200" h="381000">
                  <a:moveTo>
                    <a:pt x="330200" y="381000"/>
                  </a:moveTo>
                  <a:lnTo>
                    <a:pt x="0" y="190500"/>
                  </a:lnTo>
                  <a:lnTo>
                    <a:pt x="330200" y="0"/>
                  </a:lnTo>
                  <a:lnTo>
                    <a:pt x="330200" y="381000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6170612" y="4545012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8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6796087" y="45069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7379627" y="4545012"/>
              <a:ext cx="2120900" cy="0"/>
            </a:xfrm>
            <a:custGeom>
              <a:avLst/>
              <a:gdLst/>
              <a:ahLst/>
              <a:cxnLst/>
              <a:rect l="l" t="t" r="r" b="b"/>
              <a:pathLst>
                <a:path w="2120900">
                  <a:moveTo>
                    <a:pt x="0" y="0"/>
                  </a:moveTo>
                  <a:lnTo>
                    <a:pt x="212063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9487560" y="45069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1"/>
            <p:cNvSpPr/>
            <p:nvPr/>
          </p:nvSpPr>
          <p:spPr>
            <a:xfrm>
              <a:off x="8822537" y="4545012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68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8784437" y="4829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3"/>
            <p:cNvSpPr/>
            <p:nvPr/>
          </p:nvSpPr>
          <p:spPr>
            <a:xfrm>
              <a:off x="8106968" y="5516562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5">
                  <a:moveTo>
                    <a:pt x="71556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8043468" y="54784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7125093" y="5516562"/>
              <a:ext cx="577850" cy="0"/>
            </a:xfrm>
            <a:custGeom>
              <a:avLst/>
              <a:gdLst/>
              <a:ahLst/>
              <a:cxnLst/>
              <a:rect l="l" t="t" r="r" b="b"/>
              <a:pathLst>
                <a:path w="577850">
                  <a:moveTo>
                    <a:pt x="57785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7125093" y="4818062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8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7087006" y="4754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8"/>
            <p:cNvSpPr/>
            <p:nvPr/>
          </p:nvSpPr>
          <p:spPr>
            <a:xfrm>
              <a:off x="8822537" y="536416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9"/>
          <p:cNvSpPr txBox="1"/>
          <p:nvPr/>
        </p:nvSpPr>
        <p:spPr>
          <a:xfrm>
            <a:off x="7056476" y="54790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80"/>
          <p:cNvSpPr txBox="1"/>
          <p:nvPr/>
        </p:nvSpPr>
        <p:spPr>
          <a:xfrm>
            <a:off x="5424500" y="4608982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81"/>
          <p:cNvSpPr txBox="1"/>
          <p:nvPr/>
        </p:nvSpPr>
        <p:spPr>
          <a:xfrm>
            <a:off x="8623300" y="4608982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64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82270" y="1447800"/>
            <a:ext cx="8533130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18465" algn="l"/>
                <a:tab pos="419100" algn="l"/>
              </a:tabLst>
            </a:pPr>
            <a:r>
              <a:rPr sz="1800" dirty="0">
                <a:latin typeface="Arial"/>
                <a:cs typeface="Arial"/>
              </a:rPr>
              <a:t>Bất biến </a:t>
            </a:r>
            <a:r>
              <a:rPr sz="1800" spc="-5" dirty="0">
                <a:latin typeface="Arial"/>
                <a:cs typeface="Arial"/>
              </a:rPr>
              <a:t>thời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gian</a:t>
            </a:r>
            <a:endParaRPr sz="1800">
              <a:latin typeface="Arial"/>
              <a:cs typeface="Arial"/>
            </a:endParaRPr>
          </a:p>
          <a:p>
            <a:pPr marL="818515" lvl="1" indent="-285750">
              <a:lnSpc>
                <a:spcPts val="1914"/>
              </a:lnSpc>
              <a:spcBef>
                <a:spcPts val="5"/>
              </a:spcBef>
              <a:buChar char="–"/>
              <a:tabLst>
                <a:tab pos="818515" algn="l"/>
                <a:tab pos="819150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575" baseline="-21164" dirty="0">
                <a:latin typeface="Arial"/>
                <a:cs typeface="Arial"/>
              </a:rPr>
              <a:t>k </a:t>
            </a:r>
            <a:r>
              <a:rPr sz="1600" dirty="0">
                <a:latin typeface="Arial"/>
                <a:cs typeface="Arial"/>
              </a:rPr>
              <a:t>và b</a:t>
            </a:r>
            <a:r>
              <a:rPr sz="1575" baseline="-21164" dirty="0">
                <a:latin typeface="Arial"/>
                <a:cs typeface="Arial"/>
              </a:rPr>
              <a:t>k </a:t>
            </a:r>
            <a:r>
              <a:rPr sz="1600" spc="-5" dirty="0">
                <a:latin typeface="Arial"/>
                <a:cs typeface="Arial"/>
              </a:rPr>
              <a:t>là hằng </a:t>
            </a:r>
            <a:r>
              <a:rPr sz="1600" dirty="0">
                <a:latin typeface="Arial"/>
                <a:cs typeface="Arial"/>
              </a:rPr>
              <a:t>số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PTSP HSH </a:t>
            </a:r>
            <a:r>
              <a:rPr sz="1600" spc="-5" dirty="0">
                <a:latin typeface="Arial"/>
                <a:cs typeface="Arial"/>
              </a:rPr>
              <a:t>là </a:t>
            </a:r>
            <a:r>
              <a:rPr sz="1600" spc="5" dirty="0">
                <a:latin typeface="Arial"/>
                <a:cs typeface="Arial"/>
              </a:rPr>
              <a:t>bất </a:t>
            </a:r>
            <a:r>
              <a:rPr sz="1600" spc="-5" dirty="0">
                <a:latin typeface="Arial"/>
                <a:cs typeface="Arial"/>
              </a:rPr>
              <a:t>biến theo thời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gian</a:t>
            </a:r>
            <a:endParaRPr sz="1600">
              <a:latin typeface="Arial"/>
              <a:cs typeface="Arial"/>
            </a:endParaRPr>
          </a:p>
          <a:p>
            <a:pPr marL="819150" lvl="1" indent="-287020">
              <a:lnSpc>
                <a:spcPts val="1914"/>
              </a:lnSpc>
              <a:buChar char="–"/>
              <a:tabLst>
                <a:tab pos="819150" algn="l"/>
                <a:tab pos="819785" algn="l"/>
              </a:tabLst>
            </a:pPr>
            <a:r>
              <a:rPr sz="1600" spc="-5" dirty="0">
                <a:latin typeface="Arial"/>
                <a:cs typeface="Arial"/>
              </a:rPr>
              <a:t>H/t đệ qui được mô tả bằng </a:t>
            </a:r>
            <a:r>
              <a:rPr sz="1600" dirty="0">
                <a:latin typeface="Arial"/>
                <a:cs typeface="Arial"/>
              </a:rPr>
              <a:t>PTSP HSH </a:t>
            </a:r>
            <a:r>
              <a:rPr sz="1600" spc="-5" dirty="0">
                <a:latin typeface="Arial"/>
                <a:cs typeface="Arial"/>
              </a:rPr>
              <a:t>là LTI</a:t>
            </a:r>
            <a:endParaRPr sz="1600">
              <a:latin typeface="Arial"/>
              <a:cs typeface="Arial"/>
            </a:endParaRPr>
          </a:p>
          <a:p>
            <a:pPr marL="419100" indent="-342900">
              <a:lnSpc>
                <a:spcPts val="2160"/>
              </a:lnSpc>
              <a:buChar char="•"/>
              <a:tabLst>
                <a:tab pos="418465" algn="l"/>
                <a:tab pos="419100" algn="l"/>
              </a:tabLst>
            </a:pPr>
            <a:r>
              <a:rPr sz="1800" spc="-5" dirty="0">
                <a:latin typeface="Arial"/>
                <a:cs typeface="Arial"/>
              </a:rPr>
              <a:t>Ổn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định</a:t>
            </a:r>
            <a:endParaRPr sz="1800">
              <a:latin typeface="Arial"/>
              <a:cs typeface="Arial"/>
            </a:endParaRPr>
          </a:p>
          <a:p>
            <a:pPr marL="818515" lvl="1" indent="-285750">
              <a:lnSpc>
                <a:spcPts val="1730"/>
              </a:lnSpc>
              <a:spcBef>
                <a:spcPts val="5"/>
              </a:spcBef>
              <a:buChar char="–"/>
              <a:tabLst>
                <a:tab pos="818515" algn="l"/>
                <a:tab pos="819150" algn="l"/>
              </a:tabLst>
            </a:pPr>
            <a:r>
              <a:rPr sz="1600" spc="-5" dirty="0">
                <a:latin typeface="Arial"/>
                <a:cs typeface="Arial"/>
              </a:rPr>
              <a:t>H/t </a:t>
            </a:r>
            <a:r>
              <a:rPr sz="1600" dirty="0">
                <a:latin typeface="Arial"/>
                <a:cs typeface="Arial"/>
              </a:rPr>
              <a:t>BIBO </a:t>
            </a:r>
            <a:r>
              <a:rPr sz="1600" spc="-5" dirty="0">
                <a:latin typeface="Arial"/>
                <a:cs typeface="Arial"/>
              </a:rPr>
              <a:t>ổn định nếu </a:t>
            </a:r>
            <a:r>
              <a:rPr sz="1600" dirty="0">
                <a:latin typeface="Arial"/>
                <a:cs typeface="Arial"/>
              </a:rPr>
              <a:t>và </a:t>
            </a:r>
            <a:r>
              <a:rPr sz="1600" spc="-5" dirty="0">
                <a:latin typeface="Arial"/>
                <a:cs typeface="Arial"/>
              </a:rPr>
              <a:t>chỉ nếu với mọi ngõ nhập hữu hạn </a:t>
            </a:r>
            <a:r>
              <a:rPr sz="1600" dirty="0">
                <a:latin typeface="Arial"/>
                <a:cs typeface="Arial"/>
              </a:rPr>
              <a:t>và </a:t>
            </a:r>
            <a:r>
              <a:rPr sz="1600" spc="-5" dirty="0">
                <a:latin typeface="Arial"/>
                <a:cs typeface="Arial"/>
              </a:rPr>
              <a:t>mọi điều kiện đầu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hữu</a:t>
            </a:r>
            <a:endParaRPr sz="1600">
              <a:latin typeface="Arial"/>
              <a:cs typeface="Arial"/>
            </a:endParaRPr>
          </a:p>
          <a:p>
            <a:pPr marL="81851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hạn, đáp ứng của toàn h/t là hữu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hạn</a:t>
            </a:r>
            <a:endParaRPr sz="1600">
              <a:latin typeface="Arial"/>
              <a:cs typeface="Arial"/>
            </a:endParaRPr>
          </a:p>
          <a:p>
            <a:pPr marL="818515" lvl="1" indent="-286385">
              <a:lnSpc>
                <a:spcPct val="100000"/>
              </a:lnSpc>
              <a:buChar char="–"/>
              <a:tabLst>
                <a:tab pos="818515" algn="l"/>
                <a:tab pos="819150" algn="l"/>
              </a:tabLst>
            </a:pPr>
            <a:r>
              <a:rPr sz="1600" dirty="0">
                <a:latin typeface="Arial"/>
                <a:cs typeface="Arial"/>
              </a:rPr>
              <a:t>Ví </a:t>
            </a:r>
            <a:r>
              <a:rPr sz="1600" spc="-5" dirty="0">
                <a:latin typeface="Arial"/>
                <a:cs typeface="Arial"/>
              </a:rPr>
              <a:t>dụ: xác định giá trị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để h/t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ay(n–1)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1600" spc="-5" dirty="0">
                <a:latin typeface="Arial"/>
                <a:cs typeface="Arial"/>
              </a:rPr>
              <a:t>ổn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định</a:t>
            </a:r>
            <a:endParaRPr sz="1600">
              <a:latin typeface="Arial"/>
              <a:cs typeface="Arial"/>
            </a:endParaRPr>
          </a:p>
          <a:p>
            <a:pPr marL="1219200" lvl="2" indent="-229235">
              <a:lnSpc>
                <a:spcPct val="100000"/>
              </a:lnSpc>
              <a:spcBef>
                <a:spcPts val="15"/>
              </a:spcBef>
              <a:buChar char="•"/>
              <a:tabLst>
                <a:tab pos="1218565" algn="l"/>
                <a:tab pos="1219200" algn="l"/>
                <a:tab pos="4647565" algn="l"/>
              </a:tabLst>
            </a:pPr>
            <a:r>
              <a:rPr sz="1400" spc="-5" dirty="0">
                <a:latin typeface="Arial"/>
                <a:cs typeface="Arial"/>
              </a:rPr>
              <a:t>Giả sử │x(n)│≤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350" spc="7" baseline="-21604" dirty="0">
                <a:latin typeface="Arial"/>
                <a:cs typeface="Arial"/>
              </a:rPr>
              <a:t>x</a:t>
            </a:r>
            <a:r>
              <a:rPr sz="1350" spc="187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 </a:t>
            </a:r>
            <a:r>
              <a:rPr sz="1400" spc="-5" dirty="0">
                <a:latin typeface="Symbol"/>
                <a:cs typeface="Symbol"/>
              </a:rPr>
              <a:t></a:t>
            </a:r>
            <a:r>
              <a:rPr sz="1400" spc="-5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Symbol"/>
                <a:cs typeface="Symbol"/>
              </a:rPr>
              <a:t></a:t>
            </a:r>
            <a:r>
              <a:rPr sz="1400" spc="-5" dirty="0">
                <a:latin typeface="Arial"/>
                <a:cs typeface="Arial"/>
              </a:rPr>
              <a:t>n ≥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1334725" y="5607558"/>
            <a:ext cx="516001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66700" algn="l"/>
                <a:tab pos="267335" algn="l"/>
              </a:tabLst>
            </a:pPr>
            <a:r>
              <a:rPr sz="1400" spc="-5" dirty="0">
                <a:latin typeface="Arial"/>
                <a:cs typeface="Arial"/>
              </a:rPr>
              <a:t>n hữu hạn </a:t>
            </a:r>
            <a:r>
              <a:rPr sz="1400" spc="-5" dirty="0">
                <a:latin typeface="Symbol"/>
                <a:cs typeface="Symbol"/>
              </a:rPr>
              <a:t>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350" spc="7" baseline="-21604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hữu hạn và y(n) hữu hạn độc lập với giá trị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266700" indent="-229235">
              <a:lnSpc>
                <a:spcPts val="1675"/>
              </a:lnSpc>
              <a:buChar char="•"/>
              <a:tabLst>
                <a:tab pos="266700" algn="l"/>
                <a:tab pos="267335" algn="l"/>
              </a:tabLst>
            </a:pPr>
            <a:r>
              <a:rPr sz="1400" spc="-5" dirty="0">
                <a:latin typeface="Arial"/>
                <a:cs typeface="Arial"/>
              </a:rPr>
              <a:t>Khi n</a:t>
            </a:r>
            <a:r>
              <a:rPr sz="1400" spc="-5" dirty="0">
                <a:latin typeface="Symbol"/>
                <a:cs typeface="Symbol"/>
              </a:rPr>
              <a:t>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350" spc="7" baseline="-21604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hữu hạn chỉ nếu │a│&lt; 1 </a:t>
            </a:r>
            <a:r>
              <a:rPr sz="1400" spc="-5" dirty="0">
                <a:latin typeface="Symbol"/>
                <a:cs typeface="Symbol"/>
              </a:rPr>
              <a:t>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350" spc="7" baseline="-21604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= M</a:t>
            </a:r>
            <a:r>
              <a:rPr sz="1350" spc="-7" baseline="-21604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/(1 –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│a│)</a:t>
            </a:r>
            <a:endParaRPr sz="1400">
              <a:latin typeface="Arial"/>
              <a:cs typeface="Arial"/>
            </a:endParaRPr>
          </a:p>
          <a:p>
            <a:pPr marL="266700" indent="-229235">
              <a:lnSpc>
                <a:spcPts val="1675"/>
              </a:lnSpc>
              <a:buChar char="•"/>
              <a:tabLst>
                <a:tab pos="266700" algn="l"/>
                <a:tab pos="267335" algn="l"/>
              </a:tabLst>
            </a:pPr>
            <a:r>
              <a:rPr sz="1400" spc="-5" dirty="0">
                <a:latin typeface="Arial"/>
                <a:cs typeface="Arial"/>
              </a:rPr>
              <a:t>Vậy h/t chỉ ổn định nếu │a│&lt;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5563398" y="3563573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18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6521335" y="3563573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18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6769075" y="3424670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0"/>
                </a:moveTo>
                <a:lnTo>
                  <a:pt x="0" y="631726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8097982" y="3424670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0"/>
                </a:moveTo>
                <a:lnTo>
                  <a:pt x="0" y="631726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5563398" y="4327862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5741263" y="4327862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6048722" y="4327862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6645840" y="4327863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7521826" y="4327863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7699691" y="4327864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8"/>
          <p:cNvGrpSpPr/>
          <p:nvPr/>
        </p:nvGrpSpPr>
        <p:grpSpPr>
          <a:xfrm>
            <a:off x="5558318" y="5108636"/>
            <a:ext cx="188595" cy="302260"/>
            <a:chOff x="6010437" y="4758433"/>
            <a:chExt cx="188595" cy="302260"/>
          </a:xfrm>
        </p:grpSpPr>
        <p:sp>
          <p:nvSpPr>
            <p:cNvPr id="18" name="object 19"/>
            <p:cNvSpPr/>
            <p:nvPr/>
          </p:nvSpPr>
          <p:spPr>
            <a:xfrm>
              <a:off x="6015517" y="476351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761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/>
            <p:cNvSpPr/>
            <p:nvPr/>
          </p:nvSpPr>
          <p:spPr>
            <a:xfrm>
              <a:off x="6193382" y="4763514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761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/>
          <p:cNvSpPr/>
          <p:nvPr/>
        </p:nvSpPr>
        <p:spPr>
          <a:xfrm>
            <a:off x="6645840" y="5113718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761"/>
                </a:lnTo>
              </a:path>
            </a:pathLst>
          </a:custGeom>
          <a:ln w="1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2"/>
          <p:cNvGrpSpPr/>
          <p:nvPr/>
        </p:nvGrpSpPr>
        <p:grpSpPr>
          <a:xfrm>
            <a:off x="7251852" y="4937393"/>
            <a:ext cx="770255" cy="658495"/>
            <a:chOff x="7703971" y="4587190"/>
            <a:chExt cx="770255" cy="658495"/>
          </a:xfrm>
        </p:grpSpPr>
        <p:sp>
          <p:nvSpPr>
            <p:cNvPr id="22" name="object 23"/>
            <p:cNvSpPr/>
            <p:nvPr/>
          </p:nvSpPr>
          <p:spPr>
            <a:xfrm>
              <a:off x="8019046" y="458719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761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/>
            <p:cNvSpPr/>
            <p:nvPr/>
          </p:nvSpPr>
          <p:spPr>
            <a:xfrm>
              <a:off x="8196911" y="458719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761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/>
            <p:cNvSpPr/>
            <p:nvPr/>
          </p:nvSpPr>
          <p:spPr>
            <a:xfrm>
              <a:off x="8142281" y="4953795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761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/>
            <p:cNvSpPr/>
            <p:nvPr/>
          </p:nvSpPr>
          <p:spPr>
            <a:xfrm>
              <a:off x="8320147" y="4953795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761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/>
            <p:cNvSpPr/>
            <p:nvPr/>
          </p:nvSpPr>
          <p:spPr>
            <a:xfrm>
              <a:off x="7703971" y="4909397"/>
              <a:ext cx="770255" cy="0"/>
            </a:xfrm>
            <a:custGeom>
              <a:avLst/>
              <a:gdLst/>
              <a:ahLst/>
              <a:cxnLst/>
              <a:rect l="l" t="t" r="r" b="b"/>
              <a:pathLst>
                <a:path w="770254">
                  <a:moveTo>
                    <a:pt x="0" y="0"/>
                  </a:moveTo>
                  <a:lnTo>
                    <a:pt x="769901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8"/>
          <p:cNvSpPr txBox="1"/>
          <p:nvPr/>
        </p:nvSpPr>
        <p:spPr>
          <a:xfrm>
            <a:off x="5325857" y="4131173"/>
            <a:ext cx="70548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spc="15" baseline="-33625" dirty="0">
                <a:latin typeface="Symbol"/>
                <a:cs typeface="Symbol"/>
              </a:rPr>
              <a:t></a:t>
            </a:r>
            <a:r>
              <a:rPr sz="2850" spc="15" baseline="-33625" dirty="0">
                <a:latin typeface="Times New Roman"/>
                <a:cs typeface="Times New Roman"/>
              </a:rPr>
              <a:t> </a:t>
            </a:r>
            <a:r>
              <a:rPr sz="2850" i="1" spc="15" baseline="-33625" dirty="0">
                <a:latin typeface="Times New Roman"/>
                <a:cs typeface="Times New Roman"/>
              </a:rPr>
              <a:t>a</a:t>
            </a:r>
            <a:r>
              <a:rPr sz="2850" i="1" spc="-517" baseline="-3362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Symbol"/>
                <a:cs typeface="Symbol"/>
              </a:rPr>
              <a:t>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9"/>
          <p:cNvSpPr txBox="1"/>
          <p:nvPr/>
        </p:nvSpPr>
        <p:spPr>
          <a:xfrm>
            <a:off x="7759399" y="4842331"/>
            <a:ext cx="25019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75" dirty="0">
                <a:latin typeface="Times New Roman"/>
                <a:cs typeface="Times New Roman"/>
              </a:rPr>
              <a:t>n</a:t>
            </a:r>
            <a:r>
              <a:rPr sz="1100" spc="-30" dirty="0">
                <a:latin typeface="Symbol"/>
                <a:cs typeface="Symbol"/>
              </a:rPr>
              <a:t></a:t>
            </a:r>
            <a:r>
              <a:rPr sz="1100" spc="1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6063777" y="4156376"/>
            <a:ext cx="1764664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265"/>
              </a:lnSpc>
              <a:spcBef>
                <a:spcPts val="125"/>
              </a:spcBef>
            </a:pP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1)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135" dirty="0">
                <a:latin typeface="Times New Roman"/>
                <a:cs typeface="Times New Roman"/>
              </a:rPr>
              <a:t>M</a:t>
            </a:r>
            <a:r>
              <a:rPr sz="1650" i="1" spc="202" baseline="-25252" dirty="0">
                <a:latin typeface="Times New Roman"/>
                <a:cs typeface="Times New Roman"/>
              </a:rPr>
              <a:t>x </a:t>
            </a:r>
            <a:r>
              <a:rPr sz="4275" spc="30" baseline="-8771" dirty="0">
                <a:latin typeface="Symbol"/>
                <a:cs typeface="Symbol"/>
              </a:rPr>
              <a:t></a:t>
            </a:r>
            <a:r>
              <a:rPr sz="4275" spc="-457" baseline="-8771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  <a:p>
            <a:pPr marR="30480" algn="r">
              <a:lnSpc>
                <a:spcPts val="650"/>
              </a:lnSpc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1"/>
          <p:cNvSpPr txBox="1"/>
          <p:nvPr/>
        </p:nvSpPr>
        <p:spPr>
          <a:xfrm>
            <a:off x="3578289" y="3398501"/>
            <a:ext cx="339725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1279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n	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6797636" y="3878736"/>
            <a:ext cx="26289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8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Symbol"/>
                <a:cs typeface="Symbol"/>
              </a:rPr>
              <a:t></a:t>
            </a:r>
            <a:r>
              <a:rPr sz="1100" spc="3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1674521" y="3379323"/>
            <a:ext cx="3140710" cy="6953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900" i="1" spc="45" dirty="0">
                <a:latin typeface="Times New Roman"/>
                <a:cs typeface="Times New Roman"/>
              </a:rPr>
              <a:t>y</a:t>
            </a:r>
            <a:r>
              <a:rPr sz="1900" spc="45" dirty="0">
                <a:latin typeface="Times New Roman"/>
                <a:cs typeface="Times New Roman"/>
              </a:rPr>
              <a:t>(</a:t>
            </a:r>
            <a:r>
              <a:rPr sz="1900" i="1" spc="45" dirty="0">
                <a:latin typeface="Times New Roman"/>
                <a:cs typeface="Times New Roman"/>
              </a:rPr>
              <a:t>n</a:t>
            </a:r>
            <a:r>
              <a:rPr sz="1900" spc="45" dirty="0">
                <a:latin typeface="Times New Roman"/>
                <a:cs typeface="Times New Roman"/>
              </a:rPr>
              <a:t>)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a</a:t>
            </a:r>
            <a:r>
              <a:rPr sz="1650" i="1" spc="60" baseline="42929" dirty="0">
                <a:latin typeface="Times New Roman"/>
                <a:cs typeface="Times New Roman"/>
              </a:rPr>
              <a:t>n</a:t>
            </a:r>
            <a:r>
              <a:rPr sz="1650" spc="60" baseline="42929" dirty="0">
                <a:latin typeface="Symbol"/>
                <a:cs typeface="Symbol"/>
              </a:rPr>
              <a:t></a:t>
            </a:r>
            <a:r>
              <a:rPr sz="1650" spc="60" baseline="42929" dirty="0">
                <a:latin typeface="Times New Roman"/>
                <a:cs typeface="Times New Roman"/>
              </a:rPr>
              <a:t>1</a:t>
            </a:r>
            <a:r>
              <a:rPr sz="1650" spc="-135" baseline="4292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1)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4275" spc="30" baseline="-8771" dirty="0">
                <a:latin typeface="Symbol"/>
                <a:cs typeface="Symbol"/>
              </a:rPr>
              <a:t></a:t>
            </a:r>
            <a:r>
              <a:rPr sz="4275" spc="-697" baseline="-8771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a</a:t>
            </a:r>
            <a:r>
              <a:rPr sz="1650" i="1" spc="89" baseline="42929" dirty="0">
                <a:latin typeface="Times New Roman"/>
                <a:cs typeface="Times New Roman"/>
              </a:rPr>
              <a:t>k</a:t>
            </a:r>
            <a:r>
              <a:rPr sz="1650" i="1" baseline="42929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x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i="1" spc="40" dirty="0">
                <a:latin typeface="Times New Roman"/>
                <a:cs typeface="Times New Roman"/>
              </a:rPr>
              <a:t>n</a:t>
            </a:r>
            <a:r>
              <a:rPr sz="1900" i="1" spc="-15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3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766445" algn="ctr">
              <a:lnSpc>
                <a:spcPct val="100000"/>
              </a:lnSpc>
              <a:spcBef>
                <a:spcPts val="160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Symbol"/>
                <a:cs typeface="Symbol"/>
              </a:rPr>
              <a:t></a:t>
            </a:r>
            <a:r>
              <a:rPr sz="1100" spc="3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5326142" y="3423236"/>
            <a:ext cx="278955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Symbol"/>
                <a:cs typeface="Symbol"/>
              </a:rPr>
              <a:t></a:t>
            </a:r>
            <a:r>
              <a:rPr sz="1900" spc="260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a</a:t>
            </a:r>
            <a:r>
              <a:rPr sz="1650" i="1" spc="60" baseline="42929" dirty="0">
                <a:latin typeface="Times New Roman"/>
                <a:cs typeface="Times New Roman"/>
              </a:rPr>
              <a:t>n</a:t>
            </a:r>
            <a:r>
              <a:rPr sz="1650" spc="60" baseline="42929" dirty="0">
                <a:latin typeface="Symbol"/>
                <a:cs typeface="Symbol"/>
              </a:rPr>
              <a:t></a:t>
            </a:r>
            <a:r>
              <a:rPr sz="1650" spc="60" baseline="42929" dirty="0">
                <a:latin typeface="Times New Roman"/>
                <a:cs typeface="Times New Roman"/>
              </a:rPr>
              <a:t>1</a:t>
            </a:r>
            <a:r>
              <a:rPr sz="1650" spc="-135" baseline="4292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1)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4275" spc="30" baseline="-8771" dirty="0">
                <a:latin typeface="Symbol"/>
                <a:cs typeface="Symbol"/>
              </a:rPr>
              <a:t></a:t>
            </a:r>
            <a:r>
              <a:rPr sz="4275" spc="-690" baseline="-8771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a</a:t>
            </a:r>
            <a:r>
              <a:rPr sz="1650" i="1" spc="89" baseline="42929" dirty="0">
                <a:latin typeface="Times New Roman"/>
                <a:cs typeface="Times New Roman"/>
              </a:rPr>
              <a:t>k</a:t>
            </a:r>
            <a:r>
              <a:rPr sz="1650" i="1" baseline="42929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x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i="1" spc="40" dirty="0">
                <a:latin typeface="Times New Roman"/>
                <a:cs typeface="Times New Roman"/>
              </a:rPr>
              <a:t>n</a:t>
            </a:r>
            <a:r>
              <a:rPr sz="1900" i="1" spc="-15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3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6"/>
          <p:cNvSpPr txBox="1"/>
          <p:nvPr/>
        </p:nvSpPr>
        <p:spPr>
          <a:xfrm>
            <a:off x="7110832" y="5228650"/>
            <a:ext cx="8890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5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8509552" y="5228650"/>
            <a:ext cx="8890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5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8"/>
          <p:cNvSpPr txBox="1"/>
          <p:nvPr/>
        </p:nvSpPr>
        <p:spPr>
          <a:xfrm>
            <a:off x="5325857" y="4917166"/>
            <a:ext cx="70548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spc="15" baseline="-33625" dirty="0">
                <a:latin typeface="Symbol"/>
                <a:cs typeface="Symbol"/>
              </a:rPr>
              <a:t></a:t>
            </a:r>
            <a:r>
              <a:rPr sz="2850" spc="15" baseline="-33625" dirty="0">
                <a:latin typeface="Times New Roman"/>
                <a:cs typeface="Times New Roman"/>
              </a:rPr>
              <a:t> </a:t>
            </a:r>
            <a:r>
              <a:rPr sz="2850" i="1" spc="15" baseline="-33625" dirty="0">
                <a:latin typeface="Times New Roman"/>
                <a:cs typeface="Times New Roman"/>
              </a:rPr>
              <a:t>a</a:t>
            </a:r>
            <a:r>
              <a:rPr sz="2850" i="1" spc="-517" baseline="-3362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Symbol"/>
                <a:cs typeface="Symbol"/>
              </a:rPr>
              <a:t>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9"/>
          <p:cNvSpPr txBox="1"/>
          <p:nvPr/>
        </p:nvSpPr>
        <p:spPr>
          <a:xfrm>
            <a:off x="6051077" y="5064155"/>
            <a:ext cx="247142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189990" algn="l"/>
                <a:tab pos="2035175" algn="l"/>
              </a:tabLst>
            </a:pP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1)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M	</a:t>
            </a:r>
            <a:r>
              <a:rPr sz="2850" spc="127" baseline="40935" dirty="0">
                <a:latin typeface="Times New Roman"/>
                <a:cs typeface="Times New Roman"/>
              </a:rPr>
              <a:t>1</a:t>
            </a:r>
            <a:r>
              <a:rPr sz="2850" spc="127" baseline="40935" dirty="0">
                <a:latin typeface="Symbol"/>
                <a:cs typeface="Symbol"/>
              </a:rPr>
              <a:t></a:t>
            </a:r>
            <a:r>
              <a:rPr sz="2850" spc="240" baseline="40935" dirty="0">
                <a:latin typeface="Times New Roman"/>
                <a:cs typeface="Times New Roman"/>
              </a:rPr>
              <a:t> </a:t>
            </a:r>
            <a:r>
              <a:rPr sz="2850" i="1" spc="15" baseline="40935" dirty="0">
                <a:latin typeface="Times New Roman"/>
                <a:cs typeface="Times New Roman"/>
              </a:rPr>
              <a:t>a	</a:t>
            </a:r>
            <a:r>
              <a:rPr sz="1900" spc="10" dirty="0">
                <a:latin typeface="Symbol"/>
                <a:cs typeface="Symbol"/>
              </a:rPr>
              <a:t>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40"/>
          <p:cNvSpPr txBox="1"/>
          <p:nvPr/>
        </p:nvSpPr>
        <p:spPr>
          <a:xfrm>
            <a:off x="7352084" y="5254369"/>
            <a:ext cx="50355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85" dirty="0">
                <a:latin typeface="Times New Roman"/>
                <a:cs typeface="Times New Roman"/>
              </a:rPr>
              <a:t>1</a:t>
            </a:r>
            <a:r>
              <a:rPr sz="1900" spc="85" dirty="0">
                <a:latin typeface="Symbol"/>
                <a:cs typeface="Symbol"/>
              </a:rPr>
              <a:t>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65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71780" y="1447800"/>
            <a:ext cx="8338820" cy="439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Xác </a:t>
            </a:r>
            <a:r>
              <a:rPr sz="2800" spc="5" dirty="0">
                <a:latin typeface="Arial"/>
                <a:cs typeface="Arial"/>
              </a:rPr>
              <a:t>định </a:t>
            </a:r>
            <a:r>
              <a:rPr sz="2800" dirty="0">
                <a:latin typeface="Arial"/>
                <a:cs typeface="Arial"/>
              </a:rPr>
              <a:t>biểu thức chính xác của y(n) khi biết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x(n)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(n≥0) </a:t>
            </a:r>
            <a:r>
              <a:rPr sz="2800" dirty="0">
                <a:latin typeface="Arial"/>
                <a:cs typeface="Arial"/>
              </a:rPr>
              <a:t>và tập các </a:t>
            </a:r>
            <a:r>
              <a:rPr sz="2800" spc="-5" dirty="0">
                <a:latin typeface="Arial"/>
                <a:cs typeface="Arial"/>
              </a:rPr>
              <a:t>đ/k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đầu</a:t>
            </a:r>
            <a:endParaRPr sz="2800">
              <a:latin typeface="Arial"/>
              <a:cs typeface="Arial"/>
            </a:endParaRPr>
          </a:p>
          <a:p>
            <a:pPr marL="3937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dirty="0">
                <a:latin typeface="Arial"/>
                <a:cs typeface="Arial"/>
              </a:rPr>
              <a:t>2 phương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</a:t>
            </a:r>
            <a:endParaRPr sz="280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93750" algn="l"/>
              </a:tabLst>
            </a:pPr>
            <a:r>
              <a:rPr sz="2400" spc="-5" dirty="0">
                <a:latin typeface="Arial"/>
                <a:cs typeface="Arial"/>
              </a:rPr>
              <a:t>Gián tiếp: biến đổi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 marL="7937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9375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Trực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tiếp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sz="3550">
              <a:latin typeface="Arial"/>
              <a:cs typeface="Arial"/>
            </a:endParaRPr>
          </a:p>
          <a:p>
            <a:pPr marL="393700" indent="-343535">
              <a:lnSpc>
                <a:spcPct val="100000"/>
              </a:lnSpc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Phương </a:t>
            </a:r>
            <a:r>
              <a:rPr sz="2800" dirty="0">
                <a:latin typeface="Arial"/>
                <a:cs typeface="Arial"/>
              </a:rPr>
              <a:t>pháp trực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tiếp</a:t>
            </a:r>
            <a:endParaRPr sz="280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93750" algn="l"/>
              </a:tabLst>
            </a:pPr>
            <a:r>
              <a:rPr sz="2400" spc="-5" dirty="0">
                <a:latin typeface="Arial"/>
                <a:cs typeface="Arial"/>
              </a:rPr>
              <a:t>Đáp ứng toàn phần y(n)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(n)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(n)</a:t>
            </a:r>
            <a:endParaRPr sz="2400">
              <a:latin typeface="Arial"/>
              <a:cs typeface="Arial"/>
            </a:endParaRPr>
          </a:p>
          <a:p>
            <a:pPr marL="1193800" lvl="2" indent="-229870">
              <a:lnSpc>
                <a:spcPct val="100000"/>
              </a:lnSpc>
              <a:spcBef>
                <a:spcPts val="490"/>
              </a:spcBef>
              <a:buChar char="•"/>
              <a:tabLst>
                <a:tab pos="1193165" algn="l"/>
                <a:tab pos="1194435" algn="l"/>
              </a:tabLst>
            </a:pPr>
            <a:r>
              <a:rPr sz="2000" dirty="0">
                <a:latin typeface="Arial"/>
                <a:cs typeface="Arial"/>
              </a:rPr>
              <a:t>y</a:t>
            </a:r>
            <a:r>
              <a:rPr sz="1950" baseline="-21367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(n): </a:t>
            </a:r>
            <a:r>
              <a:rPr sz="2000" spc="-5" dirty="0">
                <a:latin typeface="Arial"/>
                <a:cs typeface="Arial"/>
              </a:rPr>
              <a:t>đáp ứng thuần nhất, không phụ thuộc x(n) (x(n) 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  <a:p>
            <a:pPr marL="11938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93800" algn="l"/>
                <a:tab pos="1194435" algn="l"/>
              </a:tabLst>
            </a:pPr>
            <a:r>
              <a:rPr sz="2000" dirty="0">
                <a:latin typeface="Arial"/>
                <a:cs typeface="Arial"/>
              </a:rPr>
              <a:t>y</a:t>
            </a:r>
            <a:r>
              <a:rPr sz="1950" baseline="-21367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(n): </a:t>
            </a:r>
            <a:r>
              <a:rPr sz="2000" spc="-5" dirty="0">
                <a:latin typeface="Arial"/>
                <a:cs typeface="Arial"/>
              </a:rPr>
              <a:t>đáp ứng riêng phần, phụ thuộc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x(n)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66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54000" y="1391413"/>
            <a:ext cx="20643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Giả sử x(n) 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711200" y="2737105"/>
            <a:ext cx="2641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Symbol"/>
                <a:cs typeface="Symbol"/>
              </a:rPr>
              <a:t>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711200" y="3258378"/>
            <a:ext cx="5486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hoặc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73100" y="3519015"/>
            <a:ext cx="7929245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165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Biểu thức trong ngoặc đơn: </a:t>
            </a:r>
            <a:r>
              <a:rPr sz="1900" b="1" dirty="0">
                <a:solidFill>
                  <a:srgbClr val="0000FF"/>
                </a:solidFill>
                <a:latin typeface="Arial"/>
                <a:cs typeface="Arial"/>
              </a:rPr>
              <a:t>đa thức </a:t>
            </a:r>
            <a:r>
              <a:rPr sz="1900" b="1" spc="-5" dirty="0">
                <a:solidFill>
                  <a:srgbClr val="0000FF"/>
                </a:solidFill>
                <a:latin typeface="Arial"/>
                <a:cs typeface="Arial"/>
              </a:rPr>
              <a:t>đặc </a:t>
            </a:r>
            <a:r>
              <a:rPr sz="1900" b="1" dirty="0">
                <a:solidFill>
                  <a:srgbClr val="0000FF"/>
                </a:solidFill>
                <a:latin typeface="Arial"/>
                <a:cs typeface="Arial"/>
              </a:rPr>
              <a:t>trưng </a:t>
            </a:r>
            <a:r>
              <a:rPr sz="1900" spc="-5" dirty="0">
                <a:latin typeface="Arial"/>
                <a:cs typeface="Arial"/>
              </a:rPr>
              <a:t>của</a:t>
            </a:r>
            <a:r>
              <a:rPr sz="1900" spc="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h/t</a:t>
            </a:r>
            <a:endParaRPr sz="1900">
              <a:latin typeface="Arial"/>
              <a:cs typeface="Arial"/>
            </a:endParaRPr>
          </a:p>
          <a:p>
            <a:pPr marL="336550" indent="-286385">
              <a:lnSpc>
                <a:spcPts val="2050"/>
              </a:lnSpc>
              <a:buChar char="–"/>
              <a:tabLst>
                <a:tab pos="335915" algn="l"/>
                <a:tab pos="337185" algn="l"/>
              </a:tabLst>
            </a:pPr>
            <a:r>
              <a:rPr sz="1900" spc="-5" dirty="0">
                <a:latin typeface="Arial"/>
                <a:cs typeface="Arial"/>
              </a:rPr>
              <a:t>PT này </a:t>
            </a:r>
            <a:r>
              <a:rPr sz="1900" dirty="0">
                <a:latin typeface="Arial"/>
                <a:cs typeface="Arial"/>
              </a:rPr>
              <a:t>có N </a:t>
            </a:r>
            <a:r>
              <a:rPr sz="1900" spc="-5" dirty="0">
                <a:latin typeface="Arial"/>
                <a:cs typeface="Arial"/>
              </a:rPr>
              <a:t>nghiệm </a:t>
            </a:r>
            <a:r>
              <a:rPr sz="1900" dirty="0">
                <a:latin typeface="Arial"/>
                <a:cs typeface="Arial"/>
              </a:rPr>
              <a:t>λ</a:t>
            </a:r>
            <a:r>
              <a:rPr sz="1875" baseline="-20000" dirty="0">
                <a:latin typeface="Arial"/>
                <a:cs typeface="Arial"/>
              </a:rPr>
              <a:t>1</a:t>
            </a:r>
            <a:r>
              <a:rPr sz="1900" dirty="0">
                <a:latin typeface="Arial"/>
                <a:cs typeface="Arial"/>
              </a:rPr>
              <a:t>, λ</a:t>
            </a:r>
            <a:r>
              <a:rPr sz="1875" baseline="-20000" dirty="0">
                <a:latin typeface="Arial"/>
                <a:cs typeface="Arial"/>
              </a:rPr>
              <a:t>2</a:t>
            </a:r>
            <a:r>
              <a:rPr sz="1900" dirty="0">
                <a:latin typeface="Arial"/>
                <a:cs typeface="Arial"/>
              </a:rPr>
              <a:t>, …,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λ</a:t>
            </a:r>
            <a:r>
              <a:rPr sz="1875" spc="7" baseline="-20000" dirty="0">
                <a:latin typeface="Arial"/>
                <a:cs typeface="Arial"/>
              </a:rPr>
              <a:t>N</a:t>
            </a:r>
            <a:endParaRPr sz="1875" baseline="-20000">
              <a:latin typeface="Arial"/>
              <a:cs typeface="Arial"/>
            </a:endParaRPr>
          </a:p>
          <a:p>
            <a:pPr marL="336550" indent="-286385">
              <a:lnSpc>
                <a:spcPts val="1825"/>
              </a:lnSpc>
              <a:buChar char="–"/>
              <a:tabLst>
                <a:tab pos="335915" algn="l"/>
                <a:tab pos="337185" algn="l"/>
              </a:tabLst>
            </a:pPr>
            <a:r>
              <a:rPr sz="1900" spc="-5" dirty="0">
                <a:latin typeface="Arial"/>
                <a:cs typeface="Arial"/>
              </a:rPr>
              <a:t>Dạng tổng quát nhất của nghiệm PTSP thuần nhất (giả </a:t>
            </a:r>
            <a:r>
              <a:rPr sz="1900" dirty="0">
                <a:latin typeface="Arial"/>
                <a:cs typeface="Arial"/>
              </a:rPr>
              <a:t>sử </a:t>
            </a:r>
            <a:r>
              <a:rPr sz="1900" spc="-5" dirty="0">
                <a:latin typeface="Arial"/>
                <a:cs typeface="Arial"/>
              </a:rPr>
              <a:t>các</a:t>
            </a:r>
            <a:r>
              <a:rPr sz="1900" spc="19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nghiệm</a:t>
            </a:r>
            <a:endParaRPr sz="1900">
              <a:latin typeface="Arial"/>
              <a:cs typeface="Arial"/>
            </a:endParaRPr>
          </a:p>
          <a:p>
            <a:pPr marL="336550">
              <a:lnSpc>
                <a:spcPts val="1939"/>
              </a:lnSpc>
            </a:pPr>
            <a:r>
              <a:rPr sz="1900" spc="-5" dirty="0">
                <a:latin typeface="Arial"/>
                <a:cs typeface="Arial"/>
              </a:rPr>
              <a:t>đơn riêng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biệt)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685800" y="4764025"/>
            <a:ext cx="56711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65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C</a:t>
            </a:r>
            <a:r>
              <a:rPr sz="1875" baseline="-20000" dirty="0">
                <a:latin typeface="Arial"/>
                <a:cs typeface="Arial"/>
              </a:rPr>
              <a:t>i </a:t>
            </a:r>
            <a:r>
              <a:rPr sz="1900" dirty="0">
                <a:latin typeface="Arial"/>
                <a:cs typeface="Arial"/>
              </a:rPr>
              <a:t>có </a:t>
            </a:r>
            <a:r>
              <a:rPr sz="1900" spc="-5" dirty="0">
                <a:latin typeface="Arial"/>
                <a:cs typeface="Arial"/>
              </a:rPr>
              <a:t>thể được xác định nhờ vào các đ/k đầu của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h/t</a:t>
            </a:r>
            <a:endParaRPr sz="1900" dirty="0">
              <a:latin typeface="Arial"/>
              <a:cs typeface="Arial"/>
            </a:endParaRPr>
          </a:p>
          <a:p>
            <a:pPr marL="38100">
              <a:lnSpc>
                <a:spcPts val="2165"/>
              </a:lnSpc>
              <a:tabLst>
                <a:tab pos="323215" algn="l"/>
              </a:tabLst>
            </a:pPr>
            <a:r>
              <a:rPr sz="1900" dirty="0">
                <a:latin typeface="Arial"/>
                <a:cs typeface="Arial"/>
              </a:rPr>
              <a:t>–	</a:t>
            </a:r>
            <a:r>
              <a:rPr sz="1900" spc="-5" dirty="0">
                <a:latin typeface="Arial"/>
                <a:cs typeface="Arial"/>
              </a:rPr>
              <a:t>Nếu </a:t>
            </a:r>
            <a:r>
              <a:rPr sz="1900" dirty="0">
                <a:latin typeface="Arial"/>
                <a:cs typeface="Arial"/>
              </a:rPr>
              <a:t>λ</a:t>
            </a:r>
            <a:r>
              <a:rPr sz="1875" baseline="-20000" dirty="0">
                <a:latin typeface="Arial"/>
                <a:cs typeface="Arial"/>
              </a:rPr>
              <a:t>1 </a:t>
            </a:r>
            <a:r>
              <a:rPr sz="1900" spc="-5" dirty="0">
                <a:latin typeface="Arial"/>
                <a:cs typeface="Arial"/>
              </a:rPr>
              <a:t>là nghiệm bội bậc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m,</a:t>
            </a:r>
          </a:p>
        </p:txBody>
      </p:sp>
      <p:sp>
        <p:nvSpPr>
          <p:cNvPr id="10" name="object 11"/>
          <p:cNvSpPr txBox="1"/>
          <p:nvPr/>
        </p:nvSpPr>
        <p:spPr>
          <a:xfrm>
            <a:off x="711200" y="5806441"/>
            <a:ext cx="7923530" cy="51815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marR="5080" indent="-286385">
              <a:lnSpc>
                <a:spcPct val="70000"/>
              </a:lnSpc>
              <a:spcBef>
                <a:spcPts val="785"/>
              </a:spcBef>
              <a:tabLst>
                <a:tab pos="297815" algn="l"/>
              </a:tabLst>
            </a:pPr>
            <a:r>
              <a:rPr sz="1900" dirty="0">
                <a:latin typeface="Arial"/>
                <a:cs typeface="Arial"/>
              </a:rPr>
              <a:t>–	</a:t>
            </a:r>
            <a:r>
              <a:rPr sz="1900" spc="-5" dirty="0">
                <a:latin typeface="Arial"/>
                <a:cs typeface="Arial"/>
              </a:rPr>
              <a:t>PT này </a:t>
            </a:r>
            <a:r>
              <a:rPr sz="1900" dirty="0">
                <a:latin typeface="Arial"/>
                <a:cs typeface="Arial"/>
              </a:rPr>
              <a:t>có </a:t>
            </a:r>
            <a:r>
              <a:rPr sz="1900" spc="-5" dirty="0">
                <a:latin typeface="Arial"/>
                <a:cs typeface="Arial"/>
              </a:rPr>
              <a:t>thể được dùng để xác định đáp ứng không ngõ nhập của h/t  </a:t>
            </a:r>
            <a:r>
              <a:rPr sz="1900" dirty="0">
                <a:latin typeface="Arial"/>
                <a:cs typeface="Arial"/>
              </a:rPr>
              <a:t>(bởi vì </a:t>
            </a:r>
            <a:r>
              <a:rPr sz="1900" spc="-5" dirty="0">
                <a:latin typeface="Arial"/>
                <a:cs typeface="Arial"/>
              </a:rPr>
              <a:t>x(n)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0)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3200401" y="1202734"/>
            <a:ext cx="1206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3134401" y="1679968"/>
            <a:ext cx="26225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100" i="1" spc="-1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100" spc="3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3096261" y="1227314"/>
            <a:ext cx="1721485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75" spc="30" baseline="-8771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275" spc="-705" baseline="-8771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r>
              <a:rPr sz="1650" i="1" spc="7" baseline="-25252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650" i="1" spc="120" baseline="-25252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19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9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900" i="1" spc="-1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900" spc="-1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900" i="1" spc="-31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1900" spc="-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900" spc="-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3055201" y="2662800"/>
            <a:ext cx="33210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Symbol"/>
                <a:cs typeface="Symbol"/>
              </a:rPr>
              <a:t>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1970482" y="2597250"/>
            <a:ext cx="284480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5" dirty="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228600" y="1940053"/>
            <a:ext cx="762825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indent="-342900">
              <a:lnSpc>
                <a:spcPts val="229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Arial"/>
                <a:cs typeface="Arial"/>
              </a:rPr>
              <a:t>Cách giải PTSP TT HSH tương tự cách giải PT vi phân TT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HSH</a:t>
            </a:r>
            <a:endParaRPr sz="2000" dirty="0">
              <a:latin typeface="Arial"/>
              <a:cs typeface="Arial"/>
            </a:endParaRPr>
          </a:p>
          <a:p>
            <a:pPr marL="495300">
              <a:lnSpc>
                <a:spcPts val="2170"/>
              </a:lnSpc>
              <a:tabLst>
                <a:tab pos="780415" algn="l"/>
              </a:tabLst>
            </a:pPr>
            <a:r>
              <a:rPr sz="1900" dirty="0">
                <a:latin typeface="Arial"/>
                <a:cs typeface="Arial"/>
              </a:rPr>
              <a:t>–	</a:t>
            </a:r>
            <a:r>
              <a:rPr sz="1900" spc="-5" dirty="0">
                <a:latin typeface="Arial"/>
                <a:cs typeface="Arial"/>
              </a:rPr>
              <a:t>Giả </a:t>
            </a:r>
            <a:r>
              <a:rPr sz="1900" dirty="0">
                <a:latin typeface="Arial"/>
                <a:cs typeface="Arial"/>
              </a:rPr>
              <a:t>sử </a:t>
            </a:r>
            <a:r>
              <a:rPr sz="1900" spc="-5" dirty="0">
                <a:latin typeface="Arial"/>
                <a:cs typeface="Arial"/>
              </a:rPr>
              <a:t>đáp ứng </a:t>
            </a:r>
            <a:r>
              <a:rPr sz="1900" dirty="0">
                <a:latin typeface="Arial"/>
                <a:cs typeface="Arial"/>
              </a:rPr>
              <a:t>có </a:t>
            </a:r>
            <a:r>
              <a:rPr sz="1900" spc="-5" dirty="0">
                <a:latin typeface="Arial"/>
                <a:cs typeface="Arial"/>
              </a:rPr>
              <a:t>dạng </a:t>
            </a:r>
            <a:r>
              <a:rPr sz="1900" dirty="0">
                <a:latin typeface="Arial"/>
                <a:cs typeface="Arial"/>
              </a:rPr>
              <a:t>y</a:t>
            </a:r>
            <a:r>
              <a:rPr sz="1875" baseline="-20000" dirty="0">
                <a:latin typeface="Arial"/>
                <a:cs typeface="Arial"/>
              </a:rPr>
              <a:t>h</a:t>
            </a:r>
            <a:r>
              <a:rPr sz="1900" dirty="0">
                <a:latin typeface="Arial"/>
                <a:cs typeface="Arial"/>
              </a:rPr>
              <a:t>(n) =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λ</a:t>
            </a:r>
            <a:r>
              <a:rPr sz="1875" baseline="24444" dirty="0">
                <a:latin typeface="Arial"/>
                <a:cs typeface="Arial"/>
              </a:rPr>
              <a:t>n</a:t>
            </a:r>
          </a:p>
          <a:p>
            <a:pPr marL="183261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Times New Roman"/>
                <a:cs typeface="Times New Roman"/>
              </a:rPr>
              <a:t>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2620048" y="2655246"/>
            <a:ext cx="37909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60" dirty="0">
                <a:latin typeface="Times New Roman"/>
                <a:cs typeface="Times New Roman"/>
              </a:rPr>
              <a:t>(</a:t>
            </a:r>
            <a:r>
              <a:rPr sz="1100" i="1" spc="60" dirty="0">
                <a:latin typeface="Times New Roman"/>
                <a:cs typeface="Times New Roman"/>
              </a:rPr>
              <a:t>n</a:t>
            </a:r>
            <a:r>
              <a:rPr sz="1100" spc="60" dirty="0">
                <a:latin typeface="Symbol"/>
                <a:cs typeface="Symbol"/>
              </a:rPr>
              <a:t></a:t>
            </a:r>
            <a:r>
              <a:rPr sz="1100" i="1" spc="60" dirty="0">
                <a:latin typeface="Times New Roman"/>
                <a:cs typeface="Times New Roman"/>
              </a:rPr>
              <a:t>k</a:t>
            </a:r>
            <a:r>
              <a:rPr sz="1100" i="1" spc="-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2382358" y="2826128"/>
            <a:ext cx="8826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1983141" y="2994431"/>
            <a:ext cx="26098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8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Symbol"/>
                <a:cs typeface="Symbol"/>
              </a:rPr>
              <a:t></a:t>
            </a:r>
            <a:r>
              <a:rPr sz="1100" spc="2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2261845" y="2649694"/>
            <a:ext cx="36258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dirty="0">
                <a:latin typeface="Times New Roman"/>
                <a:cs typeface="Times New Roman"/>
              </a:rPr>
              <a:t>a</a:t>
            </a:r>
            <a:r>
              <a:rPr sz="1900" i="1" spc="95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1911630" y="3110003"/>
            <a:ext cx="888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67" baseline="-23611" dirty="0">
                <a:latin typeface="Symbol"/>
                <a:cs typeface="Symbol"/>
              </a:rPr>
              <a:t></a:t>
            </a:r>
            <a:r>
              <a:rPr sz="3000" i="1" spc="-487" baseline="-23611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n</a:t>
            </a:r>
            <a:r>
              <a:rPr sz="1100" spc="40" dirty="0">
                <a:latin typeface="Symbol"/>
                <a:cs typeface="Symbol"/>
              </a:rPr>
              <a:t>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N</a:t>
            </a:r>
            <a:r>
              <a:rPr sz="1100" i="1" spc="40" dirty="0">
                <a:latin typeface="Times New Roman"/>
                <a:cs typeface="Times New Roman"/>
              </a:rPr>
              <a:t> </a:t>
            </a:r>
            <a:r>
              <a:rPr sz="2850" spc="-15" baseline="-24853" dirty="0">
                <a:latin typeface="Times New Roman"/>
                <a:cs typeface="Times New Roman"/>
              </a:rPr>
              <a:t>(</a:t>
            </a:r>
            <a:r>
              <a:rPr sz="3000" i="1" spc="-15" baseline="-23611" dirty="0">
                <a:latin typeface="Symbol"/>
                <a:cs typeface="Symbol"/>
              </a:rPr>
              <a:t></a:t>
            </a:r>
            <a:r>
              <a:rPr sz="3000" i="1" spc="-419" baseline="-23611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3"/>
          <p:cNvSpPr txBox="1"/>
          <p:nvPr/>
        </p:nvSpPr>
        <p:spPr>
          <a:xfrm>
            <a:off x="3347054" y="3223596"/>
            <a:ext cx="284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10" dirty="0">
                <a:latin typeface="Times New Roman"/>
                <a:cs typeface="Times New Roman"/>
              </a:rPr>
              <a:t>N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Symbol"/>
                <a:cs typeface="Symbol"/>
              </a:rPr>
              <a:t>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4"/>
          <p:cNvSpPr txBox="1"/>
          <p:nvPr/>
        </p:nvSpPr>
        <p:spPr>
          <a:xfrm>
            <a:off x="4203984" y="3223596"/>
            <a:ext cx="300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10" dirty="0">
                <a:latin typeface="Times New Roman"/>
                <a:cs typeface="Times New Roman"/>
              </a:rPr>
              <a:t>N</a:t>
            </a:r>
            <a:r>
              <a:rPr sz="1100" i="1" spc="-16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Symbol"/>
                <a:cs typeface="Symbol"/>
              </a:rPr>
              <a:t></a:t>
            </a:r>
            <a:r>
              <a:rPr sz="1100" spc="4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5"/>
          <p:cNvSpPr txBox="1"/>
          <p:nvPr/>
        </p:nvSpPr>
        <p:spPr>
          <a:xfrm>
            <a:off x="3114314" y="3393442"/>
            <a:ext cx="30321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8519" algn="l"/>
                <a:tab pos="2171065" algn="l"/>
                <a:tab pos="2923540" algn="l"/>
              </a:tabLst>
            </a:pPr>
            <a:r>
              <a:rPr sz="1100" spc="5" dirty="0">
                <a:latin typeface="Times New Roman"/>
                <a:cs typeface="Times New Roman"/>
              </a:rPr>
              <a:t>1	2	</a:t>
            </a:r>
            <a:r>
              <a:rPr sz="1100" i="1" spc="10" dirty="0">
                <a:latin typeface="Times New Roman"/>
                <a:cs typeface="Times New Roman"/>
              </a:rPr>
              <a:t>N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Symbol"/>
                <a:cs typeface="Symbol"/>
              </a:rPr>
              <a:t>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6"/>
          <p:cNvSpPr txBox="1"/>
          <p:nvPr/>
        </p:nvSpPr>
        <p:spPr>
          <a:xfrm>
            <a:off x="2830157" y="3217788"/>
            <a:ext cx="5118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indent="-179070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191770" algn="l"/>
              </a:tabLst>
            </a:pPr>
            <a:r>
              <a:rPr sz="1900" i="1" spc="5" dirty="0">
                <a:latin typeface="Times New Roman"/>
                <a:cs typeface="Times New Roman"/>
              </a:rPr>
              <a:t>a</a:t>
            </a:r>
            <a:r>
              <a:rPr sz="1900" i="1" spc="-150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" name="object 27"/>
          <p:cNvSpPr txBox="1"/>
          <p:nvPr/>
        </p:nvSpPr>
        <p:spPr>
          <a:xfrm>
            <a:off x="3660520" y="3217788"/>
            <a:ext cx="1632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5985" algn="l"/>
              </a:tabLst>
            </a:pPr>
            <a:r>
              <a:rPr sz="1900" spc="5" dirty="0">
                <a:latin typeface="Symbol"/>
                <a:cs typeface="Symbol"/>
              </a:rPr>
              <a:t>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a</a:t>
            </a:r>
            <a:r>
              <a:rPr sz="1900" i="1" spc="140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Symbol"/>
                <a:cs typeface="Symbol"/>
              </a:rPr>
              <a:t></a:t>
            </a:r>
            <a:r>
              <a:rPr sz="2000" spc="-45" dirty="0">
                <a:latin typeface="Times New Roman"/>
                <a:cs typeface="Times New Roman"/>
              </a:rPr>
              <a:t>	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340" dirty="0">
                <a:latin typeface="Arial"/>
                <a:cs typeface="Arial"/>
              </a:rPr>
              <a:t>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i="1" spc="-57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8"/>
          <p:cNvSpPr txBox="1"/>
          <p:nvPr/>
        </p:nvSpPr>
        <p:spPr>
          <a:xfrm>
            <a:off x="5529141" y="3217788"/>
            <a:ext cx="1106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000" i="1" spc="-45" dirty="0">
                <a:latin typeface="Symbol"/>
                <a:cs typeface="Symbol"/>
              </a:rPr>
              <a:t>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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a	</a:t>
            </a:r>
            <a:r>
              <a:rPr sz="1900" spc="5" dirty="0">
                <a:latin typeface="Times New Roman"/>
                <a:cs typeface="Times New Roman"/>
              </a:rPr>
              <a:t>) </a:t>
            </a:r>
            <a:r>
              <a:rPr sz="1900" spc="5" dirty="0">
                <a:latin typeface="Symbol"/>
                <a:cs typeface="Symbol"/>
              </a:rPr>
              <a:t></a:t>
            </a:r>
            <a:r>
              <a:rPr sz="1900" spc="-18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9"/>
          <p:cNvSpPr txBox="1"/>
          <p:nvPr/>
        </p:nvSpPr>
        <p:spPr>
          <a:xfrm>
            <a:off x="3036037" y="4521356"/>
            <a:ext cx="18592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76910" algn="l"/>
                <a:tab pos="1779270" algn="l"/>
              </a:tabLst>
            </a:pP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	n	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2094043" y="4679879"/>
            <a:ext cx="28035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2950" algn="l"/>
                <a:tab pos="1397000" algn="l"/>
                <a:tab pos="1592580" algn="l"/>
                <a:tab pos="2462530" algn="l"/>
                <a:tab pos="2701290" algn="l"/>
              </a:tabLst>
            </a:pP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h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  </a:t>
            </a:r>
            <a:r>
              <a:rPr sz="1000" spc="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2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2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000" i="1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1"/>
          <p:cNvSpPr txBox="1"/>
          <p:nvPr/>
        </p:nvSpPr>
        <p:spPr>
          <a:xfrm>
            <a:off x="1991526" y="4515902"/>
            <a:ext cx="281495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86815" algn="l"/>
                <a:tab pos="1851025" algn="l"/>
              </a:tabLst>
            </a:pPr>
            <a:r>
              <a:rPr sz="1750" i="1" spc="15" dirty="0">
                <a:solidFill>
                  <a:srgbClr val="7F00FF"/>
                </a:solidFill>
                <a:latin typeface="Times New Roman"/>
                <a:cs typeface="Times New Roman"/>
              </a:rPr>
              <a:t>y  </a:t>
            </a:r>
            <a:r>
              <a:rPr sz="1750" spc="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7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750" spc="3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1750" spc="2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750" spc="-2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-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2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-1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1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33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335" dirty="0">
                <a:solidFill>
                  <a:srgbClr val="7F00FF"/>
                </a:solidFill>
                <a:latin typeface="Arial"/>
                <a:cs typeface="Arial"/>
              </a:rPr>
              <a:t></a:t>
            </a:r>
            <a:r>
              <a:rPr sz="1750" spc="33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3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-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50" i="1" spc="-57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3025204" y="5434181"/>
            <a:ext cx="9207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803797" y="5434181"/>
            <a:ext cx="44627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7065" algn="l"/>
                <a:tab pos="869315" algn="l"/>
                <a:tab pos="1938655" algn="l"/>
                <a:tab pos="2320290" algn="l"/>
                <a:tab pos="3146425" algn="l"/>
                <a:tab pos="4382770" algn="l"/>
              </a:tabLst>
            </a:pP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2	</a:t>
            </a: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	</a:t>
            </a:r>
            <a:r>
              <a:rPr sz="10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1000" spc="-3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000" i="1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000" i="1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2082976" y="5592704"/>
            <a:ext cx="618553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2950" algn="l"/>
                <a:tab pos="1397635" algn="l"/>
                <a:tab pos="1692275" algn="l"/>
                <a:tab pos="2171700" algn="l"/>
                <a:tab pos="2548890" algn="l"/>
                <a:tab pos="3427729" algn="l"/>
                <a:tab pos="3999865" algn="l"/>
                <a:tab pos="4483735" algn="l"/>
                <a:tab pos="5844540" algn="l"/>
                <a:tab pos="6083300" algn="l"/>
              </a:tabLst>
            </a:pPr>
            <a:r>
              <a:rPr sz="10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h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  </a:t>
            </a:r>
            <a:r>
              <a:rPr sz="1000" spc="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2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3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1000" i="1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1000" spc="-1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   </a:t>
            </a:r>
            <a:r>
              <a:rPr sz="1000" spc="-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0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1000" spc="-1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000" spc="2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000" i="1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0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1980426" y="5428721"/>
            <a:ext cx="170497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86815" algn="l"/>
              </a:tabLst>
            </a:pPr>
            <a:r>
              <a:rPr sz="1750" i="1" spc="15" dirty="0">
                <a:solidFill>
                  <a:srgbClr val="7F00FF"/>
                </a:solidFill>
                <a:latin typeface="Times New Roman"/>
                <a:cs typeface="Times New Roman"/>
              </a:rPr>
              <a:t>y  </a:t>
            </a:r>
            <a:r>
              <a:rPr sz="17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7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750" spc="4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1750" spc="2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750" spc="-3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-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2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-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3656076" y="5428721"/>
            <a:ext cx="452120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9560" algn="l"/>
                <a:tab pos="1146810" algn="l"/>
                <a:tab pos="2320290" algn="l"/>
                <a:tab pos="2597785" algn="l"/>
                <a:tab pos="3146425" algn="l"/>
                <a:tab pos="3557270" algn="l"/>
              </a:tabLst>
            </a:pP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2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-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750" i="1" spc="2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33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335" dirty="0">
                <a:solidFill>
                  <a:srgbClr val="7F00FF"/>
                </a:solidFill>
                <a:latin typeface="Arial"/>
                <a:cs typeface="Arial"/>
              </a:rPr>
              <a:t></a:t>
            </a:r>
            <a:r>
              <a:rPr sz="1750" spc="33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-1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43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n	</a:t>
            </a: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2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-1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	</a:t>
            </a:r>
            <a:r>
              <a:rPr sz="1850" i="1" spc="-35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r>
              <a:rPr sz="1850" spc="-3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750" spc="33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335" dirty="0">
                <a:solidFill>
                  <a:srgbClr val="7F00FF"/>
                </a:solidFill>
                <a:latin typeface="Arial"/>
                <a:cs typeface="Arial"/>
              </a:rPr>
              <a:t></a:t>
            </a:r>
            <a:r>
              <a:rPr sz="1750" spc="33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1750" spc="3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7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750" i="1" spc="-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50" i="1" spc="-570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endParaRPr sz="1850">
              <a:latin typeface="Symbol"/>
              <a:cs typeface="Symbol"/>
            </a:endParaRPr>
          </a:p>
        </p:txBody>
      </p:sp>
      <p:grpSp>
        <p:nvGrpSpPr>
          <p:cNvPr id="36" name="object 37"/>
          <p:cNvGrpSpPr/>
          <p:nvPr/>
        </p:nvGrpSpPr>
        <p:grpSpPr>
          <a:xfrm>
            <a:off x="6108192" y="1280606"/>
            <a:ext cx="2047239" cy="379095"/>
            <a:chOff x="6752081" y="954024"/>
            <a:chExt cx="2047239" cy="379095"/>
          </a:xfrm>
        </p:grpSpPr>
        <p:sp>
          <p:nvSpPr>
            <p:cNvPr id="37" name="object 38"/>
            <p:cNvSpPr/>
            <p:nvPr/>
          </p:nvSpPr>
          <p:spPr>
            <a:xfrm>
              <a:off x="6752081" y="954024"/>
              <a:ext cx="966216" cy="3787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9"/>
            <p:cNvSpPr/>
            <p:nvPr/>
          </p:nvSpPr>
          <p:spPr>
            <a:xfrm>
              <a:off x="7406639" y="954024"/>
              <a:ext cx="883157" cy="3787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/>
            <p:cNvSpPr/>
            <p:nvPr/>
          </p:nvSpPr>
          <p:spPr>
            <a:xfrm>
              <a:off x="8042909" y="954024"/>
              <a:ext cx="755903" cy="378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1"/>
          <p:cNvSpPr txBox="1"/>
          <p:nvPr/>
        </p:nvSpPr>
        <p:spPr>
          <a:xfrm>
            <a:off x="6238342" y="1336130"/>
            <a:ext cx="176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PTSP thuần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nhất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67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457200" y="1416304"/>
            <a:ext cx="5529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  <a:tab pos="1866264" algn="l"/>
              </a:tabLst>
            </a:pPr>
            <a:r>
              <a:rPr sz="3000" spc="-5" dirty="0">
                <a:solidFill>
                  <a:srgbClr val="3333FF"/>
                </a:solidFill>
                <a:latin typeface="Arial"/>
                <a:cs typeface="Arial"/>
              </a:rPr>
              <a:t>Ví</a:t>
            </a:r>
            <a:r>
              <a:rPr sz="3000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3333FF"/>
                </a:solidFill>
                <a:latin typeface="Arial"/>
                <a:cs typeface="Arial"/>
              </a:rPr>
              <a:t>dụ	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000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y(n–1)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3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x(n)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939800" y="5044186"/>
            <a:ext cx="9067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"/>
                <a:cs typeface="Arial"/>
              </a:rPr>
              <a:t>Do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đó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82600" y="5750560"/>
            <a:ext cx="72663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3333FF"/>
                </a:solidFill>
                <a:latin typeface="Arial"/>
                <a:cs typeface="Arial"/>
              </a:rPr>
              <a:t>Ví </a:t>
            </a:r>
            <a:r>
              <a:rPr sz="3000" spc="-10" dirty="0">
                <a:solidFill>
                  <a:srgbClr val="3333FF"/>
                </a:solidFill>
                <a:latin typeface="Arial"/>
                <a:cs typeface="Arial"/>
              </a:rPr>
              <a:t>dụ </a:t>
            </a:r>
            <a:r>
              <a:rPr sz="3000" dirty="0">
                <a:solidFill>
                  <a:srgbClr val="3333FF"/>
                </a:solidFill>
                <a:latin typeface="Arial"/>
                <a:cs typeface="Arial"/>
              </a:rPr>
              <a:t>khác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3060"/>
              </a:lnSpc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y(n) – 2y(n–1) – 3y(n–2)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3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2x(n–1)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9"/>
          <p:cNvGrpSpPr/>
          <p:nvPr/>
        </p:nvGrpSpPr>
        <p:grpSpPr>
          <a:xfrm>
            <a:off x="3884559" y="4028786"/>
            <a:ext cx="106680" cy="703580"/>
            <a:chOff x="4299848" y="3630069"/>
            <a:chExt cx="106680" cy="703580"/>
          </a:xfrm>
        </p:grpSpPr>
        <p:sp>
          <p:nvSpPr>
            <p:cNvPr id="9" name="object 10"/>
            <p:cNvSpPr/>
            <p:nvPr/>
          </p:nvSpPr>
          <p:spPr>
            <a:xfrm>
              <a:off x="4305229" y="3635451"/>
              <a:ext cx="95885" cy="346710"/>
            </a:xfrm>
            <a:custGeom>
              <a:avLst/>
              <a:gdLst/>
              <a:ahLst/>
              <a:cxnLst/>
              <a:rect l="l" t="t" r="r" b="b"/>
              <a:pathLst>
                <a:path w="95885" h="346710">
                  <a:moveTo>
                    <a:pt x="0" y="0"/>
                  </a:moveTo>
                  <a:lnTo>
                    <a:pt x="95569" y="346215"/>
                  </a:lnTo>
                </a:path>
              </a:pathLst>
            </a:custGeom>
            <a:ln w="10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4305229" y="3981667"/>
              <a:ext cx="95885" cy="346710"/>
            </a:xfrm>
            <a:custGeom>
              <a:avLst/>
              <a:gdLst/>
              <a:ahLst/>
              <a:cxnLst/>
              <a:rect l="l" t="t" r="r" b="b"/>
              <a:pathLst>
                <a:path w="95885" h="346710">
                  <a:moveTo>
                    <a:pt x="95569" y="0"/>
                  </a:moveTo>
                  <a:lnTo>
                    <a:pt x="0" y="346215"/>
                  </a:lnTo>
                </a:path>
              </a:pathLst>
            </a:custGeom>
            <a:ln w="10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2"/>
          <p:cNvSpPr txBox="1"/>
          <p:nvPr/>
        </p:nvSpPr>
        <p:spPr>
          <a:xfrm>
            <a:off x="5271239" y="4348122"/>
            <a:ext cx="10096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914400" y="1834642"/>
            <a:ext cx="6437630" cy="248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965"/>
              </a:lnSpc>
              <a:spcBef>
                <a:spcPts val="95"/>
              </a:spcBef>
            </a:pPr>
            <a:r>
              <a:rPr sz="2600" spc="-5" dirty="0">
                <a:latin typeface="Arial"/>
                <a:cs typeface="Arial"/>
              </a:rPr>
              <a:t>– Cho x(n) = 0 và </a:t>
            </a:r>
            <a:r>
              <a:rPr sz="2600" spc="-15" dirty="0">
                <a:latin typeface="Arial"/>
                <a:cs typeface="Arial"/>
              </a:rPr>
              <a:t>giả </a:t>
            </a:r>
            <a:r>
              <a:rPr sz="2600" spc="-5" dirty="0">
                <a:latin typeface="Arial"/>
                <a:cs typeface="Arial"/>
              </a:rPr>
              <a:t>sử </a:t>
            </a:r>
            <a:r>
              <a:rPr sz="2600" spc="5" dirty="0">
                <a:latin typeface="Arial"/>
                <a:cs typeface="Arial"/>
              </a:rPr>
              <a:t>y</a:t>
            </a:r>
            <a:r>
              <a:rPr sz="2550" spc="7" baseline="-21241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(n) </a:t>
            </a:r>
            <a:r>
              <a:rPr sz="2600" spc="-5" dirty="0">
                <a:latin typeface="Arial"/>
                <a:cs typeface="Arial"/>
              </a:rPr>
              <a:t>=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λ</a:t>
            </a:r>
            <a:r>
              <a:rPr sz="2550" spc="7" baseline="26143" dirty="0">
                <a:latin typeface="Arial"/>
                <a:cs typeface="Arial"/>
              </a:rPr>
              <a:t>n</a:t>
            </a:r>
            <a:endParaRPr sz="2550" baseline="26143">
              <a:latin typeface="Arial"/>
              <a:cs typeface="Arial"/>
            </a:endParaRPr>
          </a:p>
          <a:p>
            <a:pPr marL="38100">
              <a:lnSpc>
                <a:spcPts val="2810"/>
              </a:lnSpc>
            </a:pP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λ</a:t>
            </a:r>
            <a:r>
              <a:rPr sz="2550" spc="7" baseline="26143" dirty="0">
                <a:latin typeface="Arial"/>
                <a:cs typeface="Arial"/>
              </a:rPr>
              <a:t>n  </a:t>
            </a:r>
            <a:r>
              <a:rPr sz="2600" spc="10" dirty="0">
                <a:latin typeface="Arial"/>
                <a:cs typeface="Arial"/>
              </a:rPr>
              <a:t>+a</a:t>
            </a:r>
            <a:r>
              <a:rPr sz="2550" spc="15" baseline="-21241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λ</a:t>
            </a:r>
            <a:r>
              <a:rPr sz="2550" spc="15" baseline="26143" dirty="0">
                <a:latin typeface="Arial"/>
                <a:cs typeface="Arial"/>
              </a:rPr>
              <a:t>n–1  </a:t>
            </a:r>
            <a:r>
              <a:rPr sz="2600" spc="-5" dirty="0">
                <a:latin typeface="Arial"/>
                <a:cs typeface="Arial"/>
              </a:rPr>
              <a:t>=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ts val="2810"/>
              </a:lnSpc>
            </a:pP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λ</a:t>
            </a:r>
            <a:r>
              <a:rPr sz="2550" spc="7" baseline="26143" dirty="0">
                <a:latin typeface="Arial"/>
                <a:cs typeface="Arial"/>
              </a:rPr>
              <a:t>n–1</a:t>
            </a:r>
            <a:r>
              <a:rPr sz="2600" spc="5" dirty="0">
                <a:latin typeface="Arial"/>
                <a:cs typeface="Arial"/>
              </a:rPr>
              <a:t>(λ+a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spc="-5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ts val="2810"/>
              </a:lnSpc>
            </a:pP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λ =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–a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endParaRPr sz="2550" baseline="-21241">
              <a:latin typeface="Arial"/>
              <a:cs typeface="Arial"/>
            </a:endParaRPr>
          </a:p>
          <a:p>
            <a:pPr marL="323215" indent="-285750">
              <a:lnSpc>
                <a:spcPts val="2810"/>
              </a:lnSpc>
              <a:buChar char="–"/>
              <a:tabLst>
                <a:tab pos="323850" algn="l"/>
              </a:tabLst>
            </a:pPr>
            <a:r>
              <a:rPr sz="2600" spc="-5" dirty="0">
                <a:latin typeface="Arial"/>
                <a:cs typeface="Arial"/>
              </a:rPr>
              <a:t>Đáp ứng đồng dạng 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550" baseline="-21241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(n) </a:t>
            </a:r>
            <a:r>
              <a:rPr sz="2600" spc="-5" dirty="0">
                <a:latin typeface="Arial"/>
                <a:cs typeface="Arial"/>
              </a:rPr>
              <a:t>= </a:t>
            </a:r>
            <a:r>
              <a:rPr sz="2600" spc="5" dirty="0">
                <a:latin typeface="Arial"/>
                <a:cs typeface="Arial"/>
              </a:rPr>
              <a:t>Cλ</a:t>
            </a:r>
            <a:r>
              <a:rPr sz="2550" spc="7" baseline="26143" dirty="0">
                <a:latin typeface="Arial"/>
                <a:cs typeface="Arial"/>
              </a:rPr>
              <a:t>n  </a:t>
            </a:r>
            <a:r>
              <a:rPr sz="2600" spc="-5" dirty="0">
                <a:latin typeface="Arial"/>
                <a:cs typeface="Arial"/>
              </a:rPr>
              <a:t>=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C(–a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550" baseline="26143" dirty="0">
                <a:latin typeface="Arial"/>
                <a:cs typeface="Arial"/>
              </a:rPr>
              <a:t>n</a:t>
            </a:r>
            <a:endParaRPr sz="2550" baseline="26143">
              <a:latin typeface="Arial"/>
              <a:cs typeface="Arial"/>
            </a:endParaRPr>
          </a:p>
          <a:p>
            <a:pPr marL="323850" indent="-285750">
              <a:lnSpc>
                <a:spcPts val="2850"/>
              </a:lnSpc>
              <a:buChar char="–"/>
              <a:tabLst>
                <a:tab pos="323850" algn="l"/>
              </a:tabLst>
            </a:pPr>
            <a:r>
              <a:rPr sz="2600" spc="-5" dirty="0">
                <a:latin typeface="Arial"/>
                <a:cs typeface="Arial"/>
              </a:rPr>
              <a:t>Mặt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khác,</a:t>
            </a:r>
            <a:endParaRPr sz="2600">
              <a:latin typeface="Arial"/>
              <a:cs typeface="Arial"/>
            </a:endParaRPr>
          </a:p>
          <a:p>
            <a:pPr marL="1346200">
              <a:lnSpc>
                <a:spcPts val="2285"/>
              </a:lnSpc>
            </a:pPr>
            <a:r>
              <a:rPr sz="2000" i="1" spc="-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(0)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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1725" spc="-15" baseline="-24154" dirty="0">
                <a:latin typeface="Times New Roman"/>
                <a:cs typeface="Times New Roman"/>
              </a:rPr>
              <a:t>1 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(</a:t>
            </a:r>
            <a:r>
              <a:rPr sz="2000" spc="-25" dirty="0">
                <a:latin typeface="Symbol"/>
                <a:cs typeface="Symbol"/>
              </a:rPr>
              <a:t></a:t>
            </a:r>
            <a:r>
              <a:rPr sz="2000" spc="-25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4038446" y="4174965"/>
            <a:ext cx="1901189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5940" algn="l"/>
              </a:tabLst>
            </a:pPr>
            <a:r>
              <a:rPr sz="2000" spc="30" dirty="0">
                <a:latin typeface="Symbol"/>
                <a:cs typeface="Symbol"/>
              </a:rPr>
              <a:t></a:t>
            </a:r>
            <a:r>
              <a:rPr sz="2000" spc="30" dirty="0">
                <a:latin typeface="Times New Roman"/>
                <a:cs typeface="Times New Roman"/>
              </a:rPr>
              <a:t>	</a:t>
            </a:r>
            <a:r>
              <a:rPr sz="2000" i="1" spc="20" dirty="0">
                <a:latin typeface="Times New Roman"/>
                <a:cs typeface="Times New Roman"/>
              </a:rPr>
              <a:t>C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</a:t>
            </a:r>
            <a:r>
              <a:rPr sz="2000" i="1" spc="45" dirty="0">
                <a:latin typeface="Times New Roman"/>
                <a:cs typeface="Times New Roman"/>
              </a:rPr>
              <a:t>a</a:t>
            </a:r>
            <a:r>
              <a:rPr sz="2000" i="1" spc="9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(</a:t>
            </a:r>
            <a:r>
              <a:rPr sz="2000" spc="-25" dirty="0">
                <a:latin typeface="Symbol"/>
                <a:cs typeface="Symbol"/>
              </a:rPr>
              <a:t></a:t>
            </a:r>
            <a:r>
              <a:rPr sz="2000" spc="-25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2684374" y="4540587"/>
            <a:ext cx="10096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5" dirty="0">
                <a:latin typeface="Times New Roman"/>
                <a:cs typeface="Times New Roman"/>
              </a:rPr>
              <a:t>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2567956" y="4367470"/>
            <a:ext cx="97853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i="1" spc="15" dirty="0">
                <a:latin typeface="Times New Roman"/>
                <a:cs typeface="Times New Roman"/>
              </a:rPr>
              <a:t>y </a:t>
            </a:r>
            <a:r>
              <a:rPr sz="2000" spc="20" dirty="0">
                <a:latin typeface="Times New Roman"/>
                <a:cs typeface="Times New Roman"/>
              </a:rPr>
              <a:t>(0)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2197507" y="5077835"/>
            <a:ext cx="3898900" cy="378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1885"/>
              </a:lnSpc>
              <a:spcBef>
                <a:spcPts val="120"/>
              </a:spcBef>
              <a:tabLst>
                <a:tab pos="320675" algn="l"/>
                <a:tab pos="3152775" algn="l"/>
              </a:tabLst>
            </a:pPr>
            <a:r>
              <a:rPr sz="2000" i="1" spc="15" dirty="0">
                <a:latin typeface="Times New Roman"/>
                <a:cs typeface="Times New Roman"/>
              </a:rPr>
              <a:t>y	</a:t>
            </a:r>
            <a:r>
              <a:rPr sz="2000" spc="40" dirty="0">
                <a:latin typeface="Times New Roman"/>
                <a:cs typeface="Times New Roman"/>
              </a:rPr>
              <a:t>(</a:t>
            </a:r>
            <a:r>
              <a:rPr sz="2000" i="1" spc="40" dirty="0">
                <a:latin typeface="Times New Roman"/>
                <a:cs typeface="Times New Roman"/>
              </a:rPr>
              <a:t>n</a:t>
            </a:r>
            <a:r>
              <a:rPr sz="2000" spc="40" dirty="0">
                <a:latin typeface="Times New Roman"/>
                <a:cs typeface="Times New Roman"/>
              </a:rPr>
              <a:t>)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spc="50" dirty="0">
                <a:latin typeface="Symbol"/>
                <a:cs typeface="Symbol"/>
              </a:rPr>
              <a:t></a:t>
            </a:r>
            <a:r>
              <a:rPr sz="2000" i="1" spc="50" dirty="0">
                <a:latin typeface="Times New Roman"/>
                <a:cs typeface="Times New Roman"/>
              </a:rPr>
              <a:t>a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)</a:t>
            </a:r>
            <a:r>
              <a:rPr sz="1725" i="1" spc="60" baseline="43478" dirty="0">
                <a:latin typeface="Times New Roman"/>
                <a:cs typeface="Times New Roman"/>
              </a:rPr>
              <a:t>n</a:t>
            </a:r>
            <a:r>
              <a:rPr sz="1725" spc="60" baseline="43478" dirty="0">
                <a:latin typeface="Symbol"/>
                <a:cs typeface="Symbol"/>
              </a:rPr>
              <a:t></a:t>
            </a:r>
            <a:r>
              <a:rPr sz="1725" spc="60" baseline="43478" dirty="0">
                <a:latin typeface="Times New Roman"/>
                <a:cs typeface="Times New Roman"/>
              </a:rPr>
              <a:t>1</a:t>
            </a:r>
            <a:r>
              <a:rPr sz="1725" spc="112" baseline="43478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1)	</a:t>
            </a:r>
            <a:r>
              <a:rPr sz="2000" spc="10" dirty="0">
                <a:latin typeface="Symbol"/>
                <a:cs typeface="Symbol"/>
              </a:rPr>
              <a:t></a:t>
            </a:r>
            <a:r>
              <a:rPr sz="2000" i="1" spc="10" dirty="0">
                <a:latin typeface="Times New Roman"/>
                <a:cs typeface="Times New Roman"/>
              </a:rPr>
              <a:t>n </a:t>
            </a:r>
            <a:r>
              <a:rPr sz="2000" spc="15" dirty="0">
                <a:latin typeface="Symbol"/>
                <a:cs typeface="Symbol"/>
              </a:rPr>
              <a:t>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86690">
              <a:lnSpc>
                <a:spcPts val="865"/>
              </a:lnSpc>
              <a:tabLst>
                <a:tab pos="1244600" algn="l"/>
              </a:tabLst>
            </a:pPr>
            <a:r>
              <a:rPr sz="1150" i="1" spc="5" dirty="0">
                <a:latin typeface="Times New Roman"/>
                <a:cs typeface="Times New Roman"/>
              </a:rPr>
              <a:t>zi	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68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34949" y="2368537"/>
            <a:ext cx="33635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  <a:tab pos="381635" algn="l"/>
              </a:tabLst>
            </a:pPr>
            <a:r>
              <a:rPr sz="1900" spc="-5" dirty="0">
                <a:latin typeface="Arial"/>
                <a:cs typeface="Arial"/>
              </a:rPr>
              <a:t>Ví </a:t>
            </a:r>
            <a:r>
              <a:rPr sz="1900" spc="5" dirty="0">
                <a:latin typeface="Arial"/>
                <a:cs typeface="Arial"/>
              </a:rPr>
              <a:t>dụ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75" spc="-7" baseline="-20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y(n–1)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9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x(n)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4806741" y="2368537"/>
            <a:ext cx="11055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(│a</a:t>
            </a:r>
            <a:r>
              <a:rPr sz="1875" baseline="-20000" dirty="0">
                <a:latin typeface="Arial"/>
                <a:cs typeface="Arial"/>
              </a:rPr>
              <a:t>1</a:t>
            </a:r>
            <a:r>
              <a:rPr sz="1900" dirty="0">
                <a:latin typeface="Arial"/>
                <a:cs typeface="Arial"/>
              </a:rPr>
              <a:t>│&lt;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539790" y="2600187"/>
            <a:ext cx="586041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2075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xác </a:t>
            </a:r>
            <a:r>
              <a:rPr sz="1900" dirty="0">
                <a:latin typeface="Arial"/>
                <a:cs typeface="Arial"/>
              </a:rPr>
              <a:t>định </a:t>
            </a:r>
            <a:r>
              <a:rPr sz="1900" spc="-5" dirty="0">
                <a:latin typeface="Arial"/>
                <a:cs typeface="Arial"/>
              </a:rPr>
              <a:t>y</a:t>
            </a:r>
            <a:r>
              <a:rPr sz="1875" spc="-7" baseline="-20000" dirty="0">
                <a:latin typeface="Arial"/>
                <a:cs typeface="Arial"/>
              </a:rPr>
              <a:t>p</a:t>
            </a:r>
            <a:r>
              <a:rPr sz="1900" spc="-5" dirty="0">
                <a:latin typeface="Arial"/>
                <a:cs typeface="Arial"/>
              </a:rPr>
              <a:t>(n) khi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9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u(n)</a:t>
            </a:r>
            <a:endParaRPr sz="1900">
              <a:latin typeface="Arial"/>
              <a:cs typeface="Arial"/>
            </a:endParaRPr>
          </a:p>
          <a:p>
            <a:pPr marL="189865" marR="1333500">
              <a:lnSpc>
                <a:spcPct val="80000"/>
              </a:lnSpc>
              <a:spcBef>
                <a:spcPts val="200"/>
              </a:spcBef>
              <a:buChar char="–"/>
              <a:tabLst>
                <a:tab pos="475615" algn="l"/>
                <a:tab pos="476250" algn="l"/>
              </a:tabLst>
            </a:pPr>
            <a:r>
              <a:rPr sz="1700" spc="-5" dirty="0">
                <a:latin typeface="Arial"/>
                <a:cs typeface="Arial"/>
              </a:rPr>
              <a:t>Đáp ứng riêng phần có dạng 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650" baseline="-20202" dirty="0">
                <a:latin typeface="Arial"/>
                <a:cs typeface="Arial"/>
              </a:rPr>
              <a:t>p</a:t>
            </a:r>
            <a:r>
              <a:rPr sz="1700" dirty="0">
                <a:latin typeface="Arial"/>
                <a:cs typeface="Arial"/>
              </a:rPr>
              <a:t>(n) </a:t>
            </a:r>
            <a:r>
              <a:rPr sz="1700" spc="-5" dirty="0">
                <a:latin typeface="Arial"/>
                <a:cs typeface="Arial"/>
              </a:rPr>
              <a:t>= </a:t>
            </a:r>
            <a:r>
              <a:rPr sz="1700" spc="-10" dirty="0">
                <a:latin typeface="Arial"/>
                <a:cs typeface="Arial"/>
              </a:rPr>
              <a:t>Ku(n)  </a:t>
            </a:r>
            <a:r>
              <a:rPr sz="1700" spc="-5" dirty="0">
                <a:latin typeface="Arial"/>
                <a:cs typeface="Arial"/>
              </a:rPr>
              <a:t>K: hệ số co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giãn</a:t>
            </a:r>
            <a:endParaRPr sz="1700">
              <a:latin typeface="Arial"/>
              <a:cs typeface="Arial"/>
            </a:endParaRPr>
          </a:p>
          <a:p>
            <a:pPr marL="189865">
              <a:lnSpc>
                <a:spcPts val="1430"/>
              </a:lnSpc>
            </a:pPr>
            <a:r>
              <a:rPr sz="1700" spc="-5" dirty="0">
                <a:latin typeface="Symbol"/>
                <a:cs typeface="Symbol"/>
              </a:rPr>
              <a:t>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Arial"/>
                <a:cs typeface="Arial"/>
              </a:rPr>
              <a:t>Ku(n) + a</a:t>
            </a:r>
            <a:r>
              <a:rPr sz="1650" spc="-7" baseline="-20202" dirty="0">
                <a:latin typeface="Arial"/>
                <a:cs typeface="Arial"/>
              </a:rPr>
              <a:t>1</a:t>
            </a:r>
            <a:r>
              <a:rPr sz="1700" spc="-5" dirty="0">
                <a:latin typeface="Arial"/>
                <a:cs typeface="Arial"/>
              </a:rPr>
              <a:t>Ku(n–1) =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u(n)</a:t>
            </a:r>
            <a:endParaRPr sz="1700">
              <a:latin typeface="Arial"/>
              <a:cs typeface="Arial"/>
            </a:endParaRPr>
          </a:p>
          <a:p>
            <a:pPr marL="189865">
              <a:lnSpc>
                <a:spcPts val="1630"/>
              </a:lnSpc>
              <a:tabLst>
                <a:tab pos="475615" algn="l"/>
                <a:tab pos="2475865" algn="l"/>
                <a:tab pos="4364355" algn="l"/>
              </a:tabLst>
            </a:pPr>
            <a:r>
              <a:rPr sz="1700" spc="-5" dirty="0">
                <a:latin typeface="Arial"/>
                <a:cs typeface="Arial"/>
              </a:rPr>
              <a:t>–	Khi n ≥ 1,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ta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có	K +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650" baseline="-20202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=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1	</a:t>
            </a:r>
            <a:r>
              <a:rPr sz="1700" spc="-5" dirty="0">
                <a:latin typeface="Symbol"/>
                <a:cs typeface="Symbol"/>
              </a:rPr>
              <a:t>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Arial"/>
                <a:cs typeface="Arial"/>
              </a:rPr>
              <a:t>K =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1/(1+a</a:t>
            </a:r>
            <a:r>
              <a:rPr sz="1650" spc="-7" baseline="-20202" dirty="0">
                <a:latin typeface="Arial"/>
                <a:cs typeface="Arial"/>
              </a:rPr>
              <a:t>1</a:t>
            </a:r>
            <a:r>
              <a:rPr sz="1700" spc="-5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475615" indent="-285750">
              <a:lnSpc>
                <a:spcPts val="1835"/>
              </a:lnSpc>
              <a:buChar char="–"/>
              <a:tabLst>
                <a:tab pos="475615" algn="l"/>
                <a:tab pos="476250" algn="l"/>
              </a:tabLst>
            </a:pPr>
            <a:r>
              <a:rPr sz="1700" spc="-5" dirty="0">
                <a:latin typeface="Arial"/>
                <a:cs typeface="Arial"/>
              </a:rPr>
              <a:t>Đáp ứng riêng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phần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209549" y="1259065"/>
            <a:ext cx="470217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ts val="2205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1900" spc="-5" dirty="0">
                <a:latin typeface="Arial"/>
                <a:cs typeface="Arial"/>
              </a:rPr>
              <a:t>Đáp ứng riêng phần </a:t>
            </a:r>
            <a:r>
              <a:rPr sz="1900" dirty="0">
                <a:latin typeface="Arial"/>
                <a:cs typeface="Arial"/>
              </a:rPr>
              <a:t>y</a:t>
            </a:r>
            <a:r>
              <a:rPr sz="1875" baseline="-20000" dirty="0">
                <a:latin typeface="Arial"/>
                <a:cs typeface="Arial"/>
              </a:rPr>
              <a:t>p</a:t>
            </a:r>
            <a:r>
              <a:rPr sz="1900" dirty="0">
                <a:latin typeface="Arial"/>
                <a:cs typeface="Arial"/>
              </a:rPr>
              <a:t>(n) </a:t>
            </a:r>
            <a:r>
              <a:rPr sz="1900" spc="-5" dirty="0">
                <a:latin typeface="Arial"/>
                <a:cs typeface="Arial"/>
              </a:rPr>
              <a:t>thoả mãn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PT</a:t>
            </a:r>
            <a:endParaRPr sz="1900">
              <a:latin typeface="Arial"/>
              <a:cs typeface="Arial"/>
            </a:endParaRPr>
          </a:p>
          <a:p>
            <a:pPr marL="1127760">
              <a:lnSpc>
                <a:spcPts val="890"/>
              </a:lnSpc>
              <a:tabLst>
                <a:tab pos="3147060" algn="l"/>
              </a:tabLst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	M</a:t>
            </a:r>
            <a:endParaRPr sz="1400">
              <a:latin typeface="Times New Roman"/>
              <a:cs typeface="Times New Roman"/>
            </a:endParaRPr>
          </a:p>
          <a:p>
            <a:pPr marL="1029969">
              <a:lnSpc>
                <a:spcPts val="3600"/>
              </a:lnSpc>
            </a:pPr>
            <a:r>
              <a:rPr sz="5400" spc="-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869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r>
              <a:rPr sz="2100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00" i="1" spc="165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8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00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p</a:t>
            </a:r>
            <a:r>
              <a:rPr sz="2100" i="1" spc="-60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34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-125" dirty="0">
                <a:solidFill>
                  <a:srgbClr val="7F00FF"/>
                </a:solidFill>
                <a:latin typeface="Times New Roman"/>
                <a:cs typeface="Times New Roman"/>
              </a:rPr>
              <a:t>b</a:t>
            </a:r>
            <a:r>
              <a:rPr sz="2100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00" i="1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045844">
              <a:lnSpc>
                <a:spcPct val="100000"/>
              </a:lnSpc>
              <a:spcBef>
                <a:spcPts val="170"/>
              </a:spcBef>
              <a:tabLst>
                <a:tab pos="3086735" algn="l"/>
              </a:tabLst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25" dirty="0">
                <a:solidFill>
                  <a:srgbClr val="7F00FF"/>
                </a:solidFill>
                <a:latin typeface="Times New Roman"/>
                <a:cs typeface="Times New Roman"/>
              </a:rPr>
              <a:t>0	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2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260349" y="4672825"/>
            <a:ext cx="34474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Dạng tổng quát của đáp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ứng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260349" y="4846502"/>
            <a:ext cx="1510665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riêng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phần</a:t>
            </a:r>
            <a:endParaRPr sz="19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Arial"/>
                <a:cs typeface="Arial"/>
              </a:rPr>
              <a:t>Ví </a:t>
            </a:r>
            <a:r>
              <a:rPr sz="1900" spc="5" dirty="0">
                <a:latin typeface="Arial"/>
                <a:cs typeface="Arial"/>
              </a:rPr>
              <a:t>dụ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khác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35433" y="5715184"/>
            <a:ext cx="4117340" cy="5473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 marR="30480" indent="342265">
              <a:lnSpc>
                <a:spcPts val="1820"/>
              </a:lnSpc>
              <a:spcBef>
                <a:spcPts val="545"/>
              </a:spcBef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5/6y(n–1)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1/6y(n–2)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x(n)  </a:t>
            </a:r>
            <a:r>
              <a:rPr sz="1900" spc="-5" dirty="0">
                <a:latin typeface="Arial"/>
                <a:cs typeface="Arial"/>
              </a:rPr>
              <a:t>Với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9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75" spc="-7" baseline="2444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u(n)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5788686" y="1713509"/>
            <a:ext cx="77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r>
              <a:rPr sz="2100" spc="-30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</a:t>
            </a:r>
            <a:r>
              <a:rPr sz="2400" spc="-25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2545419" y="434687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361" y="0"/>
                </a:lnTo>
              </a:path>
            </a:pathLst>
          </a:custGeom>
          <a:ln w="10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 txBox="1"/>
          <p:nvPr/>
        </p:nvSpPr>
        <p:spPr>
          <a:xfrm>
            <a:off x="2971825" y="4514160"/>
            <a:ext cx="10096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2738767" y="3981214"/>
            <a:ext cx="15494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1847507" y="4314554"/>
            <a:ext cx="10096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15" dirty="0">
                <a:latin typeface="Times New Roman"/>
                <a:cs typeface="Times New Roman"/>
              </a:rPr>
              <a:t>p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1713179" y="4142224"/>
            <a:ext cx="78105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5270" algn="l"/>
              </a:tabLst>
            </a:pPr>
            <a:r>
              <a:rPr sz="2000" i="1" spc="10" dirty="0">
                <a:latin typeface="Times New Roman"/>
                <a:cs typeface="Times New Roman"/>
              </a:rPr>
              <a:t>y	</a:t>
            </a:r>
            <a:r>
              <a:rPr sz="2000" spc="35" dirty="0">
                <a:latin typeface="Times New Roman"/>
                <a:cs typeface="Times New Roman"/>
              </a:rPr>
              <a:t>(</a:t>
            </a:r>
            <a:r>
              <a:rPr sz="2000" i="1" spc="35" dirty="0">
                <a:latin typeface="Times New Roman"/>
                <a:cs typeface="Times New Roman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)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3110245" y="4142224"/>
            <a:ext cx="47815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105" dirty="0">
                <a:latin typeface="Times New Roman"/>
                <a:cs typeface="Times New Roman"/>
              </a:rPr>
              <a:t>u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i="1" spc="4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2521867" y="4341715"/>
            <a:ext cx="49339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90" dirty="0">
                <a:latin typeface="Times New Roman"/>
                <a:cs typeface="Times New Roman"/>
              </a:rPr>
              <a:t>1</a:t>
            </a:r>
            <a:r>
              <a:rPr sz="2000" spc="90" dirty="0">
                <a:latin typeface="Symbol"/>
                <a:cs typeface="Symbol"/>
              </a:rPr>
              <a:t>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2"/>
          <p:cNvGrpSpPr/>
          <p:nvPr/>
        </p:nvGrpSpPr>
        <p:grpSpPr>
          <a:xfrm>
            <a:off x="4652010" y="4086860"/>
            <a:ext cx="4568190" cy="2618740"/>
            <a:chOff x="5289550" y="3875100"/>
            <a:chExt cx="4568190" cy="2618740"/>
          </a:xfrm>
        </p:grpSpPr>
        <p:sp>
          <p:nvSpPr>
            <p:cNvPr id="21" name="object 23"/>
            <p:cNvSpPr/>
            <p:nvPr/>
          </p:nvSpPr>
          <p:spPr>
            <a:xfrm>
              <a:off x="5318125" y="4271594"/>
              <a:ext cx="4511040" cy="2207895"/>
            </a:xfrm>
            <a:custGeom>
              <a:avLst/>
              <a:gdLst/>
              <a:ahLst/>
              <a:cxnLst/>
              <a:rect l="l" t="t" r="r" b="b"/>
              <a:pathLst>
                <a:path w="4511040" h="2207895">
                  <a:moveTo>
                    <a:pt x="1169441" y="0"/>
                  </a:moveTo>
                  <a:lnTo>
                    <a:pt x="0" y="0"/>
                  </a:lnTo>
                  <a:lnTo>
                    <a:pt x="0" y="367919"/>
                  </a:lnTo>
                  <a:lnTo>
                    <a:pt x="0" y="735838"/>
                  </a:lnTo>
                  <a:lnTo>
                    <a:pt x="0" y="1103757"/>
                  </a:lnTo>
                  <a:lnTo>
                    <a:pt x="0" y="1471676"/>
                  </a:lnTo>
                  <a:lnTo>
                    <a:pt x="0" y="1839595"/>
                  </a:lnTo>
                  <a:lnTo>
                    <a:pt x="0" y="2207514"/>
                  </a:lnTo>
                  <a:lnTo>
                    <a:pt x="1169441" y="2207514"/>
                  </a:lnTo>
                  <a:lnTo>
                    <a:pt x="1169441" y="367919"/>
                  </a:lnTo>
                  <a:lnTo>
                    <a:pt x="1169441" y="0"/>
                  </a:lnTo>
                  <a:close/>
                </a:path>
                <a:path w="4511040" h="2207895">
                  <a:moveTo>
                    <a:pt x="4511027" y="0"/>
                  </a:moveTo>
                  <a:lnTo>
                    <a:pt x="1169466" y="0"/>
                  </a:lnTo>
                  <a:lnTo>
                    <a:pt x="1169466" y="367919"/>
                  </a:lnTo>
                  <a:lnTo>
                    <a:pt x="1169466" y="735838"/>
                  </a:lnTo>
                  <a:lnTo>
                    <a:pt x="1169466" y="1103757"/>
                  </a:lnTo>
                  <a:lnTo>
                    <a:pt x="1169466" y="1471676"/>
                  </a:lnTo>
                  <a:lnTo>
                    <a:pt x="1169466" y="2207514"/>
                  </a:lnTo>
                  <a:lnTo>
                    <a:pt x="4511027" y="2207514"/>
                  </a:lnTo>
                  <a:lnTo>
                    <a:pt x="4511027" y="1471676"/>
                  </a:lnTo>
                  <a:lnTo>
                    <a:pt x="4511027" y="1103757"/>
                  </a:lnTo>
                  <a:lnTo>
                    <a:pt x="4511027" y="735838"/>
                  </a:lnTo>
                  <a:lnTo>
                    <a:pt x="4511027" y="367919"/>
                  </a:lnTo>
                  <a:lnTo>
                    <a:pt x="451102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6487591" y="3889387"/>
              <a:ext cx="0" cy="2590165"/>
            </a:xfrm>
            <a:custGeom>
              <a:avLst/>
              <a:gdLst/>
              <a:ahLst/>
              <a:cxnLst/>
              <a:rect l="l" t="t" r="r" b="b"/>
              <a:pathLst>
                <a:path h="2590165">
                  <a:moveTo>
                    <a:pt x="0" y="0"/>
                  </a:moveTo>
                  <a:lnTo>
                    <a:pt x="0" y="25897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5303837" y="4271594"/>
              <a:ext cx="4539615" cy="0"/>
            </a:xfrm>
            <a:custGeom>
              <a:avLst/>
              <a:gdLst/>
              <a:ahLst/>
              <a:cxnLst/>
              <a:rect l="l" t="t" r="r" b="b"/>
              <a:pathLst>
                <a:path w="4539615">
                  <a:moveTo>
                    <a:pt x="0" y="0"/>
                  </a:moveTo>
                  <a:lnTo>
                    <a:pt x="453958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5318125" y="3889387"/>
              <a:ext cx="0" cy="2590165"/>
            </a:xfrm>
            <a:custGeom>
              <a:avLst/>
              <a:gdLst/>
              <a:ahLst/>
              <a:cxnLst/>
              <a:rect l="l" t="t" r="r" b="b"/>
              <a:pathLst>
                <a:path h="2590165">
                  <a:moveTo>
                    <a:pt x="0" y="0"/>
                  </a:moveTo>
                  <a:lnTo>
                    <a:pt x="0" y="258973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/>
            <p:cNvSpPr/>
            <p:nvPr/>
          </p:nvSpPr>
          <p:spPr>
            <a:xfrm>
              <a:off x="9829139" y="3889387"/>
              <a:ext cx="0" cy="2590165"/>
            </a:xfrm>
            <a:custGeom>
              <a:avLst/>
              <a:gdLst/>
              <a:ahLst/>
              <a:cxnLst/>
              <a:rect l="l" t="t" r="r" b="b"/>
              <a:pathLst>
                <a:path h="2590165">
                  <a:moveTo>
                    <a:pt x="0" y="0"/>
                  </a:moveTo>
                  <a:lnTo>
                    <a:pt x="0" y="258973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8"/>
            <p:cNvSpPr/>
            <p:nvPr/>
          </p:nvSpPr>
          <p:spPr>
            <a:xfrm>
              <a:off x="5303837" y="3903675"/>
              <a:ext cx="4539615" cy="0"/>
            </a:xfrm>
            <a:custGeom>
              <a:avLst/>
              <a:gdLst/>
              <a:ahLst/>
              <a:cxnLst/>
              <a:rect l="l" t="t" r="r" b="b"/>
              <a:pathLst>
                <a:path w="4539615">
                  <a:moveTo>
                    <a:pt x="0" y="0"/>
                  </a:moveTo>
                  <a:lnTo>
                    <a:pt x="453958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9"/>
          <p:cNvSpPr txBox="1"/>
          <p:nvPr/>
        </p:nvSpPr>
        <p:spPr>
          <a:xfrm>
            <a:off x="4694872" y="4129722"/>
            <a:ext cx="1149350" cy="347345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3048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x(n)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30"/>
          <p:cNvSpPr txBox="1"/>
          <p:nvPr/>
        </p:nvSpPr>
        <p:spPr>
          <a:xfrm>
            <a:off x="5856401" y="4129722"/>
            <a:ext cx="3321050" cy="347345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304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r>
              <a:rPr sz="1800" b="1" spc="-7" baseline="-20833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(n)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4806492" y="4422330"/>
            <a:ext cx="921385" cy="18649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endParaRPr sz="1800" baseline="25462">
              <a:latin typeface="Tahoma"/>
              <a:cs typeface="Tahoma"/>
            </a:endParaRPr>
          </a:p>
          <a:p>
            <a:pPr marL="225425" marR="220345" algn="ctr">
              <a:lnSpc>
                <a:spcPct val="109100"/>
              </a:lnSpc>
              <a:spcBef>
                <a:spcPts val="545"/>
              </a:spcBef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  </a:t>
            </a:r>
            <a:r>
              <a:rPr sz="2700" spc="-7" baseline="-1697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700" spc="-15" baseline="-1697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spc="-75" dirty="0">
                <a:solidFill>
                  <a:srgbClr val="0000FF"/>
                </a:solidFill>
                <a:latin typeface="Tahoma"/>
                <a:cs typeface="Tahoma"/>
              </a:rPr>
              <a:t>Acosω</a:t>
            </a:r>
            <a:r>
              <a:rPr sz="1800" spc="-112" baseline="-20833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7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2"/>
          <p:cNvSpPr txBox="1"/>
          <p:nvPr/>
        </p:nvSpPr>
        <p:spPr>
          <a:xfrm>
            <a:off x="6069050" y="4422127"/>
            <a:ext cx="2902585" cy="204978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KM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endParaRPr sz="1800" baseline="25462">
              <a:latin typeface="Tahoma"/>
              <a:cs typeface="Tahoma"/>
            </a:endParaRPr>
          </a:p>
          <a:p>
            <a:pPr marL="37465" marR="30480" indent="-635" algn="ctr">
              <a:lnSpc>
                <a:spcPct val="1341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7" baseline="-20833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7" baseline="-20833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M-1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+ … +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 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(K</a:t>
            </a:r>
            <a:r>
              <a:rPr sz="1800" spc="-7" baseline="-20833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7" baseline="-20833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M-1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+ … +</a:t>
            </a:r>
            <a:r>
              <a:rPr sz="1800" spc="3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7" baseline="25462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  <a:spcBef>
                <a:spcPts val="2185"/>
              </a:spcBef>
            </a:pP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104" baseline="-20833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cosω</a:t>
            </a:r>
            <a:r>
              <a:rPr sz="1800" spc="-104" baseline="-20833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n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sz="1800" spc="-104" baseline="-20833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sinω</a:t>
            </a:r>
            <a:r>
              <a:rPr sz="1800" spc="-104" baseline="-20833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5440984" y="6488112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4856480" y="6355588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00FF"/>
                </a:solidFill>
                <a:latin typeface="Tahoma"/>
                <a:cs typeface="Tahoma"/>
              </a:rPr>
              <a:t>Asinω</a:t>
            </a:r>
            <a:r>
              <a:rPr sz="1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6"/>
          <p:cNvSpPr/>
          <p:nvPr/>
        </p:nvSpPr>
        <p:spPr>
          <a:xfrm>
            <a:off x="5891326" y="5990265"/>
            <a:ext cx="194945" cy="692150"/>
          </a:xfrm>
          <a:custGeom>
            <a:avLst/>
            <a:gdLst/>
            <a:ahLst/>
            <a:cxnLst/>
            <a:rect l="l" t="t" r="r" b="b"/>
            <a:pathLst>
              <a:path w="194945" h="692150">
                <a:moveTo>
                  <a:pt x="0" y="0"/>
                </a:moveTo>
                <a:lnTo>
                  <a:pt x="37824" y="4910"/>
                </a:lnTo>
                <a:lnTo>
                  <a:pt x="68710" y="18302"/>
                </a:lnTo>
                <a:lnTo>
                  <a:pt x="89532" y="38163"/>
                </a:lnTo>
                <a:lnTo>
                  <a:pt x="97167" y="62483"/>
                </a:lnTo>
                <a:lnTo>
                  <a:pt x="97167" y="283590"/>
                </a:lnTo>
                <a:lnTo>
                  <a:pt x="104802" y="307911"/>
                </a:lnTo>
                <a:lnTo>
                  <a:pt x="125625" y="327772"/>
                </a:lnTo>
                <a:lnTo>
                  <a:pt x="156510" y="341164"/>
                </a:lnTo>
                <a:lnTo>
                  <a:pt x="194335" y="346074"/>
                </a:lnTo>
                <a:lnTo>
                  <a:pt x="156510" y="350985"/>
                </a:lnTo>
                <a:lnTo>
                  <a:pt x="125625" y="364377"/>
                </a:lnTo>
                <a:lnTo>
                  <a:pt x="104802" y="384238"/>
                </a:lnTo>
                <a:lnTo>
                  <a:pt x="97167" y="408558"/>
                </a:lnTo>
                <a:lnTo>
                  <a:pt x="97167" y="629665"/>
                </a:lnTo>
                <a:lnTo>
                  <a:pt x="89532" y="653986"/>
                </a:lnTo>
                <a:lnTo>
                  <a:pt x="68710" y="673847"/>
                </a:lnTo>
                <a:lnTo>
                  <a:pt x="37824" y="687239"/>
                </a:lnTo>
                <a:lnTo>
                  <a:pt x="0" y="692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69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6155595" y="1280074"/>
            <a:ext cx="23704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75" spc="-7" baseline="-20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y(n–1)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 x(n)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94578" y="1280074"/>
            <a:ext cx="5234940" cy="809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marR="5080" indent="-342900">
              <a:lnSpc>
                <a:spcPts val="2050"/>
              </a:lnSpc>
              <a:spcBef>
                <a:spcPts val="360"/>
              </a:spcBef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Arial"/>
                <a:cs typeface="Arial"/>
              </a:rPr>
              <a:t>Ví dụ: xác định đáp ứng toàn phần của PTSP  </a:t>
            </a:r>
            <a:r>
              <a:rPr sz="1900" dirty="0">
                <a:latin typeface="Arial"/>
                <a:cs typeface="Arial"/>
              </a:rPr>
              <a:t>với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u(n) </a:t>
            </a:r>
            <a:r>
              <a:rPr sz="1900" dirty="0">
                <a:latin typeface="Arial"/>
                <a:cs typeface="Arial"/>
              </a:rPr>
              <a:t>và </a:t>
            </a:r>
            <a:r>
              <a:rPr sz="1900" spc="-5" dirty="0">
                <a:latin typeface="Arial"/>
                <a:cs typeface="Arial"/>
              </a:rPr>
              <a:t>y(–1) là đ/k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đầu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1810"/>
              </a:lnSpc>
              <a:tabLst>
                <a:tab pos="755015" algn="l"/>
              </a:tabLst>
            </a:pPr>
            <a:r>
              <a:rPr sz="1700" spc="-5" dirty="0">
                <a:latin typeface="Arial"/>
                <a:cs typeface="Arial"/>
              </a:rPr>
              <a:t>–	Theo trên, ta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có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151778" y="4603156"/>
            <a:ext cx="39687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V</a:t>
            </a:r>
            <a:r>
              <a:rPr sz="1700" spc="-10" dirty="0">
                <a:latin typeface="Arial"/>
                <a:cs typeface="Arial"/>
              </a:rPr>
              <a:t>ậy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151778" y="5069500"/>
            <a:ext cx="8036559" cy="4660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8450" marR="5080" indent="-286385">
              <a:lnSpc>
                <a:spcPct val="70000"/>
              </a:lnSpc>
              <a:spcBef>
                <a:spcPts val="710"/>
              </a:spcBef>
              <a:tabLst>
                <a:tab pos="297815" algn="l"/>
              </a:tabLst>
            </a:pPr>
            <a:r>
              <a:rPr sz="1700" spc="-5" dirty="0">
                <a:latin typeface="Arial"/>
                <a:cs typeface="Arial"/>
              </a:rPr>
              <a:t>–	Nếu tìm C dưới đ/k y(–1) ≠ 0, đáp ứng toàn phần sẽ bao gồm đáp ứng trạng thái  không và đáp ứng không ngõ</a:t>
            </a:r>
            <a:r>
              <a:rPr sz="1700" spc="114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nhập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4220161" y="4034762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6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328594" y="3879385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6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 txBox="1"/>
          <p:nvPr/>
        </p:nvSpPr>
        <p:spPr>
          <a:xfrm>
            <a:off x="6706458" y="4028024"/>
            <a:ext cx="927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4390915" y="3706549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307114" y="3874570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/>
                <a:cs typeface="Times New Roman"/>
              </a:rPr>
              <a:t>1</a:t>
            </a:r>
            <a:r>
              <a:rPr sz="1800" spc="70" dirty="0">
                <a:latin typeface="Symbol"/>
                <a:cs typeface="Symbol"/>
              </a:rPr>
              <a:t>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4756614" y="3734666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4597807" y="4089683"/>
            <a:ext cx="29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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1139078" y="2844188"/>
            <a:ext cx="5857240" cy="8197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  <a:tabLst>
                <a:tab pos="285115" algn="l"/>
              </a:tabLst>
            </a:pPr>
            <a:r>
              <a:rPr sz="1700" spc="-5" dirty="0">
                <a:latin typeface="Arial"/>
                <a:cs typeface="Arial"/>
              </a:rPr>
              <a:t>–	Muốn xác định đáp ứng trạng thái không, ta cho y(–1) =</a:t>
            </a:r>
            <a:r>
              <a:rPr sz="1700" spc="18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R="53340" algn="ctr">
              <a:lnSpc>
                <a:spcPct val="100000"/>
              </a:lnSpc>
              <a:spcBef>
                <a:spcPts val="1055"/>
              </a:spcBef>
            </a:pPr>
            <a:r>
              <a:rPr sz="1800" i="1" spc="-15" dirty="0">
                <a:latin typeface="Times New Roman"/>
                <a:cs typeface="Times New Roman"/>
              </a:rPr>
              <a:t>y</a:t>
            </a:r>
            <a:r>
              <a:rPr sz="1800" spc="-15" dirty="0">
                <a:latin typeface="Times New Roman"/>
                <a:cs typeface="Times New Roman"/>
              </a:rPr>
              <a:t>(0)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-65" dirty="0">
                <a:latin typeface="Times New Roman"/>
                <a:cs typeface="Times New Roman"/>
              </a:rPr>
              <a:t>a</a:t>
            </a:r>
            <a:r>
              <a:rPr sz="1575" spc="-97" baseline="-23809" dirty="0">
                <a:latin typeface="Times New Roman"/>
                <a:cs typeface="Times New Roman"/>
              </a:rPr>
              <a:t>1</a:t>
            </a:r>
            <a:r>
              <a:rPr sz="1575" spc="-127" baseline="-23809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1)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1</a:t>
            </a:r>
            <a:r>
              <a:rPr sz="2700" spc="-60" baseline="-3086" dirty="0">
                <a:latin typeface="Symbol"/>
                <a:cs typeface="Symbol"/>
              </a:rPr>
              <a:t></a:t>
            </a:r>
            <a:endParaRPr sz="2700" baseline="-3086">
              <a:latin typeface="Symbol"/>
              <a:cs typeface="Symbol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4731214" y="3563217"/>
            <a:ext cx="1967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50695" algn="l"/>
              </a:tabLst>
            </a:pPr>
            <a:r>
              <a:rPr sz="1800" dirty="0">
                <a:latin typeface="Symbol"/>
                <a:cs typeface="Symbol"/>
              </a:rPr>
              <a:t>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i="1" spc="-97" baseline="3086" dirty="0">
                <a:latin typeface="Times New Roman"/>
                <a:cs typeface="Times New Roman"/>
              </a:rPr>
              <a:t>a</a:t>
            </a:r>
            <a:r>
              <a:rPr sz="1575" spc="-97" baseline="-18518" dirty="0">
                <a:latin typeface="Times New Roman"/>
                <a:cs typeface="Times New Roman"/>
              </a:rPr>
              <a:t>1</a:t>
            </a:r>
            <a:endParaRPr sz="1575" baseline="-18518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229023" y="3695804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135" algn="l"/>
              </a:tabLst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3227411" y="3851253"/>
            <a:ext cx="960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latin typeface="Times New Roman"/>
                <a:cs typeface="Times New Roman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(0)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i="1" spc="-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4173163" y="4030018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5630" algn="l"/>
              </a:tabLst>
            </a:pPr>
            <a:r>
              <a:rPr sz="1800" spc="70" dirty="0">
                <a:latin typeface="Times New Roman"/>
                <a:cs typeface="Times New Roman"/>
              </a:rPr>
              <a:t>1</a:t>
            </a:r>
            <a:r>
              <a:rPr sz="1800" spc="70" dirty="0">
                <a:latin typeface="Symbol"/>
                <a:cs typeface="Symbol"/>
              </a:rPr>
              <a:t>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	</a:t>
            </a:r>
            <a:r>
              <a:rPr sz="2700" baseline="18518" dirty="0">
                <a:latin typeface="Symbol"/>
                <a:cs typeface="Symbol"/>
              </a:rPr>
              <a:t></a:t>
            </a:r>
            <a:endParaRPr sz="2700" baseline="18518">
              <a:latin typeface="Symbol"/>
              <a:cs typeface="Symbol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2985976" y="4391942"/>
            <a:ext cx="105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800" spc="7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spc="3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00" i="1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575" i="1" spc="30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575" spc="30" baseline="42328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575" spc="30" baseline="42328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22" name="object 23"/>
          <p:cNvSpPr txBox="1"/>
          <p:nvPr/>
        </p:nvSpPr>
        <p:spPr>
          <a:xfrm>
            <a:off x="2241819" y="4536646"/>
            <a:ext cx="182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88110" algn="l"/>
                <a:tab pos="1788160" algn="l"/>
              </a:tabLst>
            </a:pPr>
            <a:r>
              <a:rPr sz="18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575" i="1" spc="22" baseline="-23809" dirty="0">
                <a:solidFill>
                  <a:srgbClr val="0000FF"/>
                </a:solidFill>
                <a:latin typeface="Times New Roman"/>
                <a:cs typeface="Times New Roman"/>
              </a:rPr>
              <a:t>zs</a:t>
            </a:r>
            <a:r>
              <a:rPr sz="1575" i="1" spc="-37" baseline="-238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80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spc="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8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700" u="sng" baseline="216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ymbol"/>
                <a:cs typeface="Symbol"/>
              </a:rPr>
              <a:t></a:t>
            </a:r>
            <a:r>
              <a:rPr sz="1575" u="sng" baseline="3703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	</a:t>
            </a:r>
            <a:endParaRPr sz="1575" baseline="37037">
              <a:latin typeface="Times New Roman"/>
              <a:cs typeface="Times New Roman"/>
            </a:endParaRPr>
          </a:p>
        </p:txBody>
      </p:sp>
      <p:sp>
        <p:nvSpPr>
          <p:cNvPr id="23" name="object 24"/>
          <p:cNvSpPr txBox="1"/>
          <p:nvPr/>
        </p:nvSpPr>
        <p:spPr>
          <a:xfrm>
            <a:off x="3244294" y="4715183"/>
            <a:ext cx="542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800" spc="7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8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575" spc="-97" baseline="-238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24" name="object 25"/>
          <p:cNvSpPr txBox="1"/>
          <p:nvPr/>
        </p:nvSpPr>
        <p:spPr>
          <a:xfrm>
            <a:off x="5006762" y="4536646"/>
            <a:ext cx="47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</a:t>
            </a:r>
            <a:r>
              <a:rPr sz="1800" spc="-2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4146371" y="2618881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478884" y="0"/>
                </a:lnTo>
              </a:path>
            </a:pathLst>
          </a:custGeom>
          <a:ln w="9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7503932" y="2451261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478884" y="0"/>
                </a:lnTo>
              </a:path>
            </a:pathLst>
          </a:custGeom>
          <a:ln w="9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 txBox="1"/>
          <p:nvPr/>
        </p:nvSpPr>
        <p:spPr>
          <a:xfrm>
            <a:off x="4473387" y="2107326"/>
            <a:ext cx="920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9"/>
          <p:cNvSpPr txBox="1"/>
          <p:nvPr/>
        </p:nvSpPr>
        <p:spPr>
          <a:xfrm>
            <a:off x="7878599" y="2597219"/>
            <a:ext cx="920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4521558" y="2764822"/>
            <a:ext cx="920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1"/>
          <p:cNvSpPr txBox="1"/>
          <p:nvPr/>
        </p:nvSpPr>
        <p:spPr>
          <a:xfrm>
            <a:off x="7672353" y="2126197"/>
            <a:ext cx="13970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2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8649470" y="2268500"/>
            <a:ext cx="47815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20" dirty="0">
                <a:latin typeface="Times New Roman"/>
                <a:cs typeface="Times New Roman"/>
              </a:rPr>
              <a:t>n </a:t>
            </a:r>
            <a:r>
              <a:rPr sz="1750" spc="25" dirty="0">
                <a:latin typeface="Symbol"/>
                <a:cs typeface="Symbol"/>
              </a:rPr>
              <a:t>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4315377" y="2293799"/>
            <a:ext cx="13970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2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7493206" y="2444911"/>
            <a:ext cx="413384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90" dirty="0">
                <a:latin typeface="Times New Roman"/>
                <a:cs typeface="Times New Roman"/>
              </a:rPr>
              <a:t>1</a:t>
            </a:r>
            <a:r>
              <a:rPr sz="1750" spc="90" dirty="0">
                <a:latin typeface="Symbol"/>
                <a:cs typeface="Symbol"/>
              </a:rPr>
              <a:t>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3156997" y="2137943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20" dirty="0">
                <a:latin typeface="Symbol"/>
                <a:cs typeface="Symbol"/>
              </a:rPr>
              <a:t>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3156997" y="2523743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20" dirty="0">
                <a:latin typeface="Symbol"/>
                <a:cs typeface="Symbol"/>
              </a:rPr>
              <a:t>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3156997" y="2671919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20" dirty="0">
                <a:latin typeface="Symbol"/>
                <a:cs typeface="Symbol"/>
              </a:rPr>
              <a:t>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3399859" y="2107349"/>
            <a:ext cx="920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20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3131597" y="1954981"/>
            <a:ext cx="16249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25" spc="30" baseline="3174" dirty="0">
                <a:latin typeface="Symbol"/>
                <a:cs typeface="Symbol"/>
              </a:rPr>
              <a:t></a:t>
            </a:r>
            <a:r>
              <a:rPr sz="2625" spc="30" baseline="3174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y </a:t>
            </a:r>
            <a:r>
              <a:rPr sz="1750" spc="40" dirty="0">
                <a:latin typeface="Times New Roman"/>
                <a:cs typeface="Times New Roman"/>
              </a:rPr>
              <a:t>(</a:t>
            </a:r>
            <a:r>
              <a:rPr sz="1750" i="1" spc="40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) </a:t>
            </a:r>
            <a:r>
              <a:rPr sz="1750" spc="25" dirty="0">
                <a:latin typeface="Symbol"/>
                <a:cs typeface="Symbol"/>
              </a:rPr>
              <a:t>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i="1" spc="75" dirty="0">
                <a:latin typeface="Times New Roman"/>
                <a:cs typeface="Times New Roman"/>
              </a:rPr>
              <a:t>C</a:t>
            </a:r>
            <a:r>
              <a:rPr sz="1750" spc="75" dirty="0">
                <a:latin typeface="Times New Roman"/>
                <a:cs typeface="Times New Roman"/>
              </a:rPr>
              <a:t>(</a:t>
            </a:r>
            <a:r>
              <a:rPr sz="1750" spc="75" dirty="0">
                <a:latin typeface="Symbol"/>
                <a:cs typeface="Symbol"/>
              </a:rPr>
              <a:t></a:t>
            </a:r>
            <a:r>
              <a:rPr sz="1750" i="1" spc="75" dirty="0">
                <a:latin typeface="Times New Roman"/>
                <a:cs typeface="Times New Roman"/>
              </a:rPr>
              <a:t>a</a:t>
            </a:r>
            <a:r>
              <a:rPr sz="1750" i="1" spc="-10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Times New Roman"/>
                <a:cs typeface="Times New Roman"/>
              </a:rPr>
              <a:t>)</a:t>
            </a:r>
            <a:r>
              <a:rPr sz="1500" i="1" spc="67" baseline="44444" dirty="0">
                <a:latin typeface="Times New Roman"/>
                <a:cs typeface="Times New Roman"/>
              </a:rPr>
              <a:t>n</a:t>
            </a:r>
            <a:endParaRPr sz="1500" baseline="44444">
              <a:latin typeface="Times New Roman"/>
              <a:cs typeface="Times New Roman"/>
            </a:endParaRPr>
          </a:p>
        </p:txBody>
      </p:sp>
      <p:sp>
        <p:nvSpPr>
          <p:cNvPr id="39" name="object 41"/>
          <p:cNvSpPr txBox="1"/>
          <p:nvPr/>
        </p:nvSpPr>
        <p:spPr>
          <a:xfrm>
            <a:off x="7188706" y="2261511"/>
            <a:ext cx="920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2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2"/>
          <p:cNvSpPr txBox="1"/>
          <p:nvPr/>
        </p:nvSpPr>
        <p:spPr>
          <a:xfrm>
            <a:off x="5182675" y="2268500"/>
            <a:ext cx="229997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63270" algn="l"/>
                <a:tab pos="2148840" algn="l"/>
              </a:tabLst>
            </a:pPr>
            <a:r>
              <a:rPr sz="1750" spc="45" dirty="0">
                <a:latin typeface="Symbol"/>
                <a:cs typeface="Symbol"/>
              </a:rPr>
              <a:t></a:t>
            </a:r>
            <a:r>
              <a:rPr sz="1750" spc="45" dirty="0">
                <a:latin typeface="Times New Roman"/>
                <a:cs typeface="Times New Roman"/>
              </a:rPr>
              <a:t>	</a:t>
            </a:r>
            <a:r>
              <a:rPr sz="1750" i="1" spc="50" dirty="0">
                <a:latin typeface="Times New Roman"/>
                <a:cs typeface="Times New Roman"/>
              </a:rPr>
              <a:t>y</a:t>
            </a:r>
            <a:r>
              <a:rPr sz="1750" spc="50" dirty="0">
                <a:latin typeface="Times New Roman"/>
                <a:cs typeface="Times New Roman"/>
              </a:rPr>
              <a:t>(</a:t>
            </a:r>
            <a:r>
              <a:rPr sz="1750" i="1" spc="50" dirty="0">
                <a:latin typeface="Times New Roman"/>
                <a:cs typeface="Times New Roman"/>
              </a:rPr>
              <a:t>n</a:t>
            </a:r>
            <a:r>
              <a:rPr sz="1750" spc="50" dirty="0">
                <a:latin typeface="Times New Roman"/>
                <a:cs typeface="Times New Roman"/>
              </a:rPr>
              <a:t>) </a:t>
            </a:r>
            <a:r>
              <a:rPr sz="1750" spc="25" dirty="0">
                <a:latin typeface="Symbol"/>
                <a:cs typeface="Symbol"/>
              </a:rPr>
              <a:t>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i="1" spc="40" dirty="0">
                <a:latin typeface="Times New Roman"/>
                <a:cs typeface="Times New Roman"/>
              </a:rPr>
              <a:t>C</a:t>
            </a:r>
            <a:r>
              <a:rPr sz="1750" spc="40" dirty="0">
                <a:latin typeface="Times New Roman"/>
                <a:cs typeface="Times New Roman"/>
              </a:rPr>
              <a:t>(</a:t>
            </a:r>
            <a:r>
              <a:rPr sz="1750" spc="40" dirty="0">
                <a:latin typeface="Symbol"/>
                <a:cs typeface="Symbol"/>
              </a:rPr>
              <a:t></a:t>
            </a:r>
            <a:r>
              <a:rPr sz="1750" i="1" spc="40" dirty="0">
                <a:latin typeface="Times New Roman"/>
                <a:cs typeface="Times New Roman"/>
              </a:rPr>
              <a:t>a</a:t>
            </a:r>
            <a:r>
              <a:rPr sz="1500" spc="60" baseline="-25000" dirty="0">
                <a:latin typeface="Times New Roman"/>
                <a:cs typeface="Times New Roman"/>
              </a:rPr>
              <a:t>1</a:t>
            </a:r>
            <a:r>
              <a:rPr sz="1500" spc="-187" baseline="-2500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)	</a:t>
            </a:r>
            <a:r>
              <a:rPr sz="1750" spc="25" dirty="0">
                <a:latin typeface="Symbol"/>
                <a:cs typeface="Symbol"/>
              </a:rPr>
              <a:t>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1" name="object 43"/>
          <p:cNvSpPr txBox="1"/>
          <p:nvPr/>
        </p:nvSpPr>
        <p:spPr>
          <a:xfrm>
            <a:off x="3526939" y="2588546"/>
            <a:ext cx="920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20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4"/>
          <p:cNvSpPr txBox="1"/>
          <p:nvPr/>
        </p:nvSpPr>
        <p:spPr>
          <a:xfrm>
            <a:off x="3131597" y="2436102"/>
            <a:ext cx="9963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sz="2625" spc="30" baseline="31746" dirty="0">
                <a:latin typeface="Symbol"/>
                <a:cs typeface="Symbol"/>
              </a:rPr>
              <a:t></a:t>
            </a:r>
            <a:r>
              <a:rPr sz="2625" spc="30" baseline="31746" dirty="0">
                <a:latin typeface="Times New Roman"/>
                <a:cs typeface="Times New Roman"/>
              </a:rPr>
              <a:t>	</a:t>
            </a:r>
            <a:r>
              <a:rPr sz="1750" i="1" spc="20" dirty="0">
                <a:latin typeface="Times New Roman"/>
                <a:cs typeface="Times New Roman"/>
              </a:rPr>
              <a:t>y </a:t>
            </a:r>
            <a:r>
              <a:rPr sz="1750" spc="40" dirty="0">
                <a:latin typeface="Times New Roman"/>
                <a:cs typeface="Times New Roman"/>
              </a:rPr>
              <a:t>(</a:t>
            </a:r>
            <a:r>
              <a:rPr sz="1750" i="1" spc="40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)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3" name="object 45"/>
          <p:cNvSpPr txBox="1"/>
          <p:nvPr/>
        </p:nvSpPr>
        <p:spPr>
          <a:xfrm>
            <a:off x="4123530" y="2612513"/>
            <a:ext cx="438784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90" dirty="0">
                <a:latin typeface="Times New Roman"/>
                <a:cs typeface="Times New Roman"/>
              </a:rPr>
              <a:t>1</a:t>
            </a:r>
            <a:r>
              <a:rPr sz="1750" spc="90" dirty="0">
                <a:latin typeface="Symbol"/>
                <a:cs typeface="Symbol"/>
              </a:rPr>
              <a:t></a:t>
            </a:r>
            <a:r>
              <a:rPr sz="1750" spc="-180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4" name="object 46"/>
          <p:cNvSpPr/>
          <p:nvPr/>
        </p:nvSpPr>
        <p:spPr>
          <a:xfrm>
            <a:off x="1148659" y="6274762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5">
                <a:moveTo>
                  <a:pt x="0" y="0"/>
                </a:moveTo>
                <a:lnTo>
                  <a:pt x="4777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/>
          <p:cNvSpPr txBox="1"/>
          <p:nvPr/>
        </p:nvSpPr>
        <p:spPr>
          <a:xfrm>
            <a:off x="794374" y="5757833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6" name="object 48"/>
          <p:cNvSpPr txBox="1"/>
          <p:nvPr/>
        </p:nvSpPr>
        <p:spPr>
          <a:xfrm>
            <a:off x="3084606" y="6089475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9"/>
          <p:cNvSpPr txBox="1"/>
          <p:nvPr/>
        </p:nvSpPr>
        <p:spPr>
          <a:xfrm>
            <a:off x="4258134" y="6268031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50"/>
          <p:cNvSpPr txBox="1"/>
          <p:nvPr/>
        </p:nvSpPr>
        <p:spPr>
          <a:xfrm>
            <a:off x="1317764" y="594654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51"/>
          <p:cNvSpPr txBox="1"/>
          <p:nvPr/>
        </p:nvSpPr>
        <p:spPr>
          <a:xfrm>
            <a:off x="1681017" y="5974664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0" name="object 52"/>
          <p:cNvSpPr txBox="1"/>
          <p:nvPr/>
        </p:nvSpPr>
        <p:spPr>
          <a:xfrm>
            <a:off x="1523398" y="6329680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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1" name="object 53"/>
          <p:cNvSpPr txBox="1"/>
          <p:nvPr/>
        </p:nvSpPr>
        <p:spPr>
          <a:xfrm>
            <a:off x="1681017" y="5803214"/>
            <a:ext cx="248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4580" algn="l"/>
              </a:tabLst>
            </a:pPr>
            <a:r>
              <a:rPr sz="1800" spc="-5" dirty="0">
                <a:latin typeface="Symbol"/>
                <a:cs typeface="Symbol"/>
              </a:rPr>
              <a:t>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2700" i="1" spc="-7" baseline="3086" dirty="0">
                <a:latin typeface="Times New Roman"/>
                <a:cs typeface="Times New Roman"/>
              </a:rPr>
              <a:t>a</a:t>
            </a:r>
            <a:endParaRPr sz="2700" baseline="3086">
              <a:latin typeface="Times New Roman"/>
              <a:cs typeface="Times New Roman"/>
            </a:endParaRPr>
          </a:p>
        </p:txBody>
      </p:sp>
      <p:sp>
        <p:nvSpPr>
          <p:cNvPr id="52" name="object 54"/>
          <p:cNvSpPr txBox="1"/>
          <p:nvPr/>
        </p:nvSpPr>
        <p:spPr>
          <a:xfrm>
            <a:off x="2014772" y="5935802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7834" algn="l"/>
                <a:tab pos="2118995" algn="l"/>
                <a:tab pos="2346325" algn="l"/>
              </a:tabLst>
            </a:pPr>
            <a:r>
              <a:rPr sz="1800" spc="-10" dirty="0">
                <a:latin typeface="Symbol"/>
                <a:cs typeface="Symbol"/>
              </a:rPr>
              <a:t>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i="1" spc="-1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</a:t>
            </a:r>
            <a:r>
              <a:rPr sz="1800" i="1" spc="20" dirty="0">
                <a:latin typeface="Times New Roman"/>
                <a:cs typeface="Times New Roman"/>
              </a:rPr>
              <a:t>a</a:t>
            </a:r>
            <a:r>
              <a:rPr sz="1800" i="1" spc="17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1)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2700" u="sng" spc="-7" baseline="216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575" u="sng" spc="-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575" baseline="37037">
              <a:latin typeface="Times New Roman"/>
              <a:cs typeface="Times New Roman"/>
            </a:endParaRPr>
          </a:p>
        </p:txBody>
      </p:sp>
      <p:sp>
        <p:nvSpPr>
          <p:cNvPr id="53" name="object 55"/>
          <p:cNvSpPr txBox="1"/>
          <p:nvPr/>
        </p:nvSpPr>
        <p:spPr>
          <a:xfrm>
            <a:off x="161547" y="6091251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" dirty="0">
                <a:latin typeface="Times New Roman"/>
                <a:cs typeface="Times New Roman"/>
              </a:rPr>
              <a:t>y</a:t>
            </a:r>
            <a:r>
              <a:rPr sz="1800" spc="15" dirty="0">
                <a:latin typeface="Times New Roman"/>
                <a:cs typeface="Times New Roman"/>
              </a:rPr>
              <a:t>(0)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C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4" name="object 56"/>
          <p:cNvSpPr txBox="1"/>
          <p:nvPr/>
        </p:nvSpPr>
        <p:spPr>
          <a:xfrm>
            <a:off x="3861214" y="6114568"/>
            <a:ext cx="43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1</a:t>
            </a:r>
            <a:r>
              <a:rPr sz="1800" spc="60" dirty="0">
                <a:latin typeface="Symbol"/>
                <a:cs typeface="Symbol"/>
              </a:rPr>
              <a:t>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7"/>
          <p:cNvSpPr txBox="1"/>
          <p:nvPr/>
        </p:nvSpPr>
        <p:spPr>
          <a:xfrm>
            <a:off x="1100951" y="6270016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sz="1800" spc="65" dirty="0">
                <a:latin typeface="Times New Roman"/>
                <a:cs typeface="Times New Roman"/>
              </a:rPr>
              <a:t>1</a:t>
            </a:r>
            <a:r>
              <a:rPr sz="1800" spc="65" dirty="0">
                <a:latin typeface="Symbol"/>
                <a:cs typeface="Symbol"/>
              </a:rPr>
              <a:t>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	</a:t>
            </a:r>
            <a:r>
              <a:rPr sz="2700" spc="-7" baseline="18518" dirty="0">
                <a:latin typeface="Symbol"/>
                <a:cs typeface="Symbol"/>
              </a:rPr>
              <a:t></a:t>
            </a:r>
            <a:endParaRPr sz="2700" baseline="18518">
              <a:latin typeface="Symbol"/>
              <a:cs typeface="Symbol"/>
            </a:endParaRPr>
          </a:p>
        </p:txBody>
      </p:sp>
      <p:sp>
        <p:nvSpPr>
          <p:cNvPr id="56" name="object 58"/>
          <p:cNvSpPr txBox="1"/>
          <p:nvPr/>
        </p:nvSpPr>
        <p:spPr>
          <a:xfrm>
            <a:off x="6617546" y="5913256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7" name="object 59"/>
          <p:cNvSpPr txBox="1"/>
          <p:nvPr/>
        </p:nvSpPr>
        <p:spPr>
          <a:xfrm>
            <a:off x="8370723" y="6091812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8" name="object 60"/>
          <p:cNvSpPr txBox="1"/>
          <p:nvPr/>
        </p:nvSpPr>
        <p:spPr>
          <a:xfrm>
            <a:off x="6782510" y="5751903"/>
            <a:ext cx="2343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60" dirty="0">
                <a:latin typeface="Times New Roman"/>
                <a:cs typeface="Times New Roman"/>
              </a:rPr>
              <a:t>n</a:t>
            </a:r>
            <a:r>
              <a:rPr sz="1050" spc="-45" dirty="0">
                <a:latin typeface="Symbol"/>
                <a:cs typeface="Symbol"/>
              </a:rPr>
              <a:t></a:t>
            </a: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61"/>
          <p:cNvSpPr txBox="1"/>
          <p:nvPr/>
        </p:nvSpPr>
        <p:spPr>
          <a:xfrm>
            <a:off x="87440" y="5604104"/>
            <a:ext cx="867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42225" algn="l"/>
              </a:tabLst>
            </a:pPr>
            <a:r>
              <a:rPr sz="1800" i="1" spc="-20" dirty="0">
                <a:latin typeface="Times New Roman"/>
                <a:cs typeface="Times New Roman"/>
              </a:rPr>
              <a:t>y</a:t>
            </a:r>
            <a:r>
              <a:rPr sz="1800" spc="-20" dirty="0">
                <a:latin typeface="Times New Roman"/>
                <a:cs typeface="Times New Roman"/>
              </a:rPr>
              <a:t>(0)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 </a:t>
            </a:r>
            <a:r>
              <a:rPr sz="1800" i="1" spc="-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1)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1</a:t>
            </a:r>
            <a:r>
              <a:rPr sz="2700" spc="-67" baseline="-3086" dirty="0">
                <a:latin typeface="Symbol"/>
                <a:cs typeface="Symbol"/>
              </a:rPr>
              <a:t></a:t>
            </a:r>
            <a:r>
              <a:rPr sz="2700" spc="-67" baseline="-3086" dirty="0">
                <a:latin typeface="Times New Roman"/>
                <a:cs typeface="Times New Roman"/>
              </a:rPr>
              <a:t>	</a:t>
            </a:r>
            <a:r>
              <a:rPr sz="2700" spc="89" baseline="-3086" dirty="0">
                <a:latin typeface="Times New Roman"/>
                <a:cs typeface="Times New Roman"/>
              </a:rPr>
              <a:t>1</a:t>
            </a:r>
            <a:r>
              <a:rPr sz="2700" spc="89" baseline="-3086" dirty="0">
                <a:latin typeface="Symbol"/>
                <a:cs typeface="Symbol"/>
              </a:rPr>
              <a:t></a:t>
            </a:r>
            <a:r>
              <a:rPr sz="2700" spc="89" baseline="-3086" dirty="0">
                <a:latin typeface="Times New Roman"/>
                <a:cs typeface="Times New Roman"/>
              </a:rPr>
              <a:t> </a:t>
            </a:r>
            <a:r>
              <a:rPr sz="2700" spc="37" baseline="-3086" dirty="0">
                <a:latin typeface="Times New Roman"/>
                <a:cs typeface="Times New Roman"/>
              </a:rPr>
              <a:t>(</a:t>
            </a:r>
            <a:r>
              <a:rPr sz="2700" spc="37" baseline="-3086" dirty="0">
                <a:latin typeface="Symbol"/>
                <a:cs typeface="Symbol"/>
              </a:rPr>
              <a:t></a:t>
            </a:r>
            <a:r>
              <a:rPr sz="2700" i="1" spc="37" baseline="-3086" dirty="0">
                <a:latin typeface="Times New Roman"/>
                <a:cs typeface="Times New Roman"/>
              </a:rPr>
              <a:t>a</a:t>
            </a:r>
            <a:r>
              <a:rPr sz="2700" i="1" spc="-330" baseline="-3086" dirty="0">
                <a:latin typeface="Times New Roman"/>
                <a:cs typeface="Times New Roman"/>
              </a:rPr>
              <a:t> </a:t>
            </a:r>
            <a:r>
              <a:rPr sz="2700" spc="22" baseline="-3086" dirty="0">
                <a:latin typeface="Times New Roman"/>
                <a:cs typeface="Times New Roman"/>
              </a:rPr>
              <a:t>)</a:t>
            </a:r>
            <a:r>
              <a:rPr sz="1575" i="1" spc="22" baseline="39682" dirty="0">
                <a:latin typeface="Times New Roman"/>
                <a:cs typeface="Times New Roman"/>
              </a:rPr>
              <a:t>n</a:t>
            </a:r>
            <a:r>
              <a:rPr sz="1575" spc="22" baseline="39682" dirty="0">
                <a:latin typeface="Symbol"/>
                <a:cs typeface="Symbol"/>
              </a:rPr>
              <a:t></a:t>
            </a:r>
            <a:r>
              <a:rPr sz="1575" spc="22" baseline="39682" dirty="0">
                <a:latin typeface="Times New Roman"/>
                <a:cs typeface="Times New Roman"/>
              </a:rPr>
              <a:t>1</a:t>
            </a:r>
            <a:endParaRPr sz="1575" baseline="39682">
              <a:latin typeface="Times New Roman"/>
              <a:cs typeface="Times New Roman"/>
            </a:endParaRPr>
          </a:p>
        </p:txBody>
      </p:sp>
      <p:sp>
        <p:nvSpPr>
          <p:cNvPr id="60" name="object 62"/>
          <p:cNvSpPr txBox="1"/>
          <p:nvPr/>
        </p:nvSpPr>
        <p:spPr>
          <a:xfrm>
            <a:off x="5429250" y="5759067"/>
            <a:ext cx="394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15645" algn="l"/>
                <a:tab pos="1614805" algn="l"/>
                <a:tab pos="2903220" algn="l"/>
                <a:tab pos="3299460" algn="l"/>
                <a:tab pos="3441065" algn="l"/>
              </a:tabLst>
            </a:pPr>
            <a:r>
              <a:rPr sz="1800" i="1" spc="30" dirty="0">
                <a:latin typeface="Times New Roman"/>
                <a:cs typeface="Times New Roman"/>
              </a:rPr>
              <a:t>y</a:t>
            </a:r>
            <a:r>
              <a:rPr sz="1800" spc="30" dirty="0">
                <a:latin typeface="Times New Roman"/>
                <a:cs typeface="Times New Roman"/>
              </a:rPr>
              <a:t>(</a:t>
            </a:r>
            <a:r>
              <a:rPr sz="1800" i="1" spc="30" dirty="0">
                <a:latin typeface="Times New Roman"/>
                <a:cs typeface="Times New Roman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)	</a:t>
            </a:r>
            <a:r>
              <a:rPr sz="1800" spc="-10" dirty="0">
                <a:latin typeface="Symbol"/>
                <a:cs typeface="Symbol"/>
              </a:rPr>
              <a:t>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1800" spc="25" dirty="0">
                <a:latin typeface="Symbol"/>
                <a:cs typeface="Symbol"/>
              </a:rPr>
              <a:t></a:t>
            </a:r>
            <a:r>
              <a:rPr sz="1800" i="1" spc="25" dirty="0">
                <a:latin typeface="Times New Roman"/>
                <a:cs typeface="Times New Roman"/>
              </a:rPr>
              <a:t>a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)	</a:t>
            </a:r>
            <a:r>
              <a:rPr sz="1800" i="1" spc="-15" dirty="0">
                <a:latin typeface="Times New Roman"/>
                <a:cs typeface="Times New Roman"/>
              </a:rPr>
              <a:t>y</a:t>
            </a:r>
            <a:r>
              <a:rPr sz="1800" spc="-15" dirty="0">
                <a:latin typeface="Times New Roman"/>
                <a:cs typeface="Times New Roman"/>
              </a:rPr>
              <a:t>(</a:t>
            </a:r>
            <a:r>
              <a:rPr sz="1800" spc="-15" dirty="0">
                <a:latin typeface="Symbol"/>
                <a:cs typeface="Symbol"/>
              </a:rPr>
              <a:t></a:t>
            </a:r>
            <a:r>
              <a:rPr sz="1800" spc="-15" dirty="0">
                <a:latin typeface="Times New Roman"/>
                <a:cs typeface="Times New Roman"/>
              </a:rPr>
              <a:t>1)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</a:t>
            </a:r>
            <a:r>
              <a:rPr sz="2700" u="sng" spc="-15" baseline="216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575" u="sng" spc="-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575" spc="-7" baseline="37037" dirty="0">
                <a:latin typeface="Times New Roman"/>
                <a:cs typeface="Times New Roman"/>
              </a:rPr>
              <a:t>	</a:t>
            </a:r>
            <a:r>
              <a:rPr sz="1800" i="1" spc="-10" dirty="0">
                <a:latin typeface="Times New Roman"/>
                <a:cs typeface="Times New Roman"/>
              </a:rPr>
              <a:t>n </a:t>
            </a:r>
            <a:r>
              <a:rPr sz="1800" spc="-10" dirty="0">
                <a:latin typeface="Symbol"/>
                <a:cs typeface="Symbol"/>
              </a:rPr>
              <a:t>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3"/>
          <p:cNvSpPr txBox="1"/>
          <p:nvPr/>
        </p:nvSpPr>
        <p:spPr>
          <a:xfrm>
            <a:off x="7974303" y="5937603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1</a:t>
            </a:r>
            <a:r>
              <a:rPr sz="1800" spc="60" dirty="0">
                <a:latin typeface="Symbol"/>
                <a:cs typeface="Symbol"/>
              </a:rPr>
              <a:t>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4"/>
          <p:cNvSpPr txBox="1"/>
          <p:nvPr/>
        </p:nvSpPr>
        <p:spPr>
          <a:xfrm>
            <a:off x="6107104" y="6285761"/>
            <a:ext cx="151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ymbol"/>
                <a:cs typeface="Symbol"/>
              </a:rPr>
              <a:t>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10" dirty="0">
                <a:latin typeface="Times New Roman"/>
                <a:cs typeface="Times New Roman"/>
              </a:rPr>
              <a:t>y</a:t>
            </a:r>
            <a:r>
              <a:rPr sz="1575" i="1" spc="15" baseline="-23809" dirty="0">
                <a:latin typeface="Times New Roman"/>
                <a:cs typeface="Times New Roman"/>
              </a:rPr>
              <a:t>zi 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1800" i="1" spc="15" dirty="0">
                <a:latin typeface="Times New Roman"/>
                <a:cs typeface="Times New Roman"/>
              </a:rPr>
              <a:t>n</a:t>
            </a:r>
            <a:r>
              <a:rPr sz="1800" spc="15" dirty="0">
                <a:latin typeface="Times New Roman"/>
                <a:cs typeface="Times New Roman"/>
              </a:rPr>
              <a:t>) </a:t>
            </a:r>
            <a:r>
              <a:rPr sz="1800" spc="-10" dirty="0">
                <a:latin typeface="Symbol"/>
                <a:cs typeface="Symbol"/>
              </a:rPr>
              <a:t>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10" dirty="0">
                <a:latin typeface="Times New Roman"/>
                <a:cs typeface="Times New Roman"/>
              </a:rPr>
              <a:t>y</a:t>
            </a:r>
            <a:r>
              <a:rPr sz="1575" i="1" spc="15" baseline="-23809" dirty="0">
                <a:latin typeface="Times New Roman"/>
                <a:cs typeface="Times New Roman"/>
              </a:rPr>
              <a:t>zs</a:t>
            </a:r>
            <a:r>
              <a:rPr sz="1575" i="1" spc="-120" baseline="-23809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1800" i="1" spc="15" dirty="0">
                <a:latin typeface="Times New Roman"/>
                <a:cs typeface="Times New Roman"/>
              </a:rPr>
              <a:t>n</a:t>
            </a:r>
            <a:r>
              <a:rPr sz="1800" spc="1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3" name="object 65"/>
          <p:cNvGrpSpPr/>
          <p:nvPr/>
        </p:nvGrpSpPr>
        <p:grpSpPr>
          <a:xfrm>
            <a:off x="4977234" y="5933622"/>
            <a:ext cx="284480" cy="372110"/>
            <a:chOff x="5180545" y="5722951"/>
            <a:chExt cx="284480" cy="372110"/>
          </a:xfrm>
        </p:grpSpPr>
        <p:sp>
          <p:nvSpPr>
            <p:cNvPr id="64" name="object 66"/>
            <p:cNvSpPr/>
            <p:nvPr/>
          </p:nvSpPr>
          <p:spPr>
            <a:xfrm>
              <a:off x="5186895" y="5729301"/>
              <a:ext cx="271780" cy="359410"/>
            </a:xfrm>
            <a:custGeom>
              <a:avLst/>
              <a:gdLst/>
              <a:ahLst/>
              <a:cxnLst/>
              <a:rect l="l" t="t" r="r" b="b"/>
              <a:pathLst>
                <a:path w="271779" h="359410">
                  <a:moveTo>
                    <a:pt x="203796" y="0"/>
                  </a:moveTo>
                  <a:lnTo>
                    <a:pt x="203796" y="89700"/>
                  </a:lnTo>
                  <a:lnTo>
                    <a:pt x="0" y="89700"/>
                  </a:lnTo>
                  <a:lnTo>
                    <a:pt x="0" y="269087"/>
                  </a:lnTo>
                  <a:lnTo>
                    <a:pt x="203796" y="269087"/>
                  </a:lnTo>
                  <a:lnTo>
                    <a:pt x="203796" y="358787"/>
                  </a:lnTo>
                  <a:lnTo>
                    <a:pt x="271729" y="179400"/>
                  </a:lnTo>
                  <a:lnTo>
                    <a:pt x="203796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5186895" y="5729301"/>
              <a:ext cx="271780" cy="359410"/>
            </a:xfrm>
            <a:custGeom>
              <a:avLst/>
              <a:gdLst/>
              <a:ahLst/>
              <a:cxnLst/>
              <a:rect l="l" t="t" r="r" b="b"/>
              <a:pathLst>
                <a:path w="271779" h="359410">
                  <a:moveTo>
                    <a:pt x="0" y="89700"/>
                  </a:moveTo>
                  <a:lnTo>
                    <a:pt x="203796" y="89700"/>
                  </a:lnTo>
                  <a:lnTo>
                    <a:pt x="203796" y="0"/>
                  </a:lnTo>
                  <a:lnTo>
                    <a:pt x="271729" y="179400"/>
                  </a:lnTo>
                  <a:lnTo>
                    <a:pt x="203796" y="358787"/>
                  </a:lnTo>
                  <a:lnTo>
                    <a:pt x="203796" y="269087"/>
                  </a:lnTo>
                  <a:lnTo>
                    <a:pt x="0" y="269087"/>
                  </a:lnTo>
                  <a:lnTo>
                    <a:pt x="0" y="89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029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</a:rPr>
              <a:t>3. Tín hiệu dốc đơn vị</a:t>
            </a:r>
          </a:p>
          <a:p>
            <a:pPr>
              <a:buFont typeface="Wingdings 2" pitchFamily="18" charset="2"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Title 1"/>
          <p:cNvSpPr>
            <a:spLocks/>
          </p:cNvSpPr>
          <p:nvPr/>
        </p:nvSpPr>
        <p:spPr bwMode="auto">
          <a:xfrm>
            <a:off x="1447800" y="381000"/>
            <a:ext cx="685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/>
          <a:p>
            <a:pPr eaLnBrk="0" hangingPunct="0"/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2.1.1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số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tín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hiệu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rời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rạc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cơ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bản</a:t>
            </a:r>
            <a:endParaRPr lang="en-US" sz="3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0484" name="Picture 6" descr="r[n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41910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3181350" y="2387600"/>
          <a:ext cx="2228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1104900" imgH="457200" progId="Equation.3">
                  <p:embed/>
                </p:oleObj>
              </mc:Choice>
              <mc:Fallback>
                <p:oleObj name="Equation" r:id="rId4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387600"/>
                        <a:ext cx="22288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1F77-5179-43AF-8B7B-42597CB058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70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66700" y="1397381"/>
            <a:ext cx="864806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Ngoài ra, có thể xác định đáp ứng riêng phần từ đáp  ứng trạng thái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228600" y="3551555"/>
            <a:ext cx="8758555" cy="2468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93115" indent="-285750">
              <a:lnSpc>
                <a:spcPct val="100000"/>
              </a:lnSpc>
              <a:spcBef>
                <a:spcPts val="385"/>
              </a:spcBef>
              <a:buChar char="–"/>
              <a:tabLst>
                <a:tab pos="793750" algn="l"/>
              </a:tabLst>
            </a:pP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(n) </a:t>
            </a:r>
            <a:r>
              <a:rPr sz="2400" dirty="0">
                <a:latin typeface="Arial"/>
                <a:cs typeface="Arial"/>
              </a:rPr>
              <a:t>≠ 0 </a:t>
            </a:r>
            <a:r>
              <a:rPr sz="2400" spc="-5" dirty="0">
                <a:latin typeface="Arial"/>
                <a:cs typeface="Arial"/>
              </a:rPr>
              <a:t>khi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dirty="0">
                <a:latin typeface="Symbol"/>
                <a:cs typeface="Symbol"/>
              </a:rPr>
              <a:t>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đáp ứng trạng thái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đều</a:t>
            </a:r>
            <a:endParaRPr sz="2400" dirty="0">
              <a:latin typeface="Arial"/>
              <a:cs typeface="Arial"/>
            </a:endParaRPr>
          </a:p>
          <a:p>
            <a:pPr marL="793750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93750" algn="l"/>
              </a:tabLst>
            </a:pP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(n)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 khi n</a:t>
            </a:r>
            <a:r>
              <a:rPr sz="2400" spc="-5" dirty="0">
                <a:latin typeface="Symbol"/>
                <a:cs typeface="Symbol"/>
              </a:rPr>
              <a:t></a:t>
            </a:r>
            <a:r>
              <a:rPr sz="2400" spc="-5" dirty="0">
                <a:latin typeface="Arial"/>
                <a:cs typeface="Arial"/>
              </a:rPr>
              <a:t>: đáp ứng tiệm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cận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dirty="0">
              <a:latin typeface="Arial"/>
              <a:cs typeface="Arial"/>
            </a:endParaRPr>
          </a:p>
          <a:p>
            <a:pPr marL="393065" marR="43180" indent="-342900">
              <a:lnSpc>
                <a:spcPts val="3020"/>
              </a:lnSpc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Bài </a:t>
            </a:r>
            <a:r>
              <a:rPr sz="2800" dirty="0">
                <a:latin typeface="Arial"/>
                <a:cs typeface="Arial"/>
              </a:rPr>
              <a:t>tập: xác định đáp ứng y(n), </a:t>
            </a:r>
            <a:r>
              <a:rPr sz="2800" spc="-5" dirty="0">
                <a:latin typeface="Arial"/>
                <a:cs typeface="Arial"/>
              </a:rPr>
              <a:t>n≥0, </a:t>
            </a:r>
            <a:r>
              <a:rPr sz="2800" dirty="0">
                <a:latin typeface="Arial"/>
                <a:cs typeface="Arial"/>
              </a:rPr>
              <a:t>của hệ thống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y(n) – 2y(n–1) – 3y(n–2) = x(n) + 2x(n–1) </a:t>
            </a:r>
            <a:r>
              <a:rPr sz="2800" dirty="0">
                <a:latin typeface="Arial"/>
                <a:cs typeface="Arial"/>
              </a:rPr>
              <a:t>đối </a:t>
            </a: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ngõ  </a:t>
            </a:r>
            <a:r>
              <a:rPr sz="2800" spc="-5" dirty="0">
                <a:latin typeface="Arial"/>
                <a:cs typeface="Arial"/>
              </a:rPr>
              <a:t>nhập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x(n) =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775" baseline="255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u(n)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3739198" y="288537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39762" y="0"/>
                </a:lnTo>
              </a:path>
            </a:pathLst>
          </a:custGeom>
          <a:ln w="12700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4245611" y="3087777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970173" y="245198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3713709" y="2882125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2400" spc="9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400" spc="-2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7F00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1434148" y="2849664"/>
            <a:ext cx="1596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5260" algn="l"/>
              </a:tabLst>
            </a:pPr>
            <a:r>
              <a:rPr sz="1400" i="1" dirty="0">
                <a:solidFill>
                  <a:srgbClr val="7F00FF"/>
                </a:solidFill>
                <a:latin typeface="Times New Roman"/>
                <a:cs typeface="Times New Roman"/>
              </a:rPr>
              <a:t>p	</a:t>
            </a:r>
            <a:r>
              <a:rPr sz="1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zs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2241360" y="2948877"/>
            <a:ext cx="4292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6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400" spc="35" dirty="0">
                <a:solidFill>
                  <a:srgbClr val="7F00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1275398" y="2644077"/>
            <a:ext cx="240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" algn="l"/>
                <a:tab pos="1782445" algn="l"/>
              </a:tabLst>
            </a:pPr>
            <a:r>
              <a:rPr sz="2400" i="1" dirty="0">
                <a:solidFill>
                  <a:srgbClr val="7F00FF"/>
                </a:solidFill>
                <a:latin typeface="Times New Roman"/>
                <a:cs typeface="Times New Roman"/>
              </a:rPr>
              <a:t>y	</a:t>
            </a:r>
            <a:r>
              <a:rPr sz="2400" spc="3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3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Times New Roman"/>
                <a:cs typeface="Times New Roman"/>
              </a:rPr>
              <a:t>lim</a:t>
            </a:r>
            <a:r>
              <a:rPr sz="2400" spc="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7F00FF"/>
                </a:solidFill>
                <a:latin typeface="Times New Roman"/>
                <a:cs typeface="Times New Roman"/>
              </a:rPr>
              <a:t>y	</a:t>
            </a:r>
            <a:r>
              <a:rPr sz="2400" spc="3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3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 LTI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71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432318" y="1449197"/>
            <a:ext cx="16865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471930" algn="l"/>
              </a:tabLst>
            </a:pPr>
            <a:r>
              <a:rPr sz="1600" dirty="0">
                <a:latin typeface="Arial"/>
                <a:cs typeface="Arial"/>
              </a:rPr>
              <a:t>x(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δ(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dirty="0">
                <a:latin typeface="Symbol"/>
                <a:cs typeface="Symbol"/>
              </a:rPr>
              <a:t>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81000" y="2912237"/>
            <a:ext cx="6228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3535">
              <a:lnSpc>
                <a:spcPts val="1914"/>
              </a:lnSpc>
              <a:spcBef>
                <a:spcPts val="100"/>
              </a:spcBef>
              <a:buChar char="•"/>
              <a:tabLst>
                <a:tab pos="406400" algn="l"/>
                <a:tab pos="407034" algn="l"/>
                <a:tab pos="3721100" algn="l"/>
              </a:tabLst>
            </a:pPr>
            <a:r>
              <a:rPr sz="1600" dirty="0">
                <a:latin typeface="Arial"/>
                <a:cs typeface="Arial"/>
              </a:rPr>
              <a:t>y</a:t>
            </a:r>
            <a:r>
              <a:rPr sz="1575" baseline="-2116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(n) = 0 vì </a:t>
            </a:r>
            <a:r>
              <a:rPr sz="1600" spc="-5" dirty="0">
                <a:latin typeface="Arial"/>
                <a:cs typeface="Arial"/>
              </a:rPr>
              <a:t>x(n) </a:t>
            </a:r>
            <a:r>
              <a:rPr sz="1600" dirty="0">
                <a:latin typeface="Arial"/>
                <a:cs typeface="Arial"/>
              </a:rPr>
              <a:t>= 0 </a:t>
            </a:r>
            <a:r>
              <a:rPr sz="1600" spc="-5" dirty="0">
                <a:latin typeface="Arial"/>
                <a:cs typeface="Arial"/>
              </a:rPr>
              <a:t>khi 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	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h(n)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575" baseline="-2116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(n)</a:t>
            </a:r>
            <a:endParaRPr sz="1600">
              <a:latin typeface="Arial"/>
              <a:cs typeface="Arial"/>
            </a:endParaRPr>
          </a:p>
          <a:p>
            <a:pPr marL="406400" indent="-343535">
              <a:lnSpc>
                <a:spcPts val="1914"/>
              </a:lnSpc>
              <a:buChar char="•"/>
              <a:tabLst>
                <a:tab pos="406400" algn="l"/>
                <a:tab pos="407034" algn="l"/>
              </a:tabLst>
            </a:pPr>
            <a:r>
              <a:rPr sz="1600" spc="-5" dirty="0">
                <a:latin typeface="Arial"/>
                <a:cs typeface="Arial"/>
              </a:rPr>
              <a:t>Bất </a:t>
            </a:r>
            <a:r>
              <a:rPr sz="1600" dirty="0">
                <a:latin typeface="Arial"/>
                <a:cs typeface="Arial"/>
              </a:rPr>
              <a:t>kỳ </a:t>
            </a:r>
            <a:r>
              <a:rPr sz="1600" spc="-5" dirty="0">
                <a:latin typeface="Arial"/>
                <a:cs typeface="Arial"/>
              </a:rPr>
              <a:t>h/t đệ qui nào được mô tả bằng </a:t>
            </a:r>
            <a:r>
              <a:rPr sz="1600" dirty="0">
                <a:latin typeface="Arial"/>
                <a:cs typeface="Arial"/>
              </a:rPr>
              <a:t>PTSP </a:t>
            </a:r>
            <a:r>
              <a:rPr sz="1600" spc="-5" dirty="0">
                <a:latin typeface="Arial"/>
                <a:cs typeface="Arial"/>
              </a:rPr>
              <a:t>TT </a:t>
            </a:r>
            <a:r>
              <a:rPr sz="1600" dirty="0">
                <a:latin typeface="Arial"/>
                <a:cs typeface="Arial"/>
              </a:rPr>
              <a:t>HSH </a:t>
            </a:r>
            <a:r>
              <a:rPr sz="1600" spc="-5" dirty="0">
                <a:latin typeface="Arial"/>
                <a:cs typeface="Arial"/>
              </a:rPr>
              <a:t>đều là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IIR</a:t>
            </a:r>
            <a:endParaRPr sz="1600">
              <a:latin typeface="Arial"/>
              <a:cs typeface="Arial"/>
            </a:endParaRPr>
          </a:p>
          <a:p>
            <a:pPr marL="406400" indent="-343535">
              <a:lnSpc>
                <a:spcPct val="100000"/>
              </a:lnSpc>
              <a:buChar char="•"/>
              <a:tabLst>
                <a:tab pos="406400" algn="l"/>
                <a:tab pos="407034" algn="l"/>
              </a:tabLst>
            </a:pPr>
            <a:r>
              <a:rPr sz="1600" spc="-5" dirty="0">
                <a:latin typeface="Arial"/>
                <a:cs typeface="Arial"/>
              </a:rPr>
              <a:t>Đáp ứng thuần nhất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94014" y="4008755"/>
            <a:ext cx="8582660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{C</a:t>
            </a:r>
            <a:r>
              <a:rPr sz="1575" baseline="-2116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} </a:t>
            </a:r>
            <a:r>
              <a:rPr sz="1600" spc="-5" dirty="0">
                <a:latin typeface="Arial"/>
                <a:cs typeface="Arial"/>
              </a:rPr>
              <a:t>được xác định nhờ đ/k đầu y(-1)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y(-2) </a:t>
            </a:r>
            <a:r>
              <a:rPr sz="1600" dirty="0">
                <a:latin typeface="Arial"/>
                <a:cs typeface="Arial"/>
              </a:rPr>
              <a:t>= … = y(-N) =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Arial"/>
                <a:cs typeface="Arial"/>
              </a:rPr>
              <a:t>Tính ổn định</a:t>
            </a:r>
            <a:endParaRPr sz="1600">
              <a:latin typeface="Arial"/>
              <a:cs typeface="Arial"/>
            </a:endParaRPr>
          </a:p>
          <a:p>
            <a:pPr marL="793115" marR="17780" indent="-285750">
              <a:lnSpc>
                <a:spcPct val="80000"/>
              </a:lnSpc>
              <a:spcBef>
                <a:spcPts val="345"/>
              </a:spcBef>
              <a:tabLst>
                <a:tab pos="793750" algn="l"/>
              </a:tabLst>
            </a:pPr>
            <a:r>
              <a:rPr sz="1400" spc="-5" dirty="0">
                <a:latin typeface="Arial"/>
                <a:cs typeface="Arial"/>
              </a:rPr>
              <a:t>–		Đ/k cần và đủ cho sự ổn định của một h/t nhân quả IIR được mô tả bởi PTSP TT HSH là tất cả các  nghiệm của đa thức đặc trưng có giá trị tuyệt đối nhỏ hơn đơn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vị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889163" y="4881991"/>
            <a:ext cx="5873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1400" spc="-5" dirty="0">
                <a:latin typeface="Arial"/>
                <a:cs typeface="Arial"/>
              </a:rPr>
              <a:t>–	</a:t>
            </a:r>
            <a:r>
              <a:rPr sz="1400" spc="-10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387177" y="1255625"/>
            <a:ext cx="971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387034" y="1967791"/>
            <a:ext cx="971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5297933" y="1402100"/>
            <a:ext cx="59817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n </a:t>
            </a:r>
            <a:r>
              <a:rPr sz="1900" spc="10" dirty="0">
                <a:latin typeface="Symbol"/>
                <a:cs typeface="Symbol"/>
              </a:rPr>
              <a:t></a:t>
            </a:r>
            <a:r>
              <a:rPr sz="1900" spc="-22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2350107" y="1236421"/>
            <a:ext cx="2506345" cy="1737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470"/>
              </a:spcBef>
              <a:tabLst>
                <a:tab pos="728345" algn="l"/>
              </a:tabLst>
            </a:pPr>
            <a:r>
              <a:rPr sz="1900" i="1" spc="25" dirty="0">
                <a:latin typeface="Times New Roman"/>
                <a:cs typeface="Times New Roman"/>
              </a:rPr>
              <a:t>y</a:t>
            </a:r>
            <a:r>
              <a:rPr sz="1650" i="1" spc="37" baseline="-25252" dirty="0">
                <a:latin typeface="Times New Roman"/>
                <a:cs typeface="Times New Roman"/>
              </a:rPr>
              <a:t>zs</a:t>
            </a:r>
            <a:r>
              <a:rPr sz="1650" i="1" spc="-30" baseline="-25252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n</a:t>
            </a:r>
            <a:r>
              <a:rPr sz="1900" spc="30" dirty="0">
                <a:latin typeface="Times New Roman"/>
                <a:cs typeface="Times New Roman"/>
              </a:rPr>
              <a:t>)	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4275" spc="30" baseline="-8771" dirty="0">
                <a:latin typeface="Symbol"/>
                <a:cs typeface="Symbol"/>
              </a:rPr>
              <a:t></a:t>
            </a:r>
            <a:r>
              <a:rPr sz="4275" spc="-705" baseline="-8771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h</a:t>
            </a: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k</a:t>
            </a:r>
            <a:r>
              <a:rPr sz="1900" i="1" spc="-315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)</a:t>
            </a:r>
            <a:r>
              <a:rPr sz="1900" i="1" spc="65" dirty="0">
                <a:latin typeface="Times New Roman"/>
                <a:cs typeface="Times New Roman"/>
              </a:rPr>
              <a:t>x</a:t>
            </a:r>
            <a:r>
              <a:rPr sz="1900" spc="65" dirty="0">
                <a:latin typeface="Times New Roman"/>
                <a:cs typeface="Times New Roman"/>
              </a:rPr>
              <a:t>(</a:t>
            </a:r>
            <a:r>
              <a:rPr sz="1900" i="1" spc="65" dirty="0">
                <a:latin typeface="Times New Roman"/>
                <a:cs typeface="Times New Roman"/>
              </a:rPr>
              <a:t>n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k</a:t>
            </a:r>
            <a:r>
              <a:rPr sz="1900" i="1" spc="-32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R="323850" algn="ctr">
              <a:lnSpc>
                <a:spcPct val="100000"/>
              </a:lnSpc>
              <a:spcBef>
                <a:spcPts val="160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Symbol"/>
                <a:cs typeface="Symbol"/>
              </a:rPr>
              <a:t></a:t>
            </a:r>
            <a:r>
              <a:rPr sz="1100" spc="3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705"/>
              </a:spcBef>
            </a:pP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4275" spc="30" baseline="-8771" dirty="0">
                <a:latin typeface="Symbol"/>
                <a:cs typeface="Symbol"/>
              </a:rPr>
              <a:t></a:t>
            </a:r>
            <a:r>
              <a:rPr sz="4275" spc="-705" baseline="-8771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h</a:t>
            </a: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k</a:t>
            </a:r>
            <a:r>
              <a:rPr sz="1900" i="1" spc="-315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Times New Roman"/>
                <a:cs typeface="Times New Roman"/>
              </a:rPr>
              <a:t>)</a:t>
            </a:r>
            <a:r>
              <a:rPr sz="2000" i="1" spc="-55" dirty="0">
                <a:latin typeface="Symbol"/>
                <a:cs typeface="Symbol"/>
              </a:rPr>
              <a:t>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n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k</a:t>
            </a:r>
            <a:r>
              <a:rPr sz="1900" i="1" spc="-3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R="323850" algn="ctr">
              <a:lnSpc>
                <a:spcPct val="100000"/>
              </a:lnSpc>
              <a:spcBef>
                <a:spcPts val="160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Symbol"/>
                <a:cs typeface="Symbol"/>
              </a:rPr>
              <a:t></a:t>
            </a:r>
            <a:r>
              <a:rPr sz="1100" spc="3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R="352425" algn="ctr">
              <a:lnSpc>
                <a:spcPct val="100000"/>
              </a:lnSpc>
              <a:spcBef>
                <a:spcPts val="320"/>
              </a:spcBef>
            </a:pP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h</a:t>
            </a: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n</a:t>
            </a:r>
            <a:r>
              <a:rPr sz="1900" spc="3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4334965" y="3498073"/>
            <a:ext cx="285750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15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4413527" y="3418032"/>
            <a:ext cx="1206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5024951" y="3556120"/>
            <a:ext cx="9652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3031011" y="3726963"/>
            <a:ext cx="9652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4783533" y="3726963"/>
            <a:ext cx="3022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6060" algn="l"/>
              </a:tabLst>
            </a:pPr>
            <a:r>
              <a:rPr sz="11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k	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4359595" y="3895266"/>
            <a:ext cx="24892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100" i="1" spc="-1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100" spc="-2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2921392" y="3563635"/>
            <a:ext cx="138430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y </a:t>
            </a:r>
            <a:r>
              <a:rPr sz="1900" spc="3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9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900" spc="3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1900" spc="5" dirty="0">
                <a:solidFill>
                  <a:srgbClr val="7F00FF"/>
                </a:solidFill>
                <a:latin typeface="Symbol"/>
                <a:cs typeface="Symbol"/>
              </a:rPr>
              <a:t></a:t>
            </a:r>
            <a:r>
              <a:rPr sz="1900" spc="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1900" spc="3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19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900" spc="3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1900" spc="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4619887" y="3550409"/>
            <a:ext cx="40640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C</a:t>
            </a:r>
            <a:r>
              <a:rPr sz="1900" i="1" spc="10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7F00FF"/>
                </a:solidFill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885331" y="508633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87"/>
                </a:lnTo>
              </a:path>
            </a:pathLst>
          </a:custGeom>
          <a:ln w="10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2355522" y="508633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87"/>
                </a:lnTo>
              </a:path>
            </a:pathLst>
          </a:custGeom>
          <a:ln w="10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4"/>
          <p:cNvGrpSpPr/>
          <p:nvPr/>
        </p:nvGrpSpPr>
        <p:grpSpPr>
          <a:xfrm>
            <a:off x="2915052" y="4912829"/>
            <a:ext cx="2343150" cy="636270"/>
            <a:chOff x="3380623" y="4568087"/>
            <a:chExt cx="2343150" cy="636270"/>
          </a:xfrm>
        </p:grpSpPr>
        <p:sp>
          <p:nvSpPr>
            <p:cNvPr id="24" name="object 25"/>
            <p:cNvSpPr/>
            <p:nvPr/>
          </p:nvSpPr>
          <p:spPr>
            <a:xfrm>
              <a:off x="3385703" y="457316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36"/>
                  </a:lnTo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/>
            <p:cNvSpPr/>
            <p:nvPr/>
          </p:nvSpPr>
          <p:spPr>
            <a:xfrm>
              <a:off x="4222797" y="4573168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36"/>
                  </a:lnTo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/>
            <p:cNvSpPr/>
            <p:nvPr/>
          </p:nvSpPr>
          <p:spPr>
            <a:xfrm>
              <a:off x="4783605" y="474159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087"/>
                  </a:lnTo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/>
            <p:cNvSpPr/>
            <p:nvPr/>
          </p:nvSpPr>
          <p:spPr>
            <a:xfrm>
              <a:off x="5090307" y="4741593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087"/>
                  </a:lnTo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/>
            <p:cNvSpPr/>
            <p:nvPr/>
          </p:nvSpPr>
          <p:spPr>
            <a:xfrm>
              <a:off x="5415385" y="4710799"/>
              <a:ext cx="0" cy="351155"/>
            </a:xfrm>
            <a:custGeom>
              <a:avLst/>
              <a:gdLst/>
              <a:ahLst/>
              <a:cxnLst/>
              <a:rect l="l" t="t" r="r" b="b"/>
              <a:pathLst>
                <a:path h="351154">
                  <a:moveTo>
                    <a:pt x="0" y="0"/>
                  </a:moveTo>
                  <a:lnTo>
                    <a:pt x="0" y="350675"/>
                  </a:lnTo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/>
            <p:cNvSpPr/>
            <p:nvPr/>
          </p:nvSpPr>
          <p:spPr>
            <a:xfrm>
              <a:off x="5718285" y="4710799"/>
              <a:ext cx="0" cy="351155"/>
            </a:xfrm>
            <a:custGeom>
              <a:avLst/>
              <a:gdLst/>
              <a:ahLst/>
              <a:cxnLst/>
              <a:rect l="l" t="t" r="r" b="b"/>
              <a:pathLst>
                <a:path h="351154">
                  <a:moveTo>
                    <a:pt x="0" y="0"/>
                  </a:moveTo>
                  <a:lnTo>
                    <a:pt x="0" y="350675"/>
                  </a:lnTo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/>
          <p:cNvSpPr txBox="1"/>
          <p:nvPr/>
        </p:nvSpPr>
        <p:spPr>
          <a:xfrm>
            <a:off x="4964131" y="5024135"/>
            <a:ext cx="159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0" dirty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4713055" y="4892252"/>
            <a:ext cx="1270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815810" y="5037404"/>
            <a:ext cx="1593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" dirty="0">
                <a:latin typeface="Symbol"/>
                <a:cs typeface="Symbol"/>
              </a:rPr>
              <a:t>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1571115" y="4972063"/>
            <a:ext cx="165100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r>
              <a:rPr sz="2850" spc="15" dirty="0">
                <a:latin typeface="Symbol"/>
                <a:cs typeface="Symbol"/>
              </a:rPr>
              <a:t></a:t>
            </a:r>
            <a:r>
              <a:rPr sz="2850" spc="15" dirty="0">
                <a:latin typeface="Times New Roman"/>
                <a:cs typeface="Times New Roman"/>
              </a:rPr>
              <a:t>	</a:t>
            </a:r>
            <a:r>
              <a:rPr sz="2850" spc="15" dirty="0">
                <a:latin typeface="Symbol"/>
                <a:cs typeface="Symbol"/>
              </a:rPr>
              <a:t></a:t>
            </a:r>
            <a:r>
              <a:rPr sz="2850" spc="-24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4003622" y="4972063"/>
            <a:ext cx="2857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5" dirty="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4635476" y="4972063"/>
            <a:ext cx="2857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5" dirty="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1648432" y="4892252"/>
            <a:ext cx="14865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7115" algn="l"/>
                <a:tab pos="1378585" algn="l"/>
              </a:tabLst>
            </a:pPr>
            <a:r>
              <a:rPr sz="1100" spc="10" dirty="0">
                <a:latin typeface="Symbol"/>
                <a:cs typeface="Symbol"/>
              </a:rPr>
              <a:t></a:t>
            </a:r>
            <a:r>
              <a:rPr sz="1100" spc="10" dirty="0">
                <a:latin typeface="Times New Roman"/>
                <a:cs typeface="Times New Roman"/>
              </a:rPr>
              <a:t>	</a:t>
            </a:r>
            <a:r>
              <a:rPr sz="1100" spc="10" dirty="0">
                <a:latin typeface="Symbol"/>
                <a:cs typeface="Symbol"/>
              </a:rPr>
              <a:t></a:t>
            </a:r>
            <a:r>
              <a:rPr sz="1100" spc="10" dirty="0">
                <a:latin typeface="Times New Roman"/>
                <a:cs typeface="Times New Roman"/>
              </a:rPr>
              <a:t>	</a:t>
            </a: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4082507" y="4892252"/>
            <a:ext cx="1206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3626270" y="5029913"/>
            <a:ext cx="965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40"/>
          <p:cNvSpPr txBox="1"/>
          <p:nvPr/>
        </p:nvSpPr>
        <p:spPr>
          <a:xfrm>
            <a:off x="5121887" y="5029913"/>
            <a:ext cx="965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1"/>
          <p:cNvSpPr txBox="1"/>
          <p:nvPr/>
        </p:nvSpPr>
        <p:spPr>
          <a:xfrm>
            <a:off x="3384808" y="5200230"/>
            <a:ext cx="3022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6060" algn="l"/>
              </a:tabLst>
            </a:pPr>
            <a:r>
              <a:rPr sz="1100" i="1" spc="5" dirty="0">
                <a:latin typeface="Times New Roman"/>
                <a:cs typeface="Times New Roman"/>
              </a:rPr>
              <a:t>k	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2"/>
          <p:cNvSpPr txBox="1"/>
          <p:nvPr/>
        </p:nvSpPr>
        <p:spPr>
          <a:xfrm>
            <a:off x="4491877" y="5200230"/>
            <a:ext cx="889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3"/>
          <p:cNvSpPr txBox="1"/>
          <p:nvPr/>
        </p:nvSpPr>
        <p:spPr>
          <a:xfrm>
            <a:off x="5093890" y="5200230"/>
            <a:ext cx="889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4"/>
          <p:cNvSpPr txBox="1"/>
          <p:nvPr/>
        </p:nvSpPr>
        <p:spPr>
          <a:xfrm>
            <a:off x="1584418" y="5368014"/>
            <a:ext cx="2603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70" dirty="0">
                <a:latin typeface="Times New Roman"/>
                <a:cs typeface="Times New Roman"/>
              </a:rPr>
              <a:t>n</a:t>
            </a:r>
            <a:r>
              <a:rPr sz="1100" spc="50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5"/>
          <p:cNvSpPr txBox="1"/>
          <p:nvPr/>
        </p:nvSpPr>
        <p:spPr>
          <a:xfrm>
            <a:off x="4028706" y="5368014"/>
            <a:ext cx="88074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3095" algn="l"/>
              </a:tabLst>
            </a:pP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i="1" spc="70" dirty="0">
                <a:latin typeface="Times New Roman"/>
                <a:cs typeface="Times New Roman"/>
              </a:rPr>
              <a:t>n</a:t>
            </a:r>
            <a:r>
              <a:rPr sz="1100" spc="50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6"/>
          <p:cNvSpPr txBox="1"/>
          <p:nvPr/>
        </p:nvSpPr>
        <p:spPr>
          <a:xfrm>
            <a:off x="1903182" y="5037404"/>
            <a:ext cx="6737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30" dirty="0">
                <a:latin typeface="Times New Roman"/>
                <a:cs typeface="Times New Roman"/>
              </a:rPr>
              <a:t>h</a:t>
            </a:r>
            <a:r>
              <a:rPr sz="1900" spc="3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n</a:t>
            </a:r>
            <a:r>
              <a:rPr sz="1900" spc="30" dirty="0">
                <a:latin typeface="Times New Roman"/>
                <a:cs typeface="Times New Roman"/>
              </a:rPr>
              <a:t>)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6" name="object 47"/>
          <p:cNvSpPr txBox="1"/>
          <p:nvPr/>
        </p:nvSpPr>
        <p:spPr>
          <a:xfrm>
            <a:off x="3221401" y="5024135"/>
            <a:ext cx="406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i="1" spc="10" dirty="0">
                <a:latin typeface="Times New Roman"/>
                <a:cs typeface="Times New Roman"/>
              </a:rPr>
              <a:t>C</a:t>
            </a:r>
            <a:r>
              <a:rPr sz="1900" i="1" spc="10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4328392" y="5037404"/>
            <a:ext cx="1879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1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1300102" y="576385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978"/>
                </a:lnTo>
              </a:path>
            </a:pathLst>
          </a:custGeom>
          <a:ln w="10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/>
          <p:cNvSpPr/>
          <p:nvPr/>
        </p:nvSpPr>
        <p:spPr>
          <a:xfrm>
            <a:off x="1578207" y="5763858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978"/>
                </a:lnTo>
              </a:path>
            </a:pathLst>
          </a:custGeom>
          <a:ln w="10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/>
          <p:cNvSpPr/>
          <p:nvPr/>
        </p:nvSpPr>
        <p:spPr>
          <a:xfrm>
            <a:off x="2921002" y="5732969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56"/>
                </a:lnTo>
              </a:path>
            </a:pathLst>
          </a:custGeom>
          <a:ln w="10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2"/>
          <p:cNvSpPr/>
          <p:nvPr/>
        </p:nvSpPr>
        <p:spPr>
          <a:xfrm>
            <a:off x="3225199" y="5732969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56"/>
                </a:lnTo>
              </a:path>
            </a:pathLst>
          </a:custGeom>
          <a:ln w="10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3"/>
          <p:cNvSpPr/>
          <p:nvPr/>
        </p:nvSpPr>
        <p:spPr>
          <a:xfrm>
            <a:off x="4387258" y="5763858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978"/>
                </a:lnTo>
              </a:path>
            </a:pathLst>
          </a:custGeom>
          <a:ln w="10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4"/>
          <p:cNvSpPr/>
          <p:nvPr/>
        </p:nvSpPr>
        <p:spPr>
          <a:xfrm>
            <a:off x="4859464" y="5763858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978"/>
                </a:lnTo>
              </a:path>
            </a:pathLst>
          </a:custGeom>
          <a:ln w="10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5"/>
          <p:cNvSpPr txBox="1"/>
          <p:nvPr/>
        </p:nvSpPr>
        <p:spPr>
          <a:xfrm>
            <a:off x="2619256" y="5335916"/>
            <a:ext cx="590550" cy="428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i="1" spc="45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Symbol"/>
                <a:cs typeface="Symbol"/>
              </a:rPr>
              <a:t></a:t>
            </a:r>
            <a:r>
              <a:rPr sz="1100" spc="45" dirty="0">
                <a:latin typeface="Times New Roman"/>
                <a:cs typeface="Times New Roman"/>
              </a:rPr>
              <a:t>0 </a:t>
            </a:r>
            <a:r>
              <a:rPr sz="1100" i="1" spc="5" dirty="0">
                <a:latin typeface="Times New Roman"/>
                <a:cs typeface="Times New Roman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Symbol"/>
                <a:cs typeface="Symbol"/>
              </a:rPr>
              <a:t>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65"/>
              </a:spcBef>
            </a:pPr>
            <a:r>
              <a:rPr sz="1100" spc="15" dirty="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5" name="object 56"/>
          <p:cNvSpPr txBox="1"/>
          <p:nvPr/>
        </p:nvSpPr>
        <p:spPr>
          <a:xfrm>
            <a:off x="4149579" y="5569120"/>
            <a:ext cx="1276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5" dirty="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6" name="object 57"/>
          <p:cNvSpPr txBox="1"/>
          <p:nvPr/>
        </p:nvSpPr>
        <p:spPr>
          <a:xfrm>
            <a:off x="3093692" y="5707169"/>
            <a:ext cx="9715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58"/>
          <p:cNvSpPr txBox="1"/>
          <p:nvPr/>
        </p:nvSpPr>
        <p:spPr>
          <a:xfrm>
            <a:off x="1444700" y="5878013"/>
            <a:ext cx="8890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10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9"/>
          <p:cNvSpPr txBox="1"/>
          <p:nvPr/>
        </p:nvSpPr>
        <p:spPr>
          <a:xfrm>
            <a:off x="2605543" y="5656137"/>
            <a:ext cx="549275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2440" algn="l"/>
              </a:tabLst>
            </a:pPr>
            <a:r>
              <a:rPr sz="2850" spc="25" dirty="0">
                <a:latin typeface="Symbol"/>
                <a:cs typeface="Symbol"/>
              </a:rPr>
              <a:t></a:t>
            </a:r>
            <a:r>
              <a:rPr sz="2850" spc="25" dirty="0">
                <a:latin typeface="Times New Roman"/>
                <a:cs typeface="Times New Roman"/>
              </a:rPr>
              <a:t>	</a:t>
            </a:r>
            <a:r>
              <a:rPr sz="1100" i="1" spc="10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60"/>
          <p:cNvSpPr txBox="1"/>
          <p:nvPr/>
        </p:nvSpPr>
        <p:spPr>
          <a:xfrm>
            <a:off x="1175268" y="5967730"/>
            <a:ext cx="5575300" cy="5854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456055">
              <a:lnSpc>
                <a:spcPct val="100000"/>
              </a:lnSpc>
              <a:spcBef>
                <a:spcPts val="730"/>
              </a:spcBef>
              <a:tabLst>
                <a:tab pos="2922270" algn="l"/>
              </a:tabLst>
            </a:pPr>
            <a:r>
              <a:rPr sz="1100" i="1" spc="50" dirty="0">
                <a:latin typeface="Times New Roman"/>
                <a:cs typeface="Times New Roman"/>
              </a:rPr>
              <a:t>n</a:t>
            </a:r>
            <a:r>
              <a:rPr sz="1100" spc="50" dirty="0">
                <a:latin typeface="Symbol"/>
                <a:cs typeface="Symbol"/>
              </a:rPr>
              <a:t></a:t>
            </a:r>
            <a:r>
              <a:rPr sz="1100" spc="50" dirty="0">
                <a:latin typeface="Times New Roman"/>
                <a:cs typeface="Times New Roman"/>
              </a:rPr>
              <a:t>0	</a:t>
            </a:r>
            <a:r>
              <a:rPr sz="1100" i="1" spc="50" dirty="0">
                <a:latin typeface="Times New Roman"/>
                <a:cs typeface="Times New Roman"/>
              </a:rPr>
              <a:t>n</a:t>
            </a:r>
            <a:r>
              <a:rPr sz="1100" spc="50" dirty="0">
                <a:latin typeface="Symbol"/>
                <a:cs typeface="Symbol"/>
              </a:rPr>
              <a:t></a:t>
            </a:r>
            <a:r>
              <a:rPr sz="1100" spc="5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spc="-5" dirty="0">
                <a:latin typeface="Arial"/>
                <a:cs typeface="Arial"/>
              </a:rPr>
              <a:t>Ngược lại nếu │ λ│≥ 1, h(n) không còn khả tổng, tức h/t không ổn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định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1"/>
          <p:cNvSpPr txBox="1"/>
          <p:nvPr/>
        </p:nvSpPr>
        <p:spPr>
          <a:xfrm>
            <a:off x="843278" y="5701387"/>
            <a:ext cx="63055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5" dirty="0">
                <a:latin typeface="Times New Roman"/>
                <a:cs typeface="Times New Roman"/>
              </a:rPr>
              <a:t>Nêu</a:t>
            </a:r>
            <a:r>
              <a:rPr sz="1900" i="1" spc="65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1" name="object 62"/>
          <p:cNvSpPr txBox="1"/>
          <p:nvPr/>
        </p:nvSpPr>
        <p:spPr>
          <a:xfrm>
            <a:off x="1636901" y="5714730"/>
            <a:ext cx="93916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10" dirty="0">
                <a:latin typeface="Symbol"/>
                <a:cs typeface="Symbol"/>
              </a:rPr>
              <a:t>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1</a:t>
            </a:r>
            <a:r>
              <a:rPr sz="1900" spc="15" dirty="0">
                <a:latin typeface="Symbol"/>
                <a:cs typeface="Symbol"/>
              </a:rPr>
              <a:t></a:t>
            </a:r>
            <a:r>
              <a:rPr sz="1900" i="1" spc="15" dirty="0">
                <a:latin typeface="Times New Roman"/>
                <a:cs typeface="Times New Roman"/>
              </a:rPr>
              <a:t>k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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2" name="object 63"/>
          <p:cNvSpPr txBox="1"/>
          <p:nvPr/>
        </p:nvSpPr>
        <p:spPr>
          <a:xfrm>
            <a:off x="2909904" y="5593706"/>
            <a:ext cx="2486660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6080" algn="l"/>
                <a:tab pos="878205" algn="l"/>
              </a:tabLst>
            </a:pPr>
            <a:r>
              <a:rPr sz="2000" i="1" spc="-45" dirty="0">
                <a:latin typeface="Symbol"/>
                <a:cs typeface="Symbol"/>
              </a:rPr>
              <a:t></a:t>
            </a:r>
            <a:r>
              <a:rPr sz="2000" spc="-45" dirty="0">
                <a:latin typeface="Times New Roman"/>
                <a:cs typeface="Times New Roman"/>
              </a:rPr>
              <a:t>	</a:t>
            </a:r>
            <a:r>
              <a:rPr sz="1900" spc="220" dirty="0">
                <a:latin typeface="Symbol"/>
                <a:cs typeface="Symbol"/>
              </a:rPr>
              <a:t></a:t>
            </a:r>
            <a:r>
              <a:rPr sz="1900" spc="220" dirty="0">
                <a:latin typeface="Times New Roman"/>
                <a:cs typeface="Times New Roman"/>
              </a:rPr>
              <a:t>	</a:t>
            </a:r>
            <a:r>
              <a:rPr sz="1900" spc="20" dirty="0">
                <a:latin typeface="Symbol"/>
                <a:cs typeface="Symbol"/>
              </a:rPr>
              <a:t>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4275" spc="37" baseline="-8771" dirty="0">
                <a:latin typeface="Symbol"/>
                <a:cs typeface="Symbol"/>
              </a:rPr>
              <a:t></a:t>
            </a:r>
            <a:r>
              <a:rPr sz="4275" spc="37" baseline="-8771" dirty="0">
                <a:latin typeface="Times New Roman"/>
                <a:cs typeface="Times New Roman"/>
              </a:rPr>
              <a:t> </a:t>
            </a:r>
            <a:r>
              <a:rPr sz="1900" i="1" spc="35" dirty="0">
                <a:latin typeface="Times New Roman"/>
                <a:cs typeface="Times New Roman"/>
              </a:rPr>
              <a:t>h</a:t>
            </a:r>
            <a:r>
              <a:rPr sz="1900" spc="35" dirty="0">
                <a:latin typeface="Times New Roman"/>
                <a:cs typeface="Times New Roman"/>
              </a:rPr>
              <a:t>(</a:t>
            </a:r>
            <a:r>
              <a:rPr sz="1900" i="1" spc="35" dirty="0">
                <a:latin typeface="Times New Roman"/>
                <a:cs typeface="Times New Roman"/>
              </a:rPr>
              <a:t>n</a:t>
            </a:r>
            <a:r>
              <a:rPr sz="1900" spc="35" dirty="0">
                <a:latin typeface="Times New Roman"/>
                <a:cs typeface="Times New Roman"/>
              </a:rPr>
              <a:t>)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220" dirty="0">
                <a:latin typeface="Symbol"/>
                <a:cs typeface="Symbol"/>
              </a:rPr>
              <a:t>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endParaRPr sz="1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152400"/>
            <a:ext cx="7401141" cy="1143000"/>
          </a:xfrm>
        </p:spPr>
        <p:txBody>
          <a:bodyPr/>
          <a:lstStyle/>
          <a:p>
            <a:r>
              <a:rPr lang="en-US" dirty="0" smtClean="0"/>
              <a:t>2.5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72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532587" y="1085409"/>
            <a:ext cx="3324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00"/>
              </a:spcBef>
              <a:buChar char="•"/>
              <a:tabLst>
                <a:tab pos="287655" algn="l"/>
                <a:tab pos="288290" algn="l"/>
              </a:tabLst>
            </a:pPr>
            <a:r>
              <a:rPr sz="2800" spc="-5" dirty="0">
                <a:latin typeface="Arial"/>
                <a:cs typeface="Arial"/>
              </a:rPr>
              <a:t>Ví </a:t>
            </a:r>
            <a:r>
              <a:rPr sz="2800" spc="5" dirty="0">
                <a:latin typeface="Arial"/>
                <a:cs typeface="Arial"/>
              </a:rPr>
              <a:t>dụ: </a:t>
            </a:r>
            <a:r>
              <a:rPr sz="2800" spc="-5" dirty="0">
                <a:latin typeface="Arial"/>
                <a:cs typeface="Arial"/>
              </a:rPr>
              <a:t>Xét </a:t>
            </a:r>
            <a:r>
              <a:rPr sz="2800" dirty="0">
                <a:latin typeface="Arial"/>
                <a:cs typeface="Arial"/>
              </a:rPr>
              <a:t>hệ bậc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187" y="1514415"/>
            <a:ext cx="4516755" cy="74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35"/>
              </a:lnSpc>
              <a:spcBef>
                <a:spcPts val="100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= –a</a:t>
            </a:r>
            <a:r>
              <a:rPr sz="2175" baseline="-21072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y(n–1) + b</a:t>
            </a:r>
            <a:r>
              <a:rPr sz="2175" baseline="-21072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x(n) +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175" baseline="-21072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x(n–1)</a:t>
            </a:r>
            <a:endParaRPr sz="2200">
              <a:latin typeface="Arial"/>
              <a:cs typeface="Arial"/>
            </a:endParaRPr>
          </a:p>
          <a:p>
            <a:pPr marL="313055">
              <a:lnSpc>
                <a:spcPts val="2995"/>
              </a:lnSpc>
            </a:pPr>
            <a:r>
              <a:rPr sz="2500" dirty="0">
                <a:latin typeface="Arial"/>
                <a:cs typeface="Arial"/>
              </a:rPr>
              <a:t>Sơ </a:t>
            </a:r>
            <a:r>
              <a:rPr sz="2500" spc="-5" dirty="0">
                <a:latin typeface="Arial"/>
                <a:cs typeface="Arial"/>
              </a:rPr>
              <a:t>đồ cấu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trúc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7" name="object 9"/>
          <p:cNvGrpSpPr/>
          <p:nvPr/>
        </p:nvGrpSpPr>
        <p:grpSpPr>
          <a:xfrm>
            <a:off x="4985462" y="1196343"/>
            <a:ext cx="4011295" cy="1681480"/>
            <a:chOff x="5350764" y="1174241"/>
            <a:chExt cx="4011295" cy="1681480"/>
          </a:xfrm>
        </p:grpSpPr>
        <p:sp>
          <p:nvSpPr>
            <p:cNvPr id="8" name="object 10"/>
            <p:cNvSpPr/>
            <p:nvPr/>
          </p:nvSpPr>
          <p:spPr>
            <a:xfrm>
              <a:off x="5350764" y="1174241"/>
              <a:ext cx="4011167" cy="1680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5460339" y="1284287"/>
              <a:ext cx="3792220" cy="1462405"/>
            </a:xfrm>
            <a:custGeom>
              <a:avLst/>
              <a:gdLst/>
              <a:ahLst/>
              <a:cxnLst/>
              <a:rect l="l" t="t" r="r" b="b"/>
              <a:pathLst>
                <a:path w="3792220" h="1462405">
                  <a:moveTo>
                    <a:pt x="3792143" y="0"/>
                  </a:moveTo>
                  <a:lnTo>
                    <a:pt x="0" y="0"/>
                  </a:lnTo>
                  <a:lnTo>
                    <a:pt x="0" y="1462087"/>
                  </a:lnTo>
                  <a:lnTo>
                    <a:pt x="3792143" y="1462087"/>
                  </a:lnTo>
                  <a:lnTo>
                    <a:pt x="3792143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5460339" y="1284287"/>
              <a:ext cx="3792220" cy="1462405"/>
            </a:xfrm>
            <a:custGeom>
              <a:avLst/>
              <a:gdLst/>
              <a:ahLst/>
              <a:cxnLst/>
              <a:rect l="l" t="t" r="r" b="b"/>
              <a:pathLst>
                <a:path w="3792220" h="1462405">
                  <a:moveTo>
                    <a:pt x="0" y="0"/>
                  </a:moveTo>
                  <a:lnTo>
                    <a:pt x="3792143" y="0"/>
                  </a:lnTo>
                  <a:lnTo>
                    <a:pt x="3792143" y="1462087"/>
                  </a:lnTo>
                  <a:lnTo>
                    <a:pt x="0" y="14620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3"/>
          <p:cNvSpPr txBox="1"/>
          <p:nvPr/>
        </p:nvSpPr>
        <p:spPr>
          <a:xfrm>
            <a:off x="8176908" y="1946152"/>
            <a:ext cx="377190" cy="2749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4"/>
          <p:cNvGrpSpPr/>
          <p:nvPr/>
        </p:nvGrpSpPr>
        <p:grpSpPr>
          <a:xfrm>
            <a:off x="4698289" y="1576264"/>
            <a:ext cx="4455795" cy="1080770"/>
            <a:chOff x="5063591" y="1554162"/>
            <a:chExt cx="4455795" cy="1080770"/>
          </a:xfrm>
        </p:grpSpPr>
        <p:sp>
          <p:nvSpPr>
            <p:cNvPr id="13" name="object 15"/>
            <p:cNvSpPr/>
            <p:nvPr/>
          </p:nvSpPr>
          <p:spPr>
            <a:xfrm>
              <a:off x="8082165" y="2353475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5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8082165" y="2353475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5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8736546" y="2198687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5">
                  <a:moveTo>
                    <a:pt x="0" y="0"/>
                  </a:moveTo>
                  <a:lnTo>
                    <a:pt x="0" y="293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8346147" y="24542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7744218" y="1593850"/>
              <a:ext cx="1711325" cy="0"/>
            </a:xfrm>
            <a:custGeom>
              <a:avLst/>
              <a:gdLst/>
              <a:ahLst/>
              <a:cxnLst/>
              <a:rect l="l" t="t" r="r" b="b"/>
              <a:pathLst>
                <a:path w="1711325">
                  <a:moveTo>
                    <a:pt x="0" y="0"/>
                  </a:moveTo>
                  <a:lnTo>
                    <a:pt x="17113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9442843" y="1555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8736546" y="1593850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8698446" y="18478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7195604" y="159385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81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7485722" y="1555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5069941" y="1592262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02857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6085814" y="1554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7"/>
          <p:cNvSpPr txBox="1"/>
          <p:nvPr/>
        </p:nvSpPr>
        <p:spPr>
          <a:xfrm>
            <a:off x="5265293" y="1946152"/>
            <a:ext cx="375285" cy="2749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8"/>
          <p:cNvGrpSpPr/>
          <p:nvPr/>
        </p:nvGrpSpPr>
        <p:grpSpPr>
          <a:xfrm>
            <a:off x="5407775" y="1609602"/>
            <a:ext cx="646430" cy="1056005"/>
            <a:chOff x="5773077" y="1587500"/>
            <a:chExt cx="646430" cy="1056005"/>
          </a:xfrm>
        </p:grpSpPr>
        <p:sp>
          <p:nvSpPr>
            <p:cNvPr id="27" name="object 29"/>
            <p:cNvSpPr/>
            <p:nvPr/>
          </p:nvSpPr>
          <p:spPr>
            <a:xfrm>
              <a:off x="5811177" y="1593850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5773077" y="18478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/>
            <p:cNvSpPr/>
            <p:nvPr/>
          </p:nvSpPr>
          <p:spPr>
            <a:xfrm>
              <a:off x="5811177" y="2198687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5">
                  <a:moveTo>
                    <a:pt x="0" y="0"/>
                  </a:moveTo>
                  <a:lnTo>
                    <a:pt x="0" y="293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5811177" y="2492375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>
                  <a:moveTo>
                    <a:pt x="0" y="0"/>
                  </a:moveTo>
                  <a:lnTo>
                    <a:pt x="2873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6085814" y="24542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6153416" y="2362200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4" h="274955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5"/>
            <p:cNvSpPr/>
            <p:nvPr/>
          </p:nvSpPr>
          <p:spPr>
            <a:xfrm>
              <a:off x="6153416" y="2362200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4" h="274955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6"/>
          <p:cNvSpPr txBox="1"/>
          <p:nvPr/>
        </p:nvSpPr>
        <p:spPr>
          <a:xfrm>
            <a:off x="5944642" y="2192150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7280631" y="2146113"/>
            <a:ext cx="112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6084" algn="l"/>
                <a:tab pos="1090295" algn="l"/>
              </a:tabLst>
            </a:pPr>
            <a:r>
              <a:rPr sz="18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CC3300"/>
                </a:solidFill>
                <a:latin typeface="Arial"/>
                <a:cs typeface="Arial"/>
              </a:rPr>
              <a:t>-a</a:t>
            </a:r>
            <a:r>
              <a:rPr sz="1800" b="1" spc="-3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r>
              <a:rPr sz="1800" b="1" u="sng" baseline="-20833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6" name="object 38"/>
          <p:cNvSpPr txBox="1"/>
          <p:nvPr/>
        </p:nvSpPr>
        <p:spPr>
          <a:xfrm>
            <a:off x="4589044" y="1271400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9"/>
          <p:cNvSpPr txBox="1"/>
          <p:nvPr/>
        </p:nvSpPr>
        <p:spPr>
          <a:xfrm>
            <a:off x="8763000" y="1271400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40"/>
          <p:cNvGrpSpPr/>
          <p:nvPr/>
        </p:nvGrpSpPr>
        <p:grpSpPr>
          <a:xfrm>
            <a:off x="5781764" y="1465139"/>
            <a:ext cx="833755" cy="287655"/>
            <a:chOff x="6147066" y="1443037"/>
            <a:chExt cx="833755" cy="287655"/>
          </a:xfrm>
        </p:grpSpPr>
        <p:sp>
          <p:nvSpPr>
            <p:cNvPr id="39" name="object 41"/>
            <p:cNvSpPr/>
            <p:nvPr/>
          </p:nvSpPr>
          <p:spPr>
            <a:xfrm>
              <a:off x="6153416" y="1449387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4" h="274955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6153416" y="1449387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4" h="274955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3"/>
            <p:cNvSpPr/>
            <p:nvPr/>
          </p:nvSpPr>
          <p:spPr>
            <a:xfrm>
              <a:off x="6435458" y="1592262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5">
                  <a:moveTo>
                    <a:pt x="0" y="0"/>
                  </a:moveTo>
                  <a:lnTo>
                    <a:pt x="48167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4"/>
            <p:cNvSpPr/>
            <p:nvPr/>
          </p:nvSpPr>
          <p:spPr>
            <a:xfrm>
              <a:off x="6904431" y="1554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5"/>
          <p:cNvSpPr txBox="1"/>
          <p:nvPr/>
        </p:nvSpPr>
        <p:spPr>
          <a:xfrm>
            <a:off x="5922277" y="1271400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4" name="object 46"/>
          <p:cNvGrpSpPr/>
          <p:nvPr/>
        </p:nvGrpSpPr>
        <p:grpSpPr>
          <a:xfrm>
            <a:off x="5205629" y="1390527"/>
            <a:ext cx="3529965" cy="1612900"/>
            <a:chOff x="5570931" y="1368425"/>
            <a:chExt cx="3529965" cy="1612900"/>
          </a:xfrm>
        </p:grpSpPr>
        <p:sp>
          <p:nvSpPr>
            <p:cNvPr id="45" name="object 47"/>
            <p:cNvSpPr/>
            <p:nvPr/>
          </p:nvSpPr>
          <p:spPr>
            <a:xfrm>
              <a:off x="7097585" y="1763712"/>
              <a:ext cx="0" cy="728980"/>
            </a:xfrm>
            <a:custGeom>
              <a:avLst/>
              <a:gdLst/>
              <a:ahLst/>
              <a:cxnLst/>
              <a:rect l="l" t="t" r="r" b="b"/>
              <a:pathLst>
                <a:path h="728980">
                  <a:moveTo>
                    <a:pt x="0" y="7286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8"/>
            <p:cNvSpPr/>
            <p:nvPr/>
          </p:nvSpPr>
          <p:spPr>
            <a:xfrm>
              <a:off x="7059485" y="17002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9"/>
            <p:cNvSpPr/>
            <p:nvPr/>
          </p:nvSpPr>
          <p:spPr>
            <a:xfrm>
              <a:off x="7684033" y="1763712"/>
              <a:ext cx="0" cy="728980"/>
            </a:xfrm>
            <a:custGeom>
              <a:avLst/>
              <a:gdLst/>
              <a:ahLst/>
              <a:cxnLst/>
              <a:rect l="l" t="t" r="r" b="b"/>
              <a:pathLst>
                <a:path h="728980">
                  <a:moveTo>
                    <a:pt x="0" y="7286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7645933" y="17002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1"/>
            <p:cNvSpPr/>
            <p:nvPr/>
          </p:nvSpPr>
          <p:spPr>
            <a:xfrm>
              <a:off x="6395910" y="2492375"/>
              <a:ext cx="701675" cy="0"/>
            </a:xfrm>
            <a:custGeom>
              <a:avLst/>
              <a:gdLst/>
              <a:ahLst/>
              <a:cxnLst/>
              <a:rect l="l" t="t" r="r" b="b"/>
              <a:pathLst>
                <a:path w="701675">
                  <a:moveTo>
                    <a:pt x="0" y="0"/>
                  </a:moveTo>
                  <a:lnTo>
                    <a:pt x="7016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2"/>
            <p:cNvSpPr/>
            <p:nvPr/>
          </p:nvSpPr>
          <p:spPr>
            <a:xfrm>
              <a:off x="5577281" y="1374775"/>
              <a:ext cx="3517265" cy="1295400"/>
            </a:xfrm>
            <a:custGeom>
              <a:avLst/>
              <a:gdLst/>
              <a:ahLst/>
              <a:cxnLst/>
              <a:rect l="l" t="t" r="r" b="b"/>
              <a:pathLst>
                <a:path w="3517265" h="1295400">
                  <a:moveTo>
                    <a:pt x="0" y="0"/>
                  </a:moveTo>
                  <a:lnTo>
                    <a:pt x="1700872" y="0"/>
                  </a:lnTo>
                  <a:lnTo>
                    <a:pt x="1700872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  <a:path w="3517265" h="1295400">
                  <a:moveTo>
                    <a:pt x="1865972" y="0"/>
                  </a:moveTo>
                  <a:lnTo>
                    <a:pt x="3516972" y="0"/>
                  </a:lnTo>
                  <a:lnTo>
                    <a:pt x="3516972" y="1295400"/>
                  </a:lnTo>
                  <a:lnTo>
                    <a:pt x="1865972" y="1295400"/>
                  </a:lnTo>
                  <a:lnTo>
                    <a:pt x="1865972" y="0"/>
                  </a:lnTo>
                  <a:close/>
                </a:path>
              </a:pathLst>
            </a:custGeom>
            <a:ln w="12700">
              <a:solidFill>
                <a:srgbClr val="99CC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3"/>
            <p:cNvSpPr/>
            <p:nvPr/>
          </p:nvSpPr>
          <p:spPr>
            <a:xfrm>
              <a:off x="7109612" y="2517775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41" y="4644"/>
                  </a:lnTo>
                  <a:lnTo>
                    <a:pt x="151256" y="17964"/>
                  </a:lnTo>
                  <a:lnTo>
                    <a:pt x="109189" y="39041"/>
                  </a:lnTo>
                  <a:lnTo>
                    <a:pt x="72537" y="66955"/>
                  </a:lnTo>
                  <a:lnTo>
                    <a:pt x="42296" y="100788"/>
                  </a:lnTo>
                  <a:lnTo>
                    <a:pt x="19462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7109612" y="2517775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2" y="139619"/>
                  </a:lnTo>
                  <a:lnTo>
                    <a:pt x="42296" y="100788"/>
                  </a:lnTo>
                  <a:lnTo>
                    <a:pt x="72537" y="66955"/>
                  </a:lnTo>
                  <a:lnTo>
                    <a:pt x="109189" y="39041"/>
                  </a:lnTo>
                  <a:lnTo>
                    <a:pt x="151256" y="17964"/>
                  </a:lnTo>
                  <a:lnTo>
                    <a:pt x="197741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5"/>
          <p:cNvSpPr txBox="1"/>
          <p:nvPr/>
        </p:nvSpPr>
        <p:spPr>
          <a:xfrm>
            <a:off x="6833274" y="2612521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6"/>
          <p:cNvSpPr txBox="1"/>
          <p:nvPr/>
        </p:nvSpPr>
        <p:spPr>
          <a:xfrm>
            <a:off x="6781839" y="129669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v(n)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object 57"/>
          <p:cNvSpPr/>
          <p:nvPr/>
        </p:nvSpPr>
        <p:spPr>
          <a:xfrm>
            <a:off x="6608979" y="1500064"/>
            <a:ext cx="24659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8"/>
          <p:cNvSpPr txBox="1"/>
          <p:nvPr/>
        </p:nvSpPr>
        <p:spPr>
          <a:xfrm>
            <a:off x="6667539" y="1490412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9"/>
          <p:cNvSpPr/>
          <p:nvPr/>
        </p:nvSpPr>
        <p:spPr>
          <a:xfrm>
            <a:off x="7195427" y="1500064"/>
            <a:ext cx="246595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0"/>
          <p:cNvSpPr txBox="1"/>
          <p:nvPr/>
        </p:nvSpPr>
        <p:spPr>
          <a:xfrm>
            <a:off x="7253986" y="1490412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61"/>
          <p:cNvGrpSpPr/>
          <p:nvPr/>
        </p:nvGrpSpPr>
        <p:grpSpPr>
          <a:xfrm>
            <a:off x="4704639" y="2982472"/>
            <a:ext cx="4447388" cy="1679447"/>
            <a:chOff x="5069941" y="2960370"/>
            <a:chExt cx="4447388" cy="1679447"/>
          </a:xfrm>
        </p:grpSpPr>
        <p:sp>
          <p:nvSpPr>
            <p:cNvPr id="60" name="object 62"/>
            <p:cNvSpPr/>
            <p:nvPr/>
          </p:nvSpPr>
          <p:spPr>
            <a:xfrm>
              <a:off x="5350764" y="2960370"/>
              <a:ext cx="4011167" cy="1679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5460339" y="3070225"/>
              <a:ext cx="3792220" cy="1462405"/>
            </a:xfrm>
            <a:custGeom>
              <a:avLst/>
              <a:gdLst/>
              <a:ahLst/>
              <a:cxnLst/>
              <a:rect l="l" t="t" r="r" b="b"/>
              <a:pathLst>
                <a:path w="3792220" h="1462404">
                  <a:moveTo>
                    <a:pt x="3792143" y="0"/>
                  </a:moveTo>
                  <a:lnTo>
                    <a:pt x="0" y="0"/>
                  </a:lnTo>
                  <a:lnTo>
                    <a:pt x="0" y="1462087"/>
                  </a:lnTo>
                  <a:lnTo>
                    <a:pt x="3792143" y="1462087"/>
                  </a:lnTo>
                  <a:lnTo>
                    <a:pt x="3792143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5460339" y="3070225"/>
              <a:ext cx="3792220" cy="1462405"/>
            </a:xfrm>
            <a:custGeom>
              <a:avLst/>
              <a:gdLst/>
              <a:ahLst/>
              <a:cxnLst/>
              <a:rect l="l" t="t" r="r" b="b"/>
              <a:pathLst>
                <a:path w="3792220" h="1462404">
                  <a:moveTo>
                    <a:pt x="0" y="0"/>
                  </a:moveTo>
                  <a:lnTo>
                    <a:pt x="3792143" y="0"/>
                  </a:lnTo>
                  <a:lnTo>
                    <a:pt x="3792143" y="1462087"/>
                  </a:lnTo>
                  <a:lnTo>
                    <a:pt x="0" y="14620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5"/>
            <p:cNvSpPr/>
            <p:nvPr/>
          </p:nvSpPr>
          <p:spPr>
            <a:xfrm>
              <a:off x="9087383" y="3392487"/>
              <a:ext cx="367030" cy="0"/>
            </a:xfrm>
            <a:custGeom>
              <a:avLst/>
              <a:gdLst/>
              <a:ahLst/>
              <a:cxnLst/>
              <a:rect l="l" t="t" r="r" b="b"/>
              <a:pathLst>
                <a:path w="367029">
                  <a:moveTo>
                    <a:pt x="0" y="0"/>
                  </a:moveTo>
                  <a:lnTo>
                    <a:pt x="36644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9441129" y="3354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5069941" y="3392487"/>
              <a:ext cx="2901950" cy="0"/>
            </a:xfrm>
            <a:custGeom>
              <a:avLst/>
              <a:gdLst/>
              <a:ahLst/>
              <a:cxnLst/>
              <a:rect l="l" t="t" r="r" b="b"/>
              <a:pathLst>
                <a:path w="2901950">
                  <a:moveTo>
                    <a:pt x="0" y="0"/>
                  </a:moveTo>
                  <a:lnTo>
                    <a:pt x="29014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7958670" y="3354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9"/>
          <p:cNvSpPr txBox="1"/>
          <p:nvPr/>
        </p:nvSpPr>
        <p:spPr>
          <a:xfrm>
            <a:off x="7141591" y="3732089"/>
            <a:ext cx="375285" cy="2749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8" name="object 70"/>
          <p:cNvGrpSpPr/>
          <p:nvPr/>
        </p:nvGrpSpPr>
        <p:grpSpPr>
          <a:xfrm>
            <a:off x="7284060" y="3395539"/>
            <a:ext cx="646430" cy="1056005"/>
            <a:chOff x="7649362" y="3373437"/>
            <a:chExt cx="646430" cy="1056005"/>
          </a:xfrm>
        </p:grpSpPr>
        <p:sp>
          <p:nvSpPr>
            <p:cNvPr id="69" name="object 71"/>
            <p:cNvSpPr/>
            <p:nvPr/>
          </p:nvSpPr>
          <p:spPr>
            <a:xfrm>
              <a:off x="7687462" y="3379787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7649362" y="36337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3"/>
            <p:cNvSpPr/>
            <p:nvPr/>
          </p:nvSpPr>
          <p:spPr>
            <a:xfrm>
              <a:off x="7687462" y="398462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0"/>
                  </a:moveTo>
                  <a:lnTo>
                    <a:pt x="0" y="293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7687462" y="4278312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>
                  <a:moveTo>
                    <a:pt x="0" y="0"/>
                  </a:moveTo>
                  <a:lnTo>
                    <a:pt x="2873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7962112" y="42402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8029702" y="4148137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8029702" y="4148137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8"/>
          <p:cNvSpPr txBox="1"/>
          <p:nvPr/>
        </p:nvSpPr>
        <p:spPr>
          <a:xfrm>
            <a:off x="7820927" y="3978088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7" name="object 79"/>
          <p:cNvSpPr txBox="1"/>
          <p:nvPr/>
        </p:nvSpPr>
        <p:spPr>
          <a:xfrm>
            <a:off x="4589044" y="3057338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80"/>
          <p:cNvSpPr txBox="1"/>
          <p:nvPr/>
        </p:nvSpPr>
        <p:spPr>
          <a:xfrm>
            <a:off x="8763000" y="3057338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79" name="object 81"/>
          <p:cNvGrpSpPr/>
          <p:nvPr/>
        </p:nvGrpSpPr>
        <p:grpSpPr>
          <a:xfrm>
            <a:off x="7658050" y="3265364"/>
            <a:ext cx="869950" cy="287655"/>
            <a:chOff x="8023352" y="3243262"/>
            <a:chExt cx="869950" cy="287655"/>
          </a:xfrm>
        </p:grpSpPr>
        <p:sp>
          <p:nvSpPr>
            <p:cNvPr id="80" name="object 82"/>
            <p:cNvSpPr/>
            <p:nvPr/>
          </p:nvSpPr>
          <p:spPr>
            <a:xfrm>
              <a:off x="8029702" y="3249612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3"/>
            <p:cNvSpPr/>
            <p:nvPr/>
          </p:nvSpPr>
          <p:spPr>
            <a:xfrm>
              <a:off x="8029702" y="3249612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4"/>
            <p:cNvSpPr/>
            <p:nvPr/>
          </p:nvSpPr>
          <p:spPr>
            <a:xfrm>
              <a:off x="8268754" y="3392487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40">
                  <a:moveTo>
                    <a:pt x="0" y="0"/>
                  </a:moveTo>
                  <a:lnTo>
                    <a:pt x="5607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5"/>
            <p:cNvSpPr/>
            <p:nvPr/>
          </p:nvSpPr>
          <p:spPr>
            <a:xfrm>
              <a:off x="8816848" y="3354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6"/>
          <p:cNvSpPr txBox="1"/>
          <p:nvPr/>
        </p:nvSpPr>
        <p:spPr>
          <a:xfrm>
            <a:off x="7798575" y="3057338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85" name="object 87"/>
          <p:cNvGrpSpPr/>
          <p:nvPr/>
        </p:nvGrpSpPr>
        <p:grpSpPr>
          <a:xfrm>
            <a:off x="7081927" y="3176464"/>
            <a:ext cx="1713864" cy="1308100"/>
            <a:chOff x="7447229" y="3154362"/>
            <a:chExt cx="1713864" cy="1308100"/>
          </a:xfrm>
        </p:grpSpPr>
        <p:sp>
          <p:nvSpPr>
            <p:cNvPr id="86" name="object 88"/>
            <p:cNvSpPr/>
            <p:nvPr/>
          </p:nvSpPr>
          <p:spPr>
            <a:xfrm>
              <a:off x="8973870" y="3549650"/>
              <a:ext cx="0" cy="728980"/>
            </a:xfrm>
            <a:custGeom>
              <a:avLst/>
              <a:gdLst/>
              <a:ahLst/>
              <a:cxnLst/>
              <a:rect l="l" t="t" r="r" b="b"/>
              <a:pathLst>
                <a:path h="728979">
                  <a:moveTo>
                    <a:pt x="0" y="7286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9"/>
            <p:cNvSpPr/>
            <p:nvPr/>
          </p:nvSpPr>
          <p:spPr>
            <a:xfrm>
              <a:off x="8935783" y="3486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0"/>
            <p:cNvSpPr/>
            <p:nvPr/>
          </p:nvSpPr>
          <p:spPr>
            <a:xfrm>
              <a:off x="8272195" y="4278312"/>
              <a:ext cx="701675" cy="0"/>
            </a:xfrm>
            <a:custGeom>
              <a:avLst/>
              <a:gdLst/>
              <a:ahLst/>
              <a:cxnLst/>
              <a:rect l="l" t="t" r="r" b="b"/>
              <a:pathLst>
                <a:path w="701675">
                  <a:moveTo>
                    <a:pt x="0" y="0"/>
                  </a:moveTo>
                  <a:lnTo>
                    <a:pt x="7016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1"/>
            <p:cNvSpPr/>
            <p:nvPr/>
          </p:nvSpPr>
          <p:spPr>
            <a:xfrm>
              <a:off x="7453579" y="3160712"/>
              <a:ext cx="1701164" cy="1295400"/>
            </a:xfrm>
            <a:custGeom>
              <a:avLst/>
              <a:gdLst/>
              <a:ahLst/>
              <a:cxnLst/>
              <a:rect l="l" t="t" r="r" b="b"/>
              <a:pathLst>
                <a:path w="1701165" h="1295400">
                  <a:moveTo>
                    <a:pt x="0" y="0"/>
                  </a:moveTo>
                  <a:lnTo>
                    <a:pt x="1700872" y="0"/>
                  </a:lnTo>
                  <a:lnTo>
                    <a:pt x="1700872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9CC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2"/>
            <p:cNvSpPr/>
            <p:nvPr/>
          </p:nvSpPr>
          <p:spPr>
            <a:xfrm>
              <a:off x="8850579" y="3263900"/>
              <a:ext cx="246595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3"/>
          <p:cNvSpPr txBox="1"/>
          <p:nvPr/>
        </p:nvSpPr>
        <p:spPr>
          <a:xfrm>
            <a:off x="8543837" y="3276349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4"/>
          <p:cNvSpPr txBox="1"/>
          <p:nvPr/>
        </p:nvSpPr>
        <p:spPr>
          <a:xfrm>
            <a:off x="6336729" y="3732089"/>
            <a:ext cx="377190" cy="2749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5"/>
          <p:cNvGrpSpPr/>
          <p:nvPr/>
        </p:nvGrpSpPr>
        <p:grpSpPr>
          <a:xfrm>
            <a:off x="5472202" y="3395539"/>
            <a:ext cx="1097280" cy="1047115"/>
            <a:chOff x="5837504" y="3373437"/>
            <a:chExt cx="1097280" cy="1047115"/>
          </a:xfrm>
        </p:grpSpPr>
        <p:sp>
          <p:nvSpPr>
            <p:cNvPr id="94" name="object 96"/>
            <p:cNvSpPr/>
            <p:nvPr/>
          </p:nvSpPr>
          <p:spPr>
            <a:xfrm>
              <a:off x="6241986" y="4139399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7"/>
            <p:cNvSpPr/>
            <p:nvPr/>
          </p:nvSpPr>
          <p:spPr>
            <a:xfrm>
              <a:off x="6241986" y="4139399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8"/>
            <p:cNvSpPr/>
            <p:nvPr/>
          </p:nvSpPr>
          <p:spPr>
            <a:xfrm>
              <a:off x="6896366" y="398462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0"/>
                  </a:moveTo>
                  <a:lnTo>
                    <a:pt x="0" y="293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9"/>
            <p:cNvSpPr/>
            <p:nvPr/>
          </p:nvSpPr>
          <p:spPr>
            <a:xfrm>
              <a:off x="6569468" y="4278312"/>
              <a:ext cx="327025" cy="0"/>
            </a:xfrm>
            <a:custGeom>
              <a:avLst/>
              <a:gdLst/>
              <a:ahLst/>
              <a:cxnLst/>
              <a:rect l="l" t="t" r="r" b="b"/>
              <a:pathLst>
                <a:path w="327025">
                  <a:moveTo>
                    <a:pt x="32689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00"/>
            <p:cNvSpPr/>
            <p:nvPr/>
          </p:nvSpPr>
          <p:spPr>
            <a:xfrm>
              <a:off x="6505981" y="42402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1"/>
            <p:cNvSpPr/>
            <p:nvPr/>
          </p:nvSpPr>
          <p:spPr>
            <a:xfrm>
              <a:off x="5843854" y="4278312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>
                  <a:moveTo>
                    <a:pt x="3886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2"/>
            <p:cNvSpPr/>
            <p:nvPr/>
          </p:nvSpPr>
          <p:spPr>
            <a:xfrm>
              <a:off x="6896366" y="3379787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3"/>
            <p:cNvSpPr/>
            <p:nvPr/>
          </p:nvSpPr>
          <p:spPr>
            <a:xfrm>
              <a:off x="6858266" y="36337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4"/>
          <p:cNvSpPr txBox="1"/>
          <p:nvPr/>
        </p:nvSpPr>
        <p:spPr>
          <a:xfrm>
            <a:off x="5886171" y="3932050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-a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103" name="object 105"/>
          <p:cNvGrpSpPr/>
          <p:nvPr/>
        </p:nvGrpSpPr>
        <p:grpSpPr>
          <a:xfrm>
            <a:off x="5231435" y="3176464"/>
            <a:ext cx="1663700" cy="1308100"/>
            <a:chOff x="5596737" y="3154362"/>
            <a:chExt cx="1663700" cy="1308100"/>
          </a:xfrm>
        </p:grpSpPr>
        <p:sp>
          <p:nvSpPr>
            <p:cNvPr id="104" name="object 106"/>
            <p:cNvSpPr/>
            <p:nvPr/>
          </p:nvSpPr>
          <p:spPr>
            <a:xfrm>
              <a:off x="5843854" y="3549650"/>
              <a:ext cx="0" cy="728980"/>
            </a:xfrm>
            <a:custGeom>
              <a:avLst/>
              <a:gdLst/>
              <a:ahLst/>
              <a:cxnLst/>
              <a:rect l="l" t="t" r="r" b="b"/>
              <a:pathLst>
                <a:path h="728979">
                  <a:moveTo>
                    <a:pt x="0" y="7286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7"/>
            <p:cNvSpPr/>
            <p:nvPr/>
          </p:nvSpPr>
          <p:spPr>
            <a:xfrm>
              <a:off x="5805754" y="3486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8"/>
            <p:cNvSpPr/>
            <p:nvPr/>
          </p:nvSpPr>
          <p:spPr>
            <a:xfrm>
              <a:off x="5603087" y="3160712"/>
              <a:ext cx="1651000" cy="1295400"/>
            </a:xfrm>
            <a:custGeom>
              <a:avLst/>
              <a:gdLst/>
              <a:ahLst/>
              <a:cxnLst/>
              <a:rect l="l" t="t" r="r" b="b"/>
              <a:pathLst>
                <a:path w="1651000" h="1295400">
                  <a:moveTo>
                    <a:pt x="0" y="0"/>
                  </a:moveTo>
                  <a:lnTo>
                    <a:pt x="1651000" y="0"/>
                  </a:lnTo>
                  <a:lnTo>
                    <a:pt x="16510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9CC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9"/>
            <p:cNvSpPr/>
            <p:nvPr/>
          </p:nvSpPr>
          <p:spPr>
            <a:xfrm>
              <a:off x="5720562" y="3263900"/>
              <a:ext cx="246595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10"/>
          <p:cNvSpPr txBox="1"/>
          <p:nvPr/>
        </p:nvSpPr>
        <p:spPr>
          <a:xfrm>
            <a:off x="5413807" y="3276349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9" name="object 111"/>
          <p:cNvGrpSpPr/>
          <p:nvPr/>
        </p:nvGrpSpPr>
        <p:grpSpPr>
          <a:xfrm>
            <a:off x="6737960" y="4319464"/>
            <a:ext cx="508000" cy="469900"/>
            <a:chOff x="7103262" y="4297362"/>
            <a:chExt cx="508000" cy="469900"/>
          </a:xfrm>
        </p:grpSpPr>
        <p:sp>
          <p:nvSpPr>
            <p:cNvPr id="110" name="object 112"/>
            <p:cNvSpPr/>
            <p:nvPr/>
          </p:nvSpPr>
          <p:spPr>
            <a:xfrm>
              <a:off x="7109612" y="430371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41" y="4644"/>
                  </a:lnTo>
                  <a:lnTo>
                    <a:pt x="151256" y="17964"/>
                  </a:lnTo>
                  <a:lnTo>
                    <a:pt x="109189" y="39041"/>
                  </a:lnTo>
                  <a:lnTo>
                    <a:pt x="72537" y="66955"/>
                  </a:lnTo>
                  <a:lnTo>
                    <a:pt x="42296" y="100788"/>
                  </a:lnTo>
                  <a:lnTo>
                    <a:pt x="19462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3"/>
            <p:cNvSpPr/>
            <p:nvPr/>
          </p:nvSpPr>
          <p:spPr>
            <a:xfrm>
              <a:off x="7109612" y="4303712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2" y="139619"/>
                  </a:lnTo>
                  <a:lnTo>
                    <a:pt x="42296" y="100788"/>
                  </a:lnTo>
                  <a:lnTo>
                    <a:pt x="72537" y="66955"/>
                  </a:lnTo>
                  <a:lnTo>
                    <a:pt x="109189" y="39041"/>
                  </a:lnTo>
                  <a:lnTo>
                    <a:pt x="151256" y="17964"/>
                  </a:lnTo>
                  <a:lnTo>
                    <a:pt x="197741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4"/>
          <p:cNvSpPr txBox="1"/>
          <p:nvPr/>
        </p:nvSpPr>
        <p:spPr>
          <a:xfrm>
            <a:off x="6833274" y="4398458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3" name="object 115"/>
          <p:cNvGrpSpPr/>
          <p:nvPr/>
        </p:nvGrpSpPr>
        <p:grpSpPr>
          <a:xfrm>
            <a:off x="4698289" y="4782316"/>
            <a:ext cx="4453890" cy="1680210"/>
            <a:chOff x="5063591" y="4760214"/>
            <a:chExt cx="4453890" cy="1680210"/>
          </a:xfrm>
        </p:grpSpPr>
        <p:sp>
          <p:nvSpPr>
            <p:cNvPr id="114" name="object 116"/>
            <p:cNvSpPr/>
            <p:nvPr/>
          </p:nvSpPr>
          <p:spPr>
            <a:xfrm>
              <a:off x="5350764" y="4760214"/>
              <a:ext cx="4011167" cy="1680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7"/>
            <p:cNvSpPr/>
            <p:nvPr/>
          </p:nvSpPr>
          <p:spPr>
            <a:xfrm>
              <a:off x="5460339" y="4870450"/>
              <a:ext cx="3792220" cy="1462405"/>
            </a:xfrm>
            <a:custGeom>
              <a:avLst/>
              <a:gdLst/>
              <a:ahLst/>
              <a:cxnLst/>
              <a:rect l="l" t="t" r="r" b="b"/>
              <a:pathLst>
                <a:path w="3792220" h="1462404">
                  <a:moveTo>
                    <a:pt x="3792143" y="0"/>
                  </a:moveTo>
                  <a:lnTo>
                    <a:pt x="0" y="0"/>
                  </a:lnTo>
                  <a:lnTo>
                    <a:pt x="0" y="1462087"/>
                  </a:lnTo>
                  <a:lnTo>
                    <a:pt x="3792143" y="1462087"/>
                  </a:lnTo>
                  <a:lnTo>
                    <a:pt x="3792143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8"/>
            <p:cNvSpPr/>
            <p:nvPr/>
          </p:nvSpPr>
          <p:spPr>
            <a:xfrm>
              <a:off x="5460339" y="4870450"/>
              <a:ext cx="3792220" cy="1462405"/>
            </a:xfrm>
            <a:custGeom>
              <a:avLst/>
              <a:gdLst/>
              <a:ahLst/>
              <a:cxnLst/>
              <a:rect l="l" t="t" r="r" b="b"/>
              <a:pathLst>
                <a:path w="3792220" h="1462404">
                  <a:moveTo>
                    <a:pt x="0" y="0"/>
                  </a:moveTo>
                  <a:lnTo>
                    <a:pt x="3792143" y="0"/>
                  </a:lnTo>
                  <a:lnTo>
                    <a:pt x="3792143" y="1462087"/>
                  </a:lnTo>
                  <a:lnTo>
                    <a:pt x="0" y="14620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9"/>
            <p:cNvSpPr/>
            <p:nvPr/>
          </p:nvSpPr>
          <p:spPr>
            <a:xfrm>
              <a:off x="9087383" y="5192712"/>
              <a:ext cx="367030" cy="0"/>
            </a:xfrm>
            <a:custGeom>
              <a:avLst/>
              <a:gdLst/>
              <a:ahLst/>
              <a:cxnLst/>
              <a:rect l="l" t="t" r="r" b="b"/>
              <a:pathLst>
                <a:path w="367029">
                  <a:moveTo>
                    <a:pt x="0" y="0"/>
                  </a:moveTo>
                  <a:lnTo>
                    <a:pt x="36644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20"/>
            <p:cNvSpPr/>
            <p:nvPr/>
          </p:nvSpPr>
          <p:spPr>
            <a:xfrm>
              <a:off x="9441129" y="51546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21"/>
            <p:cNvSpPr/>
            <p:nvPr/>
          </p:nvSpPr>
          <p:spPr>
            <a:xfrm>
              <a:off x="5069941" y="5192712"/>
              <a:ext cx="2901950" cy="0"/>
            </a:xfrm>
            <a:custGeom>
              <a:avLst/>
              <a:gdLst/>
              <a:ahLst/>
              <a:cxnLst/>
              <a:rect l="l" t="t" r="r" b="b"/>
              <a:pathLst>
                <a:path w="2901950">
                  <a:moveTo>
                    <a:pt x="0" y="0"/>
                  </a:moveTo>
                  <a:lnTo>
                    <a:pt x="29014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2"/>
            <p:cNvSpPr/>
            <p:nvPr/>
          </p:nvSpPr>
          <p:spPr>
            <a:xfrm>
              <a:off x="7958670" y="51546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3"/>
            <p:cNvSpPr/>
            <p:nvPr/>
          </p:nvSpPr>
          <p:spPr>
            <a:xfrm>
              <a:off x="7331468" y="6057901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79">
                  <a:moveTo>
                    <a:pt x="0" y="0"/>
                  </a:moveTo>
                  <a:lnTo>
                    <a:pt x="63988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4"/>
            <p:cNvSpPr/>
            <p:nvPr/>
          </p:nvSpPr>
          <p:spPr>
            <a:xfrm>
              <a:off x="7958670" y="6019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5"/>
            <p:cNvSpPr/>
            <p:nvPr/>
          </p:nvSpPr>
          <p:spPr>
            <a:xfrm>
              <a:off x="8029702" y="5916613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6"/>
            <p:cNvSpPr/>
            <p:nvPr/>
          </p:nvSpPr>
          <p:spPr>
            <a:xfrm>
              <a:off x="8029702" y="5916613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7"/>
          <p:cNvSpPr txBox="1"/>
          <p:nvPr/>
        </p:nvSpPr>
        <p:spPr>
          <a:xfrm>
            <a:off x="7820927" y="5746563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6" name="object 128"/>
          <p:cNvSpPr txBox="1"/>
          <p:nvPr/>
        </p:nvSpPr>
        <p:spPr>
          <a:xfrm>
            <a:off x="4589044" y="485756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9"/>
          <p:cNvSpPr txBox="1"/>
          <p:nvPr/>
        </p:nvSpPr>
        <p:spPr>
          <a:xfrm>
            <a:off x="8763000" y="485756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28" name="object 130"/>
          <p:cNvGrpSpPr/>
          <p:nvPr/>
        </p:nvGrpSpPr>
        <p:grpSpPr>
          <a:xfrm>
            <a:off x="7658050" y="5065589"/>
            <a:ext cx="869950" cy="287655"/>
            <a:chOff x="8023352" y="5043487"/>
            <a:chExt cx="869950" cy="287655"/>
          </a:xfrm>
        </p:grpSpPr>
        <p:sp>
          <p:nvSpPr>
            <p:cNvPr id="129" name="object 131"/>
            <p:cNvSpPr/>
            <p:nvPr/>
          </p:nvSpPr>
          <p:spPr>
            <a:xfrm>
              <a:off x="8029702" y="5049837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2"/>
            <p:cNvSpPr/>
            <p:nvPr/>
          </p:nvSpPr>
          <p:spPr>
            <a:xfrm>
              <a:off x="8029702" y="5049837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3"/>
            <p:cNvSpPr/>
            <p:nvPr/>
          </p:nvSpPr>
          <p:spPr>
            <a:xfrm>
              <a:off x="8268754" y="5192712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40">
                  <a:moveTo>
                    <a:pt x="0" y="0"/>
                  </a:moveTo>
                  <a:lnTo>
                    <a:pt x="5607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4"/>
            <p:cNvSpPr/>
            <p:nvPr/>
          </p:nvSpPr>
          <p:spPr>
            <a:xfrm>
              <a:off x="8816848" y="51546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5"/>
          <p:cNvSpPr txBox="1"/>
          <p:nvPr/>
        </p:nvSpPr>
        <p:spPr>
          <a:xfrm>
            <a:off x="7798575" y="4857563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134" name="object 136"/>
          <p:cNvGrpSpPr/>
          <p:nvPr/>
        </p:nvGrpSpPr>
        <p:grpSpPr>
          <a:xfrm>
            <a:off x="7900543" y="5086227"/>
            <a:ext cx="831850" cy="1000125"/>
            <a:chOff x="8265845" y="5064125"/>
            <a:chExt cx="831850" cy="1000125"/>
          </a:xfrm>
        </p:grpSpPr>
        <p:sp>
          <p:nvSpPr>
            <p:cNvPr id="135" name="object 137"/>
            <p:cNvSpPr/>
            <p:nvPr/>
          </p:nvSpPr>
          <p:spPr>
            <a:xfrm>
              <a:off x="8970429" y="5349876"/>
              <a:ext cx="3175" cy="708025"/>
            </a:xfrm>
            <a:custGeom>
              <a:avLst/>
              <a:gdLst/>
              <a:ahLst/>
              <a:cxnLst/>
              <a:rect l="l" t="t" r="r" b="b"/>
              <a:pathLst>
                <a:path w="3175" h="708025">
                  <a:moveTo>
                    <a:pt x="0" y="708025"/>
                  </a:moveTo>
                  <a:lnTo>
                    <a:pt x="316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8"/>
            <p:cNvSpPr/>
            <p:nvPr/>
          </p:nvSpPr>
          <p:spPr>
            <a:xfrm>
              <a:off x="8935427" y="5286375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442" y="0"/>
                  </a:moveTo>
                  <a:lnTo>
                    <a:pt x="0" y="76022"/>
                  </a:lnTo>
                  <a:lnTo>
                    <a:pt x="76200" y="76365"/>
                  </a:lnTo>
                  <a:lnTo>
                    <a:pt x="38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9"/>
            <p:cNvSpPr/>
            <p:nvPr/>
          </p:nvSpPr>
          <p:spPr>
            <a:xfrm>
              <a:off x="8272195" y="6057901"/>
              <a:ext cx="701675" cy="0"/>
            </a:xfrm>
            <a:custGeom>
              <a:avLst/>
              <a:gdLst/>
              <a:ahLst/>
              <a:cxnLst/>
              <a:rect l="l" t="t" r="r" b="b"/>
              <a:pathLst>
                <a:path w="701675">
                  <a:moveTo>
                    <a:pt x="0" y="0"/>
                  </a:moveTo>
                  <a:lnTo>
                    <a:pt x="7016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40"/>
            <p:cNvSpPr/>
            <p:nvPr/>
          </p:nvSpPr>
          <p:spPr>
            <a:xfrm>
              <a:off x="8850579" y="5064125"/>
              <a:ext cx="246595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41"/>
          <p:cNvSpPr txBox="1"/>
          <p:nvPr/>
        </p:nvSpPr>
        <p:spPr>
          <a:xfrm>
            <a:off x="8543837" y="5076574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0" name="object 142"/>
          <p:cNvSpPr txBox="1"/>
          <p:nvPr/>
        </p:nvSpPr>
        <p:spPr>
          <a:xfrm>
            <a:off x="6785597" y="5532314"/>
            <a:ext cx="377190" cy="2749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1" name="object 143"/>
          <p:cNvGrpSpPr/>
          <p:nvPr/>
        </p:nvGrpSpPr>
        <p:grpSpPr>
          <a:xfrm>
            <a:off x="5870334" y="5195764"/>
            <a:ext cx="1134110" cy="1036319"/>
            <a:chOff x="6235636" y="5173662"/>
            <a:chExt cx="1134110" cy="1036319"/>
          </a:xfrm>
        </p:grpSpPr>
        <p:sp>
          <p:nvSpPr>
            <p:cNvPr id="142" name="object 144"/>
            <p:cNvSpPr/>
            <p:nvPr/>
          </p:nvSpPr>
          <p:spPr>
            <a:xfrm>
              <a:off x="6241986" y="5928520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5"/>
            <p:cNvSpPr/>
            <p:nvPr/>
          </p:nvSpPr>
          <p:spPr>
            <a:xfrm>
              <a:off x="6241986" y="5928520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6"/>
            <p:cNvSpPr/>
            <p:nvPr/>
          </p:nvSpPr>
          <p:spPr>
            <a:xfrm>
              <a:off x="7331468" y="57705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7"/>
            <p:cNvSpPr/>
            <p:nvPr/>
          </p:nvSpPr>
          <p:spPr>
            <a:xfrm>
              <a:off x="6576352" y="6057901"/>
              <a:ext cx="755650" cy="0"/>
            </a:xfrm>
            <a:custGeom>
              <a:avLst/>
              <a:gdLst/>
              <a:ahLst/>
              <a:cxnLst/>
              <a:rect l="l" t="t" r="r" b="b"/>
              <a:pathLst>
                <a:path w="755650">
                  <a:moveTo>
                    <a:pt x="75511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8"/>
            <p:cNvSpPr/>
            <p:nvPr/>
          </p:nvSpPr>
          <p:spPr>
            <a:xfrm>
              <a:off x="6512852" y="6019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9"/>
            <p:cNvSpPr/>
            <p:nvPr/>
          </p:nvSpPr>
          <p:spPr>
            <a:xfrm>
              <a:off x="7331468" y="5180012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50"/>
            <p:cNvSpPr/>
            <p:nvPr/>
          </p:nvSpPr>
          <p:spPr>
            <a:xfrm>
              <a:off x="7293368" y="54340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51"/>
          <p:cNvSpPr txBox="1"/>
          <p:nvPr/>
        </p:nvSpPr>
        <p:spPr>
          <a:xfrm>
            <a:off x="5440452" y="5675125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6084" algn="l"/>
              </a:tabLst>
            </a:pPr>
            <a:r>
              <a:rPr sz="18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-a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150" name="object 152"/>
          <p:cNvGrpSpPr/>
          <p:nvPr/>
        </p:nvGrpSpPr>
        <p:grpSpPr>
          <a:xfrm>
            <a:off x="5355260" y="5086227"/>
            <a:ext cx="247015" cy="1021080"/>
            <a:chOff x="5720562" y="5064125"/>
            <a:chExt cx="247015" cy="1021080"/>
          </a:xfrm>
        </p:grpSpPr>
        <p:sp>
          <p:nvSpPr>
            <p:cNvPr id="151" name="object 153"/>
            <p:cNvSpPr/>
            <p:nvPr/>
          </p:nvSpPr>
          <p:spPr>
            <a:xfrm>
              <a:off x="5843854" y="5349876"/>
              <a:ext cx="0" cy="728980"/>
            </a:xfrm>
            <a:custGeom>
              <a:avLst/>
              <a:gdLst/>
              <a:ahLst/>
              <a:cxnLst/>
              <a:rect l="l" t="t" r="r" b="b"/>
              <a:pathLst>
                <a:path h="728979">
                  <a:moveTo>
                    <a:pt x="0" y="7286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4"/>
            <p:cNvSpPr/>
            <p:nvPr/>
          </p:nvSpPr>
          <p:spPr>
            <a:xfrm>
              <a:off x="5720562" y="5064125"/>
              <a:ext cx="246595" cy="298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5"/>
          <p:cNvSpPr txBox="1"/>
          <p:nvPr/>
        </p:nvSpPr>
        <p:spPr>
          <a:xfrm>
            <a:off x="5413807" y="5076574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4" name="object 156"/>
          <p:cNvGrpSpPr/>
          <p:nvPr/>
        </p:nvGrpSpPr>
        <p:grpSpPr>
          <a:xfrm>
            <a:off x="6737960" y="6119690"/>
            <a:ext cx="508000" cy="469900"/>
            <a:chOff x="7103262" y="6097588"/>
            <a:chExt cx="508000" cy="469900"/>
          </a:xfrm>
        </p:grpSpPr>
        <p:sp>
          <p:nvSpPr>
            <p:cNvPr id="155" name="object 157"/>
            <p:cNvSpPr/>
            <p:nvPr/>
          </p:nvSpPr>
          <p:spPr>
            <a:xfrm>
              <a:off x="7109612" y="6103938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41" y="4644"/>
                  </a:lnTo>
                  <a:lnTo>
                    <a:pt x="151256" y="17964"/>
                  </a:lnTo>
                  <a:lnTo>
                    <a:pt x="109189" y="39041"/>
                  </a:lnTo>
                  <a:lnTo>
                    <a:pt x="72537" y="66955"/>
                  </a:lnTo>
                  <a:lnTo>
                    <a:pt x="42296" y="100788"/>
                  </a:lnTo>
                  <a:lnTo>
                    <a:pt x="19462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8"/>
            <p:cNvSpPr/>
            <p:nvPr/>
          </p:nvSpPr>
          <p:spPr>
            <a:xfrm>
              <a:off x="7109612" y="6103938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2" y="139619"/>
                  </a:lnTo>
                  <a:lnTo>
                    <a:pt x="42296" y="100788"/>
                  </a:lnTo>
                  <a:lnTo>
                    <a:pt x="72537" y="66955"/>
                  </a:lnTo>
                  <a:lnTo>
                    <a:pt x="109189" y="39041"/>
                  </a:lnTo>
                  <a:lnTo>
                    <a:pt x="151256" y="17964"/>
                  </a:lnTo>
                  <a:lnTo>
                    <a:pt x="197741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9"/>
          <p:cNvSpPr txBox="1"/>
          <p:nvPr/>
        </p:nvSpPr>
        <p:spPr>
          <a:xfrm>
            <a:off x="6833274" y="6198683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60"/>
          <p:cNvSpPr txBox="1"/>
          <p:nvPr/>
        </p:nvSpPr>
        <p:spPr>
          <a:xfrm>
            <a:off x="6733604" y="4862287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9" name="object 161"/>
          <p:cNvGrpSpPr/>
          <p:nvPr/>
        </p:nvGrpSpPr>
        <p:grpSpPr>
          <a:xfrm>
            <a:off x="41098" y="2679577"/>
            <a:ext cx="508000" cy="469900"/>
            <a:chOff x="406400" y="2657475"/>
            <a:chExt cx="508000" cy="469900"/>
          </a:xfrm>
        </p:grpSpPr>
        <p:sp>
          <p:nvSpPr>
            <p:cNvPr id="160" name="object 162"/>
            <p:cNvSpPr/>
            <p:nvPr/>
          </p:nvSpPr>
          <p:spPr>
            <a:xfrm>
              <a:off x="412750" y="2663825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38" y="4644"/>
                  </a:lnTo>
                  <a:lnTo>
                    <a:pt x="151251" y="17964"/>
                  </a:lnTo>
                  <a:lnTo>
                    <a:pt x="109184" y="39041"/>
                  </a:lnTo>
                  <a:lnTo>
                    <a:pt x="72532" y="66955"/>
                  </a:lnTo>
                  <a:lnTo>
                    <a:pt x="42293" y="100788"/>
                  </a:lnTo>
                  <a:lnTo>
                    <a:pt x="19460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3"/>
            <p:cNvSpPr/>
            <p:nvPr/>
          </p:nvSpPr>
          <p:spPr>
            <a:xfrm>
              <a:off x="412750" y="2663825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0" y="139619"/>
                  </a:lnTo>
                  <a:lnTo>
                    <a:pt x="42293" y="100788"/>
                  </a:lnTo>
                  <a:lnTo>
                    <a:pt x="72532" y="66955"/>
                  </a:lnTo>
                  <a:lnTo>
                    <a:pt x="109184" y="39041"/>
                  </a:lnTo>
                  <a:lnTo>
                    <a:pt x="151251" y="17964"/>
                  </a:lnTo>
                  <a:lnTo>
                    <a:pt x="197738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4"/>
          <p:cNvSpPr txBox="1"/>
          <p:nvPr/>
        </p:nvSpPr>
        <p:spPr>
          <a:xfrm>
            <a:off x="136411" y="2758571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3" name="object 165"/>
          <p:cNvGrpSpPr/>
          <p:nvPr/>
        </p:nvGrpSpPr>
        <p:grpSpPr>
          <a:xfrm>
            <a:off x="41098" y="4133727"/>
            <a:ext cx="508000" cy="469900"/>
            <a:chOff x="406400" y="4111625"/>
            <a:chExt cx="508000" cy="469900"/>
          </a:xfrm>
        </p:grpSpPr>
        <p:sp>
          <p:nvSpPr>
            <p:cNvPr id="164" name="object 166"/>
            <p:cNvSpPr/>
            <p:nvPr/>
          </p:nvSpPr>
          <p:spPr>
            <a:xfrm>
              <a:off x="412750" y="4117975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38" y="4644"/>
                  </a:lnTo>
                  <a:lnTo>
                    <a:pt x="151251" y="17964"/>
                  </a:lnTo>
                  <a:lnTo>
                    <a:pt x="109184" y="39041"/>
                  </a:lnTo>
                  <a:lnTo>
                    <a:pt x="72532" y="66955"/>
                  </a:lnTo>
                  <a:lnTo>
                    <a:pt x="42293" y="100788"/>
                  </a:lnTo>
                  <a:lnTo>
                    <a:pt x="19460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7"/>
            <p:cNvSpPr/>
            <p:nvPr/>
          </p:nvSpPr>
          <p:spPr>
            <a:xfrm>
              <a:off x="412750" y="4117975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0" y="139619"/>
                  </a:lnTo>
                  <a:lnTo>
                    <a:pt x="42293" y="100788"/>
                  </a:lnTo>
                  <a:lnTo>
                    <a:pt x="72532" y="66955"/>
                  </a:lnTo>
                  <a:lnTo>
                    <a:pt x="109184" y="39041"/>
                  </a:lnTo>
                  <a:lnTo>
                    <a:pt x="151251" y="17964"/>
                  </a:lnTo>
                  <a:lnTo>
                    <a:pt x="197738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8"/>
          <p:cNvSpPr txBox="1"/>
          <p:nvPr/>
        </p:nvSpPr>
        <p:spPr>
          <a:xfrm>
            <a:off x="136411" y="4212721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7" name="object 169"/>
          <p:cNvGrpSpPr/>
          <p:nvPr/>
        </p:nvGrpSpPr>
        <p:grpSpPr>
          <a:xfrm>
            <a:off x="41098" y="5305302"/>
            <a:ext cx="508000" cy="469900"/>
            <a:chOff x="406400" y="5283200"/>
            <a:chExt cx="508000" cy="469900"/>
          </a:xfrm>
        </p:grpSpPr>
        <p:sp>
          <p:nvSpPr>
            <p:cNvPr id="168" name="object 170"/>
            <p:cNvSpPr/>
            <p:nvPr/>
          </p:nvSpPr>
          <p:spPr>
            <a:xfrm>
              <a:off x="412750" y="5289550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247650" y="0"/>
                  </a:moveTo>
                  <a:lnTo>
                    <a:pt x="197738" y="4644"/>
                  </a:lnTo>
                  <a:lnTo>
                    <a:pt x="151251" y="17964"/>
                  </a:lnTo>
                  <a:lnTo>
                    <a:pt x="109184" y="39041"/>
                  </a:lnTo>
                  <a:lnTo>
                    <a:pt x="72532" y="66955"/>
                  </a:lnTo>
                  <a:lnTo>
                    <a:pt x="42293" y="100788"/>
                  </a:lnTo>
                  <a:lnTo>
                    <a:pt x="19460" y="139619"/>
                  </a:lnTo>
                  <a:lnTo>
                    <a:pt x="5031" y="182529"/>
                  </a:lnTo>
                  <a:lnTo>
                    <a:pt x="0" y="228600"/>
                  </a:lnTo>
                  <a:lnTo>
                    <a:pt x="5031" y="274670"/>
                  </a:lnTo>
                  <a:lnTo>
                    <a:pt x="19460" y="317580"/>
                  </a:lnTo>
                  <a:lnTo>
                    <a:pt x="42293" y="356411"/>
                  </a:lnTo>
                  <a:lnTo>
                    <a:pt x="72532" y="390244"/>
                  </a:lnTo>
                  <a:lnTo>
                    <a:pt x="109184" y="418158"/>
                  </a:lnTo>
                  <a:lnTo>
                    <a:pt x="151251" y="439235"/>
                  </a:lnTo>
                  <a:lnTo>
                    <a:pt x="197738" y="452555"/>
                  </a:lnTo>
                  <a:lnTo>
                    <a:pt x="247650" y="457200"/>
                  </a:lnTo>
                  <a:lnTo>
                    <a:pt x="297561" y="452555"/>
                  </a:lnTo>
                  <a:lnTo>
                    <a:pt x="344048" y="439235"/>
                  </a:lnTo>
                  <a:lnTo>
                    <a:pt x="386115" y="418158"/>
                  </a:lnTo>
                  <a:lnTo>
                    <a:pt x="422767" y="390244"/>
                  </a:lnTo>
                  <a:lnTo>
                    <a:pt x="453006" y="356411"/>
                  </a:lnTo>
                  <a:lnTo>
                    <a:pt x="475839" y="317580"/>
                  </a:lnTo>
                  <a:lnTo>
                    <a:pt x="490268" y="274670"/>
                  </a:lnTo>
                  <a:lnTo>
                    <a:pt x="495300" y="228600"/>
                  </a:lnTo>
                  <a:lnTo>
                    <a:pt x="490268" y="182529"/>
                  </a:lnTo>
                  <a:lnTo>
                    <a:pt x="475839" y="139619"/>
                  </a:lnTo>
                  <a:lnTo>
                    <a:pt x="453006" y="100788"/>
                  </a:lnTo>
                  <a:lnTo>
                    <a:pt x="422767" y="66955"/>
                  </a:lnTo>
                  <a:lnTo>
                    <a:pt x="386115" y="39041"/>
                  </a:lnTo>
                  <a:lnTo>
                    <a:pt x="344048" y="17964"/>
                  </a:lnTo>
                  <a:lnTo>
                    <a:pt x="297561" y="464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71"/>
            <p:cNvSpPr/>
            <p:nvPr/>
          </p:nvSpPr>
          <p:spPr>
            <a:xfrm>
              <a:off x="412750" y="5289550"/>
              <a:ext cx="495300" cy="457200"/>
            </a:xfrm>
            <a:custGeom>
              <a:avLst/>
              <a:gdLst/>
              <a:ahLst/>
              <a:cxnLst/>
              <a:rect l="l" t="t" r="r" b="b"/>
              <a:pathLst>
                <a:path w="495300" h="457200">
                  <a:moveTo>
                    <a:pt x="0" y="228600"/>
                  </a:moveTo>
                  <a:lnTo>
                    <a:pt x="5031" y="182529"/>
                  </a:lnTo>
                  <a:lnTo>
                    <a:pt x="19460" y="139619"/>
                  </a:lnTo>
                  <a:lnTo>
                    <a:pt x="42293" y="100788"/>
                  </a:lnTo>
                  <a:lnTo>
                    <a:pt x="72532" y="66955"/>
                  </a:lnTo>
                  <a:lnTo>
                    <a:pt x="109184" y="39041"/>
                  </a:lnTo>
                  <a:lnTo>
                    <a:pt x="151251" y="17964"/>
                  </a:lnTo>
                  <a:lnTo>
                    <a:pt x="197738" y="4644"/>
                  </a:lnTo>
                  <a:lnTo>
                    <a:pt x="247650" y="0"/>
                  </a:lnTo>
                  <a:lnTo>
                    <a:pt x="297561" y="4644"/>
                  </a:lnTo>
                  <a:lnTo>
                    <a:pt x="344048" y="17964"/>
                  </a:lnTo>
                  <a:lnTo>
                    <a:pt x="386115" y="39041"/>
                  </a:lnTo>
                  <a:lnTo>
                    <a:pt x="422767" y="66955"/>
                  </a:lnTo>
                  <a:lnTo>
                    <a:pt x="453006" y="100788"/>
                  </a:lnTo>
                  <a:lnTo>
                    <a:pt x="475839" y="139619"/>
                  </a:lnTo>
                  <a:lnTo>
                    <a:pt x="490268" y="182529"/>
                  </a:lnTo>
                  <a:lnTo>
                    <a:pt x="495300" y="228600"/>
                  </a:lnTo>
                  <a:lnTo>
                    <a:pt x="490268" y="274670"/>
                  </a:lnTo>
                  <a:lnTo>
                    <a:pt x="475839" y="317580"/>
                  </a:lnTo>
                  <a:lnTo>
                    <a:pt x="453006" y="356411"/>
                  </a:lnTo>
                  <a:lnTo>
                    <a:pt x="422767" y="390244"/>
                  </a:lnTo>
                  <a:lnTo>
                    <a:pt x="386115" y="418158"/>
                  </a:lnTo>
                  <a:lnTo>
                    <a:pt x="344048" y="439235"/>
                  </a:lnTo>
                  <a:lnTo>
                    <a:pt x="297561" y="452555"/>
                  </a:lnTo>
                  <a:lnTo>
                    <a:pt x="247650" y="457200"/>
                  </a:lnTo>
                  <a:lnTo>
                    <a:pt x="197738" y="452555"/>
                  </a:lnTo>
                  <a:lnTo>
                    <a:pt x="151251" y="439235"/>
                  </a:lnTo>
                  <a:lnTo>
                    <a:pt x="109184" y="418158"/>
                  </a:lnTo>
                  <a:lnTo>
                    <a:pt x="72532" y="390244"/>
                  </a:lnTo>
                  <a:lnTo>
                    <a:pt x="42293" y="356411"/>
                  </a:lnTo>
                  <a:lnTo>
                    <a:pt x="19460" y="317580"/>
                  </a:lnTo>
                  <a:lnTo>
                    <a:pt x="5031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2"/>
          <p:cNvSpPr txBox="1"/>
          <p:nvPr/>
        </p:nvSpPr>
        <p:spPr>
          <a:xfrm>
            <a:off x="136411" y="5384296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1" name="object 173"/>
          <p:cNvSpPr txBox="1"/>
          <p:nvPr/>
        </p:nvSpPr>
        <p:spPr>
          <a:xfrm>
            <a:off x="1281926" y="2712876"/>
            <a:ext cx="274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Cấu trúc trực tiếp dạng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2" name="object 174"/>
          <p:cNvSpPr txBox="1"/>
          <p:nvPr/>
        </p:nvSpPr>
        <p:spPr>
          <a:xfrm>
            <a:off x="1357592" y="5250336"/>
            <a:ext cx="274320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Cấu trúc trực tiếp dạng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(dạng chuẩn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tắc)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3" name="object 175"/>
          <p:cNvGrpSpPr/>
          <p:nvPr/>
        </p:nvGrpSpPr>
        <p:grpSpPr>
          <a:xfrm>
            <a:off x="536396" y="2755777"/>
            <a:ext cx="755650" cy="2974975"/>
            <a:chOff x="901698" y="2733675"/>
            <a:chExt cx="755650" cy="2974975"/>
          </a:xfrm>
        </p:grpSpPr>
        <p:sp>
          <p:nvSpPr>
            <p:cNvPr id="174" name="object 176"/>
            <p:cNvSpPr/>
            <p:nvPr/>
          </p:nvSpPr>
          <p:spPr>
            <a:xfrm>
              <a:off x="908050" y="3524694"/>
              <a:ext cx="292735" cy="850265"/>
            </a:xfrm>
            <a:custGeom>
              <a:avLst/>
              <a:gdLst/>
              <a:ahLst/>
              <a:cxnLst/>
              <a:rect l="l" t="t" r="r" b="b"/>
              <a:pathLst>
                <a:path w="292734" h="850264">
                  <a:moveTo>
                    <a:pt x="97459" y="161340"/>
                  </a:moveTo>
                  <a:lnTo>
                    <a:pt x="0" y="536321"/>
                  </a:lnTo>
                  <a:lnTo>
                    <a:pt x="97459" y="849947"/>
                  </a:lnTo>
                  <a:lnTo>
                    <a:pt x="97459" y="677799"/>
                  </a:lnTo>
                  <a:lnTo>
                    <a:pt x="126662" y="655580"/>
                  </a:lnTo>
                  <a:lnTo>
                    <a:pt x="153867" y="628321"/>
                  </a:lnTo>
                  <a:lnTo>
                    <a:pt x="178967" y="596428"/>
                  </a:lnTo>
                  <a:lnTo>
                    <a:pt x="201855" y="560307"/>
                  </a:lnTo>
                  <a:lnTo>
                    <a:pt x="222424" y="520364"/>
                  </a:lnTo>
                  <a:lnTo>
                    <a:pt x="240566" y="477004"/>
                  </a:lnTo>
                  <a:lnTo>
                    <a:pt x="256173" y="430633"/>
                  </a:lnTo>
                  <a:lnTo>
                    <a:pt x="269138" y="381658"/>
                  </a:lnTo>
                  <a:lnTo>
                    <a:pt x="278752" y="333502"/>
                  </a:lnTo>
                  <a:lnTo>
                    <a:pt x="97459" y="333502"/>
                  </a:lnTo>
                  <a:lnTo>
                    <a:pt x="97459" y="161340"/>
                  </a:lnTo>
                  <a:close/>
                </a:path>
                <a:path w="292734" h="850264">
                  <a:moveTo>
                    <a:pt x="276898" y="0"/>
                  </a:moveTo>
                  <a:lnTo>
                    <a:pt x="264391" y="56799"/>
                  </a:lnTo>
                  <a:lnTo>
                    <a:pt x="248605" y="110108"/>
                  </a:lnTo>
                  <a:lnTo>
                    <a:pt x="229761" y="159512"/>
                  </a:lnTo>
                  <a:lnTo>
                    <a:pt x="208081" y="204598"/>
                  </a:lnTo>
                  <a:lnTo>
                    <a:pt x="183789" y="244954"/>
                  </a:lnTo>
                  <a:lnTo>
                    <a:pt x="157106" y="280165"/>
                  </a:lnTo>
                  <a:lnTo>
                    <a:pt x="128255" y="309819"/>
                  </a:lnTo>
                  <a:lnTo>
                    <a:pt x="97459" y="333502"/>
                  </a:lnTo>
                  <a:lnTo>
                    <a:pt x="278752" y="333502"/>
                  </a:lnTo>
                  <a:lnTo>
                    <a:pt x="279354" y="330484"/>
                  </a:lnTo>
                  <a:lnTo>
                    <a:pt x="286714" y="277517"/>
                  </a:lnTo>
                  <a:lnTo>
                    <a:pt x="291109" y="223164"/>
                  </a:lnTo>
                  <a:lnTo>
                    <a:pt x="292432" y="167829"/>
                  </a:lnTo>
                  <a:lnTo>
                    <a:pt x="290576" y="111920"/>
                  </a:lnTo>
                  <a:lnTo>
                    <a:pt x="285434" y="55841"/>
                  </a:lnTo>
                  <a:lnTo>
                    <a:pt x="276898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7"/>
            <p:cNvSpPr/>
            <p:nvPr/>
          </p:nvSpPr>
          <p:spPr>
            <a:xfrm>
              <a:off x="908048" y="2816225"/>
              <a:ext cx="292735" cy="880744"/>
            </a:xfrm>
            <a:custGeom>
              <a:avLst/>
              <a:gdLst/>
              <a:ahLst/>
              <a:cxnLst/>
              <a:rect l="l" t="t" r="r" b="b"/>
              <a:pathLst>
                <a:path w="292734" h="880745">
                  <a:moveTo>
                    <a:pt x="0" y="0"/>
                  </a:moveTo>
                  <a:lnTo>
                    <a:pt x="0" y="344297"/>
                  </a:lnTo>
                  <a:lnTo>
                    <a:pt x="34095" y="347905"/>
                  </a:lnTo>
                  <a:lnTo>
                    <a:pt x="67036" y="358461"/>
                  </a:lnTo>
                  <a:lnTo>
                    <a:pt x="128574" y="398809"/>
                  </a:lnTo>
                  <a:lnTo>
                    <a:pt x="156733" y="427795"/>
                  </a:lnTo>
                  <a:lnTo>
                    <a:pt x="182859" y="462120"/>
                  </a:lnTo>
                  <a:lnTo>
                    <a:pt x="206733" y="501381"/>
                  </a:lnTo>
                  <a:lnTo>
                    <a:pt x="228136" y="545176"/>
                  </a:lnTo>
                  <a:lnTo>
                    <a:pt x="246848" y="593102"/>
                  </a:lnTo>
                  <a:lnTo>
                    <a:pt x="262649" y="644757"/>
                  </a:lnTo>
                  <a:lnTo>
                    <a:pt x="275321" y="699738"/>
                  </a:lnTo>
                  <a:lnTo>
                    <a:pt x="284644" y="757644"/>
                  </a:lnTo>
                  <a:lnTo>
                    <a:pt x="290399" y="818071"/>
                  </a:lnTo>
                  <a:lnTo>
                    <a:pt x="292366" y="880618"/>
                  </a:lnTo>
                  <a:lnTo>
                    <a:pt x="292366" y="536308"/>
                  </a:lnTo>
                  <a:lnTo>
                    <a:pt x="290399" y="473764"/>
                  </a:lnTo>
                  <a:lnTo>
                    <a:pt x="284644" y="413339"/>
                  </a:lnTo>
                  <a:lnTo>
                    <a:pt x="275321" y="355435"/>
                  </a:lnTo>
                  <a:lnTo>
                    <a:pt x="262649" y="300455"/>
                  </a:lnTo>
                  <a:lnTo>
                    <a:pt x="246848" y="248802"/>
                  </a:lnTo>
                  <a:lnTo>
                    <a:pt x="228136" y="200877"/>
                  </a:lnTo>
                  <a:lnTo>
                    <a:pt x="206733" y="157083"/>
                  </a:lnTo>
                  <a:lnTo>
                    <a:pt x="182859" y="117822"/>
                  </a:lnTo>
                  <a:lnTo>
                    <a:pt x="156733" y="83498"/>
                  </a:lnTo>
                  <a:lnTo>
                    <a:pt x="128574" y="54511"/>
                  </a:lnTo>
                  <a:lnTo>
                    <a:pt x="67036" y="14164"/>
                  </a:lnTo>
                  <a:lnTo>
                    <a:pt x="34095" y="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8"/>
            <p:cNvSpPr/>
            <p:nvPr/>
          </p:nvSpPr>
          <p:spPr>
            <a:xfrm>
              <a:off x="908048" y="2816225"/>
              <a:ext cx="292735" cy="1558925"/>
            </a:xfrm>
            <a:custGeom>
              <a:avLst/>
              <a:gdLst/>
              <a:ahLst/>
              <a:cxnLst/>
              <a:rect l="l" t="t" r="r" b="b"/>
              <a:pathLst>
                <a:path w="292734" h="1558925">
                  <a:moveTo>
                    <a:pt x="292366" y="880618"/>
                  </a:moveTo>
                  <a:lnTo>
                    <a:pt x="290399" y="818071"/>
                  </a:lnTo>
                  <a:lnTo>
                    <a:pt x="284644" y="757644"/>
                  </a:lnTo>
                  <a:lnTo>
                    <a:pt x="275321" y="699738"/>
                  </a:lnTo>
                  <a:lnTo>
                    <a:pt x="262649" y="644757"/>
                  </a:lnTo>
                  <a:lnTo>
                    <a:pt x="246848" y="593102"/>
                  </a:lnTo>
                  <a:lnTo>
                    <a:pt x="228136" y="545176"/>
                  </a:lnTo>
                  <a:lnTo>
                    <a:pt x="206733" y="501381"/>
                  </a:lnTo>
                  <a:lnTo>
                    <a:pt x="182859" y="462120"/>
                  </a:lnTo>
                  <a:lnTo>
                    <a:pt x="156733" y="427795"/>
                  </a:lnTo>
                  <a:lnTo>
                    <a:pt x="128574" y="398809"/>
                  </a:lnTo>
                  <a:lnTo>
                    <a:pt x="67036" y="358461"/>
                  </a:lnTo>
                  <a:lnTo>
                    <a:pt x="0" y="344297"/>
                  </a:lnTo>
                  <a:lnTo>
                    <a:pt x="0" y="0"/>
                  </a:lnTo>
                  <a:lnTo>
                    <a:pt x="34095" y="3608"/>
                  </a:lnTo>
                  <a:lnTo>
                    <a:pt x="67036" y="14164"/>
                  </a:lnTo>
                  <a:lnTo>
                    <a:pt x="128574" y="54511"/>
                  </a:lnTo>
                  <a:lnTo>
                    <a:pt x="156733" y="83498"/>
                  </a:lnTo>
                  <a:lnTo>
                    <a:pt x="182859" y="117822"/>
                  </a:lnTo>
                  <a:lnTo>
                    <a:pt x="206733" y="157083"/>
                  </a:lnTo>
                  <a:lnTo>
                    <a:pt x="228136" y="200877"/>
                  </a:lnTo>
                  <a:lnTo>
                    <a:pt x="246848" y="248802"/>
                  </a:lnTo>
                  <a:lnTo>
                    <a:pt x="262649" y="300455"/>
                  </a:lnTo>
                  <a:lnTo>
                    <a:pt x="275321" y="355435"/>
                  </a:lnTo>
                  <a:lnTo>
                    <a:pt x="284644" y="413339"/>
                  </a:lnTo>
                  <a:lnTo>
                    <a:pt x="290399" y="473764"/>
                  </a:lnTo>
                  <a:lnTo>
                    <a:pt x="292366" y="536308"/>
                  </a:lnTo>
                  <a:lnTo>
                    <a:pt x="292366" y="880618"/>
                  </a:lnTo>
                  <a:lnTo>
                    <a:pt x="290460" y="941914"/>
                  </a:lnTo>
                  <a:lnTo>
                    <a:pt x="284858" y="1001527"/>
                  </a:lnTo>
                  <a:lnTo>
                    <a:pt x="275739" y="1058995"/>
                  </a:lnTo>
                  <a:lnTo>
                    <a:pt x="263281" y="1113857"/>
                  </a:lnTo>
                  <a:lnTo>
                    <a:pt x="247659" y="1165654"/>
                  </a:lnTo>
                  <a:lnTo>
                    <a:pt x="229053" y="1213925"/>
                  </a:lnTo>
                  <a:lnTo>
                    <a:pt x="207639" y="1258209"/>
                  </a:lnTo>
                  <a:lnTo>
                    <a:pt x="183596" y="1298046"/>
                  </a:lnTo>
                  <a:lnTo>
                    <a:pt x="157099" y="1332975"/>
                  </a:lnTo>
                  <a:lnTo>
                    <a:pt x="128328" y="1362536"/>
                  </a:lnTo>
                  <a:lnTo>
                    <a:pt x="97459" y="1386268"/>
                  </a:lnTo>
                  <a:lnTo>
                    <a:pt x="97459" y="1558417"/>
                  </a:lnTo>
                  <a:lnTo>
                    <a:pt x="0" y="1244777"/>
                  </a:lnTo>
                  <a:lnTo>
                    <a:pt x="97459" y="869810"/>
                  </a:lnTo>
                  <a:lnTo>
                    <a:pt x="97459" y="1041958"/>
                  </a:lnTo>
                  <a:lnTo>
                    <a:pt x="128255" y="1018280"/>
                  </a:lnTo>
                  <a:lnTo>
                    <a:pt x="157106" y="988629"/>
                  </a:lnTo>
                  <a:lnTo>
                    <a:pt x="183789" y="953420"/>
                  </a:lnTo>
                  <a:lnTo>
                    <a:pt x="208081" y="913066"/>
                  </a:lnTo>
                  <a:lnTo>
                    <a:pt x="229761" y="867980"/>
                  </a:lnTo>
                  <a:lnTo>
                    <a:pt x="248605" y="818577"/>
                  </a:lnTo>
                  <a:lnTo>
                    <a:pt x="264391" y="765269"/>
                  </a:lnTo>
                  <a:lnTo>
                    <a:pt x="276898" y="708469"/>
                  </a:lnTo>
                </a:path>
              </a:pathLst>
            </a:custGeom>
            <a:ln w="12699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9"/>
            <p:cNvSpPr/>
            <p:nvPr/>
          </p:nvSpPr>
          <p:spPr>
            <a:xfrm>
              <a:off x="908050" y="4909705"/>
              <a:ext cx="330200" cy="647065"/>
            </a:xfrm>
            <a:custGeom>
              <a:avLst/>
              <a:gdLst/>
              <a:ahLst/>
              <a:cxnLst/>
              <a:rect l="l" t="t" r="r" b="b"/>
              <a:pathLst>
                <a:path w="330200" h="647064">
                  <a:moveTo>
                    <a:pt x="110070" y="122821"/>
                  </a:moveTo>
                  <a:lnTo>
                    <a:pt x="0" y="408266"/>
                  </a:lnTo>
                  <a:lnTo>
                    <a:pt x="110070" y="647014"/>
                  </a:lnTo>
                  <a:lnTo>
                    <a:pt x="110070" y="515962"/>
                  </a:lnTo>
                  <a:lnTo>
                    <a:pt x="147929" y="496099"/>
                  </a:lnTo>
                  <a:lnTo>
                    <a:pt x="182760" y="471190"/>
                  </a:lnTo>
                  <a:lnTo>
                    <a:pt x="214376" y="441712"/>
                  </a:lnTo>
                  <a:lnTo>
                    <a:pt x="242591" y="408138"/>
                  </a:lnTo>
                  <a:lnTo>
                    <a:pt x="267219" y="370944"/>
                  </a:lnTo>
                  <a:lnTo>
                    <a:pt x="288073" y="330603"/>
                  </a:lnTo>
                  <a:lnTo>
                    <a:pt x="304967" y="287591"/>
                  </a:lnTo>
                  <a:lnTo>
                    <a:pt x="314475" y="253872"/>
                  </a:lnTo>
                  <a:lnTo>
                    <a:pt x="110070" y="253872"/>
                  </a:lnTo>
                  <a:lnTo>
                    <a:pt x="110070" y="122821"/>
                  </a:lnTo>
                  <a:close/>
                </a:path>
                <a:path w="330200" h="647064">
                  <a:moveTo>
                    <a:pt x="312724" y="0"/>
                  </a:moveTo>
                  <a:lnTo>
                    <a:pt x="296275" y="49206"/>
                  </a:lnTo>
                  <a:lnTo>
                    <a:pt x="275033" y="94881"/>
                  </a:lnTo>
                  <a:lnTo>
                    <a:pt x="249374" y="136558"/>
                  </a:lnTo>
                  <a:lnTo>
                    <a:pt x="219673" y="173765"/>
                  </a:lnTo>
                  <a:lnTo>
                    <a:pt x="186305" y="206032"/>
                  </a:lnTo>
                  <a:lnTo>
                    <a:pt x="149646" y="232892"/>
                  </a:lnTo>
                  <a:lnTo>
                    <a:pt x="110070" y="253872"/>
                  </a:lnTo>
                  <a:lnTo>
                    <a:pt x="314475" y="253872"/>
                  </a:lnTo>
                  <a:lnTo>
                    <a:pt x="317715" y="242383"/>
                  </a:lnTo>
                  <a:lnTo>
                    <a:pt x="326129" y="195452"/>
                  </a:lnTo>
                  <a:lnTo>
                    <a:pt x="330023" y="147273"/>
                  </a:lnTo>
                  <a:lnTo>
                    <a:pt x="329212" y="98322"/>
                  </a:lnTo>
                  <a:lnTo>
                    <a:pt x="323507" y="49073"/>
                  </a:lnTo>
                  <a:lnTo>
                    <a:pt x="312724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80"/>
            <p:cNvSpPr/>
            <p:nvPr/>
          </p:nvSpPr>
          <p:spPr>
            <a:xfrm>
              <a:off x="908050" y="4370400"/>
              <a:ext cx="330200" cy="670560"/>
            </a:xfrm>
            <a:custGeom>
              <a:avLst/>
              <a:gdLst/>
              <a:ahLst/>
              <a:cxnLst/>
              <a:rect l="l" t="t" r="r" b="b"/>
              <a:pathLst>
                <a:path w="330200" h="670560">
                  <a:moveTo>
                    <a:pt x="0" y="0"/>
                  </a:moveTo>
                  <a:lnTo>
                    <a:pt x="0" y="262089"/>
                  </a:lnTo>
                  <a:lnTo>
                    <a:pt x="41418" y="265270"/>
                  </a:lnTo>
                  <a:lnTo>
                    <a:pt x="81302" y="274558"/>
                  </a:lnTo>
                  <a:lnTo>
                    <a:pt x="119341" y="289571"/>
                  </a:lnTo>
                  <a:lnTo>
                    <a:pt x="155226" y="309925"/>
                  </a:lnTo>
                  <a:lnTo>
                    <a:pt x="188648" y="335238"/>
                  </a:lnTo>
                  <a:lnTo>
                    <a:pt x="219296" y="365128"/>
                  </a:lnTo>
                  <a:lnTo>
                    <a:pt x="246863" y="399212"/>
                  </a:lnTo>
                  <a:lnTo>
                    <a:pt x="271037" y="437106"/>
                  </a:lnTo>
                  <a:lnTo>
                    <a:pt x="291510" y="478430"/>
                  </a:lnTo>
                  <a:lnTo>
                    <a:pt x="307973" y="522799"/>
                  </a:lnTo>
                  <a:lnTo>
                    <a:pt x="320115" y="569832"/>
                  </a:lnTo>
                  <a:lnTo>
                    <a:pt x="327627" y="619145"/>
                  </a:lnTo>
                  <a:lnTo>
                    <a:pt x="330200" y="670356"/>
                  </a:lnTo>
                  <a:lnTo>
                    <a:pt x="330200" y="408254"/>
                  </a:lnTo>
                  <a:lnTo>
                    <a:pt x="327627" y="357043"/>
                  </a:lnTo>
                  <a:lnTo>
                    <a:pt x="320115" y="307730"/>
                  </a:lnTo>
                  <a:lnTo>
                    <a:pt x="307973" y="260698"/>
                  </a:lnTo>
                  <a:lnTo>
                    <a:pt x="291510" y="216330"/>
                  </a:lnTo>
                  <a:lnTo>
                    <a:pt x="271037" y="175008"/>
                  </a:lnTo>
                  <a:lnTo>
                    <a:pt x="246863" y="137115"/>
                  </a:lnTo>
                  <a:lnTo>
                    <a:pt x="219296" y="103032"/>
                  </a:lnTo>
                  <a:lnTo>
                    <a:pt x="188648" y="73144"/>
                  </a:lnTo>
                  <a:lnTo>
                    <a:pt x="155226" y="47832"/>
                  </a:lnTo>
                  <a:lnTo>
                    <a:pt x="119341" y="27479"/>
                  </a:lnTo>
                  <a:lnTo>
                    <a:pt x="81302" y="12468"/>
                  </a:lnTo>
                  <a:lnTo>
                    <a:pt x="41418" y="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81"/>
            <p:cNvSpPr/>
            <p:nvPr/>
          </p:nvSpPr>
          <p:spPr>
            <a:xfrm>
              <a:off x="908050" y="4370400"/>
              <a:ext cx="330200" cy="1186815"/>
            </a:xfrm>
            <a:custGeom>
              <a:avLst/>
              <a:gdLst/>
              <a:ahLst/>
              <a:cxnLst/>
              <a:rect l="l" t="t" r="r" b="b"/>
              <a:pathLst>
                <a:path w="330200" h="1186814">
                  <a:moveTo>
                    <a:pt x="330200" y="670356"/>
                  </a:moveTo>
                  <a:lnTo>
                    <a:pt x="327627" y="619145"/>
                  </a:lnTo>
                  <a:lnTo>
                    <a:pt x="320115" y="569832"/>
                  </a:lnTo>
                  <a:lnTo>
                    <a:pt x="307973" y="522799"/>
                  </a:lnTo>
                  <a:lnTo>
                    <a:pt x="291510" y="478430"/>
                  </a:lnTo>
                  <a:lnTo>
                    <a:pt x="271037" y="437106"/>
                  </a:lnTo>
                  <a:lnTo>
                    <a:pt x="246863" y="399212"/>
                  </a:lnTo>
                  <a:lnTo>
                    <a:pt x="219296" y="365128"/>
                  </a:lnTo>
                  <a:lnTo>
                    <a:pt x="188648" y="335238"/>
                  </a:lnTo>
                  <a:lnTo>
                    <a:pt x="155226" y="309925"/>
                  </a:lnTo>
                  <a:lnTo>
                    <a:pt x="119341" y="289571"/>
                  </a:lnTo>
                  <a:lnTo>
                    <a:pt x="81302" y="274558"/>
                  </a:lnTo>
                  <a:lnTo>
                    <a:pt x="41418" y="265270"/>
                  </a:lnTo>
                  <a:lnTo>
                    <a:pt x="0" y="262089"/>
                  </a:lnTo>
                  <a:lnTo>
                    <a:pt x="0" y="0"/>
                  </a:lnTo>
                  <a:lnTo>
                    <a:pt x="41418" y="3180"/>
                  </a:lnTo>
                  <a:lnTo>
                    <a:pt x="81302" y="12468"/>
                  </a:lnTo>
                  <a:lnTo>
                    <a:pt x="119341" y="27479"/>
                  </a:lnTo>
                  <a:lnTo>
                    <a:pt x="155226" y="47832"/>
                  </a:lnTo>
                  <a:lnTo>
                    <a:pt x="188648" y="73144"/>
                  </a:lnTo>
                  <a:lnTo>
                    <a:pt x="219296" y="103032"/>
                  </a:lnTo>
                  <a:lnTo>
                    <a:pt x="246863" y="137115"/>
                  </a:lnTo>
                  <a:lnTo>
                    <a:pt x="271037" y="175008"/>
                  </a:lnTo>
                  <a:lnTo>
                    <a:pt x="291510" y="216330"/>
                  </a:lnTo>
                  <a:lnTo>
                    <a:pt x="307973" y="260698"/>
                  </a:lnTo>
                  <a:lnTo>
                    <a:pt x="320115" y="307730"/>
                  </a:lnTo>
                  <a:lnTo>
                    <a:pt x="327627" y="357043"/>
                  </a:lnTo>
                  <a:lnTo>
                    <a:pt x="330200" y="408254"/>
                  </a:lnTo>
                  <a:lnTo>
                    <a:pt x="330200" y="670356"/>
                  </a:lnTo>
                  <a:lnTo>
                    <a:pt x="327598" y="721619"/>
                  </a:lnTo>
                  <a:lnTo>
                    <a:pt x="319971" y="771287"/>
                  </a:lnTo>
                  <a:lnTo>
                    <a:pt x="307586" y="818896"/>
                  </a:lnTo>
                  <a:lnTo>
                    <a:pt x="290709" y="863977"/>
                  </a:lnTo>
                  <a:lnTo>
                    <a:pt x="269608" y="906065"/>
                  </a:lnTo>
                  <a:lnTo>
                    <a:pt x="244549" y="944693"/>
                  </a:lnTo>
                  <a:lnTo>
                    <a:pt x="215798" y="979394"/>
                  </a:lnTo>
                  <a:lnTo>
                    <a:pt x="183624" y="1009701"/>
                  </a:lnTo>
                  <a:lnTo>
                    <a:pt x="148292" y="1035148"/>
                  </a:lnTo>
                  <a:lnTo>
                    <a:pt x="110070" y="1055268"/>
                  </a:lnTo>
                  <a:lnTo>
                    <a:pt x="110070" y="1186319"/>
                  </a:lnTo>
                  <a:lnTo>
                    <a:pt x="0" y="947572"/>
                  </a:lnTo>
                  <a:lnTo>
                    <a:pt x="110070" y="662127"/>
                  </a:lnTo>
                  <a:lnTo>
                    <a:pt x="110070" y="793178"/>
                  </a:lnTo>
                  <a:lnTo>
                    <a:pt x="149646" y="772197"/>
                  </a:lnTo>
                  <a:lnTo>
                    <a:pt x="186305" y="745338"/>
                  </a:lnTo>
                  <a:lnTo>
                    <a:pt x="219673" y="713070"/>
                  </a:lnTo>
                  <a:lnTo>
                    <a:pt x="249374" y="675863"/>
                  </a:lnTo>
                  <a:lnTo>
                    <a:pt x="275033" y="634187"/>
                  </a:lnTo>
                  <a:lnTo>
                    <a:pt x="296275" y="588511"/>
                  </a:lnTo>
                  <a:lnTo>
                    <a:pt x="312724" y="539305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2"/>
            <p:cNvSpPr/>
            <p:nvPr/>
          </p:nvSpPr>
          <p:spPr>
            <a:xfrm>
              <a:off x="1073150" y="2740025"/>
              <a:ext cx="495300" cy="228600"/>
            </a:xfrm>
            <a:custGeom>
              <a:avLst/>
              <a:gdLst/>
              <a:ahLst/>
              <a:cxnLst/>
              <a:rect l="l" t="t" r="r" b="b"/>
              <a:pathLst>
                <a:path w="4953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495300" y="171450"/>
                  </a:lnTo>
                  <a:lnTo>
                    <a:pt x="4953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3"/>
            <p:cNvSpPr/>
            <p:nvPr/>
          </p:nvSpPr>
          <p:spPr>
            <a:xfrm>
              <a:off x="1073150" y="2740025"/>
              <a:ext cx="495300" cy="228600"/>
            </a:xfrm>
            <a:custGeom>
              <a:avLst/>
              <a:gdLst/>
              <a:ahLst/>
              <a:cxnLst/>
              <a:rect l="l" t="t" r="r" b="b"/>
              <a:pathLst>
                <a:path w="4953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495300" y="57150"/>
                  </a:lnTo>
                  <a:lnTo>
                    <a:pt x="4953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4"/>
            <p:cNvSpPr/>
            <p:nvPr/>
          </p:nvSpPr>
          <p:spPr>
            <a:xfrm>
              <a:off x="1155700" y="5473700"/>
              <a:ext cx="495300" cy="228600"/>
            </a:xfrm>
            <a:custGeom>
              <a:avLst/>
              <a:gdLst/>
              <a:ahLst/>
              <a:cxnLst/>
              <a:rect l="l" t="t" r="r" b="b"/>
              <a:pathLst>
                <a:path w="4953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495300" y="171450"/>
                  </a:lnTo>
                  <a:lnTo>
                    <a:pt x="4953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5"/>
            <p:cNvSpPr/>
            <p:nvPr/>
          </p:nvSpPr>
          <p:spPr>
            <a:xfrm>
              <a:off x="1155700" y="5473700"/>
              <a:ext cx="495300" cy="228600"/>
            </a:xfrm>
            <a:custGeom>
              <a:avLst/>
              <a:gdLst/>
              <a:ahLst/>
              <a:cxnLst/>
              <a:rect l="l" t="t" r="r" b="b"/>
              <a:pathLst>
                <a:path w="4953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495300" y="57150"/>
                  </a:lnTo>
                  <a:lnTo>
                    <a:pt x="4953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6"/>
          <p:cNvSpPr txBox="1"/>
          <p:nvPr/>
        </p:nvSpPr>
        <p:spPr>
          <a:xfrm>
            <a:off x="999846" y="3803463"/>
            <a:ext cx="204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Hoán 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vị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hai hệ</a:t>
            </a:r>
            <a:r>
              <a:rPr sz="1800" b="1" spc="-65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con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5" name="object 187"/>
          <p:cNvSpPr txBox="1"/>
          <p:nvPr/>
        </p:nvSpPr>
        <p:spPr>
          <a:xfrm>
            <a:off x="1034136" y="4765412"/>
            <a:ext cx="158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Gộp hai 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ô</a:t>
            </a:r>
            <a:r>
              <a:rPr sz="1800" b="1" spc="-75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6" name="object 188"/>
          <p:cNvSpPr txBox="1"/>
          <p:nvPr/>
        </p:nvSpPr>
        <p:spPr>
          <a:xfrm>
            <a:off x="2791161" y="3559034"/>
            <a:ext cx="1028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7" name="object 189"/>
          <p:cNvSpPr txBox="1"/>
          <p:nvPr/>
        </p:nvSpPr>
        <p:spPr>
          <a:xfrm>
            <a:off x="1649790" y="3459838"/>
            <a:ext cx="15621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5" dirty="0">
                <a:latin typeface="Symbol"/>
                <a:cs typeface="Symbol"/>
              </a:rPr>
              <a:t>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8" name="object 190"/>
          <p:cNvSpPr txBox="1"/>
          <p:nvPr/>
        </p:nvSpPr>
        <p:spPr>
          <a:xfrm>
            <a:off x="1624390" y="3035844"/>
            <a:ext cx="275145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spc="165" baseline="-4385" dirty="0">
                <a:latin typeface="Symbol"/>
                <a:cs typeface="Symbol"/>
              </a:rPr>
              <a:t></a:t>
            </a:r>
            <a:r>
              <a:rPr sz="1900" i="1" spc="110" dirty="0">
                <a:latin typeface="Times New Roman"/>
                <a:cs typeface="Times New Roman"/>
              </a:rPr>
              <a:t>v</a:t>
            </a:r>
            <a:r>
              <a:rPr sz="1900" spc="11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Times New Roman"/>
                <a:cs typeface="Times New Roman"/>
              </a:rPr>
              <a:t>n</a:t>
            </a:r>
            <a:r>
              <a:rPr sz="1900" spc="110" dirty="0">
                <a:latin typeface="Times New Roman"/>
                <a:cs typeface="Times New Roman"/>
              </a:rPr>
              <a:t>)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Symbol"/>
                <a:cs typeface="Symbol"/>
              </a:rPr>
              <a:t>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b</a:t>
            </a:r>
            <a:r>
              <a:rPr sz="1650" spc="7" baseline="-25252" dirty="0">
                <a:latin typeface="Times New Roman"/>
                <a:cs typeface="Times New Roman"/>
              </a:rPr>
              <a:t>0</a:t>
            </a:r>
            <a:r>
              <a:rPr sz="1650" spc="-120" baseline="-25252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900" spc="100" dirty="0">
                <a:latin typeface="Times New Roman"/>
                <a:cs typeface="Times New Roman"/>
              </a:rPr>
              <a:t>(</a:t>
            </a:r>
            <a:r>
              <a:rPr sz="1900" i="1" spc="100" dirty="0">
                <a:latin typeface="Times New Roman"/>
                <a:cs typeface="Times New Roman"/>
              </a:rPr>
              <a:t>n</a:t>
            </a:r>
            <a:r>
              <a:rPr sz="1900" spc="100" dirty="0">
                <a:latin typeface="Times New Roman"/>
                <a:cs typeface="Times New Roman"/>
              </a:rPr>
              <a:t>)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b</a:t>
            </a:r>
            <a:r>
              <a:rPr sz="1650" spc="-75" baseline="-25252" dirty="0">
                <a:latin typeface="Times New Roman"/>
                <a:cs typeface="Times New Roman"/>
              </a:rPr>
              <a:t>1</a:t>
            </a:r>
            <a:r>
              <a:rPr sz="1650" spc="-254" baseline="-25252" dirty="0">
                <a:latin typeface="Times New Roman"/>
                <a:cs typeface="Times New Roman"/>
              </a:rPr>
              <a:t> </a:t>
            </a:r>
            <a:r>
              <a:rPr sz="1900" i="1" spc="105" dirty="0">
                <a:latin typeface="Times New Roman"/>
                <a:cs typeface="Times New Roman"/>
              </a:rPr>
              <a:t>x</a:t>
            </a:r>
            <a:r>
              <a:rPr sz="1900" spc="105" dirty="0">
                <a:latin typeface="Times New Roman"/>
                <a:cs typeface="Times New Roman"/>
              </a:rPr>
              <a:t>(</a:t>
            </a:r>
            <a:r>
              <a:rPr sz="1900" i="1" spc="105" dirty="0">
                <a:latin typeface="Times New Roman"/>
                <a:cs typeface="Times New Roman"/>
              </a:rPr>
              <a:t>n</a:t>
            </a:r>
            <a:r>
              <a:rPr sz="1900" i="1" spc="-13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</a:t>
            </a:r>
            <a:r>
              <a:rPr sz="1900" spc="6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9" name="object 191"/>
          <p:cNvSpPr txBox="1"/>
          <p:nvPr/>
        </p:nvSpPr>
        <p:spPr>
          <a:xfrm>
            <a:off x="1624390" y="3396792"/>
            <a:ext cx="275590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spc="127" baseline="32163" dirty="0">
                <a:latin typeface="Symbol"/>
                <a:cs typeface="Symbol"/>
              </a:rPr>
              <a:t></a:t>
            </a:r>
            <a:r>
              <a:rPr sz="2850" spc="-345" baseline="32163" dirty="0">
                <a:latin typeface="Times New Roman"/>
                <a:cs typeface="Times New Roman"/>
              </a:rPr>
              <a:t> </a:t>
            </a:r>
            <a:r>
              <a:rPr sz="1900" i="1" spc="110" dirty="0">
                <a:latin typeface="Times New Roman"/>
                <a:cs typeface="Times New Roman"/>
              </a:rPr>
              <a:t>y</a:t>
            </a:r>
            <a:r>
              <a:rPr sz="1900" spc="11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Times New Roman"/>
                <a:cs typeface="Times New Roman"/>
              </a:rPr>
              <a:t>n</a:t>
            </a:r>
            <a:r>
              <a:rPr sz="1900" spc="110" dirty="0">
                <a:latin typeface="Times New Roman"/>
                <a:cs typeface="Times New Roman"/>
              </a:rPr>
              <a:t>)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Symbol"/>
                <a:cs typeface="Symbol"/>
              </a:rPr>
              <a:t>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Symbol"/>
                <a:cs typeface="Symbol"/>
              </a:rPr>
              <a:t></a:t>
            </a:r>
            <a:r>
              <a:rPr sz="1900" i="1" spc="120" dirty="0">
                <a:latin typeface="Times New Roman"/>
                <a:cs typeface="Times New Roman"/>
              </a:rPr>
              <a:t>a</a:t>
            </a:r>
            <a:r>
              <a:rPr sz="1900" i="1" spc="185" dirty="0">
                <a:latin typeface="Times New Roman"/>
                <a:cs typeface="Times New Roman"/>
              </a:rPr>
              <a:t> </a:t>
            </a:r>
            <a:r>
              <a:rPr sz="1900" i="1" spc="120" dirty="0">
                <a:latin typeface="Times New Roman"/>
                <a:cs typeface="Times New Roman"/>
              </a:rPr>
              <a:t>y</a:t>
            </a:r>
            <a:r>
              <a:rPr sz="1900" spc="120" dirty="0">
                <a:latin typeface="Times New Roman"/>
                <a:cs typeface="Times New Roman"/>
              </a:rPr>
              <a:t>(</a:t>
            </a:r>
            <a:r>
              <a:rPr sz="1900" i="1" spc="120" dirty="0">
                <a:latin typeface="Times New Roman"/>
                <a:cs typeface="Times New Roman"/>
              </a:rPr>
              <a:t>n</a:t>
            </a:r>
            <a:r>
              <a:rPr sz="1900" i="1" spc="-135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</a:t>
            </a:r>
            <a:r>
              <a:rPr sz="1900" spc="65" dirty="0">
                <a:latin typeface="Times New Roman"/>
                <a:cs typeface="Times New Roman"/>
              </a:rPr>
              <a:t>1)</a:t>
            </a:r>
            <a:r>
              <a:rPr sz="1900" spc="-13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Symbol"/>
                <a:cs typeface="Symbol"/>
              </a:rPr>
              <a:t>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v</a:t>
            </a:r>
            <a:r>
              <a:rPr sz="1900" spc="100" dirty="0">
                <a:latin typeface="Times New Roman"/>
                <a:cs typeface="Times New Roman"/>
              </a:rPr>
              <a:t>(</a:t>
            </a:r>
            <a:r>
              <a:rPr sz="1900" i="1" spc="100" dirty="0">
                <a:latin typeface="Times New Roman"/>
                <a:cs typeface="Times New Roman"/>
              </a:rPr>
              <a:t>n</a:t>
            </a:r>
            <a:r>
              <a:rPr sz="1900" spc="1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0" name="object 192"/>
          <p:cNvSpPr txBox="1"/>
          <p:nvPr/>
        </p:nvSpPr>
        <p:spPr>
          <a:xfrm>
            <a:off x="2629558" y="6412104"/>
            <a:ext cx="10166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1100" spc="50" dirty="0">
                <a:latin typeface="Times New Roman"/>
                <a:cs typeface="Times New Roman"/>
              </a:rPr>
              <a:t>0	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1" name="object 193"/>
          <p:cNvSpPr txBox="1"/>
          <p:nvPr/>
        </p:nvSpPr>
        <p:spPr>
          <a:xfrm>
            <a:off x="1649748" y="6315075"/>
            <a:ext cx="15557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Symbol"/>
                <a:cs typeface="Symbol"/>
              </a:rPr>
              <a:t>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2" name="object 194"/>
          <p:cNvSpPr txBox="1"/>
          <p:nvPr/>
        </p:nvSpPr>
        <p:spPr>
          <a:xfrm>
            <a:off x="1624348" y="5888916"/>
            <a:ext cx="283464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spc="120" baseline="-4385" dirty="0">
                <a:latin typeface="Symbol"/>
                <a:cs typeface="Symbol"/>
              </a:rPr>
              <a:t></a:t>
            </a:r>
            <a:r>
              <a:rPr sz="2850" spc="-345" baseline="-4385" dirty="0">
                <a:latin typeface="Times New Roman"/>
                <a:cs typeface="Times New Roman"/>
              </a:rPr>
              <a:t> </a:t>
            </a:r>
            <a:r>
              <a:rPr sz="1900" i="1" spc="90" dirty="0">
                <a:latin typeface="Times New Roman"/>
                <a:cs typeface="Times New Roman"/>
              </a:rPr>
              <a:t>w</a:t>
            </a:r>
            <a:r>
              <a:rPr sz="1900" spc="90" dirty="0">
                <a:latin typeface="Times New Roman"/>
                <a:cs typeface="Times New Roman"/>
              </a:rPr>
              <a:t>(</a:t>
            </a:r>
            <a:r>
              <a:rPr sz="1900" i="1" spc="90" dirty="0">
                <a:latin typeface="Times New Roman"/>
                <a:cs typeface="Times New Roman"/>
              </a:rPr>
              <a:t>n</a:t>
            </a:r>
            <a:r>
              <a:rPr sz="1900" spc="90" dirty="0">
                <a:latin typeface="Times New Roman"/>
                <a:cs typeface="Times New Roman"/>
              </a:rPr>
              <a:t>)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Symbol"/>
                <a:cs typeface="Symbol"/>
              </a:rPr>
              <a:t></a:t>
            </a:r>
            <a:r>
              <a:rPr sz="1900" i="1" spc="75" dirty="0">
                <a:latin typeface="Times New Roman"/>
                <a:cs typeface="Times New Roman"/>
              </a:rPr>
              <a:t>a</a:t>
            </a:r>
            <a:r>
              <a:rPr sz="1650" spc="112" baseline="-25252" dirty="0">
                <a:latin typeface="Times New Roman"/>
                <a:cs typeface="Times New Roman"/>
              </a:rPr>
              <a:t>1</a:t>
            </a:r>
            <a:r>
              <a:rPr sz="1900" i="1" spc="75" dirty="0">
                <a:latin typeface="Times New Roman"/>
                <a:cs typeface="Times New Roman"/>
              </a:rPr>
              <a:t>w</a:t>
            </a:r>
            <a:r>
              <a:rPr sz="1900" spc="75" dirty="0">
                <a:latin typeface="Times New Roman"/>
                <a:cs typeface="Times New Roman"/>
              </a:rPr>
              <a:t>(</a:t>
            </a:r>
            <a:r>
              <a:rPr sz="1900" i="1" spc="75" dirty="0">
                <a:latin typeface="Times New Roman"/>
                <a:cs typeface="Times New Roman"/>
              </a:rPr>
              <a:t>n</a:t>
            </a:r>
            <a:r>
              <a:rPr sz="1900" i="1" spc="-13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</a:t>
            </a:r>
            <a:r>
              <a:rPr sz="1900" spc="65" dirty="0">
                <a:latin typeface="Times New Roman"/>
                <a:cs typeface="Times New Roman"/>
              </a:rPr>
              <a:t>1)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900" spc="100" dirty="0">
                <a:latin typeface="Times New Roman"/>
                <a:cs typeface="Times New Roman"/>
              </a:rPr>
              <a:t>(</a:t>
            </a:r>
            <a:r>
              <a:rPr sz="1900" i="1" spc="100" dirty="0">
                <a:latin typeface="Times New Roman"/>
                <a:cs typeface="Times New Roman"/>
              </a:rPr>
              <a:t>n</a:t>
            </a:r>
            <a:r>
              <a:rPr sz="1900" spc="1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3" name="object 195"/>
          <p:cNvSpPr txBox="1"/>
          <p:nvPr/>
        </p:nvSpPr>
        <p:spPr>
          <a:xfrm>
            <a:off x="1624348" y="6249864"/>
            <a:ext cx="285496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spc="120" baseline="32163" dirty="0">
                <a:latin typeface="Symbol"/>
                <a:cs typeface="Symbol"/>
              </a:rPr>
              <a:t></a:t>
            </a:r>
            <a:r>
              <a:rPr sz="2850" spc="-345" baseline="32163" dirty="0">
                <a:latin typeface="Times New Roman"/>
                <a:cs typeface="Times New Roman"/>
              </a:rPr>
              <a:t> </a:t>
            </a:r>
            <a:r>
              <a:rPr sz="1900" i="1" spc="105" dirty="0">
                <a:latin typeface="Times New Roman"/>
                <a:cs typeface="Times New Roman"/>
              </a:rPr>
              <a:t>y</a:t>
            </a:r>
            <a:r>
              <a:rPr sz="1900" spc="105" dirty="0">
                <a:latin typeface="Times New Roman"/>
                <a:cs typeface="Times New Roman"/>
              </a:rPr>
              <a:t>(</a:t>
            </a:r>
            <a:r>
              <a:rPr sz="1900" i="1" spc="105" dirty="0">
                <a:latin typeface="Times New Roman"/>
                <a:cs typeface="Times New Roman"/>
              </a:rPr>
              <a:t>n</a:t>
            </a:r>
            <a:r>
              <a:rPr sz="1900" spc="105" dirty="0">
                <a:latin typeface="Times New Roman"/>
                <a:cs typeface="Times New Roman"/>
              </a:rPr>
              <a:t>)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i="1" spc="85" dirty="0">
                <a:latin typeface="Times New Roman"/>
                <a:cs typeface="Times New Roman"/>
              </a:rPr>
              <a:t>b</a:t>
            </a:r>
            <a:r>
              <a:rPr sz="1900" i="1" spc="125" dirty="0">
                <a:latin typeface="Times New Roman"/>
                <a:cs typeface="Times New Roman"/>
              </a:rPr>
              <a:t> </a:t>
            </a:r>
            <a:r>
              <a:rPr sz="1900" i="1" spc="90" dirty="0">
                <a:latin typeface="Times New Roman"/>
                <a:cs typeface="Times New Roman"/>
              </a:rPr>
              <a:t>w</a:t>
            </a:r>
            <a:r>
              <a:rPr sz="1900" spc="90" dirty="0">
                <a:latin typeface="Times New Roman"/>
                <a:cs typeface="Times New Roman"/>
              </a:rPr>
              <a:t>(</a:t>
            </a:r>
            <a:r>
              <a:rPr sz="1900" i="1" spc="90" dirty="0">
                <a:latin typeface="Times New Roman"/>
                <a:cs typeface="Times New Roman"/>
              </a:rPr>
              <a:t>n</a:t>
            </a:r>
            <a:r>
              <a:rPr sz="1900" spc="90" dirty="0">
                <a:latin typeface="Times New Roman"/>
                <a:cs typeface="Times New Roman"/>
              </a:rPr>
              <a:t>)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spc="85" dirty="0">
                <a:latin typeface="Times New Roman"/>
                <a:cs typeface="Times New Roman"/>
              </a:rPr>
              <a:t>b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i="1" spc="95" dirty="0">
                <a:latin typeface="Times New Roman"/>
                <a:cs typeface="Times New Roman"/>
              </a:rPr>
              <a:t>w</a:t>
            </a:r>
            <a:r>
              <a:rPr sz="1900" spc="95" dirty="0">
                <a:latin typeface="Times New Roman"/>
                <a:cs typeface="Times New Roman"/>
              </a:rPr>
              <a:t>(</a:t>
            </a:r>
            <a:r>
              <a:rPr sz="1900" i="1" spc="95" dirty="0">
                <a:latin typeface="Times New Roman"/>
                <a:cs typeface="Times New Roman"/>
              </a:rPr>
              <a:t>n</a:t>
            </a:r>
            <a:r>
              <a:rPr sz="1900" i="1" spc="-13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Symbol"/>
                <a:cs typeface="Symbol"/>
              </a:rPr>
              <a:t></a:t>
            </a:r>
            <a:r>
              <a:rPr sz="1900" spc="6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73</a:t>
            </a:fld>
            <a:endParaRPr lang="en-US" sz="1600"/>
          </a:p>
        </p:txBody>
      </p:sp>
      <p:grpSp>
        <p:nvGrpSpPr>
          <p:cNvPr id="385" name="object 7"/>
          <p:cNvGrpSpPr/>
          <p:nvPr/>
        </p:nvGrpSpPr>
        <p:grpSpPr>
          <a:xfrm>
            <a:off x="4388621" y="5502578"/>
            <a:ext cx="673100" cy="622300"/>
            <a:chOff x="4673206" y="5446685"/>
            <a:chExt cx="673100" cy="622300"/>
          </a:xfrm>
        </p:grpSpPr>
        <p:sp>
          <p:nvSpPr>
            <p:cNvPr id="386" name="object 8"/>
            <p:cNvSpPr/>
            <p:nvPr/>
          </p:nvSpPr>
          <p:spPr>
            <a:xfrm>
              <a:off x="4679556" y="5453035"/>
              <a:ext cx="660400" cy="609600"/>
            </a:xfrm>
            <a:custGeom>
              <a:avLst/>
              <a:gdLst/>
              <a:ahLst/>
              <a:cxnLst/>
              <a:rect l="l" t="t" r="r" b="b"/>
              <a:pathLst>
                <a:path w="660400" h="609600">
                  <a:moveTo>
                    <a:pt x="330200" y="0"/>
                  </a:moveTo>
                  <a:lnTo>
                    <a:pt x="281406" y="3304"/>
                  </a:lnTo>
                  <a:lnTo>
                    <a:pt x="234835" y="12904"/>
                  </a:lnTo>
                  <a:lnTo>
                    <a:pt x="190998" y="28328"/>
                  </a:lnTo>
                  <a:lnTo>
                    <a:pt x="150404" y="49104"/>
                  </a:lnTo>
                  <a:lnTo>
                    <a:pt x="113566" y="74761"/>
                  </a:lnTo>
                  <a:lnTo>
                    <a:pt x="80994" y="104827"/>
                  </a:lnTo>
                  <a:lnTo>
                    <a:pt x="53198" y="138832"/>
                  </a:lnTo>
                  <a:lnTo>
                    <a:pt x="30690" y="176303"/>
                  </a:lnTo>
                  <a:lnTo>
                    <a:pt x="13980" y="216768"/>
                  </a:lnTo>
                  <a:lnTo>
                    <a:pt x="3580" y="259758"/>
                  </a:lnTo>
                  <a:lnTo>
                    <a:pt x="0" y="304799"/>
                  </a:lnTo>
                  <a:lnTo>
                    <a:pt x="3580" y="349841"/>
                  </a:lnTo>
                  <a:lnTo>
                    <a:pt x="13980" y="392831"/>
                  </a:lnTo>
                  <a:lnTo>
                    <a:pt x="30690" y="433296"/>
                  </a:lnTo>
                  <a:lnTo>
                    <a:pt x="53198" y="470767"/>
                  </a:lnTo>
                  <a:lnTo>
                    <a:pt x="80994" y="504772"/>
                  </a:lnTo>
                  <a:lnTo>
                    <a:pt x="113566" y="534838"/>
                  </a:lnTo>
                  <a:lnTo>
                    <a:pt x="150404" y="560495"/>
                  </a:lnTo>
                  <a:lnTo>
                    <a:pt x="190998" y="581271"/>
                  </a:lnTo>
                  <a:lnTo>
                    <a:pt x="234835" y="596695"/>
                  </a:lnTo>
                  <a:lnTo>
                    <a:pt x="281406" y="606295"/>
                  </a:lnTo>
                  <a:lnTo>
                    <a:pt x="330200" y="609599"/>
                  </a:lnTo>
                  <a:lnTo>
                    <a:pt x="378993" y="606295"/>
                  </a:lnTo>
                  <a:lnTo>
                    <a:pt x="425564" y="596695"/>
                  </a:lnTo>
                  <a:lnTo>
                    <a:pt x="469401" y="581271"/>
                  </a:lnTo>
                  <a:lnTo>
                    <a:pt x="509995" y="560495"/>
                  </a:lnTo>
                  <a:lnTo>
                    <a:pt x="546833" y="534838"/>
                  </a:lnTo>
                  <a:lnTo>
                    <a:pt x="579405" y="504772"/>
                  </a:lnTo>
                  <a:lnTo>
                    <a:pt x="607201" y="470767"/>
                  </a:lnTo>
                  <a:lnTo>
                    <a:pt x="629709" y="433296"/>
                  </a:lnTo>
                  <a:lnTo>
                    <a:pt x="646419" y="392831"/>
                  </a:lnTo>
                  <a:lnTo>
                    <a:pt x="656819" y="349841"/>
                  </a:lnTo>
                  <a:lnTo>
                    <a:pt x="660400" y="304799"/>
                  </a:lnTo>
                  <a:lnTo>
                    <a:pt x="656819" y="259758"/>
                  </a:lnTo>
                  <a:lnTo>
                    <a:pt x="646419" y="216768"/>
                  </a:lnTo>
                  <a:lnTo>
                    <a:pt x="629709" y="176303"/>
                  </a:lnTo>
                  <a:lnTo>
                    <a:pt x="607201" y="138832"/>
                  </a:lnTo>
                  <a:lnTo>
                    <a:pt x="579405" y="104827"/>
                  </a:lnTo>
                  <a:lnTo>
                    <a:pt x="546833" y="74761"/>
                  </a:lnTo>
                  <a:lnTo>
                    <a:pt x="509995" y="49104"/>
                  </a:lnTo>
                  <a:lnTo>
                    <a:pt x="469401" y="28328"/>
                  </a:lnTo>
                  <a:lnTo>
                    <a:pt x="425564" y="12904"/>
                  </a:lnTo>
                  <a:lnTo>
                    <a:pt x="378993" y="3304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9"/>
            <p:cNvSpPr/>
            <p:nvPr/>
          </p:nvSpPr>
          <p:spPr>
            <a:xfrm>
              <a:off x="4679556" y="5453035"/>
              <a:ext cx="660400" cy="609600"/>
            </a:xfrm>
            <a:custGeom>
              <a:avLst/>
              <a:gdLst/>
              <a:ahLst/>
              <a:cxnLst/>
              <a:rect l="l" t="t" r="r" b="b"/>
              <a:pathLst>
                <a:path w="660400" h="609600">
                  <a:moveTo>
                    <a:pt x="0" y="304799"/>
                  </a:moveTo>
                  <a:lnTo>
                    <a:pt x="3580" y="259758"/>
                  </a:lnTo>
                  <a:lnTo>
                    <a:pt x="13980" y="216768"/>
                  </a:lnTo>
                  <a:lnTo>
                    <a:pt x="30690" y="176303"/>
                  </a:lnTo>
                  <a:lnTo>
                    <a:pt x="53198" y="138832"/>
                  </a:lnTo>
                  <a:lnTo>
                    <a:pt x="80994" y="104827"/>
                  </a:lnTo>
                  <a:lnTo>
                    <a:pt x="113566" y="74761"/>
                  </a:lnTo>
                  <a:lnTo>
                    <a:pt x="150404" y="49104"/>
                  </a:lnTo>
                  <a:lnTo>
                    <a:pt x="190998" y="28328"/>
                  </a:lnTo>
                  <a:lnTo>
                    <a:pt x="234835" y="12904"/>
                  </a:lnTo>
                  <a:lnTo>
                    <a:pt x="281406" y="3304"/>
                  </a:lnTo>
                  <a:lnTo>
                    <a:pt x="330200" y="0"/>
                  </a:lnTo>
                  <a:lnTo>
                    <a:pt x="378993" y="3304"/>
                  </a:lnTo>
                  <a:lnTo>
                    <a:pt x="425564" y="12904"/>
                  </a:lnTo>
                  <a:lnTo>
                    <a:pt x="469401" y="28328"/>
                  </a:lnTo>
                  <a:lnTo>
                    <a:pt x="509995" y="49104"/>
                  </a:lnTo>
                  <a:lnTo>
                    <a:pt x="546833" y="74761"/>
                  </a:lnTo>
                  <a:lnTo>
                    <a:pt x="579405" y="104827"/>
                  </a:lnTo>
                  <a:lnTo>
                    <a:pt x="607201" y="138832"/>
                  </a:lnTo>
                  <a:lnTo>
                    <a:pt x="629709" y="176303"/>
                  </a:lnTo>
                  <a:lnTo>
                    <a:pt x="646419" y="216768"/>
                  </a:lnTo>
                  <a:lnTo>
                    <a:pt x="656819" y="259758"/>
                  </a:lnTo>
                  <a:lnTo>
                    <a:pt x="660400" y="304799"/>
                  </a:lnTo>
                  <a:lnTo>
                    <a:pt x="656819" y="349841"/>
                  </a:lnTo>
                  <a:lnTo>
                    <a:pt x="646419" y="392831"/>
                  </a:lnTo>
                  <a:lnTo>
                    <a:pt x="629709" y="433296"/>
                  </a:lnTo>
                  <a:lnTo>
                    <a:pt x="607201" y="470767"/>
                  </a:lnTo>
                  <a:lnTo>
                    <a:pt x="579405" y="504772"/>
                  </a:lnTo>
                  <a:lnTo>
                    <a:pt x="546833" y="534838"/>
                  </a:lnTo>
                  <a:lnTo>
                    <a:pt x="509995" y="560495"/>
                  </a:lnTo>
                  <a:lnTo>
                    <a:pt x="469401" y="581271"/>
                  </a:lnTo>
                  <a:lnTo>
                    <a:pt x="425564" y="596695"/>
                  </a:lnTo>
                  <a:lnTo>
                    <a:pt x="378993" y="606295"/>
                  </a:lnTo>
                  <a:lnTo>
                    <a:pt x="330200" y="609599"/>
                  </a:lnTo>
                  <a:lnTo>
                    <a:pt x="281406" y="606295"/>
                  </a:lnTo>
                  <a:lnTo>
                    <a:pt x="234835" y="596695"/>
                  </a:lnTo>
                  <a:lnTo>
                    <a:pt x="190998" y="581271"/>
                  </a:lnTo>
                  <a:lnTo>
                    <a:pt x="150404" y="560495"/>
                  </a:lnTo>
                  <a:lnTo>
                    <a:pt x="113566" y="534838"/>
                  </a:lnTo>
                  <a:lnTo>
                    <a:pt x="80994" y="504772"/>
                  </a:lnTo>
                  <a:lnTo>
                    <a:pt x="53198" y="470767"/>
                  </a:lnTo>
                  <a:lnTo>
                    <a:pt x="30690" y="433296"/>
                  </a:lnTo>
                  <a:lnTo>
                    <a:pt x="13980" y="392831"/>
                  </a:lnTo>
                  <a:lnTo>
                    <a:pt x="3580" y="349841"/>
                  </a:lnTo>
                  <a:lnTo>
                    <a:pt x="0" y="3047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8" name="object 10"/>
          <p:cNvSpPr txBox="1"/>
          <p:nvPr/>
        </p:nvSpPr>
        <p:spPr>
          <a:xfrm>
            <a:off x="2053954" y="6177204"/>
            <a:ext cx="85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Hoán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9" name="object 11"/>
          <p:cNvSpPr txBox="1"/>
          <p:nvPr/>
        </p:nvSpPr>
        <p:spPr>
          <a:xfrm>
            <a:off x="107197" y="5781954"/>
            <a:ext cx="133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Ô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nhớ:</a:t>
            </a:r>
            <a:r>
              <a:rPr sz="1800" b="1" spc="-90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M+N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0" name="object 12"/>
          <p:cNvSpPr txBox="1"/>
          <p:nvPr/>
        </p:nvSpPr>
        <p:spPr>
          <a:xfrm>
            <a:off x="6657730" y="5661025"/>
            <a:ext cx="2512060" cy="81597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1050"/>
              </a:spcBef>
            </a:pP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Ô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nhớ:</a:t>
            </a:r>
            <a:r>
              <a:rPr sz="1800" b="1" spc="-65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Max(M,N)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5" dirty="0">
                <a:latin typeface="Arial"/>
                <a:cs typeface="Arial"/>
              </a:rPr>
              <a:t>Gộp </a:t>
            </a:r>
            <a:r>
              <a:rPr sz="1800" b="1" dirty="0">
                <a:latin typeface="Arial"/>
                <a:cs typeface="Arial"/>
              </a:rPr>
              <a:t>ô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1" name="object 13"/>
          <p:cNvGrpSpPr/>
          <p:nvPr/>
        </p:nvGrpSpPr>
        <p:grpSpPr>
          <a:xfrm>
            <a:off x="4987223" y="5659121"/>
            <a:ext cx="2235835" cy="807085"/>
            <a:chOff x="5271808" y="5603228"/>
            <a:chExt cx="2235835" cy="807085"/>
          </a:xfrm>
        </p:grpSpPr>
        <p:sp>
          <p:nvSpPr>
            <p:cNvPr id="392" name="object 14"/>
            <p:cNvSpPr/>
            <p:nvPr/>
          </p:nvSpPr>
          <p:spPr>
            <a:xfrm>
              <a:off x="6355435" y="5609579"/>
              <a:ext cx="1146175" cy="739140"/>
            </a:xfrm>
            <a:custGeom>
              <a:avLst/>
              <a:gdLst/>
              <a:ahLst/>
              <a:cxnLst/>
              <a:rect l="l" t="t" r="r" b="b"/>
              <a:pathLst>
                <a:path w="1146175" h="739139">
                  <a:moveTo>
                    <a:pt x="814146" y="216471"/>
                  </a:moveTo>
                  <a:lnTo>
                    <a:pt x="638289" y="216471"/>
                  </a:lnTo>
                  <a:lnTo>
                    <a:pt x="625514" y="253714"/>
                  </a:lnTo>
                  <a:lnTo>
                    <a:pt x="609490" y="290464"/>
                  </a:lnTo>
                  <a:lnTo>
                    <a:pt x="590326" y="326635"/>
                  </a:lnTo>
                  <a:lnTo>
                    <a:pt x="568132" y="362136"/>
                  </a:lnTo>
                  <a:lnTo>
                    <a:pt x="543014" y="396878"/>
                  </a:lnTo>
                  <a:lnTo>
                    <a:pt x="515083" y="430773"/>
                  </a:lnTo>
                  <a:lnTo>
                    <a:pt x="484447" y="463732"/>
                  </a:lnTo>
                  <a:lnTo>
                    <a:pt x="451215" y="495665"/>
                  </a:lnTo>
                  <a:lnTo>
                    <a:pt x="415494" y="526484"/>
                  </a:lnTo>
                  <a:lnTo>
                    <a:pt x="377395" y="556100"/>
                  </a:lnTo>
                  <a:lnTo>
                    <a:pt x="337025" y="584424"/>
                  </a:lnTo>
                  <a:lnTo>
                    <a:pt x="294494" y="611367"/>
                  </a:lnTo>
                  <a:lnTo>
                    <a:pt x="249910" y="636839"/>
                  </a:lnTo>
                  <a:lnTo>
                    <a:pt x="203382" y="660753"/>
                  </a:lnTo>
                  <a:lnTo>
                    <a:pt x="155018" y="683018"/>
                  </a:lnTo>
                  <a:lnTo>
                    <a:pt x="104927" y="703547"/>
                  </a:lnTo>
                  <a:lnTo>
                    <a:pt x="53218" y="722250"/>
                  </a:lnTo>
                  <a:lnTo>
                    <a:pt x="0" y="739038"/>
                  </a:lnTo>
                  <a:lnTo>
                    <a:pt x="54763" y="730068"/>
                  </a:lnTo>
                  <a:lnTo>
                    <a:pt x="108655" y="718996"/>
                  </a:lnTo>
                  <a:lnTo>
                    <a:pt x="161562" y="705901"/>
                  </a:lnTo>
                  <a:lnTo>
                    <a:pt x="213370" y="690858"/>
                  </a:lnTo>
                  <a:lnTo>
                    <a:pt x="263965" y="673946"/>
                  </a:lnTo>
                  <a:lnTo>
                    <a:pt x="313236" y="655241"/>
                  </a:lnTo>
                  <a:lnTo>
                    <a:pt x="361066" y="634820"/>
                  </a:lnTo>
                  <a:lnTo>
                    <a:pt x="407345" y="612762"/>
                  </a:lnTo>
                  <a:lnTo>
                    <a:pt x="451957" y="589143"/>
                  </a:lnTo>
                  <a:lnTo>
                    <a:pt x="494790" y="564040"/>
                  </a:lnTo>
                  <a:lnTo>
                    <a:pt x="535730" y="537530"/>
                  </a:lnTo>
                  <a:lnTo>
                    <a:pt x="574663" y="509691"/>
                  </a:lnTo>
                  <a:lnTo>
                    <a:pt x="611477" y="480601"/>
                  </a:lnTo>
                  <a:lnTo>
                    <a:pt x="646058" y="450335"/>
                  </a:lnTo>
                  <a:lnTo>
                    <a:pt x="678291" y="418972"/>
                  </a:lnTo>
                  <a:lnTo>
                    <a:pt x="708065" y="386588"/>
                  </a:lnTo>
                  <a:lnTo>
                    <a:pt x="735264" y="353262"/>
                  </a:lnTo>
                  <a:lnTo>
                    <a:pt x="759777" y="319069"/>
                  </a:lnTo>
                  <a:lnTo>
                    <a:pt x="781489" y="284088"/>
                  </a:lnTo>
                  <a:lnTo>
                    <a:pt x="800287" y="248395"/>
                  </a:lnTo>
                  <a:lnTo>
                    <a:pt x="814146" y="216471"/>
                  </a:lnTo>
                  <a:close/>
                </a:path>
                <a:path w="1146175" h="739139">
                  <a:moveTo>
                    <a:pt x="742657" y="0"/>
                  </a:moveTo>
                  <a:lnTo>
                    <a:pt x="321424" y="285191"/>
                  </a:lnTo>
                  <a:lnTo>
                    <a:pt x="638289" y="216471"/>
                  </a:lnTo>
                  <a:lnTo>
                    <a:pt x="814146" y="216471"/>
                  </a:lnTo>
                  <a:lnTo>
                    <a:pt x="816058" y="212068"/>
                  </a:lnTo>
                  <a:lnTo>
                    <a:pt x="828687" y="175183"/>
                  </a:lnTo>
                  <a:lnTo>
                    <a:pt x="1145552" y="106464"/>
                  </a:lnTo>
                  <a:lnTo>
                    <a:pt x="7426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15"/>
            <p:cNvSpPr/>
            <p:nvPr/>
          </p:nvSpPr>
          <p:spPr>
            <a:xfrm>
              <a:off x="5278158" y="5962966"/>
              <a:ext cx="1173480" cy="440690"/>
            </a:xfrm>
            <a:custGeom>
              <a:avLst/>
              <a:gdLst/>
              <a:ahLst/>
              <a:cxnLst/>
              <a:rect l="l" t="t" r="r" b="b"/>
              <a:pathLst>
                <a:path w="1173479" h="440689">
                  <a:moveTo>
                    <a:pt x="190385" y="0"/>
                  </a:moveTo>
                  <a:lnTo>
                    <a:pt x="0" y="41287"/>
                  </a:lnTo>
                  <a:lnTo>
                    <a:pt x="9753" y="77409"/>
                  </a:lnTo>
                  <a:lnTo>
                    <a:pt x="22963" y="112121"/>
                  </a:lnTo>
                  <a:lnTo>
                    <a:pt x="59233" y="177120"/>
                  </a:lnTo>
                  <a:lnTo>
                    <a:pt x="107774" y="235897"/>
                  </a:lnTo>
                  <a:lnTo>
                    <a:pt x="136321" y="262831"/>
                  </a:lnTo>
                  <a:lnTo>
                    <a:pt x="167548" y="288063"/>
                  </a:lnTo>
                  <a:lnTo>
                    <a:pt x="201324" y="311546"/>
                  </a:lnTo>
                  <a:lnTo>
                    <a:pt x="237521" y="333230"/>
                  </a:lnTo>
                  <a:lnTo>
                    <a:pt x="276008" y="353068"/>
                  </a:lnTo>
                  <a:lnTo>
                    <a:pt x="316656" y="371010"/>
                  </a:lnTo>
                  <a:lnTo>
                    <a:pt x="359335" y="387008"/>
                  </a:lnTo>
                  <a:lnTo>
                    <a:pt x="403917" y="401013"/>
                  </a:lnTo>
                  <a:lnTo>
                    <a:pt x="450271" y="412978"/>
                  </a:lnTo>
                  <a:lnTo>
                    <a:pt x="498268" y="422853"/>
                  </a:lnTo>
                  <a:lnTo>
                    <a:pt x="547779" y="430590"/>
                  </a:lnTo>
                  <a:lnTo>
                    <a:pt x="598674" y="436140"/>
                  </a:lnTo>
                  <a:lnTo>
                    <a:pt x="650824" y="439455"/>
                  </a:lnTo>
                  <a:lnTo>
                    <a:pt x="704098" y="440487"/>
                  </a:lnTo>
                  <a:lnTo>
                    <a:pt x="758368" y="439186"/>
                  </a:lnTo>
                  <a:lnTo>
                    <a:pt x="813504" y="435504"/>
                  </a:lnTo>
                  <a:lnTo>
                    <a:pt x="869377" y="429393"/>
                  </a:lnTo>
                  <a:lnTo>
                    <a:pt x="925857" y="420804"/>
                  </a:lnTo>
                  <a:lnTo>
                    <a:pt x="982814" y="409689"/>
                  </a:lnTo>
                  <a:lnTo>
                    <a:pt x="1031185" y="399199"/>
                  </a:lnTo>
                  <a:lnTo>
                    <a:pt x="894484" y="399199"/>
                  </a:lnTo>
                  <a:lnTo>
                    <a:pt x="841209" y="398168"/>
                  </a:lnTo>
                  <a:lnTo>
                    <a:pt x="789060" y="394852"/>
                  </a:lnTo>
                  <a:lnTo>
                    <a:pt x="738165" y="389302"/>
                  </a:lnTo>
                  <a:lnTo>
                    <a:pt x="688654" y="381565"/>
                  </a:lnTo>
                  <a:lnTo>
                    <a:pt x="640657" y="371690"/>
                  </a:lnTo>
                  <a:lnTo>
                    <a:pt x="594303" y="359726"/>
                  </a:lnTo>
                  <a:lnTo>
                    <a:pt x="549721" y="345720"/>
                  </a:lnTo>
                  <a:lnTo>
                    <a:pt x="507041" y="329722"/>
                  </a:lnTo>
                  <a:lnTo>
                    <a:pt x="466393" y="311780"/>
                  </a:lnTo>
                  <a:lnTo>
                    <a:pt x="427906" y="291943"/>
                  </a:lnTo>
                  <a:lnTo>
                    <a:pt x="391710" y="270258"/>
                  </a:lnTo>
                  <a:lnTo>
                    <a:pt x="357934" y="246776"/>
                  </a:lnTo>
                  <a:lnTo>
                    <a:pt x="326707" y="221543"/>
                  </a:lnTo>
                  <a:lnTo>
                    <a:pt x="298159" y="194610"/>
                  </a:lnTo>
                  <a:lnTo>
                    <a:pt x="272420" y="166023"/>
                  </a:lnTo>
                  <a:lnTo>
                    <a:pt x="229886" y="104087"/>
                  </a:lnTo>
                  <a:lnTo>
                    <a:pt x="200139" y="36121"/>
                  </a:lnTo>
                  <a:lnTo>
                    <a:pt x="190385" y="0"/>
                  </a:lnTo>
                  <a:close/>
                </a:path>
                <a:path w="1173479" h="440689">
                  <a:moveTo>
                    <a:pt x="1173200" y="368401"/>
                  </a:moveTo>
                  <a:lnTo>
                    <a:pt x="1116243" y="379516"/>
                  </a:lnTo>
                  <a:lnTo>
                    <a:pt x="1059763" y="388105"/>
                  </a:lnTo>
                  <a:lnTo>
                    <a:pt x="1003890" y="394216"/>
                  </a:lnTo>
                  <a:lnTo>
                    <a:pt x="948754" y="397898"/>
                  </a:lnTo>
                  <a:lnTo>
                    <a:pt x="894484" y="399199"/>
                  </a:lnTo>
                  <a:lnTo>
                    <a:pt x="1031185" y="399199"/>
                  </a:lnTo>
                  <a:lnTo>
                    <a:pt x="1173200" y="368401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16"/>
            <p:cNvSpPr/>
            <p:nvPr/>
          </p:nvSpPr>
          <p:spPr>
            <a:xfrm>
              <a:off x="5278158" y="5609578"/>
              <a:ext cx="2223135" cy="794385"/>
            </a:xfrm>
            <a:custGeom>
              <a:avLst/>
              <a:gdLst/>
              <a:ahLst/>
              <a:cxnLst/>
              <a:rect l="l" t="t" r="r" b="b"/>
              <a:pathLst>
                <a:path w="2223134" h="794385">
                  <a:moveTo>
                    <a:pt x="1077277" y="739038"/>
                  </a:moveTo>
                  <a:lnTo>
                    <a:pt x="1130495" y="722250"/>
                  </a:lnTo>
                  <a:lnTo>
                    <a:pt x="1182204" y="703547"/>
                  </a:lnTo>
                  <a:lnTo>
                    <a:pt x="1232295" y="683018"/>
                  </a:lnTo>
                  <a:lnTo>
                    <a:pt x="1280659" y="660753"/>
                  </a:lnTo>
                  <a:lnTo>
                    <a:pt x="1327187" y="636839"/>
                  </a:lnTo>
                  <a:lnTo>
                    <a:pt x="1371772" y="611367"/>
                  </a:lnTo>
                  <a:lnTo>
                    <a:pt x="1414303" y="584424"/>
                  </a:lnTo>
                  <a:lnTo>
                    <a:pt x="1454672" y="556100"/>
                  </a:lnTo>
                  <a:lnTo>
                    <a:pt x="1492772" y="526484"/>
                  </a:lnTo>
                  <a:lnTo>
                    <a:pt x="1528492" y="495665"/>
                  </a:lnTo>
                  <a:lnTo>
                    <a:pt x="1561725" y="463732"/>
                  </a:lnTo>
                  <a:lnTo>
                    <a:pt x="1592361" y="430773"/>
                  </a:lnTo>
                  <a:lnTo>
                    <a:pt x="1620292" y="396878"/>
                  </a:lnTo>
                  <a:lnTo>
                    <a:pt x="1645409" y="362136"/>
                  </a:lnTo>
                  <a:lnTo>
                    <a:pt x="1667604" y="326635"/>
                  </a:lnTo>
                  <a:lnTo>
                    <a:pt x="1686767" y="290464"/>
                  </a:lnTo>
                  <a:lnTo>
                    <a:pt x="1702791" y="253714"/>
                  </a:lnTo>
                  <a:lnTo>
                    <a:pt x="1715566" y="216471"/>
                  </a:lnTo>
                  <a:lnTo>
                    <a:pt x="1398701" y="285191"/>
                  </a:lnTo>
                  <a:lnTo>
                    <a:pt x="1819935" y="0"/>
                  </a:lnTo>
                  <a:lnTo>
                    <a:pt x="2222830" y="106476"/>
                  </a:lnTo>
                  <a:lnTo>
                    <a:pt x="1905965" y="175183"/>
                  </a:lnTo>
                  <a:lnTo>
                    <a:pt x="1893279" y="212200"/>
                  </a:lnTo>
                  <a:lnTo>
                    <a:pt x="1877406" y="248694"/>
                  </a:lnTo>
                  <a:lnTo>
                    <a:pt x="1858457" y="284582"/>
                  </a:lnTo>
                  <a:lnTo>
                    <a:pt x="1836542" y="319782"/>
                  </a:lnTo>
                  <a:lnTo>
                    <a:pt x="1811773" y="354211"/>
                  </a:lnTo>
                  <a:lnTo>
                    <a:pt x="1784260" y="387786"/>
                  </a:lnTo>
                  <a:lnTo>
                    <a:pt x="1754116" y="420425"/>
                  </a:lnTo>
                  <a:lnTo>
                    <a:pt x="1721450" y="452043"/>
                  </a:lnTo>
                  <a:lnTo>
                    <a:pt x="1686373" y="482560"/>
                  </a:lnTo>
                  <a:lnTo>
                    <a:pt x="1648998" y="511890"/>
                  </a:lnTo>
                  <a:lnTo>
                    <a:pt x="1609434" y="539953"/>
                  </a:lnTo>
                  <a:lnTo>
                    <a:pt x="1567793" y="566665"/>
                  </a:lnTo>
                  <a:lnTo>
                    <a:pt x="1524186" y="591944"/>
                  </a:lnTo>
                  <a:lnTo>
                    <a:pt x="1478724" y="615705"/>
                  </a:lnTo>
                  <a:lnTo>
                    <a:pt x="1431518" y="637868"/>
                  </a:lnTo>
                  <a:lnTo>
                    <a:pt x="1382679" y="658348"/>
                  </a:lnTo>
                  <a:lnTo>
                    <a:pt x="1332318" y="677063"/>
                  </a:lnTo>
                  <a:lnTo>
                    <a:pt x="1280546" y="693931"/>
                  </a:lnTo>
                  <a:lnTo>
                    <a:pt x="1227474" y="708868"/>
                  </a:lnTo>
                  <a:lnTo>
                    <a:pt x="1173213" y="721791"/>
                  </a:lnTo>
                  <a:lnTo>
                    <a:pt x="982814" y="763079"/>
                  </a:lnTo>
                  <a:lnTo>
                    <a:pt x="925857" y="774194"/>
                  </a:lnTo>
                  <a:lnTo>
                    <a:pt x="869377" y="782783"/>
                  </a:lnTo>
                  <a:lnTo>
                    <a:pt x="813504" y="788894"/>
                  </a:lnTo>
                  <a:lnTo>
                    <a:pt x="758368" y="792575"/>
                  </a:lnTo>
                  <a:lnTo>
                    <a:pt x="704098" y="793876"/>
                  </a:lnTo>
                  <a:lnTo>
                    <a:pt x="650824" y="792844"/>
                  </a:lnTo>
                  <a:lnTo>
                    <a:pt x="598674" y="789528"/>
                  </a:lnTo>
                  <a:lnTo>
                    <a:pt x="547779" y="783977"/>
                  </a:lnTo>
                  <a:lnTo>
                    <a:pt x="498268" y="776240"/>
                  </a:lnTo>
                  <a:lnTo>
                    <a:pt x="450271" y="766365"/>
                  </a:lnTo>
                  <a:lnTo>
                    <a:pt x="403917" y="754400"/>
                  </a:lnTo>
                  <a:lnTo>
                    <a:pt x="359335" y="740393"/>
                  </a:lnTo>
                  <a:lnTo>
                    <a:pt x="316656" y="724395"/>
                  </a:lnTo>
                  <a:lnTo>
                    <a:pt x="276008" y="706453"/>
                  </a:lnTo>
                  <a:lnTo>
                    <a:pt x="237521" y="686615"/>
                  </a:lnTo>
                  <a:lnTo>
                    <a:pt x="201324" y="664931"/>
                  </a:lnTo>
                  <a:lnTo>
                    <a:pt x="167548" y="641448"/>
                  </a:lnTo>
                  <a:lnTo>
                    <a:pt x="136321" y="616216"/>
                  </a:lnTo>
                  <a:lnTo>
                    <a:pt x="107774" y="589282"/>
                  </a:lnTo>
                  <a:lnTo>
                    <a:pt x="82034" y="560696"/>
                  </a:lnTo>
                  <a:lnTo>
                    <a:pt x="39500" y="498761"/>
                  </a:lnTo>
                  <a:lnTo>
                    <a:pt x="9753" y="430798"/>
                  </a:lnTo>
                  <a:lnTo>
                    <a:pt x="0" y="394677"/>
                  </a:lnTo>
                  <a:lnTo>
                    <a:pt x="190385" y="353390"/>
                  </a:lnTo>
                  <a:lnTo>
                    <a:pt x="200139" y="389510"/>
                  </a:lnTo>
                  <a:lnTo>
                    <a:pt x="213349" y="424221"/>
                  </a:lnTo>
                  <a:lnTo>
                    <a:pt x="249620" y="489219"/>
                  </a:lnTo>
                  <a:lnTo>
                    <a:pt x="298161" y="547995"/>
                  </a:lnTo>
                  <a:lnTo>
                    <a:pt x="326709" y="574928"/>
                  </a:lnTo>
                  <a:lnTo>
                    <a:pt x="357937" y="600160"/>
                  </a:lnTo>
                  <a:lnTo>
                    <a:pt x="391714" y="623643"/>
                  </a:lnTo>
                  <a:lnTo>
                    <a:pt x="427911" y="645327"/>
                  </a:lnTo>
                  <a:lnTo>
                    <a:pt x="466399" y="665165"/>
                  </a:lnTo>
                  <a:lnTo>
                    <a:pt x="507047" y="683107"/>
                  </a:lnTo>
                  <a:lnTo>
                    <a:pt x="549728" y="699106"/>
                  </a:lnTo>
                  <a:lnTo>
                    <a:pt x="594310" y="713112"/>
                  </a:lnTo>
                  <a:lnTo>
                    <a:pt x="640665" y="725077"/>
                  </a:lnTo>
                  <a:lnTo>
                    <a:pt x="688663" y="734952"/>
                  </a:lnTo>
                  <a:lnTo>
                    <a:pt x="738175" y="742690"/>
                  </a:lnTo>
                  <a:lnTo>
                    <a:pt x="789070" y="748241"/>
                  </a:lnTo>
                  <a:lnTo>
                    <a:pt x="841220" y="751556"/>
                  </a:lnTo>
                  <a:lnTo>
                    <a:pt x="894495" y="752588"/>
                  </a:lnTo>
                  <a:lnTo>
                    <a:pt x="948766" y="751287"/>
                  </a:lnTo>
                  <a:lnTo>
                    <a:pt x="1003902" y="747606"/>
                  </a:lnTo>
                  <a:lnTo>
                    <a:pt x="1059775" y="741495"/>
                  </a:lnTo>
                  <a:lnTo>
                    <a:pt x="1116255" y="732907"/>
                  </a:lnTo>
                  <a:lnTo>
                    <a:pt x="1173213" y="721791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5" name="object 17"/>
          <p:cNvSpPr txBox="1"/>
          <p:nvPr/>
        </p:nvSpPr>
        <p:spPr>
          <a:xfrm>
            <a:off x="886222" y="1576629"/>
            <a:ext cx="72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Dạng</a:t>
            </a:r>
            <a:r>
              <a:rPr sz="1800" b="1" spc="-80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6" name="object 18"/>
          <p:cNvSpPr txBox="1"/>
          <p:nvPr/>
        </p:nvSpPr>
        <p:spPr>
          <a:xfrm>
            <a:off x="7583059" y="1576629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Dạng</a:t>
            </a:r>
            <a:r>
              <a:rPr sz="1800" b="1" spc="-80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II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7" name="object 19"/>
          <p:cNvGrpSpPr/>
          <p:nvPr/>
        </p:nvGrpSpPr>
        <p:grpSpPr>
          <a:xfrm>
            <a:off x="5053986" y="1797063"/>
            <a:ext cx="4078604" cy="4028440"/>
            <a:chOff x="5338571" y="1741170"/>
            <a:chExt cx="4078604" cy="4028440"/>
          </a:xfrm>
        </p:grpSpPr>
        <p:sp>
          <p:nvSpPr>
            <p:cNvPr id="398" name="object 20"/>
            <p:cNvSpPr/>
            <p:nvPr/>
          </p:nvSpPr>
          <p:spPr>
            <a:xfrm>
              <a:off x="5338571" y="1741170"/>
              <a:ext cx="4078224" cy="4027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21"/>
            <p:cNvSpPr/>
            <p:nvPr/>
          </p:nvSpPr>
          <p:spPr>
            <a:xfrm>
              <a:off x="5448299" y="1850999"/>
              <a:ext cx="3861435" cy="3810000"/>
            </a:xfrm>
            <a:custGeom>
              <a:avLst/>
              <a:gdLst/>
              <a:ahLst/>
              <a:cxnLst/>
              <a:rect l="l" t="t" r="r" b="b"/>
              <a:pathLst>
                <a:path w="3861434" h="3810000">
                  <a:moveTo>
                    <a:pt x="3860927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3860927" y="3810000"/>
                  </a:lnTo>
                  <a:lnTo>
                    <a:pt x="386092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22"/>
            <p:cNvSpPr/>
            <p:nvPr/>
          </p:nvSpPr>
          <p:spPr>
            <a:xfrm>
              <a:off x="5448299" y="1850999"/>
              <a:ext cx="3861435" cy="3810000"/>
            </a:xfrm>
            <a:custGeom>
              <a:avLst/>
              <a:gdLst/>
              <a:ahLst/>
              <a:cxnLst/>
              <a:rect l="l" t="t" r="r" b="b"/>
              <a:pathLst>
                <a:path w="3861434" h="3810000">
                  <a:moveTo>
                    <a:pt x="0" y="0"/>
                  </a:moveTo>
                  <a:lnTo>
                    <a:pt x="3860927" y="0"/>
                  </a:lnTo>
                  <a:lnTo>
                    <a:pt x="3860927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23"/>
            <p:cNvSpPr/>
            <p:nvPr/>
          </p:nvSpPr>
          <p:spPr>
            <a:xfrm>
              <a:off x="5606516" y="2031974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4" h="240030">
                  <a:moveTo>
                    <a:pt x="129844" y="0"/>
                  </a:moveTo>
                  <a:lnTo>
                    <a:pt x="79300" y="9420"/>
                  </a:lnTo>
                  <a:lnTo>
                    <a:pt x="38028" y="35109"/>
                  </a:lnTo>
                  <a:lnTo>
                    <a:pt x="10203" y="73209"/>
                  </a:lnTo>
                  <a:lnTo>
                    <a:pt x="0" y="119862"/>
                  </a:lnTo>
                  <a:lnTo>
                    <a:pt x="10203" y="166516"/>
                  </a:lnTo>
                  <a:lnTo>
                    <a:pt x="38028" y="204616"/>
                  </a:lnTo>
                  <a:lnTo>
                    <a:pt x="79300" y="230304"/>
                  </a:lnTo>
                  <a:lnTo>
                    <a:pt x="129844" y="239725"/>
                  </a:lnTo>
                  <a:lnTo>
                    <a:pt x="180388" y="230304"/>
                  </a:lnTo>
                  <a:lnTo>
                    <a:pt x="221661" y="204616"/>
                  </a:lnTo>
                  <a:lnTo>
                    <a:pt x="249486" y="166516"/>
                  </a:lnTo>
                  <a:lnTo>
                    <a:pt x="259689" y="119862"/>
                  </a:lnTo>
                  <a:lnTo>
                    <a:pt x="249486" y="73209"/>
                  </a:lnTo>
                  <a:lnTo>
                    <a:pt x="221661" y="35109"/>
                  </a:lnTo>
                  <a:lnTo>
                    <a:pt x="180388" y="9420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24"/>
            <p:cNvSpPr/>
            <p:nvPr/>
          </p:nvSpPr>
          <p:spPr>
            <a:xfrm>
              <a:off x="5606516" y="2031974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4" h="240030">
                  <a:moveTo>
                    <a:pt x="0" y="119862"/>
                  </a:moveTo>
                  <a:lnTo>
                    <a:pt x="10203" y="73209"/>
                  </a:lnTo>
                  <a:lnTo>
                    <a:pt x="38028" y="35109"/>
                  </a:lnTo>
                  <a:lnTo>
                    <a:pt x="79300" y="9420"/>
                  </a:lnTo>
                  <a:lnTo>
                    <a:pt x="129844" y="0"/>
                  </a:lnTo>
                  <a:lnTo>
                    <a:pt x="180388" y="9420"/>
                  </a:lnTo>
                  <a:lnTo>
                    <a:pt x="221661" y="35109"/>
                  </a:lnTo>
                  <a:lnTo>
                    <a:pt x="249486" y="73209"/>
                  </a:lnTo>
                  <a:lnTo>
                    <a:pt x="259689" y="119862"/>
                  </a:lnTo>
                  <a:lnTo>
                    <a:pt x="249486" y="166516"/>
                  </a:lnTo>
                  <a:lnTo>
                    <a:pt x="221661" y="204616"/>
                  </a:lnTo>
                  <a:lnTo>
                    <a:pt x="180388" y="230304"/>
                  </a:lnTo>
                  <a:lnTo>
                    <a:pt x="129844" y="239725"/>
                  </a:lnTo>
                  <a:lnTo>
                    <a:pt x="79300" y="230304"/>
                  </a:lnTo>
                  <a:lnTo>
                    <a:pt x="38028" y="204616"/>
                  </a:lnTo>
                  <a:lnTo>
                    <a:pt x="10203" y="166516"/>
                  </a:lnTo>
                  <a:lnTo>
                    <a:pt x="0" y="1198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3" name="object 25"/>
          <p:cNvSpPr txBox="1"/>
          <p:nvPr/>
        </p:nvSpPr>
        <p:spPr>
          <a:xfrm>
            <a:off x="5372782" y="205176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4" name="object 26"/>
          <p:cNvSpPr txBox="1"/>
          <p:nvPr/>
        </p:nvSpPr>
        <p:spPr>
          <a:xfrm>
            <a:off x="4688582" y="1892427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5" name="object 27"/>
          <p:cNvSpPr txBox="1"/>
          <p:nvPr/>
        </p:nvSpPr>
        <p:spPr>
          <a:xfrm>
            <a:off x="9046612" y="1892427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6" name="object 28"/>
          <p:cNvGrpSpPr/>
          <p:nvPr/>
        </p:nvGrpSpPr>
        <p:grpSpPr>
          <a:xfrm>
            <a:off x="6725815" y="2346630"/>
            <a:ext cx="325755" cy="287655"/>
            <a:chOff x="7010400" y="2290737"/>
            <a:chExt cx="325755" cy="287655"/>
          </a:xfrm>
        </p:grpSpPr>
        <p:sp>
          <p:nvSpPr>
            <p:cNvPr id="407" name="object 29"/>
            <p:cNvSpPr/>
            <p:nvPr/>
          </p:nvSpPr>
          <p:spPr>
            <a:xfrm>
              <a:off x="7016750" y="2297087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5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0"/>
            <p:cNvSpPr/>
            <p:nvPr/>
          </p:nvSpPr>
          <p:spPr>
            <a:xfrm>
              <a:off x="7016750" y="2297087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5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9" name="object 31"/>
          <p:cNvSpPr txBox="1"/>
          <p:nvPr/>
        </p:nvSpPr>
        <p:spPr>
          <a:xfrm>
            <a:off x="6732165" y="2352980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0" name="object 32"/>
          <p:cNvGrpSpPr/>
          <p:nvPr/>
        </p:nvGrpSpPr>
        <p:grpSpPr>
          <a:xfrm>
            <a:off x="6725815" y="2959405"/>
            <a:ext cx="325755" cy="287655"/>
            <a:chOff x="7010400" y="2903512"/>
            <a:chExt cx="325755" cy="287655"/>
          </a:xfrm>
        </p:grpSpPr>
        <p:sp>
          <p:nvSpPr>
            <p:cNvPr id="411" name="object 33"/>
            <p:cNvSpPr/>
            <p:nvPr/>
          </p:nvSpPr>
          <p:spPr>
            <a:xfrm>
              <a:off x="7016750" y="2909862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5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4"/>
            <p:cNvSpPr/>
            <p:nvPr/>
          </p:nvSpPr>
          <p:spPr>
            <a:xfrm>
              <a:off x="7016750" y="2909862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5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3" name="object 35"/>
          <p:cNvSpPr txBox="1"/>
          <p:nvPr/>
        </p:nvSpPr>
        <p:spPr>
          <a:xfrm>
            <a:off x="6732165" y="2965755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4" name="object 36"/>
          <p:cNvGrpSpPr/>
          <p:nvPr/>
        </p:nvGrpSpPr>
        <p:grpSpPr>
          <a:xfrm>
            <a:off x="6725815" y="4399267"/>
            <a:ext cx="325755" cy="287655"/>
            <a:chOff x="7010400" y="4343374"/>
            <a:chExt cx="325755" cy="287655"/>
          </a:xfrm>
        </p:grpSpPr>
        <p:sp>
          <p:nvSpPr>
            <p:cNvPr id="415" name="object 37"/>
            <p:cNvSpPr/>
            <p:nvPr/>
          </p:nvSpPr>
          <p:spPr>
            <a:xfrm>
              <a:off x="7016750" y="4349724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38"/>
            <p:cNvSpPr/>
            <p:nvPr/>
          </p:nvSpPr>
          <p:spPr>
            <a:xfrm>
              <a:off x="7016750" y="4349724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7" name="object 39"/>
          <p:cNvSpPr txBox="1"/>
          <p:nvPr/>
        </p:nvSpPr>
        <p:spPr>
          <a:xfrm>
            <a:off x="6732165" y="4405617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8" name="object 40"/>
          <p:cNvGrpSpPr/>
          <p:nvPr/>
        </p:nvGrpSpPr>
        <p:grpSpPr>
          <a:xfrm>
            <a:off x="5942453" y="2655405"/>
            <a:ext cx="274320" cy="287655"/>
            <a:chOff x="6227038" y="2599512"/>
            <a:chExt cx="274320" cy="287655"/>
          </a:xfrm>
        </p:grpSpPr>
        <p:sp>
          <p:nvSpPr>
            <p:cNvPr id="419" name="object 41"/>
            <p:cNvSpPr/>
            <p:nvPr/>
          </p:nvSpPr>
          <p:spPr>
            <a:xfrm>
              <a:off x="6233388" y="2605862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5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"/>
            <p:cNvSpPr/>
            <p:nvPr/>
          </p:nvSpPr>
          <p:spPr>
            <a:xfrm>
              <a:off x="6233388" y="2605862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5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1" name="object 43"/>
          <p:cNvSpPr txBox="1"/>
          <p:nvPr/>
        </p:nvSpPr>
        <p:spPr>
          <a:xfrm>
            <a:off x="5820305" y="238307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2" name="object 44"/>
          <p:cNvSpPr txBox="1"/>
          <p:nvPr/>
        </p:nvSpPr>
        <p:spPr>
          <a:xfrm>
            <a:off x="6074812" y="251566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3" name="object 45"/>
          <p:cNvGrpSpPr/>
          <p:nvPr/>
        </p:nvGrpSpPr>
        <p:grpSpPr>
          <a:xfrm>
            <a:off x="8376815" y="2081517"/>
            <a:ext cx="272415" cy="252729"/>
            <a:chOff x="8661400" y="2025624"/>
            <a:chExt cx="272415" cy="252729"/>
          </a:xfrm>
        </p:grpSpPr>
        <p:sp>
          <p:nvSpPr>
            <p:cNvPr id="424" name="object 46"/>
            <p:cNvSpPr/>
            <p:nvPr/>
          </p:nvSpPr>
          <p:spPr>
            <a:xfrm>
              <a:off x="8667750" y="2031974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30">
                  <a:moveTo>
                    <a:pt x="129844" y="0"/>
                  </a:moveTo>
                  <a:lnTo>
                    <a:pt x="79306" y="9420"/>
                  </a:lnTo>
                  <a:lnTo>
                    <a:pt x="38033" y="35109"/>
                  </a:lnTo>
                  <a:lnTo>
                    <a:pt x="10204" y="73209"/>
                  </a:lnTo>
                  <a:lnTo>
                    <a:pt x="0" y="119862"/>
                  </a:lnTo>
                  <a:lnTo>
                    <a:pt x="10204" y="166516"/>
                  </a:lnTo>
                  <a:lnTo>
                    <a:pt x="38033" y="204616"/>
                  </a:lnTo>
                  <a:lnTo>
                    <a:pt x="79306" y="230304"/>
                  </a:lnTo>
                  <a:lnTo>
                    <a:pt x="129844" y="239725"/>
                  </a:lnTo>
                  <a:lnTo>
                    <a:pt x="180388" y="230304"/>
                  </a:lnTo>
                  <a:lnTo>
                    <a:pt x="221661" y="204616"/>
                  </a:lnTo>
                  <a:lnTo>
                    <a:pt x="249486" y="166516"/>
                  </a:lnTo>
                  <a:lnTo>
                    <a:pt x="259689" y="119862"/>
                  </a:lnTo>
                  <a:lnTo>
                    <a:pt x="249486" y="73209"/>
                  </a:lnTo>
                  <a:lnTo>
                    <a:pt x="221661" y="35109"/>
                  </a:lnTo>
                  <a:lnTo>
                    <a:pt x="180388" y="9420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7"/>
            <p:cNvSpPr/>
            <p:nvPr/>
          </p:nvSpPr>
          <p:spPr>
            <a:xfrm>
              <a:off x="8667750" y="2031974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30">
                  <a:moveTo>
                    <a:pt x="0" y="119862"/>
                  </a:moveTo>
                  <a:lnTo>
                    <a:pt x="10204" y="73209"/>
                  </a:lnTo>
                  <a:lnTo>
                    <a:pt x="38033" y="35109"/>
                  </a:lnTo>
                  <a:lnTo>
                    <a:pt x="79306" y="9420"/>
                  </a:lnTo>
                  <a:lnTo>
                    <a:pt x="129844" y="0"/>
                  </a:lnTo>
                  <a:lnTo>
                    <a:pt x="180388" y="9420"/>
                  </a:lnTo>
                  <a:lnTo>
                    <a:pt x="221661" y="35109"/>
                  </a:lnTo>
                  <a:lnTo>
                    <a:pt x="249486" y="73209"/>
                  </a:lnTo>
                  <a:lnTo>
                    <a:pt x="259689" y="119862"/>
                  </a:lnTo>
                  <a:lnTo>
                    <a:pt x="249486" y="166516"/>
                  </a:lnTo>
                  <a:lnTo>
                    <a:pt x="221661" y="204616"/>
                  </a:lnTo>
                  <a:lnTo>
                    <a:pt x="180388" y="230304"/>
                  </a:lnTo>
                  <a:lnTo>
                    <a:pt x="129844" y="239725"/>
                  </a:lnTo>
                  <a:lnTo>
                    <a:pt x="79306" y="230304"/>
                  </a:lnTo>
                  <a:lnTo>
                    <a:pt x="38033" y="204616"/>
                  </a:lnTo>
                  <a:lnTo>
                    <a:pt x="10204" y="166516"/>
                  </a:lnTo>
                  <a:lnTo>
                    <a:pt x="0" y="1198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6" name="object 48"/>
          <p:cNvSpPr txBox="1"/>
          <p:nvPr/>
        </p:nvSpPr>
        <p:spPr>
          <a:xfrm>
            <a:off x="8434016" y="205176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7" name="object 49"/>
          <p:cNvGrpSpPr/>
          <p:nvPr/>
        </p:nvGrpSpPr>
        <p:grpSpPr>
          <a:xfrm>
            <a:off x="4744615" y="2045005"/>
            <a:ext cx="4629150" cy="287655"/>
            <a:chOff x="5029200" y="1989112"/>
            <a:chExt cx="4629150" cy="287655"/>
          </a:xfrm>
        </p:grpSpPr>
        <p:sp>
          <p:nvSpPr>
            <p:cNvPr id="428" name="object 50"/>
            <p:cNvSpPr/>
            <p:nvPr/>
          </p:nvSpPr>
          <p:spPr>
            <a:xfrm>
              <a:off x="5035550" y="2141512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51"/>
            <p:cNvSpPr/>
            <p:nvPr/>
          </p:nvSpPr>
          <p:spPr>
            <a:xfrm>
              <a:off x="5537200" y="21034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52"/>
            <p:cNvSpPr/>
            <p:nvPr/>
          </p:nvSpPr>
          <p:spPr>
            <a:xfrm>
              <a:off x="5861050" y="2141512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53"/>
            <p:cNvSpPr/>
            <p:nvPr/>
          </p:nvSpPr>
          <p:spPr>
            <a:xfrm>
              <a:off x="8591550" y="21034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54"/>
            <p:cNvSpPr/>
            <p:nvPr/>
          </p:nvSpPr>
          <p:spPr>
            <a:xfrm>
              <a:off x="8915400" y="2141512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55"/>
            <p:cNvSpPr/>
            <p:nvPr/>
          </p:nvSpPr>
          <p:spPr>
            <a:xfrm>
              <a:off x="9582150" y="21034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56"/>
            <p:cNvSpPr/>
            <p:nvPr/>
          </p:nvSpPr>
          <p:spPr>
            <a:xfrm>
              <a:off x="7899006" y="1995462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57"/>
            <p:cNvSpPr/>
            <p:nvPr/>
          </p:nvSpPr>
          <p:spPr>
            <a:xfrm>
              <a:off x="7899006" y="1995462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6" name="object 58"/>
          <p:cNvSpPr txBox="1"/>
          <p:nvPr/>
        </p:nvSpPr>
        <p:spPr>
          <a:xfrm>
            <a:off x="7688398" y="183221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37" name="object 59"/>
          <p:cNvGrpSpPr/>
          <p:nvPr/>
        </p:nvGrpSpPr>
        <p:grpSpPr>
          <a:xfrm>
            <a:off x="6236865" y="2672067"/>
            <a:ext cx="1669414" cy="789305"/>
            <a:chOff x="6521450" y="2616174"/>
            <a:chExt cx="1669414" cy="789305"/>
          </a:xfrm>
        </p:grpSpPr>
        <p:sp>
          <p:nvSpPr>
            <p:cNvPr id="438" name="object 60"/>
            <p:cNvSpPr/>
            <p:nvPr/>
          </p:nvSpPr>
          <p:spPr>
            <a:xfrm>
              <a:off x="6584950" y="2757462"/>
              <a:ext cx="1276350" cy="0"/>
            </a:xfrm>
            <a:custGeom>
              <a:avLst/>
              <a:gdLst/>
              <a:ahLst/>
              <a:cxnLst/>
              <a:rect l="l" t="t" r="r" b="b"/>
              <a:pathLst>
                <a:path w="1276350">
                  <a:moveTo>
                    <a:pt x="0" y="0"/>
                  </a:moveTo>
                  <a:lnTo>
                    <a:pt x="1276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61"/>
            <p:cNvSpPr/>
            <p:nvPr/>
          </p:nvSpPr>
          <p:spPr>
            <a:xfrm>
              <a:off x="6521450" y="2719361"/>
              <a:ext cx="1403350" cy="76200"/>
            </a:xfrm>
            <a:custGeom>
              <a:avLst/>
              <a:gdLst/>
              <a:ahLst/>
              <a:cxnLst/>
              <a:rect l="l" t="t" r="r" b="b"/>
              <a:pathLst>
                <a:path w="14033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403350" h="76200">
                  <a:moveTo>
                    <a:pt x="1403350" y="38100"/>
                  </a:moveTo>
                  <a:lnTo>
                    <a:pt x="1327150" y="0"/>
                  </a:lnTo>
                  <a:lnTo>
                    <a:pt x="1327150" y="76200"/>
                  </a:lnTo>
                  <a:lnTo>
                    <a:pt x="14033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62"/>
            <p:cNvSpPr/>
            <p:nvPr/>
          </p:nvSpPr>
          <p:spPr>
            <a:xfrm>
              <a:off x="6584950" y="3367062"/>
              <a:ext cx="1276350" cy="0"/>
            </a:xfrm>
            <a:custGeom>
              <a:avLst/>
              <a:gdLst/>
              <a:ahLst/>
              <a:cxnLst/>
              <a:rect l="l" t="t" r="r" b="b"/>
              <a:pathLst>
                <a:path w="1276350">
                  <a:moveTo>
                    <a:pt x="0" y="0"/>
                  </a:moveTo>
                  <a:lnTo>
                    <a:pt x="1276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63"/>
            <p:cNvSpPr/>
            <p:nvPr/>
          </p:nvSpPr>
          <p:spPr>
            <a:xfrm>
              <a:off x="6521450" y="3328961"/>
              <a:ext cx="1403350" cy="76200"/>
            </a:xfrm>
            <a:custGeom>
              <a:avLst/>
              <a:gdLst/>
              <a:ahLst/>
              <a:cxnLst/>
              <a:rect l="l" t="t" r="r" b="b"/>
              <a:pathLst>
                <a:path w="14033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403350" h="76200">
                  <a:moveTo>
                    <a:pt x="1403350" y="38100"/>
                  </a:moveTo>
                  <a:lnTo>
                    <a:pt x="1327150" y="0"/>
                  </a:lnTo>
                  <a:lnTo>
                    <a:pt x="1327150" y="76200"/>
                  </a:lnTo>
                  <a:lnTo>
                    <a:pt x="14033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64"/>
            <p:cNvSpPr/>
            <p:nvPr/>
          </p:nvSpPr>
          <p:spPr>
            <a:xfrm>
              <a:off x="7924800" y="262252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65"/>
            <p:cNvSpPr/>
            <p:nvPr/>
          </p:nvSpPr>
          <p:spPr>
            <a:xfrm>
              <a:off x="7924800" y="262252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4" name="object 66"/>
          <p:cNvSpPr txBox="1"/>
          <p:nvPr/>
        </p:nvSpPr>
        <p:spPr>
          <a:xfrm>
            <a:off x="7714192" y="2459279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5155" algn="l"/>
              </a:tabLst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u="sng" spc="-7" baseline="-20833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45" name="object 67"/>
          <p:cNvGrpSpPr/>
          <p:nvPr/>
        </p:nvGrpSpPr>
        <p:grpSpPr>
          <a:xfrm>
            <a:off x="7633865" y="3281667"/>
            <a:ext cx="272415" cy="287655"/>
            <a:chOff x="7918450" y="3225774"/>
            <a:chExt cx="272415" cy="287655"/>
          </a:xfrm>
        </p:grpSpPr>
        <p:sp>
          <p:nvSpPr>
            <p:cNvPr id="446" name="object 68"/>
            <p:cNvSpPr/>
            <p:nvPr/>
          </p:nvSpPr>
          <p:spPr>
            <a:xfrm>
              <a:off x="7924800" y="323212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69"/>
            <p:cNvSpPr/>
            <p:nvPr/>
          </p:nvSpPr>
          <p:spPr>
            <a:xfrm>
              <a:off x="7924800" y="323212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8" name="object 70"/>
          <p:cNvSpPr txBox="1"/>
          <p:nvPr/>
        </p:nvSpPr>
        <p:spPr>
          <a:xfrm>
            <a:off x="7714192" y="3068879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49" name="object 71"/>
          <p:cNvGrpSpPr/>
          <p:nvPr/>
        </p:nvGrpSpPr>
        <p:grpSpPr>
          <a:xfrm>
            <a:off x="5942453" y="3282467"/>
            <a:ext cx="274320" cy="287655"/>
            <a:chOff x="6227038" y="3226574"/>
            <a:chExt cx="274320" cy="287655"/>
          </a:xfrm>
        </p:grpSpPr>
        <p:sp>
          <p:nvSpPr>
            <p:cNvPr id="450" name="object 72"/>
            <p:cNvSpPr/>
            <p:nvPr/>
          </p:nvSpPr>
          <p:spPr>
            <a:xfrm>
              <a:off x="6233388" y="3232924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73"/>
            <p:cNvSpPr/>
            <p:nvPr/>
          </p:nvSpPr>
          <p:spPr>
            <a:xfrm>
              <a:off x="6233388" y="3232924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2" name="object 74"/>
          <p:cNvSpPr txBox="1"/>
          <p:nvPr/>
        </p:nvSpPr>
        <p:spPr>
          <a:xfrm>
            <a:off x="5794905" y="3010141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53" name="object 75"/>
          <p:cNvGrpSpPr/>
          <p:nvPr/>
        </p:nvGrpSpPr>
        <p:grpSpPr>
          <a:xfrm>
            <a:off x="6236865" y="3967467"/>
            <a:ext cx="1669414" cy="287655"/>
            <a:chOff x="6521450" y="3911574"/>
            <a:chExt cx="1669414" cy="287655"/>
          </a:xfrm>
        </p:grpSpPr>
        <p:sp>
          <p:nvSpPr>
            <p:cNvPr id="454" name="object 76"/>
            <p:cNvSpPr/>
            <p:nvPr/>
          </p:nvSpPr>
          <p:spPr>
            <a:xfrm>
              <a:off x="6584950" y="4048099"/>
              <a:ext cx="1276350" cy="0"/>
            </a:xfrm>
            <a:custGeom>
              <a:avLst/>
              <a:gdLst/>
              <a:ahLst/>
              <a:cxnLst/>
              <a:rect l="l" t="t" r="r" b="b"/>
              <a:pathLst>
                <a:path w="1276350">
                  <a:moveTo>
                    <a:pt x="0" y="0"/>
                  </a:moveTo>
                  <a:lnTo>
                    <a:pt x="1276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77"/>
            <p:cNvSpPr/>
            <p:nvPr/>
          </p:nvSpPr>
          <p:spPr>
            <a:xfrm>
              <a:off x="6521450" y="4009999"/>
              <a:ext cx="1403350" cy="76200"/>
            </a:xfrm>
            <a:custGeom>
              <a:avLst/>
              <a:gdLst/>
              <a:ahLst/>
              <a:cxnLst/>
              <a:rect l="l" t="t" r="r" b="b"/>
              <a:pathLst>
                <a:path w="14033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403350" h="76200">
                  <a:moveTo>
                    <a:pt x="1403350" y="38100"/>
                  </a:moveTo>
                  <a:lnTo>
                    <a:pt x="1327150" y="0"/>
                  </a:lnTo>
                  <a:lnTo>
                    <a:pt x="1327150" y="76200"/>
                  </a:lnTo>
                  <a:lnTo>
                    <a:pt x="14033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78"/>
            <p:cNvSpPr/>
            <p:nvPr/>
          </p:nvSpPr>
          <p:spPr>
            <a:xfrm>
              <a:off x="7924800" y="391792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79"/>
            <p:cNvSpPr/>
            <p:nvPr/>
          </p:nvSpPr>
          <p:spPr>
            <a:xfrm>
              <a:off x="7924800" y="391792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8" name="object 80"/>
          <p:cNvSpPr txBox="1"/>
          <p:nvPr/>
        </p:nvSpPr>
        <p:spPr>
          <a:xfrm>
            <a:off x="7714192" y="3754678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0255" algn="l"/>
              </a:tabLst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u="sng" spc="-7" baseline="-20833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	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59" name="object 81"/>
          <p:cNvGrpSpPr/>
          <p:nvPr/>
        </p:nvGrpSpPr>
        <p:grpSpPr>
          <a:xfrm>
            <a:off x="6854008" y="2197405"/>
            <a:ext cx="1795780" cy="2195830"/>
            <a:chOff x="7138593" y="2141512"/>
            <a:chExt cx="1795780" cy="2195830"/>
          </a:xfrm>
        </p:grpSpPr>
        <p:sp>
          <p:nvSpPr>
            <p:cNvPr id="460" name="object 82"/>
            <p:cNvSpPr/>
            <p:nvPr/>
          </p:nvSpPr>
          <p:spPr>
            <a:xfrm>
              <a:off x="7181849" y="214786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83"/>
            <p:cNvSpPr/>
            <p:nvPr/>
          </p:nvSpPr>
          <p:spPr>
            <a:xfrm>
              <a:off x="7143749" y="2224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84"/>
            <p:cNvSpPr/>
            <p:nvPr/>
          </p:nvSpPr>
          <p:spPr>
            <a:xfrm>
              <a:off x="7176693" y="2571724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0"/>
                  </a:moveTo>
                  <a:lnTo>
                    <a:pt x="0" y="2968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85"/>
            <p:cNvSpPr/>
            <p:nvPr/>
          </p:nvSpPr>
          <p:spPr>
            <a:xfrm>
              <a:off x="7138593" y="28558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86"/>
            <p:cNvSpPr/>
            <p:nvPr/>
          </p:nvSpPr>
          <p:spPr>
            <a:xfrm>
              <a:off x="7176693" y="3184499"/>
              <a:ext cx="0" cy="1089025"/>
            </a:xfrm>
            <a:custGeom>
              <a:avLst/>
              <a:gdLst/>
              <a:ahLst/>
              <a:cxnLst/>
              <a:rect l="l" t="t" r="r" b="b"/>
              <a:pathLst>
                <a:path h="1089025">
                  <a:moveTo>
                    <a:pt x="0" y="0"/>
                  </a:moveTo>
                  <a:lnTo>
                    <a:pt x="0" y="1089025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87"/>
            <p:cNvSpPr/>
            <p:nvPr/>
          </p:nvSpPr>
          <p:spPr>
            <a:xfrm>
              <a:off x="7138593" y="42608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88"/>
            <p:cNvSpPr/>
            <p:nvPr/>
          </p:nvSpPr>
          <p:spPr>
            <a:xfrm>
              <a:off x="8667749" y="2644749"/>
              <a:ext cx="259715" cy="236854"/>
            </a:xfrm>
            <a:custGeom>
              <a:avLst/>
              <a:gdLst/>
              <a:ahLst/>
              <a:cxnLst/>
              <a:rect l="l" t="t" r="r" b="b"/>
              <a:pathLst>
                <a:path w="259715" h="236855">
                  <a:moveTo>
                    <a:pt x="129844" y="0"/>
                  </a:moveTo>
                  <a:lnTo>
                    <a:pt x="79306" y="9295"/>
                  </a:lnTo>
                  <a:lnTo>
                    <a:pt x="38033" y="34644"/>
                  </a:lnTo>
                  <a:lnTo>
                    <a:pt x="10204" y="72239"/>
                  </a:lnTo>
                  <a:lnTo>
                    <a:pt x="0" y="118275"/>
                  </a:lnTo>
                  <a:lnTo>
                    <a:pt x="10204" y="164310"/>
                  </a:lnTo>
                  <a:lnTo>
                    <a:pt x="38033" y="201906"/>
                  </a:lnTo>
                  <a:lnTo>
                    <a:pt x="79306" y="227254"/>
                  </a:lnTo>
                  <a:lnTo>
                    <a:pt x="129844" y="236550"/>
                  </a:lnTo>
                  <a:lnTo>
                    <a:pt x="180388" y="227254"/>
                  </a:lnTo>
                  <a:lnTo>
                    <a:pt x="221661" y="201906"/>
                  </a:lnTo>
                  <a:lnTo>
                    <a:pt x="249486" y="164310"/>
                  </a:lnTo>
                  <a:lnTo>
                    <a:pt x="259689" y="118275"/>
                  </a:lnTo>
                  <a:lnTo>
                    <a:pt x="249486" y="72239"/>
                  </a:lnTo>
                  <a:lnTo>
                    <a:pt x="221661" y="34644"/>
                  </a:lnTo>
                  <a:lnTo>
                    <a:pt x="180388" y="929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89"/>
            <p:cNvSpPr/>
            <p:nvPr/>
          </p:nvSpPr>
          <p:spPr>
            <a:xfrm>
              <a:off x="8667749" y="2644749"/>
              <a:ext cx="259715" cy="236854"/>
            </a:xfrm>
            <a:custGeom>
              <a:avLst/>
              <a:gdLst/>
              <a:ahLst/>
              <a:cxnLst/>
              <a:rect l="l" t="t" r="r" b="b"/>
              <a:pathLst>
                <a:path w="259715" h="236855">
                  <a:moveTo>
                    <a:pt x="0" y="118275"/>
                  </a:moveTo>
                  <a:lnTo>
                    <a:pt x="10204" y="72239"/>
                  </a:lnTo>
                  <a:lnTo>
                    <a:pt x="38033" y="34644"/>
                  </a:lnTo>
                  <a:lnTo>
                    <a:pt x="79306" y="9295"/>
                  </a:lnTo>
                  <a:lnTo>
                    <a:pt x="129844" y="0"/>
                  </a:lnTo>
                  <a:lnTo>
                    <a:pt x="180388" y="9295"/>
                  </a:lnTo>
                  <a:lnTo>
                    <a:pt x="221661" y="34644"/>
                  </a:lnTo>
                  <a:lnTo>
                    <a:pt x="249486" y="72239"/>
                  </a:lnTo>
                  <a:lnTo>
                    <a:pt x="259689" y="118275"/>
                  </a:lnTo>
                  <a:lnTo>
                    <a:pt x="249486" y="164310"/>
                  </a:lnTo>
                  <a:lnTo>
                    <a:pt x="221661" y="201906"/>
                  </a:lnTo>
                  <a:lnTo>
                    <a:pt x="180388" y="227254"/>
                  </a:lnTo>
                  <a:lnTo>
                    <a:pt x="129844" y="236550"/>
                  </a:lnTo>
                  <a:lnTo>
                    <a:pt x="79306" y="227254"/>
                  </a:lnTo>
                  <a:lnTo>
                    <a:pt x="38033" y="201906"/>
                  </a:lnTo>
                  <a:lnTo>
                    <a:pt x="10204" y="164310"/>
                  </a:lnTo>
                  <a:lnTo>
                    <a:pt x="0" y="1182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8" name="object 90"/>
          <p:cNvSpPr txBox="1"/>
          <p:nvPr/>
        </p:nvSpPr>
        <p:spPr>
          <a:xfrm>
            <a:off x="8434016" y="266296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9" name="object 91"/>
          <p:cNvGrpSpPr/>
          <p:nvPr/>
        </p:nvGrpSpPr>
        <p:grpSpPr>
          <a:xfrm>
            <a:off x="8376815" y="3305480"/>
            <a:ext cx="272415" cy="247650"/>
            <a:chOff x="8661400" y="3249587"/>
            <a:chExt cx="272415" cy="247650"/>
          </a:xfrm>
        </p:grpSpPr>
        <p:sp>
          <p:nvSpPr>
            <p:cNvPr id="470" name="object 92"/>
            <p:cNvSpPr/>
            <p:nvPr/>
          </p:nvSpPr>
          <p:spPr>
            <a:xfrm>
              <a:off x="8667750" y="3255937"/>
              <a:ext cx="259715" cy="234950"/>
            </a:xfrm>
            <a:custGeom>
              <a:avLst/>
              <a:gdLst/>
              <a:ahLst/>
              <a:cxnLst/>
              <a:rect l="l" t="t" r="r" b="b"/>
              <a:pathLst>
                <a:path w="259715" h="234950">
                  <a:moveTo>
                    <a:pt x="129844" y="0"/>
                  </a:moveTo>
                  <a:lnTo>
                    <a:pt x="79306" y="9231"/>
                  </a:lnTo>
                  <a:lnTo>
                    <a:pt x="38033" y="34405"/>
                  </a:lnTo>
                  <a:lnTo>
                    <a:pt x="10204" y="71746"/>
                  </a:lnTo>
                  <a:lnTo>
                    <a:pt x="0" y="117475"/>
                  </a:lnTo>
                  <a:lnTo>
                    <a:pt x="10204" y="163203"/>
                  </a:lnTo>
                  <a:lnTo>
                    <a:pt x="38033" y="200544"/>
                  </a:lnTo>
                  <a:lnTo>
                    <a:pt x="79306" y="225718"/>
                  </a:lnTo>
                  <a:lnTo>
                    <a:pt x="129844" y="234950"/>
                  </a:lnTo>
                  <a:lnTo>
                    <a:pt x="180388" y="225718"/>
                  </a:lnTo>
                  <a:lnTo>
                    <a:pt x="221661" y="200544"/>
                  </a:lnTo>
                  <a:lnTo>
                    <a:pt x="249486" y="163203"/>
                  </a:lnTo>
                  <a:lnTo>
                    <a:pt x="259689" y="117475"/>
                  </a:lnTo>
                  <a:lnTo>
                    <a:pt x="249486" y="71746"/>
                  </a:lnTo>
                  <a:lnTo>
                    <a:pt x="221661" y="34405"/>
                  </a:lnTo>
                  <a:lnTo>
                    <a:pt x="180388" y="9231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93"/>
            <p:cNvSpPr/>
            <p:nvPr/>
          </p:nvSpPr>
          <p:spPr>
            <a:xfrm>
              <a:off x="8667750" y="3255937"/>
              <a:ext cx="259715" cy="234950"/>
            </a:xfrm>
            <a:custGeom>
              <a:avLst/>
              <a:gdLst/>
              <a:ahLst/>
              <a:cxnLst/>
              <a:rect l="l" t="t" r="r" b="b"/>
              <a:pathLst>
                <a:path w="259715" h="234950">
                  <a:moveTo>
                    <a:pt x="0" y="117475"/>
                  </a:moveTo>
                  <a:lnTo>
                    <a:pt x="10204" y="71746"/>
                  </a:lnTo>
                  <a:lnTo>
                    <a:pt x="38033" y="34405"/>
                  </a:lnTo>
                  <a:lnTo>
                    <a:pt x="79306" y="9231"/>
                  </a:lnTo>
                  <a:lnTo>
                    <a:pt x="129844" y="0"/>
                  </a:lnTo>
                  <a:lnTo>
                    <a:pt x="180388" y="9231"/>
                  </a:lnTo>
                  <a:lnTo>
                    <a:pt x="221661" y="34405"/>
                  </a:lnTo>
                  <a:lnTo>
                    <a:pt x="249486" y="71746"/>
                  </a:lnTo>
                  <a:lnTo>
                    <a:pt x="259689" y="117475"/>
                  </a:lnTo>
                  <a:lnTo>
                    <a:pt x="249486" y="163203"/>
                  </a:lnTo>
                  <a:lnTo>
                    <a:pt x="221661" y="200544"/>
                  </a:lnTo>
                  <a:lnTo>
                    <a:pt x="180388" y="225718"/>
                  </a:lnTo>
                  <a:lnTo>
                    <a:pt x="129844" y="234950"/>
                  </a:lnTo>
                  <a:lnTo>
                    <a:pt x="79306" y="225718"/>
                  </a:lnTo>
                  <a:lnTo>
                    <a:pt x="38033" y="200544"/>
                  </a:lnTo>
                  <a:lnTo>
                    <a:pt x="10204" y="163203"/>
                  </a:lnTo>
                  <a:lnTo>
                    <a:pt x="0" y="117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2" name="object 94"/>
          <p:cNvSpPr txBox="1"/>
          <p:nvPr/>
        </p:nvSpPr>
        <p:spPr>
          <a:xfrm>
            <a:off x="8434016" y="327334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3" name="object 95"/>
          <p:cNvGrpSpPr/>
          <p:nvPr/>
        </p:nvGrpSpPr>
        <p:grpSpPr>
          <a:xfrm>
            <a:off x="5315581" y="2319642"/>
            <a:ext cx="3252470" cy="1827530"/>
            <a:chOff x="5600166" y="2263749"/>
            <a:chExt cx="3252470" cy="1827530"/>
          </a:xfrm>
        </p:grpSpPr>
        <p:sp>
          <p:nvSpPr>
            <p:cNvPr id="474" name="object 96"/>
            <p:cNvSpPr/>
            <p:nvPr/>
          </p:nvSpPr>
          <p:spPr>
            <a:xfrm>
              <a:off x="8756650" y="40147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97"/>
            <p:cNvSpPr/>
            <p:nvPr/>
          </p:nvSpPr>
          <p:spPr>
            <a:xfrm>
              <a:off x="8813939" y="3535337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5127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98"/>
            <p:cNvSpPr/>
            <p:nvPr/>
          </p:nvSpPr>
          <p:spPr>
            <a:xfrm>
              <a:off x="8775839" y="34718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99"/>
            <p:cNvSpPr/>
            <p:nvPr/>
          </p:nvSpPr>
          <p:spPr>
            <a:xfrm>
              <a:off x="8813939" y="2932087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317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100"/>
            <p:cNvSpPr/>
            <p:nvPr/>
          </p:nvSpPr>
          <p:spPr>
            <a:xfrm>
              <a:off x="8775839" y="28685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101"/>
            <p:cNvSpPr/>
            <p:nvPr/>
          </p:nvSpPr>
          <p:spPr>
            <a:xfrm>
              <a:off x="8813939" y="2327249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317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102"/>
            <p:cNvSpPr/>
            <p:nvPr/>
          </p:nvSpPr>
          <p:spPr>
            <a:xfrm>
              <a:off x="8591550" y="2263749"/>
              <a:ext cx="260985" cy="532130"/>
            </a:xfrm>
            <a:custGeom>
              <a:avLst/>
              <a:gdLst/>
              <a:ahLst/>
              <a:cxnLst/>
              <a:rect l="l" t="t" r="r" b="b"/>
              <a:pathLst>
                <a:path w="260984" h="532130">
                  <a:moveTo>
                    <a:pt x="76200" y="493712"/>
                  </a:moveTo>
                  <a:lnTo>
                    <a:pt x="0" y="455612"/>
                  </a:lnTo>
                  <a:lnTo>
                    <a:pt x="0" y="531812"/>
                  </a:lnTo>
                  <a:lnTo>
                    <a:pt x="76200" y="493712"/>
                  </a:lnTo>
                  <a:close/>
                </a:path>
                <a:path w="260984" h="532130">
                  <a:moveTo>
                    <a:pt x="260489" y="76187"/>
                  </a:moveTo>
                  <a:lnTo>
                    <a:pt x="222377" y="0"/>
                  </a:lnTo>
                  <a:lnTo>
                    <a:pt x="184289" y="76200"/>
                  </a:lnTo>
                  <a:lnTo>
                    <a:pt x="260489" y="76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103"/>
            <p:cNvSpPr/>
            <p:nvPr/>
          </p:nvSpPr>
          <p:spPr>
            <a:xfrm>
              <a:off x="8172450" y="3367062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104"/>
            <p:cNvSpPr/>
            <p:nvPr/>
          </p:nvSpPr>
          <p:spPr>
            <a:xfrm>
              <a:off x="8591550" y="33289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105"/>
            <p:cNvSpPr/>
            <p:nvPr/>
          </p:nvSpPr>
          <p:spPr>
            <a:xfrm>
              <a:off x="5606516" y="2646337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4" h="250825">
                  <a:moveTo>
                    <a:pt x="129844" y="0"/>
                  </a:moveTo>
                  <a:lnTo>
                    <a:pt x="79300" y="9855"/>
                  </a:lnTo>
                  <a:lnTo>
                    <a:pt x="38028" y="36731"/>
                  </a:lnTo>
                  <a:lnTo>
                    <a:pt x="10203" y="76595"/>
                  </a:lnTo>
                  <a:lnTo>
                    <a:pt x="0" y="125412"/>
                  </a:lnTo>
                  <a:lnTo>
                    <a:pt x="10203" y="174229"/>
                  </a:lnTo>
                  <a:lnTo>
                    <a:pt x="38028" y="214093"/>
                  </a:lnTo>
                  <a:lnTo>
                    <a:pt x="79300" y="240969"/>
                  </a:lnTo>
                  <a:lnTo>
                    <a:pt x="129844" y="250825"/>
                  </a:lnTo>
                  <a:lnTo>
                    <a:pt x="180388" y="240969"/>
                  </a:lnTo>
                  <a:lnTo>
                    <a:pt x="221661" y="214093"/>
                  </a:lnTo>
                  <a:lnTo>
                    <a:pt x="249486" y="174229"/>
                  </a:lnTo>
                  <a:lnTo>
                    <a:pt x="259689" y="125412"/>
                  </a:lnTo>
                  <a:lnTo>
                    <a:pt x="249486" y="76595"/>
                  </a:lnTo>
                  <a:lnTo>
                    <a:pt x="221661" y="36731"/>
                  </a:lnTo>
                  <a:lnTo>
                    <a:pt x="180388" y="985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106"/>
            <p:cNvSpPr/>
            <p:nvPr/>
          </p:nvSpPr>
          <p:spPr>
            <a:xfrm>
              <a:off x="5606516" y="2646337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4" h="250825">
                  <a:moveTo>
                    <a:pt x="0" y="125412"/>
                  </a:moveTo>
                  <a:lnTo>
                    <a:pt x="10203" y="76595"/>
                  </a:lnTo>
                  <a:lnTo>
                    <a:pt x="38028" y="36731"/>
                  </a:lnTo>
                  <a:lnTo>
                    <a:pt x="79300" y="9855"/>
                  </a:lnTo>
                  <a:lnTo>
                    <a:pt x="129844" y="0"/>
                  </a:lnTo>
                  <a:lnTo>
                    <a:pt x="180388" y="9855"/>
                  </a:lnTo>
                  <a:lnTo>
                    <a:pt x="221661" y="36731"/>
                  </a:lnTo>
                  <a:lnTo>
                    <a:pt x="249486" y="76595"/>
                  </a:lnTo>
                  <a:lnTo>
                    <a:pt x="259689" y="125412"/>
                  </a:lnTo>
                  <a:lnTo>
                    <a:pt x="249486" y="174229"/>
                  </a:lnTo>
                  <a:lnTo>
                    <a:pt x="221661" y="214093"/>
                  </a:lnTo>
                  <a:lnTo>
                    <a:pt x="180388" y="240969"/>
                  </a:lnTo>
                  <a:lnTo>
                    <a:pt x="129844" y="250825"/>
                  </a:lnTo>
                  <a:lnTo>
                    <a:pt x="79300" y="240969"/>
                  </a:lnTo>
                  <a:lnTo>
                    <a:pt x="38028" y="214093"/>
                  </a:lnTo>
                  <a:lnTo>
                    <a:pt x="10203" y="174229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5" name="object 107"/>
          <p:cNvSpPr txBox="1"/>
          <p:nvPr/>
        </p:nvSpPr>
        <p:spPr>
          <a:xfrm>
            <a:off x="5372782" y="267168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6" name="object 108"/>
          <p:cNvGrpSpPr/>
          <p:nvPr/>
        </p:nvGrpSpPr>
        <p:grpSpPr>
          <a:xfrm>
            <a:off x="5315581" y="3305480"/>
            <a:ext cx="272415" cy="265430"/>
            <a:chOff x="5600166" y="3249587"/>
            <a:chExt cx="272415" cy="265430"/>
          </a:xfrm>
        </p:grpSpPr>
        <p:sp>
          <p:nvSpPr>
            <p:cNvPr id="487" name="object 109"/>
            <p:cNvSpPr/>
            <p:nvPr/>
          </p:nvSpPr>
          <p:spPr>
            <a:xfrm>
              <a:off x="5606516" y="3255937"/>
              <a:ext cx="259715" cy="252729"/>
            </a:xfrm>
            <a:custGeom>
              <a:avLst/>
              <a:gdLst/>
              <a:ahLst/>
              <a:cxnLst/>
              <a:rect l="l" t="t" r="r" b="b"/>
              <a:pathLst>
                <a:path w="259714" h="252729">
                  <a:moveTo>
                    <a:pt x="129844" y="0"/>
                  </a:moveTo>
                  <a:lnTo>
                    <a:pt x="79300" y="9919"/>
                  </a:lnTo>
                  <a:lnTo>
                    <a:pt x="38028" y="36969"/>
                  </a:lnTo>
                  <a:lnTo>
                    <a:pt x="10203" y="77088"/>
                  </a:lnTo>
                  <a:lnTo>
                    <a:pt x="0" y="126212"/>
                  </a:lnTo>
                  <a:lnTo>
                    <a:pt x="10203" y="175336"/>
                  </a:lnTo>
                  <a:lnTo>
                    <a:pt x="38028" y="215455"/>
                  </a:lnTo>
                  <a:lnTo>
                    <a:pt x="79300" y="242505"/>
                  </a:lnTo>
                  <a:lnTo>
                    <a:pt x="129844" y="252425"/>
                  </a:lnTo>
                  <a:lnTo>
                    <a:pt x="180388" y="242505"/>
                  </a:lnTo>
                  <a:lnTo>
                    <a:pt x="221661" y="215455"/>
                  </a:lnTo>
                  <a:lnTo>
                    <a:pt x="249486" y="175336"/>
                  </a:lnTo>
                  <a:lnTo>
                    <a:pt x="259689" y="126212"/>
                  </a:lnTo>
                  <a:lnTo>
                    <a:pt x="249486" y="77088"/>
                  </a:lnTo>
                  <a:lnTo>
                    <a:pt x="221661" y="36969"/>
                  </a:lnTo>
                  <a:lnTo>
                    <a:pt x="180388" y="9919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110"/>
            <p:cNvSpPr/>
            <p:nvPr/>
          </p:nvSpPr>
          <p:spPr>
            <a:xfrm>
              <a:off x="5606516" y="3255937"/>
              <a:ext cx="259715" cy="252729"/>
            </a:xfrm>
            <a:custGeom>
              <a:avLst/>
              <a:gdLst/>
              <a:ahLst/>
              <a:cxnLst/>
              <a:rect l="l" t="t" r="r" b="b"/>
              <a:pathLst>
                <a:path w="259714" h="252729">
                  <a:moveTo>
                    <a:pt x="0" y="126212"/>
                  </a:moveTo>
                  <a:lnTo>
                    <a:pt x="10203" y="77088"/>
                  </a:lnTo>
                  <a:lnTo>
                    <a:pt x="38028" y="36969"/>
                  </a:lnTo>
                  <a:lnTo>
                    <a:pt x="79300" y="9919"/>
                  </a:lnTo>
                  <a:lnTo>
                    <a:pt x="129844" y="0"/>
                  </a:lnTo>
                  <a:lnTo>
                    <a:pt x="180388" y="9919"/>
                  </a:lnTo>
                  <a:lnTo>
                    <a:pt x="221661" y="36969"/>
                  </a:lnTo>
                  <a:lnTo>
                    <a:pt x="249486" y="77088"/>
                  </a:lnTo>
                  <a:lnTo>
                    <a:pt x="259689" y="126212"/>
                  </a:lnTo>
                  <a:lnTo>
                    <a:pt x="249486" y="175336"/>
                  </a:lnTo>
                  <a:lnTo>
                    <a:pt x="221661" y="215455"/>
                  </a:lnTo>
                  <a:lnTo>
                    <a:pt x="180388" y="242505"/>
                  </a:lnTo>
                  <a:lnTo>
                    <a:pt x="129844" y="252425"/>
                  </a:lnTo>
                  <a:lnTo>
                    <a:pt x="79300" y="242505"/>
                  </a:lnTo>
                  <a:lnTo>
                    <a:pt x="38028" y="215455"/>
                  </a:lnTo>
                  <a:lnTo>
                    <a:pt x="10203" y="175336"/>
                  </a:lnTo>
                  <a:lnTo>
                    <a:pt x="0" y="1262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9" name="object 111"/>
          <p:cNvSpPr txBox="1"/>
          <p:nvPr/>
        </p:nvSpPr>
        <p:spPr>
          <a:xfrm>
            <a:off x="5372782" y="328208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0" name="object 112"/>
          <p:cNvGrpSpPr/>
          <p:nvPr/>
        </p:nvGrpSpPr>
        <p:grpSpPr>
          <a:xfrm>
            <a:off x="5411111" y="2303767"/>
            <a:ext cx="822960" cy="3323590"/>
            <a:chOff x="5695696" y="2247874"/>
            <a:chExt cx="822960" cy="3323590"/>
          </a:xfrm>
        </p:grpSpPr>
        <p:sp>
          <p:nvSpPr>
            <p:cNvPr id="491" name="object 113"/>
            <p:cNvSpPr/>
            <p:nvPr/>
          </p:nvSpPr>
          <p:spPr>
            <a:xfrm>
              <a:off x="5733783" y="2960662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29527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114"/>
            <p:cNvSpPr/>
            <p:nvPr/>
          </p:nvSpPr>
          <p:spPr>
            <a:xfrm>
              <a:off x="5695696" y="2897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115"/>
            <p:cNvSpPr/>
            <p:nvPr/>
          </p:nvSpPr>
          <p:spPr>
            <a:xfrm>
              <a:off x="5733783" y="2311374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h="335280">
                  <a:moveTo>
                    <a:pt x="0" y="3349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116"/>
            <p:cNvSpPr/>
            <p:nvPr/>
          </p:nvSpPr>
          <p:spPr>
            <a:xfrm>
              <a:off x="5695696" y="22478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117"/>
            <p:cNvSpPr/>
            <p:nvPr/>
          </p:nvSpPr>
          <p:spPr>
            <a:xfrm>
              <a:off x="5943473" y="273999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2667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118"/>
            <p:cNvSpPr/>
            <p:nvPr/>
          </p:nvSpPr>
          <p:spPr>
            <a:xfrm>
              <a:off x="5879973" y="27018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119"/>
            <p:cNvSpPr/>
            <p:nvPr/>
          </p:nvSpPr>
          <p:spPr>
            <a:xfrm>
              <a:off x="5943473" y="3384524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2667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120"/>
            <p:cNvSpPr/>
            <p:nvPr/>
          </p:nvSpPr>
          <p:spPr>
            <a:xfrm>
              <a:off x="5879973" y="33464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121"/>
            <p:cNvSpPr/>
            <p:nvPr/>
          </p:nvSpPr>
          <p:spPr>
            <a:xfrm>
              <a:off x="6233388" y="3901262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122"/>
            <p:cNvSpPr/>
            <p:nvPr/>
          </p:nvSpPr>
          <p:spPr>
            <a:xfrm>
              <a:off x="6233388" y="3901262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123"/>
            <p:cNvSpPr/>
            <p:nvPr/>
          </p:nvSpPr>
          <p:spPr>
            <a:xfrm>
              <a:off x="6250584" y="5290311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124"/>
            <p:cNvSpPr/>
            <p:nvPr/>
          </p:nvSpPr>
          <p:spPr>
            <a:xfrm>
              <a:off x="6250584" y="5290311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3" name="object 125"/>
          <p:cNvSpPr txBox="1"/>
          <p:nvPr/>
        </p:nvSpPr>
        <p:spPr>
          <a:xfrm>
            <a:off x="5837500" y="506754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4" name="object 126"/>
          <p:cNvSpPr txBox="1"/>
          <p:nvPr/>
        </p:nvSpPr>
        <p:spPr>
          <a:xfrm>
            <a:off x="5443381" y="5200129"/>
            <a:ext cx="52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175" algn="l"/>
              </a:tabLst>
            </a:pPr>
            <a:r>
              <a:rPr sz="12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05" name="object 127"/>
          <p:cNvGrpSpPr/>
          <p:nvPr/>
        </p:nvGrpSpPr>
        <p:grpSpPr>
          <a:xfrm>
            <a:off x="6228267" y="5093004"/>
            <a:ext cx="823594" cy="417830"/>
            <a:chOff x="6512852" y="5037111"/>
            <a:chExt cx="823594" cy="417830"/>
          </a:xfrm>
        </p:grpSpPr>
        <p:sp>
          <p:nvSpPr>
            <p:cNvPr id="506" name="object 128"/>
            <p:cNvSpPr/>
            <p:nvPr/>
          </p:nvSpPr>
          <p:spPr>
            <a:xfrm>
              <a:off x="6512852" y="53784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129"/>
            <p:cNvSpPr/>
            <p:nvPr/>
          </p:nvSpPr>
          <p:spPr>
            <a:xfrm>
              <a:off x="7016749" y="5043461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130"/>
            <p:cNvSpPr/>
            <p:nvPr/>
          </p:nvSpPr>
          <p:spPr>
            <a:xfrm>
              <a:off x="7016749" y="5043461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9" name="object 131"/>
          <p:cNvSpPr txBox="1"/>
          <p:nvPr/>
        </p:nvSpPr>
        <p:spPr>
          <a:xfrm>
            <a:off x="6066608" y="5080711"/>
            <a:ext cx="722630" cy="299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  <a:tabLst>
                <a:tab pos="683895" algn="l"/>
              </a:tabLst>
            </a:pPr>
            <a:r>
              <a:rPr sz="1800" b="1" spc="-7" baseline="-16203" dirty="0">
                <a:solidFill>
                  <a:srgbClr val="CC3300"/>
                </a:solidFill>
                <a:latin typeface="Arial"/>
                <a:cs typeface="Arial"/>
              </a:rPr>
              <a:t>N </a:t>
            </a:r>
            <a:r>
              <a:rPr sz="1800" b="1" spc="-97" baseline="-16203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0" name="object 132"/>
          <p:cNvSpPr txBox="1"/>
          <p:nvPr/>
        </p:nvSpPr>
        <p:spPr>
          <a:xfrm>
            <a:off x="6732165" y="5099354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u="sng" spc="-7" baseline="-1697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1" name="object 133"/>
          <p:cNvGrpSpPr/>
          <p:nvPr/>
        </p:nvGrpSpPr>
        <p:grpSpPr>
          <a:xfrm>
            <a:off x="5315581" y="3600754"/>
            <a:ext cx="1614805" cy="1476375"/>
            <a:chOff x="5600166" y="3544861"/>
            <a:chExt cx="1614805" cy="1476375"/>
          </a:xfrm>
        </p:grpSpPr>
        <p:sp>
          <p:nvSpPr>
            <p:cNvPr id="512" name="object 134"/>
            <p:cNvSpPr/>
            <p:nvPr/>
          </p:nvSpPr>
          <p:spPr>
            <a:xfrm>
              <a:off x="7176693" y="4624361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135"/>
            <p:cNvSpPr/>
            <p:nvPr/>
          </p:nvSpPr>
          <p:spPr>
            <a:xfrm>
              <a:off x="7138593" y="49450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136"/>
            <p:cNvSpPr/>
            <p:nvPr/>
          </p:nvSpPr>
          <p:spPr>
            <a:xfrm>
              <a:off x="5733783" y="3608361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2603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137"/>
            <p:cNvSpPr/>
            <p:nvPr/>
          </p:nvSpPr>
          <p:spPr>
            <a:xfrm>
              <a:off x="5695696" y="354486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138"/>
            <p:cNvSpPr/>
            <p:nvPr/>
          </p:nvSpPr>
          <p:spPr>
            <a:xfrm>
              <a:off x="5606516" y="3876649"/>
              <a:ext cx="259715" cy="244475"/>
            </a:xfrm>
            <a:custGeom>
              <a:avLst/>
              <a:gdLst/>
              <a:ahLst/>
              <a:cxnLst/>
              <a:rect l="l" t="t" r="r" b="b"/>
              <a:pathLst>
                <a:path w="259714" h="244475">
                  <a:moveTo>
                    <a:pt x="129844" y="0"/>
                  </a:moveTo>
                  <a:lnTo>
                    <a:pt x="79300" y="9605"/>
                  </a:lnTo>
                  <a:lnTo>
                    <a:pt x="38028" y="35801"/>
                  </a:lnTo>
                  <a:lnTo>
                    <a:pt x="10203" y="74655"/>
                  </a:lnTo>
                  <a:lnTo>
                    <a:pt x="0" y="122237"/>
                  </a:lnTo>
                  <a:lnTo>
                    <a:pt x="10203" y="169819"/>
                  </a:lnTo>
                  <a:lnTo>
                    <a:pt x="38028" y="208673"/>
                  </a:lnTo>
                  <a:lnTo>
                    <a:pt x="79300" y="234869"/>
                  </a:lnTo>
                  <a:lnTo>
                    <a:pt x="129844" y="244475"/>
                  </a:lnTo>
                  <a:lnTo>
                    <a:pt x="180388" y="234869"/>
                  </a:lnTo>
                  <a:lnTo>
                    <a:pt x="221661" y="208673"/>
                  </a:lnTo>
                  <a:lnTo>
                    <a:pt x="249486" y="169819"/>
                  </a:lnTo>
                  <a:lnTo>
                    <a:pt x="259689" y="122237"/>
                  </a:lnTo>
                  <a:lnTo>
                    <a:pt x="249486" y="74655"/>
                  </a:lnTo>
                  <a:lnTo>
                    <a:pt x="221661" y="35801"/>
                  </a:lnTo>
                  <a:lnTo>
                    <a:pt x="180388" y="960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139"/>
            <p:cNvSpPr/>
            <p:nvPr/>
          </p:nvSpPr>
          <p:spPr>
            <a:xfrm>
              <a:off x="5606516" y="3876649"/>
              <a:ext cx="259715" cy="244475"/>
            </a:xfrm>
            <a:custGeom>
              <a:avLst/>
              <a:gdLst/>
              <a:ahLst/>
              <a:cxnLst/>
              <a:rect l="l" t="t" r="r" b="b"/>
              <a:pathLst>
                <a:path w="259714" h="244475">
                  <a:moveTo>
                    <a:pt x="0" y="122237"/>
                  </a:moveTo>
                  <a:lnTo>
                    <a:pt x="10203" y="74655"/>
                  </a:lnTo>
                  <a:lnTo>
                    <a:pt x="38028" y="35801"/>
                  </a:lnTo>
                  <a:lnTo>
                    <a:pt x="79300" y="9605"/>
                  </a:lnTo>
                  <a:lnTo>
                    <a:pt x="129844" y="0"/>
                  </a:lnTo>
                  <a:lnTo>
                    <a:pt x="180388" y="9605"/>
                  </a:lnTo>
                  <a:lnTo>
                    <a:pt x="221661" y="35801"/>
                  </a:lnTo>
                  <a:lnTo>
                    <a:pt x="249486" y="74655"/>
                  </a:lnTo>
                  <a:lnTo>
                    <a:pt x="259689" y="122237"/>
                  </a:lnTo>
                  <a:lnTo>
                    <a:pt x="249486" y="169819"/>
                  </a:lnTo>
                  <a:lnTo>
                    <a:pt x="221661" y="208673"/>
                  </a:lnTo>
                  <a:lnTo>
                    <a:pt x="180388" y="234869"/>
                  </a:lnTo>
                  <a:lnTo>
                    <a:pt x="129844" y="244475"/>
                  </a:lnTo>
                  <a:lnTo>
                    <a:pt x="79300" y="234869"/>
                  </a:lnTo>
                  <a:lnTo>
                    <a:pt x="38028" y="208673"/>
                  </a:lnTo>
                  <a:lnTo>
                    <a:pt x="10203" y="169819"/>
                  </a:lnTo>
                  <a:lnTo>
                    <a:pt x="0" y="122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8" name="object 140"/>
          <p:cNvSpPr txBox="1"/>
          <p:nvPr/>
        </p:nvSpPr>
        <p:spPr>
          <a:xfrm>
            <a:off x="5372782" y="389882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9" name="object 141"/>
          <p:cNvGrpSpPr/>
          <p:nvPr/>
        </p:nvGrpSpPr>
        <p:grpSpPr>
          <a:xfrm>
            <a:off x="5595387" y="4053192"/>
            <a:ext cx="621665" cy="970915"/>
            <a:chOff x="5879972" y="3997299"/>
            <a:chExt cx="621665" cy="970915"/>
          </a:xfrm>
        </p:grpSpPr>
        <p:sp>
          <p:nvSpPr>
            <p:cNvPr id="520" name="object 142"/>
            <p:cNvSpPr/>
            <p:nvPr/>
          </p:nvSpPr>
          <p:spPr>
            <a:xfrm>
              <a:off x="5943472" y="403539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2667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143"/>
            <p:cNvSpPr/>
            <p:nvPr/>
          </p:nvSpPr>
          <p:spPr>
            <a:xfrm>
              <a:off x="5879972" y="3997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144"/>
            <p:cNvSpPr/>
            <p:nvPr/>
          </p:nvSpPr>
          <p:spPr>
            <a:xfrm>
              <a:off x="6233388" y="4687074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145"/>
            <p:cNvSpPr/>
            <p:nvPr/>
          </p:nvSpPr>
          <p:spPr>
            <a:xfrm>
              <a:off x="6233388" y="4687074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4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4" name="object 146"/>
          <p:cNvSpPr txBox="1"/>
          <p:nvPr/>
        </p:nvSpPr>
        <p:spPr>
          <a:xfrm>
            <a:off x="5794905" y="4463529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N–1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5" name="object 147"/>
          <p:cNvGrpSpPr/>
          <p:nvPr/>
        </p:nvGrpSpPr>
        <p:grpSpPr>
          <a:xfrm>
            <a:off x="5315581" y="4781854"/>
            <a:ext cx="1583055" cy="236854"/>
            <a:chOff x="5600166" y="4725961"/>
            <a:chExt cx="1583055" cy="236854"/>
          </a:xfrm>
        </p:grpSpPr>
        <p:sp>
          <p:nvSpPr>
            <p:cNvPr id="526" name="object 148"/>
            <p:cNvSpPr/>
            <p:nvPr/>
          </p:nvSpPr>
          <p:spPr>
            <a:xfrm>
              <a:off x="6538518" y="4805336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63817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149"/>
            <p:cNvSpPr/>
            <p:nvPr/>
          </p:nvSpPr>
          <p:spPr>
            <a:xfrm>
              <a:off x="6475018" y="47672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150"/>
            <p:cNvSpPr/>
            <p:nvPr/>
          </p:nvSpPr>
          <p:spPr>
            <a:xfrm>
              <a:off x="5606516" y="4732311"/>
              <a:ext cx="251091" cy="223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151"/>
            <p:cNvSpPr/>
            <p:nvPr/>
          </p:nvSpPr>
          <p:spPr>
            <a:xfrm>
              <a:off x="5606516" y="4732311"/>
              <a:ext cx="251460" cy="224154"/>
            </a:xfrm>
            <a:custGeom>
              <a:avLst/>
              <a:gdLst/>
              <a:ahLst/>
              <a:cxnLst/>
              <a:rect l="l" t="t" r="r" b="b"/>
              <a:pathLst>
                <a:path w="251460" h="224154">
                  <a:moveTo>
                    <a:pt x="0" y="111925"/>
                  </a:moveTo>
                  <a:lnTo>
                    <a:pt x="9866" y="68360"/>
                  </a:lnTo>
                  <a:lnTo>
                    <a:pt x="36771" y="32783"/>
                  </a:lnTo>
                  <a:lnTo>
                    <a:pt x="76675" y="8796"/>
                  </a:lnTo>
                  <a:lnTo>
                    <a:pt x="125539" y="0"/>
                  </a:lnTo>
                  <a:lnTo>
                    <a:pt x="174410" y="8796"/>
                  </a:lnTo>
                  <a:lnTo>
                    <a:pt x="214318" y="32783"/>
                  </a:lnTo>
                  <a:lnTo>
                    <a:pt x="241225" y="68360"/>
                  </a:lnTo>
                  <a:lnTo>
                    <a:pt x="251091" y="111925"/>
                  </a:lnTo>
                  <a:lnTo>
                    <a:pt x="241225" y="155489"/>
                  </a:lnTo>
                  <a:lnTo>
                    <a:pt x="214318" y="191066"/>
                  </a:lnTo>
                  <a:lnTo>
                    <a:pt x="174410" y="215054"/>
                  </a:lnTo>
                  <a:lnTo>
                    <a:pt x="125539" y="223850"/>
                  </a:lnTo>
                  <a:lnTo>
                    <a:pt x="76675" y="215054"/>
                  </a:lnTo>
                  <a:lnTo>
                    <a:pt x="36771" y="191066"/>
                  </a:lnTo>
                  <a:lnTo>
                    <a:pt x="9866" y="155489"/>
                  </a:lnTo>
                  <a:lnTo>
                    <a:pt x="0" y="1119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0" name="object 152"/>
          <p:cNvSpPr txBox="1"/>
          <p:nvPr/>
        </p:nvSpPr>
        <p:spPr>
          <a:xfrm>
            <a:off x="5371156" y="474417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1" name="object 153"/>
          <p:cNvGrpSpPr/>
          <p:nvPr/>
        </p:nvGrpSpPr>
        <p:grpSpPr>
          <a:xfrm>
            <a:off x="170328" y="1801635"/>
            <a:ext cx="6728459" cy="4658995"/>
            <a:chOff x="454913" y="1745742"/>
            <a:chExt cx="6728459" cy="4658995"/>
          </a:xfrm>
        </p:grpSpPr>
        <p:sp>
          <p:nvSpPr>
            <p:cNvPr id="532" name="object 154"/>
            <p:cNvSpPr/>
            <p:nvPr/>
          </p:nvSpPr>
          <p:spPr>
            <a:xfrm>
              <a:off x="5943473" y="4832324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2667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155"/>
            <p:cNvSpPr/>
            <p:nvPr/>
          </p:nvSpPr>
          <p:spPr>
            <a:xfrm>
              <a:off x="5879973" y="47942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156"/>
            <p:cNvSpPr/>
            <p:nvPr/>
          </p:nvSpPr>
          <p:spPr>
            <a:xfrm>
              <a:off x="5733783" y="4192562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504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157"/>
            <p:cNvSpPr/>
            <p:nvPr/>
          </p:nvSpPr>
          <p:spPr>
            <a:xfrm>
              <a:off x="5695696" y="4129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158"/>
            <p:cNvSpPr/>
            <p:nvPr/>
          </p:nvSpPr>
          <p:spPr>
            <a:xfrm>
              <a:off x="5733783" y="5011712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7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159"/>
            <p:cNvSpPr/>
            <p:nvPr/>
          </p:nvSpPr>
          <p:spPr>
            <a:xfrm>
              <a:off x="5695696" y="49482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160"/>
            <p:cNvSpPr/>
            <p:nvPr/>
          </p:nvSpPr>
          <p:spPr>
            <a:xfrm>
              <a:off x="7176693" y="5308574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161"/>
            <p:cNvSpPr/>
            <p:nvPr/>
          </p:nvSpPr>
          <p:spPr>
            <a:xfrm>
              <a:off x="3773119" y="6069363"/>
              <a:ext cx="1216025" cy="328930"/>
            </a:xfrm>
            <a:custGeom>
              <a:avLst/>
              <a:gdLst/>
              <a:ahLst/>
              <a:cxnLst/>
              <a:rect l="l" t="t" r="r" b="b"/>
              <a:pathLst>
                <a:path w="1216025" h="328929">
                  <a:moveTo>
                    <a:pt x="0" y="221373"/>
                  </a:moveTo>
                  <a:lnTo>
                    <a:pt x="52137" y="243540"/>
                  </a:lnTo>
                  <a:lnTo>
                    <a:pt x="104716" y="263135"/>
                  </a:lnTo>
                  <a:lnTo>
                    <a:pt x="157567" y="280165"/>
                  </a:lnTo>
                  <a:lnTo>
                    <a:pt x="210520" y="294638"/>
                  </a:lnTo>
                  <a:lnTo>
                    <a:pt x="263405" y="306559"/>
                  </a:lnTo>
                  <a:lnTo>
                    <a:pt x="316052" y="315937"/>
                  </a:lnTo>
                  <a:lnTo>
                    <a:pt x="368290" y="322778"/>
                  </a:lnTo>
                  <a:lnTo>
                    <a:pt x="419950" y="327088"/>
                  </a:lnTo>
                  <a:lnTo>
                    <a:pt x="470862" y="328874"/>
                  </a:lnTo>
                  <a:lnTo>
                    <a:pt x="520855" y="328144"/>
                  </a:lnTo>
                  <a:lnTo>
                    <a:pt x="569760" y="324903"/>
                  </a:lnTo>
                  <a:lnTo>
                    <a:pt x="617407" y="319160"/>
                  </a:lnTo>
                  <a:lnTo>
                    <a:pt x="663625" y="310920"/>
                  </a:lnTo>
                  <a:lnTo>
                    <a:pt x="708245" y="300191"/>
                  </a:lnTo>
                  <a:lnTo>
                    <a:pt x="751097" y="286980"/>
                  </a:lnTo>
                  <a:lnTo>
                    <a:pt x="792010" y="271292"/>
                  </a:lnTo>
                  <a:lnTo>
                    <a:pt x="802353" y="266453"/>
                  </a:lnTo>
                  <a:lnTo>
                    <a:pt x="330091" y="266453"/>
                  </a:lnTo>
                  <a:lnTo>
                    <a:pt x="277042" y="266036"/>
                  </a:lnTo>
                  <a:lnTo>
                    <a:pt x="222960" y="262813"/>
                  </a:lnTo>
                  <a:lnTo>
                    <a:pt x="168029" y="256759"/>
                  </a:lnTo>
                  <a:lnTo>
                    <a:pt x="112436" y="247850"/>
                  </a:lnTo>
                  <a:lnTo>
                    <a:pt x="56364" y="236063"/>
                  </a:lnTo>
                  <a:lnTo>
                    <a:pt x="0" y="221373"/>
                  </a:lnTo>
                  <a:close/>
                </a:path>
                <a:path w="1216025" h="328929">
                  <a:moveTo>
                    <a:pt x="1121196" y="183921"/>
                  </a:moveTo>
                  <a:lnTo>
                    <a:pt x="932878" y="183921"/>
                  </a:lnTo>
                  <a:lnTo>
                    <a:pt x="1215491" y="287616"/>
                  </a:lnTo>
                  <a:lnTo>
                    <a:pt x="1121196" y="183921"/>
                  </a:lnTo>
                  <a:close/>
                </a:path>
                <a:path w="1216025" h="328929">
                  <a:moveTo>
                    <a:pt x="953947" y="0"/>
                  </a:moveTo>
                  <a:lnTo>
                    <a:pt x="480466" y="17894"/>
                  </a:lnTo>
                  <a:lnTo>
                    <a:pt x="763079" y="121602"/>
                  </a:lnTo>
                  <a:lnTo>
                    <a:pt x="730532" y="147917"/>
                  </a:lnTo>
                  <a:lnTo>
                    <a:pt x="695102" y="171668"/>
                  </a:lnTo>
                  <a:lnTo>
                    <a:pt x="656975" y="192830"/>
                  </a:lnTo>
                  <a:lnTo>
                    <a:pt x="616335" y="211379"/>
                  </a:lnTo>
                  <a:lnTo>
                    <a:pt x="573368" y="227291"/>
                  </a:lnTo>
                  <a:lnTo>
                    <a:pt x="528258" y="240543"/>
                  </a:lnTo>
                  <a:lnTo>
                    <a:pt x="481191" y="251109"/>
                  </a:lnTo>
                  <a:lnTo>
                    <a:pt x="432350" y="258965"/>
                  </a:lnTo>
                  <a:lnTo>
                    <a:pt x="381922" y="264088"/>
                  </a:lnTo>
                  <a:lnTo>
                    <a:pt x="330091" y="266453"/>
                  </a:lnTo>
                  <a:lnTo>
                    <a:pt x="802353" y="266453"/>
                  </a:lnTo>
                  <a:lnTo>
                    <a:pt x="830815" y="253136"/>
                  </a:lnTo>
                  <a:lnTo>
                    <a:pt x="867341" y="232517"/>
                  </a:lnTo>
                  <a:lnTo>
                    <a:pt x="901419" y="209443"/>
                  </a:lnTo>
                  <a:lnTo>
                    <a:pt x="932878" y="183921"/>
                  </a:lnTo>
                  <a:lnTo>
                    <a:pt x="1121196" y="183921"/>
                  </a:lnTo>
                  <a:lnTo>
                    <a:pt x="95394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162"/>
            <p:cNvSpPr/>
            <p:nvPr/>
          </p:nvSpPr>
          <p:spPr>
            <a:xfrm>
              <a:off x="3081807" y="5473730"/>
              <a:ext cx="775335" cy="851535"/>
            </a:xfrm>
            <a:custGeom>
              <a:avLst/>
              <a:gdLst/>
              <a:ahLst/>
              <a:cxnLst/>
              <a:rect l="l" t="t" r="r" b="b"/>
              <a:pathLst>
                <a:path w="775335" h="851535">
                  <a:moveTo>
                    <a:pt x="22059" y="0"/>
                  </a:moveTo>
                  <a:lnTo>
                    <a:pt x="10711" y="36895"/>
                  </a:lnTo>
                  <a:lnTo>
                    <a:pt x="3391" y="74489"/>
                  </a:lnTo>
                  <a:lnTo>
                    <a:pt x="0" y="112648"/>
                  </a:lnTo>
                  <a:lnTo>
                    <a:pt x="438" y="151240"/>
                  </a:lnTo>
                  <a:lnTo>
                    <a:pt x="4609" y="190129"/>
                  </a:lnTo>
                  <a:lnTo>
                    <a:pt x="12412" y="229183"/>
                  </a:lnTo>
                  <a:lnTo>
                    <a:pt x="23750" y="268269"/>
                  </a:lnTo>
                  <a:lnTo>
                    <a:pt x="38523" y="307252"/>
                  </a:lnTo>
                  <a:lnTo>
                    <a:pt x="56633" y="346000"/>
                  </a:lnTo>
                  <a:lnTo>
                    <a:pt x="77981" y="384378"/>
                  </a:lnTo>
                  <a:lnTo>
                    <a:pt x="102468" y="422253"/>
                  </a:lnTo>
                  <a:lnTo>
                    <a:pt x="129996" y="459493"/>
                  </a:lnTo>
                  <a:lnTo>
                    <a:pt x="160466" y="495962"/>
                  </a:lnTo>
                  <a:lnTo>
                    <a:pt x="193780" y="531528"/>
                  </a:lnTo>
                  <a:lnTo>
                    <a:pt x="229838" y="566058"/>
                  </a:lnTo>
                  <a:lnTo>
                    <a:pt x="268542" y="599417"/>
                  </a:lnTo>
                  <a:lnTo>
                    <a:pt x="309793" y="631472"/>
                  </a:lnTo>
                  <a:lnTo>
                    <a:pt x="353494" y="662091"/>
                  </a:lnTo>
                  <a:lnTo>
                    <a:pt x="399543" y="691138"/>
                  </a:lnTo>
                  <a:lnTo>
                    <a:pt x="447845" y="718481"/>
                  </a:lnTo>
                  <a:lnTo>
                    <a:pt x="498298" y="743986"/>
                  </a:lnTo>
                  <a:lnTo>
                    <a:pt x="550806" y="767520"/>
                  </a:lnTo>
                  <a:lnTo>
                    <a:pt x="605268" y="788949"/>
                  </a:lnTo>
                  <a:lnTo>
                    <a:pt x="775067" y="851255"/>
                  </a:lnTo>
                  <a:lnTo>
                    <a:pt x="720606" y="829828"/>
                  </a:lnTo>
                  <a:lnTo>
                    <a:pt x="668100" y="806295"/>
                  </a:lnTo>
                  <a:lnTo>
                    <a:pt x="617648" y="780791"/>
                  </a:lnTo>
                  <a:lnTo>
                    <a:pt x="569348" y="753449"/>
                  </a:lnTo>
                  <a:lnTo>
                    <a:pt x="523299" y="724403"/>
                  </a:lnTo>
                  <a:lnTo>
                    <a:pt x="479600" y="693786"/>
                  </a:lnTo>
                  <a:lnTo>
                    <a:pt x="438349" y="661731"/>
                  </a:lnTo>
                  <a:lnTo>
                    <a:pt x="399646" y="628373"/>
                  </a:lnTo>
                  <a:lnTo>
                    <a:pt x="363589" y="593844"/>
                  </a:lnTo>
                  <a:lnTo>
                    <a:pt x="330276" y="558278"/>
                  </a:lnTo>
                  <a:lnTo>
                    <a:pt x="299806" y="521808"/>
                  </a:lnTo>
                  <a:lnTo>
                    <a:pt x="272278" y="484569"/>
                  </a:lnTo>
                  <a:lnTo>
                    <a:pt x="247791" y="446694"/>
                  </a:lnTo>
                  <a:lnTo>
                    <a:pt x="226444" y="408315"/>
                  </a:lnTo>
                  <a:lnTo>
                    <a:pt x="208334" y="369567"/>
                  </a:lnTo>
                  <a:lnTo>
                    <a:pt x="193561" y="330583"/>
                  </a:lnTo>
                  <a:lnTo>
                    <a:pt x="182224" y="291497"/>
                  </a:lnTo>
                  <a:lnTo>
                    <a:pt x="174420" y="252442"/>
                  </a:lnTo>
                  <a:lnTo>
                    <a:pt x="170250" y="213551"/>
                  </a:lnTo>
                  <a:lnTo>
                    <a:pt x="169811" y="174959"/>
                  </a:lnTo>
                  <a:lnTo>
                    <a:pt x="173203" y="136798"/>
                  </a:lnTo>
                  <a:lnTo>
                    <a:pt x="180523" y="99203"/>
                  </a:lnTo>
                  <a:lnTo>
                    <a:pt x="191871" y="62306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163"/>
            <p:cNvSpPr/>
            <p:nvPr/>
          </p:nvSpPr>
          <p:spPr>
            <a:xfrm>
              <a:off x="3081820" y="5473721"/>
              <a:ext cx="1906905" cy="924560"/>
            </a:xfrm>
            <a:custGeom>
              <a:avLst/>
              <a:gdLst/>
              <a:ahLst/>
              <a:cxnLst/>
              <a:rect l="l" t="t" r="r" b="b"/>
              <a:pathLst>
                <a:path w="1906904" h="924560">
                  <a:moveTo>
                    <a:pt x="691298" y="817016"/>
                  </a:moveTo>
                  <a:lnTo>
                    <a:pt x="747663" y="831706"/>
                  </a:lnTo>
                  <a:lnTo>
                    <a:pt x="803735" y="843493"/>
                  </a:lnTo>
                  <a:lnTo>
                    <a:pt x="859328" y="852401"/>
                  </a:lnTo>
                  <a:lnTo>
                    <a:pt x="914258" y="858455"/>
                  </a:lnTo>
                  <a:lnTo>
                    <a:pt x="968341" y="861679"/>
                  </a:lnTo>
                  <a:lnTo>
                    <a:pt x="1021390" y="862096"/>
                  </a:lnTo>
                  <a:lnTo>
                    <a:pt x="1073221" y="859731"/>
                  </a:lnTo>
                  <a:lnTo>
                    <a:pt x="1123649" y="854608"/>
                  </a:lnTo>
                  <a:lnTo>
                    <a:pt x="1172490" y="846751"/>
                  </a:lnTo>
                  <a:lnTo>
                    <a:pt x="1219557" y="836185"/>
                  </a:lnTo>
                  <a:lnTo>
                    <a:pt x="1264667" y="822934"/>
                  </a:lnTo>
                  <a:lnTo>
                    <a:pt x="1307634" y="807022"/>
                  </a:lnTo>
                  <a:lnTo>
                    <a:pt x="1348274" y="788472"/>
                  </a:lnTo>
                  <a:lnTo>
                    <a:pt x="1386401" y="767310"/>
                  </a:lnTo>
                  <a:lnTo>
                    <a:pt x="1421831" y="743560"/>
                  </a:lnTo>
                  <a:lnTo>
                    <a:pt x="1454378" y="717245"/>
                  </a:lnTo>
                  <a:lnTo>
                    <a:pt x="1171765" y="613536"/>
                  </a:lnTo>
                  <a:lnTo>
                    <a:pt x="1645246" y="595642"/>
                  </a:lnTo>
                  <a:lnTo>
                    <a:pt x="1906790" y="883259"/>
                  </a:lnTo>
                  <a:lnTo>
                    <a:pt x="1624177" y="779564"/>
                  </a:lnTo>
                  <a:lnTo>
                    <a:pt x="1592261" y="805419"/>
                  </a:lnTo>
                  <a:lnTo>
                    <a:pt x="1557609" y="828781"/>
                  </a:lnTo>
                  <a:lnTo>
                    <a:pt x="1520397" y="849634"/>
                  </a:lnTo>
                  <a:lnTo>
                    <a:pt x="1480802" y="867964"/>
                  </a:lnTo>
                  <a:lnTo>
                    <a:pt x="1439000" y="883755"/>
                  </a:lnTo>
                  <a:lnTo>
                    <a:pt x="1395167" y="896993"/>
                  </a:lnTo>
                  <a:lnTo>
                    <a:pt x="1349481" y="907663"/>
                  </a:lnTo>
                  <a:lnTo>
                    <a:pt x="1302117" y="915750"/>
                  </a:lnTo>
                  <a:lnTo>
                    <a:pt x="1253253" y="921238"/>
                  </a:lnTo>
                  <a:lnTo>
                    <a:pt x="1203064" y="924114"/>
                  </a:lnTo>
                  <a:lnTo>
                    <a:pt x="1151728" y="924362"/>
                  </a:lnTo>
                  <a:lnTo>
                    <a:pt x="1099420" y="921967"/>
                  </a:lnTo>
                  <a:lnTo>
                    <a:pt x="1046318" y="916915"/>
                  </a:lnTo>
                  <a:lnTo>
                    <a:pt x="992598" y="909190"/>
                  </a:lnTo>
                  <a:lnTo>
                    <a:pt x="938436" y="898778"/>
                  </a:lnTo>
                  <a:lnTo>
                    <a:pt x="884010" y="885663"/>
                  </a:lnTo>
                  <a:lnTo>
                    <a:pt x="829495" y="869832"/>
                  </a:lnTo>
                  <a:lnTo>
                    <a:pt x="775067" y="851268"/>
                  </a:lnTo>
                  <a:lnTo>
                    <a:pt x="605256" y="788962"/>
                  </a:lnTo>
                  <a:lnTo>
                    <a:pt x="550795" y="767533"/>
                  </a:lnTo>
                  <a:lnTo>
                    <a:pt x="498289" y="743999"/>
                  </a:lnTo>
                  <a:lnTo>
                    <a:pt x="447836" y="718493"/>
                  </a:lnTo>
                  <a:lnTo>
                    <a:pt x="399536" y="691150"/>
                  </a:lnTo>
                  <a:lnTo>
                    <a:pt x="353487" y="662103"/>
                  </a:lnTo>
                  <a:lnTo>
                    <a:pt x="309788" y="631485"/>
                  </a:lnTo>
                  <a:lnTo>
                    <a:pt x="268538" y="599430"/>
                  </a:lnTo>
                  <a:lnTo>
                    <a:pt x="229834" y="566071"/>
                  </a:lnTo>
                  <a:lnTo>
                    <a:pt x="193777" y="531541"/>
                  </a:lnTo>
                  <a:lnTo>
                    <a:pt x="160464" y="495975"/>
                  </a:lnTo>
                  <a:lnTo>
                    <a:pt x="129994" y="459505"/>
                  </a:lnTo>
                  <a:lnTo>
                    <a:pt x="102467" y="422266"/>
                  </a:lnTo>
                  <a:lnTo>
                    <a:pt x="77980" y="384391"/>
                  </a:lnTo>
                  <a:lnTo>
                    <a:pt x="56632" y="346012"/>
                  </a:lnTo>
                  <a:lnTo>
                    <a:pt x="38522" y="307265"/>
                  </a:lnTo>
                  <a:lnTo>
                    <a:pt x="23749" y="268282"/>
                  </a:lnTo>
                  <a:lnTo>
                    <a:pt x="12412" y="229196"/>
                  </a:lnTo>
                  <a:lnTo>
                    <a:pt x="4609" y="190142"/>
                  </a:lnTo>
                  <a:lnTo>
                    <a:pt x="438" y="151252"/>
                  </a:lnTo>
                  <a:lnTo>
                    <a:pt x="0" y="112661"/>
                  </a:lnTo>
                  <a:lnTo>
                    <a:pt x="3391" y="74502"/>
                  </a:lnTo>
                  <a:lnTo>
                    <a:pt x="10711" y="36908"/>
                  </a:lnTo>
                  <a:lnTo>
                    <a:pt x="22059" y="12"/>
                  </a:lnTo>
                  <a:lnTo>
                    <a:pt x="191858" y="62318"/>
                  </a:lnTo>
                  <a:lnTo>
                    <a:pt x="180510" y="99214"/>
                  </a:lnTo>
                  <a:lnTo>
                    <a:pt x="173190" y="136808"/>
                  </a:lnTo>
                  <a:lnTo>
                    <a:pt x="169799" y="174967"/>
                  </a:lnTo>
                  <a:lnTo>
                    <a:pt x="170237" y="213559"/>
                  </a:lnTo>
                  <a:lnTo>
                    <a:pt x="174408" y="252448"/>
                  </a:lnTo>
                  <a:lnTo>
                    <a:pt x="182211" y="291502"/>
                  </a:lnTo>
                  <a:lnTo>
                    <a:pt x="193549" y="330588"/>
                  </a:lnTo>
                  <a:lnTo>
                    <a:pt x="208322" y="369571"/>
                  </a:lnTo>
                  <a:lnTo>
                    <a:pt x="226432" y="408319"/>
                  </a:lnTo>
                  <a:lnTo>
                    <a:pt x="247780" y="446697"/>
                  </a:lnTo>
                  <a:lnTo>
                    <a:pt x="272267" y="484572"/>
                  </a:lnTo>
                  <a:lnTo>
                    <a:pt x="299795" y="521812"/>
                  </a:lnTo>
                  <a:lnTo>
                    <a:pt x="330265" y="558281"/>
                  </a:lnTo>
                  <a:lnTo>
                    <a:pt x="363579" y="593847"/>
                  </a:lnTo>
                  <a:lnTo>
                    <a:pt x="399637" y="628377"/>
                  </a:lnTo>
                  <a:lnTo>
                    <a:pt x="438341" y="661736"/>
                  </a:lnTo>
                  <a:lnTo>
                    <a:pt x="479593" y="693791"/>
                  </a:lnTo>
                  <a:lnTo>
                    <a:pt x="523293" y="724409"/>
                  </a:lnTo>
                  <a:lnTo>
                    <a:pt x="569342" y="753457"/>
                  </a:lnTo>
                  <a:lnTo>
                    <a:pt x="617644" y="780800"/>
                  </a:lnTo>
                  <a:lnTo>
                    <a:pt x="668097" y="806305"/>
                  </a:lnTo>
                  <a:lnTo>
                    <a:pt x="720605" y="829839"/>
                  </a:lnTo>
                  <a:lnTo>
                    <a:pt x="775067" y="851268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164"/>
            <p:cNvSpPr/>
            <p:nvPr/>
          </p:nvSpPr>
          <p:spPr>
            <a:xfrm>
              <a:off x="454913" y="1745742"/>
              <a:ext cx="4078224" cy="4027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165"/>
            <p:cNvSpPr/>
            <p:nvPr/>
          </p:nvSpPr>
          <p:spPr>
            <a:xfrm>
              <a:off x="564095" y="1855762"/>
              <a:ext cx="3861435" cy="3810000"/>
            </a:xfrm>
            <a:custGeom>
              <a:avLst/>
              <a:gdLst/>
              <a:ahLst/>
              <a:cxnLst/>
              <a:rect l="l" t="t" r="r" b="b"/>
              <a:pathLst>
                <a:path w="3861435" h="3810000">
                  <a:moveTo>
                    <a:pt x="3860927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3860927" y="3810000"/>
                  </a:lnTo>
                  <a:lnTo>
                    <a:pt x="386092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166"/>
            <p:cNvSpPr/>
            <p:nvPr/>
          </p:nvSpPr>
          <p:spPr>
            <a:xfrm>
              <a:off x="564095" y="1855762"/>
              <a:ext cx="3861435" cy="3810000"/>
            </a:xfrm>
            <a:custGeom>
              <a:avLst/>
              <a:gdLst/>
              <a:ahLst/>
              <a:cxnLst/>
              <a:rect l="l" t="t" r="r" b="b"/>
              <a:pathLst>
                <a:path w="3861435" h="3810000">
                  <a:moveTo>
                    <a:pt x="0" y="0"/>
                  </a:moveTo>
                  <a:lnTo>
                    <a:pt x="3860927" y="0"/>
                  </a:lnTo>
                  <a:lnTo>
                    <a:pt x="3860927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167"/>
            <p:cNvSpPr/>
            <p:nvPr/>
          </p:nvSpPr>
          <p:spPr>
            <a:xfrm>
              <a:off x="3615004" y="2495524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5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168"/>
            <p:cNvSpPr/>
            <p:nvPr/>
          </p:nvSpPr>
          <p:spPr>
            <a:xfrm>
              <a:off x="3615004" y="2495524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5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7" name="object 169"/>
          <p:cNvSpPr txBox="1"/>
          <p:nvPr/>
        </p:nvSpPr>
        <p:spPr>
          <a:xfrm>
            <a:off x="2310634" y="1007112"/>
            <a:ext cx="435102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01090">
              <a:lnSpc>
                <a:spcPts val="869"/>
              </a:lnSpc>
              <a:spcBef>
                <a:spcPts val="105"/>
              </a:spcBef>
              <a:tabLst>
                <a:tab pos="2856230" algn="l"/>
              </a:tabLst>
            </a:pPr>
            <a:r>
              <a:rPr sz="1250" i="1" spc="5" dirty="0">
                <a:solidFill>
                  <a:srgbClr val="7F00FF"/>
                </a:solidFill>
                <a:latin typeface="Arial"/>
                <a:cs typeface="Arial"/>
              </a:rPr>
              <a:t>N	M</a:t>
            </a:r>
            <a:endParaRPr sz="1250" dirty="0">
              <a:latin typeface="Arial"/>
              <a:cs typeface="Arial"/>
            </a:endParaRPr>
          </a:p>
          <a:p>
            <a:pPr marL="63500">
              <a:lnSpc>
                <a:spcPts val="3210"/>
              </a:lnSpc>
            </a:pPr>
            <a:r>
              <a:rPr sz="2150" i="1" spc="165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150" spc="5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150" i="1" spc="114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150" spc="-10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4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4800" spc="359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150" i="1" spc="-50" dirty="0">
                <a:solidFill>
                  <a:srgbClr val="7F00FF"/>
                </a:solidFill>
                <a:latin typeface="Arial"/>
                <a:cs typeface="Arial"/>
              </a:rPr>
              <a:t>a</a:t>
            </a:r>
            <a:r>
              <a:rPr sz="1875" i="1" baseline="-26666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875" i="1" spc="-142" baseline="-26666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i="1" spc="170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150" spc="5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50" i="1" spc="-11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150" i="1" spc="-36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150" spc="-24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-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800" spc="412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150" i="1" spc="-90" dirty="0">
                <a:solidFill>
                  <a:srgbClr val="7F00FF"/>
                </a:solidFill>
                <a:latin typeface="Arial"/>
                <a:cs typeface="Arial"/>
              </a:rPr>
              <a:t>b</a:t>
            </a:r>
            <a:r>
              <a:rPr sz="1875" i="1" baseline="-26666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875" i="1" spc="-89" baseline="-26666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150" spc="5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50" i="1" spc="-114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150" i="1" spc="-36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150" dirty="0">
              <a:latin typeface="Arial"/>
              <a:cs typeface="Arial"/>
            </a:endParaRPr>
          </a:p>
          <a:p>
            <a:pPr marL="1042035">
              <a:lnSpc>
                <a:spcPct val="100000"/>
              </a:lnSpc>
              <a:spcBef>
                <a:spcPts val="160"/>
              </a:spcBef>
              <a:tabLst>
                <a:tab pos="2793365" algn="l"/>
              </a:tabLst>
            </a:pPr>
            <a:r>
              <a:rPr sz="1250" i="1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250" i="1" spc="-1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250" spc="-3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spc="-35" dirty="0">
                <a:solidFill>
                  <a:srgbClr val="7F00FF"/>
                </a:solidFill>
                <a:latin typeface="Times New Roman"/>
                <a:cs typeface="Times New Roman"/>
              </a:rPr>
              <a:t>1	</a:t>
            </a:r>
            <a:r>
              <a:rPr sz="1250" i="1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250" i="1" spc="-1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spc="2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548" name="object 170"/>
          <p:cNvSpPr txBox="1"/>
          <p:nvPr/>
        </p:nvSpPr>
        <p:spPr>
          <a:xfrm>
            <a:off x="3330419" y="2551417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9" name="object 171"/>
          <p:cNvGrpSpPr/>
          <p:nvPr/>
        </p:nvGrpSpPr>
        <p:grpSpPr>
          <a:xfrm>
            <a:off x="3324069" y="3445179"/>
            <a:ext cx="325755" cy="287655"/>
            <a:chOff x="3608654" y="3389286"/>
            <a:chExt cx="325755" cy="287655"/>
          </a:xfrm>
        </p:grpSpPr>
        <p:sp>
          <p:nvSpPr>
            <p:cNvPr id="550" name="object 172"/>
            <p:cNvSpPr/>
            <p:nvPr/>
          </p:nvSpPr>
          <p:spPr>
            <a:xfrm>
              <a:off x="3615004" y="3395636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173"/>
            <p:cNvSpPr/>
            <p:nvPr/>
          </p:nvSpPr>
          <p:spPr>
            <a:xfrm>
              <a:off x="3615004" y="3395636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2" name="object 174"/>
          <p:cNvSpPr txBox="1"/>
          <p:nvPr/>
        </p:nvSpPr>
        <p:spPr>
          <a:xfrm>
            <a:off x="3330419" y="3451529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3" name="object 175"/>
          <p:cNvGrpSpPr/>
          <p:nvPr/>
        </p:nvGrpSpPr>
        <p:grpSpPr>
          <a:xfrm>
            <a:off x="1654146" y="2103742"/>
            <a:ext cx="2663825" cy="2024380"/>
            <a:chOff x="1938731" y="2047849"/>
            <a:chExt cx="2663825" cy="2024380"/>
          </a:xfrm>
        </p:grpSpPr>
        <p:sp>
          <p:nvSpPr>
            <p:cNvPr id="554" name="object 176"/>
            <p:cNvSpPr/>
            <p:nvPr/>
          </p:nvSpPr>
          <p:spPr>
            <a:xfrm>
              <a:off x="3091332" y="2917012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5">
                  <a:moveTo>
                    <a:pt x="261404" y="0"/>
                  </a:moveTo>
                  <a:lnTo>
                    <a:pt x="0" y="137312"/>
                  </a:lnTo>
                  <a:lnTo>
                    <a:pt x="261404" y="274637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177"/>
            <p:cNvSpPr/>
            <p:nvPr/>
          </p:nvSpPr>
          <p:spPr>
            <a:xfrm>
              <a:off x="3091332" y="2917012"/>
              <a:ext cx="261620" cy="274955"/>
            </a:xfrm>
            <a:custGeom>
              <a:avLst/>
              <a:gdLst/>
              <a:ahLst/>
              <a:cxnLst/>
              <a:rect l="l" t="t" r="r" b="b"/>
              <a:pathLst>
                <a:path w="261620" h="274955">
                  <a:moveTo>
                    <a:pt x="261404" y="274637"/>
                  </a:moveTo>
                  <a:lnTo>
                    <a:pt x="0" y="137312"/>
                  </a:lnTo>
                  <a:lnTo>
                    <a:pt x="261404" y="0"/>
                  </a:lnTo>
                  <a:lnTo>
                    <a:pt x="261404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178"/>
            <p:cNvSpPr/>
            <p:nvPr/>
          </p:nvSpPr>
          <p:spPr>
            <a:xfrm>
              <a:off x="3092196" y="3789337"/>
              <a:ext cx="261620" cy="276225"/>
            </a:xfrm>
            <a:custGeom>
              <a:avLst/>
              <a:gdLst/>
              <a:ahLst/>
              <a:cxnLst/>
              <a:rect l="l" t="t" r="r" b="b"/>
              <a:pathLst>
                <a:path w="261620" h="276225">
                  <a:moveTo>
                    <a:pt x="261404" y="0"/>
                  </a:moveTo>
                  <a:lnTo>
                    <a:pt x="0" y="138112"/>
                  </a:lnTo>
                  <a:lnTo>
                    <a:pt x="261404" y="276225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179"/>
            <p:cNvSpPr/>
            <p:nvPr/>
          </p:nvSpPr>
          <p:spPr>
            <a:xfrm>
              <a:off x="3092196" y="3789337"/>
              <a:ext cx="261620" cy="276225"/>
            </a:xfrm>
            <a:custGeom>
              <a:avLst/>
              <a:gdLst/>
              <a:ahLst/>
              <a:cxnLst/>
              <a:rect l="l" t="t" r="r" b="b"/>
              <a:pathLst>
                <a:path w="261620" h="276225">
                  <a:moveTo>
                    <a:pt x="261404" y="276225"/>
                  </a:moveTo>
                  <a:lnTo>
                    <a:pt x="0" y="138112"/>
                  </a:lnTo>
                  <a:lnTo>
                    <a:pt x="261404" y="0"/>
                  </a:lnTo>
                  <a:lnTo>
                    <a:pt x="261404" y="276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180"/>
            <p:cNvSpPr/>
            <p:nvPr/>
          </p:nvSpPr>
          <p:spPr>
            <a:xfrm>
              <a:off x="3353600" y="38893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181"/>
            <p:cNvSpPr/>
            <p:nvPr/>
          </p:nvSpPr>
          <p:spPr>
            <a:xfrm>
              <a:off x="3783545" y="2770162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0"/>
                  </a:moveTo>
                  <a:lnTo>
                    <a:pt x="0" y="547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182"/>
            <p:cNvSpPr/>
            <p:nvPr/>
          </p:nvSpPr>
          <p:spPr>
            <a:xfrm>
              <a:off x="3745445" y="33051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183"/>
            <p:cNvSpPr/>
            <p:nvPr/>
          </p:nvSpPr>
          <p:spPr>
            <a:xfrm>
              <a:off x="3417100" y="3057499"/>
              <a:ext cx="367030" cy="0"/>
            </a:xfrm>
            <a:custGeom>
              <a:avLst/>
              <a:gdLst/>
              <a:ahLst/>
              <a:cxnLst/>
              <a:rect l="l" t="t" r="r" b="b"/>
              <a:pathLst>
                <a:path w="367029">
                  <a:moveTo>
                    <a:pt x="36644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184"/>
            <p:cNvSpPr/>
            <p:nvPr/>
          </p:nvSpPr>
          <p:spPr>
            <a:xfrm>
              <a:off x="3353600" y="3019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185"/>
            <p:cNvSpPr/>
            <p:nvPr/>
          </p:nvSpPr>
          <p:spPr>
            <a:xfrm>
              <a:off x="2882239" y="305273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19790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186"/>
            <p:cNvSpPr/>
            <p:nvPr/>
          </p:nvSpPr>
          <p:spPr>
            <a:xfrm>
              <a:off x="2818739" y="30146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187"/>
            <p:cNvSpPr/>
            <p:nvPr/>
          </p:nvSpPr>
          <p:spPr>
            <a:xfrm>
              <a:off x="2846260" y="2157387"/>
              <a:ext cx="1692910" cy="0"/>
            </a:xfrm>
            <a:custGeom>
              <a:avLst/>
              <a:gdLst/>
              <a:ahLst/>
              <a:cxnLst/>
              <a:rect l="l" t="t" r="r" b="b"/>
              <a:pathLst>
                <a:path w="1692910">
                  <a:moveTo>
                    <a:pt x="0" y="0"/>
                  </a:moveTo>
                  <a:lnTo>
                    <a:pt x="16924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188"/>
            <p:cNvSpPr/>
            <p:nvPr/>
          </p:nvSpPr>
          <p:spPr>
            <a:xfrm>
              <a:off x="4525962" y="211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189"/>
            <p:cNvSpPr/>
            <p:nvPr/>
          </p:nvSpPr>
          <p:spPr>
            <a:xfrm>
              <a:off x="3771506" y="2165324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190"/>
            <p:cNvSpPr/>
            <p:nvPr/>
          </p:nvSpPr>
          <p:spPr>
            <a:xfrm>
              <a:off x="3733406" y="24193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191"/>
            <p:cNvSpPr/>
            <p:nvPr/>
          </p:nvSpPr>
          <p:spPr>
            <a:xfrm>
              <a:off x="1945081" y="2054199"/>
              <a:ext cx="259715" cy="247650"/>
            </a:xfrm>
            <a:custGeom>
              <a:avLst/>
              <a:gdLst/>
              <a:ahLst/>
              <a:cxnLst/>
              <a:rect l="l" t="t" r="r" b="b"/>
              <a:pathLst>
                <a:path w="259714" h="247650">
                  <a:moveTo>
                    <a:pt x="129844" y="0"/>
                  </a:moveTo>
                  <a:lnTo>
                    <a:pt x="79300" y="9730"/>
                  </a:lnTo>
                  <a:lnTo>
                    <a:pt x="38028" y="36266"/>
                  </a:lnTo>
                  <a:lnTo>
                    <a:pt x="10203" y="75625"/>
                  </a:lnTo>
                  <a:lnTo>
                    <a:pt x="0" y="123825"/>
                  </a:lnTo>
                  <a:lnTo>
                    <a:pt x="10203" y="172024"/>
                  </a:lnTo>
                  <a:lnTo>
                    <a:pt x="38028" y="211383"/>
                  </a:lnTo>
                  <a:lnTo>
                    <a:pt x="79300" y="237919"/>
                  </a:lnTo>
                  <a:lnTo>
                    <a:pt x="129844" y="247650"/>
                  </a:lnTo>
                  <a:lnTo>
                    <a:pt x="180388" y="237919"/>
                  </a:lnTo>
                  <a:lnTo>
                    <a:pt x="221661" y="211383"/>
                  </a:lnTo>
                  <a:lnTo>
                    <a:pt x="249486" y="172024"/>
                  </a:lnTo>
                  <a:lnTo>
                    <a:pt x="259689" y="123825"/>
                  </a:lnTo>
                  <a:lnTo>
                    <a:pt x="249486" y="75625"/>
                  </a:lnTo>
                  <a:lnTo>
                    <a:pt x="221661" y="36266"/>
                  </a:lnTo>
                  <a:lnTo>
                    <a:pt x="180388" y="9730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192"/>
            <p:cNvSpPr/>
            <p:nvPr/>
          </p:nvSpPr>
          <p:spPr>
            <a:xfrm>
              <a:off x="1945081" y="2054199"/>
              <a:ext cx="259715" cy="247650"/>
            </a:xfrm>
            <a:custGeom>
              <a:avLst/>
              <a:gdLst/>
              <a:ahLst/>
              <a:cxnLst/>
              <a:rect l="l" t="t" r="r" b="b"/>
              <a:pathLst>
                <a:path w="259714" h="247650">
                  <a:moveTo>
                    <a:pt x="0" y="123825"/>
                  </a:moveTo>
                  <a:lnTo>
                    <a:pt x="10203" y="75625"/>
                  </a:lnTo>
                  <a:lnTo>
                    <a:pt x="38028" y="36266"/>
                  </a:lnTo>
                  <a:lnTo>
                    <a:pt x="79300" y="9730"/>
                  </a:lnTo>
                  <a:lnTo>
                    <a:pt x="129844" y="0"/>
                  </a:lnTo>
                  <a:lnTo>
                    <a:pt x="180388" y="9730"/>
                  </a:lnTo>
                  <a:lnTo>
                    <a:pt x="221661" y="36266"/>
                  </a:lnTo>
                  <a:lnTo>
                    <a:pt x="249486" y="75625"/>
                  </a:lnTo>
                  <a:lnTo>
                    <a:pt x="259689" y="123825"/>
                  </a:lnTo>
                  <a:lnTo>
                    <a:pt x="249486" y="172024"/>
                  </a:lnTo>
                  <a:lnTo>
                    <a:pt x="221661" y="211383"/>
                  </a:lnTo>
                  <a:lnTo>
                    <a:pt x="180388" y="237919"/>
                  </a:lnTo>
                  <a:lnTo>
                    <a:pt x="129844" y="247650"/>
                  </a:lnTo>
                  <a:lnTo>
                    <a:pt x="79300" y="237919"/>
                  </a:lnTo>
                  <a:lnTo>
                    <a:pt x="38028" y="211383"/>
                  </a:lnTo>
                  <a:lnTo>
                    <a:pt x="10203" y="172024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1" name="object 193"/>
          <p:cNvSpPr txBox="1"/>
          <p:nvPr/>
        </p:nvSpPr>
        <p:spPr>
          <a:xfrm>
            <a:off x="1711347" y="207796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2" name="object 194"/>
          <p:cNvGrpSpPr/>
          <p:nvPr/>
        </p:nvGrpSpPr>
        <p:grpSpPr>
          <a:xfrm>
            <a:off x="176849" y="2175180"/>
            <a:ext cx="2113280" cy="657225"/>
            <a:chOff x="461434" y="2119287"/>
            <a:chExt cx="2113280" cy="657225"/>
          </a:xfrm>
        </p:grpSpPr>
        <p:sp>
          <p:nvSpPr>
            <p:cNvPr id="573" name="object 195"/>
            <p:cNvSpPr/>
            <p:nvPr/>
          </p:nvSpPr>
          <p:spPr>
            <a:xfrm>
              <a:off x="2221966" y="2157387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8905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196"/>
            <p:cNvSpPr/>
            <p:nvPr/>
          </p:nvSpPr>
          <p:spPr>
            <a:xfrm>
              <a:off x="2498331" y="211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197"/>
            <p:cNvSpPr/>
            <p:nvPr/>
          </p:nvSpPr>
          <p:spPr>
            <a:xfrm>
              <a:off x="467784" y="2157387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8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198"/>
            <p:cNvSpPr/>
            <p:nvPr/>
          </p:nvSpPr>
          <p:spPr>
            <a:xfrm>
              <a:off x="1093260" y="211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199"/>
            <p:cNvSpPr/>
            <p:nvPr/>
          </p:nvSpPr>
          <p:spPr>
            <a:xfrm>
              <a:off x="639762" y="2495524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5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200"/>
            <p:cNvSpPr/>
            <p:nvPr/>
          </p:nvSpPr>
          <p:spPr>
            <a:xfrm>
              <a:off x="639762" y="2495524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5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9" name="object 201"/>
          <p:cNvSpPr txBox="1"/>
          <p:nvPr/>
        </p:nvSpPr>
        <p:spPr>
          <a:xfrm>
            <a:off x="355177" y="2551417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0" name="object 202"/>
          <p:cNvGrpSpPr/>
          <p:nvPr/>
        </p:nvGrpSpPr>
        <p:grpSpPr>
          <a:xfrm>
            <a:off x="473579" y="2214867"/>
            <a:ext cx="670560" cy="1030605"/>
            <a:chOff x="758164" y="2158974"/>
            <a:chExt cx="670560" cy="1030605"/>
          </a:xfrm>
        </p:grpSpPr>
        <p:sp>
          <p:nvSpPr>
            <p:cNvPr id="581" name="object 203"/>
            <p:cNvSpPr/>
            <p:nvPr/>
          </p:nvSpPr>
          <p:spPr>
            <a:xfrm>
              <a:off x="796264" y="2165324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204"/>
            <p:cNvSpPr/>
            <p:nvPr/>
          </p:nvSpPr>
          <p:spPr>
            <a:xfrm>
              <a:off x="758164" y="24193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205"/>
            <p:cNvSpPr/>
            <p:nvPr/>
          </p:nvSpPr>
          <p:spPr>
            <a:xfrm>
              <a:off x="818621" y="27701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6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206"/>
            <p:cNvSpPr/>
            <p:nvPr/>
          </p:nvSpPr>
          <p:spPr>
            <a:xfrm>
              <a:off x="818621" y="3057499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5">
                  <a:moveTo>
                    <a:pt x="0" y="0"/>
                  </a:moveTo>
                  <a:lnTo>
                    <a:pt x="2873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207"/>
            <p:cNvSpPr/>
            <p:nvPr/>
          </p:nvSpPr>
          <p:spPr>
            <a:xfrm>
              <a:off x="1093260" y="3019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208"/>
            <p:cNvSpPr/>
            <p:nvPr/>
          </p:nvSpPr>
          <p:spPr>
            <a:xfrm>
              <a:off x="1162579" y="290827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209"/>
            <p:cNvSpPr/>
            <p:nvPr/>
          </p:nvSpPr>
          <p:spPr>
            <a:xfrm>
              <a:off x="1162579" y="2908274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8" name="object 210"/>
          <p:cNvSpPr txBox="1"/>
          <p:nvPr/>
        </p:nvSpPr>
        <p:spPr>
          <a:xfrm>
            <a:off x="1034525" y="279741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89" name="object 211"/>
          <p:cNvSpPr txBox="1"/>
          <p:nvPr/>
        </p:nvSpPr>
        <p:spPr>
          <a:xfrm>
            <a:off x="2796917" y="267200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0" name="object 212"/>
          <p:cNvSpPr txBox="1"/>
          <p:nvPr/>
        </p:nvSpPr>
        <p:spPr>
          <a:xfrm>
            <a:off x="3051425" y="280459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1" name="object 213"/>
          <p:cNvSpPr txBox="1"/>
          <p:nvPr/>
        </p:nvSpPr>
        <p:spPr>
          <a:xfrm>
            <a:off x="2559554" y="3535603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5585" algn="l"/>
                <a:tab pos="927100" algn="l"/>
              </a:tabLst>
            </a:pPr>
            <a:r>
              <a:rPr sz="18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4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800" b="1" spc="-6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r>
              <a:rPr sz="1800" b="1" u="sng" baseline="-20833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92" name="object 214"/>
          <p:cNvSpPr txBox="1"/>
          <p:nvPr/>
        </p:nvSpPr>
        <p:spPr>
          <a:xfrm>
            <a:off x="76200" y="1916354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3" name="object 215"/>
          <p:cNvSpPr txBox="1"/>
          <p:nvPr/>
        </p:nvSpPr>
        <p:spPr>
          <a:xfrm>
            <a:off x="3771976" y="1916354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4" name="object 216"/>
          <p:cNvGrpSpPr/>
          <p:nvPr/>
        </p:nvGrpSpPr>
        <p:grpSpPr>
          <a:xfrm>
            <a:off x="871644" y="2091042"/>
            <a:ext cx="789305" cy="287655"/>
            <a:chOff x="1156229" y="2035149"/>
            <a:chExt cx="789305" cy="287655"/>
          </a:xfrm>
        </p:grpSpPr>
        <p:sp>
          <p:nvSpPr>
            <p:cNvPr id="595" name="object 217"/>
            <p:cNvSpPr/>
            <p:nvPr/>
          </p:nvSpPr>
          <p:spPr>
            <a:xfrm>
              <a:off x="1162579" y="2041499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218"/>
            <p:cNvSpPr/>
            <p:nvPr/>
          </p:nvSpPr>
          <p:spPr>
            <a:xfrm>
              <a:off x="1162579" y="2041499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5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219"/>
            <p:cNvSpPr/>
            <p:nvPr/>
          </p:nvSpPr>
          <p:spPr>
            <a:xfrm>
              <a:off x="1422273" y="2157387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39">
                  <a:moveTo>
                    <a:pt x="0" y="0"/>
                  </a:moveTo>
                  <a:lnTo>
                    <a:pt x="4593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220"/>
            <p:cNvSpPr/>
            <p:nvPr/>
          </p:nvSpPr>
          <p:spPr>
            <a:xfrm>
              <a:off x="1868881" y="211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9" name="object 221"/>
          <p:cNvSpPr txBox="1"/>
          <p:nvPr/>
        </p:nvSpPr>
        <p:spPr>
          <a:xfrm>
            <a:off x="1087840" y="1938579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600" name="object 222"/>
          <p:cNvGrpSpPr/>
          <p:nvPr/>
        </p:nvGrpSpPr>
        <p:grpSpPr>
          <a:xfrm>
            <a:off x="336787" y="3429304"/>
            <a:ext cx="325755" cy="287655"/>
            <a:chOff x="621372" y="3373411"/>
            <a:chExt cx="325755" cy="287655"/>
          </a:xfrm>
        </p:grpSpPr>
        <p:sp>
          <p:nvSpPr>
            <p:cNvPr id="601" name="object 223"/>
            <p:cNvSpPr/>
            <p:nvPr/>
          </p:nvSpPr>
          <p:spPr>
            <a:xfrm>
              <a:off x="627722" y="3379761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224"/>
            <p:cNvSpPr/>
            <p:nvPr/>
          </p:nvSpPr>
          <p:spPr>
            <a:xfrm>
              <a:off x="627722" y="3379761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3" name="object 225"/>
          <p:cNvSpPr txBox="1"/>
          <p:nvPr/>
        </p:nvSpPr>
        <p:spPr>
          <a:xfrm>
            <a:off x="343137" y="3435654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04" name="object 226"/>
          <p:cNvGrpSpPr/>
          <p:nvPr/>
        </p:nvGrpSpPr>
        <p:grpSpPr>
          <a:xfrm>
            <a:off x="495936" y="3107042"/>
            <a:ext cx="1325245" cy="1022350"/>
            <a:chOff x="780521" y="3051149"/>
            <a:chExt cx="1325245" cy="1022350"/>
          </a:xfrm>
        </p:grpSpPr>
        <p:sp>
          <p:nvSpPr>
            <p:cNvPr id="605" name="object 227"/>
            <p:cNvSpPr/>
            <p:nvPr/>
          </p:nvSpPr>
          <p:spPr>
            <a:xfrm>
              <a:off x="818621" y="305749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0"/>
                  </a:moveTo>
                  <a:lnTo>
                    <a:pt x="0" y="260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228"/>
            <p:cNvSpPr/>
            <p:nvPr/>
          </p:nvSpPr>
          <p:spPr>
            <a:xfrm>
              <a:off x="780521" y="33051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229"/>
            <p:cNvSpPr/>
            <p:nvPr/>
          </p:nvSpPr>
          <p:spPr>
            <a:xfrm>
              <a:off x="818621" y="3921099"/>
              <a:ext cx="248285" cy="0"/>
            </a:xfrm>
            <a:custGeom>
              <a:avLst/>
              <a:gdLst/>
              <a:ahLst/>
              <a:cxnLst/>
              <a:rect l="l" t="t" r="r" b="b"/>
              <a:pathLst>
                <a:path w="248284">
                  <a:moveTo>
                    <a:pt x="0" y="0"/>
                  </a:moveTo>
                  <a:lnTo>
                    <a:pt x="2477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230"/>
            <p:cNvSpPr/>
            <p:nvPr/>
          </p:nvSpPr>
          <p:spPr>
            <a:xfrm>
              <a:off x="1053705" y="3882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231"/>
            <p:cNvSpPr/>
            <p:nvPr/>
          </p:nvSpPr>
          <p:spPr>
            <a:xfrm>
              <a:off x="1150541" y="3792512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232"/>
            <p:cNvSpPr/>
            <p:nvPr/>
          </p:nvSpPr>
          <p:spPr>
            <a:xfrm>
              <a:off x="1150541" y="3792512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233"/>
            <p:cNvSpPr/>
            <p:nvPr/>
          </p:nvSpPr>
          <p:spPr>
            <a:xfrm>
              <a:off x="2067191" y="3228949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584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234"/>
            <p:cNvSpPr/>
            <p:nvPr/>
          </p:nvSpPr>
          <p:spPr>
            <a:xfrm>
              <a:off x="2029091" y="31654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3" name="object 235"/>
          <p:cNvSpPr txBox="1"/>
          <p:nvPr/>
        </p:nvSpPr>
        <p:spPr>
          <a:xfrm>
            <a:off x="1047886" y="368165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4" name="object 236"/>
          <p:cNvSpPr txBox="1"/>
          <p:nvPr/>
        </p:nvSpPr>
        <p:spPr>
          <a:xfrm>
            <a:off x="1187332" y="38142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5" name="object 237"/>
          <p:cNvGrpSpPr/>
          <p:nvPr/>
        </p:nvGrpSpPr>
        <p:grpSpPr>
          <a:xfrm>
            <a:off x="336787" y="4992992"/>
            <a:ext cx="325755" cy="287655"/>
            <a:chOff x="621372" y="4937099"/>
            <a:chExt cx="325755" cy="287655"/>
          </a:xfrm>
        </p:grpSpPr>
        <p:sp>
          <p:nvSpPr>
            <p:cNvPr id="616" name="object 238"/>
            <p:cNvSpPr/>
            <p:nvPr/>
          </p:nvSpPr>
          <p:spPr>
            <a:xfrm>
              <a:off x="627722" y="4943449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239"/>
            <p:cNvSpPr/>
            <p:nvPr/>
          </p:nvSpPr>
          <p:spPr>
            <a:xfrm>
              <a:off x="627722" y="4943449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8" name="object 240"/>
          <p:cNvSpPr txBox="1"/>
          <p:nvPr/>
        </p:nvSpPr>
        <p:spPr>
          <a:xfrm>
            <a:off x="343137" y="4999342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9" name="object 241"/>
          <p:cNvGrpSpPr/>
          <p:nvPr/>
        </p:nvGrpSpPr>
        <p:grpSpPr>
          <a:xfrm>
            <a:off x="495936" y="4619929"/>
            <a:ext cx="1293495" cy="1017905"/>
            <a:chOff x="780521" y="4564036"/>
            <a:chExt cx="1293495" cy="1017905"/>
          </a:xfrm>
        </p:grpSpPr>
        <p:sp>
          <p:nvSpPr>
            <p:cNvPr id="620" name="object 242"/>
            <p:cNvSpPr/>
            <p:nvPr/>
          </p:nvSpPr>
          <p:spPr>
            <a:xfrm>
              <a:off x="818621" y="457038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0"/>
                  </a:moveTo>
                  <a:lnTo>
                    <a:pt x="0" y="295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243"/>
            <p:cNvSpPr/>
            <p:nvPr/>
          </p:nvSpPr>
          <p:spPr>
            <a:xfrm>
              <a:off x="780521" y="485296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244"/>
            <p:cNvSpPr/>
            <p:nvPr/>
          </p:nvSpPr>
          <p:spPr>
            <a:xfrm>
              <a:off x="818621" y="5218086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245"/>
            <p:cNvSpPr/>
            <p:nvPr/>
          </p:nvSpPr>
          <p:spPr>
            <a:xfrm>
              <a:off x="818621" y="5433986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5">
                  <a:moveTo>
                    <a:pt x="0" y="0"/>
                  </a:moveTo>
                  <a:lnTo>
                    <a:pt x="2684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246"/>
            <p:cNvSpPr/>
            <p:nvPr/>
          </p:nvSpPr>
          <p:spPr>
            <a:xfrm>
              <a:off x="1074342" y="53958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247"/>
            <p:cNvSpPr/>
            <p:nvPr/>
          </p:nvSpPr>
          <p:spPr>
            <a:xfrm>
              <a:off x="1150541" y="5300636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0"/>
                  </a:moveTo>
                  <a:lnTo>
                    <a:pt x="0" y="274637"/>
                  </a:lnTo>
                  <a:lnTo>
                    <a:pt x="259689" y="137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248"/>
            <p:cNvSpPr/>
            <p:nvPr/>
          </p:nvSpPr>
          <p:spPr>
            <a:xfrm>
              <a:off x="1150541" y="5300636"/>
              <a:ext cx="259715" cy="274955"/>
            </a:xfrm>
            <a:custGeom>
              <a:avLst/>
              <a:gdLst/>
              <a:ahLst/>
              <a:cxnLst/>
              <a:rect l="l" t="t" r="r" b="b"/>
              <a:pathLst>
                <a:path w="259715" h="274954">
                  <a:moveTo>
                    <a:pt x="0" y="274637"/>
                  </a:moveTo>
                  <a:lnTo>
                    <a:pt x="259689" y="137312"/>
                  </a:lnTo>
                  <a:lnTo>
                    <a:pt x="0" y="0"/>
                  </a:lnTo>
                  <a:lnTo>
                    <a:pt x="0" y="274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249"/>
            <p:cNvSpPr/>
            <p:nvPr/>
          </p:nvSpPr>
          <p:spPr>
            <a:xfrm>
              <a:off x="1403350" y="5433986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10">
                  <a:moveTo>
                    <a:pt x="0" y="0"/>
                  </a:moveTo>
                  <a:lnTo>
                    <a:pt x="66384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8" name="object 250"/>
          <p:cNvSpPr txBox="1"/>
          <p:nvPr/>
        </p:nvSpPr>
        <p:spPr>
          <a:xfrm>
            <a:off x="1022486" y="5156441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M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629" name="object 251"/>
          <p:cNvGrpSpPr/>
          <p:nvPr/>
        </p:nvGrpSpPr>
        <p:grpSpPr>
          <a:xfrm>
            <a:off x="3336108" y="4910442"/>
            <a:ext cx="325755" cy="287655"/>
            <a:chOff x="3620693" y="4854549"/>
            <a:chExt cx="325755" cy="287655"/>
          </a:xfrm>
        </p:grpSpPr>
        <p:sp>
          <p:nvSpPr>
            <p:cNvPr id="630" name="object 252"/>
            <p:cNvSpPr/>
            <p:nvPr/>
          </p:nvSpPr>
          <p:spPr>
            <a:xfrm>
              <a:off x="3627043" y="4860899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253"/>
            <p:cNvSpPr/>
            <p:nvPr/>
          </p:nvSpPr>
          <p:spPr>
            <a:xfrm>
              <a:off x="3627043" y="4860899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2" name="object 254"/>
          <p:cNvSpPr txBox="1"/>
          <p:nvPr/>
        </p:nvSpPr>
        <p:spPr>
          <a:xfrm>
            <a:off x="3323218" y="4829581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3" name="object 255"/>
          <p:cNvGrpSpPr/>
          <p:nvPr/>
        </p:nvGrpSpPr>
        <p:grpSpPr>
          <a:xfrm>
            <a:off x="1638677" y="2972105"/>
            <a:ext cx="1898650" cy="2668905"/>
            <a:chOff x="1923262" y="2916212"/>
            <a:chExt cx="1898650" cy="2668905"/>
          </a:xfrm>
        </p:grpSpPr>
        <p:sp>
          <p:nvSpPr>
            <p:cNvPr id="634" name="object 256"/>
            <p:cNvSpPr/>
            <p:nvPr/>
          </p:nvSpPr>
          <p:spPr>
            <a:xfrm>
              <a:off x="3104222" y="5302224"/>
              <a:ext cx="261620" cy="276225"/>
            </a:xfrm>
            <a:custGeom>
              <a:avLst/>
              <a:gdLst/>
              <a:ahLst/>
              <a:cxnLst/>
              <a:rect l="l" t="t" r="r" b="b"/>
              <a:pathLst>
                <a:path w="261620" h="276225">
                  <a:moveTo>
                    <a:pt x="261404" y="0"/>
                  </a:moveTo>
                  <a:lnTo>
                    <a:pt x="0" y="138112"/>
                  </a:lnTo>
                  <a:lnTo>
                    <a:pt x="261404" y="276225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257"/>
            <p:cNvSpPr/>
            <p:nvPr/>
          </p:nvSpPr>
          <p:spPr>
            <a:xfrm>
              <a:off x="3104222" y="5302224"/>
              <a:ext cx="261620" cy="276225"/>
            </a:xfrm>
            <a:custGeom>
              <a:avLst/>
              <a:gdLst/>
              <a:ahLst/>
              <a:cxnLst/>
              <a:rect l="l" t="t" r="r" b="b"/>
              <a:pathLst>
                <a:path w="261620" h="276225">
                  <a:moveTo>
                    <a:pt x="261404" y="276225"/>
                  </a:moveTo>
                  <a:lnTo>
                    <a:pt x="0" y="138112"/>
                  </a:lnTo>
                  <a:lnTo>
                    <a:pt x="261404" y="0"/>
                  </a:lnTo>
                  <a:lnTo>
                    <a:pt x="261404" y="276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258"/>
            <p:cNvSpPr/>
            <p:nvPr/>
          </p:nvSpPr>
          <p:spPr>
            <a:xfrm>
              <a:off x="3783545" y="5145062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0"/>
                  </a:moveTo>
                  <a:lnTo>
                    <a:pt x="0" y="295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259"/>
            <p:cNvSpPr/>
            <p:nvPr/>
          </p:nvSpPr>
          <p:spPr>
            <a:xfrm>
              <a:off x="3429139" y="5440337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35440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260"/>
            <p:cNvSpPr/>
            <p:nvPr/>
          </p:nvSpPr>
          <p:spPr>
            <a:xfrm>
              <a:off x="3365639" y="54022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261"/>
            <p:cNvSpPr/>
            <p:nvPr/>
          </p:nvSpPr>
          <p:spPr>
            <a:xfrm>
              <a:off x="3783545" y="4570387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29">
                  <a:moveTo>
                    <a:pt x="0" y="0"/>
                  </a:moveTo>
                  <a:lnTo>
                    <a:pt x="0" y="2270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262"/>
            <p:cNvSpPr/>
            <p:nvPr/>
          </p:nvSpPr>
          <p:spPr>
            <a:xfrm>
              <a:off x="3745445" y="47846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263"/>
            <p:cNvSpPr/>
            <p:nvPr/>
          </p:nvSpPr>
          <p:spPr>
            <a:xfrm>
              <a:off x="2691472" y="4921224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5127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264"/>
            <p:cNvSpPr/>
            <p:nvPr/>
          </p:nvSpPr>
          <p:spPr>
            <a:xfrm>
              <a:off x="2653385" y="48577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265"/>
            <p:cNvSpPr/>
            <p:nvPr/>
          </p:nvSpPr>
          <p:spPr>
            <a:xfrm>
              <a:off x="1929612" y="2922562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5">
                  <a:moveTo>
                    <a:pt x="129844" y="0"/>
                  </a:moveTo>
                  <a:lnTo>
                    <a:pt x="79300" y="9545"/>
                  </a:lnTo>
                  <a:lnTo>
                    <a:pt x="38028" y="35574"/>
                  </a:lnTo>
                  <a:lnTo>
                    <a:pt x="10203" y="74178"/>
                  </a:lnTo>
                  <a:lnTo>
                    <a:pt x="0" y="121450"/>
                  </a:lnTo>
                  <a:lnTo>
                    <a:pt x="10203" y="168721"/>
                  </a:lnTo>
                  <a:lnTo>
                    <a:pt x="38028" y="207325"/>
                  </a:lnTo>
                  <a:lnTo>
                    <a:pt x="79300" y="233355"/>
                  </a:lnTo>
                  <a:lnTo>
                    <a:pt x="129844" y="242900"/>
                  </a:lnTo>
                  <a:lnTo>
                    <a:pt x="180388" y="233355"/>
                  </a:lnTo>
                  <a:lnTo>
                    <a:pt x="221661" y="207325"/>
                  </a:lnTo>
                  <a:lnTo>
                    <a:pt x="249486" y="168721"/>
                  </a:lnTo>
                  <a:lnTo>
                    <a:pt x="259689" y="121450"/>
                  </a:lnTo>
                  <a:lnTo>
                    <a:pt x="249486" y="74178"/>
                  </a:lnTo>
                  <a:lnTo>
                    <a:pt x="221661" y="35574"/>
                  </a:lnTo>
                  <a:lnTo>
                    <a:pt x="180388" y="954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266"/>
            <p:cNvSpPr/>
            <p:nvPr/>
          </p:nvSpPr>
          <p:spPr>
            <a:xfrm>
              <a:off x="1929612" y="2922562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5">
                  <a:moveTo>
                    <a:pt x="0" y="121450"/>
                  </a:moveTo>
                  <a:lnTo>
                    <a:pt x="10203" y="74178"/>
                  </a:lnTo>
                  <a:lnTo>
                    <a:pt x="38028" y="35574"/>
                  </a:lnTo>
                  <a:lnTo>
                    <a:pt x="79300" y="9545"/>
                  </a:lnTo>
                  <a:lnTo>
                    <a:pt x="129844" y="0"/>
                  </a:lnTo>
                  <a:lnTo>
                    <a:pt x="180388" y="9545"/>
                  </a:lnTo>
                  <a:lnTo>
                    <a:pt x="221661" y="35574"/>
                  </a:lnTo>
                  <a:lnTo>
                    <a:pt x="249486" y="74178"/>
                  </a:lnTo>
                  <a:lnTo>
                    <a:pt x="259689" y="121450"/>
                  </a:lnTo>
                  <a:lnTo>
                    <a:pt x="249486" y="168721"/>
                  </a:lnTo>
                  <a:lnTo>
                    <a:pt x="221661" y="207325"/>
                  </a:lnTo>
                  <a:lnTo>
                    <a:pt x="180388" y="233355"/>
                  </a:lnTo>
                  <a:lnTo>
                    <a:pt x="129844" y="242900"/>
                  </a:lnTo>
                  <a:lnTo>
                    <a:pt x="79300" y="233355"/>
                  </a:lnTo>
                  <a:lnTo>
                    <a:pt x="38028" y="207325"/>
                  </a:lnTo>
                  <a:lnTo>
                    <a:pt x="10203" y="168721"/>
                  </a:lnTo>
                  <a:lnTo>
                    <a:pt x="0" y="12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5" name="object 267"/>
          <p:cNvSpPr txBox="1"/>
          <p:nvPr/>
        </p:nvSpPr>
        <p:spPr>
          <a:xfrm>
            <a:off x="1695878" y="294394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6" name="object 268"/>
          <p:cNvGrpSpPr/>
          <p:nvPr/>
        </p:nvGrpSpPr>
        <p:grpSpPr>
          <a:xfrm>
            <a:off x="495936" y="2357742"/>
            <a:ext cx="3041650" cy="3138805"/>
            <a:chOff x="780521" y="2301849"/>
            <a:chExt cx="3041650" cy="3138805"/>
          </a:xfrm>
        </p:grpSpPr>
        <p:sp>
          <p:nvSpPr>
            <p:cNvPr id="647" name="object 269"/>
            <p:cNvSpPr/>
            <p:nvPr/>
          </p:nvSpPr>
          <p:spPr>
            <a:xfrm>
              <a:off x="2067191" y="2365349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30">
                  <a:moveTo>
                    <a:pt x="0" y="55721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270"/>
            <p:cNvSpPr/>
            <p:nvPr/>
          </p:nvSpPr>
          <p:spPr>
            <a:xfrm>
              <a:off x="2029091" y="23018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271"/>
            <p:cNvSpPr/>
            <p:nvPr/>
          </p:nvSpPr>
          <p:spPr>
            <a:xfrm>
              <a:off x="1442910" y="3057499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8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272"/>
            <p:cNvSpPr/>
            <p:nvPr/>
          </p:nvSpPr>
          <p:spPr>
            <a:xfrm>
              <a:off x="1874050" y="3019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273"/>
            <p:cNvSpPr/>
            <p:nvPr/>
          </p:nvSpPr>
          <p:spPr>
            <a:xfrm>
              <a:off x="2691472" y="3228949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584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274"/>
            <p:cNvSpPr/>
            <p:nvPr/>
          </p:nvSpPr>
          <p:spPr>
            <a:xfrm>
              <a:off x="2653385" y="31654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275"/>
            <p:cNvSpPr/>
            <p:nvPr/>
          </p:nvSpPr>
          <p:spPr>
            <a:xfrm>
              <a:off x="2691472" y="2365349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30">
                  <a:moveTo>
                    <a:pt x="0" y="55721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276"/>
            <p:cNvSpPr/>
            <p:nvPr/>
          </p:nvSpPr>
          <p:spPr>
            <a:xfrm>
              <a:off x="2653385" y="23018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277"/>
            <p:cNvSpPr/>
            <p:nvPr/>
          </p:nvSpPr>
          <p:spPr>
            <a:xfrm>
              <a:off x="3783545" y="3670274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0" y="439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278"/>
            <p:cNvSpPr/>
            <p:nvPr/>
          </p:nvSpPr>
          <p:spPr>
            <a:xfrm>
              <a:off x="3745445" y="40973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279"/>
            <p:cNvSpPr/>
            <p:nvPr/>
          </p:nvSpPr>
          <p:spPr>
            <a:xfrm>
              <a:off x="818621" y="3670274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0"/>
                  </a:moveTo>
                  <a:lnTo>
                    <a:pt x="0" y="547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280"/>
            <p:cNvSpPr/>
            <p:nvPr/>
          </p:nvSpPr>
          <p:spPr>
            <a:xfrm>
              <a:off x="780521" y="4205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281"/>
            <p:cNvSpPr/>
            <p:nvPr/>
          </p:nvSpPr>
          <p:spPr>
            <a:xfrm>
              <a:off x="2067191" y="4921224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5127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282"/>
            <p:cNvSpPr/>
            <p:nvPr/>
          </p:nvSpPr>
          <p:spPr>
            <a:xfrm>
              <a:off x="2029091" y="48577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283"/>
            <p:cNvSpPr/>
            <p:nvPr/>
          </p:nvSpPr>
          <p:spPr>
            <a:xfrm>
              <a:off x="2067191" y="4452912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284"/>
            <p:cNvSpPr/>
            <p:nvPr/>
          </p:nvSpPr>
          <p:spPr>
            <a:xfrm>
              <a:off x="2029091" y="43894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285"/>
            <p:cNvSpPr/>
            <p:nvPr/>
          </p:nvSpPr>
          <p:spPr>
            <a:xfrm>
              <a:off x="2691472" y="4452912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286"/>
            <p:cNvSpPr/>
            <p:nvPr/>
          </p:nvSpPr>
          <p:spPr>
            <a:xfrm>
              <a:off x="2653385" y="43894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287"/>
            <p:cNvSpPr/>
            <p:nvPr/>
          </p:nvSpPr>
          <p:spPr>
            <a:xfrm>
              <a:off x="1929612" y="3802037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127266" y="0"/>
                  </a:moveTo>
                  <a:lnTo>
                    <a:pt x="77731" y="8920"/>
                  </a:lnTo>
                  <a:lnTo>
                    <a:pt x="37277" y="33248"/>
                  </a:lnTo>
                  <a:lnTo>
                    <a:pt x="10002" y="69330"/>
                  </a:lnTo>
                  <a:lnTo>
                    <a:pt x="0" y="113512"/>
                  </a:lnTo>
                  <a:lnTo>
                    <a:pt x="10000" y="157695"/>
                  </a:lnTo>
                  <a:lnTo>
                    <a:pt x="37272" y="193776"/>
                  </a:lnTo>
                  <a:lnTo>
                    <a:pt x="77725" y="218104"/>
                  </a:lnTo>
                  <a:lnTo>
                    <a:pt x="127266" y="227025"/>
                  </a:lnTo>
                  <a:lnTo>
                    <a:pt x="176802" y="218104"/>
                  </a:lnTo>
                  <a:lnTo>
                    <a:pt x="217255" y="193776"/>
                  </a:lnTo>
                  <a:lnTo>
                    <a:pt x="244531" y="157695"/>
                  </a:lnTo>
                  <a:lnTo>
                    <a:pt x="254533" y="113512"/>
                  </a:lnTo>
                  <a:lnTo>
                    <a:pt x="244531" y="69330"/>
                  </a:lnTo>
                  <a:lnTo>
                    <a:pt x="217255" y="33248"/>
                  </a:lnTo>
                  <a:lnTo>
                    <a:pt x="176802" y="8920"/>
                  </a:lnTo>
                  <a:lnTo>
                    <a:pt x="12726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288"/>
            <p:cNvSpPr/>
            <p:nvPr/>
          </p:nvSpPr>
          <p:spPr>
            <a:xfrm>
              <a:off x="1929612" y="3802037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0" y="113512"/>
                  </a:moveTo>
                  <a:lnTo>
                    <a:pt x="10002" y="69330"/>
                  </a:lnTo>
                  <a:lnTo>
                    <a:pt x="37277" y="33248"/>
                  </a:lnTo>
                  <a:lnTo>
                    <a:pt x="77731" y="8920"/>
                  </a:lnTo>
                  <a:lnTo>
                    <a:pt x="127266" y="0"/>
                  </a:lnTo>
                  <a:lnTo>
                    <a:pt x="176802" y="8920"/>
                  </a:lnTo>
                  <a:lnTo>
                    <a:pt x="217255" y="33248"/>
                  </a:lnTo>
                  <a:lnTo>
                    <a:pt x="244531" y="69330"/>
                  </a:lnTo>
                  <a:lnTo>
                    <a:pt x="254533" y="113512"/>
                  </a:lnTo>
                  <a:lnTo>
                    <a:pt x="244531" y="157695"/>
                  </a:lnTo>
                  <a:lnTo>
                    <a:pt x="217255" y="193776"/>
                  </a:lnTo>
                  <a:lnTo>
                    <a:pt x="176802" y="218104"/>
                  </a:lnTo>
                  <a:lnTo>
                    <a:pt x="127266" y="227025"/>
                  </a:lnTo>
                  <a:lnTo>
                    <a:pt x="77725" y="218104"/>
                  </a:lnTo>
                  <a:lnTo>
                    <a:pt x="37272" y="193776"/>
                  </a:lnTo>
                  <a:lnTo>
                    <a:pt x="10000" y="157695"/>
                  </a:lnTo>
                  <a:lnTo>
                    <a:pt x="0" y="11351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7" name="object 289"/>
          <p:cNvSpPr txBox="1"/>
          <p:nvPr/>
        </p:nvSpPr>
        <p:spPr>
          <a:xfrm>
            <a:off x="1694748" y="381548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68" name="object 290"/>
          <p:cNvGrpSpPr/>
          <p:nvPr/>
        </p:nvGrpSpPr>
        <p:grpSpPr>
          <a:xfrm>
            <a:off x="1151975" y="3938892"/>
            <a:ext cx="1458595" cy="76200"/>
            <a:chOff x="1436560" y="3882999"/>
            <a:chExt cx="1458595" cy="76200"/>
          </a:xfrm>
        </p:grpSpPr>
        <p:sp>
          <p:nvSpPr>
            <p:cNvPr id="669" name="object 291"/>
            <p:cNvSpPr/>
            <p:nvPr/>
          </p:nvSpPr>
          <p:spPr>
            <a:xfrm>
              <a:off x="1442910" y="3921099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42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292"/>
            <p:cNvSpPr/>
            <p:nvPr/>
          </p:nvSpPr>
          <p:spPr>
            <a:xfrm>
              <a:off x="1834489" y="3882999"/>
              <a:ext cx="1060450" cy="76200"/>
            </a:xfrm>
            <a:custGeom>
              <a:avLst/>
              <a:gdLst/>
              <a:ahLst/>
              <a:cxnLst/>
              <a:rect l="l" t="t" r="r" b="b"/>
              <a:pathLst>
                <a:path w="1060450" h="76200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  <a:path w="1060450" h="76200">
                  <a:moveTo>
                    <a:pt x="1060450" y="0"/>
                  </a:moveTo>
                  <a:lnTo>
                    <a:pt x="984250" y="38100"/>
                  </a:lnTo>
                  <a:lnTo>
                    <a:pt x="1060450" y="76200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1" name="object 293"/>
          <p:cNvSpPr txBox="1"/>
          <p:nvPr/>
        </p:nvSpPr>
        <p:spPr>
          <a:xfrm>
            <a:off x="2796917" y="505642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2" name="object 294"/>
          <p:cNvSpPr txBox="1"/>
          <p:nvPr/>
        </p:nvSpPr>
        <p:spPr>
          <a:xfrm>
            <a:off x="2402798" y="5189016"/>
            <a:ext cx="784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  <a:tab pos="661035" algn="l"/>
              </a:tabLst>
            </a:pPr>
            <a:r>
              <a:rPr sz="12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	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3" name="object 295"/>
          <p:cNvGrpSpPr/>
          <p:nvPr/>
        </p:nvGrpSpPr>
        <p:grpSpPr>
          <a:xfrm>
            <a:off x="527686" y="4331004"/>
            <a:ext cx="1383665" cy="592455"/>
            <a:chOff x="812271" y="4275111"/>
            <a:chExt cx="1383665" cy="592455"/>
          </a:xfrm>
        </p:grpSpPr>
        <p:sp>
          <p:nvSpPr>
            <p:cNvPr id="674" name="object 296"/>
            <p:cNvSpPr/>
            <p:nvPr/>
          </p:nvSpPr>
          <p:spPr>
            <a:xfrm>
              <a:off x="818621" y="4281461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ln w="12700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297"/>
            <p:cNvSpPr/>
            <p:nvPr/>
          </p:nvSpPr>
          <p:spPr>
            <a:xfrm>
              <a:off x="1929612" y="4618011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4">
                  <a:moveTo>
                    <a:pt x="129844" y="0"/>
                  </a:moveTo>
                  <a:lnTo>
                    <a:pt x="79300" y="9545"/>
                  </a:lnTo>
                  <a:lnTo>
                    <a:pt x="38028" y="35574"/>
                  </a:lnTo>
                  <a:lnTo>
                    <a:pt x="10203" y="74178"/>
                  </a:lnTo>
                  <a:lnTo>
                    <a:pt x="0" y="121450"/>
                  </a:lnTo>
                  <a:lnTo>
                    <a:pt x="10203" y="168721"/>
                  </a:lnTo>
                  <a:lnTo>
                    <a:pt x="38028" y="207325"/>
                  </a:lnTo>
                  <a:lnTo>
                    <a:pt x="79300" y="233355"/>
                  </a:lnTo>
                  <a:lnTo>
                    <a:pt x="129844" y="242900"/>
                  </a:lnTo>
                  <a:lnTo>
                    <a:pt x="180388" y="233355"/>
                  </a:lnTo>
                  <a:lnTo>
                    <a:pt x="221661" y="207325"/>
                  </a:lnTo>
                  <a:lnTo>
                    <a:pt x="249486" y="168721"/>
                  </a:lnTo>
                  <a:lnTo>
                    <a:pt x="259689" y="121450"/>
                  </a:lnTo>
                  <a:lnTo>
                    <a:pt x="249486" y="74178"/>
                  </a:lnTo>
                  <a:lnTo>
                    <a:pt x="221661" y="35574"/>
                  </a:lnTo>
                  <a:lnTo>
                    <a:pt x="180388" y="954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298"/>
            <p:cNvSpPr/>
            <p:nvPr/>
          </p:nvSpPr>
          <p:spPr>
            <a:xfrm>
              <a:off x="1929612" y="4618011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4">
                  <a:moveTo>
                    <a:pt x="0" y="121450"/>
                  </a:moveTo>
                  <a:lnTo>
                    <a:pt x="10203" y="74178"/>
                  </a:lnTo>
                  <a:lnTo>
                    <a:pt x="38028" y="35574"/>
                  </a:lnTo>
                  <a:lnTo>
                    <a:pt x="79300" y="9545"/>
                  </a:lnTo>
                  <a:lnTo>
                    <a:pt x="129844" y="0"/>
                  </a:lnTo>
                  <a:lnTo>
                    <a:pt x="180388" y="9545"/>
                  </a:lnTo>
                  <a:lnTo>
                    <a:pt x="221661" y="35574"/>
                  </a:lnTo>
                  <a:lnTo>
                    <a:pt x="249486" y="74178"/>
                  </a:lnTo>
                  <a:lnTo>
                    <a:pt x="259689" y="121450"/>
                  </a:lnTo>
                  <a:lnTo>
                    <a:pt x="249486" y="168721"/>
                  </a:lnTo>
                  <a:lnTo>
                    <a:pt x="221661" y="207325"/>
                  </a:lnTo>
                  <a:lnTo>
                    <a:pt x="180388" y="233355"/>
                  </a:lnTo>
                  <a:lnTo>
                    <a:pt x="129844" y="242900"/>
                  </a:lnTo>
                  <a:lnTo>
                    <a:pt x="79300" y="233355"/>
                  </a:lnTo>
                  <a:lnTo>
                    <a:pt x="38028" y="207325"/>
                  </a:lnTo>
                  <a:lnTo>
                    <a:pt x="10203" y="168721"/>
                  </a:lnTo>
                  <a:lnTo>
                    <a:pt x="0" y="12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7" name="object 299"/>
          <p:cNvSpPr txBox="1"/>
          <p:nvPr/>
        </p:nvSpPr>
        <p:spPr>
          <a:xfrm>
            <a:off x="1695878" y="463939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8" name="object 300"/>
          <p:cNvGrpSpPr/>
          <p:nvPr/>
        </p:nvGrpSpPr>
        <p:grpSpPr>
          <a:xfrm>
            <a:off x="1549904" y="4084942"/>
            <a:ext cx="271145" cy="758825"/>
            <a:chOff x="1834489" y="4029049"/>
            <a:chExt cx="271145" cy="758825"/>
          </a:xfrm>
        </p:grpSpPr>
        <p:sp>
          <p:nvSpPr>
            <p:cNvPr id="679" name="object 301"/>
            <p:cNvSpPr/>
            <p:nvPr/>
          </p:nvSpPr>
          <p:spPr>
            <a:xfrm>
              <a:off x="2067191" y="4092549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809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302"/>
            <p:cNvSpPr/>
            <p:nvPr/>
          </p:nvSpPr>
          <p:spPr>
            <a:xfrm>
              <a:off x="2029091" y="40290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303"/>
            <p:cNvSpPr/>
            <p:nvPr/>
          </p:nvSpPr>
          <p:spPr>
            <a:xfrm>
              <a:off x="2067191" y="4173511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900"/>
                  </a:lnTo>
                </a:path>
              </a:pathLst>
            </a:custGeom>
            <a:ln w="12700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304"/>
            <p:cNvSpPr/>
            <p:nvPr/>
          </p:nvSpPr>
          <p:spPr>
            <a:xfrm>
              <a:off x="1834489" y="47116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3" name="object 305"/>
          <p:cNvSpPr txBox="1"/>
          <p:nvPr/>
        </p:nvSpPr>
        <p:spPr>
          <a:xfrm>
            <a:off x="1047886" y="447222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4" name="object 306"/>
          <p:cNvSpPr txBox="1"/>
          <p:nvPr/>
        </p:nvSpPr>
        <p:spPr>
          <a:xfrm>
            <a:off x="521336" y="4604816"/>
            <a:ext cx="1054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12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200" b="1" u="sng" spc="-5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M–1</a:t>
            </a:r>
            <a:r>
              <a:rPr sz="1200" b="1" u="sng" spc="-150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85" name="object 307"/>
          <p:cNvGrpSpPr/>
          <p:nvPr/>
        </p:nvGrpSpPr>
        <p:grpSpPr>
          <a:xfrm>
            <a:off x="2295635" y="2098980"/>
            <a:ext cx="272415" cy="260350"/>
            <a:chOff x="2580220" y="2043087"/>
            <a:chExt cx="272415" cy="260350"/>
          </a:xfrm>
        </p:grpSpPr>
        <p:sp>
          <p:nvSpPr>
            <p:cNvPr id="686" name="object 308"/>
            <p:cNvSpPr/>
            <p:nvPr/>
          </p:nvSpPr>
          <p:spPr>
            <a:xfrm>
              <a:off x="2586570" y="2049437"/>
              <a:ext cx="259715" cy="247650"/>
            </a:xfrm>
            <a:custGeom>
              <a:avLst/>
              <a:gdLst/>
              <a:ahLst/>
              <a:cxnLst/>
              <a:rect l="l" t="t" r="r" b="b"/>
              <a:pathLst>
                <a:path w="259714" h="247650">
                  <a:moveTo>
                    <a:pt x="129844" y="0"/>
                  </a:moveTo>
                  <a:lnTo>
                    <a:pt x="79300" y="9730"/>
                  </a:lnTo>
                  <a:lnTo>
                    <a:pt x="38028" y="36266"/>
                  </a:lnTo>
                  <a:lnTo>
                    <a:pt x="10203" y="75625"/>
                  </a:lnTo>
                  <a:lnTo>
                    <a:pt x="0" y="123825"/>
                  </a:lnTo>
                  <a:lnTo>
                    <a:pt x="10203" y="172024"/>
                  </a:lnTo>
                  <a:lnTo>
                    <a:pt x="38028" y="211383"/>
                  </a:lnTo>
                  <a:lnTo>
                    <a:pt x="79300" y="237919"/>
                  </a:lnTo>
                  <a:lnTo>
                    <a:pt x="129844" y="247650"/>
                  </a:lnTo>
                  <a:lnTo>
                    <a:pt x="180388" y="237919"/>
                  </a:lnTo>
                  <a:lnTo>
                    <a:pt x="221661" y="211383"/>
                  </a:lnTo>
                  <a:lnTo>
                    <a:pt x="249486" y="172024"/>
                  </a:lnTo>
                  <a:lnTo>
                    <a:pt x="259689" y="123825"/>
                  </a:lnTo>
                  <a:lnTo>
                    <a:pt x="249486" y="75625"/>
                  </a:lnTo>
                  <a:lnTo>
                    <a:pt x="221661" y="36266"/>
                  </a:lnTo>
                  <a:lnTo>
                    <a:pt x="180388" y="9730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309"/>
            <p:cNvSpPr/>
            <p:nvPr/>
          </p:nvSpPr>
          <p:spPr>
            <a:xfrm>
              <a:off x="2586570" y="2049437"/>
              <a:ext cx="259715" cy="247650"/>
            </a:xfrm>
            <a:custGeom>
              <a:avLst/>
              <a:gdLst/>
              <a:ahLst/>
              <a:cxnLst/>
              <a:rect l="l" t="t" r="r" b="b"/>
              <a:pathLst>
                <a:path w="259714" h="247650">
                  <a:moveTo>
                    <a:pt x="0" y="123825"/>
                  </a:moveTo>
                  <a:lnTo>
                    <a:pt x="10203" y="75625"/>
                  </a:lnTo>
                  <a:lnTo>
                    <a:pt x="38028" y="36266"/>
                  </a:lnTo>
                  <a:lnTo>
                    <a:pt x="79300" y="9730"/>
                  </a:lnTo>
                  <a:lnTo>
                    <a:pt x="129844" y="0"/>
                  </a:lnTo>
                  <a:lnTo>
                    <a:pt x="180388" y="9730"/>
                  </a:lnTo>
                  <a:lnTo>
                    <a:pt x="221661" y="36266"/>
                  </a:lnTo>
                  <a:lnTo>
                    <a:pt x="249486" y="75625"/>
                  </a:lnTo>
                  <a:lnTo>
                    <a:pt x="259689" y="123825"/>
                  </a:lnTo>
                  <a:lnTo>
                    <a:pt x="249486" y="172024"/>
                  </a:lnTo>
                  <a:lnTo>
                    <a:pt x="221661" y="211383"/>
                  </a:lnTo>
                  <a:lnTo>
                    <a:pt x="180388" y="237919"/>
                  </a:lnTo>
                  <a:lnTo>
                    <a:pt x="129844" y="247650"/>
                  </a:lnTo>
                  <a:lnTo>
                    <a:pt x="79300" y="237919"/>
                  </a:lnTo>
                  <a:lnTo>
                    <a:pt x="38028" y="211383"/>
                  </a:lnTo>
                  <a:lnTo>
                    <a:pt x="10203" y="172024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8" name="object 310"/>
          <p:cNvSpPr txBox="1"/>
          <p:nvPr/>
        </p:nvSpPr>
        <p:spPr>
          <a:xfrm>
            <a:off x="2352836" y="207319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9" name="object 311"/>
          <p:cNvGrpSpPr/>
          <p:nvPr/>
        </p:nvGrpSpPr>
        <p:grpSpPr>
          <a:xfrm>
            <a:off x="2280154" y="2967342"/>
            <a:ext cx="272415" cy="255904"/>
            <a:chOff x="2564739" y="2911449"/>
            <a:chExt cx="272415" cy="255904"/>
          </a:xfrm>
        </p:grpSpPr>
        <p:sp>
          <p:nvSpPr>
            <p:cNvPr id="690" name="object 312"/>
            <p:cNvSpPr/>
            <p:nvPr/>
          </p:nvSpPr>
          <p:spPr>
            <a:xfrm>
              <a:off x="2571089" y="2917799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5">
                  <a:moveTo>
                    <a:pt x="129844" y="0"/>
                  </a:moveTo>
                  <a:lnTo>
                    <a:pt x="79300" y="9545"/>
                  </a:lnTo>
                  <a:lnTo>
                    <a:pt x="38028" y="35574"/>
                  </a:lnTo>
                  <a:lnTo>
                    <a:pt x="10203" y="74178"/>
                  </a:lnTo>
                  <a:lnTo>
                    <a:pt x="0" y="121450"/>
                  </a:lnTo>
                  <a:lnTo>
                    <a:pt x="10203" y="168721"/>
                  </a:lnTo>
                  <a:lnTo>
                    <a:pt x="38028" y="207325"/>
                  </a:lnTo>
                  <a:lnTo>
                    <a:pt x="79300" y="233355"/>
                  </a:lnTo>
                  <a:lnTo>
                    <a:pt x="129844" y="242900"/>
                  </a:lnTo>
                  <a:lnTo>
                    <a:pt x="180388" y="233355"/>
                  </a:lnTo>
                  <a:lnTo>
                    <a:pt x="221661" y="207325"/>
                  </a:lnTo>
                  <a:lnTo>
                    <a:pt x="249486" y="168721"/>
                  </a:lnTo>
                  <a:lnTo>
                    <a:pt x="259689" y="121450"/>
                  </a:lnTo>
                  <a:lnTo>
                    <a:pt x="249486" y="74178"/>
                  </a:lnTo>
                  <a:lnTo>
                    <a:pt x="221661" y="35574"/>
                  </a:lnTo>
                  <a:lnTo>
                    <a:pt x="180388" y="954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313"/>
            <p:cNvSpPr/>
            <p:nvPr/>
          </p:nvSpPr>
          <p:spPr>
            <a:xfrm>
              <a:off x="2571089" y="2917799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5">
                  <a:moveTo>
                    <a:pt x="0" y="121450"/>
                  </a:moveTo>
                  <a:lnTo>
                    <a:pt x="10203" y="74178"/>
                  </a:lnTo>
                  <a:lnTo>
                    <a:pt x="38028" y="35574"/>
                  </a:lnTo>
                  <a:lnTo>
                    <a:pt x="79300" y="9545"/>
                  </a:lnTo>
                  <a:lnTo>
                    <a:pt x="129844" y="0"/>
                  </a:lnTo>
                  <a:lnTo>
                    <a:pt x="180388" y="9545"/>
                  </a:lnTo>
                  <a:lnTo>
                    <a:pt x="221661" y="35574"/>
                  </a:lnTo>
                  <a:lnTo>
                    <a:pt x="249486" y="74178"/>
                  </a:lnTo>
                  <a:lnTo>
                    <a:pt x="259689" y="121450"/>
                  </a:lnTo>
                  <a:lnTo>
                    <a:pt x="249486" y="168721"/>
                  </a:lnTo>
                  <a:lnTo>
                    <a:pt x="221661" y="207325"/>
                  </a:lnTo>
                  <a:lnTo>
                    <a:pt x="180388" y="233355"/>
                  </a:lnTo>
                  <a:lnTo>
                    <a:pt x="129844" y="242900"/>
                  </a:lnTo>
                  <a:lnTo>
                    <a:pt x="79300" y="233355"/>
                  </a:lnTo>
                  <a:lnTo>
                    <a:pt x="38028" y="207325"/>
                  </a:lnTo>
                  <a:lnTo>
                    <a:pt x="10203" y="168721"/>
                  </a:lnTo>
                  <a:lnTo>
                    <a:pt x="0" y="12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2" name="object 314"/>
          <p:cNvSpPr txBox="1"/>
          <p:nvPr/>
        </p:nvSpPr>
        <p:spPr>
          <a:xfrm>
            <a:off x="2337355" y="293918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3" name="object 315"/>
          <p:cNvGrpSpPr/>
          <p:nvPr/>
        </p:nvGrpSpPr>
        <p:grpSpPr>
          <a:xfrm>
            <a:off x="2280154" y="3846817"/>
            <a:ext cx="267335" cy="240029"/>
            <a:chOff x="2564739" y="3790924"/>
            <a:chExt cx="267335" cy="240029"/>
          </a:xfrm>
        </p:grpSpPr>
        <p:sp>
          <p:nvSpPr>
            <p:cNvPr id="694" name="object 316"/>
            <p:cNvSpPr/>
            <p:nvPr/>
          </p:nvSpPr>
          <p:spPr>
            <a:xfrm>
              <a:off x="2571089" y="3797274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127266" y="0"/>
                  </a:moveTo>
                  <a:lnTo>
                    <a:pt x="77725" y="8920"/>
                  </a:lnTo>
                  <a:lnTo>
                    <a:pt x="37272" y="33248"/>
                  </a:lnTo>
                  <a:lnTo>
                    <a:pt x="10000" y="69330"/>
                  </a:lnTo>
                  <a:lnTo>
                    <a:pt x="0" y="113512"/>
                  </a:lnTo>
                  <a:lnTo>
                    <a:pt x="10000" y="157695"/>
                  </a:lnTo>
                  <a:lnTo>
                    <a:pt x="37272" y="193776"/>
                  </a:lnTo>
                  <a:lnTo>
                    <a:pt x="77725" y="218104"/>
                  </a:lnTo>
                  <a:lnTo>
                    <a:pt x="127266" y="227025"/>
                  </a:lnTo>
                  <a:lnTo>
                    <a:pt x="176802" y="218104"/>
                  </a:lnTo>
                  <a:lnTo>
                    <a:pt x="217255" y="193776"/>
                  </a:lnTo>
                  <a:lnTo>
                    <a:pt x="244531" y="157695"/>
                  </a:lnTo>
                  <a:lnTo>
                    <a:pt x="254533" y="113512"/>
                  </a:lnTo>
                  <a:lnTo>
                    <a:pt x="244531" y="69330"/>
                  </a:lnTo>
                  <a:lnTo>
                    <a:pt x="217255" y="33248"/>
                  </a:lnTo>
                  <a:lnTo>
                    <a:pt x="176802" y="8920"/>
                  </a:lnTo>
                  <a:lnTo>
                    <a:pt x="12726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317"/>
            <p:cNvSpPr/>
            <p:nvPr/>
          </p:nvSpPr>
          <p:spPr>
            <a:xfrm>
              <a:off x="2571089" y="3797274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0" y="113512"/>
                  </a:moveTo>
                  <a:lnTo>
                    <a:pt x="10000" y="69330"/>
                  </a:lnTo>
                  <a:lnTo>
                    <a:pt x="37272" y="33248"/>
                  </a:lnTo>
                  <a:lnTo>
                    <a:pt x="77725" y="8920"/>
                  </a:lnTo>
                  <a:lnTo>
                    <a:pt x="127266" y="0"/>
                  </a:lnTo>
                  <a:lnTo>
                    <a:pt x="176802" y="8920"/>
                  </a:lnTo>
                  <a:lnTo>
                    <a:pt x="217255" y="33248"/>
                  </a:lnTo>
                  <a:lnTo>
                    <a:pt x="244531" y="69330"/>
                  </a:lnTo>
                  <a:lnTo>
                    <a:pt x="254533" y="113512"/>
                  </a:lnTo>
                  <a:lnTo>
                    <a:pt x="244531" y="157695"/>
                  </a:lnTo>
                  <a:lnTo>
                    <a:pt x="217255" y="193776"/>
                  </a:lnTo>
                  <a:lnTo>
                    <a:pt x="176802" y="218104"/>
                  </a:lnTo>
                  <a:lnTo>
                    <a:pt x="127266" y="227025"/>
                  </a:lnTo>
                  <a:lnTo>
                    <a:pt x="77725" y="218104"/>
                  </a:lnTo>
                  <a:lnTo>
                    <a:pt x="37272" y="193776"/>
                  </a:lnTo>
                  <a:lnTo>
                    <a:pt x="10000" y="157695"/>
                  </a:lnTo>
                  <a:lnTo>
                    <a:pt x="0" y="11351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6" name="object 318"/>
          <p:cNvSpPr txBox="1"/>
          <p:nvPr/>
        </p:nvSpPr>
        <p:spPr>
          <a:xfrm>
            <a:off x="2336225" y="381072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7" name="object 319"/>
          <p:cNvGrpSpPr/>
          <p:nvPr/>
        </p:nvGrpSpPr>
        <p:grpSpPr>
          <a:xfrm>
            <a:off x="2280154" y="4662792"/>
            <a:ext cx="272415" cy="255904"/>
            <a:chOff x="2564739" y="4606899"/>
            <a:chExt cx="272415" cy="255904"/>
          </a:xfrm>
        </p:grpSpPr>
        <p:sp>
          <p:nvSpPr>
            <p:cNvPr id="698" name="object 320"/>
            <p:cNvSpPr/>
            <p:nvPr/>
          </p:nvSpPr>
          <p:spPr>
            <a:xfrm>
              <a:off x="2571089" y="4613249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4">
                  <a:moveTo>
                    <a:pt x="129844" y="0"/>
                  </a:moveTo>
                  <a:lnTo>
                    <a:pt x="79300" y="9545"/>
                  </a:lnTo>
                  <a:lnTo>
                    <a:pt x="38028" y="35574"/>
                  </a:lnTo>
                  <a:lnTo>
                    <a:pt x="10203" y="74178"/>
                  </a:lnTo>
                  <a:lnTo>
                    <a:pt x="0" y="121450"/>
                  </a:lnTo>
                  <a:lnTo>
                    <a:pt x="10203" y="168721"/>
                  </a:lnTo>
                  <a:lnTo>
                    <a:pt x="38028" y="207325"/>
                  </a:lnTo>
                  <a:lnTo>
                    <a:pt x="79300" y="233355"/>
                  </a:lnTo>
                  <a:lnTo>
                    <a:pt x="129844" y="242900"/>
                  </a:lnTo>
                  <a:lnTo>
                    <a:pt x="180388" y="233355"/>
                  </a:lnTo>
                  <a:lnTo>
                    <a:pt x="221661" y="207325"/>
                  </a:lnTo>
                  <a:lnTo>
                    <a:pt x="249486" y="168721"/>
                  </a:lnTo>
                  <a:lnTo>
                    <a:pt x="259689" y="121450"/>
                  </a:lnTo>
                  <a:lnTo>
                    <a:pt x="249486" y="74178"/>
                  </a:lnTo>
                  <a:lnTo>
                    <a:pt x="221661" y="35574"/>
                  </a:lnTo>
                  <a:lnTo>
                    <a:pt x="180388" y="954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321"/>
            <p:cNvSpPr/>
            <p:nvPr/>
          </p:nvSpPr>
          <p:spPr>
            <a:xfrm>
              <a:off x="2571089" y="4613249"/>
              <a:ext cx="259715" cy="243204"/>
            </a:xfrm>
            <a:custGeom>
              <a:avLst/>
              <a:gdLst/>
              <a:ahLst/>
              <a:cxnLst/>
              <a:rect l="l" t="t" r="r" b="b"/>
              <a:pathLst>
                <a:path w="259714" h="243204">
                  <a:moveTo>
                    <a:pt x="0" y="121450"/>
                  </a:moveTo>
                  <a:lnTo>
                    <a:pt x="10203" y="74178"/>
                  </a:lnTo>
                  <a:lnTo>
                    <a:pt x="38028" y="35574"/>
                  </a:lnTo>
                  <a:lnTo>
                    <a:pt x="79300" y="9545"/>
                  </a:lnTo>
                  <a:lnTo>
                    <a:pt x="129844" y="0"/>
                  </a:lnTo>
                  <a:lnTo>
                    <a:pt x="180388" y="9545"/>
                  </a:lnTo>
                  <a:lnTo>
                    <a:pt x="221661" y="35574"/>
                  </a:lnTo>
                  <a:lnTo>
                    <a:pt x="249486" y="74178"/>
                  </a:lnTo>
                  <a:lnTo>
                    <a:pt x="259689" y="121450"/>
                  </a:lnTo>
                  <a:lnTo>
                    <a:pt x="249486" y="168721"/>
                  </a:lnTo>
                  <a:lnTo>
                    <a:pt x="221661" y="207325"/>
                  </a:lnTo>
                  <a:lnTo>
                    <a:pt x="180388" y="233355"/>
                  </a:lnTo>
                  <a:lnTo>
                    <a:pt x="129844" y="242900"/>
                  </a:lnTo>
                  <a:lnTo>
                    <a:pt x="79300" y="233355"/>
                  </a:lnTo>
                  <a:lnTo>
                    <a:pt x="38028" y="207325"/>
                  </a:lnTo>
                  <a:lnTo>
                    <a:pt x="10203" y="168721"/>
                  </a:lnTo>
                  <a:lnTo>
                    <a:pt x="0" y="12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0" name="object 322"/>
          <p:cNvSpPr txBox="1"/>
          <p:nvPr/>
        </p:nvSpPr>
        <p:spPr>
          <a:xfrm>
            <a:off x="2337355" y="463463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01" name="object 323"/>
          <p:cNvGrpSpPr/>
          <p:nvPr/>
        </p:nvGrpSpPr>
        <p:grpSpPr>
          <a:xfrm>
            <a:off x="2813287" y="4667554"/>
            <a:ext cx="692150" cy="288925"/>
            <a:chOff x="3097872" y="4611661"/>
            <a:chExt cx="692150" cy="288925"/>
          </a:xfrm>
        </p:grpSpPr>
        <p:sp>
          <p:nvSpPr>
            <p:cNvPr id="702" name="object 324"/>
            <p:cNvSpPr/>
            <p:nvPr/>
          </p:nvSpPr>
          <p:spPr>
            <a:xfrm>
              <a:off x="3104222" y="4618011"/>
              <a:ext cx="261620" cy="276225"/>
            </a:xfrm>
            <a:custGeom>
              <a:avLst/>
              <a:gdLst/>
              <a:ahLst/>
              <a:cxnLst/>
              <a:rect l="l" t="t" r="r" b="b"/>
              <a:pathLst>
                <a:path w="261620" h="276225">
                  <a:moveTo>
                    <a:pt x="261404" y="0"/>
                  </a:moveTo>
                  <a:lnTo>
                    <a:pt x="0" y="138112"/>
                  </a:lnTo>
                  <a:lnTo>
                    <a:pt x="261404" y="276225"/>
                  </a:lnTo>
                  <a:lnTo>
                    <a:pt x="2614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325"/>
            <p:cNvSpPr/>
            <p:nvPr/>
          </p:nvSpPr>
          <p:spPr>
            <a:xfrm>
              <a:off x="3104222" y="4618011"/>
              <a:ext cx="261620" cy="276225"/>
            </a:xfrm>
            <a:custGeom>
              <a:avLst/>
              <a:gdLst/>
              <a:ahLst/>
              <a:cxnLst/>
              <a:rect l="l" t="t" r="r" b="b"/>
              <a:pathLst>
                <a:path w="261620" h="276225">
                  <a:moveTo>
                    <a:pt x="261404" y="276225"/>
                  </a:moveTo>
                  <a:lnTo>
                    <a:pt x="0" y="138112"/>
                  </a:lnTo>
                  <a:lnTo>
                    <a:pt x="261404" y="0"/>
                  </a:lnTo>
                  <a:lnTo>
                    <a:pt x="261404" y="276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326"/>
            <p:cNvSpPr/>
            <p:nvPr/>
          </p:nvSpPr>
          <p:spPr>
            <a:xfrm>
              <a:off x="3429139" y="4756124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35440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327"/>
            <p:cNvSpPr/>
            <p:nvPr/>
          </p:nvSpPr>
          <p:spPr>
            <a:xfrm>
              <a:off x="3365639" y="47180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6" name="object 328"/>
          <p:cNvSpPr txBox="1"/>
          <p:nvPr/>
        </p:nvSpPr>
        <p:spPr>
          <a:xfrm>
            <a:off x="2771517" y="4420666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N–1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7" name="object 329"/>
          <p:cNvGrpSpPr/>
          <p:nvPr/>
        </p:nvGrpSpPr>
        <p:grpSpPr>
          <a:xfrm>
            <a:off x="2368800" y="3154693"/>
            <a:ext cx="4224020" cy="2044700"/>
            <a:chOff x="2653385" y="3098800"/>
            <a:chExt cx="4224020" cy="2044700"/>
          </a:xfrm>
        </p:grpSpPr>
        <p:sp>
          <p:nvSpPr>
            <p:cNvPr id="708" name="object 330"/>
            <p:cNvSpPr/>
            <p:nvPr/>
          </p:nvSpPr>
          <p:spPr>
            <a:xfrm>
              <a:off x="2894279" y="4749774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19790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331"/>
            <p:cNvSpPr/>
            <p:nvPr/>
          </p:nvSpPr>
          <p:spPr>
            <a:xfrm>
              <a:off x="2830779" y="47116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332"/>
            <p:cNvSpPr/>
            <p:nvPr/>
          </p:nvSpPr>
          <p:spPr>
            <a:xfrm>
              <a:off x="2691472" y="4092549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809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333"/>
            <p:cNvSpPr/>
            <p:nvPr/>
          </p:nvSpPr>
          <p:spPr>
            <a:xfrm>
              <a:off x="2653385" y="40290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334"/>
            <p:cNvSpPr/>
            <p:nvPr/>
          </p:nvSpPr>
          <p:spPr>
            <a:xfrm>
              <a:off x="2691472" y="4173512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900"/>
                  </a:lnTo>
                </a:path>
              </a:pathLst>
            </a:custGeom>
            <a:ln w="12700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335"/>
            <p:cNvSpPr/>
            <p:nvPr/>
          </p:nvSpPr>
          <p:spPr>
            <a:xfrm>
              <a:off x="3783545" y="4173512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362"/>
                  </a:lnTo>
                </a:path>
              </a:pathLst>
            </a:custGeom>
            <a:ln w="12700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336"/>
            <p:cNvSpPr/>
            <p:nvPr/>
          </p:nvSpPr>
          <p:spPr>
            <a:xfrm>
              <a:off x="3028949" y="3098800"/>
              <a:ext cx="3848100" cy="33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337"/>
            <p:cNvSpPr/>
            <p:nvPr/>
          </p:nvSpPr>
          <p:spPr>
            <a:xfrm>
              <a:off x="3028949" y="4813300"/>
              <a:ext cx="3848100" cy="33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920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74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466770" y="1432458"/>
            <a:ext cx="18440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Arial"/>
                <a:cs typeface="Arial"/>
              </a:rPr>
              <a:t>Khi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= 0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5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835048" y="2163246"/>
            <a:ext cx="2729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hệ FIR không đệ qui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66770" y="3016656"/>
            <a:ext cx="8083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Arial"/>
                <a:cs typeface="Arial"/>
              </a:rPr>
              <a:t>Hệ bậc 2: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y(n) = –a</a:t>
            </a:r>
            <a:r>
              <a:rPr sz="1950" spc="-7" baseline="-21367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y(n–1) – a</a:t>
            </a:r>
            <a:r>
              <a:rPr sz="1950" spc="-7" baseline="-21367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y(n–2) +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50" baseline="-21367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50" baseline="-21367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x(n–1)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50" baseline="-21367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x(n–2)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3639896" y="1219215"/>
            <a:ext cx="1587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585710" y="1758154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250" i="1" spc="-20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spc="2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2807449" y="1246986"/>
            <a:ext cx="22155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-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800" spc="367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150" i="1" spc="-110" dirty="0">
                <a:solidFill>
                  <a:srgbClr val="7F00FF"/>
                </a:solidFill>
                <a:latin typeface="Times New Roman"/>
                <a:cs typeface="Times New Roman"/>
              </a:rPr>
              <a:t>b</a:t>
            </a:r>
            <a:r>
              <a:rPr sz="1875" i="1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875" i="1" spc="7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50" i="1" spc="-3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738508" y="1880040"/>
            <a:ext cx="1078230" cy="838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360" marR="5080" indent="-201295">
              <a:lnSpc>
                <a:spcPct val="127000"/>
              </a:lnSpc>
              <a:spcBef>
                <a:spcPts val="90"/>
              </a:spcBef>
            </a:pPr>
            <a:r>
              <a:rPr sz="2100" spc="25" dirty="0">
                <a:solidFill>
                  <a:srgbClr val="7F00FF"/>
                </a:solidFill>
                <a:latin typeface="Times New Roman"/>
                <a:cs typeface="Times New Roman"/>
              </a:rPr>
              <a:t>0 </a:t>
            </a:r>
            <a:r>
              <a:rPr sz="2100" spc="25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100" spc="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k </a:t>
            </a:r>
            <a:r>
              <a:rPr sz="2100" spc="25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100" spc="-1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M  </a:t>
            </a:r>
            <a:r>
              <a:rPr sz="21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00" i="1" spc="-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0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khác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5088426" y="2206773"/>
            <a:ext cx="4000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5" dirty="0">
                <a:solidFill>
                  <a:srgbClr val="7F00FF"/>
                </a:solidFill>
                <a:latin typeface="Symbol"/>
                <a:cs typeface="Symbol"/>
              </a:rPr>
              <a:t></a:t>
            </a:r>
            <a:r>
              <a:rPr sz="2100" spc="-1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3150" spc="37" baseline="-33068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3150" baseline="-33068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5113826" y="2432460"/>
            <a:ext cx="1606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25" dirty="0">
                <a:solidFill>
                  <a:srgbClr val="7F00FF"/>
                </a:solidFill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4340592" y="2160160"/>
            <a:ext cx="11525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10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0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00" spc="5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0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00" spc="-1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3150" spc="-37" baseline="37037" dirty="0">
                <a:solidFill>
                  <a:srgbClr val="7F00FF"/>
                </a:solidFill>
                <a:latin typeface="Symbol"/>
                <a:cs typeface="Symbol"/>
              </a:rPr>
              <a:t></a:t>
            </a:r>
            <a:r>
              <a:rPr sz="3150" i="1" spc="-37" baseline="41005" dirty="0">
                <a:solidFill>
                  <a:srgbClr val="7F00FF"/>
                </a:solidFill>
                <a:latin typeface="Times New Roman"/>
                <a:cs typeface="Times New Roman"/>
              </a:rPr>
              <a:t>b</a:t>
            </a:r>
            <a:r>
              <a:rPr sz="1875" i="1" spc="-37" baseline="44444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endParaRPr sz="1875" baseline="44444">
              <a:latin typeface="Times New Roman"/>
              <a:cs typeface="Times New Roman"/>
            </a:endParaRPr>
          </a:p>
        </p:txBody>
      </p:sp>
      <p:grpSp>
        <p:nvGrpSpPr>
          <p:cNvPr id="15" name="object 17"/>
          <p:cNvGrpSpPr/>
          <p:nvPr/>
        </p:nvGrpSpPr>
        <p:grpSpPr>
          <a:xfrm>
            <a:off x="361849" y="4096258"/>
            <a:ext cx="4079240" cy="2018664"/>
            <a:chOff x="715518" y="3828288"/>
            <a:chExt cx="4079240" cy="2018664"/>
          </a:xfrm>
        </p:grpSpPr>
        <p:sp>
          <p:nvSpPr>
            <p:cNvPr id="16" name="object 18"/>
            <p:cNvSpPr/>
            <p:nvPr/>
          </p:nvSpPr>
          <p:spPr>
            <a:xfrm>
              <a:off x="715518" y="3828288"/>
              <a:ext cx="4078985" cy="2018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825500" y="3938587"/>
              <a:ext cx="3861435" cy="1800225"/>
            </a:xfrm>
            <a:custGeom>
              <a:avLst/>
              <a:gdLst/>
              <a:ahLst/>
              <a:cxnLst/>
              <a:rect l="l" t="t" r="r" b="b"/>
              <a:pathLst>
                <a:path w="3861435" h="1800225">
                  <a:moveTo>
                    <a:pt x="3860927" y="0"/>
                  </a:moveTo>
                  <a:lnTo>
                    <a:pt x="0" y="0"/>
                  </a:lnTo>
                  <a:lnTo>
                    <a:pt x="0" y="1800225"/>
                  </a:lnTo>
                  <a:lnTo>
                    <a:pt x="3860927" y="1800225"/>
                  </a:lnTo>
                  <a:lnTo>
                    <a:pt x="386092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825500" y="3938587"/>
              <a:ext cx="3861435" cy="1800225"/>
            </a:xfrm>
            <a:custGeom>
              <a:avLst/>
              <a:gdLst/>
              <a:ahLst/>
              <a:cxnLst/>
              <a:rect l="l" t="t" r="r" b="b"/>
              <a:pathLst>
                <a:path w="3861435" h="1800225">
                  <a:moveTo>
                    <a:pt x="0" y="0"/>
                  </a:moveTo>
                  <a:lnTo>
                    <a:pt x="3860927" y="0"/>
                  </a:lnTo>
                  <a:lnTo>
                    <a:pt x="3860927" y="1800225"/>
                  </a:lnTo>
                  <a:lnTo>
                    <a:pt x="0" y="18002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983721" y="4170362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29">
                  <a:moveTo>
                    <a:pt x="129844" y="0"/>
                  </a:moveTo>
                  <a:lnTo>
                    <a:pt x="79300" y="9418"/>
                  </a:lnTo>
                  <a:lnTo>
                    <a:pt x="38028" y="35102"/>
                  </a:lnTo>
                  <a:lnTo>
                    <a:pt x="10203" y="73198"/>
                  </a:lnTo>
                  <a:lnTo>
                    <a:pt x="0" y="119849"/>
                  </a:lnTo>
                  <a:lnTo>
                    <a:pt x="10203" y="166503"/>
                  </a:lnTo>
                  <a:lnTo>
                    <a:pt x="38028" y="204603"/>
                  </a:lnTo>
                  <a:lnTo>
                    <a:pt x="79300" y="230292"/>
                  </a:lnTo>
                  <a:lnTo>
                    <a:pt x="129844" y="239712"/>
                  </a:lnTo>
                  <a:lnTo>
                    <a:pt x="180388" y="230292"/>
                  </a:lnTo>
                  <a:lnTo>
                    <a:pt x="221661" y="204603"/>
                  </a:lnTo>
                  <a:lnTo>
                    <a:pt x="249486" y="166503"/>
                  </a:lnTo>
                  <a:lnTo>
                    <a:pt x="259689" y="119849"/>
                  </a:lnTo>
                  <a:lnTo>
                    <a:pt x="249486" y="73198"/>
                  </a:lnTo>
                  <a:lnTo>
                    <a:pt x="221661" y="35102"/>
                  </a:lnTo>
                  <a:lnTo>
                    <a:pt x="180388" y="9418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983721" y="4170362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29">
                  <a:moveTo>
                    <a:pt x="0" y="119849"/>
                  </a:moveTo>
                  <a:lnTo>
                    <a:pt x="10203" y="73198"/>
                  </a:lnTo>
                  <a:lnTo>
                    <a:pt x="38028" y="35102"/>
                  </a:lnTo>
                  <a:lnTo>
                    <a:pt x="79300" y="9418"/>
                  </a:lnTo>
                  <a:lnTo>
                    <a:pt x="129844" y="0"/>
                  </a:lnTo>
                  <a:lnTo>
                    <a:pt x="180388" y="9418"/>
                  </a:lnTo>
                  <a:lnTo>
                    <a:pt x="221661" y="35102"/>
                  </a:lnTo>
                  <a:lnTo>
                    <a:pt x="249486" y="73198"/>
                  </a:lnTo>
                  <a:lnTo>
                    <a:pt x="259689" y="119849"/>
                  </a:lnTo>
                  <a:lnTo>
                    <a:pt x="249486" y="166503"/>
                  </a:lnTo>
                  <a:lnTo>
                    <a:pt x="221661" y="204603"/>
                  </a:lnTo>
                  <a:lnTo>
                    <a:pt x="180388" y="230292"/>
                  </a:lnTo>
                  <a:lnTo>
                    <a:pt x="129844" y="239712"/>
                  </a:lnTo>
                  <a:lnTo>
                    <a:pt x="79300" y="230292"/>
                  </a:lnTo>
                  <a:lnTo>
                    <a:pt x="38028" y="204603"/>
                  </a:lnTo>
                  <a:lnTo>
                    <a:pt x="10203" y="166503"/>
                  </a:lnTo>
                  <a:lnTo>
                    <a:pt x="0" y="119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3"/>
          <p:cNvSpPr txBox="1"/>
          <p:nvPr/>
        </p:nvSpPr>
        <p:spPr>
          <a:xfrm>
            <a:off x="680903" y="440222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-3297" y="425249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4354733" y="420014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6"/>
          <p:cNvGrpSpPr/>
          <p:nvPr/>
        </p:nvGrpSpPr>
        <p:grpSpPr>
          <a:xfrm>
            <a:off x="2033931" y="4697095"/>
            <a:ext cx="325755" cy="287655"/>
            <a:chOff x="2387600" y="4429125"/>
            <a:chExt cx="325755" cy="287655"/>
          </a:xfrm>
        </p:grpSpPr>
        <p:sp>
          <p:nvSpPr>
            <p:cNvPr id="25" name="object 27"/>
            <p:cNvSpPr/>
            <p:nvPr/>
          </p:nvSpPr>
          <p:spPr>
            <a:xfrm>
              <a:off x="2393950" y="4435475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8"/>
            <p:cNvSpPr/>
            <p:nvPr/>
          </p:nvSpPr>
          <p:spPr>
            <a:xfrm>
              <a:off x="2393950" y="4435475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9"/>
          <p:cNvSpPr txBox="1"/>
          <p:nvPr/>
        </p:nvSpPr>
        <p:spPr>
          <a:xfrm>
            <a:off x="2040281" y="4703445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30"/>
          <p:cNvGrpSpPr/>
          <p:nvPr/>
        </p:nvGrpSpPr>
        <p:grpSpPr>
          <a:xfrm>
            <a:off x="2033931" y="5309870"/>
            <a:ext cx="325755" cy="287655"/>
            <a:chOff x="2387600" y="5041900"/>
            <a:chExt cx="325755" cy="287655"/>
          </a:xfrm>
        </p:grpSpPr>
        <p:sp>
          <p:nvSpPr>
            <p:cNvPr id="29" name="object 31"/>
            <p:cNvSpPr/>
            <p:nvPr/>
          </p:nvSpPr>
          <p:spPr>
            <a:xfrm>
              <a:off x="2393950" y="5048250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2393950" y="5048250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5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3"/>
          <p:cNvSpPr txBox="1"/>
          <p:nvPr/>
        </p:nvSpPr>
        <p:spPr>
          <a:xfrm>
            <a:off x="2040281" y="5316220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1245362" y="48399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1499870" y="497249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6"/>
          <p:cNvGrpSpPr/>
          <p:nvPr/>
        </p:nvGrpSpPr>
        <p:grpSpPr>
          <a:xfrm>
            <a:off x="3684931" y="4431982"/>
            <a:ext cx="272415" cy="252729"/>
            <a:chOff x="4038600" y="4164012"/>
            <a:chExt cx="272415" cy="252729"/>
          </a:xfrm>
        </p:grpSpPr>
        <p:sp>
          <p:nvSpPr>
            <p:cNvPr id="35" name="object 37"/>
            <p:cNvSpPr/>
            <p:nvPr/>
          </p:nvSpPr>
          <p:spPr>
            <a:xfrm>
              <a:off x="4044950" y="4170362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4" h="240029">
                  <a:moveTo>
                    <a:pt x="129844" y="0"/>
                  </a:moveTo>
                  <a:lnTo>
                    <a:pt x="79300" y="9418"/>
                  </a:lnTo>
                  <a:lnTo>
                    <a:pt x="38028" y="35102"/>
                  </a:lnTo>
                  <a:lnTo>
                    <a:pt x="10203" y="73198"/>
                  </a:lnTo>
                  <a:lnTo>
                    <a:pt x="0" y="119849"/>
                  </a:lnTo>
                  <a:lnTo>
                    <a:pt x="10203" y="166503"/>
                  </a:lnTo>
                  <a:lnTo>
                    <a:pt x="38028" y="204603"/>
                  </a:lnTo>
                  <a:lnTo>
                    <a:pt x="79300" y="230292"/>
                  </a:lnTo>
                  <a:lnTo>
                    <a:pt x="129844" y="239712"/>
                  </a:lnTo>
                  <a:lnTo>
                    <a:pt x="180388" y="230292"/>
                  </a:lnTo>
                  <a:lnTo>
                    <a:pt x="221661" y="204603"/>
                  </a:lnTo>
                  <a:lnTo>
                    <a:pt x="249486" y="166503"/>
                  </a:lnTo>
                  <a:lnTo>
                    <a:pt x="259689" y="119849"/>
                  </a:lnTo>
                  <a:lnTo>
                    <a:pt x="249486" y="73198"/>
                  </a:lnTo>
                  <a:lnTo>
                    <a:pt x="221661" y="35102"/>
                  </a:lnTo>
                  <a:lnTo>
                    <a:pt x="180388" y="9418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8"/>
            <p:cNvSpPr/>
            <p:nvPr/>
          </p:nvSpPr>
          <p:spPr>
            <a:xfrm>
              <a:off x="4044950" y="4170362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4" h="240029">
                  <a:moveTo>
                    <a:pt x="0" y="119849"/>
                  </a:moveTo>
                  <a:lnTo>
                    <a:pt x="10203" y="73198"/>
                  </a:lnTo>
                  <a:lnTo>
                    <a:pt x="38028" y="35102"/>
                  </a:lnTo>
                  <a:lnTo>
                    <a:pt x="79300" y="9418"/>
                  </a:lnTo>
                  <a:lnTo>
                    <a:pt x="129844" y="0"/>
                  </a:lnTo>
                  <a:lnTo>
                    <a:pt x="180388" y="9418"/>
                  </a:lnTo>
                  <a:lnTo>
                    <a:pt x="221661" y="35102"/>
                  </a:lnTo>
                  <a:lnTo>
                    <a:pt x="249486" y="73198"/>
                  </a:lnTo>
                  <a:lnTo>
                    <a:pt x="259689" y="119849"/>
                  </a:lnTo>
                  <a:lnTo>
                    <a:pt x="249486" y="166503"/>
                  </a:lnTo>
                  <a:lnTo>
                    <a:pt x="221661" y="204603"/>
                  </a:lnTo>
                  <a:lnTo>
                    <a:pt x="180388" y="230292"/>
                  </a:lnTo>
                  <a:lnTo>
                    <a:pt x="129844" y="239712"/>
                  </a:lnTo>
                  <a:lnTo>
                    <a:pt x="79300" y="230292"/>
                  </a:lnTo>
                  <a:lnTo>
                    <a:pt x="38028" y="204603"/>
                  </a:lnTo>
                  <a:lnTo>
                    <a:pt x="10203" y="166503"/>
                  </a:lnTo>
                  <a:lnTo>
                    <a:pt x="0" y="119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9"/>
          <p:cNvSpPr txBox="1"/>
          <p:nvPr/>
        </p:nvSpPr>
        <p:spPr>
          <a:xfrm>
            <a:off x="3742131" y="440222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40"/>
          <p:cNvGrpSpPr/>
          <p:nvPr/>
        </p:nvGrpSpPr>
        <p:grpSpPr>
          <a:xfrm>
            <a:off x="52732" y="4516120"/>
            <a:ext cx="4629150" cy="76200"/>
            <a:chOff x="406401" y="4248150"/>
            <a:chExt cx="4629150" cy="76200"/>
          </a:xfrm>
        </p:grpSpPr>
        <p:sp>
          <p:nvSpPr>
            <p:cNvPr id="39" name="object 41"/>
            <p:cNvSpPr/>
            <p:nvPr/>
          </p:nvSpPr>
          <p:spPr>
            <a:xfrm>
              <a:off x="412751" y="4286250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914402" y="4248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3"/>
            <p:cNvSpPr/>
            <p:nvPr/>
          </p:nvSpPr>
          <p:spPr>
            <a:xfrm>
              <a:off x="1238251" y="4286250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4"/>
            <p:cNvSpPr/>
            <p:nvPr/>
          </p:nvSpPr>
          <p:spPr>
            <a:xfrm>
              <a:off x="3968750" y="4248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4292600" y="428625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4959350" y="4248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7"/>
          <p:cNvSpPr txBox="1"/>
          <p:nvPr/>
        </p:nvSpPr>
        <p:spPr>
          <a:xfrm>
            <a:off x="2996514" y="4227131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46" name="object 48"/>
          <p:cNvGrpSpPr/>
          <p:nvPr/>
        </p:nvGrpSpPr>
        <p:grpSpPr>
          <a:xfrm>
            <a:off x="893178" y="5141582"/>
            <a:ext cx="2808605" cy="76835"/>
            <a:chOff x="1246847" y="4873612"/>
            <a:chExt cx="2808605" cy="76835"/>
          </a:xfrm>
        </p:grpSpPr>
        <p:sp>
          <p:nvSpPr>
            <p:cNvPr id="47" name="object 49"/>
            <p:cNvSpPr/>
            <p:nvPr/>
          </p:nvSpPr>
          <p:spPr>
            <a:xfrm>
              <a:off x="1310347" y="4911724"/>
              <a:ext cx="2681605" cy="0"/>
            </a:xfrm>
            <a:custGeom>
              <a:avLst/>
              <a:gdLst/>
              <a:ahLst/>
              <a:cxnLst/>
              <a:rect l="l" t="t" r="r" b="b"/>
              <a:pathLst>
                <a:path w="2681604">
                  <a:moveTo>
                    <a:pt x="0" y="0"/>
                  </a:moveTo>
                  <a:lnTo>
                    <a:pt x="26814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1246847" y="4873612"/>
              <a:ext cx="2808605" cy="76835"/>
            </a:xfrm>
            <a:custGeom>
              <a:avLst/>
              <a:gdLst/>
              <a:ahLst/>
              <a:cxnLst/>
              <a:rect l="l" t="t" r="r" b="b"/>
              <a:pathLst>
                <a:path w="2808604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2808604" h="76835">
                  <a:moveTo>
                    <a:pt x="2808427" y="38112"/>
                  </a:moveTo>
                  <a:lnTo>
                    <a:pt x="2732227" y="12"/>
                  </a:lnTo>
                  <a:lnTo>
                    <a:pt x="2732227" y="76212"/>
                  </a:lnTo>
                  <a:lnTo>
                    <a:pt x="2808427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1"/>
          <p:cNvSpPr txBox="1"/>
          <p:nvPr/>
        </p:nvSpPr>
        <p:spPr>
          <a:xfrm>
            <a:off x="3021914" y="483990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2"/>
          <p:cNvSpPr txBox="1"/>
          <p:nvPr/>
        </p:nvSpPr>
        <p:spPr>
          <a:xfrm>
            <a:off x="3161360" y="497249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3"/>
          <p:cNvSpPr txBox="1"/>
          <p:nvPr/>
        </p:nvSpPr>
        <p:spPr>
          <a:xfrm>
            <a:off x="2996514" y="539235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2" name="object 54"/>
          <p:cNvSpPr txBox="1"/>
          <p:nvPr/>
        </p:nvSpPr>
        <p:spPr>
          <a:xfrm>
            <a:off x="1219962" y="5386006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53" name="object 55"/>
          <p:cNvGrpSpPr/>
          <p:nvPr/>
        </p:nvGrpSpPr>
        <p:grpSpPr>
          <a:xfrm>
            <a:off x="2143201" y="4547870"/>
            <a:ext cx="1814195" cy="1177925"/>
            <a:chOff x="2496870" y="4279900"/>
            <a:chExt cx="1814195" cy="1177925"/>
          </a:xfrm>
        </p:grpSpPr>
        <p:sp>
          <p:nvSpPr>
            <p:cNvPr id="54" name="object 56"/>
            <p:cNvSpPr/>
            <p:nvPr/>
          </p:nvSpPr>
          <p:spPr>
            <a:xfrm>
              <a:off x="2534970" y="42862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2496870" y="43624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2534970" y="4710112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h="265429">
                  <a:moveTo>
                    <a:pt x="0" y="0"/>
                  </a:moveTo>
                  <a:lnTo>
                    <a:pt x="0" y="2651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2496870" y="49625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2534970" y="5327650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4044950" y="4783124"/>
              <a:ext cx="259715" cy="236854"/>
            </a:xfrm>
            <a:custGeom>
              <a:avLst/>
              <a:gdLst/>
              <a:ahLst/>
              <a:cxnLst/>
              <a:rect l="l" t="t" r="r" b="b"/>
              <a:pathLst>
                <a:path w="259714" h="236854">
                  <a:moveTo>
                    <a:pt x="129844" y="0"/>
                  </a:moveTo>
                  <a:lnTo>
                    <a:pt x="79300" y="9295"/>
                  </a:lnTo>
                  <a:lnTo>
                    <a:pt x="38028" y="34644"/>
                  </a:lnTo>
                  <a:lnTo>
                    <a:pt x="10203" y="72239"/>
                  </a:lnTo>
                  <a:lnTo>
                    <a:pt x="0" y="118275"/>
                  </a:lnTo>
                  <a:lnTo>
                    <a:pt x="10203" y="164310"/>
                  </a:lnTo>
                  <a:lnTo>
                    <a:pt x="38028" y="201906"/>
                  </a:lnTo>
                  <a:lnTo>
                    <a:pt x="79300" y="227254"/>
                  </a:lnTo>
                  <a:lnTo>
                    <a:pt x="129844" y="236550"/>
                  </a:lnTo>
                  <a:lnTo>
                    <a:pt x="180388" y="227254"/>
                  </a:lnTo>
                  <a:lnTo>
                    <a:pt x="221661" y="201906"/>
                  </a:lnTo>
                  <a:lnTo>
                    <a:pt x="249486" y="164310"/>
                  </a:lnTo>
                  <a:lnTo>
                    <a:pt x="259689" y="118275"/>
                  </a:lnTo>
                  <a:lnTo>
                    <a:pt x="249486" y="72239"/>
                  </a:lnTo>
                  <a:lnTo>
                    <a:pt x="221661" y="34644"/>
                  </a:lnTo>
                  <a:lnTo>
                    <a:pt x="180388" y="929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4044950" y="4783124"/>
              <a:ext cx="259715" cy="236854"/>
            </a:xfrm>
            <a:custGeom>
              <a:avLst/>
              <a:gdLst/>
              <a:ahLst/>
              <a:cxnLst/>
              <a:rect l="l" t="t" r="r" b="b"/>
              <a:pathLst>
                <a:path w="259714" h="236854">
                  <a:moveTo>
                    <a:pt x="0" y="118275"/>
                  </a:moveTo>
                  <a:lnTo>
                    <a:pt x="10203" y="72239"/>
                  </a:lnTo>
                  <a:lnTo>
                    <a:pt x="38028" y="34644"/>
                  </a:lnTo>
                  <a:lnTo>
                    <a:pt x="79300" y="9295"/>
                  </a:lnTo>
                  <a:lnTo>
                    <a:pt x="129844" y="0"/>
                  </a:lnTo>
                  <a:lnTo>
                    <a:pt x="180388" y="9295"/>
                  </a:lnTo>
                  <a:lnTo>
                    <a:pt x="221661" y="34644"/>
                  </a:lnTo>
                  <a:lnTo>
                    <a:pt x="249486" y="72239"/>
                  </a:lnTo>
                  <a:lnTo>
                    <a:pt x="259689" y="118275"/>
                  </a:lnTo>
                  <a:lnTo>
                    <a:pt x="249486" y="164310"/>
                  </a:lnTo>
                  <a:lnTo>
                    <a:pt x="221661" y="201906"/>
                  </a:lnTo>
                  <a:lnTo>
                    <a:pt x="180388" y="227254"/>
                  </a:lnTo>
                  <a:lnTo>
                    <a:pt x="129844" y="236550"/>
                  </a:lnTo>
                  <a:lnTo>
                    <a:pt x="79300" y="227254"/>
                  </a:lnTo>
                  <a:lnTo>
                    <a:pt x="38028" y="201906"/>
                  </a:lnTo>
                  <a:lnTo>
                    <a:pt x="10203" y="164310"/>
                  </a:lnTo>
                  <a:lnTo>
                    <a:pt x="0" y="1182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3"/>
          <p:cNvSpPr txBox="1"/>
          <p:nvPr/>
        </p:nvSpPr>
        <p:spPr>
          <a:xfrm>
            <a:off x="3742131" y="5013413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4"/>
          <p:cNvGrpSpPr/>
          <p:nvPr/>
        </p:nvGrpSpPr>
        <p:grpSpPr>
          <a:xfrm>
            <a:off x="623702" y="4670107"/>
            <a:ext cx="3252470" cy="1056005"/>
            <a:chOff x="977371" y="4402137"/>
            <a:chExt cx="3252470" cy="1056005"/>
          </a:xfrm>
        </p:grpSpPr>
        <p:sp>
          <p:nvSpPr>
            <p:cNvPr id="63" name="object 65"/>
            <p:cNvSpPr/>
            <p:nvPr/>
          </p:nvSpPr>
          <p:spPr>
            <a:xfrm>
              <a:off x="4172216" y="5083175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h="368300">
                  <a:moveTo>
                    <a:pt x="0" y="368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4134116" y="50196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4191139" y="4465637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317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4153039" y="44021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983721" y="4784725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5" h="250825">
                  <a:moveTo>
                    <a:pt x="129844" y="0"/>
                  </a:moveTo>
                  <a:lnTo>
                    <a:pt x="79300" y="9855"/>
                  </a:lnTo>
                  <a:lnTo>
                    <a:pt x="38028" y="36731"/>
                  </a:lnTo>
                  <a:lnTo>
                    <a:pt x="10203" y="76595"/>
                  </a:lnTo>
                  <a:lnTo>
                    <a:pt x="0" y="125412"/>
                  </a:lnTo>
                  <a:lnTo>
                    <a:pt x="10203" y="174229"/>
                  </a:lnTo>
                  <a:lnTo>
                    <a:pt x="38028" y="214093"/>
                  </a:lnTo>
                  <a:lnTo>
                    <a:pt x="79300" y="240969"/>
                  </a:lnTo>
                  <a:lnTo>
                    <a:pt x="129844" y="250825"/>
                  </a:lnTo>
                  <a:lnTo>
                    <a:pt x="180388" y="240969"/>
                  </a:lnTo>
                  <a:lnTo>
                    <a:pt x="221661" y="214093"/>
                  </a:lnTo>
                  <a:lnTo>
                    <a:pt x="249486" y="174229"/>
                  </a:lnTo>
                  <a:lnTo>
                    <a:pt x="259689" y="125412"/>
                  </a:lnTo>
                  <a:lnTo>
                    <a:pt x="249486" y="76595"/>
                  </a:lnTo>
                  <a:lnTo>
                    <a:pt x="221661" y="36731"/>
                  </a:lnTo>
                  <a:lnTo>
                    <a:pt x="180388" y="985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983721" y="4784725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5" h="250825">
                  <a:moveTo>
                    <a:pt x="0" y="125412"/>
                  </a:moveTo>
                  <a:lnTo>
                    <a:pt x="10203" y="76595"/>
                  </a:lnTo>
                  <a:lnTo>
                    <a:pt x="38028" y="36731"/>
                  </a:lnTo>
                  <a:lnTo>
                    <a:pt x="79300" y="9855"/>
                  </a:lnTo>
                  <a:lnTo>
                    <a:pt x="129844" y="0"/>
                  </a:lnTo>
                  <a:lnTo>
                    <a:pt x="180388" y="9855"/>
                  </a:lnTo>
                  <a:lnTo>
                    <a:pt x="221661" y="36731"/>
                  </a:lnTo>
                  <a:lnTo>
                    <a:pt x="249486" y="76595"/>
                  </a:lnTo>
                  <a:lnTo>
                    <a:pt x="259689" y="125412"/>
                  </a:lnTo>
                  <a:lnTo>
                    <a:pt x="249486" y="174229"/>
                  </a:lnTo>
                  <a:lnTo>
                    <a:pt x="221661" y="214093"/>
                  </a:lnTo>
                  <a:lnTo>
                    <a:pt x="180388" y="240969"/>
                  </a:lnTo>
                  <a:lnTo>
                    <a:pt x="129844" y="250825"/>
                  </a:lnTo>
                  <a:lnTo>
                    <a:pt x="79300" y="240969"/>
                  </a:lnTo>
                  <a:lnTo>
                    <a:pt x="38028" y="214093"/>
                  </a:lnTo>
                  <a:lnTo>
                    <a:pt x="10203" y="174229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71"/>
          <p:cNvSpPr txBox="1"/>
          <p:nvPr/>
        </p:nvSpPr>
        <p:spPr>
          <a:xfrm>
            <a:off x="680903" y="502215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0" name="object 72"/>
          <p:cNvGrpSpPr/>
          <p:nvPr/>
        </p:nvGrpSpPr>
        <p:grpSpPr>
          <a:xfrm>
            <a:off x="700306" y="3479037"/>
            <a:ext cx="8157845" cy="2247265"/>
            <a:chOff x="1053975" y="3211067"/>
            <a:chExt cx="8157845" cy="2247265"/>
          </a:xfrm>
        </p:grpSpPr>
        <p:sp>
          <p:nvSpPr>
            <p:cNvPr id="71" name="object 73"/>
            <p:cNvSpPr/>
            <p:nvPr/>
          </p:nvSpPr>
          <p:spPr>
            <a:xfrm>
              <a:off x="1092069" y="5102225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3492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1053975" y="50387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1110985" y="4449762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h="335279">
                  <a:moveTo>
                    <a:pt x="0" y="3349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1072893" y="4386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1090345" y="5451475"/>
              <a:ext cx="3082290" cy="0"/>
            </a:xfrm>
            <a:custGeom>
              <a:avLst/>
              <a:gdLst/>
              <a:ahLst/>
              <a:cxnLst/>
              <a:rect l="l" t="t" r="r" b="b"/>
              <a:pathLst>
                <a:path w="3082290">
                  <a:moveTo>
                    <a:pt x="30818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8"/>
            <p:cNvSpPr/>
            <p:nvPr/>
          </p:nvSpPr>
          <p:spPr>
            <a:xfrm>
              <a:off x="6224778" y="3211067"/>
              <a:ext cx="2987039" cy="12976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9"/>
            <p:cNvSpPr/>
            <p:nvPr/>
          </p:nvSpPr>
          <p:spPr>
            <a:xfrm>
              <a:off x="6333997" y="3321049"/>
              <a:ext cx="2769235" cy="1079500"/>
            </a:xfrm>
            <a:custGeom>
              <a:avLst/>
              <a:gdLst/>
              <a:ahLst/>
              <a:cxnLst/>
              <a:rect l="l" t="t" r="r" b="b"/>
              <a:pathLst>
                <a:path w="2769234" h="1079500">
                  <a:moveTo>
                    <a:pt x="2768866" y="0"/>
                  </a:moveTo>
                  <a:lnTo>
                    <a:pt x="0" y="0"/>
                  </a:lnTo>
                  <a:lnTo>
                    <a:pt x="0" y="1079500"/>
                  </a:lnTo>
                  <a:lnTo>
                    <a:pt x="2768866" y="1079500"/>
                  </a:lnTo>
                  <a:lnTo>
                    <a:pt x="2768866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80"/>
            <p:cNvSpPr/>
            <p:nvPr/>
          </p:nvSpPr>
          <p:spPr>
            <a:xfrm>
              <a:off x="6333997" y="3321049"/>
              <a:ext cx="2769235" cy="1079500"/>
            </a:xfrm>
            <a:custGeom>
              <a:avLst/>
              <a:gdLst/>
              <a:ahLst/>
              <a:cxnLst/>
              <a:rect l="l" t="t" r="r" b="b"/>
              <a:pathLst>
                <a:path w="2769234" h="1079500">
                  <a:moveTo>
                    <a:pt x="0" y="0"/>
                  </a:moveTo>
                  <a:lnTo>
                    <a:pt x="2768866" y="0"/>
                  </a:lnTo>
                  <a:lnTo>
                    <a:pt x="2768866" y="1079500"/>
                  </a:lnTo>
                  <a:lnTo>
                    <a:pt x="0" y="1079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1"/>
            <p:cNvSpPr/>
            <p:nvPr/>
          </p:nvSpPr>
          <p:spPr>
            <a:xfrm>
              <a:off x="7348664" y="4089387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29">
                  <a:moveTo>
                    <a:pt x="129844" y="0"/>
                  </a:moveTo>
                  <a:lnTo>
                    <a:pt x="79300" y="9420"/>
                  </a:lnTo>
                  <a:lnTo>
                    <a:pt x="38028" y="35109"/>
                  </a:lnTo>
                  <a:lnTo>
                    <a:pt x="10203" y="73209"/>
                  </a:lnTo>
                  <a:lnTo>
                    <a:pt x="0" y="119862"/>
                  </a:lnTo>
                  <a:lnTo>
                    <a:pt x="10203" y="166516"/>
                  </a:lnTo>
                  <a:lnTo>
                    <a:pt x="38028" y="204616"/>
                  </a:lnTo>
                  <a:lnTo>
                    <a:pt x="79300" y="230304"/>
                  </a:lnTo>
                  <a:lnTo>
                    <a:pt x="129844" y="239725"/>
                  </a:lnTo>
                  <a:lnTo>
                    <a:pt x="180388" y="230304"/>
                  </a:lnTo>
                  <a:lnTo>
                    <a:pt x="221661" y="204616"/>
                  </a:lnTo>
                  <a:lnTo>
                    <a:pt x="249486" y="166516"/>
                  </a:lnTo>
                  <a:lnTo>
                    <a:pt x="259689" y="119862"/>
                  </a:lnTo>
                  <a:lnTo>
                    <a:pt x="249486" y="73209"/>
                  </a:lnTo>
                  <a:lnTo>
                    <a:pt x="221661" y="35109"/>
                  </a:lnTo>
                  <a:lnTo>
                    <a:pt x="180388" y="9420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2"/>
            <p:cNvSpPr/>
            <p:nvPr/>
          </p:nvSpPr>
          <p:spPr>
            <a:xfrm>
              <a:off x="7348664" y="4089387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29">
                  <a:moveTo>
                    <a:pt x="0" y="119862"/>
                  </a:moveTo>
                  <a:lnTo>
                    <a:pt x="10203" y="73209"/>
                  </a:lnTo>
                  <a:lnTo>
                    <a:pt x="38028" y="35109"/>
                  </a:lnTo>
                  <a:lnTo>
                    <a:pt x="79300" y="9420"/>
                  </a:lnTo>
                  <a:lnTo>
                    <a:pt x="129844" y="0"/>
                  </a:lnTo>
                  <a:lnTo>
                    <a:pt x="180388" y="9420"/>
                  </a:lnTo>
                  <a:lnTo>
                    <a:pt x="221661" y="35109"/>
                  </a:lnTo>
                  <a:lnTo>
                    <a:pt x="249486" y="73209"/>
                  </a:lnTo>
                  <a:lnTo>
                    <a:pt x="259689" y="119862"/>
                  </a:lnTo>
                  <a:lnTo>
                    <a:pt x="249486" y="166516"/>
                  </a:lnTo>
                  <a:lnTo>
                    <a:pt x="221661" y="204616"/>
                  </a:lnTo>
                  <a:lnTo>
                    <a:pt x="180388" y="230304"/>
                  </a:lnTo>
                  <a:lnTo>
                    <a:pt x="129844" y="239725"/>
                  </a:lnTo>
                  <a:lnTo>
                    <a:pt x="79300" y="230304"/>
                  </a:lnTo>
                  <a:lnTo>
                    <a:pt x="38028" y="204616"/>
                  </a:lnTo>
                  <a:lnTo>
                    <a:pt x="10203" y="166516"/>
                  </a:lnTo>
                  <a:lnTo>
                    <a:pt x="0" y="1198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3"/>
          <p:cNvSpPr txBox="1"/>
          <p:nvPr/>
        </p:nvSpPr>
        <p:spPr>
          <a:xfrm>
            <a:off x="7045846" y="4321263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4"/>
          <p:cNvSpPr txBox="1"/>
          <p:nvPr/>
        </p:nvSpPr>
        <p:spPr>
          <a:xfrm>
            <a:off x="5458905" y="3541280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5"/>
          <p:cNvSpPr txBox="1"/>
          <p:nvPr/>
        </p:nvSpPr>
        <p:spPr>
          <a:xfrm>
            <a:off x="8783206" y="4442879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4" name="object 86"/>
          <p:cNvGrpSpPr/>
          <p:nvPr/>
        </p:nvGrpSpPr>
        <p:grpSpPr>
          <a:xfrm>
            <a:off x="6364364" y="3690620"/>
            <a:ext cx="1417955" cy="287655"/>
            <a:chOff x="6718033" y="3422650"/>
            <a:chExt cx="1417955" cy="287655"/>
          </a:xfrm>
        </p:grpSpPr>
        <p:sp>
          <p:nvSpPr>
            <p:cNvPr id="85" name="object 87"/>
            <p:cNvSpPr/>
            <p:nvPr/>
          </p:nvSpPr>
          <p:spPr>
            <a:xfrm>
              <a:off x="6724383" y="3429000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8"/>
            <p:cNvSpPr/>
            <p:nvPr/>
          </p:nvSpPr>
          <p:spPr>
            <a:xfrm>
              <a:off x="6724383" y="3429000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9"/>
            <p:cNvSpPr/>
            <p:nvPr/>
          </p:nvSpPr>
          <p:spPr>
            <a:xfrm>
              <a:off x="7816456" y="3429000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0"/>
            <p:cNvSpPr/>
            <p:nvPr/>
          </p:nvSpPr>
          <p:spPr>
            <a:xfrm>
              <a:off x="7816456" y="3429000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91"/>
          <p:cNvSpPr txBox="1"/>
          <p:nvPr/>
        </p:nvSpPr>
        <p:spPr>
          <a:xfrm>
            <a:off x="6338786" y="3609746"/>
            <a:ext cx="146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	</a:t>
            </a: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0" name="object 92"/>
          <p:cNvGrpSpPr/>
          <p:nvPr/>
        </p:nvGrpSpPr>
        <p:grpSpPr>
          <a:xfrm>
            <a:off x="5786514" y="3804920"/>
            <a:ext cx="2578735" cy="76200"/>
            <a:chOff x="6140183" y="3536950"/>
            <a:chExt cx="2578735" cy="76200"/>
          </a:xfrm>
        </p:grpSpPr>
        <p:sp>
          <p:nvSpPr>
            <p:cNvPr id="91" name="object 93"/>
            <p:cNvSpPr/>
            <p:nvPr/>
          </p:nvSpPr>
          <p:spPr>
            <a:xfrm>
              <a:off x="6146533" y="3575050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4"/>
            <p:cNvSpPr/>
            <p:nvPr/>
          </p:nvSpPr>
          <p:spPr>
            <a:xfrm>
              <a:off x="6648183" y="3536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5"/>
            <p:cNvSpPr/>
            <p:nvPr/>
          </p:nvSpPr>
          <p:spPr>
            <a:xfrm>
              <a:off x="8127733" y="3573462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4">
                  <a:moveTo>
                    <a:pt x="0" y="0"/>
                  </a:moveTo>
                  <a:lnTo>
                    <a:pt x="58473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6"/>
          <p:cNvSpPr txBox="1"/>
          <p:nvPr/>
        </p:nvSpPr>
        <p:spPr>
          <a:xfrm>
            <a:off x="8334744" y="397630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5" name="object 97"/>
          <p:cNvSpPr txBox="1"/>
          <p:nvPr/>
        </p:nvSpPr>
        <p:spPr>
          <a:xfrm>
            <a:off x="6098349" y="3976306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5525" algn="l"/>
              </a:tabLst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	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96" name="object 98"/>
          <p:cNvGrpSpPr/>
          <p:nvPr/>
        </p:nvGrpSpPr>
        <p:grpSpPr>
          <a:xfrm>
            <a:off x="7073849" y="3835082"/>
            <a:ext cx="1909445" cy="768350"/>
            <a:chOff x="7427518" y="3567112"/>
            <a:chExt cx="1909445" cy="768350"/>
          </a:xfrm>
        </p:grpSpPr>
        <p:sp>
          <p:nvSpPr>
            <p:cNvPr id="97" name="object 99"/>
            <p:cNvSpPr/>
            <p:nvPr/>
          </p:nvSpPr>
          <p:spPr>
            <a:xfrm>
              <a:off x="7465618" y="3573462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0" y="439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00"/>
            <p:cNvSpPr/>
            <p:nvPr/>
          </p:nvSpPr>
          <p:spPr>
            <a:xfrm>
              <a:off x="7427518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1"/>
            <p:cNvSpPr/>
            <p:nvPr/>
          </p:nvSpPr>
          <p:spPr>
            <a:xfrm>
              <a:off x="8841447" y="4221162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2"/>
            <p:cNvSpPr/>
            <p:nvPr/>
          </p:nvSpPr>
          <p:spPr>
            <a:xfrm>
              <a:off x="9260547" y="4183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3"/>
            <p:cNvSpPr/>
            <p:nvPr/>
          </p:nvSpPr>
          <p:spPr>
            <a:xfrm>
              <a:off x="8595525" y="4078287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5" h="250825">
                  <a:moveTo>
                    <a:pt x="129844" y="0"/>
                  </a:moveTo>
                  <a:lnTo>
                    <a:pt x="79300" y="9855"/>
                  </a:lnTo>
                  <a:lnTo>
                    <a:pt x="38028" y="36731"/>
                  </a:lnTo>
                  <a:lnTo>
                    <a:pt x="10203" y="76595"/>
                  </a:lnTo>
                  <a:lnTo>
                    <a:pt x="0" y="125412"/>
                  </a:lnTo>
                  <a:lnTo>
                    <a:pt x="10203" y="174229"/>
                  </a:lnTo>
                  <a:lnTo>
                    <a:pt x="38028" y="214093"/>
                  </a:lnTo>
                  <a:lnTo>
                    <a:pt x="79300" y="240969"/>
                  </a:lnTo>
                  <a:lnTo>
                    <a:pt x="129844" y="250825"/>
                  </a:lnTo>
                  <a:lnTo>
                    <a:pt x="180388" y="240969"/>
                  </a:lnTo>
                  <a:lnTo>
                    <a:pt x="221661" y="214093"/>
                  </a:lnTo>
                  <a:lnTo>
                    <a:pt x="249486" y="174229"/>
                  </a:lnTo>
                  <a:lnTo>
                    <a:pt x="259689" y="125412"/>
                  </a:lnTo>
                  <a:lnTo>
                    <a:pt x="249486" y="76595"/>
                  </a:lnTo>
                  <a:lnTo>
                    <a:pt x="221661" y="36731"/>
                  </a:lnTo>
                  <a:lnTo>
                    <a:pt x="180388" y="985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4"/>
            <p:cNvSpPr/>
            <p:nvPr/>
          </p:nvSpPr>
          <p:spPr>
            <a:xfrm>
              <a:off x="8595525" y="4078287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5" h="250825">
                  <a:moveTo>
                    <a:pt x="0" y="125412"/>
                  </a:moveTo>
                  <a:lnTo>
                    <a:pt x="10203" y="76595"/>
                  </a:lnTo>
                  <a:lnTo>
                    <a:pt x="38028" y="36731"/>
                  </a:lnTo>
                  <a:lnTo>
                    <a:pt x="79300" y="9855"/>
                  </a:lnTo>
                  <a:lnTo>
                    <a:pt x="129844" y="0"/>
                  </a:lnTo>
                  <a:lnTo>
                    <a:pt x="180388" y="9855"/>
                  </a:lnTo>
                  <a:lnTo>
                    <a:pt x="221661" y="36731"/>
                  </a:lnTo>
                  <a:lnTo>
                    <a:pt x="249486" y="76595"/>
                  </a:lnTo>
                  <a:lnTo>
                    <a:pt x="259689" y="125412"/>
                  </a:lnTo>
                  <a:lnTo>
                    <a:pt x="249486" y="174229"/>
                  </a:lnTo>
                  <a:lnTo>
                    <a:pt x="221661" y="214093"/>
                  </a:lnTo>
                  <a:lnTo>
                    <a:pt x="180388" y="240969"/>
                  </a:lnTo>
                  <a:lnTo>
                    <a:pt x="129844" y="250825"/>
                  </a:lnTo>
                  <a:lnTo>
                    <a:pt x="79300" y="240969"/>
                  </a:lnTo>
                  <a:lnTo>
                    <a:pt x="38028" y="214093"/>
                  </a:lnTo>
                  <a:lnTo>
                    <a:pt x="10203" y="174229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5"/>
          <p:cNvSpPr txBox="1"/>
          <p:nvPr/>
        </p:nvSpPr>
        <p:spPr>
          <a:xfrm>
            <a:off x="8292707" y="431571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4" name="object 106"/>
          <p:cNvGrpSpPr/>
          <p:nvPr/>
        </p:nvGrpSpPr>
        <p:grpSpPr>
          <a:xfrm>
            <a:off x="5852821" y="3803332"/>
            <a:ext cx="3066415" cy="2743200"/>
            <a:chOff x="6206490" y="3535362"/>
            <a:chExt cx="3066415" cy="2743200"/>
          </a:xfrm>
        </p:grpSpPr>
        <p:sp>
          <p:nvSpPr>
            <p:cNvPr id="105" name="object 107"/>
            <p:cNvSpPr/>
            <p:nvPr/>
          </p:nvSpPr>
          <p:spPr>
            <a:xfrm>
              <a:off x="6206490" y="4981194"/>
              <a:ext cx="3066288" cy="1296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8"/>
            <p:cNvSpPr/>
            <p:nvPr/>
          </p:nvSpPr>
          <p:spPr>
            <a:xfrm>
              <a:off x="6316802" y="5091112"/>
              <a:ext cx="2847975" cy="1079500"/>
            </a:xfrm>
            <a:custGeom>
              <a:avLst/>
              <a:gdLst/>
              <a:ahLst/>
              <a:cxnLst/>
              <a:rect l="l" t="t" r="r" b="b"/>
              <a:pathLst>
                <a:path w="2847975" h="1079500">
                  <a:moveTo>
                    <a:pt x="2847974" y="0"/>
                  </a:moveTo>
                  <a:lnTo>
                    <a:pt x="0" y="0"/>
                  </a:lnTo>
                  <a:lnTo>
                    <a:pt x="0" y="1079500"/>
                  </a:lnTo>
                  <a:lnTo>
                    <a:pt x="2847974" y="1079500"/>
                  </a:lnTo>
                  <a:lnTo>
                    <a:pt x="2847974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9"/>
            <p:cNvSpPr/>
            <p:nvPr/>
          </p:nvSpPr>
          <p:spPr>
            <a:xfrm>
              <a:off x="6316802" y="5091112"/>
              <a:ext cx="2847975" cy="1079500"/>
            </a:xfrm>
            <a:custGeom>
              <a:avLst/>
              <a:gdLst/>
              <a:ahLst/>
              <a:cxnLst/>
              <a:rect l="l" t="t" r="r" b="b"/>
              <a:pathLst>
                <a:path w="2847975" h="1079500">
                  <a:moveTo>
                    <a:pt x="0" y="0"/>
                  </a:moveTo>
                  <a:lnTo>
                    <a:pt x="2847974" y="0"/>
                  </a:lnTo>
                  <a:lnTo>
                    <a:pt x="2847974" y="1079500"/>
                  </a:lnTo>
                  <a:lnTo>
                    <a:pt x="0" y="1079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10"/>
            <p:cNvSpPr/>
            <p:nvPr/>
          </p:nvSpPr>
          <p:spPr>
            <a:xfrm>
              <a:off x="6824141" y="5235562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29">
                  <a:moveTo>
                    <a:pt x="129844" y="0"/>
                  </a:moveTo>
                  <a:lnTo>
                    <a:pt x="79300" y="9420"/>
                  </a:lnTo>
                  <a:lnTo>
                    <a:pt x="38028" y="35109"/>
                  </a:lnTo>
                  <a:lnTo>
                    <a:pt x="10203" y="73209"/>
                  </a:lnTo>
                  <a:lnTo>
                    <a:pt x="0" y="119862"/>
                  </a:lnTo>
                  <a:lnTo>
                    <a:pt x="10203" y="166516"/>
                  </a:lnTo>
                  <a:lnTo>
                    <a:pt x="38028" y="204616"/>
                  </a:lnTo>
                  <a:lnTo>
                    <a:pt x="79300" y="230304"/>
                  </a:lnTo>
                  <a:lnTo>
                    <a:pt x="129844" y="239725"/>
                  </a:lnTo>
                  <a:lnTo>
                    <a:pt x="180388" y="230304"/>
                  </a:lnTo>
                  <a:lnTo>
                    <a:pt x="221661" y="204616"/>
                  </a:lnTo>
                  <a:lnTo>
                    <a:pt x="249486" y="166516"/>
                  </a:lnTo>
                  <a:lnTo>
                    <a:pt x="259689" y="119862"/>
                  </a:lnTo>
                  <a:lnTo>
                    <a:pt x="249486" y="73209"/>
                  </a:lnTo>
                  <a:lnTo>
                    <a:pt x="221661" y="35109"/>
                  </a:lnTo>
                  <a:lnTo>
                    <a:pt x="180388" y="9420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11"/>
            <p:cNvSpPr/>
            <p:nvPr/>
          </p:nvSpPr>
          <p:spPr>
            <a:xfrm>
              <a:off x="6824141" y="5235562"/>
              <a:ext cx="259715" cy="240029"/>
            </a:xfrm>
            <a:custGeom>
              <a:avLst/>
              <a:gdLst/>
              <a:ahLst/>
              <a:cxnLst/>
              <a:rect l="l" t="t" r="r" b="b"/>
              <a:pathLst>
                <a:path w="259715" h="240029">
                  <a:moveTo>
                    <a:pt x="0" y="119862"/>
                  </a:moveTo>
                  <a:lnTo>
                    <a:pt x="10203" y="73209"/>
                  </a:lnTo>
                  <a:lnTo>
                    <a:pt x="38028" y="35109"/>
                  </a:lnTo>
                  <a:lnTo>
                    <a:pt x="79300" y="9420"/>
                  </a:lnTo>
                  <a:lnTo>
                    <a:pt x="129844" y="0"/>
                  </a:lnTo>
                  <a:lnTo>
                    <a:pt x="180388" y="9420"/>
                  </a:lnTo>
                  <a:lnTo>
                    <a:pt x="221661" y="35109"/>
                  </a:lnTo>
                  <a:lnTo>
                    <a:pt x="249486" y="73209"/>
                  </a:lnTo>
                  <a:lnTo>
                    <a:pt x="259689" y="119862"/>
                  </a:lnTo>
                  <a:lnTo>
                    <a:pt x="249486" y="166516"/>
                  </a:lnTo>
                  <a:lnTo>
                    <a:pt x="221661" y="204616"/>
                  </a:lnTo>
                  <a:lnTo>
                    <a:pt x="180388" y="230304"/>
                  </a:lnTo>
                  <a:lnTo>
                    <a:pt x="129844" y="239725"/>
                  </a:lnTo>
                  <a:lnTo>
                    <a:pt x="79300" y="230304"/>
                  </a:lnTo>
                  <a:lnTo>
                    <a:pt x="38028" y="204616"/>
                  </a:lnTo>
                  <a:lnTo>
                    <a:pt x="10203" y="166516"/>
                  </a:lnTo>
                  <a:lnTo>
                    <a:pt x="0" y="1198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2"/>
            <p:cNvSpPr/>
            <p:nvPr/>
          </p:nvSpPr>
          <p:spPr>
            <a:xfrm>
              <a:off x="7035673" y="3573462"/>
              <a:ext cx="717550" cy="0"/>
            </a:xfrm>
            <a:custGeom>
              <a:avLst/>
              <a:gdLst/>
              <a:ahLst/>
              <a:cxnLst/>
              <a:rect l="l" t="t" r="r" b="b"/>
              <a:pathLst>
                <a:path w="717550">
                  <a:moveTo>
                    <a:pt x="0" y="0"/>
                  </a:moveTo>
                  <a:lnTo>
                    <a:pt x="7172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3"/>
            <p:cNvSpPr/>
            <p:nvPr/>
          </p:nvSpPr>
          <p:spPr>
            <a:xfrm>
              <a:off x="7740256" y="35353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4"/>
            <p:cNvSpPr/>
            <p:nvPr/>
          </p:nvSpPr>
          <p:spPr>
            <a:xfrm>
              <a:off x="8712466" y="3573462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0" y="439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5"/>
            <p:cNvSpPr/>
            <p:nvPr/>
          </p:nvSpPr>
          <p:spPr>
            <a:xfrm>
              <a:off x="8674366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6"/>
            <p:cNvSpPr/>
            <p:nvPr/>
          </p:nvSpPr>
          <p:spPr>
            <a:xfrm>
              <a:off x="6490500" y="3573462"/>
              <a:ext cx="795020" cy="647700"/>
            </a:xfrm>
            <a:custGeom>
              <a:avLst/>
              <a:gdLst/>
              <a:ahLst/>
              <a:cxnLst/>
              <a:rect l="l" t="t" r="r" b="b"/>
              <a:pathLst>
                <a:path w="795020" h="647700">
                  <a:moveTo>
                    <a:pt x="0" y="0"/>
                  </a:moveTo>
                  <a:lnTo>
                    <a:pt x="0" y="647700"/>
                  </a:lnTo>
                  <a:lnTo>
                    <a:pt x="794677" y="6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7"/>
            <p:cNvSpPr/>
            <p:nvPr/>
          </p:nvSpPr>
          <p:spPr>
            <a:xfrm>
              <a:off x="7272477" y="4183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8"/>
            <p:cNvSpPr/>
            <p:nvPr/>
          </p:nvSpPr>
          <p:spPr>
            <a:xfrm>
              <a:off x="7620393" y="4221162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59">
                  <a:moveTo>
                    <a:pt x="0" y="0"/>
                  </a:moveTo>
                  <a:lnTo>
                    <a:pt x="91161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9"/>
            <p:cNvSpPr/>
            <p:nvPr/>
          </p:nvSpPr>
          <p:spPr>
            <a:xfrm>
              <a:off x="8519325" y="4183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20"/>
          <p:cNvSpPr txBox="1"/>
          <p:nvPr/>
        </p:nvSpPr>
        <p:spPr>
          <a:xfrm>
            <a:off x="6521323" y="546743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9" name="object 121"/>
          <p:cNvSpPr txBox="1"/>
          <p:nvPr/>
        </p:nvSpPr>
        <p:spPr>
          <a:xfrm>
            <a:off x="5340147" y="5314505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0" name="object 122"/>
          <p:cNvSpPr txBox="1"/>
          <p:nvPr/>
        </p:nvSpPr>
        <p:spPr>
          <a:xfrm>
            <a:off x="8851900" y="5277929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E797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6E797F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1" name="object 123"/>
          <p:cNvGrpSpPr/>
          <p:nvPr/>
        </p:nvGrpSpPr>
        <p:grpSpPr>
          <a:xfrm>
            <a:off x="6931901" y="6073457"/>
            <a:ext cx="325755" cy="287655"/>
            <a:chOff x="7285570" y="5805487"/>
            <a:chExt cx="325755" cy="287655"/>
          </a:xfrm>
        </p:grpSpPr>
        <p:sp>
          <p:nvSpPr>
            <p:cNvPr id="122" name="object 124"/>
            <p:cNvSpPr/>
            <p:nvPr/>
          </p:nvSpPr>
          <p:spPr>
            <a:xfrm>
              <a:off x="7291920" y="5811837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5"/>
            <p:cNvSpPr/>
            <p:nvPr/>
          </p:nvSpPr>
          <p:spPr>
            <a:xfrm>
              <a:off x="7291920" y="5811837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6"/>
          <p:cNvSpPr txBox="1"/>
          <p:nvPr/>
        </p:nvSpPr>
        <p:spPr>
          <a:xfrm>
            <a:off x="6938251" y="6079807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5" name="object 127"/>
          <p:cNvGrpSpPr/>
          <p:nvPr/>
        </p:nvGrpSpPr>
        <p:grpSpPr>
          <a:xfrm>
            <a:off x="8023962" y="6073457"/>
            <a:ext cx="325755" cy="287655"/>
            <a:chOff x="8377631" y="5805487"/>
            <a:chExt cx="325755" cy="287655"/>
          </a:xfrm>
        </p:grpSpPr>
        <p:sp>
          <p:nvSpPr>
            <p:cNvPr id="126" name="object 128"/>
            <p:cNvSpPr/>
            <p:nvPr/>
          </p:nvSpPr>
          <p:spPr>
            <a:xfrm>
              <a:off x="8383981" y="5811837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313004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3004" y="274637"/>
                  </a:lnTo>
                  <a:lnTo>
                    <a:pt x="31300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9"/>
            <p:cNvSpPr/>
            <p:nvPr/>
          </p:nvSpPr>
          <p:spPr>
            <a:xfrm>
              <a:off x="8383981" y="5811837"/>
              <a:ext cx="313055" cy="274955"/>
            </a:xfrm>
            <a:custGeom>
              <a:avLst/>
              <a:gdLst/>
              <a:ahLst/>
              <a:cxnLst/>
              <a:rect l="l" t="t" r="r" b="b"/>
              <a:pathLst>
                <a:path w="313054" h="274954">
                  <a:moveTo>
                    <a:pt x="0" y="0"/>
                  </a:moveTo>
                  <a:lnTo>
                    <a:pt x="313004" y="0"/>
                  </a:lnTo>
                  <a:lnTo>
                    <a:pt x="313004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30"/>
          <p:cNvSpPr txBox="1"/>
          <p:nvPr/>
        </p:nvSpPr>
        <p:spPr>
          <a:xfrm>
            <a:off x="8030312" y="6079807"/>
            <a:ext cx="313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575"/>
              </a:lnSpc>
            </a:pPr>
            <a:r>
              <a:rPr sz="2700" spc="-7" baseline="-1697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9" name="object 131"/>
          <p:cNvGrpSpPr/>
          <p:nvPr/>
        </p:nvGrpSpPr>
        <p:grpSpPr>
          <a:xfrm>
            <a:off x="5685053" y="5573395"/>
            <a:ext cx="2984500" cy="76200"/>
            <a:chOff x="6038722" y="5305425"/>
            <a:chExt cx="2984500" cy="76200"/>
          </a:xfrm>
        </p:grpSpPr>
        <p:sp>
          <p:nvSpPr>
            <p:cNvPr id="130" name="object 132"/>
            <p:cNvSpPr/>
            <p:nvPr/>
          </p:nvSpPr>
          <p:spPr>
            <a:xfrm>
              <a:off x="6045072" y="5343525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5">
                  <a:moveTo>
                    <a:pt x="0" y="0"/>
                  </a:moveTo>
                  <a:lnTo>
                    <a:pt x="71556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3"/>
            <p:cNvSpPr/>
            <p:nvPr/>
          </p:nvSpPr>
          <p:spPr>
            <a:xfrm>
              <a:off x="6747941" y="5305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4"/>
            <p:cNvSpPr/>
            <p:nvPr/>
          </p:nvSpPr>
          <p:spPr>
            <a:xfrm>
              <a:off x="8432139" y="534670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4">
                  <a:moveTo>
                    <a:pt x="0" y="0"/>
                  </a:moveTo>
                  <a:lnTo>
                    <a:pt x="58473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5"/>
          <p:cNvSpPr txBox="1"/>
          <p:nvPr/>
        </p:nvSpPr>
        <p:spPr>
          <a:xfrm>
            <a:off x="6237656" y="5782877"/>
            <a:ext cx="176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77950" algn="l"/>
              </a:tabLst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1	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–a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134" name="object 136"/>
          <p:cNvGrpSpPr/>
          <p:nvPr/>
        </p:nvGrpSpPr>
        <p:grpSpPr>
          <a:xfrm>
            <a:off x="7478789" y="5497195"/>
            <a:ext cx="1685289" cy="733425"/>
            <a:chOff x="7832458" y="5229225"/>
            <a:chExt cx="1685289" cy="733425"/>
          </a:xfrm>
        </p:grpSpPr>
        <p:sp>
          <p:nvSpPr>
            <p:cNvPr id="135" name="object 137"/>
            <p:cNvSpPr/>
            <p:nvPr/>
          </p:nvSpPr>
          <p:spPr>
            <a:xfrm>
              <a:off x="7955749" y="5551487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29">
                  <a:moveTo>
                    <a:pt x="0" y="0"/>
                  </a:moveTo>
                  <a:lnTo>
                    <a:pt x="0" y="4048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8"/>
            <p:cNvSpPr/>
            <p:nvPr/>
          </p:nvSpPr>
          <p:spPr>
            <a:xfrm>
              <a:off x="7917649" y="5487987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112" y="0"/>
                  </a:moveTo>
                  <a:lnTo>
                    <a:pt x="0" y="76200"/>
                  </a:lnTo>
                  <a:lnTo>
                    <a:pt x="76200" y="76212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9"/>
            <p:cNvSpPr/>
            <p:nvPr/>
          </p:nvSpPr>
          <p:spPr>
            <a:xfrm>
              <a:off x="8112264" y="5343525"/>
              <a:ext cx="1341755" cy="0"/>
            </a:xfrm>
            <a:custGeom>
              <a:avLst/>
              <a:gdLst/>
              <a:ahLst/>
              <a:cxnLst/>
              <a:rect l="l" t="t" r="r" b="b"/>
              <a:pathLst>
                <a:path w="1341754">
                  <a:moveTo>
                    <a:pt x="0" y="0"/>
                  </a:moveTo>
                  <a:lnTo>
                    <a:pt x="13415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40"/>
            <p:cNvSpPr/>
            <p:nvPr/>
          </p:nvSpPr>
          <p:spPr>
            <a:xfrm>
              <a:off x="9441129" y="5305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41"/>
            <p:cNvSpPr/>
            <p:nvPr/>
          </p:nvSpPr>
          <p:spPr>
            <a:xfrm>
              <a:off x="7838808" y="5235575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5" h="250825">
                  <a:moveTo>
                    <a:pt x="129844" y="0"/>
                  </a:moveTo>
                  <a:lnTo>
                    <a:pt x="79300" y="9855"/>
                  </a:lnTo>
                  <a:lnTo>
                    <a:pt x="38028" y="36731"/>
                  </a:lnTo>
                  <a:lnTo>
                    <a:pt x="10203" y="76595"/>
                  </a:lnTo>
                  <a:lnTo>
                    <a:pt x="0" y="125412"/>
                  </a:lnTo>
                  <a:lnTo>
                    <a:pt x="10203" y="174229"/>
                  </a:lnTo>
                  <a:lnTo>
                    <a:pt x="38028" y="214093"/>
                  </a:lnTo>
                  <a:lnTo>
                    <a:pt x="79300" y="240969"/>
                  </a:lnTo>
                  <a:lnTo>
                    <a:pt x="129844" y="250825"/>
                  </a:lnTo>
                  <a:lnTo>
                    <a:pt x="180388" y="240969"/>
                  </a:lnTo>
                  <a:lnTo>
                    <a:pt x="221661" y="214093"/>
                  </a:lnTo>
                  <a:lnTo>
                    <a:pt x="249486" y="174229"/>
                  </a:lnTo>
                  <a:lnTo>
                    <a:pt x="259689" y="125412"/>
                  </a:lnTo>
                  <a:lnTo>
                    <a:pt x="249486" y="76595"/>
                  </a:lnTo>
                  <a:lnTo>
                    <a:pt x="221661" y="36731"/>
                  </a:lnTo>
                  <a:lnTo>
                    <a:pt x="180388" y="9855"/>
                  </a:lnTo>
                  <a:lnTo>
                    <a:pt x="12984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2"/>
            <p:cNvSpPr/>
            <p:nvPr/>
          </p:nvSpPr>
          <p:spPr>
            <a:xfrm>
              <a:off x="7838808" y="5235575"/>
              <a:ext cx="259715" cy="250825"/>
            </a:xfrm>
            <a:custGeom>
              <a:avLst/>
              <a:gdLst/>
              <a:ahLst/>
              <a:cxnLst/>
              <a:rect l="l" t="t" r="r" b="b"/>
              <a:pathLst>
                <a:path w="259715" h="250825">
                  <a:moveTo>
                    <a:pt x="0" y="125412"/>
                  </a:moveTo>
                  <a:lnTo>
                    <a:pt x="10203" y="76595"/>
                  </a:lnTo>
                  <a:lnTo>
                    <a:pt x="38028" y="36731"/>
                  </a:lnTo>
                  <a:lnTo>
                    <a:pt x="79300" y="9855"/>
                  </a:lnTo>
                  <a:lnTo>
                    <a:pt x="129844" y="0"/>
                  </a:lnTo>
                  <a:lnTo>
                    <a:pt x="180388" y="9855"/>
                  </a:lnTo>
                  <a:lnTo>
                    <a:pt x="221661" y="36731"/>
                  </a:lnTo>
                  <a:lnTo>
                    <a:pt x="249486" y="76595"/>
                  </a:lnTo>
                  <a:lnTo>
                    <a:pt x="259689" y="125412"/>
                  </a:lnTo>
                  <a:lnTo>
                    <a:pt x="249486" y="174229"/>
                  </a:lnTo>
                  <a:lnTo>
                    <a:pt x="221661" y="214093"/>
                  </a:lnTo>
                  <a:lnTo>
                    <a:pt x="180388" y="240969"/>
                  </a:lnTo>
                  <a:lnTo>
                    <a:pt x="129844" y="250825"/>
                  </a:lnTo>
                  <a:lnTo>
                    <a:pt x="79300" y="240969"/>
                  </a:lnTo>
                  <a:lnTo>
                    <a:pt x="38028" y="214093"/>
                  </a:lnTo>
                  <a:lnTo>
                    <a:pt x="10203" y="174229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3"/>
          <p:cNvSpPr txBox="1"/>
          <p:nvPr/>
        </p:nvSpPr>
        <p:spPr>
          <a:xfrm>
            <a:off x="7535989" y="547300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2" name="object 144"/>
          <p:cNvGrpSpPr/>
          <p:nvPr/>
        </p:nvGrpSpPr>
        <p:grpSpPr>
          <a:xfrm>
            <a:off x="6198464" y="5573395"/>
            <a:ext cx="2462530" cy="688975"/>
            <a:chOff x="6552133" y="5305425"/>
            <a:chExt cx="2462530" cy="688975"/>
          </a:xfrm>
        </p:grpSpPr>
        <p:sp>
          <p:nvSpPr>
            <p:cNvPr id="143" name="object 145"/>
            <p:cNvSpPr/>
            <p:nvPr/>
          </p:nvSpPr>
          <p:spPr>
            <a:xfrm>
              <a:off x="7097585" y="5343525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77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6"/>
            <p:cNvSpPr/>
            <p:nvPr/>
          </p:nvSpPr>
          <p:spPr>
            <a:xfrm>
              <a:off x="7762608" y="5305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7"/>
            <p:cNvSpPr/>
            <p:nvPr/>
          </p:nvSpPr>
          <p:spPr>
            <a:xfrm>
              <a:off x="6590246" y="5410200"/>
              <a:ext cx="701675" cy="546100"/>
            </a:xfrm>
            <a:custGeom>
              <a:avLst/>
              <a:gdLst/>
              <a:ahLst/>
              <a:cxnLst/>
              <a:rect l="l" t="t" r="r" b="b"/>
              <a:pathLst>
                <a:path w="701675" h="546100">
                  <a:moveTo>
                    <a:pt x="0" y="0"/>
                  </a:moveTo>
                  <a:lnTo>
                    <a:pt x="0" y="546100"/>
                  </a:lnTo>
                  <a:lnTo>
                    <a:pt x="701675" y="546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8"/>
            <p:cNvSpPr/>
            <p:nvPr/>
          </p:nvSpPr>
          <p:spPr>
            <a:xfrm>
              <a:off x="6552133" y="5346700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112" y="0"/>
                  </a:moveTo>
                  <a:lnTo>
                    <a:pt x="0" y="76200"/>
                  </a:lnTo>
                  <a:lnTo>
                    <a:pt x="76200" y="76212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9"/>
            <p:cNvSpPr/>
            <p:nvPr/>
          </p:nvSpPr>
          <p:spPr>
            <a:xfrm>
              <a:off x="7604925" y="5956297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5">
                  <a:moveTo>
                    <a:pt x="0" y="0"/>
                  </a:moveTo>
                  <a:lnTo>
                    <a:pt x="71556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50"/>
            <p:cNvSpPr/>
            <p:nvPr/>
          </p:nvSpPr>
          <p:spPr>
            <a:xfrm>
              <a:off x="8307794" y="591819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51"/>
            <p:cNvSpPr/>
            <p:nvPr/>
          </p:nvSpPr>
          <p:spPr>
            <a:xfrm>
              <a:off x="8760498" y="5343525"/>
              <a:ext cx="248285" cy="612775"/>
            </a:xfrm>
            <a:custGeom>
              <a:avLst/>
              <a:gdLst/>
              <a:ahLst/>
              <a:cxnLst/>
              <a:rect l="l" t="t" r="r" b="b"/>
              <a:pathLst>
                <a:path w="248284" h="612775">
                  <a:moveTo>
                    <a:pt x="247776" y="0"/>
                  </a:moveTo>
                  <a:lnTo>
                    <a:pt x="247776" y="612775"/>
                  </a:lnTo>
                  <a:lnTo>
                    <a:pt x="0" y="6127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2"/>
            <p:cNvSpPr/>
            <p:nvPr/>
          </p:nvSpPr>
          <p:spPr>
            <a:xfrm>
              <a:off x="8696985" y="591819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3"/>
          <p:cNvSpPr txBox="1"/>
          <p:nvPr/>
        </p:nvSpPr>
        <p:spPr>
          <a:xfrm>
            <a:off x="5939079" y="527805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CC33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52" name="object 154"/>
          <p:cNvSpPr txBox="1"/>
          <p:nvPr/>
        </p:nvSpPr>
        <p:spPr>
          <a:xfrm>
            <a:off x="6095581" y="4665281"/>
            <a:ext cx="170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=a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=0: </a:t>
            </a:r>
            <a:r>
              <a:rPr sz="1800" dirty="0">
                <a:latin typeface="Arial"/>
                <a:cs typeface="Arial"/>
              </a:rPr>
              <a:t>hệ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3" name="object 156"/>
          <p:cNvGrpSpPr/>
          <p:nvPr/>
        </p:nvGrpSpPr>
        <p:grpSpPr>
          <a:xfrm>
            <a:off x="3818534" y="3666807"/>
            <a:ext cx="1948916" cy="2879724"/>
            <a:chOff x="4172203" y="3398837"/>
            <a:chExt cx="1948916" cy="2879724"/>
          </a:xfrm>
        </p:grpSpPr>
        <p:sp>
          <p:nvSpPr>
            <p:cNvPr id="154" name="object 157"/>
            <p:cNvSpPr/>
            <p:nvPr/>
          </p:nvSpPr>
          <p:spPr>
            <a:xfrm>
              <a:off x="4877295" y="3398837"/>
              <a:ext cx="1205230" cy="431800"/>
            </a:xfrm>
            <a:custGeom>
              <a:avLst/>
              <a:gdLst/>
              <a:ahLst/>
              <a:cxnLst/>
              <a:rect l="l" t="t" r="r" b="b"/>
              <a:pathLst>
                <a:path w="1205229" h="431800">
                  <a:moveTo>
                    <a:pt x="1204836" y="287870"/>
                  </a:moveTo>
                  <a:lnTo>
                    <a:pt x="484746" y="287870"/>
                  </a:lnTo>
                  <a:lnTo>
                    <a:pt x="885113" y="431800"/>
                  </a:lnTo>
                  <a:lnTo>
                    <a:pt x="1204836" y="287870"/>
                  </a:lnTo>
                  <a:close/>
                </a:path>
                <a:path w="1205229" h="431800">
                  <a:moveTo>
                    <a:pt x="360045" y="0"/>
                  </a:moveTo>
                  <a:lnTo>
                    <a:pt x="0" y="0"/>
                  </a:lnTo>
                  <a:lnTo>
                    <a:pt x="55613" y="1337"/>
                  </a:lnTo>
                  <a:lnTo>
                    <a:pt x="110268" y="5293"/>
                  </a:lnTo>
                  <a:lnTo>
                    <a:pt x="163770" y="11781"/>
                  </a:lnTo>
                  <a:lnTo>
                    <a:pt x="215921" y="20717"/>
                  </a:lnTo>
                  <a:lnTo>
                    <a:pt x="266525" y="32016"/>
                  </a:lnTo>
                  <a:lnTo>
                    <a:pt x="315384" y="45592"/>
                  </a:lnTo>
                  <a:lnTo>
                    <a:pt x="362303" y="61361"/>
                  </a:lnTo>
                  <a:lnTo>
                    <a:pt x="407084" y="79236"/>
                  </a:lnTo>
                  <a:lnTo>
                    <a:pt x="449530" y="99134"/>
                  </a:lnTo>
                  <a:lnTo>
                    <a:pt x="489446" y="120968"/>
                  </a:lnTo>
                  <a:lnTo>
                    <a:pt x="526633" y="144653"/>
                  </a:lnTo>
                  <a:lnTo>
                    <a:pt x="560896" y="170105"/>
                  </a:lnTo>
                  <a:lnTo>
                    <a:pt x="592038" y="197237"/>
                  </a:lnTo>
                  <a:lnTo>
                    <a:pt x="619862" y="225966"/>
                  </a:lnTo>
                  <a:lnTo>
                    <a:pt x="644171" y="256205"/>
                  </a:lnTo>
                  <a:lnTo>
                    <a:pt x="664768" y="287870"/>
                  </a:lnTo>
                  <a:lnTo>
                    <a:pt x="1024813" y="287870"/>
                  </a:lnTo>
                  <a:lnTo>
                    <a:pt x="979907" y="225966"/>
                  </a:lnTo>
                  <a:lnTo>
                    <a:pt x="952083" y="197237"/>
                  </a:lnTo>
                  <a:lnTo>
                    <a:pt x="920941" y="170105"/>
                  </a:lnTo>
                  <a:lnTo>
                    <a:pt x="886678" y="144653"/>
                  </a:lnTo>
                  <a:lnTo>
                    <a:pt x="849491" y="120968"/>
                  </a:lnTo>
                  <a:lnTo>
                    <a:pt x="809575" y="99134"/>
                  </a:lnTo>
                  <a:lnTo>
                    <a:pt x="767129" y="79236"/>
                  </a:lnTo>
                  <a:lnTo>
                    <a:pt x="722348" y="61361"/>
                  </a:lnTo>
                  <a:lnTo>
                    <a:pt x="675429" y="45592"/>
                  </a:lnTo>
                  <a:lnTo>
                    <a:pt x="626570" y="32016"/>
                  </a:lnTo>
                  <a:lnTo>
                    <a:pt x="575966" y="20717"/>
                  </a:lnTo>
                  <a:lnTo>
                    <a:pt x="523815" y="11781"/>
                  </a:lnTo>
                  <a:lnTo>
                    <a:pt x="470313" y="5293"/>
                  </a:lnTo>
                  <a:lnTo>
                    <a:pt x="415658" y="1337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8"/>
            <p:cNvSpPr/>
            <p:nvPr/>
          </p:nvSpPr>
          <p:spPr>
            <a:xfrm>
              <a:off x="4172203" y="3398837"/>
              <a:ext cx="885190" cy="431800"/>
            </a:xfrm>
            <a:custGeom>
              <a:avLst/>
              <a:gdLst/>
              <a:ahLst/>
              <a:cxnLst/>
              <a:rect l="l" t="t" r="r" b="b"/>
              <a:pathLst>
                <a:path w="885189" h="431800">
                  <a:moveTo>
                    <a:pt x="705091" y="0"/>
                  </a:moveTo>
                  <a:lnTo>
                    <a:pt x="647263" y="1431"/>
                  </a:lnTo>
                  <a:lnTo>
                    <a:pt x="590722" y="5651"/>
                  </a:lnTo>
                  <a:lnTo>
                    <a:pt x="535650" y="12549"/>
                  </a:lnTo>
                  <a:lnTo>
                    <a:pt x="482229" y="22013"/>
                  </a:lnTo>
                  <a:lnTo>
                    <a:pt x="430639" y="33932"/>
                  </a:lnTo>
                  <a:lnTo>
                    <a:pt x="381062" y="48195"/>
                  </a:lnTo>
                  <a:lnTo>
                    <a:pt x="333680" y="64692"/>
                  </a:lnTo>
                  <a:lnTo>
                    <a:pt x="288675" y="83311"/>
                  </a:lnTo>
                  <a:lnTo>
                    <a:pt x="246226" y="103940"/>
                  </a:lnTo>
                  <a:lnTo>
                    <a:pt x="206517" y="126469"/>
                  </a:lnTo>
                  <a:lnTo>
                    <a:pt x="169729" y="150787"/>
                  </a:lnTo>
                  <a:lnTo>
                    <a:pt x="136042" y="176782"/>
                  </a:lnTo>
                  <a:lnTo>
                    <a:pt x="105639" y="204344"/>
                  </a:lnTo>
                  <a:lnTo>
                    <a:pt x="78701" y="233361"/>
                  </a:lnTo>
                  <a:lnTo>
                    <a:pt x="55410" y="263722"/>
                  </a:lnTo>
                  <a:lnTo>
                    <a:pt x="20492" y="328032"/>
                  </a:lnTo>
                  <a:lnTo>
                    <a:pt x="2337" y="396385"/>
                  </a:lnTo>
                  <a:lnTo>
                    <a:pt x="0" y="431800"/>
                  </a:lnTo>
                  <a:lnTo>
                    <a:pt x="360045" y="431800"/>
                  </a:lnTo>
                  <a:lnTo>
                    <a:pt x="362883" y="392954"/>
                  </a:lnTo>
                  <a:lnTo>
                    <a:pt x="371254" y="354936"/>
                  </a:lnTo>
                  <a:lnTo>
                    <a:pt x="384942" y="317917"/>
                  </a:lnTo>
                  <a:lnTo>
                    <a:pt x="403730" y="282071"/>
                  </a:lnTo>
                  <a:lnTo>
                    <a:pt x="427402" y="247568"/>
                  </a:lnTo>
                  <a:lnTo>
                    <a:pt x="455740" y="214582"/>
                  </a:lnTo>
                  <a:lnTo>
                    <a:pt x="488530" y="183283"/>
                  </a:lnTo>
                  <a:lnTo>
                    <a:pt x="525554" y="153845"/>
                  </a:lnTo>
                  <a:lnTo>
                    <a:pt x="566596" y="126438"/>
                  </a:lnTo>
                  <a:lnTo>
                    <a:pt x="611441" y="101236"/>
                  </a:lnTo>
                  <a:lnTo>
                    <a:pt x="659870" y="78411"/>
                  </a:lnTo>
                  <a:lnTo>
                    <a:pt x="711668" y="58133"/>
                  </a:lnTo>
                  <a:lnTo>
                    <a:pt x="766619" y="40577"/>
                  </a:lnTo>
                  <a:lnTo>
                    <a:pt x="824506" y="25912"/>
                  </a:lnTo>
                  <a:lnTo>
                    <a:pt x="885113" y="14312"/>
                  </a:lnTo>
                  <a:lnTo>
                    <a:pt x="840745" y="8068"/>
                  </a:lnTo>
                  <a:lnTo>
                    <a:pt x="795859" y="3594"/>
                  </a:lnTo>
                  <a:lnTo>
                    <a:pt x="750595" y="900"/>
                  </a:lnTo>
                  <a:lnTo>
                    <a:pt x="705091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9"/>
            <p:cNvSpPr/>
            <p:nvPr/>
          </p:nvSpPr>
          <p:spPr>
            <a:xfrm>
              <a:off x="4172203" y="3398837"/>
              <a:ext cx="1910080" cy="431800"/>
            </a:xfrm>
            <a:custGeom>
              <a:avLst/>
              <a:gdLst/>
              <a:ahLst/>
              <a:cxnLst/>
              <a:rect l="l" t="t" r="r" b="b"/>
              <a:pathLst>
                <a:path w="1910079" h="431800">
                  <a:moveTo>
                    <a:pt x="885113" y="14312"/>
                  </a:moveTo>
                  <a:lnTo>
                    <a:pt x="824506" y="25912"/>
                  </a:lnTo>
                  <a:lnTo>
                    <a:pt x="766619" y="40577"/>
                  </a:lnTo>
                  <a:lnTo>
                    <a:pt x="711668" y="58133"/>
                  </a:lnTo>
                  <a:lnTo>
                    <a:pt x="659870" y="78411"/>
                  </a:lnTo>
                  <a:lnTo>
                    <a:pt x="611441" y="101236"/>
                  </a:lnTo>
                  <a:lnTo>
                    <a:pt x="566596" y="126438"/>
                  </a:lnTo>
                  <a:lnTo>
                    <a:pt x="525554" y="153845"/>
                  </a:lnTo>
                  <a:lnTo>
                    <a:pt x="488530" y="183283"/>
                  </a:lnTo>
                  <a:lnTo>
                    <a:pt x="455740" y="214582"/>
                  </a:lnTo>
                  <a:lnTo>
                    <a:pt x="427402" y="247568"/>
                  </a:lnTo>
                  <a:lnTo>
                    <a:pt x="403730" y="282071"/>
                  </a:lnTo>
                  <a:lnTo>
                    <a:pt x="384942" y="317917"/>
                  </a:lnTo>
                  <a:lnTo>
                    <a:pt x="371254" y="354936"/>
                  </a:lnTo>
                  <a:lnTo>
                    <a:pt x="362883" y="392954"/>
                  </a:lnTo>
                  <a:lnTo>
                    <a:pt x="360045" y="431800"/>
                  </a:lnTo>
                  <a:lnTo>
                    <a:pt x="0" y="431800"/>
                  </a:lnTo>
                  <a:lnTo>
                    <a:pt x="9228" y="361758"/>
                  </a:lnTo>
                  <a:lnTo>
                    <a:pt x="35946" y="295316"/>
                  </a:lnTo>
                  <a:lnTo>
                    <a:pt x="78701" y="233361"/>
                  </a:lnTo>
                  <a:lnTo>
                    <a:pt x="105639" y="204344"/>
                  </a:lnTo>
                  <a:lnTo>
                    <a:pt x="136042" y="176782"/>
                  </a:lnTo>
                  <a:lnTo>
                    <a:pt x="169729" y="150787"/>
                  </a:lnTo>
                  <a:lnTo>
                    <a:pt x="206517" y="126469"/>
                  </a:lnTo>
                  <a:lnTo>
                    <a:pt x="246226" y="103940"/>
                  </a:lnTo>
                  <a:lnTo>
                    <a:pt x="288675" y="83311"/>
                  </a:lnTo>
                  <a:lnTo>
                    <a:pt x="333680" y="64692"/>
                  </a:lnTo>
                  <a:lnTo>
                    <a:pt x="381062" y="48195"/>
                  </a:lnTo>
                  <a:lnTo>
                    <a:pt x="430639" y="33932"/>
                  </a:lnTo>
                  <a:lnTo>
                    <a:pt x="482229" y="22013"/>
                  </a:lnTo>
                  <a:lnTo>
                    <a:pt x="535650" y="12549"/>
                  </a:lnTo>
                  <a:lnTo>
                    <a:pt x="590722" y="5651"/>
                  </a:lnTo>
                  <a:lnTo>
                    <a:pt x="647263" y="1431"/>
                  </a:lnTo>
                  <a:lnTo>
                    <a:pt x="705091" y="0"/>
                  </a:lnTo>
                  <a:lnTo>
                    <a:pt x="1065136" y="0"/>
                  </a:lnTo>
                  <a:lnTo>
                    <a:pt x="1120749" y="1337"/>
                  </a:lnTo>
                  <a:lnTo>
                    <a:pt x="1175405" y="5293"/>
                  </a:lnTo>
                  <a:lnTo>
                    <a:pt x="1228906" y="11781"/>
                  </a:lnTo>
                  <a:lnTo>
                    <a:pt x="1281057" y="20717"/>
                  </a:lnTo>
                  <a:lnTo>
                    <a:pt x="1331661" y="32016"/>
                  </a:lnTo>
                  <a:lnTo>
                    <a:pt x="1380521" y="45592"/>
                  </a:lnTo>
                  <a:lnTo>
                    <a:pt x="1427439" y="61361"/>
                  </a:lnTo>
                  <a:lnTo>
                    <a:pt x="1472220" y="79236"/>
                  </a:lnTo>
                  <a:lnTo>
                    <a:pt x="1514667" y="99134"/>
                  </a:lnTo>
                  <a:lnTo>
                    <a:pt x="1554582" y="120968"/>
                  </a:lnTo>
                  <a:lnTo>
                    <a:pt x="1591770" y="144653"/>
                  </a:lnTo>
                  <a:lnTo>
                    <a:pt x="1626033" y="170105"/>
                  </a:lnTo>
                  <a:lnTo>
                    <a:pt x="1657174" y="197237"/>
                  </a:lnTo>
                  <a:lnTo>
                    <a:pt x="1684998" y="225966"/>
                  </a:lnTo>
                  <a:lnTo>
                    <a:pt x="1709307" y="256205"/>
                  </a:lnTo>
                  <a:lnTo>
                    <a:pt x="1729905" y="287870"/>
                  </a:lnTo>
                  <a:lnTo>
                    <a:pt x="1909927" y="287870"/>
                  </a:lnTo>
                  <a:lnTo>
                    <a:pt x="1590205" y="431800"/>
                  </a:lnTo>
                  <a:lnTo>
                    <a:pt x="1189837" y="287870"/>
                  </a:lnTo>
                  <a:lnTo>
                    <a:pt x="1369860" y="287870"/>
                  </a:lnTo>
                  <a:lnTo>
                    <a:pt x="1324953" y="225966"/>
                  </a:lnTo>
                  <a:lnTo>
                    <a:pt x="1297129" y="197237"/>
                  </a:lnTo>
                  <a:lnTo>
                    <a:pt x="1265988" y="170105"/>
                  </a:lnTo>
                  <a:lnTo>
                    <a:pt x="1231725" y="144653"/>
                  </a:lnTo>
                  <a:lnTo>
                    <a:pt x="1194537" y="120968"/>
                  </a:lnTo>
                  <a:lnTo>
                    <a:pt x="1154622" y="99134"/>
                  </a:lnTo>
                  <a:lnTo>
                    <a:pt x="1112175" y="79236"/>
                  </a:lnTo>
                  <a:lnTo>
                    <a:pt x="1067394" y="61361"/>
                  </a:lnTo>
                  <a:lnTo>
                    <a:pt x="1020476" y="45592"/>
                  </a:lnTo>
                  <a:lnTo>
                    <a:pt x="971616" y="32016"/>
                  </a:lnTo>
                  <a:lnTo>
                    <a:pt x="921012" y="20717"/>
                  </a:lnTo>
                  <a:lnTo>
                    <a:pt x="868861" y="11781"/>
                  </a:lnTo>
                  <a:lnTo>
                    <a:pt x="815360" y="5293"/>
                  </a:lnTo>
                  <a:lnTo>
                    <a:pt x="760704" y="1337"/>
                  </a:lnTo>
                  <a:lnTo>
                    <a:pt x="705091" y="0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60"/>
            <p:cNvSpPr/>
            <p:nvPr/>
          </p:nvSpPr>
          <p:spPr>
            <a:xfrm>
              <a:off x="5075275" y="5846758"/>
              <a:ext cx="1045844" cy="431800"/>
            </a:xfrm>
            <a:custGeom>
              <a:avLst/>
              <a:gdLst/>
              <a:ahLst/>
              <a:cxnLst/>
              <a:rect l="l" t="t" r="r" b="b"/>
              <a:pathLst>
                <a:path w="1045845" h="431800">
                  <a:moveTo>
                    <a:pt x="861923" y="143929"/>
                  </a:moveTo>
                  <a:lnTo>
                    <a:pt x="494576" y="143929"/>
                  </a:lnTo>
                  <a:lnTo>
                    <a:pt x="472575" y="176907"/>
                  </a:lnTo>
                  <a:lnTo>
                    <a:pt x="446376" y="208424"/>
                  </a:lnTo>
                  <a:lnTo>
                    <a:pt x="416191" y="238362"/>
                  </a:lnTo>
                  <a:lnTo>
                    <a:pt x="382230" y="266605"/>
                  </a:lnTo>
                  <a:lnTo>
                    <a:pt x="344705" y="293035"/>
                  </a:lnTo>
                  <a:lnTo>
                    <a:pt x="303828" y="317536"/>
                  </a:lnTo>
                  <a:lnTo>
                    <a:pt x="259810" y="339991"/>
                  </a:lnTo>
                  <a:lnTo>
                    <a:pt x="212861" y="360283"/>
                  </a:lnTo>
                  <a:lnTo>
                    <a:pt x="163195" y="378295"/>
                  </a:lnTo>
                  <a:lnTo>
                    <a:pt x="111021" y="393911"/>
                  </a:lnTo>
                  <a:lnTo>
                    <a:pt x="56553" y="407014"/>
                  </a:lnTo>
                  <a:lnTo>
                    <a:pt x="0" y="417487"/>
                  </a:lnTo>
                  <a:lnTo>
                    <a:pt x="54384" y="424785"/>
                  </a:lnTo>
                  <a:lnTo>
                    <a:pt x="108762" y="429499"/>
                  </a:lnTo>
                  <a:lnTo>
                    <a:pt x="162939" y="431693"/>
                  </a:lnTo>
                  <a:lnTo>
                    <a:pt x="216716" y="431428"/>
                  </a:lnTo>
                  <a:lnTo>
                    <a:pt x="269896" y="428768"/>
                  </a:lnTo>
                  <a:lnTo>
                    <a:pt x="322282" y="423774"/>
                  </a:lnTo>
                  <a:lnTo>
                    <a:pt x="373677" y="416510"/>
                  </a:lnTo>
                  <a:lnTo>
                    <a:pt x="423984" y="407014"/>
                  </a:lnTo>
                  <a:lnTo>
                    <a:pt x="472705" y="395421"/>
                  </a:lnTo>
                  <a:lnTo>
                    <a:pt x="519944" y="381720"/>
                  </a:lnTo>
                  <a:lnTo>
                    <a:pt x="565403" y="366000"/>
                  </a:lnTo>
                  <a:lnTo>
                    <a:pt x="608886" y="348321"/>
                  </a:lnTo>
                  <a:lnTo>
                    <a:pt x="650194" y="328748"/>
                  </a:lnTo>
                  <a:lnTo>
                    <a:pt x="689132" y="307342"/>
                  </a:lnTo>
                  <a:lnTo>
                    <a:pt x="725501" y="284166"/>
                  </a:lnTo>
                  <a:lnTo>
                    <a:pt x="759105" y="259283"/>
                  </a:lnTo>
                  <a:lnTo>
                    <a:pt x="789746" y="232755"/>
                  </a:lnTo>
                  <a:lnTo>
                    <a:pt x="817228" y="204645"/>
                  </a:lnTo>
                  <a:lnTo>
                    <a:pt x="841352" y="175015"/>
                  </a:lnTo>
                  <a:lnTo>
                    <a:pt x="861923" y="143929"/>
                  </a:lnTo>
                  <a:close/>
                </a:path>
                <a:path w="1045845" h="431800">
                  <a:moveTo>
                    <a:pt x="719391" y="0"/>
                  </a:moveTo>
                  <a:lnTo>
                    <a:pt x="310908" y="143929"/>
                  </a:lnTo>
                  <a:lnTo>
                    <a:pt x="1045590" y="143929"/>
                  </a:lnTo>
                  <a:lnTo>
                    <a:pt x="71939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61"/>
            <p:cNvSpPr/>
            <p:nvPr/>
          </p:nvSpPr>
          <p:spPr>
            <a:xfrm>
              <a:off x="4172216" y="5846758"/>
              <a:ext cx="1087120" cy="431800"/>
            </a:xfrm>
            <a:custGeom>
              <a:avLst/>
              <a:gdLst/>
              <a:ahLst/>
              <a:cxnLst/>
              <a:rect l="l" t="t" r="r" b="b"/>
              <a:pathLst>
                <a:path w="1087120" h="431800">
                  <a:moveTo>
                    <a:pt x="367347" y="0"/>
                  </a:moveTo>
                  <a:lnTo>
                    <a:pt x="0" y="0"/>
                  </a:lnTo>
                  <a:lnTo>
                    <a:pt x="2384" y="35414"/>
                  </a:lnTo>
                  <a:lnTo>
                    <a:pt x="20907" y="103767"/>
                  </a:lnTo>
                  <a:lnTo>
                    <a:pt x="56533" y="168077"/>
                  </a:lnTo>
                  <a:lnTo>
                    <a:pt x="80297" y="198438"/>
                  </a:lnTo>
                  <a:lnTo>
                    <a:pt x="107781" y="227455"/>
                  </a:lnTo>
                  <a:lnTo>
                    <a:pt x="138801" y="255017"/>
                  </a:lnTo>
                  <a:lnTo>
                    <a:pt x="173171" y="281012"/>
                  </a:lnTo>
                  <a:lnTo>
                    <a:pt x="210705" y="305330"/>
                  </a:lnTo>
                  <a:lnTo>
                    <a:pt x="251220" y="327859"/>
                  </a:lnTo>
                  <a:lnTo>
                    <a:pt x="294529" y="348488"/>
                  </a:lnTo>
                  <a:lnTo>
                    <a:pt x="340447" y="367107"/>
                  </a:lnTo>
                  <a:lnTo>
                    <a:pt x="388790" y="383604"/>
                  </a:lnTo>
                  <a:lnTo>
                    <a:pt x="439372" y="397867"/>
                  </a:lnTo>
                  <a:lnTo>
                    <a:pt x="492008" y="409786"/>
                  </a:lnTo>
                  <a:lnTo>
                    <a:pt x="546514" y="419250"/>
                  </a:lnTo>
                  <a:lnTo>
                    <a:pt x="602702" y="426148"/>
                  </a:lnTo>
                  <a:lnTo>
                    <a:pt x="660390" y="430368"/>
                  </a:lnTo>
                  <a:lnTo>
                    <a:pt x="719391" y="431800"/>
                  </a:lnTo>
                  <a:lnTo>
                    <a:pt x="1086738" y="431800"/>
                  </a:lnTo>
                  <a:lnTo>
                    <a:pt x="1027738" y="430368"/>
                  </a:lnTo>
                  <a:lnTo>
                    <a:pt x="970050" y="426148"/>
                  </a:lnTo>
                  <a:lnTo>
                    <a:pt x="913861" y="419250"/>
                  </a:lnTo>
                  <a:lnTo>
                    <a:pt x="859356" y="409786"/>
                  </a:lnTo>
                  <a:lnTo>
                    <a:pt x="806720" y="397867"/>
                  </a:lnTo>
                  <a:lnTo>
                    <a:pt x="756138" y="383604"/>
                  </a:lnTo>
                  <a:lnTo>
                    <a:pt x="707795" y="367107"/>
                  </a:lnTo>
                  <a:lnTo>
                    <a:pt x="661876" y="348488"/>
                  </a:lnTo>
                  <a:lnTo>
                    <a:pt x="618567" y="327859"/>
                  </a:lnTo>
                  <a:lnTo>
                    <a:pt x="578053" y="305330"/>
                  </a:lnTo>
                  <a:lnTo>
                    <a:pt x="540518" y="281012"/>
                  </a:lnTo>
                  <a:lnTo>
                    <a:pt x="506148" y="255017"/>
                  </a:lnTo>
                  <a:lnTo>
                    <a:pt x="475129" y="227455"/>
                  </a:lnTo>
                  <a:lnTo>
                    <a:pt x="447645" y="198438"/>
                  </a:lnTo>
                  <a:lnTo>
                    <a:pt x="423881" y="168077"/>
                  </a:lnTo>
                  <a:lnTo>
                    <a:pt x="388255" y="103767"/>
                  </a:lnTo>
                  <a:lnTo>
                    <a:pt x="369732" y="35414"/>
                  </a:lnTo>
                  <a:lnTo>
                    <a:pt x="367347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62"/>
            <p:cNvSpPr/>
            <p:nvPr/>
          </p:nvSpPr>
          <p:spPr>
            <a:xfrm>
              <a:off x="4172216" y="5846761"/>
              <a:ext cx="1948814" cy="431800"/>
            </a:xfrm>
            <a:custGeom>
              <a:avLst/>
              <a:gdLst/>
              <a:ahLst/>
              <a:cxnLst/>
              <a:rect l="l" t="t" r="r" b="b"/>
              <a:pathLst>
                <a:path w="1948814" h="431800">
                  <a:moveTo>
                    <a:pt x="903058" y="417487"/>
                  </a:moveTo>
                  <a:lnTo>
                    <a:pt x="959611" y="407014"/>
                  </a:lnTo>
                  <a:lnTo>
                    <a:pt x="1014080" y="393910"/>
                  </a:lnTo>
                  <a:lnTo>
                    <a:pt x="1066254" y="378294"/>
                  </a:lnTo>
                  <a:lnTo>
                    <a:pt x="1115920" y="360280"/>
                  </a:lnTo>
                  <a:lnTo>
                    <a:pt x="1162868" y="339987"/>
                  </a:lnTo>
                  <a:lnTo>
                    <a:pt x="1206887" y="317531"/>
                  </a:lnTo>
                  <a:lnTo>
                    <a:pt x="1247764" y="293030"/>
                  </a:lnTo>
                  <a:lnTo>
                    <a:pt x="1285289" y="266599"/>
                  </a:lnTo>
                  <a:lnTo>
                    <a:pt x="1319250" y="238357"/>
                  </a:lnTo>
                  <a:lnTo>
                    <a:pt x="1349435" y="208420"/>
                  </a:lnTo>
                  <a:lnTo>
                    <a:pt x="1375634" y="176905"/>
                  </a:lnTo>
                  <a:lnTo>
                    <a:pt x="1397635" y="143929"/>
                  </a:lnTo>
                  <a:lnTo>
                    <a:pt x="1213954" y="143929"/>
                  </a:lnTo>
                  <a:lnTo>
                    <a:pt x="1622450" y="0"/>
                  </a:lnTo>
                  <a:lnTo>
                    <a:pt x="1948649" y="143929"/>
                  </a:lnTo>
                  <a:lnTo>
                    <a:pt x="1764982" y="143929"/>
                  </a:lnTo>
                  <a:lnTo>
                    <a:pt x="1743967" y="175594"/>
                  </a:lnTo>
                  <a:lnTo>
                    <a:pt x="1719165" y="205833"/>
                  </a:lnTo>
                  <a:lnTo>
                    <a:pt x="1690778" y="234562"/>
                  </a:lnTo>
                  <a:lnTo>
                    <a:pt x="1659005" y="261694"/>
                  </a:lnTo>
                  <a:lnTo>
                    <a:pt x="1624047" y="287146"/>
                  </a:lnTo>
                  <a:lnTo>
                    <a:pt x="1586106" y="310831"/>
                  </a:lnTo>
                  <a:lnTo>
                    <a:pt x="1545381" y="332665"/>
                  </a:lnTo>
                  <a:lnTo>
                    <a:pt x="1502075" y="352563"/>
                  </a:lnTo>
                  <a:lnTo>
                    <a:pt x="1456386" y="370438"/>
                  </a:lnTo>
                  <a:lnTo>
                    <a:pt x="1408516" y="386207"/>
                  </a:lnTo>
                  <a:lnTo>
                    <a:pt x="1358667" y="399783"/>
                  </a:lnTo>
                  <a:lnTo>
                    <a:pt x="1307037" y="411082"/>
                  </a:lnTo>
                  <a:lnTo>
                    <a:pt x="1253829" y="420018"/>
                  </a:lnTo>
                  <a:lnTo>
                    <a:pt x="1199243" y="426506"/>
                  </a:lnTo>
                  <a:lnTo>
                    <a:pt x="1143479" y="430462"/>
                  </a:lnTo>
                  <a:lnTo>
                    <a:pt x="1086739" y="431799"/>
                  </a:lnTo>
                  <a:lnTo>
                    <a:pt x="719378" y="431799"/>
                  </a:lnTo>
                  <a:lnTo>
                    <a:pt x="660377" y="430368"/>
                  </a:lnTo>
                  <a:lnTo>
                    <a:pt x="602690" y="426148"/>
                  </a:lnTo>
                  <a:lnTo>
                    <a:pt x="546502" y="419250"/>
                  </a:lnTo>
                  <a:lnTo>
                    <a:pt x="491997" y="409786"/>
                  </a:lnTo>
                  <a:lnTo>
                    <a:pt x="439362" y="397867"/>
                  </a:lnTo>
                  <a:lnTo>
                    <a:pt x="388780" y="383604"/>
                  </a:lnTo>
                  <a:lnTo>
                    <a:pt x="340438" y="367107"/>
                  </a:lnTo>
                  <a:lnTo>
                    <a:pt x="294520" y="348488"/>
                  </a:lnTo>
                  <a:lnTo>
                    <a:pt x="251212" y="327859"/>
                  </a:lnTo>
                  <a:lnTo>
                    <a:pt x="210699" y="305330"/>
                  </a:lnTo>
                  <a:lnTo>
                    <a:pt x="173165" y="281012"/>
                  </a:lnTo>
                  <a:lnTo>
                    <a:pt x="138796" y="255017"/>
                  </a:lnTo>
                  <a:lnTo>
                    <a:pt x="107778" y="227455"/>
                  </a:lnTo>
                  <a:lnTo>
                    <a:pt x="80294" y="198438"/>
                  </a:lnTo>
                  <a:lnTo>
                    <a:pt x="56531" y="168077"/>
                  </a:lnTo>
                  <a:lnTo>
                    <a:pt x="20906" y="103767"/>
                  </a:lnTo>
                  <a:lnTo>
                    <a:pt x="2384" y="35414"/>
                  </a:lnTo>
                  <a:lnTo>
                    <a:pt x="0" y="0"/>
                  </a:lnTo>
                  <a:lnTo>
                    <a:pt x="367347" y="0"/>
                  </a:lnTo>
                  <a:lnTo>
                    <a:pt x="369732" y="35414"/>
                  </a:lnTo>
                  <a:lnTo>
                    <a:pt x="388255" y="103767"/>
                  </a:lnTo>
                  <a:lnTo>
                    <a:pt x="423881" y="168077"/>
                  </a:lnTo>
                  <a:lnTo>
                    <a:pt x="447645" y="198438"/>
                  </a:lnTo>
                  <a:lnTo>
                    <a:pt x="475129" y="227455"/>
                  </a:lnTo>
                  <a:lnTo>
                    <a:pt x="506148" y="255017"/>
                  </a:lnTo>
                  <a:lnTo>
                    <a:pt x="540518" y="281012"/>
                  </a:lnTo>
                  <a:lnTo>
                    <a:pt x="578053" y="305330"/>
                  </a:lnTo>
                  <a:lnTo>
                    <a:pt x="618567" y="327859"/>
                  </a:lnTo>
                  <a:lnTo>
                    <a:pt x="661876" y="348488"/>
                  </a:lnTo>
                  <a:lnTo>
                    <a:pt x="707795" y="367107"/>
                  </a:lnTo>
                  <a:lnTo>
                    <a:pt x="756138" y="383604"/>
                  </a:lnTo>
                  <a:lnTo>
                    <a:pt x="806720" y="397867"/>
                  </a:lnTo>
                  <a:lnTo>
                    <a:pt x="859356" y="409786"/>
                  </a:lnTo>
                  <a:lnTo>
                    <a:pt x="913861" y="419250"/>
                  </a:lnTo>
                  <a:lnTo>
                    <a:pt x="970050" y="426148"/>
                  </a:lnTo>
                  <a:lnTo>
                    <a:pt x="1027738" y="430368"/>
                  </a:lnTo>
                  <a:lnTo>
                    <a:pt x="1086739" y="431799"/>
                  </a:lnTo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FIR –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75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1314145" y="2811055"/>
            <a:ext cx="350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– Đáp ứng xung h(k)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20833" dirty="0">
                <a:latin typeface="Arial"/>
                <a:cs typeface="Arial"/>
              </a:rPr>
              <a:t>k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454345" y="2811055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(0 </a:t>
            </a:r>
            <a:r>
              <a:rPr sz="2400" dirty="0">
                <a:latin typeface="Arial"/>
                <a:cs typeface="Arial"/>
              </a:rPr>
              <a:t>≤ k ≤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339545" y="3176816"/>
            <a:ext cx="102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3693172" y="1829587"/>
            <a:ext cx="173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856951" y="1170344"/>
            <a:ext cx="4361815" cy="149923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Hiện thực không đệ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qui</a:t>
            </a:r>
            <a:endParaRPr sz="2800">
              <a:latin typeface="Arial"/>
              <a:cs typeface="Arial"/>
            </a:endParaRPr>
          </a:p>
          <a:p>
            <a:pPr marL="1955164">
              <a:lnSpc>
                <a:spcPct val="100000"/>
              </a:lnSpc>
              <a:spcBef>
                <a:spcPts val="1170"/>
              </a:spcBef>
            </a:pPr>
            <a:r>
              <a:rPr sz="240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337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-130" dirty="0">
                <a:solidFill>
                  <a:srgbClr val="7F00FF"/>
                </a:solidFill>
                <a:latin typeface="Times New Roman"/>
                <a:cs typeface="Times New Roman"/>
              </a:rPr>
              <a:t>b</a:t>
            </a:r>
            <a:r>
              <a:rPr sz="2100" i="1" spc="-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00" i="1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1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788920">
              <a:lnSpc>
                <a:spcPct val="100000"/>
              </a:lnSpc>
              <a:spcBef>
                <a:spcPts val="165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1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2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3676219" y="3714750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5086" y="0"/>
                </a:lnTo>
              </a:path>
            </a:pathLst>
          </a:custGeom>
          <a:ln w="12700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3939971" y="3281362"/>
            <a:ext cx="17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2838132" y="3473450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4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4797633" y="3473450"/>
            <a:ext cx="96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400" spc="3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i="1" spc="-2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2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400" i="1" spc="-4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4494060" y="3290099"/>
            <a:ext cx="173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4418177" y="3390900"/>
            <a:ext cx="35052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00"/>
              </a:spcBef>
            </a:pPr>
            <a:r>
              <a:rPr sz="3600" spc="-15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  <a:p>
            <a:pPr marL="27940">
              <a:lnSpc>
                <a:spcPts val="1490"/>
              </a:lnSpc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400" i="1" spc="-2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spc="2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3688595" y="3634270"/>
            <a:ext cx="718185" cy="9118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40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400" spc="8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65405" algn="ctr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3657834" y="458787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777" y="0"/>
                </a:lnTo>
              </a:path>
            </a:pathLst>
          </a:custGeom>
          <a:ln w="12700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 txBox="1"/>
          <p:nvPr/>
        </p:nvSpPr>
        <p:spPr>
          <a:xfrm>
            <a:off x="2809729" y="4346573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h</a:t>
            </a:r>
            <a:r>
              <a:rPr sz="2400" spc="2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2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5563335" y="4346511"/>
            <a:ext cx="119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400" spc="-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400" spc="-3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3670529" y="4584622"/>
            <a:ext cx="71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40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400" spc="8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3"/>
          <p:cNvGrpSpPr/>
          <p:nvPr/>
        </p:nvGrpSpPr>
        <p:grpSpPr>
          <a:xfrm>
            <a:off x="2945892" y="5049011"/>
            <a:ext cx="601980" cy="481330"/>
            <a:chOff x="2945892" y="5049011"/>
            <a:chExt cx="601980" cy="481330"/>
          </a:xfrm>
        </p:grpSpPr>
        <p:sp>
          <p:nvSpPr>
            <p:cNvPr id="22" name="object 24"/>
            <p:cNvSpPr/>
            <p:nvPr/>
          </p:nvSpPr>
          <p:spPr>
            <a:xfrm>
              <a:off x="2945892" y="5049011"/>
              <a:ext cx="601980" cy="4808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3017481" y="5121274"/>
              <a:ext cx="461009" cy="338455"/>
            </a:xfrm>
            <a:custGeom>
              <a:avLst/>
              <a:gdLst/>
              <a:ahLst/>
              <a:cxnLst/>
              <a:rect l="l" t="t" r="r" b="b"/>
              <a:pathLst>
                <a:path w="461010" h="338454">
                  <a:moveTo>
                    <a:pt x="460908" y="0"/>
                  </a:moveTo>
                  <a:lnTo>
                    <a:pt x="0" y="0"/>
                  </a:lnTo>
                  <a:lnTo>
                    <a:pt x="0" y="338137"/>
                  </a:lnTo>
                  <a:lnTo>
                    <a:pt x="460908" y="338137"/>
                  </a:lnTo>
                  <a:lnTo>
                    <a:pt x="46090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3017481" y="5121274"/>
              <a:ext cx="461009" cy="338455"/>
            </a:xfrm>
            <a:custGeom>
              <a:avLst/>
              <a:gdLst/>
              <a:ahLst/>
              <a:cxnLst/>
              <a:rect l="l" t="t" r="r" b="b"/>
              <a:pathLst>
                <a:path w="461010" h="338454">
                  <a:moveTo>
                    <a:pt x="0" y="0"/>
                  </a:moveTo>
                  <a:lnTo>
                    <a:pt x="460908" y="0"/>
                  </a:lnTo>
                  <a:lnTo>
                    <a:pt x="460908" y="338137"/>
                  </a:lnTo>
                  <a:lnTo>
                    <a:pt x="0" y="3381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7"/>
          <p:cNvSpPr txBox="1"/>
          <p:nvPr/>
        </p:nvSpPr>
        <p:spPr>
          <a:xfrm>
            <a:off x="3070821" y="5087239"/>
            <a:ext cx="3517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b="1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6" name="object 28"/>
          <p:cNvGrpSpPr/>
          <p:nvPr/>
        </p:nvGrpSpPr>
        <p:grpSpPr>
          <a:xfrm>
            <a:off x="3477196" y="5907079"/>
            <a:ext cx="325755" cy="290830"/>
            <a:chOff x="3477196" y="5907079"/>
            <a:chExt cx="325755" cy="290830"/>
          </a:xfrm>
        </p:grpSpPr>
        <p:sp>
          <p:nvSpPr>
            <p:cNvPr id="27" name="object 29"/>
            <p:cNvSpPr/>
            <p:nvPr/>
          </p:nvSpPr>
          <p:spPr>
            <a:xfrm>
              <a:off x="3483546" y="5913429"/>
              <a:ext cx="313055" cy="278130"/>
            </a:xfrm>
            <a:custGeom>
              <a:avLst/>
              <a:gdLst/>
              <a:ahLst/>
              <a:cxnLst/>
              <a:rect l="l" t="t" r="r" b="b"/>
              <a:pathLst>
                <a:path w="313054" h="278129">
                  <a:moveTo>
                    <a:pt x="156502" y="0"/>
                  </a:moveTo>
                  <a:lnTo>
                    <a:pt x="107034" y="7081"/>
                  </a:lnTo>
                  <a:lnTo>
                    <a:pt x="64072" y="26801"/>
                  </a:lnTo>
                  <a:lnTo>
                    <a:pt x="30195" y="56872"/>
                  </a:lnTo>
                  <a:lnTo>
                    <a:pt x="7978" y="95004"/>
                  </a:lnTo>
                  <a:lnTo>
                    <a:pt x="0" y="138912"/>
                  </a:lnTo>
                  <a:lnTo>
                    <a:pt x="7978" y="182820"/>
                  </a:lnTo>
                  <a:lnTo>
                    <a:pt x="30195" y="220953"/>
                  </a:lnTo>
                  <a:lnTo>
                    <a:pt x="64072" y="251023"/>
                  </a:lnTo>
                  <a:lnTo>
                    <a:pt x="107034" y="270743"/>
                  </a:lnTo>
                  <a:lnTo>
                    <a:pt x="156502" y="277825"/>
                  </a:lnTo>
                  <a:lnTo>
                    <a:pt x="205969" y="270743"/>
                  </a:lnTo>
                  <a:lnTo>
                    <a:pt x="248931" y="251023"/>
                  </a:lnTo>
                  <a:lnTo>
                    <a:pt x="282809" y="220953"/>
                  </a:lnTo>
                  <a:lnTo>
                    <a:pt x="305025" y="182820"/>
                  </a:lnTo>
                  <a:lnTo>
                    <a:pt x="313004" y="138912"/>
                  </a:lnTo>
                  <a:lnTo>
                    <a:pt x="305025" y="95004"/>
                  </a:lnTo>
                  <a:lnTo>
                    <a:pt x="282809" y="56872"/>
                  </a:lnTo>
                  <a:lnTo>
                    <a:pt x="248931" y="26801"/>
                  </a:lnTo>
                  <a:lnTo>
                    <a:pt x="205969" y="7081"/>
                  </a:lnTo>
                  <a:lnTo>
                    <a:pt x="15650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3483546" y="5913429"/>
              <a:ext cx="313055" cy="278130"/>
            </a:xfrm>
            <a:custGeom>
              <a:avLst/>
              <a:gdLst/>
              <a:ahLst/>
              <a:cxnLst/>
              <a:rect l="l" t="t" r="r" b="b"/>
              <a:pathLst>
                <a:path w="313054" h="278129">
                  <a:moveTo>
                    <a:pt x="0" y="138912"/>
                  </a:moveTo>
                  <a:lnTo>
                    <a:pt x="7978" y="95004"/>
                  </a:lnTo>
                  <a:lnTo>
                    <a:pt x="30195" y="56872"/>
                  </a:lnTo>
                  <a:lnTo>
                    <a:pt x="64072" y="26801"/>
                  </a:lnTo>
                  <a:lnTo>
                    <a:pt x="107034" y="7081"/>
                  </a:lnTo>
                  <a:lnTo>
                    <a:pt x="156502" y="0"/>
                  </a:lnTo>
                  <a:lnTo>
                    <a:pt x="205969" y="7081"/>
                  </a:lnTo>
                  <a:lnTo>
                    <a:pt x="248931" y="26801"/>
                  </a:lnTo>
                  <a:lnTo>
                    <a:pt x="282809" y="56872"/>
                  </a:lnTo>
                  <a:lnTo>
                    <a:pt x="305025" y="95004"/>
                  </a:lnTo>
                  <a:lnTo>
                    <a:pt x="313004" y="138912"/>
                  </a:lnTo>
                  <a:lnTo>
                    <a:pt x="305025" y="182820"/>
                  </a:lnTo>
                  <a:lnTo>
                    <a:pt x="282809" y="220953"/>
                  </a:lnTo>
                  <a:lnTo>
                    <a:pt x="248931" y="251023"/>
                  </a:lnTo>
                  <a:lnTo>
                    <a:pt x="205969" y="270743"/>
                  </a:lnTo>
                  <a:lnTo>
                    <a:pt x="156502" y="277825"/>
                  </a:lnTo>
                  <a:lnTo>
                    <a:pt x="107034" y="270743"/>
                  </a:lnTo>
                  <a:lnTo>
                    <a:pt x="64072" y="251023"/>
                  </a:lnTo>
                  <a:lnTo>
                    <a:pt x="30195" y="220953"/>
                  </a:lnTo>
                  <a:lnTo>
                    <a:pt x="7978" y="182820"/>
                  </a:lnTo>
                  <a:lnTo>
                    <a:pt x="0" y="138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1"/>
          <p:cNvSpPr txBox="1"/>
          <p:nvPr/>
        </p:nvSpPr>
        <p:spPr>
          <a:xfrm>
            <a:off x="3561054" y="589638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2"/>
          <p:cNvSpPr/>
          <p:nvPr/>
        </p:nvSpPr>
        <p:spPr>
          <a:xfrm>
            <a:off x="3725417" y="5049011"/>
            <a:ext cx="603503" cy="480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 txBox="1"/>
          <p:nvPr/>
        </p:nvSpPr>
        <p:spPr>
          <a:xfrm>
            <a:off x="3796550" y="5121275"/>
            <a:ext cx="461009" cy="3384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755"/>
              </a:lnSpc>
            </a:pPr>
            <a:r>
              <a:rPr sz="2400" b="1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b="1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4"/>
          <p:cNvSpPr/>
          <p:nvPr/>
        </p:nvSpPr>
        <p:spPr>
          <a:xfrm>
            <a:off x="4505705" y="5049011"/>
            <a:ext cx="602741" cy="480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 txBox="1"/>
          <p:nvPr/>
        </p:nvSpPr>
        <p:spPr>
          <a:xfrm>
            <a:off x="4577334" y="5121275"/>
            <a:ext cx="461009" cy="3384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755"/>
              </a:lnSpc>
            </a:pPr>
            <a:r>
              <a:rPr sz="2400" b="1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b="1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6"/>
          <p:cNvSpPr/>
          <p:nvPr/>
        </p:nvSpPr>
        <p:spPr>
          <a:xfrm>
            <a:off x="6065520" y="5049011"/>
            <a:ext cx="601979" cy="480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/>
          <p:cNvSpPr txBox="1"/>
          <p:nvPr/>
        </p:nvSpPr>
        <p:spPr>
          <a:xfrm>
            <a:off x="5071973" y="5155057"/>
            <a:ext cx="1012825" cy="1885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0345" algn="l"/>
                <a:tab pos="791210" algn="l"/>
                <a:tab pos="999490" algn="l"/>
              </a:tabLst>
            </a:pPr>
            <a:r>
              <a:rPr sz="1050" b="1" u="sng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0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u="dash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50" b="1" u="dash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050" b="1" u="dash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50" b="1" u="dash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8"/>
          <p:cNvSpPr txBox="1"/>
          <p:nvPr/>
        </p:nvSpPr>
        <p:spPr>
          <a:xfrm>
            <a:off x="6137186" y="5121275"/>
            <a:ext cx="461009" cy="3384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755"/>
              </a:lnSpc>
            </a:pPr>
            <a:r>
              <a:rPr sz="2400" b="1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b="1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7" name="object 39"/>
          <p:cNvGrpSpPr/>
          <p:nvPr/>
        </p:nvGrpSpPr>
        <p:grpSpPr>
          <a:xfrm>
            <a:off x="4259694" y="5907079"/>
            <a:ext cx="324485" cy="290830"/>
            <a:chOff x="4259694" y="5907079"/>
            <a:chExt cx="324485" cy="290830"/>
          </a:xfrm>
        </p:grpSpPr>
        <p:sp>
          <p:nvSpPr>
            <p:cNvPr id="38" name="object 40"/>
            <p:cNvSpPr/>
            <p:nvPr/>
          </p:nvSpPr>
          <p:spPr>
            <a:xfrm>
              <a:off x="4266044" y="5913429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5" h="278129">
                  <a:moveTo>
                    <a:pt x="155638" y="0"/>
                  </a:moveTo>
                  <a:lnTo>
                    <a:pt x="106445" y="7081"/>
                  </a:lnTo>
                  <a:lnTo>
                    <a:pt x="63721" y="26801"/>
                  </a:lnTo>
                  <a:lnTo>
                    <a:pt x="30030" y="56872"/>
                  </a:lnTo>
                  <a:lnTo>
                    <a:pt x="7934" y="95004"/>
                  </a:lnTo>
                  <a:lnTo>
                    <a:pt x="0" y="138912"/>
                  </a:lnTo>
                  <a:lnTo>
                    <a:pt x="7934" y="182820"/>
                  </a:lnTo>
                  <a:lnTo>
                    <a:pt x="30030" y="220953"/>
                  </a:lnTo>
                  <a:lnTo>
                    <a:pt x="63721" y="251023"/>
                  </a:lnTo>
                  <a:lnTo>
                    <a:pt x="106445" y="270743"/>
                  </a:lnTo>
                  <a:lnTo>
                    <a:pt x="155638" y="277825"/>
                  </a:lnTo>
                  <a:lnTo>
                    <a:pt x="204835" y="270743"/>
                  </a:lnTo>
                  <a:lnTo>
                    <a:pt x="247560" y="251023"/>
                  </a:lnTo>
                  <a:lnTo>
                    <a:pt x="281250" y="220953"/>
                  </a:lnTo>
                  <a:lnTo>
                    <a:pt x="303343" y="182820"/>
                  </a:lnTo>
                  <a:lnTo>
                    <a:pt x="311277" y="138912"/>
                  </a:lnTo>
                  <a:lnTo>
                    <a:pt x="303343" y="95004"/>
                  </a:lnTo>
                  <a:lnTo>
                    <a:pt x="281250" y="56872"/>
                  </a:lnTo>
                  <a:lnTo>
                    <a:pt x="247560" y="26801"/>
                  </a:lnTo>
                  <a:lnTo>
                    <a:pt x="204835" y="7081"/>
                  </a:lnTo>
                  <a:lnTo>
                    <a:pt x="15563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1"/>
            <p:cNvSpPr/>
            <p:nvPr/>
          </p:nvSpPr>
          <p:spPr>
            <a:xfrm>
              <a:off x="4266044" y="5913429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5" h="278129">
                  <a:moveTo>
                    <a:pt x="0" y="138912"/>
                  </a:moveTo>
                  <a:lnTo>
                    <a:pt x="7934" y="95004"/>
                  </a:lnTo>
                  <a:lnTo>
                    <a:pt x="30030" y="56872"/>
                  </a:lnTo>
                  <a:lnTo>
                    <a:pt x="63721" y="26801"/>
                  </a:lnTo>
                  <a:lnTo>
                    <a:pt x="106445" y="7081"/>
                  </a:lnTo>
                  <a:lnTo>
                    <a:pt x="155638" y="0"/>
                  </a:lnTo>
                  <a:lnTo>
                    <a:pt x="204835" y="7081"/>
                  </a:lnTo>
                  <a:lnTo>
                    <a:pt x="247560" y="26801"/>
                  </a:lnTo>
                  <a:lnTo>
                    <a:pt x="281250" y="56872"/>
                  </a:lnTo>
                  <a:lnTo>
                    <a:pt x="303343" y="95004"/>
                  </a:lnTo>
                  <a:lnTo>
                    <a:pt x="311277" y="138912"/>
                  </a:lnTo>
                  <a:lnTo>
                    <a:pt x="303343" y="182820"/>
                  </a:lnTo>
                  <a:lnTo>
                    <a:pt x="281250" y="220953"/>
                  </a:lnTo>
                  <a:lnTo>
                    <a:pt x="247560" y="251023"/>
                  </a:lnTo>
                  <a:lnTo>
                    <a:pt x="204835" y="270743"/>
                  </a:lnTo>
                  <a:lnTo>
                    <a:pt x="155638" y="277825"/>
                  </a:lnTo>
                  <a:lnTo>
                    <a:pt x="106445" y="270743"/>
                  </a:lnTo>
                  <a:lnTo>
                    <a:pt x="63721" y="251023"/>
                  </a:lnTo>
                  <a:lnTo>
                    <a:pt x="30030" y="220953"/>
                  </a:lnTo>
                  <a:lnTo>
                    <a:pt x="7934" y="182820"/>
                  </a:lnTo>
                  <a:lnTo>
                    <a:pt x="0" y="138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2"/>
          <p:cNvSpPr txBox="1"/>
          <p:nvPr/>
        </p:nvSpPr>
        <p:spPr>
          <a:xfrm>
            <a:off x="4342561" y="589638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3"/>
          <p:cNvGrpSpPr/>
          <p:nvPr/>
        </p:nvGrpSpPr>
        <p:grpSpPr>
          <a:xfrm>
            <a:off x="6598615" y="5907079"/>
            <a:ext cx="324485" cy="290830"/>
            <a:chOff x="6598615" y="5907079"/>
            <a:chExt cx="324485" cy="290830"/>
          </a:xfrm>
        </p:grpSpPr>
        <p:sp>
          <p:nvSpPr>
            <p:cNvPr id="42" name="object 44"/>
            <p:cNvSpPr/>
            <p:nvPr/>
          </p:nvSpPr>
          <p:spPr>
            <a:xfrm>
              <a:off x="6604965" y="5913429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4" h="278129">
                  <a:moveTo>
                    <a:pt x="155638" y="0"/>
                  </a:moveTo>
                  <a:lnTo>
                    <a:pt x="106445" y="7081"/>
                  </a:lnTo>
                  <a:lnTo>
                    <a:pt x="63721" y="26801"/>
                  </a:lnTo>
                  <a:lnTo>
                    <a:pt x="30030" y="56872"/>
                  </a:lnTo>
                  <a:lnTo>
                    <a:pt x="7934" y="95004"/>
                  </a:lnTo>
                  <a:lnTo>
                    <a:pt x="0" y="138912"/>
                  </a:lnTo>
                  <a:lnTo>
                    <a:pt x="7934" y="182820"/>
                  </a:lnTo>
                  <a:lnTo>
                    <a:pt x="30030" y="220953"/>
                  </a:lnTo>
                  <a:lnTo>
                    <a:pt x="63721" y="251023"/>
                  </a:lnTo>
                  <a:lnTo>
                    <a:pt x="106445" y="270743"/>
                  </a:lnTo>
                  <a:lnTo>
                    <a:pt x="155638" y="277825"/>
                  </a:lnTo>
                  <a:lnTo>
                    <a:pt x="204831" y="270743"/>
                  </a:lnTo>
                  <a:lnTo>
                    <a:pt x="247555" y="251023"/>
                  </a:lnTo>
                  <a:lnTo>
                    <a:pt x="281246" y="220953"/>
                  </a:lnTo>
                  <a:lnTo>
                    <a:pt x="303342" y="182820"/>
                  </a:lnTo>
                  <a:lnTo>
                    <a:pt x="311277" y="138912"/>
                  </a:lnTo>
                  <a:lnTo>
                    <a:pt x="303343" y="95004"/>
                  </a:lnTo>
                  <a:lnTo>
                    <a:pt x="281250" y="56872"/>
                  </a:lnTo>
                  <a:lnTo>
                    <a:pt x="247560" y="26801"/>
                  </a:lnTo>
                  <a:lnTo>
                    <a:pt x="204835" y="7081"/>
                  </a:lnTo>
                  <a:lnTo>
                    <a:pt x="15563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6604965" y="5913429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4" h="278129">
                  <a:moveTo>
                    <a:pt x="0" y="138912"/>
                  </a:moveTo>
                  <a:lnTo>
                    <a:pt x="7934" y="95004"/>
                  </a:lnTo>
                  <a:lnTo>
                    <a:pt x="30030" y="56872"/>
                  </a:lnTo>
                  <a:lnTo>
                    <a:pt x="63721" y="26801"/>
                  </a:lnTo>
                  <a:lnTo>
                    <a:pt x="106445" y="7081"/>
                  </a:lnTo>
                  <a:lnTo>
                    <a:pt x="155638" y="0"/>
                  </a:lnTo>
                  <a:lnTo>
                    <a:pt x="204835" y="7081"/>
                  </a:lnTo>
                  <a:lnTo>
                    <a:pt x="247560" y="26801"/>
                  </a:lnTo>
                  <a:lnTo>
                    <a:pt x="281250" y="56872"/>
                  </a:lnTo>
                  <a:lnTo>
                    <a:pt x="303343" y="95004"/>
                  </a:lnTo>
                  <a:lnTo>
                    <a:pt x="311277" y="138912"/>
                  </a:lnTo>
                  <a:lnTo>
                    <a:pt x="303342" y="182820"/>
                  </a:lnTo>
                  <a:lnTo>
                    <a:pt x="281246" y="220953"/>
                  </a:lnTo>
                  <a:lnTo>
                    <a:pt x="247555" y="251023"/>
                  </a:lnTo>
                  <a:lnTo>
                    <a:pt x="204831" y="270743"/>
                  </a:lnTo>
                  <a:lnTo>
                    <a:pt x="155638" y="277825"/>
                  </a:lnTo>
                  <a:lnTo>
                    <a:pt x="106445" y="270743"/>
                  </a:lnTo>
                  <a:lnTo>
                    <a:pt x="63721" y="251023"/>
                  </a:lnTo>
                  <a:lnTo>
                    <a:pt x="30030" y="220953"/>
                  </a:lnTo>
                  <a:lnTo>
                    <a:pt x="7934" y="182820"/>
                  </a:lnTo>
                  <a:lnTo>
                    <a:pt x="0" y="138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6"/>
          <p:cNvSpPr txBox="1"/>
          <p:nvPr/>
        </p:nvSpPr>
        <p:spPr>
          <a:xfrm>
            <a:off x="6681482" y="589638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7"/>
          <p:cNvSpPr/>
          <p:nvPr/>
        </p:nvSpPr>
        <p:spPr>
          <a:xfrm>
            <a:off x="5280190" y="52641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8"/>
          <p:cNvGrpSpPr/>
          <p:nvPr/>
        </p:nvGrpSpPr>
        <p:grpSpPr>
          <a:xfrm>
            <a:off x="2541625" y="5264150"/>
            <a:ext cx="5155565" cy="831850"/>
            <a:chOff x="2541625" y="5264150"/>
            <a:chExt cx="5155565" cy="831850"/>
          </a:xfrm>
        </p:grpSpPr>
        <p:sp>
          <p:nvSpPr>
            <p:cNvPr id="47" name="object 49"/>
            <p:cNvSpPr/>
            <p:nvPr/>
          </p:nvSpPr>
          <p:spPr>
            <a:xfrm>
              <a:off x="2547975" y="5302250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>
                  <a:moveTo>
                    <a:pt x="0" y="0"/>
                  </a:moveTo>
                  <a:lnTo>
                    <a:pt x="40600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2941281" y="5264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1"/>
            <p:cNvSpPr/>
            <p:nvPr/>
          </p:nvSpPr>
          <p:spPr>
            <a:xfrm>
              <a:off x="3523094" y="5302250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94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2"/>
            <p:cNvSpPr/>
            <p:nvPr/>
          </p:nvSpPr>
          <p:spPr>
            <a:xfrm>
              <a:off x="3720350" y="5264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3"/>
            <p:cNvSpPr/>
            <p:nvPr/>
          </p:nvSpPr>
          <p:spPr>
            <a:xfrm>
              <a:off x="3640048" y="5302250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0"/>
                  </a:moveTo>
                  <a:lnTo>
                    <a:pt x="0" y="547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3601948" y="58372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4303877" y="5302250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94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4501134" y="5264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4420831" y="5302250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0"/>
                  </a:moveTo>
                  <a:lnTo>
                    <a:pt x="0" y="547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4382731" y="58372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4577334" y="6057898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5">
                  <a:moveTo>
                    <a:pt x="0" y="0"/>
                  </a:moveTo>
                  <a:lnTo>
                    <a:pt x="71556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5280203" y="5264149"/>
              <a:ext cx="855344" cy="831850"/>
            </a:xfrm>
            <a:custGeom>
              <a:avLst/>
              <a:gdLst/>
              <a:ahLst/>
              <a:cxnLst/>
              <a:rect l="l" t="t" r="r" b="b"/>
              <a:pathLst>
                <a:path w="855345" h="831850">
                  <a:moveTo>
                    <a:pt x="76200" y="793750"/>
                  </a:moveTo>
                  <a:lnTo>
                    <a:pt x="0" y="755650"/>
                  </a:lnTo>
                  <a:lnTo>
                    <a:pt x="0" y="831850"/>
                  </a:lnTo>
                  <a:lnTo>
                    <a:pt x="76200" y="793750"/>
                  </a:lnTo>
                  <a:close/>
                </a:path>
                <a:path w="855345" h="831850">
                  <a:moveTo>
                    <a:pt x="855256" y="38100"/>
                  </a:moveTo>
                  <a:lnTo>
                    <a:pt x="779056" y="0"/>
                  </a:lnTo>
                  <a:lnTo>
                    <a:pt x="779056" y="76200"/>
                  </a:lnTo>
                  <a:lnTo>
                    <a:pt x="85525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6761467" y="5302250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0"/>
                  </a:moveTo>
                  <a:lnTo>
                    <a:pt x="0" y="5476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6723367" y="58372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6644525" y="5302250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>
                  <a:moveTo>
                    <a:pt x="0" y="0"/>
                  </a:moveTo>
                  <a:lnTo>
                    <a:pt x="11694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5863729" y="6057898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77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5"/>
            <p:cNvSpPr/>
            <p:nvPr/>
          </p:nvSpPr>
          <p:spPr>
            <a:xfrm>
              <a:off x="6528765" y="60197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5356390" y="605789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507339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3796550" y="6057898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>
                  <a:moveTo>
                    <a:pt x="0" y="0"/>
                  </a:moveTo>
                  <a:lnTo>
                    <a:pt x="4042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4188129" y="60197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6917969" y="6057898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5">
                  <a:moveTo>
                    <a:pt x="0" y="0"/>
                  </a:moveTo>
                  <a:lnTo>
                    <a:pt x="71556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7620838" y="60197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1"/>
            <p:cNvSpPr/>
            <p:nvPr/>
          </p:nvSpPr>
          <p:spPr>
            <a:xfrm>
              <a:off x="2821419" y="5302250"/>
              <a:ext cx="600710" cy="755650"/>
            </a:xfrm>
            <a:custGeom>
              <a:avLst/>
              <a:gdLst/>
              <a:ahLst/>
              <a:cxnLst/>
              <a:rect l="l" t="t" r="r" b="b"/>
              <a:pathLst>
                <a:path w="600710" h="755650">
                  <a:moveTo>
                    <a:pt x="0" y="0"/>
                  </a:moveTo>
                  <a:lnTo>
                    <a:pt x="0" y="755650"/>
                  </a:lnTo>
                  <a:lnTo>
                    <a:pt x="600341" y="755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3409061" y="60197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3"/>
          <p:cNvSpPr txBox="1"/>
          <p:nvPr/>
        </p:nvSpPr>
        <p:spPr>
          <a:xfrm>
            <a:off x="2526969" y="5003736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x(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4"/>
          <p:cNvSpPr txBox="1"/>
          <p:nvPr/>
        </p:nvSpPr>
        <p:spPr>
          <a:xfrm>
            <a:off x="7268465" y="5748174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5"/>
          <p:cNvSpPr txBox="1"/>
          <p:nvPr/>
        </p:nvSpPr>
        <p:spPr>
          <a:xfrm>
            <a:off x="6937946" y="6039927"/>
            <a:ext cx="493395" cy="6032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80059" algn="l"/>
              </a:tabLst>
            </a:pPr>
            <a:r>
              <a:rPr sz="1600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600" u="sng" spc="-10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M+1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FIR –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  <a:endParaRPr lang="en-US" dirty="0"/>
          </a:p>
        </p:txBody>
      </p:sp>
      <p:grpSp>
        <p:nvGrpSpPr>
          <p:cNvPr id="118" name="object 3"/>
          <p:cNvGrpSpPr/>
          <p:nvPr/>
        </p:nvGrpSpPr>
        <p:grpSpPr>
          <a:xfrm>
            <a:off x="2309759" y="4895430"/>
            <a:ext cx="3112478" cy="950275"/>
            <a:chOff x="2697479" y="5025390"/>
            <a:chExt cx="3112478" cy="950275"/>
          </a:xfrm>
        </p:grpSpPr>
        <p:sp>
          <p:nvSpPr>
            <p:cNvPr id="120" name="object 5"/>
            <p:cNvSpPr/>
            <p:nvPr/>
          </p:nvSpPr>
          <p:spPr>
            <a:xfrm>
              <a:off x="5498172" y="5697535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5" h="278129">
                  <a:moveTo>
                    <a:pt x="155638" y="0"/>
                  </a:moveTo>
                  <a:lnTo>
                    <a:pt x="106445" y="7081"/>
                  </a:lnTo>
                  <a:lnTo>
                    <a:pt x="63721" y="26801"/>
                  </a:lnTo>
                  <a:lnTo>
                    <a:pt x="30030" y="56872"/>
                  </a:lnTo>
                  <a:lnTo>
                    <a:pt x="7934" y="95004"/>
                  </a:lnTo>
                  <a:lnTo>
                    <a:pt x="0" y="138912"/>
                  </a:lnTo>
                  <a:lnTo>
                    <a:pt x="7934" y="182820"/>
                  </a:lnTo>
                  <a:lnTo>
                    <a:pt x="30030" y="220953"/>
                  </a:lnTo>
                  <a:lnTo>
                    <a:pt x="63721" y="251023"/>
                  </a:lnTo>
                  <a:lnTo>
                    <a:pt x="106445" y="270743"/>
                  </a:lnTo>
                  <a:lnTo>
                    <a:pt x="155638" y="277825"/>
                  </a:lnTo>
                  <a:lnTo>
                    <a:pt x="204835" y="270743"/>
                  </a:lnTo>
                  <a:lnTo>
                    <a:pt x="247560" y="251023"/>
                  </a:lnTo>
                  <a:lnTo>
                    <a:pt x="281250" y="220953"/>
                  </a:lnTo>
                  <a:lnTo>
                    <a:pt x="303343" y="182820"/>
                  </a:lnTo>
                  <a:lnTo>
                    <a:pt x="311277" y="138912"/>
                  </a:lnTo>
                  <a:lnTo>
                    <a:pt x="303343" y="95004"/>
                  </a:lnTo>
                  <a:lnTo>
                    <a:pt x="281250" y="56872"/>
                  </a:lnTo>
                  <a:lnTo>
                    <a:pt x="247560" y="26801"/>
                  </a:lnTo>
                  <a:lnTo>
                    <a:pt x="204835" y="7081"/>
                  </a:lnTo>
                  <a:lnTo>
                    <a:pt x="15563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6"/>
            <p:cNvSpPr/>
            <p:nvPr/>
          </p:nvSpPr>
          <p:spPr>
            <a:xfrm>
              <a:off x="2697479" y="5025390"/>
              <a:ext cx="679704" cy="5570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7"/>
            <p:cNvSpPr/>
            <p:nvPr/>
          </p:nvSpPr>
          <p:spPr>
            <a:xfrm>
              <a:off x="2806700" y="5135562"/>
              <a:ext cx="461009" cy="338455"/>
            </a:xfrm>
            <a:custGeom>
              <a:avLst/>
              <a:gdLst/>
              <a:ahLst/>
              <a:cxnLst/>
              <a:rect l="l" t="t" r="r" b="b"/>
              <a:pathLst>
                <a:path w="461010" h="338454">
                  <a:moveTo>
                    <a:pt x="460908" y="0"/>
                  </a:moveTo>
                  <a:lnTo>
                    <a:pt x="0" y="0"/>
                  </a:lnTo>
                  <a:lnTo>
                    <a:pt x="0" y="338137"/>
                  </a:lnTo>
                  <a:lnTo>
                    <a:pt x="460908" y="338137"/>
                  </a:lnTo>
                  <a:lnTo>
                    <a:pt x="46090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8"/>
            <p:cNvSpPr/>
            <p:nvPr/>
          </p:nvSpPr>
          <p:spPr>
            <a:xfrm>
              <a:off x="2806700" y="5135562"/>
              <a:ext cx="461009" cy="338455"/>
            </a:xfrm>
            <a:custGeom>
              <a:avLst/>
              <a:gdLst/>
              <a:ahLst/>
              <a:cxnLst/>
              <a:rect l="l" t="t" r="r" b="b"/>
              <a:pathLst>
                <a:path w="461010" h="338454">
                  <a:moveTo>
                    <a:pt x="0" y="0"/>
                  </a:moveTo>
                  <a:lnTo>
                    <a:pt x="460908" y="0"/>
                  </a:lnTo>
                  <a:lnTo>
                    <a:pt x="460908" y="338137"/>
                  </a:lnTo>
                  <a:lnTo>
                    <a:pt x="0" y="3381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1"/>
          <p:cNvSpPr txBox="1"/>
          <p:nvPr/>
        </p:nvSpPr>
        <p:spPr>
          <a:xfrm>
            <a:off x="416886" y="1219200"/>
            <a:ext cx="8354059" cy="9798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Hiện thực đệ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qui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Arial"/>
                <a:cs typeface="Arial"/>
              </a:rPr>
              <a:t>– Bất kỳ h/t FIR nào cũng được thực hiện theo kiểu đệ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6" name="object 13"/>
          <p:cNvSpPr txBox="1"/>
          <p:nvPr/>
        </p:nvSpPr>
        <p:spPr>
          <a:xfrm>
            <a:off x="874090" y="2246336"/>
            <a:ext cx="102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7" name="object 14"/>
          <p:cNvSpPr/>
          <p:nvPr/>
        </p:nvSpPr>
        <p:spPr>
          <a:xfrm>
            <a:off x="3349349" y="2678378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183" y="0"/>
                </a:lnTo>
              </a:path>
            </a:pathLst>
          </a:custGeom>
          <a:ln w="1144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5"/>
          <p:cNvSpPr/>
          <p:nvPr/>
        </p:nvSpPr>
        <p:spPr>
          <a:xfrm>
            <a:off x="4499019" y="4265839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183" y="0"/>
                </a:lnTo>
              </a:path>
            </a:pathLst>
          </a:custGeom>
          <a:ln w="1144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6"/>
          <p:cNvSpPr txBox="1"/>
          <p:nvPr/>
        </p:nvSpPr>
        <p:spPr>
          <a:xfrm>
            <a:off x="3607536" y="2286142"/>
            <a:ext cx="1739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9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0" name="object 17"/>
          <p:cNvSpPr txBox="1"/>
          <p:nvPr/>
        </p:nvSpPr>
        <p:spPr>
          <a:xfrm>
            <a:off x="2215108" y="2459218"/>
            <a:ext cx="10737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7890" algn="l"/>
              </a:tabLst>
            </a:pPr>
            <a:r>
              <a:rPr sz="2150" i="1" spc="17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12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2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6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1" name="object 18"/>
          <p:cNvSpPr txBox="1"/>
          <p:nvPr/>
        </p:nvSpPr>
        <p:spPr>
          <a:xfrm>
            <a:off x="4445870" y="2459218"/>
            <a:ext cx="9404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114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50" i="1" spc="-3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2" name="object 19"/>
          <p:cNvSpPr txBox="1"/>
          <p:nvPr/>
        </p:nvSpPr>
        <p:spPr>
          <a:xfrm>
            <a:off x="4757634" y="3873451"/>
            <a:ext cx="1739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9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3" name="object 20"/>
          <p:cNvSpPr txBox="1"/>
          <p:nvPr/>
        </p:nvSpPr>
        <p:spPr>
          <a:xfrm>
            <a:off x="3100925" y="4046802"/>
            <a:ext cx="13525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1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12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12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2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150" spc="7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1)</a:t>
            </a:r>
            <a:r>
              <a:rPr sz="2150" spc="-3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4" name="object 21"/>
          <p:cNvSpPr txBox="1"/>
          <p:nvPr/>
        </p:nvSpPr>
        <p:spPr>
          <a:xfrm>
            <a:off x="4075023" y="2384848"/>
            <a:ext cx="342900" cy="5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1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35" name="object 22"/>
          <p:cNvSpPr txBox="1"/>
          <p:nvPr/>
        </p:nvSpPr>
        <p:spPr>
          <a:xfrm>
            <a:off x="4149204" y="2294013"/>
            <a:ext cx="1701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6" name="object 23"/>
          <p:cNvSpPr txBox="1"/>
          <p:nvPr/>
        </p:nvSpPr>
        <p:spPr>
          <a:xfrm>
            <a:off x="4090527" y="2835318"/>
            <a:ext cx="31369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1250" i="1" spc="-2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250" spc="8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spc="8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7" name="object 24"/>
          <p:cNvSpPr txBox="1"/>
          <p:nvPr/>
        </p:nvSpPr>
        <p:spPr>
          <a:xfrm>
            <a:off x="3075525" y="2951823"/>
            <a:ext cx="1355090" cy="52006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R="116205" algn="r">
              <a:lnSpc>
                <a:spcPts val="170"/>
              </a:lnSpc>
              <a:spcBef>
                <a:spcPts val="1255"/>
              </a:spcBef>
            </a:pPr>
            <a:r>
              <a:rPr sz="1250" i="1" spc="90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2570"/>
              </a:lnSpc>
              <a:tabLst>
                <a:tab pos="544830" algn="l"/>
                <a:tab pos="962660" algn="l"/>
              </a:tabLst>
            </a:pPr>
            <a:r>
              <a:rPr sz="3225" spc="150" baseline="-34883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u="sng" spc="100" dirty="0">
                <a:solidFill>
                  <a:srgbClr val="7F00FF"/>
                </a:solidFill>
                <a:uFill>
                  <a:solidFill>
                    <a:srgbClr val="7F00FF"/>
                  </a:solidFill>
                </a:uFill>
                <a:latin typeface="Symbol"/>
                <a:cs typeface="Symbol"/>
              </a:rPr>
              <a:t></a:t>
            </a:r>
            <a:r>
              <a:rPr sz="2150" u="sng" spc="90" dirty="0">
                <a:solidFill>
                  <a:srgbClr val="7F00FF"/>
                </a:solidFill>
                <a:uFill>
                  <a:solidFill>
                    <a:srgbClr val="7F00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4875" spc="-2602" baseline="-31623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4875" baseline="-31623">
              <a:latin typeface="Symbol"/>
              <a:cs typeface="Symbol"/>
            </a:endParaRPr>
          </a:p>
        </p:txBody>
      </p:sp>
      <p:sp>
        <p:nvSpPr>
          <p:cNvPr id="138" name="object 25"/>
          <p:cNvSpPr txBox="1"/>
          <p:nvPr/>
        </p:nvSpPr>
        <p:spPr>
          <a:xfrm>
            <a:off x="3361645" y="2673697"/>
            <a:ext cx="7029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5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150" i="1" spc="1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8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18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9" name="object 26"/>
          <p:cNvSpPr txBox="1"/>
          <p:nvPr/>
        </p:nvSpPr>
        <p:spPr>
          <a:xfrm>
            <a:off x="4420470" y="3262210"/>
            <a:ext cx="47364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847850" algn="l"/>
                <a:tab pos="2265680" algn="l"/>
              </a:tabLst>
            </a:pP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114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204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204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2150" spc="204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150" i="1" spc="-3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3225" u="sng" spc="150" baseline="34883" dirty="0">
                <a:solidFill>
                  <a:srgbClr val="7F00FF"/>
                </a:solidFill>
                <a:uFill>
                  <a:solidFill>
                    <a:srgbClr val="7F00FF"/>
                  </a:solidFill>
                </a:uFill>
                <a:latin typeface="Symbol"/>
                <a:cs typeface="Symbol"/>
              </a:rPr>
              <a:t></a:t>
            </a:r>
            <a:r>
              <a:rPr sz="3225" u="sng" spc="135" baseline="34883" dirty="0">
                <a:solidFill>
                  <a:srgbClr val="7F00FF"/>
                </a:solidFill>
                <a:uFill>
                  <a:solidFill>
                    <a:srgbClr val="7F00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150" spc="135" dirty="0">
                <a:solidFill>
                  <a:srgbClr val="7F00FF"/>
                </a:solidFill>
                <a:latin typeface="Times New Roman"/>
                <a:cs typeface="Times New Roman"/>
              </a:rPr>
              <a:t>[</a:t>
            </a:r>
            <a:r>
              <a:rPr sz="2150" i="1" spc="13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1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13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1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114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204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204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2150" spc="204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15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150" i="1" spc="-1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50" dirty="0">
                <a:solidFill>
                  <a:srgbClr val="7F00FF"/>
                </a:solidFill>
                <a:latin typeface="Times New Roman"/>
                <a:cs typeface="Times New Roman"/>
              </a:rPr>
              <a:t>)]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0" name="object 27"/>
          <p:cNvSpPr txBox="1"/>
          <p:nvPr/>
        </p:nvSpPr>
        <p:spPr>
          <a:xfrm>
            <a:off x="3336245" y="3523958"/>
            <a:ext cx="10934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i="1" spc="232" baseline="9043" dirty="0">
                <a:solidFill>
                  <a:srgbClr val="7F00FF"/>
                </a:solidFill>
                <a:latin typeface="Times New Roman"/>
                <a:cs typeface="Times New Roman"/>
              </a:rPr>
              <a:t>M </a:t>
            </a:r>
            <a:r>
              <a:rPr sz="3225" spc="277" baseline="9043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3225" spc="277" baseline="9043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3225" spc="-502" baseline="9043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2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k </a:t>
            </a:r>
            <a:r>
              <a:rPr sz="1250" spc="8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spc="8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1" name="object 28"/>
          <p:cNvSpPr txBox="1"/>
          <p:nvPr/>
        </p:nvSpPr>
        <p:spPr>
          <a:xfrm>
            <a:off x="5204498" y="3476688"/>
            <a:ext cx="2428875" cy="9251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07314" algn="ctr">
              <a:lnSpc>
                <a:spcPct val="100000"/>
              </a:lnSpc>
              <a:spcBef>
                <a:spcPts val="110"/>
              </a:spcBef>
            </a:pPr>
            <a:r>
              <a:rPr sz="2150" i="1" spc="15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150" i="1" spc="20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8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18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150" spc="135" dirty="0">
                <a:solidFill>
                  <a:srgbClr val="7F00FF"/>
                </a:solidFill>
                <a:latin typeface="Times New Roman"/>
                <a:cs typeface="Times New Roman"/>
              </a:rPr>
              <a:t>[</a:t>
            </a:r>
            <a:r>
              <a:rPr sz="2150" i="1" spc="13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1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13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1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114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114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204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204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2150" spc="204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15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150" i="1" spc="-1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50" dirty="0">
                <a:solidFill>
                  <a:srgbClr val="7F00FF"/>
                </a:solidFill>
                <a:latin typeface="Times New Roman"/>
                <a:cs typeface="Times New Roman"/>
              </a:rPr>
              <a:t>)]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2" name="object 29"/>
          <p:cNvSpPr txBox="1"/>
          <p:nvPr/>
        </p:nvSpPr>
        <p:spPr>
          <a:xfrm>
            <a:off x="4511446" y="4261281"/>
            <a:ext cx="7029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5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150" i="1" spc="1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18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18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3" name="object 30"/>
          <p:cNvSpPr txBox="1"/>
          <p:nvPr/>
        </p:nvSpPr>
        <p:spPr>
          <a:xfrm>
            <a:off x="2390139" y="4971566"/>
            <a:ext cx="7150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66090" algn="l"/>
                <a:tab pos="676275" algn="l"/>
              </a:tabLst>
            </a:pPr>
            <a:r>
              <a:rPr sz="2400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–1	</a:t>
            </a:r>
            <a:r>
              <a:rPr sz="1050" u="sng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50" u="sng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44" name="object 31"/>
          <p:cNvSpPr/>
          <p:nvPr/>
        </p:nvSpPr>
        <p:spPr>
          <a:xfrm>
            <a:off x="5040972" y="5567574"/>
            <a:ext cx="311785" cy="278130"/>
          </a:xfrm>
          <a:custGeom>
            <a:avLst/>
            <a:gdLst/>
            <a:ahLst/>
            <a:cxnLst/>
            <a:rect l="l" t="t" r="r" b="b"/>
            <a:pathLst>
              <a:path w="311785" h="278129">
                <a:moveTo>
                  <a:pt x="0" y="138912"/>
                </a:moveTo>
                <a:lnTo>
                  <a:pt x="7934" y="95004"/>
                </a:lnTo>
                <a:lnTo>
                  <a:pt x="30030" y="56872"/>
                </a:lnTo>
                <a:lnTo>
                  <a:pt x="63721" y="26801"/>
                </a:lnTo>
                <a:lnTo>
                  <a:pt x="106445" y="7081"/>
                </a:lnTo>
                <a:lnTo>
                  <a:pt x="155638" y="0"/>
                </a:lnTo>
                <a:lnTo>
                  <a:pt x="204835" y="7081"/>
                </a:lnTo>
                <a:lnTo>
                  <a:pt x="247560" y="26801"/>
                </a:lnTo>
                <a:lnTo>
                  <a:pt x="281250" y="56872"/>
                </a:lnTo>
                <a:lnTo>
                  <a:pt x="303343" y="95004"/>
                </a:lnTo>
                <a:lnTo>
                  <a:pt x="311277" y="138912"/>
                </a:lnTo>
                <a:lnTo>
                  <a:pt x="303343" y="182820"/>
                </a:lnTo>
                <a:lnTo>
                  <a:pt x="281250" y="220953"/>
                </a:lnTo>
                <a:lnTo>
                  <a:pt x="247560" y="251023"/>
                </a:lnTo>
                <a:lnTo>
                  <a:pt x="204835" y="270743"/>
                </a:lnTo>
                <a:lnTo>
                  <a:pt x="155638" y="277825"/>
                </a:lnTo>
                <a:lnTo>
                  <a:pt x="106445" y="270743"/>
                </a:lnTo>
                <a:lnTo>
                  <a:pt x="63721" y="251023"/>
                </a:lnTo>
                <a:lnTo>
                  <a:pt x="30030" y="220953"/>
                </a:lnTo>
                <a:lnTo>
                  <a:pt x="7934" y="182820"/>
                </a:lnTo>
                <a:lnTo>
                  <a:pt x="0" y="1389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32"/>
          <p:cNvSpPr txBox="1"/>
          <p:nvPr/>
        </p:nvSpPr>
        <p:spPr>
          <a:xfrm>
            <a:off x="1843506" y="4873776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x(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6" name="object 33"/>
          <p:cNvSpPr txBox="1"/>
          <p:nvPr/>
        </p:nvSpPr>
        <p:spPr>
          <a:xfrm>
            <a:off x="5303648" y="5954930"/>
            <a:ext cx="426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7" name="object 34"/>
          <p:cNvSpPr txBox="1"/>
          <p:nvPr/>
        </p:nvSpPr>
        <p:spPr>
          <a:xfrm>
            <a:off x="5092090" y="5640880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2700" baseline="21604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800" u="sng" spc="40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8" name="object 35"/>
          <p:cNvSpPr/>
          <p:nvPr/>
        </p:nvSpPr>
        <p:spPr>
          <a:xfrm>
            <a:off x="4306823" y="4895430"/>
            <a:ext cx="678941" cy="55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36"/>
          <p:cNvSpPr txBox="1"/>
          <p:nvPr/>
        </p:nvSpPr>
        <p:spPr>
          <a:xfrm>
            <a:off x="4416691" y="5005602"/>
            <a:ext cx="461009" cy="3384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755"/>
              </a:lnSpc>
            </a:pPr>
            <a:r>
              <a:rPr sz="2400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0" name="object 37"/>
          <p:cNvGrpSpPr/>
          <p:nvPr/>
        </p:nvGrpSpPr>
        <p:grpSpPr>
          <a:xfrm>
            <a:off x="3020567" y="4895430"/>
            <a:ext cx="679450" cy="557530"/>
            <a:chOff x="3477767" y="5025390"/>
            <a:chExt cx="679450" cy="557530"/>
          </a:xfrm>
        </p:grpSpPr>
        <p:sp>
          <p:nvSpPr>
            <p:cNvPr id="151" name="object 38"/>
            <p:cNvSpPr/>
            <p:nvPr/>
          </p:nvSpPr>
          <p:spPr>
            <a:xfrm>
              <a:off x="3477767" y="5025390"/>
              <a:ext cx="678941" cy="5570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39"/>
            <p:cNvSpPr/>
            <p:nvPr/>
          </p:nvSpPr>
          <p:spPr>
            <a:xfrm>
              <a:off x="3587483" y="5135562"/>
              <a:ext cx="461009" cy="338455"/>
            </a:xfrm>
            <a:custGeom>
              <a:avLst/>
              <a:gdLst/>
              <a:ahLst/>
              <a:cxnLst/>
              <a:rect l="l" t="t" r="r" b="b"/>
              <a:pathLst>
                <a:path w="461010" h="338454">
                  <a:moveTo>
                    <a:pt x="460908" y="0"/>
                  </a:moveTo>
                  <a:lnTo>
                    <a:pt x="0" y="0"/>
                  </a:lnTo>
                  <a:lnTo>
                    <a:pt x="0" y="338137"/>
                  </a:lnTo>
                  <a:lnTo>
                    <a:pt x="460908" y="338137"/>
                  </a:lnTo>
                  <a:lnTo>
                    <a:pt x="46090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40"/>
          <p:cNvSpPr txBox="1"/>
          <p:nvPr/>
        </p:nvSpPr>
        <p:spPr>
          <a:xfrm>
            <a:off x="3130283" y="5005602"/>
            <a:ext cx="461009" cy="338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755"/>
              </a:lnSpc>
            </a:pPr>
            <a:r>
              <a:rPr sz="2400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41"/>
          <p:cNvSpPr/>
          <p:nvPr/>
        </p:nvSpPr>
        <p:spPr>
          <a:xfrm>
            <a:off x="6140195" y="5830404"/>
            <a:ext cx="678942" cy="556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42"/>
          <p:cNvSpPr txBox="1"/>
          <p:nvPr/>
        </p:nvSpPr>
        <p:spPr>
          <a:xfrm>
            <a:off x="3624922" y="5039384"/>
            <a:ext cx="741045" cy="1885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96900" algn="l"/>
              </a:tabLst>
            </a:pPr>
            <a:r>
              <a:rPr sz="1050" u="sng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1050" u="sng" spc="-14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u="dash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50" u="dash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050" u="dash" spc="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50" u="dash" spc="-14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43"/>
          <p:cNvSpPr txBox="1"/>
          <p:nvPr/>
        </p:nvSpPr>
        <p:spPr>
          <a:xfrm>
            <a:off x="6249987" y="5940640"/>
            <a:ext cx="461009" cy="33845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755"/>
              </a:lnSpc>
            </a:pPr>
            <a:r>
              <a:rPr sz="2400" spc="7" baseline="-1736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–1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7" name="object 44"/>
          <p:cNvGrpSpPr/>
          <p:nvPr/>
        </p:nvGrpSpPr>
        <p:grpSpPr>
          <a:xfrm>
            <a:off x="5815406" y="5561224"/>
            <a:ext cx="324485" cy="290830"/>
            <a:chOff x="6272606" y="5691184"/>
            <a:chExt cx="324485" cy="290830"/>
          </a:xfrm>
        </p:grpSpPr>
        <p:sp>
          <p:nvSpPr>
            <p:cNvPr id="158" name="object 45"/>
            <p:cNvSpPr/>
            <p:nvPr/>
          </p:nvSpPr>
          <p:spPr>
            <a:xfrm>
              <a:off x="6278956" y="5697534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4" h="278129">
                  <a:moveTo>
                    <a:pt x="155638" y="0"/>
                  </a:moveTo>
                  <a:lnTo>
                    <a:pt x="106445" y="7081"/>
                  </a:lnTo>
                  <a:lnTo>
                    <a:pt x="63721" y="26801"/>
                  </a:lnTo>
                  <a:lnTo>
                    <a:pt x="30030" y="56872"/>
                  </a:lnTo>
                  <a:lnTo>
                    <a:pt x="7934" y="95004"/>
                  </a:lnTo>
                  <a:lnTo>
                    <a:pt x="0" y="138912"/>
                  </a:lnTo>
                  <a:lnTo>
                    <a:pt x="7934" y="182820"/>
                  </a:lnTo>
                  <a:lnTo>
                    <a:pt x="30030" y="220953"/>
                  </a:lnTo>
                  <a:lnTo>
                    <a:pt x="63721" y="251023"/>
                  </a:lnTo>
                  <a:lnTo>
                    <a:pt x="106445" y="270743"/>
                  </a:lnTo>
                  <a:lnTo>
                    <a:pt x="155638" y="277825"/>
                  </a:lnTo>
                  <a:lnTo>
                    <a:pt x="204835" y="270743"/>
                  </a:lnTo>
                  <a:lnTo>
                    <a:pt x="247560" y="251023"/>
                  </a:lnTo>
                  <a:lnTo>
                    <a:pt x="281250" y="220953"/>
                  </a:lnTo>
                  <a:lnTo>
                    <a:pt x="303343" y="182820"/>
                  </a:lnTo>
                  <a:lnTo>
                    <a:pt x="311277" y="138912"/>
                  </a:lnTo>
                  <a:lnTo>
                    <a:pt x="303343" y="95004"/>
                  </a:lnTo>
                  <a:lnTo>
                    <a:pt x="281250" y="56872"/>
                  </a:lnTo>
                  <a:lnTo>
                    <a:pt x="247560" y="26801"/>
                  </a:lnTo>
                  <a:lnTo>
                    <a:pt x="204835" y="7081"/>
                  </a:lnTo>
                  <a:lnTo>
                    <a:pt x="15563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46"/>
            <p:cNvSpPr/>
            <p:nvPr/>
          </p:nvSpPr>
          <p:spPr>
            <a:xfrm>
              <a:off x="6278956" y="5697534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4" h="278129">
                  <a:moveTo>
                    <a:pt x="0" y="138912"/>
                  </a:moveTo>
                  <a:lnTo>
                    <a:pt x="7934" y="95004"/>
                  </a:lnTo>
                  <a:lnTo>
                    <a:pt x="30030" y="56872"/>
                  </a:lnTo>
                  <a:lnTo>
                    <a:pt x="63721" y="26801"/>
                  </a:lnTo>
                  <a:lnTo>
                    <a:pt x="106445" y="7081"/>
                  </a:lnTo>
                  <a:lnTo>
                    <a:pt x="155638" y="0"/>
                  </a:lnTo>
                  <a:lnTo>
                    <a:pt x="204835" y="7081"/>
                  </a:lnTo>
                  <a:lnTo>
                    <a:pt x="247560" y="26801"/>
                  </a:lnTo>
                  <a:lnTo>
                    <a:pt x="281250" y="56872"/>
                  </a:lnTo>
                  <a:lnTo>
                    <a:pt x="303343" y="95004"/>
                  </a:lnTo>
                  <a:lnTo>
                    <a:pt x="311277" y="138912"/>
                  </a:lnTo>
                  <a:lnTo>
                    <a:pt x="303343" y="182820"/>
                  </a:lnTo>
                  <a:lnTo>
                    <a:pt x="281250" y="220953"/>
                  </a:lnTo>
                  <a:lnTo>
                    <a:pt x="247560" y="251023"/>
                  </a:lnTo>
                  <a:lnTo>
                    <a:pt x="204835" y="270743"/>
                  </a:lnTo>
                  <a:lnTo>
                    <a:pt x="155638" y="277825"/>
                  </a:lnTo>
                  <a:lnTo>
                    <a:pt x="106445" y="270743"/>
                  </a:lnTo>
                  <a:lnTo>
                    <a:pt x="63721" y="251023"/>
                  </a:lnTo>
                  <a:lnTo>
                    <a:pt x="30030" y="220953"/>
                  </a:lnTo>
                  <a:lnTo>
                    <a:pt x="7934" y="182820"/>
                  </a:lnTo>
                  <a:lnTo>
                    <a:pt x="0" y="138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47"/>
          <p:cNvSpPr txBox="1"/>
          <p:nvPr/>
        </p:nvSpPr>
        <p:spPr>
          <a:xfrm>
            <a:off x="5898273" y="5550530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1" name="object 48"/>
          <p:cNvGrpSpPr/>
          <p:nvPr/>
        </p:nvGrpSpPr>
        <p:grpSpPr>
          <a:xfrm>
            <a:off x="1952751" y="5132602"/>
            <a:ext cx="3869054" cy="617855"/>
            <a:chOff x="2409951" y="5262562"/>
            <a:chExt cx="3869054" cy="617855"/>
          </a:xfrm>
        </p:grpSpPr>
        <p:sp>
          <p:nvSpPr>
            <p:cNvPr id="162" name="object 49"/>
            <p:cNvSpPr/>
            <p:nvPr/>
          </p:nvSpPr>
          <p:spPr>
            <a:xfrm>
              <a:off x="5616575" y="56197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50"/>
            <p:cNvSpPr/>
            <p:nvPr/>
          </p:nvSpPr>
          <p:spPr>
            <a:xfrm>
              <a:off x="2416301" y="5300662"/>
              <a:ext cx="327025" cy="0"/>
            </a:xfrm>
            <a:custGeom>
              <a:avLst/>
              <a:gdLst/>
              <a:ahLst/>
              <a:cxnLst/>
              <a:rect l="l" t="t" r="r" b="b"/>
              <a:pathLst>
                <a:path w="327025">
                  <a:moveTo>
                    <a:pt x="0" y="0"/>
                  </a:moveTo>
                  <a:lnTo>
                    <a:pt x="3268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51"/>
            <p:cNvSpPr/>
            <p:nvPr/>
          </p:nvSpPr>
          <p:spPr>
            <a:xfrm>
              <a:off x="2730500" y="5262562"/>
              <a:ext cx="1558925" cy="76200"/>
            </a:xfrm>
            <a:custGeom>
              <a:avLst/>
              <a:gdLst/>
              <a:ahLst/>
              <a:cxnLst/>
              <a:rect l="l" t="t" r="r" b="b"/>
              <a:pathLst>
                <a:path w="1558925" h="76200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  <a:path w="1558925" h="76200">
                  <a:moveTo>
                    <a:pt x="856983" y="38100"/>
                  </a:moveTo>
                  <a:lnTo>
                    <a:pt x="780783" y="0"/>
                  </a:lnTo>
                  <a:lnTo>
                    <a:pt x="780783" y="76200"/>
                  </a:lnTo>
                  <a:lnTo>
                    <a:pt x="856983" y="38100"/>
                  </a:lnTo>
                  <a:close/>
                </a:path>
                <a:path w="1558925" h="76200">
                  <a:moveTo>
                    <a:pt x="1558658" y="38100"/>
                  </a:moveTo>
                  <a:lnTo>
                    <a:pt x="1482458" y="0"/>
                  </a:lnTo>
                  <a:lnTo>
                    <a:pt x="1482458" y="76200"/>
                  </a:lnTo>
                  <a:lnTo>
                    <a:pt x="155865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52"/>
            <p:cNvSpPr/>
            <p:nvPr/>
          </p:nvSpPr>
          <p:spPr>
            <a:xfrm>
              <a:off x="2650197" y="5300662"/>
              <a:ext cx="1576070" cy="539750"/>
            </a:xfrm>
            <a:custGeom>
              <a:avLst/>
              <a:gdLst/>
              <a:ahLst/>
              <a:cxnLst/>
              <a:rect l="l" t="t" r="r" b="b"/>
              <a:pathLst>
                <a:path w="1576070" h="539750">
                  <a:moveTo>
                    <a:pt x="0" y="0"/>
                  </a:moveTo>
                  <a:lnTo>
                    <a:pt x="0" y="539750"/>
                  </a:lnTo>
                  <a:lnTo>
                    <a:pt x="1575460" y="539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53"/>
            <p:cNvSpPr/>
            <p:nvPr/>
          </p:nvSpPr>
          <p:spPr>
            <a:xfrm>
              <a:off x="4212958" y="58023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54"/>
            <p:cNvSpPr/>
            <p:nvPr/>
          </p:nvSpPr>
          <p:spPr>
            <a:xfrm>
              <a:off x="5811176" y="5842002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>
                  <a:moveTo>
                    <a:pt x="0" y="0"/>
                  </a:moveTo>
                  <a:lnTo>
                    <a:pt x="4042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55"/>
            <p:cNvSpPr/>
            <p:nvPr/>
          </p:nvSpPr>
          <p:spPr>
            <a:xfrm>
              <a:off x="4797691" y="5262562"/>
              <a:ext cx="1481455" cy="617855"/>
            </a:xfrm>
            <a:custGeom>
              <a:avLst/>
              <a:gdLst/>
              <a:ahLst/>
              <a:cxnLst/>
              <a:rect l="l" t="t" r="r" b="b"/>
              <a:pathLst>
                <a:path w="1481454" h="617854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  <a:path w="1481454" h="617854">
                  <a:moveTo>
                    <a:pt x="700481" y="579437"/>
                  </a:moveTo>
                  <a:lnTo>
                    <a:pt x="624281" y="541337"/>
                  </a:lnTo>
                  <a:lnTo>
                    <a:pt x="624281" y="617537"/>
                  </a:lnTo>
                  <a:lnTo>
                    <a:pt x="700481" y="579437"/>
                  </a:lnTo>
                  <a:close/>
                </a:path>
                <a:path w="1481454" h="617854">
                  <a:moveTo>
                    <a:pt x="1481264" y="579437"/>
                  </a:moveTo>
                  <a:lnTo>
                    <a:pt x="1405064" y="541337"/>
                  </a:lnTo>
                  <a:lnTo>
                    <a:pt x="1405064" y="617537"/>
                  </a:lnTo>
                  <a:lnTo>
                    <a:pt x="1481264" y="579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56"/>
          <p:cNvSpPr txBox="1"/>
          <p:nvPr/>
        </p:nvSpPr>
        <p:spPr>
          <a:xfrm>
            <a:off x="6758673" y="5413529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FF"/>
                </a:solidFill>
                <a:latin typeface="Arial"/>
                <a:cs typeface="Arial"/>
              </a:rPr>
              <a:t>y(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0" name="object 57"/>
          <p:cNvGrpSpPr/>
          <p:nvPr/>
        </p:nvGrpSpPr>
        <p:grpSpPr>
          <a:xfrm>
            <a:off x="5938443" y="5673940"/>
            <a:ext cx="1209675" cy="471805"/>
            <a:chOff x="6395643" y="5803900"/>
            <a:chExt cx="1209675" cy="471805"/>
          </a:xfrm>
        </p:grpSpPr>
        <p:sp>
          <p:nvSpPr>
            <p:cNvPr id="171" name="object 58"/>
            <p:cNvSpPr/>
            <p:nvPr/>
          </p:nvSpPr>
          <p:spPr>
            <a:xfrm>
              <a:off x="6433743" y="6048378"/>
              <a:ext cx="273685" cy="189230"/>
            </a:xfrm>
            <a:custGeom>
              <a:avLst/>
              <a:gdLst/>
              <a:ahLst/>
              <a:cxnLst/>
              <a:rect l="l" t="t" r="r" b="b"/>
              <a:pathLst>
                <a:path w="273684" h="189229">
                  <a:moveTo>
                    <a:pt x="273443" y="188912"/>
                  </a:moveTo>
                  <a:lnTo>
                    <a:pt x="0" y="18891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59"/>
            <p:cNvSpPr/>
            <p:nvPr/>
          </p:nvSpPr>
          <p:spPr>
            <a:xfrm>
              <a:off x="6395643" y="598488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60"/>
            <p:cNvSpPr/>
            <p:nvPr/>
          </p:nvSpPr>
          <p:spPr>
            <a:xfrm>
              <a:off x="6590245" y="5842002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0" y="0"/>
                  </a:moveTo>
                  <a:lnTo>
                    <a:pt x="9511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61"/>
            <p:cNvSpPr/>
            <p:nvPr/>
          </p:nvSpPr>
          <p:spPr>
            <a:xfrm>
              <a:off x="7528725" y="5803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62"/>
            <p:cNvSpPr/>
            <p:nvPr/>
          </p:nvSpPr>
          <p:spPr>
            <a:xfrm>
              <a:off x="7278026" y="5842002"/>
              <a:ext cx="125730" cy="395605"/>
            </a:xfrm>
            <a:custGeom>
              <a:avLst/>
              <a:gdLst/>
              <a:ahLst/>
              <a:cxnLst/>
              <a:rect l="l" t="t" r="r" b="b"/>
              <a:pathLst>
                <a:path w="125729" h="395604">
                  <a:moveTo>
                    <a:pt x="125679" y="0"/>
                  </a:moveTo>
                  <a:lnTo>
                    <a:pt x="125679" y="395287"/>
                  </a:lnTo>
                  <a:lnTo>
                    <a:pt x="0" y="395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63"/>
            <p:cNvSpPr/>
            <p:nvPr/>
          </p:nvSpPr>
          <p:spPr>
            <a:xfrm>
              <a:off x="7214526" y="61991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64"/>
          <p:cNvSpPr txBox="1"/>
          <p:nvPr/>
        </p:nvSpPr>
        <p:spPr>
          <a:xfrm>
            <a:off x="4911331" y="4910288"/>
            <a:ext cx="1052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600" u="sng" spc="-10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3333FF"/>
                </a:solidFill>
                <a:latin typeface="Arial"/>
                <a:cs typeface="Arial"/>
              </a:rPr>
              <a:t>(n–1–M)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8" name="object 65"/>
          <p:cNvSpPr txBox="1"/>
          <p:nvPr/>
        </p:nvSpPr>
        <p:spPr>
          <a:xfrm>
            <a:off x="5236608" y="5292782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E797F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9" name="object 66"/>
          <p:cNvSpPr txBox="1"/>
          <p:nvPr/>
        </p:nvSpPr>
        <p:spPr>
          <a:xfrm>
            <a:off x="3819258" y="5449849"/>
            <a:ext cx="1171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039494" algn="l"/>
              </a:tabLst>
            </a:pPr>
            <a:r>
              <a:rPr sz="1600" u="dash" dirty="0">
                <a:solidFill>
                  <a:srgbClr val="6E797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 	+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4" name="object 71"/>
          <p:cNvSpPr txBox="1">
            <a:spLocks/>
          </p:cNvSpPr>
          <p:nvPr/>
        </p:nvSpPr>
        <p:spPr>
          <a:xfrm>
            <a:off x="9085326" y="6472677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76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smtClean="0"/>
              <a:t>2.6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77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81000" y="1410078"/>
            <a:ext cx="594995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Ứng dụng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Đo lường sự </a:t>
            </a:r>
            <a:r>
              <a:rPr sz="1800" spc="-5" dirty="0">
                <a:latin typeface="Arial"/>
                <a:cs typeface="Arial"/>
              </a:rPr>
              <a:t>giống nhau giữa các tín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hiệu</a:t>
            </a:r>
            <a:endParaRPr sz="18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Trong các lĩnh </a:t>
            </a:r>
            <a:r>
              <a:rPr sz="1800" dirty="0">
                <a:latin typeface="Arial"/>
                <a:cs typeface="Arial"/>
              </a:rPr>
              <a:t>vực: </a:t>
            </a:r>
            <a:r>
              <a:rPr sz="1800" spc="-5" dirty="0">
                <a:latin typeface="Arial"/>
                <a:cs typeface="Arial"/>
              </a:rPr>
              <a:t>truyền tín hiệu, radar, sonar,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81000" y="2263518"/>
            <a:ext cx="1596390" cy="170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Định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nghĩa  </a:t>
            </a:r>
            <a:r>
              <a:rPr sz="1800" spc="-5" dirty="0">
                <a:latin typeface="Arial"/>
                <a:cs typeface="Arial"/>
              </a:rPr>
              <a:t>T/h phát  T/h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nhận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α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2209800" y="2569080"/>
            <a:ext cx="21558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x(n)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y(n)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αx(n–D)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+w(n)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hệ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suy giảm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t/h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thời gian trễ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truyền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nhiễu đường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truyền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8833799" y="3595716"/>
            <a:ext cx="0" cy="1506220"/>
          </a:xfrm>
          <a:custGeom>
            <a:avLst/>
            <a:gdLst/>
            <a:ahLst/>
            <a:cxnLst/>
            <a:rect l="l" t="t" r="r" b="b"/>
            <a:pathLst>
              <a:path h="1506220">
                <a:moveTo>
                  <a:pt x="0" y="0"/>
                </a:moveTo>
                <a:lnTo>
                  <a:pt x="0" y="1505904"/>
                </a:lnTo>
              </a:path>
            </a:pathLst>
          </a:custGeom>
          <a:ln w="11410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10"/>
          <p:cNvGrpSpPr/>
          <p:nvPr/>
        </p:nvGrpSpPr>
        <p:grpSpPr>
          <a:xfrm>
            <a:off x="1777848" y="3590002"/>
            <a:ext cx="4443095" cy="2241550"/>
            <a:chOff x="2294737" y="3270663"/>
            <a:chExt cx="4443095" cy="2241550"/>
          </a:xfrm>
        </p:grpSpPr>
        <p:sp>
          <p:nvSpPr>
            <p:cNvPr id="10" name="object 11"/>
            <p:cNvSpPr/>
            <p:nvPr/>
          </p:nvSpPr>
          <p:spPr>
            <a:xfrm>
              <a:off x="6553738" y="3276378"/>
              <a:ext cx="178435" cy="753110"/>
            </a:xfrm>
            <a:custGeom>
              <a:avLst/>
              <a:gdLst/>
              <a:ahLst/>
              <a:cxnLst/>
              <a:rect l="l" t="t" r="r" b="b"/>
              <a:pathLst>
                <a:path w="178434" h="753110">
                  <a:moveTo>
                    <a:pt x="178283" y="0"/>
                  </a:moveTo>
                  <a:lnTo>
                    <a:pt x="0" y="752952"/>
                  </a:lnTo>
                </a:path>
              </a:pathLst>
            </a:custGeom>
            <a:ln w="11408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6553739" y="4029329"/>
              <a:ext cx="178435" cy="753110"/>
            </a:xfrm>
            <a:custGeom>
              <a:avLst/>
              <a:gdLst/>
              <a:ahLst/>
              <a:cxnLst/>
              <a:rect l="l" t="t" r="r" b="b"/>
              <a:pathLst>
                <a:path w="178434" h="753110">
                  <a:moveTo>
                    <a:pt x="0" y="0"/>
                  </a:moveTo>
                  <a:lnTo>
                    <a:pt x="178283" y="752952"/>
                  </a:lnTo>
                </a:path>
              </a:pathLst>
            </a:custGeom>
            <a:ln w="11408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2301087" y="4137025"/>
              <a:ext cx="2094699" cy="1368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2301087" y="4137025"/>
              <a:ext cx="2094864" cy="1368425"/>
            </a:xfrm>
            <a:custGeom>
              <a:avLst/>
              <a:gdLst/>
              <a:ahLst/>
              <a:cxnLst/>
              <a:rect l="l" t="t" r="r" b="b"/>
              <a:pathLst>
                <a:path w="2094864" h="1368425">
                  <a:moveTo>
                    <a:pt x="0" y="342099"/>
                  </a:moveTo>
                  <a:lnTo>
                    <a:pt x="1611312" y="342099"/>
                  </a:lnTo>
                  <a:lnTo>
                    <a:pt x="1611312" y="0"/>
                  </a:lnTo>
                  <a:lnTo>
                    <a:pt x="2094699" y="684212"/>
                  </a:lnTo>
                  <a:lnTo>
                    <a:pt x="1611312" y="1368425"/>
                  </a:lnTo>
                  <a:lnTo>
                    <a:pt x="1611312" y="1026312"/>
                  </a:lnTo>
                  <a:lnTo>
                    <a:pt x="0" y="1026312"/>
                  </a:lnTo>
                  <a:lnTo>
                    <a:pt x="0" y="342099"/>
                  </a:lnTo>
                  <a:close/>
                </a:path>
              </a:pathLst>
            </a:custGeom>
            <a:ln w="127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5"/>
          <p:cNvSpPr txBox="1"/>
          <p:nvPr/>
        </p:nvSpPr>
        <p:spPr>
          <a:xfrm>
            <a:off x="7140918" y="3567761"/>
            <a:ext cx="226060" cy="21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7138842" y="4366230"/>
            <a:ext cx="226060" cy="21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4104882" y="4124728"/>
            <a:ext cx="1756410" cy="46228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y(n)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với</a:t>
            </a:r>
            <a:r>
              <a:rPr sz="18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4104882" y="5712228"/>
            <a:ext cx="1756410" cy="46228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x(n)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với</a:t>
            </a:r>
            <a:r>
              <a:rPr sz="18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y(n)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2020710" y="4847460"/>
            <a:ext cx="138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Tương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quan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chéo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20"/>
          <p:cNvGrpSpPr/>
          <p:nvPr/>
        </p:nvGrpSpPr>
        <p:grpSpPr>
          <a:xfrm>
            <a:off x="6031047" y="5173864"/>
            <a:ext cx="191135" cy="1518285"/>
            <a:chOff x="6547936" y="4854525"/>
            <a:chExt cx="191135" cy="1518285"/>
          </a:xfrm>
        </p:grpSpPr>
        <p:sp>
          <p:nvSpPr>
            <p:cNvPr id="20" name="object 21"/>
            <p:cNvSpPr/>
            <p:nvPr/>
          </p:nvSpPr>
          <p:spPr>
            <a:xfrm>
              <a:off x="6553970" y="4860557"/>
              <a:ext cx="179070" cy="753110"/>
            </a:xfrm>
            <a:custGeom>
              <a:avLst/>
              <a:gdLst/>
              <a:ahLst/>
              <a:cxnLst/>
              <a:rect l="l" t="t" r="r" b="b"/>
              <a:pathLst>
                <a:path w="179070" h="753110">
                  <a:moveTo>
                    <a:pt x="179058" y="0"/>
                  </a:moveTo>
                  <a:lnTo>
                    <a:pt x="0" y="752952"/>
                  </a:lnTo>
                </a:path>
              </a:pathLst>
            </a:custGeom>
            <a:ln w="1145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/>
            <p:cNvSpPr/>
            <p:nvPr/>
          </p:nvSpPr>
          <p:spPr>
            <a:xfrm>
              <a:off x="6553969" y="5613510"/>
              <a:ext cx="179070" cy="753110"/>
            </a:xfrm>
            <a:custGeom>
              <a:avLst/>
              <a:gdLst/>
              <a:ahLst/>
              <a:cxnLst/>
              <a:rect l="l" t="t" r="r" b="b"/>
              <a:pathLst>
                <a:path w="179070" h="753110">
                  <a:moveTo>
                    <a:pt x="0" y="0"/>
                  </a:moveTo>
                  <a:lnTo>
                    <a:pt x="179058" y="752952"/>
                  </a:lnTo>
                </a:path>
              </a:pathLst>
            </a:custGeom>
            <a:ln w="1145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3"/>
          <p:cNvSpPr/>
          <p:nvPr/>
        </p:nvSpPr>
        <p:spPr>
          <a:xfrm>
            <a:off x="8850467" y="5179896"/>
            <a:ext cx="0" cy="1506220"/>
          </a:xfrm>
          <a:custGeom>
            <a:avLst/>
            <a:gdLst/>
            <a:ahLst/>
            <a:cxnLst/>
            <a:rect l="l" t="t" r="r" b="b"/>
            <a:pathLst>
              <a:path h="1506220">
                <a:moveTo>
                  <a:pt x="0" y="0"/>
                </a:moveTo>
                <a:lnTo>
                  <a:pt x="0" y="1505904"/>
                </a:lnTo>
              </a:path>
            </a:pathLst>
          </a:custGeom>
          <a:ln w="11459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 txBox="1"/>
          <p:nvPr/>
        </p:nvSpPr>
        <p:spPr>
          <a:xfrm>
            <a:off x="7150291" y="5152086"/>
            <a:ext cx="226695" cy="21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4" name="object 25"/>
          <p:cNvSpPr txBox="1"/>
          <p:nvPr/>
        </p:nvSpPr>
        <p:spPr>
          <a:xfrm>
            <a:off x="7148205" y="5950554"/>
            <a:ext cx="226695" cy="21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5" name="object 26"/>
          <p:cNvSpPr txBox="1"/>
          <p:nvPr/>
        </p:nvSpPr>
        <p:spPr>
          <a:xfrm>
            <a:off x="6199817" y="3546475"/>
            <a:ext cx="2641600" cy="31591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09"/>
              </a:spcBef>
            </a:pPr>
            <a:r>
              <a:rPr sz="2150" i="1" spc="-5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82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xy 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800" spc="30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800" spc="-742" baseline="-86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860425">
              <a:lnSpc>
                <a:spcPct val="100000"/>
              </a:lnSpc>
              <a:spcBef>
                <a:spcPts val="160"/>
              </a:spcBef>
            </a:pPr>
            <a:r>
              <a:rPr sz="12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35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2150" i="1" spc="-5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82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xy 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800" spc="30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800" spc="30" baseline="-86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4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857885">
              <a:lnSpc>
                <a:spcPct val="100000"/>
              </a:lnSpc>
              <a:spcBef>
                <a:spcPts val="160"/>
              </a:spcBef>
            </a:pPr>
            <a:r>
              <a:rPr sz="12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35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  <a:p>
            <a:pPr marL="41275">
              <a:lnSpc>
                <a:spcPct val="100000"/>
              </a:lnSpc>
              <a:spcBef>
                <a:spcPts val="690"/>
              </a:spcBef>
            </a:pPr>
            <a:r>
              <a:rPr sz="2150" i="1" spc="-30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44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yx 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spc="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800" spc="44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800" spc="44" baseline="-86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150" spc="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1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869315">
              <a:lnSpc>
                <a:spcPct val="100000"/>
              </a:lnSpc>
              <a:spcBef>
                <a:spcPts val="160"/>
              </a:spcBef>
            </a:pPr>
            <a:r>
              <a:rPr sz="12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4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150" i="1" spc="-30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44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yx 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spc="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800" spc="44" baseline="-868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800" spc="44" baseline="-86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150" spc="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-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i="1" spc="7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7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7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7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866775">
              <a:lnSpc>
                <a:spcPct val="100000"/>
              </a:lnSpc>
              <a:spcBef>
                <a:spcPts val="160"/>
              </a:spcBef>
            </a:pPr>
            <a:r>
              <a:rPr sz="12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4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78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292100" y="1234948"/>
            <a:ext cx="7947025" cy="7664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00"/>
              </a:spcBef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Các bước để tính sự tương quan giữa y(n) so với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x(n)</a:t>
            </a:r>
            <a:endParaRPr sz="2400">
              <a:latin typeface="Arial"/>
              <a:cs typeface="Arial"/>
            </a:endParaRPr>
          </a:p>
          <a:p>
            <a:pPr marL="1002665" lvl="1" indent="-5334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02665" algn="l"/>
                <a:tab pos="1003300" algn="l"/>
                <a:tab pos="1841500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Dịch:	</a:t>
            </a:r>
            <a:r>
              <a:rPr sz="2000" spc="-5" dirty="0">
                <a:latin typeface="Arial"/>
                <a:cs typeface="Arial"/>
              </a:rPr>
              <a:t>để có y(n–l), </a:t>
            </a:r>
            <a:r>
              <a:rPr sz="2000" dirty="0">
                <a:latin typeface="Arial"/>
                <a:cs typeface="Arial"/>
              </a:rPr>
              <a:t>dịch </a:t>
            </a:r>
            <a:r>
              <a:rPr sz="2000" spc="-5" dirty="0">
                <a:latin typeface="Arial"/>
                <a:cs typeface="Arial"/>
              </a:rPr>
              <a:t>y(n)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64807" y="1975650"/>
            <a:ext cx="140525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Arial"/>
                <a:cs typeface="Arial"/>
              </a:rPr>
              <a:t>nếu 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dương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nếu 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âm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23914" y="1975650"/>
            <a:ext cx="3988435" cy="1366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385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Arial"/>
                <a:cs typeface="Arial"/>
              </a:rPr>
              <a:t>+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phải</a:t>
            </a:r>
            <a:endParaRPr sz="2000">
              <a:latin typeface="Arial"/>
              <a:cs typeface="Arial"/>
            </a:endParaRPr>
          </a:p>
          <a:p>
            <a:pPr marL="323913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+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trái</a:t>
            </a:r>
            <a:endParaRPr sz="2000">
              <a:latin typeface="Arial"/>
              <a:cs typeface="Arial"/>
            </a:endParaRPr>
          </a:p>
          <a:p>
            <a:pPr marL="572135" indent="-534035">
              <a:lnSpc>
                <a:spcPct val="100000"/>
              </a:lnSpc>
              <a:spcBef>
                <a:spcPts val="240"/>
              </a:spcBef>
              <a:buAutoNum type="arabicPeriod" startAt="2"/>
              <a:tabLst>
                <a:tab pos="572135" algn="l"/>
                <a:tab pos="572770" algn="l"/>
                <a:tab pos="1410335" algn="l"/>
              </a:tabLst>
            </a:pP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Nhân:	</a:t>
            </a:r>
            <a:r>
              <a:rPr sz="2000" spc="-5" dirty="0">
                <a:latin typeface="Arial"/>
                <a:cs typeface="Arial"/>
              </a:rPr>
              <a:t>v</a:t>
            </a:r>
            <a:r>
              <a:rPr sz="1950" spc="-7" baseline="-21367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(n) 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x(n)y(n–l)</a:t>
            </a:r>
            <a:endParaRPr sz="2000">
              <a:latin typeface="Arial"/>
              <a:cs typeface="Arial"/>
            </a:endParaRPr>
          </a:p>
          <a:p>
            <a:pPr marL="570865" indent="-533400">
              <a:lnSpc>
                <a:spcPct val="100000"/>
              </a:lnSpc>
              <a:spcBef>
                <a:spcPts val="240"/>
              </a:spcBef>
              <a:buAutoNum type="arabicPeriod" startAt="2"/>
              <a:tabLst>
                <a:tab pos="570865" algn="l"/>
                <a:tab pos="571500" algn="l"/>
                <a:tab pos="1409700" algn="l"/>
              </a:tabLst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Cộng:	</a:t>
            </a:r>
            <a:r>
              <a:rPr sz="2000" spc="-5" dirty="0">
                <a:latin typeface="Arial"/>
                <a:cs typeface="Arial"/>
              </a:rPr>
              <a:t>tổng 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28600" y="3716020"/>
            <a:ext cx="8530590" cy="22275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85800" indent="-609600">
              <a:lnSpc>
                <a:spcPct val="100000"/>
              </a:lnSpc>
              <a:spcBef>
                <a:spcPts val="400"/>
              </a:spcBef>
              <a:buChar char="•"/>
              <a:tabLst>
                <a:tab pos="685165" algn="l"/>
                <a:tab pos="685800" algn="l"/>
              </a:tabLst>
            </a:pPr>
            <a:r>
              <a:rPr sz="2400" spc="-5" dirty="0">
                <a:latin typeface="Arial"/>
                <a:cs typeface="Arial"/>
              </a:rPr>
              <a:t>Nhận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xét</a:t>
            </a:r>
            <a:endParaRPr sz="2400">
              <a:latin typeface="Arial"/>
              <a:cs typeface="Arial"/>
            </a:endParaRPr>
          </a:p>
          <a:p>
            <a:pPr marL="1066165" lvl="1" indent="-533400">
              <a:lnSpc>
                <a:spcPct val="100000"/>
              </a:lnSpc>
              <a:spcBef>
                <a:spcPts val="250"/>
              </a:spcBef>
              <a:buChar char="–"/>
              <a:tabLst>
                <a:tab pos="1066165" algn="l"/>
                <a:tab pos="1066800" algn="l"/>
              </a:tabLst>
            </a:pP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xy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(l)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=</a:t>
            </a:r>
            <a:r>
              <a:rPr sz="2000" spc="-4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1950" baseline="-21367" dirty="0">
                <a:solidFill>
                  <a:srgbClr val="9900CC"/>
                </a:solidFill>
                <a:latin typeface="Arial"/>
                <a:cs typeface="Arial"/>
              </a:rPr>
              <a:t>yx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(–l)</a:t>
            </a:r>
            <a:endParaRPr sz="200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yx</a:t>
            </a:r>
            <a:r>
              <a:rPr sz="1800" spc="-5" dirty="0">
                <a:latin typeface="Arial"/>
                <a:cs typeface="Arial"/>
              </a:rPr>
              <a:t>(l) </a:t>
            </a:r>
            <a:r>
              <a:rPr sz="1800" dirty="0">
                <a:latin typeface="Arial"/>
                <a:cs typeface="Arial"/>
              </a:rPr>
              <a:t>là đảo của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xy</a:t>
            </a:r>
            <a:r>
              <a:rPr sz="1800" spc="-5" dirty="0">
                <a:latin typeface="Arial"/>
                <a:cs typeface="Arial"/>
              </a:rPr>
              <a:t>(l) qua trục </a:t>
            </a:r>
            <a:r>
              <a:rPr sz="1800" dirty="0">
                <a:latin typeface="Arial"/>
                <a:cs typeface="Arial"/>
              </a:rPr>
              <a:t>l 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066165" marR="102870" lvl="1" indent="-533400">
              <a:lnSpc>
                <a:spcPts val="2160"/>
              </a:lnSpc>
              <a:spcBef>
                <a:spcPts val="505"/>
              </a:spcBef>
              <a:buChar char="–"/>
              <a:tabLst>
                <a:tab pos="1066165" algn="l"/>
                <a:tab pos="1066800" algn="l"/>
              </a:tabLst>
            </a:pPr>
            <a:r>
              <a:rPr sz="2000" spc="-5" dirty="0">
                <a:latin typeface="Arial"/>
                <a:cs typeface="Arial"/>
              </a:rPr>
              <a:t>So </a:t>
            </a:r>
            <a:r>
              <a:rPr sz="2000" dirty="0">
                <a:latin typeface="Arial"/>
                <a:cs typeface="Arial"/>
              </a:rPr>
              <a:t>với </a:t>
            </a:r>
            <a:r>
              <a:rPr sz="2000" spc="-5" dirty="0">
                <a:latin typeface="Arial"/>
                <a:cs typeface="Arial"/>
              </a:rPr>
              <a:t>tính tích chập, phép tính tương quan không phải thực </a:t>
            </a:r>
            <a:r>
              <a:rPr sz="2000" spc="-10" dirty="0">
                <a:latin typeface="Arial"/>
                <a:cs typeface="Arial"/>
              </a:rPr>
              <a:t>hiện  </a:t>
            </a:r>
            <a:r>
              <a:rPr sz="2000" spc="-5" dirty="0">
                <a:latin typeface="Arial"/>
                <a:cs typeface="Arial"/>
              </a:rPr>
              <a:t>phép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đảo</a:t>
            </a:r>
            <a:endParaRPr sz="2000">
              <a:latin typeface="Arial"/>
              <a:cs typeface="Arial"/>
            </a:endParaRPr>
          </a:p>
          <a:p>
            <a:pPr marL="1447800" lvl="2" indent="-457834">
              <a:lnSpc>
                <a:spcPts val="2050"/>
              </a:lnSpc>
              <a:spcBef>
                <a:spcPts val="190"/>
              </a:spcBef>
              <a:buChar char="•"/>
              <a:tabLst>
                <a:tab pos="1447165" algn="l"/>
                <a:tab pos="1447800" algn="l"/>
              </a:tabLst>
            </a:pPr>
            <a:r>
              <a:rPr sz="1800" spc="-5" dirty="0">
                <a:latin typeface="Arial"/>
                <a:cs typeface="Arial"/>
              </a:rPr>
              <a:t>Có </a:t>
            </a:r>
            <a:r>
              <a:rPr sz="1800" dirty="0">
                <a:latin typeface="Arial"/>
                <a:cs typeface="Arial"/>
              </a:rPr>
              <a:t>thể dùng giải </a:t>
            </a:r>
            <a:r>
              <a:rPr sz="1800" spc="-5" dirty="0">
                <a:latin typeface="Arial"/>
                <a:cs typeface="Arial"/>
              </a:rPr>
              <a:t>thuật tính tích </a:t>
            </a:r>
            <a:r>
              <a:rPr sz="1800" dirty="0">
                <a:latin typeface="Arial"/>
                <a:cs typeface="Arial"/>
              </a:rPr>
              <a:t>chập để </a:t>
            </a:r>
            <a:r>
              <a:rPr sz="1800" spc="-5" dirty="0">
                <a:latin typeface="Arial"/>
                <a:cs typeface="Arial"/>
              </a:rPr>
              <a:t>tính tương </a:t>
            </a:r>
            <a:r>
              <a:rPr sz="1800" dirty="0">
                <a:latin typeface="Arial"/>
                <a:cs typeface="Arial"/>
              </a:rPr>
              <a:t>quan và ngược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lại</a:t>
            </a:r>
            <a:endParaRPr sz="1800">
              <a:latin typeface="Arial"/>
              <a:cs typeface="Arial"/>
            </a:endParaRPr>
          </a:p>
          <a:p>
            <a:pPr marL="1905000">
              <a:lnSpc>
                <a:spcPts val="2050"/>
              </a:lnSpc>
            </a:pP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9900CC"/>
                </a:solidFill>
                <a:latin typeface="Arial"/>
                <a:cs typeface="Arial"/>
              </a:rPr>
              <a:t>xy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(l) </a:t>
            </a:r>
            <a:r>
              <a:rPr sz="1800" dirty="0">
                <a:solidFill>
                  <a:srgbClr val="9900CC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CC"/>
                </a:solidFill>
                <a:latin typeface="Arial"/>
                <a:cs typeface="Arial"/>
              </a:rPr>
              <a:t>x(l)*y(–l)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79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04800" y="1287780"/>
            <a:ext cx="7402195" cy="46558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44500" indent="-343535">
              <a:lnSpc>
                <a:spcPct val="100000"/>
              </a:lnSpc>
              <a:spcBef>
                <a:spcPts val="450"/>
              </a:spcBef>
              <a:buChar char="•"/>
              <a:tabLst>
                <a:tab pos="444500" algn="l"/>
                <a:tab pos="445134" algn="l"/>
              </a:tabLst>
            </a:pPr>
            <a:r>
              <a:rPr sz="2800" spc="-5" dirty="0">
                <a:latin typeface="Arial"/>
                <a:cs typeface="Arial"/>
              </a:rPr>
              <a:t>Ví </a:t>
            </a:r>
            <a:r>
              <a:rPr sz="2800" spc="5" dirty="0">
                <a:latin typeface="Arial"/>
                <a:cs typeface="Arial"/>
              </a:rPr>
              <a:t>dụ: </a:t>
            </a:r>
            <a:r>
              <a:rPr sz="2800" spc="-5" dirty="0">
                <a:latin typeface="Arial"/>
                <a:cs typeface="Arial"/>
              </a:rPr>
              <a:t>Tìm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xy</a:t>
            </a:r>
            <a:r>
              <a:rPr sz="2800" dirty="0">
                <a:latin typeface="Arial"/>
                <a:cs typeface="Arial"/>
              </a:rPr>
              <a:t>(l), r</a:t>
            </a:r>
            <a:r>
              <a:rPr sz="2775" baseline="-21021" dirty="0">
                <a:latin typeface="Arial"/>
                <a:cs typeface="Arial"/>
              </a:rPr>
              <a:t>yx</a:t>
            </a:r>
            <a:r>
              <a:rPr sz="2800" dirty="0">
                <a:latin typeface="Arial"/>
                <a:cs typeface="Arial"/>
              </a:rPr>
              <a:t>(l)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</a:p>
          <a:p>
            <a:pPr marL="558800">
              <a:lnSpc>
                <a:spcPct val="100000"/>
              </a:lnSpc>
              <a:spcBef>
                <a:spcPts val="295"/>
              </a:spcBef>
              <a:tabLst>
                <a:tab pos="2341245" algn="l"/>
                <a:tab pos="2763520" algn="l"/>
                <a:tab pos="3186430" algn="l"/>
                <a:tab pos="3752215" algn="l"/>
              </a:tabLst>
            </a:pPr>
            <a:r>
              <a:rPr sz="2400" spc="-5" dirty="0">
                <a:latin typeface="Arial"/>
                <a:cs typeface="Arial"/>
              </a:rPr>
              <a:t>x(n) </a:t>
            </a:r>
            <a:r>
              <a:rPr sz="2400" dirty="0">
                <a:latin typeface="Arial"/>
                <a:cs typeface="Arial"/>
              </a:rPr>
              <a:t>= {…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	1	3	1^	0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…}</a:t>
            </a:r>
            <a:endParaRPr sz="2400" dirty="0">
              <a:latin typeface="Arial"/>
              <a:cs typeface="Arial"/>
            </a:endParaRPr>
          </a:p>
          <a:p>
            <a:pPr marL="558800">
              <a:lnSpc>
                <a:spcPct val="100000"/>
              </a:lnSpc>
              <a:spcBef>
                <a:spcPts val="1875"/>
              </a:spcBef>
              <a:tabLst>
                <a:tab pos="2342515" algn="l"/>
                <a:tab pos="2907665" algn="l"/>
                <a:tab pos="3329940" algn="l"/>
                <a:tab pos="3751579" algn="l"/>
              </a:tabLst>
            </a:pPr>
            <a:r>
              <a:rPr sz="2400" spc="-5" dirty="0">
                <a:latin typeface="Arial"/>
                <a:cs typeface="Arial"/>
              </a:rPr>
              <a:t>y(n) </a:t>
            </a:r>
            <a:r>
              <a:rPr sz="2400" dirty="0">
                <a:latin typeface="Arial"/>
                <a:cs typeface="Arial"/>
              </a:rPr>
              <a:t>= {…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	1^	3	1	0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…}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Arial"/>
              <a:cs typeface="Arial"/>
            </a:endParaRPr>
          </a:p>
          <a:p>
            <a:pPr marL="558165" marR="1917064">
              <a:lnSpc>
                <a:spcPct val="110000"/>
              </a:lnSpc>
              <a:tabLst>
                <a:tab pos="1929764" algn="l"/>
                <a:tab pos="2392680" algn="l"/>
                <a:tab pos="2814955" algn="l"/>
                <a:tab pos="3236595" algn="l"/>
                <a:tab pos="3828415" algn="l"/>
                <a:tab pos="4251960" algn="l"/>
                <a:tab pos="4817110" algn="l"/>
              </a:tabLst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7" baseline="-20833" dirty="0">
                <a:latin typeface="Arial"/>
                <a:cs typeface="Arial"/>
              </a:rPr>
              <a:t>xy</a:t>
            </a:r>
            <a:r>
              <a:rPr sz="2400" spc="-5" dirty="0">
                <a:latin typeface="Arial"/>
                <a:cs typeface="Arial"/>
              </a:rPr>
              <a:t>(l)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{…</a:t>
            </a:r>
            <a:r>
              <a:rPr sz="2400" spc="-5" dirty="0">
                <a:latin typeface="Arial"/>
                <a:cs typeface="Arial"/>
              </a:rPr>
              <a:t> 0	1	6	11	6	1^	0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…}  Max:	r</a:t>
            </a:r>
            <a:r>
              <a:rPr sz="2400" spc="-7" baseline="-20833" dirty="0">
                <a:latin typeface="Arial"/>
                <a:cs typeface="Arial"/>
              </a:rPr>
              <a:t>xy</a:t>
            </a:r>
            <a:r>
              <a:rPr sz="2400" spc="-5" dirty="0">
                <a:latin typeface="Arial"/>
                <a:cs typeface="Arial"/>
              </a:rPr>
              <a:t>(–2)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11</a:t>
            </a:r>
            <a:endParaRPr sz="2400" dirty="0">
              <a:latin typeface="Arial"/>
              <a:cs typeface="Arial"/>
            </a:endParaRPr>
          </a:p>
          <a:p>
            <a:pPr marL="5588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Arial"/>
                <a:cs typeface="Arial"/>
              </a:rPr>
              <a:t>y(n) giống với x(n) nhất khi y(n) dịch trái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mẫu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558165" marR="1917700">
              <a:lnSpc>
                <a:spcPct val="110000"/>
              </a:lnSpc>
              <a:tabLst>
                <a:tab pos="1929764" algn="l"/>
                <a:tab pos="2393315" algn="l"/>
                <a:tab pos="2957830" algn="l"/>
                <a:tab pos="3379470" algn="l"/>
                <a:tab pos="3971290" algn="l"/>
                <a:tab pos="4394200" algn="l"/>
                <a:tab pos="4815840" algn="l"/>
              </a:tabLst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7" baseline="-20833" dirty="0">
                <a:latin typeface="Arial"/>
                <a:cs typeface="Arial"/>
              </a:rPr>
              <a:t>yx</a:t>
            </a:r>
            <a:r>
              <a:rPr sz="2400" spc="-5" dirty="0">
                <a:latin typeface="Arial"/>
                <a:cs typeface="Arial"/>
              </a:rPr>
              <a:t>(l)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{…</a:t>
            </a:r>
            <a:r>
              <a:rPr sz="2400" spc="-5" dirty="0">
                <a:latin typeface="Arial"/>
                <a:cs typeface="Arial"/>
              </a:rPr>
              <a:t> 0	1^	6	11	6	1	0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…}  Max:	r</a:t>
            </a:r>
            <a:r>
              <a:rPr sz="2400" spc="-7" baseline="-20833" dirty="0">
                <a:latin typeface="Arial"/>
                <a:cs typeface="Arial"/>
              </a:rPr>
              <a:t>yx</a:t>
            </a:r>
            <a:r>
              <a:rPr sz="2400" spc="-5" dirty="0">
                <a:latin typeface="Arial"/>
                <a:cs typeface="Arial"/>
              </a:rPr>
              <a:t>(2)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</a:t>
            </a:r>
            <a:endParaRPr sz="2400" dirty="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Arial"/>
                <a:cs typeface="Arial"/>
              </a:rPr>
              <a:t>x(n) giống với y(n) nhất khi x(n) dịch phải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mẫu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type="body" sz="half" idx="1"/>
          </p:nvPr>
        </p:nvSpPr>
        <p:spPr>
          <a:xfrm>
            <a:off x="202406" y="1219200"/>
            <a:ext cx="4038600" cy="609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</a:rPr>
              <a:t>4. Tín hiệu hàm mũ</a:t>
            </a:r>
          </a:p>
        </p:txBody>
      </p:sp>
      <p:sp>
        <p:nvSpPr>
          <p:cNvPr id="21507" name="Title 1"/>
          <p:cNvSpPr>
            <a:spLocks/>
          </p:cNvSpPr>
          <p:nvPr/>
        </p:nvSpPr>
        <p:spPr bwMode="auto">
          <a:xfrm>
            <a:off x="76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/>
          <a:p>
            <a:pPr eaLnBrk="0" hangingPunct="0"/>
            <a:r>
              <a:rPr lang="en-US" sz="3400" dirty="0" smtClean="0">
                <a:solidFill>
                  <a:schemeClr val="tx2"/>
                </a:solidFill>
                <a:latin typeface="Times New Roman" pitchFamily="18" charset="0"/>
              </a:rPr>
              <a:t>                2.1.1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số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tín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hiệu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rời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rạc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cơ</a:t>
            </a:r>
            <a:r>
              <a:rPr lang="en-US" sz="3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Times New Roman" pitchFamily="18" charset="0"/>
              </a:rPr>
              <a:t>bản</a:t>
            </a:r>
            <a:endParaRPr lang="en-US" sz="3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150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8407629"/>
              </p:ext>
            </p:extLst>
          </p:nvPr>
        </p:nvGraphicFramePr>
        <p:xfrm>
          <a:off x="990600" y="1728185"/>
          <a:ext cx="30480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1054100" imgH="228600" progId="Equation.3">
                  <p:embed/>
                </p:oleObj>
              </mc:Choice>
              <mc:Fallback>
                <p:oleObj name="Equation" r:id="rId3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28185"/>
                        <a:ext cx="30480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2667000"/>
            <a:ext cx="68050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Hằng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Lucida Sans Unicode"/>
                <a:cs typeface="Lucida Sans Unicode"/>
              </a:rPr>
              <a:t>→ x(n): </a:t>
            </a:r>
            <a:r>
              <a:rPr lang="en-US" sz="2400" dirty="0" err="1" smtClean="0">
                <a:latin typeface="Lucida Sans Unicode"/>
                <a:cs typeface="Lucida Sans Unicode"/>
              </a:rPr>
              <a:t>tín</a:t>
            </a:r>
            <a:r>
              <a:rPr lang="en-US" sz="2400" dirty="0" smtClean="0">
                <a:latin typeface="Lucida Sans Unicode"/>
                <a:cs typeface="Lucida Sans Unicode"/>
              </a:rPr>
              <a:t> </a:t>
            </a:r>
            <a:r>
              <a:rPr lang="en-US" sz="2400" dirty="0" err="1" smtClean="0">
                <a:latin typeface="Lucida Sans Unicode"/>
                <a:cs typeface="Lucida Sans Unicode"/>
              </a:rPr>
              <a:t>hiệu</a:t>
            </a:r>
            <a:r>
              <a:rPr lang="en-US" sz="2400" dirty="0" smtClean="0">
                <a:latin typeface="Lucida Sans Unicode"/>
                <a:cs typeface="Lucida Sans Unicode"/>
              </a:rPr>
              <a:t> </a:t>
            </a:r>
            <a:r>
              <a:rPr lang="en-US" sz="2400" dirty="0" err="1" smtClean="0">
                <a:latin typeface="Lucida Sans Unicode"/>
                <a:cs typeface="Lucida Sans Unicode"/>
              </a:rPr>
              <a:t>thực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 Unicode"/>
                <a:cs typeface="Lucida Sans Unicode"/>
              </a:rPr>
              <a:t>→ a=</a:t>
            </a:r>
            <a:r>
              <a:rPr lang="en-US" sz="2400" dirty="0" err="1" smtClean="0">
                <a:latin typeface="Lucida Sans Unicode"/>
                <a:cs typeface="Lucida Sans Unicode"/>
              </a:rPr>
              <a:t>re</a:t>
            </a:r>
            <a:r>
              <a:rPr lang="en-US" sz="2400" baseline="30000" dirty="0" err="1" smtClean="0">
                <a:latin typeface="Lucida Sans Unicode"/>
                <a:cs typeface="Lucida Sans Unicode"/>
              </a:rPr>
              <a:t>j</a:t>
            </a:r>
            <a:r>
              <a:rPr lang="el-GR" sz="2400" baseline="30000" dirty="0" smtClean="0">
                <a:latin typeface="Lucida Sans Unicode"/>
                <a:cs typeface="Lucida Sans Unicode"/>
              </a:rPr>
              <a:t>θ</a:t>
            </a:r>
            <a:r>
              <a:rPr lang="en-US" sz="2400" baseline="30000" dirty="0">
                <a:latin typeface="Lucida Sans Unicode"/>
                <a:cs typeface="Lucida Sans Unicode"/>
              </a:rPr>
              <a:t> </a:t>
            </a:r>
            <a:r>
              <a:rPr lang="en-US" sz="2400" dirty="0" smtClean="0">
                <a:latin typeface="Lucida Sans Unicode"/>
                <a:cs typeface="Lucida Sans Unicode"/>
              </a:rPr>
              <a:t> →  x(n)=</a:t>
            </a:r>
            <a:r>
              <a:rPr lang="en-US" sz="2400" dirty="0" err="1" smtClean="0">
                <a:latin typeface="Lucida Sans Unicode"/>
                <a:cs typeface="Lucida Sans Unicode"/>
              </a:rPr>
              <a:t>r</a:t>
            </a:r>
            <a:r>
              <a:rPr lang="en-US" sz="2400" baseline="30000" dirty="0" err="1" smtClean="0">
                <a:latin typeface="Lucida Sans Unicode"/>
                <a:cs typeface="Lucida Sans Unicode"/>
              </a:rPr>
              <a:t>n</a:t>
            </a:r>
            <a:r>
              <a:rPr lang="en-US" sz="2400" dirty="0" err="1" smtClean="0">
                <a:latin typeface="Lucida Sans Unicode"/>
                <a:cs typeface="Lucida Sans Unicode"/>
              </a:rPr>
              <a:t>e</a:t>
            </a:r>
            <a:r>
              <a:rPr lang="en-US" sz="2400" baseline="30000" dirty="0" err="1" smtClean="0">
                <a:latin typeface="Lucida Sans Unicode"/>
                <a:cs typeface="Lucida Sans Unicode"/>
              </a:rPr>
              <a:t>j</a:t>
            </a:r>
            <a:r>
              <a:rPr lang="el-GR" sz="2400" baseline="30000" dirty="0" smtClean="0">
                <a:latin typeface="Lucida Sans Unicode"/>
                <a:cs typeface="Lucida Sans Unicode"/>
              </a:rPr>
              <a:t>θ</a:t>
            </a:r>
            <a:r>
              <a:rPr lang="en-US" sz="2400" baseline="30000" dirty="0" smtClean="0">
                <a:latin typeface="Lucida Sans Unicode"/>
                <a:cs typeface="Lucida Sans Unicode"/>
              </a:rPr>
              <a:t>n</a:t>
            </a:r>
          </a:p>
          <a:p>
            <a:r>
              <a:rPr lang="en-US" sz="2400" baseline="30000" dirty="0" smtClean="0">
                <a:latin typeface="Lucida Sans Unicode"/>
                <a:cs typeface="Lucida Sans Unicode"/>
              </a:rPr>
              <a:t> </a:t>
            </a:r>
            <a:r>
              <a:rPr lang="en-US" sz="2400" dirty="0" smtClean="0">
                <a:latin typeface="Lucida Sans Unicode"/>
                <a:cs typeface="Lucida Sans Unicode"/>
              </a:rPr>
              <a:t>                                       = </a:t>
            </a:r>
            <a:r>
              <a:rPr lang="en-US" sz="2400" dirty="0" err="1" smtClean="0">
                <a:latin typeface="Lucida Sans Unicode"/>
                <a:cs typeface="Lucida Sans Unicode"/>
              </a:rPr>
              <a:t>r</a:t>
            </a:r>
            <a:r>
              <a:rPr lang="en-US" sz="2400" baseline="30000" dirty="0" err="1" smtClean="0">
                <a:latin typeface="Lucida Sans Unicode"/>
                <a:cs typeface="Lucida Sans Unicode"/>
              </a:rPr>
              <a:t>n</a:t>
            </a:r>
            <a:r>
              <a:rPr lang="en-US" sz="2400" dirty="0" smtClean="0">
                <a:latin typeface="Lucida Sans Unicode"/>
                <a:cs typeface="Lucida Sans Unicode"/>
              </a:rPr>
              <a:t>(</a:t>
            </a:r>
            <a:r>
              <a:rPr lang="en-US" sz="2400" dirty="0" err="1" smtClean="0">
                <a:latin typeface="Lucida Sans Unicode"/>
                <a:cs typeface="Lucida Sans Unicode"/>
              </a:rPr>
              <a:t>cos</a:t>
            </a:r>
            <a:r>
              <a:rPr lang="el-GR" sz="2400" dirty="0" smtClean="0">
                <a:latin typeface="Lucida Sans Unicode"/>
                <a:cs typeface="Lucida Sans Unicode"/>
              </a:rPr>
              <a:t>θ</a:t>
            </a:r>
            <a:r>
              <a:rPr lang="en-US" sz="2400" dirty="0" err="1" smtClean="0">
                <a:latin typeface="Lucida Sans Unicode"/>
                <a:cs typeface="Lucida Sans Unicode"/>
              </a:rPr>
              <a:t>n+sin</a:t>
            </a:r>
            <a:r>
              <a:rPr lang="el-GR" sz="2400" dirty="0" smtClean="0">
                <a:latin typeface="Lucida Sans Unicode"/>
                <a:cs typeface="Lucida Sans Unicode"/>
              </a:rPr>
              <a:t>θ</a:t>
            </a:r>
            <a:r>
              <a:rPr lang="en-US" sz="2400" dirty="0" smtClean="0">
                <a:latin typeface="Lucida Sans Unicode"/>
                <a:cs typeface="Lucida Sans Unicode"/>
              </a:rPr>
              <a:t>n)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7603" y="4191000"/>
            <a:ext cx="2307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>
                <a:latin typeface="Lucida Sans Unicode"/>
                <a:cs typeface="Lucida Sans Unicode"/>
              </a:rPr>
              <a:t>: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28800" y="4837330"/>
                <a:ext cx="1828800" cy="6490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os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θn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θn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37330"/>
                <a:ext cx="1828800" cy="6490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28800" y="5715000"/>
                <a:ext cx="1828800" cy="6490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         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θn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15000"/>
                <a:ext cx="1828800" cy="6490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220952" y="6084424"/>
            <a:ext cx="293648" cy="163976"/>
            <a:chOff x="4419600" y="5647260"/>
            <a:chExt cx="316375" cy="24017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4419600" y="5647260"/>
              <a:ext cx="304800" cy="238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431175" y="5887435"/>
              <a:ext cx="3048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96173" y="525194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Hoặc</a:t>
            </a:r>
            <a:endParaRPr lang="en-US" sz="2400" dirty="0" smtClean="0">
              <a:latin typeface="Lucida Sans Unicode"/>
              <a:cs typeface="Lucida Sans Unicode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80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54000" y="1356717"/>
            <a:ext cx="243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Tự tương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781730" y="1303401"/>
            <a:ext cx="245745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781730" y="2184469"/>
            <a:ext cx="245745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9"/>
          <p:cNvSpPr txBox="1">
            <a:spLocks noGrp="1"/>
          </p:cNvSpPr>
          <p:nvPr>
            <p:ph type="body" idx="1"/>
          </p:nvPr>
        </p:nvSpPr>
        <p:spPr>
          <a:xfrm>
            <a:off x="228600" y="2160720"/>
            <a:ext cx="8713470" cy="20745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65400">
              <a:lnSpc>
                <a:spcPct val="100000"/>
              </a:lnSpc>
              <a:spcBef>
                <a:spcPts val="535"/>
              </a:spcBef>
            </a:pPr>
            <a:r>
              <a:rPr i="1" spc="-50" dirty="0"/>
              <a:t>r</a:t>
            </a:r>
            <a:r>
              <a:rPr sz="2025" i="1" spc="-75" baseline="-24691" dirty="0"/>
              <a:t>xx 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/>
              <a:t>l</a:t>
            </a:r>
            <a:r>
              <a:rPr sz="2350" spc="50" dirty="0">
                <a:latin typeface="Times New Roman"/>
                <a:cs typeface="Times New Roman"/>
              </a:rPr>
              <a:t>)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5325" baseline="-8607" dirty="0">
                <a:latin typeface="Symbol"/>
                <a:cs typeface="Symbol"/>
              </a:rPr>
              <a:t></a:t>
            </a:r>
            <a:r>
              <a:rPr sz="5325" baseline="-8607" dirty="0">
                <a:latin typeface="Times New Roman"/>
                <a:cs typeface="Times New Roman"/>
              </a:rPr>
              <a:t> </a:t>
            </a:r>
            <a:r>
              <a:rPr sz="2350" i="1" spc="45" dirty="0"/>
              <a:t>x</a:t>
            </a:r>
            <a:r>
              <a:rPr sz="2350" spc="45" dirty="0">
                <a:latin typeface="Times New Roman"/>
                <a:cs typeface="Times New Roman"/>
              </a:rPr>
              <a:t>(</a:t>
            </a:r>
            <a:r>
              <a:rPr sz="2350" i="1" spc="45" dirty="0"/>
              <a:t>n 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85" dirty="0"/>
              <a:t>l</a:t>
            </a:r>
            <a:r>
              <a:rPr sz="2350" spc="85" dirty="0">
                <a:latin typeface="Times New Roman"/>
                <a:cs typeface="Times New Roman"/>
              </a:rPr>
              <a:t>)</a:t>
            </a:r>
            <a:r>
              <a:rPr sz="2350" i="1" spc="85" dirty="0"/>
              <a:t>x</a:t>
            </a:r>
            <a:r>
              <a:rPr sz="2350" spc="85" dirty="0">
                <a:latin typeface="Times New Roman"/>
                <a:cs typeface="Times New Roman"/>
              </a:rPr>
              <a:t>(</a:t>
            </a:r>
            <a:r>
              <a:rPr sz="2350" i="1" spc="85" dirty="0"/>
              <a:t>n</a:t>
            </a:r>
            <a:r>
              <a:rPr sz="2350" spc="8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R="1353820" algn="ctr">
              <a:lnSpc>
                <a:spcPct val="100000"/>
              </a:lnSpc>
              <a:spcBef>
                <a:spcPts val="200"/>
              </a:spcBef>
            </a:pPr>
            <a:r>
              <a:rPr sz="1350" i="1" spc="50" dirty="0"/>
              <a:t>n</a:t>
            </a:r>
            <a:r>
              <a:rPr sz="1350" spc="50" dirty="0">
                <a:latin typeface="Symbol"/>
                <a:cs typeface="Symbol"/>
              </a:rPr>
              <a:t></a:t>
            </a:r>
            <a:endParaRPr sz="1350">
              <a:latin typeface="Symbol"/>
              <a:cs typeface="Symbol"/>
            </a:endParaRPr>
          </a:p>
          <a:p>
            <a:pPr marL="2565400">
              <a:lnSpc>
                <a:spcPct val="100000"/>
              </a:lnSpc>
              <a:spcBef>
                <a:spcPts val="405"/>
              </a:spcBef>
            </a:pPr>
            <a:r>
              <a:rPr i="1" spc="-50" dirty="0"/>
              <a:t>r</a:t>
            </a:r>
            <a:r>
              <a:rPr sz="2025" i="1" spc="-75" baseline="-24691" dirty="0"/>
              <a:t>xx 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/>
              <a:t>l</a:t>
            </a:r>
            <a:r>
              <a:rPr sz="2350" spc="50" dirty="0">
                <a:latin typeface="Times New Roman"/>
                <a:cs typeface="Times New Roman"/>
              </a:rPr>
              <a:t>)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i="1" spc="-50" dirty="0"/>
              <a:t>r</a:t>
            </a:r>
            <a:r>
              <a:rPr sz="2025" i="1" spc="-75" baseline="-24691" dirty="0"/>
              <a:t>xx</a:t>
            </a:r>
            <a:r>
              <a:rPr sz="2025" i="1" spc="-262" baseline="-24691" dirty="0"/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55" dirty="0">
                <a:latin typeface="Symbol"/>
                <a:cs typeface="Symbol"/>
              </a:rPr>
              <a:t></a:t>
            </a:r>
            <a:r>
              <a:rPr sz="2350" i="1" spc="55" dirty="0"/>
              <a:t>l</a:t>
            </a:r>
            <a:r>
              <a:rPr sz="2350" spc="5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381000" indent="-342900">
              <a:lnSpc>
                <a:spcPts val="2590"/>
              </a:lnSpc>
              <a:spcBef>
                <a:spcPts val="121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Tương quan 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chuỗi nhân quả độ dài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[i.e x(n)=y(n)=0</a:t>
            </a: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khi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ts val="2590"/>
              </a:lnSpc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n&lt;0 và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n≥N]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732378" y="1403044"/>
            <a:ext cx="334645" cy="568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spc="-2145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2877694" y="1687868"/>
            <a:ext cx="180340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135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3679115" y="1897370"/>
            <a:ext cx="450850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350" spc="9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350" spc="10" dirty="0">
                <a:solidFill>
                  <a:srgbClr val="7F00FF"/>
                </a:solidFill>
                <a:latin typeface="Symbol"/>
                <a:cs typeface="Symbol"/>
              </a:rPr>
              <a:t>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2781339" y="1484656"/>
            <a:ext cx="8509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1625" algn="l"/>
              </a:tabLst>
            </a:pPr>
            <a:r>
              <a:rPr sz="23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r	</a:t>
            </a:r>
            <a:r>
              <a:rPr sz="235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5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spc="-1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4166311" y="1484656"/>
            <a:ext cx="141351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35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35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35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350" i="1" spc="-2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350" spc="-2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8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/>
          <p:nvPr/>
        </p:nvSpPr>
        <p:spPr>
          <a:xfrm>
            <a:off x="2370321" y="433361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424"/>
                </a:lnTo>
              </a:path>
            </a:pathLst>
          </a:custGeom>
          <a:ln w="713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495518" y="433361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424"/>
                </a:lnTo>
              </a:path>
            </a:pathLst>
          </a:custGeom>
          <a:ln w="713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2379036" y="5723107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424"/>
                </a:lnTo>
              </a:path>
            </a:pathLst>
          </a:custGeom>
          <a:ln w="713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2504234" y="5723107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424"/>
                </a:lnTo>
              </a:path>
            </a:pathLst>
          </a:custGeom>
          <a:ln w="713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4231652" y="4308346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0"/>
                </a:moveTo>
                <a:lnTo>
                  <a:pt x="0" y="2223194"/>
                </a:lnTo>
              </a:path>
            </a:pathLst>
          </a:custGeom>
          <a:ln w="12678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2098396" y="4292666"/>
            <a:ext cx="606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400" spc="-2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 </a:t>
            </a:r>
            <a:r>
              <a:rPr sz="1400" spc="-4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400" spc="-4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2107093" y="5682224"/>
            <a:ext cx="606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400" spc="-2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k </a:t>
            </a:r>
            <a:r>
              <a:rPr sz="1400" spc="-4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400" spc="-4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5761593" y="4865596"/>
            <a:ext cx="2589530" cy="9353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50"/>
              </a:spcBef>
              <a:tabLst>
                <a:tab pos="2004695" algn="l"/>
              </a:tabLst>
            </a:pPr>
            <a:r>
              <a:rPr sz="3525" spc="30" baseline="-4728" dirty="0">
                <a:solidFill>
                  <a:srgbClr val="7F00FF"/>
                </a:solidFill>
                <a:latin typeface="Symbol"/>
                <a:cs typeface="Symbol"/>
              </a:rPr>
              <a:t></a:t>
            </a:r>
            <a:r>
              <a:rPr sz="235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i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350" spc="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70" dirty="0">
                <a:solidFill>
                  <a:srgbClr val="7F00FF"/>
                </a:solidFill>
                <a:latin typeface="Times New Roman"/>
                <a:cs typeface="Times New Roman"/>
              </a:rPr>
              <a:t>, </a:t>
            </a:r>
            <a:r>
              <a:rPr sz="235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350" i="1" spc="-2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350" spc="-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0	</a:t>
            </a:r>
            <a:r>
              <a:rPr sz="235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l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</a:t>
            </a:r>
            <a:r>
              <a:rPr sz="2350" spc="-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760"/>
              </a:spcBef>
            </a:pPr>
            <a:r>
              <a:rPr sz="235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l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</a:t>
            </a:r>
            <a:r>
              <a:rPr sz="2350" spc="-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5761593" y="5482190"/>
            <a:ext cx="17589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7F00FF"/>
                </a:solidFill>
                <a:latin typeface="Symbol"/>
                <a:cs typeface="Symbol"/>
              </a:rPr>
              <a:t>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1144347" y="4295853"/>
            <a:ext cx="3098800" cy="86804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  <a:tabLst>
                <a:tab pos="1087755" algn="l"/>
                <a:tab pos="1593215" algn="l"/>
              </a:tabLst>
            </a:pPr>
            <a:r>
              <a:rPr sz="2350" i="1" spc="-6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100" i="1" spc="-97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xy</a:t>
            </a:r>
            <a:r>
              <a:rPr sz="2100" i="1" spc="-89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8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spc="-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350" spc="2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325" spc="44" baseline="-860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325" spc="44" baseline="-8607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2350" i="1" spc="7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350" spc="7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7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350" spc="7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spc="-28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350" spc="8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350" i="1" spc="-11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350" spc="-1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10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R="603250" algn="ctr">
              <a:lnSpc>
                <a:spcPct val="100000"/>
              </a:lnSpc>
              <a:spcBef>
                <a:spcPts val="185"/>
              </a:spcBef>
            </a:pPr>
            <a:r>
              <a:rPr sz="1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400" spc="3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1154388" y="5684520"/>
            <a:ext cx="3077845" cy="8686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  <a:tabLst>
                <a:tab pos="1086485" algn="l"/>
                <a:tab pos="1591310" algn="l"/>
              </a:tabLst>
            </a:pPr>
            <a:r>
              <a:rPr sz="2350" i="1" spc="-60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100" i="1" spc="-89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xx</a:t>
            </a:r>
            <a:r>
              <a:rPr sz="2100" i="1" spc="-112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8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8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spc="-1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350" spc="2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325" spc="44" baseline="-860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325" spc="44" baseline="-8607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2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350" spc="10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350" spc="10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350" spc="10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n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350" spc="-4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10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10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R="584835" algn="ctr">
              <a:lnSpc>
                <a:spcPct val="100000"/>
              </a:lnSpc>
              <a:spcBef>
                <a:spcPts val="190"/>
              </a:spcBef>
            </a:pPr>
            <a:r>
              <a:rPr sz="1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400" spc="3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5303178" y="5411255"/>
            <a:ext cx="1872614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00" spc="-7" baseline="54166" dirty="0">
                <a:solidFill>
                  <a:srgbClr val="9900CC"/>
                </a:solidFill>
                <a:latin typeface="Arial"/>
                <a:cs typeface="Arial"/>
              </a:rPr>
              <a:t>Với</a:t>
            </a:r>
            <a:r>
              <a:rPr sz="3000" spc="-367" baseline="54166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3525" spc="37" baseline="33096" dirty="0">
                <a:solidFill>
                  <a:srgbClr val="7F00FF"/>
                </a:solidFill>
                <a:latin typeface="Symbol"/>
                <a:cs typeface="Symbol"/>
              </a:rPr>
              <a:t></a:t>
            </a:r>
            <a:r>
              <a:rPr sz="235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i</a:t>
            </a:r>
            <a:r>
              <a:rPr sz="23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350" spc="-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-15" dirty="0">
                <a:solidFill>
                  <a:srgbClr val="7F00FF"/>
                </a:solidFill>
                <a:latin typeface="Times New Roman"/>
                <a:cs typeface="Times New Roman"/>
              </a:rPr>
              <a:t>0,</a:t>
            </a:r>
            <a:r>
              <a:rPr sz="2350" spc="-3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20" dirty="0">
                <a:solidFill>
                  <a:srgbClr val="7F00FF"/>
                </a:solidFill>
                <a:latin typeface="Times New Roman"/>
                <a:cs typeface="Times New Roman"/>
              </a:rPr>
              <a:t>k</a:t>
            </a:r>
            <a:r>
              <a:rPr sz="2350" i="1" spc="1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350" spc="-6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1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endParaRPr sz="23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27481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81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228600" y="1364360"/>
            <a:ext cx="7668259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Tính chất của sự tương quan giữa các t/h năng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lượng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Năng </a:t>
            </a:r>
            <a:r>
              <a:rPr sz="2000" spc="-10" dirty="0">
                <a:latin typeface="Arial"/>
                <a:cs typeface="Arial"/>
              </a:rPr>
              <a:t>lượng </a:t>
            </a:r>
            <a:r>
              <a:rPr sz="2000" spc="-5" dirty="0">
                <a:latin typeface="Arial"/>
                <a:cs typeface="Arial"/>
              </a:rPr>
              <a:t>của t/h chính là sự tự tương quan tại l 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971554" y="3133734"/>
            <a:ext cx="589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q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660404" y="4505325"/>
            <a:ext cx="8188325" cy="57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95"/>
              </a:spcBef>
              <a:tabLst>
                <a:tab pos="323215" algn="l"/>
              </a:tabLst>
            </a:pPr>
            <a:r>
              <a:rPr sz="2000" spc="-5" dirty="0">
                <a:latin typeface="Arial"/>
                <a:cs typeface="Arial"/>
              </a:rPr>
              <a:t>–	Chuỗi tương quan chuẩn hóa không phụ thuộc vào sự co giãn của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t/h</a:t>
            </a:r>
            <a:endParaRPr sz="2000" dirty="0">
              <a:latin typeface="Arial"/>
              <a:cs typeface="Arial"/>
            </a:endParaRPr>
          </a:p>
          <a:p>
            <a:pPr marL="323215">
              <a:lnSpc>
                <a:spcPts val="2155"/>
              </a:lnSpc>
            </a:pPr>
            <a:r>
              <a:rPr sz="2000" dirty="0">
                <a:latin typeface="Arial"/>
                <a:cs typeface="Arial"/>
              </a:rPr>
              <a:t>(│ρ</a:t>
            </a:r>
            <a:r>
              <a:rPr sz="1950" baseline="-21367" dirty="0">
                <a:latin typeface="Arial"/>
                <a:cs typeface="Arial"/>
              </a:rPr>
              <a:t>xy</a:t>
            </a:r>
            <a:r>
              <a:rPr sz="2000" dirty="0">
                <a:latin typeface="Arial"/>
                <a:cs typeface="Arial"/>
              </a:rPr>
              <a:t>(l)│≤ </a:t>
            </a:r>
            <a:r>
              <a:rPr sz="2000" spc="-5" dirty="0">
                <a:latin typeface="Arial"/>
                <a:cs typeface="Arial"/>
              </a:rPr>
              <a:t>1 v</a:t>
            </a:r>
            <a:r>
              <a:rPr sz="2000" spc="-5" dirty="0">
                <a:latin typeface="Times New Roman"/>
                <a:cs typeface="Times New Roman"/>
              </a:rPr>
              <a:t>à </a:t>
            </a:r>
            <a:r>
              <a:rPr sz="2000" dirty="0">
                <a:latin typeface="Arial"/>
                <a:cs typeface="Arial"/>
              </a:rPr>
              <a:t>│ρ</a:t>
            </a:r>
            <a:r>
              <a:rPr sz="1950" baseline="-21367" dirty="0">
                <a:latin typeface="Arial"/>
                <a:cs typeface="Arial"/>
              </a:rPr>
              <a:t>xx</a:t>
            </a:r>
            <a:r>
              <a:rPr sz="2000" dirty="0">
                <a:latin typeface="Arial"/>
                <a:cs typeface="Arial"/>
              </a:rPr>
              <a:t>(l)│≤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392870" y="2206625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F00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855571" y="2032799"/>
            <a:ext cx="247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7F00FF"/>
                </a:solidFill>
                <a:latin typeface="Symbol"/>
                <a:cs typeface="Symbol"/>
              </a:rPr>
              <a:t>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3805800" y="2133600"/>
            <a:ext cx="34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891603" y="2421737"/>
            <a:ext cx="181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5390911" y="2421737"/>
            <a:ext cx="1041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685804" y="2603650"/>
            <a:ext cx="7908290" cy="616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1312545" algn="ctr">
              <a:lnSpc>
                <a:spcPct val="100000"/>
              </a:lnSpc>
              <a:spcBef>
                <a:spcPts val="335"/>
              </a:spcBef>
            </a:pPr>
            <a:r>
              <a:rPr sz="1400" i="1" spc="3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400" spc="3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4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97815" algn="l"/>
              </a:tabLst>
            </a:pPr>
            <a:r>
              <a:rPr sz="2000" spc="-5" dirty="0">
                <a:latin typeface="Arial"/>
                <a:cs typeface="Arial"/>
              </a:rPr>
              <a:t>–	Trung bình nhân </a:t>
            </a:r>
            <a:r>
              <a:rPr sz="2000" dirty="0">
                <a:latin typeface="Arial"/>
                <a:cs typeface="Arial"/>
              </a:rPr>
              <a:t>của </a:t>
            </a:r>
            <a:r>
              <a:rPr sz="2000" spc="-5" dirty="0">
                <a:latin typeface="Arial"/>
                <a:cs typeface="Arial"/>
              </a:rPr>
              <a:t>năng lượng là giá trị lớn nhất của chuỗi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tương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2794410" y="2216150"/>
            <a:ext cx="91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r	</a:t>
            </a:r>
            <a:r>
              <a:rPr sz="2400" dirty="0">
                <a:solidFill>
                  <a:srgbClr val="7F00FF"/>
                </a:solidFill>
                <a:latin typeface="Times New Roman"/>
                <a:cs typeface="Times New Roman"/>
              </a:rPr>
              <a:t>(0)</a:t>
            </a:r>
            <a:r>
              <a:rPr sz="2400" spc="-1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4243517" y="2216150"/>
            <a:ext cx="116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sz="2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	</a:t>
            </a:r>
            <a:r>
              <a:rPr sz="2400" spc="2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2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400" spc="2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3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8"/>
          <p:cNvGrpSpPr/>
          <p:nvPr/>
        </p:nvGrpSpPr>
        <p:grpSpPr>
          <a:xfrm>
            <a:off x="2811601" y="3400735"/>
            <a:ext cx="1840864" cy="445770"/>
            <a:chOff x="3457087" y="3400735"/>
            <a:chExt cx="1840864" cy="445770"/>
          </a:xfrm>
        </p:grpSpPr>
        <p:sp>
          <p:nvSpPr>
            <p:cNvPr id="17" name="object 19"/>
            <p:cNvSpPr/>
            <p:nvPr/>
          </p:nvSpPr>
          <p:spPr>
            <a:xfrm>
              <a:off x="3463437" y="3407085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70">
                  <a:moveTo>
                    <a:pt x="0" y="0"/>
                  </a:moveTo>
                  <a:lnTo>
                    <a:pt x="0" y="432908"/>
                  </a:lnTo>
                </a:path>
              </a:pathLst>
            </a:custGeom>
            <a:ln w="12631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4125816" y="3407085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70">
                  <a:moveTo>
                    <a:pt x="0" y="0"/>
                  </a:moveTo>
                  <a:lnTo>
                    <a:pt x="0" y="432908"/>
                  </a:lnTo>
                </a:path>
              </a:pathLst>
            </a:custGeom>
            <a:ln w="12631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4458190" y="3676084"/>
              <a:ext cx="31115" cy="24130"/>
            </a:xfrm>
            <a:custGeom>
              <a:avLst/>
              <a:gdLst/>
              <a:ahLst/>
              <a:cxnLst/>
              <a:rect l="l" t="t" r="r" b="b"/>
              <a:pathLst>
                <a:path w="31114" h="24129">
                  <a:moveTo>
                    <a:pt x="0" y="23527"/>
                  </a:moveTo>
                  <a:lnTo>
                    <a:pt x="30789" y="0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4488979" y="3676084"/>
              <a:ext cx="73660" cy="164465"/>
            </a:xfrm>
            <a:custGeom>
              <a:avLst/>
              <a:gdLst/>
              <a:ahLst/>
              <a:cxnLst/>
              <a:rect l="l" t="t" r="r" b="b"/>
              <a:pathLst>
                <a:path w="73660" h="164464">
                  <a:moveTo>
                    <a:pt x="0" y="0"/>
                  </a:moveTo>
                  <a:lnTo>
                    <a:pt x="73422" y="163909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4562401" y="3409438"/>
              <a:ext cx="80645" cy="431165"/>
            </a:xfrm>
            <a:custGeom>
              <a:avLst/>
              <a:gdLst/>
              <a:ahLst/>
              <a:cxnLst/>
              <a:rect l="l" t="t" r="r" b="b"/>
              <a:pathLst>
                <a:path w="80645" h="431164">
                  <a:moveTo>
                    <a:pt x="0" y="430555"/>
                  </a:moveTo>
                  <a:lnTo>
                    <a:pt x="80527" y="0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4642928" y="3409438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5">
                  <a:moveTo>
                    <a:pt x="0" y="0"/>
                  </a:moveTo>
                  <a:lnTo>
                    <a:pt x="654484" y="0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4455821" y="3402380"/>
              <a:ext cx="842010" cy="438150"/>
            </a:xfrm>
            <a:custGeom>
              <a:avLst/>
              <a:gdLst/>
              <a:ahLst/>
              <a:cxnLst/>
              <a:rect l="l" t="t" r="r" b="b"/>
              <a:pathLst>
                <a:path w="842010" h="438150">
                  <a:moveTo>
                    <a:pt x="114476" y="437613"/>
                  </a:moveTo>
                  <a:lnTo>
                    <a:pt x="99476" y="437613"/>
                  </a:lnTo>
                  <a:lnTo>
                    <a:pt x="25263" y="285469"/>
                  </a:lnTo>
                  <a:lnTo>
                    <a:pt x="5527" y="301153"/>
                  </a:lnTo>
                  <a:lnTo>
                    <a:pt x="0" y="293311"/>
                  </a:lnTo>
                  <a:lnTo>
                    <a:pt x="41843" y="262725"/>
                  </a:lnTo>
                  <a:lnTo>
                    <a:pt x="106581" y="399184"/>
                  </a:lnTo>
                  <a:lnTo>
                    <a:pt x="181581" y="0"/>
                  </a:lnTo>
                  <a:lnTo>
                    <a:pt x="841592" y="0"/>
                  </a:lnTo>
                  <a:lnTo>
                    <a:pt x="841592" y="14900"/>
                  </a:lnTo>
                  <a:lnTo>
                    <a:pt x="193424" y="14900"/>
                  </a:lnTo>
                  <a:lnTo>
                    <a:pt x="114476" y="437613"/>
                  </a:lnTo>
                  <a:close/>
                </a:path>
              </a:pathLst>
            </a:custGeom>
            <a:solidFill>
              <a:srgbClr val="7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6"/>
          <p:cNvSpPr/>
          <p:nvPr/>
        </p:nvSpPr>
        <p:spPr>
          <a:xfrm>
            <a:off x="2817949" y="3990570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0756"/>
                </a:lnTo>
              </a:path>
            </a:pathLst>
          </a:custGeom>
          <a:ln w="1263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3477170" y="3990570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0756"/>
                </a:lnTo>
              </a:path>
            </a:pathLst>
          </a:custGeom>
          <a:ln w="12631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 txBox="1"/>
          <p:nvPr/>
        </p:nvSpPr>
        <p:spPr>
          <a:xfrm>
            <a:off x="2792530" y="3198650"/>
            <a:ext cx="2331720" cy="112077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85"/>
              </a:spcBef>
              <a:tabLst>
                <a:tab pos="1227455" algn="l"/>
              </a:tabLst>
            </a:pPr>
            <a:r>
              <a:rPr sz="2350" i="1" spc="-4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025" i="1" spc="-67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xy</a:t>
            </a:r>
            <a:r>
              <a:rPr sz="2025" i="1" spc="-15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5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350" spc="31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23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r>
              <a:rPr sz="2025" i="1" spc="67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025" i="1" spc="-179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80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r>
              <a:rPr sz="2025" i="1" spc="120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endParaRPr sz="2025" baseline="-24691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490"/>
              </a:spcBef>
            </a:pPr>
            <a:r>
              <a:rPr sz="2350" i="1" spc="-4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025" i="1" spc="-67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xx </a:t>
            </a:r>
            <a:r>
              <a:rPr sz="235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35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350" spc="55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350" spc="20" dirty="0">
                <a:solidFill>
                  <a:srgbClr val="7F00FF"/>
                </a:solidFill>
                <a:latin typeface="Symbol"/>
                <a:cs typeface="Symbol"/>
              </a:rPr>
              <a:t>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r>
              <a:rPr sz="2025" i="1" spc="67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x </a:t>
            </a:r>
            <a:r>
              <a:rPr sz="2350" spc="20" dirty="0">
                <a:solidFill>
                  <a:srgbClr val="7F00FF"/>
                </a:solidFill>
                <a:latin typeface="Symbol"/>
                <a:cs typeface="Symbol"/>
              </a:rPr>
              <a:t>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i="1" spc="-4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025" i="1" spc="-67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xx</a:t>
            </a:r>
            <a:r>
              <a:rPr sz="2025" i="1" spc="284" baseline="-24691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7F00FF"/>
                </a:solidFill>
                <a:latin typeface="Times New Roman"/>
                <a:cs typeface="Times New Roman"/>
              </a:rPr>
              <a:t>(0)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7" name="object 29"/>
          <p:cNvGrpSpPr/>
          <p:nvPr/>
        </p:nvGrpSpPr>
        <p:grpSpPr>
          <a:xfrm>
            <a:off x="2724072" y="5688011"/>
            <a:ext cx="898525" cy="478155"/>
            <a:chOff x="3369558" y="5688011"/>
            <a:chExt cx="898525" cy="478155"/>
          </a:xfrm>
        </p:grpSpPr>
        <p:sp>
          <p:nvSpPr>
            <p:cNvPr id="28" name="object 30"/>
            <p:cNvSpPr/>
            <p:nvPr/>
          </p:nvSpPr>
          <p:spPr>
            <a:xfrm>
              <a:off x="3397163" y="6001543"/>
              <a:ext cx="31115" cy="24130"/>
            </a:xfrm>
            <a:custGeom>
              <a:avLst/>
              <a:gdLst/>
              <a:ahLst/>
              <a:cxnLst/>
              <a:rect l="l" t="t" r="r" b="b"/>
              <a:pathLst>
                <a:path w="31114" h="24129">
                  <a:moveTo>
                    <a:pt x="0" y="23812"/>
                  </a:moveTo>
                  <a:lnTo>
                    <a:pt x="30759" y="0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/>
            <p:cNvSpPr/>
            <p:nvPr/>
          </p:nvSpPr>
          <p:spPr>
            <a:xfrm>
              <a:off x="3427923" y="6001543"/>
              <a:ext cx="73660" cy="164465"/>
            </a:xfrm>
            <a:custGeom>
              <a:avLst/>
              <a:gdLst/>
              <a:ahLst/>
              <a:cxnLst/>
              <a:rect l="l" t="t" r="r" b="b"/>
              <a:pathLst>
                <a:path w="73660" h="164464">
                  <a:moveTo>
                    <a:pt x="0" y="0"/>
                  </a:moveTo>
                  <a:lnTo>
                    <a:pt x="73350" y="164306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3501273" y="5733255"/>
              <a:ext cx="80645" cy="433070"/>
            </a:xfrm>
            <a:custGeom>
              <a:avLst/>
              <a:gdLst/>
              <a:ahLst/>
              <a:cxnLst/>
              <a:rect l="l" t="t" r="r" b="b"/>
              <a:pathLst>
                <a:path w="80645" h="433070">
                  <a:moveTo>
                    <a:pt x="0" y="432593"/>
                  </a:moveTo>
                  <a:lnTo>
                    <a:pt x="80448" y="0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3581722" y="5733255"/>
              <a:ext cx="661035" cy="0"/>
            </a:xfrm>
            <a:custGeom>
              <a:avLst/>
              <a:gdLst/>
              <a:ahLst/>
              <a:cxnLst/>
              <a:rect l="l" t="t" r="r" b="b"/>
              <a:pathLst>
                <a:path w="661035">
                  <a:moveTo>
                    <a:pt x="0" y="0"/>
                  </a:moveTo>
                  <a:lnTo>
                    <a:pt x="660940" y="0"/>
                  </a:lnTo>
                </a:path>
              </a:pathLst>
            </a:custGeom>
            <a:ln w="3175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3394798" y="5726111"/>
              <a:ext cx="848360" cy="440055"/>
            </a:xfrm>
            <a:custGeom>
              <a:avLst/>
              <a:gdLst/>
              <a:ahLst/>
              <a:cxnLst/>
              <a:rect l="l" t="t" r="r" b="b"/>
              <a:pathLst>
                <a:path w="848360" h="440054">
                  <a:moveTo>
                    <a:pt x="114362" y="439738"/>
                  </a:moveTo>
                  <a:lnTo>
                    <a:pt x="99376" y="439738"/>
                  </a:lnTo>
                  <a:lnTo>
                    <a:pt x="25238" y="287338"/>
                  </a:lnTo>
                  <a:lnTo>
                    <a:pt x="5520" y="303213"/>
                  </a:lnTo>
                  <a:lnTo>
                    <a:pt x="0" y="295275"/>
                  </a:lnTo>
                  <a:lnTo>
                    <a:pt x="41801" y="264319"/>
                  </a:lnTo>
                  <a:lnTo>
                    <a:pt x="106476" y="401637"/>
                  </a:lnTo>
                  <a:lnTo>
                    <a:pt x="181402" y="0"/>
                  </a:lnTo>
                  <a:lnTo>
                    <a:pt x="847865" y="0"/>
                  </a:lnTo>
                  <a:lnTo>
                    <a:pt x="847865" y="15082"/>
                  </a:lnTo>
                  <a:lnTo>
                    <a:pt x="193234" y="15082"/>
                  </a:lnTo>
                  <a:lnTo>
                    <a:pt x="114362" y="439738"/>
                  </a:lnTo>
                  <a:close/>
                </a:path>
              </a:pathLst>
            </a:custGeom>
            <a:solidFill>
              <a:srgbClr val="7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5"/>
            <p:cNvSpPr/>
            <p:nvPr/>
          </p:nvSpPr>
          <p:spPr>
            <a:xfrm>
              <a:off x="3369558" y="5694361"/>
              <a:ext cx="898525" cy="0"/>
            </a:xfrm>
            <a:custGeom>
              <a:avLst/>
              <a:gdLst/>
              <a:ahLst/>
              <a:cxnLst/>
              <a:rect l="l" t="t" r="r" b="b"/>
              <a:pathLst>
                <a:path w="898525">
                  <a:moveTo>
                    <a:pt x="0" y="0"/>
                  </a:moveTo>
                  <a:lnTo>
                    <a:pt x="898342" y="0"/>
                  </a:lnTo>
                </a:path>
              </a:pathLst>
            </a:custGeom>
            <a:ln w="12700">
              <a:solidFill>
                <a:srgbClr val="7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6"/>
          <p:cNvSpPr txBox="1"/>
          <p:nvPr/>
        </p:nvSpPr>
        <p:spPr>
          <a:xfrm>
            <a:off x="1884250" y="5657766"/>
            <a:ext cx="182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1692584" y="5436773"/>
            <a:ext cx="96520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8145" algn="l"/>
              </a:tabLst>
            </a:pPr>
            <a:r>
              <a:rPr sz="2500" i="1" spc="-65" dirty="0">
                <a:solidFill>
                  <a:srgbClr val="7F00FF"/>
                </a:solidFill>
                <a:latin typeface="Symbol"/>
                <a:cs typeface="Symbol"/>
              </a:rPr>
              <a:t></a:t>
            </a:r>
            <a:r>
              <a:rPr sz="2500" spc="-6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2400" spc="7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40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400" spc="-11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8"/>
          <p:cNvSpPr txBox="1"/>
          <p:nvPr/>
        </p:nvSpPr>
        <p:spPr>
          <a:xfrm>
            <a:off x="3144748" y="5912553"/>
            <a:ext cx="4165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	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9"/>
          <p:cNvSpPr txBox="1"/>
          <p:nvPr/>
        </p:nvSpPr>
        <p:spPr>
          <a:xfrm>
            <a:off x="2945833" y="5707938"/>
            <a:ext cx="51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r>
              <a:rPr sz="2400" i="1" spc="2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40"/>
          <p:cNvSpPr/>
          <p:nvPr/>
        </p:nvSpPr>
        <p:spPr>
          <a:xfrm>
            <a:off x="5952843" y="5668962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>
                <a:moveTo>
                  <a:pt x="0" y="0"/>
                </a:moveTo>
                <a:lnTo>
                  <a:pt x="636021" y="0"/>
                </a:lnTo>
              </a:path>
            </a:pathLst>
          </a:custGeom>
          <a:ln w="12700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/>
          <p:cNvSpPr txBox="1"/>
          <p:nvPr/>
        </p:nvSpPr>
        <p:spPr>
          <a:xfrm>
            <a:off x="5114676" y="5632374"/>
            <a:ext cx="182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2"/>
          <p:cNvSpPr txBox="1"/>
          <p:nvPr/>
        </p:nvSpPr>
        <p:spPr>
          <a:xfrm>
            <a:off x="6308549" y="5868847"/>
            <a:ext cx="1041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3"/>
          <p:cNvSpPr txBox="1"/>
          <p:nvPr/>
        </p:nvSpPr>
        <p:spPr>
          <a:xfrm>
            <a:off x="6109893" y="5664187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solidFill>
                  <a:srgbClr val="7F00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4"/>
          <p:cNvSpPr txBox="1"/>
          <p:nvPr/>
        </p:nvSpPr>
        <p:spPr>
          <a:xfrm>
            <a:off x="4923095" y="5411403"/>
            <a:ext cx="19177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-65" dirty="0">
                <a:solidFill>
                  <a:srgbClr val="7F00FF"/>
                </a:solidFill>
                <a:latin typeface="Symbol"/>
                <a:cs typeface="Symbol"/>
              </a:rPr>
              <a:t>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3" name="object 45"/>
          <p:cNvSpPr txBox="1"/>
          <p:nvPr/>
        </p:nvSpPr>
        <p:spPr>
          <a:xfrm>
            <a:off x="2825042" y="5237162"/>
            <a:ext cx="3799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94280" algn="l"/>
              </a:tabLst>
            </a:pPr>
            <a:r>
              <a:rPr sz="3600" i="1" spc="-104" baseline="1157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100" i="1" spc="-104" baseline="-21825" dirty="0">
                <a:solidFill>
                  <a:srgbClr val="7F00FF"/>
                </a:solidFill>
                <a:latin typeface="Times New Roman"/>
                <a:cs typeface="Times New Roman"/>
              </a:rPr>
              <a:t>xy</a:t>
            </a:r>
            <a:r>
              <a:rPr sz="2100" i="1" spc="-89" baseline="-218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3600" spc="104" baseline="1157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3600" i="1" spc="104" baseline="1157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3600" spc="104" baseline="1157" dirty="0">
                <a:solidFill>
                  <a:srgbClr val="7F00FF"/>
                </a:solidFill>
                <a:latin typeface="Times New Roman"/>
                <a:cs typeface="Times New Roman"/>
              </a:rPr>
              <a:t>)	</a:t>
            </a:r>
            <a:r>
              <a:rPr sz="3600" spc="97" baseline="-34722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3600" i="1" spc="97" baseline="-34722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3600" spc="97" baseline="-34722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3600" spc="-15" baseline="-34722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3600" spc="-15" baseline="-34722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7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2100" i="1" spc="-112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xx</a:t>
            </a:r>
            <a:r>
              <a:rPr sz="2100" i="1" spc="-22" baseline="-2380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40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04128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82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69570" y="1267714"/>
            <a:ext cx="459422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Tương quan </a:t>
            </a:r>
            <a:r>
              <a:rPr sz="2400" spc="-15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t/h tuần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hoàn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Cho x(n) và y(n) là 2 t/h công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suất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801370" y="3585718"/>
            <a:ext cx="443293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285750">
              <a:lnSpc>
                <a:spcPct val="100000"/>
              </a:lnSpc>
              <a:spcBef>
                <a:spcPts val="95"/>
              </a:spcBef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latin typeface="Arial"/>
                <a:cs typeface="Arial"/>
              </a:rPr>
              <a:t>Nếu x(n) và y(n) tuần hoàn chu kỳ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723900" lvl="1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723265" algn="l"/>
                <a:tab pos="723900" algn="l"/>
              </a:tabLst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xy</a:t>
            </a:r>
            <a:r>
              <a:rPr sz="1800" spc="-5" dirty="0">
                <a:latin typeface="Arial"/>
                <a:cs typeface="Arial"/>
              </a:rPr>
              <a:t>(l) và r</a:t>
            </a:r>
            <a:r>
              <a:rPr sz="1800" spc="-7" baseline="-20833" dirty="0">
                <a:latin typeface="Arial"/>
                <a:cs typeface="Arial"/>
              </a:rPr>
              <a:t>xx</a:t>
            </a:r>
            <a:r>
              <a:rPr sz="1800" spc="-5" dirty="0">
                <a:latin typeface="Arial"/>
                <a:cs typeface="Arial"/>
              </a:rPr>
              <a:t>(l) tuần </a:t>
            </a:r>
            <a:r>
              <a:rPr sz="1800" dirty="0">
                <a:latin typeface="Arial"/>
                <a:cs typeface="Arial"/>
              </a:rPr>
              <a:t>hoàn chu kỳ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283970" y="5872480"/>
            <a:ext cx="641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T/c </a:t>
            </a:r>
            <a:r>
              <a:rPr sz="1800" dirty="0">
                <a:latin typeface="Arial"/>
                <a:cs typeface="Arial"/>
              </a:rPr>
              <a:t>này </a:t>
            </a:r>
            <a:r>
              <a:rPr sz="1800" spc="-5" dirty="0">
                <a:latin typeface="Arial"/>
                <a:cs typeface="Arial"/>
              </a:rPr>
              <a:t>được </a:t>
            </a:r>
            <a:r>
              <a:rPr sz="1800" dirty="0">
                <a:latin typeface="Arial"/>
                <a:cs typeface="Arial"/>
              </a:rPr>
              <a:t>dùng để xác định chu kỳ của </a:t>
            </a:r>
            <a:r>
              <a:rPr sz="1800" spc="-5" dirty="0">
                <a:latin typeface="Arial"/>
                <a:cs typeface="Arial"/>
              </a:rPr>
              <a:t>t/h </a:t>
            </a:r>
            <a:r>
              <a:rPr sz="1800" dirty="0">
                <a:latin typeface="Arial"/>
                <a:cs typeface="Arial"/>
              </a:rPr>
              <a:t>(SV đọc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thêm)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3418345" y="2339941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6683" y="0"/>
                </a:lnTo>
              </a:path>
            </a:pathLst>
          </a:custGeom>
          <a:ln w="11428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3725685" y="1948104"/>
            <a:ext cx="1625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402795" y="2750215"/>
            <a:ext cx="80264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2105" algn="l"/>
                <a:tab pos="789305" algn="l"/>
              </a:tabLst>
            </a:pPr>
            <a:r>
              <a:rPr sz="2150" u="sng" dirty="0">
                <a:solidFill>
                  <a:srgbClr val="7F00FF"/>
                </a:solidFill>
                <a:uFill>
                  <a:solidFill>
                    <a:srgbClr val="7F00FF"/>
                  </a:solidFill>
                </a:uFill>
                <a:latin typeface="Times New Roman"/>
                <a:cs typeface="Times New Roman"/>
              </a:rPr>
              <a:t> 	1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4730303" y="2923088"/>
            <a:ext cx="12884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5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5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5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204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2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4306402" y="2849067"/>
            <a:ext cx="30543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1785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4377690" y="1955965"/>
            <a:ext cx="15875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2072056" y="2120976"/>
            <a:ext cx="12966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i="1" spc="-55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82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xy 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17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7F00FF"/>
                </a:solidFill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4283876" y="1983816"/>
            <a:ext cx="177990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875" spc="-22" baseline="-854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875" spc="277" baseline="-854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29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4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8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2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65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6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2893558" y="2335169"/>
            <a:ext cx="1812289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75" i="1" spc="7" baseline="20000" dirty="0">
                <a:solidFill>
                  <a:srgbClr val="7F00FF"/>
                </a:solidFill>
                <a:latin typeface="Times New Roman"/>
                <a:cs typeface="Times New Roman"/>
              </a:rPr>
              <a:t>M </a:t>
            </a:r>
            <a:r>
              <a:rPr sz="1875" spc="30" baseline="20000" dirty="0">
                <a:solidFill>
                  <a:srgbClr val="7F00FF"/>
                </a:solidFill>
                <a:latin typeface="Symbol"/>
                <a:cs typeface="Symbol"/>
              </a:rPr>
              <a:t></a:t>
            </a:r>
            <a:r>
              <a:rPr sz="1875" spc="30" baseline="200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2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M </a:t>
            </a:r>
            <a:r>
              <a:rPr sz="2150" spc="80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8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r>
              <a:rPr sz="2150" spc="-32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75" i="1" spc="75" baseline="-1555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875" spc="75" baseline="-15555" dirty="0">
                <a:solidFill>
                  <a:srgbClr val="7F00FF"/>
                </a:solidFill>
                <a:latin typeface="Symbol"/>
                <a:cs typeface="Symbol"/>
              </a:rPr>
              <a:t></a:t>
            </a:r>
            <a:r>
              <a:rPr sz="1875" spc="75" baseline="-1555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875" i="1" spc="7" baseline="-1555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875" baseline="-15555">
              <a:latin typeface="Times New Roman"/>
              <a:cs typeface="Times New Roman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4374658" y="2758305"/>
            <a:ext cx="15875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2184884" y="3108429"/>
            <a:ext cx="1663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-1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1250" i="1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4228449" y="3299173"/>
            <a:ext cx="4489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50" dirty="0">
                <a:solidFill>
                  <a:srgbClr val="7F00FF"/>
                </a:solidFill>
                <a:latin typeface="Symbol"/>
                <a:cs typeface="Symbol"/>
              </a:rPr>
              <a:t></a:t>
            </a:r>
            <a:r>
              <a:rPr sz="1250" spc="-24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2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2097456" y="2923088"/>
            <a:ext cx="12420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4955" algn="l"/>
              </a:tabLst>
            </a:pPr>
            <a:r>
              <a:rPr sz="2150" i="1" dirty="0">
                <a:solidFill>
                  <a:srgbClr val="7F00FF"/>
                </a:solidFill>
                <a:latin typeface="Times New Roman"/>
                <a:cs typeface="Times New Roman"/>
              </a:rPr>
              <a:t>r	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)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150" spc="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7F00FF"/>
                </a:solidFill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2890526" y="3137281"/>
            <a:ext cx="13512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75" i="1" spc="7" baseline="17777" dirty="0">
                <a:solidFill>
                  <a:srgbClr val="7F00FF"/>
                </a:solidFill>
                <a:latin typeface="Times New Roman"/>
                <a:cs typeface="Times New Roman"/>
              </a:rPr>
              <a:t>M </a:t>
            </a:r>
            <a:r>
              <a:rPr sz="1875" spc="30" baseline="20000" dirty="0">
                <a:solidFill>
                  <a:srgbClr val="7F00FF"/>
                </a:solidFill>
                <a:latin typeface="Symbol"/>
                <a:cs typeface="Symbol"/>
              </a:rPr>
              <a:t></a:t>
            </a:r>
            <a:r>
              <a:rPr sz="1875" spc="30" baseline="200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2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M</a:t>
            </a:r>
            <a:r>
              <a:rPr sz="2150" i="1" spc="-14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spc="75" dirty="0">
                <a:solidFill>
                  <a:srgbClr val="7F00FF"/>
                </a:solidFill>
                <a:latin typeface="Symbol"/>
                <a:cs typeface="Symbol"/>
              </a:rPr>
              <a:t></a:t>
            </a:r>
            <a:r>
              <a:rPr sz="2150" spc="7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4"/>
          <p:cNvSpPr/>
          <p:nvPr/>
        </p:nvSpPr>
        <p:spPr>
          <a:xfrm>
            <a:off x="2933074" y="460350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510" y="0"/>
                </a:lnTo>
              </a:path>
            </a:pathLst>
          </a:custGeom>
          <a:ln w="11428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2930219" y="5405656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510" y="0"/>
                </a:lnTo>
              </a:path>
            </a:pathLst>
          </a:custGeom>
          <a:ln w="11428">
            <a:solidFill>
              <a:srgbClr val="7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 txBox="1"/>
          <p:nvPr/>
        </p:nvSpPr>
        <p:spPr>
          <a:xfrm>
            <a:off x="3232379" y="4219766"/>
            <a:ext cx="3168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i="1" spc="-1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250" spc="-3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3220949" y="4310494"/>
            <a:ext cx="318770" cy="66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90"/>
              </a:spcBef>
            </a:pPr>
            <a:r>
              <a:rPr sz="3250" spc="-1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  <a:p>
            <a:pPr marL="27305">
              <a:lnSpc>
                <a:spcPts val="1330"/>
              </a:lnSpc>
            </a:pPr>
            <a:r>
              <a:rPr sz="1250" i="1" spc="4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4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spc="45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8"/>
          <p:cNvSpPr txBox="1"/>
          <p:nvPr/>
        </p:nvSpPr>
        <p:spPr>
          <a:xfrm>
            <a:off x="2979700" y="4211917"/>
            <a:ext cx="1625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9"/>
          <p:cNvSpPr txBox="1"/>
          <p:nvPr/>
        </p:nvSpPr>
        <p:spPr>
          <a:xfrm>
            <a:off x="2072132" y="4384789"/>
            <a:ext cx="8312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i="1" spc="-50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75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xy 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8" name="object 30"/>
          <p:cNvSpPr txBox="1"/>
          <p:nvPr/>
        </p:nvSpPr>
        <p:spPr>
          <a:xfrm>
            <a:off x="3563255" y="4384789"/>
            <a:ext cx="13074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3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35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30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y</a:t>
            </a:r>
            <a:r>
              <a:rPr sz="2150" spc="5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5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1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2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3218071" y="5112880"/>
            <a:ext cx="31877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10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0" name="object 32"/>
          <p:cNvSpPr txBox="1"/>
          <p:nvPr/>
        </p:nvSpPr>
        <p:spPr>
          <a:xfrm>
            <a:off x="3229502" y="5022106"/>
            <a:ext cx="3168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i="1" spc="-1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1250" spc="-35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3233178" y="5562813"/>
            <a:ext cx="28956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7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1250" spc="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1250" dirty="0">
                <a:solidFill>
                  <a:srgbClr val="7F00FF"/>
                </a:solidFill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2951820" y="4513222"/>
            <a:ext cx="208279" cy="8559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1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85"/>
              </a:spcBef>
            </a:pPr>
            <a:r>
              <a:rPr sz="2150" dirty="0">
                <a:solidFill>
                  <a:srgbClr val="7F00FF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2072132" y="5186901"/>
            <a:ext cx="82867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i="1" spc="-50" dirty="0">
                <a:solidFill>
                  <a:srgbClr val="7F00FF"/>
                </a:solidFill>
                <a:latin typeface="Times New Roman"/>
                <a:cs typeface="Times New Roman"/>
              </a:rPr>
              <a:t>r</a:t>
            </a:r>
            <a:r>
              <a:rPr sz="1875" i="1" spc="-75" baseline="-24444" dirty="0">
                <a:solidFill>
                  <a:srgbClr val="7F00FF"/>
                </a:solidFill>
                <a:latin typeface="Times New Roman"/>
                <a:cs typeface="Times New Roman"/>
              </a:rPr>
              <a:t>xx 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4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4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spc="-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6"/>
          <p:cNvSpPr txBox="1"/>
          <p:nvPr/>
        </p:nvSpPr>
        <p:spPr>
          <a:xfrm>
            <a:off x="3560515" y="5186901"/>
            <a:ext cx="12903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6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6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6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spc="6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r>
              <a:rPr sz="2150" i="1" spc="60" dirty="0">
                <a:solidFill>
                  <a:srgbClr val="7F00FF"/>
                </a:solidFill>
                <a:latin typeface="Times New Roman"/>
                <a:cs typeface="Times New Roman"/>
              </a:rPr>
              <a:t>x</a:t>
            </a:r>
            <a:r>
              <a:rPr sz="2150" spc="60" dirty="0">
                <a:solidFill>
                  <a:srgbClr val="7F00FF"/>
                </a:solidFill>
                <a:latin typeface="Times New Roman"/>
                <a:cs typeface="Times New Roman"/>
              </a:rPr>
              <a:t>(</a:t>
            </a:r>
            <a:r>
              <a:rPr sz="2150" i="1" spc="60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r>
              <a:rPr sz="2150" i="1" spc="-21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150" spc="-27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7F00FF"/>
                </a:solidFill>
                <a:latin typeface="Times New Roman"/>
                <a:cs typeface="Times New Roman"/>
              </a:rPr>
              <a:t>l</a:t>
            </a:r>
            <a:r>
              <a:rPr sz="2150" spc="70" dirty="0">
                <a:solidFill>
                  <a:srgbClr val="7F00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2949079" y="5401145"/>
            <a:ext cx="208279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5" dirty="0">
                <a:solidFill>
                  <a:srgbClr val="7F00FF"/>
                </a:solidFill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8306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77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LTI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84</a:t>
            </a:fld>
            <a:endParaRPr lang="en-US" sz="1600"/>
          </a:p>
        </p:txBody>
      </p:sp>
      <p:sp>
        <p:nvSpPr>
          <p:cNvPr id="5" name="object 7"/>
          <p:cNvSpPr txBox="1"/>
          <p:nvPr/>
        </p:nvSpPr>
        <p:spPr>
          <a:xfrm>
            <a:off x="228600" y="1257935"/>
            <a:ext cx="8546465" cy="262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Arial"/>
                <a:cs typeface="Arial"/>
              </a:rPr>
              <a:t>Kỹ </a:t>
            </a:r>
            <a:r>
              <a:rPr sz="2400" spc="-5" dirty="0">
                <a:latin typeface="Arial"/>
                <a:cs typeface="Arial"/>
              </a:rPr>
              <a:t>thuật phân tích h/t tuyến tính</a:t>
            </a:r>
            <a:endParaRPr sz="2400" dirty="0">
              <a:latin typeface="Arial"/>
              <a:cs typeface="Arial"/>
            </a:endParaRPr>
          </a:p>
          <a:p>
            <a:pPr marL="793115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Arial"/>
                <a:cs typeface="Arial"/>
              </a:rPr>
              <a:t>Biểu diễn quan hệ vào/ra bằng phương trình sai phân và giải PT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này</a:t>
            </a:r>
            <a:endParaRPr sz="2000" dirty="0">
              <a:latin typeface="Arial"/>
              <a:cs typeface="Arial"/>
            </a:endParaRPr>
          </a:p>
          <a:p>
            <a:pPr marL="793115" marR="64769" lvl="1" indent="-285750">
              <a:lnSpc>
                <a:spcPts val="1920"/>
              </a:lnSpc>
              <a:spcBef>
                <a:spcPts val="459"/>
              </a:spcBef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Arial"/>
                <a:cs typeface="Arial"/>
              </a:rPr>
              <a:t>Phân tích t/h </a:t>
            </a:r>
            <a:r>
              <a:rPr lang="en-US" sz="2000" spc="5" dirty="0" err="1" smtClean="0">
                <a:latin typeface="Arial"/>
                <a:cs typeface="Arial"/>
              </a:rPr>
              <a:t>chập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 tổng các t/h cơ sở sao cho đáp ứng của h/t  đối với các t/h cơ sở là xác định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trước.</a:t>
            </a:r>
            <a:endParaRPr sz="2000" dirty="0">
              <a:latin typeface="Arial"/>
              <a:cs typeface="Arial"/>
            </a:endParaRPr>
          </a:p>
          <a:p>
            <a:pPr marL="1193800" lvl="2" indent="-229235">
              <a:lnSpc>
                <a:spcPts val="1730"/>
              </a:lnSpc>
              <a:spcBef>
                <a:spcPts val="30"/>
              </a:spcBef>
              <a:buChar char="•"/>
              <a:tabLst>
                <a:tab pos="1193165" algn="l"/>
                <a:tab pos="1193800" algn="l"/>
              </a:tabLst>
            </a:pPr>
            <a:r>
              <a:rPr sz="1600" spc="-5" dirty="0">
                <a:latin typeface="Arial"/>
                <a:cs typeface="Arial"/>
              </a:rPr>
              <a:t>Nhờ tính chất tuyến tính của h/t, đáp ứng của h/t đối với t/h </a:t>
            </a:r>
            <a:r>
              <a:rPr lang="en-US" sz="1600" spc="-5" dirty="0" err="1" smtClean="0">
                <a:latin typeface="Arial"/>
                <a:cs typeface="Arial"/>
              </a:rPr>
              <a:t>chập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đơn giản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bằng</a:t>
            </a:r>
            <a:endParaRPr sz="1600" dirty="0">
              <a:latin typeface="Arial"/>
              <a:cs typeface="Arial"/>
            </a:endParaRPr>
          </a:p>
          <a:p>
            <a:pPr marL="119316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tổng các đáp ứng của h/t với các t/h </a:t>
            </a:r>
            <a:r>
              <a:rPr sz="1600" dirty="0">
                <a:latin typeface="Arial"/>
                <a:cs typeface="Arial"/>
              </a:rPr>
              <a:t>cơ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sở</a:t>
            </a:r>
          </a:p>
          <a:p>
            <a:pPr marL="393700" indent="-342900">
              <a:lnSpc>
                <a:spcPct val="100000"/>
              </a:lnSpc>
              <a:spcBef>
                <a:spcPts val="1230"/>
              </a:spcBef>
              <a:buChar char="•"/>
              <a:tabLst>
                <a:tab pos="393065" algn="l"/>
                <a:tab pos="393700" algn="l"/>
              </a:tabLst>
            </a:pPr>
            <a:r>
              <a:rPr sz="3600" baseline="1157" dirty="0">
                <a:latin typeface="Arial"/>
                <a:cs typeface="Arial"/>
              </a:rPr>
              <a:t>P</a:t>
            </a:r>
            <a:r>
              <a:rPr sz="3600" spc="-15" baseline="1157" dirty="0">
                <a:latin typeface="Arial"/>
                <a:cs typeface="Arial"/>
              </a:rPr>
              <a:t>hâ</a:t>
            </a:r>
            <a:r>
              <a:rPr sz="3600" spc="-7" baseline="1157" dirty="0">
                <a:latin typeface="Arial"/>
                <a:cs typeface="Arial"/>
              </a:rPr>
              <a:t>n</a:t>
            </a:r>
            <a:r>
              <a:rPr sz="3600" baseline="1157" dirty="0">
                <a:latin typeface="Arial"/>
                <a:cs typeface="Arial"/>
              </a:rPr>
              <a:t> </a:t>
            </a:r>
            <a:r>
              <a:rPr sz="3600" spc="-15" baseline="1157" dirty="0">
                <a:latin typeface="Arial"/>
                <a:cs typeface="Arial"/>
              </a:rPr>
              <a:t>gi</a:t>
            </a:r>
            <a:r>
              <a:rPr sz="3600" spc="-7" baseline="1157" dirty="0">
                <a:latin typeface="Arial"/>
                <a:cs typeface="Arial"/>
              </a:rPr>
              <a:t>ả</a:t>
            </a:r>
            <a:r>
              <a:rPr sz="3600" baseline="1157" dirty="0">
                <a:latin typeface="Arial"/>
                <a:cs typeface="Arial"/>
              </a:rPr>
              <a:t>i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t/</a:t>
            </a:r>
            <a:r>
              <a:rPr sz="3600" baseline="1157" dirty="0">
                <a:latin typeface="Arial"/>
                <a:cs typeface="Arial"/>
              </a:rPr>
              <a:t>h</a:t>
            </a:r>
            <a:r>
              <a:rPr sz="3600" spc="-15" baseline="1157" dirty="0">
                <a:latin typeface="Arial"/>
                <a:cs typeface="Arial"/>
              </a:rPr>
              <a:t> </a:t>
            </a:r>
            <a:r>
              <a:rPr lang="en-US" sz="3600" spc="-7" baseline="1157" dirty="0" err="1" smtClean="0">
                <a:latin typeface="Arial"/>
                <a:cs typeface="Arial"/>
              </a:rPr>
              <a:t>chập</a:t>
            </a:r>
            <a:r>
              <a:rPr sz="3600" spc="345" baseline="1157" dirty="0" smtClean="0">
                <a:latin typeface="Arial"/>
                <a:cs typeface="Arial"/>
              </a:rPr>
              <a:t> </a:t>
            </a:r>
            <a:r>
              <a:rPr sz="2400" i="1" spc="35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400" spc="2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4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9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5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262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35" dirty="0">
                <a:solidFill>
                  <a:srgbClr val="7F00FF"/>
                </a:solidFill>
                <a:latin typeface="Arial"/>
                <a:cs typeface="Arial"/>
              </a:rPr>
              <a:t>c</a:t>
            </a:r>
            <a:r>
              <a:rPr sz="2100" i="1" baseline="-25793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100" i="1" spc="-157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100" i="1" baseline="-25793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100" i="1" spc="-150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4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R="587375" algn="ctr">
              <a:lnSpc>
                <a:spcPct val="100000"/>
              </a:lnSpc>
              <a:spcBef>
                <a:spcPts val="185"/>
              </a:spcBef>
            </a:pPr>
            <a:r>
              <a:rPr sz="1400" i="1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717" y="3681539"/>
            <a:ext cx="3130550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giả sử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1950" baseline="-21367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(n)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T[x</a:t>
            </a:r>
            <a:r>
              <a:rPr sz="1950" baseline="-21367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(n)]</a:t>
            </a:r>
          </a:p>
          <a:p>
            <a:pPr marL="2492375">
              <a:lnSpc>
                <a:spcPct val="100000"/>
              </a:lnSpc>
              <a:spcBef>
                <a:spcPts val="20"/>
              </a:spcBef>
            </a:pPr>
            <a:r>
              <a:rPr sz="2400" i="1" spc="140" dirty="0">
                <a:latin typeface="Arial"/>
                <a:cs typeface="Arial"/>
              </a:rPr>
              <a:t>y</a:t>
            </a:r>
            <a:r>
              <a:rPr sz="2400" spc="140" dirty="0">
                <a:latin typeface="Arial"/>
                <a:cs typeface="Arial"/>
              </a:rPr>
              <a:t>(</a:t>
            </a:r>
            <a:r>
              <a:rPr sz="2400" i="1" spc="140" dirty="0">
                <a:latin typeface="Arial"/>
                <a:cs typeface="Arial"/>
              </a:rPr>
              <a:t>n</a:t>
            </a:r>
            <a:r>
              <a:rPr sz="2400" spc="14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4254500" y="3988942"/>
            <a:ext cx="2146300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50"/>
              </a:lnSpc>
              <a:spcBef>
                <a:spcPts val="100"/>
              </a:spcBef>
            </a:pP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i="1" spc="120" dirty="0">
                <a:latin typeface="Arial"/>
                <a:cs typeface="Arial"/>
              </a:rPr>
              <a:t>T</a:t>
            </a:r>
            <a:r>
              <a:rPr sz="2400" i="1" spc="-37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[</a:t>
            </a:r>
            <a:r>
              <a:rPr sz="2400" i="1" spc="120" dirty="0">
                <a:latin typeface="Arial"/>
                <a:cs typeface="Arial"/>
              </a:rPr>
              <a:t>x</a:t>
            </a:r>
            <a:r>
              <a:rPr sz="2400" spc="120" dirty="0">
                <a:latin typeface="Arial"/>
                <a:cs typeface="Arial"/>
              </a:rPr>
              <a:t>(</a:t>
            </a:r>
            <a:r>
              <a:rPr sz="2400" i="1" spc="120" dirty="0">
                <a:latin typeface="Arial"/>
                <a:cs typeface="Arial"/>
              </a:rPr>
              <a:t>n</a:t>
            </a:r>
            <a:r>
              <a:rPr sz="2400" spc="120" dirty="0">
                <a:latin typeface="Arial"/>
                <a:cs typeface="Arial"/>
              </a:rPr>
              <a:t>)]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ts val="4190"/>
              </a:lnSpc>
            </a:pP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120" dirty="0">
                <a:latin typeface="Arial"/>
                <a:cs typeface="Arial"/>
              </a:rPr>
              <a:t>T</a:t>
            </a:r>
            <a:r>
              <a:rPr sz="2400" i="1" spc="-3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[</a:t>
            </a:r>
            <a:r>
              <a:rPr sz="5400" spc="607" baseline="-8487" dirty="0">
                <a:latin typeface="Symbol"/>
                <a:cs typeface="Symbol"/>
              </a:rPr>
              <a:t></a:t>
            </a:r>
            <a:r>
              <a:rPr sz="2400" i="1" spc="130" dirty="0">
                <a:latin typeface="Arial"/>
                <a:cs typeface="Arial"/>
              </a:rPr>
              <a:t>c</a:t>
            </a:r>
            <a:r>
              <a:rPr sz="2100" i="1" spc="82" baseline="-25793" dirty="0">
                <a:latin typeface="Arial"/>
                <a:cs typeface="Arial"/>
              </a:rPr>
              <a:t>k</a:t>
            </a:r>
            <a:r>
              <a:rPr sz="2100" i="1" spc="-120" baseline="-25793" dirty="0">
                <a:latin typeface="Arial"/>
                <a:cs typeface="Arial"/>
              </a:rPr>
              <a:t> </a:t>
            </a:r>
            <a:r>
              <a:rPr sz="2400" i="1" spc="100" dirty="0">
                <a:latin typeface="Arial"/>
                <a:cs typeface="Arial"/>
              </a:rPr>
              <a:t>x</a:t>
            </a:r>
            <a:r>
              <a:rPr sz="2100" i="1" spc="82" baseline="-25793" dirty="0">
                <a:latin typeface="Arial"/>
                <a:cs typeface="Arial"/>
              </a:rPr>
              <a:t>k</a:t>
            </a:r>
            <a:r>
              <a:rPr sz="2100" i="1" spc="-112" baseline="-25793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(</a:t>
            </a:r>
            <a:r>
              <a:rPr sz="2400" i="1" spc="155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)]</a:t>
            </a:r>
            <a:endParaRPr sz="2400" dirty="0">
              <a:latin typeface="Arial"/>
              <a:cs typeface="Arial"/>
            </a:endParaRPr>
          </a:p>
          <a:p>
            <a:pPr marR="582295" algn="ctr">
              <a:lnSpc>
                <a:spcPts val="1395"/>
              </a:lnSpc>
              <a:spcBef>
                <a:spcPts val="185"/>
              </a:spcBef>
            </a:pPr>
            <a:r>
              <a:rPr sz="1400" i="1" spc="55" dirty="0"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ts val="4035"/>
              </a:lnSpc>
            </a:pP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5400" spc="615" baseline="-8487" dirty="0">
                <a:latin typeface="Symbol"/>
                <a:cs typeface="Symbol"/>
              </a:rPr>
              <a:t></a:t>
            </a:r>
            <a:r>
              <a:rPr sz="2400" i="1" spc="130" dirty="0">
                <a:latin typeface="Arial"/>
                <a:cs typeface="Arial"/>
              </a:rPr>
              <a:t>c</a:t>
            </a:r>
            <a:r>
              <a:rPr sz="2100" i="1" spc="15" baseline="-25793" dirty="0">
                <a:latin typeface="Arial"/>
                <a:cs typeface="Arial"/>
              </a:rPr>
              <a:t>k</a:t>
            </a:r>
            <a:r>
              <a:rPr sz="2400" i="1" spc="120" dirty="0">
                <a:latin typeface="Arial"/>
                <a:cs typeface="Arial"/>
              </a:rPr>
              <a:t>T</a:t>
            </a:r>
            <a:r>
              <a:rPr sz="2400" i="1" spc="-36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[</a:t>
            </a:r>
            <a:r>
              <a:rPr sz="2400" i="1" spc="95" dirty="0">
                <a:latin typeface="Arial"/>
                <a:cs typeface="Arial"/>
              </a:rPr>
              <a:t>x</a:t>
            </a:r>
            <a:r>
              <a:rPr sz="2100" i="1" spc="82" baseline="-25793" dirty="0">
                <a:latin typeface="Arial"/>
                <a:cs typeface="Arial"/>
              </a:rPr>
              <a:t>k</a:t>
            </a:r>
            <a:r>
              <a:rPr sz="2100" i="1" spc="-112" baseline="-25793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(</a:t>
            </a:r>
            <a:r>
              <a:rPr sz="2400" i="1" spc="155" dirty="0">
                <a:latin typeface="Arial"/>
                <a:cs typeface="Arial"/>
              </a:rPr>
              <a:t>n</a:t>
            </a:r>
            <a:r>
              <a:rPr sz="2400" spc="80" dirty="0">
                <a:latin typeface="Arial"/>
                <a:cs typeface="Arial"/>
              </a:rPr>
              <a:t>)</a:t>
            </a:r>
            <a:r>
              <a:rPr sz="2400" spc="55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3231578" y="5606300"/>
            <a:ext cx="2853055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5260">
              <a:lnSpc>
                <a:spcPts val="1395"/>
              </a:lnSpc>
              <a:spcBef>
                <a:spcPts val="100"/>
              </a:spcBef>
            </a:pPr>
            <a:r>
              <a:rPr sz="1400" i="1" spc="5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4035"/>
              </a:lnSpc>
            </a:pPr>
            <a:r>
              <a:rPr sz="2400" spc="190" dirty="0">
                <a:latin typeface="Symbol"/>
                <a:cs typeface="Symbol"/>
              </a:rPr>
              <a:t>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400" spc="8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6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spc="6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3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1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5400" spc="607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2400" i="1" spc="130" dirty="0">
                <a:solidFill>
                  <a:srgbClr val="7F00FF"/>
                </a:solidFill>
                <a:latin typeface="Arial"/>
                <a:cs typeface="Arial"/>
              </a:rPr>
              <a:t>c</a:t>
            </a:r>
            <a:r>
              <a:rPr sz="2100" i="1" spc="82" baseline="-25793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100" i="1" spc="-172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i="1" spc="225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100" i="1" spc="82" baseline="-25793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100" i="1" spc="-112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6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spc="6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518285">
              <a:lnSpc>
                <a:spcPct val="100000"/>
              </a:lnSpc>
              <a:spcBef>
                <a:spcPts val="180"/>
              </a:spcBef>
            </a:pPr>
            <a:r>
              <a:rPr sz="1400" i="1" spc="5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7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LTI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85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5702301" y="1592580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(n)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δ(n–k)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241300" y="1287018"/>
            <a:ext cx="511873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Phân giải t/h nhập ra đáp ứng xung đơn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vị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Chọn các t/h thành phần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sở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  <a:tab pos="1840864" algn="l"/>
                <a:tab pos="4584700" algn="l"/>
              </a:tabLst>
            </a:pPr>
            <a:r>
              <a:rPr sz="1800" spc="-5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có	</a:t>
            </a:r>
            <a:r>
              <a:rPr sz="1800" dirty="0">
                <a:latin typeface="Arial"/>
                <a:cs typeface="Arial"/>
              </a:rPr>
              <a:t>x(n)δ(n–k)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x(k)δ(n–k)	</a:t>
            </a:r>
            <a:r>
              <a:rPr sz="1800" dirty="0">
                <a:latin typeface="Symbol"/>
                <a:cs typeface="Symbol"/>
              </a:rPr>
              <a:t></a:t>
            </a:r>
            <a:r>
              <a:rPr sz="1800" dirty="0">
                <a:latin typeface="Arial"/>
                <a:cs typeface="Arial"/>
              </a:rPr>
              <a:t>k</a:t>
            </a:r>
          </a:p>
        </p:txBody>
      </p:sp>
      <p:sp>
        <p:nvSpPr>
          <p:cNvPr id="7" name="object 8"/>
          <p:cNvSpPr txBox="1"/>
          <p:nvPr/>
        </p:nvSpPr>
        <p:spPr>
          <a:xfrm>
            <a:off x="698500" y="2415540"/>
            <a:ext cx="306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Biểu thức phân tích t/h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228600" y="2964180"/>
            <a:ext cx="8385809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00"/>
              </a:spcBef>
              <a:tabLst>
                <a:tab pos="767715" algn="l"/>
                <a:tab pos="2768600" algn="l"/>
                <a:tab pos="3815715" algn="l"/>
                <a:tab pos="4133215" algn="l"/>
                <a:tab pos="4558665" algn="l"/>
              </a:tabLst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–	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Ví</a:t>
            </a: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dụ:	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{2	4	3^	1}</a:t>
            </a:r>
            <a:endParaRPr sz="1800" dirty="0">
              <a:latin typeface="Arial"/>
              <a:cs typeface="Arial"/>
            </a:endParaRPr>
          </a:p>
          <a:p>
            <a:pPr marL="768350">
              <a:lnSpc>
                <a:spcPct val="100000"/>
              </a:lnSpc>
              <a:spcBef>
                <a:spcPts val="1295"/>
              </a:spcBef>
              <a:tabLst>
                <a:tab pos="1854200" algn="l"/>
              </a:tabLst>
            </a:pPr>
            <a:r>
              <a:rPr sz="1800" spc="-5" dirty="0">
                <a:latin typeface="Arial"/>
                <a:cs typeface="Arial"/>
              </a:rPr>
              <a:t>thì	</a:t>
            </a:r>
            <a:r>
              <a:rPr sz="1800" dirty="0">
                <a:latin typeface="Arial"/>
                <a:cs typeface="Arial"/>
              </a:rPr>
              <a:t>x(n) = </a:t>
            </a:r>
            <a:r>
              <a:rPr sz="1800" spc="-5" dirty="0">
                <a:latin typeface="Arial"/>
                <a:cs typeface="Arial"/>
              </a:rPr>
              <a:t>2δ(n+2)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4δ(n+1) </a:t>
            </a:r>
            <a:r>
              <a:rPr sz="1800" dirty="0">
                <a:latin typeface="Arial"/>
                <a:cs typeface="Arial"/>
              </a:rPr>
              <a:t>+ 3δ(n) +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δ(n–1)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Arial"/>
              <a:cs typeface="Arial"/>
            </a:endParaRPr>
          </a:p>
          <a:p>
            <a:pPr marL="367665" indent="-342900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Arial"/>
                <a:cs typeface="Arial"/>
              </a:rPr>
              <a:t>Đáp ứng của h/t LTI với t/h nhập bất kỳ: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tổng chập (convolution</a:t>
            </a:r>
            <a:r>
              <a:rPr sz="2000" spc="-3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sum)</a:t>
            </a:r>
            <a:endParaRPr sz="2000" dirty="0">
              <a:latin typeface="Arial"/>
              <a:cs typeface="Arial"/>
            </a:endParaRPr>
          </a:p>
          <a:p>
            <a:pPr marL="768350" marR="17780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67715" algn="l"/>
                <a:tab pos="768350" algn="l"/>
                <a:tab pos="4597400" algn="l"/>
              </a:tabLst>
            </a:pPr>
            <a:r>
              <a:rPr sz="1800" dirty="0">
                <a:latin typeface="Arial"/>
                <a:cs typeface="Arial"/>
              </a:rPr>
              <a:t>Đáp ứng y(n, k) của </a:t>
            </a:r>
            <a:r>
              <a:rPr sz="1800" spc="-5" dirty="0">
                <a:latin typeface="Arial"/>
                <a:cs typeface="Arial"/>
              </a:rPr>
              <a:t>h/t </a:t>
            </a:r>
            <a:r>
              <a:rPr sz="1800" dirty="0">
                <a:latin typeface="Arial"/>
                <a:cs typeface="Arial"/>
              </a:rPr>
              <a:t>với </a:t>
            </a:r>
            <a:r>
              <a:rPr sz="1800" spc="-5" dirty="0">
                <a:latin typeface="Arial"/>
                <a:cs typeface="Arial"/>
              </a:rPr>
              <a:t>xung </a:t>
            </a:r>
            <a:r>
              <a:rPr sz="1800" dirty="0">
                <a:latin typeface="Arial"/>
                <a:cs typeface="Arial"/>
              </a:rPr>
              <a:t>đơn vị </a:t>
            </a:r>
            <a:r>
              <a:rPr sz="1800" spc="-5" dirty="0">
                <a:latin typeface="Arial"/>
                <a:cs typeface="Arial"/>
              </a:rPr>
              <a:t>tại n=k </a:t>
            </a:r>
            <a:r>
              <a:rPr sz="180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biểu diễn bằng h(n, </a:t>
            </a:r>
            <a:r>
              <a:rPr sz="1800" dirty="0">
                <a:latin typeface="Arial"/>
                <a:cs typeface="Arial"/>
              </a:rPr>
              <a:t>k)  y(n, k) </a:t>
            </a:r>
            <a:r>
              <a:rPr sz="1800" dirty="0">
                <a:latin typeface="Symbol"/>
                <a:cs typeface="Symbol"/>
              </a:rPr>
              <a:t>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h(n, </a:t>
            </a:r>
            <a:r>
              <a:rPr sz="1800" spc="-5" dirty="0">
                <a:latin typeface="Arial"/>
                <a:cs typeface="Arial"/>
              </a:rPr>
              <a:t>k)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T[δ(n–k)]	–</a:t>
            </a:r>
            <a:r>
              <a:rPr sz="1800" spc="-5" dirty="0">
                <a:latin typeface="Symbol"/>
                <a:cs typeface="Symbol"/>
              </a:rPr>
              <a:t>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&lt; k &lt;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</a:t>
            </a:r>
          </a:p>
          <a:p>
            <a:pPr marL="1168400" lvl="2" indent="-229870">
              <a:lnSpc>
                <a:spcPct val="100000"/>
              </a:lnSpc>
              <a:spcBef>
                <a:spcPts val="5"/>
              </a:spcBef>
              <a:buChar char="•"/>
              <a:tabLst>
                <a:tab pos="1168400" algn="l"/>
                <a:tab pos="1169035" algn="l"/>
              </a:tabLst>
            </a:pPr>
            <a:r>
              <a:rPr sz="1600" spc="-5" dirty="0">
                <a:latin typeface="Arial"/>
                <a:cs typeface="Arial"/>
              </a:rPr>
              <a:t>n: chỉ </a:t>
            </a:r>
            <a:r>
              <a:rPr sz="1600" dirty="0">
                <a:latin typeface="Arial"/>
                <a:cs typeface="Arial"/>
              </a:rPr>
              <a:t>số </a:t>
            </a:r>
            <a:r>
              <a:rPr sz="1600" spc="-5" dirty="0">
                <a:latin typeface="Arial"/>
                <a:cs typeface="Arial"/>
              </a:rPr>
              <a:t>thời gian</a:t>
            </a:r>
            <a:endParaRPr sz="1600" dirty="0">
              <a:latin typeface="Arial"/>
              <a:cs typeface="Arial"/>
            </a:endParaRPr>
          </a:p>
          <a:p>
            <a:pPr marL="1167765" lvl="2" indent="-229235">
              <a:lnSpc>
                <a:spcPts val="1920"/>
              </a:lnSpc>
              <a:buChar char="•"/>
              <a:tabLst>
                <a:tab pos="1167765" algn="l"/>
                <a:tab pos="1168400" algn="l"/>
              </a:tabLst>
            </a:pPr>
            <a:r>
              <a:rPr sz="1600" dirty="0">
                <a:latin typeface="Arial"/>
                <a:cs typeface="Arial"/>
              </a:rPr>
              <a:t>k: </a:t>
            </a:r>
            <a:r>
              <a:rPr sz="1600" spc="-5" dirty="0">
                <a:latin typeface="Arial"/>
                <a:cs typeface="Arial"/>
              </a:rPr>
              <a:t>tham </a:t>
            </a:r>
            <a:r>
              <a:rPr sz="1600" dirty="0">
                <a:latin typeface="Arial"/>
                <a:cs typeface="Arial"/>
              </a:rPr>
              <a:t>số </a:t>
            </a:r>
            <a:r>
              <a:rPr sz="1600" spc="-5" dirty="0">
                <a:latin typeface="Arial"/>
                <a:cs typeface="Arial"/>
              </a:rPr>
              <a:t>chỉ </a:t>
            </a:r>
            <a:r>
              <a:rPr sz="1600" dirty="0">
                <a:latin typeface="Arial"/>
                <a:cs typeface="Arial"/>
              </a:rPr>
              <a:t>vị </a:t>
            </a:r>
            <a:r>
              <a:rPr sz="1600" spc="-5" dirty="0">
                <a:latin typeface="Arial"/>
                <a:cs typeface="Arial"/>
              </a:rPr>
              <a:t>trí xung đơn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vị</a:t>
            </a:r>
          </a:p>
          <a:p>
            <a:pPr marL="767715" marR="298450" lvl="1" indent="-285750">
              <a:lnSpc>
                <a:spcPct val="100000"/>
              </a:lnSpc>
              <a:buChar char="–"/>
              <a:tabLst>
                <a:tab pos="767715" algn="l"/>
                <a:tab pos="768350" algn="l"/>
              </a:tabLst>
            </a:pPr>
            <a:r>
              <a:rPr sz="1800" spc="-5" dirty="0">
                <a:latin typeface="Arial"/>
                <a:cs typeface="Arial"/>
              </a:rPr>
              <a:t>Nếu t/h nhập </a:t>
            </a:r>
            <a:r>
              <a:rPr sz="180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co giãn hệ </a:t>
            </a:r>
            <a:r>
              <a:rPr sz="1800" dirty="0">
                <a:latin typeface="Arial"/>
                <a:cs typeface="Arial"/>
              </a:rPr>
              <a:t>số c</a:t>
            </a:r>
            <a:r>
              <a:rPr sz="1800" baseline="-20833" dirty="0">
                <a:latin typeface="Arial"/>
                <a:cs typeface="Arial"/>
              </a:rPr>
              <a:t>k </a:t>
            </a:r>
            <a:r>
              <a:rPr sz="1800" dirty="0">
                <a:latin typeface="Symbol"/>
                <a:cs typeface="Symbol"/>
              </a:rPr>
              <a:t>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x(k), đáp ứng của </a:t>
            </a:r>
            <a:r>
              <a:rPr sz="1800" spc="-5" dirty="0">
                <a:latin typeface="Arial"/>
                <a:cs typeface="Arial"/>
              </a:rPr>
              <a:t>h/t </a:t>
            </a:r>
            <a:r>
              <a:rPr sz="1800" dirty="0">
                <a:latin typeface="Arial"/>
                <a:cs typeface="Arial"/>
              </a:rPr>
              <a:t>cũng </a:t>
            </a:r>
            <a:r>
              <a:rPr sz="1800" spc="-5" dirty="0">
                <a:latin typeface="Arial"/>
                <a:cs typeface="Arial"/>
              </a:rPr>
              <a:t>co giãn  c</a:t>
            </a:r>
            <a:r>
              <a:rPr sz="1800" spc="-7" baseline="-20833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h(n, </a:t>
            </a:r>
            <a:r>
              <a:rPr sz="1800" dirty="0">
                <a:latin typeface="Arial"/>
                <a:cs typeface="Arial"/>
              </a:rPr>
              <a:t>k) = x(k)h(n,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k)</a:t>
            </a:r>
          </a:p>
        </p:txBody>
      </p:sp>
      <p:sp>
        <p:nvSpPr>
          <p:cNvPr id="9" name="object 10"/>
          <p:cNvSpPr txBox="1"/>
          <p:nvPr/>
        </p:nvSpPr>
        <p:spPr>
          <a:xfrm>
            <a:off x="5280902" y="2170341"/>
            <a:ext cx="151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238232" y="2142039"/>
            <a:ext cx="2995295" cy="8724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960755" algn="l"/>
              </a:tabLst>
            </a:pPr>
            <a:r>
              <a:rPr sz="2400" i="1" spc="2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400" spc="2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2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9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-22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120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400" spc="1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459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500" i="1" spc="-95" dirty="0">
                <a:solidFill>
                  <a:srgbClr val="7F00FF"/>
                </a:solidFill>
                <a:latin typeface="Symbol"/>
                <a:cs typeface="Symbol"/>
              </a:rPr>
              <a:t></a:t>
            </a:r>
            <a:r>
              <a:rPr sz="2500" i="1" spc="-3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i="1" spc="-14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459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95985">
              <a:lnSpc>
                <a:spcPct val="100000"/>
              </a:lnSpc>
              <a:spcBef>
                <a:spcPts val="185"/>
              </a:spcBef>
            </a:pPr>
            <a:r>
              <a:rPr sz="1400" i="1" spc="-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400" i="1" spc="-21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4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190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LTI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86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457200" y="4004627"/>
            <a:ext cx="7750809" cy="8788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 marR="5080" indent="-285750">
              <a:lnSpc>
                <a:spcPts val="1920"/>
              </a:lnSpc>
              <a:spcBef>
                <a:spcPts val="560"/>
              </a:spcBef>
              <a:buChar char="–"/>
              <a:tabLst>
                <a:tab pos="298450" algn="l"/>
                <a:tab pos="299085" algn="l"/>
              </a:tabLst>
            </a:pPr>
            <a:r>
              <a:rPr sz="2000" spc="-5" dirty="0">
                <a:latin typeface="Arial"/>
                <a:cs typeface="Arial"/>
              </a:rPr>
              <a:t>Biểu thức trên đúng với mọi h/t tuyến tính nghỉ (bất biến hoặc biến  thiên)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298450" algn="l"/>
                <a:tab pos="299085" algn="l"/>
              </a:tabLst>
            </a:pPr>
            <a:r>
              <a:rPr sz="2000" spc="-5" dirty="0">
                <a:latin typeface="Arial"/>
                <a:cs typeface="Arial"/>
              </a:rPr>
              <a:t>Đối với hệ LTI, nếu h(n) = T[δ(n)] thì h(n–k) 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T[δ(n–k)]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457453" y="5102669"/>
            <a:ext cx="276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1611630" y="1990344"/>
            <a:ext cx="1786128" cy="828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1721612" y="2100262"/>
            <a:ext cx="1568450" cy="609600"/>
          </a:xfrm>
          <a:prstGeom prst="rect">
            <a:avLst/>
          </a:prstGeom>
          <a:solidFill>
            <a:srgbClr val="BBE0E3"/>
          </a:solidFill>
          <a:ln w="12700">
            <a:solidFill>
              <a:srgbClr val="333399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70"/>
              </a:spcBef>
            </a:pPr>
            <a:r>
              <a:rPr sz="1800" b="1" spc="-50" dirty="0">
                <a:latin typeface="Arial"/>
                <a:cs typeface="Arial"/>
              </a:rPr>
              <a:t>LTI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503999" y="2366962"/>
            <a:ext cx="4024629" cy="76200"/>
            <a:chOff x="1401635" y="2366962"/>
            <a:chExt cx="4024629" cy="76200"/>
          </a:xfrm>
        </p:grpSpPr>
        <p:sp>
          <p:nvSpPr>
            <p:cNvPr id="10" name="object 11"/>
            <p:cNvSpPr/>
            <p:nvPr/>
          </p:nvSpPr>
          <p:spPr>
            <a:xfrm>
              <a:off x="1401635" y="2405062"/>
              <a:ext cx="1174750" cy="0"/>
            </a:xfrm>
            <a:custGeom>
              <a:avLst/>
              <a:gdLst/>
              <a:ahLst/>
              <a:cxnLst/>
              <a:rect l="l" t="t" r="r" b="b"/>
              <a:pathLst>
                <a:path w="1174750">
                  <a:moveTo>
                    <a:pt x="0" y="0"/>
                  </a:moveTo>
                  <a:lnTo>
                    <a:pt x="117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2563685" y="23669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4187697" y="2405062"/>
              <a:ext cx="1174750" cy="0"/>
            </a:xfrm>
            <a:custGeom>
              <a:avLst/>
              <a:gdLst/>
              <a:ahLst/>
              <a:cxnLst/>
              <a:rect l="l" t="t" r="r" b="b"/>
              <a:pathLst>
                <a:path w="1174750">
                  <a:moveTo>
                    <a:pt x="0" y="0"/>
                  </a:moveTo>
                  <a:lnTo>
                    <a:pt x="117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5349747" y="23669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5"/>
          <p:cNvSpPr txBox="1"/>
          <p:nvPr/>
        </p:nvSpPr>
        <p:spPr>
          <a:xfrm>
            <a:off x="544906" y="2087498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x(n)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3781653" y="2050922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y(n)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1784261" y="4979412"/>
            <a:ext cx="13335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5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457453" y="5459305"/>
            <a:ext cx="5819775" cy="582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335"/>
              </a:spcBef>
            </a:pPr>
            <a:r>
              <a:rPr sz="1150" i="1" spc="1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150" i="1" spc="-1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97815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–	H/t LTI được đặc trưng hoàn toàn bằng hàm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h(n)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879030" y="5006689"/>
            <a:ext cx="256730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00" i="1" spc="60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000" spc="6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000" i="1" spc="6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000" spc="6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000" spc="-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000" spc="459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4500" spc="52" baseline="-8333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4500" spc="-75" baseline="-8333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000" i="1" spc="3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000" spc="3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000" i="1" spc="3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000" i="1" spc="-3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000" i="1" spc="10" dirty="0">
                <a:solidFill>
                  <a:srgbClr val="7F00FF"/>
                </a:solidFill>
                <a:latin typeface="Arial"/>
                <a:cs typeface="Arial"/>
              </a:rPr>
              <a:t>h</a:t>
            </a:r>
            <a:r>
              <a:rPr sz="2000" spc="1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000" i="1" spc="1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000" i="1" spc="-10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000" spc="-10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000" i="1" spc="-3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4904968" y="1169508"/>
            <a:ext cx="495934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145" dirty="0">
                <a:latin typeface="Arial"/>
                <a:cs typeface="Arial"/>
              </a:rPr>
              <a:t>y</a:t>
            </a:r>
            <a:r>
              <a:rPr sz="2000" spc="25" dirty="0">
                <a:latin typeface="Arial"/>
                <a:cs typeface="Arial"/>
              </a:rPr>
              <a:t>(</a:t>
            </a:r>
            <a:r>
              <a:rPr sz="2000" i="1" spc="6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6286969" y="1580273"/>
            <a:ext cx="1333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6045658" y="2341251"/>
            <a:ext cx="1333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2" name="object 23"/>
          <p:cNvSpPr txBox="1"/>
          <p:nvPr/>
        </p:nvSpPr>
        <p:spPr>
          <a:xfrm>
            <a:off x="6045658" y="3102228"/>
            <a:ext cx="1333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3" name="object 24"/>
          <p:cNvSpPr txBox="1"/>
          <p:nvPr/>
        </p:nvSpPr>
        <p:spPr>
          <a:xfrm>
            <a:off x="5910137" y="3615345"/>
            <a:ext cx="402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i="1" spc="15" dirty="0">
                <a:latin typeface="Arial"/>
                <a:cs typeface="Arial"/>
              </a:rPr>
              <a:t>k</a:t>
            </a:r>
            <a:r>
              <a:rPr sz="1150" i="1" spc="-220" dirty="0">
                <a:latin typeface="Arial"/>
                <a:cs typeface="Arial"/>
              </a:rPr>
              <a:t> </a:t>
            </a:r>
            <a:r>
              <a:rPr sz="1150" spc="40" dirty="0">
                <a:latin typeface="Symbol"/>
                <a:cs typeface="Symbol"/>
              </a:rPr>
              <a:t>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4" name="object 25"/>
          <p:cNvSpPr txBox="1"/>
          <p:nvPr/>
        </p:nvSpPr>
        <p:spPr>
          <a:xfrm>
            <a:off x="5673038" y="1084176"/>
            <a:ext cx="2360295" cy="2536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Arial"/>
                <a:cs typeface="Arial"/>
              </a:rPr>
              <a:t>T</a:t>
            </a:r>
            <a:r>
              <a:rPr sz="2000" i="1" spc="-31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[</a:t>
            </a:r>
            <a:r>
              <a:rPr sz="2000" i="1" spc="50" dirty="0">
                <a:latin typeface="Arial"/>
                <a:cs typeface="Arial"/>
              </a:rPr>
              <a:t>x</a:t>
            </a:r>
            <a:r>
              <a:rPr sz="2000" spc="50" dirty="0">
                <a:latin typeface="Arial"/>
                <a:cs typeface="Arial"/>
              </a:rPr>
              <a:t>(</a:t>
            </a:r>
            <a:r>
              <a:rPr sz="2000" i="1" spc="50" dirty="0">
                <a:latin typeface="Arial"/>
                <a:cs typeface="Arial"/>
              </a:rPr>
              <a:t>n</a:t>
            </a:r>
            <a:r>
              <a:rPr sz="2000" spc="50" dirty="0">
                <a:latin typeface="Arial"/>
                <a:cs typeface="Arial"/>
              </a:rPr>
              <a:t>)]</a:t>
            </a:r>
            <a:endParaRPr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19"/>
              </a:spcBef>
            </a:pP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Arial"/>
                <a:cs typeface="Arial"/>
              </a:rPr>
              <a:t>T</a:t>
            </a:r>
            <a:r>
              <a:rPr sz="2000" i="1" spc="-3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[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4575" spc="7" baseline="-8196" dirty="0">
                <a:latin typeface="Symbol"/>
                <a:cs typeface="Symbol"/>
              </a:rPr>
              <a:t></a:t>
            </a:r>
            <a:r>
              <a:rPr sz="4575" spc="-89" baseline="-8196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Arial"/>
                <a:cs typeface="Arial"/>
              </a:rPr>
              <a:t>x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i="1" spc="30" dirty="0">
                <a:latin typeface="Arial"/>
                <a:cs typeface="Arial"/>
              </a:rPr>
              <a:t>k</a:t>
            </a:r>
            <a:r>
              <a:rPr sz="2000" i="1" spc="-38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)</a:t>
            </a:r>
            <a:r>
              <a:rPr sz="2150" i="1" spc="-80" dirty="0">
                <a:latin typeface="Symbol"/>
                <a:cs typeface="Symbol"/>
              </a:rPr>
              <a:t></a:t>
            </a:r>
            <a:r>
              <a:rPr sz="2150" i="1" spc="-27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(</a:t>
            </a:r>
            <a:r>
              <a:rPr sz="2000" i="1" spc="20" dirty="0">
                <a:latin typeface="Arial"/>
                <a:cs typeface="Arial"/>
              </a:rPr>
              <a:t>n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Arial"/>
                <a:cs typeface="Arial"/>
              </a:rPr>
              <a:t>k</a:t>
            </a:r>
            <a:r>
              <a:rPr sz="2000" i="1" spc="-3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)]</a:t>
            </a:r>
            <a:endParaRPr sz="200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150" i="1" spc="15" dirty="0">
                <a:latin typeface="Arial"/>
                <a:cs typeface="Arial"/>
              </a:rPr>
              <a:t>k</a:t>
            </a:r>
            <a:r>
              <a:rPr sz="1150" i="1" spc="-175" dirty="0">
                <a:latin typeface="Arial"/>
                <a:cs typeface="Arial"/>
              </a:rPr>
              <a:t> </a:t>
            </a:r>
            <a:r>
              <a:rPr sz="1150" spc="40" dirty="0">
                <a:latin typeface="Symbol"/>
                <a:cs typeface="Symbol"/>
              </a:rPr>
              <a:t></a:t>
            </a:r>
            <a:endParaRPr sz="115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4575" spc="7" baseline="-8196" dirty="0">
                <a:latin typeface="Symbol"/>
                <a:cs typeface="Symbol"/>
              </a:rPr>
              <a:t></a:t>
            </a:r>
            <a:r>
              <a:rPr sz="4575" spc="-82" baseline="-8196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Arial"/>
                <a:cs typeface="Arial"/>
              </a:rPr>
              <a:t>x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i="1" spc="30" dirty="0">
                <a:latin typeface="Arial"/>
                <a:cs typeface="Arial"/>
              </a:rPr>
              <a:t>k</a:t>
            </a:r>
            <a:r>
              <a:rPr sz="2000" i="1" spc="-3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)</a:t>
            </a:r>
            <a:r>
              <a:rPr sz="2000" i="1" spc="-90" dirty="0">
                <a:latin typeface="Arial"/>
                <a:cs typeface="Arial"/>
              </a:rPr>
              <a:t>T</a:t>
            </a:r>
            <a:r>
              <a:rPr sz="2000" i="1" spc="-3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[</a:t>
            </a:r>
            <a:r>
              <a:rPr sz="2150" i="1" spc="-50" dirty="0">
                <a:latin typeface="Symbol"/>
                <a:cs typeface="Symbol"/>
              </a:rPr>
              <a:t></a:t>
            </a:r>
            <a:r>
              <a:rPr sz="2150" i="1" spc="-2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"/>
                <a:cs typeface="Arial"/>
              </a:rPr>
              <a:t>(</a:t>
            </a:r>
            <a:r>
              <a:rPr sz="2000" i="1" spc="25" dirty="0">
                <a:latin typeface="Arial"/>
                <a:cs typeface="Arial"/>
              </a:rPr>
              <a:t>n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Arial"/>
                <a:cs typeface="Arial"/>
              </a:rPr>
              <a:t>k</a:t>
            </a:r>
            <a:r>
              <a:rPr sz="2000" i="1" spc="-3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)]</a:t>
            </a:r>
            <a:endParaRPr sz="2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195"/>
              </a:spcBef>
            </a:pPr>
            <a:r>
              <a:rPr sz="1150" i="1" spc="15" dirty="0">
                <a:latin typeface="Arial"/>
                <a:cs typeface="Arial"/>
              </a:rPr>
              <a:t>k</a:t>
            </a:r>
            <a:r>
              <a:rPr sz="1150" i="1" spc="-175" dirty="0">
                <a:latin typeface="Arial"/>
                <a:cs typeface="Arial"/>
              </a:rPr>
              <a:t> </a:t>
            </a:r>
            <a:r>
              <a:rPr sz="1150" spc="40" dirty="0">
                <a:latin typeface="Symbol"/>
                <a:cs typeface="Symbol"/>
              </a:rPr>
              <a:t></a:t>
            </a:r>
            <a:endParaRPr sz="115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4575" spc="7" baseline="-8196" dirty="0">
                <a:latin typeface="Symbol"/>
                <a:cs typeface="Symbol"/>
              </a:rPr>
              <a:t></a:t>
            </a:r>
            <a:r>
              <a:rPr sz="4575" spc="7" baseline="-8196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Arial"/>
                <a:cs typeface="Arial"/>
              </a:rPr>
              <a:t>x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i="1" spc="30" dirty="0">
                <a:latin typeface="Arial"/>
                <a:cs typeface="Arial"/>
              </a:rPr>
              <a:t>k </a:t>
            </a:r>
            <a:r>
              <a:rPr sz="2000" spc="10" dirty="0">
                <a:latin typeface="Arial"/>
                <a:cs typeface="Arial"/>
              </a:rPr>
              <a:t>)</a:t>
            </a:r>
            <a:r>
              <a:rPr sz="2000" i="1" spc="10" dirty="0">
                <a:latin typeface="Arial"/>
                <a:cs typeface="Arial"/>
              </a:rPr>
              <a:t>h</a:t>
            </a:r>
            <a:r>
              <a:rPr sz="2000" spc="10" dirty="0">
                <a:latin typeface="Arial"/>
                <a:cs typeface="Arial"/>
              </a:rPr>
              <a:t>(</a:t>
            </a:r>
            <a:r>
              <a:rPr sz="2000" i="1" spc="1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,</a:t>
            </a:r>
            <a:r>
              <a:rPr sz="2000" i="1" spc="10" dirty="0">
                <a:latin typeface="Arial"/>
                <a:cs typeface="Arial"/>
              </a:rPr>
              <a:t>k</a:t>
            </a:r>
            <a:r>
              <a:rPr sz="2000" i="1" spc="-3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4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87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304800" y="1371727"/>
            <a:ext cx="8028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09600">
              <a:lnSpc>
                <a:spcPct val="100000"/>
              </a:lnSpc>
              <a:spcBef>
                <a:spcPts val="100"/>
              </a:spcBef>
              <a:buChar char="•"/>
              <a:tabLst>
                <a:tab pos="647065" algn="l"/>
                <a:tab pos="647700" algn="l"/>
              </a:tabLst>
            </a:pPr>
            <a:r>
              <a:rPr sz="2800" dirty="0">
                <a:latin typeface="Arial"/>
                <a:cs typeface="Arial"/>
              </a:rPr>
              <a:t>Cách tính ngõ xuất của </a:t>
            </a:r>
            <a:r>
              <a:rPr sz="2800" spc="-5" dirty="0">
                <a:latin typeface="Arial"/>
                <a:cs typeface="Arial"/>
              </a:rPr>
              <a:t>h/t </a:t>
            </a:r>
            <a:r>
              <a:rPr sz="2800" dirty="0">
                <a:latin typeface="Arial"/>
                <a:cs typeface="Arial"/>
              </a:rPr>
              <a:t>tại một </a:t>
            </a:r>
            <a:r>
              <a:rPr sz="2800" spc="-5" dirty="0">
                <a:latin typeface="Arial"/>
                <a:cs typeface="Arial"/>
              </a:rPr>
              <a:t>thời </a:t>
            </a:r>
            <a:r>
              <a:rPr sz="2800" dirty="0">
                <a:latin typeface="Arial"/>
                <a:cs typeface="Arial"/>
              </a:rPr>
              <a:t>điểm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775" spc="-7" baseline="-21021" dirty="0">
                <a:latin typeface="Arial"/>
                <a:cs typeface="Arial"/>
              </a:rPr>
              <a:t>0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61696" y="3263773"/>
            <a:ext cx="708025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  <a:tabLst>
                <a:tab pos="5715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1.	Đảo</a:t>
            </a:r>
            <a:r>
              <a:rPr sz="2400" spc="-5" dirty="0">
                <a:latin typeface="Arial"/>
                <a:cs typeface="Arial"/>
              </a:rPr>
              <a:t>: h(k)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h(–k): </a:t>
            </a:r>
            <a:r>
              <a:rPr sz="2400" spc="-1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xứng h(k) quanh trục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k=0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  <a:tabLst>
                <a:tab pos="570865" algn="l"/>
                <a:tab pos="200533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2.	Dịch</a:t>
            </a:r>
            <a:r>
              <a:rPr sz="2400" spc="-5" dirty="0">
                <a:latin typeface="Arial"/>
                <a:cs typeface="Arial"/>
              </a:rPr>
              <a:t>:	h(–k)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h(–k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816753" y="3775837"/>
            <a:ext cx="320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dịch h(–k) đi </a:t>
            </a:r>
            <a:r>
              <a:rPr sz="2400" spc="-10" dirty="0">
                <a:latin typeface="Arial"/>
                <a:cs typeface="Arial"/>
              </a:rPr>
              <a:t>một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đoạn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1295858" y="4140835"/>
            <a:ext cx="514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7" baseline="-20833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sang </a:t>
            </a:r>
            <a:r>
              <a:rPr sz="2400" spc="-10" dirty="0">
                <a:latin typeface="Arial"/>
                <a:cs typeface="Arial"/>
              </a:rPr>
              <a:t>phải </a:t>
            </a:r>
            <a:r>
              <a:rPr sz="2400" spc="-5" dirty="0">
                <a:latin typeface="Arial"/>
                <a:cs typeface="Arial"/>
              </a:rPr>
              <a:t>(trái) nếu 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7" baseline="-20833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dương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(âm)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787400" y="4506595"/>
            <a:ext cx="142176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Nhân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Cộng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2729484" y="4506595"/>
            <a:ext cx="31299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7" baseline="-20833" dirty="0">
                <a:latin typeface="Arial"/>
                <a:cs typeface="Arial"/>
              </a:rPr>
              <a:t>n0</a:t>
            </a:r>
            <a:r>
              <a:rPr sz="2400" spc="-5" dirty="0">
                <a:latin typeface="Arial"/>
                <a:cs typeface="Arial"/>
              </a:rPr>
              <a:t>(k)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x(k) h(–k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)  tổng tất cả chuỗi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7" baseline="-20833" dirty="0">
                <a:latin typeface="Arial"/>
                <a:cs typeface="Arial"/>
              </a:rPr>
              <a:t>n0</a:t>
            </a:r>
            <a:r>
              <a:rPr sz="2400" spc="-5" dirty="0">
                <a:latin typeface="Arial"/>
                <a:cs typeface="Arial"/>
              </a:rPr>
              <a:t>(k)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448637" y="2160625"/>
            <a:ext cx="151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1278370" y="2132323"/>
            <a:ext cx="3224530" cy="8724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1088390" algn="l"/>
              </a:tabLst>
            </a:pPr>
            <a:r>
              <a:rPr sz="2400" i="1" spc="20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400" spc="2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2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00" spc="30" baseline="-25793" dirty="0">
                <a:solidFill>
                  <a:srgbClr val="7F00FF"/>
                </a:solidFill>
                <a:latin typeface="Arial"/>
                <a:cs typeface="Arial"/>
              </a:rPr>
              <a:t>0</a:t>
            </a:r>
            <a:r>
              <a:rPr sz="2100" spc="-254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8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-1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-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120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400" spc="1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459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i="1" spc="-25" dirty="0">
                <a:solidFill>
                  <a:srgbClr val="7F00FF"/>
                </a:solidFill>
                <a:latin typeface="Arial"/>
                <a:cs typeface="Arial"/>
              </a:rPr>
              <a:t>h</a:t>
            </a:r>
            <a:r>
              <a:rPr sz="2400" spc="-2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-2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00" spc="-37" baseline="-25793" dirty="0">
                <a:solidFill>
                  <a:srgbClr val="7F00FF"/>
                </a:solidFill>
                <a:latin typeface="Arial"/>
                <a:cs typeface="Arial"/>
              </a:rPr>
              <a:t>0</a:t>
            </a:r>
            <a:r>
              <a:rPr sz="2100" spc="465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3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459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023619">
              <a:lnSpc>
                <a:spcPct val="100000"/>
              </a:lnSpc>
              <a:spcBef>
                <a:spcPts val="185"/>
              </a:spcBef>
            </a:pPr>
            <a:r>
              <a:rPr sz="1400" i="1" spc="-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400" i="1" spc="-21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4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340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1143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LTI –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z="1600" smtClean="0"/>
              <a:pPr>
                <a:defRPr/>
              </a:pPr>
              <a:t>88</a:t>
            </a:fld>
            <a:endParaRPr lang="en-US" sz="1600"/>
          </a:p>
        </p:txBody>
      </p:sp>
      <p:sp>
        <p:nvSpPr>
          <p:cNvPr id="5" name="object 6"/>
          <p:cNvSpPr txBox="1"/>
          <p:nvPr/>
        </p:nvSpPr>
        <p:spPr>
          <a:xfrm>
            <a:off x="673405" y="4409110"/>
            <a:ext cx="86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Nếu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019300" y="4335958"/>
            <a:ext cx="248031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(k)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x(k)h(n–k)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(k)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x(n–k)h(k)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52400" y="1359586"/>
            <a:ext cx="8828405" cy="300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74739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spc="-5" dirty="0">
                <a:latin typeface="Arial"/>
                <a:cs typeface="Arial"/>
              </a:rPr>
              <a:t>Trong </a:t>
            </a:r>
            <a:r>
              <a:rPr sz="2800" dirty="0">
                <a:latin typeface="Arial"/>
                <a:cs typeface="Arial"/>
              </a:rPr>
              <a:t>biểu thức tổng chập, nếu thay m=n–k (tức  k=n–m), ta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</a:p>
          <a:p>
            <a:pPr marR="1821814" algn="ctr">
              <a:lnSpc>
                <a:spcPts val="960"/>
              </a:lnSpc>
              <a:spcBef>
                <a:spcPts val="1805"/>
              </a:spcBef>
              <a:tabLst>
                <a:tab pos="2796540" algn="l"/>
              </a:tabLst>
            </a:pPr>
            <a:r>
              <a:rPr sz="1400" spc="80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r>
              <a:rPr sz="1400" spc="8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400" spc="80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400" dirty="0">
              <a:latin typeface="Symbol"/>
              <a:cs typeface="Symbol"/>
            </a:endParaRPr>
          </a:p>
          <a:p>
            <a:pPr marL="869315">
              <a:lnSpc>
                <a:spcPts val="3600"/>
              </a:lnSpc>
              <a:tabLst>
                <a:tab pos="1926589" algn="l"/>
                <a:tab pos="4723765" algn="l"/>
              </a:tabLst>
            </a:pPr>
            <a:r>
              <a:rPr sz="2400" i="1" spc="185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400" spc="18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8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spc="18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7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10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3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315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4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400" spc="14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40" dirty="0">
                <a:solidFill>
                  <a:srgbClr val="7F00FF"/>
                </a:solidFill>
                <a:latin typeface="Arial"/>
                <a:cs typeface="Arial"/>
              </a:rPr>
              <a:t>n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26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35" dirty="0">
                <a:solidFill>
                  <a:srgbClr val="7F00FF"/>
                </a:solidFill>
                <a:latin typeface="Arial"/>
                <a:cs typeface="Arial"/>
              </a:rPr>
              <a:t>m</a:t>
            </a:r>
            <a:r>
              <a:rPr sz="2400" spc="13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i="1" spc="135" dirty="0">
                <a:solidFill>
                  <a:srgbClr val="7F00FF"/>
                </a:solidFill>
                <a:latin typeface="Arial"/>
                <a:cs typeface="Arial"/>
              </a:rPr>
              <a:t>h</a:t>
            </a:r>
            <a:r>
              <a:rPr sz="2400" spc="13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35" dirty="0">
                <a:solidFill>
                  <a:srgbClr val="7F00FF"/>
                </a:solidFill>
                <a:latin typeface="Arial"/>
                <a:cs typeface="Arial"/>
              </a:rPr>
              <a:t>m</a:t>
            </a:r>
            <a:r>
              <a:rPr sz="2400" spc="13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6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10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3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89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40" dirty="0">
                <a:solidFill>
                  <a:srgbClr val="7F00FF"/>
                </a:solidFill>
                <a:latin typeface="Arial"/>
                <a:cs typeface="Arial"/>
              </a:rPr>
              <a:t>x</a:t>
            </a:r>
            <a:r>
              <a:rPr sz="2400" spc="14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40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i="1" spc="-9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9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39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i="1" spc="80" dirty="0">
                <a:solidFill>
                  <a:srgbClr val="7F00FF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8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39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R="1849120" algn="ctr">
              <a:lnSpc>
                <a:spcPct val="100000"/>
              </a:lnSpc>
              <a:spcBef>
                <a:spcPts val="165"/>
              </a:spcBef>
              <a:tabLst>
                <a:tab pos="2822575" algn="l"/>
              </a:tabLst>
            </a:pPr>
            <a:r>
              <a:rPr sz="1400" i="1" spc="120" dirty="0">
                <a:solidFill>
                  <a:srgbClr val="7F00FF"/>
                </a:solidFill>
                <a:latin typeface="Arial"/>
                <a:cs typeface="Arial"/>
              </a:rPr>
              <a:t>m</a:t>
            </a:r>
            <a:r>
              <a:rPr sz="1400" spc="12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r>
              <a:rPr sz="1400" spc="12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400" i="1" spc="5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400" i="1" spc="-18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4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Symbol"/>
              <a:cs typeface="Symbol"/>
            </a:endParaRPr>
          </a:p>
          <a:p>
            <a:pPr marL="819150" marR="17780" indent="-2863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– Công thức này cho cùng kết quả như công thức tổng chập,  nhưng </a:t>
            </a:r>
            <a:r>
              <a:rPr sz="2400" spc="-10" dirty="0">
                <a:latin typeface="Arial"/>
                <a:cs typeface="Arial"/>
              </a:rPr>
              <a:t>thứ </a:t>
            </a:r>
            <a:r>
              <a:rPr sz="2400" spc="-5" dirty="0">
                <a:latin typeface="Arial"/>
                <a:cs typeface="Arial"/>
              </a:rPr>
              <a:t>tự tính toán khác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nhau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73100" y="5726608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4498556" y="4426319"/>
            <a:ext cx="3760470" cy="815975"/>
            <a:chOff x="5180545" y="4215384"/>
            <a:chExt cx="3760470" cy="815975"/>
          </a:xfrm>
        </p:grpSpPr>
        <p:sp>
          <p:nvSpPr>
            <p:cNvPr id="10" name="object 11"/>
            <p:cNvSpPr/>
            <p:nvPr/>
          </p:nvSpPr>
          <p:spPr>
            <a:xfrm>
              <a:off x="5186895" y="4268800"/>
              <a:ext cx="194945" cy="755650"/>
            </a:xfrm>
            <a:custGeom>
              <a:avLst/>
              <a:gdLst/>
              <a:ahLst/>
              <a:cxnLst/>
              <a:rect l="l" t="t" r="r" b="b"/>
              <a:pathLst>
                <a:path w="194945" h="755650">
                  <a:moveTo>
                    <a:pt x="0" y="0"/>
                  </a:moveTo>
                  <a:lnTo>
                    <a:pt x="37824" y="5360"/>
                  </a:lnTo>
                  <a:lnTo>
                    <a:pt x="68710" y="19980"/>
                  </a:lnTo>
                  <a:lnTo>
                    <a:pt x="89532" y="41662"/>
                  </a:lnTo>
                  <a:lnTo>
                    <a:pt x="97167" y="68211"/>
                  </a:lnTo>
                  <a:lnTo>
                    <a:pt x="97167" y="309613"/>
                  </a:lnTo>
                  <a:lnTo>
                    <a:pt x="104804" y="336162"/>
                  </a:lnTo>
                  <a:lnTo>
                    <a:pt x="125629" y="357844"/>
                  </a:lnTo>
                  <a:lnTo>
                    <a:pt x="156516" y="372464"/>
                  </a:lnTo>
                  <a:lnTo>
                    <a:pt x="194335" y="377825"/>
                  </a:lnTo>
                  <a:lnTo>
                    <a:pt x="156516" y="383185"/>
                  </a:lnTo>
                  <a:lnTo>
                    <a:pt x="125629" y="397805"/>
                  </a:lnTo>
                  <a:lnTo>
                    <a:pt x="104804" y="419487"/>
                  </a:lnTo>
                  <a:lnTo>
                    <a:pt x="97167" y="446036"/>
                  </a:lnTo>
                  <a:lnTo>
                    <a:pt x="97167" y="687438"/>
                  </a:lnTo>
                  <a:lnTo>
                    <a:pt x="89532" y="713987"/>
                  </a:lnTo>
                  <a:lnTo>
                    <a:pt x="68710" y="735669"/>
                  </a:lnTo>
                  <a:lnTo>
                    <a:pt x="37824" y="750289"/>
                  </a:lnTo>
                  <a:lnTo>
                    <a:pt x="0" y="755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5346953" y="4215384"/>
              <a:ext cx="829055" cy="738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5666231" y="4523232"/>
              <a:ext cx="585977" cy="430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5743955" y="4215384"/>
              <a:ext cx="1653540" cy="7383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6797801" y="4215384"/>
              <a:ext cx="930401" cy="7383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7219187" y="4523232"/>
              <a:ext cx="586740" cy="430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7296911" y="4215384"/>
              <a:ext cx="1007363" cy="7383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/>
            <p:cNvSpPr/>
            <p:nvPr/>
          </p:nvSpPr>
          <p:spPr>
            <a:xfrm>
              <a:off x="7703819" y="4215384"/>
              <a:ext cx="854964" cy="7383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/>
            <p:cNvSpPr/>
            <p:nvPr/>
          </p:nvSpPr>
          <p:spPr>
            <a:xfrm>
              <a:off x="7959089" y="4215384"/>
              <a:ext cx="981455" cy="7383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0"/>
          <p:cNvSpPr txBox="1"/>
          <p:nvPr/>
        </p:nvSpPr>
        <p:spPr>
          <a:xfrm>
            <a:off x="4909084" y="4547210"/>
            <a:ext cx="3069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E797F"/>
                </a:solidFill>
                <a:latin typeface="Arial"/>
                <a:cs typeface="Arial"/>
              </a:rPr>
              <a:t>v</a:t>
            </a:r>
            <a:r>
              <a:rPr sz="3600" spc="-7" baseline="-20833" dirty="0">
                <a:solidFill>
                  <a:srgbClr val="6E797F"/>
                </a:solidFill>
                <a:latin typeface="Arial"/>
                <a:cs typeface="Arial"/>
              </a:rPr>
              <a:t>n</a:t>
            </a:r>
            <a:r>
              <a:rPr sz="3600" spc="-5" dirty="0">
                <a:solidFill>
                  <a:srgbClr val="6E797F"/>
                </a:solidFill>
                <a:latin typeface="Arial"/>
                <a:cs typeface="Arial"/>
              </a:rPr>
              <a:t>(k) </a:t>
            </a:r>
            <a:r>
              <a:rPr sz="3600" dirty="0">
                <a:solidFill>
                  <a:srgbClr val="6E797F"/>
                </a:solidFill>
                <a:latin typeface="Arial"/>
                <a:cs typeface="Arial"/>
              </a:rPr>
              <a:t>=</a:t>
            </a:r>
            <a:r>
              <a:rPr sz="3600" spc="-50" dirty="0">
                <a:solidFill>
                  <a:srgbClr val="6E797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E797F"/>
                </a:solidFill>
                <a:latin typeface="Arial"/>
                <a:cs typeface="Arial"/>
              </a:rPr>
              <a:t>w</a:t>
            </a:r>
            <a:r>
              <a:rPr sz="3600" spc="-7" baseline="-20833" dirty="0">
                <a:solidFill>
                  <a:srgbClr val="6E797F"/>
                </a:solidFill>
                <a:latin typeface="Arial"/>
                <a:cs typeface="Arial"/>
              </a:rPr>
              <a:t>n</a:t>
            </a:r>
            <a:r>
              <a:rPr sz="3600" spc="-5" dirty="0">
                <a:solidFill>
                  <a:srgbClr val="6E797F"/>
                </a:solidFill>
                <a:latin typeface="Arial"/>
                <a:cs typeface="Arial"/>
              </a:rPr>
              <a:t>(n–k)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1192340" y="5556885"/>
            <a:ext cx="449008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0365" algn="ctr">
              <a:lnSpc>
                <a:spcPts val="969"/>
              </a:lnSpc>
              <a:spcBef>
                <a:spcPts val="100"/>
              </a:spcBef>
              <a:tabLst>
                <a:tab pos="1590675" algn="l"/>
              </a:tabLst>
            </a:pPr>
            <a:r>
              <a:rPr sz="1400" spc="80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r>
              <a:rPr sz="1400" spc="80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400" spc="80" dirty="0">
                <a:solidFill>
                  <a:srgbClr val="7F00FF"/>
                </a:solidFill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  <a:p>
            <a:pPr marL="63500">
              <a:lnSpc>
                <a:spcPts val="3610"/>
              </a:lnSpc>
              <a:tabLst>
                <a:tab pos="1083945" algn="l"/>
                <a:tab pos="2674620" algn="l"/>
              </a:tabLst>
            </a:pPr>
            <a:r>
              <a:rPr sz="2400" i="1" spc="145" dirty="0">
                <a:solidFill>
                  <a:srgbClr val="7F00FF"/>
                </a:solidFill>
                <a:latin typeface="Arial"/>
                <a:cs typeface="Arial"/>
              </a:rPr>
              <a:t>y</a:t>
            </a:r>
            <a:r>
              <a:rPr sz="2400" spc="14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14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spc="14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4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10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3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315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30" dirty="0">
                <a:solidFill>
                  <a:srgbClr val="7F00FF"/>
                </a:solidFill>
                <a:latin typeface="Arial"/>
                <a:cs typeface="Arial"/>
              </a:rPr>
              <a:t>v</a:t>
            </a:r>
            <a:r>
              <a:rPr sz="2100" i="1" spc="195" baseline="-25793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00" i="1" spc="-270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9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42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r>
              <a:rPr sz="2400" spc="-3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</a:t>
            </a:r>
            <a:r>
              <a:rPr sz="2400" spc="10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5400" spc="315" baseline="-8487" dirty="0">
                <a:solidFill>
                  <a:srgbClr val="7F00FF"/>
                </a:solidFill>
                <a:latin typeface="Symbol"/>
                <a:cs typeface="Symbol"/>
              </a:rPr>
              <a:t></a:t>
            </a:r>
            <a:r>
              <a:rPr sz="5400" spc="-359" baseline="-8487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60" dirty="0">
                <a:solidFill>
                  <a:srgbClr val="7F00FF"/>
                </a:solidFill>
                <a:latin typeface="Arial"/>
                <a:cs typeface="Arial"/>
              </a:rPr>
              <a:t>w</a:t>
            </a:r>
            <a:r>
              <a:rPr sz="2100" i="1" spc="240" baseline="-25793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100" i="1" spc="-277" baseline="-25793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7F00FF"/>
                </a:solidFill>
                <a:latin typeface="Arial"/>
                <a:cs typeface="Arial"/>
              </a:rPr>
              <a:t>(</a:t>
            </a:r>
            <a:r>
              <a:rPr sz="2400" i="1" spc="95" dirty="0">
                <a:solidFill>
                  <a:srgbClr val="7F00FF"/>
                </a:solidFill>
                <a:latin typeface="Arial"/>
                <a:cs typeface="Arial"/>
              </a:rPr>
              <a:t>n</a:t>
            </a:r>
            <a:r>
              <a:rPr sz="2400" i="1" spc="-9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F00FF"/>
                </a:solidFill>
                <a:latin typeface="Symbol"/>
                <a:cs typeface="Symbol"/>
              </a:rPr>
              <a:t></a:t>
            </a:r>
            <a:r>
              <a:rPr sz="2400" spc="-95" dirty="0">
                <a:solidFill>
                  <a:srgbClr val="7F00FF"/>
                </a:solidFill>
                <a:latin typeface="Times New Roman"/>
                <a:cs typeface="Times New Roman"/>
              </a:rPr>
              <a:t> </a:t>
            </a:r>
            <a:r>
              <a:rPr sz="2400" i="1" spc="100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2400" i="1" spc="-434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7F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R="382905" algn="ctr">
              <a:lnSpc>
                <a:spcPct val="100000"/>
              </a:lnSpc>
              <a:spcBef>
                <a:spcPts val="185"/>
              </a:spcBef>
              <a:tabLst>
                <a:tab pos="1590675" algn="l"/>
              </a:tabLst>
            </a:pPr>
            <a:r>
              <a:rPr sz="1400" i="1" spc="5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400" i="1" spc="-195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r>
              <a:rPr sz="1400" spc="95" dirty="0">
                <a:solidFill>
                  <a:srgbClr val="7F00FF"/>
                </a:solidFill>
                <a:latin typeface="Times New Roman"/>
                <a:cs typeface="Times New Roman"/>
              </a:rPr>
              <a:t>	</a:t>
            </a:r>
            <a:r>
              <a:rPr sz="1400" i="1" spc="55" dirty="0">
                <a:solidFill>
                  <a:srgbClr val="7F00FF"/>
                </a:solidFill>
                <a:latin typeface="Arial"/>
                <a:cs typeface="Arial"/>
              </a:rPr>
              <a:t>k</a:t>
            </a:r>
            <a:r>
              <a:rPr sz="1400" i="1" spc="-200" dirty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7F00FF"/>
                </a:solidFill>
                <a:latin typeface="Symbol"/>
                <a:cs typeface="Symbol"/>
              </a:rPr>
              <a:t></a:t>
            </a:r>
            <a:endParaRPr sz="14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31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</a:rPr>
              <a:t>              2.1.1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Một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số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tín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hiệu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rời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rạc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cơ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</a:rPr>
              <a:t>bản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399"/>
            <a:ext cx="4029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199"/>
            <a:ext cx="40671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269C3-A82F-4F8D-AB1E-6DD87EA405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877"/>
      </p:ext>
    </p:extLst>
  </p:cSld>
  <p:clrMapOvr>
    <a:masterClrMapping/>
  </p:clrMapOvr>
</p:sld>
</file>

<file path=ppt/theme/theme1.xml><?xml version="1.0" encoding="utf-8"?>
<a:theme xmlns:a="http://schemas.openxmlformats.org/drawingml/2006/main" name="Java-Chapter 1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1. COMPUTER APPLICATIONS</Template>
  <TotalTime>408</TotalTime>
  <Words>7357</Words>
  <Application>Microsoft Office PowerPoint</Application>
  <PresentationFormat>On-screen Show (4:3)</PresentationFormat>
  <Paragraphs>1834</Paragraphs>
  <Slides>88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Java-Chapter 1 4</vt:lpstr>
      <vt:lpstr>Equation</vt:lpstr>
      <vt:lpstr>Microsoft Equation 3.0</vt:lpstr>
      <vt:lpstr>XỬ LÝ TÍN HIỆU SỐ</vt:lpstr>
      <vt:lpstr>Nội dung</vt:lpstr>
      <vt:lpstr>2.1 Tín hiệu rời rạc thời gian</vt:lpstr>
      <vt:lpstr>2.1 Tín hiệu rời rạc thời gian (2)</vt:lpstr>
      <vt:lpstr>2.1 Tín hiệu rời rạc thời gian </vt:lpstr>
      <vt:lpstr>2.1.1 Một số tín hiệu rời rạc cơ bản</vt:lpstr>
      <vt:lpstr>PowerPoint Presentation</vt:lpstr>
      <vt:lpstr>PowerPoint Presentation</vt:lpstr>
      <vt:lpstr>              2.1.1 Một số tín hiệu rời rạc cơ bản</vt:lpstr>
      <vt:lpstr>            2.1.1 Một số tín hiệu rời rạc cơ bản</vt:lpstr>
      <vt:lpstr>Phân loại tín hiệu RRTG</vt:lpstr>
      <vt:lpstr>Phân loại tín hiệu RRTG (2)</vt:lpstr>
      <vt:lpstr>Phân loại tín hiệu RRTG (3)</vt:lpstr>
      <vt:lpstr>PowerPoint Presentation</vt:lpstr>
      <vt:lpstr>2.1.3 Các phép toán cơ bản</vt:lpstr>
      <vt:lpstr>Phép làm trễ - phép lấy trước</vt:lpstr>
      <vt:lpstr>Phép đảo – Phéo co giãn </vt:lpstr>
      <vt:lpstr>Các phép toán cơ bản</vt:lpstr>
      <vt:lpstr>2.2 Hệ thống rời rạc thời gian</vt:lpstr>
      <vt:lpstr>Mô tả quan hệ vào - ra</vt:lpstr>
      <vt:lpstr>Mô tả quan hệ vào - ra</vt:lpstr>
      <vt:lpstr>Hệ thống rời rạc thời gian: Mô tả sơ đồ khối</vt:lpstr>
      <vt:lpstr>Mô tả sơ đồ khối </vt:lpstr>
      <vt:lpstr>Mô tả sơ đồ khối</vt:lpstr>
      <vt:lpstr>2.2.2 Phân loại hệ thống rời rạc thời gian</vt:lpstr>
      <vt:lpstr>Phân loại hệ thống rời rạc thời gian (2) </vt:lpstr>
      <vt:lpstr>Phân loại hệ thống rời rạc thời gian (3)</vt:lpstr>
      <vt:lpstr>Phân loại hệ thống thời gian rời rạc (cont’)</vt:lpstr>
      <vt:lpstr>Phân loại hệ thống rời rạc thời gian (4)</vt:lpstr>
      <vt:lpstr>Phân loại hệ thống rời rạc thời gian (5)</vt:lpstr>
      <vt:lpstr>Phân loại hệ thống rời rạc thời gian (6)</vt:lpstr>
      <vt:lpstr>Phân loại hệ thống rời rạc thời gian (7)</vt:lpstr>
      <vt:lpstr>Bài tập</vt:lpstr>
      <vt:lpstr>Hệ thống rời rạc thời gian: Kết nối</vt:lpstr>
      <vt:lpstr>Hệ thống LTI – Tổng chập (4)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Hệ thống LTI – Tính chất tổng chập</vt:lpstr>
      <vt:lpstr>Ví dụ: </vt:lpstr>
      <vt:lpstr>Hệ thống LTI – Tính chất tổng chập</vt:lpstr>
      <vt:lpstr>Hệ thống LTI – Tính nhân quả</vt:lpstr>
      <vt:lpstr>Hệ thống LTI – Tính nhân quả</vt:lpstr>
      <vt:lpstr>Hệ thống LTI – Tính ổn định</vt:lpstr>
      <vt:lpstr>Hệ thống LTI – FIR và IIR</vt:lpstr>
      <vt:lpstr>Hệ thống rời rạc thời gian – Đệ qui</vt:lpstr>
      <vt:lpstr>Hệ thống rời rạc thời gian – Không đệ qui</vt:lpstr>
      <vt:lpstr>2.4 Mô hình các hệ thống rời rạc thời gian bởi phương trình sai phân</vt:lpstr>
      <vt:lpstr>2.4 Mô hình các hệ thống rời rạc thời gian bởi phương trình sai phân</vt:lpstr>
      <vt:lpstr>2.4 Mô hình các hệ thống rời rạc thời gian bởi phương trình sai phân</vt:lpstr>
      <vt:lpstr>2.4 Mô hình các hệ thống rời rạc thời gian bởi phương trình sai phân</vt:lpstr>
      <vt:lpstr>2.4 Mô hình các hệ thống rời rạc thời gian bởi phương trình sai phân</vt:lpstr>
      <vt:lpstr>2.4 Mô hình các hệ thống rời rạc thời gian bởi phương trình sai phân</vt:lpstr>
      <vt:lpstr>Đáp ứng thuần nhất (1)</vt:lpstr>
      <vt:lpstr>Đáp ứng thuần nhất (2)</vt:lpstr>
      <vt:lpstr>Đáp ứng riêng phần</vt:lpstr>
      <vt:lpstr>Đáp ứng toàn phần</vt:lpstr>
      <vt:lpstr>Giải phương trình sai phân hệ số hằng</vt:lpstr>
      <vt:lpstr>Đáp ứng xung của hệ thống đệ qui LTI</vt:lpstr>
      <vt:lpstr>2.5 Hiện thực các hệ rời rạc thời gian – Cấu trúc </vt:lpstr>
      <vt:lpstr>2.5 Hiện thực các hệ rời rạc thời gian – Cấu trúc </vt:lpstr>
      <vt:lpstr>2.5 Hiện thực các hệ rời rạc thời gian – Cấu trúc </vt:lpstr>
      <vt:lpstr>Hiện thực hệ FIR – bất đệ qui</vt:lpstr>
      <vt:lpstr>Hiện thực hệ FIR – đệ qui</vt:lpstr>
      <vt:lpstr>2.6 Tương quan giữa các tín hiệu rời rạc thời gian </vt:lpstr>
      <vt:lpstr>Tương quan – giải thuật </vt:lpstr>
      <vt:lpstr>Tương quan – ví dụ </vt:lpstr>
      <vt:lpstr>Tự tương quan</vt:lpstr>
      <vt:lpstr>Tương quan – tính chất (1)</vt:lpstr>
      <vt:lpstr>Tương quan – tính chất (2)</vt:lpstr>
      <vt:lpstr>PowerPoint Presentation</vt:lpstr>
      <vt:lpstr>2.3 Phân tích hệ thống tuyến tính LTI </vt:lpstr>
      <vt:lpstr>Hệ thống LTI – Phân giải tín hiệu nhập</vt:lpstr>
      <vt:lpstr>Hệ thống LTI – Tổng chập (1)</vt:lpstr>
      <vt:lpstr>Hệ thống LTI – Tổng chập (2)</vt:lpstr>
      <vt:lpstr>Hệ thống LTI – Tổng chập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TÍN HIỆU SỐ</dc:title>
  <dc:creator>Dell</dc:creator>
  <cp:lastModifiedBy>Dell</cp:lastModifiedBy>
  <cp:revision>32</cp:revision>
  <dcterms:created xsi:type="dcterms:W3CDTF">2020-12-31T08:48:10Z</dcterms:created>
  <dcterms:modified xsi:type="dcterms:W3CDTF">2021-03-02T04:26:16Z</dcterms:modified>
</cp:coreProperties>
</file>