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0i+c5X7JOaKz/env3/4OtAwU4D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Hiếu" initials="NH" lastIdx="1" clrIdx="0">
    <p:extLst>
      <p:ext uri="{19B8F6BF-5375-455C-9EA6-DF929625EA0E}">
        <p15:presenceInfo xmlns:p15="http://schemas.microsoft.com/office/powerpoint/2012/main" userId="c3e2f74fe26ef5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2AA6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 snapToGrid="0">
      <p:cViewPr varScale="1">
        <p:scale>
          <a:sx n="91" d="100"/>
          <a:sy n="91" d="100"/>
        </p:scale>
        <p:origin x="34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9T15:57:19.85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o-an-ky-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420600" cy="69322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BẢO VỆ ĐỒ ÁN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75971" y="2454938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ĐỀ TÀI: XÂY DỰNG WEBSITE BÁN </a:t>
            </a:r>
            <a:r>
              <a:rPr lang="en-US" sz="2800" b="1" dirty="0">
                <a:solidFill>
                  <a:schemeClr val="lt1"/>
                </a:solidFill>
              </a:rPr>
              <a:t>ĐỒNG HỒ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TRÊN NỀN TẢNG JAVA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3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773706" y="3458275"/>
            <a:ext cx="7213200" cy="27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Arial"/>
              <a:buNone/>
            </a:pPr>
            <a:r>
              <a:rPr lang="en-US" sz="2000" b="0" i="0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000" b="0" i="0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1</a:t>
            </a:r>
            <a:endParaRPr sz="2000" b="0" i="0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>
                <a:solidFill>
                  <a:schemeClr val="lt1"/>
                </a:solidFill>
              </a:rPr>
              <a:t>C2009I2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Hà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Đình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Tiến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000" dirty="0" err="1">
                <a:solidFill>
                  <a:schemeClr val="lt1"/>
                </a:solidFill>
              </a:rPr>
              <a:t>Nguyễn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Cảnh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Đạt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</a:p>
          <a:p>
            <a: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Ngô Kim Trung</a:t>
            </a:r>
            <a:endParaRPr lang="en-US" sz="2000" dirty="0">
              <a:effectLst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GVHD: </a:t>
            </a:r>
            <a:r>
              <a:rPr lang="en-US" sz="2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Thầy</a:t>
            </a:r>
            <a:r>
              <a:rPr lang="en-US" sz="2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Bùi</a:t>
            </a:r>
            <a:r>
              <a:rPr lang="en-US" sz="2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Thanh </a:t>
            </a:r>
            <a:r>
              <a:rPr lang="en-US" sz="2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Hải</a:t>
            </a:r>
            <a:r>
              <a:rPr lang="en-US" sz="2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Bách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Khoa Aptech,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tháng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05 - 2022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Arial"/>
                <a:ea typeface="Arial"/>
                <a:cs typeface="Arial"/>
                <a:sym typeface="Arial"/>
              </a:rPr>
              <a:t>THIẾT KẾ GIAO DIỆN CHÍNH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4400548" y="6396335"/>
            <a:ext cx="33909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Giao diện trang quản trị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>
            <a:spLocks noGrp="1"/>
          </p:cNvSpPr>
          <p:nvPr>
            <p:ph type="sldNum" idx="12"/>
          </p:nvPr>
        </p:nvSpPr>
        <p:spPr>
          <a:xfrm>
            <a:off x="9144001" y="646789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2FD6E-34E1-4E1B-979B-75108F29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00" y="781235"/>
            <a:ext cx="12115800" cy="56151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Arial"/>
                <a:ea typeface="Arial"/>
                <a:cs typeface="Arial"/>
                <a:sym typeface="Arial"/>
              </a:rPr>
              <a:t>THIẾT KẾ GIAO DIỆN CHÍNH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4114800" y="6396335"/>
            <a:ext cx="39623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Giao diện trang người dùng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 txBox="1">
            <a:spLocks noGrp="1"/>
          </p:cNvSpPr>
          <p:nvPr>
            <p:ph type="sldNum" idx="12"/>
          </p:nvPr>
        </p:nvSpPr>
        <p:spPr>
          <a:xfrm>
            <a:off x="9144001" y="646789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E77F9-83C5-44F9-9009-998F0AE9CA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00" y="754602"/>
            <a:ext cx="12115800" cy="57132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body" idx="1"/>
          </p:nvPr>
        </p:nvSpPr>
        <p:spPr>
          <a:xfrm>
            <a:off x="870012" y="1670480"/>
            <a:ext cx="10515599" cy="17585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oto Sans Symbols"/>
              <a:buNone/>
            </a:pPr>
            <a:r>
              <a:rPr lang="en-US" sz="3600" b="1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XIN KÍNH MỜI QUÝ THẦY CÔ VÀ CÁC BẠN XEM DEMO SẢN PHẨM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oto Sans Symbols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oto Sans Symbols"/>
              <a:buNone/>
            </a:pPr>
            <a:endParaRPr lang="en-US" dirty="0"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832C8B"/>
                </a:solidFill>
                <a:latin typeface="Arial"/>
                <a:ea typeface="Arial"/>
                <a:cs typeface="Arial"/>
                <a:sym typeface="Arial"/>
              </a:rPr>
              <a:t>DEMO ỨNG DỤNG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9144001" y="646789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2" name="Rectangle: Rounded Corners 1">
            <a:hlinkClick r:id="rId3"/>
            <a:extLst>
              <a:ext uri="{FF2B5EF4-FFF2-40B4-BE49-F238E27FC236}">
                <a16:creationId xmlns:a16="http://schemas.microsoft.com/office/drawing/2014/main" id="{B379F318-4636-42C6-A977-AC3D8A91EB42}"/>
              </a:ext>
            </a:extLst>
          </p:cNvPr>
          <p:cNvSpPr/>
          <p:nvPr/>
        </p:nvSpPr>
        <p:spPr>
          <a:xfrm>
            <a:off x="4855112" y="4078717"/>
            <a:ext cx="2481775" cy="585926"/>
          </a:xfrm>
          <a:prstGeom prst="roundRect">
            <a:avLst/>
          </a:prstGeom>
          <a:noFill/>
          <a:ln>
            <a:solidFill>
              <a:srgbClr val="8B2AA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Website </a:t>
            </a:r>
            <a:r>
              <a:rPr lang="en-US" sz="1800" dirty="0" err="1">
                <a:solidFill>
                  <a:srgbClr val="7030A0"/>
                </a:solidFill>
              </a:rPr>
              <a:t>bán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err="1">
                <a:solidFill>
                  <a:srgbClr val="7030A0"/>
                </a:solidFill>
              </a:rPr>
              <a:t>đồng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err="1">
                <a:solidFill>
                  <a:srgbClr val="7030A0"/>
                </a:solidFill>
              </a:rPr>
              <a:t>hồ</a:t>
            </a:r>
            <a:endParaRPr lang="en-US" sz="1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/>
          <p:nvPr/>
        </p:nvSpPr>
        <p:spPr>
          <a:xfrm>
            <a:off x="481013" y="3752849"/>
            <a:ext cx="11350203" cy="24949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3A3838"/>
              </a:buClr>
              <a:buSzPts val="1000"/>
            </a:pPr>
            <a:r>
              <a:rPr lang="en-US" sz="3600" b="1" i="0" u="none" strike="noStrike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THANK FOR WATCH!</a:t>
            </a:r>
            <a:endParaRPr lang="en-US" sz="3600" b="0" i="0" u="none" strike="noStrike" kern="1200" cap="none" dirty="0">
              <a:solidFill>
                <a:schemeClr val="tx1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DA6ABC-5D67-424A-B635-A8A69C4E18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3265D7-BDAC-4E31-98AB-608ED5034750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832C8B"/>
                </a:solidFill>
                <a:latin typeface="Arial"/>
                <a:ea typeface="Arial"/>
                <a:cs typeface="Arial"/>
                <a:sym typeface="Arial"/>
              </a:rPr>
              <a:t>NỘI DUNG TRÌNH BÀY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12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endParaRPr sz="2400" dirty="0">
              <a:solidFill>
                <a:srgbClr val="802A8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luồng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mức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ngữ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cảnh</a:t>
            </a:r>
            <a:endParaRPr sz="2400" dirty="0">
              <a:solidFill>
                <a:srgbClr val="802A8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Sơ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2400" dirty="0">
              <a:solidFill>
                <a:srgbClr val="802A8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Sơ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hệ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endParaRPr sz="2400" dirty="0">
              <a:solidFill>
                <a:srgbClr val="802A8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sở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endParaRPr dirty="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việc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endParaRPr sz="2400" dirty="0">
              <a:solidFill>
                <a:srgbClr val="802A8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chính</a:t>
            </a:r>
            <a:endParaRPr sz="2400" dirty="0">
              <a:solidFill>
                <a:srgbClr val="802A8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Demo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2400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endParaRPr sz="2400" dirty="0">
              <a:solidFill>
                <a:srgbClr val="802A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9144001" y="646789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Arial"/>
                <a:ea typeface="Arial"/>
                <a:cs typeface="Arial"/>
                <a:sym typeface="Arial"/>
              </a:rPr>
              <a:t>TỔNG QUAN ĐỀ TÀI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762000" y="2935552"/>
            <a:ext cx="47244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832C8B"/>
                </a:solidFill>
                <a:latin typeface="Arial"/>
                <a:ea typeface="Arial"/>
                <a:cs typeface="Arial"/>
                <a:sym typeface="Arial"/>
              </a:rPr>
              <a:t>LÝ DO CHỌN ĐỀ TÀI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58689" y="443883"/>
            <a:ext cx="11380690" cy="6407020"/>
            <a:chOff x="-5427711" y="-831103"/>
            <a:chExt cx="11380690" cy="6462806"/>
          </a:xfrm>
        </p:grpSpPr>
        <p:sp>
          <p:nvSpPr>
            <p:cNvPr id="102" name="Google Shape;102;p3"/>
            <p:cNvSpPr/>
            <p:nvPr/>
          </p:nvSpPr>
          <p:spPr>
            <a:xfrm>
              <a:off x="-5427711" y="-831103"/>
              <a:ext cx="6462806" cy="6462806"/>
            </a:xfrm>
            <a:prstGeom prst="blockArc">
              <a:avLst>
                <a:gd name="adj1" fmla="val 18900000"/>
                <a:gd name="adj2" fmla="val 2700000"/>
                <a:gd name="adj3" fmla="val 334"/>
              </a:avLst>
            </a:prstGeom>
            <a:noFill/>
            <a:ln w="25400" cap="flat" cmpd="sng">
              <a:solidFill>
                <a:srgbClr val="802A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1895" y="369070"/>
              <a:ext cx="5411083" cy="738524"/>
            </a:xfrm>
            <a:prstGeom prst="rect">
              <a:avLst/>
            </a:prstGeom>
            <a:gradFill>
              <a:gsLst>
                <a:gs pos="0">
                  <a:srgbClr val="9F1F63"/>
                </a:gs>
                <a:gs pos="41000">
                  <a:srgbClr val="96226D"/>
                </a:gs>
                <a:gs pos="83000">
                  <a:srgbClr val="802A84"/>
                </a:gs>
                <a:gs pos="100000">
                  <a:srgbClr val="7A2B8B"/>
                </a:gs>
              </a:gsLst>
              <a:lin ang="0" scaled="0"/>
            </a:gra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541895" y="369070"/>
              <a:ext cx="5411083" cy="7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86200" tIns="58400" rIns="58400" bIns="58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Công nghệ thông tin phát triển mạnh</a:t>
              </a:r>
              <a:endParaRPr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0318" y="276754"/>
              <a:ext cx="923155" cy="923155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802A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965308" y="1477048"/>
              <a:ext cx="4987671" cy="738524"/>
            </a:xfrm>
            <a:prstGeom prst="rect">
              <a:avLst/>
            </a:prstGeom>
            <a:gradFill>
              <a:gsLst>
                <a:gs pos="0">
                  <a:srgbClr val="9F1F63"/>
                </a:gs>
                <a:gs pos="41000">
                  <a:srgbClr val="96226D"/>
                </a:gs>
                <a:gs pos="83000">
                  <a:srgbClr val="802A84"/>
                </a:gs>
                <a:gs pos="100000">
                  <a:srgbClr val="7A2B8B"/>
                </a:gs>
              </a:gsLst>
              <a:lin ang="0" scaled="0"/>
            </a:gra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965308" y="1477048"/>
              <a:ext cx="4987671" cy="7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86200" tIns="58400" rIns="58400" bIns="58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Nhu cầu bán hàng tăng cao</a:t>
              </a:r>
              <a:endParaRPr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3730" y="1384733"/>
              <a:ext cx="923155" cy="923155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802A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65308" y="2585027"/>
              <a:ext cx="4987671" cy="738524"/>
            </a:xfrm>
            <a:prstGeom prst="rect">
              <a:avLst/>
            </a:prstGeom>
            <a:gradFill>
              <a:gsLst>
                <a:gs pos="0">
                  <a:srgbClr val="9F1F63"/>
                </a:gs>
                <a:gs pos="41000">
                  <a:srgbClr val="96226D"/>
                </a:gs>
                <a:gs pos="83000">
                  <a:srgbClr val="802A84"/>
                </a:gs>
                <a:gs pos="100000">
                  <a:srgbClr val="7A2B8B"/>
                </a:gs>
              </a:gsLst>
              <a:lin ang="0" scaled="0"/>
            </a:gra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965308" y="2585027"/>
              <a:ext cx="4987671" cy="7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86200" tIns="58400" rIns="58400" bIns="58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Thương mại điện tử thành xu thế</a:t>
              </a:r>
              <a:endParaRPr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3730" y="2492711"/>
              <a:ext cx="923155" cy="923155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802A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41895" y="3693005"/>
              <a:ext cx="5411083" cy="738524"/>
            </a:xfrm>
            <a:prstGeom prst="rect">
              <a:avLst/>
            </a:prstGeom>
            <a:gradFill>
              <a:gsLst>
                <a:gs pos="0">
                  <a:srgbClr val="9F1F63"/>
                </a:gs>
                <a:gs pos="41000">
                  <a:srgbClr val="96226D"/>
                </a:gs>
                <a:gs pos="83000">
                  <a:srgbClr val="802A84"/>
                </a:gs>
                <a:gs pos="100000">
                  <a:srgbClr val="7A2B8B"/>
                </a:gs>
              </a:gsLst>
              <a:lin ang="0" scaled="0"/>
            </a:gra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541895" y="3693005"/>
              <a:ext cx="5411083" cy="7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86200" tIns="58400" rIns="58400" bIns="58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Muốn tìm hiểu về lập trình web</a:t>
              </a:r>
              <a:endParaRPr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0318" y="3600690"/>
              <a:ext cx="923155" cy="923155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802A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3"/>
          <p:cNvSpPr txBox="1"/>
          <p:nvPr/>
        </p:nvSpPr>
        <p:spPr>
          <a:xfrm>
            <a:off x="5791200" y="1685769"/>
            <a:ext cx="304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2A84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6248400" y="2768025"/>
            <a:ext cx="609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2A84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6248400" y="3879262"/>
            <a:ext cx="365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2A84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5806440" y="4977825"/>
            <a:ext cx="3657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2A84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02A84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9144001" y="646789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Arial"/>
                <a:ea typeface="Arial"/>
                <a:cs typeface="Arial"/>
                <a:sym typeface="Arial"/>
              </a:rPr>
              <a:t>BIỂU ĐỒ LUỒNG DỮ LIỆU MỨC NGỮ CẢNH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9144001" y="646789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72989-C839-416E-8067-97C71DF5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4212" y="793101"/>
            <a:ext cx="9239993" cy="53556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25882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vi-VN" sz="3000" b="1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SƠ ĐỒ CHỨC NĂNG CỦA HỆ THỐNG</a:t>
            </a:r>
            <a:br>
              <a:rPr lang="vi-VN" sz="3000" b="1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</a:br>
            <a:endParaRPr lang="vi-VN" sz="3000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467100" y="6411325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Sơ đồ chức năng phía người quản trị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9144001" y="646789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57816-5FD5-4E5E-926F-A1AD53D8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9883" y="793119"/>
            <a:ext cx="7132233" cy="561820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25882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1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SƠ ĐỒ CHỨC NĂNG CỦA HỆ THỐNG</a:t>
            </a:r>
            <a:br>
              <a:rPr lang="en-US" sz="3000" b="1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3467099" y="6412574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Sơ đồ chức năng phía người dùng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9144001" y="646789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1D207-FEC6-4912-A3A5-694C1481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6465" y="890233"/>
            <a:ext cx="10159068" cy="507753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Arial"/>
                <a:ea typeface="Arial"/>
                <a:cs typeface="Arial"/>
                <a:sym typeface="Arial"/>
              </a:rPr>
              <a:t>SƠ ĐỒ QUAN HỆ THỰC THỂ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sldNum" idx="12"/>
          </p:nvPr>
        </p:nvSpPr>
        <p:spPr>
          <a:xfrm>
            <a:off x="9144001" y="646789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36058-33E8-4087-BEA1-7FD460AF6E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82890" y="734378"/>
            <a:ext cx="5626220" cy="560811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vi-VN" sz="3000" b="1">
                <a:solidFill>
                  <a:srgbClr val="832C8B"/>
                </a:solidFill>
                <a:latin typeface="Arial"/>
                <a:ea typeface="Arial"/>
                <a:cs typeface="Arial"/>
                <a:sym typeface="Arial"/>
              </a:rPr>
              <a:t>THIẾT KẾ CƠ SỞ DỮ LIỆU</a:t>
            </a:r>
            <a:endParaRPr lang="vi-VN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sldNum" idx="12"/>
          </p:nvPr>
        </p:nvSpPr>
        <p:spPr>
          <a:xfrm>
            <a:off x="9144001" y="646789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A0238-8FA5-4CFE-B228-02898324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38300" y="763399"/>
            <a:ext cx="8915400" cy="562062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Arial"/>
                <a:ea typeface="Arial"/>
                <a:cs typeface="Arial"/>
                <a:sym typeface="Arial"/>
              </a:rPr>
              <a:t>PHÂN CÔNG CÔNG VIỆC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>
            <a:spLocks noGrp="1"/>
          </p:cNvSpPr>
          <p:nvPr>
            <p:ph type="sldNum" idx="12"/>
          </p:nvPr>
        </p:nvSpPr>
        <p:spPr>
          <a:xfrm>
            <a:off x="9144001" y="646789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BADBB-5119-4711-935D-B567E01B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838" y="1174459"/>
            <a:ext cx="11878323" cy="48236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254</Words>
  <Application>Microsoft Office PowerPoint</Application>
  <PresentationFormat>Widescreen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Noto Sans Symbols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CỦA HỆ THỐNG </vt:lpstr>
      <vt:lpstr>SƠ ĐỒ CHỨC NĂNG CỦA HỆ THỐNG </vt:lpstr>
      <vt:lpstr>SƠ ĐỒ QUAN HỆ THỰC THỂ</vt:lpstr>
      <vt:lpstr>THIẾT KẾ CƠ SỞ DỮ LIỆU</vt:lpstr>
      <vt:lpstr>PHÂN CÔNG CÔNG VIỆC</vt:lpstr>
      <vt:lpstr>THIẾT KẾ GIAO DIỆN CHÍNH</vt:lpstr>
      <vt:lpstr>THIẾT KẾ GIAO DIỆN CHÍNH</vt:lpstr>
      <vt:lpstr>DEMO 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ngô kim trung</cp:lastModifiedBy>
  <cp:revision>37</cp:revision>
  <dcterms:modified xsi:type="dcterms:W3CDTF">2022-05-19T18:43:55Z</dcterms:modified>
</cp:coreProperties>
</file>