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70"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0" d="100"/>
          <a:sy n="80" d="100"/>
        </p:scale>
        <p:origin x="682" y="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56535CC-7613-4B01-8A49-6B738DD7D8C6}"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17D2F-2182-4366-A8A5-39B75ADEEA83}" type="slidenum">
              <a:rPr lang="en-US" smtClean="0"/>
              <a:t>‹#›</a:t>
            </a:fld>
            <a:endParaRPr lang="en-US"/>
          </a:p>
        </p:txBody>
      </p:sp>
    </p:spTree>
    <p:extLst>
      <p:ext uri="{BB962C8B-B14F-4D97-AF65-F5344CB8AC3E}">
        <p14:creationId xmlns:p14="http://schemas.microsoft.com/office/powerpoint/2010/main" val="3299175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56535CC-7613-4B01-8A49-6B738DD7D8C6}"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17D2F-2182-4366-A8A5-39B75ADEEA83}" type="slidenum">
              <a:rPr lang="en-US" smtClean="0"/>
              <a:t>‹#›</a:t>
            </a:fld>
            <a:endParaRPr lang="en-US"/>
          </a:p>
        </p:txBody>
      </p:sp>
    </p:spTree>
    <p:extLst>
      <p:ext uri="{BB962C8B-B14F-4D97-AF65-F5344CB8AC3E}">
        <p14:creationId xmlns:p14="http://schemas.microsoft.com/office/powerpoint/2010/main" val="2220148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56535CC-7613-4B01-8A49-6B738DD7D8C6}"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17D2F-2182-4366-A8A5-39B75ADEEA8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99937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56535CC-7613-4B01-8A49-6B738DD7D8C6}"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17D2F-2182-4366-A8A5-39B75ADEEA83}" type="slidenum">
              <a:rPr lang="en-US" smtClean="0"/>
              <a:t>‹#›</a:t>
            </a:fld>
            <a:endParaRPr lang="en-US"/>
          </a:p>
        </p:txBody>
      </p:sp>
    </p:spTree>
    <p:extLst>
      <p:ext uri="{BB962C8B-B14F-4D97-AF65-F5344CB8AC3E}">
        <p14:creationId xmlns:p14="http://schemas.microsoft.com/office/powerpoint/2010/main" val="1211492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56535CC-7613-4B01-8A49-6B738DD7D8C6}"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17D2F-2182-4366-A8A5-39B75ADEEA8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2908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56535CC-7613-4B01-8A49-6B738DD7D8C6}"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17D2F-2182-4366-A8A5-39B75ADEEA83}" type="slidenum">
              <a:rPr lang="en-US" smtClean="0"/>
              <a:t>‹#›</a:t>
            </a:fld>
            <a:endParaRPr lang="en-US"/>
          </a:p>
        </p:txBody>
      </p:sp>
    </p:spTree>
    <p:extLst>
      <p:ext uri="{BB962C8B-B14F-4D97-AF65-F5344CB8AC3E}">
        <p14:creationId xmlns:p14="http://schemas.microsoft.com/office/powerpoint/2010/main" val="2938761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6535CC-7613-4B01-8A49-6B738DD7D8C6}"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17D2F-2182-4366-A8A5-39B75ADEEA83}" type="slidenum">
              <a:rPr lang="en-US" smtClean="0"/>
              <a:t>‹#›</a:t>
            </a:fld>
            <a:endParaRPr lang="en-US"/>
          </a:p>
        </p:txBody>
      </p:sp>
    </p:spTree>
    <p:extLst>
      <p:ext uri="{BB962C8B-B14F-4D97-AF65-F5344CB8AC3E}">
        <p14:creationId xmlns:p14="http://schemas.microsoft.com/office/powerpoint/2010/main" val="4113948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6535CC-7613-4B01-8A49-6B738DD7D8C6}"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17D2F-2182-4366-A8A5-39B75ADEEA83}" type="slidenum">
              <a:rPr lang="en-US" smtClean="0"/>
              <a:t>‹#›</a:t>
            </a:fld>
            <a:endParaRPr lang="en-US"/>
          </a:p>
        </p:txBody>
      </p:sp>
    </p:spTree>
    <p:extLst>
      <p:ext uri="{BB962C8B-B14F-4D97-AF65-F5344CB8AC3E}">
        <p14:creationId xmlns:p14="http://schemas.microsoft.com/office/powerpoint/2010/main" val="2433808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6535CC-7613-4B01-8A49-6B738DD7D8C6}"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17D2F-2182-4366-A8A5-39B75ADEEA83}" type="slidenum">
              <a:rPr lang="en-US" smtClean="0"/>
              <a:t>‹#›</a:t>
            </a:fld>
            <a:endParaRPr lang="en-US"/>
          </a:p>
        </p:txBody>
      </p:sp>
    </p:spTree>
    <p:extLst>
      <p:ext uri="{BB962C8B-B14F-4D97-AF65-F5344CB8AC3E}">
        <p14:creationId xmlns:p14="http://schemas.microsoft.com/office/powerpoint/2010/main" val="2887347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56535CC-7613-4B01-8A49-6B738DD7D8C6}"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17D2F-2182-4366-A8A5-39B75ADEEA83}" type="slidenum">
              <a:rPr lang="en-US" smtClean="0"/>
              <a:t>‹#›</a:t>
            </a:fld>
            <a:endParaRPr lang="en-US"/>
          </a:p>
        </p:txBody>
      </p:sp>
    </p:spTree>
    <p:extLst>
      <p:ext uri="{BB962C8B-B14F-4D97-AF65-F5344CB8AC3E}">
        <p14:creationId xmlns:p14="http://schemas.microsoft.com/office/powerpoint/2010/main" val="570235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6535CC-7613-4B01-8A49-6B738DD7D8C6}"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117D2F-2182-4366-A8A5-39B75ADEEA83}" type="slidenum">
              <a:rPr lang="en-US" smtClean="0"/>
              <a:t>‹#›</a:t>
            </a:fld>
            <a:endParaRPr lang="en-US"/>
          </a:p>
        </p:txBody>
      </p:sp>
    </p:spTree>
    <p:extLst>
      <p:ext uri="{BB962C8B-B14F-4D97-AF65-F5344CB8AC3E}">
        <p14:creationId xmlns:p14="http://schemas.microsoft.com/office/powerpoint/2010/main" val="4043050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6535CC-7613-4B01-8A49-6B738DD7D8C6}" type="datetimeFigureOut">
              <a:rPr lang="en-US" smtClean="0"/>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117D2F-2182-4366-A8A5-39B75ADEEA83}" type="slidenum">
              <a:rPr lang="en-US" smtClean="0"/>
              <a:t>‹#›</a:t>
            </a:fld>
            <a:endParaRPr lang="en-US"/>
          </a:p>
        </p:txBody>
      </p:sp>
    </p:spTree>
    <p:extLst>
      <p:ext uri="{BB962C8B-B14F-4D97-AF65-F5344CB8AC3E}">
        <p14:creationId xmlns:p14="http://schemas.microsoft.com/office/powerpoint/2010/main" val="2404267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56535CC-7613-4B01-8A49-6B738DD7D8C6}" type="datetimeFigureOut">
              <a:rPr lang="en-US" smtClean="0"/>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117D2F-2182-4366-A8A5-39B75ADEEA83}" type="slidenum">
              <a:rPr lang="en-US" smtClean="0"/>
              <a:t>‹#›</a:t>
            </a:fld>
            <a:endParaRPr lang="en-US"/>
          </a:p>
        </p:txBody>
      </p:sp>
    </p:spTree>
    <p:extLst>
      <p:ext uri="{BB962C8B-B14F-4D97-AF65-F5344CB8AC3E}">
        <p14:creationId xmlns:p14="http://schemas.microsoft.com/office/powerpoint/2010/main" val="245910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6535CC-7613-4B01-8A49-6B738DD7D8C6}" type="datetimeFigureOut">
              <a:rPr lang="en-US" smtClean="0"/>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117D2F-2182-4366-A8A5-39B75ADEEA83}" type="slidenum">
              <a:rPr lang="en-US" smtClean="0"/>
              <a:t>‹#›</a:t>
            </a:fld>
            <a:endParaRPr lang="en-US"/>
          </a:p>
        </p:txBody>
      </p:sp>
    </p:spTree>
    <p:extLst>
      <p:ext uri="{BB962C8B-B14F-4D97-AF65-F5344CB8AC3E}">
        <p14:creationId xmlns:p14="http://schemas.microsoft.com/office/powerpoint/2010/main" val="244962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6535CC-7613-4B01-8A49-6B738DD7D8C6}"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117D2F-2182-4366-A8A5-39B75ADEEA83}" type="slidenum">
              <a:rPr lang="en-US" smtClean="0"/>
              <a:t>‹#›</a:t>
            </a:fld>
            <a:endParaRPr lang="en-US"/>
          </a:p>
        </p:txBody>
      </p:sp>
    </p:spTree>
    <p:extLst>
      <p:ext uri="{BB962C8B-B14F-4D97-AF65-F5344CB8AC3E}">
        <p14:creationId xmlns:p14="http://schemas.microsoft.com/office/powerpoint/2010/main" val="3261890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117D2F-2182-4366-A8A5-39B75ADEEA83}" type="slidenum">
              <a:rPr lang="en-US" smtClean="0"/>
              <a:t>‹#›</a:t>
            </a:fld>
            <a:endParaRPr lang="en-US"/>
          </a:p>
        </p:txBody>
      </p:sp>
      <p:sp>
        <p:nvSpPr>
          <p:cNvPr id="5" name="Date Placeholder 4"/>
          <p:cNvSpPr>
            <a:spLocks noGrp="1"/>
          </p:cNvSpPr>
          <p:nvPr>
            <p:ph type="dt" sz="half" idx="10"/>
          </p:nvPr>
        </p:nvSpPr>
        <p:spPr/>
        <p:txBody>
          <a:bodyPr/>
          <a:lstStyle/>
          <a:p>
            <a:fld id="{056535CC-7613-4B01-8A49-6B738DD7D8C6}" type="datetimeFigureOut">
              <a:rPr lang="en-US" smtClean="0"/>
              <a:t>12/6/2020</a:t>
            </a:fld>
            <a:endParaRPr lang="en-US"/>
          </a:p>
        </p:txBody>
      </p:sp>
    </p:spTree>
    <p:extLst>
      <p:ext uri="{BB962C8B-B14F-4D97-AF65-F5344CB8AC3E}">
        <p14:creationId xmlns:p14="http://schemas.microsoft.com/office/powerpoint/2010/main" val="4143846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6535CC-7613-4B01-8A49-6B738DD7D8C6}" type="datetimeFigureOut">
              <a:rPr lang="en-US" smtClean="0"/>
              <a:t>12/6/2020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D117D2F-2182-4366-A8A5-39B75ADEEA83}" type="slidenum">
              <a:rPr lang="en-US" smtClean="0"/>
              <a:t>‹#›</a:t>
            </a:fld>
            <a:endParaRPr lang="en-US"/>
          </a:p>
        </p:txBody>
      </p:sp>
    </p:spTree>
    <p:extLst>
      <p:ext uri="{BB962C8B-B14F-4D97-AF65-F5344CB8AC3E}">
        <p14:creationId xmlns:p14="http://schemas.microsoft.com/office/powerpoint/2010/main" val="3760044400"/>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2532" y="0"/>
            <a:ext cx="7766936" cy="1809750"/>
          </a:xfrm>
        </p:spPr>
        <p:txBody>
          <a:bodyPr/>
          <a:lstStyle/>
          <a:p>
            <a:pPr algn="ctr"/>
            <a:r>
              <a:rPr lang="en-US" sz="2200" dirty="0" smtClean="0">
                <a:solidFill>
                  <a:schemeClr val="tx1"/>
                </a:solidFill>
                <a:latin typeface="Times New Roman" panose="02020603050405020304" pitchFamily="18" charset="0"/>
                <a:cs typeface="Times New Roman" panose="02020603050405020304" pitchFamily="18" charset="0"/>
              </a:rPr>
              <a:t/>
            </a:r>
            <a:br>
              <a:rPr lang="en-US" sz="2200" dirty="0" smtClean="0">
                <a:solidFill>
                  <a:schemeClr val="tx1"/>
                </a:solidFill>
                <a:latin typeface="Times New Roman" panose="02020603050405020304" pitchFamily="18" charset="0"/>
                <a:cs typeface="Times New Roman" panose="02020603050405020304" pitchFamily="18" charset="0"/>
              </a:rPr>
            </a:br>
            <a:r>
              <a:rPr lang="en-US" sz="2200" dirty="0">
                <a:solidFill>
                  <a:schemeClr val="tx1"/>
                </a:solidFill>
                <a:latin typeface="Times New Roman" panose="02020603050405020304" pitchFamily="18" charset="0"/>
                <a:cs typeface="Times New Roman" panose="02020603050405020304" pitchFamily="18" charset="0"/>
              </a:rPr>
              <a:t/>
            </a:r>
            <a:br>
              <a:rPr lang="en-US" sz="2200" dirty="0">
                <a:solidFill>
                  <a:schemeClr val="tx1"/>
                </a:solidFill>
                <a:latin typeface="Times New Roman" panose="02020603050405020304" pitchFamily="18" charset="0"/>
                <a:cs typeface="Times New Roman" panose="02020603050405020304" pitchFamily="18" charset="0"/>
              </a:rPr>
            </a:br>
            <a:r>
              <a:rPr lang="en-US" sz="2200" dirty="0" smtClean="0">
                <a:solidFill>
                  <a:schemeClr val="tx1"/>
                </a:solidFill>
                <a:latin typeface="Times New Roman" panose="02020603050405020304" pitchFamily="18" charset="0"/>
                <a:cs typeface="Times New Roman" panose="02020603050405020304" pitchFamily="18" charset="0"/>
              </a:rPr>
              <a:t>TRƯỜNG </a:t>
            </a:r>
            <a:r>
              <a:rPr lang="en-US" sz="2200" dirty="0">
                <a:solidFill>
                  <a:schemeClr val="tx1"/>
                </a:solidFill>
                <a:latin typeface="Times New Roman" panose="02020603050405020304" pitchFamily="18" charset="0"/>
                <a:cs typeface="Times New Roman" panose="02020603050405020304" pitchFamily="18" charset="0"/>
              </a:rPr>
              <a:t>ĐẠI HỌC BÁCH KHOA HÀ NỘI</a:t>
            </a:r>
            <a:br>
              <a:rPr lang="en-US" sz="2200" dirty="0">
                <a:solidFill>
                  <a:schemeClr val="tx1"/>
                </a:solidFill>
                <a:latin typeface="Times New Roman" panose="02020603050405020304" pitchFamily="18" charset="0"/>
                <a:cs typeface="Times New Roman" panose="02020603050405020304" pitchFamily="18" charset="0"/>
              </a:rPr>
            </a:br>
            <a:r>
              <a:rPr lang="en-US" sz="2200" dirty="0">
                <a:solidFill>
                  <a:schemeClr val="tx1"/>
                </a:solidFill>
                <a:latin typeface="Times New Roman" panose="02020603050405020304" pitchFamily="18" charset="0"/>
                <a:cs typeface="Times New Roman" panose="02020603050405020304" pitchFamily="18" charset="0"/>
              </a:rPr>
              <a:t>VIỆN CÔNG NGHỆ THÔNG TIN VÀ TRUYỀN </a:t>
            </a:r>
            <a:r>
              <a:rPr lang="en-US" sz="2200" dirty="0" smtClean="0">
                <a:solidFill>
                  <a:schemeClr val="tx1"/>
                </a:solidFill>
                <a:latin typeface="Times New Roman" panose="02020603050405020304" pitchFamily="18" charset="0"/>
                <a:cs typeface="Times New Roman" panose="02020603050405020304" pitchFamily="18" charset="0"/>
              </a:rPr>
              <a:t>THÔNG</a:t>
            </a:r>
            <a:br>
              <a:rPr lang="en-US" sz="2200" dirty="0" smtClean="0">
                <a:solidFill>
                  <a:schemeClr val="tx1"/>
                </a:solidFill>
                <a:latin typeface="Times New Roman" panose="02020603050405020304" pitchFamily="18" charset="0"/>
                <a:cs typeface="Times New Roman" panose="02020603050405020304" pitchFamily="18" charset="0"/>
              </a:rPr>
            </a:br>
            <a:r>
              <a:rPr lang="en-US" sz="2200" dirty="0">
                <a:solidFill>
                  <a:schemeClr val="tx1"/>
                </a:solidFill>
                <a:latin typeface="Times New Roman" panose="02020603050405020304" pitchFamily="18" charset="0"/>
                <a:cs typeface="Times New Roman" panose="02020603050405020304" pitchFamily="18" charset="0"/>
              </a:rPr>
              <a:t/>
            </a:r>
            <a:br>
              <a:rPr lang="en-US" sz="2200" dirty="0">
                <a:solidFill>
                  <a:schemeClr val="tx1"/>
                </a:solidFill>
                <a:latin typeface="Times New Roman" panose="02020603050405020304" pitchFamily="18" charset="0"/>
                <a:cs typeface="Times New Roman" panose="02020603050405020304" pitchFamily="18" charset="0"/>
              </a:rPr>
            </a:br>
            <a:r>
              <a:rPr lang="en-US" sz="2200" dirty="0">
                <a:solidFill>
                  <a:schemeClr val="tx1"/>
                </a:solidFill>
                <a:latin typeface="Times New Roman" panose="02020603050405020304" pitchFamily="18" charset="0"/>
                <a:cs typeface="Times New Roman" panose="02020603050405020304" pitchFamily="18" charset="0"/>
              </a:rPr>
              <a:t/>
            </a:r>
            <a:br>
              <a:rPr lang="en-US" sz="2200" dirty="0">
                <a:solidFill>
                  <a:schemeClr val="tx1"/>
                </a:solidFill>
                <a:latin typeface="Times New Roman" panose="02020603050405020304" pitchFamily="18" charset="0"/>
                <a:cs typeface="Times New Roman" panose="02020603050405020304" pitchFamily="18" charset="0"/>
              </a:rPr>
            </a:br>
            <a:endParaRPr lang="en-US" sz="22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33425" y="3631501"/>
            <a:ext cx="7766936" cy="1096899"/>
          </a:xfrm>
        </p:spPr>
        <p:txBody>
          <a:bodyPr>
            <a:normAutofit/>
          </a:bodyPr>
          <a:lstStyle/>
          <a:p>
            <a:pPr algn="l"/>
            <a:r>
              <a:rPr lang="en-US" sz="2400" dirty="0">
                <a:solidFill>
                  <a:schemeClr val="tx1"/>
                </a:solidFill>
                <a:latin typeface="Times New Roman" panose="02020603050405020304" pitchFamily="18" charset="0"/>
                <a:cs typeface="Times New Roman" panose="02020603050405020304" pitchFamily="18" charset="0"/>
              </a:rPr>
              <a:t>Project 2- </a:t>
            </a:r>
            <a:r>
              <a:rPr lang="en-US" sz="2400" dirty="0" smtClean="0">
                <a:solidFill>
                  <a:schemeClr val="tx1"/>
                </a:solidFill>
                <a:latin typeface="Times New Roman" panose="02020603050405020304" pitchFamily="18" charset="0"/>
                <a:cs typeface="Times New Roman" panose="02020603050405020304" pitchFamily="18" charset="0"/>
              </a:rPr>
              <a:t>IT3930</a:t>
            </a:r>
          </a:p>
          <a:p>
            <a:pPr algn="l"/>
            <a:r>
              <a:rPr lang="en-US" sz="2400" b="1" dirty="0" smtClean="0">
                <a:solidFill>
                  <a:schemeClr val="tx1"/>
                </a:solidFill>
                <a:latin typeface="Times New Roman" panose="02020603050405020304" pitchFamily="18" charset="0"/>
                <a:cs typeface="Times New Roman" panose="02020603050405020304" pitchFamily="18" charset="0"/>
              </a:rPr>
              <a:t>Tên đề tài: Ứng </a:t>
            </a:r>
            <a:r>
              <a:rPr lang="en-US" sz="2400" b="1" dirty="0">
                <a:solidFill>
                  <a:schemeClr val="tx1"/>
                </a:solidFill>
                <a:latin typeface="Times New Roman" panose="02020603050405020304" pitchFamily="18" charset="0"/>
                <a:cs typeface="Times New Roman" panose="02020603050405020304" pitchFamily="18" charset="0"/>
              </a:rPr>
              <a:t>dụng quản lý nhà hàng</a:t>
            </a:r>
            <a:endParaRPr lang="en-US" sz="2400" dirty="0">
              <a:solidFill>
                <a:schemeClr val="tx1"/>
              </a:solidFill>
              <a:latin typeface="Times New Roman" panose="02020603050405020304" pitchFamily="18" charset="0"/>
              <a:cs typeface="Times New Roman" panose="02020603050405020304" pitchFamily="18" charset="0"/>
            </a:endParaRPr>
          </a:p>
          <a:p>
            <a:pPr algn="l"/>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733424" y="4728400"/>
            <a:ext cx="6800851" cy="1323439"/>
          </a:xfrm>
          <a:prstGeom prst="rect">
            <a:avLst/>
          </a:prstGeom>
        </p:spPr>
        <p:txBody>
          <a:bodyPr wrap="square">
            <a:spAutoFit/>
          </a:bodyPr>
          <a:lstStyle/>
          <a:p>
            <a:pPr>
              <a:tabLst>
                <a:tab pos="3330575" algn="l"/>
              </a:tabLst>
            </a:pPr>
            <a:r>
              <a:rPr lang="en-US" sz="2000" dirty="0" smtClean="0">
                <a:latin typeface="Times New Roman" panose="02020603050405020304" pitchFamily="18" charset="0"/>
                <a:ea typeface="Times New Roman" panose="02020603050405020304" pitchFamily="18" charset="0"/>
              </a:rPr>
              <a:t>Giáo viên hướng dẫn: 	</a:t>
            </a:r>
            <a:r>
              <a:rPr lang="en-US" sz="2000" b="1" dirty="0" smtClean="0">
                <a:latin typeface="Times New Roman" panose="02020603050405020304" pitchFamily="18" charset="0"/>
                <a:ea typeface="Times New Roman" panose="02020603050405020304" pitchFamily="18" charset="0"/>
              </a:rPr>
              <a:t>ThS. Lê Thị Hoa</a:t>
            </a:r>
            <a:endParaRPr lang="en-US" sz="2000" dirty="0" smtClean="0">
              <a:latin typeface="Times New Roman" panose="02020603050405020304" pitchFamily="18" charset="0"/>
              <a:ea typeface="Times New Roman" panose="02020603050405020304" pitchFamily="18" charset="0"/>
            </a:endParaRPr>
          </a:p>
          <a:p>
            <a:pPr>
              <a:spcAft>
                <a:spcPts val="0"/>
              </a:spcAft>
              <a:tabLst>
                <a:tab pos="3330575" algn="l"/>
              </a:tabLst>
            </a:pPr>
            <a:r>
              <a:rPr lang="en-US" sz="2000" dirty="0" smtClean="0">
                <a:latin typeface="Times New Roman" panose="02020603050405020304" pitchFamily="18" charset="0"/>
                <a:ea typeface="Times New Roman" panose="02020603050405020304" pitchFamily="18" charset="0"/>
              </a:rPr>
              <a:t>Sinh </a:t>
            </a:r>
            <a:r>
              <a:rPr lang="en-US" sz="2000" dirty="0">
                <a:latin typeface="Times New Roman" panose="02020603050405020304" pitchFamily="18" charset="0"/>
                <a:ea typeface="Times New Roman" panose="02020603050405020304" pitchFamily="18" charset="0"/>
              </a:rPr>
              <a:t>viên thực </a:t>
            </a:r>
            <a:r>
              <a:rPr lang="en-US" sz="2000" dirty="0" smtClean="0">
                <a:latin typeface="Times New Roman" panose="02020603050405020304" pitchFamily="18" charset="0"/>
                <a:ea typeface="Times New Roman" panose="02020603050405020304" pitchFamily="18" charset="0"/>
              </a:rPr>
              <a:t>hiện:	</a:t>
            </a:r>
            <a:r>
              <a:rPr lang="en-US" sz="2000" b="1" dirty="0" smtClean="0">
                <a:latin typeface="Times New Roman" panose="02020603050405020304" pitchFamily="18" charset="0"/>
                <a:ea typeface="Times New Roman" panose="02020603050405020304" pitchFamily="18" charset="0"/>
              </a:rPr>
              <a:t>Nguyễn </a:t>
            </a:r>
            <a:r>
              <a:rPr lang="en-US" sz="2000" b="1" dirty="0">
                <a:latin typeface="Times New Roman" panose="02020603050405020304" pitchFamily="18" charset="0"/>
                <a:ea typeface="Times New Roman" panose="02020603050405020304" pitchFamily="18" charset="0"/>
              </a:rPr>
              <a:t>Kiên </a:t>
            </a:r>
            <a:r>
              <a:rPr lang="en-US" sz="2000" b="1" dirty="0" smtClean="0">
                <a:latin typeface="Times New Roman" panose="02020603050405020304" pitchFamily="18" charset="0"/>
                <a:ea typeface="Times New Roman" panose="02020603050405020304" pitchFamily="18" charset="0"/>
              </a:rPr>
              <a:t>Trung</a:t>
            </a:r>
            <a:r>
              <a:rPr lang="en-US" sz="2000" dirty="0">
                <a:latin typeface="Times New Roman" panose="02020603050405020304" pitchFamily="18" charset="0"/>
                <a:ea typeface="Times New Roman" panose="02020603050405020304" pitchFamily="18" charset="0"/>
              </a:rPr>
              <a:t>	</a:t>
            </a:r>
          </a:p>
          <a:p>
            <a:pPr>
              <a:spcAft>
                <a:spcPts val="0"/>
              </a:spcAft>
              <a:tabLst>
                <a:tab pos="3330575" algn="l"/>
              </a:tabLst>
            </a:pPr>
            <a:r>
              <a:rPr lang="en-US" sz="2000" dirty="0" smtClean="0">
                <a:latin typeface="Times New Roman" panose="02020603050405020304" pitchFamily="18" charset="0"/>
                <a:ea typeface="Times New Roman" panose="02020603050405020304" pitchFamily="18" charset="0"/>
              </a:rPr>
              <a:t>MSSV: 	</a:t>
            </a:r>
            <a:r>
              <a:rPr lang="en-US" sz="2000" b="1" dirty="0" smtClean="0">
                <a:latin typeface="Times New Roman" panose="02020603050405020304" pitchFamily="18" charset="0"/>
                <a:ea typeface="Times New Roman" panose="02020603050405020304" pitchFamily="18" charset="0"/>
              </a:rPr>
              <a:t>20173421</a:t>
            </a:r>
            <a:endParaRPr lang="en-US" sz="2000" dirty="0">
              <a:latin typeface="Times New Roman" panose="02020603050405020304" pitchFamily="18" charset="0"/>
              <a:ea typeface="Times New Roman" panose="02020603050405020304" pitchFamily="18" charset="0"/>
            </a:endParaRPr>
          </a:p>
          <a:p>
            <a:pPr>
              <a:spcAft>
                <a:spcPts val="0"/>
              </a:spcAft>
              <a:tabLst>
                <a:tab pos="3330575" algn="l"/>
              </a:tabLst>
            </a:pPr>
            <a:r>
              <a:rPr lang="en-US" sz="2000" dirty="0" smtClean="0">
                <a:latin typeface="Times New Roman" panose="02020603050405020304" pitchFamily="18" charset="0"/>
                <a:ea typeface="Times New Roman" panose="02020603050405020304" pitchFamily="18" charset="0"/>
              </a:rPr>
              <a:t>Lớp:  	</a:t>
            </a:r>
            <a:r>
              <a:rPr lang="en-US" sz="2000" b="1" dirty="0" smtClean="0">
                <a:latin typeface="Times New Roman" panose="02020603050405020304" pitchFamily="18" charset="0"/>
                <a:ea typeface="Times New Roman" panose="02020603050405020304" pitchFamily="18" charset="0"/>
              </a:rPr>
              <a:t>KHMT03 </a:t>
            </a:r>
            <a:r>
              <a:rPr lang="en-US" sz="2000" b="1" dirty="0">
                <a:latin typeface="Times New Roman" panose="02020603050405020304" pitchFamily="18" charset="0"/>
                <a:ea typeface="Times New Roman" panose="02020603050405020304" pitchFamily="18" charset="0"/>
              </a:rPr>
              <a:t>– K62</a:t>
            </a:r>
            <a:r>
              <a:rPr lang="en-US" sz="2000" dirty="0">
                <a:latin typeface="Times New Roman" panose="02020603050405020304" pitchFamily="18" charset="0"/>
                <a:ea typeface="Times New Roman" panose="02020603050405020304" pitchFamily="18" charset="0"/>
              </a:rPr>
              <a:t>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9784" y="953452"/>
            <a:ext cx="1780088" cy="2678049"/>
          </a:xfrm>
          <a:prstGeom prst="rect">
            <a:avLst/>
          </a:prstGeom>
        </p:spPr>
      </p:pic>
    </p:spTree>
    <p:extLst>
      <p:ext uri="{BB962C8B-B14F-4D97-AF65-F5344CB8AC3E}">
        <p14:creationId xmlns:p14="http://schemas.microsoft.com/office/powerpoint/2010/main" val="471280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9150"/>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Phân tích thiết kế bài toán</a:t>
            </a:r>
            <a:endParaRPr lang="en-US" sz="3200" dirty="0"/>
          </a:p>
        </p:txBody>
      </p:sp>
      <p:sp>
        <p:nvSpPr>
          <p:cNvPr id="3" name="Content Placeholder 2"/>
          <p:cNvSpPr>
            <a:spLocks noGrp="1"/>
          </p:cNvSpPr>
          <p:nvPr>
            <p:ph idx="1"/>
          </p:nvPr>
        </p:nvSpPr>
        <p:spPr>
          <a:xfrm>
            <a:off x="677334" y="1143001"/>
            <a:ext cx="8596668" cy="4898362"/>
          </a:xfrm>
        </p:spPr>
        <p:txBody>
          <a:bodyPr>
            <a:normAutofit/>
          </a:bodyPr>
          <a:lstStyle/>
          <a:p>
            <a:pPr marL="0" indent="0">
              <a:buNone/>
            </a:pPr>
            <a:r>
              <a:rPr lang="en-US" sz="2000" dirty="0" smtClean="0">
                <a:solidFill>
                  <a:schemeClr val="tx1"/>
                </a:solidFill>
                <a:latin typeface="Times New Roman" panose="02020603050405020304" pitchFamily="18" charset="0"/>
                <a:cs typeface="Times New Roman" panose="02020603050405020304" pitchFamily="18" charset="0"/>
              </a:rPr>
              <a:t>Biểu đồ lớp:</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2213" y="1225966"/>
            <a:ext cx="6401237" cy="5364600"/>
          </a:xfrm>
          <a:prstGeom prst="rect">
            <a:avLst/>
          </a:prstGeom>
        </p:spPr>
      </p:pic>
    </p:spTree>
    <p:extLst>
      <p:ext uri="{BB962C8B-B14F-4D97-AF65-F5344CB8AC3E}">
        <p14:creationId xmlns:p14="http://schemas.microsoft.com/office/powerpoint/2010/main" val="2502091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1525"/>
          </a:xfrm>
        </p:spPr>
        <p:txBody>
          <a:bodyPr>
            <a:normAutofit/>
          </a:bodyPr>
          <a:lstStyle/>
          <a:p>
            <a:r>
              <a:rPr lang="en-US" sz="3200" dirty="0" smtClean="0">
                <a:solidFill>
                  <a:schemeClr val="tx1"/>
                </a:solidFill>
                <a:latin typeface="Times New Roman" panose="02020603050405020304" pitchFamily="18" charset="0"/>
                <a:cs typeface="Times New Roman" panose="02020603050405020304" pitchFamily="18" charset="0"/>
              </a:rPr>
              <a:t>Giao diện phần mềm</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4975" y="1863986"/>
            <a:ext cx="7100268" cy="3130027"/>
          </a:xfrm>
        </p:spPr>
      </p:pic>
    </p:spTree>
    <p:extLst>
      <p:ext uri="{BB962C8B-B14F-4D97-AF65-F5344CB8AC3E}">
        <p14:creationId xmlns:p14="http://schemas.microsoft.com/office/powerpoint/2010/main" val="660125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Giao diện phần mềm</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159" y="1270000"/>
            <a:ext cx="10386039" cy="5273675"/>
          </a:xfrm>
        </p:spPr>
      </p:pic>
    </p:spTree>
    <p:extLst>
      <p:ext uri="{BB962C8B-B14F-4D97-AF65-F5344CB8AC3E}">
        <p14:creationId xmlns:p14="http://schemas.microsoft.com/office/powerpoint/2010/main" val="1379581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Giao diện phần mềm</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8073" y="1270000"/>
            <a:ext cx="8015853" cy="5104227"/>
          </a:xfrm>
        </p:spPr>
      </p:pic>
    </p:spTree>
    <p:extLst>
      <p:ext uri="{BB962C8B-B14F-4D97-AF65-F5344CB8AC3E}">
        <p14:creationId xmlns:p14="http://schemas.microsoft.com/office/powerpoint/2010/main" val="1487575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Giao diện phần mềm</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3728" y="1174749"/>
            <a:ext cx="8750422" cy="5417561"/>
          </a:xfrm>
        </p:spPr>
      </p:pic>
    </p:spTree>
    <p:extLst>
      <p:ext uri="{BB962C8B-B14F-4D97-AF65-F5344CB8AC3E}">
        <p14:creationId xmlns:p14="http://schemas.microsoft.com/office/powerpoint/2010/main" val="37047693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Giao diện phần mềm</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6242" y="1150938"/>
            <a:ext cx="8659515" cy="5353862"/>
          </a:xfrm>
        </p:spPr>
      </p:pic>
    </p:spTree>
    <p:extLst>
      <p:ext uri="{BB962C8B-B14F-4D97-AF65-F5344CB8AC3E}">
        <p14:creationId xmlns:p14="http://schemas.microsoft.com/office/powerpoint/2010/main" val="29271908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Giao diện phần mềm</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0427" y="1150938"/>
            <a:ext cx="8271145" cy="5387986"/>
          </a:xfrm>
        </p:spPr>
      </p:pic>
    </p:spTree>
    <p:extLst>
      <p:ext uri="{BB962C8B-B14F-4D97-AF65-F5344CB8AC3E}">
        <p14:creationId xmlns:p14="http://schemas.microsoft.com/office/powerpoint/2010/main" val="3336329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Giao diện phần mềm</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5347" y="1203324"/>
            <a:ext cx="8701305" cy="5300719"/>
          </a:xfrm>
        </p:spPr>
      </p:pic>
    </p:spTree>
    <p:extLst>
      <p:ext uri="{BB962C8B-B14F-4D97-AF65-F5344CB8AC3E}">
        <p14:creationId xmlns:p14="http://schemas.microsoft.com/office/powerpoint/2010/main" val="15258484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Giao diện phần mềm</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1926" y="1150937"/>
            <a:ext cx="8964124" cy="5301221"/>
          </a:xfrm>
        </p:spPr>
      </p:pic>
    </p:spTree>
    <p:extLst>
      <p:ext uri="{BB962C8B-B14F-4D97-AF65-F5344CB8AC3E}">
        <p14:creationId xmlns:p14="http://schemas.microsoft.com/office/powerpoint/2010/main" val="35582213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tx1"/>
                </a:solidFill>
                <a:latin typeface="Times New Roman" panose="02020603050405020304" pitchFamily="18" charset="0"/>
                <a:cs typeface="Times New Roman" panose="02020603050405020304" pitchFamily="18" charset="0"/>
              </a:rPr>
              <a:t>Kết luận, hướng phát triển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133475"/>
            <a:ext cx="8596668" cy="4907887"/>
          </a:xfrm>
        </p:spPr>
        <p:txBody>
          <a:bodyPr/>
          <a:lstStyle/>
          <a:p>
            <a:pPr>
              <a:buClrTx/>
              <a:buSzPct val="1000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Ưu điểm: Phần mềm hiện tại chưa xuất hiện lỗi, đáp ứng được những chức năng đã đặt ra. Giao diện đơn giản, sắp xếp để người dùng sử dụng một cách tiện lợi</a:t>
            </a:r>
          </a:p>
          <a:p>
            <a:pPr>
              <a:buClrTx/>
              <a:buSzPct val="1000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Nhược điểm: Chức năng đọc file chạy chậm. Một số thông tin hiển thị có thể người dùng không quan tâm </a:t>
            </a:r>
            <a:r>
              <a:rPr lang="en-US" dirty="0" smtClean="0">
                <a:solidFill>
                  <a:schemeClr val="tx1"/>
                </a:solidFill>
                <a:latin typeface="Times New Roman" panose="02020603050405020304" pitchFamily="18" charset="0"/>
                <a:cs typeface="Times New Roman" panose="02020603050405020304" pitchFamily="18" charset="0"/>
              </a:rPr>
              <a:t>(ID</a:t>
            </a:r>
            <a:r>
              <a:rPr lang="en-US" dirty="0">
                <a:solidFill>
                  <a:schemeClr val="tx1"/>
                </a:solidFill>
                <a:latin typeface="Times New Roman" panose="02020603050405020304" pitchFamily="18" charset="0"/>
                <a:cs typeface="Times New Roman" panose="02020603050405020304" pitchFamily="18" charset="0"/>
              </a:rPr>
              <a:t>) hoặc người </a:t>
            </a:r>
            <a:r>
              <a:rPr lang="en-US" dirty="0" smtClean="0">
                <a:solidFill>
                  <a:schemeClr val="tx1"/>
                </a:solidFill>
                <a:latin typeface="Times New Roman" panose="02020603050405020304" pitchFamily="18" charset="0"/>
                <a:cs typeface="Times New Roman" panose="02020603050405020304" pitchFamily="18" charset="0"/>
              </a:rPr>
              <a:t>dùng </a:t>
            </a:r>
            <a:r>
              <a:rPr lang="en-US" dirty="0">
                <a:solidFill>
                  <a:schemeClr val="tx1"/>
                </a:solidFill>
                <a:latin typeface="Times New Roman" panose="02020603050405020304" pitchFamily="18" charset="0"/>
                <a:cs typeface="Times New Roman" panose="02020603050405020304" pitchFamily="18" charset="0"/>
              </a:rPr>
              <a:t>không hiểu, phải có hướng dẫn </a:t>
            </a:r>
            <a:r>
              <a:rPr lang="en-US" dirty="0" smtClean="0">
                <a:solidFill>
                  <a:schemeClr val="tx1"/>
                </a:solidFill>
                <a:latin typeface="Times New Roman" panose="02020603050405020304" pitchFamily="18" charset="0"/>
                <a:cs typeface="Times New Roman" panose="02020603050405020304" pitchFamily="18" charset="0"/>
              </a:rPr>
              <a:t>(khả </a:t>
            </a:r>
            <a:r>
              <a:rPr lang="en-US" dirty="0">
                <a:solidFill>
                  <a:schemeClr val="tx1"/>
                </a:solidFill>
                <a:latin typeface="Times New Roman" panose="02020603050405020304" pitchFamily="18" charset="0"/>
                <a:cs typeface="Times New Roman" panose="02020603050405020304" pitchFamily="18" charset="0"/>
              </a:rPr>
              <a:t>dụng: 0/1).</a:t>
            </a:r>
          </a:p>
          <a:p>
            <a:pPr>
              <a:buClrTx/>
              <a:buSzPct val="1000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Hướng phát triển: Tìm cách đọc file để chương trình có thể chạy nhanh hơn. </a:t>
            </a:r>
            <a:r>
              <a:rPr lang="en-US" dirty="0" smtClean="0">
                <a:solidFill>
                  <a:schemeClr val="tx1"/>
                </a:solidFill>
                <a:latin typeface="Times New Roman" panose="02020603050405020304" pitchFamily="18" charset="0"/>
                <a:cs typeface="Times New Roman" panose="02020603050405020304" pitchFamily="18" charset="0"/>
              </a:rPr>
              <a:t>Tìm cách hiển </a:t>
            </a:r>
            <a:r>
              <a:rPr lang="en-US" dirty="0">
                <a:solidFill>
                  <a:schemeClr val="tx1"/>
                </a:solidFill>
                <a:latin typeface="Times New Roman" panose="02020603050405020304" pitchFamily="18" charset="0"/>
                <a:cs typeface="Times New Roman" panose="02020603050405020304" pitchFamily="18" charset="0"/>
              </a:rPr>
              <a:t>thị thông tin lên giao diện để người dùng dễ hiểu.</a:t>
            </a:r>
          </a:p>
          <a:p>
            <a:pPr marL="0" indent="0">
              <a:buNone/>
            </a:pPr>
            <a:endParaRPr lang="en-US" dirty="0">
              <a:solidFill>
                <a:schemeClr val="tx1"/>
              </a:solidFill>
            </a:endParaRPr>
          </a:p>
        </p:txBody>
      </p:sp>
    </p:spTree>
    <p:extLst>
      <p:ext uri="{BB962C8B-B14F-4D97-AF65-F5344CB8AC3E}">
        <p14:creationId xmlns:p14="http://schemas.microsoft.com/office/powerpoint/2010/main" val="612708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2559" y="713119"/>
            <a:ext cx="8596668" cy="5431762"/>
          </a:xfrm>
        </p:spPr>
        <p:txBody>
          <a:bodyPr>
            <a:normAutofit/>
          </a:bodyPr>
          <a:lstStyle/>
          <a:p>
            <a:pPr marL="0" indent="0">
              <a:buClrTx/>
              <a:buSzPct val="100000"/>
              <a:buNone/>
            </a:pPr>
            <a:r>
              <a:rPr lang="en-US" sz="2200" dirty="0" smtClean="0">
                <a:solidFill>
                  <a:schemeClr val="tx1"/>
                </a:solidFill>
                <a:latin typeface="Times New Roman" panose="02020603050405020304" pitchFamily="18" charset="0"/>
                <a:cs typeface="Times New Roman" panose="02020603050405020304" pitchFamily="18" charset="0"/>
              </a:rPr>
              <a:t>1. Tổng quan bài toán</a:t>
            </a:r>
          </a:p>
          <a:p>
            <a:pPr marL="0" indent="0">
              <a:buClrTx/>
              <a:buSzPct val="100000"/>
              <a:buNone/>
            </a:pPr>
            <a:r>
              <a:rPr lang="en-US" sz="2200" dirty="0" smtClean="0">
                <a:solidFill>
                  <a:schemeClr val="tx1"/>
                </a:solidFill>
                <a:latin typeface="Times New Roman" panose="02020603050405020304" pitchFamily="18" charset="0"/>
                <a:cs typeface="Times New Roman" panose="02020603050405020304" pitchFamily="18" charset="0"/>
              </a:rPr>
              <a:t>	1.1 Bài toán thực tế</a:t>
            </a:r>
          </a:p>
          <a:p>
            <a:pPr marL="0" indent="0">
              <a:buClrTx/>
              <a:buSzPct val="100000"/>
              <a:buNone/>
            </a:pPr>
            <a:r>
              <a:rPr lang="en-US" sz="2200" dirty="0">
                <a:solidFill>
                  <a:schemeClr val="tx1"/>
                </a:solidFill>
                <a:latin typeface="Times New Roman" panose="02020603050405020304" pitchFamily="18" charset="0"/>
                <a:cs typeface="Times New Roman" panose="02020603050405020304" pitchFamily="18" charset="0"/>
              </a:rPr>
              <a:t>	</a:t>
            </a:r>
            <a:r>
              <a:rPr lang="en-US" sz="2200" dirty="0" smtClean="0">
                <a:solidFill>
                  <a:schemeClr val="tx1"/>
                </a:solidFill>
                <a:latin typeface="Times New Roman" panose="02020603050405020304" pitchFamily="18" charset="0"/>
                <a:cs typeface="Times New Roman" panose="02020603050405020304" pitchFamily="18" charset="0"/>
              </a:rPr>
              <a:t>1.2 Công cụ, công nghệ </a:t>
            </a:r>
          </a:p>
          <a:p>
            <a:pPr marL="0" indent="0">
              <a:buClrTx/>
              <a:buSzPct val="100000"/>
              <a:buNone/>
            </a:pPr>
            <a:r>
              <a:rPr lang="en-US" sz="2200" dirty="0" smtClean="0">
                <a:solidFill>
                  <a:schemeClr val="tx1"/>
                </a:solidFill>
                <a:latin typeface="Times New Roman" panose="02020603050405020304" pitchFamily="18" charset="0"/>
                <a:cs typeface="Times New Roman" panose="02020603050405020304" pitchFamily="18" charset="0"/>
              </a:rPr>
              <a:t>2. Phân tích thiết kế bài toán</a:t>
            </a:r>
          </a:p>
          <a:p>
            <a:pPr marL="0" indent="0">
              <a:buClrTx/>
              <a:buSzPct val="100000"/>
              <a:buNone/>
            </a:pPr>
            <a:r>
              <a:rPr lang="en-US" sz="2200" dirty="0" smtClean="0">
                <a:solidFill>
                  <a:schemeClr val="tx1"/>
                </a:solidFill>
                <a:latin typeface="Times New Roman" panose="02020603050405020304" pitchFamily="18" charset="0"/>
                <a:cs typeface="Times New Roman" panose="02020603050405020304" pitchFamily="18" charset="0"/>
              </a:rPr>
              <a:t>	2.1 Biểu đồ usecase</a:t>
            </a:r>
          </a:p>
          <a:p>
            <a:pPr marL="0" indent="0">
              <a:buClrTx/>
              <a:buSzPct val="100000"/>
              <a:buNone/>
            </a:pPr>
            <a:r>
              <a:rPr lang="en-US" sz="2200" dirty="0">
                <a:solidFill>
                  <a:schemeClr val="tx1"/>
                </a:solidFill>
                <a:latin typeface="Times New Roman" panose="02020603050405020304" pitchFamily="18" charset="0"/>
                <a:cs typeface="Times New Roman" panose="02020603050405020304" pitchFamily="18" charset="0"/>
              </a:rPr>
              <a:t>	</a:t>
            </a:r>
            <a:r>
              <a:rPr lang="en-US" sz="2200" dirty="0" smtClean="0">
                <a:solidFill>
                  <a:schemeClr val="tx1"/>
                </a:solidFill>
                <a:latin typeface="Times New Roman" panose="02020603050405020304" pitchFamily="18" charset="0"/>
                <a:cs typeface="Times New Roman" panose="02020603050405020304" pitchFamily="18" charset="0"/>
              </a:rPr>
              <a:t>2.2 Cơ sở dữ liệu</a:t>
            </a:r>
          </a:p>
          <a:p>
            <a:pPr marL="0" indent="0">
              <a:buClrTx/>
              <a:buSzPct val="100000"/>
              <a:buNone/>
            </a:pPr>
            <a:r>
              <a:rPr lang="en-US" sz="2200" dirty="0">
                <a:solidFill>
                  <a:schemeClr val="tx1"/>
                </a:solidFill>
                <a:latin typeface="Times New Roman" panose="02020603050405020304" pitchFamily="18" charset="0"/>
                <a:cs typeface="Times New Roman" panose="02020603050405020304" pitchFamily="18" charset="0"/>
              </a:rPr>
              <a:t>	</a:t>
            </a:r>
            <a:r>
              <a:rPr lang="en-US" sz="2200" dirty="0" smtClean="0">
                <a:solidFill>
                  <a:schemeClr val="tx1"/>
                </a:solidFill>
                <a:latin typeface="Times New Roman" panose="02020603050405020304" pitchFamily="18" charset="0"/>
                <a:cs typeface="Times New Roman" panose="02020603050405020304" pitchFamily="18" charset="0"/>
              </a:rPr>
              <a:t>2.3 Biểu đồ lớp</a:t>
            </a:r>
          </a:p>
          <a:p>
            <a:pPr marL="0" indent="0">
              <a:buClrTx/>
              <a:buSzPct val="100000"/>
              <a:buNone/>
            </a:pPr>
            <a:r>
              <a:rPr lang="en-US" sz="2200" dirty="0" smtClean="0">
                <a:solidFill>
                  <a:schemeClr val="tx1"/>
                </a:solidFill>
                <a:latin typeface="Times New Roman" panose="02020603050405020304" pitchFamily="18" charset="0"/>
                <a:cs typeface="Times New Roman" panose="02020603050405020304" pitchFamily="18" charset="0"/>
              </a:rPr>
              <a:t>3. Giao diện phần mềm</a:t>
            </a:r>
          </a:p>
          <a:p>
            <a:pPr marL="0" indent="0">
              <a:buClrTx/>
              <a:buSzPct val="100000"/>
              <a:buNone/>
            </a:pPr>
            <a:r>
              <a:rPr lang="en-US" sz="2200" dirty="0" smtClean="0">
                <a:solidFill>
                  <a:schemeClr val="tx1"/>
                </a:solidFill>
                <a:latin typeface="Times New Roman" panose="02020603050405020304" pitchFamily="18" charset="0"/>
                <a:cs typeface="Times New Roman" panose="02020603050405020304" pitchFamily="18" charset="0"/>
              </a:rPr>
              <a:t>4. Kết luận, hướng phát triển</a:t>
            </a:r>
            <a:endParaRPr lang="en-US"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14822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3171" t="25036" r="11854" b="19956"/>
          <a:stretch/>
        </p:blipFill>
        <p:spPr>
          <a:xfrm>
            <a:off x="3219680" y="1846262"/>
            <a:ext cx="5752640" cy="3165475"/>
          </a:xfrm>
        </p:spPr>
      </p:pic>
    </p:spTree>
    <p:extLst>
      <p:ext uri="{BB962C8B-B14F-4D97-AF65-F5344CB8AC3E}">
        <p14:creationId xmlns:p14="http://schemas.microsoft.com/office/powerpoint/2010/main" val="2409992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325"/>
          </a:xfrm>
        </p:spPr>
        <p:txBody>
          <a:bodyPr>
            <a:normAutofit/>
          </a:bodyPr>
          <a:lstStyle/>
          <a:p>
            <a:r>
              <a:rPr lang="en-US" sz="3200" dirty="0" smtClean="0">
                <a:solidFill>
                  <a:schemeClr val="tx1"/>
                </a:solidFill>
                <a:latin typeface="Times New Roman" panose="02020603050405020304" pitchFamily="18" charset="0"/>
                <a:cs typeface="Times New Roman" panose="02020603050405020304" pitchFamily="18" charset="0"/>
              </a:rPr>
              <a:t>Tổng quan bài toán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143001"/>
            <a:ext cx="8596668" cy="4974562"/>
          </a:xfrm>
        </p:spPr>
        <p:txBody>
          <a:bodyPr>
            <a:normAutofit/>
          </a:bodyPr>
          <a:lstStyle/>
          <a:p>
            <a:pPr marL="0" indent="0">
              <a:buNone/>
            </a:pPr>
            <a:r>
              <a:rPr lang="en-US" sz="2000" dirty="0" smtClean="0">
                <a:solidFill>
                  <a:schemeClr val="tx1"/>
                </a:solidFill>
                <a:latin typeface="Times New Roman" panose="02020603050405020304" pitchFamily="18" charset="0"/>
                <a:cs typeface="Times New Roman" panose="02020603050405020304" pitchFamily="18" charset="0"/>
              </a:rPr>
              <a:t>Bài toán thực tế:</a:t>
            </a:r>
          </a:p>
          <a:p>
            <a:pPr marL="0" indent="0">
              <a:buClrTx/>
              <a:buNone/>
            </a:pPr>
            <a:r>
              <a:rPr lang="en-US" dirty="0">
                <a:solidFill>
                  <a:schemeClr val="tx1"/>
                </a:solidFill>
                <a:latin typeface="Times New Roman" panose="02020603050405020304" pitchFamily="18" charset="0"/>
                <a:cs typeface="Times New Roman" panose="02020603050405020304" pitchFamily="18" charset="0"/>
              </a:rPr>
              <a:t>Lập trình phần mềm Quản lý nhà hàng và Order trực tiếp. Hỗ trợ công việc: order; thanh toán; quản lý thông tin về hóa đơn, thực đơn, bàn ăn, tài khoản.</a:t>
            </a:r>
          </a:p>
          <a:p>
            <a:pPr marL="0" indent="0">
              <a:buClrTx/>
              <a:buSzPct val="100000"/>
              <a:buNone/>
            </a:pPr>
            <a:r>
              <a:rPr lang="en-US" dirty="0" smtClean="0">
                <a:solidFill>
                  <a:schemeClr val="tx1"/>
                </a:solidFill>
                <a:latin typeface="Times New Roman" panose="02020603050405020304" pitchFamily="18" charset="0"/>
                <a:cs typeface="Times New Roman" panose="02020603050405020304" pitchFamily="18" charset="0"/>
              </a:rPr>
              <a:t>Order</a:t>
            </a:r>
            <a:r>
              <a:rPr lang="en-US" dirty="0">
                <a:solidFill>
                  <a:schemeClr val="tx1"/>
                </a:solidFill>
                <a:latin typeface="Times New Roman" panose="02020603050405020304" pitchFamily="18" charset="0"/>
                <a:cs typeface="Times New Roman" panose="02020603050405020304" pitchFamily="18" charset="0"/>
              </a:rPr>
              <a:t>: thông tin bàn ăn, thông tin món ăn và thể loại món ăn, thông tin hóa đơn của bàn hiện tại; chọn số lượng, thêm món ăn vào hóa đơn</a:t>
            </a:r>
          </a:p>
          <a:p>
            <a:pPr marL="0" indent="0">
              <a:buClrTx/>
              <a:buNone/>
            </a:pPr>
            <a:r>
              <a:rPr lang="en-US" dirty="0" smtClean="0">
                <a:solidFill>
                  <a:schemeClr val="tx1"/>
                </a:solidFill>
                <a:latin typeface="Times New Roman" panose="02020603050405020304" pitchFamily="18" charset="0"/>
                <a:cs typeface="Times New Roman" panose="02020603050405020304" pitchFamily="18" charset="0"/>
              </a:rPr>
              <a:t>Thanh </a:t>
            </a:r>
            <a:r>
              <a:rPr lang="en-US" dirty="0">
                <a:solidFill>
                  <a:schemeClr val="tx1"/>
                </a:solidFill>
                <a:latin typeface="Times New Roman" panose="02020603050405020304" pitchFamily="18" charset="0"/>
                <a:cs typeface="Times New Roman" panose="02020603050405020304" pitchFamily="18" charset="0"/>
              </a:rPr>
              <a:t>toán: tính tổng tiền; lưu lại hóa đơn</a:t>
            </a:r>
          </a:p>
          <a:p>
            <a:pPr marL="0" indent="0">
              <a:buClrTx/>
              <a:buNone/>
            </a:pPr>
            <a:r>
              <a:rPr lang="en-US" dirty="0" smtClean="0">
                <a:solidFill>
                  <a:schemeClr val="tx1"/>
                </a:solidFill>
                <a:latin typeface="Times New Roman" panose="02020603050405020304" pitchFamily="18" charset="0"/>
                <a:cs typeface="Times New Roman" panose="02020603050405020304" pitchFamily="18" charset="0"/>
              </a:rPr>
              <a:t>Các </a:t>
            </a:r>
            <a:r>
              <a:rPr lang="en-US" dirty="0">
                <a:solidFill>
                  <a:schemeClr val="tx1"/>
                </a:solidFill>
                <a:latin typeface="Times New Roman" panose="02020603050405020304" pitchFamily="18" charset="0"/>
                <a:cs typeface="Times New Roman" panose="02020603050405020304" pitchFamily="18" charset="0"/>
              </a:rPr>
              <a:t>thao tác liên quan đến quản lý thông tin:</a:t>
            </a:r>
          </a:p>
          <a:p>
            <a:pPr lvl="0">
              <a:buClrTx/>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Xem hóa đơn theo ngày; người dùng tự chọn ngày</a:t>
            </a:r>
          </a:p>
          <a:p>
            <a:pPr lvl="0">
              <a:buClrTx/>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Xem, thêm, sửa, xóa thông tin món ăn, thể loại món ăn, bàn ăn, tài khoản</a:t>
            </a:r>
          </a:p>
          <a:p>
            <a:pPr lvl="0">
              <a:buClrTx/>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Tìm kiếm món ăn trong danh sách: tìm kiếm theo chữ cái gần đúng (ví dụ nhập vào thanh tìm kiếm “a” sẽ hiện ra kết quả “cafe”, “soda”, “bia”, ...)</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5261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Tổng quan bài toán</a:t>
            </a:r>
            <a:endParaRPr lang="en-US" sz="3200" dirty="0"/>
          </a:p>
        </p:txBody>
      </p:sp>
      <p:sp>
        <p:nvSpPr>
          <p:cNvPr id="3" name="Content Placeholder 2"/>
          <p:cNvSpPr>
            <a:spLocks noGrp="1"/>
          </p:cNvSpPr>
          <p:nvPr>
            <p:ph idx="1"/>
          </p:nvPr>
        </p:nvSpPr>
        <p:spPr>
          <a:xfrm>
            <a:off x="677334" y="1143000"/>
            <a:ext cx="8596668" cy="4898363"/>
          </a:xfrm>
        </p:spPr>
        <p:txBody>
          <a:bodyPr>
            <a:normAutofit/>
          </a:bodyPr>
          <a:lstStyle/>
          <a:p>
            <a:pPr marL="0" indent="0">
              <a:buNone/>
            </a:pPr>
            <a:r>
              <a:rPr lang="en-US" sz="2000" dirty="0" smtClean="0">
                <a:solidFill>
                  <a:schemeClr val="tx1"/>
                </a:solidFill>
                <a:latin typeface="Times New Roman" panose="02020603050405020304" pitchFamily="18" charset="0"/>
                <a:cs typeface="Times New Roman" panose="02020603050405020304" pitchFamily="18" charset="0"/>
              </a:rPr>
              <a:t>Công cụ, công nghệ:</a:t>
            </a:r>
          </a:p>
          <a:p>
            <a:pPr marL="0" indent="0">
              <a:buNone/>
            </a:pPr>
            <a:endParaRPr lang="en-US" sz="2000" dirty="0" smtClean="0">
              <a:solidFill>
                <a:schemeClr val="tx1"/>
              </a:solidFill>
              <a:latin typeface="Times New Roman" panose="02020603050405020304" pitchFamily="18" charset="0"/>
              <a:cs typeface="Times New Roman" panose="02020603050405020304" pitchFamily="18" charset="0"/>
            </a:endParaRPr>
          </a:p>
          <a:p>
            <a:pPr>
              <a:buClrTx/>
              <a:buSzPct val="10000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Ngôn ngữ lập trình: 	C# </a:t>
            </a:r>
          </a:p>
          <a:p>
            <a:pPr>
              <a:buClrTx/>
              <a:buSzPct val="100000"/>
              <a:buFont typeface="Arial" panose="020B0604020202020204" pitchFamily="34" charset="0"/>
              <a:buChar char="•"/>
            </a:pPr>
            <a:endParaRPr lang="en-US" sz="2000" dirty="0" smtClean="0">
              <a:solidFill>
                <a:schemeClr val="tx1"/>
              </a:solidFill>
              <a:latin typeface="Times New Roman" panose="02020603050405020304" pitchFamily="18" charset="0"/>
              <a:cs typeface="Times New Roman" panose="02020603050405020304" pitchFamily="18" charset="0"/>
            </a:endParaRPr>
          </a:p>
          <a:p>
            <a:pPr>
              <a:buClrTx/>
              <a:buSzPct val="10000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Thiết kế giao diện: 	Winform </a:t>
            </a:r>
          </a:p>
          <a:p>
            <a:pPr>
              <a:buClrTx/>
              <a:buSzPct val="100000"/>
              <a:buFont typeface="Arial" panose="020B0604020202020204" pitchFamily="34" charset="0"/>
              <a:buChar char="•"/>
            </a:pPr>
            <a:endParaRPr lang="en-US" sz="2000" dirty="0" smtClean="0">
              <a:solidFill>
                <a:schemeClr val="tx1"/>
              </a:solidFill>
              <a:latin typeface="Times New Roman" panose="02020603050405020304" pitchFamily="18" charset="0"/>
              <a:cs typeface="Times New Roman" panose="02020603050405020304" pitchFamily="18" charset="0"/>
            </a:endParaRPr>
          </a:p>
          <a:p>
            <a:pPr>
              <a:buClrTx/>
              <a:buSzPct val="10000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Cơ sở dữ liệu: 	SQL</a:t>
            </a: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3946" y="1514475"/>
            <a:ext cx="1447800" cy="1447800"/>
          </a:xfrm>
          <a:prstGeom prst="rect">
            <a:avLst/>
          </a:prstGeom>
        </p:spPr>
      </p:pic>
      <p:pic>
        <p:nvPicPr>
          <p:cNvPr id="7" name="Picture 6"/>
          <p:cNvPicPr>
            <a:picLocks noChangeAspect="1"/>
          </p:cNvPicPr>
          <p:nvPr/>
        </p:nvPicPr>
        <p:blipFill>
          <a:blip r:embed="rId3"/>
          <a:stretch>
            <a:fillRect/>
          </a:stretch>
        </p:blipFill>
        <p:spPr>
          <a:xfrm>
            <a:off x="4761788" y="2817093"/>
            <a:ext cx="1985963" cy="742950"/>
          </a:xfrm>
          <a:prstGeom prst="rect">
            <a:avLst/>
          </a:prstGeom>
        </p:spPr>
      </p:pic>
      <p:pic>
        <p:nvPicPr>
          <p:cNvPr id="8" name="Picture 7"/>
          <p:cNvPicPr>
            <a:picLocks noChangeAspect="1"/>
          </p:cNvPicPr>
          <p:nvPr/>
        </p:nvPicPr>
        <p:blipFill>
          <a:blip r:embed="rId4"/>
          <a:stretch>
            <a:fillRect/>
          </a:stretch>
        </p:blipFill>
        <p:spPr>
          <a:xfrm>
            <a:off x="4761788" y="3786337"/>
            <a:ext cx="2090738" cy="1040438"/>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12187" y="1774106"/>
            <a:ext cx="1333500" cy="1333500"/>
          </a:xfrm>
          <a:prstGeom prst="rect">
            <a:avLst/>
          </a:prstGeom>
        </p:spPr>
      </p:pic>
      <p:pic>
        <p:nvPicPr>
          <p:cNvPr id="10" name="Picture 9"/>
          <p:cNvPicPr>
            <a:picLocks noChangeAspect="1"/>
          </p:cNvPicPr>
          <p:nvPr/>
        </p:nvPicPr>
        <p:blipFill>
          <a:blip r:embed="rId6"/>
          <a:stretch>
            <a:fillRect/>
          </a:stretch>
        </p:blipFill>
        <p:spPr>
          <a:xfrm>
            <a:off x="8135393" y="3759455"/>
            <a:ext cx="1138609" cy="1056101"/>
          </a:xfrm>
          <a:prstGeom prst="rect">
            <a:avLst/>
          </a:prstGeom>
        </p:spPr>
      </p:pic>
      <p:sp>
        <p:nvSpPr>
          <p:cNvPr id="11" name="Right Brace 10"/>
          <p:cNvSpPr/>
          <p:nvPr/>
        </p:nvSpPr>
        <p:spPr>
          <a:xfrm>
            <a:off x="7105649" y="2133600"/>
            <a:ext cx="548640" cy="974006"/>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dirty="0">
              <a:ln w="22225">
                <a:solidFill>
                  <a:schemeClr val="accent2"/>
                </a:solidFill>
                <a:prstDash val="solid"/>
              </a:ln>
              <a:solidFill>
                <a:schemeClr val="accent2">
                  <a:lumMod val="40000"/>
                  <a:lumOff val="60000"/>
                </a:schemeClr>
              </a:solidFill>
              <a:effectLst>
                <a:outerShdw blurRad="50800" dist="38100" dir="2700000" algn="tl" rotWithShape="0">
                  <a:prstClr val="black">
                    <a:alpha val="40000"/>
                  </a:prstClr>
                </a:outerShdw>
              </a:effectLst>
            </a:endParaRPr>
          </a:p>
        </p:txBody>
      </p:sp>
      <p:cxnSp>
        <p:nvCxnSpPr>
          <p:cNvPr id="13" name="Straight Arrow Connector 12"/>
          <p:cNvCxnSpPr/>
          <p:nvPr/>
        </p:nvCxnSpPr>
        <p:spPr>
          <a:xfrm>
            <a:off x="7105649" y="4287506"/>
            <a:ext cx="7810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Rectangle 14"/>
          <p:cNvSpPr/>
          <p:nvPr/>
        </p:nvSpPr>
        <p:spPr>
          <a:xfrm>
            <a:off x="8012187" y="3152483"/>
            <a:ext cx="1596217" cy="369332"/>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Visual Studio</a:t>
            </a:r>
            <a:endParaRPr lang="en-US" dirty="0"/>
          </a:p>
        </p:txBody>
      </p:sp>
      <p:sp>
        <p:nvSpPr>
          <p:cNvPr id="16" name="Rectangle 15"/>
          <p:cNvSpPr/>
          <p:nvPr/>
        </p:nvSpPr>
        <p:spPr>
          <a:xfrm>
            <a:off x="7658665" y="4874461"/>
            <a:ext cx="2303259"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Microsoft SQL Server</a:t>
            </a:r>
          </a:p>
        </p:txBody>
      </p:sp>
    </p:spTree>
    <p:extLst>
      <p:ext uri="{BB962C8B-B14F-4D97-AF65-F5344CB8AC3E}">
        <p14:creationId xmlns:p14="http://schemas.microsoft.com/office/powerpoint/2010/main" val="2680281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2450"/>
          </a:xfrm>
        </p:spPr>
        <p:txBody>
          <a:bodyPr>
            <a:noAutofit/>
          </a:bodyPr>
          <a:lstStyle/>
          <a:p>
            <a:r>
              <a:rPr lang="en-US" sz="3200" dirty="0" smtClean="0">
                <a:solidFill>
                  <a:schemeClr val="tx1"/>
                </a:solidFill>
                <a:latin typeface="Times New Roman" panose="02020603050405020304" pitchFamily="18" charset="0"/>
                <a:cs typeface="Times New Roman" panose="02020603050405020304" pitchFamily="18" charset="0"/>
              </a:rPr>
              <a:t>Phân tích thiết kế bài toán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162050"/>
            <a:ext cx="8596668" cy="4879313"/>
          </a:xfrm>
        </p:spPr>
        <p:txBody>
          <a:bodyPr>
            <a:normAutofit/>
          </a:bodyPr>
          <a:lstStyle/>
          <a:p>
            <a:pPr marL="0" indent="0">
              <a:buNone/>
            </a:pPr>
            <a:r>
              <a:rPr lang="en-US" sz="2000" dirty="0" smtClean="0">
                <a:solidFill>
                  <a:schemeClr val="tx1"/>
                </a:solidFill>
                <a:latin typeface="Times New Roman" panose="02020603050405020304" pitchFamily="18" charset="0"/>
                <a:cs typeface="Times New Roman" panose="02020603050405020304" pitchFamily="18" charset="0"/>
              </a:rPr>
              <a:t>Biểu đồ use case tổng quan:</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5150" y="1524000"/>
            <a:ext cx="5981700" cy="5069813"/>
          </a:xfrm>
          <a:prstGeom prst="rect">
            <a:avLst/>
          </a:prstGeom>
        </p:spPr>
      </p:pic>
    </p:spTree>
    <p:extLst>
      <p:ext uri="{BB962C8B-B14F-4D97-AF65-F5344CB8AC3E}">
        <p14:creationId xmlns:p14="http://schemas.microsoft.com/office/powerpoint/2010/main" val="1460232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42925"/>
          </a:xfrm>
        </p:spPr>
        <p:txBody>
          <a:bodyPr>
            <a:noAutofit/>
          </a:bodyPr>
          <a:lstStyle/>
          <a:p>
            <a:r>
              <a:rPr lang="en-US" sz="3200" dirty="0">
                <a:solidFill>
                  <a:schemeClr val="tx1"/>
                </a:solidFill>
                <a:latin typeface="Times New Roman" panose="02020603050405020304" pitchFamily="18" charset="0"/>
                <a:cs typeface="Times New Roman" panose="02020603050405020304" pitchFamily="18" charset="0"/>
              </a:rPr>
              <a:t>Phân tích thiết kế bài toán</a:t>
            </a:r>
            <a:endParaRPr lang="en-US" sz="3200" dirty="0"/>
          </a:p>
        </p:txBody>
      </p:sp>
      <p:sp>
        <p:nvSpPr>
          <p:cNvPr id="3" name="Content Placeholder 2"/>
          <p:cNvSpPr>
            <a:spLocks noGrp="1"/>
          </p:cNvSpPr>
          <p:nvPr>
            <p:ph idx="1"/>
          </p:nvPr>
        </p:nvSpPr>
        <p:spPr>
          <a:xfrm>
            <a:off x="677334" y="1152525"/>
            <a:ext cx="8596668" cy="4888837"/>
          </a:xfrm>
        </p:spPr>
        <p:txBody>
          <a:bodyPr/>
          <a:lstStyle/>
          <a:p>
            <a:pPr marL="0" indent="0">
              <a:buNone/>
            </a:pPr>
            <a:r>
              <a:rPr lang="en-US" sz="2000" dirty="0" smtClean="0">
                <a:solidFill>
                  <a:schemeClr val="tx1"/>
                </a:solidFill>
                <a:latin typeface="Times New Roman" panose="02020603050405020304" pitchFamily="18" charset="0"/>
                <a:cs typeface="Times New Roman" panose="02020603050405020304" pitchFamily="18" charset="0"/>
              </a:rPr>
              <a:t>Biểu đồ use case “Order” phân rã mức 2:</a:t>
            </a:r>
          </a:p>
          <a:p>
            <a:pPr marL="0" indent="0">
              <a:buNone/>
            </a:pP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1418" y="1548067"/>
            <a:ext cx="4729163" cy="4493295"/>
          </a:xfrm>
          <a:prstGeom prst="rect">
            <a:avLst/>
          </a:prstGeom>
        </p:spPr>
      </p:pic>
    </p:spTree>
    <p:extLst>
      <p:ext uri="{BB962C8B-B14F-4D97-AF65-F5344CB8AC3E}">
        <p14:creationId xmlns:p14="http://schemas.microsoft.com/office/powerpoint/2010/main" val="3209282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950"/>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Phân tích thiết kế bài toán</a:t>
            </a:r>
            <a:endParaRPr lang="en-US" sz="3200" dirty="0"/>
          </a:p>
        </p:txBody>
      </p:sp>
      <p:sp>
        <p:nvSpPr>
          <p:cNvPr id="3" name="Content Placeholder 2"/>
          <p:cNvSpPr>
            <a:spLocks noGrp="1"/>
          </p:cNvSpPr>
          <p:nvPr>
            <p:ph idx="1"/>
          </p:nvPr>
        </p:nvSpPr>
        <p:spPr>
          <a:xfrm>
            <a:off x="677334" y="1143000"/>
            <a:ext cx="8596668" cy="4898363"/>
          </a:xfrm>
        </p:spPr>
        <p:txBody>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Biểu đồ use case </a:t>
            </a:r>
            <a:r>
              <a:rPr lang="en-US" sz="2000" dirty="0" smtClean="0">
                <a:solidFill>
                  <a:schemeClr val="tx1"/>
                </a:solidFill>
                <a:latin typeface="Times New Roman" panose="02020603050405020304" pitchFamily="18" charset="0"/>
                <a:cs typeface="Times New Roman" panose="02020603050405020304" pitchFamily="18" charset="0"/>
              </a:rPr>
              <a:t>“Quản lý người dùng” </a:t>
            </a:r>
            <a:r>
              <a:rPr lang="en-US" sz="2000" dirty="0">
                <a:solidFill>
                  <a:schemeClr val="tx1"/>
                </a:solidFill>
                <a:latin typeface="Times New Roman" panose="02020603050405020304" pitchFamily="18" charset="0"/>
                <a:cs typeface="Times New Roman" panose="02020603050405020304" pitchFamily="18" charset="0"/>
              </a:rPr>
              <a:t>phân rã mức 2:</a:t>
            </a:r>
          </a:p>
          <a:p>
            <a:pPr marL="0" indent="0">
              <a:buNone/>
            </a:pP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699" y="1532399"/>
            <a:ext cx="5488602" cy="4119563"/>
          </a:xfrm>
          <a:prstGeom prst="rect">
            <a:avLst/>
          </a:prstGeom>
        </p:spPr>
      </p:pic>
    </p:spTree>
    <p:extLst>
      <p:ext uri="{BB962C8B-B14F-4D97-AF65-F5344CB8AC3E}">
        <p14:creationId xmlns:p14="http://schemas.microsoft.com/office/powerpoint/2010/main" val="1673372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1975"/>
          </a:xfrm>
        </p:spPr>
        <p:txBody>
          <a:bodyPr>
            <a:noAutofit/>
          </a:bodyPr>
          <a:lstStyle/>
          <a:p>
            <a:r>
              <a:rPr lang="en-US" sz="3200" dirty="0">
                <a:solidFill>
                  <a:schemeClr val="tx1"/>
                </a:solidFill>
                <a:latin typeface="Times New Roman" panose="02020603050405020304" pitchFamily="18" charset="0"/>
                <a:cs typeface="Times New Roman" panose="02020603050405020304" pitchFamily="18" charset="0"/>
              </a:rPr>
              <a:t>Phân tích thiết kế bài toán</a:t>
            </a:r>
            <a:endParaRPr lang="en-US" sz="3200" dirty="0"/>
          </a:p>
        </p:txBody>
      </p:sp>
      <p:sp>
        <p:nvSpPr>
          <p:cNvPr id="3" name="Content Placeholder 2"/>
          <p:cNvSpPr>
            <a:spLocks noGrp="1"/>
          </p:cNvSpPr>
          <p:nvPr>
            <p:ph idx="1"/>
          </p:nvPr>
        </p:nvSpPr>
        <p:spPr>
          <a:xfrm>
            <a:off x="677334" y="1171575"/>
            <a:ext cx="8596668" cy="4869787"/>
          </a:xfrm>
        </p:spPr>
        <p:txBody>
          <a:bodyPr>
            <a:normAutofit/>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Biểu đồ use case </a:t>
            </a:r>
            <a:r>
              <a:rPr lang="en-US" sz="2000" dirty="0" smtClean="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Quản lý dữ liệu </a:t>
            </a:r>
            <a:r>
              <a:rPr lang="en-US" sz="2000" dirty="0" smtClean="0">
                <a:solidFill>
                  <a:schemeClr val="tx1"/>
                </a:solidFill>
                <a:latin typeface="Times New Roman" panose="02020603050405020304" pitchFamily="18" charset="0"/>
                <a:cs typeface="Times New Roman" panose="02020603050405020304" pitchFamily="18" charset="0"/>
              </a:rPr>
              <a:t>order” </a:t>
            </a:r>
            <a:r>
              <a:rPr lang="en-US" sz="2000" dirty="0">
                <a:solidFill>
                  <a:schemeClr val="tx1"/>
                </a:solidFill>
                <a:latin typeface="Times New Roman" panose="02020603050405020304" pitchFamily="18" charset="0"/>
                <a:cs typeface="Times New Roman" panose="02020603050405020304" pitchFamily="18" charset="0"/>
              </a:rPr>
              <a:t>phân rã mức 2:</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1496" y="1599074"/>
            <a:ext cx="5349008" cy="4014788"/>
          </a:xfrm>
          <a:prstGeom prst="rect">
            <a:avLst/>
          </a:prstGeom>
        </p:spPr>
      </p:pic>
    </p:spTree>
    <p:extLst>
      <p:ext uri="{BB962C8B-B14F-4D97-AF65-F5344CB8AC3E}">
        <p14:creationId xmlns:p14="http://schemas.microsoft.com/office/powerpoint/2010/main" val="27319166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5825"/>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Phân tích thiết kế bài toán</a:t>
            </a:r>
            <a:endParaRPr lang="en-US" sz="3200" dirty="0"/>
          </a:p>
        </p:txBody>
      </p:sp>
      <p:sp>
        <p:nvSpPr>
          <p:cNvPr id="3" name="Content Placeholder 2"/>
          <p:cNvSpPr>
            <a:spLocks noGrp="1"/>
          </p:cNvSpPr>
          <p:nvPr>
            <p:ph idx="1"/>
          </p:nvPr>
        </p:nvSpPr>
        <p:spPr>
          <a:xfrm>
            <a:off x="677334" y="1143001"/>
            <a:ext cx="8596668" cy="4898362"/>
          </a:xfrm>
        </p:spPr>
        <p:txBody>
          <a:bodyPr>
            <a:normAutofit/>
          </a:bodyPr>
          <a:lstStyle/>
          <a:p>
            <a:pPr marL="0" indent="0">
              <a:buNone/>
            </a:pPr>
            <a:r>
              <a:rPr lang="en-US" sz="2000" dirty="0" smtClean="0">
                <a:solidFill>
                  <a:schemeClr val="tx1"/>
                </a:solidFill>
                <a:latin typeface="Times New Roman" panose="02020603050405020304" pitchFamily="18" charset="0"/>
                <a:cs typeface="Times New Roman" panose="02020603050405020304" pitchFamily="18" charset="0"/>
              </a:rPr>
              <a:t>Cơ sở dữ liệu:</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849" y="1143001"/>
            <a:ext cx="6315075" cy="5446485"/>
          </a:xfrm>
          <a:prstGeom prst="rect">
            <a:avLst/>
          </a:prstGeom>
        </p:spPr>
      </p:pic>
    </p:spTree>
    <p:extLst>
      <p:ext uri="{BB962C8B-B14F-4D97-AF65-F5344CB8AC3E}">
        <p14:creationId xmlns:p14="http://schemas.microsoft.com/office/powerpoint/2010/main" val="390841824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216</TotalTime>
  <Words>470</Words>
  <Application>Microsoft Office PowerPoint</Application>
  <PresentationFormat>Widescreen</PresentationFormat>
  <Paragraphs>59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Times New Roman</vt:lpstr>
      <vt:lpstr>Trebuchet MS</vt:lpstr>
      <vt:lpstr>Wingdings 3</vt:lpstr>
      <vt:lpstr>Facet</vt:lpstr>
      <vt:lpstr>  TRƯỜNG ĐẠI HỌC BÁCH KHOA HÀ NỘI VIỆN CÔNG NGHỆ THÔNG TIN VÀ TRUYỀN THÔNG   </vt:lpstr>
      <vt:lpstr>PowerPoint Presentation</vt:lpstr>
      <vt:lpstr>Tổng quan bài toán</vt:lpstr>
      <vt:lpstr>Tổng quan bài toán</vt:lpstr>
      <vt:lpstr>Phân tích thiết kế bài toán</vt:lpstr>
      <vt:lpstr>Phân tích thiết kế bài toán</vt:lpstr>
      <vt:lpstr>Phân tích thiết kế bài toán</vt:lpstr>
      <vt:lpstr>Phân tích thiết kế bài toán</vt:lpstr>
      <vt:lpstr>Phân tích thiết kế bài toán</vt:lpstr>
      <vt:lpstr>Phân tích thiết kế bài toán</vt:lpstr>
      <vt:lpstr>Giao diện phần mềm</vt:lpstr>
      <vt:lpstr>Giao diện phần mềm</vt:lpstr>
      <vt:lpstr>Giao diện phần mềm</vt:lpstr>
      <vt:lpstr>Giao diện phần mềm</vt:lpstr>
      <vt:lpstr>Giao diện phần mềm</vt:lpstr>
      <vt:lpstr>Giao diện phần mềm</vt:lpstr>
      <vt:lpstr>Giao diện phần mềm</vt:lpstr>
      <vt:lpstr>Giao diện phần mềm</vt:lpstr>
      <vt:lpstr>Kết luận, hướng phát triển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24</cp:revision>
  <dcterms:created xsi:type="dcterms:W3CDTF">2020-06-12T13:16:23Z</dcterms:created>
  <dcterms:modified xsi:type="dcterms:W3CDTF">2020-06-12T16:52:50Z</dcterms:modified>
</cp:coreProperties>
</file>