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24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1" autoAdjust="0"/>
    <p:restoredTop sz="94660"/>
  </p:normalViewPr>
  <p:slideViewPr>
    <p:cSldViewPr snapToGrid="0" showGuides="1">
      <p:cViewPr varScale="1">
        <p:scale>
          <a:sx n="80" d="100"/>
          <a:sy n="80" d="100"/>
        </p:scale>
        <p:origin x="85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243059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386556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958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106609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5895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3202264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1380673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336446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267734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5F764E-8AEC-4936-96C9-0D8C5E56F3B9}"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94060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5F764E-8AEC-4936-96C9-0D8C5E56F3B9}"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367979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5F764E-8AEC-4936-96C9-0D8C5E56F3B9}"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337289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5F764E-8AEC-4936-96C9-0D8C5E56F3B9}"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82387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F764E-8AEC-4936-96C9-0D8C5E56F3B9}"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38751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5F764E-8AEC-4936-96C9-0D8C5E56F3B9}"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8554-BD30-49ED-BF4A-8A44CE7DD948}" type="slidenum">
              <a:rPr lang="en-US" smtClean="0"/>
              <a:t>‹#›</a:t>
            </a:fld>
            <a:endParaRPr lang="en-US"/>
          </a:p>
        </p:txBody>
      </p:sp>
    </p:spTree>
    <p:extLst>
      <p:ext uri="{BB962C8B-B14F-4D97-AF65-F5344CB8AC3E}">
        <p14:creationId xmlns:p14="http://schemas.microsoft.com/office/powerpoint/2010/main" val="111633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8554-BD30-49ED-BF4A-8A44CE7DD948}" type="slidenum">
              <a:rPr lang="en-US" smtClean="0"/>
              <a:t>‹#›</a:t>
            </a:fld>
            <a:endParaRPr lang="en-US"/>
          </a:p>
        </p:txBody>
      </p:sp>
      <p:sp>
        <p:nvSpPr>
          <p:cNvPr id="5" name="Date Placeholder 4"/>
          <p:cNvSpPr>
            <a:spLocks noGrp="1"/>
          </p:cNvSpPr>
          <p:nvPr>
            <p:ph type="dt" sz="half" idx="10"/>
          </p:nvPr>
        </p:nvSpPr>
        <p:spPr/>
        <p:txBody>
          <a:bodyPr/>
          <a:lstStyle/>
          <a:p>
            <a:fld id="{665F764E-8AEC-4936-96C9-0D8C5E56F3B9}" type="datetimeFigureOut">
              <a:rPr lang="en-US" smtClean="0"/>
              <a:t>11/1/2020</a:t>
            </a:fld>
            <a:endParaRPr lang="en-US"/>
          </a:p>
        </p:txBody>
      </p:sp>
    </p:spTree>
    <p:extLst>
      <p:ext uri="{BB962C8B-B14F-4D97-AF65-F5344CB8AC3E}">
        <p14:creationId xmlns:p14="http://schemas.microsoft.com/office/powerpoint/2010/main" val="399498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5F764E-8AEC-4936-96C9-0D8C5E56F3B9}" type="datetimeFigureOut">
              <a:rPr lang="en-US" smtClean="0"/>
              <a:t>11/1/2020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8554-BD30-49ED-BF4A-8A44CE7DD948}" type="slidenum">
              <a:rPr lang="en-US" smtClean="0"/>
              <a:t>‹#›</a:t>
            </a:fld>
            <a:endParaRPr lang="en-US"/>
          </a:p>
        </p:txBody>
      </p:sp>
    </p:spTree>
    <p:extLst>
      <p:ext uri="{BB962C8B-B14F-4D97-AF65-F5344CB8AC3E}">
        <p14:creationId xmlns:p14="http://schemas.microsoft.com/office/powerpoint/2010/main" val="4071824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798" y="682173"/>
            <a:ext cx="7140403" cy="1959428"/>
          </a:xfrm>
        </p:spPr>
        <p:txBody>
          <a:bodyPr/>
          <a:lstStyle/>
          <a:p>
            <a:pPr algn="ctr"/>
            <a:r>
              <a:rPr lang="en-US" b="1" dirty="0" smtClean="0">
                <a:solidFill>
                  <a:schemeClr val="tx1"/>
                </a:solidFill>
                <a:latin typeface="Times New Roman" panose="02020603050405020304" pitchFamily="18" charset="0"/>
                <a:ea typeface="Canon" pitchFamily="2" charset="0"/>
                <a:cs typeface="Times New Roman" panose="02020603050405020304" pitchFamily="18" charset="0"/>
              </a:rPr>
              <a:t>BÁO CÁO MÔN HỌC PROJECT I</a:t>
            </a:r>
            <a:endParaRPr lang="en-US" b="1" dirty="0">
              <a:solidFill>
                <a:schemeClr val="tx1"/>
              </a:solidFill>
              <a:latin typeface="Times New Roman" panose="02020603050405020304" pitchFamily="18" charset="0"/>
              <a:ea typeface="Canon" pitchFamily="2" charset="0"/>
              <a:cs typeface="Times New Roman" panose="02020603050405020304" pitchFamily="18" charset="0"/>
            </a:endParaRPr>
          </a:p>
        </p:txBody>
      </p:sp>
      <p:sp>
        <p:nvSpPr>
          <p:cNvPr id="3" name="Subtitle 2"/>
          <p:cNvSpPr>
            <a:spLocks noGrp="1"/>
          </p:cNvSpPr>
          <p:nvPr>
            <p:ph type="subTitle" idx="1"/>
          </p:nvPr>
        </p:nvSpPr>
        <p:spPr>
          <a:xfrm>
            <a:off x="478971" y="2641601"/>
            <a:ext cx="9855200" cy="3947885"/>
          </a:xfrm>
        </p:spPr>
        <p:txBody>
          <a:bodyPr>
            <a:normAutofit/>
          </a:bodyPr>
          <a:lstStyle/>
          <a:p>
            <a:pPr algn="l"/>
            <a:r>
              <a:rPr lang="en-US" sz="3600" dirty="0">
                <a:solidFill>
                  <a:schemeClr val="tx1"/>
                </a:solidFill>
                <a:latin typeface="Times New Roman" panose="02020603050405020304" pitchFamily="18" charset="0"/>
                <a:cs typeface="Times New Roman" panose="02020603050405020304" pitchFamily="18" charset="0"/>
              </a:rPr>
              <a:t>Giảng viên hướng dẫn: Thân Quang </a:t>
            </a:r>
            <a:r>
              <a:rPr lang="en-US" sz="3600" dirty="0" smtClean="0">
                <a:solidFill>
                  <a:schemeClr val="tx1"/>
                </a:solidFill>
                <a:latin typeface="Times New Roman" panose="02020603050405020304" pitchFamily="18" charset="0"/>
                <a:cs typeface="Times New Roman" panose="02020603050405020304" pitchFamily="18" charset="0"/>
              </a:rPr>
              <a:t>Khoát</a:t>
            </a:r>
            <a:endParaRPr lang="en-US" sz="3600" dirty="0">
              <a:solidFill>
                <a:schemeClr val="tx1"/>
              </a:solidFill>
              <a:latin typeface="Times New Roman" panose="02020603050405020304" pitchFamily="18" charset="0"/>
              <a:cs typeface="Times New Roman" panose="02020603050405020304" pitchFamily="18" charset="0"/>
            </a:endParaRPr>
          </a:p>
          <a:p>
            <a:pPr algn="l"/>
            <a:r>
              <a:rPr lang="en-US" sz="3600" dirty="0" smtClean="0">
                <a:solidFill>
                  <a:schemeClr val="tx1"/>
                </a:solidFill>
                <a:latin typeface="Times New Roman" panose="02020603050405020304" pitchFamily="18" charset="0"/>
                <a:cs typeface="Times New Roman" panose="02020603050405020304" pitchFamily="18" charset="0"/>
              </a:rPr>
              <a:t>Đề </a:t>
            </a:r>
            <a:r>
              <a:rPr lang="en-US" sz="3600" dirty="0">
                <a:solidFill>
                  <a:schemeClr val="tx1"/>
                </a:solidFill>
                <a:latin typeface="Times New Roman" panose="02020603050405020304" pitchFamily="18" charset="0"/>
                <a:cs typeface="Times New Roman" panose="02020603050405020304" pitchFamily="18" charset="0"/>
              </a:rPr>
              <a:t>tài</a:t>
            </a:r>
            <a:r>
              <a:rPr lang="en-US" sz="3600" i="1" dirty="0">
                <a:solidFill>
                  <a:schemeClr val="tx1"/>
                </a:solidFill>
                <a:latin typeface="Times New Roman" panose="02020603050405020304" pitchFamily="18" charset="0"/>
                <a:cs typeface="Times New Roman" panose="02020603050405020304" pitchFamily="18" charset="0"/>
              </a:rPr>
              <a:t>: Tìm hiểu ngôn ngữ C#, Winform và lập trình </a:t>
            </a:r>
            <a:r>
              <a:rPr lang="en-US" sz="3600" i="1" dirty="0" smtClean="0">
                <a:solidFill>
                  <a:schemeClr val="tx1"/>
                </a:solidFill>
                <a:latin typeface="Times New Roman" panose="02020603050405020304" pitchFamily="18" charset="0"/>
                <a:cs typeface="Times New Roman" panose="02020603050405020304" pitchFamily="18" charset="0"/>
              </a:rPr>
              <a:t>game </a:t>
            </a:r>
            <a:r>
              <a:rPr lang="en-US" sz="3600" i="1" dirty="0">
                <a:solidFill>
                  <a:schemeClr val="tx1"/>
                </a:solidFill>
                <a:latin typeface="Times New Roman" panose="02020603050405020304" pitchFamily="18" charset="0"/>
                <a:cs typeface="Times New Roman" panose="02020603050405020304" pitchFamily="18" charset="0"/>
              </a:rPr>
              <a:t>cờ Caro kết nối mạng </a:t>
            </a:r>
            <a:r>
              <a:rPr lang="en-US" sz="3600" i="1" dirty="0" smtClean="0">
                <a:solidFill>
                  <a:schemeClr val="tx1"/>
                </a:solidFill>
                <a:latin typeface="Times New Roman" panose="02020603050405020304" pitchFamily="18" charset="0"/>
                <a:cs typeface="Times New Roman" panose="02020603050405020304" pitchFamily="18" charset="0"/>
              </a:rPr>
              <a:t>LAN</a:t>
            </a:r>
            <a:endParaRPr lang="en-US" sz="3600" dirty="0">
              <a:solidFill>
                <a:schemeClr val="tx1"/>
              </a:solidFill>
              <a:latin typeface="Times New Roman" panose="02020603050405020304" pitchFamily="18" charset="0"/>
              <a:cs typeface="Times New Roman" panose="02020603050405020304" pitchFamily="18" charset="0"/>
            </a:endParaRPr>
          </a:p>
          <a:p>
            <a:pPr algn="l"/>
            <a:r>
              <a:rPr lang="en-US" sz="3600" dirty="0">
                <a:solidFill>
                  <a:schemeClr val="tx1"/>
                </a:solidFill>
                <a:latin typeface="Times New Roman" panose="02020603050405020304" pitchFamily="18" charset="0"/>
                <a:cs typeface="Times New Roman" panose="02020603050405020304" pitchFamily="18" charset="0"/>
              </a:rPr>
              <a:t>Sinh viên: Nguyễn Kiên Trung</a:t>
            </a:r>
          </a:p>
          <a:p>
            <a:pPr algn="l"/>
            <a:r>
              <a:rPr lang="en-US" sz="3600" dirty="0">
                <a:solidFill>
                  <a:schemeClr val="tx1"/>
                </a:solidFill>
                <a:latin typeface="Times New Roman" panose="02020603050405020304" pitchFamily="18" charset="0"/>
                <a:cs typeface="Times New Roman" panose="02020603050405020304" pitchFamily="18" charset="0"/>
              </a:rPr>
              <a:t>Mã số sinh viên: 20173421</a:t>
            </a:r>
          </a:p>
          <a:p>
            <a:pPr algn="l"/>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801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1625600"/>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4" y="928256"/>
            <a:ext cx="9284084" cy="5472544"/>
          </a:xfrm>
        </p:spPr>
        <p:txBody>
          <a:bodyPr>
            <a:normAutofit fontScale="77500" lnSpcReduction="20000"/>
          </a:bodyPr>
          <a:lstStyle/>
          <a:p>
            <a:pPr marL="0" indent="0">
              <a:buNone/>
            </a:pPr>
            <a:r>
              <a:rPr lang="en-US" sz="3100" b="1" dirty="0" smtClean="0">
                <a:solidFill>
                  <a:schemeClr val="tx1">
                    <a:lumMod val="95000"/>
                    <a:lumOff val="5000"/>
                  </a:schemeClr>
                </a:solidFill>
                <a:latin typeface="Times New Roman" panose="02020603050405020304" pitchFamily="18" charset="0"/>
                <a:cs typeface="Times New Roman" panose="02020603050405020304" pitchFamily="18" charset="0"/>
              </a:rPr>
              <a:t>Lớp (Class)</a:t>
            </a:r>
          </a:p>
          <a:p>
            <a:pPr marL="0" indent="0">
              <a:buNone/>
            </a:pPr>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Khi bạn định nghĩa một lớp (class) trong C#, như bạn định nghĩa cho một kiểu dữ liệu. Điều này không thực sự định nghĩa bất kỳ dữ liệu nào, nhưng nó định nghĩa ý nghĩa của tên lớp đó. </a:t>
            </a:r>
            <a:endParaRPr lang="en-US" sz="31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Định nghĩa một Class trong C#:</a:t>
            </a:r>
          </a:p>
          <a:p>
            <a:pPr marL="0" indent="0">
              <a:buNone/>
            </a:pP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&lt;access specifier&gt; class  tên_lớp</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   // các biến thành viên</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   &lt;access specifier&gt; &lt;kiểu_dữ_liệu&gt; </a:t>
            </a:r>
            <a:r>
              <a:rPr lang="en-US" sz="3100" i="1" dirty="0" smtClean="0">
                <a:solidFill>
                  <a:schemeClr val="tx1">
                    <a:lumMod val="95000"/>
                    <a:lumOff val="5000"/>
                  </a:schemeClr>
                </a:solidFill>
                <a:latin typeface="Times New Roman" panose="02020603050405020304" pitchFamily="18" charset="0"/>
                <a:cs typeface="Times New Roman" panose="02020603050405020304" pitchFamily="18" charset="0"/>
              </a:rPr>
              <a:t>biến;   </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   // các phương thức thành viên</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   &lt;access specifier&gt; &lt;kiểu_trả_về&gt; </a:t>
            </a:r>
            <a:r>
              <a:rPr lang="en-US" sz="3100" i="1" dirty="0" smtClean="0">
                <a:solidFill>
                  <a:schemeClr val="tx1">
                    <a:lumMod val="95000"/>
                    <a:lumOff val="5000"/>
                  </a:schemeClr>
                </a:solidFill>
                <a:latin typeface="Times New Roman" panose="02020603050405020304" pitchFamily="18" charset="0"/>
                <a:cs typeface="Times New Roman" panose="02020603050405020304" pitchFamily="18" charset="0"/>
              </a:rPr>
              <a:t>tên_phương_thức(danh_sách_tham_số</a:t>
            </a: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1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100" i="1" dirty="0">
                <a:solidFill>
                  <a:schemeClr val="tx1">
                    <a:lumMod val="95000"/>
                    <a:lumOff val="5000"/>
                  </a:schemeClr>
                </a:solidFill>
                <a:latin typeface="Times New Roman" panose="02020603050405020304" pitchFamily="18" charset="0"/>
                <a:cs typeface="Times New Roman" panose="02020603050405020304" pitchFamily="18" charset="0"/>
              </a:rPr>
              <a:t>// phần thân phương </a:t>
            </a:r>
            <a:r>
              <a:rPr lang="en-US" sz="3100" i="1" dirty="0" smtClean="0">
                <a:solidFill>
                  <a:schemeClr val="tx1">
                    <a:lumMod val="95000"/>
                    <a:lumOff val="5000"/>
                  </a:schemeClr>
                </a:solidFill>
                <a:latin typeface="Times New Roman" panose="02020603050405020304" pitchFamily="18" charset="0"/>
                <a:cs typeface="Times New Roman" panose="02020603050405020304" pitchFamily="18" charset="0"/>
              </a:rPr>
              <a:t>thức}</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3100" i="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21272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7928"/>
            <a:ext cx="8596668" cy="1052946"/>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4" y="1288473"/>
            <a:ext cx="8596668" cy="4752889"/>
          </a:xfrm>
        </p:spPr>
        <p:txBody>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Kế thừa</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Một trong những khái niệm quan trọng nhất trong lập trình hướng đối tượng là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Tính kế thừa (Inheritance)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Tính kế thừa cho phép chúng ta định nghĩa một lớp trong điều kiện một lớp khác, mà làm cho nó dễ dàng hơn để tạo và duy trì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một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ứng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dụng.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Lớp đang tồn tại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là</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Base Class - lớp cơ sở</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lớp mới được xem như là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Derived Class – lớp thừa kế</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class &lt;derived_class&gt; : &lt;base_class&gt;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64038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8656"/>
            <a:ext cx="8596668" cy="1066800"/>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4" y="1136073"/>
            <a:ext cx="9131684" cy="4905289"/>
          </a:xfrm>
        </p:spPr>
        <p:txBody>
          <a:bodyPr>
            <a:normAutofit lnSpcReduction="10000"/>
          </a:bodyPr>
          <a:lstStyle/>
          <a:p>
            <a:pPr marL="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Đa kế thừa trong C</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 không hỗ trợ đa kế thừa. Tuy nhiên, bạn có thể sử dụng Interface để triển khai đa kế thừa. Một Interface được định nghĩa như là một giao ước có tính chất cú pháp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mà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tất cả lớp kế thừa Interface đó nên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theo. Ví dụ:</a:t>
            </a: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public interface ITransactions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   // các thành viên của interface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   //các phương thức</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   void hienThiThongTinGiaoDich();</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   double laySoLuong();</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25780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727"/>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4" y="1440873"/>
            <a:ext cx="8596668" cy="4600489"/>
          </a:xfrm>
        </p:spPr>
        <p:txBody>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Sự kiện (Event)</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Sự kiện (Event) là các hành động của người dùng, ví dụ như nhấn phím, click, di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chuyển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chuột, … Các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ứng dụng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cần phản hồi các sự kiện này khi chúng xuất hiện</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Sử dụng Delegate với Event trong C</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Các Event được khai báo và được tạo trong một lớp và được liên kết với Event Handler bởi sử dụng các Delegate bên trong cùng lớp đó hoặc một số lớp khác. Lớp mà chứa Event được sử dụng để công bố event đó. Điều này được gọi là lớp Publisher. Một số lớp khác mà chấp nhận Event này được gọi là lớp Subscriber. Các Event trong C# sử dụng mô hình Publisher-Subscriber.</a:t>
            </a:r>
          </a:p>
          <a:p>
            <a:pPr marL="0" indent="0">
              <a:buNone/>
            </a:pPr>
            <a:endParaRPr lang="en-US" dirty="0"/>
          </a:p>
        </p:txBody>
      </p:sp>
    </p:spTree>
    <p:extLst>
      <p:ext uri="{BB962C8B-B14F-4D97-AF65-F5344CB8AC3E}">
        <p14:creationId xmlns:p14="http://schemas.microsoft.com/office/powerpoint/2010/main" val="25341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8655"/>
            <a:ext cx="8596668" cy="1611745"/>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4" y="1191491"/>
            <a:ext cx="8596668" cy="4849871"/>
          </a:xfrm>
        </p:spPr>
        <p:txBody>
          <a:bodyPr>
            <a:normAutofit/>
          </a:bodyPr>
          <a:lstStyle/>
          <a:p>
            <a:pPr marL="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Sự kiện (Event</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Khai báo Event trong C#</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Để khai báo một Event bên trong một lớp, đầu tiên một kiểu delegate cho Event đó phải được khai báo. Ví dụ:</a:t>
            </a: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public delegate void </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Test(string </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status);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Tiếp theo, chính Event đó được khai báo, bởi sử dụng từ khóa event trong C#:</a:t>
            </a: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public event </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Test EventTest;</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Code trên định nghĩa một delegate với tên là </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Test</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và một Event với tên là </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EventTest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mà triệu hồi delegate đó khi nó được tạo ra.</a:t>
            </a:r>
          </a:p>
          <a:p>
            <a:pPr marL="0" indent="0">
              <a:buNone/>
            </a:pPr>
            <a:endParaRPr lang="en-US" dirty="0"/>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89823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4909"/>
            <a:ext cx="8596668" cy="1445491"/>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3" y="1108365"/>
            <a:ext cx="9090121" cy="4932998"/>
          </a:xfrm>
        </p:spPr>
        <p:txBody>
          <a:bodyPr>
            <a:noAutofit/>
          </a:bodyPr>
          <a:lstStyle/>
          <a:p>
            <a:pPr marL="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Sự kiện (Event)</a:t>
            </a:r>
          </a:p>
          <a:p>
            <a:pPr>
              <a:buFont typeface="Wingdings" panose="05000000000000000000" pitchFamily="2" charset="2"/>
              <a:buChar char="Ø"/>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Event trong thư viện .NET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Các Event ví dụ như KeyDown, GotFocus, Load của Form, Application.ApplicationExit, Application.Idle ... đều xây dựng từ một delegate là EventHandler</a:t>
            </a: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public delegate void EventHandler(object sender, EventArgs 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public delegate void EventHandler(object sender, TEventArgs 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        where TEventArgs : EventArgs;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Như vậy bạn có thể sử dụng luôn delegate EventHandler để xây dựng các Event của riêng mình sử dụng cho các Publisher, chỉ cần xây dựng các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lớp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từ EventArgs với mục đích thêm vào các tham số riêng khi gửi sử kiện. </a:t>
            </a:r>
          </a:p>
        </p:txBody>
      </p:sp>
    </p:spTree>
    <p:extLst>
      <p:ext uri="{BB962C8B-B14F-4D97-AF65-F5344CB8AC3E}">
        <p14:creationId xmlns:p14="http://schemas.microsoft.com/office/powerpoint/2010/main" val="3771342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1"/>
                </a:solidFill>
                <a:latin typeface="Calibri" panose="020F0502020204030204" pitchFamily="34" charset="0"/>
                <a:cs typeface="Calibri" panose="020F0502020204030204" pitchFamily="34" charset="0"/>
              </a:rPr>
              <a:t>2. Winform</a:t>
            </a:r>
            <a:endParaRPr lang="en-US" sz="48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427019"/>
            <a:ext cx="8965430" cy="4614344"/>
          </a:xfrm>
        </p:spPr>
        <p:txBody>
          <a:bodyPr>
            <a:normAutofit/>
          </a:bodyPr>
          <a:lstStyle/>
          <a:p>
            <a:pPr marL="0" indent="0">
              <a:buNone/>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Tổng quan</a:t>
            </a:r>
          </a:p>
          <a:p>
            <a:pPr marL="0" indent="0">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Winform (tên đầy đủ là Windows-form) là một công cụ dùng để tạo ứng dụng chạy trên nền tảng hệ điều hành Windows. Chúng ta có thể tạo ra giao diện của một ứng dụng bằng code hoặc sử dụng kéo thả thông qua phần mềm lập trình Visual Studio.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889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latin typeface="Calibri" panose="020F0502020204030204" pitchFamily="34" charset="0"/>
                <a:cs typeface="Calibri" panose="020F0502020204030204" pitchFamily="34" charset="0"/>
              </a:rPr>
              <a:t>Cơ bản về Winform</a:t>
            </a:r>
            <a:endParaRPr lang="en-US"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3" y="1343891"/>
            <a:ext cx="9145539" cy="4697471"/>
          </a:xfrm>
        </p:spPr>
        <p:txBody>
          <a:bodyPr>
            <a:normAutofit/>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Form</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Form là cửa sổ được hiện lên ngay khi mở ứng dụng, chứa tất cả các phần tử con như button, textbox,... Để lựa chọn những phần tử con dùng để tạo nên các chức năng của phần mềm và thêm vào form, hãy nhấn vào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Toolbox</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Để thay đổi các đặc điểm, tạo event,... cho mỗi phần tử, lựa chọn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Properties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Trong Properties có rất nhiều cài đặt về form: cài đặt vị trí khi mới khởi động ứng dụng; chọn đường viền; tên; các nút min, max</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Sự kiện của form: Load, Closed, Click, Shown,...</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Để tạo sự kiện, bạn có thể double click vào phần tử hoặc chọn event trong Properties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59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libri" panose="020F0502020204030204" pitchFamily="34" charset="0"/>
                <a:cs typeface="Calibri" panose="020F0502020204030204" pitchFamily="34" charset="0"/>
              </a:rPr>
              <a:t>Cơ bản về </a:t>
            </a:r>
            <a:r>
              <a:rPr lang="en-US" b="1" dirty="0" smtClean="0">
                <a:solidFill>
                  <a:schemeClr val="tx1"/>
                </a:solidFill>
                <a:latin typeface="Calibri" panose="020F0502020204030204" pitchFamily="34" charset="0"/>
                <a:cs typeface="Calibri" panose="020F0502020204030204" pitchFamily="34" charset="0"/>
              </a:rPr>
              <a:t>Winform (tiếp)</a:t>
            </a:r>
            <a:endParaRPr lang="en-US" dirty="0"/>
          </a:p>
        </p:txBody>
      </p:sp>
      <p:sp>
        <p:nvSpPr>
          <p:cNvPr id="3" name="Content Placeholder 2"/>
          <p:cNvSpPr>
            <a:spLocks noGrp="1"/>
          </p:cNvSpPr>
          <p:nvPr>
            <p:ph idx="1"/>
          </p:nvPr>
        </p:nvSpPr>
        <p:spPr>
          <a:xfrm>
            <a:off x="677334" y="1385455"/>
            <a:ext cx="8596668" cy="4655907"/>
          </a:xfrm>
        </p:spPr>
        <p:txBody>
          <a:bodyPr>
            <a:normAutofit/>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Button</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Button control là một đối tượng nút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nhấn.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Button control cho phép người dùng click chuột vào nó và nó sẽ thực thi một hay nhiều đoạn mã nào đó mà do người lập trình chỉ định thông qua các events mà nó nhận được. Khi một button được click thì nó sẽ sinh ra một số các sự kiện (events</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Một số thuộc tính của Button: tên; kiểu chữ; màu; ảnh nền;... Thuộc tính Anchor là một thuộc tính tiện dụng.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Nó cho phép ta định vị trí của một control trên form khi ta resize một form.</a:t>
            </a:r>
          </a:p>
        </p:txBody>
      </p:sp>
    </p:spTree>
    <p:extLst>
      <p:ext uri="{BB962C8B-B14F-4D97-AF65-F5344CB8AC3E}">
        <p14:creationId xmlns:p14="http://schemas.microsoft.com/office/powerpoint/2010/main" val="162818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b="1" dirty="0">
                <a:solidFill>
                  <a:schemeClr val="tx1"/>
                </a:solidFill>
                <a:latin typeface="Calibri" panose="020F0502020204030204" pitchFamily="34" charset="0"/>
                <a:cs typeface="Calibri" panose="020F0502020204030204" pitchFamily="34" charset="0"/>
              </a:rPr>
              <a:t>Cơ bản về Winform (tiếp)</a:t>
            </a:r>
            <a:endParaRPr lang="en-US" dirty="0"/>
          </a:p>
        </p:txBody>
      </p:sp>
      <p:sp>
        <p:nvSpPr>
          <p:cNvPr id="3" name="Content Placeholder 2"/>
          <p:cNvSpPr>
            <a:spLocks noGrp="1"/>
          </p:cNvSpPr>
          <p:nvPr>
            <p:ph idx="1"/>
          </p:nvPr>
        </p:nvSpPr>
        <p:spPr>
          <a:xfrm>
            <a:off x="677334" y="1399309"/>
            <a:ext cx="8596668" cy="4669762"/>
          </a:xfrm>
        </p:spPr>
        <p:txBody>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Label</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Label (nhãn)  là thành phần đơn giản nhất và cũng là một trong những thành phần quan trọng nhất trong lập trình visual. Đối tượng nhãn chỉ để dùng trình bày một chuổi văn bản thông thường nhằm mục đính mô tả thêm thông tin cho các đối tượng khác. Ta cũng có thể dùng nhãn để làm công cụ đưa kết quả ra màn hình dưới dạng một chuỗi.</a:t>
            </a:r>
          </a:p>
          <a:p>
            <a:pPr marL="0" indent="0">
              <a:buNone/>
            </a:pPr>
            <a:endParaRPr lang="en-US" dirty="0"/>
          </a:p>
        </p:txBody>
      </p:sp>
    </p:spTree>
    <p:extLst>
      <p:ext uri="{BB962C8B-B14F-4D97-AF65-F5344CB8AC3E}">
        <p14:creationId xmlns:p14="http://schemas.microsoft.com/office/powerpoint/2010/main" val="166673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1"/>
                </a:solidFill>
                <a:latin typeface="Calibri" panose="020F0502020204030204" pitchFamily="34" charset="0"/>
                <a:cs typeface="Calibri" panose="020F0502020204030204" pitchFamily="34" charset="0"/>
              </a:rPr>
              <a:t>1. Ngôn ngữ lập trình C#</a:t>
            </a:r>
            <a:endParaRPr lang="en-US" sz="48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3" y="1524001"/>
            <a:ext cx="9511695" cy="4517362"/>
          </a:xfrm>
        </p:spPr>
        <p:txBody>
          <a:bodyPr>
            <a:normAutofit fontScale="92500" lnSpcReduction="20000"/>
          </a:bodyPr>
          <a:lstStyle/>
          <a:p>
            <a:pPr marL="0" indent="0">
              <a:buNone/>
            </a:pPr>
            <a:r>
              <a:rPr lang="en-US" sz="3600" b="1" dirty="0" smtClean="0">
                <a:solidFill>
                  <a:schemeClr val="tx1">
                    <a:lumMod val="95000"/>
                    <a:lumOff val="5000"/>
                  </a:schemeClr>
                </a:solidFill>
                <a:latin typeface="Times New Roman" panose="02020603050405020304" pitchFamily="18" charset="0"/>
                <a:cs typeface="Times New Roman" panose="02020603050405020304" pitchFamily="18" charset="0"/>
              </a:rPr>
              <a:t>Tổng quan:</a:t>
            </a:r>
          </a:p>
          <a:p>
            <a:pPr>
              <a:buFont typeface="Wingdings" panose="05000000000000000000" pitchFamily="2" charset="2"/>
              <a:buChar char="Ø"/>
            </a:pPr>
            <a:r>
              <a:rPr lang="en-US" sz="3500" dirty="0">
                <a:solidFill>
                  <a:schemeClr val="tx1">
                    <a:lumMod val="95000"/>
                    <a:lumOff val="5000"/>
                  </a:schemeClr>
                </a:solidFill>
                <a:latin typeface="Times New Roman" panose="02020603050405020304" pitchFamily="18" charset="0"/>
                <a:cs typeface="Times New Roman" panose="02020603050405020304" pitchFamily="18" charset="0"/>
              </a:rPr>
              <a:t>C# (hay C sharp) là một ngôn ngữ lập trình đơn giản, được phát triển bởi đội ngũ kỹ sư của Microsoft vào năm </a:t>
            </a:r>
            <a:r>
              <a:rPr lang="en-US" sz="3500" dirty="0" smtClean="0">
                <a:solidFill>
                  <a:schemeClr val="tx1">
                    <a:lumMod val="95000"/>
                    <a:lumOff val="5000"/>
                  </a:schemeClr>
                </a:solidFill>
                <a:latin typeface="Times New Roman" panose="02020603050405020304" pitchFamily="18" charset="0"/>
                <a:cs typeface="Times New Roman" panose="02020603050405020304" pitchFamily="18" charset="0"/>
              </a:rPr>
              <a:t>2000.</a:t>
            </a:r>
          </a:p>
          <a:p>
            <a:pPr>
              <a:buFont typeface="Wingdings" panose="05000000000000000000" pitchFamily="2" charset="2"/>
              <a:buChar char="Ø"/>
            </a:pPr>
            <a:r>
              <a:rPr lang="en-US" sz="3500" dirty="0">
                <a:solidFill>
                  <a:schemeClr val="tx1">
                    <a:lumMod val="95000"/>
                    <a:lumOff val="5000"/>
                  </a:schemeClr>
                </a:solidFill>
                <a:latin typeface="Times New Roman" panose="02020603050405020304" pitchFamily="18" charset="0"/>
                <a:cs typeface="Times New Roman" panose="02020603050405020304" pitchFamily="18" charset="0"/>
              </a:rPr>
              <a:t>C# là ngôn ngữ lập trình hiện đại, hướng đối tượng và nó được xây dựng trên nền tảng của hai ngôn ngữ mạnh nhất là C++ và Java</a:t>
            </a:r>
            <a:r>
              <a:rPr lang="en-US" sz="35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3500" dirty="0">
                <a:solidFill>
                  <a:schemeClr val="tx1">
                    <a:lumMod val="95000"/>
                    <a:lumOff val="5000"/>
                  </a:schemeClr>
                </a:solidFill>
                <a:latin typeface="Times New Roman" panose="02020603050405020304" pitchFamily="18" charset="0"/>
                <a:cs typeface="Times New Roman" panose="02020603050405020304" pitchFamily="18" charset="0"/>
              </a:rPr>
              <a:t>C# với sự hỗ trợ mạnh mẽ của .NET Framework giúp cho việc tạo một ứng dụng Windows Forms </a:t>
            </a:r>
            <a:r>
              <a:rPr lang="en-US" sz="3500" dirty="0" smtClean="0">
                <a:solidFill>
                  <a:schemeClr val="tx1">
                    <a:lumMod val="95000"/>
                    <a:lumOff val="5000"/>
                  </a:schemeClr>
                </a:solidFill>
                <a:latin typeface="Times New Roman" panose="02020603050405020304" pitchFamily="18" charset="0"/>
                <a:cs typeface="Times New Roman" panose="02020603050405020304" pitchFamily="18" charset="0"/>
              </a:rPr>
              <a:t>trở </a:t>
            </a:r>
            <a:r>
              <a:rPr lang="en-US" sz="3500" dirty="0">
                <a:solidFill>
                  <a:schemeClr val="tx1">
                    <a:lumMod val="95000"/>
                    <a:lumOff val="5000"/>
                  </a:schemeClr>
                </a:solidFill>
                <a:latin typeface="Times New Roman" panose="02020603050405020304" pitchFamily="18" charset="0"/>
                <a:cs typeface="Times New Roman" panose="02020603050405020304" pitchFamily="18" charset="0"/>
              </a:rPr>
              <a:t>nên rất dễ dàng.</a:t>
            </a:r>
          </a:p>
          <a:p>
            <a:endParaRPr lang="en-US" dirty="0"/>
          </a:p>
          <a:p>
            <a:endParaRPr lang="en-US" dirty="0"/>
          </a:p>
        </p:txBody>
      </p:sp>
    </p:spTree>
    <p:extLst>
      <p:ext uri="{BB962C8B-B14F-4D97-AF65-F5344CB8AC3E}">
        <p14:creationId xmlns:p14="http://schemas.microsoft.com/office/powerpoint/2010/main" val="239874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libri" panose="020F0502020204030204" pitchFamily="34" charset="0"/>
                <a:cs typeface="Calibri" panose="020F0502020204030204" pitchFamily="34" charset="0"/>
              </a:rPr>
              <a:t>Cơ bản về Winform (tiếp)</a:t>
            </a:r>
            <a:endParaRPr lang="en-US" dirty="0"/>
          </a:p>
        </p:txBody>
      </p:sp>
      <p:sp>
        <p:nvSpPr>
          <p:cNvPr id="3" name="Content Placeholder 2"/>
          <p:cNvSpPr>
            <a:spLocks noGrp="1"/>
          </p:cNvSpPr>
          <p:nvPr>
            <p:ph idx="1"/>
          </p:nvPr>
        </p:nvSpPr>
        <p:spPr>
          <a:xfrm>
            <a:off x="677334" y="1330037"/>
            <a:ext cx="8596668" cy="4711326"/>
          </a:xfrm>
        </p:spPr>
        <p:txBody>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Textbox</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Textbox (ô nhập) là đối tượng để nhập văn bản vào. Đây cũng là một trong những control thông dụng nhất trong lập trình visual</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Một số thuộc tính: MaxLength; Multiline; ReadOnly;...</a:t>
            </a:r>
          </a:p>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Checkbox</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Checkbox (ô đánh dấu) tương tự như nút nhấn, chỉ khác là chúng dùng để biểu hiện trạng thái chuyển đổi giữa có/không (yes/no) hoặc tắt mở (on/off</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Một số thuộc tính: FlatStyle; Checked; CheckState;...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0454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1891"/>
            <a:ext cx="8596668" cy="1348509"/>
          </a:xfrm>
        </p:spPr>
        <p:txBody>
          <a:bodyPr/>
          <a:lstStyle/>
          <a:p>
            <a:r>
              <a:rPr lang="en-US" b="1" dirty="0">
                <a:solidFill>
                  <a:schemeClr val="tx1"/>
                </a:solidFill>
                <a:latin typeface="Calibri" panose="020F0502020204030204" pitchFamily="34" charset="0"/>
                <a:cs typeface="Calibri" panose="020F0502020204030204" pitchFamily="34" charset="0"/>
              </a:rPr>
              <a:t>Cơ bản về Winform (tiếp)</a:t>
            </a:r>
            <a:endParaRPr lang="en-US" dirty="0"/>
          </a:p>
        </p:txBody>
      </p:sp>
      <p:sp>
        <p:nvSpPr>
          <p:cNvPr id="3" name="Content Placeholder 2"/>
          <p:cNvSpPr>
            <a:spLocks noGrp="1"/>
          </p:cNvSpPr>
          <p:nvPr>
            <p:ph idx="1"/>
          </p:nvPr>
        </p:nvSpPr>
        <p:spPr>
          <a:xfrm>
            <a:off x="677334" y="1330036"/>
            <a:ext cx="8596668" cy="4711327"/>
          </a:xfrm>
        </p:spPr>
        <p:txBody>
          <a:bodyPr>
            <a:normAutofit lnSpcReduction="10000"/>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PictureBox</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PictureBox là một khung để hiển thị hình ảnh (bitmap, GIF, icon, JPEG) bên trong khung đó. Khi lập trình phần mềm cần phải sử dụng tới hình ảnh thì chúng ta không thể bỏ qua Control này.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Thuộc tính SizeMode thường được dùng nhất, để thay đổi cách hiển thị hình ảnh:</a:t>
            </a:r>
          </a:p>
          <a:p>
            <a:pPr lvl="0">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AutoSize: Tự động điều chỉnh kích cỡ ảnh.</a:t>
            </a:r>
          </a:p>
          <a:p>
            <a:pPr lvl="0">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CenterImage: Căn giữa ảnh.</a:t>
            </a:r>
          </a:p>
          <a:p>
            <a:pPr lvl="0">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Normal: Đặt góc trái phía trên của ảnh vào vị trí góc trái phía trên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của PictureBox.</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StretchImage: Giãn nở kích thước theo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PictureBox.</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5404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8764"/>
            <a:ext cx="8596668" cy="1431636"/>
          </a:xfrm>
        </p:spPr>
        <p:txBody>
          <a:bodyPr/>
          <a:lstStyle/>
          <a:p>
            <a:r>
              <a:rPr lang="en-US" b="1" dirty="0">
                <a:solidFill>
                  <a:schemeClr val="tx1"/>
                </a:solidFill>
                <a:latin typeface="Calibri" panose="020F0502020204030204" pitchFamily="34" charset="0"/>
                <a:cs typeface="Calibri" panose="020F0502020204030204" pitchFamily="34" charset="0"/>
              </a:rPr>
              <a:t>Cơ bản về Winform (tiếp)</a:t>
            </a:r>
            <a:endParaRPr lang="en-US" dirty="0"/>
          </a:p>
        </p:txBody>
      </p:sp>
      <p:sp>
        <p:nvSpPr>
          <p:cNvPr id="3" name="Content Placeholder 2"/>
          <p:cNvSpPr>
            <a:spLocks noGrp="1"/>
          </p:cNvSpPr>
          <p:nvPr>
            <p:ph idx="1"/>
          </p:nvPr>
        </p:nvSpPr>
        <p:spPr>
          <a:xfrm>
            <a:off x="677334" y="1343891"/>
            <a:ext cx="8596668" cy="4697471"/>
          </a:xfrm>
        </p:spPr>
        <p:txBody>
          <a:bodyPr>
            <a:normAutofit/>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MessageBox</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MessageBox là một lớp (class) nằm trong System.Windows.Forms có một phương thức </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Show</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để hiển thị thông báo. MessageBox không cài đặt trong form mà sẽ hiện lại trong 1 cửa sổ riêng. </a:t>
            </a: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MessageBox có nhiều kiểu thông báo khác nhau, bạn có thể tùy chọn thay đổi các nút nhất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MessageBoxButtons.&lt;loại nút</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&gt;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biểu tượng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MessageBoxIcon.&lt;loại icon&gt;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96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libri" panose="020F0502020204030204" pitchFamily="34" charset="0"/>
                <a:cs typeface="Calibri" panose="020F0502020204030204" pitchFamily="34" charset="0"/>
              </a:rPr>
              <a:t>Cơ bản về Winform (tiếp)</a:t>
            </a:r>
            <a:endParaRPr lang="en-US" dirty="0"/>
          </a:p>
        </p:txBody>
      </p:sp>
      <p:sp>
        <p:nvSpPr>
          <p:cNvPr id="3" name="Content Placeholder 2"/>
          <p:cNvSpPr>
            <a:spLocks noGrp="1"/>
          </p:cNvSpPr>
          <p:nvPr>
            <p:ph idx="1"/>
          </p:nvPr>
        </p:nvSpPr>
        <p:spPr>
          <a:xfrm>
            <a:off x="512617" y="1524001"/>
            <a:ext cx="9421091" cy="4517362"/>
          </a:xfrm>
        </p:spPr>
        <p:txBody>
          <a:bodyPr>
            <a:normAutofit/>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MessageBox</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Trong MessageBox cũng cần xử lí các sự kiện, sự kiện chính là khi click vào một button nào đó trên MessageBox.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Ví dụ sau xử lí sự kiện thoát chương trình:</a:t>
            </a:r>
          </a:p>
          <a:p>
            <a:pPr marL="0" lvl="0" indent="0" defTabSz="914400" eaLnBrk="0" fontAlgn="base" hangingPunct="0">
              <a:spcBef>
                <a:spcPct val="0"/>
              </a:spcBef>
              <a:spcAft>
                <a:spcPct val="0"/>
              </a:spcAft>
              <a:buClrTx/>
              <a:buSzTx/>
              <a:buNone/>
            </a:pPr>
            <a:r>
              <a:rPr lang="en-US" altLang="en-US" sz="2400" i="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DialogResult dlr = MessageBox.Show("Bạn muốn thoát chương trình</a:t>
            </a:r>
            <a:r>
              <a:rPr lang="en-US" altLang="en-US" sz="2400" i="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i="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Thông báo", MessageBoxButtons.YesNo, </a:t>
            </a:r>
            <a:r>
              <a:rPr lang="en-US" altLang="en-US" sz="2400" i="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MessageBoxIcon.Question);</a:t>
            </a:r>
            <a:endPar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400" i="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if</a:t>
            </a:r>
            <a:r>
              <a:rPr lang="en-US" altLang="en-US" sz="2400" i="1"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i="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(dlr == DialogResult.No) e.Cancel = true;</a:t>
            </a:r>
            <a:r>
              <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7148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Calibri" panose="020F0502020204030204" pitchFamily="34" charset="0"/>
                <a:cs typeface="Calibri" panose="020F0502020204030204" pitchFamily="34" charset="0"/>
              </a:rPr>
              <a:t>3. Tạo kết nối LAN</a:t>
            </a:r>
            <a:endParaRPr lang="en-US" sz="4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399309"/>
            <a:ext cx="8596668" cy="4642053"/>
          </a:xfrm>
        </p:spPr>
        <p:txBody>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Socket</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Kết nối mạng LAN sử dụng giao thức TCP/IP thông qua Socket. Socket là một điểm cuối (end-point) của liên kết truyền thông hai chiều (two-way communication) giữa hai chương trình chạy trên mạng.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Các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lớp Socket được sử dụng để biểu diễn kết nối giữa client và server,  được ràng buộc với một cổng port (thể hiện là một con số cụ thể) để các tầng TCP (TCP Layer) có thể định danh ứng dụng mà dữ liệu sẽ được gửi tới.</a:t>
            </a:r>
          </a:p>
          <a:p>
            <a:pPr marL="0" indent="0">
              <a:buNone/>
            </a:pPr>
            <a:endParaRPr lang="en-US" dirty="0"/>
          </a:p>
        </p:txBody>
      </p:sp>
    </p:spTree>
    <p:extLst>
      <p:ext uri="{BB962C8B-B14F-4D97-AF65-F5344CB8AC3E}">
        <p14:creationId xmlns:p14="http://schemas.microsoft.com/office/powerpoint/2010/main" val="4051550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343891"/>
            <a:ext cx="8596668" cy="4697471"/>
          </a:xfrm>
        </p:spPr>
        <p:txBody>
          <a:bodyPr/>
          <a:lstStyle/>
          <a:p>
            <a:pPr marL="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Server và </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Client</a:t>
            </a:r>
          </a:p>
          <a:p>
            <a:pPr>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Khi mới bắt đầu, tạo một Socket. Nếu chưa có kết nối sẵn, nó trở thành Server để tạo kết nối. Nếu đã có tín hiệu kết nối, nó đồng ý kết nối và trở thành Client.</a:t>
            </a:r>
          </a:p>
          <a:p>
            <a:pPr>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Server khởi tạo một kết nối tới một địa chỉ IP và một cổng xác định. Sau đó Server sẽ ngồi lắng nghe tín hiệu từ Client thông qua phương thức Bind và Listen.</a:t>
            </a:r>
          </a:p>
          <a:p>
            <a:pPr>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Client kết nối với Server cũng qua một địa chỉ IP và cổng xác định. Nếu đồng ý kết nối, nó sẽ gửi tín hiệu để Server nhận biết. Lúc này Server sẽ Accept, 2 bên đã thông nhau, có thể truyền nhận dữ liệu.</a:t>
            </a:r>
          </a:p>
          <a:p>
            <a:pPr marL="0" indent="0">
              <a:buNone/>
            </a:pPr>
            <a:endParaRPr lang="en-US" dirty="0"/>
          </a:p>
        </p:txBody>
      </p:sp>
    </p:spTree>
    <p:extLst>
      <p:ext uri="{BB962C8B-B14F-4D97-AF65-F5344CB8AC3E}">
        <p14:creationId xmlns:p14="http://schemas.microsoft.com/office/powerpoint/2010/main" val="2797444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5328" y="609600"/>
            <a:ext cx="6240636" cy="5943600"/>
          </a:xfrm>
          <a:prstGeom prst="rect">
            <a:avLst/>
          </a:prstGeom>
        </p:spPr>
      </p:pic>
    </p:spTree>
    <p:extLst>
      <p:ext uri="{BB962C8B-B14F-4D97-AF65-F5344CB8AC3E}">
        <p14:creationId xmlns:p14="http://schemas.microsoft.com/office/powerpoint/2010/main" val="1893934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1673"/>
            <a:ext cx="8596668" cy="1708727"/>
          </a:xfrm>
        </p:spPr>
        <p:txBody>
          <a:bodyPr>
            <a:normAutofit/>
          </a:bodyPr>
          <a:lstStyle/>
          <a:p>
            <a:r>
              <a:rPr lang="en-US" sz="4400" b="1" dirty="0" smtClean="0">
                <a:solidFill>
                  <a:schemeClr val="tx1"/>
                </a:solidFill>
                <a:latin typeface="Calibri" panose="020F0502020204030204" pitchFamily="34" charset="0"/>
                <a:cs typeface="Calibri" panose="020F0502020204030204" pitchFamily="34" charset="0"/>
              </a:rPr>
              <a:t>4. Game cờ Caro kết nối mạng LAN</a:t>
            </a:r>
            <a:endParaRPr lang="en-US" sz="4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942109"/>
            <a:ext cx="8596668" cy="5099253"/>
          </a:xfrm>
        </p:spPr>
        <p:txBody>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Giao diện</a:t>
            </a:r>
          </a:p>
          <a:p>
            <a:pPr marL="0" indent="0">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7333" y="1343891"/>
            <a:ext cx="8757612" cy="5292435"/>
          </a:xfrm>
          <a:prstGeom prst="rect">
            <a:avLst/>
          </a:prstGeom>
        </p:spPr>
      </p:pic>
    </p:spTree>
    <p:extLst>
      <p:ext uri="{BB962C8B-B14F-4D97-AF65-F5344CB8AC3E}">
        <p14:creationId xmlns:p14="http://schemas.microsoft.com/office/powerpoint/2010/main" val="282223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4400"/>
            <a:ext cx="8596668" cy="1016000"/>
          </a:xfrm>
        </p:spPr>
        <p:txBody>
          <a:bodyPr>
            <a:norm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Cách kết nối giữa Server và Client</a:t>
            </a:r>
          </a:p>
        </p:txBody>
      </p:sp>
      <p:sp>
        <p:nvSpPr>
          <p:cNvPr id="3" name="Content Placeholder 2"/>
          <p:cNvSpPr>
            <a:spLocks noGrp="1"/>
          </p:cNvSpPr>
          <p:nvPr>
            <p:ph idx="1"/>
          </p:nvPr>
        </p:nvSpPr>
        <p:spPr>
          <a:xfrm>
            <a:off x="677334" y="1676399"/>
            <a:ext cx="8596668" cy="4364963"/>
          </a:xfrm>
        </p:spPr>
        <p:txBody>
          <a:bodyPr/>
          <a:lstStyle/>
          <a:p>
            <a:pPr marL="0" indent="0">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Khi khởi động, nhấn Connect. </a:t>
            </a: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Nếu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là Server sẽ hiện ra MessageBox hướng dẫn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Nếu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là Client thì sẽ hiện ra MessageBox thông báo đã kết nối được.</a:t>
            </a:r>
          </a:p>
          <a:p>
            <a:pPr marL="0" indent="0">
              <a:buNone/>
            </a:pPr>
            <a:endParaRPr lang="en-US" dirty="0"/>
          </a:p>
        </p:txBody>
      </p:sp>
    </p:spTree>
    <p:extLst>
      <p:ext uri="{BB962C8B-B14F-4D97-AF65-F5344CB8AC3E}">
        <p14:creationId xmlns:p14="http://schemas.microsoft.com/office/powerpoint/2010/main" val="3475808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677334" y="609600"/>
            <a:ext cx="8314266" cy="5361709"/>
          </a:xfrm>
          <a:prstGeom prst="rect">
            <a:avLst/>
          </a:prstGeom>
        </p:spPr>
      </p:pic>
      <p:sp>
        <p:nvSpPr>
          <p:cNvPr id="5" name="Rectangle 4"/>
          <p:cNvSpPr/>
          <p:nvPr/>
        </p:nvSpPr>
        <p:spPr>
          <a:xfrm>
            <a:off x="4481782" y="5971309"/>
            <a:ext cx="987771" cy="460895"/>
          </a:xfrm>
          <a:prstGeom prst="rect">
            <a:avLst/>
          </a:prstGeom>
        </p:spPr>
        <p:txBody>
          <a:bodyPr wrap="none">
            <a:spAutoFit/>
          </a:bodyPr>
          <a:lstStyle/>
          <a:p>
            <a:pPr algn="ctr">
              <a:lnSpc>
                <a:spcPct val="107000"/>
              </a:lnSpc>
              <a:spcAft>
                <a:spcPts val="0"/>
              </a:spcAft>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Server</a:t>
            </a:r>
          </a:p>
        </p:txBody>
      </p:sp>
    </p:spTree>
    <p:extLst>
      <p:ext uri="{BB962C8B-B14F-4D97-AF65-F5344CB8AC3E}">
        <p14:creationId xmlns:p14="http://schemas.microsoft.com/office/powerpoint/2010/main" val="1697121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1"/>
                </a:solidFill>
                <a:latin typeface="Calibri" panose="020F0502020204030204" pitchFamily="34" charset="0"/>
                <a:cs typeface="Calibri" panose="020F0502020204030204" pitchFamily="34" charset="0"/>
              </a:rPr>
              <a:t>Đặc trưng của C#</a:t>
            </a:r>
            <a:endParaRPr lang="en-US" sz="48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451429"/>
            <a:ext cx="9468152" cy="4589933"/>
          </a:xfrm>
        </p:spPr>
        <p:txBody>
          <a:bodyPr/>
          <a:lstStyle/>
          <a:p>
            <a:pPr>
              <a:buFont typeface="Wingdings" panose="05000000000000000000" pitchFamily="2" charset="2"/>
              <a:buChar char="Ø"/>
            </a:pPr>
            <a:r>
              <a:rPr lang="en-US" sz="4400" dirty="0">
                <a:solidFill>
                  <a:schemeClr val="tx1">
                    <a:lumMod val="95000"/>
                    <a:lumOff val="5000"/>
                  </a:schemeClr>
                </a:solidFill>
                <a:latin typeface="Times New Roman" panose="02020603050405020304" pitchFamily="18" charset="0"/>
                <a:cs typeface="Times New Roman" panose="02020603050405020304" pitchFamily="18" charset="0"/>
              </a:rPr>
              <a:t>C# là ngôn ngữ đơn giản</a:t>
            </a:r>
          </a:p>
          <a:p>
            <a:pPr>
              <a:buFont typeface="Wingdings" panose="05000000000000000000" pitchFamily="2" charset="2"/>
              <a:buChar char="Ø"/>
            </a:pPr>
            <a:r>
              <a:rPr lang="en-US" sz="4400" dirty="0">
                <a:solidFill>
                  <a:schemeClr val="tx1">
                    <a:lumMod val="95000"/>
                    <a:lumOff val="5000"/>
                  </a:schemeClr>
                </a:solidFill>
                <a:latin typeface="Times New Roman" panose="02020603050405020304" pitchFamily="18" charset="0"/>
                <a:cs typeface="Times New Roman" panose="02020603050405020304" pitchFamily="18" charset="0"/>
              </a:rPr>
              <a:t>C# là ngôn ngữ hiện đại</a:t>
            </a:r>
          </a:p>
          <a:p>
            <a:pPr>
              <a:buFont typeface="Wingdings" panose="05000000000000000000" pitchFamily="2" charset="2"/>
              <a:buChar char="Ø"/>
            </a:pPr>
            <a:r>
              <a:rPr lang="en-US" sz="4400" dirty="0">
                <a:solidFill>
                  <a:schemeClr val="tx1">
                    <a:lumMod val="95000"/>
                    <a:lumOff val="5000"/>
                  </a:schemeClr>
                </a:solidFill>
                <a:latin typeface="Times New Roman" panose="02020603050405020304" pitchFamily="18" charset="0"/>
                <a:cs typeface="Times New Roman" panose="02020603050405020304" pitchFamily="18" charset="0"/>
              </a:rPr>
              <a:t>C# là một ngôn ngữ lập </a:t>
            </a:r>
            <a:r>
              <a:rPr lang="en-US" sz="4400" dirty="0" smtClean="0">
                <a:solidFill>
                  <a:schemeClr val="tx1">
                    <a:lumMod val="95000"/>
                    <a:lumOff val="5000"/>
                  </a:schemeClr>
                </a:solidFill>
                <a:latin typeface="Times New Roman" panose="02020603050405020304" pitchFamily="18" charset="0"/>
                <a:cs typeface="Times New Roman" panose="02020603050405020304" pitchFamily="18" charset="0"/>
              </a:rPr>
              <a:t>trình    thuần</a:t>
            </a:r>
            <a:r>
              <a:rPr lang="en-US" sz="4400" dirty="0">
                <a:solidFill>
                  <a:schemeClr val="tx1">
                    <a:lumMod val="95000"/>
                    <a:lumOff val="5000"/>
                  </a:schemeClr>
                </a:solidFill>
                <a:latin typeface="Times New Roman" panose="02020603050405020304" pitchFamily="18" charset="0"/>
                <a:cs typeface="Times New Roman" panose="02020603050405020304" pitchFamily="18" charset="0"/>
              </a:rPr>
              <a:t> hướng đối tượng</a:t>
            </a:r>
          </a:p>
          <a:p>
            <a:pPr>
              <a:buFont typeface="Wingdings" panose="05000000000000000000" pitchFamily="2" charset="2"/>
              <a:buChar char="Ø"/>
            </a:pPr>
            <a:r>
              <a:rPr lang="en-US" sz="4400" dirty="0">
                <a:solidFill>
                  <a:schemeClr val="tx1">
                    <a:lumMod val="95000"/>
                    <a:lumOff val="5000"/>
                  </a:schemeClr>
                </a:solidFill>
                <a:latin typeface="Times New Roman" panose="02020603050405020304" pitchFamily="18" charset="0"/>
                <a:cs typeface="Times New Roman" panose="02020603050405020304" pitchFamily="18" charset="0"/>
              </a:rPr>
              <a:t>C# là một ngôn ngữ ít từ khóa</a:t>
            </a:r>
          </a:p>
          <a:p>
            <a:endParaRPr lang="en-US" dirty="0"/>
          </a:p>
        </p:txBody>
      </p:sp>
    </p:spTree>
    <p:extLst>
      <p:ext uri="{BB962C8B-B14F-4D97-AF65-F5344CB8AC3E}">
        <p14:creationId xmlns:p14="http://schemas.microsoft.com/office/powerpoint/2010/main" val="3716228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677335" y="609600"/>
            <a:ext cx="8289212" cy="5424836"/>
          </a:xfrm>
          <a:prstGeom prst="rect">
            <a:avLst/>
          </a:prstGeom>
        </p:spPr>
      </p:pic>
      <p:sp>
        <p:nvSpPr>
          <p:cNvPr id="5" name="Rectangle 4"/>
          <p:cNvSpPr/>
          <p:nvPr/>
        </p:nvSpPr>
        <p:spPr>
          <a:xfrm>
            <a:off x="4508231" y="6033792"/>
            <a:ext cx="934871" cy="461665"/>
          </a:xfrm>
          <a:prstGeom prst="rect">
            <a:avLst/>
          </a:prstGeom>
        </p:spPr>
        <p:txBody>
          <a:bodyPr wrap="none">
            <a:spAutoFit/>
          </a:bodyPr>
          <a:lstStyle/>
          <a:p>
            <a:r>
              <a:rPr lang="en-US" sz="2400" dirty="0">
                <a:solidFill>
                  <a:schemeClr val="tx1">
                    <a:lumMod val="95000"/>
                    <a:lumOff val="5000"/>
                  </a:schemeClr>
                </a:solidFill>
                <a:latin typeface="Times New Roman" panose="02020603050405020304" pitchFamily="18" charset="0"/>
                <a:ea typeface="Calibri" panose="020F0502020204030204" pitchFamily="34" charset="0"/>
              </a:rPr>
              <a:t>Client</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1275243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51952" y="3169058"/>
            <a:ext cx="8596668" cy="3880773"/>
          </a:xfrm>
        </p:spPr>
        <p:txBody>
          <a:bodyPr/>
          <a:lstStyle/>
          <a:p>
            <a:endParaRPr lang="en-US" dirty="0"/>
          </a:p>
        </p:txBody>
      </p:sp>
      <p:sp>
        <p:nvSpPr>
          <p:cNvPr id="4" name="Rectangle 3"/>
          <p:cNvSpPr/>
          <p:nvPr/>
        </p:nvSpPr>
        <p:spPr>
          <a:xfrm>
            <a:off x="677334" y="262210"/>
            <a:ext cx="8466666" cy="856068"/>
          </a:xfrm>
          <a:prstGeom prst="rect">
            <a:avLst/>
          </a:prstGeom>
        </p:spPr>
        <p:txBody>
          <a:bodyPr wrap="square">
            <a:spAutoFit/>
          </a:bodyPr>
          <a:lstStyle/>
          <a:p>
            <a:pPr>
              <a:lnSpc>
                <a:spcPct val="107000"/>
              </a:lnSpc>
              <a:spcAft>
                <a:spcPts val="0"/>
              </a:spcAft>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Bên Server nhấn PLAY liên tục đến khi có thông báo sau hiện ra. Nhấn OK chương trình sẽ mở bàn cờ cho bên Server đi trước.</a:t>
            </a:r>
          </a:p>
        </p:txBody>
      </p:sp>
      <p:sp>
        <p:nvSpPr>
          <p:cNvPr id="5" name="Rectangle 2"/>
          <p:cNvSpPr>
            <a:spLocks noChangeArrowheads="1"/>
          </p:cNvSpPr>
          <p:nvPr/>
        </p:nvSpPr>
        <p:spPr bwMode="auto">
          <a:xfrm>
            <a:off x="1274618" y="10084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925" y="1118278"/>
            <a:ext cx="7190509" cy="51195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225358" y="6284800"/>
            <a:ext cx="73706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Hiện thông báo</a:t>
            </a:r>
            <a:endParaRPr kumimoji="0" lang="en-US" altLang="en-US" sz="24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478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387600"/>
            <a:ext cx="8596668" cy="3880773"/>
          </a:xfrm>
        </p:spPr>
        <p:txBody>
          <a:bodyPr/>
          <a:lstStyle/>
          <a:p>
            <a:endParaRPr lang="en-US" dirty="0"/>
          </a:p>
        </p:txBody>
      </p:sp>
      <p:sp>
        <p:nvSpPr>
          <p:cNvPr id="4" name="Rectangle 2"/>
          <p:cNvSpPr>
            <a:spLocks noChangeArrowheads="1"/>
          </p:cNvSpPr>
          <p:nvPr/>
        </p:nvSpPr>
        <p:spPr bwMode="auto">
          <a:xfrm>
            <a:off x="1205345" y="152400"/>
            <a:ext cx="133280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609600"/>
            <a:ext cx="7619680" cy="5423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290172" y="6037540"/>
            <a:ext cx="115546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Nhấn OK, bàn cờ đã mở</a:t>
            </a:r>
            <a:endParaRPr kumimoji="0" lang="en-US" altLang="en-US" sz="24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492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14944"/>
            <a:ext cx="8596668" cy="115455"/>
          </a:xfrm>
        </p:spPr>
        <p:txBody>
          <a:bodyPr>
            <a:normAutofit fontScale="90000"/>
          </a:bodyPr>
          <a:lstStyle/>
          <a:p>
            <a:endParaRPr lang="en-US" dirty="0"/>
          </a:p>
        </p:txBody>
      </p:sp>
      <p:sp>
        <p:nvSpPr>
          <p:cNvPr id="3" name="Content Placeholder 2"/>
          <p:cNvSpPr>
            <a:spLocks noGrp="1"/>
          </p:cNvSpPr>
          <p:nvPr>
            <p:ph idx="1"/>
          </p:nvPr>
        </p:nvSpPr>
        <p:spPr>
          <a:xfrm>
            <a:off x="677334" y="374073"/>
            <a:ext cx="8596668" cy="5667289"/>
          </a:xfrm>
        </p:spPr>
        <p:txBody>
          <a:bodyPr/>
          <a:lstStyle/>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Lúc này 2 bên đã kết nối với nhau, có thể đánh quân cờ qua lại. Khi nào đến lượt đánh thì chương trình sẽ mở bàn cờ và hiển thị quân cờ tương ứng với bên đó.</a:t>
            </a:r>
          </a:p>
          <a:p>
            <a:endParaRPr lang="en-US" dirty="0"/>
          </a:p>
        </p:txBody>
      </p:sp>
      <p:pic>
        <p:nvPicPr>
          <p:cNvPr id="4" name="Picture 3"/>
          <p:cNvPicPr/>
          <p:nvPr/>
        </p:nvPicPr>
        <p:blipFill>
          <a:blip r:embed="rId2"/>
          <a:stretch>
            <a:fillRect/>
          </a:stretch>
        </p:blipFill>
        <p:spPr>
          <a:xfrm>
            <a:off x="1629026" y="1573674"/>
            <a:ext cx="6693284" cy="4882544"/>
          </a:xfrm>
          <a:prstGeom prst="rect">
            <a:avLst/>
          </a:prstGeom>
        </p:spPr>
      </p:pic>
    </p:spTree>
    <p:extLst>
      <p:ext uri="{BB962C8B-B14F-4D97-AF65-F5344CB8AC3E}">
        <p14:creationId xmlns:p14="http://schemas.microsoft.com/office/powerpoint/2010/main" val="3736360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429491"/>
            <a:ext cx="8596668" cy="5611871"/>
          </a:xfrm>
        </p:spPr>
        <p:txBody>
          <a:bodyPr/>
          <a:lstStyle/>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Khi có người chơi thắng, chương trình sẽ hiển thị thông báo bên thắng và khóa bàn cờ lại.</a:t>
            </a:r>
          </a:p>
          <a:p>
            <a:endParaRPr lang="en-US" dirty="0"/>
          </a:p>
        </p:txBody>
      </p:sp>
      <p:pic>
        <p:nvPicPr>
          <p:cNvPr id="4" name="Picture 3"/>
          <p:cNvPicPr/>
          <p:nvPr/>
        </p:nvPicPr>
        <p:blipFill>
          <a:blip r:embed="rId2"/>
          <a:stretch>
            <a:fillRect/>
          </a:stretch>
        </p:blipFill>
        <p:spPr>
          <a:xfrm>
            <a:off x="1558635" y="1214582"/>
            <a:ext cx="7308274" cy="5435600"/>
          </a:xfrm>
          <a:prstGeom prst="rect">
            <a:avLst/>
          </a:prstGeom>
        </p:spPr>
      </p:pic>
    </p:spTree>
    <p:extLst>
      <p:ext uri="{BB962C8B-B14F-4D97-AF65-F5344CB8AC3E}">
        <p14:creationId xmlns:p14="http://schemas.microsoft.com/office/powerpoint/2010/main" val="3183646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Nếu muốn chơi ván mới, nhấn Menu -&gt; New Game hoặc sử dụng phím tắt Ctrl+Shift+N. Đối phương sẽ nhận được yêu cầu của bạn. Nhấn OK thì cả 2 cùng reset bàn cờ, chơi ván mới. Nhấn Cancel thì tiếp tục chơi, bên yêu cầu nhận được thông báo.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Yêu cầu gửi cho đối phương:</a:t>
            </a:r>
          </a:p>
          <a:p>
            <a:pPr marL="0" indent="0">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Thông báo khi không đồng ý: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chemeClr val="tx1">
                  <a:lumMod val="95000"/>
                  <a:lumOff val="5000"/>
                </a:schemeClr>
              </a:solidFill>
            </a:endParaRPr>
          </a:p>
        </p:txBody>
      </p:sp>
      <p:pic>
        <p:nvPicPr>
          <p:cNvPr id="8" name="Picture 7"/>
          <p:cNvPicPr/>
          <p:nvPr/>
        </p:nvPicPr>
        <p:blipFill rotWithShape="1">
          <a:blip r:embed="rId2"/>
          <a:srcRect b="2098"/>
          <a:stretch/>
        </p:blipFill>
        <p:spPr bwMode="auto">
          <a:xfrm>
            <a:off x="4468393" y="2104246"/>
            <a:ext cx="3103981" cy="2055984"/>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3"/>
          <a:srcRect l="1653"/>
          <a:stretch/>
        </p:blipFill>
        <p:spPr bwMode="auto">
          <a:xfrm>
            <a:off x="4516784" y="4334076"/>
            <a:ext cx="1845916" cy="18811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1381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Khi đối thủ thoát, sẽ có thông báo gửi về. Lúc này kết nối đã bị ngắt, chương trình như lúc mới khởi động.</a:t>
            </a:r>
          </a:p>
          <a:p>
            <a:pPr marL="0" indent="0">
              <a:buNone/>
            </a:pPr>
            <a:endParaRPr lang="en-US" dirty="0"/>
          </a:p>
        </p:txBody>
      </p:sp>
      <p:pic>
        <p:nvPicPr>
          <p:cNvPr id="4" name="Picture 3"/>
          <p:cNvPicPr/>
          <p:nvPr/>
        </p:nvPicPr>
        <p:blipFill>
          <a:blip r:embed="rId2"/>
          <a:stretch>
            <a:fillRect/>
          </a:stretch>
        </p:blipFill>
        <p:spPr>
          <a:xfrm>
            <a:off x="4251767" y="3029642"/>
            <a:ext cx="2079759" cy="2193521"/>
          </a:xfrm>
          <a:prstGeom prst="rect">
            <a:avLst/>
          </a:prstGeom>
        </p:spPr>
      </p:pic>
    </p:spTree>
    <p:extLst>
      <p:ext uri="{BB962C8B-B14F-4D97-AF65-F5344CB8AC3E}">
        <p14:creationId xmlns:p14="http://schemas.microsoft.com/office/powerpoint/2010/main" val="3631739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534" y="609600"/>
            <a:ext cx="7746230" cy="1320800"/>
          </a:xfrm>
        </p:spPr>
        <p:txBody>
          <a:bodyPr>
            <a:normAutofit/>
          </a:bodyPr>
          <a:lstStyle/>
          <a:p>
            <a:r>
              <a:rPr lang="en-US" sz="4400" b="1" dirty="0" smtClean="0">
                <a:solidFill>
                  <a:srgbClr val="FC2424"/>
                </a:solidFill>
                <a:latin typeface="StarsStripes" panose="00000400000000000000" pitchFamily="2" charset="0"/>
                <a:cs typeface="Calibri" panose="020F0502020204030204" pitchFamily="34" charset="0"/>
              </a:rPr>
              <a:t>THANK YOU FOR LISTENING</a:t>
            </a:r>
            <a:endParaRPr lang="en-US" sz="4400" b="1" dirty="0">
              <a:solidFill>
                <a:srgbClr val="FC2424"/>
              </a:solidFill>
              <a:latin typeface="StarsStripes" panose="00000400000000000000" pitchFamily="2" charset="0"/>
              <a:cs typeface="Calibri" panose="020F0502020204030204" pitchFamily="34" charset="0"/>
            </a:endParaRPr>
          </a:p>
        </p:txBody>
      </p:sp>
      <p:pic>
        <p:nvPicPr>
          <p:cNvPr id="6146" name="Picture 2" descr="Kết quả hình ảnh cho tết 2020 background"/>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942" b="9318"/>
          <a:stretch/>
        </p:blipFill>
        <p:spPr bwMode="auto">
          <a:xfrm>
            <a:off x="1896534" y="1385455"/>
            <a:ext cx="6527030" cy="533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931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latin typeface="Calibri" panose="020F0502020204030204" pitchFamily="34" charset="0"/>
                <a:cs typeface="Calibri" panose="020F0502020204030204" pitchFamily="34" charset="0"/>
              </a:rPr>
              <a:t>Cơ bản về ngôn ngữ lập trình C#</a:t>
            </a:r>
            <a:endParaRPr lang="en-US" sz="40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233055"/>
            <a:ext cx="8596668" cy="4808307"/>
          </a:xfrm>
        </p:spPr>
        <p:txBody>
          <a:bodyPr/>
          <a:lstStyle/>
          <a:p>
            <a:pPr marL="0" indent="0">
              <a:buNone/>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Những kiểu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dữ </a:t>
            </a: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liệu cơ bản:</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stretch>
            <a:fillRect/>
          </a:stretch>
        </p:blipFill>
        <p:spPr>
          <a:xfrm>
            <a:off x="1292211" y="1754310"/>
            <a:ext cx="8452152" cy="4615543"/>
          </a:xfrm>
          <a:prstGeom prst="rect">
            <a:avLst/>
          </a:prstGeom>
        </p:spPr>
      </p:pic>
    </p:spTree>
    <p:extLst>
      <p:ext uri="{BB962C8B-B14F-4D97-AF65-F5344CB8AC3E}">
        <p14:creationId xmlns:p14="http://schemas.microsoft.com/office/powerpoint/2010/main" val="4059441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latin typeface="Calibri" panose="020F0502020204030204" pitchFamily="34" charset="0"/>
                <a:cs typeface="Calibri" panose="020F0502020204030204" pitchFamily="34" charset="0"/>
              </a:rPr>
              <a:t>Cơ bản về ngôn ngữ lập trình C</a:t>
            </a:r>
            <a:r>
              <a:rPr lang="en-US" sz="4000" b="1" dirty="0" smtClean="0">
                <a:solidFill>
                  <a:schemeClr val="tx1"/>
                </a:solidFill>
                <a:latin typeface="Calibri" panose="020F0502020204030204" pitchFamily="34" charset="0"/>
                <a:cs typeface="Calibri" panose="020F0502020204030204" pitchFamily="34" charset="0"/>
              </a:rPr>
              <a:t># (tiếp)</a:t>
            </a:r>
            <a:endParaRPr lang="en-US" sz="4000" dirty="0"/>
          </a:p>
        </p:txBody>
      </p:sp>
      <p:sp>
        <p:nvSpPr>
          <p:cNvPr id="3" name="Content Placeholder 2"/>
          <p:cNvSpPr>
            <a:spLocks noGrp="1"/>
          </p:cNvSpPr>
          <p:nvPr>
            <p:ph idx="1"/>
          </p:nvPr>
        </p:nvSpPr>
        <p:spPr>
          <a:xfrm>
            <a:off x="677333" y="1399309"/>
            <a:ext cx="9159393" cy="4623580"/>
          </a:xfrm>
        </p:spPr>
        <p:txBody>
          <a:bodyPr>
            <a:normAutofit/>
          </a:bodyPr>
          <a:lstStyle/>
          <a:p>
            <a:pPr marL="0" indent="0">
              <a:buNone/>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Kiểu tham chiếu trong C</a:t>
            </a: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Kiểu object: Kiểu object là lớp cơ sở cơ bản cho tất cả kiểu dữ liệu trong C</a:t>
            </a:r>
            <a:r>
              <a:rPr lang="en-US" sz="26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Các kiểu object có thể được gán giá trị của bất kỳ kiểu, kiểu giá trị, kiểu tham chiếu, kiểu tự định nghĩa </a:t>
            </a:r>
            <a:r>
              <a:rPr lang="en-US" sz="2600" dirty="0" smtClean="0">
                <a:solidFill>
                  <a:schemeClr val="tx1">
                    <a:lumMod val="95000"/>
                    <a:lumOff val="5000"/>
                  </a:schemeClr>
                </a:solidFill>
                <a:latin typeface="Times New Roman" panose="02020603050405020304" pitchFamily="18" charset="0"/>
                <a:cs typeface="Times New Roman" panose="02020603050405020304" pitchFamily="18" charset="0"/>
              </a:rPr>
              <a:t>khác.</a:t>
            </a:r>
          </a:p>
          <a:p>
            <a:pP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Kiểu dynamic :Bạn có thể lưu giữ bất kỳ kiểu giá trị nào trong biến kiểu dữ liệu dynamic. Việc kiểm tra các kiểu biến này diễn ra tại run time</a:t>
            </a:r>
            <a:r>
              <a:rPr lang="en-US" sz="26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Kiểu string : Kiểu string trong C# cho phép bạn gán bất kỳ giá trị chuỗi nào cho một biến. </a:t>
            </a:r>
          </a:p>
        </p:txBody>
      </p:sp>
    </p:spTree>
    <p:extLst>
      <p:ext uri="{BB962C8B-B14F-4D97-AF65-F5344CB8AC3E}">
        <p14:creationId xmlns:p14="http://schemas.microsoft.com/office/powerpoint/2010/main" val="273748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8655"/>
            <a:ext cx="8596668" cy="1611745"/>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4" y="1025236"/>
            <a:ext cx="9228666" cy="5486399"/>
          </a:xfrm>
        </p:spPr>
        <p:txBody>
          <a:bodyPr>
            <a:normAutofit fontScale="92500" lnSpcReduction="20000"/>
          </a:bodyPr>
          <a:lstStyle/>
          <a:p>
            <a:pPr marL="0" indent="0">
              <a:buNone/>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Các câu lệnh điều kiện:</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If</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If...else </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Switch</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If...else lồng nhau. Switch lồng nhau</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Toán tử điều kiện ? :</a:t>
            </a:r>
          </a:p>
          <a:p>
            <a:pPr marL="0" indent="0">
              <a:buNone/>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Vòng lặp:</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While</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For</a:t>
            </a:r>
          </a:p>
          <a:p>
            <a:pPr>
              <a:buFont typeface="Wingdings" panose="05000000000000000000" pitchFamily="2" charset="2"/>
              <a:buChar char="Ø"/>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Do...while</a:t>
            </a:r>
          </a:p>
          <a:p>
            <a:pPr marL="0" indent="0">
              <a:buNone/>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Điều khiển vòng lặp</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break, continue</a:t>
            </a:r>
          </a:p>
          <a:p>
            <a:pPr marL="0" indent="0">
              <a:buNone/>
            </a:pPr>
            <a:endParaRPr lang="en-US" dirty="0" smtClean="0"/>
          </a:p>
        </p:txBody>
      </p:sp>
    </p:spTree>
    <p:extLst>
      <p:ext uri="{BB962C8B-B14F-4D97-AF65-F5344CB8AC3E}">
        <p14:creationId xmlns:p14="http://schemas.microsoft.com/office/powerpoint/2010/main" val="31282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3345"/>
            <a:ext cx="8596668" cy="1487055"/>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677334" y="1302327"/>
            <a:ext cx="8596668" cy="4739035"/>
          </a:xfrm>
        </p:spPr>
        <p:txBody>
          <a:bodyPr/>
          <a:lstStyle/>
          <a:p>
            <a:pPr marL="0" indent="0">
              <a:buNone/>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Tính đóng gói trong C#:</a:t>
            </a:r>
          </a:p>
          <a:p>
            <a:pPr marL="0" indent="0">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Tính đóng gói, trong phương pháp lập trình hướng đối tượng, ngăn cản việc truy cập tới chi tiết của trình triển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khai. Các phạm vi truy nhập:</a:t>
            </a:r>
          </a:p>
          <a:p>
            <a:pPr>
              <a:buFont typeface="Wingdings" panose="05000000000000000000" pitchFamily="2" charset="2"/>
              <a:buChar char="Ø"/>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Public</a:t>
            </a:r>
          </a:p>
          <a:p>
            <a:pPr>
              <a:buFont typeface="Wingdings" panose="05000000000000000000" pitchFamily="2" charset="2"/>
              <a:buChar char="Ø"/>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Private</a:t>
            </a:r>
          </a:p>
          <a:p>
            <a:pPr>
              <a:buFont typeface="Wingdings" panose="05000000000000000000" pitchFamily="2" charset="2"/>
              <a:buChar char="Ø"/>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Protected</a:t>
            </a:r>
          </a:p>
          <a:p>
            <a:pPr>
              <a:buFont typeface="Wingdings" panose="05000000000000000000" pitchFamily="2" charset="2"/>
              <a:buChar char="Ø"/>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Internal </a:t>
            </a:r>
          </a:p>
          <a:p>
            <a:pPr>
              <a:buFont typeface="Wingdings" panose="05000000000000000000" pitchFamily="2" charset="2"/>
              <a:buChar char="Ø"/>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Protected Internal</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64000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1782"/>
            <a:ext cx="8596668" cy="1528618"/>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304800" y="1149927"/>
            <a:ext cx="10363201" cy="5223164"/>
          </a:xfrm>
        </p:spPr>
        <p:txBody>
          <a:bodyPr>
            <a:normAutofit/>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Phương thức (Hàm)</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Một phương thức là một nhóm lệnh cùng nhau thực hiện một tác vụ. Mỗi chương trình C# có ít nhất một lớp với một phương thức là Main.</a:t>
            </a:r>
          </a:p>
          <a:p>
            <a:pPr>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Định nghĩa phương thức trong C#:</a:t>
            </a: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&lt;Access Specifier&gt; &lt;Kiểu_trả_về</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&gt;</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 &lt;tên_phương_thức</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&gt; (</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danh_sách_tham_số)</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phần </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thân phương </a:t>
            </a: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thức</a:t>
            </a:r>
          </a:p>
          <a:p>
            <a:pPr marL="0" indent="0">
              <a:buNone/>
            </a:pP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Gọi phương thức trong C#:</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Bạn có thể gọi một phương thức bởi sử dụng tên của phương thức đó kèm theo danh sách tham số để phương thức đó được thực hiện.</a:t>
            </a:r>
          </a:p>
          <a:p>
            <a:pPr marL="0" indent="0">
              <a:buNone/>
            </a:pPr>
            <a:endParaRPr lang="en-US" dirty="0"/>
          </a:p>
        </p:txBody>
      </p:sp>
    </p:spTree>
    <p:extLst>
      <p:ext uri="{BB962C8B-B14F-4D97-AF65-F5344CB8AC3E}">
        <p14:creationId xmlns:p14="http://schemas.microsoft.com/office/powerpoint/2010/main" val="1735382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1782"/>
            <a:ext cx="8596668" cy="1528618"/>
          </a:xfrm>
        </p:spPr>
        <p:txBody>
          <a:bodyPr/>
          <a:lstStyle/>
          <a:p>
            <a:r>
              <a:rPr lang="en-US" b="1" dirty="0">
                <a:solidFill>
                  <a:schemeClr val="tx1"/>
                </a:solidFill>
                <a:latin typeface="Calibri" panose="020F0502020204030204" pitchFamily="34" charset="0"/>
                <a:cs typeface="Calibri" panose="020F0502020204030204" pitchFamily="34" charset="0"/>
              </a:rPr>
              <a:t>Cơ bản về ngôn ngữ lập trình C# (tiếp)</a:t>
            </a:r>
            <a:endParaRPr lang="en-US" dirty="0"/>
          </a:p>
        </p:txBody>
      </p:sp>
      <p:sp>
        <p:nvSpPr>
          <p:cNvPr id="3" name="Content Placeholder 2"/>
          <p:cNvSpPr>
            <a:spLocks noGrp="1"/>
          </p:cNvSpPr>
          <p:nvPr>
            <p:ph idx="1"/>
          </p:nvPr>
        </p:nvSpPr>
        <p:spPr>
          <a:xfrm>
            <a:off x="526473" y="1052946"/>
            <a:ext cx="9421091" cy="5541818"/>
          </a:xfrm>
        </p:spPr>
        <p:txBody>
          <a:bodyPr>
            <a:noAutofit/>
          </a:bodyPr>
          <a:lstStyle/>
          <a:p>
            <a:pPr marL="0" indent="0">
              <a:buNone/>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Enum</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Một Enumeration (liệt kê) là một tập hợp các hằng số nguyên được đặt tên. Một kiểu enum được khai báo bởi sử dụng từ khóa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enum</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trong C</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Các kiểu liệt kê trong C# là kiểu dữ liệu giá trị. Nói cách khác, kiểu liệt kê chứa các giá trị của nó và không thể kế thừa hoặc không thể truyền tính kế thừa</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Khai báo biến enum trong C#:</a:t>
            </a:r>
          </a:p>
          <a:p>
            <a:pPr marL="0" indent="0">
              <a:buNone/>
            </a:pPr>
            <a:r>
              <a:rPr lang="en-US" sz="2400" i="1" dirty="0" smtClean="0">
                <a:solidFill>
                  <a:schemeClr val="tx1">
                    <a:lumMod val="95000"/>
                    <a:lumOff val="5000"/>
                  </a:schemeClr>
                </a:solidFill>
                <a:latin typeface="Times New Roman" panose="02020603050405020304" pitchFamily="18" charset="0"/>
                <a:cs typeface="Times New Roman" panose="02020603050405020304" pitchFamily="18" charset="0"/>
              </a:rPr>
              <a:t>enum </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&lt;tên_enum&gt;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   danh_sách_enum</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742267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270</TotalTime>
  <Words>1793</Words>
  <Application>Microsoft Office PowerPoint</Application>
  <PresentationFormat>Widescreen</PresentationFormat>
  <Paragraphs>180</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Canon</vt:lpstr>
      <vt:lpstr>StarsStripes</vt:lpstr>
      <vt:lpstr>Times New Roman</vt:lpstr>
      <vt:lpstr>Trebuchet MS</vt:lpstr>
      <vt:lpstr>Wingdings</vt:lpstr>
      <vt:lpstr>Wingdings 3</vt:lpstr>
      <vt:lpstr>Facet</vt:lpstr>
      <vt:lpstr>BÁO CÁO MÔN HỌC PROJECT I</vt:lpstr>
      <vt:lpstr>1. Ngôn ngữ lập trình C#</vt:lpstr>
      <vt:lpstr>Đặc trưng của C#</vt:lpstr>
      <vt:lpstr>Cơ bản về ngôn ngữ lập trình C#</vt:lpstr>
      <vt:lpstr>Cơ bản về ngôn ngữ lập trình C# (tiếp)</vt:lpstr>
      <vt:lpstr>Cơ bản về ngôn ngữ lập trình C# (tiếp)</vt:lpstr>
      <vt:lpstr>Cơ bản về ngôn ngữ lập trình C# (tiếp)</vt:lpstr>
      <vt:lpstr>Cơ bản về ngôn ngữ lập trình C# (tiếp)</vt:lpstr>
      <vt:lpstr>Cơ bản về ngôn ngữ lập trình C# (tiếp)</vt:lpstr>
      <vt:lpstr>Cơ bản về ngôn ngữ lập trình C# (tiếp)</vt:lpstr>
      <vt:lpstr>Cơ bản về ngôn ngữ lập trình C# (tiếp)</vt:lpstr>
      <vt:lpstr>Cơ bản về ngôn ngữ lập trình C# (tiếp)</vt:lpstr>
      <vt:lpstr>Cơ bản về ngôn ngữ lập trình C# (tiếp)</vt:lpstr>
      <vt:lpstr>Cơ bản về ngôn ngữ lập trình C# (tiếp)</vt:lpstr>
      <vt:lpstr>Cơ bản về ngôn ngữ lập trình C# (tiếp)</vt:lpstr>
      <vt:lpstr>2. Winform</vt:lpstr>
      <vt:lpstr>Cơ bản về Winform</vt:lpstr>
      <vt:lpstr>Cơ bản về Winform (tiếp)</vt:lpstr>
      <vt:lpstr>Cơ bản về Winform (tiếp)</vt:lpstr>
      <vt:lpstr>Cơ bản về Winform (tiếp)</vt:lpstr>
      <vt:lpstr>Cơ bản về Winform (tiếp)</vt:lpstr>
      <vt:lpstr>Cơ bản về Winform (tiếp)</vt:lpstr>
      <vt:lpstr>Cơ bản về Winform (tiếp)</vt:lpstr>
      <vt:lpstr>3. Tạo kết nối LAN</vt:lpstr>
      <vt:lpstr>PowerPoint Presentation</vt:lpstr>
      <vt:lpstr>PowerPoint Presentation</vt:lpstr>
      <vt:lpstr>4. Game cờ Caro kết nối mạng LAN</vt:lpstr>
      <vt:lpstr>Cách kết nối giữa Server và Client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44</cp:revision>
  <dcterms:created xsi:type="dcterms:W3CDTF">2020-01-05T13:03:31Z</dcterms:created>
  <dcterms:modified xsi:type="dcterms:W3CDTF">2020-01-11T03:23:25Z</dcterms:modified>
</cp:coreProperties>
</file>