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1" r:id="rId3"/>
    <p:sldId id="270" r:id="rId4"/>
    <p:sldId id="272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3" r:id="rId14"/>
    <p:sldId id="274" r:id="rId15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1553" autoAdjust="0"/>
  </p:normalViewPr>
  <p:slideViewPr>
    <p:cSldViewPr snapToGrid="0">
      <p:cViewPr varScale="1">
        <p:scale>
          <a:sx n="104" d="100"/>
          <a:sy n="104" d="100"/>
        </p:scale>
        <p:origin x="19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DF05-0A7B-46F2-B16E-53A01B5BFD86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976C9-11C4-4EA0-AA5A-F69C259F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0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76C9-11C4-4EA0-AA5A-F69C259F03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9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76C9-11C4-4EA0-AA5A-F69C259F03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1"/>
          <p:cNvGrpSpPr>
            <a:grpSpLocks/>
          </p:cNvGrpSpPr>
          <p:nvPr userDrawn="1"/>
        </p:nvGrpSpPr>
        <p:grpSpPr bwMode="auto">
          <a:xfrm>
            <a:off x="193675" y="127000"/>
            <a:ext cx="9451975" cy="501650"/>
            <a:chOff x="179388" y="90488"/>
            <a:chExt cx="8724900" cy="50165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79388" y="520701"/>
              <a:ext cx="8716108" cy="71437"/>
            </a:xfrm>
            <a:custGeom>
              <a:avLst/>
              <a:gdLst>
                <a:gd name="G0" fmla="+- 585 0 0"/>
              </a:gdLst>
              <a:ahLst/>
              <a:cxnLst>
                <a:cxn ang="0">
                  <a:pos x="0" y="0"/>
                </a:cxn>
                <a:cxn ang="0">
                  <a:pos x="585" y="0"/>
                </a:cxn>
                <a:cxn ang="0">
                  <a:pos x="585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585" y="0"/>
                  </a:lnTo>
                  <a:lnTo>
                    <a:pt x="585" y="1000"/>
                  </a:lnTo>
                  <a:lnTo>
                    <a:pt x="0" y="100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chemeClr val="bg1">
                <a:lumMod val="65000"/>
                <a:alpha val="80000"/>
              </a:schemeClr>
            </a:solidFill>
            <a:ln w="25400">
              <a:solidFill>
                <a:schemeClr val="bg1">
                  <a:lumMod val="65000"/>
                  <a:alpha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lang="ko-KR" altLang="ko-KR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50088" y="90488"/>
              <a:ext cx="1854200" cy="4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5888943" y="80964"/>
            <a:ext cx="1716352" cy="3698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Confidential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3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0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6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8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7785-1ACB-46E8-BF9D-19DB2FAEEEE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A17C-22D1-4945-84C3-2D5BD1A4C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73237"/>
              </p:ext>
            </p:extLst>
          </p:nvPr>
        </p:nvGraphicFramePr>
        <p:xfrm>
          <a:off x="198783" y="722145"/>
          <a:ext cx="9438832" cy="601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9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9416"/>
              </a:tblGrid>
              <a:tr h="601817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Charge port Comparison Chart</a:t>
            </a:r>
            <a:endParaRPr lang="ko-KR" altLang="en-US" sz="2400" b="1" dirty="0">
              <a:solidFill>
                <a:srgbClr val="000000"/>
              </a:solidFill>
              <a:latin typeface="Arial" panose="020B0604020202020204" pitchFamily="34" charset="0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30" t="3275"/>
          <a:stretch/>
        </p:blipFill>
        <p:spPr>
          <a:xfrm>
            <a:off x="537078" y="1317005"/>
            <a:ext cx="1489996" cy="18368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783" y="722145"/>
            <a:ext cx="2893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&lt;YURA </a:t>
            </a:r>
            <a:r>
              <a:rPr lang="ko-KR" altLang="en-US" sz="1100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컨셉</a:t>
            </a:r>
            <a:r>
              <a:rPr lang="ko-KR" altLang="en-US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설계</a:t>
            </a:r>
            <a:r>
              <a:rPr lang="en-US" altLang="ko-KR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최신</a:t>
            </a:r>
            <a:r>
              <a:rPr lang="en-US" altLang="ko-KR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)&gt;</a:t>
            </a:r>
            <a:endParaRPr lang="ko-KR" altLang="en-US" sz="11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3053935"/>
            <a:ext cx="4694897" cy="323030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918199" y="722145"/>
            <a:ext cx="28937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&lt;CANOO</a:t>
            </a:r>
            <a:r>
              <a:rPr lang="ko-KR" altLang="en-US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社 </a:t>
            </a:r>
            <a:r>
              <a:rPr lang="en-US" altLang="ko-KR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RFQ </a:t>
            </a:r>
            <a:r>
              <a:rPr lang="ko-KR" altLang="en-US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반영 </a:t>
            </a:r>
            <a:r>
              <a:rPr lang="ko-KR" altLang="en-US" sz="1100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컨셉</a:t>
            </a:r>
            <a:r>
              <a:rPr lang="ko-KR" altLang="en-US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설계</a:t>
            </a:r>
            <a:r>
              <a:rPr lang="en-US" altLang="ko-KR" sz="11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</a:t>
            </a:r>
          </a:p>
          <a:p>
            <a:endParaRPr lang="en-US" altLang="ko-KR" sz="1100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※ 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기존 </a:t>
            </a:r>
            <a:r>
              <a:rPr lang="ko-KR" altLang="en-US" sz="11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컨셉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대비 추가 구조 반영 필요</a:t>
            </a:r>
            <a:endParaRPr lang="en-US" altLang="ko-KR" sz="11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</a:t>
            </a:r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</a:t>
            </a:r>
            <a:r>
              <a:rPr lang="ko-KR" altLang="en-US" sz="11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후면부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최소 </a:t>
            </a:r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IP67 </a:t>
            </a:r>
            <a:r>
              <a:rPr lang="ko-KR" altLang="en-US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만족</a:t>
            </a:r>
            <a:endParaRPr lang="en-US" altLang="ko-KR" sz="1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- 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나사 </a:t>
            </a:r>
            <a:r>
              <a:rPr lang="ko-KR" altLang="en-US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없이 조립 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필요</a:t>
            </a:r>
            <a:endParaRPr lang="en-US" altLang="ko-KR" sz="11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- 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브라켓 적용</a:t>
            </a:r>
            <a:endParaRPr lang="en-US" altLang="ko-KR" sz="1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- AC</a:t>
            </a:r>
            <a:r>
              <a:rPr lang="ko-KR" altLang="en-US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단</a:t>
            </a:r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DC</a:t>
            </a:r>
            <a:r>
              <a:rPr lang="ko-KR" altLang="en-US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단 와이어 경로 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반영</a:t>
            </a:r>
            <a:endParaRPr lang="en-US" altLang="ko-KR" sz="1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3203"/>
          <a:stretch/>
        </p:blipFill>
        <p:spPr>
          <a:xfrm>
            <a:off x="8137685" y="765477"/>
            <a:ext cx="1450216" cy="187273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918199" y="2202548"/>
            <a:ext cx="2893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예시</a:t>
            </a:r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en-US" altLang="ko-KR" sz="1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8783" y="977464"/>
            <a:ext cx="2893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예시</a:t>
            </a:r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en-US" altLang="ko-KR" sz="1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198" y="2956785"/>
            <a:ext cx="4485219" cy="3191509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5003234" y="2701058"/>
            <a:ext cx="4656333" cy="3740695"/>
            <a:chOff x="4852927" y="1617777"/>
            <a:chExt cx="4656333" cy="3740695"/>
          </a:xfrm>
        </p:grpSpPr>
        <p:cxnSp>
          <p:nvCxnSpPr>
            <p:cNvPr id="64" name="직선 화살표 연결선 63"/>
            <p:cNvCxnSpPr>
              <a:stCxn id="65" idx="2"/>
            </p:cNvCxnSpPr>
            <p:nvPr/>
          </p:nvCxnSpPr>
          <p:spPr>
            <a:xfrm>
              <a:off x="6499400" y="2981035"/>
              <a:ext cx="277075" cy="53109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993647" y="2611703"/>
              <a:ext cx="1011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 TERMINAL SEAL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직선 화살표 연결선 67"/>
            <p:cNvCxnSpPr>
              <a:stCxn id="69" idx="2"/>
            </p:cNvCxnSpPr>
            <p:nvPr/>
          </p:nvCxnSpPr>
          <p:spPr>
            <a:xfrm>
              <a:off x="8256156" y="1970654"/>
              <a:ext cx="629686" cy="39323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014557" y="1739822"/>
              <a:ext cx="483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SEAL</a:t>
              </a:r>
            </a:p>
          </p:txBody>
        </p:sp>
        <p:cxnSp>
          <p:nvCxnSpPr>
            <p:cNvPr id="70" name="직선 화살표 연결선 69"/>
            <p:cNvCxnSpPr>
              <a:stCxn id="71" idx="0"/>
            </p:cNvCxnSpPr>
            <p:nvPr/>
          </p:nvCxnSpPr>
          <p:spPr>
            <a:xfrm flipH="1" flipV="1">
              <a:off x="8678104" y="3512132"/>
              <a:ext cx="325404" cy="39658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497755" y="3908714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SEAL</a:t>
              </a:r>
              <a:endParaRPr lang="ko-KR" altLang="en-US" sz="9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직선 화살표 연결선 71"/>
            <p:cNvCxnSpPr>
              <a:stCxn id="73" idx="0"/>
            </p:cNvCxnSpPr>
            <p:nvPr/>
          </p:nvCxnSpPr>
          <p:spPr>
            <a:xfrm flipH="1" flipV="1">
              <a:off x="7185501" y="3847033"/>
              <a:ext cx="325404" cy="39658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005152" y="4243615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SEAL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직선 화살표 연결선 73"/>
            <p:cNvCxnSpPr>
              <a:stCxn id="75" idx="2"/>
            </p:cNvCxnSpPr>
            <p:nvPr/>
          </p:nvCxnSpPr>
          <p:spPr>
            <a:xfrm>
              <a:off x="7312271" y="2399309"/>
              <a:ext cx="629686" cy="39323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70672" y="2168477"/>
              <a:ext cx="483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SEAL</a:t>
              </a:r>
            </a:p>
          </p:txBody>
        </p:sp>
        <p:cxnSp>
          <p:nvCxnSpPr>
            <p:cNvPr id="100" name="직선 화살표 연결선 99"/>
            <p:cNvCxnSpPr>
              <a:stCxn id="101" idx="2"/>
            </p:cNvCxnSpPr>
            <p:nvPr/>
          </p:nvCxnSpPr>
          <p:spPr>
            <a:xfrm>
              <a:off x="5574756" y="2842535"/>
              <a:ext cx="675737" cy="47712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5069003" y="2611703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ACTUATOR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직선 화살표 연결선 104"/>
            <p:cNvCxnSpPr>
              <a:stCxn id="106" idx="2"/>
            </p:cNvCxnSpPr>
            <p:nvPr/>
          </p:nvCxnSpPr>
          <p:spPr>
            <a:xfrm>
              <a:off x="7780455" y="2241844"/>
              <a:ext cx="606335" cy="35107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416664" y="1734013"/>
              <a:ext cx="7275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 CABLE HEADER</a:t>
              </a:r>
            </a:p>
          </p:txBody>
        </p:sp>
        <p:cxnSp>
          <p:nvCxnSpPr>
            <p:cNvPr id="109" name="직선 화살표 연결선 108"/>
            <p:cNvCxnSpPr>
              <a:stCxn id="110" idx="2"/>
            </p:cNvCxnSpPr>
            <p:nvPr/>
          </p:nvCxnSpPr>
          <p:spPr>
            <a:xfrm>
              <a:off x="8860404" y="1987109"/>
              <a:ext cx="381591" cy="23900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8500538" y="1617777"/>
              <a:ext cx="719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COVER</a:t>
              </a:r>
            </a:p>
          </p:txBody>
        </p:sp>
        <p:cxnSp>
          <p:nvCxnSpPr>
            <p:cNvPr id="113" name="직선 화살표 연결선 112"/>
            <p:cNvCxnSpPr>
              <a:stCxn id="114" idx="2"/>
            </p:cNvCxnSpPr>
            <p:nvPr/>
          </p:nvCxnSpPr>
          <p:spPr>
            <a:xfrm>
              <a:off x="6910592" y="2584198"/>
              <a:ext cx="203964" cy="73546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486227" y="2353366"/>
              <a:ext cx="8487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TERMINALs</a:t>
              </a:r>
            </a:p>
          </p:txBody>
        </p:sp>
        <p:cxnSp>
          <p:nvCxnSpPr>
            <p:cNvPr id="118" name="직선 화살표 연결선 117"/>
            <p:cNvCxnSpPr>
              <a:stCxn id="119" idx="0"/>
            </p:cNvCxnSpPr>
            <p:nvPr/>
          </p:nvCxnSpPr>
          <p:spPr>
            <a:xfrm flipH="1" flipV="1">
              <a:off x="7598501" y="3650082"/>
              <a:ext cx="440038" cy="43775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7532786" y="4087841"/>
              <a:ext cx="1011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DC TERMINALs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직선 화살표 연결선 120"/>
            <p:cNvCxnSpPr>
              <a:stCxn id="122" idx="0"/>
            </p:cNvCxnSpPr>
            <p:nvPr/>
          </p:nvCxnSpPr>
          <p:spPr>
            <a:xfrm flipH="1" flipV="1">
              <a:off x="6523390" y="4110236"/>
              <a:ext cx="325404" cy="39658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343041" y="4506818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BRACKET</a:t>
              </a:r>
              <a:endParaRPr lang="ko-KR" altLang="en-US" sz="9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7" name="직선 화살표 연결선 146"/>
            <p:cNvCxnSpPr>
              <a:stCxn id="148" idx="0"/>
            </p:cNvCxnSpPr>
            <p:nvPr/>
          </p:nvCxnSpPr>
          <p:spPr>
            <a:xfrm flipH="1" flipV="1">
              <a:off x="5508959" y="4609303"/>
              <a:ext cx="325404" cy="39658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5328610" y="5005885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INLET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직선 화살표 연결선 148"/>
            <p:cNvCxnSpPr>
              <a:stCxn id="150" idx="0"/>
            </p:cNvCxnSpPr>
            <p:nvPr/>
          </p:nvCxnSpPr>
          <p:spPr>
            <a:xfrm flipH="1" flipV="1">
              <a:off x="5033276" y="4731058"/>
              <a:ext cx="325404" cy="39658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852927" y="5127640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DC CAP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77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37105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GROUND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및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DC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단자 적용 케이블 사이즈 확인 요청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※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발췌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: IEC 62196-1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인렛의 정격 전류 및 정격 전압 사양 요청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단자별 적용 전선 사양 요청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실 전류 프로파일 요청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altLang="ko-KR" sz="10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altLang="ko-KR" sz="10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전류 프로파일 제공 예정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정격 전류 및 전압 확인 가능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전선 사양 미정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하네스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RQF 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진행 안됨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→ 추후 공유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31" r="10099"/>
          <a:stretch/>
        </p:blipFill>
        <p:spPr>
          <a:xfrm>
            <a:off x="232150" y="1610200"/>
            <a:ext cx="3295978" cy="21563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022481" y="2140050"/>
            <a:ext cx="395927" cy="15885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22481" y="3465054"/>
            <a:ext cx="395927" cy="15885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22481" y="3142894"/>
            <a:ext cx="395927" cy="15885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84" y="1796317"/>
            <a:ext cx="2448838" cy="21013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05384" y="3581490"/>
            <a:ext cx="2448838" cy="31615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8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07294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액추에이터 위치 변경 가능 여부 문의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유라 검토 사항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패키지 간섭 없을 시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액추에이터 위치 조절 가능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43" y="1746769"/>
            <a:ext cx="1224404" cy="1863436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stCxn id="6" idx="1"/>
          </p:cNvCxnSpPr>
          <p:nvPr/>
        </p:nvCxnSpPr>
        <p:spPr>
          <a:xfrm flipH="1">
            <a:off x="2662280" y="1886239"/>
            <a:ext cx="647362" cy="2348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9642" y="1763128"/>
            <a:ext cx="1011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12684"/>
              </p:ext>
            </p:extLst>
          </p:nvPr>
        </p:nvGraphicFramePr>
        <p:xfrm>
          <a:off x="4976827" y="1939766"/>
          <a:ext cx="4571776" cy="384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62"/>
                <a:gridCol w="1873307"/>
                <a:gridCol w="1873307"/>
              </a:tblGrid>
              <a:tr h="3745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40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actuator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위치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좌측 상단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중앙 상단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7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actuator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lock-pin</a:t>
                      </a: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작동 방향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수평 방향 이동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- lock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좌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→ 우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- unlock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우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→ 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앞뒤 방향 이동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- lock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→ 앞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-  unlock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앞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→ 뒤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5003" t="3557"/>
          <a:stretch/>
        </p:blipFill>
        <p:spPr>
          <a:xfrm>
            <a:off x="6093301" y="2558265"/>
            <a:ext cx="1383739" cy="223527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64169" y="2542081"/>
            <a:ext cx="462866" cy="73519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285" t="1836"/>
          <a:stretch/>
        </p:blipFill>
        <p:spPr>
          <a:xfrm>
            <a:off x="7933396" y="2558265"/>
            <a:ext cx="1310949" cy="223527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91025" y="2525897"/>
            <a:ext cx="774949" cy="37105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74508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HV Cables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을 차폐전선으로 적용 시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인렛에도 별도 구조 적용을 원하는지 문의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RFQ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컨셉은 차폐 전선 적용 타입으로 제안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인렛 별도 구조 없음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인렛 차폐 구조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관련 정보 제공 요청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※ DC TERMINAL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및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BUSBAR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볼팅 조립으로 검토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E-mail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5" y="1610201"/>
            <a:ext cx="4641842" cy="450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665675" y="1925903"/>
            <a:ext cx="1566460" cy="1352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82036"/>
              </p:ext>
            </p:extLst>
          </p:nvPr>
        </p:nvGraphicFramePr>
        <p:xfrm>
          <a:off x="4945383" y="1742070"/>
          <a:ext cx="4646212" cy="4868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828"/>
                <a:gridCol w="3506384"/>
              </a:tblGrid>
              <a:tr h="380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타입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형상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4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차폐 전선</a:t>
                      </a: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적용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그라운드 연결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차지포트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內 별도 구조 없음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차폐 전선 및 </a:t>
                      </a: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aseline="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차지포트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별도 구조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차지포트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내 차폐 구조 적용</a:t>
                      </a: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ㄴ 추가 부품 적용 필요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: DC SHIELD,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OETIKER, 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    BUSBAR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등</a:t>
                      </a: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7268210" y="1454714"/>
            <a:ext cx="728639" cy="255674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8361707">
            <a:off x="6772530" y="4553805"/>
            <a:ext cx="1397538" cy="911354"/>
          </a:xfrm>
          <a:prstGeom prst="rect">
            <a:avLst/>
          </a:prstGeom>
          <a:solidFill>
            <a:srgbClr val="3333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65" t="8766"/>
          <a:stretch/>
        </p:blipFill>
        <p:spPr>
          <a:xfrm>
            <a:off x="6865464" y="4083900"/>
            <a:ext cx="2216539" cy="1580372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20" idx="2"/>
          </p:cNvCxnSpPr>
          <p:nvPr/>
        </p:nvCxnSpPr>
        <p:spPr>
          <a:xfrm>
            <a:off x="6618956" y="4497985"/>
            <a:ext cx="246508" cy="7679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3203" y="4267153"/>
            <a:ext cx="10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인렛 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단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화살표 연결선 23"/>
          <p:cNvCxnSpPr>
            <a:stCxn id="25" idx="0"/>
          </p:cNvCxnSpPr>
          <p:nvPr/>
        </p:nvCxnSpPr>
        <p:spPr>
          <a:xfrm flipH="1" flipV="1">
            <a:off x="8607114" y="4815778"/>
            <a:ext cx="607573" cy="58553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08934" y="5401311"/>
            <a:ext cx="10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BUSBAR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/>
          <p:cNvCxnSpPr>
            <a:stCxn id="27" idx="0"/>
          </p:cNvCxnSpPr>
          <p:nvPr/>
        </p:nvCxnSpPr>
        <p:spPr>
          <a:xfrm flipH="1" flipV="1">
            <a:off x="7731233" y="5265894"/>
            <a:ext cx="607573" cy="58553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33053" y="5851427"/>
            <a:ext cx="10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OETIKER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화살표 연결선 27"/>
          <p:cNvCxnSpPr>
            <a:stCxn id="29" idx="0"/>
          </p:cNvCxnSpPr>
          <p:nvPr/>
        </p:nvCxnSpPr>
        <p:spPr>
          <a:xfrm flipH="1" flipV="1">
            <a:off x="7543414" y="5455985"/>
            <a:ext cx="33665" cy="56321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71326" y="6019204"/>
            <a:ext cx="10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DC SHIELD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flipV="1">
            <a:off x="8266407" y="2308252"/>
            <a:ext cx="595868" cy="404602"/>
          </a:xfrm>
          <a:prstGeom prst="curvedConnector3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94495" y="2177715"/>
            <a:ext cx="1011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VEHICLE</a:t>
            </a:r>
            <a:endParaRPr lang="ko-KR" altLang="en-US" sz="10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7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89502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브라켓 조립 방향 및 순서 문의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유라 제안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인렛 </a:t>
                      </a:r>
                      <a:r>
                        <a:rPr lang="ko-KR" altLang="en-US" sz="1100" baseline="0" dirty="0" err="1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아세이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후 브라켓 조립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조립 방향 및 순서는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supplier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선택 가능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추후 취급설명서 제공 필요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5" r="1423" b="1836"/>
          <a:stretch/>
        </p:blipFill>
        <p:spPr>
          <a:xfrm>
            <a:off x="1278174" y="1559495"/>
            <a:ext cx="2743935" cy="22929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84" t="42131" r="59879"/>
          <a:stretch/>
        </p:blipFill>
        <p:spPr>
          <a:xfrm>
            <a:off x="8028153" y="1942911"/>
            <a:ext cx="1368181" cy="19095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01" t="3923" b="12532"/>
          <a:stretch/>
        </p:blipFill>
        <p:spPr>
          <a:xfrm>
            <a:off x="5101705" y="2130843"/>
            <a:ext cx="2079911" cy="2756746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 rot="15076025" flipV="1">
            <a:off x="7162174" y="2903161"/>
            <a:ext cx="347957" cy="134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0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51674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싸이즈와</a:t>
            </a:r>
            <a:r>
              <a:rPr lang="ko-KR" altLang="en-US" dirty="0" smtClean="0"/>
              <a:t> 중량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Header cover </a:t>
            </a:r>
            <a:r>
              <a:rPr lang="en-US" altLang="ko-KR" dirty="0" err="1" smtClean="0"/>
              <a:t>ac.dc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조립 순서 </a:t>
            </a:r>
            <a:r>
              <a:rPr lang="ko-KR" altLang="en-US" dirty="0" err="1" smtClean="0"/>
              <a:t>브라켓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하우징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4. Dc</a:t>
            </a:r>
            <a:r>
              <a:rPr lang="ko-KR" altLang="en-US" dirty="0" smtClean="0"/>
              <a:t>단자 인서트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체결로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5. ac </a:t>
            </a:r>
            <a:r>
              <a:rPr lang="ko-KR" altLang="en-US" dirty="0" smtClean="0"/>
              <a:t>전선 통합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6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15080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인렛 아세이 내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we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t zone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과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dry zone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상세 구분 요청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(IP67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만족 영역 확인 요청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유라 제안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인렛 컨셉 제안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1)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방수 컨셉 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0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HEADER COVER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의 경우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DC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단만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OPEN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타입으로 가능한지 검토 요청</a:t>
                      </a: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4" y="2214163"/>
            <a:ext cx="4641844" cy="81191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rcRect r="10177"/>
          <a:stretch/>
        </p:blipFill>
        <p:spPr>
          <a:xfrm>
            <a:off x="237654" y="1610477"/>
            <a:ext cx="4641843" cy="55270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40019"/>
              </p:ext>
            </p:extLst>
          </p:nvPr>
        </p:nvGraphicFramePr>
        <p:xfrm>
          <a:off x="5008560" y="5167177"/>
          <a:ext cx="455053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564"/>
                <a:gridCol w="1254266"/>
                <a:gridCol w="1254266"/>
                <a:gridCol w="794218"/>
                <a:gridCol w="794218"/>
              </a:tblGrid>
              <a:tr h="20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NO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SEAL</a:t>
                      </a:r>
                      <a:r>
                        <a:rPr lang="en-US" altLang="ko-KR" sz="10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적용 부위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SEAL</a:t>
                      </a:r>
                      <a:r>
                        <a:rPr lang="en-US" altLang="ko-KR" sz="10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타입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비고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INLET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 TERMINALs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패밀리씰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기밀 유지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INLET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DC TERMINALs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개별 씰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기밀 유지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INLET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COVER HEAD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가스켓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기밀 유지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HEADER COVER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HEADER COVER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가스켓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기밀 유지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5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HEADER COVER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BUSBAR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패밀리씰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기밀 유지</a:t>
                      </a:r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7398" y="1873117"/>
            <a:ext cx="4460373" cy="317383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505907" y="1620334"/>
            <a:ext cx="4153660" cy="2756597"/>
            <a:chOff x="5355600" y="1608909"/>
            <a:chExt cx="4153660" cy="2756597"/>
          </a:xfrm>
        </p:grpSpPr>
        <p:cxnSp>
          <p:nvCxnSpPr>
            <p:cNvPr id="11" name="직선 화살표 연결선 10"/>
            <p:cNvCxnSpPr>
              <a:stCxn id="13" idx="3"/>
            </p:cNvCxnSpPr>
            <p:nvPr/>
          </p:nvCxnSpPr>
          <p:spPr>
            <a:xfrm>
              <a:off x="6367105" y="2773397"/>
              <a:ext cx="336542" cy="64519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55600" y="2657981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 SEAL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직선 화살표 연결선 13"/>
            <p:cNvCxnSpPr>
              <a:stCxn id="15" idx="3"/>
            </p:cNvCxnSpPr>
            <p:nvPr/>
          </p:nvCxnSpPr>
          <p:spPr>
            <a:xfrm>
              <a:off x="7506975" y="2348392"/>
              <a:ext cx="390852" cy="42322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95470" y="2232976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(3) SEAL</a:t>
              </a:r>
            </a:p>
          </p:txBody>
        </p:sp>
        <p:cxnSp>
          <p:nvCxnSpPr>
            <p:cNvPr id="16" name="직선 화살표 연결선 15"/>
            <p:cNvCxnSpPr>
              <a:stCxn id="17" idx="3"/>
            </p:cNvCxnSpPr>
            <p:nvPr/>
          </p:nvCxnSpPr>
          <p:spPr>
            <a:xfrm>
              <a:off x="8443766" y="1724325"/>
              <a:ext cx="388087" cy="50865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432261" y="1608909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(4) SEAL</a:t>
              </a:r>
            </a:p>
          </p:txBody>
        </p:sp>
        <p:cxnSp>
          <p:nvCxnSpPr>
            <p:cNvPr id="18" name="직선 화살표 연결선 17"/>
            <p:cNvCxnSpPr>
              <a:stCxn id="19" idx="0"/>
            </p:cNvCxnSpPr>
            <p:nvPr/>
          </p:nvCxnSpPr>
          <p:spPr>
            <a:xfrm flipH="1" flipV="1">
              <a:off x="8678104" y="3512132"/>
              <a:ext cx="325404" cy="39658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97755" y="3908714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(5) SEAL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직선 화살표 연결선 30"/>
            <p:cNvCxnSpPr>
              <a:stCxn id="33" idx="0"/>
            </p:cNvCxnSpPr>
            <p:nvPr/>
          </p:nvCxnSpPr>
          <p:spPr>
            <a:xfrm flipH="1" flipV="1">
              <a:off x="7181571" y="3738092"/>
              <a:ext cx="325404" cy="39658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01222" y="4134674"/>
              <a:ext cx="1011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(2) SEAL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6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88117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유라 제안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인렛 컨셉 제안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2)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배수 컨셉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유라 </a:t>
                      </a:r>
                      <a:r>
                        <a:rPr lang="ko-KR" altLang="en-US" sz="11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컨셉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반영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4" y="2214163"/>
            <a:ext cx="4641844" cy="81191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rcRect r="10177"/>
          <a:stretch/>
        </p:blipFill>
        <p:spPr>
          <a:xfrm>
            <a:off x="237654" y="1610477"/>
            <a:ext cx="4641843" cy="55270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62851"/>
              </p:ext>
            </p:extLst>
          </p:nvPr>
        </p:nvGraphicFramePr>
        <p:xfrm>
          <a:off x="4960137" y="1764647"/>
          <a:ext cx="4615512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7756"/>
                <a:gridCol w="2307756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① 단자부 배수홀 적용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② 배수 경로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6324" y="2195549"/>
            <a:ext cx="1955383" cy="2408139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7353299" y="2315007"/>
            <a:ext cx="2131571" cy="3092400"/>
            <a:chOff x="7275695" y="2077284"/>
            <a:chExt cx="2283328" cy="327029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665"/>
            <a:stretch/>
          </p:blipFill>
          <p:spPr>
            <a:xfrm>
              <a:off x="7275695" y="2077284"/>
              <a:ext cx="2283328" cy="3270298"/>
            </a:xfrm>
            <a:prstGeom prst="rect">
              <a:avLst/>
            </a:prstGeom>
          </p:spPr>
        </p:pic>
        <p:grpSp>
          <p:nvGrpSpPr>
            <p:cNvPr id="47" name="그룹 46"/>
            <p:cNvGrpSpPr/>
            <p:nvPr/>
          </p:nvGrpSpPr>
          <p:grpSpPr>
            <a:xfrm>
              <a:off x="7275695" y="3940175"/>
              <a:ext cx="1117439" cy="1407407"/>
              <a:chOff x="7275695" y="3940175"/>
              <a:chExt cx="1117439" cy="1407407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7275695" y="3940175"/>
                <a:ext cx="82690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8086849" y="3940175"/>
                <a:ext cx="15752" cy="98107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095169" y="4908550"/>
                <a:ext cx="29768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392928" y="4898020"/>
                <a:ext cx="206" cy="4495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w="sm" len="sm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7234714" y="2061596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완속단 경로</a:t>
            </a:r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</a:t>
            </a:r>
            <a:endParaRPr lang="ko-KR" altLang="en-US" sz="1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34714" y="5451096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</a:t>
            </a:r>
            <a:r>
              <a:rPr lang="ko-KR" altLang="en-US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급</a:t>
            </a:r>
            <a:r>
              <a:rPr lang="ko-KR" altLang="en-US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속단 경로</a:t>
            </a:r>
            <a:r>
              <a:rPr lang="en-US" altLang="ko-KR" sz="11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</a:t>
            </a:r>
            <a:endParaRPr lang="ko-KR" altLang="en-US" sz="1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l="3603" r="13169" b="7650"/>
          <a:stretch/>
        </p:blipFill>
        <p:spPr>
          <a:xfrm>
            <a:off x="7715996" y="5735220"/>
            <a:ext cx="1276209" cy="75201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7618095" y="6119278"/>
            <a:ext cx="771731" cy="473439"/>
            <a:chOff x="7459138" y="3927475"/>
            <a:chExt cx="771731" cy="473439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7459138" y="3940175"/>
              <a:ext cx="64346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8102600" y="3927475"/>
              <a:ext cx="1" cy="413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100572" y="3959104"/>
              <a:ext cx="1300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230663" y="3951352"/>
              <a:ext cx="206" cy="449562"/>
            </a:xfrm>
            <a:prstGeom prst="line">
              <a:avLst/>
            </a:prstGeom>
            <a:ln w="28575">
              <a:solidFill>
                <a:srgbClr val="0000FF"/>
              </a:solidFill>
              <a:headEnd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13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92966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Sealing surface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의미 확인 요청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    1) INLET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SEAL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적용해 방수 구조 확보 또는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    2) BEAUTY COVER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SEAL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적용해 방수 구조 확보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유라 제안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    -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인렛에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FRONT SEAL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적용 구조 반영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BEAUTY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COVER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에 방수 구조 적용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(3D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모델링 확인 후 전달 예정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인렛에는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BEAUTY COVER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에 맞춰 방수면 공간 확보 필요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008"/>
          <a:stretch/>
        </p:blipFill>
        <p:spPr>
          <a:xfrm>
            <a:off x="237655" y="1610200"/>
            <a:ext cx="4641843" cy="5191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15" t="5378" r="1968" b="5038"/>
          <a:stretch/>
        </p:blipFill>
        <p:spPr>
          <a:xfrm>
            <a:off x="5010302" y="2526098"/>
            <a:ext cx="2578698" cy="2732342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8" idx="0"/>
          </p:cNvCxnSpPr>
          <p:nvPr/>
        </p:nvCxnSpPr>
        <p:spPr>
          <a:xfrm flipH="1" flipV="1">
            <a:off x="6675929" y="3892269"/>
            <a:ext cx="607573" cy="58553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77749" y="4477802"/>
            <a:ext cx="10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FRONT SEAL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304" y="2526098"/>
            <a:ext cx="1169946" cy="273234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21304" y="2542283"/>
            <a:ext cx="283425" cy="2149424"/>
          </a:xfrm>
          <a:prstGeom prst="rect">
            <a:avLst/>
          </a:prstGeom>
          <a:solidFill>
            <a:srgbClr val="3333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6" idx="0"/>
          </p:cNvCxnSpPr>
          <p:nvPr/>
        </p:nvCxnSpPr>
        <p:spPr>
          <a:xfrm flipH="1" flipV="1">
            <a:off x="8504729" y="4110206"/>
            <a:ext cx="13501" cy="118321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12477" y="5293425"/>
            <a:ext cx="10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FRONT SEAL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화살표 연결선 18"/>
          <p:cNvCxnSpPr>
            <a:stCxn id="20" idx="0"/>
          </p:cNvCxnSpPr>
          <p:nvPr/>
        </p:nvCxnSpPr>
        <p:spPr>
          <a:xfrm flipV="1">
            <a:off x="7631709" y="4305469"/>
            <a:ext cx="724557" cy="9879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25956" y="5293425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BEAUTY COVER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6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9295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색상 및 표면 처리 작업 문제 없으나 세부 사양 필요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  - Low gloss C Black/N-101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색상 관련 사양서 또는 자료 요청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  - MT-11590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표면 처리 관련 사양서 또는 자료 요청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사양 확인 후 회신</a:t>
                      </a: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추후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supplier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협의해 조정 가능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9014"/>
          <a:stretch/>
        </p:blipFill>
        <p:spPr>
          <a:xfrm>
            <a:off x="237655" y="1610200"/>
            <a:ext cx="4641842" cy="5408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22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53508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원재료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flame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rating (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최소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V0)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만족 적용 부품 문의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    (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사유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: UL V-0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등급 만족 원재료 전 부품 사용 시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단가 상승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RFQ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內 중량 제한에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BRACKET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포함 여부 확인 요청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    (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사유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중량 고려 시 기존 재질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(SPCC)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이나 사출 재질로 반영 필요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7800" indent="-17780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유라 제안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: 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     - ENCLOSURE : V-0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만족 원재료 적용</a:t>
                      </a:r>
                      <a:endParaRPr lang="en-US" altLang="ko-KR" sz="1100" dirty="0" smtClean="0">
                        <a:latin typeface="Arial" panose="020B0604020202020204" pitchFamily="34" charset="0"/>
                        <a:ea typeface="현대하모니 L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ㄴ 적용 부품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①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INLET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②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TML CAPs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③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AC TML BLOCK 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                           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④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AC TML HOLDER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ⓢ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DC CABLE HEADER</a:t>
                      </a:r>
                      <a:endParaRPr lang="ko-KR" altLang="en-US" sz="1100" dirty="0" smtClean="0">
                        <a:latin typeface="Arial" panose="020B0604020202020204" pitchFamily="34" charset="0"/>
                        <a:ea typeface="현대하모니 L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이외 부품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제조사 주관 선정</a:t>
                      </a:r>
                      <a:endParaRPr lang="en-US" altLang="ko-KR" sz="1100" dirty="0" smtClean="0">
                        <a:latin typeface="Arial" panose="020B0604020202020204" pitchFamily="34" charset="0"/>
                        <a:ea typeface="현대하모니 L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                           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⑥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DC CAP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⑦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BRACKET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⑧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COVER</a:t>
                      </a:r>
                      <a:endParaRPr lang="ko-KR" altLang="en-US" sz="1100" dirty="0" smtClean="0">
                        <a:latin typeface="Arial" panose="020B0604020202020204" pitchFamily="34" charset="0"/>
                        <a:ea typeface="현대하모니 L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원재료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UL V-0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등급 만족 부품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: ①, ②, ③, ④, ⓢ,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⑧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    (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⑥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⑦은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현대하모니 L" panose="02020603020101020101" pitchFamily="18" charset="-127"/>
                          <a:cs typeface="Arial" panose="020B0604020202020204" pitchFamily="34" charset="0"/>
                        </a:rPr>
                        <a:t> 원재료 선정 가능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BRACKET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은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RQF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內 사이즈 및 중량 만족 필요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BRACKET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은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steel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이 아닌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plastic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류 적용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주변 데이터 재송부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5637"/>
          <a:stretch/>
        </p:blipFill>
        <p:spPr>
          <a:xfrm>
            <a:off x="237653" y="1610477"/>
            <a:ext cx="4641844" cy="440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797" y="2999601"/>
            <a:ext cx="4620055" cy="3287239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4972046" y="3150811"/>
            <a:ext cx="4627341" cy="3565710"/>
            <a:chOff x="4972046" y="2976748"/>
            <a:chExt cx="4627341" cy="3565710"/>
          </a:xfrm>
        </p:grpSpPr>
        <p:sp>
          <p:nvSpPr>
            <p:cNvPr id="4" name="TextBox 3"/>
            <p:cNvSpPr txBox="1"/>
            <p:nvPr/>
          </p:nvSpPr>
          <p:spPr>
            <a:xfrm>
              <a:off x="4972046" y="4393975"/>
              <a:ext cx="331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①</a:t>
              </a:r>
              <a:endParaRPr lang="ko-KR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173652" y="4592393"/>
              <a:ext cx="210355" cy="367750"/>
            </a:xfrm>
            <a:prstGeom prst="line">
              <a:avLst/>
            </a:prstGeom>
            <a:ln>
              <a:solidFill>
                <a:srgbClr val="0000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45625" y="3869999"/>
              <a:ext cx="331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②</a:t>
              </a:r>
              <a:endParaRPr lang="ko-KR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847231" y="4068417"/>
              <a:ext cx="502854" cy="523976"/>
            </a:xfrm>
            <a:prstGeom prst="line">
              <a:avLst/>
            </a:prstGeom>
            <a:ln>
              <a:solidFill>
                <a:srgbClr val="0000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154014" y="3655226"/>
              <a:ext cx="331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③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355620" y="3853644"/>
              <a:ext cx="210355" cy="367750"/>
            </a:xfrm>
            <a:prstGeom prst="line">
              <a:avLst/>
            </a:prstGeom>
            <a:ln>
              <a:solidFill>
                <a:srgbClr val="0000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65290" y="3456808"/>
              <a:ext cx="331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④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766896" y="3655226"/>
              <a:ext cx="210355" cy="367750"/>
            </a:xfrm>
            <a:prstGeom prst="line">
              <a:avLst/>
            </a:prstGeom>
            <a:ln>
              <a:solidFill>
                <a:srgbClr val="0000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56830" y="2976748"/>
              <a:ext cx="331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⑤</a:t>
              </a:r>
              <a:endParaRPr lang="ko-KR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658436" y="3175166"/>
              <a:ext cx="210355" cy="367750"/>
            </a:xfrm>
            <a:prstGeom prst="line">
              <a:avLst/>
            </a:prstGeom>
            <a:ln>
              <a:solidFill>
                <a:srgbClr val="0000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267614" y="4716453"/>
              <a:ext cx="331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92D050"/>
                  </a:solidFill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⑧</a:t>
              </a:r>
              <a:endParaRPr lang="ko-KR" altLang="en-US" sz="1200" b="1" dirty="0">
                <a:solidFill>
                  <a:srgbClr val="92D050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9433500" y="3565525"/>
              <a:ext cx="31175" cy="1242193"/>
            </a:xfrm>
            <a:prstGeom prst="line">
              <a:avLst/>
            </a:prstGeom>
            <a:ln>
              <a:solidFill>
                <a:srgbClr val="92D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81354" y="6265459"/>
              <a:ext cx="331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92D050"/>
                  </a:solidFill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⑥</a:t>
              </a:r>
              <a:endParaRPr lang="ko-KR" altLang="en-US" sz="1200" b="1" dirty="0">
                <a:solidFill>
                  <a:srgbClr val="92D050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 flipV="1">
              <a:off x="5281097" y="5742159"/>
              <a:ext cx="331774" cy="614564"/>
            </a:xfrm>
            <a:prstGeom prst="line">
              <a:avLst/>
            </a:prstGeom>
            <a:ln>
              <a:solidFill>
                <a:srgbClr val="92D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776754" y="5914022"/>
              <a:ext cx="331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92D050"/>
                  </a:solidFill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⑦</a:t>
              </a:r>
              <a:endParaRPr lang="ko-KR" altLang="en-US" sz="1200" b="1" dirty="0">
                <a:solidFill>
                  <a:srgbClr val="92D050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 flipV="1">
              <a:off x="6431280" y="4879642"/>
              <a:ext cx="476991" cy="1125644"/>
            </a:xfrm>
            <a:prstGeom prst="line">
              <a:avLst/>
            </a:prstGeom>
            <a:ln>
              <a:solidFill>
                <a:srgbClr val="92D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38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94723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AC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단 와이어 인출부 사이즈 문의 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AC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단 와이어 인출부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IP67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만족 필요 여부 문의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유라 제안 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: IP67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만족 필요 시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패밀리 씰 적용</a:t>
                      </a:r>
                      <a:endParaRPr lang="en-US" altLang="ko-KR" sz="1100" baseline="0" dirty="0" smtClean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AC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단 와이어는 하나의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bundle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인출</a:t>
                      </a: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인출부 사이즈 검토 후 송부</a:t>
                      </a: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와이어 인출부 방수 구조 적용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909"/>
          <a:stretch/>
        </p:blipFill>
        <p:spPr>
          <a:xfrm>
            <a:off x="237654" y="1610477"/>
            <a:ext cx="4641843" cy="68330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4963"/>
          <a:stretch/>
        </p:blipFill>
        <p:spPr>
          <a:xfrm>
            <a:off x="818795" y="2367953"/>
            <a:ext cx="1862977" cy="14443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758" y="2367953"/>
            <a:ext cx="2109739" cy="14443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6393" y="22950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E-mail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060" y="2225015"/>
            <a:ext cx="2148943" cy="1877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276" y="2225015"/>
            <a:ext cx="1797748" cy="1877648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3" idx="0"/>
          </p:cNvCxnSpPr>
          <p:nvPr/>
        </p:nvCxnSpPr>
        <p:spPr>
          <a:xfrm flipV="1">
            <a:off x="6011737" y="3422931"/>
            <a:ext cx="366902" cy="85082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5984" y="4273753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 TERMINAL SEAL</a:t>
            </a:r>
            <a:endParaRPr lang="ko-KR" altLang="en-US" sz="9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15" idx="0"/>
          </p:cNvCxnSpPr>
          <p:nvPr/>
        </p:nvCxnSpPr>
        <p:spPr>
          <a:xfrm flipH="1" flipV="1">
            <a:off x="6652802" y="3641416"/>
            <a:ext cx="252986" cy="6323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0035" y="4273753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AC TERMINAL SEAL CAP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화살표 연결선 19"/>
          <p:cNvCxnSpPr>
            <a:stCxn id="21" idx="0"/>
          </p:cNvCxnSpPr>
          <p:nvPr/>
        </p:nvCxnSpPr>
        <p:spPr>
          <a:xfrm flipH="1" flipV="1">
            <a:off x="5268940" y="3762797"/>
            <a:ext cx="35770" cy="5109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8957" y="4273753"/>
            <a:ext cx="10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INLET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/>
          <p:cNvCxnSpPr>
            <a:stCxn id="27" idx="0"/>
          </p:cNvCxnSpPr>
          <p:nvPr/>
        </p:nvCxnSpPr>
        <p:spPr>
          <a:xfrm flipH="1" flipV="1">
            <a:off x="8539471" y="3495759"/>
            <a:ext cx="676501" cy="7779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10219" y="4273753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AC TERMINAL SEAL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화살표 연결선 27"/>
          <p:cNvCxnSpPr>
            <a:stCxn id="29" idx="0"/>
          </p:cNvCxnSpPr>
          <p:nvPr/>
        </p:nvCxnSpPr>
        <p:spPr>
          <a:xfrm flipV="1">
            <a:off x="8493344" y="3872040"/>
            <a:ext cx="11563" cy="40171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87591" y="4273753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AC TERMINAL SEAL CAP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/>
          <p:cNvCxnSpPr>
            <a:stCxn id="31" idx="0"/>
          </p:cNvCxnSpPr>
          <p:nvPr/>
        </p:nvCxnSpPr>
        <p:spPr>
          <a:xfrm flipV="1">
            <a:off x="7524107" y="3812312"/>
            <a:ext cx="105419" cy="102098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8354" y="4833300"/>
            <a:ext cx="10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INLET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7726453" y="3422931"/>
            <a:ext cx="484675" cy="131659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05375" y="4739521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AC TERMINAL</a:t>
            </a:r>
          </a:p>
          <a:p>
            <a:pPr algn="ctr"/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9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55855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삽발력 기준 변경 가능 여부 확인 요청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(75N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→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100N)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- SAE J1772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: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75N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이하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권고 사항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 - IEC 62196 : 100N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이하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아웃렛별 편차 존재함으로 해당 항목 만족 어려움 예상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(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지정 아웃렛 있는 경우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모델명 공유 요청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삽발력 기준 </a:t>
                      </a:r>
                      <a:r>
                        <a:rPr lang="en-US" altLang="ko-KR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75N </a:t>
                      </a:r>
                      <a:r>
                        <a:rPr lang="ko-KR" altLang="en-US" sz="11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이하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만족 요청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지정 아웃렛 없음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유라 추가 요청 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제품 검토 후 만족 어려울 시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재협의 요청 </a:t>
                      </a:r>
                      <a:endParaRPr lang="ko-KR" altLang="en-US" sz="11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676" r="6579"/>
          <a:stretch/>
        </p:blipFill>
        <p:spPr>
          <a:xfrm>
            <a:off x="237654" y="1610200"/>
            <a:ext cx="4641843" cy="43099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5095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57560"/>
              </p:ext>
            </p:extLst>
          </p:nvPr>
        </p:nvGraphicFramePr>
        <p:xfrm>
          <a:off x="198578" y="708346"/>
          <a:ext cx="9442719" cy="60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80"/>
                <a:gridCol w="2360680"/>
                <a:gridCol w="4721359"/>
              </a:tblGrid>
              <a:tr h="3227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CHARGE PORT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Information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Questions &amp; Suggestions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7908" marR="77908" marT="35957" marB="3595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1.1kN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기준 문의</a:t>
                      </a:r>
                      <a:endParaRPr lang="en-US" altLang="ko-KR" sz="110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    (SAE J1772, UL2251, IEC 62196 </a:t>
                      </a:r>
                      <a:r>
                        <a:rPr lang="ko-KR" altLang="en-US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내 해당 기준 확인 불가</a:t>
                      </a:r>
                      <a:r>
                        <a:rPr lang="en-US" altLang="ko-KR" sz="11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Customer Answers</a:t>
                      </a:r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b="1" dirty="0"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2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="0" i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CANOO</a:t>
                      </a:r>
                      <a:r>
                        <a:rPr lang="en-US" altLang="ko-KR" sz="1100" b="0" i="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100" b="0" i="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자체 기준 설정</a:t>
                      </a:r>
                      <a:endParaRPr lang="en-US" altLang="ko-KR" sz="1100" b="0" i="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100" b="0" i="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i="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대상은 ①인렛 및 차체</a:t>
                      </a:r>
                      <a:r>
                        <a:rPr lang="en-US" altLang="ko-KR" sz="1100" b="0" i="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1100" b="0" i="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②인렛 및 브라켓 사이의 유지력 요구</a:t>
                      </a:r>
                      <a:endParaRPr lang="ko-KR" altLang="en-US" sz="1100" b="0" i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1920" marR="71920" marT="35960" marB="3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71920" marR="71920" marT="35960" marB="359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70" y="75591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▣</a:t>
            </a:r>
            <a:r>
              <a:rPr lang="en-US" altLang="ko-K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CANOO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社</a:t>
            </a:r>
            <a:r>
              <a:rPr kumimoji="0"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RFQ </a:t>
            </a:r>
            <a:r>
              <a:rPr kumimoji="0" lang="ko-KR" altLang="en-US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대응 문의 </a:t>
            </a:r>
            <a:r>
              <a:rPr kumimoji="0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제안</a:t>
            </a:r>
            <a:endParaRPr kumimoji="0" lang="ko-KR" altLang="en-US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93" y="1360235"/>
            <a:ext cx="4673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(Ref ) Document </a:t>
            </a:r>
            <a:r>
              <a:rPr lang="en-US" altLang="ko-KR" sz="8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: [CANOO] CCS1 Chargeport Requirements R.10 (2020-04-06)</a:t>
            </a:r>
            <a:endParaRPr lang="ko-KR" altLang="en-US" sz="8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064"/>
          <a:stretch/>
        </p:blipFill>
        <p:spPr>
          <a:xfrm>
            <a:off x="237656" y="1610200"/>
            <a:ext cx="4641842" cy="44442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8018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2665</TotalTime>
  <Words>1288</Words>
  <Application>Microsoft Office PowerPoint</Application>
  <PresentationFormat>A4 용지(210x297mm)</PresentationFormat>
  <Paragraphs>336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Arial Unicode MS</vt:lpstr>
      <vt:lpstr>굴림</vt:lpstr>
      <vt:lpstr>맑은 고딕</vt:lpstr>
      <vt:lpstr>현대하모니 L</vt:lpstr>
      <vt:lpstr>현대하모니 M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싸이즈와 중량 확인 2. Header cover ac.dc분리 3. 조립 순서 브라켓 &lt;- 하우징 4. Dc단자 인서트 -&gt; 체결로 변경 5. ac 전선 통합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NAYOUNG</dc:creator>
  <cp:lastModifiedBy>YURA06</cp:lastModifiedBy>
  <cp:revision>391</cp:revision>
  <cp:lastPrinted>2020-09-10T02:13:56Z</cp:lastPrinted>
  <dcterms:created xsi:type="dcterms:W3CDTF">2020-07-30T05:38:04Z</dcterms:created>
  <dcterms:modified xsi:type="dcterms:W3CDTF">2020-09-11T01:51:56Z</dcterms:modified>
</cp:coreProperties>
</file>