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61" r:id="rId3"/>
    <p:sldId id="270" r:id="rId4"/>
    <p:sldId id="272" r:id="rId5"/>
    <p:sldId id="269" r:id="rId6"/>
    <p:sldId id="262" r:id="rId7"/>
    <p:sldId id="263" r:id="rId8"/>
    <p:sldId id="264" r:id="rId9"/>
    <p:sldId id="265" r:id="rId10"/>
    <p:sldId id="266" r:id="rId11"/>
    <p:sldId id="267" r:id="rId12"/>
    <p:sldId id="271" r:id="rId13"/>
    <p:sldId id="273" r:id="rId14"/>
    <p:sldId id="274" r:id="rId15"/>
  </p:sldIdLst>
  <p:sldSz cx="9906000" cy="6858000" type="A4"/>
  <p:notesSz cx="6807200"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63" autoAdjust="0"/>
    <p:restoredTop sz="91553" autoAdjust="0"/>
  </p:normalViewPr>
  <p:slideViewPr>
    <p:cSldViewPr snapToGrid="0">
      <p:cViewPr varScale="1">
        <p:scale>
          <a:sx n="108" d="100"/>
          <a:sy n="108" d="100"/>
        </p:scale>
        <p:origin x="18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B7CEDF05-0A7B-46F2-B16E-53A01B5BFD86}" type="datetimeFigureOut">
              <a:rPr lang="ko-KR" altLang="en-US" smtClean="0"/>
              <a:t>2020-09-11</a:t>
            </a:fld>
            <a:endParaRPr lang="ko-KR" altLang="en-US"/>
          </a:p>
        </p:txBody>
      </p:sp>
      <p:sp>
        <p:nvSpPr>
          <p:cNvPr id="4" name="슬라이드 이미지 개체 틀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C41976C9-11C4-4EA0-AA5A-F69C259F0318}" type="slidenum">
              <a:rPr lang="ko-KR" altLang="en-US" smtClean="0"/>
              <a:t>‹#›</a:t>
            </a:fld>
            <a:endParaRPr lang="ko-KR" altLang="en-US"/>
          </a:p>
        </p:txBody>
      </p:sp>
    </p:spTree>
    <p:extLst>
      <p:ext uri="{BB962C8B-B14F-4D97-AF65-F5344CB8AC3E}">
        <p14:creationId xmlns:p14="http://schemas.microsoft.com/office/powerpoint/2010/main" val="29594037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41976C9-11C4-4EA0-AA5A-F69C259F0318}" type="slidenum">
              <a:rPr lang="ko-KR" altLang="en-US" smtClean="0"/>
              <a:t>2</a:t>
            </a:fld>
            <a:endParaRPr lang="ko-KR" altLang="en-US"/>
          </a:p>
        </p:txBody>
      </p:sp>
    </p:spTree>
    <p:extLst>
      <p:ext uri="{BB962C8B-B14F-4D97-AF65-F5344CB8AC3E}">
        <p14:creationId xmlns:p14="http://schemas.microsoft.com/office/powerpoint/2010/main" val="113589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41976C9-11C4-4EA0-AA5A-F69C259F0318}" type="slidenum">
              <a:rPr lang="ko-KR" altLang="en-US" smtClean="0"/>
              <a:t>3</a:t>
            </a:fld>
            <a:endParaRPr lang="ko-KR" altLang="en-US"/>
          </a:p>
        </p:txBody>
      </p:sp>
    </p:spTree>
    <p:extLst>
      <p:ext uri="{BB962C8B-B14F-4D97-AF65-F5344CB8AC3E}">
        <p14:creationId xmlns:p14="http://schemas.microsoft.com/office/powerpoint/2010/main" val="1239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9FA17C-22D1-4945-84C3-2D5BD1A4C7A6}" type="slidenum">
              <a:rPr lang="ko-KR" altLang="en-US" smtClean="0"/>
              <a:t>‹#›</a:t>
            </a:fld>
            <a:endParaRPr lang="ko-KR" altLang="en-US"/>
          </a:p>
        </p:txBody>
      </p:sp>
      <p:grpSp>
        <p:nvGrpSpPr>
          <p:cNvPr id="7" name="그룹 1"/>
          <p:cNvGrpSpPr>
            <a:grpSpLocks/>
          </p:cNvGrpSpPr>
          <p:nvPr userDrawn="1"/>
        </p:nvGrpSpPr>
        <p:grpSpPr bwMode="auto">
          <a:xfrm>
            <a:off x="193675" y="127000"/>
            <a:ext cx="9451975" cy="501650"/>
            <a:chOff x="179388" y="90488"/>
            <a:chExt cx="8724900" cy="501650"/>
          </a:xfrm>
        </p:grpSpPr>
        <p:sp>
          <p:nvSpPr>
            <p:cNvPr id="8" name="AutoShape 4"/>
            <p:cNvSpPr>
              <a:spLocks noChangeArrowheads="1"/>
            </p:cNvSpPr>
            <p:nvPr/>
          </p:nvSpPr>
          <p:spPr bwMode="auto">
            <a:xfrm>
              <a:off x="179388" y="520701"/>
              <a:ext cx="8716108" cy="714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bg1">
                <a:lumMod val="65000"/>
                <a:alpha val="80000"/>
              </a:schemeClr>
            </a:solidFill>
            <a:ln w="25400">
              <a:solidFill>
                <a:schemeClr val="bg1">
                  <a:lumMod val="65000"/>
                  <a:alpha val="80000"/>
                </a:schemeClr>
              </a:solidFill>
              <a:round/>
              <a:headEnd/>
              <a:tailEnd/>
            </a:ln>
          </p:spPr>
          <p:txBody>
            <a:bodyPr/>
            <a:lstStyle/>
            <a:p>
              <a:pPr latinLnBrk="0">
                <a:defRPr/>
              </a:pPr>
              <a:endParaRPr lang="ko-KR" altLang="ko-KR" sz="2400">
                <a:solidFill>
                  <a:prstClr val="black"/>
                </a:solidFill>
                <a:latin typeface="Times New Roman" pitchFamily="18" charset="0"/>
              </a:endParaRPr>
            </a:p>
          </p:txBody>
        </p:sp>
        <p:pic>
          <p:nvPicPr>
            <p:cNvPr id="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050088" y="90488"/>
              <a:ext cx="18542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0" name="TextBox 6"/>
          <p:cNvSpPr txBox="1">
            <a:spLocks noChangeArrowheads="1"/>
          </p:cNvSpPr>
          <p:nvPr userDrawn="1"/>
        </p:nvSpPr>
        <p:spPr bwMode="auto">
          <a:xfrm>
            <a:off x="5888943" y="80964"/>
            <a:ext cx="1716352" cy="369887"/>
          </a:xfrm>
          <a:prstGeom prst="rect">
            <a:avLst/>
          </a:prstGeom>
          <a:noFill/>
          <a:ln w="12700">
            <a:solidFill>
              <a:srgbClr val="FF0000"/>
            </a:solidFill>
            <a:miter lim="800000"/>
            <a:headEnd/>
            <a:tailEnd/>
          </a:ln>
          <a:extLst/>
        </p:spPr>
        <p:txBody>
          <a:bodyPr anchor="ctr">
            <a:spAutoFit/>
          </a:bodyPr>
          <a:lstStyle>
            <a:lvl1pPr latinLnBrk="1">
              <a:defRPr kumimoji="1">
                <a:solidFill>
                  <a:schemeClr val="tx1"/>
                </a:solidFill>
                <a:latin typeface="굴림" panose="020B0600000101010101" pitchFamily="50" charset="-127"/>
                <a:ea typeface="굴림" panose="020B0600000101010101" pitchFamily="50" charset="-127"/>
              </a:defRPr>
            </a:lvl1pPr>
            <a:lvl2pPr marL="742950" indent="-285750" latinLnBrk="1">
              <a:defRPr kumimoji="1">
                <a:solidFill>
                  <a:schemeClr val="tx1"/>
                </a:solidFill>
                <a:latin typeface="굴림" panose="020B0600000101010101" pitchFamily="50" charset="-127"/>
                <a:ea typeface="굴림" panose="020B0600000101010101" pitchFamily="50" charset="-127"/>
              </a:defRPr>
            </a:lvl2pPr>
            <a:lvl3pPr marL="1143000" indent="-228600" latinLnBrk="1">
              <a:defRPr kumimoji="1">
                <a:solidFill>
                  <a:schemeClr val="tx1"/>
                </a:solidFill>
                <a:latin typeface="굴림" panose="020B0600000101010101" pitchFamily="50" charset="-127"/>
                <a:ea typeface="굴림" panose="020B0600000101010101" pitchFamily="50" charset="-127"/>
              </a:defRPr>
            </a:lvl3pPr>
            <a:lvl4pPr marL="1600200" indent="-228600" latinLnBrk="1">
              <a:defRPr kumimoji="1">
                <a:solidFill>
                  <a:schemeClr val="tx1"/>
                </a:solidFill>
                <a:latin typeface="굴림" panose="020B0600000101010101" pitchFamily="50" charset="-127"/>
                <a:ea typeface="굴림" panose="020B0600000101010101" pitchFamily="50" charset="-127"/>
              </a:defRPr>
            </a:lvl4pPr>
            <a:lvl5pPr marL="2057400" indent="-228600" latinLnBrk="1">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a:defRPr/>
            </a:pPr>
            <a:r>
              <a:rPr lang="en-US" altLang="ko-KR" dirty="0" smtClean="0">
                <a:solidFill>
                  <a:srgbClr val="FF0000"/>
                </a:solidFill>
              </a:rPr>
              <a:t>Confidential</a:t>
            </a:r>
            <a:endParaRPr lang="ko-KR" altLang="en-US" dirty="0" smtClean="0">
              <a:solidFill>
                <a:srgbClr val="FF0000"/>
              </a:solidFill>
            </a:endParaRPr>
          </a:p>
        </p:txBody>
      </p:sp>
    </p:spTree>
    <p:extLst>
      <p:ext uri="{BB962C8B-B14F-4D97-AF65-F5344CB8AC3E}">
        <p14:creationId xmlns:p14="http://schemas.microsoft.com/office/powerpoint/2010/main" val="325683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21129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409490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10403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18453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199890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682329" y="2505075"/>
            <a:ext cx="4190702"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5014913" y="2505075"/>
            <a:ext cx="4211340"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47361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258820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269776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125248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A1227785-1ACB-46E8-BF9D-19DB2FAEEEEE}" type="datetimeFigureOut">
              <a:rPr lang="ko-KR" altLang="en-US" smtClean="0"/>
              <a:t>2020-09-11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5662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27785-1ACB-46E8-BF9D-19DB2FAEEEEE}" type="datetimeFigureOut">
              <a:rPr lang="ko-KR" altLang="en-US" smtClean="0"/>
              <a:t>2020-09-11</a:t>
            </a:fld>
            <a:endParaRPr lang="ko-KR"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FA17C-22D1-4945-84C3-2D5BD1A4C7A6}" type="slidenum">
              <a:rPr lang="ko-KR" altLang="en-US" smtClean="0"/>
              <a:t>‹#›</a:t>
            </a:fld>
            <a:endParaRPr lang="ko-KR" altLang="en-US"/>
          </a:p>
        </p:txBody>
      </p:sp>
    </p:spTree>
    <p:extLst>
      <p:ext uri="{BB962C8B-B14F-4D97-AF65-F5344CB8AC3E}">
        <p14:creationId xmlns:p14="http://schemas.microsoft.com/office/powerpoint/2010/main" val="2655695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extLst>
              <p:ext uri="{D42A27DB-BD31-4B8C-83A1-F6EECF244321}">
                <p14:modId xmlns:p14="http://schemas.microsoft.com/office/powerpoint/2010/main" val="3796173237"/>
              </p:ext>
            </p:extLst>
          </p:nvPr>
        </p:nvGraphicFramePr>
        <p:xfrm>
          <a:off x="198783" y="722145"/>
          <a:ext cx="9438832" cy="6018175"/>
        </p:xfrm>
        <a:graphic>
          <a:graphicData uri="http://schemas.openxmlformats.org/drawingml/2006/table">
            <a:tbl>
              <a:tblPr firstRow="1" bandRow="1">
                <a:tableStyleId>{2D5ABB26-0587-4C30-8999-92F81FD0307C}</a:tableStyleId>
              </a:tblPr>
              <a:tblGrid>
                <a:gridCol w="4719416">
                  <a:extLst>
                    <a:ext uri="{9D8B030D-6E8A-4147-A177-3AD203B41FA5}">
                      <a16:colId xmlns:a16="http://schemas.microsoft.com/office/drawing/2014/main" xmlns="" val="20001"/>
                    </a:ext>
                  </a:extLst>
                </a:gridCol>
                <a:gridCol w="4719416"/>
              </a:tblGrid>
              <a:tr h="6018175">
                <a:tc>
                  <a:txBody>
                    <a:bodyPr/>
                    <a:lstStyle/>
                    <a:p>
                      <a:pPr algn="ctr" latinLnBrk="1"/>
                      <a:endParaRPr lang="ko-KR" altLang="en-US" sz="1100" dirty="0">
                        <a:latin typeface="현대하모니 L" panose="02020603020101020101" pitchFamily="18" charset="-127"/>
                        <a:ea typeface="현대하모니 L" panose="02020603020101020101" pitchFamily="18" charset="-127"/>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1100" dirty="0">
                        <a:latin typeface="현대하모니 L" panose="02020603020101020101" pitchFamily="18" charset="-127"/>
                        <a:ea typeface="현대하모니 L" panose="02020603020101020101" pitchFamily="18" charset="-127"/>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spcBef>
                <a:spcPct val="50000"/>
              </a:spcBef>
            </a:pPr>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lang="en-US" altLang="ko-KR" sz="2400" b="1" dirty="0">
                <a:solidFill>
                  <a:srgbClr val="000000"/>
                </a:solidFill>
                <a:latin typeface="Arial" panose="020B0604020202020204" pitchFamily="34" charset="0"/>
                <a:ea typeface="현대하모니 M" panose="02020603020101020101" pitchFamily="18" charset="-127"/>
                <a:cs typeface="Arial" panose="020B0604020202020204" pitchFamily="34" charset="0"/>
              </a:rPr>
              <a:t>Charge port Comparison Chart</a:t>
            </a:r>
            <a:endParaRPr lang="ko-KR" altLang="en-US" sz="2400" b="1" dirty="0">
              <a:solidFill>
                <a:srgbClr val="000000"/>
              </a:solidFill>
              <a:latin typeface="Arial" panose="020B0604020202020204" pitchFamily="34" charset="0"/>
              <a:ea typeface="현대하모니 M" panose="02020603020101020101" pitchFamily="18" charset="-127"/>
              <a:cs typeface="Arial" panose="020B0604020202020204" pitchFamily="34" charset="0"/>
            </a:endParaRPr>
          </a:p>
        </p:txBody>
      </p:sp>
      <p:pic>
        <p:nvPicPr>
          <p:cNvPr id="4" name="그림 3"/>
          <p:cNvPicPr>
            <a:picLocks noChangeAspect="1"/>
          </p:cNvPicPr>
          <p:nvPr/>
        </p:nvPicPr>
        <p:blipFill rotWithShape="1">
          <a:blip r:embed="rId2">
            <a:clrChange>
              <a:clrFrom>
                <a:srgbClr val="FFFFFF"/>
              </a:clrFrom>
              <a:clrTo>
                <a:srgbClr val="FFFFFF">
                  <a:alpha val="0"/>
                </a:srgbClr>
              </a:clrTo>
            </a:clrChange>
          </a:blip>
          <a:srcRect l="4630" t="3275"/>
          <a:stretch/>
        </p:blipFill>
        <p:spPr>
          <a:xfrm>
            <a:off x="537078" y="1317005"/>
            <a:ext cx="1489996" cy="1836893"/>
          </a:xfrm>
          <a:prstGeom prst="rect">
            <a:avLst/>
          </a:prstGeom>
        </p:spPr>
      </p:pic>
      <p:sp>
        <p:nvSpPr>
          <p:cNvPr id="2" name="TextBox 1"/>
          <p:cNvSpPr txBox="1"/>
          <p:nvPr/>
        </p:nvSpPr>
        <p:spPr>
          <a:xfrm>
            <a:off x="198783" y="722145"/>
            <a:ext cx="2893706" cy="261610"/>
          </a:xfrm>
          <a:prstGeom prst="rect">
            <a:avLst/>
          </a:prstGeom>
          <a:noFill/>
        </p:spPr>
        <p:txBody>
          <a:bodyPr wrap="square" rtlCol="0">
            <a:spAutoFit/>
          </a:bodyPr>
          <a:lstStyle/>
          <a:p>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&lt;</a:t>
            </a:r>
            <a:r>
              <a:rPr lang="en-US" altLang="ko-KR" sz="1100" b="1" dirty="0" err="1" smtClean="0">
                <a:latin typeface="Arial Unicode MS" panose="020B0604020202020204" pitchFamily="50" charset="-127"/>
                <a:ea typeface="Arial Unicode MS" panose="020B0604020202020204" pitchFamily="50" charset="-127"/>
                <a:cs typeface="Arial Unicode MS" panose="020B0604020202020204" pitchFamily="50" charset="-127"/>
              </a:rPr>
              <a:t>Thiết</a:t>
            </a:r>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1"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a:t>
            </a:r>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 concept </a:t>
            </a:r>
            <a:r>
              <a:rPr lang="en-US" altLang="ko-KR" sz="1100" b="1" dirty="0" err="1" smtClean="0">
                <a:latin typeface="Arial Unicode MS" panose="020B0604020202020204" pitchFamily="50" charset="-127"/>
                <a:ea typeface="Arial Unicode MS" panose="020B0604020202020204" pitchFamily="50" charset="-127"/>
                <a:cs typeface="Arial Unicode MS" panose="020B0604020202020204" pitchFamily="50" charset="-127"/>
              </a:rPr>
              <a:t>mới</a:t>
            </a:r>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1" dirty="0" err="1" smtClean="0">
                <a:latin typeface="Arial Unicode MS" panose="020B0604020202020204" pitchFamily="50" charset="-127"/>
                <a:ea typeface="Arial Unicode MS" panose="020B0604020202020204" pitchFamily="50" charset="-127"/>
                <a:cs typeface="Arial Unicode MS" panose="020B0604020202020204" pitchFamily="50" charset="-127"/>
              </a:rPr>
              <a:t>nhất</a:t>
            </a:r>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1" dirty="0" err="1" smtClean="0">
                <a:latin typeface="Arial Unicode MS" panose="020B0604020202020204" pitchFamily="50" charset="-127"/>
                <a:ea typeface="Arial Unicode MS" panose="020B0604020202020204" pitchFamily="50" charset="-127"/>
                <a:cs typeface="Arial Unicode MS" panose="020B0604020202020204" pitchFamily="50" charset="-127"/>
              </a:rPr>
              <a:t>của</a:t>
            </a:r>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 YURA</a:t>
            </a:r>
            <a:endParaRPr lang="ko-KR" altLang="en-US" sz="1100" b="1"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5" name="그림 4"/>
          <p:cNvPicPr>
            <a:picLocks noChangeAspect="1"/>
          </p:cNvPicPr>
          <p:nvPr/>
        </p:nvPicPr>
        <p:blipFill>
          <a:blip r:embed="rId3"/>
          <a:stretch>
            <a:fillRect/>
          </a:stretch>
        </p:blipFill>
        <p:spPr>
          <a:xfrm>
            <a:off x="198783" y="3053935"/>
            <a:ext cx="4694897" cy="3230308"/>
          </a:xfrm>
          <a:prstGeom prst="rect">
            <a:avLst/>
          </a:prstGeom>
        </p:spPr>
      </p:pic>
      <p:sp>
        <p:nvSpPr>
          <p:cNvPr id="61" name="TextBox 60"/>
          <p:cNvSpPr txBox="1"/>
          <p:nvPr/>
        </p:nvSpPr>
        <p:spPr>
          <a:xfrm>
            <a:off x="4918199" y="722145"/>
            <a:ext cx="2893706" cy="1277273"/>
          </a:xfrm>
          <a:prstGeom prst="rect">
            <a:avLst/>
          </a:prstGeom>
          <a:noFill/>
        </p:spPr>
        <p:txBody>
          <a:bodyPr wrap="square" rtlCol="0">
            <a:spAutoFit/>
          </a:bodyPr>
          <a:lstStyle/>
          <a:p>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&lt;CANOO</a:t>
            </a:r>
            <a:r>
              <a:rPr lang="ko-KR" altLang="en-US"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社 </a:t>
            </a:r>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RFQ </a:t>
            </a:r>
            <a:r>
              <a:rPr lang="en-US" altLang="ko-KR" sz="1100" b="1" dirty="0" err="1" smtClean="0">
                <a:latin typeface="Arial Unicode MS" panose="020B0604020202020204" pitchFamily="50" charset="-127"/>
                <a:ea typeface="Arial Unicode MS" panose="020B0604020202020204" pitchFamily="50" charset="-127"/>
                <a:cs typeface="Arial Unicode MS" panose="020B0604020202020204" pitchFamily="50" charset="-127"/>
              </a:rPr>
              <a:t>Thiết</a:t>
            </a:r>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1"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a:t>
            </a:r>
            <a:r>
              <a:rPr lang="en-US" altLang="ko-KR" sz="1100" b="1" dirty="0" smtClean="0">
                <a:latin typeface="Arial Unicode MS" panose="020B0604020202020204" pitchFamily="50" charset="-127"/>
                <a:ea typeface="Arial Unicode MS" panose="020B0604020202020204" pitchFamily="50" charset="-127"/>
                <a:cs typeface="Arial Unicode MS" panose="020B0604020202020204" pitchFamily="50" charset="-127"/>
              </a:rPr>
              <a:t> concept&gt;</a:t>
            </a:r>
          </a:p>
          <a:p>
            <a:endParaRPr lang="en-US" altLang="ko-KR" sz="1100" b="1" dirty="0" smtClean="0">
              <a:latin typeface="현대하모니 L" panose="02020603020101020101" pitchFamily="18" charset="-127"/>
              <a:ea typeface="현대하모니 L" panose="02020603020101020101" pitchFamily="18" charset="-127"/>
            </a:endParaRPr>
          </a:p>
          <a:p>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So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với</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concept ban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đầu</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thì</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thêm</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chi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tiết</a:t>
            </a:r>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Mặt</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sau</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tối</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thiểu</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đạt</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IP67 </a:t>
            </a:r>
          </a:p>
          <a:p>
            <a:pPr marL="171450" indent="-171450">
              <a:buFontTx/>
              <a:buChar char="-"/>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Lắp</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ráp</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cần</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vít</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p>
          <a:p>
            <a:pPr marL="171450" indent="-171450">
              <a:buFontTx/>
              <a:buChar char="-"/>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bracket</a:t>
            </a:r>
          </a:p>
          <a:p>
            <a:pPr marL="171450" indent="-171450">
              <a:buFontTx/>
              <a:buChar char="-"/>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Thay</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đổi</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hướng</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wire AC, DC</a:t>
            </a:r>
            <a:endPar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11" name="그림 10"/>
          <p:cNvPicPr>
            <a:picLocks noChangeAspect="1"/>
          </p:cNvPicPr>
          <p:nvPr/>
        </p:nvPicPr>
        <p:blipFill rotWithShape="1">
          <a:blip r:embed="rId4"/>
          <a:srcRect t="3203"/>
          <a:stretch/>
        </p:blipFill>
        <p:spPr>
          <a:xfrm>
            <a:off x="8137685" y="765477"/>
            <a:ext cx="1450216" cy="1872737"/>
          </a:xfrm>
          <a:prstGeom prst="rect">
            <a:avLst/>
          </a:prstGeom>
        </p:spPr>
      </p:pic>
      <p:sp>
        <p:nvSpPr>
          <p:cNvPr id="76" name="TextBox 75"/>
          <p:cNvSpPr txBox="1"/>
          <p:nvPr/>
        </p:nvSpPr>
        <p:spPr>
          <a:xfrm>
            <a:off x="4918199" y="2202548"/>
            <a:ext cx="2893706" cy="261610"/>
          </a:xfrm>
          <a:prstGeom prst="rect">
            <a:avLst/>
          </a:prstGeom>
          <a:noFill/>
        </p:spPr>
        <p:txBody>
          <a:bodyPr wrap="square" rtlCol="0">
            <a:spAutoFit/>
          </a:bodyPr>
          <a:lstStyle/>
          <a:p>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예시</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a:t>
            </a:r>
            <a:endPar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39" name="그림 38"/>
          <p:cNvPicPr>
            <a:picLocks noChangeAspect="1"/>
          </p:cNvPicPr>
          <p:nvPr/>
        </p:nvPicPr>
        <p:blipFill>
          <a:blip r:embed="rId5"/>
          <a:stretch>
            <a:fillRect/>
          </a:stretch>
        </p:blipFill>
        <p:spPr>
          <a:xfrm>
            <a:off x="5093198" y="2956785"/>
            <a:ext cx="4485219" cy="3191509"/>
          </a:xfrm>
          <a:prstGeom prst="rect">
            <a:avLst/>
          </a:prstGeom>
        </p:spPr>
      </p:pic>
      <p:grpSp>
        <p:nvGrpSpPr>
          <p:cNvPr id="63" name="그룹 62"/>
          <p:cNvGrpSpPr/>
          <p:nvPr/>
        </p:nvGrpSpPr>
        <p:grpSpPr>
          <a:xfrm>
            <a:off x="5003234" y="2701058"/>
            <a:ext cx="4656333" cy="3740695"/>
            <a:chOff x="4852927" y="1617777"/>
            <a:chExt cx="4656333" cy="3740695"/>
          </a:xfrm>
        </p:grpSpPr>
        <p:cxnSp>
          <p:nvCxnSpPr>
            <p:cNvPr id="64" name="직선 화살표 연결선 63"/>
            <p:cNvCxnSpPr>
              <a:stCxn id="65" idx="2"/>
            </p:cNvCxnSpPr>
            <p:nvPr/>
          </p:nvCxnSpPr>
          <p:spPr>
            <a:xfrm>
              <a:off x="6499400" y="2981035"/>
              <a:ext cx="277075" cy="53109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993647" y="2611703"/>
              <a:ext cx="1011505" cy="3693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AC TERMINAL SEAL</a:t>
              </a:r>
              <a:endParaRPr lang="ko-KR" altLang="en-US" sz="900" dirty="0">
                <a:latin typeface="Arial" panose="020B0604020202020204" pitchFamily="34" charset="0"/>
                <a:cs typeface="Arial" panose="020B0604020202020204" pitchFamily="34" charset="0"/>
              </a:endParaRPr>
            </a:p>
          </p:txBody>
        </p:sp>
        <p:cxnSp>
          <p:nvCxnSpPr>
            <p:cNvPr id="68" name="직선 화살표 연결선 67"/>
            <p:cNvCxnSpPr>
              <a:stCxn id="69" idx="2"/>
            </p:cNvCxnSpPr>
            <p:nvPr/>
          </p:nvCxnSpPr>
          <p:spPr>
            <a:xfrm>
              <a:off x="8256156" y="1970654"/>
              <a:ext cx="629686" cy="39323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014557" y="1739822"/>
              <a:ext cx="483198" cy="230832"/>
            </a:xfrm>
            <a:prstGeom prst="rect">
              <a:avLst/>
            </a:prstGeom>
            <a:noFill/>
          </p:spPr>
          <p:txBody>
            <a:bodyPr wrap="square" rtlCol="0">
              <a:spAutoFit/>
            </a:bodyPr>
            <a:lstStyle/>
            <a:p>
              <a:pPr algn="ctr"/>
              <a:r>
                <a:rPr lang="en-US" altLang="ko-KR" sz="900" dirty="0" smtClean="0">
                  <a:solidFill>
                    <a:srgbClr val="3333FF"/>
                  </a:solidFill>
                  <a:latin typeface="Arial" panose="020B0604020202020204" pitchFamily="34" charset="0"/>
                  <a:cs typeface="Arial" panose="020B0604020202020204" pitchFamily="34" charset="0"/>
                </a:rPr>
                <a:t>SEAL</a:t>
              </a:r>
            </a:p>
          </p:txBody>
        </p:sp>
        <p:cxnSp>
          <p:nvCxnSpPr>
            <p:cNvPr id="70" name="직선 화살표 연결선 69"/>
            <p:cNvCxnSpPr>
              <a:stCxn id="71" idx="0"/>
            </p:cNvCxnSpPr>
            <p:nvPr/>
          </p:nvCxnSpPr>
          <p:spPr>
            <a:xfrm flipH="1" flipV="1">
              <a:off x="8678104" y="3512132"/>
              <a:ext cx="325404" cy="3965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497755" y="3908714"/>
              <a:ext cx="1011505" cy="230832"/>
            </a:xfrm>
            <a:prstGeom prst="rect">
              <a:avLst/>
            </a:prstGeom>
            <a:noFill/>
          </p:spPr>
          <p:txBody>
            <a:bodyPr wrap="square" rtlCol="0">
              <a:spAutoFit/>
            </a:bodyPr>
            <a:lstStyle/>
            <a:p>
              <a:pPr algn="ctr"/>
              <a:r>
                <a:rPr lang="en-US" altLang="ko-KR" sz="900" dirty="0" smtClean="0">
                  <a:solidFill>
                    <a:srgbClr val="3333FF"/>
                  </a:solidFill>
                  <a:latin typeface="Arial" panose="020B0604020202020204" pitchFamily="34" charset="0"/>
                  <a:cs typeface="Arial" panose="020B0604020202020204" pitchFamily="34" charset="0"/>
                </a:rPr>
                <a:t>SEAL</a:t>
              </a:r>
              <a:endParaRPr lang="ko-KR" altLang="en-US" sz="900" dirty="0">
                <a:solidFill>
                  <a:srgbClr val="3333FF"/>
                </a:solidFill>
                <a:latin typeface="Arial" panose="020B0604020202020204" pitchFamily="34" charset="0"/>
                <a:cs typeface="Arial" panose="020B0604020202020204" pitchFamily="34" charset="0"/>
              </a:endParaRPr>
            </a:p>
          </p:txBody>
        </p:sp>
        <p:cxnSp>
          <p:nvCxnSpPr>
            <p:cNvPr id="72" name="직선 화살표 연결선 71"/>
            <p:cNvCxnSpPr>
              <a:stCxn id="73" idx="0"/>
            </p:cNvCxnSpPr>
            <p:nvPr/>
          </p:nvCxnSpPr>
          <p:spPr>
            <a:xfrm flipH="1" flipV="1">
              <a:off x="7185501" y="3847033"/>
              <a:ext cx="325404" cy="3965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005152" y="4243615"/>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SEAL</a:t>
              </a:r>
              <a:endParaRPr lang="ko-KR" altLang="en-US" sz="900" dirty="0">
                <a:latin typeface="Arial" panose="020B0604020202020204" pitchFamily="34" charset="0"/>
                <a:cs typeface="Arial" panose="020B0604020202020204" pitchFamily="34" charset="0"/>
              </a:endParaRPr>
            </a:p>
          </p:txBody>
        </p:sp>
        <p:cxnSp>
          <p:nvCxnSpPr>
            <p:cNvPr id="74" name="직선 화살표 연결선 73"/>
            <p:cNvCxnSpPr>
              <a:stCxn id="75" idx="2"/>
            </p:cNvCxnSpPr>
            <p:nvPr/>
          </p:nvCxnSpPr>
          <p:spPr>
            <a:xfrm>
              <a:off x="7312271" y="2399309"/>
              <a:ext cx="629686" cy="39323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070672" y="2168477"/>
              <a:ext cx="483198" cy="230832"/>
            </a:xfrm>
            <a:prstGeom prst="rect">
              <a:avLst/>
            </a:prstGeom>
            <a:noFill/>
          </p:spPr>
          <p:txBody>
            <a:bodyPr wrap="square" rtlCol="0">
              <a:spAutoFit/>
            </a:bodyPr>
            <a:lstStyle/>
            <a:p>
              <a:pPr algn="ctr"/>
              <a:r>
                <a:rPr lang="en-US" altLang="ko-KR" sz="900" dirty="0" smtClean="0">
                  <a:solidFill>
                    <a:srgbClr val="3333FF"/>
                  </a:solidFill>
                  <a:latin typeface="Arial" panose="020B0604020202020204" pitchFamily="34" charset="0"/>
                  <a:cs typeface="Arial" panose="020B0604020202020204" pitchFamily="34" charset="0"/>
                </a:rPr>
                <a:t>SEAL</a:t>
              </a:r>
            </a:p>
          </p:txBody>
        </p:sp>
        <p:cxnSp>
          <p:nvCxnSpPr>
            <p:cNvPr id="100" name="직선 화살표 연결선 99"/>
            <p:cNvCxnSpPr>
              <a:stCxn id="101" idx="2"/>
            </p:cNvCxnSpPr>
            <p:nvPr/>
          </p:nvCxnSpPr>
          <p:spPr>
            <a:xfrm>
              <a:off x="5574756" y="2842535"/>
              <a:ext cx="675737" cy="477129"/>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5069003" y="2611703"/>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ACTUATOR</a:t>
              </a:r>
              <a:endParaRPr lang="ko-KR" altLang="en-US" sz="900" dirty="0">
                <a:latin typeface="Arial" panose="020B0604020202020204" pitchFamily="34" charset="0"/>
                <a:cs typeface="Arial" panose="020B0604020202020204" pitchFamily="34" charset="0"/>
              </a:endParaRPr>
            </a:p>
          </p:txBody>
        </p:sp>
        <p:cxnSp>
          <p:nvCxnSpPr>
            <p:cNvPr id="105" name="직선 화살표 연결선 104"/>
            <p:cNvCxnSpPr>
              <a:stCxn id="106" idx="2"/>
            </p:cNvCxnSpPr>
            <p:nvPr/>
          </p:nvCxnSpPr>
          <p:spPr>
            <a:xfrm>
              <a:off x="7780455" y="2241844"/>
              <a:ext cx="606335" cy="35107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416664" y="1734013"/>
              <a:ext cx="727581" cy="507831"/>
            </a:xfrm>
            <a:prstGeom prst="rect">
              <a:avLst/>
            </a:prstGeom>
            <a:noFill/>
          </p:spPr>
          <p:txBody>
            <a:bodyPr wrap="square" rtlCol="0">
              <a:spAutoFit/>
            </a:bodyPr>
            <a:lstStyle/>
            <a:p>
              <a:pPr algn="ctr"/>
              <a:r>
                <a:rPr lang="en-US" altLang="ko-KR" sz="900" dirty="0" smtClean="0">
                  <a:solidFill>
                    <a:srgbClr val="3333FF"/>
                  </a:solidFill>
                  <a:latin typeface="Arial" panose="020B0604020202020204" pitchFamily="34" charset="0"/>
                  <a:cs typeface="Arial" panose="020B0604020202020204" pitchFamily="34" charset="0"/>
                </a:rPr>
                <a:t>DC CABLE HEADER</a:t>
              </a:r>
            </a:p>
          </p:txBody>
        </p:sp>
        <p:cxnSp>
          <p:nvCxnSpPr>
            <p:cNvPr id="109" name="직선 화살표 연결선 108"/>
            <p:cNvCxnSpPr>
              <a:stCxn id="110" idx="2"/>
            </p:cNvCxnSpPr>
            <p:nvPr/>
          </p:nvCxnSpPr>
          <p:spPr>
            <a:xfrm>
              <a:off x="8860404" y="1987109"/>
              <a:ext cx="381591" cy="239005"/>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8500538" y="1617777"/>
              <a:ext cx="719731" cy="369332"/>
            </a:xfrm>
            <a:prstGeom prst="rect">
              <a:avLst/>
            </a:prstGeom>
            <a:noFill/>
          </p:spPr>
          <p:txBody>
            <a:bodyPr wrap="square" rtlCol="0">
              <a:spAutoFit/>
            </a:bodyPr>
            <a:lstStyle/>
            <a:p>
              <a:pPr algn="ctr"/>
              <a:r>
                <a:rPr lang="en-US" altLang="ko-KR" sz="900" dirty="0" smtClean="0">
                  <a:solidFill>
                    <a:srgbClr val="3333FF"/>
                  </a:solidFill>
                  <a:latin typeface="Arial" panose="020B0604020202020204" pitchFamily="34" charset="0"/>
                  <a:cs typeface="Arial" panose="020B0604020202020204" pitchFamily="34" charset="0"/>
                </a:rPr>
                <a:t>HEADER COVER</a:t>
              </a:r>
            </a:p>
          </p:txBody>
        </p:sp>
        <p:cxnSp>
          <p:nvCxnSpPr>
            <p:cNvPr id="113" name="직선 화살표 연결선 112"/>
            <p:cNvCxnSpPr>
              <a:stCxn id="114" idx="2"/>
            </p:cNvCxnSpPr>
            <p:nvPr/>
          </p:nvCxnSpPr>
          <p:spPr>
            <a:xfrm>
              <a:off x="6910592" y="2584198"/>
              <a:ext cx="203964" cy="73546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486227" y="2353366"/>
              <a:ext cx="848730"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TERMINALs</a:t>
              </a:r>
            </a:p>
          </p:txBody>
        </p:sp>
        <p:cxnSp>
          <p:nvCxnSpPr>
            <p:cNvPr id="118" name="직선 화살표 연결선 117"/>
            <p:cNvCxnSpPr>
              <a:stCxn id="119" idx="0"/>
            </p:cNvCxnSpPr>
            <p:nvPr/>
          </p:nvCxnSpPr>
          <p:spPr>
            <a:xfrm flipH="1" flipV="1">
              <a:off x="7598501" y="3650082"/>
              <a:ext cx="440038" cy="437759"/>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532786" y="4087841"/>
              <a:ext cx="1011505" cy="3693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DC TERMINALs</a:t>
              </a:r>
              <a:endParaRPr lang="ko-KR" altLang="en-US" sz="900" dirty="0">
                <a:latin typeface="Arial" panose="020B0604020202020204" pitchFamily="34" charset="0"/>
                <a:cs typeface="Arial" panose="020B0604020202020204" pitchFamily="34" charset="0"/>
              </a:endParaRPr>
            </a:p>
          </p:txBody>
        </p:sp>
        <p:cxnSp>
          <p:nvCxnSpPr>
            <p:cNvPr id="121" name="직선 화살표 연결선 120"/>
            <p:cNvCxnSpPr>
              <a:stCxn id="122" idx="0"/>
            </p:cNvCxnSpPr>
            <p:nvPr/>
          </p:nvCxnSpPr>
          <p:spPr>
            <a:xfrm flipH="1" flipV="1">
              <a:off x="6523390" y="4110236"/>
              <a:ext cx="325404" cy="3965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343041" y="4506818"/>
              <a:ext cx="1011505" cy="230832"/>
            </a:xfrm>
            <a:prstGeom prst="rect">
              <a:avLst/>
            </a:prstGeom>
            <a:noFill/>
          </p:spPr>
          <p:txBody>
            <a:bodyPr wrap="square" rtlCol="0">
              <a:spAutoFit/>
            </a:bodyPr>
            <a:lstStyle/>
            <a:p>
              <a:pPr algn="ctr"/>
              <a:r>
                <a:rPr lang="en-US" altLang="ko-KR" sz="900" dirty="0" smtClean="0">
                  <a:solidFill>
                    <a:srgbClr val="3333FF"/>
                  </a:solidFill>
                  <a:latin typeface="Arial" panose="020B0604020202020204" pitchFamily="34" charset="0"/>
                  <a:cs typeface="Arial" panose="020B0604020202020204" pitchFamily="34" charset="0"/>
                </a:rPr>
                <a:t>BRACKET</a:t>
              </a:r>
              <a:endParaRPr lang="ko-KR" altLang="en-US" sz="900" dirty="0">
                <a:solidFill>
                  <a:srgbClr val="3333FF"/>
                </a:solidFill>
                <a:latin typeface="Arial" panose="020B0604020202020204" pitchFamily="34" charset="0"/>
                <a:cs typeface="Arial" panose="020B0604020202020204" pitchFamily="34" charset="0"/>
              </a:endParaRPr>
            </a:p>
          </p:txBody>
        </p:sp>
        <p:cxnSp>
          <p:nvCxnSpPr>
            <p:cNvPr id="147" name="직선 화살표 연결선 146"/>
            <p:cNvCxnSpPr>
              <a:stCxn id="148" idx="0"/>
            </p:cNvCxnSpPr>
            <p:nvPr/>
          </p:nvCxnSpPr>
          <p:spPr>
            <a:xfrm flipH="1" flipV="1">
              <a:off x="5508959" y="4609303"/>
              <a:ext cx="325404" cy="3965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328610" y="5005885"/>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INLET</a:t>
              </a:r>
              <a:endParaRPr lang="ko-KR" altLang="en-US" sz="900" dirty="0">
                <a:latin typeface="Arial" panose="020B0604020202020204" pitchFamily="34" charset="0"/>
                <a:cs typeface="Arial" panose="020B0604020202020204" pitchFamily="34" charset="0"/>
              </a:endParaRPr>
            </a:p>
          </p:txBody>
        </p:sp>
        <p:cxnSp>
          <p:nvCxnSpPr>
            <p:cNvPr id="149" name="직선 화살표 연결선 148"/>
            <p:cNvCxnSpPr>
              <a:stCxn id="150" idx="0"/>
            </p:cNvCxnSpPr>
            <p:nvPr/>
          </p:nvCxnSpPr>
          <p:spPr>
            <a:xfrm flipH="1" flipV="1">
              <a:off x="5033276" y="4731058"/>
              <a:ext cx="325404" cy="3965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4852927" y="5127640"/>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DC CAP</a:t>
              </a:r>
              <a:endParaRPr lang="ko-KR" altLang="en-US" sz="9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9577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2386527489"/>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size cable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chân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DC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GROUND </a:t>
                      </a:r>
                    </a:p>
                    <a:p>
                      <a:pPr marL="0" indent="0">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Trích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IEC 62196-1</a:t>
                      </a: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marR="0" lvl="0" indent="-171450" algn="l" defTabSz="914400" rtl="0" eaLnBrk="1" fontAlgn="auto" latinLnBrk="1" hangingPunct="1">
                        <a:lnSpc>
                          <a:spcPct val="100000"/>
                        </a:lnSpc>
                        <a:spcBef>
                          <a:spcPts val="0"/>
                        </a:spcBef>
                        <a:spcAft>
                          <a:spcPts val="0"/>
                        </a:spcAft>
                        <a:buClrTx/>
                        <a:buSzTx/>
                        <a:buFont typeface="Wingdings" panose="05000000000000000000" pitchFamily="2" charset="2"/>
                        <a:buChar char="Ø"/>
                        <a:tabLst/>
                        <a:defRPr/>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tin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dòng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áp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định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mức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inlet</a:t>
                      </a:r>
                    </a:p>
                    <a:p>
                      <a:pPr marL="171450" marR="0" lvl="0" indent="-171450" algn="l" defTabSz="914400" rtl="0" eaLnBrk="1" fontAlgn="auto" latinLnBrk="1" hangingPunct="1">
                        <a:lnSpc>
                          <a:spcPct val="100000"/>
                        </a:lnSpc>
                        <a:spcBef>
                          <a:spcPts val="0"/>
                        </a:spcBef>
                        <a:spcAft>
                          <a:spcPts val="0"/>
                        </a:spcAft>
                        <a:buClrTx/>
                        <a:buSzTx/>
                        <a:buFont typeface="Wingdings" panose="05000000000000000000" pitchFamily="2" charset="2"/>
                        <a:buChar char="Ø"/>
                        <a:tabLst/>
                        <a:defRPr/>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tin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dòng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áp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ở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mỗi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terminal</a:t>
                      </a:r>
                    </a:p>
                    <a:p>
                      <a:pPr marL="171450" indent="-171450">
                        <a:buFont typeface="Wingdings" panose="05000000000000000000" pitchFamily="2" charset="2"/>
                        <a:buChar char="Ø"/>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profile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dòng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thực</a:t>
                      </a:r>
                      <a:endPar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buFont typeface="Wingdings" panose="05000000000000000000" pitchFamily="2" charset="2"/>
                        <a:buChar char="Ø"/>
                      </a:pPr>
                      <a:endPar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Dự</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tính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cung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tin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dòng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khả</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năng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dòng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nguồn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định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mức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a:t>
                      </a: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Chưa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quyết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định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tin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dây</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được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harness</a:t>
                      </a:r>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RQF)</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quyết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định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xong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sẽ</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bố</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sp>
        <p:nvSpPr>
          <p:cNvPr id="5" name="직사각형 4"/>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6" name="그림 5"/>
          <p:cNvPicPr>
            <a:picLocks noChangeAspect="1"/>
          </p:cNvPicPr>
          <p:nvPr/>
        </p:nvPicPr>
        <p:blipFill rotWithShape="1">
          <a:blip r:embed="rId2"/>
          <a:srcRect l="1031" r="10099"/>
          <a:stretch/>
        </p:blipFill>
        <p:spPr>
          <a:xfrm>
            <a:off x="232150" y="1610200"/>
            <a:ext cx="3295978" cy="2156321"/>
          </a:xfrm>
          <a:prstGeom prst="rect">
            <a:avLst/>
          </a:prstGeom>
          <a:ln>
            <a:solidFill>
              <a:schemeClr val="accent1"/>
            </a:solidFill>
          </a:ln>
        </p:spPr>
      </p:pic>
      <p:sp>
        <p:nvSpPr>
          <p:cNvPr id="7" name="직사각형 6"/>
          <p:cNvSpPr/>
          <p:nvPr/>
        </p:nvSpPr>
        <p:spPr>
          <a:xfrm>
            <a:off x="2022481" y="2140050"/>
            <a:ext cx="395927" cy="158852"/>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022481" y="3465054"/>
            <a:ext cx="395927" cy="158852"/>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2022481" y="3142894"/>
            <a:ext cx="395927" cy="158852"/>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p:cNvPicPr>
            <a:picLocks noChangeAspect="1"/>
          </p:cNvPicPr>
          <p:nvPr/>
        </p:nvPicPr>
        <p:blipFill>
          <a:blip r:embed="rId3"/>
          <a:stretch>
            <a:fillRect/>
          </a:stretch>
        </p:blipFill>
        <p:spPr>
          <a:xfrm>
            <a:off x="5805384" y="1796317"/>
            <a:ext cx="2448838" cy="2101325"/>
          </a:xfrm>
          <a:prstGeom prst="rect">
            <a:avLst/>
          </a:prstGeom>
        </p:spPr>
      </p:pic>
      <p:sp>
        <p:nvSpPr>
          <p:cNvPr id="15" name="직사각형 14"/>
          <p:cNvSpPr/>
          <p:nvPr/>
        </p:nvSpPr>
        <p:spPr>
          <a:xfrm>
            <a:off x="5805384" y="3581490"/>
            <a:ext cx="2448838" cy="316152"/>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748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표 10"/>
          <p:cNvGraphicFramePr>
            <a:graphicFrameLocks noGrp="1"/>
          </p:cNvGraphicFramePr>
          <p:nvPr>
            <p:extLst>
              <p:ext uri="{D42A27DB-BD31-4B8C-83A1-F6EECF244321}">
                <p14:modId xmlns:p14="http://schemas.microsoft.com/office/powerpoint/2010/main" val="3461104600"/>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Có</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thay</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đổi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được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vị</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trí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actuator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không</a:t>
                      </a: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Thông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tin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kiểm</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tra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của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Yura</a:t>
                      </a: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thể</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điều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chỉnh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vị</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trí</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actuator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trong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trường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hợp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bị</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vướng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với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package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thân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xe</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sp>
        <p:nvSpPr>
          <p:cNvPr id="5" name="직사각형 4"/>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2" name="그림 1"/>
          <p:cNvPicPr>
            <a:picLocks noChangeAspect="1"/>
          </p:cNvPicPr>
          <p:nvPr/>
        </p:nvPicPr>
        <p:blipFill>
          <a:blip r:embed="rId2"/>
          <a:stretch>
            <a:fillRect/>
          </a:stretch>
        </p:blipFill>
        <p:spPr>
          <a:xfrm>
            <a:off x="1930743" y="1746769"/>
            <a:ext cx="1224404" cy="1863436"/>
          </a:xfrm>
          <a:prstGeom prst="rect">
            <a:avLst/>
          </a:prstGeom>
        </p:spPr>
      </p:pic>
      <p:cxnSp>
        <p:nvCxnSpPr>
          <p:cNvPr id="4" name="직선 화살표 연결선 3"/>
          <p:cNvCxnSpPr>
            <a:stCxn id="6" idx="1"/>
          </p:cNvCxnSpPr>
          <p:nvPr/>
        </p:nvCxnSpPr>
        <p:spPr>
          <a:xfrm flipH="1">
            <a:off x="2662280" y="1886239"/>
            <a:ext cx="647362" cy="2348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09642" y="1763128"/>
            <a:ext cx="1011505" cy="246221"/>
          </a:xfrm>
          <a:prstGeom prst="rect">
            <a:avLst/>
          </a:prstGeom>
          <a:noFill/>
        </p:spPr>
        <p:txBody>
          <a:bodyPr wrap="square" rtlCol="0">
            <a:spAutoFit/>
          </a:bodyPr>
          <a:lstStyle/>
          <a:p>
            <a:r>
              <a:rPr lang="en-US" altLang="ko-KR" sz="1000" dirty="0" smtClean="0">
                <a:latin typeface="Arial" panose="020B0604020202020204" pitchFamily="34" charset="0"/>
                <a:cs typeface="Arial" panose="020B0604020202020204" pitchFamily="34" charset="0"/>
              </a:rPr>
              <a:t>ACTUATOR</a:t>
            </a:r>
            <a:endParaRPr lang="ko-KR" altLang="en-US" sz="1000" dirty="0">
              <a:latin typeface="Arial" panose="020B0604020202020204" pitchFamily="34" charset="0"/>
              <a:cs typeface="Arial" panose="020B0604020202020204" pitchFamily="34" charset="0"/>
            </a:endParaRPr>
          </a:p>
        </p:txBody>
      </p:sp>
      <p:graphicFrame>
        <p:nvGraphicFramePr>
          <p:cNvPr id="9" name="표 8"/>
          <p:cNvGraphicFramePr>
            <a:graphicFrameLocks noGrp="1"/>
          </p:cNvGraphicFramePr>
          <p:nvPr>
            <p:extLst>
              <p:ext uri="{D42A27DB-BD31-4B8C-83A1-F6EECF244321}">
                <p14:modId xmlns:p14="http://schemas.microsoft.com/office/powerpoint/2010/main" val="749308611"/>
              </p:ext>
            </p:extLst>
          </p:nvPr>
        </p:nvGraphicFramePr>
        <p:xfrm>
          <a:off x="4976827" y="1939766"/>
          <a:ext cx="4571776" cy="3845096"/>
        </p:xfrm>
        <a:graphic>
          <a:graphicData uri="http://schemas.openxmlformats.org/drawingml/2006/table">
            <a:tbl>
              <a:tblPr firstRow="1" bandRow="1">
                <a:tableStyleId>{5C22544A-7EE6-4342-B048-85BDC9FD1C3A}</a:tableStyleId>
              </a:tblPr>
              <a:tblGrid>
                <a:gridCol w="825162"/>
                <a:gridCol w="1873307"/>
                <a:gridCol w="1873307"/>
              </a:tblGrid>
              <a:tr h="374557">
                <a:tc>
                  <a:txBody>
                    <a:bodyPr/>
                    <a:lstStyle/>
                    <a:p>
                      <a:pPr algn="ctr" latinLnBrk="1"/>
                      <a:endParaRPr lang="ko-KR" altLang="en-US" sz="1100" b="0"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100" b="0" dirty="0" smtClean="0">
                          <a:solidFill>
                            <a:schemeClr val="tx1"/>
                          </a:solidFill>
                          <a:latin typeface="Arial" panose="020B0604020202020204" pitchFamily="34" charset="0"/>
                          <a:cs typeface="Arial" panose="020B0604020202020204" pitchFamily="34" charset="0"/>
                        </a:rPr>
                        <a:t>concept</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dirty="0" smtClean="0">
                          <a:solidFill>
                            <a:schemeClr val="tx1"/>
                          </a:solidFill>
                          <a:latin typeface="Arial" panose="020B0604020202020204" pitchFamily="34" charset="0"/>
                          <a:cs typeface="Arial" panose="020B0604020202020204" pitchFamily="34" charset="0"/>
                        </a:rPr>
                        <a:t>(1)</a:t>
                      </a:r>
                      <a:endParaRPr lang="ko-KR" altLang="en-US" sz="1100" b="0"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b="0" dirty="0" smtClean="0">
                          <a:solidFill>
                            <a:schemeClr val="tx1"/>
                          </a:solidFill>
                          <a:latin typeface="Arial" panose="020B0604020202020204" pitchFamily="34" charset="0"/>
                          <a:cs typeface="Arial" panose="020B0604020202020204" pitchFamily="34" charset="0"/>
                        </a:rPr>
                        <a:t>concept</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dirty="0" smtClean="0">
                          <a:solidFill>
                            <a:schemeClr val="tx1"/>
                          </a:solidFill>
                          <a:latin typeface="Arial" panose="020B0604020202020204" pitchFamily="34" charset="0"/>
                          <a:cs typeface="Arial" panose="020B0604020202020204" pitchFamily="34" charset="0"/>
                        </a:rPr>
                        <a:t>(2)</a:t>
                      </a:r>
                      <a:endParaRPr lang="ko-KR" altLang="en-US" sz="1100" b="0" dirty="0" smtClean="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r>
              <a:tr h="2540899">
                <a:tc>
                  <a:txBody>
                    <a:bodyPr/>
                    <a:lstStyle/>
                    <a:p>
                      <a:pPr algn="ctr" latinLnBrk="1"/>
                      <a:r>
                        <a:rPr lang="en-US" altLang="ko-KR" sz="1100" b="0" dirty="0" err="1" smtClean="0">
                          <a:solidFill>
                            <a:schemeClr val="tx1"/>
                          </a:solidFill>
                          <a:latin typeface="Arial" panose="020B0604020202020204" pitchFamily="34" charset="0"/>
                          <a:cs typeface="Arial" panose="020B0604020202020204" pitchFamily="34" charset="0"/>
                        </a:rPr>
                        <a:t>Vị</a:t>
                      </a:r>
                      <a:r>
                        <a:rPr lang="en-US" altLang="ko-KR" sz="1100" b="0" dirty="0" smtClean="0">
                          <a:solidFill>
                            <a:schemeClr val="tx1"/>
                          </a:solidFill>
                          <a:latin typeface="Arial" panose="020B0604020202020204" pitchFamily="34" charset="0"/>
                          <a:cs typeface="Arial" panose="020B0604020202020204" pitchFamily="34" charset="0"/>
                        </a:rPr>
                        <a:t> </a:t>
                      </a:r>
                      <a:r>
                        <a:rPr lang="en-US" altLang="ko-KR" sz="1100" b="0" dirty="0" err="1" smtClean="0">
                          <a:solidFill>
                            <a:schemeClr val="tx1"/>
                          </a:solidFill>
                          <a:latin typeface="Arial" panose="020B0604020202020204" pitchFamily="34" charset="0"/>
                          <a:cs typeface="Arial" panose="020B0604020202020204" pitchFamily="34" charset="0"/>
                        </a:rPr>
                        <a:t>trí</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dirty="0" smtClean="0">
                          <a:solidFill>
                            <a:schemeClr val="tx1"/>
                          </a:solidFill>
                          <a:latin typeface="Arial" panose="020B0604020202020204" pitchFamily="34" charset="0"/>
                          <a:cs typeface="Arial" panose="020B0604020202020204" pitchFamily="34" charset="0"/>
                        </a:rPr>
                        <a:t>actuator</a:t>
                      </a:r>
                      <a:endParaRPr lang="ko-KR" altLang="en-US" sz="1100" b="0"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171450" indent="-171450" algn="l" latinLnBrk="1">
                        <a:buFont typeface="Wingdings" panose="05000000000000000000" pitchFamily="2" charset="2"/>
                        <a:buChar char="Ø"/>
                      </a:pPr>
                      <a:r>
                        <a:rPr lang="en-US" altLang="ko-KR" sz="1100" b="0" dirty="0" err="1"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Phía</a:t>
                      </a:r>
                      <a:r>
                        <a:rPr lang="en-US" altLang="ko-KR" sz="1100" b="0" baseline="0" dirty="0"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baseline="0" dirty="0" err="1"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trên</a:t>
                      </a:r>
                      <a:r>
                        <a:rPr lang="en-US" altLang="ko-KR" sz="1100" b="0" baseline="0" dirty="0"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baseline="0" dirty="0" err="1"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bên</a:t>
                      </a:r>
                      <a:r>
                        <a:rPr lang="en-US" altLang="ko-KR" sz="1100" b="0" baseline="0" dirty="0"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baseline="0" dirty="0" err="1"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trái</a:t>
                      </a:r>
                      <a:endParaRPr lang="ko-KR" altLang="en-US" sz="11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171450" indent="-171450" algn="l" latinLnBrk="1">
                        <a:buFont typeface="Wingdings" panose="05000000000000000000" pitchFamily="2" charset="2"/>
                        <a:buChar char="Ø"/>
                      </a:pPr>
                      <a:r>
                        <a:rPr lang="en-US" altLang="ko-KR" sz="1100" b="0" dirty="0" err="1"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Phía</a:t>
                      </a:r>
                      <a:r>
                        <a:rPr lang="en-US" altLang="ko-KR" sz="1100" b="0" baseline="0" dirty="0"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baseline="0" dirty="0" err="1"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trên</a:t>
                      </a:r>
                      <a:r>
                        <a:rPr lang="en-US" altLang="ko-KR" sz="1100" b="0" baseline="0" dirty="0"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 ở </a:t>
                      </a:r>
                      <a:r>
                        <a:rPr lang="en-US" altLang="ko-KR" sz="1100" b="0" baseline="0" dirty="0" err="1" smtClean="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rPr>
                        <a:t>giữa</a:t>
                      </a:r>
                      <a:endParaRPr lang="ko-KR" altLang="en-US" sz="11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r h="927119">
                <a:tc>
                  <a:txBody>
                    <a:bodyPr/>
                    <a:lstStyle/>
                    <a:p>
                      <a:pPr algn="ctr" latinLnBrk="1"/>
                      <a:r>
                        <a:rPr lang="en-US" altLang="ko-KR" sz="1100" b="0" dirty="0" err="1" smtClean="0">
                          <a:solidFill>
                            <a:schemeClr val="tx1"/>
                          </a:solidFill>
                          <a:latin typeface="Arial" panose="020B0604020202020204" pitchFamily="34" charset="0"/>
                          <a:cs typeface="Arial" panose="020B0604020202020204" pitchFamily="34" charset="0"/>
                        </a:rPr>
                        <a:t>Hướng</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err="1" smtClean="0">
                          <a:solidFill>
                            <a:schemeClr val="tx1"/>
                          </a:solidFill>
                          <a:latin typeface="Arial" panose="020B0604020202020204" pitchFamily="34" charset="0"/>
                          <a:cs typeface="Arial" panose="020B0604020202020204" pitchFamily="34" charset="0"/>
                        </a:rPr>
                        <a:t>hoạt</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err="1" smtClean="0">
                          <a:solidFill>
                            <a:schemeClr val="tx1"/>
                          </a:solidFill>
                          <a:latin typeface="Arial" panose="020B0604020202020204" pitchFamily="34" charset="0"/>
                          <a:cs typeface="Arial" panose="020B0604020202020204" pitchFamily="34" charset="0"/>
                        </a:rPr>
                        <a:t>động</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dirty="0" smtClean="0">
                          <a:solidFill>
                            <a:schemeClr val="tx1"/>
                          </a:solidFill>
                          <a:latin typeface="Arial" panose="020B0604020202020204" pitchFamily="34" charset="0"/>
                          <a:cs typeface="Arial" panose="020B0604020202020204" pitchFamily="34" charset="0"/>
                        </a:rPr>
                        <a:t>actuator</a:t>
                      </a:r>
                    </a:p>
                    <a:p>
                      <a:pPr algn="ctr" latinLnBrk="1"/>
                      <a:r>
                        <a:rPr lang="en-US" altLang="ko-KR" sz="1100" b="0" dirty="0" smtClean="0">
                          <a:solidFill>
                            <a:schemeClr val="tx1"/>
                          </a:solidFill>
                          <a:latin typeface="Arial" panose="020B0604020202020204" pitchFamily="34" charset="0"/>
                          <a:cs typeface="Arial" panose="020B0604020202020204" pitchFamily="34" charset="0"/>
                        </a:rPr>
                        <a:t>lock-pin</a:t>
                      </a:r>
                    </a:p>
                    <a:p>
                      <a:pPr algn="ctr" latinLnBrk="1"/>
                      <a:endParaRPr lang="en-US" altLang="ko-KR" sz="1100" b="0" dirty="0" smtClean="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171450" indent="-171450" algn="l" latinLnBrk="1">
                        <a:buFont typeface="Wingdings" panose="05000000000000000000" pitchFamily="2" charset="2"/>
                        <a:buChar char="Ø"/>
                      </a:pPr>
                      <a:r>
                        <a:rPr lang="en-US" altLang="ko-KR" sz="1100" b="0" dirty="0" err="1" smtClean="0">
                          <a:solidFill>
                            <a:schemeClr val="tx1"/>
                          </a:solidFill>
                          <a:latin typeface="Arial" panose="020B0604020202020204" pitchFamily="34" charset="0"/>
                          <a:cs typeface="Arial" panose="020B0604020202020204" pitchFamily="34" charset="0"/>
                        </a:rPr>
                        <a:t>Hướng</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err="1" smtClean="0">
                          <a:solidFill>
                            <a:schemeClr val="tx1"/>
                          </a:solidFill>
                          <a:latin typeface="Arial" panose="020B0604020202020204" pitchFamily="34" charset="0"/>
                          <a:cs typeface="Arial" panose="020B0604020202020204" pitchFamily="34" charset="0"/>
                        </a:rPr>
                        <a:t>ngang</a:t>
                      </a:r>
                      <a:r>
                        <a:rPr lang="en-US" altLang="ko-KR" sz="1100" b="0" baseline="0" dirty="0" smtClean="0">
                          <a:solidFill>
                            <a:schemeClr val="tx1"/>
                          </a:solidFill>
                          <a:latin typeface="Arial" panose="020B0604020202020204" pitchFamily="34" charset="0"/>
                          <a:cs typeface="Arial" panose="020B0604020202020204" pitchFamily="34" charset="0"/>
                        </a:rPr>
                        <a:t> </a:t>
                      </a:r>
                    </a:p>
                    <a:p>
                      <a:pPr marL="0" indent="0" algn="l" latinLnBrk="1">
                        <a:buFont typeface="Wingdings" panose="05000000000000000000" pitchFamily="2" charset="2"/>
                        <a:buNone/>
                      </a:pPr>
                      <a:r>
                        <a:rPr lang="en-US" altLang="ko-KR" sz="1100" b="0" dirty="0" smtClean="0">
                          <a:solidFill>
                            <a:schemeClr val="tx1"/>
                          </a:solidFill>
                          <a:latin typeface="Arial" panose="020B0604020202020204" pitchFamily="34" charset="0"/>
                          <a:cs typeface="Arial" panose="020B0604020202020204" pitchFamily="34" charset="0"/>
                        </a:rPr>
                        <a:t>- lock</a:t>
                      </a:r>
                      <a:r>
                        <a:rPr lang="ko-KR" altLang="en-US"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err="1" smtClean="0">
                          <a:solidFill>
                            <a:schemeClr val="tx1"/>
                          </a:solidFill>
                          <a:latin typeface="Arial" panose="020B0604020202020204" pitchFamily="34" charset="0"/>
                          <a:cs typeface="Arial" panose="020B0604020202020204" pitchFamily="34" charset="0"/>
                        </a:rPr>
                        <a:t>trái</a:t>
                      </a:r>
                      <a:r>
                        <a:rPr lang="en-US" altLang="ko-KR" sz="1100" b="0" baseline="0" dirty="0" smtClean="0">
                          <a:solidFill>
                            <a:schemeClr val="tx1"/>
                          </a:solidFill>
                          <a:latin typeface="Arial" panose="020B0604020202020204" pitchFamily="34" charset="0"/>
                          <a:cs typeface="Arial" panose="020B0604020202020204" pitchFamily="34" charset="0"/>
                        </a:rPr>
                        <a:t>)</a:t>
                      </a:r>
                      <a:r>
                        <a:rPr lang="ko-KR" altLang="en-US" sz="1100" b="0" baseline="0" dirty="0" smtClean="0">
                          <a:solidFill>
                            <a:schemeClr val="tx1"/>
                          </a:solidFill>
                          <a:latin typeface="Arial" panose="020B0604020202020204" pitchFamily="34" charset="0"/>
                          <a:cs typeface="Arial" panose="020B0604020202020204" pitchFamily="34" charset="0"/>
                        </a:rPr>
                        <a:t> → </a:t>
                      </a:r>
                      <a:r>
                        <a:rPr lang="en-US" altLang="ko-KR" sz="1100" b="0" baseline="0" dirty="0" err="1" smtClean="0">
                          <a:solidFill>
                            <a:schemeClr val="tx1"/>
                          </a:solidFill>
                          <a:latin typeface="Arial" panose="020B0604020202020204" pitchFamily="34" charset="0"/>
                          <a:cs typeface="Arial" panose="020B0604020202020204" pitchFamily="34" charset="0"/>
                        </a:rPr>
                        <a:t>phải</a:t>
                      </a:r>
                      <a:endParaRPr lang="en-US" altLang="ko-KR" sz="1100" b="0" baseline="0" dirty="0" smtClean="0">
                        <a:solidFill>
                          <a:schemeClr val="tx1"/>
                        </a:solidFill>
                        <a:latin typeface="Arial" panose="020B0604020202020204" pitchFamily="34" charset="0"/>
                        <a:cs typeface="Arial" panose="020B0604020202020204" pitchFamily="34" charset="0"/>
                      </a:endParaRPr>
                    </a:p>
                    <a:p>
                      <a:pPr marL="0" indent="0" algn="l" latinLnBrk="1">
                        <a:buFont typeface="Wingdings" panose="05000000000000000000" pitchFamily="2" charset="2"/>
                        <a:buNone/>
                      </a:pPr>
                      <a:r>
                        <a:rPr lang="en-US" altLang="ko-KR" sz="1100" b="0" baseline="0" dirty="0" smtClean="0">
                          <a:solidFill>
                            <a:schemeClr val="tx1"/>
                          </a:solidFill>
                          <a:latin typeface="Arial" panose="020B0604020202020204" pitchFamily="34" charset="0"/>
                          <a:cs typeface="Arial" panose="020B0604020202020204" pitchFamily="34" charset="0"/>
                        </a:rPr>
                        <a:t>   - </a:t>
                      </a:r>
                      <a:r>
                        <a:rPr lang="en-US" altLang="ko-KR" sz="1100" b="0" baseline="0" dirty="0" smtClean="0">
                          <a:solidFill>
                            <a:schemeClr val="tx1"/>
                          </a:solidFill>
                          <a:latin typeface="Arial" panose="020B0604020202020204" pitchFamily="34" charset="0"/>
                          <a:cs typeface="Arial" panose="020B0604020202020204" pitchFamily="34" charset="0"/>
                        </a:rPr>
                        <a:t>unlock : </a:t>
                      </a:r>
                      <a:r>
                        <a:rPr lang="en-US" altLang="ko-KR" sz="1100" b="0" baseline="0" dirty="0" smtClean="0">
                          <a:solidFill>
                            <a:schemeClr val="tx1"/>
                          </a:solidFill>
                          <a:latin typeface="Arial" panose="020B0604020202020204" pitchFamily="34" charset="0"/>
                          <a:cs typeface="Arial" panose="020B0604020202020204" pitchFamily="34" charset="0"/>
                        </a:rPr>
                        <a:t>(</a:t>
                      </a:r>
                      <a:r>
                        <a:rPr lang="en-US" altLang="ko-KR" sz="1100" b="0" baseline="0" dirty="0" err="1" smtClean="0">
                          <a:solidFill>
                            <a:schemeClr val="tx1"/>
                          </a:solidFill>
                          <a:latin typeface="Arial" panose="020B0604020202020204" pitchFamily="34" charset="0"/>
                          <a:cs typeface="Arial" panose="020B0604020202020204" pitchFamily="34" charset="0"/>
                        </a:rPr>
                        <a:t>phải</a:t>
                      </a:r>
                      <a:r>
                        <a:rPr lang="en-US" altLang="ko-KR" sz="1100" b="0" baseline="0" dirty="0" smtClean="0">
                          <a:solidFill>
                            <a:schemeClr val="tx1"/>
                          </a:solidFill>
                          <a:latin typeface="Arial" panose="020B0604020202020204" pitchFamily="34" charset="0"/>
                          <a:cs typeface="Arial" panose="020B0604020202020204" pitchFamily="34" charset="0"/>
                        </a:rPr>
                        <a:t>)</a:t>
                      </a:r>
                      <a:r>
                        <a:rPr lang="ko-KR" altLang="en-US" sz="1100" b="0" baseline="0" dirty="0" smtClean="0">
                          <a:solidFill>
                            <a:schemeClr val="tx1"/>
                          </a:solidFill>
                          <a:latin typeface="Arial" panose="020B0604020202020204" pitchFamily="34" charset="0"/>
                          <a:cs typeface="Arial" panose="020B0604020202020204" pitchFamily="34" charset="0"/>
                        </a:rPr>
                        <a:t> → </a:t>
                      </a:r>
                      <a:r>
                        <a:rPr lang="en-US" altLang="ko-KR" sz="1100" b="0" baseline="0" dirty="0" err="1" smtClean="0">
                          <a:solidFill>
                            <a:schemeClr val="tx1"/>
                          </a:solidFill>
                          <a:latin typeface="Arial" panose="020B0604020202020204" pitchFamily="34" charset="0"/>
                          <a:cs typeface="Arial" panose="020B0604020202020204" pitchFamily="34" charset="0"/>
                        </a:rPr>
                        <a:t>trái</a:t>
                      </a:r>
                      <a:endParaRPr lang="ko-KR" altLang="en-US" sz="1100" b="0"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171450" marR="0" lvl="0" indent="-171450" algn="l" defTabSz="914400" rtl="0" eaLnBrk="1" fontAlgn="auto" latinLnBrk="1" hangingPunct="1">
                        <a:lnSpc>
                          <a:spcPct val="100000"/>
                        </a:lnSpc>
                        <a:spcBef>
                          <a:spcPts val="0"/>
                        </a:spcBef>
                        <a:spcAft>
                          <a:spcPts val="0"/>
                        </a:spcAft>
                        <a:buClrTx/>
                        <a:buSzTx/>
                        <a:buFont typeface="Wingdings" panose="05000000000000000000" pitchFamily="2" charset="2"/>
                        <a:buChar char="Ø"/>
                        <a:tabLst/>
                        <a:defRPr/>
                      </a:pPr>
                      <a:r>
                        <a:rPr lang="en-US" altLang="ko-KR" sz="1100" b="0" dirty="0" err="1" smtClean="0">
                          <a:solidFill>
                            <a:schemeClr val="tx1"/>
                          </a:solidFill>
                          <a:latin typeface="Arial" panose="020B0604020202020204" pitchFamily="34" charset="0"/>
                          <a:cs typeface="Arial" panose="020B0604020202020204" pitchFamily="34" charset="0"/>
                        </a:rPr>
                        <a:t>Hướng</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err="1" smtClean="0">
                          <a:solidFill>
                            <a:schemeClr val="tx1"/>
                          </a:solidFill>
                          <a:latin typeface="Arial" panose="020B0604020202020204" pitchFamily="34" charset="0"/>
                          <a:cs typeface="Arial" panose="020B0604020202020204" pitchFamily="34" charset="0"/>
                        </a:rPr>
                        <a:t>trước</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err="1" smtClean="0">
                          <a:solidFill>
                            <a:schemeClr val="tx1"/>
                          </a:solidFill>
                          <a:latin typeface="Arial" panose="020B0604020202020204" pitchFamily="34" charset="0"/>
                          <a:cs typeface="Arial" panose="020B0604020202020204" pitchFamily="34" charset="0"/>
                        </a:rPr>
                        <a:t>sau</a:t>
                      </a:r>
                      <a:r>
                        <a:rPr lang="en-US" altLang="ko-KR" sz="1100" b="0" baseline="0" dirty="0" smtClean="0">
                          <a:solidFill>
                            <a:schemeClr val="tx1"/>
                          </a:solidFill>
                          <a:latin typeface="Arial" panose="020B0604020202020204" pitchFamily="34" charset="0"/>
                          <a:cs typeface="Arial" panose="020B0604020202020204" pitchFamily="34" charset="0"/>
                        </a:rPr>
                        <a:t> </a:t>
                      </a:r>
                    </a:p>
                    <a:p>
                      <a:pPr marL="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lang="en-US" altLang="ko-KR" sz="1100" b="0" dirty="0" smtClean="0">
                          <a:solidFill>
                            <a:schemeClr val="tx1"/>
                          </a:solidFill>
                          <a:latin typeface="Arial" panose="020B0604020202020204" pitchFamily="34" charset="0"/>
                          <a:cs typeface="Arial" panose="020B0604020202020204" pitchFamily="34" charset="0"/>
                        </a:rPr>
                        <a:t>- lock</a:t>
                      </a:r>
                      <a:r>
                        <a:rPr lang="en-US" altLang="ko-KR" sz="1100" b="0" baseline="0" dirty="0" smtClean="0">
                          <a:solidFill>
                            <a:schemeClr val="tx1"/>
                          </a:solidFill>
                          <a:latin typeface="Arial" panose="020B0604020202020204" pitchFamily="34" charset="0"/>
                          <a:cs typeface="Arial" panose="020B0604020202020204" pitchFamily="34" charset="0"/>
                        </a:rPr>
                        <a:t> </a:t>
                      </a:r>
                      <a:r>
                        <a:rPr lang="ko-KR" altLang="en-US"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err="1" smtClean="0">
                          <a:solidFill>
                            <a:schemeClr val="tx1"/>
                          </a:solidFill>
                          <a:latin typeface="Arial" panose="020B0604020202020204" pitchFamily="34" charset="0"/>
                          <a:cs typeface="Arial" panose="020B0604020202020204" pitchFamily="34" charset="0"/>
                        </a:rPr>
                        <a:t>sau</a:t>
                      </a:r>
                      <a:r>
                        <a:rPr lang="en-US" altLang="ko-KR" sz="1100" b="0" baseline="0" dirty="0" smtClean="0">
                          <a:solidFill>
                            <a:schemeClr val="tx1"/>
                          </a:solidFill>
                          <a:latin typeface="Arial" panose="020B0604020202020204" pitchFamily="34" charset="0"/>
                          <a:cs typeface="Arial" panose="020B0604020202020204" pitchFamily="34" charset="0"/>
                        </a:rPr>
                        <a:t>)</a:t>
                      </a:r>
                      <a:r>
                        <a:rPr lang="ko-KR" altLang="en-US" sz="1100" b="0" baseline="0" dirty="0" smtClean="0">
                          <a:solidFill>
                            <a:schemeClr val="tx1"/>
                          </a:solidFill>
                          <a:latin typeface="Arial" panose="020B0604020202020204" pitchFamily="34" charset="0"/>
                          <a:cs typeface="Arial" panose="020B0604020202020204" pitchFamily="34" charset="0"/>
                        </a:rPr>
                        <a:t> → </a:t>
                      </a:r>
                      <a:r>
                        <a:rPr lang="en-US" altLang="ko-KR" sz="1100" b="0" baseline="0" dirty="0" err="1" smtClean="0">
                          <a:solidFill>
                            <a:schemeClr val="tx1"/>
                          </a:solidFill>
                          <a:latin typeface="Arial" panose="020B0604020202020204" pitchFamily="34" charset="0"/>
                          <a:cs typeface="Arial" panose="020B0604020202020204" pitchFamily="34" charset="0"/>
                        </a:rPr>
                        <a:t>trước</a:t>
                      </a:r>
                      <a:endParaRPr lang="en-US" altLang="ko-KR" sz="1100" b="0" baseline="0" dirty="0" smtClean="0">
                        <a:solidFill>
                          <a:schemeClr val="tx1"/>
                        </a:solidFill>
                        <a:latin typeface="Arial" panose="020B0604020202020204" pitchFamily="34" charset="0"/>
                        <a:cs typeface="Arial" panose="020B0604020202020204" pitchFamily="34" charset="0"/>
                      </a:endParaRPr>
                    </a:p>
                    <a:p>
                      <a:pPr marL="0" indent="0" algn="l" latinLnBrk="1">
                        <a:buFont typeface="Wingdings" panose="05000000000000000000" pitchFamily="2" charset="2"/>
                        <a:buNone/>
                      </a:pPr>
                      <a:r>
                        <a:rPr lang="en-US" altLang="ko-KR" sz="1100" b="0" baseline="0" dirty="0" smtClean="0">
                          <a:solidFill>
                            <a:schemeClr val="tx1"/>
                          </a:solidFill>
                          <a:latin typeface="Arial" panose="020B0604020202020204" pitchFamily="34" charset="0"/>
                          <a:cs typeface="Arial" panose="020B0604020202020204" pitchFamily="34" charset="0"/>
                        </a:rPr>
                        <a:t>   -  unlock </a:t>
                      </a:r>
                      <a:r>
                        <a:rPr lang="en-US" altLang="ko-KR" sz="1100" b="0" baseline="0" dirty="0" smtClean="0">
                          <a:solidFill>
                            <a:schemeClr val="tx1"/>
                          </a:solidFill>
                          <a:latin typeface="Arial" panose="020B0604020202020204" pitchFamily="34" charset="0"/>
                          <a:cs typeface="Arial" panose="020B0604020202020204" pitchFamily="34" charset="0"/>
                        </a:rPr>
                        <a:t>: </a:t>
                      </a:r>
                      <a:r>
                        <a:rPr lang="en-US" altLang="ko-KR" sz="1100" b="0" baseline="0" dirty="0" smtClean="0">
                          <a:solidFill>
                            <a:schemeClr val="tx1"/>
                          </a:solidFill>
                          <a:latin typeface="Arial" panose="020B0604020202020204" pitchFamily="34" charset="0"/>
                          <a:cs typeface="Arial" panose="020B0604020202020204" pitchFamily="34" charset="0"/>
                        </a:rPr>
                        <a:t>(</a:t>
                      </a:r>
                      <a:r>
                        <a:rPr lang="en-US" altLang="ko-KR" sz="1100" b="0" baseline="0" dirty="0" err="1" smtClean="0">
                          <a:solidFill>
                            <a:schemeClr val="tx1"/>
                          </a:solidFill>
                          <a:latin typeface="Arial" panose="020B0604020202020204" pitchFamily="34" charset="0"/>
                          <a:cs typeface="Arial" panose="020B0604020202020204" pitchFamily="34" charset="0"/>
                        </a:rPr>
                        <a:t>trước</a:t>
                      </a:r>
                      <a:r>
                        <a:rPr lang="en-US" altLang="ko-KR" sz="1100" b="0" baseline="0" dirty="0" smtClean="0">
                          <a:solidFill>
                            <a:schemeClr val="tx1"/>
                          </a:solidFill>
                          <a:latin typeface="Arial" panose="020B0604020202020204" pitchFamily="34" charset="0"/>
                          <a:cs typeface="Arial" panose="020B0604020202020204" pitchFamily="34" charset="0"/>
                        </a:rPr>
                        <a:t>)</a:t>
                      </a:r>
                      <a:r>
                        <a:rPr lang="ko-KR" altLang="en-US" sz="1100" b="0" baseline="0" dirty="0" smtClean="0">
                          <a:solidFill>
                            <a:schemeClr val="tx1"/>
                          </a:solidFill>
                          <a:latin typeface="Arial" panose="020B0604020202020204" pitchFamily="34" charset="0"/>
                          <a:cs typeface="Arial" panose="020B0604020202020204" pitchFamily="34" charset="0"/>
                        </a:rPr>
                        <a:t> → </a:t>
                      </a:r>
                      <a:r>
                        <a:rPr lang="en-US" altLang="ko-KR" sz="1100" b="0" baseline="0" dirty="0" err="1" smtClean="0">
                          <a:solidFill>
                            <a:schemeClr val="tx1"/>
                          </a:solidFill>
                          <a:latin typeface="Arial" panose="020B0604020202020204" pitchFamily="34" charset="0"/>
                          <a:cs typeface="Arial" panose="020B0604020202020204" pitchFamily="34" charset="0"/>
                        </a:rPr>
                        <a:t>sau</a:t>
                      </a:r>
                      <a:endParaRPr lang="ko-KR" altLang="en-US" sz="1100" b="0" dirty="0" smtClean="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r>
            </a:tbl>
          </a:graphicData>
        </a:graphic>
      </p:graphicFrame>
      <p:pic>
        <p:nvPicPr>
          <p:cNvPr id="10" name="그림 9"/>
          <p:cNvPicPr>
            <a:picLocks noChangeAspect="1"/>
          </p:cNvPicPr>
          <p:nvPr/>
        </p:nvPicPr>
        <p:blipFill rotWithShape="1">
          <a:blip r:embed="rId3"/>
          <a:srcRect l="5003" t="3557"/>
          <a:stretch/>
        </p:blipFill>
        <p:spPr>
          <a:xfrm>
            <a:off x="6093301" y="2558265"/>
            <a:ext cx="1383739" cy="2235277"/>
          </a:xfrm>
          <a:prstGeom prst="rect">
            <a:avLst/>
          </a:prstGeom>
        </p:spPr>
      </p:pic>
      <p:sp>
        <p:nvSpPr>
          <p:cNvPr id="14" name="직사각형 13"/>
          <p:cNvSpPr/>
          <p:nvPr/>
        </p:nvSpPr>
        <p:spPr>
          <a:xfrm>
            <a:off x="6064169" y="2542081"/>
            <a:ext cx="462866" cy="73519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rotWithShape="1">
          <a:blip r:embed="rId4"/>
          <a:srcRect l="1285" t="1836"/>
          <a:stretch/>
        </p:blipFill>
        <p:spPr>
          <a:xfrm>
            <a:off x="7933396" y="2558265"/>
            <a:ext cx="1310949" cy="2235277"/>
          </a:xfrm>
          <a:prstGeom prst="rect">
            <a:avLst/>
          </a:prstGeom>
        </p:spPr>
      </p:pic>
      <p:sp>
        <p:nvSpPr>
          <p:cNvPr id="13" name="직사각형 12"/>
          <p:cNvSpPr/>
          <p:nvPr/>
        </p:nvSpPr>
        <p:spPr>
          <a:xfrm>
            <a:off x="8191025" y="2525897"/>
            <a:ext cx="774949" cy="37105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642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표 7"/>
          <p:cNvGraphicFramePr>
            <a:graphicFrameLocks noGrp="1"/>
          </p:cNvGraphicFramePr>
          <p:nvPr>
            <p:extLst>
              <p:ext uri="{D42A27DB-BD31-4B8C-83A1-F6EECF244321}">
                <p14:modId xmlns:p14="http://schemas.microsoft.com/office/powerpoint/2010/main" val="3267043996"/>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dụng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HV Cables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là</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dây</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điện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chắn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điện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từ</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thì</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có</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muốn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áp</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dụng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kết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cấu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riêng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cho</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inlet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không</a:t>
                      </a: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171450" indent="-171450">
                        <a:buFont typeface="Wingdings" panose="05000000000000000000" pitchFamily="2" charset="2"/>
                        <a:buChar char="Ø"/>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Concept RFQ</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đề</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xuất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đổi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sang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loại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dây</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chắn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từ</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dùng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riêng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cho</a:t>
                      </a:r>
                      <a:r>
                        <a:rPr lang="en-US" altLang="ko-KR" sz="1100" baseline="0" smtClean="0">
                          <a:latin typeface="Arial Unicode MS" panose="020B0604020202020204" pitchFamily="50" charset="-127"/>
                          <a:ea typeface="Arial Unicode MS" panose="020B0604020202020204" pitchFamily="50" charset="-127"/>
                          <a:cs typeface="Arial Unicode MS" panose="020B0604020202020204" pitchFamily="50" charset="-127"/>
                        </a:rPr>
                        <a:t> Inlet)</a:t>
                      </a: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cung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tin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liên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quan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đến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chắn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từ</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inlet</a:t>
                      </a:r>
                    </a:p>
                    <a:p>
                      <a:pPr marL="171450" indent="-171450" algn="l" latinLnBrk="1">
                        <a:buFont typeface="Wingdings" panose="05000000000000000000" pitchFamily="2" charset="2"/>
                        <a:buChar char="Ø"/>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lgn="l" latinLnBrk="1">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lắp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ráp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bu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long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DC TERMINAL </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BUSBAR</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sp>
        <p:nvSpPr>
          <p:cNvPr id="5" name="직사각형 4"/>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E-mail</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4" name="그림 3"/>
          <p:cNvPicPr>
            <a:picLocks noChangeAspect="1"/>
          </p:cNvPicPr>
          <p:nvPr/>
        </p:nvPicPr>
        <p:blipFill>
          <a:blip r:embed="rId2"/>
          <a:stretch>
            <a:fillRect/>
          </a:stretch>
        </p:blipFill>
        <p:spPr>
          <a:xfrm>
            <a:off x="237655" y="1610201"/>
            <a:ext cx="4641842" cy="450956"/>
          </a:xfrm>
          <a:prstGeom prst="rect">
            <a:avLst/>
          </a:prstGeom>
          <a:ln>
            <a:solidFill>
              <a:schemeClr val="accent1"/>
            </a:solidFill>
          </a:ln>
        </p:spPr>
      </p:pic>
      <p:sp>
        <p:nvSpPr>
          <p:cNvPr id="13" name="직사각형 12"/>
          <p:cNvSpPr/>
          <p:nvPr/>
        </p:nvSpPr>
        <p:spPr>
          <a:xfrm>
            <a:off x="2665675" y="1925903"/>
            <a:ext cx="1566460" cy="135253"/>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 name="표 1"/>
          <p:cNvGraphicFramePr>
            <a:graphicFrameLocks noGrp="1"/>
          </p:cNvGraphicFramePr>
          <p:nvPr>
            <p:extLst>
              <p:ext uri="{D42A27DB-BD31-4B8C-83A1-F6EECF244321}">
                <p14:modId xmlns:p14="http://schemas.microsoft.com/office/powerpoint/2010/main" val="2925798369"/>
              </p:ext>
            </p:extLst>
          </p:nvPr>
        </p:nvGraphicFramePr>
        <p:xfrm>
          <a:off x="4945383" y="1742070"/>
          <a:ext cx="4646212" cy="5036192"/>
        </p:xfrm>
        <a:graphic>
          <a:graphicData uri="http://schemas.openxmlformats.org/drawingml/2006/table">
            <a:tbl>
              <a:tblPr firstRow="1" bandRow="1">
                <a:tableStyleId>{2D5ABB26-0587-4C30-8999-92F81FD0307C}</a:tableStyleId>
              </a:tblPr>
              <a:tblGrid>
                <a:gridCol w="1139828"/>
                <a:gridCol w="3506384"/>
              </a:tblGrid>
              <a:tr h="380440">
                <a:tc>
                  <a:txBody>
                    <a:bodyPr/>
                    <a:lstStyle/>
                    <a:p>
                      <a:pPr algn="ctr" latinLnBrk="1"/>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Loại</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Hình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dáng</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r>
              <a:tr h="1043872">
                <a:tc>
                  <a:txBody>
                    <a:bodyPr/>
                    <a:lstStyle/>
                    <a:p>
                      <a:pPr algn="ctr" latinLnBrk="1"/>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dây</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chắn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từ</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nối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đất</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latinLnBrk="1">
                        <a:buFont typeface="Wingdings" panose="05000000000000000000" pitchFamily="2" charset="2"/>
                        <a:buChar char="Ø"/>
                      </a:pP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Charge</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port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riêng</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1440000">
                <a:tc>
                  <a:txBody>
                    <a:bodyPr/>
                    <a:lstStyle/>
                    <a:p>
                      <a:pPr algn="ctr" latinLnBrk="1"/>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dây</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chắn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từ</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riêng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cho</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charge port</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chắn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điện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từ</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bên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trong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charge port </a:t>
                      </a:r>
                    </a:p>
                    <a:p>
                      <a:pPr marL="0" indent="0" algn="l" latinLnBrk="1">
                        <a:buFont typeface="Wingdings" panose="05000000000000000000" pitchFamily="2" charset="2"/>
                        <a:buNone/>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thêm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chi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tiết</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DC SHIELD,</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OETIKER, </a:t>
                      </a:r>
                    </a:p>
                    <a:p>
                      <a:pPr marL="0" indent="0" algn="l" latinLnBrk="1">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BUSBAR </a:t>
                      </a: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lgn="l" latinLnBrk="1">
                        <a:buFont typeface="Wingdings" panose="05000000000000000000" pitchFamily="2" charset="2"/>
                        <a:buNone/>
                      </a:pP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3">
            <a:clrChange>
              <a:clrFrom>
                <a:srgbClr val="FFFFFF"/>
              </a:clrFrom>
              <a:clrTo>
                <a:srgbClr val="FFFFFF">
                  <a:alpha val="0"/>
                </a:srgbClr>
              </a:clrTo>
            </a:clrChange>
          </a:blip>
          <a:stretch>
            <a:fillRect/>
          </a:stretch>
        </p:blipFill>
        <p:spPr>
          <a:xfrm rot="5400000">
            <a:off x="7268210" y="1454714"/>
            <a:ext cx="728639" cy="2556741"/>
          </a:xfrm>
          <a:prstGeom prst="rect">
            <a:avLst/>
          </a:prstGeom>
        </p:spPr>
      </p:pic>
      <p:sp>
        <p:nvSpPr>
          <p:cNvPr id="18" name="직사각형 17"/>
          <p:cNvSpPr/>
          <p:nvPr/>
        </p:nvSpPr>
        <p:spPr>
          <a:xfrm rot="18361707">
            <a:off x="6772530" y="4553805"/>
            <a:ext cx="1397538" cy="911354"/>
          </a:xfrm>
          <a:prstGeom prst="rect">
            <a:avLst/>
          </a:prstGeom>
          <a:solidFill>
            <a:srgbClr val="3333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rotWithShape="1">
          <a:blip r:embed="rId4">
            <a:clrChange>
              <a:clrFrom>
                <a:srgbClr val="FFFFFF"/>
              </a:clrFrom>
              <a:clrTo>
                <a:srgbClr val="FFFFFF">
                  <a:alpha val="0"/>
                </a:srgbClr>
              </a:clrTo>
            </a:clrChange>
          </a:blip>
          <a:srcRect l="7565" t="8766"/>
          <a:stretch/>
        </p:blipFill>
        <p:spPr>
          <a:xfrm>
            <a:off x="6865464" y="4083900"/>
            <a:ext cx="2216539" cy="1580372"/>
          </a:xfrm>
          <a:prstGeom prst="rect">
            <a:avLst/>
          </a:prstGeom>
        </p:spPr>
      </p:pic>
      <p:cxnSp>
        <p:nvCxnSpPr>
          <p:cNvPr id="19" name="직선 화살표 연결선 18"/>
          <p:cNvCxnSpPr>
            <a:stCxn id="20" idx="2"/>
          </p:cNvCxnSpPr>
          <p:nvPr/>
        </p:nvCxnSpPr>
        <p:spPr>
          <a:xfrm>
            <a:off x="6618956" y="4497985"/>
            <a:ext cx="246508" cy="767909"/>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13203" y="4267153"/>
            <a:ext cx="1011505" cy="230832"/>
          </a:xfrm>
          <a:prstGeom prst="rect">
            <a:avLst/>
          </a:prstGeom>
          <a:noFill/>
        </p:spPr>
        <p:txBody>
          <a:bodyPr wrap="square" rtlCol="0">
            <a:spAutoFit/>
          </a:bodyPr>
          <a:lstStyle/>
          <a:p>
            <a:pPr algn="ctr"/>
            <a:r>
              <a:rPr lang="en-US" altLang="ko-KR" sz="900" dirty="0" err="1" smtClean="0">
                <a:latin typeface="Arial" panose="020B0604020202020204" pitchFamily="34" charset="0"/>
                <a:cs typeface="Arial" panose="020B0604020202020204" pitchFamily="34" charset="0"/>
              </a:rPr>
              <a:t>Chân</a:t>
            </a:r>
            <a:r>
              <a:rPr lang="en-US" altLang="ko-KR" sz="900" dirty="0" smtClean="0">
                <a:latin typeface="Arial" panose="020B0604020202020204" pitchFamily="34" charset="0"/>
                <a:cs typeface="Arial" panose="020B0604020202020204" pitchFamily="34" charset="0"/>
              </a:rPr>
              <a:t> DC inlet</a:t>
            </a:r>
            <a:endParaRPr lang="ko-KR" altLang="en-US" sz="900" dirty="0">
              <a:latin typeface="Arial" panose="020B0604020202020204" pitchFamily="34" charset="0"/>
              <a:cs typeface="Arial" panose="020B0604020202020204" pitchFamily="34" charset="0"/>
            </a:endParaRPr>
          </a:p>
        </p:txBody>
      </p:sp>
      <p:cxnSp>
        <p:nvCxnSpPr>
          <p:cNvPr id="24" name="직선 화살표 연결선 23"/>
          <p:cNvCxnSpPr>
            <a:stCxn id="25" idx="0"/>
          </p:cNvCxnSpPr>
          <p:nvPr/>
        </p:nvCxnSpPr>
        <p:spPr>
          <a:xfrm flipH="1" flipV="1">
            <a:off x="8607114" y="4815778"/>
            <a:ext cx="607573" cy="58553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08934" y="5401311"/>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BUSBAR</a:t>
            </a:r>
            <a:endParaRPr lang="ko-KR" altLang="en-US" sz="900" dirty="0">
              <a:latin typeface="Arial" panose="020B0604020202020204" pitchFamily="34" charset="0"/>
              <a:cs typeface="Arial" panose="020B0604020202020204" pitchFamily="34" charset="0"/>
            </a:endParaRPr>
          </a:p>
        </p:txBody>
      </p:sp>
      <p:cxnSp>
        <p:nvCxnSpPr>
          <p:cNvPr id="26" name="직선 화살표 연결선 25"/>
          <p:cNvCxnSpPr>
            <a:stCxn id="27" idx="0"/>
          </p:cNvCxnSpPr>
          <p:nvPr/>
        </p:nvCxnSpPr>
        <p:spPr>
          <a:xfrm flipH="1" flipV="1">
            <a:off x="7731233" y="5265894"/>
            <a:ext cx="607573" cy="58553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833053" y="5851427"/>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OETIKER</a:t>
            </a:r>
            <a:endParaRPr lang="ko-KR" altLang="en-US" sz="900" dirty="0">
              <a:latin typeface="Arial" panose="020B0604020202020204" pitchFamily="34" charset="0"/>
              <a:cs typeface="Arial" panose="020B0604020202020204" pitchFamily="34" charset="0"/>
            </a:endParaRPr>
          </a:p>
        </p:txBody>
      </p:sp>
      <p:cxnSp>
        <p:nvCxnSpPr>
          <p:cNvPr id="28" name="직선 화살표 연결선 27"/>
          <p:cNvCxnSpPr>
            <a:stCxn id="29" idx="0"/>
          </p:cNvCxnSpPr>
          <p:nvPr/>
        </p:nvCxnSpPr>
        <p:spPr>
          <a:xfrm flipH="1" flipV="1">
            <a:off x="7543414" y="5455985"/>
            <a:ext cx="33665" cy="563219"/>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71326" y="6019204"/>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DC SHIELD</a:t>
            </a:r>
            <a:endParaRPr lang="ko-KR" altLang="en-US" sz="900" dirty="0">
              <a:latin typeface="Arial" panose="020B0604020202020204" pitchFamily="34" charset="0"/>
              <a:cs typeface="Arial" panose="020B0604020202020204" pitchFamily="34" charset="0"/>
            </a:endParaRPr>
          </a:p>
        </p:txBody>
      </p:sp>
      <p:cxnSp>
        <p:nvCxnSpPr>
          <p:cNvPr id="35" name="구부러진 연결선 34"/>
          <p:cNvCxnSpPr/>
          <p:nvPr/>
        </p:nvCxnSpPr>
        <p:spPr>
          <a:xfrm flipV="1">
            <a:off x="8266407" y="2308252"/>
            <a:ext cx="595868" cy="404602"/>
          </a:xfrm>
          <a:prstGeom prst="curvedConnector3">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894495" y="2177715"/>
            <a:ext cx="1011505" cy="246221"/>
          </a:xfrm>
          <a:prstGeom prst="rect">
            <a:avLst/>
          </a:prstGeom>
          <a:noFill/>
        </p:spPr>
        <p:txBody>
          <a:bodyPr wrap="square" rtlCol="0">
            <a:spAutoFit/>
          </a:bodyPr>
          <a:lstStyle/>
          <a:p>
            <a:r>
              <a:rPr lang="en-US" altLang="ko-KR" sz="1000" dirty="0" smtClean="0">
                <a:latin typeface="Arial" panose="020B0604020202020204" pitchFamily="34" charset="0"/>
                <a:ea typeface="Arial Unicode MS" panose="020B0604020202020204" pitchFamily="50" charset="-127"/>
                <a:cs typeface="Arial" panose="020B0604020202020204" pitchFamily="34" charset="0"/>
              </a:rPr>
              <a:t>VEHICLE</a:t>
            </a:r>
            <a:endParaRPr lang="ko-KR" altLang="en-US" sz="1000" dirty="0">
              <a:latin typeface="Arial" panose="020B0604020202020204" pitchFamily="34" charset="0"/>
              <a:ea typeface="Arial Unicode MS" panose="020B0604020202020204" pitchFamily="50" charset="-127"/>
              <a:cs typeface="Arial" panose="020B0604020202020204" pitchFamily="34" charset="0"/>
            </a:endParaRPr>
          </a:p>
        </p:txBody>
      </p:sp>
    </p:spTree>
    <p:extLst>
      <p:ext uri="{BB962C8B-B14F-4D97-AF65-F5344CB8AC3E}">
        <p14:creationId xmlns:p14="http://schemas.microsoft.com/office/powerpoint/2010/main" val="402607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표 7"/>
          <p:cNvGraphicFramePr>
            <a:graphicFrameLocks noGrp="1"/>
          </p:cNvGraphicFramePr>
          <p:nvPr>
            <p:extLst>
              <p:ext uri="{D42A27DB-BD31-4B8C-83A1-F6EECF244321}">
                <p14:modId xmlns:p14="http://schemas.microsoft.com/office/powerpoint/2010/main" val="2051201646"/>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Hỏi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hướng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và</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thứ</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tự</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lắp</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ráp</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bracket</a:t>
                      </a:r>
                    </a:p>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P.a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của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yura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Lắp</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cụm</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inlet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assy</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rồi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lắp</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bracket</a:t>
                      </a: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Hướng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thứ</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tự</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lắp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ráp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thể</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do supplier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quyết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định</a:t>
                      </a: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Sau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quyết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định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cung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ngay</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hướng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dẫn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lắp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ráp</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sp>
        <p:nvSpPr>
          <p:cNvPr id="21" name="직사각형 20"/>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6" name="그림 5"/>
          <p:cNvPicPr>
            <a:picLocks noChangeAspect="1"/>
          </p:cNvPicPr>
          <p:nvPr/>
        </p:nvPicPr>
        <p:blipFill rotWithShape="1">
          <a:blip r:embed="rId2">
            <a:clrChange>
              <a:clrFrom>
                <a:srgbClr val="FFFFFF"/>
              </a:clrFrom>
              <a:clrTo>
                <a:srgbClr val="FFFFFF">
                  <a:alpha val="0"/>
                </a:srgbClr>
              </a:clrTo>
            </a:clrChange>
          </a:blip>
          <a:srcRect l="4265" r="1423" b="1836"/>
          <a:stretch/>
        </p:blipFill>
        <p:spPr>
          <a:xfrm>
            <a:off x="1278174" y="1559495"/>
            <a:ext cx="2743935" cy="2292924"/>
          </a:xfrm>
          <a:prstGeom prst="rect">
            <a:avLst/>
          </a:prstGeom>
        </p:spPr>
      </p:pic>
      <p:pic>
        <p:nvPicPr>
          <p:cNvPr id="5" name="그림 4"/>
          <p:cNvPicPr>
            <a:picLocks noChangeAspect="1"/>
          </p:cNvPicPr>
          <p:nvPr/>
        </p:nvPicPr>
        <p:blipFill rotWithShape="1">
          <a:blip r:embed="rId3">
            <a:clrChange>
              <a:clrFrom>
                <a:srgbClr val="FFFFFF"/>
              </a:clrFrom>
              <a:clrTo>
                <a:srgbClr val="FFFFFF">
                  <a:alpha val="0"/>
                </a:srgbClr>
              </a:clrTo>
            </a:clrChange>
          </a:blip>
          <a:srcRect l="8284" t="42131" r="59879"/>
          <a:stretch/>
        </p:blipFill>
        <p:spPr>
          <a:xfrm>
            <a:off x="8028153" y="1942911"/>
            <a:ext cx="1368181" cy="1909508"/>
          </a:xfrm>
          <a:prstGeom prst="rect">
            <a:avLst/>
          </a:prstGeom>
        </p:spPr>
      </p:pic>
      <p:pic>
        <p:nvPicPr>
          <p:cNvPr id="9" name="그림 8"/>
          <p:cNvPicPr>
            <a:picLocks noChangeAspect="1"/>
          </p:cNvPicPr>
          <p:nvPr/>
        </p:nvPicPr>
        <p:blipFill rotWithShape="1">
          <a:blip r:embed="rId3">
            <a:clrChange>
              <a:clrFrom>
                <a:srgbClr val="FFFFFF"/>
              </a:clrFrom>
              <a:clrTo>
                <a:srgbClr val="FFFFFF">
                  <a:alpha val="0"/>
                </a:srgbClr>
              </a:clrTo>
            </a:clrChange>
          </a:blip>
          <a:srcRect l="51601" t="3923" b="12532"/>
          <a:stretch/>
        </p:blipFill>
        <p:spPr>
          <a:xfrm>
            <a:off x="5101705" y="2130843"/>
            <a:ext cx="2079911" cy="2756746"/>
          </a:xfrm>
          <a:prstGeom prst="rect">
            <a:avLst/>
          </a:prstGeom>
        </p:spPr>
      </p:pic>
      <p:sp>
        <p:nvSpPr>
          <p:cNvPr id="4" name="아래쪽 화살표 3"/>
          <p:cNvSpPr/>
          <p:nvPr/>
        </p:nvSpPr>
        <p:spPr>
          <a:xfrm rot="15076025" flipV="1">
            <a:off x="7162174" y="2903161"/>
            <a:ext cx="347957" cy="13434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440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81038" y="365127"/>
            <a:ext cx="8543925" cy="5167455"/>
          </a:xfrm>
        </p:spPr>
        <p:txBody>
          <a:bodyPr>
            <a:normAutofit/>
          </a:bodyPr>
          <a:lstStyle/>
          <a:p>
            <a:r>
              <a:rPr lang="en-US" altLang="ko-KR" dirty="0" smtClean="0"/>
              <a:t>1. </a:t>
            </a:r>
            <a:r>
              <a:rPr lang="en-US" altLang="ko-KR" dirty="0" err="1" smtClean="0"/>
              <a:t>Kiểm</a:t>
            </a:r>
            <a:r>
              <a:rPr lang="en-US" altLang="ko-KR" dirty="0" smtClean="0"/>
              <a:t> </a:t>
            </a:r>
            <a:r>
              <a:rPr lang="en-US" altLang="ko-KR" dirty="0" err="1" smtClean="0"/>
              <a:t>tra</a:t>
            </a:r>
            <a:r>
              <a:rPr lang="en-US" altLang="ko-KR" dirty="0" smtClean="0"/>
              <a:t> </a:t>
            </a:r>
            <a:r>
              <a:rPr lang="en-US" altLang="ko-KR" dirty="0" err="1" smtClean="0"/>
              <a:t>kích</a:t>
            </a:r>
            <a:r>
              <a:rPr lang="en-US" altLang="ko-KR" dirty="0" smtClean="0"/>
              <a:t> </a:t>
            </a:r>
            <a:r>
              <a:rPr lang="en-US" altLang="ko-KR" dirty="0" err="1" smtClean="0"/>
              <a:t>thước</a:t>
            </a:r>
            <a:r>
              <a:rPr lang="en-US" altLang="ko-KR" dirty="0" smtClean="0"/>
              <a:t> </a:t>
            </a:r>
            <a:r>
              <a:rPr lang="en-US" altLang="ko-KR" dirty="0" err="1" smtClean="0"/>
              <a:t>và</a:t>
            </a:r>
            <a:r>
              <a:rPr lang="en-US" altLang="ko-KR" dirty="0" smtClean="0"/>
              <a:t> </a:t>
            </a:r>
            <a:r>
              <a:rPr lang="en-US" altLang="ko-KR" dirty="0" err="1" smtClean="0"/>
              <a:t>khối</a:t>
            </a:r>
            <a:r>
              <a:rPr lang="en-US" altLang="ko-KR" dirty="0" smtClean="0"/>
              <a:t> </a:t>
            </a:r>
            <a:r>
              <a:rPr lang="en-US" altLang="ko-KR" dirty="0" err="1" smtClean="0"/>
              <a:t>lượng</a:t>
            </a:r>
            <a:r>
              <a:rPr lang="en-US" altLang="ko-KR" dirty="0" smtClean="0"/>
              <a:t/>
            </a:r>
            <a:br>
              <a:rPr lang="en-US" altLang="ko-KR" dirty="0" smtClean="0"/>
            </a:br>
            <a:r>
              <a:rPr lang="en-US" altLang="ko-KR" dirty="0" smtClean="0"/>
              <a:t>2. </a:t>
            </a:r>
            <a:r>
              <a:rPr lang="en-US" altLang="ko-KR" dirty="0" err="1" smtClean="0"/>
              <a:t>Chỉ</a:t>
            </a:r>
            <a:r>
              <a:rPr lang="en-US" altLang="ko-KR" dirty="0" smtClean="0"/>
              <a:t> </a:t>
            </a:r>
            <a:r>
              <a:rPr lang="en-US" altLang="ko-KR" dirty="0" err="1" smtClean="0"/>
              <a:t>làm</a:t>
            </a:r>
            <a:r>
              <a:rPr lang="en-US" altLang="ko-KR" dirty="0" smtClean="0"/>
              <a:t> cover DC</a:t>
            </a:r>
            <a:br>
              <a:rPr lang="en-US" altLang="ko-KR" dirty="0" smtClean="0"/>
            </a:br>
            <a:r>
              <a:rPr lang="en-US" altLang="ko-KR" dirty="0" smtClean="0"/>
              <a:t>3. </a:t>
            </a:r>
            <a:r>
              <a:rPr lang="en-US" altLang="ko-KR" dirty="0" err="1" smtClean="0"/>
              <a:t>Thứ</a:t>
            </a:r>
            <a:r>
              <a:rPr lang="en-US" altLang="ko-KR" dirty="0" smtClean="0"/>
              <a:t> </a:t>
            </a:r>
            <a:r>
              <a:rPr lang="en-US" altLang="ko-KR" dirty="0" err="1" smtClean="0"/>
              <a:t>tự</a:t>
            </a:r>
            <a:r>
              <a:rPr lang="en-US" altLang="ko-KR" dirty="0" smtClean="0"/>
              <a:t> </a:t>
            </a:r>
            <a:r>
              <a:rPr lang="en-US" altLang="ko-KR" dirty="0" err="1" smtClean="0"/>
              <a:t>lắp</a:t>
            </a:r>
            <a:r>
              <a:rPr lang="en-US" altLang="ko-KR" dirty="0" smtClean="0"/>
              <a:t> </a:t>
            </a:r>
            <a:r>
              <a:rPr lang="en-US" altLang="ko-KR" dirty="0" err="1" smtClean="0"/>
              <a:t>ráp</a:t>
            </a:r>
            <a:r>
              <a:rPr lang="en-US" altLang="ko-KR" dirty="0" smtClean="0"/>
              <a:t> housing </a:t>
            </a:r>
            <a:r>
              <a:rPr lang="en-US" altLang="ko-KR" dirty="0" err="1" smtClean="0"/>
              <a:t>trước</a:t>
            </a:r>
            <a:r>
              <a:rPr lang="en-US" altLang="ko-KR" dirty="0" smtClean="0"/>
              <a:t> Bracket</a:t>
            </a:r>
            <a:br>
              <a:rPr lang="en-US" altLang="ko-KR" dirty="0" smtClean="0"/>
            </a:br>
            <a:r>
              <a:rPr lang="en-US" altLang="ko-KR" dirty="0" smtClean="0"/>
              <a:t>4. Terminal DC </a:t>
            </a:r>
            <a:r>
              <a:rPr lang="en-US" altLang="ko-KR" dirty="0" err="1" smtClean="0"/>
              <a:t>chuyển</a:t>
            </a:r>
            <a:r>
              <a:rPr lang="en-US" altLang="ko-KR" dirty="0" smtClean="0"/>
              <a:t> </a:t>
            </a:r>
            <a:r>
              <a:rPr lang="en-US" altLang="ko-KR" dirty="0" err="1" smtClean="0"/>
              <a:t>từ</a:t>
            </a:r>
            <a:r>
              <a:rPr lang="en-US" altLang="ko-KR" dirty="0" smtClean="0"/>
              <a:t> </a:t>
            </a:r>
            <a:r>
              <a:rPr lang="en-US" altLang="ko-KR" dirty="0" err="1" smtClean="0"/>
              <a:t>dạng</a:t>
            </a:r>
            <a:r>
              <a:rPr lang="en-US" altLang="ko-KR" dirty="0" smtClean="0"/>
              <a:t> </a:t>
            </a:r>
            <a:r>
              <a:rPr lang="en-US" altLang="ko-KR" dirty="0" err="1" smtClean="0"/>
              <a:t>đúc</a:t>
            </a:r>
            <a:r>
              <a:rPr lang="en-US" altLang="ko-KR" dirty="0" smtClean="0"/>
              <a:t> </a:t>
            </a:r>
            <a:r>
              <a:rPr lang="en-US" altLang="ko-KR" dirty="0" err="1" smtClean="0"/>
              <a:t>chèn</a:t>
            </a:r>
            <a:r>
              <a:rPr lang="en-US" altLang="ko-KR" dirty="0" smtClean="0"/>
              <a:t> sang </a:t>
            </a:r>
            <a:r>
              <a:rPr lang="en-US" altLang="ko-KR" dirty="0" err="1" smtClean="0"/>
              <a:t>dạng</a:t>
            </a:r>
            <a:r>
              <a:rPr lang="en-US" altLang="ko-KR" dirty="0" smtClean="0"/>
              <a:t> </a:t>
            </a:r>
            <a:r>
              <a:rPr lang="en-US" altLang="ko-KR" dirty="0" err="1" smtClean="0"/>
              <a:t>tách</a:t>
            </a:r>
            <a:r>
              <a:rPr lang="en-US" altLang="ko-KR" dirty="0" smtClean="0"/>
              <a:t> </a:t>
            </a:r>
            <a:r>
              <a:rPr lang="en-US" altLang="ko-KR" dirty="0" err="1" smtClean="0"/>
              <a:t>rời</a:t>
            </a:r>
            <a:r>
              <a:rPr lang="en-US" altLang="ko-KR" dirty="0" smtClean="0"/>
              <a:t> seal</a:t>
            </a:r>
            <a:br>
              <a:rPr lang="en-US" altLang="ko-KR" dirty="0" smtClean="0"/>
            </a:br>
            <a:r>
              <a:rPr lang="en-US" altLang="ko-KR" dirty="0" smtClean="0"/>
              <a:t>5. </a:t>
            </a:r>
            <a:r>
              <a:rPr lang="en-US" altLang="ko-KR" dirty="0" err="1" smtClean="0"/>
              <a:t>Gộp</a:t>
            </a:r>
            <a:r>
              <a:rPr lang="en-US" altLang="ko-KR" dirty="0" smtClean="0"/>
              <a:t> </a:t>
            </a:r>
            <a:r>
              <a:rPr lang="en-US" altLang="ko-KR" dirty="0" err="1" smtClean="0"/>
              <a:t>dây</a:t>
            </a:r>
            <a:r>
              <a:rPr lang="en-US" altLang="ko-KR" dirty="0" smtClean="0"/>
              <a:t> AC</a:t>
            </a:r>
            <a:endParaRPr lang="ko-KR" altLang="en-US" dirty="0"/>
          </a:p>
        </p:txBody>
      </p:sp>
    </p:spTree>
    <p:extLst>
      <p:ext uri="{BB962C8B-B14F-4D97-AF65-F5344CB8AC3E}">
        <p14:creationId xmlns:p14="http://schemas.microsoft.com/office/powerpoint/2010/main" val="49216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graphicFrame>
        <p:nvGraphicFramePr>
          <p:cNvPr id="28" name="표 27"/>
          <p:cNvGraphicFramePr>
            <a:graphicFrameLocks noGrp="1"/>
          </p:cNvGraphicFramePr>
          <p:nvPr>
            <p:extLst>
              <p:ext uri="{D42A27DB-BD31-4B8C-83A1-F6EECF244321}">
                <p14:modId xmlns:p14="http://schemas.microsoft.com/office/powerpoint/2010/main" val="3562641792"/>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phân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loại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chi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tiết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we</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t zone</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dry zone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rong</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cụm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inlet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assy</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p>
                    <a:p>
                      <a:pPr marL="0" indent="0">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đạt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IP67) </a:t>
                      </a: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buFont typeface="Wingdings" panose="05000000000000000000" pitchFamily="2" charset="2"/>
                        <a:buChar char="Ø"/>
                      </a:pP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유라 제안 </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인렛 컨셉 제안</a:t>
                      </a: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1) </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방수 컨셉 </a:t>
                      </a: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000" baseline="0" dirty="0" smtClean="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HEADER COVER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của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DC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xem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thể</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làm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dạng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OPEN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được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a:t>
                      </a: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pic>
        <p:nvPicPr>
          <p:cNvPr id="30" name="그림 29"/>
          <p:cNvPicPr>
            <a:picLocks noChangeAspect="1"/>
          </p:cNvPicPr>
          <p:nvPr/>
        </p:nvPicPr>
        <p:blipFill>
          <a:blip r:embed="rId3"/>
          <a:stretch>
            <a:fillRect/>
          </a:stretch>
        </p:blipFill>
        <p:spPr>
          <a:xfrm>
            <a:off x="237654" y="2214163"/>
            <a:ext cx="4641844" cy="811912"/>
          </a:xfrm>
          <a:prstGeom prst="rect">
            <a:avLst/>
          </a:prstGeom>
          <a:ln>
            <a:solidFill>
              <a:srgbClr val="0070C0"/>
            </a:solidFill>
          </a:ln>
        </p:spPr>
      </p:pic>
      <p:pic>
        <p:nvPicPr>
          <p:cNvPr id="32" name="그림 31"/>
          <p:cNvPicPr>
            <a:picLocks noChangeAspect="1"/>
          </p:cNvPicPr>
          <p:nvPr/>
        </p:nvPicPr>
        <p:blipFill rotWithShape="1">
          <a:blip r:embed="rId4"/>
          <a:srcRect r="10177"/>
          <a:stretch/>
        </p:blipFill>
        <p:spPr>
          <a:xfrm>
            <a:off x="237654" y="1610477"/>
            <a:ext cx="4641843" cy="552704"/>
          </a:xfrm>
          <a:prstGeom prst="rect">
            <a:avLst/>
          </a:prstGeom>
          <a:ln>
            <a:solidFill>
              <a:srgbClr val="0070C0"/>
            </a:solidFill>
          </a:ln>
        </p:spPr>
      </p:pic>
      <p:sp>
        <p:nvSpPr>
          <p:cNvPr id="34" name="직사각형 33"/>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graphicFrame>
        <p:nvGraphicFramePr>
          <p:cNvPr id="2" name="표 1"/>
          <p:cNvGraphicFramePr>
            <a:graphicFrameLocks noGrp="1"/>
          </p:cNvGraphicFramePr>
          <p:nvPr>
            <p:extLst>
              <p:ext uri="{D42A27DB-BD31-4B8C-83A1-F6EECF244321}">
                <p14:modId xmlns:p14="http://schemas.microsoft.com/office/powerpoint/2010/main" val="977830539"/>
              </p:ext>
            </p:extLst>
          </p:nvPr>
        </p:nvGraphicFramePr>
        <p:xfrm>
          <a:off x="5008560" y="5167177"/>
          <a:ext cx="4550532" cy="1920240"/>
        </p:xfrm>
        <a:graphic>
          <a:graphicData uri="http://schemas.openxmlformats.org/drawingml/2006/table">
            <a:tbl>
              <a:tblPr firstRow="1" bandRow="1">
                <a:tableStyleId>{2D5ABB26-0587-4C30-8999-92F81FD0307C}</a:tableStyleId>
              </a:tblPr>
              <a:tblGrid>
                <a:gridCol w="453564"/>
                <a:gridCol w="1254266"/>
                <a:gridCol w="1254266"/>
                <a:gridCol w="794218"/>
                <a:gridCol w="794218"/>
              </a:tblGrid>
              <a:tr h="206428">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NO</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gridSpan="2">
                  <a:txBody>
                    <a:bodyPr/>
                    <a:lstStyle/>
                    <a:p>
                      <a:pPr algn="ctr" latinLnBrk="1"/>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Phạm</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vi </a:t>
                      </a:r>
                      <a:r>
                        <a:rPr lang="en-US" altLang="ko-KR" sz="10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SEAL</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dirty="0"/>
                    </a:p>
                  </a:txBody>
                  <a:tcPr/>
                </a:tc>
                <a:tc>
                  <a:txBody>
                    <a:bodyPr/>
                    <a:lstStyle/>
                    <a:p>
                      <a:pPr algn="ctr" latinLnBrk="1"/>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Loại</a:t>
                      </a:r>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 SEAL</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Ghi</a:t>
                      </a:r>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chú</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r>
              <a:tr h="206428">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1</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INLET</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AC TERMINALs</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Family seal</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kín</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206428">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2</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INLET</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DC TERMINALs</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Seal </a:t>
                      </a:r>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riêng</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lẻ</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kín</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206428">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3</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INLET</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COVER HEAD</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gasket</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kín</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206428">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4</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HEADER COVER</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HEADER COVER</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gasket</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kín</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206428">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5</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HEADER COVER</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BUSBAR</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smtClean="0">
                          <a:latin typeface="Arial Unicode MS" panose="020B0604020202020204" pitchFamily="50" charset="-127"/>
                          <a:ea typeface="Arial Unicode MS" panose="020B0604020202020204" pitchFamily="50" charset="-127"/>
                          <a:cs typeface="Arial Unicode MS" panose="020B0604020202020204" pitchFamily="50" charset="-127"/>
                        </a:rPr>
                        <a:t>Family seal</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100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0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kín</a:t>
                      </a:r>
                      <a:r>
                        <a:rPr lang="en-US" altLang="ko-KR" sz="10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bl>
          </a:graphicData>
        </a:graphic>
      </p:graphicFrame>
      <p:pic>
        <p:nvPicPr>
          <p:cNvPr id="21" name="그림 20"/>
          <p:cNvPicPr>
            <a:picLocks noChangeAspect="1"/>
          </p:cNvPicPr>
          <p:nvPr/>
        </p:nvPicPr>
        <p:blipFill>
          <a:blip r:embed="rId5">
            <a:clrChange>
              <a:clrFrom>
                <a:srgbClr val="FFFFFF"/>
              </a:clrFrom>
              <a:clrTo>
                <a:srgbClr val="FFFFFF">
                  <a:alpha val="0"/>
                </a:srgbClr>
              </a:clrTo>
            </a:clrChange>
          </a:blip>
          <a:stretch>
            <a:fillRect/>
          </a:stretch>
        </p:blipFill>
        <p:spPr>
          <a:xfrm>
            <a:off x="5007398" y="1873117"/>
            <a:ext cx="4460373" cy="3173830"/>
          </a:xfrm>
          <a:prstGeom prst="rect">
            <a:avLst/>
          </a:prstGeom>
        </p:spPr>
      </p:pic>
      <p:grpSp>
        <p:nvGrpSpPr>
          <p:cNvPr id="10" name="그룹 9"/>
          <p:cNvGrpSpPr/>
          <p:nvPr/>
        </p:nvGrpSpPr>
        <p:grpSpPr>
          <a:xfrm>
            <a:off x="5505907" y="1620334"/>
            <a:ext cx="4153660" cy="2756597"/>
            <a:chOff x="5355600" y="1608909"/>
            <a:chExt cx="4153660" cy="2756597"/>
          </a:xfrm>
        </p:grpSpPr>
        <p:cxnSp>
          <p:nvCxnSpPr>
            <p:cNvPr id="11" name="직선 화살표 연결선 10"/>
            <p:cNvCxnSpPr>
              <a:stCxn id="13" idx="3"/>
            </p:cNvCxnSpPr>
            <p:nvPr/>
          </p:nvCxnSpPr>
          <p:spPr>
            <a:xfrm>
              <a:off x="6367105" y="2773397"/>
              <a:ext cx="336542" cy="64519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55600" y="2657981"/>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(1) SEAL</a:t>
              </a:r>
              <a:endParaRPr lang="ko-KR" altLang="en-US" sz="900" dirty="0">
                <a:latin typeface="Arial" panose="020B0604020202020204" pitchFamily="34" charset="0"/>
                <a:cs typeface="Arial" panose="020B0604020202020204" pitchFamily="34" charset="0"/>
              </a:endParaRPr>
            </a:p>
          </p:txBody>
        </p:sp>
        <p:cxnSp>
          <p:nvCxnSpPr>
            <p:cNvPr id="14" name="직선 화살표 연결선 13"/>
            <p:cNvCxnSpPr>
              <a:stCxn id="15" idx="3"/>
            </p:cNvCxnSpPr>
            <p:nvPr/>
          </p:nvCxnSpPr>
          <p:spPr>
            <a:xfrm>
              <a:off x="7506975" y="2348392"/>
              <a:ext cx="390852" cy="42322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95470" y="2232976"/>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(3) SEAL</a:t>
              </a:r>
            </a:p>
          </p:txBody>
        </p:sp>
        <p:cxnSp>
          <p:nvCxnSpPr>
            <p:cNvPr id="16" name="직선 화살표 연결선 15"/>
            <p:cNvCxnSpPr>
              <a:stCxn id="17" idx="3"/>
            </p:cNvCxnSpPr>
            <p:nvPr/>
          </p:nvCxnSpPr>
          <p:spPr>
            <a:xfrm>
              <a:off x="8443766" y="1724325"/>
              <a:ext cx="388087" cy="50865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32261" y="1608909"/>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(4) SEAL</a:t>
              </a:r>
            </a:p>
          </p:txBody>
        </p:sp>
        <p:cxnSp>
          <p:nvCxnSpPr>
            <p:cNvPr id="18" name="직선 화살표 연결선 17"/>
            <p:cNvCxnSpPr>
              <a:stCxn id="19" idx="0"/>
            </p:cNvCxnSpPr>
            <p:nvPr/>
          </p:nvCxnSpPr>
          <p:spPr>
            <a:xfrm flipH="1" flipV="1">
              <a:off x="8678104" y="3512132"/>
              <a:ext cx="325404" cy="3965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497755" y="3908714"/>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(5) SEAL</a:t>
              </a:r>
              <a:endParaRPr lang="ko-KR" altLang="en-US" sz="900" dirty="0">
                <a:latin typeface="Arial" panose="020B0604020202020204" pitchFamily="34" charset="0"/>
                <a:cs typeface="Arial" panose="020B0604020202020204" pitchFamily="34" charset="0"/>
              </a:endParaRPr>
            </a:p>
          </p:txBody>
        </p:sp>
        <p:cxnSp>
          <p:nvCxnSpPr>
            <p:cNvPr id="31" name="직선 화살표 연결선 30"/>
            <p:cNvCxnSpPr>
              <a:stCxn id="33" idx="0"/>
            </p:cNvCxnSpPr>
            <p:nvPr/>
          </p:nvCxnSpPr>
          <p:spPr>
            <a:xfrm flipH="1" flipV="1">
              <a:off x="7181571" y="3738092"/>
              <a:ext cx="325404" cy="3965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01222" y="4134674"/>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(2) SEAL</a:t>
              </a:r>
              <a:endParaRPr lang="ko-KR" altLang="en-US" sz="900" dirty="0">
                <a:latin typeface="Arial" panose="020B0604020202020204" pitchFamily="34" charset="0"/>
                <a:cs typeface="Arial" panose="020B0604020202020204" pitchFamily="34" charset="0"/>
              </a:endParaRPr>
            </a:p>
          </p:txBody>
        </p:sp>
      </p:grpSp>
      <p:sp>
        <p:nvSpPr>
          <p:cNvPr id="3" name="Hình chữ nhật 2"/>
          <p:cNvSpPr/>
          <p:nvPr/>
        </p:nvSpPr>
        <p:spPr>
          <a:xfrm>
            <a:off x="4981837" y="1884427"/>
            <a:ext cx="2198077" cy="309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t>Phương</a:t>
            </a:r>
            <a:r>
              <a:rPr lang="en-US" sz="1000" dirty="0" smtClean="0"/>
              <a:t> </a:t>
            </a:r>
            <a:r>
              <a:rPr lang="en-US" sz="1000" dirty="0" err="1" smtClean="0"/>
              <a:t>án</a:t>
            </a:r>
            <a:r>
              <a:rPr lang="en-US" sz="1000" dirty="0" smtClean="0"/>
              <a:t> </a:t>
            </a:r>
            <a:r>
              <a:rPr lang="en-US" sz="1000" dirty="0" err="1" smtClean="0"/>
              <a:t>của</a:t>
            </a:r>
            <a:r>
              <a:rPr lang="en-US" sz="1000" dirty="0" smtClean="0"/>
              <a:t> </a:t>
            </a:r>
            <a:r>
              <a:rPr lang="en-US" sz="1000" dirty="0" err="1" smtClean="0"/>
              <a:t>Yura</a:t>
            </a:r>
            <a:r>
              <a:rPr lang="en-US" sz="1000" dirty="0" smtClean="0"/>
              <a:t> : concept </a:t>
            </a:r>
            <a:r>
              <a:rPr lang="en-US" sz="1000" dirty="0" err="1" smtClean="0"/>
              <a:t>của</a:t>
            </a:r>
            <a:r>
              <a:rPr lang="en-US" sz="1000" dirty="0" smtClean="0"/>
              <a:t> inlet</a:t>
            </a:r>
          </a:p>
          <a:p>
            <a:pPr algn="ctr"/>
            <a:r>
              <a:rPr lang="en-US" sz="1000" dirty="0" smtClean="0"/>
              <a:t>1) Concept </a:t>
            </a:r>
            <a:r>
              <a:rPr lang="en-US" sz="1000" dirty="0" err="1" smtClean="0"/>
              <a:t>chống</a:t>
            </a:r>
            <a:r>
              <a:rPr lang="en-US" sz="1000" dirty="0" smtClean="0"/>
              <a:t> </a:t>
            </a:r>
            <a:r>
              <a:rPr lang="en-US" sz="1000" dirty="0" err="1" smtClean="0"/>
              <a:t>nước</a:t>
            </a:r>
            <a:r>
              <a:rPr lang="en-US" sz="1000" dirty="0" smtClean="0"/>
              <a:t> </a:t>
            </a:r>
            <a:endParaRPr lang="en-US" sz="1000" dirty="0"/>
          </a:p>
        </p:txBody>
      </p:sp>
    </p:spTree>
    <p:extLst>
      <p:ext uri="{BB962C8B-B14F-4D97-AF65-F5344CB8AC3E}">
        <p14:creationId xmlns:p14="http://schemas.microsoft.com/office/powerpoint/2010/main" val="241462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graphicFrame>
        <p:nvGraphicFramePr>
          <p:cNvPr id="28" name="표 27"/>
          <p:cNvGraphicFramePr>
            <a:graphicFrameLocks noGrp="1"/>
          </p:cNvGraphicFramePr>
          <p:nvPr>
            <p:extLst>
              <p:ext uri="{D42A27DB-BD31-4B8C-83A1-F6EECF244321}">
                <p14:modId xmlns:p14="http://schemas.microsoft.com/office/powerpoint/2010/main" val="155185544"/>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Phương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án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của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Yura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Inlet concept</a:t>
                      </a:r>
                    </a:p>
                    <a:p>
                      <a:pPr marL="0" indent="0">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2) Concept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thoát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nước</a:t>
                      </a: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latinLnBrk="1">
                        <a:buFont typeface="Wingdings" panose="05000000000000000000" pitchFamily="2" charset="2"/>
                        <a:buChar char="Ø"/>
                      </a:pPr>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유라 </a:t>
                      </a:r>
                      <a:r>
                        <a:rPr lang="ko-KR" altLang="en-US"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컨셉</a:t>
                      </a:r>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 반영</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pic>
        <p:nvPicPr>
          <p:cNvPr id="30" name="그림 29"/>
          <p:cNvPicPr>
            <a:picLocks noChangeAspect="1"/>
          </p:cNvPicPr>
          <p:nvPr/>
        </p:nvPicPr>
        <p:blipFill>
          <a:blip r:embed="rId3"/>
          <a:stretch>
            <a:fillRect/>
          </a:stretch>
        </p:blipFill>
        <p:spPr>
          <a:xfrm>
            <a:off x="237654" y="2214163"/>
            <a:ext cx="4641844" cy="811912"/>
          </a:xfrm>
          <a:prstGeom prst="rect">
            <a:avLst/>
          </a:prstGeom>
          <a:ln>
            <a:solidFill>
              <a:srgbClr val="0070C0"/>
            </a:solidFill>
          </a:ln>
        </p:spPr>
      </p:pic>
      <p:pic>
        <p:nvPicPr>
          <p:cNvPr id="32" name="그림 31"/>
          <p:cNvPicPr>
            <a:picLocks noChangeAspect="1"/>
          </p:cNvPicPr>
          <p:nvPr/>
        </p:nvPicPr>
        <p:blipFill rotWithShape="1">
          <a:blip r:embed="rId4"/>
          <a:srcRect r="10177"/>
          <a:stretch/>
        </p:blipFill>
        <p:spPr>
          <a:xfrm>
            <a:off x="237654" y="1610477"/>
            <a:ext cx="4641843" cy="552704"/>
          </a:xfrm>
          <a:prstGeom prst="rect">
            <a:avLst/>
          </a:prstGeom>
          <a:ln>
            <a:solidFill>
              <a:srgbClr val="0070C0"/>
            </a:solidFill>
          </a:ln>
        </p:spPr>
      </p:pic>
      <p:sp>
        <p:nvSpPr>
          <p:cNvPr id="34" name="직사각형 33"/>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graphicFrame>
        <p:nvGraphicFramePr>
          <p:cNvPr id="8" name="표 7"/>
          <p:cNvGraphicFramePr>
            <a:graphicFrameLocks noGrp="1"/>
          </p:cNvGraphicFramePr>
          <p:nvPr>
            <p:extLst>
              <p:ext uri="{D42A27DB-BD31-4B8C-83A1-F6EECF244321}">
                <p14:modId xmlns:p14="http://schemas.microsoft.com/office/powerpoint/2010/main" val="348709781"/>
              </p:ext>
            </p:extLst>
          </p:nvPr>
        </p:nvGraphicFramePr>
        <p:xfrm>
          <a:off x="4960137" y="1764647"/>
          <a:ext cx="4615512" cy="4998720"/>
        </p:xfrm>
        <a:graphic>
          <a:graphicData uri="http://schemas.openxmlformats.org/drawingml/2006/table">
            <a:tbl>
              <a:tblPr firstRow="1" bandRow="1">
                <a:tableStyleId>{2D5ABB26-0587-4C30-8999-92F81FD0307C}</a:tableStyleId>
              </a:tblPr>
              <a:tblGrid>
                <a:gridCol w="2307756"/>
                <a:gridCol w="2307756"/>
              </a:tblGrid>
              <a:tr h="288000">
                <a:tc>
                  <a:txBody>
                    <a:bodyPr/>
                    <a:lstStyle/>
                    <a:p>
                      <a:pPr algn="ctr" latinLnBrk="1"/>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①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lỗ</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thoát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nước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ở terminal</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②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Hướng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thoát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nước</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95000"/>
                      </a:schemeClr>
                    </a:solidFill>
                  </a:tcPr>
                </a:tc>
              </a:tr>
              <a:tr h="4572000">
                <a:tc>
                  <a:txBody>
                    <a:bodyPr/>
                    <a:lstStyle/>
                    <a:p>
                      <a:pPr algn="ctr" latinLnBrk="1"/>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10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bl>
          </a:graphicData>
        </a:graphic>
      </p:graphicFrame>
      <p:pic>
        <p:nvPicPr>
          <p:cNvPr id="4" name="그림 3"/>
          <p:cNvPicPr>
            <a:picLocks noChangeAspect="1"/>
          </p:cNvPicPr>
          <p:nvPr/>
        </p:nvPicPr>
        <p:blipFill>
          <a:blip r:embed="rId5">
            <a:clrChange>
              <a:clrFrom>
                <a:srgbClr val="000000">
                  <a:alpha val="0"/>
                </a:srgbClr>
              </a:clrFrom>
              <a:clrTo>
                <a:srgbClr val="000000">
                  <a:alpha val="0"/>
                </a:srgbClr>
              </a:clrTo>
            </a:clrChange>
          </a:blip>
          <a:stretch>
            <a:fillRect/>
          </a:stretch>
        </p:blipFill>
        <p:spPr>
          <a:xfrm>
            <a:off x="5136324" y="2195549"/>
            <a:ext cx="1955383" cy="2408139"/>
          </a:xfrm>
          <a:prstGeom prst="rect">
            <a:avLst/>
          </a:prstGeom>
        </p:spPr>
      </p:pic>
      <p:grpSp>
        <p:nvGrpSpPr>
          <p:cNvPr id="57" name="그룹 56"/>
          <p:cNvGrpSpPr/>
          <p:nvPr/>
        </p:nvGrpSpPr>
        <p:grpSpPr>
          <a:xfrm>
            <a:off x="7353299" y="2315007"/>
            <a:ext cx="2131571" cy="3092400"/>
            <a:chOff x="7275695" y="2077284"/>
            <a:chExt cx="2283328" cy="3270298"/>
          </a:xfrm>
        </p:grpSpPr>
        <p:pic>
          <p:nvPicPr>
            <p:cNvPr id="6" name="그림 5"/>
            <p:cNvPicPr>
              <a:picLocks noChangeAspect="1"/>
            </p:cNvPicPr>
            <p:nvPr/>
          </p:nvPicPr>
          <p:blipFill rotWithShape="1">
            <a:blip r:embed="rId6">
              <a:clrChange>
                <a:clrFrom>
                  <a:srgbClr val="FFFFFF"/>
                </a:clrFrom>
                <a:clrTo>
                  <a:srgbClr val="FFFFFF">
                    <a:alpha val="0"/>
                  </a:srgbClr>
                </a:clrTo>
              </a:clrChange>
            </a:blip>
            <a:srcRect t="2665"/>
            <a:stretch/>
          </p:blipFill>
          <p:spPr>
            <a:xfrm>
              <a:off x="7275695" y="2077284"/>
              <a:ext cx="2283328" cy="3270298"/>
            </a:xfrm>
            <a:prstGeom prst="rect">
              <a:avLst/>
            </a:prstGeom>
          </p:spPr>
        </p:pic>
        <p:grpSp>
          <p:nvGrpSpPr>
            <p:cNvPr id="47" name="그룹 46"/>
            <p:cNvGrpSpPr/>
            <p:nvPr/>
          </p:nvGrpSpPr>
          <p:grpSpPr>
            <a:xfrm>
              <a:off x="7275695" y="3940175"/>
              <a:ext cx="1117439" cy="1407407"/>
              <a:chOff x="7275695" y="3940175"/>
              <a:chExt cx="1117439" cy="1407407"/>
            </a:xfrm>
          </p:grpSpPr>
          <p:cxnSp>
            <p:nvCxnSpPr>
              <p:cNvPr id="10" name="직선 연결선 9"/>
              <p:cNvCxnSpPr/>
              <p:nvPr/>
            </p:nvCxnSpPr>
            <p:spPr>
              <a:xfrm>
                <a:off x="7275695" y="3940175"/>
                <a:ext cx="8269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flipH="1">
                <a:off x="8086849" y="3940175"/>
                <a:ext cx="15752" cy="9810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8095169" y="4908550"/>
                <a:ext cx="29768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flipH="1">
                <a:off x="8392928" y="4898020"/>
                <a:ext cx="206" cy="449562"/>
              </a:xfrm>
              <a:prstGeom prst="line">
                <a:avLst/>
              </a:prstGeom>
              <a:ln w="28575">
                <a:solidFill>
                  <a:srgbClr val="0000FF"/>
                </a:solidFill>
                <a:headEnd w="sm" len="sm"/>
                <a:tailEnd type="arrow"/>
              </a:ln>
            </p:spPr>
            <p:style>
              <a:lnRef idx="1">
                <a:schemeClr val="accent1"/>
              </a:lnRef>
              <a:fillRef idx="0">
                <a:schemeClr val="accent1"/>
              </a:fillRef>
              <a:effectRef idx="0">
                <a:schemeClr val="accent1"/>
              </a:effectRef>
              <a:fontRef idx="minor">
                <a:schemeClr val="tx1"/>
              </a:fontRef>
            </p:style>
          </p:cxnSp>
        </p:grpSp>
      </p:grpSp>
      <p:sp>
        <p:nvSpPr>
          <p:cNvPr id="59" name="TextBox 58"/>
          <p:cNvSpPr txBox="1"/>
          <p:nvPr/>
        </p:nvSpPr>
        <p:spPr>
          <a:xfrm>
            <a:off x="7234714" y="2061596"/>
            <a:ext cx="1333500" cy="430887"/>
          </a:xfrm>
          <a:prstGeom prst="rect">
            <a:avLst/>
          </a:prstGeom>
          <a:noFill/>
        </p:spPr>
        <p:txBody>
          <a:bodyPr wrap="square" rtlCol="0">
            <a:spAutoFit/>
          </a:bodyPr>
          <a:lstStyle/>
          <a:p>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&lt;</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Hướng</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terminal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sạc</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chậm</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&gt;</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60" name="TextBox 59"/>
          <p:cNvSpPr txBox="1"/>
          <p:nvPr/>
        </p:nvSpPr>
        <p:spPr>
          <a:xfrm>
            <a:off x="7234714" y="5451096"/>
            <a:ext cx="1333500" cy="430887"/>
          </a:xfrm>
          <a:prstGeom prst="rect">
            <a:avLst/>
          </a:prstGeom>
          <a:noFill/>
        </p:spPr>
        <p:txBody>
          <a:bodyPr wrap="square" rtlCol="0">
            <a:spAutoFit/>
          </a:bodyPr>
          <a:lstStyle/>
          <a:p>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&lt;</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Hướng</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terminal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nhanh</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&gt;</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3" name="그림 2"/>
          <p:cNvPicPr>
            <a:picLocks noChangeAspect="1"/>
          </p:cNvPicPr>
          <p:nvPr/>
        </p:nvPicPr>
        <p:blipFill rotWithShape="1">
          <a:blip r:embed="rId7"/>
          <a:srcRect l="3603" r="13169" b="7650"/>
          <a:stretch/>
        </p:blipFill>
        <p:spPr>
          <a:xfrm>
            <a:off x="7715996" y="5735220"/>
            <a:ext cx="1276209" cy="752010"/>
          </a:xfrm>
          <a:prstGeom prst="rect">
            <a:avLst/>
          </a:prstGeom>
        </p:spPr>
      </p:pic>
      <p:grpSp>
        <p:nvGrpSpPr>
          <p:cNvPr id="49" name="그룹 48"/>
          <p:cNvGrpSpPr/>
          <p:nvPr/>
        </p:nvGrpSpPr>
        <p:grpSpPr>
          <a:xfrm>
            <a:off x="7618095" y="6119278"/>
            <a:ext cx="771731" cy="473439"/>
            <a:chOff x="7459138" y="3927475"/>
            <a:chExt cx="771731" cy="473439"/>
          </a:xfrm>
        </p:grpSpPr>
        <p:cxnSp>
          <p:nvCxnSpPr>
            <p:cNvPr id="50" name="직선 연결선 49"/>
            <p:cNvCxnSpPr/>
            <p:nvPr/>
          </p:nvCxnSpPr>
          <p:spPr>
            <a:xfrm>
              <a:off x="7459138" y="3940175"/>
              <a:ext cx="64346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flipH="1">
              <a:off x="8102600" y="3927475"/>
              <a:ext cx="1" cy="413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a:off x="8100572" y="3959104"/>
              <a:ext cx="1300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flipH="1">
              <a:off x="8230663" y="3951352"/>
              <a:ext cx="206" cy="449562"/>
            </a:xfrm>
            <a:prstGeom prst="line">
              <a:avLst/>
            </a:prstGeom>
            <a:ln w="28575">
              <a:solidFill>
                <a:srgbClr val="0000FF"/>
              </a:solidFill>
              <a:headEnd w="sm" len="sm"/>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135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graphicFrame>
        <p:nvGraphicFramePr>
          <p:cNvPr id="28" name="표 27"/>
          <p:cNvGraphicFramePr>
            <a:graphicFrameLocks noGrp="1"/>
          </p:cNvGraphicFramePr>
          <p:nvPr>
            <p:extLst>
              <p:ext uri="{D42A27DB-BD31-4B8C-83A1-F6EECF244321}">
                <p14:modId xmlns:p14="http://schemas.microsoft.com/office/powerpoint/2010/main" val="843849939"/>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Yêu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xác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định</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ý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nghĩa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của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Sealing surface </a:t>
                      </a:r>
                    </a:p>
                    <a:p>
                      <a:pPr marL="0" indent="0">
                        <a:buFont typeface="Wingdings" panose="05000000000000000000" pitchFamily="2" charset="2"/>
                        <a:buNone/>
                      </a:pP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1)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Mở</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rộng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kết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cấu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chống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nước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của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seal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trên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inlet </a:t>
                      </a:r>
                    </a:p>
                    <a:p>
                      <a:pPr marL="0" indent="0">
                        <a:buFont typeface="Wingdings" panose="05000000000000000000" pitchFamily="2" charset="2"/>
                        <a:buNone/>
                      </a:pP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2)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Mở</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dộng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kết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cấu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chống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nước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dụng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seal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trên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BEAUTY COVER</a:t>
                      </a:r>
                    </a:p>
                    <a:p>
                      <a:pPr marL="0" indent="0">
                        <a:buFont typeface="Wingdings" panose="05000000000000000000" pitchFamily="2" charset="2"/>
                        <a:buNone/>
                      </a:pP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P.a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của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Yura</a:t>
                      </a: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dụng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kết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cấu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FRONT SEAL ở Inlet</a:t>
                      </a: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chống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nước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BEAUTY</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COVER</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Sau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3D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sẽ</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báo</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lại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a:t>
                      </a:r>
                    </a:p>
                    <a:p>
                      <a:pPr marL="171450" indent="-171450" algn="l" latinLnBrk="1">
                        <a:buFont typeface="Wingdings" panose="05000000000000000000" pitchFamily="2" charset="2"/>
                        <a:buChar char="Ø"/>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Mở</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rộng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gian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mặt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chống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nước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nỗi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Inlet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BEAUTY COVER</a:t>
                      </a: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5" name="직사각형 4"/>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3" name="그림 2"/>
          <p:cNvPicPr>
            <a:picLocks noChangeAspect="1"/>
          </p:cNvPicPr>
          <p:nvPr/>
        </p:nvPicPr>
        <p:blipFill rotWithShape="1">
          <a:blip r:embed="rId2"/>
          <a:srcRect r="1008"/>
          <a:stretch/>
        </p:blipFill>
        <p:spPr>
          <a:xfrm>
            <a:off x="237655" y="1610200"/>
            <a:ext cx="4641843" cy="519119"/>
          </a:xfrm>
          <a:prstGeom prst="rect">
            <a:avLst/>
          </a:prstGeom>
          <a:ln>
            <a:solidFill>
              <a:schemeClr val="accent1"/>
            </a:solidFill>
          </a:ln>
        </p:spPr>
      </p:pic>
      <p:pic>
        <p:nvPicPr>
          <p:cNvPr id="2" name="그림 1"/>
          <p:cNvPicPr>
            <a:picLocks noChangeAspect="1"/>
          </p:cNvPicPr>
          <p:nvPr/>
        </p:nvPicPr>
        <p:blipFill rotWithShape="1">
          <a:blip r:embed="rId3">
            <a:clrChange>
              <a:clrFrom>
                <a:srgbClr val="FFFFFF"/>
              </a:clrFrom>
              <a:clrTo>
                <a:srgbClr val="FFFFFF">
                  <a:alpha val="0"/>
                </a:srgbClr>
              </a:clrTo>
            </a:clrChange>
          </a:blip>
          <a:srcRect l="3315" t="5378" r="1968" b="5038"/>
          <a:stretch/>
        </p:blipFill>
        <p:spPr>
          <a:xfrm>
            <a:off x="5010302" y="2526098"/>
            <a:ext cx="2578698" cy="2732342"/>
          </a:xfrm>
          <a:prstGeom prst="rect">
            <a:avLst/>
          </a:prstGeom>
        </p:spPr>
      </p:pic>
      <p:cxnSp>
        <p:nvCxnSpPr>
          <p:cNvPr id="7" name="직선 화살표 연결선 6"/>
          <p:cNvCxnSpPr>
            <a:stCxn id="8" idx="0"/>
          </p:cNvCxnSpPr>
          <p:nvPr/>
        </p:nvCxnSpPr>
        <p:spPr>
          <a:xfrm flipH="1" flipV="1">
            <a:off x="6675929" y="3892269"/>
            <a:ext cx="607573" cy="58553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77749" y="4477802"/>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FRONT SEAL</a:t>
            </a:r>
            <a:endParaRPr lang="ko-KR" altLang="en-US" sz="900" dirty="0">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stretch>
            <a:fillRect/>
          </a:stretch>
        </p:blipFill>
        <p:spPr>
          <a:xfrm>
            <a:off x="8221304" y="2526098"/>
            <a:ext cx="1169946" cy="2732342"/>
          </a:xfrm>
          <a:prstGeom prst="rect">
            <a:avLst/>
          </a:prstGeom>
        </p:spPr>
      </p:pic>
      <p:sp>
        <p:nvSpPr>
          <p:cNvPr id="13" name="직사각형 12"/>
          <p:cNvSpPr/>
          <p:nvPr/>
        </p:nvSpPr>
        <p:spPr>
          <a:xfrm>
            <a:off x="8221304" y="2542283"/>
            <a:ext cx="283425" cy="2149424"/>
          </a:xfrm>
          <a:prstGeom prst="rect">
            <a:avLst/>
          </a:prstGeom>
          <a:solidFill>
            <a:srgbClr val="3333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 name="직선 화살표 연결선 14"/>
          <p:cNvCxnSpPr>
            <a:stCxn id="16" idx="0"/>
          </p:cNvCxnSpPr>
          <p:nvPr/>
        </p:nvCxnSpPr>
        <p:spPr>
          <a:xfrm flipH="1" flipV="1">
            <a:off x="8504729" y="4110206"/>
            <a:ext cx="13501" cy="1183219"/>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12477" y="5293425"/>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FRONT SEAL</a:t>
            </a:r>
            <a:endParaRPr lang="ko-KR" altLang="en-US" sz="900" dirty="0">
              <a:latin typeface="Arial" panose="020B0604020202020204" pitchFamily="34" charset="0"/>
              <a:cs typeface="Arial" panose="020B0604020202020204" pitchFamily="34" charset="0"/>
            </a:endParaRPr>
          </a:p>
        </p:txBody>
      </p:sp>
      <p:cxnSp>
        <p:nvCxnSpPr>
          <p:cNvPr id="19" name="직선 화살표 연결선 18"/>
          <p:cNvCxnSpPr>
            <a:stCxn id="20" idx="0"/>
          </p:cNvCxnSpPr>
          <p:nvPr/>
        </p:nvCxnSpPr>
        <p:spPr>
          <a:xfrm flipV="1">
            <a:off x="7631709" y="4305469"/>
            <a:ext cx="724557" cy="98795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25956" y="5293425"/>
            <a:ext cx="1011505" cy="3693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BEAUTY COVER</a:t>
            </a:r>
            <a:endParaRPr lang="ko-KR" alt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76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graphicFrame>
        <p:nvGraphicFramePr>
          <p:cNvPr id="28" name="표 27"/>
          <p:cNvGraphicFramePr>
            <a:graphicFrameLocks noGrp="1"/>
          </p:cNvGraphicFramePr>
          <p:nvPr>
            <p:extLst>
              <p:ext uri="{D42A27DB-BD31-4B8C-83A1-F6EECF244321}">
                <p14:modId xmlns:p14="http://schemas.microsoft.com/office/powerpoint/2010/main" val="105512916"/>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Yêu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thông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tin chi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tiết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việc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có</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vấn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xử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lý</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bề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mặt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hay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màu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sắc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hay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không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p>
                    <a:p>
                      <a:pPr marL="171450" indent="-171450">
                        <a:buFontTx/>
                        <a:buChar char="-"/>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Yêu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tài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liệu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và</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thông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tin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màu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sắc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Low gloss C Black/N-101 </a:t>
                      </a:r>
                    </a:p>
                    <a:p>
                      <a:pPr marL="171450" indent="-171450">
                        <a:buFontTx/>
                        <a:buChar char="-"/>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Yêu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tài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liệu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và</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thông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tin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xử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lý</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bể</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mặt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MT-11590</a:t>
                      </a: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Phản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hồi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sau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lại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tin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kỹ</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thuật</a:t>
                      </a: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Ngay</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sau</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đó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thể</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họp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cùng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supplier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điều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chỉnh</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5" name="직사각형 4"/>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2" name="그림 1"/>
          <p:cNvPicPr>
            <a:picLocks noChangeAspect="1"/>
          </p:cNvPicPr>
          <p:nvPr/>
        </p:nvPicPr>
        <p:blipFill rotWithShape="1">
          <a:blip r:embed="rId2"/>
          <a:srcRect r="9014"/>
          <a:stretch/>
        </p:blipFill>
        <p:spPr>
          <a:xfrm>
            <a:off x="237655" y="1610200"/>
            <a:ext cx="4641842" cy="540855"/>
          </a:xfrm>
          <a:prstGeom prst="rect">
            <a:avLst/>
          </a:prstGeom>
          <a:ln>
            <a:solidFill>
              <a:schemeClr val="accent1"/>
            </a:solidFill>
          </a:ln>
        </p:spPr>
      </p:pic>
    </p:spTree>
    <p:extLst>
      <p:ext uri="{BB962C8B-B14F-4D97-AF65-F5344CB8AC3E}">
        <p14:creationId xmlns:p14="http://schemas.microsoft.com/office/powerpoint/2010/main" val="388229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2957736314"/>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dirty="0" err="1" smtClean="0">
                          <a:latin typeface="Arial" panose="020B0604020202020204" pitchFamily="34" charset="0"/>
                          <a:ea typeface="Arial Unicode MS" panose="020B0604020202020204" pitchFamily="50" charset="-127"/>
                          <a:cs typeface="Arial" panose="020B0604020202020204" pitchFamily="34" charset="0"/>
                        </a:rPr>
                        <a:t>Hỏi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đáp</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việc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dụng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chi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tiết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thỏa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mãn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dirty="0" smtClean="0">
                          <a:latin typeface="Arial" panose="020B0604020202020204" pitchFamily="34" charset="0"/>
                          <a:ea typeface="Arial Unicode MS" panose="020B0604020202020204" pitchFamily="50" charset="-127"/>
                          <a:cs typeface="Arial" panose="020B0604020202020204" pitchFamily="34" charset="0"/>
                        </a:rPr>
                        <a:t>flame</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rating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tối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thiểu</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V0)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nguyên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vật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liệu</a:t>
                      </a: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lý</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do</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dụng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các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chi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tiết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nguyên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vật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liệu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cấp</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UL V-0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sẽ</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làm</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tang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đơn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giá</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a:t>
                      </a:r>
                    </a:p>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Yêu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kiểm</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tra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nếu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bao</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gồm</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cả</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bracket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thì</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có</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nằm</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trong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giới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hạn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khối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lượng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của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RFQ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không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p>
                    <a:p>
                      <a:pPr marL="0" indent="0">
                        <a:buFont typeface="Wingdings" panose="05000000000000000000" pitchFamily="2" charset="2"/>
                        <a:buNone/>
                      </a:pP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lý</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do</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Cần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cân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nhắc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đến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trọng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lượng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thay</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đổi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thành</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vật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liệu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ban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(SPCC)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hoặc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vật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liệu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dẻo</a:t>
                      </a:r>
                      <a:r>
                        <a:rPr lang="en-US" altLang="ko-KR" sz="1100" baseline="0" smtClean="0">
                          <a:latin typeface="Arial" panose="020B0604020202020204" pitchFamily="34" charset="0"/>
                          <a:ea typeface="Arial Unicode MS" panose="020B0604020202020204" pitchFamily="50" charset="-127"/>
                          <a:cs typeface="Arial" panose="020B0604020202020204" pitchFamily="34" charset="0"/>
                        </a:rPr>
                        <a:t>)</a:t>
                      </a: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a:buFont typeface="Wingdings" panose="05000000000000000000" pitchFamily="2" charset="2"/>
                        <a:buNone/>
                      </a:pP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177800" indent="-177800" latinLnBrk="1">
                        <a:buFont typeface="Wingdings" panose="05000000000000000000" pitchFamily="2" charset="2"/>
                        <a:buChar char="Ø"/>
                      </a:pPr>
                      <a:r>
                        <a:rPr lang="en-US" altLang="ko-KR" sz="1100" dirty="0" err="1" smtClean="0">
                          <a:latin typeface="Arial" panose="020B0604020202020204" pitchFamily="34" charset="0"/>
                          <a:ea typeface="현대하모니 L" panose="02020603020101020101" pitchFamily="18" charset="-127"/>
                          <a:cs typeface="Arial" panose="020B0604020202020204" pitchFamily="34" charset="0"/>
                        </a:rPr>
                        <a:t>P.a</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dirty="0" err="1" smtClean="0">
                          <a:latin typeface="Arial" panose="020B0604020202020204" pitchFamily="34" charset="0"/>
                          <a:ea typeface="현대하모니 L" panose="02020603020101020101" pitchFamily="18" charset="-127"/>
                          <a:cs typeface="Arial" panose="020B0604020202020204" pitchFamily="34" charset="0"/>
                        </a:rPr>
                        <a:t>của</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Yura</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 </a:t>
                      </a:r>
                    </a:p>
                    <a:p>
                      <a:pPr latinLnBrk="1"/>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     - ENCLOSURE : </a:t>
                      </a:r>
                      <a:r>
                        <a:rPr lang="en-US" altLang="ko-KR" sz="1100" dirty="0" err="1" smtClean="0">
                          <a:latin typeface="Arial" panose="020B0604020202020204" pitchFamily="34" charset="0"/>
                          <a:ea typeface="현대하모니 L" panose="02020603020101020101" pitchFamily="18" charset="-127"/>
                          <a:cs typeface="Arial" panose="020B0604020202020204" pitchFamily="34" charset="0"/>
                        </a:rPr>
                        <a:t>Sử</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dụng</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vật</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liệu</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thỏa</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mãn</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V-0 </a:t>
                      </a:r>
                    </a:p>
                    <a:p>
                      <a:pPr latinLnBrk="1"/>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Chi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tiết</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áp</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dụng</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ko-KR" altLang="en-US" sz="1100" dirty="0" smtClean="0">
                          <a:latin typeface="Arial" panose="020B0604020202020204" pitchFamily="34" charset="0"/>
                          <a:ea typeface="현대하모니 L" panose="02020603020101020101" pitchFamily="18" charset="-127"/>
                          <a:cs typeface="Arial" panose="020B0604020202020204" pitchFamily="34" charset="0"/>
                        </a:rPr>
                        <a:t>① </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INLET</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ko-KR" altLang="en-US" sz="1100" baseline="0" dirty="0" smtClean="0">
                          <a:latin typeface="Arial" panose="020B0604020202020204" pitchFamily="34" charset="0"/>
                          <a:ea typeface="현대하모니 L" panose="02020603020101020101" pitchFamily="18" charset="-127"/>
                          <a:cs typeface="Arial" panose="020B0604020202020204" pitchFamily="34" charset="0"/>
                        </a:rPr>
                        <a:t>② </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TML CAPs </a:t>
                      </a:r>
                      <a:r>
                        <a:rPr lang="ko-KR" altLang="en-US" sz="1100" baseline="0" dirty="0" smtClean="0">
                          <a:latin typeface="Arial" panose="020B0604020202020204" pitchFamily="34" charset="0"/>
                          <a:ea typeface="현대하모니 L" panose="02020603020101020101" pitchFamily="18" charset="-127"/>
                          <a:cs typeface="Arial" panose="020B0604020202020204" pitchFamily="34" charset="0"/>
                        </a:rPr>
                        <a:t>③ </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AC TML BLOCK </a:t>
                      </a:r>
                    </a:p>
                    <a:p>
                      <a:pPr latinLnBrk="1"/>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ko-KR" altLang="en-US" sz="1100" baseline="0" dirty="0" smtClean="0">
                          <a:latin typeface="Arial" panose="020B0604020202020204" pitchFamily="34" charset="0"/>
                          <a:ea typeface="현대하모니 L" panose="02020603020101020101" pitchFamily="18" charset="-127"/>
                          <a:cs typeface="Arial" panose="020B0604020202020204" pitchFamily="34" charset="0"/>
                        </a:rPr>
                        <a:t>④ </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AC TML HOLDER </a:t>
                      </a:r>
                      <a:r>
                        <a:rPr lang="ko-KR" altLang="en-US"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DC CABLE HEADER</a:t>
                      </a:r>
                      <a:endParaRPr lang="ko-KR" altLang="en-US" sz="1100" dirty="0" smtClean="0">
                        <a:latin typeface="Arial" panose="020B0604020202020204" pitchFamily="34" charset="0"/>
                        <a:ea typeface="현대하모니 L" panose="02020603020101020101" pitchFamily="18" charset="-127"/>
                        <a:cs typeface="Arial" panose="020B0604020202020204" pitchFamily="34" charset="0"/>
                      </a:endParaRPr>
                    </a:p>
                    <a:p>
                      <a:pPr latinLnBrk="1"/>
                      <a:r>
                        <a:rPr lang="ko-KR" altLang="en-US" sz="110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 Chi </a:t>
                      </a:r>
                      <a:r>
                        <a:rPr lang="en-US" altLang="ko-KR" sz="1100" dirty="0" err="1" smtClean="0">
                          <a:latin typeface="Arial" panose="020B0604020202020204" pitchFamily="34" charset="0"/>
                          <a:ea typeface="현대하모니 L" panose="02020603020101020101" pitchFamily="18" charset="-127"/>
                          <a:cs typeface="Arial" panose="020B0604020202020204" pitchFamily="34" charset="0"/>
                        </a:rPr>
                        <a:t>tiết</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khác</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dirty="0" err="1" smtClean="0">
                          <a:latin typeface="Arial" panose="020B0604020202020204" pitchFamily="34" charset="0"/>
                          <a:ea typeface="현대하모니 L" panose="02020603020101020101" pitchFamily="18" charset="-127"/>
                          <a:cs typeface="Arial" panose="020B0604020202020204" pitchFamily="34" charset="0"/>
                        </a:rPr>
                        <a:t>nhà</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sản</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xuất</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lựa</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chọn</a:t>
                      </a:r>
                      <a:endParaRPr lang="en-US" altLang="ko-KR" sz="1100" dirty="0" smtClean="0">
                        <a:latin typeface="Arial" panose="020B0604020202020204" pitchFamily="34" charset="0"/>
                        <a:ea typeface="현대하모니 L" panose="02020603020101020101" pitchFamily="18" charset="-127"/>
                        <a:cs typeface="Arial" panose="020B0604020202020204" pitchFamily="34" charset="0"/>
                      </a:endParaRPr>
                    </a:p>
                    <a:p>
                      <a:pPr latinLnBrk="1"/>
                      <a:r>
                        <a:rPr lang="ko-KR" altLang="en-US"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ko-KR" altLang="en-US" sz="1100" dirty="0" smtClean="0">
                          <a:latin typeface="Arial" panose="020B0604020202020204" pitchFamily="34" charset="0"/>
                          <a:ea typeface="현대하모니 L" panose="02020603020101020101" pitchFamily="18" charset="-127"/>
                          <a:cs typeface="Arial" panose="020B0604020202020204" pitchFamily="34" charset="0"/>
                        </a:rPr>
                        <a:t>⑥ </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DC CAP </a:t>
                      </a:r>
                      <a:r>
                        <a:rPr lang="ko-KR" altLang="en-US" sz="1100" dirty="0" smtClean="0">
                          <a:latin typeface="Arial" panose="020B0604020202020204" pitchFamily="34" charset="0"/>
                          <a:ea typeface="현대하모니 L" panose="02020603020101020101" pitchFamily="18" charset="-127"/>
                          <a:cs typeface="Arial" panose="020B0604020202020204" pitchFamily="34" charset="0"/>
                        </a:rPr>
                        <a:t>⑦ </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BRACKET </a:t>
                      </a:r>
                      <a:r>
                        <a:rPr lang="ko-KR" altLang="en-US" sz="1100" dirty="0" smtClean="0">
                          <a:latin typeface="Arial" panose="020B0604020202020204" pitchFamily="34" charset="0"/>
                          <a:ea typeface="현대하모니 L" panose="02020603020101020101" pitchFamily="18" charset="-127"/>
                          <a:cs typeface="Arial" panose="020B0604020202020204" pitchFamily="34" charset="0"/>
                        </a:rPr>
                        <a:t>⑧ </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COVER</a:t>
                      </a:r>
                      <a:endParaRPr lang="ko-KR" altLang="en-US" sz="1100" dirty="0" smtClean="0">
                        <a:latin typeface="Arial" panose="020B0604020202020204" pitchFamily="34" charset="0"/>
                        <a:ea typeface="현대하모니 L" panose="02020603020101020101" pitchFamily="18" charset="-127"/>
                        <a:cs typeface="Arial" panose="020B0604020202020204" pitchFamily="34" charset="0"/>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Những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chi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tiết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thỏa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mãn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UL V-0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nguyên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vật</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liệu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 ①, ②, ③, ④, ⓢ, </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⑧</a:t>
                      </a: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0" indent="0" latinLnBrk="1">
                        <a:buFont typeface="Wingdings" panose="05000000000000000000" pitchFamily="2" charset="2"/>
                        <a:buNone/>
                      </a:pP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ko-KR" altLang="en-US" sz="1100" dirty="0" smtClean="0">
                          <a:latin typeface="Arial" panose="020B0604020202020204" pitchFamily="34" charset="0"/>
                          <a:ea typeface="현대하모니 L" panose="02020603020101020101" pitchFamily="18" charset="-127"/>
                          <a:cs typeface="Arial" panose="020B0604020202020204" pitchFamily="34" charset="0"/>
                        </a:rPr>
                        <a:t>⑥</a:t>
                      </a:r>
                      <a:r>
                        <a:rPr lang="en-US" altLang="ko-KR" sz="1100" dirty="0" smtClean="0">
                          <a:latin typeface="Arial" panose="020B0604020202020204" pitchFamily="34" charset="0"/>
                          <a:ea typeface="현대하모니 L" panose="02020603020101020101" pitchFamily="18" charset="-127"/>
                          <a:cs typeface="Arial" panose="020B0604020202020204" pitchFamily="34" charset="0"/>
                        </a:rPr>
                        <a:t>, </a:t>
                      </a:r>
                      <a:r>
                        <a:rPr lang="ko-KR" altLang="en-US" sz="1100" dirty="0" smtClean="0">
                          <a:latin typeface="Arial" panose="020B0604020202020204" pitchFamily="34" charset="0"/>
                          <a:ea typeface="현대하모니 L" panose="02020603020101020101" pitchFamily="18" charset="-127"/>
                          <a:cs typeface="Arial" panose="020B0604020202020204" pitchFamily="34" charset="0"/>
                        </a:rPr>
                        <a:t>⑦ </a:t>
                      </a:r>
                      <a:r>
                        <a:rPr lang="en-US" altLang="ko-KR" sz="1100" dirty="0" err="1" smtClean="0">
                          <a:latin typeface="Arial" panose="020B0604020202020204" pitchFamily="34" charset="0"/>
                          <a:ea typeface="현대하모니 L" panose="02020603020101020101" pitchFamily="18" charset="-127"/>
                          <a:cs typeface="Arial" panose="020B0604020202020204" pitchFamily="34" charset="0"/>
                        </a:rPr>
                        <a:t>có</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thể</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lựa</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chọn</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vật</a:t>
                      </a:r>
                      <a:r>
                        <a:rPr lang="en-US" altLang="ko-KR" sz="1100" baseline="0" dirty="0" smtClean="0">
                          <a:latin typeface="Arial" panose="020B0604020202020204" pitchFamily="34" charset="0"/>
                          <a:ea typeface="현대하모니 L" panose="02020603020101020101" pitchFamily="18" charset="-127"/>
                          <a:cs typeface="Arial" panose="020B0604020202020204" pitchFamily="34" charset="0"/>
                        </a:rPr>
                        <a:t> </a:t>
                      </a:r>
                      <a:r>
                        <a:rPr lang="en-US" altLang="ko-KR" sz="1100" baseline="0" dirty="0" err="1" smtClean="0">
                          <a:latin typeface="Arial" panose="020B0604020202020204" pitchFamily="34" charset="0"/>
                          <a:ea typeface="현대하모니 L" panose="02020603020101020101" pitchFamily="18" charset="-127"/>
                          <a:cs typeface="Arial" panose="020B0604020202020204" pitchFamily="34" charset="0"/>
                        </a:rPr>
                        <a:t>liệu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a:t>
                      </a:r>
                    </a:p>
                    <a:p>
                      <a:pPr marL="0" indent="0" latinLnBrk="1">
                        <a:buFont typeface="Wingdings" panose="05000000000000000000" pitchFamily="2" charset="2"/>
                        <a:buNone/>
                      </a:pP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171450" indent="-171450" latinLnBrk="1">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Yêu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thỏa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mãn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trọng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lượng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và</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size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BRACKET</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của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RQF</a:t>
                      </a:r>
                    </a:p>
                    <a:p>
                      <a:pPr marL="171450" indent="-171450" latinLnBrk="1">
                        <a:buFont typeface="Wingdings" panose="05000000000000000000" pitchFamily="2" charset="2"/>
                        <a:buChar char="Ø"/>
                      </a:pP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BRACKET</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dụng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plastic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thay</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cho</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steel</a:t>
                      </a:r>
                    </a:p>
                    <a:p>
                      <a:pPr marL="171450" indent="-171450" latinLnBrk="1">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Gửi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lại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các</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data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liên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quan</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pic>
        <p:nvPicPr>
          <p:cNvPr id="7" name="그림 6"/>
          <p:cNvPicPr>
            <a:picLocks noChangeAspect="1"/>
          </p:cNvPicPr>
          <p:nvPr/>
        </p:nvPicPr>
        <p:blipFill rotWithShape="1">
          <a:blip r:embed="rId2"/>
          <a:srcRect r="5637"/>
          <a:stretch/>
        </p:blipFill>
        <p:spPr>
          <a:xfrm>
            <a:off x="237653" y="1610477"/>
            <a:ext cx="4641844" cy="440934"/>
          </a:xfrm>
          <a:prstGeom prst="rect">
            <a:avLst/>
          </a:prstGeom>
          <a:ln>
            <a:solidFill>
              <a:schemeClr val="accent1"/>
            </a:solidFill>
          </a:ln>
        </p:spPr>
      </p:pic>
      <p:sp>
        <p:nvSpPr>
          <p:cNvPr id="9" name="직사각형 8"/>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46" name="그림 45"/>
          <p:cNvPicPr>
            <a:picLocks noChangeAspect="1"/>
          </p:cNvPicPr>
          <p:nvPr/>
        </p:nvPicPr>
        <p:blipFill>
          <a:blip r:embed="rId3">
            <a:clrChange>
              <a:clrFrom>
                <a:srgbClr val="FFFFFF"/>
              </a:clrFrom>
              <a:clrTo>
                <a:srgbClr val="FFFFFF">
                  <a:alpha val="0"/>
                </a:srgbClr>
              </a:clrTo>
            </a:clrChange>
          </a:blip>
          <a:stretch>
            <a:fillRect/>
          </a:stretch>
        </p:blipFill>
        <p:spPr>
          <a:xfrm>
            <a:off x="5008446" y="2975567"/>
            <a:ext cx="4620055" cy="3287239"/>
          </a:xfrm>
          <a:prstGeom prst="rect">
            <a:avLst/>
          </a:prstGeom>
        </p:spPr>
      </p:pic>
      <p:grpSp>
        <p:nvGrpSpPr>
          <p:cNvPr id="44" name="그룹 43"/>
          <p:cNvGrpSpPr/>
          <p:nvPr/>
        </p:nvGrpSpPr>
        <p:grpSpPr>
          <a:xfrm>
            <a:off x="4972046" y="3150811"/>
            <a:ext cx="4627341" cy="3565710"/>
            <a:chOff x="4972046" y="2976748"/>
            <a:chExt cx="4627341" cy="3565710"/>
          </a:xfrm>
        </p:grpSpPr>
        <p:sp>
          <p:nvSpPr>
            <p:cNvPr id="4" name="TextBox 3"/>
            <p:cNvSpPr txBox="1"/>
            <p:nvPr/>
          </p:nvSpPr>
          <p:spPr>
            <a:xfrm>
              <a:off x="4972046" y="4393975"/>
              <a:ext cx="331773" cy="276999"/>
            </a:xfrm>
            <a:prstGeom prst="rect">
              <a:avLst/>
            </a:prstGeom>
            <a:noFill/>
          </p:spPr>
          <p:txBody>
            <a:bodyPr wrap="square" rtlCol="0">
              <a:spAutoFit/>
            </a:bodyPr>
            <a:lstStyle/>
            <a:p>
              <a:pPr algn="ctr"/>
              <a:r>
                <a:rPr lang="ko-KR" altLang="en-US" sz="1200" b="1" dirty="0" smtClean="0">
                  <a:solidFill>
                    <a:srgbClr val="0000FF"/>
                  </a:solidFill>
                  <a:latin typeface="Arial" panose="020B0604020202020204" pitchFamily="34" charset="0"/>
                  <a:ea typeface="Arial Unicode MS" panose="020B0604020202020204" pitchFamily="50" charset="-127"/>
                  <a:cs typeface="Arial" panose="020B0604020202020204" pitchFamily="34" charset="0"/>
                </a:rPr>
                <a:t>①</a:t>
              </a:r>
              <a:endParaRPr lang="ko-KR" altLang="en-US" sz="1200" b="1" dirty="0">
                <a:solidFill>
                  <a:srgbClr val="0000FF"/>
                </a:solidFill>
                <a:latin typeface="Arial" panose="020B0604020202020204" pitchFamily="34" charset="0"/>
                <a:ea typeface="Arial Unicode MS" panose="020B0604020202020204" pitchFamily="50" charset="-127"/>
                <a:cs typeface="Arial" panose="020B0604020202020204" pitchFamily="34" charset="0"/>
              </a:endParaRPr>
            </a:p>
          </p:txBody>
        </p:sp>
        <p:cxnSp>
          <p:nvCxnSpPr>
            <p:cNvPr id="6" name="직선 연결선 5"/>
            <p:cNvCxnSpPr/>
            <p:nvPr/>
          </p:nvCxnSpPr>
          <p:spPr>
            <a:xfrm>
              <a:off x="5173652" y="4592393"/>
              <a:ext cx="210355" cy="367750"/>
            </a:xfrm>
            <a:prstGeom prst="line">
              <a:avLst/>
            </a:prstGeom>
            <a:ln>
              <a:solidFill>
                <a:srgbClr val="0000FF"/>
              </a:solidFill>
              <a:tailEnd type="ova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45625" y="3869999"/>
              <a:ext cx="331773" cy="276999"/>
            </a:xfrm>
            <a:prstGeom prst="rect">
              <a:avLst/>
            </a:prstGeom>
            <a:noFill/>
          </p:spPr>
          <p:txBody>
            <a:bodyPr wrap="square" rtlCol="0">
              <a:spAutoFit/>
            </a:bodyPr>
            <a:lstStyle/>
            <a:p>
              <a:pPr algn="ctr"/>
              <a:r>
                <a:rPr lang="ko-KR" altLang="en-US" sz="1200" b="1" dirty="0" smtClean="0">
                  <a:solidFill>
                    <a:srgbClr val="0000FF"/>
                  </a:solidFill>
                  <a:latin typeface="Arial" panose="020B0604020202020204" pitchFamily="34" charset="0"/>
                  <a:ea typeface="Arial Unicode MS" panose="020B0604020202020204" pitchFamily="50" charset="-127"/>
                  <a:cs typeface="Arial" panose="020B0604020202020204" pitchFamily="34" charset="0"/>
                </a:rPr>
                <a:t>②</a:t>
              </a:r>
              <a:endParaRPr lang="ko-KR" altLang="en-US" sz="1200" b="1" dirty="0">
                <a:solidFill>
                  <a:srgbClr val="0000FF"/>
                </a:solidFill>
                <a:latin typeface="Arial" panose="020B0604020202020204" pitchFamily="34" charset="0"/>
                <a:ea typeface="Arial Unicode MS" panose="020B0604020202020204" pitchFamily="50" charset="-127"/>
                <a:cs typeface="Arial" panose="020B0604020202020204" pitchFamily="34" charset="0"/>
              </a:endParaRPr>
            </a:p>
          </p:txBody>
        </p:sp>
        <p:cxnSp>
          <p:nvCxnSpPr>
            <p:cNvPr id="20" name="직선 연결선 19"/>
            <p:cNvCxnSpPr/>
            <p:nvPr/>
          </p:nvCxnSpPr>
          <p:spPr>
            <a:xfrm>
              <a:off x="6847231" y="4068417"/>
              <a:ext cx="502854" cy="523976"/>
            </a:xfrm>
            <a:prstGeom prst="line">
              <a:avLst/>
            </a:prstGeom>
            <a:ln>
              <a:solidFill>
                <a:srgbClr val="0000FF"/>
              </a:solidFill>
              <a:tailEnd type="ova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54014" y="3655226"/>
              <a:ext cx="331773" cy="276999"/>
            </a:xfrm>
            <a:prstGeom prst="rect">
              <a:avLst/>
            </a:prstGeom>
            <a:noFill/>
          </p:spPr>
          <p:txBody>
            <a:bodyPr wrap="square" rtlCol="0">
              <a:spAutoFit/>
            </a:bodyPr>
            <a:lstStyle/>
            <a:p>
              <a:pPr algn="ctr"/>
              <a:r>
                <a:rPr lang="ko-KR" altLang="en-US" sz="1200" b="1" dirty="0">
                  <a:solidFill>
                    <a:srgbClr val="0000FF"/>
                  </a:solidFill>
                  <a:latin typeface="Arial" panose="020B0604020202020204" pitchFamily="34" charset="0"/>
                  <a:ea typeface="Arial Unicode MS" panose="020B0604020202020204" pitchFamily="50" charset="-127"/>
                  <a:cs typeface="Arial" panose="020B0604020202020204" pitchFamily="34" charset="0"/>
                </a:rPr>
                <a:t>③</a:t>
              </a:r>
            </a:p>
          </p:txBody>
        </p:sp>
        <p:cxnSp>
          <p:nvCxnSpPr>
            <p:cNvPr id="23" name="직선 연결선 22"/>
            <p:cNvCxnSpPr/>
            <p:nvPr/>
          </p:nvCxnSpPr>
          <p:spPr>
            <a:xfrm>
              <a:off x="7355620" y="3853644"/>
              <a:ext cx="210355" cy="367750"/>
            </a:xfrm>
            <a:prstGeom prst="line">
              <a:avLst/>
            </a:prstGeom>
            <a:ln>
              <a:solidFill>
                <a:srgbClr val="0000FF"/>
              </a:solidFill>
              <a:tailEnd type="ova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65290" y="3456808"/>
              <a:ext cx="331773" cy="276999"/>
            </a:xfrm>
            <a:prstGeom prst="rect">
              <a:avLst/>
            </a:prstGeom>
            <a:noFill/>
          </p:spPr>
          <p:txBody>
            <a:bodyPr wrap="square" rtlCol="0">
              <a:spAutoFit/>
            </a:bodyPr>
            <a:lstStyle/>
            <a:p>
              <a:pPr algn="ctr"/>
              <a:r>
                <a:rPr lang="ko-KR" altLang="en-US" sz="1200" b="1" dirty="0">
                  <a:solidFill>
                    <a:srgbClr val="0000FF"/>
                  </a:solidFill>
                  <a:latin typeface="Arial" panose="020B0604020202020204" pitchFamily="34" charset="0"/>
                  <a:ea typeface="Arial Unicode MS" panose="020B0604020202020204" pitchFamily="50" charset="-127"/>
                  <a:cs typeface="Arial" panose="020B0604020202020204" pitchFamily="34" charset="0"/>
                </a:rPr>
                <a:t>④</a:t>
              </a:r>
            </a:p>
          </p:txBody>
        </p:sp>
        <p:cxnSp>
          <p:nvCxnSpPr>
            <p:cNvPr id="25" name="직선 연결선 24"/>
            <p:cNvCxnSpPr/>
            <p:nvPr/>
          </p:nvCxnSpPr>
          <p:spPr>
            <a:xfrm>
              <a:off x="7766896" y="3655226"/>
              <a:ext cx="210355" cy="367750"/>
            </a:xfrm>
            <a:prstGeom prst="line">
              <a:avLst/>
            </a:prstGeom>
            <a:ln>
              <a:solidFill>
                <a:srgbClr val="0000FF"/>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456830" y="2976748"/>
              <a:ext cx="331773" cy="276999"/>
            </a:xfrm>
            <a:prstGeom prst="rect">
              <a:avLst/>
            </a:prstGeom>
            <a:noFill/>
          </p:spPr>
          <p:txBody>
            <a:bodyPr wrap="square" rtlCol="0">
              <a:spAutoFit/>
            </a:bodyPr>
            <a:lstStyle/>
            <a:p>
              <a:pPr algn="ctr"/>
              <a:r>
                <a:rPr lang="ko-KR" altLang="en-US" sz="1200" b="1" dirty="0" smtClean="0">
                  <a:solidFill>
                    <a:srgbClr val="0000FF"/>
                  </a:solidFill>
                  <a:latin typeface="Arial" panose="020B0604020202020204" pitchFamily="34" charset="0"/>
                  <a:ea typeface="Arial Unicode MS" panose="020B0604020202020204" pitchFamily="50" charset="-127"/>
                  <a:cs typeface="Arial" panose="020B0604020202020204" pitchFamily="34" charset="0"/>
                </a:rPr>
                <a:t>⑤</a:t>
              </a:r>
              <a:endParaRPr lang="ko-KR" altLang="en-US" sz="1200" b="1" dirty="0">
                <a:solidFill>
                  <a:srgbClr val="0000FF"/>
                </a:solidFill>
                <a:latin typeface="Arial" panose="020B0604020202020204" pitchFamily="34" charset="0"/>
                <a:ea typeface="Arial Unicode MS" panose="020B0604020202020204" pitchFamily="50" charset="-127"/>
                <a:cs typeface="Arial" panose="020B0604020202020204" pitchFamily="34" charset="0"/>
              </a:endParaRPr>
            </a:p>
          </p:txBody>
        </p:sp>
        <p:cxnSp>
          <p:nvCxnSpPr>
            <p:cNvPr id="27" name="직선 연결선 26"/>
            <p:cNvCxnSpPr/>
            <p:nvPr/>
          </p:nvCxnSpPr>
          <p:spPr>
            <a:xfrm>
              <a:off x="8658436" y="3175166"/>
              <a:ext cx="210355" cy="367750"/>
            </a:xfrm>
            <a:prstGeom prst="line">
              <a:avLst/>
            </a:prstGeom>
            <a:ln>
              <a:solidFill>
                <a:srgbClr val="0000FF"/>
              </a:solidFill>
              <a:tailEnd type="ova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267614" y="4716453"/>
              <a:ext cx="331773" cy="276999"/>
            </a:xfrm>
            <a:prstGeom prst="rect">
              <a:avLst/>
            </a:prstGeom>
            <a:noFill/>
          </p:spPr>
          <p:txBody>
            <a:bodyPr wrap="square" rtlCol="0">
              <a:spAutoFit/>
            </a:bodyPr>
            <a:lstStyle/>
            <a:p>
              <a:pPr algn="ctr"/>
              <a:r>
                <a:rPr lang="ko-KR" altLang="en-US" sz="1200" b="1" dirty="0" smtClean="0">
                  <a:solidFill>
                    <a:srgbClr val="92D050"/>
                  </a:solidFill>
                  <a:latin typeface="Arial" panose="020B0604020202020204" pitchFamily="34" charset="0"/>
                  <a:ea typeface="Arial Unicode MS" panose="020B0604020202020204" pitchFamily="50" charset="-127"/>
                  <a:cs typeface="Arial" panose="020B0604020202020204" pitchFamily="34" charset="0"/>
                </a:rPr>
                <a:t>⑧</a:t>
              </a:r>
              <a:endParaRPr lang="ko-KR" altLang="en-US" sz="1200" b="1" dirty="0">
                <a:solidFill>
                  <a:srgbClr val="92D050"/>
                </a:solidFill>
                <a:latin typeface="Arial" panose="020B0604020202020204" pitchFamily="34" charset="0"/>
                <a:ea typeface="Arial Unicode MS" panose="020B0604020202020204" pitchFamily="50" charset="-127"/>
                <a:cs typeface="Arial" panose="020B0604020202020204" pitchFamily="34" charset="0"/>
              </a:endParaRPr>
            </a:p>
          </p:txBody>
        </p:sp>
        <p:cxnSp>
          <p:nvCxnSpPr>
            <p:cNvPr id="32" name="직선 연결선 31"/>
            <p:cNvCxnSpPr/>
            <p:nvPr/>
          </p:nvCxnSpPr>
          <p:spPr>
            <a:xfrm flipV="1">
              <a:off x="9433500" y="3565525"/>
              <a:ext cx="31175" cy="1242193"/>
            </a:xfrm>
            <a:prstGeom prst="line">
              <a:avLst/>
            </a:prstGeom>
            <a:ln>
              <a:solidFill>
                <a:srgbClr val="92D050"/>
              </a:solidFill>
              <a:tailEnd type="ova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481354" y="6265459"/>
              <a:ext cx="331773" cy="276999"/>
            </a:xfrm>
            <a:prstGeom prst="rect">
              <a:avLst/>
            </a:prstGeom>
            <a:noFill/>
          </p:spPr>
          <p:txBody>
            <a:bodyPr wrap="square" rtlCol="0">
              <a:spAutoFit/>
            </a:bodyPr>
            <a:lstStyle/>
            <a:p>
              <a:pPr algn="ctr"/>
              <a:r>
                <a:rPr lang="ko-KR" altLang="en-US" sz="1200" b="1" dirty="0" smtClean="0">
                  <a:solidFill>
                    <a:srgbClr val="92D050"/>
                  </a:solidFill>
                  <a:latin typeface="Arial" panose="020B0604020202020204" pitchFamily="34" charset="0"/>
                  <a:ea typeface="Arial Unicode MS" panose="020B0604020202020204" pitchFamily="50" charset="-127"/>
                  <a:cs typeface="Arial" panose="020B0604020202020204" pitchFamily="34" charset="0"/>
                </a:rPr>
                <a:t>⑥</a:t>
              </a:r>
              <a:endParaRPr lang="ko-KR" altLang="en-US" sz="1200" b="1" dirty="0">
                <a:solidFill>
                  <a:srgbClr val="92D050"/>
                </a:solidFill>
                <a:latin typeface="Arial" panose="020B0604020202020204" pitchFamily="34" charset="0"/>
                <a:ea typeface="Arial Unicode MS" panose="020B0604020202020204" pitchFamily="50" charset="-127"/>
                <a:cs typeface="Arial" panose="020B0604020202020204" pitchFamily="34" charset="0"/>
              </a:endParaRPr>
            </a:p>
          </p:txBody>
        </p:sp>
        <p:cxnSp>
          <p:nvCxnSpPr>
            <p:cNvPr id="37" name="직선 연결선 36"/>
            <p:cNvCxnSpPr/>
            <p:nvPr/>
          </p:nvCxnSpPr>
          <p:spPr>
            <a:xfrm flipH="1" flipV="1">
              <a:off x="5281097" y="5742159"/>
              <a:ext cx="331774" cy="614564"/>
            </a:xfrm>
            <a:prstGeom prst="line">
              <a:avLst/>
            </a:prstGeom>
            <a:ln>
              <a:solidFill>
                <a:srgbClr val="92D050"/>
              </a:solidFill>
              <a:tailEnd type="ova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776754" y="5914022"/>
              <a:ext cx="331773" cy="276999"/>
            </a:xfrm>
            <a:prstGeom prst="rect">
              <a:avLst/>
            </a:prstGeom>
            <a:noFill/>
          </p:spPr>
          <p:txBody>
            <a:bodyPr wrap="square" rtlCol="0">
              <a:spAutoFit/>
            </a:bodyPr>
            <a:lstStyle/>
            <a:p>
              <a:pPr algn="ctr"/>
              <a:r>
                <a:rPr lang="ko-KR" altLang="en-US" sz="1200" b="1" dirty="0" smtClean="0">
                  <a:solidFill>
                    <a:srgbClr val="92D050"/>
                  </a:solidFill>
                  <a:latin typeface="Arial" panose="020B0604020202020204" pitchFamily="34" charset="0"/>
                  <a:ea typeface="Arial Unicode MS" panose="020B0604020202020204" pitchFamily="50" charset="-127"/>
                  <a:cs typeface="Arial" panose="020B0604020202020204" pitchFamily="34" charset="0"/>
                </a:rPr>
                <a:t>⑦</a:t>
              </a:r>
              <a:endParaRPr lang="ko-KR" altLang="en-US" sz="1200" b="1" dirty="0">
                <a:solidFill>
                  <a:srgbClr val="92D050"/>
                </a:solidFill>
                <a:latin typeface="Arial" panose="020B0604020202020204" pitchFamily="34" charset="0"/>
                <a:ea typeface="Arial Unicode MS" panose="020B0604020202020204" pitchFamily="50" charset="-127"/>
                <a:cs typeface="Arial" panose="020B0604020202020204" pitchFamily="34" charset="0"/>
              </a:endParaRPr>
            </a:p>
          </p:txBody>
        </p:sp>
        <p:cxnSp>
          <p:nvCxnSpPr>
            <p:cNvPr id="42" name="직선 연결선 41"/>
            <p:cNvCxnSpPr/>
            <p:nvPr/>
          </p:nvCxnSpPr>
          <p:spPr>
            <a:xfrm flipH="1" flipV="1">
              <a:off x="6431280" y="4879642"/>
              <a:ext cx="476991" cy="1125644"/>
            </a:xfrm>
            <a:prstGeom prst="line">
              <a:avLst/>
            </a:prstGeom>
            <a:ln>
              <a:solidFill>
                <a:srgbClr val="92D050"/>
              </a:solidFil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838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표 7"/>
          <p:cNvGraphicFramePr>
            <a:graphicFrameLocks noGrp="1"/>
          </p:cNvGraphicFramePr>
          <p:nvPr>
            <p:extLst>
              <p:ext uri="{D42A27DB-BD31-4B8C-83A1-F6EECF244321}">
                <p14:modId xmlns:p14="http://schemas.microsoft.com/office/powerpoint/2010/main" val="3653083594"/>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Hỏi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về</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size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ra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dây</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wire ở terminal AC</a:t>
                      </a:r>
                    </a:p>
                    <a:p>
                      <a:pPr marL="171450" indent="-171450">
                        <a:buFont typeface="Wingdings" panose="05000000000000000000" pitchFamily="2" charset="2"/>
                        <a:buChar char="Ø"/>
                      </a:pP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Đầu</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ra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dây</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wire terminal AC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có</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thỏa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mãn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IP67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không</a:t>
                      </a: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171450" indent="-171450">
                        <a:buFont typeface="Wingdings" panose="05000000000000000000" pitchFamily="2" charset="2"/>
                        <a:buChar char="Ø"/>
                      </a:pPr>
                      <a:endPar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endParaRPr>
                    </a:p>
                    <a:p>
                      <a:pPr marL="171450" indent="-171450">
                        <a:buFont typeface="Wingdings" panose="05000000000000000000" pitchFamily="2" charset="2"/>
                        <a:buChar char="Ø"/>
                      </a:pP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P.a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của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Yura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ko-KR" altLang="en-US"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khi</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thỏa</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mãn</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IP67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thì</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sử</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a:t>
                      </a:r>
                      <a:r>
                        <a:rPr lang="en-US" altLang="ko-KR" sz="1100" baseline="0" dirty="0" err="1" smtClean="0">
                          <a:latin typeface="Arial" panose="020B0604020202020204" pitchFamily="34" charset="0"/>
                          <a:ea typeface="Arial Unicode MS" panose="020B0604020202020204" pitchFamily="50" charset="-127"/>
                          <a:cs typeface="Arial" panose="020B0604020202020204" pitchFamily="34" charset="0"/>
                        </a:rPr>
                        <a:t>dụng</a:t>
                      </a:r>
                      <a:r>
                        <a:rPr lang="en-US" altLang="ko-KR" sz="1100" baseline="0" dirty="0" smtClean="0">
                          <a:latin typeface="Arial" panose="020B0604020202020204" pitchFamily="34" charset="0"/>
                          <a:ea typeface="Arial Unicode MS" panose="020B0604020202020204" pitchFamily="50" charset="-127"/>
                          <a:cs typeface="Arial" panose="020B0604020202020204" pitchFamily="34" charset="0"/>
                        </a:rPr>
                        <a:t> seal family</a:t>
                      </a: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Wire</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terminal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AC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rút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theo</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1 </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bundle</a:t>
                      </a: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Sau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size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thì</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gửi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lại</a:t>
                      </a: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Sử</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dụng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kết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chống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nước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ở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wire</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sp>
        <p:nvSpPr>
          <p:cNvPr id="5" name="직사각형 4"/>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6" name="그림 5"/>
          <p:cNvPicPr>
            <a:picLocks noChangeAspect="1"/>
          </p:cNvPicPr>
          <p:nvPr/>
        </p:nvPicPr>
        <p:blipFill rotWithShape="1">
          <a:blip r:embed="rId2"/>
          <a:srcRect r="3909"/>
          <a:stretch/>
        </p:blipFill>
        <p:spPr>
          <a:xfrm>
            <a:off x="237654" y="1610477"/>
            <a:ext cx="4641843" cy="683307"/>
          </a:xfrm>
          <a:prstGeom prst="rect">
            <a:avLst/>
          </a:prstGeom>
          <a:ln>
            <a:solidFill>
              <a:srgbClr val="0070C0"/>
            </a:solidFill>
          </a:ln>
        </p:spPr>
      </p:pic>
      <p:pic>
        <p:nvPicPr>
          <p:cNvPr id="2" name="그림 1"/>
          <p:cNvPicPr>
            <a:picLocks noChangeAspect="1"/>
          </p:cNvPicPr>
          <p:nvPr/>
        </p:nvPicPr>
        <p:blipFill rotWithShape="1">
          <a:blip r:embed="rId3"/>
          <a:srcRect l="14963"/>
          <a:stretch/>
        </p:blipFill>
        <p:spPr>
          <a:xfrm>
            <a:off x="818795" y="2367953"/>
            <a:ext cx="1862977" cy="1444359"/>
          </a:xfrm>
          <a:prstGeom prst="rect">
            <a:avLst/>
          </a:prstGeom>
        </p:spPr>
      </p:pic>
      <p:pic>
        <p:nvPicPr>
          <p:cNvPr id="3" name="그림 2"/>
          <p:cNvPicPr>
            <a:picLocks noChangeAspect="1"/>
          </p:cNvPicPr>
          <p:nvPr/>
        </p:nvPicPr>
        <p:blipFill>
          <a:blip r:embed="rId4"/>
          <a:stretch>
            <a:fillRect/>
          </a:stretch>
        </p:blipFill>
        <p:spPr>
          <a:xfrm>
            <a:off x="2769758" y="2367953"/>
            <a:ext cx="2109739" cy="1444359"/>
          </a:xfrm>
          <a:prstGeom prst="rect">
            <a:avLst/>
          </a:prstGeom>
        </p:spPr>
      </p:pic>
      <p:sp>
        <p:nvSpPr>
          <p:cNvPr id="9" name="직사각형 8"/>
          <p:cNvSpPr/>
          <p:nvPr/>
        </p:nvSpPr>
        <p:spPr>
          <a:xfrm>
            <a:off x="206393" y="22950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E-mail</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4" name="그림 3"/>
          <p:cNvPicPr>
            <a:picLocks noChangeAspect="1"/>
          </p:cNvPicPr>
          <p:nvPr/>
        </p:nvPicPr>
        <p:blipFill>
          <a:blip r:embed="rId5"/>
          <a:stretch>
            <a:fillRect/>
          </a:stretch>
        </p:blipFill>
        <p:spPr>
          <a:xfrm>
            <a:off x="5096060" y="2225015"/>
            <a:ext cx="2148943" cy="1877648"/>
          </a:xfrm>
          <a:prstGeom prst="rect">
            <a:avLst/>
          </a:prstGeom>
        </p:spPr>
      </p:pic>
      <p:pic>
        <p:nvPicPr>
          <p:cNvPr id="7" name="그림 6"/>
          <p:cNvPicPr>
            <a:picLocks noChangeAspect="1"/>
          </p:cNvPicPr>
          <p:nvPr/>
        </p:nvPicPr>
        <p:blipFill>
          <a:blip r:embed="rId6"/>
          <a:stretch>
            <a:fillRect/>
          </a:stretch>
        </p:blipFill>
        <p:spPr>
          <a:xfrm>
            <a:off x="7544276" y="2225015"/>
            <a:ext cx="1797748" cy="1877648"/>
          </a:xfrm>
          <a:prstGeom prst="rect">
            <a:avLst/>
          </a:prstGeom>
        </p:spPr>
      </p:pic>
      <p:cxnSp>
        <p:nvCxnSpPr>
          <p:cNvPr id="11" name="직선 화살표 연결선 10"/>
          <p:cNvCxnSpPr>
            <a:stCxn id="13" idx="0"/>
          </p:cNvCxnSpPr>
          <p:nvPr/>
        </p:nvCxnSpPr>
        <p:spPr>
          <a:xfrm flipV="1">
            <a:off x="6011737" y="3422931"/>
            <a:ext cx="366902" cy="85082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05984" y="4273753"/>
            <a:ext cx="1011505" cy="369332"/>
          </a:xfrm>
          <a:prstGeom prst="rect">
            <a:avLst/>
          </a:prstGeom>
          <a:noFill/>
        </p:spPr>
        <p:txBody>
          <a:bodyPr wrap="square" rtlCol="0">
            <a:spAutoFit/>
          </a:bodyPr>
          <a:lstStyle/>
          <a:p>
            <a:pPr algn="ctr"/>
            <a:r>
              <a:rPr lang="en-US" altLang="ko-KR" sz="900" dirty="0" smtClean="0">
                <a:solidFill>
                  <a:srgbClr val="0000FF"/>
                </a:solidFill>
                <a:latin typeface="Arial" panose="020B0604020202020204" pitchFamily="34" charset="0"/>
                <a:cs typeface="Arial" panose="020B0604020202020204" pitchFamily="34" charset="0"/>
              </a:rPr>
              <a:t>AC TERMINAL SEAL</a:t>
            </a:r>
            <a:endParaRPr lang="ko-KR" altLang="en-US" sz="900" dirty="0">
              <a:solidFill>
                <a:srgbClr val="0000FF"/>
              </a:solidFill>
              <a:latin typeface="Arial" panose="020B0604020202020204" pitchFamily="34" charset="0"/>
              <a:cs typeface="Arial" panose="020B0604020202020204" pitchFamily="34" charset="0"/>
            </a:endParaRPr>
          </a:p>
        </p:txBody>
      </p:sp>
      <p:cxnSp>
        <p:nvCxnSpPr>
          <p:cNvPr id="14" name="직선 화살표 연결선 13"/>
          <p:cNvCxnSpPr>
            <a:stCxn id="15" idx="0"/>
          </p:cNvCxnSpPr>
          <p:nvPr/>
        </p:nvCxnSpPr>
        <p:spPr>
          <a:xfrm flipH="1" flipV="1">
            <a:off x="6652802" y="3641416"/>
            <a:ext cx="252986" cy="63233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00035" y="4273753"/>
            <a:ext cx="1011505" cy="3693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AC TERMINAL SEAL CAP</a:t>
            </a:r>
            <a:endParaRPr lang="ko-KR" altLang="en-US" sz="900" dirty="0">
              <a:latin typeface="Arial" panose="020B0604020202020204" pitchFamily="34" charset="0"/>
              <a:cs typeface="Arial" panose="020B0604020202020204" pitchFamily="34" charset="0"/>
            </a:endParaRPr>
          </a:p>
        </p:txBody>
      </p:sp>
      <p:cxnSp>
        <p:nvCxnSpPr>
          <p:cNvPr id="20" name="직선 화살표 연결선 19"/>
          <p:cNvCxnSpPr>
            <a:stCxn id="21" idx="0"/>
          </p:cNvCxnSpPr>
          <p:nvPr/>
        </p:nvCxnSpPr>
        <p:spPr>
          <a:xfrm flipH="1" flipV="1">
            <a:off x="5268940" y="3762797"/>
            <a:ext cx="35770" cy="51095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98957" y="4273753"/>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INLET</a:t>
            </a:r>
            <a:endParaRPr lang="ko-KR" altLang="en-US" sz="900" dirty="0">
              <a:latin typeface="Arial" panose="020B0604020202020204" pitchFamily="34" charset="0"/>
              <a:cs typeface="Arial" panose="020B0604020202020204" pitchFamily="34" charset="0"/>
            </a:endParaRPr>
          </a:p>
        </p:txBody>
      </p:sp>
      <p:cxnSp>
        <p:nvCxnSpPr>
          <p:cNvPr id="26" name="직선 화살표 연결선 25"/>
          <p:cNvCxnSpPr>
            <a:stCxn id="27" idx="0"/>
          </p:cNvCxnSpPr>
          <p:nvPr/>
        </p:nvCxnSpPr>
        <p:spPr>
          <a:xfrm flipH="1" flipV="1">
            <a:off x="8539471" y="3495759"/>
            <a:ext cx="676501" cy="77799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10219" y="4273753"/>
            <a:ext cx="1011505" cy="3693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AC TERMINAL SEAL</a:t>
            </a:r>
            <a:endParaRPr lang="ko-KR" altLang="en-US" sz="900" dirty="0">
              <a:latin typeface="Arial" panose="020B0604020202020204" pitchFamily="34" charset="0"/>
              <a:cs typeface="Arial" panose="020B0604020202020204" pitchFamily="34" charset="0"/>
            </a:endParaRPr>
          </a:p>
        </p:txBody>
      </p:sp>
      <p:cxnSp>
        <p:nvCxnSpPr>
          <p:cNvPr id="28" name="직선 화살표 연결선 27"/>
          <p:cNvCxnSpPr>
            <a:stCxn id="29" idx="0"/>
          </p:cNvCxnSpPr>
          <p:nvPr/>
        </p:nvCxnSpPr>
        <p:spPr>
          <a:xfrm flipV="1">
            <a:off x="8493344" y="3872040"/>
            <a:ext cx="11563" cy="40171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987591" y="4273753"/>
            <a:ext cx="1011505" cy="3693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AC TERMINAL SEAL CAP</a:t>
            </a:r>
            <a:endParaRPr lang="ko-KR" altLang="en-US" sz="900" dirty="0">
              <a:latin typeface="Arial" panose="020B0604020202020204" pitchFamily="34" charset="0"/>
              <a:cs typeface="Arial" panose="020B0604020202020204" pitchFamily="34" charset="0"/>
            </a:endParaRPr>
          </a:p>
        </p:txBody>
      </p:sp>
      <p:cxnSp>
        <p:nvCxnSpPr>
          <p:cNvPr id="30" name="직선 화살표 연결선 29"/>
          <p:cNvCxnSpPr>
            <a:stCxn id="31" idx="0"/>
          </p:cNvCxnSpPr>
          <p:nvPr/>
        </p:nvCxnSpPr>
        <p:spPr>
          <a:xfrm flipV="1">
            <a:off x="7524107" y="3812312"/>
            <a:ext cx="105419" cy="102098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018354" y="4833300"/>
            <a:ext cx="1011505" cy="2308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INLET</a:t>
            </a:r>
            <a:endParaRPr lang="ko-KR" altLang="en-US" sz="900" dirty="0">
              <a:latin typeface="Arial" panose="020B0604020202020204" pitchFamily="34" charset="0"/>
              <a:cs typeface="Arial" panose="020B0604020202020204" pitchFamily="34" charset="0"/>
            </a:endParaRPr>
          </a:p>
        </p:txBody>
      </p:sp>
      <p:cxnSp>
        <p:nvCxnSpPr>
          <p:cNvPr id="35" name="직선 화살표 연결선 34"/>
          <p:cNvCxnSpPr>
            <a:stCxn id="36" idx="0"/>
          </p:cNvCxnSpPr>
          <p:nvPr/>
        </p:nvCxnSpPr>
        <p:spPr>
          <a:xfrm flipH="1" flipV="1">
            <a:off x="7726453" y="3422931"/>
            <a:ext cx="484675" cy="131659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705375" y="4739521"/>
            <a:ext cx="1011505" cy="369332"/>
          </a:xfrm>
          <a:prstGeom prst="rect">
            <a:avLst/>
          </a:prstGeom>
          <a:noFill/>
        </p:spPr>
        <p:txBody>
          <a:bodyPr wrap="square" rtlCol="0">
            <a:spAutoFit/>
          </a:bodyPr>
          <a:lstStyle/>
          <a:p>
            <a:pPr algn="ctr"/>
            <a:r>
              <a:rPr lang="en-US" altLang="ko-KR" sz="900" dirty="0" smtClean="0">
                <a:latin typeface="Arial" panose="020B0604020202020204" pitchFamily="34" charset="0"/>
                <a:cs typeface="Arial" panose="020B0604020202020204" pitchFamily="34" charset="0"/>
              </a:rPr>
              <a:t>AC TERMINAL</a:t>
            </a:r>
          </a:p>
          <a:p>
            <a:pPr algn="ctr"/>
            <a:r>
              <a:rPr lang="en-US" altLang="ko-KR" sz="900" dirty="0" smtClean="0">
                <a:latin typeface="Arial" panose="020B0604020202020204" pitchFamily="34" charset="0"/>
                <a:cs typeface="Arial" panose="020B0604020202020204" pitchFamily="34" charset="0"/>
              </a:rPr>
              <a:t>WIRE</a:t>
            </a:r>
            <a:endParaRPr lang="ko-KR" alt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19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표 7"/>
          <p:cNvGraphicFramePr>
            <a:graphicFrameLocks noGrp="1"/>
          </p:cNvGraphicFramePr>
          <p:nvPr>
            <p:extLst>
              <p:ext uri="{D42A27DB-BD31-4B8C-83A1-F6EECF244321}">
                <p14:modId xmlns:p14="http://schemas.microsoft.com/office/powerpoint/2010/main" val="435472126"/>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indent="-171450">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thay</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đổi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được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Lực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chèn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(75N </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100N)</a:t>
                      </a:r>
                    </a:p>
                    <a:p>
                      <a:pPr marL="0" indent="0">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 SAE J1772</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en-US"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dưới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75N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được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khuyến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cáo</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a:t>
                      </a:r>
                    </a:p>
                    <a:p>
                      <a:pPr marL="0" indent="0">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 IEC 62196 :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dưới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100N </a:t>
                      </a:r>
                    </a:p>
                    <a:p>
                      <a:pPr marL="0" indent="0">
                        <a:buFont typeface="Wingdings" panose="05000000000000000000" pitchFamily="2" charset="2"/>
                        <a:buNone/>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Dự</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đoán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những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hạng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mục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thỏa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mãn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tiêu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chuẩn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do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tồn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tại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sai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số</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các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outlet</a:t>
                      </a:r>
                    </a:p>
                    <a:p>
                      <a:pPr marL="0" indent="0">
                        <a:buFont typeface="Wingdings" panose="05000000000000000000" pitchFamily="2" charset="2"/>
                        <a:buNone/>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Nếu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oulet</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được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chỉ</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định</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cung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cấp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số</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hiệu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model)</a:t>
                      </a: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lực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chèn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삽발력</a:t>
                      </a:r>
                      <a:r>
                        <a:rPr lang="en-US" altLang="ko-KR" sz="1100" dirty="0" smtClean="0">
                          <a:latin typeface="Arial Unicode MS" panose="020B0604020202020204" pitchFamily="50" charset="-127"/>
                          <a:ea typeface="Arial Unicode MS" panose="020B0604020202020204" pitchFamily="50" charset="-127"/>
                          <a:cs typeface="Arial Unicode MS" panose="020B0604020202020204" pitchFamily="50" charset="-127"/>
                        </a:rPr>
                        <a:t>)</a:t>
                      </a:r>
                      <a:r>
                        <a:rPr lang="ko-KR" altLang="en-US" sz="110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thỏa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mãn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dưới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75N</a:t>
                      </a:r>
                    </a:p>
                    <a:p>
                      <a:pPr marL="171450" indent="-171450" algn="l" latinLnBrk="1">
                        <a:buFont typeface="Wingdings" panose="05000000000000000000" pitchFamily="2" charset="2"/>
                        <a:buChar char="Ø"/>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outlet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được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chỉ</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định</a:t>
                      </a: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endPar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Yura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thêm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sản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phẩm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sau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thỏa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mãn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thì</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hội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ý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lại</a:t>
                      </a:r>
                      <a:endParaRPr lang="ko-KR" altLang="en-US" sz="110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sp>
        <p:nvSpPr>
          <p:cNvPr id="5" name="직사각형 4"/>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6" name="그림 5"/>
          <p:cNvPicPr>
            <a:picLocks noChangeAspect="1"/>
          </p:cNvPicPr>
          <p:nvPr/>
        </p:nvPicPr>
        <p:blipFill rotWithShape="1">
          <a:blip r:embed="rId2"/>
          <a:srcRect t="8676" r="6579"/>
          <a:stretch/>
        </p:blipFill>
        <p:spPr>
          <a:xfrm>
            <a:off x="237654" y="1610200"/>
            <a:ext cx="4641843" cy="430996"/>
          </a:xfrm>
          <a:prstGeom prst="rect">
            <a:avLst/>
          </a:prstGeom>
          <a:ln>
            <a:solidFill>
              <a:srgbClr val="0070C0"/>
            </a:solidFill>
          </a:ln>
        </p:spPr>
      </p:pic>
    </p:spTree>
    <p:extLst>
      <p:ext uri="{BB962C8B-B14F-4D97-AF65-F5344CB8AC3E}">
        <p14:creationId xmlns:p14="http://schemas.microsoft.com/office/powerpoint/2010/main" val="305095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표 7"/>
          <p:cNvGraphicFramePr>
            <a:graphicFrameLocks noGrp="1"/>
          </p:cNvGraphicFramePr>
          <p:nvPr>
            <p:extLst>
              <p:ext uri="{D42A27DB-BD31-4B8C-83A1-F6EECF244321}">
                <p14:modId xmlns:p14="http://schemas.microsoft.com/office/powerpoint/2010/main" val="2227193616"/>
              </p:ext>
            </p:extLst>
          </p:nvPr>
        </p:nvGraphicFramePr>
        <p:xfrm>
          <a:off x="198578" y="708346"/>
          <a:ext cx="9442719" cy="6008175"/>
        </p:xfrm>
        <a:graphic>
          <a:graphicData uri="http://schemas.openxmlformats.org/drawingml/2006/table">
            <a:tbl>
              <a:tblPr firstRow="1" bandRow="1">
                <a:tableStyleId>{5C22544A-7EE6-4342-B048-85BDC9FD1C3A}</a:tableStyleId>
              </a:tblPr>
              <a:tblGrid>
                <a:gridCol w="2360680"/>
                <a:gridCol w="2360680"/>
                <a:gridCol w="4721359"/>
              </a:tblGrid>
              <a:tr h="3227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Item</a:t>
                      </a: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gridSpan="2">
                  <a:txBody>
                    <a:bodyPr/>
                    <a:lstStyle/>
                    <a:p>
                      <a:r>
                        <a:rPr lang="en-US" altLang="ko-KR" sz="1000" b="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CHARGE PORT</a:t>
                      </a:r>
                      <a:r>
                        <a:rPr lang="en-US" altLang="ko-KR" sz="1000" b="0" baseline="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rPr>
                        <a:t> </a:t>
                      </a:r>
                      <a:endParaRPr lang="en-US" altLang="ko-KR" sz="1000" b="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hMerge="1">
                  <a:txBody>
                    <a:bodyPr/>
                    <a:lstStyle/>
                    <a:p>
                      <a:endParaRPr lang="en-US" altLang="ko-KR" sz="1000" b="0"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Information</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rPr>
                        <a:t>Questions &amp; Suggestions</a:t>
                      </a:r>
                      <a:endParaRPr kumimoji="1" lang="ko-KR" altLang="en-US" sz="1000" b="1" i="0" u="none" strike="noStrike" cap="none" normalizeH="0" baseline="0" dirty="0" smtClean="0">
                        <a:ln>
                          <a:noFill/>
                        </a:ln>
                        <a:solidFill>
                          <a:schemeClr val="tx1"/>
                        </a:solidFill>
                        <a:effectLst/>
                        <a:latin typeface="Arial" panose="020B0604020202020204" pitchFamily="34" charset="0"/>
                        <a:ea typeface="Arial Unicode MS" panose="020B0604020202020204" pitchFamily="50" charset="-127"/>
                        <a:cs typeface="Arial" panose="020B0604020202020204" pitchFamily="34" charset="0"/>
                      </a:endParaRPr>
                    </a:p>
                  </a:txBody>
                  <a:tcPr marL="77908" marR="77908" marT="35957" marB="35957" anchor="ctr" horzOverflow="overflow">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2520000">
                <a:tc gridSpan="2">
                  <a:txBody>
                    <a:bodyPr/>
                    <a:lstStyle/>
                    <a:p>
                      <a:pPr algn="ctr" latinLnBrk="1"/>
                      <a:endParaRPr lang="ko-KR" altLang="en-US" sz="1000" dirty="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rowSpan="3">
                  <a:txBody>
                    <a:bodyPr/>
                    <a:lstStyle/>
                    <a:p>
                      <a:pPr marL="171450" marR="0" lvl="0" indent="-171450" algn="l" defTabSz="914400" rtl="0" eaLnBrk="1" fontAlgn="auto" latinLnBrk="1" hangingPunct="1">
                        <a:lnSpc>
                          <a:spcPct val="100000"/>
                        </a:lnSpc>
                        <a:spcBef>
                          <a:spcPts val="0"/>
                        </a:spcBef>
                        <a:spcAft>
                          <a:spcPts val="0"/>
                        </a:spcAft>
                        <a:buClrTx/>
                        <a:buSzTx/>
                        <a:buFont typeface="Wingdings" panose="05000000000000000000" pitchFamily="2" charset="2"/>
                        <a:buChar char="Ø"/>
                        <a:tabLst/>
                        <a:defRPr/>
                      </a:pP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Hỏi</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đáp</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1.1kN </a:t>
                      </a:r>
                    </a:p>
                    <a:p>
                      <a:pPr marL="0" marR="0" lvl="0" indent="0" algn="l" defTabSz="914400" rtl="0" eaLnBrk="1" fontAlgn="auto" latinLnBrk="1" hangingPunct="1">
                        <a:lnSpc>
                          <a:spcPct val="100000"/>
                        </a:lnSpc>
                        <a:spcBef>
                          <a:spcPts val="0"/>
                        </a:spcBef>
                        <a:spcAft>
                          <a:spcPts val="0"/>
                        </a:spcAft>
                        <a:buClrTx/>
                        <a:buSzTx/>
                        <a:buFont typeface="Wingdings" panose="05000000000000000000" pitchFamily="2" charset="2"/>
                        <a:buNone/>
                        <a:tabLst/>
                        <a:defRPr/>
                      </a:pP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không</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thể</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kiểm</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được</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liệu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có</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thỏa</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mãn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tiêu</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chuẩn</a:t>
                      </a:r>
                      <a:r>
                        <a:rPr lang="en-US" altLang="ko-KR" sz="110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SAE J1772, UL2251, IEC 62196)</a:t>
                      </a: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322725">
                <a:tc gridSpan="2">
                  <a:txBody>
                    <a:bodyPr/>
                    <a:lstStyle/>
                    <a:p>
                      <a:pPr algn="ctr"/>
                      <a:r>
                        <a:rPr lang="en-US" altLang="ko-KR" sz="1000" b="1" dirty="0" smtClean="0">
                          <a:latin typeface="Arial" panose="020B0604020202020204" pitchFamily="34" charset="0"/>
                          <a:ea typeface="Arial Unicode MS" panose="020B0604020202020204" pitchFamily="50" charset="-127"/>
                          <a:cs typeface="Arial" panose="020B0604020202020204" pitchFamily="34" charset="0"/>
                        </a:rPr>
                        <a:t>Customer Answers</a:t>
                      </a: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vMerge="1">
                  <a:txBody>
                    <a:bodyPr/>
                    <a:lstStyle/>
                    <a:p>
                      <a:pPr algn="ctr"/>
                      <a:endParaRPr lang="en-US" altLang="ko-KR" sz="1000" b="1" dirty="0">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D9D9D9"/>
                    </a:solidFill>
                  </a:tcPr>
                </a:tc>
              </a:tr>
              <a:tr h="2520000">
                <a:tc gridSpan="2">
                  <a:txBody>
                    <a:bodyPr/>
                    <a:lstStyle/>
                    <a:p>
                      <a:pPr marL="171450" indent="-171450" algn="l" latinLnBrk="1">
                        <a:buFont typeface="Wingdings" panose="05000000000000000000" pitchFamily="2" charset="2"/>
                        <a:buChar char="Ø"/>
                      </a:pPr>
                      <a:r>
                        <a:rPr lang="en-US" altLang="ko-KR" sz="1100" b="0" i="0" dirty="0" err="1" smtClean="0">
                          <a:latin typeface="Arial Unicode MS" panose="020B0604020202020204" pitchFamily="50" charset="-127"/>
                          <a:ea typeface="Arial Unicode MS" panose="020B0604020202020204" pitchFamily="50" charset="-127"/>
                          <a:cs typeface="Arial Unicode MS" panose="020B0604020202020204" pitchFamily="50" charset="-127"/>
                        </a:rPr>
                        <a:t>Chọn</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thân</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xe</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ban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đầu</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dirty="0" smtClean="0">
                          <a:latin typeface="Arial Unicode MS" panose="020B0604020202020204" pitchFamily="50" charset="-127"/>
                          <a:ea typeface="Arial Unicode MS" panose="020B0604020202020204" pitchFamily="50" charset="-127"/>
                          <a:cs typeface="Arial Unicode MS" panose="020B0604020202020204" pitchFamily="50" charset="-127"/>
                        </a:rPr>
                        <a:t>CANOO</a:t>
                      </a:r>
                    </a:p>
                    <a:p>
                      <a:pPr marL="171450" indent="-171450" algn="l" latinLnBrk="1">
                        <a:buFont typeface="Wingdings" panose="05000000000000000000" pitchFamily="2" charset="2"/>
                        <a:buChar char="Ø"/>
                      </a:pPr>
                      <a:endPar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endParaRPr>
                    </a:p>
                    <a:p>
                      <a:pPr marL="171450" indent="-171450" algn="l" latinLnBrk="1">
                        <a:buFont typeface="Wingdings" panose="05000000000000000000" pitchFamily="2" charset="2"/>
                        <a:buChar char="Ø"/>
                      </a:pP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Yêu</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cầu</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lực</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duy</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trì</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giữa</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①</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Inlet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thân</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xe</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a:t>
                      </a:r>
                      <a:r>
                        <a:rPr lang="ko-KR" altLang="en-US"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② </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Inlet </a:t>
                      </a:r>
                      <a:r>
                        <a:rPr lang="en-US" altLang="ko-KR" sz="1100" b="0" i="0" baseline="0" dirty="0" err="1" smtClean="0">
                          <a:latin typeface="Arial Unicode MS" panose="020B0604020202020204" pitchFamily="50" charset="-127"/>
                          <a:ea typeface="Arial Unicode MS" panose="020B0604020202020204" pitchFamily="50" charset="-127"/>
                          <a:cs typeface="Arial Unicode MS" panose="020B0604020202020204" pitchFamily="50" charset="-127"/>
                        </a:rPr>
                        <a:t>và</a:t>
                      </a:r>
                      <a:r>
                        <a:rPr lang="en-US" altLang="ko-KR" sz="1100" b="0" i="0" baseline="0" dirty="0" smtClean="0">
                          <a:latin typeface="Arial Unicode MS" panose="020B0604020202020204" pitchFamily="50" charset="-127"/>
                          <a:ea typeface="Arial Unicode MS" panose="020B0604020202020204" pitchFamily="50" charset="-127"/>
                          <a:cs typeface="Arial Unicode MS" panose="020B0604020202020204" pitchFamily="50" charset="-127"/>
                        </a:rPr>
                        <a:t> bracket </a:t>
                      </a:r>
                      <a:endParaRPr lang="ko-KR" altLang="en-US" sz="1100" b="0" i="0" dirty="0">
                        <a:latin typeface="Arial Unicode MS" panose="020B0604020202020204" pitchFamily="50" charset="-127"/>
                        <a:ea typeface="Arial Unicode MS" panose="020B0604020202020204" pitchFamily="50" charset="-127"/>
                        <a:cs typeface="Arial Unicode MS" panose="020B0604020202020204" pitchFamily="50" charset="-127"/>
                      </a:endParaRPr>
                    </a:p>
                  </a:txBody>
                  <a:tcPr marL="71920" marR="71920" marT="35960" marB="35960">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latinLnBrk="1"/>
                      <a:endParaRPr lang="ko-KR" altLang="en-US"/>
                    </a:p>
                  </a:txBody>
                  <a:tcPr/>
                </a:tc>
                <a:tc v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00" dirty="0" smtClean="0">
                        <a:solidFill>
                          <a:schemeClr val="tx1"/>
                        </a:solidFill>
                        <a:latin typeface="Arial" panose="020B0604020202020204" pitchFamily="34" charset="0"/>
                        <a:ea typeface="Arial Unicode MS" panose="020B0604020202020204" pitchFamily="50" charset="-127"/>
                        <a:cs typeface="Arial" panose="020B0604020202020204" pitchFamily="34" charset="0"/>
                      </a:endParaRPr>
                    </a:p>
                  </a:txBody>
                  <a:tcPr marL="71920" marR="71920" marT="35960" marB="3596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12" name="Text Box 4"/>
          <p:cNvSpPr txBox="1">
            <a:spLocks noChangeArrowheads="1"/>
          </p:cNvSpPr>
          <p:nvPr/>
        </p:nvSpPr>
        <p:spPr bwMode="auto">
          <a:xfrm>
            <a:off x="117270" y="75591"/>
            <a:ext cx="5867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kumimoji="0" lang="ko-KR" altLang="en-US" sz="2400" b="1" dirty="0">
                <a:latin typeface="현대하모니 M" panose="02020603020101020101" pitchFamily="18" charset="-127"/>
                <a:ea typeface="현대하모니 M" panose="02020603020101020101" pitchFamily="18" charset="-127"/>
              </a:rPr>
              <a:t>▣</a:t>
            </a:r>
            <a:r>
              <a:rPr lang="en-US" altLang="ko-KR" sz="2400" b="1" dirty="0" smtClean="0">
                <a:solidFill>
                  <a:srgbClr val="000000"/>
                </a:solidFill>
                <a:latin typeface="Arial" panose="020B0604020202020204" pitchFamily="34" charset="0"/>
                <a:ea typeface="현대하모니 M" panose="02020603020101020101" pitchFamily="18" charset="-127"/>
                <a:cs typeface="Arial" panose="020B0604020202020204" pitchFamily="34" charset="0"/>
              </a:rPr>
              <a:t> </a:t>
            </a:r>
            <a:r>
              <a:rPr kumimoji="0" lang="en-US" altLang="ko-KR" sz="2400" b="1" dirty="0">
                <a:latin typeface="현대하모니 M" panose="02020603020101020101" pitchFamily="18" charset="-127"/>
                <a:ea typeface="현대하모니 M" panose="02020603020101020101" pitchFamily="18" charset="-127"/>
              </a:rPr>
              <a:t>CANOO</a:t>
            </a:r>
            <a:r>
              <a:rPr kumimoji="0" lang="ko-KR" altLang="en-US" sz="2400" b="1" dirty="0">
                <a:latin typeface="현대하모니 M" panose="02020603020101020101" pitchFamily="18" charset="-127"/>
                <a:ea typeface="현대하모니 M" panose="02020603020101020101" pitchFamily="18" charset="-127"/>
              </a:rPr>
              <a:t>社</a:t>
            </a:r>
            <a:r>
              <a:rPr kumimoji="0" lang="en-US" altLang="ko-KR" sz="2400" b="1" dirty="0">
                <a:latin typeface="현대하모니 M" panose="02020603020101020101" pitchFamily="18" charset="-127"/>
                <a:ea typeface="현대하모니 M" panose="02020603020101020101" pitchFamily="18" charset="-127"/>
              </a:rPr>
              <a:t> RFQ </a:t>
            </a:r>
            <a:r>
              <a:rPr kumimoji="0" lang="ko-KR" altLang="en-US" sz="2400" b="1" dirty="0">
                <a:latin typeface="현대하모니 M" panose="02020603020101020101" pitchFamily="18" charset="-127"/>
                <a:ea typeface="현대하모니 M" panose="02020603020101020101" pitchFamily="18" charset="-127"/>
              </a:rPr>
              <a:t>대응 문의 </a:t>
            </a:r>
            <a:r>
              <a:rPr kumimoji="0" lang="ko-KR" altLang="en-US" sz="2400" b="1" dirty="0" smtClean="0">
                <a:latin typeface="현대하모니 M" panose="02020603020101020101" pitchFamily="18" charset="-127"/>
                <a:ea typeface="현대하모니 M" panose="02020603020101020101" pitchFamily="18" charset="-127"/>
              </a:rPr>
              <a:t>및 제안</a:t>
            </a:r>
            <a:endParaRPr kumimoji="0" lang="ko-KR" altLang="en-US" sz="2400" b="1" dirty="0">
              <a:latin typeface="현대하모니 M" panose="02020603020101020101" pitchFamily="18" charset="-127"/>
              <a:ea typeface="현대하모니 M" panose="02020603020101020101" pitchFamily="18" charset="-127"/>
            </a:endParaRPr>
          </a:p>
        </p:txBody>
      </p:sp>
      <p:sp>
        <p:nvSpPr>
          <p:cNvPr id="5" name="직사각형 4"/>
          <p:cNvSpPr/>
          <p:nvPr/>
        </p:nvSpPr>
        <p:spPr>
          <a:xfrm>
            <a:off x="206393" y="1360235"/>
            <a:ext cx="4673104" cy="215444"/>
          </a:xfrm>
          <a:prstGeom prst="rect">
            <a:avLst/>
          </a:prstGeom>
        </p:spPr>
        <p:txBody>
          <a:bodyPr wrap="square">
            <a:spAutoFit/>
          </a:bodyPr>
          <a:lstStyle/>
          <a:p>
            <a:r>
              <a:rPr lang="en-US" altLang="ko-KR" sz="800" dirty="0" smtClean="0">
                <a:latin typeface="Arial" panose="020B0604020202020204" pitchFamily="34" charset="0"/>
                <a:ea typeface="Arial Unicode MS" panose="020B0604020202020204" pitchFamily="50" charset="-127"/>
                <a:cs typeface="Arial" panose="020B0604020202020204" pitchFamily="34" charset="0"/>
              </a:rPr>
              <a:t>(Ref ) Document </a:t>
            </a:r>
            <a:r>
              <a:rPr lang="en-US" altLang="ko-KR" sz="800" dirty="0">
                <a:latin typeface="Arial" panose="020B0604020202020204" pitchFamily="34" charset="0"/>
                <a:ea typeface="Arial Unicode MS" panose="020B0604020202020204" pitchFamily="50" charset="-127"/>
                <a:cs typeface="Arial" panose="020B0604020202020204" pitchFamily="34" charset="0"/>
              </a:rPr>
              <a:t>: [CANOO] CCS1 Chargeport Requirements R.10 (2020-04-06)</a:t>
            </a:r>
            <a:endParaRPr lang="ko-KR" altLang="en-US" sz="800" dirty="0">
              <a:latin typeface="Arial" panose="020B0604020202020204" pitchFamily="34" charset="0"/>
              <a:ea typeface="Arial Unicode MS" panose="020B0604020202020204" pitchFamily="50" charset="-127"/>
              <a:cs typeface="Arial" panose="020B0604020202020204" pitchFamily="34" charset="0"/>
            </a:endParaRPr>
          </a:p>
        </p:txBody>
      </p:sp>
      <p:pic>
        <p:nvPicPr>
          <p:cNvPr id="6" name="그림 5"/>
          <p:cNvPicPr>
            <a:picLocks noChangeAspect="1"/>
          </p:cNvPicPr>
          <p:nvPr/>
        </p:nvPicPr>
        <p:blipFill rotWithShape="1">
          <a:blip r:embed="rId2"/>
          <a:srcRect r="6064"/>
          <a:stretch/>
        </p:blipFill>
        <p:spPr>
          <a:xfrm>
            <a:off x="237656" y="1610200"/>
            <a:ext cx="4641842" cy="444427"/>
          </a:xfrm>
          <a:prstGeom prst="rect">
            <a:avLst/>
          </a:prstGeom>
          <a:ln>
            <a:solidFill>
              <a:srgbClr val="0070C0"/>
            </a:solidFill>
          </a:ln>
        </p:spPr>
      </p:pic>
    </p:spTree>
    <p:extLst>
      <p:ext uri="{BB962C8B-B14F-4D97-AF65-F5344CB8AC3E}">
        <p14:creationId xmlns:p14="http://schemas.microsoft.com/office/powerpoint/2010/main" val="178018264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2736</TotalTime>
  <Words>1605</Words>
  <Application>Microsoft Office PowerPoint</Application>
  <PresentationFormat>Khổ A4 (210x297 mm)</PresentationFormat>
  <Paragraphs>328</Paragraphs>
  <Slides>14</Slides>
  <Notes>2</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14</vt:i4>
      </vt:variant>
    </vt:vector>
  </HeadingPairs>
  <TitlesOfParts>
    <vt:vector size="25" baseType="lpstr">
      <vt:lpstr>Arial Unicode MS</vt:lpstr>
      <vt:lpstr>굴림</vt:lpstr>
      <vt:lpstr>맑은 고딕</vt:lpstr>
      <vt:lpstr>현대하모니 L</vt:lpstr>
      <vt:lpstr>현대하모니 M</vt:lpstr>
      <vt:lpstr>Arial</vt:lpstr>
      <vt:lpstr>Calibri</vt:lpstr>
      <vt:lpstr>Calibri Light</vt:lpstr>
      <vt:lpstr>Times New Roman</vt:lpstr>
      <vt:lpstr>Wingdings</vt:lpstr>
      <vt:lpstr>Office 테마</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1. Kiểm tra kích thước và khối lượng 2. Chỉ làm cover DC 3. Thứ tự lắp ráp housing trước Bracket 4. Terminal DC chuyển từ dạng đúc chèn sang dạng tách rời seal 5. Gộp dây AC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NAYOUNG</dc:creator>
  <cp:lastModifiedBy>YURA05</cp:lastModifiedBy>
  <cp:revision>414</cp:revision>
  <cp:lastPrinted>2020-09-10T02:13:56Z</cp:lastPrinted>
  <dcterms:created xsi:type="dcterms:W3CDTF">2020-07-30T05:38:04Z</dcterms:created>
  <dcterms:modified xsi:type="dcterms:W3CDTF">2020-09-11T06:57:27Z</dcterms:modified>
</cp:coreProperties>
</file>