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8" name="Google Shape;138;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4" name="Google Shape;144;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9" name="Google Shape;149;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1" name="Google Shape;161;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7" name="Google Shape;167;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1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3" name="Google Shape;173;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9" name="Google Shape;179;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1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4" name="Google Shape;184;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9" name="Google Shape;189;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 name="Google Shape;91;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p2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5" name="Google Shape;195;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p2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1" name="Google Shape;201;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2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7" name="Google Shape;207;p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2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3" name="Google Shape;213;p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2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p2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p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p2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1" name="Google Shape;231;p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p2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7" name="Google Shape;237;p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1" name="Shape 241"/>
        <p:cNvGrpSpPr/>
        <p:nvPr/>
      </p:nvGrpSpPr>
      <p:grpSpPr>
        <a:xfrm>
          <a:off x="0" y="0"/>
          <a:ext cx="0" cy="0"/>
          <a:chOff x="0" y="0"/>
          <a:chExt cx="0" cy="0"/>
        </a:xfrm>
      </p:grpSpPr>
      <p:sp>
        <p:nvSpPr>
          <p:cNvPr id="242" name="Google Shape;242;p2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3" name="Google Shape;243;p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p2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9" name="Google Shape;249;p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p3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5" name="Google Shape;255;p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p3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1" name="Google Shape;261;p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p3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7" name="Google Shape;267;p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p3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3" name="Google Shape;273;p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p3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9" name="Google Shape;279;p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p3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4" name="Google Shape;284;p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Google Shape;289;p3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0" name="Google Shape;290;p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p3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5" name="Google Shape;295;p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p3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0" name="Google Shape;300;p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p3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6" name="Google Shape;306;p3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p4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2" name="Google Shape;312;p4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p4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8" name="Google Shape;318;p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p4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4" name="Google Shape;324;p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p4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0" name="Google Shape;330;p4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4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6" name="Google Shape;336;p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0" name="Shape 340"/>
        <p:cNvGrpSpPr/>
        <p:nvPr/>
      </p:nvGrpSpPr>
      <p:grpSpPr>
        <a:xfrm>
          <a:off x="0" y="0"/>
          <a:ext cx="0" cy="0"/>
          <a:chOff x="0" y="0"/>
          <a:chExt cx="0" cy="0"/>
        </a:xfrm>
      </p:grpSpPr>
      <p:sp>
        <p:nvSpPr>
          <p:cNvPr id="341" name="Google Shape;341;p4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2" name="Google Shape;342;p4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Google Shape;347;p4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8" name="Google Shape;348;p4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p4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4" name="Google Shape;354;p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p4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0" name="Google Shape;360;p4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4" name="Shape 364"/>
        <p:cNvGrpSpPr/>
        <p:nvPr/>
      </p:nvGrpSpPr>
      <p:grpSpPr>
        <a:xfrm>
          <a:off x="0" y="0"/>
          <a:ext cx="0" cy="0"/>
          <a:chOff x="0" y="0"/>
          <a:chExt cx="0" cy="0"/>
        </a:xfrm>
      </p:grpSpPr>
      <p:sp>
        <p:nvSpPr>
          <p:cNvPr id="365" name="Google Shape;365;p4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6" name="Google Shape;366;p4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9" name="Google Shape;109;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 name="Shape 370"/>
        <p:cNvGrpSpPr/>
        <p:nvPr/>
      </p:nvGrpSpPr>
      <p:grpSpPr>
        <a:xfrm>
          <a:off x="0" y="0"/>
          <a:ext cx="0" cy="0"/>
          <a:chOff x="0" y="0"/>
          <a:chExt cx="0" cy="0"/>
        </a:xfrm>
      </p:grpSpPr>
      <p:sp>
        <p:nvSpPr>
          <p:cNvPr id="371" name="Google Shape;371;p5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2" name="Google Shape;372;p5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 name="Google Shape;115;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1" name="Google Shape;121;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 name="Google Shape;132;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52"/>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2"/>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6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1"/>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6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62"/>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2"/>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6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5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4" name="Google Shape;24;p5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54"/>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4"/>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5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5"/>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55"/>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5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56"/>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6"/>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56"/>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56"/>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56"/>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5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5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5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59"/>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9"/>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59"/>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5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60"/>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0"/>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8" name="Google Shape;68;p60"/>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6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5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5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5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5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279918" y="2479914"/>
            <a:ext cx="11719249" cy="295820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548135"/>
              </a:buClr>
              <a:buSzPts val="6000"/>
              <a:buFont typeface="Calibri" panose="020F0502020204030204"/>
              <a:buNone/>
            </a:pPr>
            <a:r>
              <a:rPr lang="en-US" b="1">
                <a:solidFill>
                  <a:srgbClr val="548135"/>
                </a:solidFill>
              </a:rPr>
              <a:t>PROFESSIONAL ETHICS AND CORPORATE GOVERNANCE</a:t>
            </a:r>
            <a:br>
              <a:rPr lang="en-US" b="1">
                <a:solidFill>
                  <a:srgbClr val="548135"/>
                </a:solidFill>
              </a:rPr>
            </a:br>
            <a:r>
              <a:rPr lang="en-US" b="1">
                <a:solidFill>
                  <a:srgbClr val="548135"/>
                </a:solidFill>
              </a:rPr>
              <a:t>Lecture: 2</a:t>
            </a:r>
            <a:br>
              <a:rPr lang="en-US" b="1">
                <a:solidFill>
                  <a:srgbClr val="548135"/>
                </a:solidFill>
              </a:rPr>
            </a:br>
            <a:br>
              <a:rPr lang="en-US" b="1">
                <a:solidFill>
                  <a:srgbClr val="548135"/>
                </a:solidFill>
              </a:rPr>
            </a:br>
            <a:r>
              <a:rPr lang="en-US" b="1">
                <a:solidFill>
                  <a:srgbClr val="548135"/>
                </a:solidFill>
              </a:rPr>
              <a:t>Section 1 and Seminar 2</a:t>
            </a:r>
            <a:endParaRPr>
              <a:solidFill>
                <a:srgbClr val="54813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The definition of ‘suitability’?</a:t>
            </a:r>
            <a:endParaRPr lang="en-US"/>
          </a:p>
        </p:txBody>
      </p:sp>
      <p:sp>
        <p:nvSpPr>
          <p:cNvPr id="141" name="Google Shape;141;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Reasonable judgement and recommendation</a:t>
            </a:r>
            <a:endParaRPr lang="en-US"/>
          </a:p>
          <a:p>
            <a:pPr marL="228600" lvl="0" indent="-228600" algn="l" rtl="0">
              <a:lnSpc>
                <a:spcPct val="90000"/>
              </a:lnSpc>
              <a:spcBef>
                <a:spcPts val="1000"/>
              </a:spcBef>
              <a:spcAft>
                <a:spcPts val="0"/>
              </a:spcAft>
              <a:buClr>
                <a:schemeClr val="dk1"/>
              </a:buClr>
              <a:buSzPts val="2800"/>
              <a:buChar char="•"/>
            </a:pPr>
            <a:r>
              <a:rPr lang="en-US"/>
              <a:t>Suitable to client’s demand and need</a:t>
            </a:r>
            <a:endParaRPr lang="en-US"/>
          </a:p>
          <a:p>
            <a:pPr marL="228600" lvl="0" indent="-228600" algn="l" rtl="0">
              <a:lnSpc>
                <a:spcPct val="90000"/>
              </a:lnSpc>
              <a:spcBef>
                <a:spcPts val="1000"/>
              </a:spcBef>
              <a:spcAft>
                <a:spcPts val="0"/>
              </a:spcAft>
              <a:buClr>
                <a:schemeClr val="dk1"/>
              </a:buClr>
              <a:buSzPts val="2800"/>
              <a:buChar char="•"/>
            </a:pPr>
            <a:r>
              <a:rPr lang="en-US"/>
              <a:t>The relevance of investments vs. portfolio</a:t>
            </a:r>
            <a:endParaRPr lang="en-US"/>
          </a:p>
          <a:p>
            <a:pPr marL="228600" lvl="0" indent="-228600" algn="l" rtl="0">
              <a:lnSpc>
                <a:spcPct val="90000"/>
              </a:lnSpc>
              <a:spcBef>
                <a:spcPts val="1000"/>
              </a:spcBef>
              <a:spcAft>
                <a:spcPts val="0"/>
              </a:spcAft>
              <a:buClr>
                <a:schemeClr val="dk1"/>
              </a:buClr>
              <a:buSzPts val="2800"/>
              <a:buChar char="•"/>
            </a:pPr>
            <a:r>
              <a:rPr lang="en-US"/>
              <a:t>Consistency in investment and implementation of investing strategy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1"/>
          <p:cNvSpPr txBox="1"/>
          <p:nvPr>
            <p:ph type="body" idx="1"/>
          </p:nvPr>
        </p:nvSpPr>
        <p:spPr>
          <a:xfrm>
            <a:off x="838200" y="373224"/>
            <a:ext cx="10515600" cy="580373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D  </a:t>
            </a:r>
            <a:r>
              <a:rPr lang="en-US"/>
              <a:t>Performance Presentation </a:t>
            </a:r>
            <a:endParaRPr lang="en-US"/>
          </a:p>
          <a:p>
            <a:pPr marL="228600" lvl="0" indent="-228600" algn="l" rtl="0">
              <a:lnSpc>
                <a:spcPct val="90000"/>
              </a:lnSpc>
              <a:spcBef>
                <a:spcPts val="1000"/>
              </a:spcBef>
              <a:spcAft>
                <a:spcPts val="0"/>
              </a:spcAft>
              <a:buClr>
                <a:schemeClr val="dk1"/>
              </a:buClr>
              <a:buSzPts val="2800"/>
              <a:buChar char="•"/>
            </a:pPr>
            <a:r>
              <a:rPr lang="en-US"/>
              <a:t>When communicating investment performance information, Members and Candidates must make reasonable e orts to ensure that it is fair, accurate, and complete. </a:t>
            </a:r>
            <a:endParaRPr lang="en-US"/>
          </a:p>
          <a:p>
            <a:pPr marL="228600" lvl="0" indent="-5080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r>
              <a:rPr lang="en-US" b="1"/>
              <a:t>E  </a:t>
            </a:r>
            <a:r>
              <a:rPr lang="en-US"/>
              <a:t>Preservation of Confidentiality</a:t>
            </a:r>
            <a:br>
              <a:rPr lang="en-US"/>
            </a:b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b="1"/>
              <a:t>IV. </a:t>
            </a:r>
            <a:r>
              <a:rPr lang="en-US"/>
              <a:t>DUTIES TO EMPLOYERS </a:t>
            </a:r>
            <a:endParaRPr lang="en-US"/>
          </a:p>
        </p:txBody>
      </p:sp>
      <p:sp>
        <p:nvSpPr>
          <p:cNvPr id="152" name="Google Shape;152;p1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A </a:t>
            </a:r>
            <a:r>
              <a:rPr lang="en-US"/>
              <a:t>Loyalty </a:t>
            </a:r>
            <a:endParaRPr lang="en-US"/>
          </a:p>
          <a:p>
            <a:pPr marL="228600" lvl="0" indent="-228600" algn="l" rtl="0">
              <a:lnSpc>
                <a:spcPct val="90000"/>
              </a:lnSpc>
              <a:spcBef>
                <a:spcPts val="1000"/>
              </a:spcBef>
              <a:spcAft>
                <a:spcPts val="0"/>
              </a:spcAft>
              <a:buClr>
                <a:schemeClr val="dk1"/>
              </a:buClr>
              <a:buSzPts val="2800"/>
              <a:buChar char="•"/>
            </a:pPr>
            <a:r>
              <a:rPr lang="en-US" b="1"/>
              <a:t>B</a:t>
            </a:r>
            <a:r>
              <a:rPr lang="en-US"/>
              <a:t> Additional Compensation Arrangements </a:t>
            </a:r>
            <a:endParaRPr lang="en-US"/>
          </a:p>
          <a:p>
            <a:pPr marL="228600" lvl="0" indent="-228600" algn="l" rtl="0">
              <a:lnSpc>
                <a:spcPct val="90000"/>
              </a:lnSpc>
              <a:spcBef>
                <a:spcPts val="1000"/>
              </a:spcBef>
              <a:spcAft>
                <a:spcPts val="0"/>
              </a:spcAft>
              <a:buClr>
                <a:schemeClr val="dk1"/>
              </a:buClr>
              <a:buSzPts val="2800"/>
              <a:buChar char="•"/>
            </a:pPr>
            <a:r>
              <a:rPr lang="en-US" b="1"/>
              <a:t>C</a:t>
            </a:r>
            <a:r>
              <a:rPr lang="en-US"/>
              <a:t> Responsibilities of Supervisors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panose="020F0502020204030204"/>
              <a:buNone/>
            </a:pPr>
            <a:r>
              <a:rPr lang="en-US" b="1"/>
              <a:t>V. </a:t>
            </a:r>
            <a:r>
              <a:rPr lang="en-US"/>
              <a:t>INVESTMENT ANALYSIS, RECOMMENDATIONS, AND ACTIONS </a:t>
            </a:r>
            <a:br>
              <a:rPr lang="en-US"/>
            </a:br>
            <a:endParaRPr lang="en-US"/>
          </a:p>
        </p:txBody>
      </p:sp>
      <p:sp>
        <p:nvSpPr>
          <p:cNvPr id="158" name="Google Shape;158;p1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A  </a:t>
            </a:r>
            <a:r>
              <a:rPr lang="en-US"/>
              <a:t>Diligence and Reasonable Basis </a:t>
            </a:r>
            <a:endParaRPr lang="en-US"/>
          </a:p>
          <a:p>
            <a:pPr marL="0" lvl="0" indent="0" algn="l" rtl="0">
              <a:lnSpc>
                <a:spcPct val="90000"/>
              </a:lnSpc>
              <a:spcBef>
                <a:spcPts val="1000"/>
              </a:spcBef>
              <a:spcAft>
                <a:spcPts val="0"/>
              </a:spcAft>
              <a:buClr>
                <a:schemeClr val="dk1"/>
              </a:buClr>
              <a:buSzPts val="2800"/>
              <a:buNone/>
            </a:pPr>
            <a:r>
              <a:rPr lang="en-US" b="1"/>
              <a:t>B  </a:t>
            </a:r>
            <a:r>
              <a:rPr lang="en-US"/>
              <a:t>Communication with Clients and Prospective Clients </a:t>
            </a:r>
            <a:endParaRPr lang="en-US"/>
          </a:p>
          <a:p>
            <a:pPr marL="0" lvl="0" indent="0" algn="l" rtl="0">
              <a:lnSpc>
                <a:spcPct val="90000"/>
              </a:lnSpc>
              <a:spcBef>
                <a:spcPts val="1000"/>
              </a:spcBef>
              <a:spcAft>
                <a:spcPts val="0"/>
              </a:spcAft>
              <a:buClr>
                <a:schemeClr val="dk1"/>
              </a:buClr>
              <a:buSzPts val="2800"/>
              <a:buNone/>
            </a:pPr>
            <a:r>
              <a:rPr lang="en-US" b="1"/>
              <a:t>C  </a:t>
            </a:r>
            <a:r>
              <a:rPr lang="en-US"/>
              <a:t>Record Retention </a:t>
            </a:r>
            <a:endParaRPr lang="en-US"/>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b="1"/>
              <a:t>VI. </a:t>
            </a:r>
            <a:r>
              <a:rPr lang="en-US"/>
              <a:t>CONFLICTS OF INTEREST </a:t>
            </a:r>
            <a:br>
              <a:rPr lang="en-US"/>
            </a:br>
            <a:endParaRPr lang="en-US"/>
          </a:p>
        </p:txBody>
      </p:sp>
      <p:sp>
        <p:nvSpPr>
          <p:cNvPr id="164" name="Google Shape;164;p1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A </a:t>
            </a:r>
            <a:r>
              <a:rPr lang="en-US"/>
              <a:t>Disclosure of Conflicts </a:t>
            </a:r>
            <a:endParaRPr lang="en-US"/>
          </a:p>
          <a:p>
            <a:pPr marL="228600" lvl="0" indent="-228600" algn="l" rtl="0">
              <a:lnSpc>
                <a:spcPct val="90000"/>
              </a:lnSpc>
              <a:spcBef>
                <a:spcPts val="1000"/>
              </a:spcBef>
              <a:spcAft>
                <a:spcPts val="0"/>
              </a:spcAft>
              <a:buClr>
                <a:schemeClr val="dk1"/>
              </a:buClr>
              <a:buSzPts val="2800"/>
              <a:buChar char="•"/>
            </a:pPr>
            <a:r>
              <a:rPr lang="en-US" b="1"/>
              <a:t>B </a:t>
            </a:r>
            <a:r>
              <a:rPr lang="en-US"/>
              <a:t>Priority of Transactions </a:t>
            </a:r>
            <a:endParaRPr lang="en-US"/>
          </a:p>
          <a:p>
            <a:pPr marL="228600" lvl="0" indent="-228600" algn="l" rtl="0">
              <a:lnSpc>
                <a:spcPct val="90000"/>
              </a:lnSpc>
              <a:spcBef>
                <a:spcPts val="1000"/>
              </a:spcBef>
              <a:spcAft>
                <a:spcPts val="0"/>
              </a:spcAft>
              <a:buClr>
                <a:schemeClr val="dk1"/>
              </a:buClr>
              <a:buSzPts val="2800"/>
              <a:buChar char="•"/>
            </a:pPr>
            <a:r>
              <a:rPr lang="en-US" b="1"/>
              <a:t>C </a:t>
            </a:r>
            <a:r>
              <a:rPr lang="en-US"/>
              <a:t>Referral Fees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panose="020F0502020204030204"/>
              <a:buNone/>
            </a:pPr>
            <a:r>
              <a:rPr lang="en-US" b="1"/>
              <a:t>VII. </a:t>
            </a:r>
            <a:r>
              <a:rPr lang="en-US"/>
              <a:t>RESPONSIBILITIES AS A CFA INSTITUTE MEMBER OR CFA CANDIDATE </a:t>
            </a:r>
            <a:br>
              <a:rPr lang="en-US"/>
            </a:br>
            <a:endParaRPr lang="en-US"/>
          </a:p>
        </p:txBody>
      </p:sp>
      <p:sp>
        <p:nvSpPr>
          <p:cNvPr id="170" name="Google Shape;170;p1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A  </a:t>
            </a:r>
            <a:r>
              <a:rPr lang="en-US"/>
              <a:t>Conduct as Participants in CFA Institute Programs </a:t>
            </a:r>
            <a:endParaRPr lang="en-US"/>
          </a:p>
          <a:p>
            <a:pPr marL="0" lvl="0" indent="0" algn="l" rtl="0">
              <a:lnSpc>
                <a:spcPct val="90000"/>
              </a:lnSpc>
              <a:spcBef>
                <a:spcPts val="1000"/>
              </a:spcBef>
              <a:spcAft>
                <a:spcPts val="0"/>
              </a:spcAft>
              <a:buClr>
                <a:schemeClr val="dk1"/>
              </a:buClr>
              <a:buSzPts val="2800"/>
              <a:buNone/>
            </a:pPr>
            <a:r>
              <a:rPr lang="en-US" b="1"/>
              <a:t>B  </a:t>
            </a:r>
            <a:r>
              <a:rPr lang="en-US"/>
              <a:t>Reference to CFA Institute, the CFA Designation, and the CFA Program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261257"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CFA Level 1: Reading 3</a:t>
            </a:r>
            <a:br>
              <a:rPr lang="en-US"/>
            </a:br>
            <a:r>
              <a:rPr lang="en-US"/>
              <a:t>STANDARD I: PROFESSIONALISM</a:t>
            </a:r>
            <a:endParaRPr lang="en-US"/>
          </a:p>
        </p:txBody>
      </p:sp>
      <p:sp>
        <p:nvSpPr>
          <p:cNvPr id="176" name="Google Shape;176;p1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Standard I(A) Knowledge of the Law </a:t>
            </a:r>
            <a:endParaRPr lang="en-US" b="1"/>
          </a:p>
          <a:p>
            <a:pPr marL="228600" lvl="0" indent="-228600" algn="just" rtl="0">
              <a:lnSpc>
                <a:spcPct val="90000"/>
              </a:lnSpc>
              <a:spcBef>
                <a:spcPts val="1000"/>
              </a:spcBef>
              <a:spcAft>
                <a:spcPts val="0"/>
              </a:spcAft>
              <a:buClr>
                <a:schemeClr val="dk1"/>
              </a:buClr>
              <a:buSzPts val="2800"/>
              <a:buChar char="•"/>
            </a:pPr>
            <a:r>
              <a:rPr lang="en-US"/>
              <a:t>Members and Candidates must understand and comply with all applicable laws, rules, and regulations (including the CFA Institute Code of Ethics and Standards of Professional Conduct) of any government, regulatory organization, licensing agency, or professional association governing their professional activities. In the event of conflict, Members and Candidates must comply with the more strict law, rule, or regulation. Members and Candidates must not knowingly participate or assist in an </a:t>
            </a:r>
            <a:endParaRPr lang="en-US"/>
          </a:p>
          <a:p>
            <a:pPr marL="228600" lvl="0" indent="-228600" algn="l" rtl="0">
              <a:lnSpc>
                <a:spcPct val="90000"/>
              </a:lnSpc>
              <a:spcBef>
                <a:spcPts val="1000"/>
              </a:spcBef>
              <a:spcAft>
                <a:spcPts val="0"/>
              </a:spcAft>
              <a:buClr>
                <a:schemeClr val="dk1"/>
              </a:buClr>
              <a:buSzPts val="2800"/>
              <a:buChar char="•"/>
            </a:pPr>
            <a:r>
              <a:rPr lang="en-US"/>
              <a:t>Examples: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pic>
        <p:nvPicPr>
          <p:cNvPr id="181" name="Google Shape;181;p17"/>
          <p:cNvPicPr preferRelativeResize="0"/>
          <p:nvPr>
            <p:ph type="body" idx="1"/>
          </p:nvPr>
        </p:nvPicPr>
        <p:blipFill rotWithShape="1">
          <a:blip r:embed="rId1"/>
          <a:srcRect/>
          <a:stretch>
            <a:fillRect/>
          </a:stretch>
        </p:blipFill>
        <p:spPr>
          <a:xfrm>
            <a:off x="0" y="0"/>
            <a:ext cx="9535885"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pic>
        <p:nvPicPr>
          <p:cNvPr id="186" name="Google Shape;186;p18"/>
          <p:cNvPicPr preferRelativeResize="0"/>
          <p:nvPr>
            <p:ph type="body" idx="1"/>
          </p:nvPr>
        </p:nvPicPr>
        <p:blipFill rotWithShape="1">
          <a:blip r:embed="rId1"/>
          <a:srcRect/>
          <a:stretch>
            <a:fillRect/>
          </a:stretch>
        </p:blipFill>
        <p:spPr>
          <a:xfrm>
            <a:off x="0" y="0"/>
            <a:ext cx="9778482"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b="1"/>
              <a:t>Recommended Procedures for Compliance </a:t>
            </a:r>
            <a:br>
              <a:rPr lang="en-US"/>
            </a:br>
            <a:endParaRPr lang="en-US"/>
          </a:p>
        </p:txBody>
      </p:sp>
      <p:sp>
        <p:nvSpPr>
          <p:cNvPr id="192" name="Google Shape;192;p19"/>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Stay informed </a:t>
            </a:r>
            <a:endParaRPr lang="en-US" i="1"/>
          </a:p>
          <a:p>
            <a:pPr marL="228600" lvl="0" indent="-228600" algn="l" rtl="0">
              <a:lnSpc>
                <a:spcPct val="90000"/>
              </a:lnSpc>
              <a:spcBef>
                <a:spcPts val="1000"/>
              </a:spcBef>
              <a:spcAft>
                <a:spcPts val="0"/>
              </a:spcAft>
              <a:buClr>
                <a:schemeClr val="dk1"/>
              </a:buClr>
              <a:buSzPts val="2800"/>
              <a:buChar char="•"/>
            </a:pPr>
            <a:r>
              <a:rPr lang="en-US" i="1"/>
              <a:t>Review procedures </a:t>
            </a:r>
            <a:endParaRPr lang="en-US" i="1"/>
          </a:p>
          <a:p>
            <a:pPr marL="228600" lvl="0" indent="-228600" algn="l" rtl="0">
              <a:lnSpc>
                <a:spcPct val="90000"/>
              </a:lnSpc>
              <a:spcBef>
                <a:spcPts val="1000"/>
              </a:spcBef>
              <a:spcAft>
                <a:spcPts val="0"/>
              </a:spcAft>
              <a:buClr>
                <a:schemeClr val="dk1"/>
              </a:buClr>
              <a:buSzPts val="2800"/>
              <a:buChar char="•"/>
            </a:pPr>
            <a:r>
              <a:rPr lang="en-US" i="1"/>
              <a:t>Maintain current les </a:t>
            </a:r>
            <a:endParaRPr lang="en-US" i="1"/>
          </a:p>
          <a:p>
            <a:pPr marL="228600" lvl="0" indent="-228600" algn="l" rtl="0">
              <a:lnSpc>
                <a:spcPct val="90000"/>
              </a:lnSpc>
              <a:spcBef>
                <a:spcPts val="1000"/>
              </a:spcBef>
              <a:spcAft>
                <a:spcPts val="0"/>
              </a:spcAft>
              <a:buClr>
                <a:schemeClr val="dk1"/>
              </a:buClr>
              <a:buSzPts val="2800"/>
              <a:buChar char="•"/>
            </a:pPr>
            <a:r>
              <a:rPr lang="en-US" i="1"/>
              <a:t>Distribution Area Laws </a:t>
            </a:r>
            <a:endParaRPr lang="en-US" i="1"/>
          </a:p>
          <a:p>
            <a:pPr marL="228600" lvl="0" indent="-228600" algn="l" rtl="0">
              <a:lnSpc>
                <a:spcPct val="90000"/>
              </a:lnSpc>
              <a:spcBef>
                <a:spcPts val="1000"/>
              </a:spcBef>
              <a:spcAft>
                <a:spcPts val="0"/>
              </a:spcAft>
              <a:buClr>
                <a:schemeClr val="dk1"/>
              </a:buClr>
              <a:buSzPts val="2800"/>
              <a:buChar char="•"/>
            </a:pPr>
            <a:r>
              <a:rPr lang="en-US" i="1"/>
              <a:t>Legal Counsel </a:t>
            </a:r>
            <a:endParaRPr lang="en-US" i="1"/>
          </a:p>
          <a:p>
            <a:pPr marL="228600" lvl="0" indent="-228600" algn="l" rtl="0">
              <a:lnSpc>
                <a:spcPct val="90000"/>
              </a:lnSpc>
              <a:spcBef>
                <a:spcPts val="1000"/>
              </a:spcBef>
              <a:spcAft>
                <a:spcPts val="0"/>
              </a:spcAft>
              <a:buClr>
                <a:schemeClr val="dk1"/>
              </a:buClr>
              <a:buSzPts val="2800"/>
              <a:buChar char="•"/>
            </a:pPr>
            <a:r>
              <a:rPr lang="en-US" i="1"/>
              <a:t>Dissociation </a:t>
            </a:r>
            <a:endParaRPr lang="en-US" i="1"/>
          </a:p>
          <a:p>
            <a:pPr marL="228600" lvl="0" indent="-228600" algn="l" rtl="0">
              <a:lnSpc>
                <a:spcPct val="90000"/>
              </a:lnSpc>
              <a:spcBef>
                <a:spcPts val="1000"/>
              </a:spcBef>
              <a:spcAft>
                <a:spcPts val="0"/>
              </a:spcAft>
              <a:buClr>
                <a:schemeClr val="dk1"/>
              </a:buClr>
              <a:buSzPts val="2800"/>
              <a:buChar char="•"/>
            </a:pPr>
            <a:r>
              <a:rPr lang="en-US" i="1"/>
              <a:t>Firms </a:t>
            </a:r>
            <a:endParaRPr lang="en-US" i="1"/>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b="1"/>
              <a:t>Evolution of the CFA Institute Code of Ethics and Standards of Professional Conduct </a:t>
            </a:r>
            <a:endParaRPr lang="en-US" b="1"/>
          </a:p>
        </p:txBody>
      </p:sp>
      <p:sp>
        <p:nvSpPr>
          <p:cNvPr id="94" name="Google Shape;94;p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Code and Standards must be regularly reviewed and updated if they are to remain effective and continue to represent the highest ethical standards in the global investment industry </a:t>
            </a:r>
            <a:endParaRPr lang="en-US"/>
          </a:p>
          <a:p>
            <a:pPr marL="228600" lvl="0" indent="-228600" algn="l" rtl="0">
              <a:lnSpc>
                <a:spcPct val="90000"/>
              </a:lnSpc>
              <a:spcBef>
                <a:spcPts val="1000"/>
              </a:spcBef>
              <a:spcAft>
                <a:spcPts val="0"/>
              </a:spcAft>
              <a:buClr>
                <a:schemeClr val="dk1"/>
              </a:buClr>
              <a:buSzPts val="2800"/>
              <a:buChar char="•"/>
            </a:pPr>
            <a:r>
              <a:rPr lang="en-US"/>
              <a:t>Changes to the Code and Standards have far-reaching implications for the CFA Institute membership, the CFA Program, and the investment industry as a whole. </a:t>
            </a:r>
            <a:endParaRPr lang="en-US"/>
          </a:p>
          <a:p>
            <a:pPr marL="228600" lvl="0" indent="-228600" algn="l" rtl="0">
              <a:lnSpc>
                <a:spcPct val="90000"/>
              </a:lnSpc>
              <a:spcBef>
                <a:spcPts val="1000"/>
              </a:spcBef>
              <a:spcAft>
                <a:spcPts val="0"/>
              </a:spcAft>
              <a:buClr>
                <a:schemeClr val="dk1"/>
              </a:buClr>
              <a:buSzPts val="2800"/>
              <a:buChar char="•"/>
            </a:pPr>
            <a:r>
              <a:rPr lang="en-US"/>
              <a:t>Code and Standards are increasingly being adopted, in whole or in part, by firms and regulatory authorities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b="1" i="1"/>
              <a:t>Example: Notification of Known Violations: </a:t>
            </a:r>
            <a:br>
              <a:rPr lang="en-US"/>
            </a:br>
            <a:endParaRPr lang="en-US"/>
          </a:p>
        </p:txBody>
      </p:sp>
      <p:sp>
        <p:nvSpPr>
          <p:cNvPr id="198" name="Google Shape;198;p2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Michael Allen works for a brokerage firm and is responsible for an underwriting of securities. A company official gives Allen information indicating that the financial statements Allen led with the regulator overstate the issuer’s earnings. Allen seeks the advice of the brokerage firm’s general counsel, who states that it would be difficult for the regulator to prove that Allen has been involved in any wrongdoing.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=&gt;</a:t>
            </a:r>
            <a:endParaRPr lang="en-US"/>
          </a:p>
        </p:txBody>
      </p:sp>
      <p:sp>
        <p:nvSpPr>
          <p:cNvPr id="204" name="Google Shape;204;p2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Although it is recommended that members and candidates seek the advice of legal counsel, the reliance on such advice does not absolve a member or candidate from the requirement to comply with the law or regulation. Allen should report this situation to his supervisor, seek an independent legal opinion, and determine whether the regulator should be notified of the error.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261257"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CFA Level 1: Reading 3</a:t>
            </a:r>
            <a:br>
              <a:rPr lang="en-US"/>
            </a:br>
            <a:r>
              <a:rPr lang="en-US"/>
              <a:t>STANDARD I: PROFESSIONALISM</a:t>
            </a:r>
            <a:endParaRPr lang="en-US"/>
          </a:p>
        </p:txBody>
      </p:sp>
      <p:sp>
        <p:nvSpPr>
          <p:cNvPr id="210" name="Google Shape;210;p2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Standard I(B) Independence and Objectivity </a:t>
            </a:r>
            <a:endParaRPr lang="en-US" b="1"/>
          </a:p>
          <a:p>
            <a:pPr marL="228600" lvl="0" indent="-228600" algn="just" rtl="0">
              <a:lnSpc>
                <a:spcPct val="90000"/>
              </a:lnSpc>
              <a:spcBef>
                <a:spcPts val="1000"/>
              </a:spcBef>
              <a:spcAft>
                <a:spcPts val="0"/>
              </a:spcAft>
              <a:buClr>
                <a:schemeClr val="dk1"/>
              </a:buClr>
              <a:buSzPts val="2800"/>
              <a:buChar char="•"/>
            </a:pPr>
            <a:r>
              <a:rPr lang="en-US"/>
              <a:t>Members and Candidates must use reasonable care and judgment to achieve and maintain independence and objectivity in their professional activities. Members and Candidates must not offer, solicit, or accept any gift, bene t, compensation, or consideration that reasonably could be expected to compromise their own or another’s independence and objectivity. </a:t>
            </a:r>
            <a:endParaRPr lang="en-US"/>
          </a:p>
          <a:p>
            <a:pPr marL="228600" lvl="0" indent="-228600" algn="l" rtl="0">
              <a:lnSpc>
                <a:spcPct val="90000"/>
              </a:lnSpc>
              <a:spcBef>
                <a:spcPts val="1000"/>
              </a:spcBef>
              <a:spcAft>
                <a:spcPts val="0"/>
              </a:spcAft>
              <a:buClr>
                <a:schemeClr val="dk1"/>
              </a:buClr>
              <a:buSzPts val="2800"/>
              <a:buChar char="•"/>
            </a:pPr>
            <a:r>
              <a:rPr lang="en-US"/>
              <a:t>Examples: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Discussions</a:t>
            </a:r>
            <a:endParaRPr lang="en-US"/>
          </a:p>
        </p:txBody>
      </p:sp>
      <p:sp>
        <p:nvSpPr>
          <p:cNvPr id="216" name="Google Shape;216;p2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i="1"/>
              <a:t>Buy-Side Clients </a:t>
            </a:r>
            <a:endParaRPr lang="en-US" i="1"/>
          </a:p>
          <a:p>
            <a:pPr marL="228600" lvl="0" indent="-228600" algn="l" rtl="0">
              <a:lnSpc>
                <a:spcPct val="90000"/>
              </a:lnSpc>
              <a:spcBef>
                <a:spcPts val="1000"/>
              </a:spcBef>
              <a:spcAft>
                <a:spcPts val="0"/>
              </a:spcAft>
              <a:buClr>
                <a:schemeClr val="dk1"/>
              </a:buClr>
              <a:buSzPts val="2800"/>
              <a:buChar char="•"/>
            </a:pPr>
            <a:r>
              <a:rPr lang="en-US" i="1"/>
              <a:t>Fund Manager and Custodial Relationships </a:t>
            </a:r>
            <a:endParaRPr lang="en-US" i="1"/>
          </a:p>
          <a:p>
            <a:pPr marL="228600" lvl="0" indent="-228600" algn="l" rtl="0">
              <a:lnSpc>
                <a:spcPct val="90000"/>
              </a:lnSpc>
              <a:spcBef>
                <a:spcPts val="1000"/>
              </a:spcBef>
              <a:spcAft>
                <a:spcPts val="0"/>
              </a:spcAft>
              <a:buClr>
                <a:schemeClr val="dk1"/>
              </a:buClr>
              <a:buSzPts val="2800"/>
              <a:buChar char="•"/>
            </a:pPr>
            <a:r>
              <a:rPr lang="en-US" i="1"/>
              <a:t>Investment Banking Relationships </a:t>
            </a:r>
            <a:endParaRPr lang="en-US" i="1"/>
          </a:p>
          <a:p>
            <a:pPr marL="228600" lvl="0" indent="-228600" algn="l" rtl="0">
              <a:lnSpc>
                <a:spcPct val="90000"/>
              </a:lnSpc>
              <a:spcBef>
                <a:spcPts val="1000"/>
              </a:spcBef>
              <a:spcAft>
                <a:spcPts val="0"/>
              </a:spcAft>
              <a:buClr>
                <a:schemeClr val="dk1"/>
              </a:buClr>
              <a:buSzPts val="2800"/>
              <a:buChar char="•"/>
            </a:pPr>
            <a:r>
              <a:rPr lang="en-US" i="1"/>
              <a:t>Performance Measurement and Attribution </a:t>
            </a:r>
            <a:endParaRPr lang="en-US" i="1"/>
          </a:p>
          <a:p>
            <a:pPr marL="228600" lvl="0" indent="-228600" algn="l" rtl="0">
              <a:lnSpc>
                <a:spcPct val="90000"/>
              </a:lnSpc>
              <a:spcBef>
                <a:spcPts val="1000"/>
              </a:spcBef>
              <a:spcAft>
                <a:spcPts val="0"/>
              </a:spcAft>
              <a:buClr>
                <a:schemeClr val="dk1"/>
              </a:buClr>
              <a:buSzPts val="2800"/>
              <a:buChar char="•"/>
            </a:pPr>
            <a:r>
              <a:rPr lang="en-US" i="1"/>
              <a:t>Public Companies </a:t>
            </a:r>
            <a:endParaRPr lang="en-US" i="1"/>
          </a:p>
          <a:p>
            <a:pPr marL="228600" lvl="0" indent="-228600" algn="l" rtl="0">
              <a:lnSpc>
                <a:spcPct val="90000"/>
              </a:lnSpc>
              <a:spcBef>
                <a:spcPts val="1000"/>
              </a:spcBef>
              <a:spcAft>
                <a:spcPts val="0"/>
              </a:spcAft>
              <a:buClr>
                <a:schemeClr val="dk1"/>
              </a:buClr>
              <a:buSzPts val="2800"/>
              <a:buChar char="•"/>
            </a:pPr>
            <a:r>
              <a:rPr lang="en-US" i="1"/>
              <a:t>Credit Rating Agency Opinions </a:t>
            </a:r>
            <a:endParaRPr lang="en-US" i="1"/>
          </a:p>
          <a:p>
            <a:pPr marL="228600" lvl="0" indent="-228600" algn="l" rtl="0">
              <a:lnSpc>
                <a:spcPct val="90000"/>
              </a:lnSpc>
              <a:spcBef>
                <a:spcPts val="1000"/>
              </a:spcBef>
              <a:spcAft>
                <a:spcPts val="0"/>
              </a:spcAft>
              <a:buClr>
                <a:schemeClr val="dk1"/>
              </a:buClr>
              <a:buSzPts val="2800"/>
              <a:buChar char="•"/>
            </a:pPr>
            <a:r>
              <a:rPr lang="en-US" i="1"/>
              <a:t>Influence during the Manager Selection/Procurement Process </a:t>
            </a:r>
            <a:endParaRPr lang="en-US" i="1"/>
          </a:p>
          <a:p>
            <a:pPr marL="228600" lvl="0" indent="-228600" algn="l" rtl="0">
              <a:lnSpc>
                <a:spcPct val="90000"/>
              </a:lnSpc>
              <a:spcBef>
                <a:spcPts val="1000"/>
              </a:spcBef>
              <a:spcAft>
                <a:spcPts val="0"/>
              </a:spcAft>
              <a:buClr>
                <a:schemeClr val="dk1"/>
              </a:buClr>
              <a:buSzPts val="2800"/>
              <a:buChar char="•"/>
            </a:pPr>
            <a:r>
              <a:rPr lang="en-US" i="1"/>
              <a:t>Issuer-Paid Research </a:t>
            </a:r>
            <a:endParaRPr lang="en-US" i="1"/>
          </a:p>
          <a:p>
            <a:pPr marL="228600" lvl="0" indent="-228600" algn="l" rtl="0">
              <a:lnSpc>
                <a:spcPct val="90000"/>
              </a:lnSpc>
              <a:spcBef>
                <a:spcPts val="1000"/>
              </a:spcBef>
              <a:spcAft>
                <a:spcPts val="0"/>
              </a:spcAft>
              <a:buClr>
                <a:schemeClr val="dk1"/>
              </a:buClr>
              <a:buSzPts val="2800"/>
              <a:buChar char="•"/>
            </a:pPr>
            <a:r>
              <a:rPr lang="en-US" i="1"/>
              <a:t>Travel Funding </a:t>
            </a:r>
            <a:endParaRPr lang="en-US" i="1"/>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b="1"/>
              <a:t>Recommended Procedures for Compliance </a:t>
            </a:r>
            <a:endParaRPr lang="en-US" b="1"/>
          </a:p>
        </p:txBody>
      </p:sp>
      <p:sp>
        <p:nvSpPr>
          <p:cNvPr id="222" name="Google Shape;222;p2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Protect the integrity of opinions </a:t>
            </a:r>
            <a:endParaRPr lang="en-US" i="1"/>
          </a:p>
          <a:p>
            <a:pPr marL="228600" lvl="0" indent="-228600" algn="l" rtl="0">
              <a:lnSpc>
                <a:spcPct val="90000"/>
              </a:lnSpc>
              <a:spcBef>
                <a:spcPts val="1000"/>
              </a:spcBef>
              <a:spcAft>
                <a:spcPts val="0"/>
              </a:spcAft>
              <a:buClr>
                <a:schemeClr val="dk1"/>
              </a:buClr>
              <a:buSzPts val="2800"/>
              <a:buChar char="•"/>
            </a:pPr>
            <a:r>
              <a:rPr lang="en-US" i="1"/>
              <a:t>Create a restricted list </a:t>
            </a:r>
            <a:endParaRPr lang="en-US" i="1"/>
          </a:p>
          <a:p>
            <a:pPr marL="228600" lvl="0" indent="-228600" algn="l" rtl="0">
              <a:lnSpc>
                <a:spcPct val="90000"/>
              </a:lnSpc>
              <a:spcBef>
                <a:spcPts val="1000"/>
              </a:spcBef>
              <a:spcAft>
                <a:spcPts val="0"/>
              </a:spcAft>
              <a:buClr>
                <a:schemeClr val="dk1"/>
              </a:buClr>
              <a:buSzPts val="2800"/>
              <a:buChar char="•"/>
            </a:pPr>
            <a:r>
              <a:rPr lang="en-US" i="1"/>
              <a:t>Restrict special cost arrangements </a:t>
            </a:r>
            <a:endParaRPr lang="en-US" i="1"/>
          </a:p>
          <a:p>
            <a:pPr marL="228600" lvl="0" indent="-228600" algn="l" rtl="0">
              <a:lnSpc>
                <a:spcPct val="90000"/>
              </a:lnSpc>
              <a:spcBef>
                <a:spcPts val="1000"/>
              </a:spcBef>
              <a:spcAft>
                <a:spcPts val="0"/>
              </a:spcAft>
              <a:buClr>
                <a:schemeClr val="dk1"/>
              </a:buClr>
              <a:buSzPts val="2800"/>
              <a:buChar char="•"/>
            </a:pPr>
            <a:r>
              <a:rPr lang="en-US" i="1"/>
              <a:t>Limit gifts </a:t>
            </a:r>
            <a:endParaRPr lang="en-US" i="1"/>
          </a:p>
          <a:p>
            <a:pPr marL="228600" lvl="0" indent="-228600" algn="l" rtl="0">
              <a:lnSpc>
                <a:spcPct val="90000"/>
              </a:lnSpc>
              <a:spcBef>
                <a:spcPts val="1000"/>
              </a:spcBef>
              <a:spcAft>
                <a:spcPts val="0"/>
              </a:spcAft>
              <a:buClr>
                <a:schemeClr val="dk1"/>
              </a:buClr>
              <a:buSzPts val="2800"/>
              <a:buChar char="•"/>
            </a:pPr>
            <a:r>
              <a:rPr lang="en-US" i="1"/>
              <a:t>Restrict investments </a:t>
            </a:r>
            <a:endParaRPr lang="en-US" i="1"/>
          </a:p>
          <a:p>
            <a:pPr marL="228600" lvl="0" indent="-228600" algn="l" rtl="0">
              <a:lnSpc>
                <a:spcPct val="90000"/>
              </a:lnSpc>
              <a:spcBef>
                <a:spcPts val="1000"/>
              </a:spcBef>
              <a:spcAft>
                <a:spcPts val="0"/>
              </a:spcAft>
              <a:buClr>
                <a:schemeClr val="dk1"/>
              </a:buClr>
              <a:buSzPts val="2800"/>
              <a:buChar char="•"/>
            </a:pPr>
            <a:r>
              <a:rPr lang="en-US" i="1"/>
              <a:t>Review procedures </a:t>
            </a:r>
            <a:endParaRPr lang="en-US" i="1"/>
          </a:p>
          <a:p>
            <a:pPr marL="228600" lvl="0" indent="-228600" algn="l" rtl="0">
              <a:lnSpc>
                <a:spcPct val="90000"/>
              </a:lnSpc>
              <a:spcBef>
                <a:spcPts val="1000"/>
              </a:spcBef>
              <a:spcAft>
                <a:spcPts val="0"/>
              </a:spcAft>
              <a:buClr>
                <a:schemeClr val="dk1"/>
              </a:buClr>
              <a:buSzPts val="2800"/>
              <a:buChar char="•"/>
            </a:pPr>
            <a:r>
              <a:rPr lang="en-US" i="1"/>
              <a:t>Independence policy</a:t>
            </a:r>
            <a:endParaRPr lang="en-US" i="1"/>
          </a:p>
          <a:p>
            <a:pPr marL="228600" lvl="0" indent="-228600" algn="l" rtl="0">
              <a:lnSpc>
                <a:spcPct val="90000"/>
              </a:lnSpc>
              <a:spcBef>
                <a:spcPts val="1000"/>
              </a:spcBef>
              <a:spcAft>
                <a:spcPts val="0"/>
              </a:spcAft>
              <a:buClr>
                <a:schemeClr val="dk1"/>
              </a:buClr>
              <a:buSzPts val="2800"/>
              <a:buChar char="•"/>
            </a:pPr>
            <a:r>
              <a:rPr lang="en-US" i="1"/>
              <a:t>Appointed officer </a:t>
            </a:r>
            <a:endParaRPr lang="en-US" i="1"/>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panose="020F0502020204030204"/>
              <a:buNone/>
            </a:pPr>
            <a:r>
              <a:rPr lang="en-US"/>
              <a:t>Example: </a:t>
            </a:r>
            <a:r>
              <a:rPr lang="en-US" b="1" i="1"/>
              <a:t>Research Independence and Sales Pressure </a:t>
            </a:r>
            <a:br>
              <a:rPr lang="en-US"/>
            </a:br>
            <a:endParaRPr lang="en-US"/>
          </a:p>
        </p:txBody>
      </p:sp>
      <p:sp>
        <p:nvSpPr>
          <p:cNvPr id="228" name="Google Shape;228;p25"/>
          <p:cNvSpPr txBox="1"/>
          <p:nvPr>
            <p:ph type="body" idx="1"/>
          </p:nvPr>
        </p:nvSpPr>
        <p:spPr>
          <a:xfrm>
            <a:off x="838200" y="1268963"/>
            <a:ext cx="10515600" cy="53371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a:t>As support for the sales e ort of her corporate bond department, Lindsey Warner officers credit guidance to purchasers of fixed-income securities. Her compensation is closely linked to the performance of the corporate bond department. Near the quarter’s end, Warner’s firm has a large inventory position in the bonds of Milton, Ltd., and has been unable to sell the bonds because of Milton’s recent announcement of an operating problem. Salespeople have asked her to contact large clients to push the bonds. </a:t>
            </a:r>
            <a:endParaRPr sz="3200"/>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=&gt;</a:t>
            </a:r>
            <a:endParaRPr lang="en-US"/>
          </a:p>
        </p:txBody>
      </p:sp>
      <p:sp>
        <p:nvSpPr>
          <p:cNvPr id="234" name="Google Shape;234;p2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Unethical sales practices create significant potential violations of the Code and Standards. Warner’s opinion of the Milton bonds must not be affected by internal pressure or compensation. In this case, Warner must refuse to push the Milton bonds unless she is able to justify that the market price has already adjusted for the operating problem.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261257"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CFA Level 1: Reading 3</a:t>
            </a:r>
            <a:br>
              <a:rPr lang="en-US"/>
            </a:br>
            <a:r>
              <a:rPr lang="en-US"/>
              <a:t>STANDARD I: PROFESSIONALISM</a:t>
            </a:r>
            <a:endParaRPr lang="en-US"/>
          </a:p>
        </p:txBody>
      </p:sp>
      <p:sp>
        <p:nvSpPr>
          <p:cNvPr id="240" name="Google Shape;240;p27"/>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Standard I(C) Misrepresentation </a:t>
            </a:r>
            <a:endParaRPr lang="en-US" b="1"/>
          </a:p>
          <a:p>
            <a:pPr marL="228600" lvl="0" indent="-228600" algn="just" rtl="0">
              <a:lnSpc>
                <a:spcPct val="90000"/>
              </a:lnSpc>
              <a:spcBef>
                <a:spcPts val="1000"/>
              </a:spcBef>
              <a:spcAft>
                <a:spcPts val="0"/>
              </a:spcAft>
              <a:buClr>
                <a:schemeClr val="dk1"/>
              </a:buClr>
              <a:buSzPts val="2800"/>
              <a:buChar char="•"/>
            </a:pPr>
            <a:r>
              <a:rPr lang="en-US"/>
              <a:t>Members and Candidates must not knowingly make any misrepresentations relating to investment analysis, recommendations, actions, or other professional activities </a:t>
            </a:r>
            <a:endParaRPr lang="en-US"/>
          </a:p>
          <a:p>
            <a:pPr marL="228600" lvl="0" indent="-228600" algn="l" rtl="0">
              <a:lnSpc>
                <a:spcPct val="90000"/>
              </a:lnSpc>
              <a:spcBef>
                <a:spcPts val="1000"/>
              </a:spcBef>
              <a:spcAft>
                <a:spcPts val="0"/>
              </a:spcAft>
              <a:buClr>
                <a:schemeClr val="dk1"/>
              </a:buClr>
              <a:buSzPts val="2800"/>
              <a:buChar char="•"/>
            </a:pPr>
            <a:r>
              <a:rPr lang="en-US"/>
              <a:t>Examples: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b="1"/>
              <a:t>Recommended Procedures for Compliance </a:t>
            </a:r>
            <a:br>
              <a:rPr lang="en-US"/>
            </a:br>
            <a:endParaRPr lang="en-US"/>
          </a:p>
        </p:txBody>
      </p:sp>
      <p:sp>
        <p:nvSpPr>
          <p:cNvPr id="246" name="Google Shape;246;p28"/>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i="1"/>
              <a:t>Factual Presentations </a:t>
            </a:r>
            <a:endParaRPr lang="en-US" b="1" i="1"/>
          </a:p>
          <a:p>
            <a:pPr marL="228600" lvl="0" indent="-228600" algn="l" rtl="0">
              <a:lnSpc>
                <a:spcPct val="90000"/>
              </a:lnSpc>
              <a:spcBef>
                <a:spcPts val="1000"/>
              </a:spcBef>
              <a:spcAft>
                <a:spcPts val="0"/>
              </a:spcAft>
              <a:buClr>
                <a:schemeClr val="dk1"/>
              </a:buClr>
              <a:buSzPts val="2800"/>
              <a:buChar char="•"/>
            </a:pPr>
            <a:r>
              <a:rPr lang="en-US" b="1" i="1"/>
              <a:t>Qualification Summary </a:t>
            </a:r>
            <a:endParaRPr lang="en-US" b="1" i="1"/>
          </a:p>
          <a:p>
            <a:pPr marL="228600" lvl="0" indent="-228600" algn="l" rtl="0">
              <a:lnSpc>
                <a:spcPct val="90000"/>
              </a:lnSpc>
              <a:spcBef>
                <a:spcPts val="1000"/>
              </a:spcBef>
              <a:spcAft>
                <a:spcPts val="0"/>
              </a:spcAft>
              <a:buClr>
                <a:schemeClr val="dk1"/>
              </a:buClr>
              <a:buSzPts val="2800"/>
              <a:buChar char="•"/>
            </a:pPr>
            <a:r>
              <a:rPr lang="en-US" b="1" i="1"/>
              <a:t>Verify Outside Information </a:t>
            </a:r>
            <a:endParaRPr lang="en-US" b="1" i="1"/>
          </a:p>
          <a:p>
            <a:pPr marL="228600" lvl="0" indent="-228600" algn="l" rtl="0">
              <a:lnSpc>
                <a:spcPct val="90000"/>
              </a:lnSpc>
              <a:spcBef>
                <a:spcPts val="1000"/>
              </a:spcBef>
              <a:spcAft>
                <a:spcPts val="0"/>
              </a:spcAft>
              <a:buClr>
                <a:schemeClr val="dk1"/>
              </a:buClr>
              <a:buSzPts val="2800"/>
              <a:buChar char="•"/>
            </a:pPr>
            <a:r>
              <a:rPr lang="en-US" b="1" i="1"/>
              <a:t>Maintain Webpages </a:t>
            </a:r>
            <a:endParaRPr lang="en-US" b="1" i="1"/>
          </a:p>
          <a:p>
            <a:pPr marL="228600" lvl="0" indent="-228600" algn="l" rtl="0">
              <a:lnSpc>
                <a:spcPct val="90000"/>
              </a:lnSpc>
              <a:spcBef>
                <a:spcPts val="1000"/>
              </a:spcBef>
              <a:spcAft>
                <a:spcPts val="0"/>
              </a:spcAft>
              <a:buClr>
                <a:schemeClr val="dk1"/>
              </a:buClr>
              <a:buSzPts val="2800"/>
              <a:buChar char="•"/>
            </a:pPr>
            <a:r>
              <a:rPr lang="en-US" b="1" i="1"/>
              <a:t>Plagiarism Policy </a:t>
            </a:r>
            <a:endParaRPr lang="en-US" b="1" i="1"/>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Example: </a:t>
            </a:r>
            <a:r>
              <a:rPr lang="en-US" b="1" i="1"/>
              <a:t>Correction of Unintentional Errors </a:t>
            </a:r>
            <a:br>
              <a:rPr lang="en-US"/>
            </a:br>
            <a:endParaRPr lang="en-US"/>
          </a:p>
        </p:txBody>
      </p:sp>
      <p:sp>
        <p:nvSpPr>
          <p:cNvPr id="252" name="Google Shape;252;p29"/>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Hijan Yao is responsible for the creation and distribution of the marketing materials for his firm, which claims compliance with the GIPS standards. Yao creates and dis- tributes a presentation of performance by the firm’s Asian equity composite that states the composite has ¥350 billion in assets. In fact, the composite has only ¥35 billion in assets, and the higher figure on the presentation is a result of a typographical error. Nevertheless, the erroneous material is distributed to a number of clients before Yao catches the mistake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2"/>
          <p:cNvSpPr txBox="1"/>
          <p:nvPr>
            <p:ph type="title"/>
          </p:nvPr>
        </p:nvSpPr>
        <p:spPr>
          <a:xfrm>
            <a:off x="261257"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CFA Level 1: Reading 2</a:t>
            </a:r>
            <a:endParaRPr lang="en-US"/>
          </a:p>
        </p:txBody>
      </p:sp>
      <p:pic>
        <p:nvPicPr>
          <p:cNvPr id="100" name="Google Shape;100;p2"/>
          <p:cNvPicPr preferRelativeResize="0"/>
          <p:nvPr>
            <p:ph type="body" idx="1"/>
          </p:nvPr>
        </p:nvPicPr>
        <p:blipFill rotWithShape="1">
          <a:blip r:embed="rId1"/>
          <a:srcRect/>
          <a:stretch>
            <a:fillRect/>
          </a:stretch>
        </p:blipFill>
        <p:spPr>
          <a:xfrm>
            <a:off x="261257" y="1063690"/>
            <a:ext cx="11607281" cy="579430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=&gt;</a:t>
            </a:r>
            <a:endParaRPr lang="en-US"/>
          </a:p>
        </p:txBody>
      </p:sp>
      <p:sp>
        <p:nvSpPr>
          <p:cNvPr id="258" name="Google Shape;258;p3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Once the error is discovered, Yao must take steps to cease distribution of the incorrect material and correct the error by informing those who have received the erroneous information. Because Yao did not knowingly make the misrepresentation, however, he did not violate Standard I(C). Because his firm claims compliance with the GIPS standards, it must also comply with the GIPS Guidance Statement on Error Correction in relation to the error.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261257"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CFA Level 1: Reading 3</a:t>
            </a:r>
            <a:br>
              <a:rPr lang="en-US"/>
            </a:br>
            <a:r>
              <a:rPr lang="en-US"/>
              <a:t>STANDARD I: PROFESSIONALISM</a:t>
            </a:r>
            <a:endParaRPr lang="en-US"/>
          </a:p>
        </p:txBody>
      </p:sp>
      <p:sp>
        <p:nvSpPr>
          <p:cNvPr id="264" name="Google Shape;264;p3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Standard I(D) Misconduct </a:t>
            </a:r>
            <a:endParaRPr lang="en-US" b="1"/>
          </a:p>
          <a:p>
            <a:pPr marL="228600" lvl="0" indent="-228600" algn="just" rtl="0">
              <a:lnSpc>
                <a:spcPct val="90000"/>
              </a:lnSpc>
              <a:spcBef>
                <a:spcPts val="1000"/>
              </a:spcBef>
              <a:spcAft>
                <a:spcPts val="0"/>
              </a:spcAft>
              <a:buClr>
                <a:schemeClr val="dk1"/>
              </a:buClr>
              <a:buSzPts val="2800"/>
              <a:buChar char="•"/>
            </a:pPr>
            <a:r>
              <a:rPr lang="en-US"/>
              <a:t>Members and Candidates must not engage in any professional conduct involving dis- honesty, fraud, or deceit or commit any act that reflects adversely on their professional reputation, integrity, or competence. </a:t>
            </a:r>
            <a:endParaRPr lang="en-US"/>
          </a:p>
          <a:p>
            <a:pPr marL="228600" lvl="0" indent="-228600" algn="l" rtl="0">
              <a:lnSpc>
                <a:spcPct val="90000"/>
              </a:lnSpc>
              <a:spcBef>
                <a:spcPts val="1000"/>
              </a:spcBef>
              <a:spcAft>
                <a:spcPts val="0"/>
              </a:spcAft>
              <a:buClr>
                <a:schemeClr val="dk1"/>
              </a:buClr>
              <a:buSzPts val="2800"/>
              <a:buChar char="•"/>
            </a:pPr>
            <a:r>
              <a:rPr lang="en-US"/>
              <a:t>Examples: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b="1"/>
              <a:t>Recommended Procedures for Compliance </a:t>
            </a:r>
            <a:br>
              <a:rPr lang="en-US"/>
            </a:br>
            <a:endParaRPr lang="en-US"/>
          </a:p>
        </p:txBody>
      </p:sp>
      <p:sp>
        <p:nvSpPr>
          <p:cNvPr id="270" name="Google Shape;270;p3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Code of ethics </a:t>
            </a:r>
            <a:endParaRPr lang="en-US" i="1"/>
          </a:p>
          <a:p>
            <a:pPr marL="228600" lvl="0" indent="-228600" algn="l" rtl="0">
              <a:lnSpc>
                <a:spcPct val="90000"/>
              </a:lnSpc>
              <a:spcBef>
                <a:spcPts val="1000"/>
              </a:spcBef>
              <a:spcAft>
                <a:spcPts val="0"/>
              </a:spcAft>
              <a:buClr>
                <a:schemeClr val="dk1"/>
              </a:buClr>
              <a:buSzPts val="2800"/>
              <a:buChar char="•"/>
            </a:pPr>
            <a:r>
              <a:rPr lang="en-US" i="1"/>
              <a:t>List of violations </a:t>
            </a:r>
            <a:endParaRPr lang="en-US" i="1"/>
          </a:p>
          <a:p>
            <a:pPr marL="228600" lvl="0" indent="-228600" algn="l" rtl="0">
              <a:lnSpc>
                <a:spcPct val="90000"/>
              </a:lnSpc>
              <a:spcBef>
                <a:spcPts val="1000"/>
              </a:spcBef>
              <a:spcAft>
                <a:spcPts val="0"/>
              </a:spcAft>
              <a:buClr>
                <a:schemeClr val="dk1"/>
              </a:buClr>
              <a:buSzPts val="2800"/>
              <a:buChar char="•"/>
            </a:pPr>
            <a:r>
              <a:rPr lang="en-US" i="1"/>
              <a:t>Employee references </a:t>
            </a:r>
            <a:endParaRPr lang="en-US" i="1"/>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Example: </a:t>
            </a:r>
            <a:r>
              <a:rPr lang="en-US" b="1" i="1"/>
              <a:t>Professional Misconduct </a:t>
            </a:r>
            <a:br>
              <a:rPr lang="en-US"/>
            </a:br>
            <a:endParaRPr lang="en-US"/>
          </a:p>
        </p:txBody>
      </p:sp>
      <p:sp>
        <p:nvSpPr>
          <p:cNvPr id="276" name="Google Shape;276;p33"/>
          <p:cNvSpPr txBox="1"/>
          <p:nvPr>
            <p:ph type="body" idx="1"/>
          </p:nvPr>
        </p:nvSpPr>
        <p:spPr>
          <a:xfrm>
            <a:off x="0" y="559836"/>
            <a:ext cx="12192000" cy="629816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sz="3200"/>
              <a:t>Meredith Rasmussen works on a buy-side trading desk of an investment management firm and concentrates on in-house trades for a hedge fund subsidiary managed by a team at the investment management firm. The hedge fund has been very successful and is marketed globally by the firm. From her experience as the trader for much of the activity of the fund, Rasmussen has become quite knowledgeable about the hedge fund’s strategy, tactics, and performance. When a distinct break in the market occurs and many of the securities involved in the hedge fund’s strategy decline markedly in value, Rasmussen observes that the reported performance of the hedge fund does not reflect this decline. In her experience, the lack of effect is a very unlikely occurrence. She approaches the head of trading about her concern and is told that she should not ask any questions and that the fund is big and successful and is not her concern. She is fairly sure something is not right, so she contacts the compliance officer, who also tells her to stay away from the issue of the hedge fund’s reporting. </a:t>
            </a:r>
            <a:endParaRPr sz="3200"/>
          </a:p>
          <a:p>
            <a:pPr marL="228600" lvl="0" indent="-64135" algn="l" rtl="0">
              <a:lnSpc>
                <a:spcPct val="90000"/>
              </a:lnSpc>
              <a:spcBef>
                <a:spcPts val="1000"/>
              </a:spcBef>
              <a:spcAft>
                <a:spcPts val="0"/>
              </a:spcAft>
              <a:buClr>
                <a:schemeClr val="dk1"/>
              </a:buClr>
              <a:buSzPct val="100000"/>
              <a:buNone/>
            </a:p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34"/>
          <p:cNvSpPr txBox="1"/>
          <p:nvPr>
            <p:ph type="body" idx="1"/>
          </p:nvPr>
        </p:nvSpPr>
        <p:spPr>
          <a:xfrm>
            <a:off x="838200" y="391886"/>
            <a:ext cx="10515600" cy="5785077"/>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a:t>=&gt; Rasmussen has clearly come across an error in policies, procedures, and compliance practices within the firm’s operations. According to the firm’s procedures for reporting potentially unethical activity, she should pursue the issue by gathering some proof of her reason for doubt. Should all internal communications within the firm not satisfy her concerns, Rasmussen should consider reporting the potential unethical activity to the appropriate regulator. </a:t>
            </a:r>
            <a:endParaRPr sz="3200"/>
          </a:p>
          <a:p>
            <a:pPr marL="228600" lvl="0" indent="-228600" algn="just" rtl="0">
              <a:lnSpc>
                <a:spcPct val="90000"/>
              </a:lnSpc>
              <a:spcBef>
                <a:spcPts val="1000"/>
              </a:spcBef>
              <a:spcAft>
                <a:spcPts val="0"/>
              </a:spcAft>
              <a:buClr>
                <a:schemeClr val="dk1"/>
              </a:buClr>
              <a:buSzPts val="3200"/>
              <a:buChar char="•"/>
            </a:pPr>
            <a:r>
              <a:rPr lang="en-US" sz="3200"/>
              <a:t>See also Standard IV(A) for guidance on whistleblowing and Standard IV(C) for the duties of a supervisor. </a:t>
            </a:r>
            <a:endParaRPr sz="3200"/>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838200" y="-21337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SEMINAR 2</a:t>
            </a:r>
            <a:endParaRPr lang="en-US"/>
          </a:p>
        </p:txBody>
      </p:sp>
      <p:pic>
        <p:nvPicPr>
          <p:cNvPr id="287" name="Google Shape;287;p35"/>
          <p:cNvPicPr preferRelativeResize="0"/>
          <p:nvPr>
            <p:ph type="body" idx="1"/>
          </p:nvPr>
        </p:nvPicPr>
        <p:blipFill rotWithShape="1">
          <a:blip r:embed="rId1"/>
          <a:srcRect/>
          <a:stretch>
            <a:fillRect/>
          </a:stretch>
        </p:blipFill>
        <p:spPr>
          <a:xfrm>
            <a:off x="-1" y="690465"/>
            <a:ext cx="11569959" cy="587828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Google Shape;292;p36"/>
          <p:cNvSpPr txBox="1"/>
          <p:nvPr>
            <p:ph type="body" idx="1"/>
          </p:nvPr>
        </p:nvSpPr>
        <p:spPr>
          <a:xfrm>
            <a:off x="838200" y="615820"/>
            <a:ext cx="10515600" cy="556114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Problem 1</a:t>
            </a:r>
            <a:endParaRPr lang="en-US"/>
          </a:p>
          <a:p>
            <a:pPr marL="228600" lvl="0" indent="-228600" algn="l" rtl="0">
              <a:lnSpc>
                <a:spcPct val="90000"/>
              </a:lnSpc>
              <a:spcBef>
                <a:spcPts val="1000"/>
              </a:spcBef>
              <a:spcAft>
                <a:spcPts val="0"/>
              </a:spcAft>
              <a:buClr>
                <a:schemeClr val="dk1"/>
              </a:buClr>
              <a:buSzPts val="2800"/>
              <a:buChar char="•"/>
            </a:pPr>
            <a:r>
              <a:rPr lang="en-US" b="1"/>
              <a:t>B is correct</a:t>
            </a:r>
            <a:r>
              <a:rPr lang="en-US"/>
              <a:t>. </a:t>
            </a:r>
            <a:r>
              <a:rPr lang="en-US" i="1"/>
              <a:t>Standards of Practice Handbook </a:t>
            </a:r>
            <a:r>
              <a:rPr lang="en-US"/>
              <a:t>provides guidance to which CFA Institute members and candidates are required to adhere. </a:t>
            </a:r>
            <a:endParaRPr lang="en-US"/>
          </a:p>
          <a:p>
            <a:pPr marL="228600" lvl="0" indent="-228600" algn="l" rtl="0">
              <a:lnSpc>
                <a:spcPct val="90000"/>
              </a:lnSpc>
              <a:spcBef>
                <a:spcPts val="1000"/>
              </a:spcBef>
              <a:spcAft>
                <a:spcPts val="0"/>
              </a:spcAft>
              <a:buClr>
                <a:schemeClr val="dk1"/>
              </a:buClr>
              <a:buSzPts val="2800"/>
              <a:buChar char="•"/>
            </a:pPr>
            <a:r>
              <a:rPr lang="en-US"/>
              <a:t>A is incorrect because the </a:t>
            </a:r>
            <a:r>
              <a:rPr lang="en-US" i="1"/>
              <a:t>Handbook </a:t>
            </a:r>
            <a:r>
              <a:rPr lang="en-US"/>
              <a:t>provides guidance in understanding the interconnectedness of the aspirational and practical principles (not regarding penalties for violations) of the Code of Ethics and Standards of Conduct. </a:t>
            </a:r>
            <a:endParaRPr lang="en-US"/>
          </a:p>
          <a:p>
            <a:pPr marL="228600" lvl="0" indent="-228600" algn="l" rtl="0">
              <a:lnSpc>
                <a:spcPct val="90000"/>
              </a:lnSpc>
              <a:spcBef>
                <a:spcPts val="1000"/>
              </a:spcBef>
              <a:spcAft>
                <a:spcPts val="0"/>
              </a:spcAft>
              <a:buClr>
                <a:schemeClr val="dk1"/>
              </a:buClr>
              <a:buSzPts val="2800"/>
              <a:buChar char="•"/>
            </a:pPr>
            <a:r>
              <a:rPr lang="en-US"/>
              <a:t>C is incorrect because although the </a:t>
            </a:r>
            <a:r>
              <a:rPr lang="en-US" i="1"/>
              <a:t>Standards of Practice Handbook </a:t>
            </a:r>
            <a:r>
              <a:rPr lang="en-US"/>
              <a:t>provides hypothetical but factual situations, the explanatory material and examples are not intended to be all inclusive.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96" name="Shape 296"/>
        <p:cNvGrpSpPr/>
        <p:nvPr/>
      </p:nvGrpSpPr>
      <p:grpSpPr>
        <a:xfrm>
          <a:off x="0" y="0"/>
          <a:ext cx="0" cy="0"/>
          <a:chOff x="0" y="0"/>
          <a:chExt cx="0" cy="0"/>
        </a:xfrm>
      </p:grpSpPr>
      <p:sp>
        <p:nvSpPr>
          <p:cNvPr id="297" name="Google Shape;297;p37"/>
          <p:cNvSpPr txBox="1"/>
          <p:nvPr>
            <p:ph type="body" idx="1"/>
          </p:nvPr>
        </p:nvSpPr>
        <p:spPr>
          <a:xfrm>
            <a:off x="317241" y="615820"/>
            <a:ext cx="11036559" cy="591560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Problem 2</a:t>
            </a:r>
            <a:endParaRPr lang="en-US"/>
          </a:p>
          <a:p>
            <a:pPr marL="228600" lvl="0" indent="-228600" algn="l" rtl="0">
              <a:lnSpc>
                <a:spcPct val="90000"/>
              </a:lnSpc>
              <a:spcBef>
                <a:spcPts val="1000"/>
              </a:spcBef>
              <a:spcAft>
                <a:spcPts val="0"/>
              </a:spcAft>
              <a:buClr>
                <a:schemeClr val="dk1"/>
              </a:buClr>
              <a:buSzPts val="2800"/>
              <a:buChar char="•"/>
            </a:pPr>
            <a:r>
              <a:rPr lang="en-US" b="1"/>
              <a:t>C is correct</a:t>
            </a:r>
            <a:r>
              <a:rPr lang="en-US"/>
              <a:t>. When an inquiry is initiated, the Professional Conduct sta con- ducts an investigation that may include requesting a written explanation from the member or candidate. </a:t>
            </a:r>
            <a:endParaRPr lang="en-US"/>
          </a:p>
          <a:p>
            <a:pPr marL="228600" lvl="0" indent="-228600" algn="l" rtl="0">
              <a:lnSpc>
                <a:spcPct val="90000"/>
              </a:lnSpc>
              <a:spcBef>
                <a:spcPts val="1000"/>
              </a:spcBef>
              <a:spcAft>
                <a:spcPts val="0"/>
              </a:spcAft>
              <a:buClr>
                <a:schemeClr val="dk1"/>
              </a:buClr>
              <a:buSzPts val="2800"/>
              <a:buChar char="•"/>
            </a:pPr>
            <a:r>
              <a:rPr lang="en-US"/>
              <a:t>A is incorrect because Professional Conduct inquiries can be initiated in response to information provided by the media. CFA Institute sta may become aware of questionable conduct by a member or candidate through the media, regulatory notices, or another public source. </a:t>
            </a:r>
            <a:endParaRPr lang="en-US"/>
          </a:p>
          <a:p>
            <a:pPr marL="228600" lvl="0" indent="-228600" algn="l" rtl="0">
              <a:lnSpc>
                <a:spcPct val="90000"/>
              </a:lnSpc>
              <a:spcBef>
                <a:spcPts val="1000"/>
              </a:spcBef>
              <a:spcAft>
                <a:spcPts val="0"/>
              </a:spcAft>
              <a:buClr>
                <a:schemeClr val="dk1"/>
              </a:buClr>
              <a:buSzPts val="2800"/>
              <a:buChar char="•"/>
            </a:pPr>
            <a:r>
              <a:rPr lang="en-US"/>
              <a:t>B is incorrect because although the Disciplinary Review Committee (DRC) is responsible for enforcement of the Code and Standards in conjunction with the Professional Conduct Program (PCP), only in the event that a member or candidate does not accept the charges and proposed sanction is the matter referred to a panel composed of DRC members.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Problem 3</a:t>
            </a:r>
            <a:endParaRPr lang="en-US"/>
          </a:p>
        </p:txBody>
      </p:sp>
      <p:sp>
        <p:nvSpPr>
          <p:cNvPr id="303" name="Google Shape;303;p38"/>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According to the Duties to Clients standard, suitability requires members and candidates in an advisory relationship with a client to: </a:t>
            </a:r>
            <a:endParaRPr lang="en-US"/>
          </a:p>
          <a:p>
            <a:pPr marL="685800" lvl="1" indent="-228600" algn="l" rtl="0">
              <a:lnSpc>
                <a:spcPct val="90000"/>
              </a:lnSpc>
              <a:spcBef>
                <a:spcPts val="500"/>
              </a:spcBef>
              <a:spcAft>
                <a:spcPts val="0"/>
              </a:spcAft>
              <a:buClr>
                <a:schemeClr val="dk1"/>
              </a:buClr>
              <a:buSzPts val="2400"/>
              <a:buChar char="•"/>
            </a:pPr>
            <a:r>
              <a:rPr lang="en-US" b="1"/>
              <a:t>A  </a:t>
            </a:r>
            <a:r>
              <a:rPr lang="en-US"/>
              <a:t>place their clients’ interests before their own interests. </a:t>
            </a:r>
            <a:endParaRPr lang="en-US"/>
          </a:p>
          <a:p>
            <a:pPr marL="685800" lvl="1" indent="-228600" algn="l" rtl="0">
              <a:lnSpc>
                <a:spcPct val="90000"/>
              </a:lnSpc>
              <a:spcBef>
                <a:spcPts val="500"/>
              </a:spcBef>
              <a:spcAft>
                <a:spcPts val="0"/>
              </a:spcAft>
              <a:buClr>
                <a:schemeClr val="dk1"/>
              </a:buClr>
              <a:buSzPts val="2400"/>
              <a:buChar char="•"/>
            </a:pPr>
            <a:r>
              <a:rPr lang="en-US" b="1"/>
              <a:t>B  </a:t>
            </a:r>
            <a:r>
              <a:rPr lang="en-US"/>
              <a:t>consider investments in the context of the client’s total portfolio. </a:t>
            </a:r>
            <a:endParaRPr lang="en-US"/>
          </a:p>
          <a:p>
            <a:pPr marL="685800" lvl="1" indent="-228600" algn="l" rtl="0">
              <a:lnSpc>
                <a:spcPct val="90000"/>
              </a:lnSpc>
              <a:spcBef>
                <a:spcPts val="500"/>
              </a:spcBef>
              <a:spcAft>
                <a:spcPts val="0"/>
              </a:spcAft>
              <a:buClr>
                <a:schemeClr val="dk1"/>
              </a:buClr>
              <a:buSzPts val="2400"/>
              <a:buChar char="•"/>
            </a:pPr>
            <a:r>
              <a:rPr lang="en-US" b="1"/>
              <a:t>C  </a:t>
            </a:r>
            <a:r>
              <a:rPr lang="en-US"/>
              <a:t>not knowingly make misrepresentations relating to recommendations.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Problem 3</a:t>
            </a:r>
            <a:endParaRPr lang="en-US"/>
          </a:p>
        </p:txBody>
      </p:sp>
      <p:sp>
        <p:nvSpPr>
          <p:cNvPr id="309" name="Google Shape;309;p39"/>
          <p:cNvSpPr txBox="1"/>
          <p:nvPr>
            <p:ph type="body" idx="1"/>
          </p:nvPr>
        </p:nvSpPr>
        <p:spPr>
          <a:xfrm>
            <a:off x="317240" y="1558212"/>
            <a:ext cx="11271380" cy="52997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B is correct</a:t>
            </a:r>
            <a:r>
              <a:rPr lang="en-US"/>
              <a:t>. Standard III.C.1c Suitability states that when members and candidates are in an advisory relationship with a client, they must judge the suitability of investments in the context of the client’s total portfolio. </a:t>
            </a:r>
            <a:endParaRPr lang="en-US"/>
          </a:p>
          <a:p>
            <a:pPr marL="228600" lvl="0" indent="-228600" algn="l" rtl="0">
              <a:lnSpc>
                <a:spcPct val="90000"/>
              </a:lnSpc>
              <a:spcBef>
                <a:spcPts val="1000"/>
              </a:spcBef>
              <a:spcAft>
                <a:spcPts val="0"/>
              </a:spcAft>
              <a:buClr>
                <a:schemeClr val="dk1"/>
              </a:buClr>
              <a:buSzPts val="2800"/>
              <a:buChar char="•"/>
            </a:pPr>
            <a:r>
              <a:rPr lang="en-US"/>
              <a:t>A is incorrect because this is a requirement addressed under Standard III.A Loyalty, Prudence, and Care, not Standard III.C.1c Suitability. </a:t>
            </a:r>
            <a:endParaRPr lang="en-US"/>
          </a:p>
          <a:p>
            <a:pPr marL="228600" lvl="0" indent="-228600" algn="l" rtl="0">
              <a:lnSpc>
                <a:spcPct val="90000"/>
              </a:lnSpc>
              <a:spcBef>
                <a:spcPts val="1000"/>
              </a:spcBef>
              <a:spcAft>
                <a:spcPts val="0"/>
              </a:spcAft>
              <a:buClr>
                <a:schemeClr val="dk1"/>
              </a:buClr>
              <a:buSzPts val="2800"/>
              <a:buChar char="•"/>
            </a:pPr>
            <a:r>
              <a:rPr lang="en-US"/>
              <a:t>C is incorrect because this is a requirement addressed under Standard I.C Misrepresentation, not Standard III.C.1c Suitability.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b="1" i="1"/>
              <a:t>CFA Institute Mission </a:t>
            </a:r>
            <a:br>
              <a:rPr lang="en-US"/>
            </a:br>
            <a:endParaRPr lang="en-US"/>
          </a:p>
        </p:txBody>
      </p:sp>
      <p:sp>
        <p:nvSpPr>
          <p:cNvPr id="106" name="Google Shape;106;p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b="1" i="1"/>
              <a:t>Mission: </a:t>
            </a:r>
            <a:endParaRPr lang="en-US" b="1" i="1"/>
          </a:p>
          <a:p>
            <a:pPr marL="0" lvl="0" indent="0" algn="l" rtl="0">
              <a:lnSpc>
                <a:spcPct val="90000"/>
              </a:lnSpc>
              <a:spcBef>
                <a:spcPts val="1000"/>
              </a:spcBef>
              <a:spcAft>
                <a:spcPts val="0"/>
              </a:spcAft>
              <a:buClr>
                <a:schemeClr val="dk1"/>
              </a:buClr>
              <a:buSzPts val="2800"/>
              <a:buNone/>
            </a:pPr>
            <a:r>
              <a:rPr lang="en-US"/>
              <a:t>To lead the investment profession globally by promoting the highest standards of ethics, education, and professional excellence for the ultimate bene t of society. </a:t>
            </a:r>
            <a:endParaRPr lang="en-US"/>
          </a:p>
          <a:p>
            <a:pPr marL="228600" lvl="0" indent="-228600" algn="l" rtl="0">
              <a:lnSpc>
                <a:spcPct val="90000"/>
              </a:lnSpc>
              <a:spcBef>
                <a:spcPts val="1000"/>
              </a:spcBef>
              <a:spcAft>
                <a:spcPts val="0"/>
              </a:spcAft>
              <a:buClr>
                <a:schemeClr val="dk1"/>
              </a:buClr>
              <a:buSzPts val="2800"/>
              <a:buChar char="•"/>
            </a:pPr>
            <a:r>
              <a:rPr lang="en-US" b="1" i="1"/>
              <a:t>Old: </a:t>
            </a:r>
            <a:endParaRPr lang="en-US" b="1" i="1"/>
          </a:p>
          <a:p>
            <a:pPr marL="0" lvl="0" indent="0" algn="l" rtl="0">
              <a:lnSpc>
                <a:spcPct val="90000"/>
              </a:lnSpc>
              <a:spcBef>
                <a:spcPts val="1000"/>
              </a:spcBef>
              <a:spcAft>
                <a:spcPts val="0"/>
              </a:spcAft>
              <a:buClr>
                <a:schemeClr val="dk1"/>
              </a:buClr>
              <a:buSzPts val="2800"/>
              <a:buNone/>
            </a:pPr>
            <a:r>
              <a:rPr lang="en-US"/>
              <a:t>Promote the integrity of and uphold the rules governing capital markets. </a:t>
            </a:r>
            <a:endParaRPr lang="en-US"/>
          </a:p>
          <a:p>
            <a:pPr marL="228600" lvl="0" indent="-228600" algn="l" rtl="0">
              <a:lnSpc>
                <a:spcPct val="90000"/>
              </a:lnSpc>
              <a:spcBef>
                <a:spcPts val="1000"/>
              </a:spcBef>
              <a:spcAft>
                <a:spcPts val="0"/>
              </a:spcAft>
              <a:buClr>
                <a:schemeClr val="dk1"/>
              </a:buClr>
              <a:buSzPts val="2800"/>
              <a:buChar char="•"/>
            </a:pPr>
            <a:r>
              <a:rPr lang="en-US" b="1" i="1"/>
              <a:t>New: </a:t>
            </a:r>
            <a:endParaRPr lang="en-US" b="1" i="1"/>
          </a:p>
          <a:p>
            <a:pPr marL="0" lvl="0" indent="0" algn="l" rtl="0">
              <a:lnSpc>
                <a:spcPct val="90000"/>
              </a:lnSpc>
              <a:spcBef>
                <a:spcPts val="1000"/>
              </a:spcBef>
              <a:spcAft>
                <a:spcPts val="0"/>
              </a:spcAft>
              <a:buClr>
                <a:schemeClr val="dk1"/>
              </a:buClr>
              <a:buSzPts val="2800"/>
              <a:buNone/>
            </a:pPr>
            <a:r>
              <a:rPr lang="en-US"/>
              <a:t>Promote the integrity and viability of the global capital markets for the ultimate bene t of society.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Problem 4</a:t>
            </a:r>
            <a:endParaRPr lang="en-US"/>
          </a:p>
        </p:txBody>
      </p:sp>
      <p:sp>
        <p:nvSpPr>
          <p:cNvPr id="315" name="Google Shape;315;p40"/>
          <p:cNvSpPr txBox="1"/>
          <p:nvPr>
            <p:ph type="body" idx="1"/>
          </p:nvPr>
        </p:nvSpPr>
        <p:spPr>
          <a:xfrm>
            <a:off x="838200" y="1324946"/>
            <a:ext cx="10515600" cy="553305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Investment Analysis, Recommendations, and Actions standard states that members and candidates must: </a:t>
            </a:r>
            <a:endParaRPr lang="en-US"/>
          </a:p>
          <a:p>
            <a:pPr marL="685800" lvl="1" indent="-228600" algn="l" rtl="0">
              <a:lnSpc>
                <a:spcPct val="90000"/>
              </a:lnSpc>
              <a:spcBef>
                <a:spcPts val="500"/>
              </a:spcBef>
              <a:spcAft>
                <a:spcPts val="0"/>
              </a:spcAft>
              <a:buClr>
                <a:schemeClr val="dk1"/>
              </a:buClr>
              <a:buSzPts val="2400"/>
              <a:buChar char="•"/>
            </a:pPr>
            <a:r>
              <a:rPr lang="en-US" b="1"/>
              <a:t>A  </a:t>
            </a:r>
            <a:r>
              <a:rPr lang="en-US"/>
              <a:t> find an investment suitable for their client before making a recommendation. </a:t>
            </a:r>
            <a:endParaRPr lang="en-US"/>
          </a:p>
          <a:p>
            <a:pPr marL="685800" lvl="1" indent="-228600" algn="l" rtl="0">
              <a:lnSpc>
                <a:spcPct val="90000"/>
              </a:lnSpc>
              <a:spcBef>
                <a:spcPts val="500"/>
              </a:spcBef>
              <a:spcAft>
                <a:spcPts val="0"/>
              </a:spcAft>
              <a:buClr>
                <a:schemeClr val="dk1"/>
              </a:buClr>
              <a:buSzPts val="2400"/>
              <a:buChar char="•"/>
            </a:pPr>
            <a:r>
              <a:rPr lang="en-US" b="1"/>
              <a:t>B  </a:t>
            </a:r>
            <a:r>
              <a:rPr lang="en-US"/>
              <a:t>make reasonable efforts to ensure that performance presentation is fair, accurate, and complete. </a:t>
            </a:r>
            <a:endParaRPr lang="en-US"/>
          </a:p>
          <a:p>
            <a:pPr marL="685800" lvl="1" indent="-228600" algn="l" rtl="0">
              <a:lnSpc>
                <a:spcPct val="90000"/>
              </a:lnSpc>
              <a:spcBef>
                <a:spcPts val="500"/>
              </a:spcBef>
              <a:spcAft>
                <a:spcPts val="0"/>
              </a:spcAft>
              <a:buClr>
                <a:schemeClr val="dk1"/>
              </a:buClr>
              <a:buSzPts val="2400"/>
              <a:buChar char="•"/>
            </a:pPr>
            <a:r>
              <a:rPr lang="en-US" b="1"/>
              <a:t>C  </a:t>
            </a:r>
            <a:r>
              <a:rPr lang="en-US"/>
              <a:t>distinguish between fact and opinion in the presentation of investment analysis and recommendations.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Problem 4</a:t>
            </a:r>
            <a:endParaRPr lang="en-US"/>
          </a:p>
        </p:txBody>
      </p:sp>
      <p:sp>
        <p:nvSpPr>
          <p:cNvPr id="321" name="Google Shape;321;p41"/>
          <p:cNvSpPr txBox="1"/>
          <p:nvPr>
            <p:ph type="body" idx="1"/>
          </p:nvPr>
        </p:nvSpPr>
        <p:spPr>
          <a:xfrm>
            <a:off x="838200" y="1399592"/>
            <a:ext cx="10515600" cy="477737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C is correct</a:t>
            </a:r>
            <a:r>
              <a:rPr lang="en-US"/>
              <a:t>. The V.B.4 Communications with Clients and Prospective Clients section of the Investment Analysis, Recommendations, and Actions standard states that members and candidates must distinguish between fact and opinion in the presentation of investment analysis and recommendations. </a:t>
            </a:r>
            <a:endParaRPr lang="en-US"/>
          </a:p>
          <a:p>
            <a:pPr marL="228600" lvl="0" indent="-228600" algn="l" rtl="0">
              <a:lnSpc>
                <a:spcPct val="90000"/>
              </a:lnSpc>
              <a:spcBef>
                <a:spcPts val="1000"/>
              </a:spcBef>
              <a:spcAft>
                <a:spcPts val="0"/>
              </a:spcAft>
              <a:buClr>
                <a:schemeClr val="dk1"/>
              </a:buClr>
              <a:buSzPts val="2800"/>
              <a:buChar char="•"/>
            </a:pPr>
            <a:r>
              <a:rPr lang="en-US"/>
              <a:t>A is incorrect because this standard is discussed in the III.C.1b Suitability section of the Duties to Clients standard. </a:t>
            </a:r>
            <a:endParaRPr lang="en-US"/>
          </a:p>
          <a:p>
            <a:pPr marL="228600" lvl="0" indent="-228600" algn="l" rtl="0">
              <a:lnSpc>
                <a:spcPct val="90000"/>
              </a:lnSpc>
              <a:spcBef>
                <a:spcPts val="1000"/>
              </a:spcBef>
              <a:spcAft>
                <a:spcPts val="0"/>
              </a:spcAft>
              <a:buClr>
                <a:schemeClr val="dk1"/>
              </a:buClr>
              <a:buSzPts val="2800"/>
              <a:buChar char="•"/>
            </a:pPr>
            <a:r>
              <a:rPr lang="en-US"/>
              <a:t>B is incorrect because performance presentation is discussed in the III.D Performance Presentation section of the Duties to Clients standard.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838200" y="-30667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Problem 5</a:t>
            </a:r>
            <a:endParaRPr lang="en-US"/>
          </a:p>
        </p:txBody>
      </p:sp>
      <p:sp>
        <p:nvSpPr>
          <p:cNvPr id="327" name="Google Shape;327;p42"/>
          <p:cNvSpPr txBox="1"/>
          <p:nvPr>
            <p:ph type="body" idx="1"/>
          </p:nvPr>
        </p:nvSpPr>
        <p:spPr>
          <a:xfrm>
            <a:off x="466531" y="578498"/>
            <a:ext cx="10887269" cy="627950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a:t>Laura Jameson works for a multinational investment adviser based in the United States. Jameson lives and works as a registered investment adviser in the tiny, but wealthy, island nation of Karramba.</a:t>
            </a:r>
            <a:r>
              <a:rPr lang="en-US" sz="3200"/>
              <a:t> Karramba’s securities laws state that no investment adviser registered and working in that country can participate in initial public offerings (IPOs) for the adviser’s personal account. Jameson, believing that, as a US citizen working for a US-based company, she should comply only with US law, has ignored this Karrambian law. In addition, Jameson believes that as a charterholder, as long as she adheres to the Code and Standards requirement that she disclose her participation in any IPO to her employer and clients when such ownership creates a conflict of interest, she is meeting the highest ethical requirements. </a:t>
            </a:r>
            <a:endParaRPr sz="3200"/>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=&gt;</a:t>
            </a:r>
            <a:endParaRPr lang="en-US"/>
          </a:p>
        </p:txBody>
      </p:sp>
      <p:sp>
        <p:nvSpPr>
          <p:cNvPr id="333" name="Google Shape;333;p43"/>
          <p:cNvSpPr txBox="1"/>
          <p:nvPr>
            <p:ph type="body" idx="1"/>
          </p:nvPr>
        </p:nvSpPr>
        <p:spPr>
          <a:xfrm>
            <a:off x="391886" y="1287624"/>
            <a:ext cx="10961914" cy="557037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a:t>Jameson is in violation of Standard I(A). As a registered investment adviser in Karramba, Jameson is prevented by Karrambian securities law from participating in IPOs regardless of the law of her home country. In addition, because the law of the country where she is working is stricter than the Code and Standards, she must follow the stricter requirements of the local law rather than the requirements of the Code and Standards. </a:t>
            </a:r>
            <a:endParaRPr sz="3200"/>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38" name="Google Shape;338;p44"/>
          <p:cNvSpPr txBox="1"/>
          <p:nvPr>
            <p:ph type="title"/>
          </p:nvPr>
        </p:nvSpPr>
        <p:spPr>
          <a:xfrm>
            <a:off x="744893"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Problem 6 </a:t>
            </a:r>
            <a:r>
              <a:rPr lang="en-US" b="1" i="1"/>
              <a:t>Fund Manager Relationships </a:t>
            </a:r>
            <a:br>
              <a:rPr lang="en-US"/>
            </a:br>
            <a:endParaRPr lang="en-US"/>
          </a:p>
        </p:txBody>
      </p:sp>
      <p:sp>
        <p:nvSpPr>
          <p:cNvPr id="339" name="Google Shape;339;p44"/>
          <p:cNvSpPr txBox="1"/>
          <p:nvPr>
            <p:ph type="body" idx="1"/>
          </p:nvPr>
        </p:nvSpPr>
        <p:spPr>
          <a:xfrm>
            <a:off x="261257" y="709127"/>
            <a:ext cx="11756572" cy="546783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a:t>Amie Scott is a performance analyst within her firm with responsibilities for analyzing the performance of external managers. While completing her quarterly analysis, Scott notices a change in one manager’s reported composite construction. The change concealed the bad performance of a particularly large account by placing that account into a new residual composite. This change allowed the manager to remain at the top of the list of manager performance. Scott knows her firm has a large allocation to this manager, and the fund’s manager is a close personal friend of the CEO. She needs to deliver her final report but is concerned with pointing out the composite change. </a:t>
            </a:r>
            <a:endParaRPr sz="3200"/>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=&gt; </a:t>
            </a:r>
            <a:endParaRPr lang="en-US"/>
          </a:p>
        </p:txBody>
      </p:sp>
      <p:sp>
        <p:nvSpPr>
          <p:cNvPr id="345" name="Google Shape;345;p4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a:t>Scott would be in violation of Standard I(B) if she did not disclose the change in her final report. The analysis of managers’ performance should not be influenced by personal relationships or the size of the allocation to the outside managers. By not including the change, Scott would not be providing an independent analysis of the performance metrics for her firm. </a:t>
            </a:r>
            <a:endParaRPr sz="3200"/>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Problem 6 </a:t>
            </a:r>
            <a:r>
              <a:rPr lang="en-US" b="1" i="1"/>
              <a:t>Information Misrepresentation </a:t>
            </a:r>
            <a:br>
              <a:rPr lang="en-US"/>
            </a:br>
            <a:endParaRPr lang="en-US"/>
          </a:p>
        </p:txBody>
      </p:sp>
      <p:sp>
        <p:nvSpPr>
          <p:cNvPr id="351" name="Google Shape;351;p4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a:t>Khalouck Abdrabbo manages the investments of several high-net-worth individuals in the United States who are approaching retirement. Abdrabbo advises these individuals that a portion of their investments be moved from equity to bank-sponsored certificates of deposit and money market accounts so that the principal will be “guaranteed” up to a certain amount. e interest is not guaranteed. </a:t>
            </a:r>
            <a:endParaRPr sz="3200"/>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=&gt;</a:t>
            </a:r>
            <a:endParaRPr lang="en-US"/>
          </a:p>
        </p:txBody>
      </p:sp>
      <p:sp>
        <p:nvSpPr>
          <p:cNvPr id="357" name="Google Shape;357;p47"/>
          <p:cNvSpPr txBox="1"/>
          <p:nvPr>
            <p:ph type="body" idx="1"/>
          </p:nvPr>
        </p:nvSpPr>
        <p:spPr>
          <a:xfrm>
            <a:off x="373224" y="1194318"/>
            <a:ext cx="10980576" cy="5467739"/>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a:t>Although there is risk that the institution offering the certificates of deposits and money market accounts could go bankrupt, in the United States, these accounts are insured by the US government through the Federal Deposit Insurance Corporation. Therefore, using the term “guaranteed” in this context is not inappropriate as long as the amount is within the government-insured limit. Abdrabbo should explain these facts to the clients. </a:t>
            </a:r>
            <a:endParaRPr sz="3200"/>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Problem 7 </a:t>
            </a:r>
            <a:r>
              <a:rPr lang="en-US" b="1" i="1"/>
              <a:t>Professionalism and Competence </a:t>
            </a:r>
            <a:br>
              <a:rPr lang="en-US"/>
            </a:br>
            <a:endParaRPr lang="en-US"/>
          </a:p>
        </p:txBody>
      </p:sp>
      <p:sp>
        <p:nvSpPr>
          <p:cNvPr id="363" name="Google Shape;363;p48"/>
          <p:cNvSpPr txBox="1"/>
          <p:nvPr>
            <p:ph type="body" idx="1"/>
          </p:nvPr>
        </p:nvSpPr>
        <p:spPr>
          <a:xfrm>
            <a:off x="298580" y="1825625"/>
            <a:ext cx="1105522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a:t>Simon Sasserman is a trust investment officer at a bank in a small affluent town. He enjoys lunching every day with friends at the country club, where his clients have observed him having numerous drinks. Back at work after lunch, he clearly is intoxicated while making investment decisions. His colleagues make a point of handling any business with Sasserman in the morning because they distrust his judgment after lunch. </a:t>
            </a:r>
            <a:endParaRPr sz="3200"/>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367" name="Shape 367"/>
        <p:cNvGrpSpPr/>
        <p:nvPr/>
      </p:nvGrpSpPr>
      <p:grpSpPr>
        <a:xfrm>
          <a:off x="0" y="0"/>
          <a:ext cx="0" cy="0"/>
          <a:chOff x="0" y="0"/>
          <a:chExt cx="0" cy="0"/>
        </a:xfrm>
      </p:grpSpPr>
      <p:sp>
        <p:nvSpPr>
          <p:cNvPr id="368" name="Google Shape;368;p4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=&gt;</a:t>
            </a:r>
            <a:endParaRPr lang="en-US"/>
          </a:p>
        </p:txBody>
      </p:sp>
      <p:sp>
        <p:nvSpPr>
          <p:cNvPr id="369" name="Google Shape;369;p49"/>
          <p:cNvSpPr txBox="1"/>
          <p:nvPr>
            <p:ph type="body" idx="1"/>
          </p:nvPr>
        </p:nvSpPr>
        <p:spPr>
          <a:xfrm>
            <a:off x="838200" y="1268963"/>
            <a:ext cx="10515600" cy="49080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a:t>Sasserman’s excessive drinking at lunch and subsequent intoxication at work constitute a violation of Standard I(D) because this conduct has raised questions about his professionalism and competence. His behavior reflects poorly on him, his employer, and the investment industry. </a:t>
            </a:r>
            <a:endParaRPr sz="3200"/>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p>
        </p:txBody>
      </p:sp>
      <p:pic>
        <p:nvPicPr>
          <p:cNvPr id="112" name="Google Shape;112;p5"/>
          <p:cNvPicPr preferRelativeResize="0"/>
          <p:nvPr>
            <p:ph type="body" idx="1"/>
          </p:nvPr>
        </p:nvPicPr>
        <p:blipFill rotWithShape="1">
          <a:blip r:embed="rId1"/>
          <a:srcRect/>
          <a:stretch>
            <a:fillRect/>
          </a:stretch>
        </p:blipFill>
        <p:spPr>
          <a:xfrm>
            <a:off x="0" y="0"/>
            <a:ext cx="12192000" cy="6858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373" name="Shape 373"/>
        <p:cNvGrpSpPr/>
        <p:nvPr/>
      </p:nvGrpSpPr>
      <p:grpSpPr>
        <a:xfrm>
          <a:off x="0" y="0"/>
          <a:ext cx="0" cy="0"/>
          <a:chOff x="0" y="0"/>
          <a:chExt cx="0" cy="0"/>
        </a:xfrm>
      </p:grpSpPr>
      <p:sp>
        <p:nvSpPr>
          <p:cNvPr id="374" name="Google Shape;374;p5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Practice Problems at the end of the Reading 2 </a:t>
            </a:r>
            <a:br>
              <a:rPr lang="en-US"/>
            </a:br>
            <a:r>
              <a:rPr lang="en-US"/>
              <a:t>References:</a:t>
            </a:r>
            <a:endParaRPr lang="en-US"/>
          </a:p>
        </p:txBody>
      </p:sp>
      <p:sp>
        <p:nvSpPr>
          <p:cNvPr id="375" name="Google Shape;375;p5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Full list of reference: See Course Syllabus</a:t>
            </a:r>
            <a:endParaRPr lang="en-US"/>
          </a:p>
          <a:p>
            <a:pPr marL="228600" lvl="0" indent="-228600" algn="l" rtl="0">
              <a:lnSpc>
                <a:spcPct val="90000"/>
              </a:lnSpc>
              <a:spcBef>
                <a:spcPts val="1000"/>
              </a:spcBef>
              <a:spcAft>
                <a:spcPts val="0"/>
              </a:spcAft>
              <a:buClr>
                <a:schemeClr val="dk1"/>
              </a:buClr>
              <a:buSzPts val="2800"/>
              <a:buChar char="•"/>
            </a:pPr>
            <a:r>
              <a:rPr lang="en-US"/>
              <a:t>Ethical and Professional Standards, and Quantitative Methods Book 1 CFA Program Curriculum CFA Exam level 1, CFA Institute (2020)</a:t>
            </a:r>
            <a:endParaRPr lang="en-US"/>
          </a:p>
          <a:p>
            <a:pPr marL="228600" lvl="0" indent="-228600" algn="l" rtl="0">
              <a:lnSpc>
                <a:spcPct val="90000"/>
              </a:lnSpc>
              <a:spcBef>
                <a:spcPts val="1000"/>
              </a:spcBef>
              <a:spcAft>
                <a:spcPts val="0"/>
              </a:spcAft>
              <a:buClr>
                <a:schemeClr val="dk1"/>
              </a:buClr>
              <a:buSzPts val="2800"/>
              <a:buChar char="•"/>
            </a:pPr>
            <a:r>
              <a:rPr lang="en-US"/>
              <a:t>Ethical and Professional Standards, and Quantitative Methods Book 1 CFA Program Curriculum CFA Exam level 2, CFA Institute (2020)</a:t>
            </a:r>
            <a:endParaRPr lang="en-US"/>
          </a:p>
          <a:p>
            <a:pPr marL="228600" lvl="0" indent="-228600" algn="l" rtl="0">
              <a:lnSpc>
                <a:spcPct val="90000"/>
              </a:lnSpc>
              <a:spcBef>
                <a:spcPts val="1000"/>
              </a:spcBef>
              <a:spcAft>
                <a:spcPts val="0"/>
              </a:spcAft>
              <a:buClr>
                <a:schemeClr val="dk1"/>
              </a:buClr>
              <a:buSzPts val="2800"/>
              <a:buChar char="•"/>
            </a:pPr>
            <a:r>
              <a:rPr lang="en-US"/>
              <a:t>Peck S.W (2011) </a:t>
            </a:r>
            <a:r>
              <a:rPr lang="en-US" i="1"/>
              <a:t>Investment ethics</a:t>
            </a:r>
            <a:r>
              <a:rPr lang="en-US"/>
              <a:t>, John Wiley and Sons, Inc.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b="1"/>
              <a:t>I. </a:t>
            </a:r>
            <a:r>
              <a:rPr lang="en-US"/>
              <a:t>PROFESSIONALISM </a:t>
            </a:r>
            <a:br>
              <a:rPr lang="en-US"/>
            </a:br>
            <a:endParaRPr lang="en-US"/>
          </a:p>
        </p:txBody>
      </p:sp>
      <p:sp>
        <p:nvSpPr>
          <p:cNvPr id="118" name="Google Shape;118;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b="1"/>
              <a:t>A  </a:t>
            </a:r>
            <a:r>
              <a:rPr lang="en-US"/>
              <a:t>Knowledge of the Law </a:t>
            </a:r>
            <a:endParaRPr lang="en-US"/>
          </a:p>
          <a:p>
            <a:pPr marL="228600" lvl="0" indent="-228600" algn="l" rtl="0">
              <a:lnSpc>
                <a:spcPct val="90000"/>
              </a:lnSpc>
              <a:spcBef>
                <a:spcPts val="1000"/>
              </a:spcBef>
              <a:spcAft>
                <a:spcPts val="0"/>
              </a:spcAft>
              <a:buClr>
                <a:schemeClr val="dk1"/>
              </a:buClr>
              <a:buSzPts val="2800"/>
              <a:buChar char="•"/>
            </a:pPr>
            <a:r>
              <a:rPr lang="en-US"/>
              <a:t>Members and Candidates must understand and comply with all applicable laws, rules, and regulations (including the CFA Institute Code of Ethics and Standards of Professional Conduct) </a:t>
            </a:r>
            <a:endParaRPr lang="en-US"/>
          </a:p>
          <a:p>
            <a:pPr marL="228600" lvl="0" indent="-228600" algn="l" rtl="0">
              <a:lnSpc>
                <a:spcPct val="90000"/>
              </a:lnSpc>
              <a:spcBef>
                <a:spcPts val="1000"/>
              </a:spcBef>
              <a:spcAft>
                <a:spcPts val="0"/>
              </a:spcAft>
              <a:buClr>
                <a:schemeClr val="dk1"/>
              </a:buClr>
              <a:buSzPts val="2800"/>
              <a:buChar char="•"/>
            </a:pPr>
            <a:r>
              <a:rPr lang="en-US"/>
              <a:t>In the event of conflict, Members and Candidates must comply with the more strict law, rule, or regulation. </a:t>
            </a:r>
            <a:endParaRPr lang="en-US"/>
          </a:p>
          <a:p>
            <a:pPr marL="0" lvl="0" indent="0" algn="l" rtl="0">
              <a:lnSpc>
                <a:spcPct val="90000"/>
              </a:lnSpc>
              <a:spcBef>
                <a:spcPts val="1000"/>
              </a:spcBef>
              <a:spcAft>
                <a:spcPts val="0"/>
              </a:spcAft>
              <a:buClr>
                <a:schemeClr val="dk1"/>
              </a:buClr>
              <a:buSzPts val="2800"/>
              <a:buNone/>
            </a:pPr>
            <a:r>
              <a:rPr lang="en-US" b="1"/>
              <a:t>B  </a:t>
            </a:r>
            <a:r>
              <a:rPr lang="en-US"/>
              <a:t>Independence and Objectivity </a:t>
            </a:r>
            <a:endParaRPr lang="en-US"/>
          </a:p>
          <a:p>
            <a:pPr marL="228600" lvl="0" indent="-228600" algn="l" rtl="0">
              <a:lnSpc>
                <a:spcPct val="90000"/>
              </a:lnSpc>
              <a:spcBef>
                <a:spcPts val="1000"/>
              </a:spcBef>
              <a:spcAft>
                <a:spcPts val="0"/>
              </a:spcAft>
              <a:buClr>
                <a:schemeClr val="dk1"/>
              </a:buClr>
              <a:buSzPts val="2800"/>
              <a:buChar char="•"/>
            </a:pPr>
            <a:r>
              <a:rPr lang="en-US"/>
              <a:t>Members and Candidates must use reasonable care and judgment to achieve and maintain independence and objectivity in their professional activities.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7"/>
          <p:cNvSpPr txBox="1"/>
          <p:nvPr>
            <p:ph type="body" idx="1"/>
          </p:nvPr>
        </p:nvSpPr>
        <p:spPr>
          <a:xfrm>
            <a:off x="483636" y="485191"/>
            <a:ext cx="10881049" cy="617686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None/>
            </a:pPr>
            <a:r>
              <a:rPr lang="en-US" b="1"/>
              <a:t>C  </a:t>
            </a:r>
            <a:r>
              <a:rPr lang="en-US"/>
              <a:t>Misrepresentation </a:t>
            </a:r>
            <a:endParaRPr lang="en-US"/>
          </a:p>
          <a:p>
            <a:pPr marL="228600" lvl="0" indent="-228600" algn="l" rtl="0">
              <a:lnSpc>
                <a:spcPct val="90000"/>
              </a:lnSpc>
              <a:spcBef>
                <a:spcPts val="1000"/>
              </a:spcBef>
              <a:spcAft>
                <a:spcPts val="0"/>
              </a:spcAft>
              <a:buClr>
                <a:schemeClr val="dk1"/>
              </a:buClr>
              <a:buSzPts val="2800"/>
              <a:buChar char="•"/>
            </a:pPr>
            <a:r>
              <a:rPr lang="en-US"/>
              <a:t>Members and Candidates must not knowingly make any misrepresentations relating to investment analysis, recommendations, actions, or other professional activities. </a:t>
            </a:r>
            <a:endParaRPr lang="en-US"/>
          </a:p>
          <a:p>
            <a:pPr marL="0" lvl="0" indent="0" algn="l" rtl="0">
              <a:lnSpc>
                <a:spcPct val="90000"/>
              </a:lnSpc>
              <a:spcBef>
                <a:spcPts val="1000"/>
              </a:spcBef>
              <a:spcAft>
                <a:spcPts val="0"/>
              </a:spcAft>
              <a:buClr>
                <a:schemeClr val="dk1"/>
              </a:buClr>
              <a:buSzPts val="2800"/>
              <a:buNone/>
            </a:pPr>
            <a:r>
              <a:rPr lang="en-US" b="1"/>
              <a:t>D  </a:t>
            </a:r>
            <a:r>
              <a:rPr lang="en-US"/>
              <a:t>Misconduct </a:t>
            </a:r>
            <a:endParaRPr lang="en-US"/>
          </a:p>
          <a:p>
            <a:pPr marL="228600" lvl="0" indent="-228600" algn="l" rtl="0">
              <a:lnSpc>
                <a:spcPct val="90000"/>
              </a:lnSpc>
              <a:spcBef>
                <a:spcPts val="1000"/>
              </a:spcBef>
              <a:spcAft>
                <a:spcPts val="0"/>
              </a:spcAft>
              <a:buClr>
                <a:schemeClr val="dk1"/>
              </a:buClr>
              <a:buSzPts val="2800"/>
              <a:buChar char="•"/>
            </a:pPr>
            <a:r>
              <a:rPr lang="en-US"/>
              <a:t>Members and Candidates must not engage in any professional conduct involving dishonesty, fraud, or deceit or commit any act that reflects adversely on their professional reputation, integrity, or competence.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b="1"/>
              <a:t>II. </a:t>
            </a:r>
            <a:r>
              <a:rPr lang="en-US"/>
              <a:t>INTEGRITY OF CAPITAL MARKETS </a:t>
            </a:r>
            <a:br>
              <a:rPr lang="en-US"/>
            </a:br>
            <a:endParaRPr lang="en-US"/>
          </a:p>
        </p:txBody>
      </p:sp>
      <p:sp>
        <p:nvSpPr>
          <p:cNvPr id="129" name="Google Shape;129;p8"/>
          <p:cNvSpPr txBox="1"/>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A </a:t>
            </a:r>
            <a:r>
              <a:rPr lang="en-US"/>
              <a:t>Material (money, reputation, trade secrets) Nonpublic (confidential) </a:t>
            </a:r>
            <a:endParaRPr lang="en-US"/>
          </a:p>
          <a:p>
            <a:pPr marL="228600" lvl="0" indent="-228600" algn="l" rtl="0">
              <a:lnSpc>
                <a:spcPct val="90000"/>
              </a:lnSpc>
              <a:spcBef>
                <a:spcPts val="1000"/>
              </a:spcBef>
              <a:spcAft>
                <a:spcPts val="0"/>
              </a:spcAft>
              <a:buClr>
                <a:schemeClr val="dk1"/>
              </a:buClr>
              <a:buSzPts val="2800"/>
              <a:buChar char="•"/>
            </a:pPr>
            <a:r>
              <a:rPr lang="en-US"/>
              <a:t>Members and Candidates who possess material nonpublic information that could affect the value of an investment must not act or cause others to act on the information. </a:t>
            </a:r>
            <a:endParaRPr lang="en-US"/>
          </a:p>
          <a:p>
            <a:pPr marL="0" lvl="0" indent="0" algn="l" rtl="0">
              <a:lnSpc>
                <a:spcPct val="90000"/>
              </a:lnSpc>
              <a:spcBef>
                <a:spcPts val="1000"/>
              </a:spcBef>
              <a:spcAft>
                <a:spcPts val="0"/>
              </a:spcAft>
              <a:buClr>
                <a:schemeClr val="dk1"/>
              </a:buClr>
              <a:buSzPts val="2800"/>
              <a:buNone/>
            </a:pPr>
            <a:r>
              <a:rPr lang="en-US" b="1"/>
              <a:t>B </a:t>
            </a:r>
            <a:r>
              <a:rPr lang="en-US"/>
              <a:t>Market Manipulation </a:t>
            </a:r>
            <a:endParaRPr lang="en-US"/>
          </a:p>
          <a:p>
            <a:pPr marL="228600" lvl="0" indent="-228600" algn="l" rtl="0">
              <a:lnSpc>
                <a:spcPct val="90000"/>
              </a:lnSpc>
              <a:spcBef>
                <a:spcPts val="1000"/>
              </a:spcBef>
              <a:spcAft>
                <a:spcPts val="0"/>
              </a:spcAft>
              <a:buClr>
                <a:schemeClr val="dk1"/>
              </a:buClr>
              <a:buSzPts val="2800"/>
              <a:buChar char="•"/>
            </a:pPr>
            <a:r>
              <a:rPr lang="en-US"/>
              <a:t>Members and Candidates must not engage in practices that distort prices or artificially in ate trading volume with the intent to mislead market participants. </a:t>
            </a:r>
            <a:endParaRPr lang="en-US"/>
          </a:p>
          <a:p>
            <a:pPr marL="228600" lvl="0" indent="-228600" algn="l" rtl="0">
              <a:lnSpc>
                <a:spcPct val="90000"/>
              </a:lnSpc>
              <a:spcBef>
                <a:spcPts val="1000"/>
              </a:spcBef>
              <a:spcAft>
                <a:spcPts val="0"/>
              </a:spcAft>
              <a:buClr>
                <a:schemeClr val="dk1"/>
              </a:buClr>
              <a:buSzPts val="2800"/>
              <a:buChar char="•"/>
            </a:pPr>
            <a:r>
              <a:rPr lang="en-US"/>
              <a:t>--- using (fake or real) information &amp; transactions </a:t>
            </a:r>
            <a:endParaRPr lang="en-US"/>
          </a:p>
          <a:p>
            <a:pPr marL="228600" lvl="0" indent="-228600" algn="l" rtl="0">
              <a:lnSpc>
                <a:spcPct val="90000"/>
              </a:lnSpc>
              <a:spcBef>
                <a:spcPts val="1000"/>
              </a:spcBef>
              <a:spcAft>
                <a:spcPts val="0"/>
              </a:spcAft>
              <a:buClr>
                <a:schemeClr val="dk1"/>
              </a:buClr>
              <a:buSzPts val="2800"/>
              <a:buChar char="•"/>
            </a:pPr>
            <a:r>
              <a:rPr lang="en-US"/>
              <a:t>--- pump and dump</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b="1"/>
              <a:t>III. </a:t>
            </a:r>
            <a:r>
              <a:rPr lang="en-US"/>
              <a:t>DUTIES TO CLIENTS </a:t>
            </a:r>
            <a:br>
              <a:rPr lang="en-US"/>
            </a:br>
            <a:endParaRPr lang="en-US"/>
          </a:p>
        </p:txBody>
      </p:sp>
      <p:sp>
        <p:nvSpPr>
          <p:cNvPr id="135" name="Google Shape;135;p9"/>
          <p:cNvSpPr txBox="1"/>
          <p:nvPr>
            <p:ph type="body" idx="1"/>
          </p:nvPr>
        </p:nvSpPr>
        <p:spPr>
          <a:xfrm>
            <a:off x="838200" y="1138334"/>
            <a:ext cx="10515600" cy="554238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A  </a:t>
            </a:r>
            <a:r>
              <a:rPr lang="en-US"/>
              <a:t>Loyalty, Prudence, and Care </a:t>
            </a:r>
            <a:endParaRPr lang="en-US"/>
          </a:p>
          <a:p>
            <a:pPr marL="228600" lvl="0" indent="-228600" algn="l" rtl="0">
              <a:lnSpc>
                <a:spcPct val="90000"/>
              </a:lnSpc>
              <a:spcBef>
                <a:spcPts val="1000"/>
              </a:spcBef>
              <a:spcAft>
                <a:spcPts val="0"/>
              </a:spcAft>
              <a:buClr>
                <a:schemeClr val="dk1"/>
              </a:buClr>
              <a:buSzPts val="2800"/>
              <a:buChar char="•"/>
            </a:pPr>
            <a:r>
              <a:rPr lang="en-US"/>
              <a:t>Members and Candidates have a duty of loyalty to their clients and must act with reasonable care and exercise prudent judgment. Members and Candidates must act for the bene t of their clients and place their clients’ interests before their employer’s or their own interests. </a:t>
            </a:r>
            <a:endParaRPr lang="en-US"/>
          </a:p>
          <a:p>
            <a:pPr marL="0" lvl="0" indent="0" algn="l" rtl="0">
              <a:lnSpc>
                <a:spcPct val="90000"/>
              </a:lnSpc>
              <a:spcBef>
                <a:spcPts val="1000"/>
              </a:spcBef>
              <a:spcAft>
                <a:spcPts val="0"/>
              </a:spcAft>
              <a:buClr>
                <a:schemeClr val="dk1"/>
              </a:buClr>
              <a:buSzPts val="2800"/>
              <a:buNone/>
            </a:pPr>
            <a:r>
              <a:rPr lang="en-US" b="1"/>
              <a:t>B  </a:t>
            </a:r>
            <a:r>
              <a:rPr lang="en-US"/>
              <a:t>Fair Dealing </a:t>
            </a:r>
            <a:endParaRPr lang="en-US"/>
          </a:p>
          <a:p>
            <a:pPr marL="228600" lvl="0" indent="-228600" algn="l" rtl="0">
              <a:lnSpc>
                <a:spcPct val="90000"/>
              </a:lnSpc>
              <a:spcBef>
                <a:spcPts val="1000"/>
              </a:spcBef>
              <a:spcAft>
                <a:spcPts val="0"/>
              </a:spcAft>
              <a:buClr>
                <a:schemeClr val="dk1"/>
              </a:buClr>
              <a:buSzPts val="2800"/>
              <a:buChar char="•"/>
            </a:pPr>
            <a:r>
              <a:rPr lang="en-US"/>
              <a:t>Members and Candidates must deal fairly and objectively with all clients when providing investment analysis, making investment recommendations, taking investment action, or engaging in other professional activities. </a:t>
            </a:r>
            <a:endParaRPr lang="en-US"/>
          </a:p>
          <a:p>
            <a:pPr marL="0" lvl="0" indent="0" algn="l" rtl="0">
              <a:lnSpc>
                <a:spcPct val="90000"/>
              </a:lnSpc>
              <a:spcBef>
                <a:spcPts val="1000"/>
              </a:spcBef>
              <a:spcAft>
                <a:spcPts val="0"/>
              </a:spcAft>
              <a:buClr>
                <a:schemeClr val="dk1"/>
              </a:buClr>
              <a:buSzPts val="2800"/>
              <a:buNone/>
            </a:pPr>
            <a:r>
              <a:rPr lang="en-US" b="1"/>
              <a:t>C  </a:t>
            </a:r>
            <a:r>
              <a:rPr lang="en-US"/>
              <a:t>Suitability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18531</Words>
  <Application>WPS Presentation</Application>
  <PresentationFormat/>
  <Paragraphs>299</Paragraphs>
  <Slides>50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Arial</vt:lpstr>
      <vt:lpstr>SimSun</vt:lpstr>
      <vt:lpstr>Wingdings</vt:lpstr>
      <vt:lpstr>Arial</vt:lpstr>
      <vt:lpstr>Calibri</vt:lpstr>
      <vt:lpstr>Microsoft YaHei</vt:lpstr>
      <vt:lpstr>Arial Unicode MS</vt:lpstr>
      <vt:lpstr>Office Theme</vt:lpstr>
      <vt:lpstr>PROFESSIONAL ETHICS AND CORPORATE GOVERNANCE Lecture: 2  Section 1 and Seminar 2</vt:lpstr>
      <vt:lpstr>Evolution of the CFA Institute Code of Ethics and Standards of Professional Conduct </vt:lpstr>
      <vt:lpstr>CFA Level 1: Reading 2</vt:lpstr>
      <vt:lpstr>CFA Institute Mission  </vt:lpstr>
      <vt:lpstr>PowerPoint 演示文稿</vt:lpstr>
      <vt:lpstr>I. PROFESSIONALISM  </vt:lpstr>
      <vt:lpstr>PowerPoint 演示文稿</vt:lpstr>
      <vt:lpstr>II. INTEGRITY OF CAPITAL MARKETS  </vt:lpstr>
      <vt:lpstr>III. DUTIES TO CLIENTS  </vt:lpstr>
      <vt:lpstr>The definition of ‘suitability’?</vt:lpstr>
      <vt:lpstr>PowerPoint 演示文稿</vt:lpstr>
      <vt:lpstr>IV. DUTIES TO EMPLOYERS </vt:lpstr>
      <vt:lpstr>V. INVESTMENT ANALYSIS, RECOMMENDATIONS, AND ACTIONS  </vt:lpstr>
      <vt:lpstr>VI. CONFLICTS OF INTEREST  </vt:lpstr>
      <vt:lpstr>VII. RESPONSIBILITIES AS A CFA INSTITUTE MEMBER OR CFA CANDIDATE  </vt:lpstr>
      <vt:lpstr>CFA Level 1: Reading 3 STANDARD I: PROFESSIONALISM</vt:lpstr>
      <vt:lpstr>PowerPoint 演示文稿</vt:lpstr>
      <vt:lpstr>PowerPoint 演示文稿</vt:lpstr>
      <vt:lpstr>Recommended Procedures for Compliance  </vt:lpstr>
      <vt:lpstr>Example: Notification of Known Violations:  </vt:lpstr>
      <vt:lpstr>=&gt;</vt:lpstr>
      <vt:lpstr>CFA Level 1: Reading 3 STANDARD I: PROFESSIONALISM</vt:lpstr>
      <vt:lpstr>Discussions</vt:lpstr>
      <vt:lpstr>Recommended Procedures for Compliance </vt:lpstr>
      <vt:lpstr>Example: Research Independence and Sales Pressure  </vt:lpstr>
      <vt:lpstr>=&gt;</vt:lpstr>
      <vt:lpstr>CFA Level 1: Reading 3 STANDARD I: PROFESSIONALISM</vt:lpstr>
      <vt:lpstr>Recommended Procedures for Compliance  </vt:lpstr>
      <vt:lpstr>Example: Correction of Unintentional Errors  </vt:lpstr>
      <vt:lpstr>=&gt;</vt:lpstr>
      <vt:lpstr>CFA Level 1: Reading 3 STANDARD I: PROFESSIONALISM</vt:lpstr>
      <vt:lpstr>Recommended Procedures for Compliance  </vt:lpstr>
      <vt:lpstr>Example: Professional Misconduct  </vt:lpstr>
      <vt:lpstr>PowerPoint 演示文稿</vt:lpstr>
      <vt:lpstr>SEMINAR 2</vt:lpstr>
      <vt:lpstr>PowerPoint 演示文稿</vt:lpstr>
      <vt:lpstr>PowerPoint 演示文稿</vt:lpstr>
      <vt:lpstr>Problem 3</vt:lpstr>
      <vt:lpstr>Problem 3</vt:lpstr>
      <vt:lpstr>Problem 4</vt:lpstr>
      <vt:lpstr>Problem 4</vt:lpstr>
      <vt:lpstr>Problem 5</vt:lpstr>
      <vt:lpstr>=&gt;</vt:lpstr>
      <vt:lpstr>Problem 6 Fund Manager Relationships  </vt:lpstr>
      <vt:lpstr>=&gt; </vt:lpstr>
      <vt:lpstr>Problem 6 Information Misrepresentation  </vt:lpstr>
      <vt:lpstr>=&gt;</vt:lpstr>
      <vt:lpstr>Problem 7 Professionalism and Competence  </vt:lpstr>
      <vt:lpstr>=&gt;</vt:lpstr>
      <vt:lpstr>Practice Problems at the end of the Reading 2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 AND CORPORATE GOVERNANCE Lecture: 2  Section 1 and Seminar 2</dc:title>
  <dc:creator>Microsoft Office User</dc:creator>
  <cp:lastModifiedBy>Thùy Trang Phạm</cp:lastModifiedBy>
  <cp:revision>2</cp:revision>
  <dcterms:created xsi:type="dcterms:W3CDTF">2023-02-20T04:26:00Z</dcterms:created>
  <dcterms:modified xsi:type="dcterms:W3CDTF">2023-02-26T01:08:38Z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CC823B97AD86474E91C368AA936C8089</vt:lpwstr>
  </property>
  <property fmtid="{D5CDD505-2E9C-101B-9397-08002B2CF9AE}" pid="3" name="KSOProductBuildVer">
    <vt:lpwstr>1033-11.2.0.11486</vt:lpwstr>
  </property>
</Properties>
</file>