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65" r:id="rId4"/>
    <p:sldId id="271" r:id="rId5"/>
    <p:sldId id="396" r:id="rId6"/>
    <p:sldId id="277" r:id="rId7"/>
    <p:sldId id="373" r:id="rId8"/>
    <p:sldId id="336" r:id="rId9"/>
    <p:sldId id="374" r:id="rId10"/>
    <p:sldId id="375" r:id="rId11"/>
    <p:sldId id="376" r:id="rId13"/>
    <p:sldId id="377" r:id="rId14"/>
    <p:sldId id="343"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Palatino" pitchFamily="2"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Palatino" pitchFamily="2"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Palatino" pitchFamily="2"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Palatino" pitchFamily="2"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Palatino" pitchFamily="2" charset="0"/>
        <a:ea typeface="+mn-ea"/>
        <a:cs typeface="Arial" panose="020B0604020202020204" pitchFamily="34" charset="0"/>
      </a:defRPr>
    </a:lvl5pPr>
    <a:lvl6pPr marL="2286000" algn="l" defTabSz="914400" rtl="0" eaLnBrk="1" latinLnBrk="0" hangingPunct="1">
      <a:defRPr kern="1200">
        <a:solidFill>
          <a:schemeClr val="tx1"/>
        </a:solidFill>
        <a:latin typeface="Palatino" pitchFamily="2" charset="0"/>
        <a:ea typeface="+mn-ea"/>
        <a:cs typeface="Arial" panose="020B0604020202020204" pitchFamily="34" charset="0"/>
      </a:defRPr>
    </a:lvl6pPr>
    <a:lvl7pPr marL="2743200" algn="l" defTabSz="914400" rtl="0" eaLnBrk="1" latinLnBrk="0" hangingPunct="1">
      <a:defRPr kern="1200">
        <a:solidFill>
          <a:schemeClr val="tx1"/>
        </a:solidFill>
        <a:latin typeface="Palatino" pitchFamily="2" charset="0"/>
        <a:ea typeface="+mn-ea"/>
        <a:cs typeface="Arial" panose="020B0604020202020204" pitchFamily="34" charset="0"/>
      </a:defRPr>
    </a:lvl7pPr>
    <a:lvl8pPr marL="3200400" algn="l" defTabSz="914400" rtl="0" eaLnBrk="1" latinLnBrk="0" hangingPunct="1">
      <a:defRPr kern="1200">
        <a:solidFill>
          <a:schemeClr val="tx1"/>
        </a:solidFill>
        <a:latin typeface="Palatino" pitchFamily="2" charset="0"/>
        <a:ea typeface="+mn-ea"/>
        <a:cs typeface="Arial" panose="020B0604020202020204" pitchFamily="34" charset="0"/>
      </a:defRPr>
    </a:lvl8pPr>
    <a:lvl9pPr marL="3657600" algn="l" defTabSz="914400" rtl="0" eaLnBrk="1" latinLnBrk="0" hangingPunct="1">
      <a:defRPr kern="1200">
        <a:solidFill>
          <a:schemeClr val="tx1"/>
        </a:solidFill>
        <a:latin typeface="Palatino" pitchFamily="2"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CAA"/>
    <a:srgbClr val="ED1B2F"/>
    <a:srgbClr val="950057"/>
    <a:srgbClr val="00AB4E"/>
    <a:srgbClr val="D5791A"/>
    <a:srgbClr val="939598"/>
    <a:srgbClr val="0066B3"/>
    <a:srgbClr val="F1E3FF"/>
    <a:srgbClr val="E4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5" autoAdjust="0"/>
    <p:restoredTop sz="98401" autoAdjust="0"/>
  </p:normalViewPr>
  <p:slideViewPr>
    <p:cSldViewPr showGuides="1">
      <p:cViewPr>
        <p:scale>
          <a:sx n="100" d="100"/>
          <a:sy n="100" d="100"/>
        </p:scale>
        <p:origin x="-1404" y="-174"/>
      </p:cViewPr>
      <p:guideLst>
        <p:guide orient="horz" pos="432"/>
        <p:guide pos="2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A90E11B0-C3ED-46D1-8616-B4D22FEA644D}"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FC582CC6-D3F0-4B53-9FCC-12B99DB63E64}"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When the marginal product is greater than the average product, the average product is increasing</a:t>
            </a:r>
            <a:r>
              <a:rPr lang="en-US"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Similarly, </a:t>
            </a:r>
            <a:r>
              <a:rPr lang="en-US" sz="1200" b="0" i="1" u="none" strike="noStrike" kern="1200" baseline="0" dirty="0" smtClean="0">
                <a:solidFill>
                  <a:schemeClr val="tx1"/>
                </a:solidFill>
                <a:latin typeface="+mn-lt"/>
                <a:ea typeface="+mn-ea"/>
                <a:cs typeface="+mn-cs"/>
              </a:rPr>
              <a:t>when the marginal product is less than the average product, the average product is decreasing</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FC582CC6-D3F0-4B53-9FCC-12B99DB63E6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582CC6-D3F0-4B53-9FCC-12B99DB63E6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582CC6-D3F0-4B53-9FCC-12B99DB63E6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582CC6-D3F0-4B53-9FCC-12B99DB63E6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582CC6-D3F0-4B53-9FCC-12B99DB63E6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582CC6-D3F0-4B53-9FCC-12B99DB63E6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582CC6-D3F0-4B53-9FCC-12B99DB63E6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582CC6-D3F0-4B53-9FCC-12B99DB63E6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Rectangle 13"/>
          <p:cNvSpPr>
            <a:spLocks noChangeArrowheads="1"/>
          </p:cNvSpPr>
          <p:nvPr userDrawn="1"/>
        </p:nvSpPr>
        <p:spPr bwMode="auto">
          <a:xfrm>
            <a:off x="8382000" y="6638925"/>
            <a:ext cx="7953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fld id="{CE63C0C4-E554-4827-B5DB-374AA4B2DE2F}" type="slidenum">
              <a:rPr lang="en-US" sz="1200" b="1">
                <a:solidFill>
                  <a:srgbClr val="382344"/>
                </a:solidFill>
                <a:latin typeface="Arial" panose="020B0604020202020204" pitchFamily="34" charset="0"/>
              </a:rPr>
            </a:fld>
            <a:r>
              <a:rPr lang="en-US" sz="1200" b="1" dirty="0">
                <a:solidFill>
                  <a:srgbClr val="382344"/>
                </a:solidFill>
                <a:latin typeface="Arial" panose="020B0604020202020204" pitchFamily="34" charset="0"/>
              </a:rPr>
              <a:t> of </a:t>
            </a:r>
            <a:r>
              <a:rPr lang="en-US" sz="1200" b="1" dirty="0" smtClean="0">
                <a:solidFill>
                  <a:srgbClr val="382344"/>
                </a:solidFill>
                <a:latin typeface="Arial" panose="020B0604020202020204" pitchFamily="34" charset="0"/>
              </a:rPr>
              <a:t>30</a:t>
            </a:r>
            <a:endParaRPr lang="en-US" sz="1200" b="1" dirty="0">
              <a:solidFill>
                <a:srgbClr val="382344"/>
              </a:solidFill>
              <a:latin typeface="Arial" panose="020B0604020202020204" pitchFamily="34" charset="0"/>
            </a:endParaRPr>
          </a:p>
        </p:txBody>
      </p:sp>
      <p:sp>
        <p:nvSpPr>
          <p:cNvPr id="3" name="Rectangle 8"/>
          <p:cNvSpPr>
            <a:spLocks noChangeArrowheads="1"/>
          </p:cNvSpPr>
          <p:nvPr userDrawn="1"/>
        </p:nvSpPr>
        <p:spPr bwMode="auto">
          <a:xfrm>
            <a:off x="0" y="6629400"/>
            <a:ext cx="822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1200" dirty="0">
                <a:solidFill>
                  <a:schemeClr val="bg2"/>
                </a:solidFill>
                <a:latin typeface="Arial" panose="020B0604020202020204" pitchFamily="34" charset="0"/>
              </a:rPr>
              <a:t>Copyright © </a:t>
            </a:r>
            <a:r>
              <a:rPr lang="en-US" sz="1200" dirty="0" smtClean="0">
                <a:solidFill>
                  <a:schemeClr val="bg2"/>
                </a:solidFill>
                <a:latin typeface="Arial" panose="020B0604020202020204" pitchFamily="34" charset="0"/>
              </a:rPr>
              <a:t>2013  </a:t>
            </a:r>
            <a:r>
              <a:rPr lang="en-US" sz="1200" dirty="0">
                <a:solidFill>
                  <a:schemeClr val="bg2"/>
                </a:solidFill>
                <a:latin typeface="Arial" panose="020B0604020202020204" pitchFamily="34" charset="0"/>
              </a:rPr>
              <a:t>Pearson Education, Inc. •  Microeconomics  •  Pindyck/Rubinfeld, 8e.</a:t>
            </a:r>
            <a:endParaRPr lang="en-US" sz="1200" dirty="0">
              <a:solidFill>
                <a:schemeClr val="bg2"/>
              </a:solidFill>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p:nvSpPr>
        <p:spPr bwMode="auto">
          <a:xfrm>
            <a:off x="8382000" y="6629400"/>
            <a:ext cx="795338" cy="22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fld id="{1BE857E3-B716-4C51-BC7B-1780B4CD648F}" type="slidenum">
              <a:rPr lang="en-US" sz="1200" b="1">
                <a:solidFill>
                  <a:srgbClr val="382344"/>
                </a:solidFill>
                <a:latin typeface="Arial" panose="020B0604020202020204" pitchFamily="34" charset="0"/>
              </a:rPr>
            </a:fld>
            <a:r>
              <a:rPr lang="en-US" sz="1200" b="1" dirty="0">
                <a:solidFill>
                  <a:srgbClr val="382344"/>
                </a:solidFill>
                <a:latin typeface="Arial" panose="020B0604020202020204" pitchFamily="34" charset="0"/>
              </a:rPr>
              <a:t> of </a:t>
            </a:r>
            <a:r>
              <a:rPr lang="en-US" sz="1200" b="1" dirty="0" smtClean="0">
                <a:solidFill>
                  <a:srgbClr val="382344"/>
                </a:solidFill>
                <a:latin typeface="Arial" panose="020B0604020202020204" pitchFamily="34" charset="0"/>
              </a:rPr>
              <a:t>30</a:t>
            </a:r>
            <a:endParaRPr lang="en-US" sz="1200" b="1" dirty="0">
              <a:solidFill>
                <a:srgbClr val="382344"/>
              </a:solidFill>
              <a:latin typeface="Arial" panose="020B0604020202020204" pitchFamily="34" charset="0"/>
            </a:endParaRPr>
          </a:p>
        </p:txBody>
      </p:sp>
      <p:sp>
        <p:nvSpPr>
          <p:cNvPr id="1027" name="Rectangle 8"/>
          <p:cNvSpPr>
            <a:spLocks noChangeArrowheads="1"/>
          </p:cNvSpPr>
          <p:nvPr/>
        </p:nvSpPr>
        <p:spPr bwMode="auto">
          <a:xfrm>
            <a:off x="0" y="6629400"/>
            <a:ext cx="822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1200" dirty="0">
                <a:solidFill>
                  <a:schemeClr val="bg2"/>
                </a:solidFill>
                <a:latin typeface="Arial" panose="020B0604020202020204" pitchFamily="34" charset="0"/>
              </a:rPr>
              <a:t>Copyright © </a:t>
            </a:r>
            <a:r>
              <a:rPr lang="en-US" sz="1200" dirty="0" smtClean="0">
                <a:solidFill>
                  <a:schemeClr val="bg2"/>
                </a:solidFill>
                <a:latin typeface="Arial" panose="020B0604020202020204" pitchFamily="34" charset="0"/>
              </a:rPr>
              <a:t>2013  </a:t>
            </a:r>
            <a:r>
              <a:rPr lang="en-US" sz="1200" dirty="0">
                <a:solidFill>
                  <a:schemeClr val="bg2"/>
                </a:solidFill>
                <a:latin typeface="Arial" panose="020B0604020202020204" pitchFamily="34" charset="0"/>
              </a:rPr>
              <a:t>Pearson Education, Inc. •  Microeconomics  •  Pindyck/Rubinfeld, 8e.</a:t>
            </a:r>
            <a:endParaRPr lang="en-US" sz="1200" dirty="0">
              <a:solidFill>
                <a:schemeClr val="bg2"/>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rtl="0" eaLnBrk="0" fontAlgn="base" hangingPunct="0">
        <a:spcBef>
          <a:spcPct val="0"/>
        </a:spcBef>
        <a:spcAft>
          <a:spcPct val="0"/>
        </a:spcAft>
        <a:defRPr sz="2600" b="1">
          <a:solidFill>
            <a:srgbClr val="0066B3"/>
          </a:solidFill>
          <a:latin typeface="+mj-lt"/>
          <a:ea typeface="+mj-ea"/>
          <a:cs typeface="+mj-cs"/>
        </a:defRPr>
      </a:lvl1pPr>
      <a:lvl2pPr algn="l" rtl="0" eaLnBrk="0" fontAlgn="base" hangingPunct="0">
        <a:spcBef>
          <a:spcPct val="0"/>
        </a:spcBef>
        <a:spcAft>
          <a:spcPct val="0"/>
        </a:spcAft>
        <a:defRPr sz="2600" b="1">
          <a:solidFill>
            <a:srgbClr val="0066B3"/>
          </a:solidFill>
          <a:latin typeface="Arial" panose="020B0604020202020204" pitchFamily="34" charset="0"/>
        </a:defRPr>
      </a:lvl2pPr>
      <a:lvl3pPr algn="l" rtl="0" eaLnBrk="0" fontAlgn="base" hangingPunct="0">
        <a:spcBef>
          <a:spcPct val="0"/>
        </a:spcBef>
        <a:spcAft>
          <a:spcPct val="0"/>
        </a:spcAft>
        <a:defRPr sz="2600" b="1">
          <a:solidFill>
            <a:srgbClr val="0066B3"/>
          </a:solidFill>
          <a:latin typeface="Arial" panose="020B0604020202020204" pitchFamily="34" charset="0"/>
        </a:defRPr>
      </a:lvl3pPr>
      <a:lvl4pPr algn="l" rtl="0" eaLnBrk="0" fontAlgn="base" hangingPunct="0">
        <a:spcBef>
          <a:spcPct val="0"/>
        </a:spcBef>
        <a:spcAft>
          <a:spcPct val="0"/>
        </a:spcAft>
        <a:defRPr sz="2600" b="1">
          <a:solidFill>
            <a:srgbClr val="0066B3"/>
          </a:solidFill>
          <a:latin typeface="Arial" panose="020B0604020202020204" pitchFamily="34" charset="0"/>
        </a:defRPr>
      </a:lvl4pPr>
      <a:lvl5pPr algn="l" rtl="0" eaLnBrk="0" fontAlgn="base" hangingPunct="0">
        <a:spcBef>
          <a:spcPct val="0"/>
        </a:spcBef>
        <a:spcAft>
          <a:spcPct val="0"/>
        </a:spcAft>
        <a:defRPr sz="2600" b="1">
          <a:solidFill>
            <a:srgbClr val="0066B3"/>
          </a:solidFill>
          <a:latin typeface="Arial" panose="020B0604020202020204" pitchFamily="34" charset="0"/>
        </a:defRPr>
      </a:lvl5pPr>
      <a:lvl6pPr marL="457200" algn="l" rtl="0" fontAlgn="base">
        <a:spcBef>
          <a:spcPct val="0"/>
        </a:spcBef>
        <a:spcAft>
          <a:spcPct val="0"/>
        </a:spcAft>
        <a:defRPr sz="2600" b="1">
          <a:solidFill>
            <a:srgbClr val="0066B3"/>
          </a:solidFill>
          <a:latin typeface="Arial" panose="020B0604020202020204" pitchFamily="34" charset="0"/>
        </a:defRPr>
      </a:lvl6pPr>
      <a:lvl7pPr marL="914400" algn="l" rtl="0" fontAlgn="base">
        <a:spcBef>
          <a:spcPct val="0"/>
        </a:spcBef>
        <a:spcAft>
          <a:spcPct val="0"/>
        </a:spcAft>
        <a:defRPr sz="2600" b="1">
          <a:solidFill>
            <a:srgbClr val="0066B3"/>
          </a:solidFill>
          <a:latin typeface="Arial" panose="020B0604020202020204" pitchFamily="34" charset="0"/>
        </a:defRPr>
      </a:lvl7pPr>
      <a:lvl8pPr marL="1371600" algn="l" rtl="0" fontAlgn="base">
        <a:spcBef>
          <a:spcPct val="0"/>
        </a:spcBef>
        <a:spcAft>
          <a:spcPct val="0"/>
        </a:spcAft>
        <a:defRPr sz="2600" b="1">
          <a:solidFill>
            <a:srgbClr val="0066B3"/>
          </a:solidFill>
          <a:latin typeface="Arial" panose="020B0604020202020204" pitchFamily="34" charset="0"/>
        </a:defRPr>
      </a:lvl8pPr>
      <a:lvl9pPr marL="1828800" algn="l" rtl="0" fontAlgn="base">
        <a:spcBef>
          <a:spcPct val="0"/>
        </a:spcBef>
        <a:spcAft>
          <a:spcPct val="0"/>
        </a:spcAft>
        <a:defRPr sz="2600" b="1">
          <a:solidFill>
            <a:srgbClr val="0066B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a:solidFill>
            <a:srgbClr val="53BE95"/>
          </a:solidFill>
          <a:latin typeface="+mn-lt"/>
          <a:ea typeface="+mn-ea"/>
          <a:cs typeface="+mn-cs"/>
        </a:defRPr>
      </a:lvl1pPr>
      <a:lvl2pPr marL="742950" indent="-285750" algn="l" rtl="0" eaLnBrk="0" fontAlgn="base" hangingPunct="0">
        <a:spcBef>
          <a:spcPct val="20000"/>
        </a:spcBef>
        <a:spcAft>
          <a:spcPct val="0"/>
        </a:spcAft>
        <a:buChar char="–"/>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34.GIF"/><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1.GIF"/><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41.GIF"/><Relationship Id="rId6" Type="http://schemas.openxmlformats.org/officeDocument/2006/relationships/image" Target="../media/image40.GIF"/><Relationship Id="rId5" Type="http://schemas.openxmlformats.org/officeDocument/2006/relationships/image" Target="../media/image39.GIF"/><Relationship Id="rId4" Type="http://schemas.openxmlformats.org/officeDocument/2006/relationships/image" Target="../media/image38.GIF"/><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image" Target="../media/image35.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51.GIF"/><Relationship Id="rId8" Type="http://schemas.openxmlformats.org/officeDocument/2006/relationships/image" Target="../media/image50.GIF"/><Relationship Id="rId7" Type="http://schemas.openxmlformats.org/officeDocument/2006/relationships/image" Target="../media/image49.GIF"/><Relationship Id="rId6" Type="http://schemas.openxmlformats.org/officeDocument/2006/relationships/image" Target="../media/image48.GIF"/><Relationship Id="rId5" Type="http://schemas.openxmlformats.org/officeDocument/2006/relationships/image" Target="../media/image47.GIF"/><Relationship Id="rId4" Type="http://schemas.openxmlformats.org/officeDocument/2006/relationships/image" Target="../media/image46.GIF"/><Relationship Id="rId3" Type="http://schemas.openxmlformats.org/officeDocument/2006/relationships/image" Target="../media/image45.GIF"/><Relationship Id="rId2" Type="http://schemas.openxmlformats.org/officeDocument/2006/relationships/image" Target="../media/image44.GIF"/><Relationship Id="rId12" Type="http://schemas.openxmlformats.org/officeDocument/2006/relationships/notesSlide" Target="../notesSlides/notesSlide4.xml"/><Relationship Id="rId11" Type="http://schemas.openxmlformats.org/officeDocument/2006/relationships/slideLayout" Target="../slideLayouts/slideLayout4.xml"/><Relationship Id="rId10" Type="http://schemas.openxmlformats.org/officeDocument/2006/relationships/image" Target="../media/image52.GIF"/><Relationship Id="rId1" Type="http://schemas.openxmlformats.org/officeDocument/2006/relationships/image" Target="../media/image43.GI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65.png"/><Relationship Id="rId8" Type="http://schemas.openxmlformats.org/officeDocument/2006/relationships/image" Target="../media/image64.png"/><Relationship Id="rId7" Type="http://schemas.openxmlformats.org/officeDocument/2006/relationships/image" Target="../media/image63.png"/><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5" Type="http://schemas.openxmlformats.org/officeDocument/2006/relationships/slideLayout" Target="../slideLayouts/slideLayout4.xml"/><Relationship Id="rId14" Type="http://schemas.openxmlformats.org/officeDocument/2006/relationships/image" Target="../media/image70.png"/><Relationship Id="rId13" Type="http://schemas.openxmlformats.org/officeDocument/2006/relationships/image" Target="../media/image69.png"/><Relationship Id="rId12" Type="http://schemas.openxmlformats.org/officeDocument/2006/relationships/image" Target="../media/image68.png"/><Relationship Id="rId11" Type="http://schemas.openxmlformats.org/officeDocument/2006/relationships/image" Target="../media/image67.png"/><Relationship Id="rId10" Type="http://schemas.openxmlformats.org/officeDocument/2006/relationships/image" Target="../media/image66.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image" Target="../media/image85.png"/><Relationship Id="rId8" Type="http://schemas.openxmlformats.org/officeDocument/2006/relationships/image" Target="../media/image84.png"/><Relationship Id="rId7" Type="http://schemas.openxmlformats.org/officeDocument/2006/relationships/image" Target="../media/image83.png"/><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78.png"/><Relationship Id="rId10" Type="http://schemas.openxmlformats.org/officeDocument/2006/relationships/slideLayout" Target="../slideLayouts/slideLayout4.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6.jpe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image" Target="../media/image100.png"/><Relationship Id="rId8" Type="http://schemas.openxmlformats.org/officeDocument/2006/relationships/image" Target="../media/image99.png"/><Relationship Id="rId7" Type="http://schemas.openxmlformats.org/officeDocument/2006/relationships/image" Target="../media/image98.png"/><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93.png"/><Relationship Id="rId17" Type="http://schemas.openxmlformats.org/officeDocument/2006/relationships/slideLayout" Target="../slideLayouts/slideLayout4.xml"/><Relationship Id="rId16" Type="http://schemas.openxmlformats.org/officeDocument/2006/relationships/image" Target="../media/image107.png"/><Relationship Id="rId15" Type="http://schemas.openxmlformats.org/officeDocument/2006/relationships/image" Target="../media/image106.png"/><Relationship Id="rId14" Type="http://schemas.openxmlformats.org/officeDocument/2006/relationships/image" Target="../media/image105.png"/><Relationship Id="rId13" Type="http://schemas.openxmlformats.org/officeDocument/2006/relationships/image" Target="../media/image104.png"/><Relationship Id="rId12" Type="http://schemas.openxmlformats.org/officeDocument/2006/relationships/image" Target="../media/image103.png"/><Relationship Id="rId11" Type="http://schemas.openxmlformats.org/officeDocument/2006/relationships/image" Target="../media/image102.png"/><Relationship Id="rId10" Type="http://schemas.openxmlformats.org/officeDocument/2006/relationships/image" Target="../media/image101.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6" Type="http://schemas.openxmlformats.org/officeDocument/2006/relationships/slideLayout" Target="../slideLayouts/slideLayout4.xml"/><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17.png"/><Relationship Id="rId21" Type="http://schemas.openxmlformats.org/officeDocument/2006/relationships/notesSlide" Target="../notesSlides/notesSlide1.xml"/><Relationship Id="rId20" Type="http://schemas.openxmlformats.org/officeDocument/2006/relationships/slideLayout" Target="../slideLayouts/slideLayout4.xml"/><Relationship Id="rId2" Type="http://schemas.openxmlformats.org/officeDocument/2006/relationships/image" Target="../media/image1.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4"/>
          <p:cNvSpPr>
            <a:spLocks noChangeArrowheads="1"/>
          </p:cNvSpPr>
          <p:nvPr/>
        </p:nvSpPr>
        <p:spPr bwMode="auto">
          <a:xfrm>
            <a:off x="6324600" y="2655888"/>
            <a:ext cx="2819400" cy="3440112"/>
          </a:xfrm>
          <a:prstGeom prst="rect">
            <a:avLst/>
          </a:prstGeom>
          <a:solidFill>
            <a:srgbClr val="C8E4C5"/>
          </a:solidFill>
          <a:ln>
            <a:noFill/>
          </a:ln>
        </p:spPr>
        <p:txBody>
          <a:bodyPr tIns="0" bIns="0"/>
          <a:lstStyle/>
          <a:p>
            <a:pPr marL="514350" indent="-514350" defTabSz="508000">
              <a:defRPr/>
            </a:pPr>
            <a:endParaRPr lang="en-US" sz="800" b="1" dirty="0" smtClean="0">
              <a:solidFill>
                <a:srgbClr val="007CB2"/>
              </a:solidFill>
              <a:latin typeface="Arial" panose="020B0604020202020204" pitchFamily="34" charset="0"/>
              <a:cs typeface="+mn-cs"/>
            </a:endParaRPr>
          </a:p>
          <a:p>
            <a:pPr marL="514350" indent="-514350" defTabSz="508000">
              <a:defRPr/>
            </a:pPr>
            <a:r>
              <a:rPr lang="en-US" sz="1600" b="1" dirty="0" smtClean="0">
                <a:solidFill>
                  <a:srgbClr val="007CB2"/>
                </a:solidFill>
                <a:latin typeface="Arial" panose="020B0604020202020204" pitchFamily="34" charset="0"/>
                <a:cs typeface="+mn-cs"/>
              </a:rPr>
              <a:t>6.1</a:t>
            </a:r>
            <a:r>
              <a:rPr lang="en-US" sz="1600" dirty="0">
                <a:latin typeface="Arial" panose="020B0604020202020204" pitchFamily="34" charset="0"/>
                <a:cs typeface="+mn-cs"/>
              </a:rPr>
              <a:t>	</a:t>
            </a:r>
            <a:r>
              <a:rPr lang="en-US" sz="1600" dirty="0" smtClean="0">
                <a:latin typeface="Arial" panose="020B0604020202020204" pitchFamily="34" charset="0"/>
                <a:cs typeface="+mn-cs"/>
              </a:rPr>
              <a:t>Firms and Their Production Decisions</a:t>
            </a:r>
            <a:endParaRPr lang="en-US" sz="1600" dirty="0" smtClean="0">
              <a:latin typeface="Arial" panose="020B0604020202020204" pitchFamily="34" charset="0"/>
              <a:cs typeface="+mn-cs"/>
            </a:endParaRPr>
          </a:p>
          <a:p>
            <a:pPr marL="514350" indent="-514350" defTabSz="508000">
              <a:defRPr/>
            </a:pPr>
            <a:endParaRPr lang="en-US" sz="800" dirty="0">
              <a:latin typeface="Arial" panose="020B0604020202020204" pitchFamily="34" charset="0"/>
              <a:cs typeface="+mn-cs"/>
            </a:endParaRPr>
          </a:p>
          <a:p>
            <a:pPr marL="514350" indent="-514350" defTabSz="508000">
              <a:defRPr/>
            </a:pPr>
            <a:r>
              <a:rPr lang="en-US" sz="1600" b="1" dirty="0" smtClean="0">
                <a:solidFill>
                  <a:srgbClr val="007CB2"/>
                </a:solidFill>
                <a:latin typeface="Arial" panose="020B0604020202020204" pitchFamily="34" charset="0"/>
                <a:cs typeface="+mn-cs"/>
              </a:rPr>
              <a:t>6.2</a:t>
            </a:r>
            <a:r>
              <a:rPr lang="en-US" sz="1600" dirty="0">
                <a:latin typeface="Arial" panose="020B0604020202020204" pitchFamily="34" charset="0"/>
                <a:cs typeface="+mn-cs"/>
              </a:rPr>
              <a:t>	</a:t>
            </a:r>
            <a:r>
              <a:rPr lang="en-US" sz="1600" dirty="0" smtClean="0">
                <a:latin typeface="Arial" panose="020B0604020202020204" pitchFamily="34" charset="0"/>
                <a:cs typeface="+mn-cs"/>
              </a:rPr>
              <a:t>Production with One Variable Input (Labor)</a:t>
            </a:r>
            <a:endParaRPr lang="en-US" sz="1600" dirty="0" smtClean="0">
              <a:latin typeface="Arial" panose="020B0604020202020204" pitchFamily="34" charset="0"/>
              <a:cs typeface="+mn-cs"/>
            </a:endParaRPr>
          </a:p>
          <a:p>
            <a:pPr defTabSz="508000">
              <a:defRPr/>
            </a:pPr>
            <a:endParaRPr lang="en-US" sz="800" dirty="0">
              <a:latin typeface="Arial" panose="020B0604020202020204" pitchFamily="34" charset="0"/>
              <a:cs typeface="+mn-cs"/>
            </a:endParaRPr>
          </a:p>
          <a:p>
            <a:pPr marL="514350" indent="-514350" defTabSz="508000">
              <a:defRPr/>
            </a:pPr>
            <a:r>
              <a:rPr lang="en-US" sz="1600" b="1" dirty="0" smtClean="0">
                <a:solidFill>
                  <a:srgbClr val="007CB2"/>
                </a:solidFill>
                <a:latin typeface="Arial" panose="020B0604020202020204" pitchFamily="34" charset="0"/>
                <a:cs typeface="+mn-cs"/>
              </a:rPr>
              <a:t>6.3</a:t>
            </a:r>
            <a:r>
              <a:rPr lang="en-US" sz="1600" dirty="0">
                <a:latin typeface="Arial" panose="020B0604020202020204" pitchFamily="34" charset="0"/>
                <a:cs typeface="+mn-cs"/>
              </a:rPr>
              <a:t>	</a:t>
            </a:r>
            <a:r>
              <a:rPr lang="en-US" sz="1600" dirty="0" smtClean="0">
                <a:latin typeface="Arial" panose="020B0604020202020204" pitchFamily="34" charset="0"/>
                <a:cs typeface="+mn-cs"/>
              </a:rPr>
              <a:t>Production with Two Variable Inputs</a:t>
            </a:r>
            <a:endParaRPr lang="en-US" sz="1600" dirty="0" smtClean="0">
              <a:latin typeface="Arial" panose="020B0604020202020204" pitchFamily="34" charset="0"/>
              <a:cs typeface="+mn-cs"/>
            </a:endParaRPr>
          </a:p>
          <a:p>
            <a:pPr defTabSz="508000">
              <a:defRPr/>
            </a:pPr>
            <a:endParaRPr lang="en-US" sz="800" dirty="0">
              <a:latin typeface="Arial" panose="020B0604020202020204" pitchFamily="34" charset="0"/>
              <a:cs typeface="+mn-cs"/>
            </a:endParaRPr>
          </a:p>
          <a:p>
            <a:pPr defTabSz="508000">
              <a:defRPr/>
            </a:pPr>
            <a:r>
              <a:rPr lang="en-US" sz="1600" b="1" dirty="0" smtClean="0">
                <a:solidFill>
                  <a:srgbClr val="007CB2"/>
                </a:solidFill>
                <a:latin typeface="Arial" panose="020B0604020202020204" pitchFamily="34" charset="0"/>
                <a:cs typeface="+mn-cs"/>
              </a:rPr>
              <a:t>6.4</a:t>
            </a:r>
            <a:r>
              <a:rPr lang="en-US" sz="1600" dirty="0">
                <a:latin typeface="Arial" panose="020B0604020202020204" pitchFamily="34" charset="0"/>
                <a:cs typeface="+mn-cs"/>
              </a:rPr>
              <a:t>	</a:t>
            </a:r>
            <a:r>
              <a:rPr lang="en-US" sz="1600" dirty="0" smtClean="0">
                <a:latin typeface="Arial" panose="020B0604020202020204" pitchFamily="34" charset="0"/>
                <a:cs typeface="+mn-cs"/>
              </a:rPr>
              <a:t>Returns to Scale</a:t>
            </a:r>
            <a:endParaRPr lang="en-US" sz="1600" dirty="0" smtClean="0">
              <a:latin typeface="Arial" panose="020B0604020202020204" pitchFamily="34" charset="0"/>
              <a:cs typeface="+mn-cs"/>
            </a:endParaRPr>
          </a:p>
          <a:p>
            <a:pPr defTabSz="508000">
              <a:defRPr/>
            </a:pPr>
            <a:endParaRPr lang="en-US" sz="800" dirty="0">
              <a:latin typeface="Arial" panose="020B0604020202020204" pitchFamily="34" charset="0"/>
              <a:cs typeface="+mn-cs"/>
            </a:endParaRPr>
          </a:p>
          <a:p>
            <a:pPr marL="514350" indent="-514350" defTabSz="508000">
              <a:defRPr/>
            </a:pPr>
            <a:endParaRPr lang="en-US" sz="800" dirty="0">
              <a:latin typeface="Arial" panose="020B0604020202020204" pitchFamily="34" charset="0"/>
              <a:cs typeface="+mn-cs"/>
            </a:endParaRPr>
          </a:p>
          <a:p>
            <a:pPr marL="514350" indent="-514350" defTabSz="508000">
              <a:defRPr/>
            </a:pPr>
            <a:endParaRPr lang="en-US" sz="800" dirty="0">
              <a:latin typeface="Arial" panose="020B0604020202020204" pitchFamily="34" charset="0"/>
              <a:cs typeface="+mn-cs"/>
            </a:endParaRPr>
          </a:p>
        </p:txBody>
      </p:sp>
      <p:cxnSp>
        <p:nvCxnSpPr>
          <p:cNvPr id="3" name="Straight Connector 2"/>
          <p:cNvCxnSpPr>
            <a:cxnSpLocks noChangeShapeType="1"/>
          </p:cNvCxnSpPr>
          <p:nvPr/>
        </p:nvCxnSpPr>
        <p:spPr bwMode="auto">
          <a:xfrm flipH="1">
            <a:off x="479426" y="1371600"/>
            <a:ext cx="5845174" cy="0"/>
          </a:xfrm>
          <a:prstGeom prst="line">
            <a:avLst/>
          </a:prstGeom>
          <a:noFill/>
          <a:ln w="50800" algn="ctr">
            <a:solidFill>
              <a:srgbClr val="00AB4E"/>
            </a:solidFill>
            <a:round/>
          </a:ln>
          <a:extLst>
            <a:ext uri="{909E8E84-426E-40DD-AFC4-6F175D3DCCD1}">
              <a14:hiddenFill xmlns:a14="http://schemas.microsoft.com/office/drawing/2010/main">
                <a:noFill/>
              </a14:hiddenFill>
            </a:ext>
          </a:extLst>
        </p:spPr>
      </p:cxnSp>
      <p:sp>
        <p:nvSpPr>
          <p:cNvPr id="4" name="TextBox 3"/>
          <p:cNvSpPr txBox="1">
            <a:spLocks noChangeArrowheads="1"/>
          </p:cNvSpPr>
          <p:nvPr/>
        </p:nvSpPr>
        <p:spPr bwMode="auto">
          <a:xfrm>
            <a:off x="381000" y="509588"/>
            <a:ext cx="594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buChar char="•"/>
              <a:defRPr>
                <a:solidFill>
                  <a:schemeClr val="tx1"/>
                </a:solidFill>
                <a:latin typeface="Palatino" pitchFamily="2" charset="0"/>
              </a:defRPr>
            </a:lvl6pPr>
            <a:lvl7pPr marL="2971800" indent="-228600" eaLnBrk="0" fontAlgn="base" hangingPunct="0">
              <a:spcBef>
                <a:spcPct val="0"/>
              </a:spcBef>
              <a:spcAft>
                <a:spcPct val="0"/>
              </a:spcAft>
              <a:buChar char="•"/>
              <a:defRPr>
                <a:solidFill>
                  <a:schemeClr val="tx1"/>
                </a:solidFill>
                <a:latin typeface="Palatino" pitchFamily="2" charset="0"/>
              </a:defRPr>
            </a:lvl7pPr>
            <a:lvl8pPr marL="3429000" indent="-228600" eaLnBrk="0" fontAlgn="base" hangingPunct="0">
              <a:spcBef>
                <a:spcPct val="0"/>
              </a:spcBef>
              <a:spcAft>
                <a:spcPct val="0"/>
              </a:spcAft>
              <a:buChar char="•"/>
              <a:defRPr>
                <a:solidFill>
                  <a:schemeClr val="tx1"/>
                </a:solidFill>
                <a:latin typeface="Palatino" pitchFamily="2" charset="0"/>
              </a:defRPr>
            </a:lvl8pPr>
            <a:lvl9pPr marL="3886200" indent="-228600" eaLnBrk="0" fontAlgn="base" hangingPunct="0">
              <a:spcBef>
                <a:spcPct val="0"/>
              </a:spcBef>
              <a:spcAft>
                <a:spcPct val="0"/>
              </a:spcAft>
              <a:buChar char="•"/>
              <a:defRPr>
                <a:solidFill>
                  <a:schemeClr val="tx1"/>
                </a:solidFill>
                <a:latin typeface="Palatino" pitchFamily="2" charset="0"/>
              </a:defRPr>
            </a:lvl9pPr>
          </a:lstStyle>
          <a:p>
            <a:pPr eaLnBrk="1" hangingPunct="1">
              <a:defRPr/>
            </a:pPr>
            <a:r>
              <a:rPr lang="en-US" sz="3600" b="1" dirty="0" smtClean="0">
                <a:solidFill>
                  <a:srgbClr val="D5791A"/>
                </a:solidFill>
                <a:latin typeface="Arial Narrow" panose="020B0606020202030204" pitchFamily="34" charset="0"/>
                <a:cs typeface="+mn-cs"/>
              </a:rPr>
              <a:t>C H A P T E R  </a:t>
            </a:r>
            <a:r>
              <a:rPr lang="en-US" sz="5400" b="1" dirty="0" smtClean="0">
                <a:solidFill>
                  <a:srgbClr val="D5791A"/>
                </a:solidFill>
                <a:latin typeface="+mj-lt"/>
                <a:cs typeface="+mn-cs"/>
              </a:rPr>
              <a:t>6</a:t>
            </a:r>
            <a:endParaRPr lang="en-US" sz="5400" b="1" dirty="0" smtClean="0">
              <a:solidFill>
                <a:srgbClr val="D5791A"/>
              </a:solidFill>
              <a:latin typeface="+mj-lt"/>
              <a:cs typeface="+mn-cs"/>
            </a:endParaRPr>
          </a:p>
        </p:txBody>
      </p:sp>
      <p:sp>
        <p:nvSpPr>
          <p:cNvPr id="5" name="Text Box 12"/>
          <p:cNvSpPr txBox="1">
            <a:spLocks noChangeArrowheads="1"/>
          </p:cNvSpPr>
          <p:nvPr/>
        </p:nvSpPr>
        <p:spPr bwMode="auto">
          <a:xfrm>
            <a:off x="6324600" y="6096000"/>
            <a:ext cx="2819400" cy="533400"/>
          </a:xfrm>
          <a:prstGeom prst="rect">
            <a:avLst/>
          </a:prstGeom>
          <a:solidFill>
            <a:srgbClr val="006A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algn="r">
              <a:lnSpc>
                <a:spcPts val="1600"/>
              </a:lnSpc>
              <a:buFontTx/>
              <a:buNone/>
            </a:pPr>
            <a:r>
              <a:rPr lang="en-US" sz="1000" dirty="0">
                <a:solidFill>
                  <a:schemeClr val="bg1"/>
                </a:solidFill>
                <a:latin typeface="+mn-lt"/>
              </a:rPr>
              <a:t>Prepared by:</a:t>
            </a:r>
            <a:endParaRPr lang="en-US" sz="1000" dirty="0">
              <a:solidFill>
                <a:schemeClr val="bg1"/>
              </a:solidFill>
              <a:latin typeface="+mn-lt"/>
            </a:endParaRPr>
          </a:p>
          <a:p>
            <a:pPr algn="r">
              <a:lnSpc>
                <a:spcPts val="1600"/>
              </a:lnSpc>
              <a:buFontTx/>
              <a:buNone/>
            </a:pPr>
            <a:r>
              <a:rPr lang="en-US" sz="1000" dirty="0">
                <a:solidFill>
                  <a:schemeClr val="bg1"/>
                </a:solidFill>
                <a:latin typeface="+mn-lt"/>
              </a:rPr>
              <a:t>Fernando Quijano, </a:t>
            </a:r>
            <a:r>
              <a:rPr lang="en-US" sz="1000" dirty="0" smtClean="0">
                <a:solidFill>
                  <a:schemeClr val="bg1"/>
                </a:solidFill>
                <a:latin typeface="+mn-lt"/>
              </a:rPr>
              <a:t>Illustrator</a:t>
            </a:r>
            <a:endParaRPr lang="en-US" sz="1050" dirty="0">
              <a:solidFill>
                <a:schemeClr val="bg1"/>
              </a:solidFill>
              <a:latin typeface="+mn-lt"/>
            </a:endParaRPr>
          </a:p>
        </p:txBody>
      </p:sp>
      <p:sp>
        <p:nvSpPr>
          <p:cNvPr id="6" name="TextBox 5"/>
          <p:cNvSpPr txBox="1">
            <a:spLocks noChangeArrowheads="1"/>
          </p:cNvSpPr>
          <p:nvPr/>
        </p:nvSpPr>
        <p:spPr bwMode="auto">
          <a:xfrm>
            <a:off x="428625" y="1433513"/>
            <a:ext cx="4905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buChar char="•"/>
              <a:defRPr>
                <a:solidFill>
                  <a:schemeClr val="tx1"/>
                </a:solidFill>
                <a:latin typeface="Palatino" pitchFamily="2" charset="0"/>
              </a:defRPr>
            </a:lvl6pPr>
            <a:lvl7pPr marL="2971800" indent="-228600" eaLnBrk="0" fontAlgn="base" hangingPunct="0">
              <a:spcBef>
                <a:spcPct val="0"/>
              </a:spcBef>
              <a:spcAft>
                <a:spcPct val="0"/>
              </a:spcAft>
              <a:buChar char="•"/>
              <a:defRPr>
                <a:solidFill>
                  <a:schemeClr val="tx1"/>
                </a:solidFill>
                <a:latin typeface="Palatino" pitchFamily="2" charset="0"/>
              </a:defRPr>
            </a:lvl7pPr>
            <a:lvl8pPr marL="3429000" indent="-228600" eaLnBrk="0" fontAlgn="base" hangingPunct="0">
              <a:spcBef>
                <a:spcPct val="0"/>
              </a:spcBef>
              <a:spcAft>
                <a:spcPct val="0"/>
              </a:spcAft>
              <a:buChar char="•"/>
              <a:defRPr>
                <a:solidFill>
                  <a:schemeClr val="tx1"/>
                </a:solidFill>
                <a:latin typeface="Palatino" pitchFamily="2" charset="0"/>
              </a:defRPr>
            </a:lvl8pPr>
            <a:lvl9pPr marL="3886200" indent="-228600" eaLnBrk="0" fontAlgn="base" hangingPunct="0">
              <a:spcBef>
                <a:spcPct val="0"/>
              </a:spcBef>
              <a:spcAft>
                <a:spcPct val="0"/>
              </a:spcAft>
              <a:buChar char="•"/>
              <a:defRPr>
                <a:solidFill>
                  <a:schemeClr val="tx1"/>
                </a:solidFill>
                <a:latin typeface="Palatino" pitchFamily="2" charset="0"/>
              </a:defRPr>
            </a:lvl9pPr>
          </a:lstStyle>
          <a:p>
            <a:pPr eaLnBrk="1" hangingPunct="1">
              <a:defRPr/>
            </a:pPr>
            <a:r>
              <a:rPr lang="en-US" sz="3600" dirty="0" smtClean="0">
                <a:solidFill>
                  <a:srgbClr val="00AB4E"/>
                </a:solidFill>
                <a:latin typeface="+mj-lt"/>
                <a:cs typeface="+mn-cs"/>
              </a:rPr>
              <a:t>Production</a:t>
            </a:r>
            <a:endParaRPr lang="en-US" sz="3600" dirty="0" smtClean="0">
              <a:solidFill>
                <a:srgbClr val="00AB4E"/>
              </a:solidFill>
              <a:latin typeface="+mj-lt"/>
              <a:cs typeface="+mn-cs"/>
            </a:endParaRPr>
          </a:p>
        </p:txBody>
      </p:sp>
      <p:sp>
        <p:nvSpPr>
          <p:cNvPr id="8" name="TextBox 7"/>
          <p:cNvSpPr txBox="1"/>
          <p:nvPr/>
        </p:nvSpPr>
        <p:spPr>
          <a:xfrm>
            <a:off x="6324600" y="2286000"/>
            <a:ext cx="2819400" cy="369888"/>
          </a:xfrm>
          <a:prstGeom prst="rect">
            <a:avLst/>
          </a:prstGeom>
          <a:solidFill>
            <a:srgbClr val="006A95"/>
          </a:solidFill>
        </p:spPr>
        <p:txBody>
          <a:bodyPr wrap="square">
            <a:spAutoFit/>
          </a:bodyPr>
          <a:lstStyle/>
          <a:p>
            <a:pPr>
              <a:defRPr/>
            </a:pPr>
            <a:r>
              <a:rPr lang="en-US" b="1" dirty="0">
                <a:solidFill>
                  <a:schemeClr val="bg1"/>
                </a:solidFill>
                <a:latin typeface="+mj-lt"/>
                <a:cs typeface="+mn-cs"/>
              </a:rPr>
              <a:t>CHAPTER OUTLINE</a:t>
            </a:r>
            <a:endParaRPr lang="en-US" b="1" dirty="0">
              <a:solidFill>
                <a:schemeClr val="bg1"/>
              </a:solidFill>
              <a:latin typeface="+mj-lt"/>
              <a:cs typeface="+mn-cs"/>
            </a:endParaRPr>
          </a:p>
        </p:txBody>
      </p:sp>
      <p:pic>
        <p:nvPicPr>
          <p:cNvPr id="9"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4600" y="-9525"/>
            <a:ext cx="28194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bg/>
                                          </p:spTgt>
                                        </p:tgtEl>
                                        <p:attrNameLst>
                                          <p:attrName>style.visibility</p:attrName>
                                        </p:attrNameLst>
                                      </p:cBhvr>
                                      <p:to>
                                        <p:strVal val="visible"/>
                                      </p:to>
                                    </p:set>
                                    <p:animEffect transition="in" filter="fade">
                                      <p:cBhvr>
                                        <p:cTn id="27" dur="500"/>
                                        <p:tgtEl>
                                          <p:spTgt spid="5">
                                            <p:bg/>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
                                            <p:bg/>
                                          </p:spTgt>
                                        </p:tgtEl>
                                        <p:attrNameLst>
                                          <p:attrName>style.visibility</p:attrName>
                                        </p:attrNameLst>
                                      </p:cBhvr>
                                      <p:to>
                                        <p:strVal val="visible"/>
                                      </p:to>
                                    </p:set>
                                    <p:animEffect transition="in" filter="fade">
                                      <p:cBhvr>
                                        <p:cTn id="31" dur="500"/>
                                        <p:tgtEl>
                                          <p:spTgt spid="2">
                                            <p:bg/>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wipe(left)">
                                      <p:cBhvr>
                                        <p:cTn id="35" dur="500"/>
                                        <p:tgtEl>
                                          <p:spTgt spid="2">
                                            <p:txEl>
                                              <p:pRg st="1" end="1"/>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wipe(left)">
                                      <p:cBhvr>
                                        <p:cTn id="39" dur="500"/>
                                        <p:tgtEl>
                                          <p:spTgt spid="2">
                                            <p:txEl>
                                              <p:pRg st="3" end="3"/>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wipe(left)">
                                      <p:cBhvr>
                                        <p:cTn id="43" dur="500"/>
                                        <p:tgtEl>
                                          <p:spTgt spid="2">
                                            <p:txEl>
                                              <p:pRg st="5" end="5"/>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wipe(left)">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250"/>
                                        <p:tgtEl>
                                          <p:spTgt spid="5">
                                            <p:txEl>
                                              <p:pRg st="0" end="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Effect transition="in" filter="fade">
                                      <p:cBhvr>
                                        <p:cTn id="55" dur="2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uiExpand="1" build="p"/>
      <p:bldP spid="4" grpId="0"/>
      <p:bldP spid="5" grpId="0" animBg="1" uiExpand="1" build="p"/>
      <p:bldP spid="6" grpId="0" build="p"/>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2"/>
          <p:cNvSpPr txBox="1">
            <a:spLocks noChangeArrowheads="1"/>
          </p:cNvSpPr>
          <p:nvPr/>
        </p:nvSpPr>
        <p:spPr bwMode="auto">
          <a:xfrm>
            <a:off x="457200" y="1"/>
            <a:ext cx="73751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The Average Product of Labor Curve</a:t>
            </a:r>
            <a:endParaRPr lang="en-US" sz="2000" b="1" dirty="0">
              <a:solidFill>
                <a:srgbClr val="950057"/>
              </a:solidFill>
              <a:latin typeface="Arial" panose="020B0604020202020204" pitchFamily="34" charset="0"/>
            </a:endParaRPr>
          </a:p>
        </p:txBody>
      </p:sp>
      <p:sp>
        <p:nvSpPr>
          <p:cNvPr id="2" name="Rectangle 1"/>
          <p:cNvSpPr/>
          <p:nvPr/>
        </p:nvSpPr>
        <p:spPr>
          <a:xfrm>
            <a:off x="457200" y="838200"/>
            <a:ext cx="8229600" cy="923330"/>
          </a:xfrm>
          <a:prstGeom prst="rect">
            <a:avLst/>
          </a:prstGeom>
        </p:spPr>
        <p:txBody>
          <a:bodyPr wrap="square">
            <a:spAutoFit/>
          </a:bodyPr>
          <a:lstStyle/>
          <a:p>
            <a:r>
              <a:rPr lang="en-US" dirty="0">
                <a:latin typeface="+mn-lt"/>
              </a:rPr>
              <a:t>In general, </a:t>
            </a:r>
            <a:r>
              <a:rPr lang="en-US" i="1" dirty="0">
                <a:latin typeface="+mn-lt"/>
              </a:rPr>
              <a:t>the average product of labor is given by the</a:t>
            </a:r>
            <a:endParaRPr lang="en-US" i="1" dirty="0">
              <a:latin typeface="+mn-lt"/>
            </a:endParaRPr>
          </a:p>
          <a:p>
            <a:r>
              <a:rPr lang="en-US" i="1" dirty="0">
                <a:latin typeface="+mn-lt"/>
              </a:rPr>
              <a:t>slope of the line drawn from the origin to the corresponding point on the total product curve</a:t>
            </a:r>
            <a:r>
              <a:rPr lang="en-US" dirty="0">
                <a:latin typeface="+mn-lt"/>
              </a:rPr>
              <a:t>.</a:t>
            </a:r>
            <a:endParaRPr lang="en-US" dirty="0">
              <a:latin typeface="+mn-lt"/>
            </a:endParaRPr>
          </a:p>
        </p:txBody>
      </p:sp>
      <p:sp>
        <p:nvSpPr>
          <p:cNvPr id="56" name="Rectangle 52"/>
          <p:cNvSpPr txBox="1">
            <a:spLocks noChangeArrowheads="1"/>
          </p:cNvSpPr>
          <p:nvPr/>
        </p:nvSpPr>
        <p:spPr bwMode="auto">
          <a:xfrm>
            <a:off x="457200" y="1905000"/>
            <a:ext cx="737519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The </a:t>
            </a:r>
            <a:r>
              <a:rPr lang="en-US" sz="2000" b="1" dirty="0" smtClean="0">
                <a:solidFill>
                  <a:srgbClr val="950057"/>
                </a:solidFill>
                <a:latin typeface="Arial" panose="020B0604020202020204" pitchFamily="34" charset="0"/>
              </a:rPr>
              <a:t>Marginal Product </a:t>
            </a:r>
            <a:r>
              <a:rPr lang="en-US" sz="2000" b="1" dirty="0">
                <a:solidFill>
                  <a:srgbClr val="950057"/>
                </a:solidFill>
                <a:latin typeface="Arial" panose="020B0604020202020204" pitchFamily="34" charset="0"/>
              </a:rPr>
              <a:t>of Labor Curve</a:t>
            </a:r>
            <a:endParaRPr lang="en-US" sz="2000" b="1" dirty="0">
              <a:solidFill>
                <a:srgbClr val="950057"/>
              </a:solidFill>
              <a:latin typeface="Arial" panose="020B0604020202020204" pitchFamily="34" charset="0"/>
            </a:endParaRPr>
          </a:p>
        </p:txBody>
      </p:sp>
      <p:sp>
        <p:nvSpPr>
          <p:cNvPr id="57" name="Rectangle 56"/>
          <p:cNvSpPr/>
          <p:nvPr/>
        </p:nvSpPr>
        <p:spPr>
          <a:xfrm>
            <a:off x="457200" y="2362200"/>
            <a:ext cx="8229600" cy="646331"/>
          </a:xfrm>
          <a:prstGeom prst="rect">
            <a:avLst/>
          </a:prstGeom>
        </p:spPr>
        <p:txBody>
          <a:bodyPr wrap="square">
            <a:spAutoFit/>
          </a:bodyPr>
          <a:lstStyle/>
          <a:p>
            <a:r>
              <a:rPr lang="en-US" dirty="0" smtClean="0">
                <a:latin typeface="+mn-lt"/>
              </a:rPr>
              <a:t>In general</a:t>
            </a:r>
            <a:r>
              <a:rPr lang="en-US" dirty="0">
                <a:latin typeface="+mn-lt"/>
              </a:rPr>
              <a:t>, </a:t>
            </a:r>
            <a:r>
              <a:rPr lang="en-US" i="1" dirty="0">
                <a:latin typeface="+mn-lt"/>
              </a:rPr>
              <a:t>the marginal product of labor at a point is given by the slope of the total </a:t>
            </a:r>
            <a:r>
              <a:rPr lang="en-US" i="1" dirty="0" smtClean="0">
                <a:latin typeface="+mn-lt"/>
              </a:rPr>
              <a:t>product at </a:t>
            </a:r>
            <a:r>
              <a:rPr lang="en-US" i="1" dirty="0">
                <a:latin typeface="+mn-lt"/>
              </a:rPr>
              <a:t>that point</a:t>
            </a:r>
            <a:r>
              <a:rPr lang="en-US" dirty="0">
                <a:latin typeface="+mn-lt"/>
              </a:rPr>
              <a:t>.</a:t>
            </a:r>
            <a:endParaRPr lang="en-US" dirty="0">
              <a:latin typeface="+mn-lt"/>
            </a:endParaRPr>
          </a:p>
        </p:txBody>
      </p:sp>
      <p:sp>
        <p:nvSpPr>
          <p:cNvPr id="7" name="Rectangle 52"/>
          <p:cNvSpPr txBox="1">
            <a:spLocks noChangeArrowheads="1"/>
          </p:cNvSpPr>
          <p:nvPr/>
        </p:nvSpPr>
        <p:spPr bwMode="auto">
          <a:xfrm>
            <a:off x="457199" y="3200400"/>
            <a:ext cx="82296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b="1" dirty="0" smtClean="0">
                <a:solidFill>
                  <a:srgbClr val="2A5CAA"/>
                </a:solidFill>
                <a:latin typeface="Arial" panose="020B0604020202020204" pitchFamily="34" charset="0"/>
              </a:rPr>
              <a:t>THE RELATIONSHIP BETWEEN THE AVERAGE AND MARGINAL</a:t>
            </a:r>
            <a:endParaRPr lang="en-US" b="1" dirty="0" smtClean="0">
              <a:solidFill>
                <a:srgbClr val="2A5CAA"/>
              </a:solidFill>
              <a:latin typeface="Arial" panose="020B0604020202020204" pitchFamily="34" charset="0"/>
            </a:endParaRPr>
          </a:p>
          <a:p>
            <a:pPr eaLnBrk="1" hangingPunct="1">
              <a:spcBef>
                <a:spcPct val="20000"/>
              </a:spcBef>
            </a:pPr>
            <a:r>
              <a:rPr lang="en-US" b="1" dirty="0" smtClean="0">
                <a:solidFill>
                  <a:srgbClr val="2A5CAA"/>
                </a:solidFill>
                <a:latin typeface="Arial" panose="020B0604020202020204" pitchFamily="34" charset="0"/>
              </a:rPr>
              <a:t>PRODUCTS</a:t>
            </a:r>
            <a:endParaRPr lang="en-US" b="1" dirty="0">
              <a:solidFill>
                <a:srgbClr val="2A5CAA"/>
              </a:solidFill>
              <a:latin typeface="Arial" panose="020B0604020202020204" pitchFamily="34" charset="0"/>
            </a:endParaRPr>
          </a:p>
        </p:txBody>
      </p:sp>
      <p:sp>
        <p:nvSpPr>
          <p:cNvPr id="3" name="Rectangle 2"/>
          <p:cNvSpPr/>
          <p:nvPr/>
        </p:nvSpPr>
        <p:spPr>
          <a:xfrm>
            <a:off x="457199" y="3967877"/>
            <a:ext cx="8229601" cy="2585323"/>
          </a:xfrm>
          <a:prstGeom prst="rect">
            <a:avLst/>
          </a:prstGeom>
        </p:spPr>
        <p:txBody>
          <a:bodyPr wrap="square">
            <a:spAutoFit/>
          </a:bodyPr>
          <a:lstStyle/>
          <a:p>
            <a:r>
              <a:rPr lang="en-US" dirty="0">
                <a:latin typeface="+mn-lt"/>
              </a:rPr>
              <a:t>Note the graphical relationship between average and </a:t>
            </a:r>
            <a:r>
              <a:rPr lang="en-US" dirty="0" smtClean="0">
                <a:latin typeface="+mn-lt"/>
              </a:rPr>
              <a:t>marginal products </a:t>
            </a:r>
            <a:r>
              <a:rPr lang="en-US" dirty="0">
                <a:latin typeface="+mn-lt"/>
              </a:rPr>
              <a:t>in Figure 6.1 (a). </a:t>
            </a:r>
            <a:r>
              <a:rPr lang="en-US" dirty="0" smtClean="0">
                <a:latin typeface="+mn-lt"/>
              </a:rPr>
              <a:t>When the </a:t>
            </a:r>
            <a:r>
              <a:rPr lang="en-US" dirty="0">
                <a:latin typeface="+mn-lt"/>
              </a:rPr>
              <a:t>marginal product of </a:t>
            </a:r>
            <a:r>
              <a:rPr lang="en-US" dirty="0" smtClean="0">
                <a:latin typeface="+mn-lt"/>
              </a:rPr>
              <a:t>labor </a:t>
            </a:r>
            <a:r>
              <a:rPr lang="en-US" dirty="0">
                <a:latin typeface="+mn-lt"/>
              </a:rPr>
              <a:t>is greater </a:t>
            </a:r>
            <a:r>
              <a:rPr lang="en-US" dirty="0" smtClean="0">
                <a:latin typeface="+mn-lt"/>
              </a:rPr>
              <a:t>than the </a:t>
            </a:r>
            <a:r>
              <a:rPr lang="en-US" dirty="0">
                <a:latin typeface="+mn-lt"/>
              </a:rPr>
              <a:t>average </a:t>
            </a:r>
            <a:r>
              <a:rPr lang="en-US" dirty="0" smtClean="0">
                <a:latin typeface="+mn-lt"/>
              </a:rPr>
              <a:t>product, </a:t>
            </a:r>
            <a:r>
              <a:rPr lang="en-US" dirty="0">
                <a:latin typeface="+mn-lt"/>
              </a:rPr>
              <a:t>the average product of </a:t>
            </a:r>
            <a:r>
              <a:rPr lang="en-US" dirty="0" smtClean="0">
                <a:latin typeface="+mn-lt"/>
              </a:rPr>
              <a:t>labor increases.</a:t>
            </a:r>
            <a:endParaRPr lang="en-US" dirty="0" smtClean="0">
              <a:latin typeface="+mn-lt"/>
            </a:endParaRPr>
          </a:p>
          <a:p>
            <a:endParaRPr lang="en-US" sz="900" dirty="0" smtClean="0">
              <a:latin typeface="+mn-lt"/>
            </a:endParaRPr>
          </a:p>
          <a:p>
            <a:r>
              <a:rPr lang="en-US" dirty="0" smtClean="0">
                <a:latin typeface="+mn-lt"/>
              </a:rPr>
              <a:t>At </a:t>
            </a:r>
            <a:r>
              <a:rPr lang="en-US" i="1" dirty="0">
                <a:latin typeface="+mn-lt"/>
              </a:rPr>
              <a:t>C</a:t>
            </a:r>
            <a:r>
              <a:rPr lang="en-US" dirty="0">
                <a:latin typeface="+mn-lt"/>
              </a:rPr>
              <a:t>, the average and marginal products </a:t>
            </a:r>
            <a:r>
              <a:rPr lang="en-US" dirty="0" smtClean="0">
                <a:latin typeface="+mn-lt"/>
              </a:rPr>
              <a:t>of labor </a:t>
            </a:r>
            <a:r>
              <a:rPr lang="en-US" dirty="0">
                <a:latin typeface="+mn-lt"/>
              </a:rPr>
              <a:t>are </a:t>
            </a:r>
            <a:r>
              <a:rPr lang="en-US" dirty="0" smtClean="0">
                <a:latin typeface="+mn-lt"/>
              </a:rPr>
              <a:t>equal.</a:t>
            </a:r>
            <a:endParaRPr lang="en-US" dirty="0" smtClean="0">
              <a:latin typeface="+mn-lt"/>
            </a:endParaRPr>
          </a:p>
          <a:p>
            <a:endParaRPr lang="en-US" sz="900" dirty="0" smtClean="0">
              <a:latin typeface="+mn-lt"/>
            </a:endParaRPr>
          </a:p>
          <a:p>
            <a:r>
              <a:rPr lang="en-US" dirty="0" smtClean="0">
                <a:latin typeface="+mn-lt"/>
              </a:rPr>
              <a:t>Finally, as </a:t>
            </a:r>
            <a:r>
              <a:rPr lang="en-US" dirty="0">
                <a:latin typeface="+mn-lt"/>
              </a:rPr>
              <a:t>we move beyond </a:t>
            </a:r>
            <a:r>
              <a:rPr lang="en-US" i="1" dirty="0">
                <a:latin typeface="+mn-lt"/>
              </a:rPr>
              <a:t>C </a:t>
            </a:r>
            <a:r>
              <a:rPr lang="en-US" dirty="0">
                <a:latin typeface="+mn-lt"/>
              </a:rPr>
              <a:t>toward </a:t>
            </a:r>
            <a:r>
              <a:rPr lang="en-US" i="1" dirty="0">
                <a:latin typeface="+mn-lt"/>
              </a:rPr>
              <a:t>D</a:t>
            </a:r>
            <a:r>
              <a:rPr lang="en-US" dirty="0">
                <a:latin typeface="+mn-lt"/>
              </a:rPr>
              <a:t>, the marginal product falls below the </a:t>
            </a:r>
            <a:r>
              <a:rPr lang="en-US" dirty="0" smtClean="0">
                <a:latin typeface="+mn-lt"/>
              </a:rPr>
              <a:t>average product. You </a:t>
            </a:r>
            <a:r>
              <a:rPr lang="en-US" dirty="0">
                <a:latin typeface="+mn-lt"/>
              </a:rPr>
              <a:t>can check that the slope of the tangent to the total product curve </a:t>
            </a:r>
            <a:r>
              <a:rPr lang="en-US" dirty="0" smtClean="0">
                <a:latin typeface="+mn-lt"/>
              </a:rPr>
              <a:t>at any point between </a:t>
            </a:r>
            <a:r>
              <a:rPr lang="en-US" i="1" dirty="0" smtClean="0">
                <a:latin typeface="+mn-lt"/>
              </a:rPr>
              <a:t>C </a:t>
            </a:r>
            <a:r>
              <a:rPr lang="en-US" dirty="0" smtClean="0">
                <a:latin typeface="+mn-lt"/>
              </a:rPr>
              <a:t>and </a:t>
            </a:r>
            <a:r>
              <a:rPr lang="en-US" i="1" dirty="0" smtClean="0">
                <a:latin typeface="+mn-lt"/>
              </a:rPr>
              <a:t>D </a:t>
            </a:r>
            <a:r>
              <a:rPr lang="en-US" dirty="0" smtClean="0">
                <a:latin typeface="+mn-lt"/>
              </a:rPr>
              <a:t>is </a:t>
            </a:r>
            <a:r>
              <a:rPr lang="en-US" dirty="0">
                <a:latin typeface="+mn-lt"/>
              </a:rPr>
              <a:t>lower than the slope of the line from the origin.</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500"/>
                                        <p:tgtEl>
                                          <p:spTgt spid="5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left)">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wipe(left)">
                                      <p:cBhvr>
                                        <p:cTn id="29" dur="500"/>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wipe(left)">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left)">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56" grpId="0"/>
      <p:bldP spid="57" grpId="0"/>
      <p:bldP spid="7" grpId="0"/>
      <p:bldP spid="3" grpId="0" bldLvl="2"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450847" y="2438399"/>
            <a:ext cx="3587753" cy="533400"/>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THE EFFECT OF TECHNOLOGICAL IMPROVEMENT</a:t>
            </a:r>
            <a:endParaRPr lang="en-US" sz="1600" b="1" dirty="0">
              <a:latin typeface="Arial" panose="020B0604020202020204" pitchFamily="34" charset="0"/>
            </a:endParaRPr>
          </a:p>
        </p:txBody>
      </p:sp>
      <p:sp>
        <p:nvSpPr>
          <p:cNvPr id="11" name="Rectangle 10"/>
          <p:cNvSpPr>
            <a:spLocks noChangeArrowheads="1"/>
          </p:cNvSpPr>
          <p:nvPr/>
        </p:nvSpPr>
        <p:spPr bwMode="auto">
          <a:xfrm>
            <a:off x="450850" y="2114549"/>
            <a:ext cx="13636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6.2</a:t>
            </a:r>
            <a:endParaRPr lang="en-US" sz="2000" b="1" dirty="0">
              <a:solidFill>
                <a:srgbClr val="ED1B2F"/>
              </a:solidFill>
              <a:latin typeface="Arial" panose="020B0604020202020204" pitchFamily="34" charset="0"/>
            </a:endParaRPr>
          </a:p>
        </p:txBody>
      </p:sp>
      <p:grpSp>
        <p:nvGrpSpPr>
          <p:cNvPr id="27" name="Group 26"/>
          <p:cNvGrpSpPr/>
          <p:nvPr/>
        </p:nvGrpSpPr>
        <p:grpSpPr bwMode="auto">
          <a:xfrm>
            <a:off x="4293748" y="5695950"/>
            <a:ext cx="4712140" cy="220663"/>
            <a:chOff x="3657600" y="1678781"/>
            <a:chExt cx="4800600" cy="152400"/>
          </a:xfrm>
        </p:grpSpPr>
        <p:cxnSp>
          <p:nvCxnSpPr>
            <p:cNvPr id="28" name="Straight Connector 27"/>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0" name="Group 29"/>
          <p:cNvGrpSpPr/>
          <p:nvPr/>
        </p:nvGrpSpPr>
        <p:grpSpPr bwMode="auto">
          <a:xfrm>
            <a:off x="4244096" y="1933575"/>
            <a:ext cx="99303" cy="3873500"/>
            <a:chOff x="3574256" y="2209800"/>
            <a:chExt cx="152400" cy="4114800"/>
          </a:xfrm>
        </p:grpSpPr>
        <p:cxnSp>
          <p:nvCxnSpPr>
            <p:cNvPr id="31"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3" name="Group 32"/>
          <p:cNvGrpSpPr/>
          <p:nvPr/>
        </p:nvGrpSpPr>
        <p:grpSpPr bwMode="auto">
          <a:xfrm>
            <a:off x="457200" y="5227637"/>
            <a:ext cx="3836548" cy="163512"/>
            <a:chOff x="457199" y="5791200"/>
            <a:chExt cx="3193257" cy="152400"/>
          </a:xfrm>
        </p:grpSpPr>
        <p:cxnSp>
          <p:nvCxnSpPr>
            <p:cNvPr id="34"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5"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
        <p:nvSpPr>
          <p:cNvPr id="36" name="Rectangle 8"/>
          <p:cNvSpPr>
            <a:spLocks noChangeArrowheads="1"/>
          </p:cNvSpPr>
          <p:nvPr/>
        </p:nvSpPr>
        <p:spPr bwMode="auto">
          <a:xfrm>
            <a:off x="450846" y="2971799"/>
            <a:ext cx="3693947" cy="22113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600" dirty="0">
                <a:latin typeface="Arial" panose="020B0604020202020204" pitchFamily="34" charset="0"/>
              </a:rPr>
              <a:t>Labor productivity (output per unit of labor) can increase if there are improvements in technology, even though any given production process exhibits diminishing returns to labor. </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As we move from point </a:t>
            </a:r>
            <a:r>
              <a:rPr lang="en-US" sz="1600" i="1" dirty="0">
                <a:latin typeface="Arial" panose="020B0604020202020204" pitchFamily="34" charset="0"/>
              </a:rPr>
              <a:t>A</a:t>
            </a:r>
            <a:r>
              <a:rPr lang="en-US" sz="1600" dirty="0">
                <a:latin typeface="Arial" panose="020B0604020202020204" pitchFamily="34" charset="0"/>
              </a:rPr>
              <a:t> on curve </a:t>
            </a:r>
            <a:r>
              <a:rPr lang="en-US" sz="1600" i="1" dirty="0">
                <a:latin typeface="Arial" panose="020B0604020202020204" pitchFamily="34" charset="0"/>
              </a:rPr>
              <a:t>O</a:t>
            </a:r>
            <a:r>
              <a:rPr lang="en-US" sz="1600" baseline="-25000" dirty="0">
                <a:latin typeface="Arial" panose="020B0604020202020204" pitchFamily="34" charset="0"/>
              </a:rPr>
              <a:t>1</a:t>
            </a:r>
            <a:r>
              <a:rPr lang="en-US" sz="1600" dirty="0">
                <a:latin typeface="Arial" panose="020B0604020202020204" pitchFamily="34" charset="0"/>
              </a:rPr>
              <a:t> to </a:t>
            </a:r>
            <a:r>
              <a:rPr lang="en-US" sz="1600" i="1" dirty="0">
                <a:latin typeface="Arial" panose="020B0604020202020204" pitchFamily="34" charset="0"/>
              </a:rPr>
              <a:t>B</a:t>
            </a:r>
            <a:r>
              <a:rPr lang="en-US" sz="1600" dirty="0">
                <a:latin typeface="Arial" panose="020B0604020202020204" pitchFamily="34" charset="0"/>
              </a:rPr>
              <a:t> on curve </a:t>
            </a:r>
            <a:r>
              <a:rPr lang="en-US" sz="1600" i="1" dirty="0">
                <a:latin typeface="Arial" panose="020B0604020202020204" pitchFamily="34" charset="0"/>
              </a:rPr>
              <a:t>O</a:t>
            </a:r>
            <a:r>
              <a:rPr lang="en-US" sz="1600" baseline="-25000" dirty="0">
                <a:latin typeface="Arial" panose="020B0604020202020204" pitchFamily="34" charset="0"/>
              </a:rPr>
              <a:t>2</a:t>
            </a:r>
            <a:r>
              <a:rPr lang="en-US" sz="1600" dirty="0">
                <a:latin typeface="Arial" panose="020B0604020202020204" pitchFamily="34" charset="0"/>
              </a:rPr>
              <a:t> to </a:t>
            </a:r>
            <a:r>
              <a:rPr lang="en-US" sz="1600" i="1" dirty="0">
                <a:latin typeface="Arial" panose="020B0604020202020204" pitchFamily="34" charset="0"/>
              </a:rPr>
              <a:t>C</a:t>
            </a:r>
            <a:r>
              <a:rPr lang="en-US" sz="1600" dirty="0">
                <a:latin typeface="Arial" panose="020B0604020202020204" pitchFamily="34" charset="0"/>
              </a:rPr>
              <a:t> on curve </a:t>
            </a:r>
            <a:r>
              <a:rPr lang="en-US" sz="1600" i="1" dirty="0">
                <a:latin typeface="Arial" panose="020B0604020202020204" pitchFamily="34" charset="0"/>
              </a:rPr>
              <a:t>O</a:t>
            </a:r>
            <a:r>
              <a:rPr lang="en-US" sz="1600" baseline="-25000" dirty="0">
                <a:latin typeface="Arial" panose="020B0604020202020204" pitchFamily="34" charset="0"/>
              </a:rPr>
              <a:t>3</a:t>
            </a:r>
            <a:r>
              <a:rPr lang="en-US" sz="1600" dirty="0">
                <a:latin typeface="Arial" panose="020B0604020202020204" pitchFamily="34" charset="0"/>
              </a:rPr>
              <a:t> over time, labor productivity increases.</a:t>
            </a:r>
            <a:endParaRPr lang="en-US" sz="1600" dirty="0">
              <a:latin typeface="Arial" panose="020B0604020202020204" pitchFamily="34" charset="0"/>
            </a:endParaRPr>
          </a:p>
        </p:txBody>
      </p:sp>
      <p:pic>
        <p:nvPicPr>
          <p:cNvPr id="39" name="Picture 13" descr="fi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313" y="1981200"/>
            <a:ext cx="45720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1981200"/>
            <a:ext cx="45720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5" descr="fig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13" y="1981200"/>
            <a:ext cx="45720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fig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5313" y="1981200"/>
            <a:ext cx="45720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7" descr="fig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5313" y="1981200"/>
            <a:ext cx="45720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9" descr="fig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5313" y="1981200"/>
            <a:ext cx="45720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0" descr="fig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5313" y="1981200"/>
            <a:ext cx="4572000" cy="371475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52"/>
          <p:cNvSpPr txBox="1">
            <a:spLocks noChangeArrowheads="1"/>
          </p:cNvSpPr>
          <p:nvPr/>
        </p:nvSpPr>
        <p:spPr bwMode="auto">
          <a:xfrm>
            <a:off x="457200" y="0"/>
            <a:ext cx="73751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The Law of Diminishing Marginal Returns</a:t>
            </a:r>
            <a:endParaRPr lang="en-US" sz="2000" b="1" dirty="0">
              <a:solidFill>
                <a:srgbClr val="950057"/>
              </a:solidFill>
              <a:latin typeface="Arial" panose="020B0604020202020204" pitchFamily="34" charset="0"/>
            </a:endParaRPr>
          </a:p>
        </p:txBody>
      </p:sp>
      <p:sp>
        <p:nvSpPr>
          <p:cNvPr id="23" name="Text Box 53"/>
          <p:cNvSpPr txBox="1">
            <a:spLocks noChangeArrowheads="1"/>
          </p:cNvSpPr>
          <p:nvPr/>
        </p:nvSpPr>
        <p:spPr bwMode="auto">
          <a:xfrm>
            <a:off x="444500" y="838200"/>
            <a:ext cx="82423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285750" eaLnBrk="1" hangingPunct="1">
              <a:buClr>
                <a:schemeClr val="bg2"/>
              </a:buClr>
              <a:tabLst>
                <a:tab pos="4343400" algn="l"/>
              </a:tabLst>
            </a:pPr>
            <a:r>
              <a:rPr lang="en-US" b="1" dirty="0" smtClean="0">
                <a:solidFill>
                  <a:schemeClr val="bg2"/>
                </a:solidFill>
              </a:rPr>
              <a:t>●</a:t>
            </a:r>
            <a:r>
              <a:rPr lang="en-US" b="1" dirty="0">
                <a:solidFill>
                  <a:srgbClr val="382344"/>
                </a:solidFill>
              </a:rPr>
              <a:t> </a:t>
            </a:r>
            <a:r>
              <a:rPr lang="en-US" b="1" dirty="0" smtClean="0">
                <a:solidFill>
                  <a:srgbClr val="382344"/>
                </a:solidFill>
                <a:latin typeface="+mn-lt"/>
              </a:rPr>
              <a:t>law </a:t>
            </a:r>
            <a:r>
              <a:rPr lang="en-US" b="1" dirty="0">
                <a:solidFill>
                  <a:srgbClr val="382344"/>
                </a:solidFill>
                <a:latin typeface="+mn-lt"/>
              </a:rPr>
              <a:t>of diminishing </a:t>
            </a:r>
            <a:r>
              <a:rPr lang="en-US" b="1" dirty="0" smtClean="0">
                <a:solidFill>
                  <a:srgbClr val="382344"/>
                </a:solidFill>
                <a:latin typeface="+mn-lt"/>
              </a:rPr>
              <a:t>marginal returns	</a:t>
            </a:r>
            <a:r>
              <a:rPr lang="en-US" dirty="0" smtClean="0">
                <a:solidFill>
                  <a:srgbClr val="2A5CAA"/>
                </a:solidFill>
                <a:latin typeface="Arial" panose="020B0604020202020204" pitchFamily="34" charset="0"/>
              </a:rPr>
              <a:t>Principle </a:t>
            </a:r>
            <a:r>
              <a:rPr lang="en-US" dirty="0">
                <a:solidFill>
                  <a:srgbClr val="2A5CAA"/>
                </a:solidFill>
                <a:latin typeface="Arial" panose="020B0604020202020204" pitchFamily="34" charset="0"/>
              </a:rPr>
              <a:t>that </a:t>
            </a:r>
            <a:r>
              <a:rPr lang="en-US" dirty="0" smtClean="0">
                <a:solidFill>
                  <a:srgbClr val="2A5CAA"/>
                </a:solidFill>
                <a:latin typeface="Arial" panose="020B0604020202020204" pitchFamily="34" charset="0"/>
              </a:rPr>
              <a:t>as the </a:t>
            </a:r>
            <a:r>
              <a:rPr lang="en-US" dirty="0">
                <a:solidFill>
                  <a:srgbClr val="2A5CAA"/>
                </a:solidFill>
                <a:latin typeface="Arial" panose="020B0604020202020204" pitchFamily="34" charset="0"/>
              </a:rPr>
              <a:t>use </a:t>
            </a:r>
            <a:r>
              <a:rPr lang="en-US" dirty="0" smtClean="0">
                <a:solidFill>
                  <a:srgbClr val="2A5CAA"/>
                </a:solidFill>
                <a:latin typeface="Arial" panose="020B0604020202020204" pitchFamily="34" charset="0"/>
              </a:rPr>
              <a:t>of</a:t>
            </a:r>
            <a:br>
              <a:rPr lang="en-US" dirty="0" smtClean="0">
                <a:solidFill>
                  <a:srgbClr val="2A5CAA"/>
                </a:solidFill>
                <a:latin typeface="Arial" panose="020B0604020202020204" pitchFamily="34" charset="0"/>
              </a:rPr>
            </a:br>
            <a:r>
              <a:rPr lang="en-US" dirty="0" smtClean="0">
                <a:solidFill>
                  <a:srgbClr val="2A5CAA"/>
                </a:solidFill>
                <a:latin typeface="Arial" panose="020B0604020202020204" pitchFamily="34" charset="0"/>
              </a:rPr>
              <a:t>an input increases with </a:t>
            </a:r>
            <a:r>
              <a:rPr lang="en-US" dirty="0">
                <a:solidFill>
                  <a:srgbClr val="2A5CAA"/>
                </a:solidFill>
                <a:latin typeface="Arial" panose="020B0604020202020204" pitchFamily="34" charset="0"/>
              </a:rPr>
              <a:t>other inputs fixed, </a:t>
            </a:r>
            <a:r>
              <a:rPr lang="en-US" dirty="0" smtClean="0">
                <a:solidFill>
                  <a:srgbClr val="2A5CAA"/>
                </a:solidFill>
                <a:latin typeface="Arial" panose="020B0604020202020204" pitchFamily="34" charset="0"/>
              </a:rPr>
              <a:t>the resulting </a:t>
            </a:r>
            <a:r>
              <a:rPr lang="en-US" dirty="0">
                <a:solidFill>
                  <a:srgbClr val="2A5CAA"/>
                </a:solidFill>
                <a:latin typeface="Arial" panose="020B0604020202020204" pitchFamily="34" charset="0"/>
              </a:rPr>
              <a:t>additions to output </a:t>
            </a:r>
            <a:r>
              <a:rPr lang="en-US" dirty="0" smtClean="0">
                <a:solidFill>
                  <a:srgbClr val="2A5CAA"/>
                </a:solidFill>
                <a:latin typeface="Arial" panose="020B0604020202020204" pitchFamily="34" charset="0"/>
              </a:rPr>
              <a:t>will eventually </a:t>
            </a:r>
            <a:r>
              <a:rPr lang="en-US" dirty="0">
                <a:solidFill>
                  <a:srgbClr val="2A5CAA"/>
                </a:solidFill>
                <a:latin typeface="Arial" panose="020B0604020202020204" pitchFamily="34" charset="0"/>
              </a:rPr>
              <a:t>decrease.</a:t>
            </a:r>
            <a:endParaRPr lang="en-US" dirty="0">
              <a:solidFill>
                <a:srgbClr val="2A5CAA"/>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6">
                                            <p:bg/>
                                          </p:spTgt>
                                        </p:tgtEl>
                                        <p:attrNameLst>
                                          <p:attrName>style.visibility</p:attrName>
                                        </p:attrNameLst>
                                      </p:cBhvr>
                                      <p:to>
                                        <p:strVal val="visible"/>
                                      </p:to>
                                    </p:set>
                                    <p:animEffect transition="in" filter="wipe(left)">
                                      <p:cBhvr>
                                        <p:cTn id="32" dur="500"/>
                                        <p:tgtEl>
                                          <p:spTgt spid="36">
                                            <p:bg/>
                                          </p:spTgt>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36">
                                            <p:txEl>
                                              <p:pRg st="0" end="0"/>
                                            </p:txEl>
                                          </p:spTgt>
                                        </p:tgtEl>
                                        <p:attrNameLst>
                                          <p:attrName>style.visibility</p:attrName>
                                        </p:attrNameLst>
                                      </p:cBhvr>
                                      <p:to>
                                        <p:strVal val="visible"/>
                                      </p:to>
                                    </p:set>
                                    <p:animEffect transition="in" filter="wipe(left)">
                                      <p:cBhvr>
                                        <p:cTn id="36" dur="500"/>
                                        <p:tgtEl>
                                          <p:spTgt spid="36">
                                            <p:txEl>
                                              <p:pRg st="0" end="0"/>
                                            </p:txEl>
                                          </p:spTgt>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1000"/>
                                        <p:tgtEl>
                                          <p:spTgt spid="40"/>
                                        </p:tgtEl>
                                      </p:cBhvr>
                                    </p:animEffect>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1000"/>
                                        <p:tgtEl>
                                          <p:spTgt spid="41"/>
                                        </p:tgtEl>
                                      </p:cBhvr>
                                    </p:animEffect>
                                  </p:childTnLst>
                                </p:cTn>
                              </p:par>
                            </p:childTnLst>
                          </p:cTn>
                        </p:par>
                        <p:par>
                          <p:cTn id="49" fill="hold">
                            <p:stCondLst>
                              <p:cond delay="5500"/>
                            </p:stCondLst>
                            <p:childTnLst>
                              <p:par>
                                <p:cTn id="50" presetID="22" presetClass="entr" presetSubtype="8"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1000"/>
                                        <p:tgtEl>
                                          <p:spTgt spid="42"/>
                                        </p:tgtEl>
                                      </p:cBhvr>
                                    </p:animEffect>
                                  </p:childTnLst>
                                </p:cTn>
                              </p:par>
                            </p:childTnLst>
                          </p:cTn>
                        </p:par>
                        <p:par>
                          <p:cTn id="53" fill="hold">
                            <p:stCondLst>
                              <p:cond delay="6500"/>
                            </p:stCondLst>
                            <p:childTnLst>
                              <p:par>
                                <p:cTn id="54" presetID="22" presetClass="entr" presetSubtype="8" fill="hold"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1000"/>
                                        <p:tgtEl>
                                          <p:spTgt spid="43"/>
                                        </p:tgtEl>
                                      </p:cBhvr>
                                    </p:animEffect>
                                  </p:childTnLst>
                                </p:cTn>
                              </p:par>
                            </p:childTnLst>
                          </p:cTn>
                        </p:par>
                        <p:par>
                          <p:cTn id="57" fill="hold">
                            <p:stCondLst>
                              <p:cond delay="7500"/>
                            </p:stCondLst>
                            <p:childTnLst>
                              <p:par>
                                <p:cTn id="58" presetID="22" presetClass="entr" presetSubtype="8"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1000"/>
                                        <p:tgtEl>
                                          <p:spTgt spid="44"/>
                                        </p:tgtEl>
                                      </p:cBhvr>
                                    </p:animEffect>
                                  </p:childTnLst>
                                </p:cTn>
                              </p:par>
                            </p:childTnLst>
                          </p:cTn>
                        </p:par>
                        <p:par>
                          <p:cTn id="61" fill="hold">
                            <p:stCondLst>
                              <p:cond delay="8500"/>
                            </p:stCondLst>
                            <p:childTnLst>
                              <p:par>
                                <p:cTn id="62" presetID="22" presetClass="entr" presetSubtype="8" fill="hold"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left)">
                                      <p:cBhvr>
                                        <p:cTn id="64" dur="1000"/>
                                        <p:tgtEl>
                                          <p:spTgt spid="45"/>
                                        </p:tgtEl>
                                      </p:cBhvr>
                                    </p:animEffect>
                                  </p:childTnLst>
                                </p:cTn>
                              </p:par>
                            </p:childTnLst>
                          </p:cTn>
                        </p:par>
                        <p:par>
                          <p:cTn id="65" fill="hold">
                            <p:stCondLst>
                              <p:cond delay="9500"/>
                            </p:stCondLst>
                            <p:childTnLst>
                              <p:par>
                                <p:cTn id="66" presetID="22" presetClass="entr" presetSubtype="8" fill="hold" grpId="0" nodeType="afterEffect">
                                  <p:stCondLst>
                                    <p:cond delay="0"/>
                                  </p:stCondLst>
                                  <p:childTnLst>
                                    <p:set>
                                      <p:cBhvr>
                                        <p:cTn id="67" dur="1" fill="hold">
                                          <p:stCondLst>
                                            <p:cond delay="0"/>
                                          </p:stCondLst>
                                        </p:cTn>
                                        <p:tgtEl>
                                          <p:spTgt spid="36">
                                            <p:txEl>
                                              <p:pRg st="1" end="1"/>
                                            </p:txEl>
                                          </p:spTgt>
                                        </p:tgtEl>
                                        <p:attrNameLst>
                                          <p:attrName>style.visibility</p:attrName>
                                        </p:attrNameLst>
                                      </p:cBhvr>
                                      <p:to>
                                        <p:strVal val="visible"/>
                                      </p:to>
                                    </p:set>
                                    <p:animEffect transition="in" filter="wipe(left)">
                                      <p:cBhvr>
                                        <p:cTn id="68" dur="500"/>
                                        <p:tgtEl>
                                          <p:spTgt spid="36">
                                            <p:txEl>
                                              <p:pRg st="1" end="1"/>
                                            </p:txEl>
                                          </p:spTgt>
                                        </p:tgtEl>
                                      </p:cBhvr>
                                    </p:animEffect>
                                  </p:childTnLst>
                                </p:cTn>
                              </p:par>
                            </p:childTnLst>
                          </p:cTn>
                        </p:par>
                        <p:par>
                          <p:cTn id="69" fill="hold">
                            <p:stCondLst>
                              <p:cond delay="10000"/>
                            </p:stCondLst>
                            <p:childTnLst>
                              <p:par>
                                <p:cTn id="70" presetID="22" presetClass="entr" presetSubtype="2"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right)">
                                      <p:cBhvr>
                                        <p:cTn id="7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6" grpId="0" animBg="1" uiExpand="1" build="p"/>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3"/>
          <p:cNvSpPr>
            <a:spLocks noChangeArrowheads="1"/>
          </p:cNvSpPr>
          <p:nvPr/>
        </p:nvSpPr>
        <p:spPr bwMode="auto">
          <a:xfrm>
            <a:off x="0" y="0"/>
            <a:ext cx="9144000" cy="6553200"/>
          </a:xfrm>
          <a:prstGeom prst="rect">
            <a:avLst/>
          </a:prstGeom>
          <a:solidFill>
            <a:srgbClr val="FFF2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15" name="Rectangle 14"/>
          <p:cNvSpPr/>
          <p:nvPr/>
        </p:nvSpPr>
        <p:spPr bwMode="auto">
          <a:xfrm>
            <a:off x="4724400" y="2992266"/>
            <a:ext cx="4248148" cy="33962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290830" algn="l" defTabSz="914400" rtl="0" eaLnBrk="1" fontAlgn="base" latinLnBrk="0" hangingPunct="1">
              <a:lnSpc>
                <a:spcPct val="100000"/>
              </a:lnSpc>
              <a:spcBef>
                <a:spcPct val="0"/>
              </a:spcBef>
              <a:spcAft>
                <a:spcPct val="0"/>
              </a:spcAft>
              <a:buClrTx/>
              <a:buSzTx/>
              <a:buFontTx/>
              <a:buAutoNum type="arabicPeriod"/>
            </a:pPr>
            <a:endParaRPr kumimoji="0" lang="en-US" sz="1800" b="0" i="0" u="none" strike="noStrike" cap="none" normalizeH="0" baseline="0" smtClean="0">
              <a:ln>
                <a:noFill/>
              </a:ln>
              <a:solidFill>
                <a:schemeClr val="tx1"/>
              </a:solidFill>
              <a:effectLst/>
              <a:latin typeface="Palatino" pitchFamily="2" charset="0"/>
            </a:endParaRPr>
          </a:p>
        </p:txBody>
      </p:sp>
      <p:sp>
        <p:nvSpPr>
          <p:cNvPr id="11" name="TextBox 10"/>
          <p:cNvSpPr txBox="1">
            <a:spLocks noChangeArrowheads="1"/>
          </p:cNvSpPr>
          <p:nvPr/>
        </p:nvSpPr>
        <p:spPr bwMode="auto">
          <a:xfrm>
            <a:off x="445015" y="685800"/>
            <a:ext cx="5041385"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r>
              <a:rPr lang="en-US" dirty="0" smtClean="0">
                <a:latin typeface="+mn-lt"/>
              </a:rPr>
              <a:t>Do increases in health care expenditures</a:t>
            </a:r>
            <a:br>
              <a:rPr lang="en-US" dirty="0" smtClean="0">
                <a:latin typeface="+mn-lt"/>
              </a:rPr>
            </a:br>
            <a:r>
              <a:rPr lang="en-US" dirty="0" smtClean="0">
                <a:latin typeface="+mn-lt"/>
              </a:rPr>
              <a:t>reflect increases in output </a:t>
            </a:r>
            <a:r>
              <a:rPr lang="en-US" dirty="0">
                <a:latin typeface="+mn-lt"/>
              </a:rPr>
              <a:t>or do they </a:t>
            </a:r>
            <a:r>
              <a:rPr lang="en-US" dirty="0" smtClean="0">
                <a:latin typeface="+mn-lt"/>
              </a:rPr>
              <a:t>reflect</a:t>
            </a:r>
            <a:br>
              <a:rPr lang="en-US" dirty="0" smtClean="0">
                <a:latin typeface="+mn-lt"/>
              </a:rPr>
            </a:br>
            <a:r>
              <a:rPr lang="en-US" dirty="0" smtClean="0">
                <a:latin typeface="+mn-lt"/>
              </a:rPr>
              <a:t>inefficiencies in </a:t>
            </a:r>
            <a:r>
              <a:rPr lang="en-US" dirty="0">
                <a:latin typeface="+mn-lt"/>
              </a:rPr>
              <a:t>the </a:t>
            </a:r>
            <a:r>
              <a:rPr lang="en-US" dirty="0" smtClean="0">
                <a:latin typeface="+mn-lt"/>
              </a:rPr>
              <a:t>production process?</a:t>
            </a:r>
            <a:endParaRPr lang="en-US" dirty="0" smtClean="0">
              <a:latin typeface="+mn-lt"/>
            </a:endParaRPr>
          </a:p>
          <a:p>
            <a:endParaRPr lang="en-US" sz="900" dirty="0">
              <a:latin typeface="+mn-lt"/>
            </a:endParaRPr>
          </a:p>
          <a:p>
            <a:r>
              <a:rPr lang="en-US" dirty="0">
                <a:latin typeface="+mn-lt"/>
              </a:rPr>
              <a:t>The United States is relatively </a:t>
            </a:r>
            <a:r>
              <a:rPr lang="en-US" dirty="0" smtClean="0">
                <a:latin typeface="+mn-lt"/>
              </a:rPr>
              <a:t>wealthy, and </a:t>
            </a:r>
            <a:r>
              <a:rPr lang="en-US" dirty="0">
                <a:latin typeface="+mn-lt"/>
              </a:rPr>
              <a:t>it is natural for consumer preferences </a:t>
            </a:r>
            <a:r>
              <a:rPr lang="en-US" dirty="0" smtClean="0">
                <a:latin typeface="+mn-lt"/>
              </a:rPr>
              <a:t>to shift toward </a:t>
            </a:r>
            <a:r>
              <a:rPr lang="en-US" dirty="0">
                <a:latin typeface="+mn-lt"/>
              </a:rPr>
              <a:t>more health care as incomes grow. </a:t>
            </a:r>
            <a:r>
              <a:rPr lang="en-US" dirty="0" smtClean="0">
                <a:latin typeface="+mn-lt"/>
              </a:rPr>
              <a:t>However, it may be </a:t>
            </a:r>
            <a:r>
              <a:rPr lang="en-US" dirty="0">
                <a:latin typeface="+mn-lt"/>
              </a:rPr>
              <a:t>that the production of health care in the </a:t>
            </a:r>
            <a:r>
              <a:rPr lang="en-US" dirty="0" smtClean="0">
                <a:latin typeface="+mn-lt"/>
              </a:rPr>
              <a:t>United States </a:t>
            </a:r>
            <a:r>
              <a:rPr lang="en-US" dirty="0">
                <a:latin typeface="+mn-lt"/>
              </a:rPr>
              <a:t>is </a:t>
            </a:r>
            <a:r>
              <a:rPr lang="en-US" dirty="0" smtClean="0">
                <a:latin typeface="+mn-lt"/>
              </a:rPr>
              <a:t>inefficient.</a:t>
            </a:r>
            <a:endParaRPr lang="en-US" dirty="0">
              <a:latin typeface="+mn-lt"/>
            </a:endParaRPr>
          </a:p>
        </p:txBody>
      </p:sp>
      <p:sp>
        <p:nvSpPr>
          <p:cNvPr id="12" name="Rectangle 6"/>
          <p:cNvSpPr>
            <a:spLocks noChangeArrowheads="1"/>
          </p:cNvSpPr>
          <p:nvPr/>
        </p:nvSpPr>
        <p:spPr bwMode="auto">
          <a:xfrm>
            <a:off x="457200" y="66675"/>
            <a:ext cx="1847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dirty="0">
                <a:solidFill>
                  <a:srgbClr val="007CB2"/>
                </a:solidFill>
                <a:latin typeface="Arial" panose="020B0604020202020204" pitchFamily="34" charset="0"/>
              </a:rPr>
              <a:t>EXAMPLE </a:t>
            </a:r>
            <a:r>
              <a:rPr lang="en-US" sz="2000" dirty="0" smtClean="0">
                <a:solidFill>
                  <a:srgbClr val="007CB2"/>
                </a:solidFill>
                <a:latin typeface="Arial" panose="020B0604020202020204" pitchFamily="34" charset="0"/>
              </a:rPr>
              <a:t>6.1 </a:t>
            </a:r>
            <a:endParaRPr lang="en-US" sz="2000" dirty="0">
              <a:solidFill>
                <a:srgbClr val="007CB2"/>
              </a:solidFill>
              <a:latin typeface="Arial" panose="020B0604020202020204" pitchFamily="34" charset="0"/>
            </a:endParaRPr>
          </a:p>
        </p:txBody>
      </p:sp>
      <p:cxnSp>
        <p:nvCxnSpPr>
          <p:cNvPr id="13" name="Straight Connector 12"/>
          <p:cNvCxnSpPr>
            <a:cxnSpLocks noChangeShapeType="1"/>
          </p:cNvCxnSpPr>
          <p:nvPr/>
        </p:nvCxnSpPr>
        <p:spPr bwMode="auto">
          <a:xfrm flipH="1">
            <a:off x="515256" y="523875"/>
            <a:ext cx="1752600" cy="0"/>
          </a:xfrm>
          <a:prstGeom prst="line">
            <a:avLst/>
          </a:prstGeom>
          <a:noFill/>
          <a:ln w="50800" algn="ctr">
            <a:solidFill>
              <a:srgbClr val="007CB2"/>
            </a:solidFill>
            <a:round/>
          </a:ln>
          <a:extLst>
            <a:ext uri="{909E8E84-426E-40DD-AFC4-6F175D3DCCD1}">
              <a14:hiddenFill xmlns:a14="http://schemas.microsoft.com/office/drawing/2010/main">
                <a:noFill/>
              </a14:hiddenFill>
            </a:ext>
          </a:extLst>
        </p:spPr>
      </p:cxnSp>
      <p:sp>
        <p:nvSpPr>
          <p:cNvPr id="14" name="Rectangle 6"/>
          <p:cNvSpPr>
            <a:spLocks noChangeArrowheads="1"/>
          </p:cNvSpPr>
          <p:nvPr/>
        </p:nvSpPr>
        <p:spPr bwMode="auto">
          <a:xfrm>
            <a:off x="2362200" y="1"/>
            <a:ext cx="647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b="1" dirty="0" smtClean="0">
                <a:solidFill>
                  <a:srgbClr val="007CB2"/>
                </a:solidFill>
                <a:latin typeface="Arial" panose="020B0604020202020204" pitchFamily="34" charset="0"/>
              </a:rPr>
              <a:t>A PRODUCTION FUNCTION FOR HEALTH CARE</a:t>
            </a:r>
            <a:endParaRPr lang="en-US" sz="2000" b="1" dirty="0">
              <a:solidFill>
                <a:srgbClr val="007CB2"/>
              </a:solidFill>
              <a:latin typeface="Arial" panose="020B0604020202020204" pitchFamily="34" charset="0"/>
            </a:endParaRPr>
          </a:p>
        </p:txBody>
      </p:sp>
      <p:cxnSp>
        <p:nvCxnSpPr>
          <p:cNvPr id="7" name="Straight Connector 6"/>
          <p:cNvCxnSpPr/>
          <p:nvPr/>
        </p:nvCxnSpPr>
        <p:spPr bwMode="auto">
          <a:xfrm>
            <a:off x="0" y="6553200"/>
            <a:ext cx="9144000" cy="0"/>
          </a:xfrm>
          <a:prstGeom prst="line">
            <a:avLst/>
          </a:prstGeom>
          <a:noFill/>
          <a:ln w="34925">
            <a:solidFill>
              <a:srgbClr val="F4792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86698" y="695327"/>
            <a:ext cx="3304901" cy="22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5"/>
          <p:cNvSpPr>
            <a:spLocks noChangeArrowheads="1"/>
          </p:cNvSpPr>
          <p:nvPr/>
        </p:nvSpPr>
        <p:spPr bwMode="auto">
          <a:xfrm>
            <a:off x="457200" y="3472541"/>
            <a:ext cx="3467100" cy="574042"/>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A PRODUCTION FUNCTION FOR HEALTH CARE</a:t>
            </a:r>
            <a:endParaRPr lang="en-US" sz="1600" b="1" dirty="0">
              <a:latin typeface="Arial" panose="020B0604020202020204" pitchFamily="34" charset="0"/>
            </a:endParaRPr>
          </a:p>
        </p:txBody>
      </p:sp>
      <p:sp>
        <p:nvSpPr>
          <p:cNvPr id="18" name="Rectangle 10"/>
          <p:cNvSpPr>
            <a:spLocks noChangeArrowheads="1"/>
          </p:cNvSpPr>
          <p:nvPr/>
        </p:nvSpPr>
        <p:spPr bwMode="auto">
          <a:xfrm>
            <a:off x="457200" y="3124200"/>
            <a:ext cx="1905000" cy="3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6.3</a:t>
            </a:r>
            <a:endParaRPr lang="en-US" sz="2000" b="1" dirty="0">
              <a:solidFill>
                <a:srgbClr val="ED1B2F"/>
              </a:solidFill>
              <a:latin typeface="Arial" panose="020B0604020202020204" pitchFamily="34" charset="0"/>
            </a:endParaRPr>
          </a:p>
        </p:txBody>
      </p:sp>
      <p:grpSp>
        <p:nvGrpSpPr>
          <p:cNvPr id="19" name="Group 18"/>
          <p:cNvGrpSpPr/>
          <p:nvPr/>
        </p:nvGrpSpPr>
        <p:grpSpPr bwMode="auto">
          <a:xfrm>
            <a:off x="4724400" y="6372225"/>
            <a:ext cx="4343400" cy="123826"/>
            <a:chOff x="3657600" y="1678781"/>
            <a:chExt cx="4800600" cy="152400"/>
          </a:xfrm>
        </p:grpSpPr>
        <p:cxnSp>
          <p:nvCxnSpPr>
            <p:cNvPr id="20" name="Straight Connector 19"/>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22" name="Group 21"/>
          <p:cNvGrpSpPr/>
          <p:nvPr/>
        </p:nvGrpSpPr>
        <p:grpSpPr bwMode="auto">
          <a:xfrm>
            <a:off x="4681537" y="2978497"/>
            <a:ext cx="85726" cy="3452294"/>
            <a:chOff x="3574256" y="2209800"/>
            <a:chExt cx="152400" cy="4114800"/>
          </a:xfrm>
        </p:grpSpPr>
        <p:cxnSp>
          <p:nvCxnSpPr>
            <p:cNvPr id="23"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24" name="Straight Connector 23"/>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25" name="Group 24"/>
          <p:cNvGrpSpPr/>
          <p:nvPr/>
        </p:nvGrpSpPr>
        <p:grpSpPr bwMode="auto">
          <a:xfrm>
            <a:off x="442643" y="6319838"/>
            <a:ext cx="4280417" cy="157162"/>
            <a:chOff x="457199" y="5791200"/>
            <a:chExt cx="3193257" cy="152400"/>
          </a:xfrm>
        </p:grpSpPr>
        <p:cxnSp>
          <p:nvCxnSpPr>
            <p:cNvPr id="26"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27"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
        <p:nvSpPr>
          <p:cNvPr id="3" name="Rectangle 2"/>
          <p:cNvSpPr/>
          <p:nvPr/>
        </p:nvSpPr>
        <p:spPr>
          <a:xfrm>
            <a:off x="445015" y="4044077"/>
            <a:ext cx="4236522" cy="2308324"/>
          </a:xfrm>
          <a:prstGeom prst="rect">
            <a:avLst/>
          </a:prstGeom>
        </p:spPr>
        <p:txBody>
          <a:bodyPr wrap="square">
            <a:spAutoFit/>
          </a:bodyPr>
          <a:lstStyle/>
          <a:p>
            <a:r>
              <a:rPr lang="en-US" dirty="0">
                <a:latin typeface="+mn-lt"/>
              </a:rPr>
              <a:t>Additional expenditures on </a:t>
            </a:r>
            <a:r>
              <a:rPr lang="en-US" dirty="0" smtClean="0">
                <a:latin typeface="+mn-lt"/>
              </a:rPr>
              <a:t>health care </a:t>
            </a:r>
            <a:r>
              <a:rPr lang="en-US" dirty="0">
                <a:latin typeface="+mn-lt"/>
              </a:rPr>
              <a:t>(inputs) increase life </a:t>
            </a:r>
            <a:r>
              <a:rPr lang="en-US" dirty="0" smtClean="0">
                <a:latin typeface="+mn-lt"/>
              </a:rPr>
              <a:t>expectancy (output</a:t>
            </a:r>
            <a:r>
              <a:rPr lang="en-US" dirty="0">
                <a:latin typeface="+mn-lt"/>
              </a:rPr>
              <a:t>) along the </a:t>
            </a:r>
            <a:r>
              <a:rPr lang="en-US" dirty="0" smtClean="0">
                <a:latin typeface="+mn-lt"/>
              </a:rPr>
              <a:t>production frontier.</a:t>
            </a:r>
            <a:endParaRPr lang="en-US" dirty="0" smtClean="0">
              <a:latin typeface="+mn-lt"/>
            </a:endParaRPr>
          </a:p>
          <a:p>
            <a:r>
              <a:rPr lang="en-US" dirty="0" smtClean="0">
                <a:latin typeface="+mn-lt"/>
              </a:rPr>
              <a:t>Points </a:t>
            </a:r>
            <a:r>
              <a:rPr lang="en-US" i="1" dirty="0">
                <a:latin typeface="+mn-lt"/>
              </a:rPr>
              <a:t>A</a:t>
            </a:r>
            <a:r>
              <a:rPr lang="en-US" dirty="0">
                <a:latin typeface="+mn-lt"/>
              </a:rPr>
              <a:t>, </a:t>
            </a:r>
            <a:r>
              <a:rPr lang="en-US" i="1" dirty="0">
                <a:latin typeface="+mn-lt"/>
              </a:rPr>
              <a:t>B</a:t>
            </a:r>
            <a:r>
              <a:rPr lang="en-US" dirty="0">
                <a:latin typeface="+mn-lt"/>
              </a:rPr>
              <a:t>, and </a:t>
            </a:r>
            <a:r>
              <a:rPr lang="en-US" i="1" dirty="0" smtClean="0">
                <a:latin typeface="+mn-lt"/>
              </a:rPr>
              <a:t>C</a:t>
            </a:r>
            <a:r>
              <a:rPr lang="en-US" dirty="0" smtClean="0">
                <a:latin typeface="+mn-lt"/>
              </a:rPr>
              <a:t> represent </a:t>
            </a:r>
            <a:r>
              <a:rPr lang="en-US" dirty="0">
                <a:latin typeface="+mn-lt"/>
              </a:rPr>
              <a:t>points at which </a:t>
            </a:r>
            <a:r>
              <a:rPr lang="en-US" dirty="0" smtClean="0">
                <a:latin typeface="+mn-lt"/>
              </a:rPr>
              <a:t>inputs are </a:t>
            </a:r>
            <a:r>
              <a:rPr lang="en-US" dirty="0">
                <a:latin typeface="+mn-lt"/>
              </a:rPr>
              <a:t>efficiently utilized, </a:t>
            </a:r>
            <a:r>
              <a:rPr lang="en-US" dirty="0" smtClean="0">
                <a:latin typeface="+mn-lt"/>
              </a:rPr>
              <a:t>although there </a:t>
            </a:r>
            <a:r>
              <a:rPr lang="en-US" dirty="0">
                <a:latin typeface="+mn-lt"/>
              </a:rPr>
              <a:t>are diminishing returns </a:t>
            </a:r>
            <a:r>
              <a:rPr lang="en-US" dirty="0" smtClean="0">
                <a:latin typeface="+mn-lt"/>
              </a:rPr>
              <a:t>when moving </a:t>
            </a:r>
            <a:r>
              <a:rPr lang="en-US" dirty="0">
                <a:latin typeface="+mn-lt"/>
              </a:rPr>
              <a:t>from </a:t>
            </a:r>
            <a:r>
              <a:rPr lang="en-US" i="1" dirty="0">
                <a:latin typeface="+mn-lt"/>
              </a:rPr>
              <a:t>B</a:t>
            </a:r>
            <a:r>
              <a:rPr lang="en-US" dirty="0">
                <a:latin typeface="+mn-lt"/>
              </a:rPr>
              <a:t> to </a:t>
            </a:r>
            <a:r>
              <a:rPr lang="en-US" i="1" dirty="0">
                <a:latin typeface="+mn-lt"/>
              </a:rPr>
              <a:t>C</a:t>
            </a:r>
            <a:r>
              <a:rPr lang="en-US" dirty="0">
                <a:latin typeface="+mn-lt"/>
              </a:rPr>
              <a:t>. </a:t>
            </a:r>
            <a:endParaRPr lang="en-US" dirty="0" smtClean="0">
              <a:latin typeface="+mn-lt"/>
            </a:endParaRPr>
          </a:p>
          <a:p>
            <a:r>
              <a:rPr lang="en-US" dirty="0" smtClean="0">
                <a:latin typeface="+mn-lt"/>
              </a:rPr>
              <a:t>Point </a:t>
            </a:r>
            <a:r>
              <a:rPr lang="en-US" i="1" dirty="0">
                <a:latin typeface="+mn-lt"/>
              </a:rPr>
              <a:t>D</a:t>
            </a:r>
            <a:r>
              <a:rPr lang="en-US" dirty="0">
                <a:latin typeface="+mn-lt"/>
              </a:rPr>
              <a:t> is </a:t>
            </a:r>
            <a:r>
              <a:rPr lang="en-US" dirty="0" smtClean="0">
                <a:latin typeface="+mn-lt"/>
              </a:rPr>
              <a:t>a point </a:t>
            </a:r>
            <a:r>
              <a:rPr lang="en-US" dirty="0">
                <a:latin typeface="+mn-lt"/>
              </a:rPr>
              <a:t>of input inefficiency.</a:t>
            </a:r>
            <a:endParaRPr lang="en-US" dirty="0">
              <a:latin typeface="+mn-lt"/>
            </a:endParaRPr>
          </a:p>
        </p:txBody>
      </p:sp>
      <p:pic>
        <p:nvPicPr>
          <p:cNvPr id="1024" name="Picture 10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1" y="2971800"/>
            <a:ext cx="4067175" cy="3429000"/>
          </a:xfrm>
          <a:prstGeom prst="rect">
            <a:avLst/>
          </a:prstGeom>
        </p:spPr>
      </p:pic>
      <p:pic>
        <p:nvPicPr>
          <p:cNvPr id="1025" name="Picture 10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411" y="2971800"/>
            <a:ext cx="4067175" cy="3429000"/>
          </a:xfrm>
          <a:prstGeom prst="rect">
            <a:avLst/>
          </a:prstGeom>
        </p:spPr>
      </p:pic>
      <p:pic>
        <p:nvPicPr>
          <p:cNvPr id="1027" name="Picture 10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411" y="2971800"/>
            <a:ext cx="4067175" cy="3429000"/>
          </a:xfrm>
          <a:prstGeom prst="rect">
            <a:avLst/>
          </a:prstGeom>
        </p:spPr>
      </p:pic>
      <p:pic>
        <p:nvPicPr>
          <p:cNvPr id="1028" name="Picture 10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4411" y="2971800"/>
            <a:ext cx="4067175" cy="3429000"/>
          </a:xfrm>
          <a:prstGeom prst="rect">
            <a:avLst/>
          </a:prstGeom>
        </p:spPr>
      </p:pic>
      <p:pic>
        <p:nvPicPr>
          <p:cNvPr id="1029" name="Picture 10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4411" y="2971800"/>
            <a:ext cx="4067175" cy="3429000"/>
          </a:xfrm>
          <a:prstGeom prst="rect">
            <a:avLst/>
          </a:prstGeom>
        </p:spPr>
      </p:pic>
      <p:pic>
        <p:nvPicPr>
          <p:cNvPr id="1030" name="Picture 10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4411" y="2971800"/>
            <a:ext cx="4067175" cy="3429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8"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wipe(left)">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wipe(left)">
                                      <p:cBhvr>
                                        <p:cTn id="31" dur="500"/>
                                        <p:tgtEl>
                                          <p:spTgt spid="1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2500"/>
                            </p:stCondLst>
                            <p:childTnLst>
                              <p:par>
                                <p:cTn id="54" presetID="22" presetClass="entr" presetSubtype="8" fill="hold" nodeType="afterEffect">
                                  <p:stCondLst>
                                    <p:cond delay="0"/>
                                  </p:stCondLst>
                                  <p:childTnLst>
                                    <p:set>
                                      <p:cBhvr>
                                        <p:cTn id="55" dur="1" fill="hold">
                                          <p:stCondLst>
                                            <p:cond delay="0"/>
                                          </p:stCondLst>
                                        </p:cTn>
                                        <p:tgtEl>
                                          <p:spTgt spid="1024"/>
                                        </p:tgtEl>
                                        <p:attrNameLst>
                                          <p:attrName>style.visibility</p:attrName>
                                        </p:attrNameLst>
                                      </p:cBhvr>
                                      <p:to>
                                        <p:strVal val="visible"/>
                                      </p:to>
                                    </p:set>
                                    <p:animEffect transition="in" filter="wipe(left)">
                                      <p:cBhvr>
                                        <p:cTn id="56" dur="750"/>
                                        <p:tgtEl>
                                          <p:spTgt spid="1024"/>
                                        </p:tgtEl>
                                      </p:cBhvr>
                                    </p:animEffect>
                                  </p:childTnLst>
                                </p:cTn>
                              </p:par>
                            </p:childTnLst>
                          </p:cTn>
                        </p:par>
                        <p:par>
                          <p:cTn id="57" fill="hold">
                            <p:stCondLst>
                              <p:cond delay="3500"/>
                            </p:stCondLst>
                            <p:childTnLst>
                              <p:par>
                                <p:cTn id="58" presetID="22" presetClass="entr" presetSubtype="8" fill="hold" nodeType="afterEffect">
                                  <p:stCondLst>
                                    <p:cond delay="0"/>
                                  </p:stCondLst>
                                  <p:childTnLst>
                                    <p:set>
                                      <p:cBhvr>
                                        <p:cTn id="59" dur="1" fill="hold">
                                          <p:stCondLst>
                                            <p:cond delay="0"/>
                                          </p:stCondLst>
                                        </p:cTn>
                                        <p:tgtEl>
                                          <p:spTgt spid="1025"/>
                                        </p:tgtEl>
                                        <p:attrNameLst>
                                          <p:attrName>style.visibility</p:attrName>
                                        </p:attrNameLst>
                                      </p:cBhvr>
                                      <p:to>
                                        <p:strVal val="visible"/>
                                      </p:to>
                                    </p:set>
                                    <p:animEffect transition="in" filter="wipe(left)">
                                      <p:cBhvr>
                                        <p:cTn id="60" dur="750"/>
                                        <p:tgtEl>
                                          <p:spTgt spid="1025"/>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3">
                                            <p:txEl>
                                              <p:pRg st="0" end="0"/>
                                            </p:txEl>
                                          </p:spTgt>
                                        </p:tgtEl>
                                        <p:attrNameLst>
                                          <p:attrName>style.visibility</p:attrName>
                                        </p:attrNameLst>
                                      </p:cBhvr>
                                      <p:to>
                                        <p:strVal val="visible"/>
                                      </p:to>
                                    </p:set>
                                    <p:animEffect transition="in" filter="wipe(left)">
                                      <p:cBhvr>
                                        <p:cTn id="64" dur="500"/>
                                        <p:tgtEl>
                                          <p:spTgt spid="3">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27"/>
                                        </p:tgtEl>
                                        <p:attrNameLst>
                                          <p:attrName>style.visibility</p:attrName>
                                        </p:attrNameLst>
                                      </p:cBhvr>
                                      <p:to>
                                        <p:strVal val="visible"/>
                                      </p:to>
                                    </p:set>
                                    <p:animEffect transition="in" filter="wipe(left)">
                                      <p:cBhvr>
                                        <p:cTn id="69" dur="750"/>
                                        <p:tgtEl>
                                          <p:spTgt spid="1027"/>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1028"/>
                                        </p:tgtEl>
                                        <p:attrNameLst>
                                          <p:attrName>style.visibility</p:attrName>
                                        </p:attrNameLst>
                                      </p:cBhvr>
                                      <p:to>
                                        <p:strVal val="visible"/>
                                      </p:to>
                                    </p:set>
                                    <p:animEffect transition="in" filter="wipe(left)">
                                      <p:cBhvr>
                                        <p:cTn id="73" dur="750"/>
                                        <p:tgtEl>
                                          <p:spTgt spid="1028"/>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1029"/>
                                        </p:tgtEl>
                                        <p:attrNameLst>
                                          <p:attrName>style.visibility</p:attrName>
                                        </p:attrNameLst>
                                      </p:cBhvr>
                                      <p:to>
                                        <p:strVal val="visible"/>
                                      </p:to>
                                    </p:set>
                                    <p:animEffect transition="in" filter="wipe(left)">
                                      <p:cBhvr>
                                        <p:cTn id="77" dur="750"/>
                                        <p:tgtEl>
                                          <p:spTgt spid="1029"/>
                                        </p:tgtEl>
                                      </p:cBhvr>
                                    </p:animEffect>
                                  </p:childTnLst>
                                </p:cTn>
                              </p:par>
                            </p:childTnLst>
                          </p:cTn>
                        </p:par>
                        <p:par>
                          <p:cTn id="78" fill="hold">
                            <p:stCondLst>
                              <p:cond delay="3000"/>
                            </p:stCondLst>
                            <p:childTnLst>
                              <p:par>
                                <p:cTn id="79" presetID="22" presetClass="entr" presetSubtype="8" fill="hold" grpId="0" nodeType="afterEffect">
                                  <p:stCondLst>
                                    <p:cond delay="0"/>
                                  </p:stCondLst>
                                  <p:childTnLst>
                                    <p:set>
                                      <p:cBhvr>
                                        <p:cTn id="80" dur="1" fill="hold">
                                          <p:stCondLst>
                                            <p:cond delay="0"/>
                                          </p:stCondLst>
                                        </p:cTn>
                                        <p:tgtEl>
                                          <p:spTgt spid="3">
                                            <p:txEl>
                                              <p:pRg st="1" end="1"/>
                                            </p:txEl>
                                          </p:spTgt>
                                        </p:tgtEl>
                                        <p:attrNameLst>
                                          <p:attrName>style.visibility</p:attrName>
                                        </p:attrNameLst>
                                      </p:cBhvr>
                                      <p:to>
                                        <p:strVal val="visible"/>
                                      </p:to>
                                    </p:set>
                                    <p:animEffect transition="in" filter="wipe(left)">
                                      <p:cBhvr>
                                        <p:cTn id="81" dur="500"/>
                                        <p:tgtEl>
                                          <p:spTgt spid="3">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030"/>
                                        </p:tgtEl>
                                        <p:attrNameLst>
                                          <p:attrName>style.visibility</p:attrName>
                                        </p:attrNameLst>
                                      </p:cBhvr>
                                      <p:to>
                                        <p:strVal val="visible"/>
                                      </p:to>
                                    </p:set>
                                    <p:animEffect transition="in" filter="wipe(left)">
                                      <p:cBhvr>
                                        <p:cTn id="86" dur="750"/>
                                        <p:tgtEl>
                                          <p:spTgt spid="1030"/>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3">
                                            <p:txEl>
                                              <p:pRg st="2" end="2"/>
                                            </p:txEl>
                                          </p:spTgt>
                                        </p:tgtEl>
                                        <p:attrNameLst>
                                          <p:attrName>style.visibility</p:attrName>
                                        </p:attrNameLst>
                                      </p:cBhvr>
                                      <p:to>
                                        <p:strVal val="visible"/>
                                      </p:to>
                                    </p:set>
                                    <p:animEffect transition="in" filter="wipe(left)">
                                      <p:cBhvr>
                                        <p:cTn id="90" dur="500"/>
                                        <p:tgtEl>
                                          <p:spTgt spid="3">
                                            <p:txEl>
                                              <p:pRg st="2" end="2"/>
                                            </p:txEl>
                                          </p:spTgt>
                                        </p:tgtEl>
                                      </p:cBhvr>
                                    </p:animEffect>
                                  </p:childTnLst>
                                </p:cTn>
                              </p:par>
                            </p:childTnLst>
                          </p:cTn>
                        </p:par>
                        <p:par>
                          <p:cTn id="91" fill="hold">
                            <p:stCondLst>
                              <p:cond delay="1500"/>
                            </p:stCondLst>
                            <p:childTnLst>
                              <p:par>
                                <p:cTn id="92" presetID="22" presetClass="entr" presetSubtype="2" fill="hold" nodeType="after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right)">
                                      <p:cBhvr>
                                        <p:cTn id="94" dur="500"/>
                                        <p:tgtEl>
                                          <p:spTgt spid="25"/>
                                        </p:tgtEl>
                                      </p:cBhvr>
                                    </p:animEffect>
                                  </p:childTnLst>
                                </p:cTn>
                              </p:par>
                            </p:childTnLst>
                          </p:cTn>
                        </p:par>
                        <p:par>
                          <p:cTn id="95" fill="hold">
                            <p:stCondLst>
                              <p:cond delay="2000"/>
                            </p:stCondLst>
                            <p:childTnLst>
                              <p:par>
                                <p:cTn id="96" presetID="22" presetClass="entr" presetSubtype="8" fill="hold" nodeType="after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wipe(left)">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1" grpId="0" uiExpand="1" build="p"/>
      <p:bldP spid="12" grpId="0"/>
      <p:bldP spid="14" grpId="0"/>
      <p:bldP spid="16" grpId="0" animBg="1"/>
      <p:bldP spid="18" grpId="0"/>
      <p:bldP spid="3" grpId="0" bldLvl="2"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3"/>
          <p:cNvSpPr>
            <a:spLocks noChangeArrowheads="1"/>
          </p:cNvSpPr>
          <p:nvPr/>
        </p:nvSpPr>
        <p:spPr bwMode="auto">
          <a:xfrm>
            <a:off x="0" y="0"/>
            <a:ext cx="9144000" cy="6553200"/>
          </a:xfrm>
          <a:prstGeom prst="rect">
            <a:avLst/>
          </a:prstGeom>
          <a:solidFill>
            <a:srgbClr val="FFF2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11" name="TextBox 10"/>
          <p:cNvSpPr txBox="1">
            <a:spLocks noChangeArrowheads="1"/>
          </p:cNvSpPr>
          <p:nvPr/>
        </p:nvSpPr>
        <p:spPr bwMode="auto">
          <a:xfrm>
            <a:off x="445015" y="685800"/>
            <a:ext cx="450798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r>
              <a:rPr lang="en-US" dirty="0">
                <a:latin typeface="+mn-lt"/>
              </a:rPr>
              <a:t>The law of diminishing marginal returns was central </a:t>
            </a:r>
            <a:r>
              <a:rPr lang="en-US" dirty="0" smtClean="0">
                <a:latin typeface="+mn-lt"/>
              </a:rPr>
              <a:t>to the </a:t>
            </a:r>
            <a:r>
              <a:rPr lang="en-US" dirty="0">
                <a:latin typeface="+mn-lt"/>
              </a:rPr>
              <a:t>thinking of political economist Thomas </a:t>
            </a:r>
            <a:r>
              <a:rPr lang="en-US" dirty="0" smtClean="0">
                <a:latin typeface="+mn-lt"/>
              </a:rPr>
              <a:t>Malthus (1766–1834).</a:t>
            </a:r>
            <a:endParaRPr lang="en-US" dirty="0" smtClean="0">
              <a:latin typeface="+mn-lt"/>
            </a:endParaRPr>
          </a:p>
          <a:p>
            <a:r>
              <a:rPr lang="en-US" dirty="0" smtClean="0">
                <a:latin typeface="+mn-lt"/>
              </a:rPr>
              <a:t>Malthus predicted that </a:t>
            </a:r>
            <a:r>
              <a:rPr lang="en-US" dirty="0">
                <a:latin typeface="+mn-lt"/>
              </a:rPr>
              <a:t>as both the marginal and average productivity </a:t>
            </a:r>
            <a:r>
              <a:rPr lang="en-US" dirty="0" smtClean="0">
                <a:latin typeface="+mn-lt"/>
              </a:rPr>
              <a:t>of labor </a:t>
            </a:r>
            <a:r>
              <a:rPr lang="en-US" dirty="0">
                <a:latin typeface="+mn-lt"/>
              </a:rPr>
              <a:t>fell and there were more mouths to feed, </a:t>
            </a:r>
            <a:r>
              <a:rPr lang="en-US" dirty="0" smtClean="0">
                <a:latin typeface="+mn-lt"/>
              </a:rPr>
              <a:t>mass hunger </a:t>
            </a:r>
            <a:r>
              <a:rPr lang="en-US" dirty="0">
                <a:latin typeface="+mn-lt"/>
              </a:rPr>
              <a:t>and starvation would result</a:t>
            </a:r>
            <a:r>
              <a:rPr lang="en-US" dirty="0" smtClean="0">
                <a:latin typeface="+mn-lt"/>
              </a:rPr>
              <a:t>.</a:t>
            </a:r>
            <a:endParaRPr lang="en-US" dirty="0" smtClean="0">
              <a:latin typeface="+mn-lt"/>
            </a:endParaRPr>
          </a:p>
          <a:p>
            <a:r>
              <a:rPr lang="en-US" dirty="0">
                <a:latin typeface="+mn-lt"/>
              </a:rPr>
              <a:t>Malthus was wrong (although he was right about </a:t>
            </a:r>
            <a:r>
              <a:rPr lang="en-US" dirty="0" smtClean="0">
                <a:latin typeface="+mn-lt"/>
              </a:rPr>
              <a:t>the diminishing </a:t>
            </a:r>
            <a:r>
              <a:rPr lang="en-US" dirty="0">
                <a:latin typeface="+mn-lt"/>
              </a:rPr>
              <a:t>marginal returns to labor).</a:t>
            </a:r>
            <a:endParaRPr lang="en-US" dirty="0">
              <a:latin typeface="+mn-lt"/>
            </a:endParaRPr>
          </a:p>
          <a:p>
            <a:r>
              <a:rPr lang="en-US" dirty="0" smtClean="0">
                <a:latin typeface="+mn-lt"/>
              </a:rPr>
              <a:t>Over the past century, technological improvements have dramatically altered food production in most countries (including developing countries, such as India). As a result, the average product of labor and total food output have increased.</a:t>
            </a:r>
            <a:endParaRPr lang="en-US" dirty="0" smtClean="0">
              <a:latin typeface="+mn-lt"/>
            </a:endParaRPr>
          </a:p>
          <a:p>
            <a:r>
              <a:rPr lang="en-US" dirty="0">
                <a:latin typeface="+mn-lt"/>
              </a:rPr>
              <a:t>Hunger remains a severe problem in </a:t>
            </a:r>
            <a:r>
              <a:rPr lang="en-US" dirty="0" smtClean="0">
                <a:latin typeface="+mn-lt"/>
              </a:rPr>
              <a:t>some areas, </a:t>
            </a:r>
            <a:r>
              <a:rPr lang="en-US" dirty="0">
                <a:latin typeface="+mn-lt"/>
              </a:rPr>
              <a:t>in </a:t>
            </a:r>
            <a:r>
              <a:rPr lang="en-US" dirty="0" smtClean="0">
                <a:latin typeface="+mn-lt"/>
              </a:rPr>
              <a:t>part because </a:t>
            </a:r>
            <a:r>
              <a:rPr lang="en-US" dirty="0">
                <a:latin typeface="+mn-lt"/>
              </a:rPr>
              <a:t>of the low </a:t>
            </a:r>
            <a:r>
              <a:rPr lang="en-US" dirty="0" smtClean="0">
                <a:latin typeface="+mn-lt"/>
              </a:rPr>
              <a:t>productivity </a:t>
            </a:r>
            <a:r>
              <a:rPr lang="en-US" dirty="0">
                <a:latin typeface="+mn-lt"/>
              </a:rPr>
              <a:t>of labor there.</a:t>
            </a:r>
            <a:endParaRPr lang="en-US" dirty="0">
              <a:latin typeface="+mn-lt"/>
            </a:endParaRPr>
          </a:p>
        </p:txBody>
      </p:sp>
      <p:sp>
        <p:nvSpPr>
          <p:cNvPr id="12" name="Rectangle 6"/>
          <p:cNvSpPr>
            <a:spLocks noChangeArrowheads="1"/>
          </p:cNvSpPr>
          <p:nvPr/>
        </p:nvSpPr>
        <p:spPr bwMode="auto">
          <a:xfrm>
            <a:off x="457200" y="66675"/>
            <a:ext cx="1847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dirty="0">
                <a:solidFill>
                  <a:srgbClr val="007CB2"/>
                </a:solidFill>
                <a:latin typeface="Arial" panose="020B0604020202020204" pitchFamily="34" charset="0"/>
              </a:rPr>
              <a:t>EXAMPLE </a:t>
            </a:r>
            <a:r>
              <a:rPr lang="en-US" sz="2000" dirty="0" smtClean="0">
                <a:solidFill>
                  <a:srgbClr val="007CB2"/>
                </a:solidFill>
                <a:latin typeface="Arial" panose="020B0604020202020204" pitchFamily="34" charset="0"/>
              </a:rPr>
              <a:t>6.2 </a:t>
            </a:r>
            <a:endParaRPr lang="en-US" sz="2000" dirty="0">
              <a:solidFill>
                <a:srgbClr val="007CB2"/>
              </a:solidFill>
              <a:latin typeface="Arial" panose="020B0604020202020204" pitchFamily="34" charset="0"/>
            </a:endParaRPr>
          </a:p>
        </p:txBody>
      </p:sp>
      <p:cxnSp>
        <p:nvCxnSpPr>
          <p:cNvPr id="13" name="Straight Connector 12"/>
          <p:cNvCxnSpPr>
            <a:cxnSpLocks noChangeShapeType="1"/>
          </p:cNvCxnSpPr>
          <p:nvPr/>
        </p:nvCxnSpPr>
        <p:spPr bwMode="auto">
          <a:xfrm flipH="1">
            <a:off x="515256" y="523875"/>
            <a:ext cx="1752600" cy="0"/>
          </a:xfrm>
          <a:prstGeom prst="line">
            <a:avLst/>
          </a:prstGeom>
          <a:noFill/>
          <a:ln w="50800" algn="ctr">
            <a:solidFill>
              <a:srgbClr val="007CB2"/>
            </a:solidFill>
            <a:round/>
          </a:ln>
          <a:extLst>
            <a:ext uri="{909E8E84-426E-40DD-AFC4-6F175D3DCCD1}">
              <a14:hiddenFill xmlns:a14="http://schemas.microsoft.com/office/drawing/2010/main">
                <a:noFill/>
              </a14:hiddenFill>
            </a:ext>
          </a:extLst>
        </p:spPr>
      </p:cxnSp>
      <p:sp>
        <p:nvSpPr>
          <p:cNvPr id="14" name="Rectangle 6"/>
          <p:cNvSpPr>
            <a:spLocks noChangeArrowheads="1"/>
          </p:cNvSpPr>
          <p:nvPr/>
        </p:nvSpPr>
        <p:spPr bwMode="auto">
          <a:xfrm>
            <a:off x="2305050" y="1"/>
            <a:ext cx="6534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b="1" dirty="0" smtClean="0">
                <a:solidFill>
                  <a:srgbClr val="007CB2"/>
                </a:solidFill>
                <a:latin typeface="Arial" panose="020B0604020202020204" pitchFamily="34" charset="0"/>
              </a:rPr>
              <a:t>MALTHUS AND THE FOOD CRISIS</a:t>
            </a:r>
            <a:endParaRPr lang="en-US" sz="2000" b="1" dirty="0">
              <a:solidFill>
                <a:srgbClr val="007CB2"/>
              </a:solidFill>
              <a:latin typeface="Arial" panose="020B0604020202020204" pitchFamily="34" charset="0"/>
            </a:endParaRPr>
          </a:p>
        </p:txBody>
      </p:sp>
      <p:graphicFrame>
        <p:nvGraphicFramePr>
          <p:cNvPr id="29" name="Table 28"/>
          <p:cNvGraphicFramePr>
            <a:graphicFrameLocks noGrp="1"/>
          </p:cNvGraphicFramePr>
          <p:nvPr/>
        </p:nvGraphicFramePr>
        <p:xfrm>
          <a:off x="4986337" y="762000"/>
          <a:ext cx="4081463" cy="5399112"/>
        </p:xfrm>
        <a:graphic>
          <a:graphicData uri="http://schemas.openxmlformats.org/drawingml/2006/table">
            <a:tbl>
              <a:tblPr firstRow="1" bandRow="1">
                <a:tableStyleId>{5C22544A-7EE6-4342-B048-85BDC9FD1C3A}</a:tableStyleId>
              </a:tblPr>
              <a:tblGrid>
                <a:gridCol w="1262063"/>
                <a:gridCol w="2819400"/>
              </a:tblGrid>
              <a:tr h="370770">
                <a:tc>
                  <a:txBody>
                    <a:bodyPr/>
                    <a:lstStyle/>
                    <a:p>
                      <a:pPr algn="ctr"/>
                      <a:r>
                        <a:rPr lang="en-US" sz="1600" dirty="0" smtClean="0"/>
                        <a:t>TABLE 6.2</a:t>
                      </a:r>
                      <a:endParaRPr lang="en-US" sz="1600" dirty="0"/>
                    </a:p>
                  </a:txBody>
                  <a:tcPr marT="45711" marB="45711" anchor="ctr">
                    <a:lnL w="28575" cap="flat" cmpd="sng" algn="ctr">
                      <a:solidFill>
                        <a:srgbClr val="00AB4E"/>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950057"/>
                      </a:solidFill>
                      <a:prstDash val="solid"/>
                      <a:round/>
                      <a:headEnd type="none" w="med" len="med"/>
                      <a:tailEnd type="none" w="med" len="med"/>
                    </a:lnB>
                    <a:solidFill>
                      <a:srgbClr val="950057"/>
                    </a:solidFill>
                  </a:tcPr>
                </a:tc>
                <a:tc>
                  <a:txBody>
                    <a:bodyPr/>
                    <a:lstStyle/>
                    <a:p>
                      <a:r>
                        <a:rPr lang="en-US" sz="1600" dirty="0" smtClean="0"/>
                        <a:t>INDEX OF WORLD FOOD PRODUCTION PER CAPITA</a:t>
                      </a:r>
                      <a:endParaRPr lang="en-US" sz="1600" dirty="0" smtClean="0"/>
                    </a:p>
                  </a:txBody>
                  <a:tcPr marT="45711" marB="45711" anchor="ctr">
                    <a:lnL w="28575" cap="flat" cmpd="sng" algn="ctr">
                      <a:solidFill>
                        <a:srgbClr val="00AB4E"/>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rgbClr val="00AB4E"/>
                    </a:solidFill>
                  </a:tcPr>
                </a:tc>
              </a:tr>
              <a:tr h="370770">
                <a:tc>
                  <a:txBody>
                    <a:bodyPr/>
                    <a:lstStyle/>
                    <a:p>
                      <a:pPr algn="ctr"/>
                      <a:r>
                        <a:rPr lang="en-US" sz="1400" b="1" dirty="0" smtClean="0"/>
                        <a:t>YEAR</a:t>
                      </a:r>
                      <a:endParaRPr lang="en-US" sz="1400" b="1"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950057"/>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b="1" dirty="0" smtClean="0"/>
                        <a:t>INDEX</a:t>
                      </a:r>
                      <a:endParaRPr lang="en-US" sz="1400" b="1"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1948-52</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1961</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115</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1965</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119</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1970</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124</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1975</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125</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1980</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127</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1985</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134</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1990</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135</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smtClean="0"/>
                        <a:t>1995</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135</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smtClean="0"/>
                        <a:t>2000</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144</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2005</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151</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2009</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155</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8"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750"/>
                                        <p:tgtEl>
                                          <p:spTgt spid="29"/>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wipe(left)">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wipe(left)">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wipe(left)">
                                      <p:cBhvr>
                                        <p:cTn id="36" dur="500"/>
                                        <p:tgtEl>
                                          <p:spTgt spid="1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animEffect transition="in" filter="wipe(left)">
                                      <p:cBhvr>
                                        <p:cTn id="41" dur="500"/>
                                        <p:tgtEl>
                                          <p:spTgt spid="11">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xEl>
                                              <p:pRg st="4" end="4"/>
                                            </p:txEl>
                                          </p:spTgt>
                                        </p:tgtEl>
                                        <p:attrNameLst>
                                          <p:attrName>style.visibility</p:attrName>
                                        </p:attrNameLst>
                                      </p:cBhvr>
                                      <p:to>
                                        <p:strVal val="visible"/>
                                      </p:to>
                                    </p:set>
                                    <p:animEffect transition="in" filter="wipe(left)">
                                      <p:cBhvr>
                                        <p:cTn id="46"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uiExpand="1" build="p"/>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3"/>
          <p:cNvSpPr>
            <a:spLocks noChangeArrowheads="1"/>
          </p:cNvSpPr>
          <p:nvPr/>
        </p:nvSpPr>
        <p:spPr bwMode="auto">
          <a:xfrm>
            <a:off x="0" y="0"/>
            <a:ext cx="9144000" cy="6553200"/>
          </a:xfrm>
          <a:prstGeom prst="rect">
            <a:avLst/>
          </a:prstGeom>
          <a:solidFill>
            <a:srgbClr val="FFF2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11" name="TextBox 10"/>
          <p:cNvSpPr txBox="1">
            <a:spLocks noChangeArrowheads="1"/>
          </p:cNvSpPr>
          <p:nvPr/>
        </p:nvSpPr>
        <p:spPr bwMode="auto">
          <a:xfrm>
            <a:off x="445014" y="5715000"/>
            <a:ext cx="82417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r>
              <a:rPr lang="en-US" dirty="0">
                <a:latin typeface="+mn-lt"/>
              </a:rPr>
              <a:t>Cereal yields have increased. </a:t>
            </a:r>
            <a:r>
              <a:rPr lang="en-US" dirty="0" smtClean="0">
                <a:latin typeface="+mn-lt"/>
              </a:rPr>
              <a:t>The average </a:t>
            </a:r>
            <a:r>
              <a:rPr lang="en-US" dirty="0">
                <a:latin typeface="+mn-lt"/>
              </a:rPr>
              <a:t>world price of food increased temporarily in </a:t>
            </a:r>
            <a:r>
              <a:rPr lang="en-US" dirty="0" smtClean="0">
                <a:latin typeface="+mn-lt"/>
              </a:rPr>
              <a:t>the early </a:t>
            </a:r>
            <a:r>
              <a:rPr lang="en-US" dirty="0">
                <a:latin typeface="+mn-lt"/>
              </a:rPr>
              <a:t>1970s but has declined since.</a:t>
            </a:r>
            <a:endParaRPr lang="en-US" dirty="0">
              <a:latin typeface="+mn-lt"/>
            </a:endParaRPr>
          </a:p>
        </p:txBody>
      </p:sp>
      <p:sp>
        <p:nvSpPr>
          <p:cNvPr id="12" name="Rectangle 6"/>
          <p:cNvSpPr>
            <a:spLocks noChangeArrowheads="1"/>
          </p:cNvSpPr>
          <p:nvPr/>
        </p:nvSpPr>
        <p:spPr bwMode="auto">
          <a:xfrm>
            <a:off x="457200" y="66675"/>
            <a:ext cx="1847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dirty="0">
                <a:solidFill>
                  <a:srgbClr val="007CB2"/>
                </a:solidFill>
                <a:latin typeface="Arial" panose="020B0604020202020204" pitchFamily="34" charset="0"/>
              </a:rPr>
              <a:t>EXAMPLE </a:t>
            </a:r>
            <a:r>
              <a:rPr lang="en-US" sz="2000" dirty="0" smtClean="0">
                <a:solidFill>
                  <a:srgbClr val="007CB2"/>
                </a:solidFill>
                <a:latin typeface="Arial" panose="020B0604020202020204" pitchFamily="34" charset="0"/>
              </a:rPr>
              <a:t>6.2 </a:t>
            </a:r>
            <a:endParaRPr lang="en-US" sz="2000" dirty="0">
              <a:solidFill>
                <a:srgbClr val="007CB2"/>
              </a:solidFill>
              <a:latin typeface="Arial" panose="020B0604020202020204" pitchFamily="34" charset="0"/>
            </a:endParaRPr>
          </a:p>
        </p:txBody>
      </p:sp>
      <p:cxnSp>
        <p:nvCxnSpPr>
          <p:cNvPr id="13" name="Straight Connector 12"/>
          <p:cNvCxnSpPr>
            <a:cxnSpLocks noChangeShapeType="1"/>
          </p:cNvCxnSpPr>
          <p:nvPr/>
        </p:nvCxnSpPr>
        <p:spPr bwMode="auto">
          <a:xfrm flipH="1">
            <a:off x="515256" y="523875"/>
            <a:ext cx="1752600" cy="0"/>
          </a:xfrm>
          <a:prstGeom prst="line">
            <a:avLst/>
          </a:prstGeom>
          <a:noFill/>
          <a:ln w="50800" algn="ctr">
            <a:solidFill>
              <a:srgbClr val="007CB2"/>
            </a:solidFill>
            <a:round/>
          </a:ln>
          <a:extLst>
            <a:ext uri="{909E8E84-426E-40DD-AFC4-6F175D3DCCD1}">
              <a14:hiddenFill xmlns:a14="http://schemas.microsoft.com/office/drawing/2010/main">
                <a:noFill/>
              </a14:hiddenFill>
            </a:ext>
          </a:extLst>
        </p:spPr>
      </p:cxnSp>
      <p:sp>
        <p:nvSpPr>
          <p:cNvPr id="14" name="Rectangle 6"/>
          <p:cNvSpPr>
            <a:spLocks noChangeArrowheads="1"/>
          </p:cNvSpPr>
          <p:nvPr/>
        </p:nvSpPr>
        <p:spPr bwMode="auto">
          <a:xfrm>
            <a:off x="2305050" y="1"/>
            <a:ext cx="6534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b="1" dirty="0" smtClean="0">
                <a:solidFill>
                  <a:srgbClr val="007CB2"/>
                </a:solidFill>
                <a:latin typeface="Arial" panose="020B0604020202020204" pitchFamily="34" charset="0"/>
              </a:rPr>
              <a:t>MALTHUS AND THE FOOD CRISIS</a:t>
            </a:r>
            <a:endParaRPr lang="en-US" sz="2000" b="1" dirty="0">
              <a:solidFill>
                <a:srgbClr val="007CB2"/>
              </a:solidFill>
              <a:latin typeface="Arial" panose="020B0604020202020204" pitchFamily="34" charset="0"/>
            </a:endParaRPr>
          </a:p>
        </p:txBody>
      </p:sp>
      <p:cxnSp>
        <p:nvCxnSpPr>
          <p:cNvPr id="7" name="Straight Connector 6"/>
          <p:cNvCxnSpPr/>
          <p:nvPr/>
        </p:nvCxnSpPr>
        <p:spPr bwMode="auto">
          <a:xfrm>
            <a:off x="0" y="6553200"/>
            <a:ext cx="9144000" cy="0"/>
          </a:xfrm>
          <a:prstGeom prst="line">
            <a:avLst/>
          </a:prstGeom>
          <a:noFill/>
          <a:ln w="34925">
            <a:solidFill>
              <a:srgbClr val="F4792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5"/>
          <p:cNvSpPr>
            <a:spLocks noChangeArrowheads="1"/>
          </p:cNvSpPr>
          <p:nvPr/>
        </p:nvSpPr>
        <p:spPr bwMode="auto">
          <a:xfrm>
            <a:off x="457200" y="5410200"/>
            <a:ext cx="8229600" cy="304800"/>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CEREAL YIELDS AND THE WORLD PRICE OF FOOD</a:t>
            </a:r>
            <a:endParaRPr lang="en-US" sz="1600" b="1" dirty="0">
              <a:latin typeface="Arial" panose="020B0604020202020204" pitchFamily="34" charset="0"/>
            </a:endParaRPr>
          </a:p>
        </p:txBody>
      </p:sp>
      <p:sp>
        <p:nvSpPr>
          <p:cNvPr id="10" name="Rectangle 10"/>
          <p:cNvSpPr>
            <a:spLocks noChangeArrowheads="1"/>
          </p:cNvSpPr>
          <p:nvPr/>
        </p:nvSpPr>
        <p:spPr bwMode="auto">
          <a:xfrm>
            <a:off x="457200" y="5061859"/>
            <a:ext cx="1905000" cy="3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6.4</a:t>
            </a:r>
            <a:endParaRPr lang="en-US" sz="2000" b="1" dirty="0">
              <a:solidFill>
                <a:srgbClr val="ED1B2F"/>
              </a:solidFill>
              <a:latin typeface="Arial" panose="020B0604020202020204" pitchFamily="34" charset="0"/>
            </a:endParaRPr>
          </a:p>
        </p:txBody>
      </p:sp>
      <p:sp>
        <p:nvSpPr>
          <p:cNvPr id="15" name="Rectangle 14"/>
          <p:cNvSpPr/>
          <p:nvPr/>
        </p:nvSpPr>
        <p:spPr bwMode="auto">
          <a:xfrm>
            <a:off x="457200" y="685800"/>
            <a:ext cx="8382000" cy="437605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290830" algn="l" defTabSz="914400" rtl="0" eaLnBrk="1" fontAlgn="base" latinLnBrk="0" hangingPunct="1">
              <a:lnSpc>
                <a:spcPct val="100000"/>
              </a:lnSpc>
              <a:spcBef>
                <a:spcPct val="0"/>
              </a:spcBef>
              <a:spcAft>
                <a:spcPct val="0"/>
              </a:spcAft>
              <a:buClrTx/>
              <a:buSzTx/>
              <a:buFontTx/>
              <a:buAutoNum type="arabicPeriod"/>
            </a:pPr>
            <a:endParaRPr kumimoji="0" lang="en-US" sz="1800" b="0" i="0" u="none" strike="noStrike" cap="none" normalizeH="0" baseline="0" smtClean="0">
              <a:ln>
                <a:noFill/>
              </a:ln>
              <a:solidFill>
                <a:schemeClr val="tx1"/>
              </a:solidFill>
              <a:effectLst/>
              <a:latin typeface="Palatino" pitchFamily="2"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0" y="764041"/>
            <a:ext cx="7581900" cy="4219575"/>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64041"/>
            <a:ext cx="7581900" cy="4219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764041"/>
            <a:ext cx="7581900" cy="42195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764041"/>
            <a:ext cx="7581900" cy="42195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764041"/>
            <a:ext cx="7581900" cy="4219575"/>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764041"/>
            <a:ext cx="7581900" cy="4219575"/>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764041"/>
            <a:ext cx="7581900" cy="421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750"/>
                                        <p:tgtEl>
                                          <p:spTgt spid="3"/>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750"/>
                                        <p:tgtEl>
                                          <p:spTgt spid="4"/>
                                        </p:tgtEl>
                                      </p:cBhvr>
                                    </p:animEffect>
                                  </p:childTnLst>
                                </p:cTn>
                              </p:par>
                            </p:childTnLst>
                          </p:cTn>
                        </p:par>
                        <p:par>
                          <p:cTn id="28" fill="hold">
                            <p:stCondLst>
                              <p:cond delay="40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750"/>
                                        <p:tgtEl>
                                          <p:spTgt spid="5"/>
                                        </p:tgtEl>
                                      </p:cBhvr>
                                    </p:animEffect>
                                  </p:childTnLst>
                                </p:cTn>
                              </p:par>
                            </p:childTnLst>
                          </p:cTn>
                        </p:par>
                        <p:par>
                          <p:cTn id="32" fill="hold">
                            <p:stCondLst>
                              <p:cond delay="5000"/>
                            </p:stCondLst>
                            <p:childTnLst>
                              <p:par>
                                <p:cTn id="33" presetID="22" presetClass="entr" presetSubtype="2"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750"/>
                                        <p:tgtEl>
                                          <p:spTgt spid="6"/>
                                        </p:tgtEl>
                                      </p:cBhvr>
                                    </p:animEffect>
                                  </p:childTnLst>
                                </p:cTn>
                              </p:par>
                            </p:childTnLst>
                          </p:cTn>
                        </p:par>
                        <p:par>
                          <p:cTn id="36" fill="hold">
                            <p:stCondLst>
                              <p:cond delay="6000"/>
                            </p:stCondLst>
                            <p:childTnLst>
                              <p:par>
                                <p:cTn id="37" presetID="22" presetClass="entr" presetSubtype="1"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750"/>
                                        <p:tgtEl>
                                          <p:spTgt spid="8"/>
                                        </p:tgtEl>
                                      </p:cBhvr>
                                    </p:animEffect>
                                  </p:childTnLst>
                                </p:cTn>
                              </p:par>
                            </p:childTnLst>
                          </p:cTn>
                        </p:par>
                        <p:par>
                          <p:cTn id="40" fill="hold">
                            <p:stCondLst>
                              <p:cond delay="70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750"/>
                                        <p:tgtEl>
                                          <p:spTgt spid="16"/>
                                        </p:tgtEl>
                                      </p:cBhvr>
                                    </p:animEffect>
                                  </p:childTnLst>
                                </p:cTn>
                              </p:par>
                            </p:childTnLst>
                          </p:cTn>
                        </p:par>
                        <p:par>
                          <p:cTn id="44" fill="hold">
                            <p:stCondLst>
                              <p:cond delay="800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750"/>
                                        <p:tgtEl>
                                          <p:spTgt spid="18"/>
                                        </p:tgtEl>
                                      </p:cBhvr>
                                    </p:animEffect>
                                  </p:childTnLst>
                                </p:cTn>
                              </p:par>
                            </p:childTnLst>
                          </p:cTn>
                        </p:par>
                        <p:par>
                          <p:cTn id="48" fill="hold">
                            <p:stCondLst>
                              <p:cond delay="9000"/>
                            </p:stCondLst>
                            <p:childTnLst>
                              <p:par>
                                <p:cTn id="49" presetID="22" presetClass="entr" presetSubtype="8" fill="hold" grpId="0" nodeType="after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animEffect transition="in" filter="wipe(left)">
                                      <p:cBhvr>
                                        <p:cTn id="51" dur="500"/>
                                        <p:tgtEl>
                                          <p:spTgt spid="11">
                                            <p:txEl>
                                              <p:pRg st="0" end="0"/>
                                            </p:txEl>
                                          </p:spTgt>
                                        </p:tgtEl>
                                      </p:cBhvr>
                                    </p:animEffect>
                                  </p:childTnLst>
                                </p:cTn>
                              </p:par>
                            </p:childTnLst>
                          </p:cTn>
                        </p:par>
                        <p:par>
                          <p:cTn id="52" fill="hold">
                            <p:stCondLst>
                              <p:cond delay="9500"/>
                            </p:stCondLst>
                            <p:childTnLst>
                              <p:par>
                                <p:cTn id="53" presetID="22" presetClass="entr" presetSubtype="8"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build="p"/>
      <p:bldP spid="9" grpId="0" animBg="1"/>
      <p:bldP spid="10"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2"/>
          <p:cNvSpPr txBox="1">
            <a:spLocks noChangeArrowheads="1"/>
          </p:cNvSpPr>
          <p:nvPr/>
        </p:nvSpPr>
        <p:spPr bwMode="auto">
          <a:xfrm>
            <a:off x="457200" y="1"/>
            <a:ext cx="73751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Labor Productivity</a:t>
            </a:r>
            <a:endParaRPr lang="en-US" sz="2000" b="1" dirty="0">
              <a:solidFill>
                <a:srgbClr val="950057"/>
              </a:solidFill>
              <a:latin typeface="Arial" panose="020B0604020202020204" pitchFamily="34" charset="0"/>
            </a:endParaRPr>
          </a:p>
        </p:txBody>
      </p:sp>
      <p:sp>
        <p:nvSpPr>
          <p:cNvPr id="56" name="Rectangle 52"/>
          <p:cNvSpPr txBox="1">
            <a:spLocks noChangeArrowheads="1"/>
          </p:cNvSpPr>
          <p:nvPr/>
        </p:nvSpPr>
        <p:spPr bwMode="auto">
          <a:xfrm>
            <a:off x="434975" y="1828800"/>
            <a:ext cx="737519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smtClean="0">
                <a:solidFill>
                  <a:srgbClr val="2A5CAA"/>
                </a:solidFill>
                <a:latin typeface="+mn-lt"/>
              </a:rPr>
              <a:t>PRODUCTIVITY AND THE STANDARD OF LIVING</a:t>
            </a:r>
            <a:endParaRPr lang="en-US" sz="2000" b="1" dirty="0">
              <a:solidFill>
                <a:srgbClr val="2A5CAA"/>
              </a:solidFill>
              <a:latin typeface="+mn-lt"/>
            </a:endParaRPr>
          </a:p>
        </p:txBody>
      </p:sp>
      <p:sp>
        <p:nvSpPr>
          <p:cNvPr id="62" name="Text Box 53"/>
          <p:cNvSpPr txBox="1">
            <a:spLocks noChangeArrowheads="1"/>
          </p:cNvSpPr>
          <p:nvPr/>
        </p:nvSpPr>
        <p:spPr bwMode="auto">
          <a:xfrm>
            <a:off x="444500" y="914400"/>
            <a:ext cx="73878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285750" eaLnBrk="1" hangingPunct="1">
              <a:buClr>
                <a:schemeClr val="bg2"/>
              </a:buClr>
              <a:tabLst>
                <a:tab pos="2400300" algn="l"/>
              </a:tabLst>
            </a:pPr>
            <a:r>
              <a:rPr lang="en-US" b="1" dirty="0" smtClean="0">
                <a:solidFill>
                  <a:schemeClr val="bg2"/>
                </a:solidFill>
              </a:rPr>
              <a:t>●</a:t>
            </a:r>
            <a:r>
              <a:rPr lang="en-US" b="1" dirty="0">
                <a:solidFill>
                  <a:srgbClr val="382344"/>
                </a:solidFill>
              </a:rPr>
              <a:t> </a:t>
            </a:r>
            <a:r>
              <a:rPr lang="en-US" b="1" dirty="0" smtClean="0">
                <a:solidFill>
                  <a:srgbClr val="382344"/>
                </a:solidFill>
                <a:latin typeface="+mn-lt"/>
              </a:rPr>
              <a:t>labor productivity 	</a:t>
            </a:r>
            <a:r>
              <a:rPr lang="en-US" dirty="0" smtClean="0">
                <a:solidFill>
                  <a:srgbClr val="2A5CAA"/>
                </a:solidFill>
                <a:latin typeface="Arial" panose="020B0604020202020204" pitchFamily="34" charset="0"/>
              </a:rPr>
              <a:t>Average product </a:t>
            </a:r>
            <a:r>
              <a:rPr lang="en-US" dirty="0">
                <a:solidFill>
                  <a:srgbClr val="2A5CAA"/>
                </a:solidFill>
                <a:latin typeface="Arial" panose="020B0604020202020204" pitchFamily="34" charset="0"/>
              </a:rPr>
              <a:t>of labor for an </a:t>
            </a:r>
            <a:r>
              <a:rPr lang="en-US" dirty="0" smtClean="0">
                <a:solidFill>
                  <a:srgbClr val="2A5CAA"/>
                </a:solidFill>
                <a:latin typeface="Arial" panose="020B0604020202020204" pitchFamily="34" charset="0"/>
              </a:rPr>
              <a:t>entire industry </a:t>
            </a:r>
            <a:r>
              <a:rPr lang="en-US" dirty="0">
                <a:solidFill>
                  <a:srgbClr val="2A5CAA"/>
                </a:solidFill>
                <a:latin typeface="Arial" panose="020B0604020202020204" pitchFamily="34" charset="0"/>
              </a:rPr>
              <a:t>or for </a:t>
            </a:r>
            <a:r>
              <a:rPr lang="en-US" dirty="0" smtClean="0">
                <a:solidFill>
                  <a:srgbClr val="2A5CAA"/>
                </a:solidFill>
                <a:latin typeface="Arial" panose="020B0604020202020204" pitchFamily="34" charset="0"/>
              </a:rPr>
              <a:t>the economy as a </a:t>
            </a:r>
            <a:r>
              <a:rPr lang="en-US" dirty="0">
                <a:solidFill>
                  <a:srgbClr val="2A5CAA"/>
                </a:solidFill>
                <a:latin typeface="Arial" panose="020B0604020202020204" pitchFamily="34" charset="0"/>
              </a:rPr>
              <a:t>whole.</a:t>
            </a:r>
            <a:endParaRPr lang="en-US" dirty="0">
              <a:solidFill>
                <a:srgbClr val="2A5CAA"/>
              </a:solidFill>
              <a:latin typeface="Arial" panose="020B0604020202020204" pitchFamily="34" charset="0"/>
            </a:endParaRPr>
          </a:p>
        </p:txBody>
      </p:sp>
      <p:sp>
        <p:nvSpPr>
          <p:cNvPr id="9" name="Text Box 53"/>
          <p:cNvSpPr txBox="1">
            <a:spLocks noChangeArrowheads="1"/>
          </p:cNvSpPr>
          <p:nvPr/>
        </p:nvSpPr>
        <p:spPr bwMode="auto">
          <a:xfrm>
            <a:off x="434975" y="4267200"/>
            <a:ext cx="8242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285750" eaLnBrk="1" hangingPunct="1">
              <a:buClr>
                <a:schemeClr val="bg2"/>
              </a:buClr>
              <a:tabLst>
                <a:tab pos="1943100" algn="l"/>
              </a:tabLst>
            </a:pPr>
            <a:r>
              <a:rPr lang="en-US" b="1" dirty="0" smtClean="0">
                <a:solidFill>
                  <a:schemeClr val="bg2"/>
                </a:solidFill>
              </a:rPr>
              <a:t>●</a:t>
            </a:r>
            <a:r>
              <a:rPr lang="en-US" b="1" dirty="0">
                <a:solidFill>
                  <a:srgbClr val="382344"/>
                </a:solidFill>
              </a:rPr>
              <a:t> </a:t>
            </a:r>
            <a:r>
              <a:rPr lang="en-US" b="1" dirty="0" smtClean="0">
                <a:solidFill>
                  <a:srgbClr val="382344"/>
                </a:solidFill>
                <a:latin typeface="+mn-lt"/>
              </a:rPr>
              <a:t>stock of capital	</a:t>
            </a:r>
            <a:r>
              <a:rPr lang="en-US" dirty="0" smtClean="0">
                <a:solidFill>
                  <a:srgbClr val="2A5CAA"/>
                </a:solidFill>
                <a:latin typeface="Arial" panose="020B0604020202020204" pitchFamily="34" charset="0"/>
              </a:rPr>
              <a:t>Total amount </a:t>
            </a:r>
            <a:r>
              <a:rPr lang="en-US" dirty="0">
                <a:solidFill>
                  <a:srgbClr val="2A5CAA"/>
                </a:solidFill>
                <a:latin typeface="Arial" panose="020B0604020202020204" pitchFamily="34" charset="0"/>
              </a:rPr>
              <a:t>of capital available </a:t>
            </a:r>
            <a:r>
              <a:rPr lang="en-US" dirty="0" smtClean="0">
                <a:solidFill>
                  <a:srgbClr val="2A5CAA"/>
                </a:solidFill>
                <a:latin typeface="Arial" panose="020B0604020202020204" pitchFamily="34" charset="0"/>
              </a:rPr>
              <a:t>for use </a:t>
            </a:r>
            <a:r>
              <a:rPr lang="en-US" dirty="0">
                <a:solidFill>
                  <a:srgbClr val="2A5CAA"/>
                </a:solidFill>
                <a:latin typeface="Arial" panose="020B0604020202020204" pitchFamily="34" charset="0"/>
              </a:rPr>
              <a:t>in </a:t>
            </a:r>
            <a:r>
              <a:rPr lang="en-US" dirty="0" smtClean="0">
                <a:solidFill>
                  <a:srgbClr val="2A5CAA"/>
                </a:solidFill>
                <a:latin typeface="Arial" panose="020B0604020202020204" pitchFamily="34" charset="0"/>
              </a:rPr>
              <a:t>production.</a:t>
            </a:r>
            <a:endParaRPr lang="en-US" dirty="0">
              <a:solidFill>
                <a:srgbClr val="2A5CAA"/>
              </a:solidFill>
              <a:latin typeface="Arial" panose="020B0604020202020204" pitchFamily="34" charset="0"/>
            </a:endParaRPr>
          </a:p>
        </p:txBody>
      </p:sp>
      <p:sp>
        <p:nvSpPr>
          <p:cNvPr id="10" name="Text Box 53"/>
          <p:cNvSpPr txBox="1">
            <a:spLocks noChangeArrowheads="1"/>
          </p:cNvSpPr>
          <p:nvPr/>
        </p:nvSpPr>
        <p:spPr bwMode="auto">
          <a:xfrm>
            <a:off x="466725" y="4876800"/>
            <a:ext cx="8242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285750" eaLnBrk="1" hangingPunct="1">
              <a:buClr>
                <a:schemeClr val="bg2"/>
              </a:buClr>
              <a:tabLst>
                <a:tab pos="2914650" algn="l"/>
              </a:tabLst>
            </a:pPr>
            <a:r>
              <a:rPr lang="en-US" b="1" dirty="0" smtClean="0">
                <a:solidFill>
                  <a:schemeClr val="bg2"/>
                </a:solidFill>
              </a:rPr>
              <a:t>●</a:t>
            </a:r>
            <a:r>
              <a:rPr lang="en-US" b="1" dirty="0">
                <a:solidFill>
                  <a:srgbClr val="382344"/>
                </a:solidFill>
              </a:rPr>
              <a:t> </a:t>
            </a:r>
            <a:r>
              <a:rPr lang="en-US" b="1" dirty="0" smtClean="0">
                <a:solidFill>
                  <a:srgbClr val="382344"/>
                </a:solidFill>
                <a:latin typeface="+mn-lt"/>
              </a:rPr>
              <a:t>technological change	</a:t>
            </a:r>
            <a:r>
              <a:rPr lang="en-US" dirty="0" smtClean="0">
                <a:solidFill>
                  <a:srgbClr val="2A5CAA"/>
                </a:solidFill>
                <a:latin typeface="Arial" panose="020B0604020202020204" pitchFamily="34" charset="0"/>
              </a:rPr>
              <a:t>Development </a:t>
            </a:r>
            <a:r>
              <a:rPr lang="en-US" dirty="0">
                <a:solidFill>
                  <a:srgbClr val="2A5CAA"/>
                </a:solidFill>
                <a:latin typeface="Arial" panose="020B0604020202020204" pitchFamily="34" charset="0"/>
              </a:rPr>
              <a:t>of </a:t>
            </a:r>
            <a:r>
              <a:rPr lang="en-US" dirty="0" smtClean="0">
                <a:solidFill>
                  <a:srgbClr val="2A5CAA"/>
                </a:solidFill>
                <a:latin typeface="Arial" panose="020B0604020202020204" pitchFamily="34" charset="0"/>
              </a:rPr>
              <a:t>new technologies </a:t>
            </a:r>
            <a:r>
              <a:rPr lang="en-US" dirty="0">
                <a:solidFill>
                  <a:srgbClr val="2A5CAA"/>
                </a:solidFill>
                <a:latin typeface="Arial" panose="020B0604020202020204" pitchFamily="34" charset="0"/>
              </a:rPr>
              <a:t>allowing </a:t>
            </a:r>
            <a:r>
              <a:rPr lang="en-US" dirty="0" smtClean="0">
                <a:solidFill>
                  <a:srgbClr val="2A5CAA"/>
                </a:solidFill>
                <a:latin typeface="Arial" panose="020B0604020202020204" pitchFamily="34" charset="0"/>
              </a:rPr>
              <a:t>factors of </a:t>
            </a:r>
            <a:r>
              <a:rPr lang="en-US" dirty="0">
                <a:solidFill>
                  <a:srgbClr val="2A5CAA"/>
                </a:solidFill>
                <a:latin typeface="Arial" panose="020B0604020202020204" pitchFamily="34" charset="0"/>
              </a:rPr>
              <a:t>production to be used </a:t>
            </a:r>
            <a:r>
              <a:rPr lang="en-US" dirty="0" smtClean="0">
                <a:solidFill>
                  <a:srgbClr val="2A5CAA"/>
                </a:solidFill>
                <a:latin typeface="Arial" panose="020B0604020202020204" pitchFamily="34" charset="0"/>
              </a:rPr>
              <a:t>more effectively</a:t>
            </a:r>
            <a:r>
              <a:rPr lang="en-US" dirty="0">
                <a:solidFill>
                  <a:srgbClr val="2A5CAA"/>
                </a:solidFill>
                <a:latin typeface="Arial" panose="020B0604020202020204" pitchFamily="34" charset="0"/>
              </a:rPr>
              <a:t>.</a:t>
            </a:r>
            <a:endParaRPr lang="en-US" dirty="0">
              <a:solidFill>
                <a:srgbClr val="2A5CAA"/>
              </a:solidFill>
              <a:latin typeface="Arial" panose="020B0604020202020204" pitchFamily="34" charset="0"/>
            </a:endParaRPr>
          </a:p>
        </p:txBody>
      </p:sp>
      <p:sp>
        <p:nvSpPr>
          <p:cNvPr id="2" name="Rectangle 1"/>
          <p:cNvSpPr/>
          <p:nvPr/>
        </p:nvSpPr>
        <p:spPr>
          <a:xfrm>
            <a:off x="434975" y="2362200"/>
            <a:ext cx="8274050" cy="1754326"/>
          </a:xfrm>
          <a:prstGeom prst="rect">
            <a:avLst/>
          </a:prstGeom>
        </p:spPr>
        <p:txBody>
          <a:bodyPr wrap="square">
            <a:spAutoFit/>
          </a:bodyPr>
          <a:lstStyle/>
          <a:p>
            <a:r>
              <a:rPr lang="en-US" dirty="0" smtClean="0">
                <a:latin typeface="+mn-lt"/>
              </a:rPr>
              <a:t>Consumers </a:t>
            </a:r>
            <a:r>
              <a:rPr lang="en-US" dirty="0">
                <a:latin typeface="+mn-lt"/>
              </a:rPr>
              <a:t>in the aggregate can increase their </a:t>
            </a:r>
            <a:r>
              <a:rPr lang="en-US" dirty="0" smtClean="0">
                <a:latin typeface="+mn-lt"/>
              </a:rPr>
              <a:t>rate of </a:t>
            </a:r>
            <a:r>
              <a:rPr lang="en-US" dirty="0">
                <a:latin typeface="+mn-lt"/>
              </a:rPr>
              <a:t>consumption in the long run only by increasing the total amount </a:t>
            </a:r>
            <a:r>
              <a:rPr lang="en-US" dirty="0" smtClean="0">
                <a:latin typeface="+mn-lt"/>
              </a:rPr>
              <a:t>they </a:t>
            </a:r>
            <a:r>
              <a:rPr lang="en-US" dirty="0">
                <a:latin typeface="+mn-lt"/>
              </a:rPr>
              <a:t>produce. Understanding the causes of productivity growth is an important area </a:t>
            </a:r>
            <a:r>
              <a:rPr lang="en-US" dirty="0" smtClean="0">
                <a:latin typeface="+mn-lt"/>
              </a:rPr>
              <a:t>of research </a:t>
            </a:r>
            <a:r>
              <a:rPr lang="en-US" dirty="0">
                <a:latin typeface="+mn-lt"/>
              </a:rPr>
              <a:t>in </a:t>
            </a:r>
            <a:r>
              <a:rPr lang="en-US" dirty="0" smtClean="0">
                <a:latin typeface="+mn-lt"/>
              </a:rPr>
              <a:t>economics.</a:t>
            </a:r>
            <a:endParaRPr lang="en-US" dirty="0" smtClean="0">
              <a:latin typeface="+mn-lt"/>
            </a:endParaRPr>
          </a:p>
          <a:p>
            <a:endParaRPr lang="en-US" dirty="0">
              <a:latin typeface="+mn-lt"/>
            </a:endParaRPr>
          </a:p>
          <a:p>
            <a:r>
              <a:rPr lang="en-US" dirty="0">
                <a:latin typeface="+mn-lt"/>
              </a:rPr>
              <a:t>We do know that one of the most important sources </a:t>
            </a:r>
            <a:r>
              <a:rPr lang="en-US" dirty="0" smtClean="0">
                <a:latin typeface="+mn-lt"/>
              </a:rPr>
              <a:t>of growth </a:t>
            </a:r>
            <a:r>
              <a:rPr lang="en-US" dirty="0">
                <a:latin typeface="+mn-lt"/>
              </a:rPr>
              <a:t>in labor productivity is growth in the stock of capital</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500"/>
                                        <p:tgtEl>
                                          <p:spTgt spid="5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left)">
                                      <p:cBhvr>
                                        <p:cTn id="24" dur="5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wipe(left)">
                                      <p:cBhvr>
                                        <p:cTn id="29" dur="500"/>
                                        <p:tgtEl>
                                          <p:spTgt spid="2">
                                            <p:txEl>
                                              <p:pRg st="2" end="2"/>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6" grpId="0"/>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3"/>
          <p:cNvSpPr>
            <a:spLocks noChangeArrowheads="1"/>
          </p:cNvSpPr>
          <p:nvPr/>
        </p:nvSpPr>
        <p:spPr bwMode="auto">
          <a:xfrm>
            <a:off x="0" y="0"/>
            <a:ext cx="9144000" cy="6553200"/>
          </a:xfrm>
          <a:prstGeom prst="rect">
            <a:avLst/>
          </a:prstGeom>
          <a:solidFill>
            <a:srgbClr val="FFF2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11" name="TextBox 10"/>
          <p:cNvSpPr txBox="1">
            <a:spLocks noChangeArrowheads="1"/>
          </p:cNvSpPr>
          <p:nvPr/>
        </p:nvSpPr>
        <p:spPr bwMode="auto">
          <a:xfrm>
            <a:off x="445015" y="685800"/>
            <a:ext cx="626058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r>
              <a:rPr lang="en-US" dirty="0">
                <a:latin typeface="+mn-lt"/>
              </a:rPr>
              <a:t>Will the standard of living in </a:t>
            </a:r>
            <a:r>
              <a:rPr lang="en-US" dirty="0" smtClean="0">
                <a:latin typeface="+mn-lt"/>
              </a:rPr>
              <a:t>the United </a:t>
            </a:r>
            <a:r>
              <a:rPr lang="en-US" dirty="0">
                <a:latin typeface="+mn-lt"/>
              </a:rPr>
              <a:t>States, Europe, and </a:t>
            </a:r>
            <a:r>
              <a:rPr lang="en-US" dirty="0" smtClean="0">
                <a:latin typeface="+mn-lt"/>
              </a:rPr>
              <a:t>Japan continue </a:t>
            </a:r>
            <a:r>
              <a:rPr lang="en-US" dirty="0">
                <a:latin typeface="+mn-lt"/>
              </a:rPr>
              <a:t>to improve, or will </a:t>
            </a:r>
            <a:r>
              <a:rPr lang="en-US" dirty="0" smtClean="0">
                <a:latin typeface="+mn-lt"/>
              </a:rPr>
              <a:t>these economies </a:t>
            </a:r>
            <a:r>
              <a:rPr lang="en-US" dirty="0">
                <a:latin typeface="+mn-lt"/>
              </a:rPr>
              <a:t>barely keep future </a:t>
            </a:r>
            <a:r>
              <a:rPr lang="en-US" dirty="0" smtClean="0">
                <a:latin typeface="+mn-lt"/>
              </a:rPr>
              <a:t>generations from </a:t>
            </a:r>
            <a:r>
              <a:rPr lang="en-US" dirty="0">
                <a:latin typeface="+mn-lt"/>
              </a:rPr>
              <a:t>being worse off </a:t>
            </a:r>
            <a:r>
              <a:rPr lang="en-US" dirty="0" smtClean="0">
                <a:latin typeface="+mn-lt"/>
              </a:rPr>
              <a:t>than they </a:t>
            </a:r>
            <a:r>
              <a:rPr lang="en-US" dirty="0">
                <a:latin typeface="+mn-lt"/>
              </a:rPr>
              <a:t>are today? Because the </a:t>
            </a:r>
            <a:r>
              <a:rPr lang="en-US" dirty="0" smtClean="0">
                <a:latin typeface="+mn-lt"/>
              </a:rPr>
              <a:t>real incomes </a:t>
            </a:r>
            <a:r>
              <a:rPr lang="en-US" dirty="0">
                <a:latin typeface="+mn-lt"/>
              </a:rPr>
              <a:t>of consumers in these </a:t>
            </a:r>
            <a:r>
              <a:rPr lang="en-US" dirty="0" smtClean="0">
                <a:latin typeface="+mn-lt"/>
              </a:rPr>
              <a:t>countries increase </a:t>
            </a:r>
            <a:r>
              <a:rPr lang="en-US" dirty="0">
                <a:latin typeface="+mn-lt"/>
              </a:rPr>
              <a:t>only as fast as </a:t>
            </a:r>
            <a:r>
              <a:rPr lang="en-US" dirty="0" smtClean="0">
                <a:latin typeface="+mn-lt"/>
              </a:rPr>
              <a:t>productivity does</a:t>
            </a:r>
            <a:r>
              <a:rPr lang="en-US" dirty="0">
                <a:latin typeface="+mn-lt"/>
              </a:rPr>
              <a:t>, the answer depends </a:t>
            </a:r>
            <a:r>
              <a:rPr lang="en-US" dirty="0" smtClean="0">
                <a:latin typeface="+mn-lt"/>
              </a:rPr>
              <a:t>on the </a:t>
            </a:r>
            <a:r>
              <a:rPr lang="en-US" dirty="0">
                <a:latin typeface="+mn-lt"/>
              </a:rPr>
              <a:t>labor productivity of workers.</a:t>
            </a:r>
            <a:endParaRPr lang="en-US" dirty="0">
              <a:latin typeface="+mn-lt"/>
            </a:endParaRPr>
          </a:p>
        </p:txBody>
      </p:sp>
      <p:sp>
        <p:nvSpPr>
          <p:cNvPr id="12" name="Rectangle 6"/>
          <p:cNvSpPr>
            <a:spLocks noChangeArrowheads="1"/>
          </p:cNvSpPr>
          <p:nvPr/>
        </p:nvSpPr>
        <p:spPr bwMode="auto">
          <a:xfrm>
            <a:off x="457200" y="66675"/>
            <a:ext cx="1847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dirty="0">
                <a:solidFill>
                  <a:srgbClr val="007CB2"/>
                </a:solidFill>
                <a:latin typeface="Arial" panose="020B0604020202020204" pitchFamily="34" charset="0"/>
              </a:rPr>
              <a:t>EXAMPLE </a:t>
            </a:r>
            <a:r>
              <a:rPr lang="en-US" sz="2000" dirty="0" smtClean="0">
                <a:solidFill>
                  <a:srgbClr val="007CB2"/>
                </a:solidFill>
                <a:latin typeface="Arial" panose="020B0604020202020204" pitchFamily="34" charset="0"/>
              </a:rPr>
              <a:t>6.3 </a:t>
            </a:r>
            <a:endParaRPr lang="en-US" sz="2000" dirty="0">
              <a:solidFill>
                <a:srgbClr val="007CB2"/>
              </a:solidFill>
              <a:latin typeface="Arial" panose="020B0604020202020204" pitchFamily="34" charset="0"/>
            </a:endParaRPr>
          </a:p>
        </p:txBody>
      </p:sp>
      <p:cxnSp>
        <p:nvCxnSpPr>
          <p:cNvPr id="13" name="Straight Connector 12"/>
          <p:cNvCxnSpPr>
            <a:cxnSpLocks noChangeShapeType="1"/>
          </p:cNvCxnSpPr>
          <p:nvPr/>
        </p:nvCxnSpPr>
        <p:spPr bwMode="auto">
          <a:xfrm flipH="1">
            <a:off x="515256" y="523875"/>
            <a:ext cx="1752600" cy="0"/>
          </a:xfrm>
          <a:prstGeom prst="line">
            <a:avLst/>
          </a:prstGeom>
          <a:noFill/>
          <a:ln w="50800" algn="ctr">
            <a:solidFill>
              <a:srgbClr val="007CB2"/>
            </a:solidFill>
            <a:round/>
          </a:ln>
          <a:extLst>
            <a:ext uri="{909E8E84-426E-40DD-AFC4-6F175D3DCCD1}">
              <a14:hiddenFill xmlns:a14="http://schemas.microsoft.com/office/drawing/2010/main">
                <a:noFill/>
              </a14:hiddenFill>
            </a:ext>
          </a:extLst>
        </p:spPr>
      </p:cxnSp>
      <p:sp>
        <p:nvSpPr>
          <p:cNvPr id="14" name="Rectangle 6"/>
          <p:cNvSpPr>
            <a:spLocks noChangeArrowheads="1"/>
          </p:cNvSpPr>
          <p:nvPr/>
        </p:nvSpPr>
        <p:spPr bwMode="auto">
          <a:xfrm>
            <a:off x="2305050" y="1"/>
            <a:ext cx="440054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b="1" dirty="0" smtClean="0">
                <a:solidFill>
                  <a:srgbClr val="007CB2"/>
                </a:solidFill>
                <a:latin typeface="Arial" panose="020B0604020202020204" pitchFamily="34" charset="0"/>
              </a:rPr>
              <a:t>LABOR PRODUCTIVITY AND</a:t>
            </a:r>
            <a:br>
              <a:rPr lang="en-US" sz="2000" b="1" dirty="0" smtClean="0">
                <a:solidFill>
                  <a:srgbClr val="007CB2"/>
                </a:solidFill>
                <a:latin typeface="Arial" panose="020B0604020202020204" pitchFamily="34" charset="0"/>
              </a:rPr>
            </a:br>
            <a:r>
              <a:rPr lang="en-US" sz="2000" b="1" dirty="0" smtClean="0">
                <a:solidFill>
                  <a:srgbClr val="007CB2"/>
                </a:solidFill>
                <a:latin typeface="Arial" panose="020B0604020202020204" pitchFamily="34" charset="0"/>
              </a:rPr>
              <a:t>THE STANDARD OF LIVING</a:t>
            </a:r>
            <a:endParaRPr lang="en-US" sz="2000" b="1" dirty="0">
              <a:solidFill>
                <a:srgbClr val="007CB2"/>
              </a:solidFill>
              <a:latin typeface="Arial" panose="020B0604020202020204" pitchFamily="34" charset="0"/>
            </a:endParaRPr>
          </a:p>
        </p:txBody>
      </p:sp>
      <p:cxnSp>
        <p:nvCxnSpPr>
          <p:cNvPr id="7" name="Straight Connector 6"/>
          <p:cNvCxnSpPr/>
          <p:nvPr/>
        </p:nvCxnSpPr>
        <p:spPr bwMode="auto">
          <a:xfrm>
            <a:off x="0" y="6553200"/>
            <a:ext cx="9144000" cy="0"/>
          </a:xfrm>
          <a:prstGeom prst="line">
            <a:avLst/>
          </a:prstGeom>
          <a:noFill/>
          <a:ln w="34925">
            <a:solidFill>
              <a:srgbClr val="F4792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5599" y="152400"/>
            <a:ext cx="23145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0" name="Group 83"/>
          <p:cNvGraphicFramePr>
            <a:graphicFrameLocks noGrp="1"/>
          </p:cNvGraphicFramePr>
          <p:nvPr/>
        </p:nvGraphicFramePr>
        <p:xfrm>
          <a:off x="990600" y="2590800"/>
          <a:ext cx="6962777" cy="3794760"/>
        </p:xfrm>
        <a:graphic>
          <a:graphicData uri="http://schemas.openxmlformats.org/drawingml/2006/table">
            <a:tbl>
              <a:tblPr/>
              <a:tblGrid>
                <a:gridCol w="1323977"/>
                <a:gridCol w="1219200"/>
                <a:gridCol w="914400"/>
                <a:gridCol w="1066800"/>
                <a:gridCol w="1252208"/>
                <a:gridCol w="1186192"/>
              </a:tblGrid>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bg1"/>
                          </a:solidFill>
                          <a:effectLst/>
                          <a:latin typeface="Arial" panose="020B0604020202020204" pitchFamily="34" charset="0"/>
                        </a:rPr>
                        <a:t>TABLE 6.3</a:t>
                      </a: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28575" cap="flat" cmpd="sng" algn="ctr">
                      <a:solidFill>
                        <a:srgbClr val="00AB4E"/>
                      </a:solidFill>
                      <a:prstDash val="solid"/>
                      <a:round/>
                      <a:headEnd type="none" w="med" len="med"/>
                      <a:tailEnd type="none" w="med" len="med"/>
                    </a:lnL>
                    <a:lnR w="28575" cap="flat" cmpd="sng" algn="ctr">
                      <a:solidFill>
                        <a:srgbClr val="950057"/>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950057"/>
                      </a:solidFill>
                      <a:prstDash val="solid"/>
                      <a:round/>
                      <a:headEnd type="none" w="med" len="med"/>
                      <a:tailEnd type="none" w="med" len="med"/>
                    </a:lnB>
                    <a:lnTlToBr>
                      <a:noFill/>
                    </a:lnTlToBr>
                    <a:lnBlToTr>
                      <a:noFill/>
                    </a:lnBlToTr>
                    <a:solidFill>
                      <a:srgbClr val="950057"/>
                    </a:solidFill>
                  </a:tcPr>
                </a:tc>
                <a:tc gridSpan="5">
                  <a:txBody>
                    <a:bodyPr/>
                    <a:lstStyle/>
                    <a:p>
                      <a:r>
                        <a:rPr lang="en-US" sz="1600" b="1" dirty="0" smtClean="0">
                          <a:solidFill>
                            <a:srgbClr val="FFFFFF"/>
                          </a:solidFill>
                        </a:rPr>
                        <a:t>LABOR PRODUCTIVITY IN DEVELOPED COUNTRIES</a:t>
                      </a:r>
                      <a:endParaRPr lang="en-US" sz="1600" b="1" dirty="0">
                        <a:solidFill>
                          <a:srgbClr val="FFFFFF"/>
                        </a:solidFill>
                      </a:endParaRPr>
                    </a:p>
                  </a:txBody>
                  <a:tcPr anchor="ctr" horzOverflow="overflow">
                    <a:lnL w="28575" cap="flat" cmpd="sng" algn="ctr">
                      <a:solidFill>
                        <a:srgbClr val="950057"/>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rgbClr val="00AB4E"/>
                    </a:solidFill>
                  </a:tcPr>
                </a:tc>
                <a:tc hMerge="1">
                  <a:tcPr/>
                </a:tc>
                <a:tc hMerge="1">
                  <a:tcPr/>
                </a:tc>
                <a:tc hMerge="1">
                  <a:tcPr/>
                </a:tc>
                <a:tc hMerge="1">
                  <a:tcPr/>
                </a:tc>
              </a:tr>
              <a:tr h="575469">
                <a:tc rowSpan="3">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950057"/>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algn="ctr"/>
                      <a:r>
                        <a:rPr lang="en-US" sz="1600" b="1" dirty="0" smtClean="0"/>
                        <a:t>UNITED STATES</a:t>
                      </a:r>
                      <a:endParaRPr lang="en-US" sz="1600" b="1" dirty="0"/>
                    </a:p>
                  </a:txBody>
                  <a:tcPr anchor="b"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JAPAN</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anchor="b"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FRANCE</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anchor="b"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GERMANY</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anchor="b"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UNITED KINGDOM</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anchor="b"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479742">
                <a:tc vMerge="1">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gridSpan="5">
                  <a:txBody>
                    <a:bodyPr/>
                    <a:lstStyle/>
                    <a:p>
                      <a:pPr algn="ctr"/>
                      <a:r>
                        <a:rPr lang="en-US" sz="1600" b="1" dirty="0" smtClean="0"/>
                        <a:t>GDP PER HOUR WORKED (IN 2009 US DOLLARS)</a:t>
                      </a:r>
                      <a:endParaRPr lang="en-US" sz="1600" b="1" dirty="0"/>
                    </a:p>
                  </a:txBody>
                  <a:tcPr anchor="ctr" horzOverflow="overflow">
                    <a:lnL w="28575" cap="flat" cmpd="sng" algn="ctr">
                      <a:no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vMerge="1">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algn="ctr"/>
                      <a:r>
                        <a:rPr lang="en-US" sz="1600" b="1" dirty="0" smtClean="0"/>
                        <a:t>$56.90</a:t>
                      </a:r>
                      <a:endParaRPr lang="en-US" sz="1600" b="1"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$38.20</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$54.70</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$53.10</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$45.80</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Years</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gridSpan="5">
                  <a:txBody>
                    <a:bodyPr/>
                    <a:lstStyle/>
                    <a:p>
                      <a:pPr algn="ctr"/>
                      <a:r>
                        <a:rPr lang="en-US" sz="1600" dirty="0" smtClean="0"/>
                        <a:t>Annual Rate of Growth of Labor Productivity (%)</a:t>
                      </a:r>
                      <a:endParaRPr lang="en-US" sz="1600" dirty="0"/>
                    </a:p>
                  </a:txBody>
                  <a:tcPr horzOverflow="overflow">
                    <a:lnL w="28575" cap="flat" cmpd="sng" algn="ctr">
                      <a:no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1960-1973</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algn="ctr"/>
                      <a:r>
                        <a:rPr lang="en-US" sz="1600" dirty="0" smtClean="0"/>
                        <a:t>2.29</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7.86</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4.70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3.98</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2.84</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1974-1982</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algn="ctr"/>
                      <a:r>
                        <a:rPr lang="en-US" sz="1600" dirty="0" smtClean="0"/>
                        <a:t>0.22</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2.29</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1.73</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2.28</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1.53</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1983-1991</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algn="ctr"/>
                      <a:r>
                        <a:rPr lang="en-US" sz="1600" dirty="0" smtClean="0"/>
                        <a:t>1.54</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2.64</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1.50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2.07</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1.57</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1992-2000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algn="ctr"/>
                      <a:r>
                        <a:rPr lang="en-US" sz="1600" dirty="0" smtClean="0"/>
                        <a:t>1.94</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1.08</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1.40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1.64</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2.22</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2001-2009</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algn="ctr"/>
                      <a:r>
                        <a:rPr lang="en-US" sz="1600" dirty="0" smtClean="0"/>
                        <a:t>1.90</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1.50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0.90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0.80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1.30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8"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wipe(left)">
                                      <p:cBhvr>
                                        <p:cTn id="26" dur="500"/>
                                        <p:tgtEl>
                                          <p:spTgt spid="11">
                                            <p:txEl>
                                              <p:pRg st="0" end="0"/>
                                            </p:txEl>
                                          </p:spTgt>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750"/>
                                        <p:tgtEl>
                                          <p:spTgt spid="30"/>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build="p"/>
      <p:bldP spid="12"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612" name="Rectangle 52"/>
          <p:cNvSpPr>
            <a:spLocks noGrp="1" noChangeArrowheads="1"/>
          </p:cNvSpPr>
          <p:nvPr>
            <p:ph type="body" idx="4294967295"/>
          </p:nvPr>
        </p:nvSpPr>
        <p:spPr bwMode="auto">
          <a:xfrm>
            <a:off x="457200" y="798513"/>
            <a:ext cx="3581400" cy="420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sz="2000" b="1" dirty="0" smtClean="0">
                <a:solidFill>
                  <a:srgbClr val="950057"/>
                </a:solidFill>
              </a:rPr>
              <a:t>Isoquants</a:t>
            </a:r>
            <a:endParaRPr lang="en-US" sz="2000" b="1" dirty="0" smtClean="0">
              <a:solidFill>
                <a:srgbClr val="950057"/>
              </a:solidFill>
            </a:endParaRPr>
          </a:p>
        </p:txBody>
      </p:sp>
      <p:sp>
        <p:nvSpPr>
          <p:cNvPr id="20" name="Rectangle 4"/>
          <p:cNvSpPr txBox="1">
            <a:spLocks noChangeArrowheads="1"/>
          </p:cNvSpPr>
          <p:nvPr/>
        </p:nvSpPr>
        <p:spPr bwMode="auto">
          <a:xfrm>
            <a:off x="1295400" y="198438"/>
            <a:ext cx="653699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4191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r>
              <a:rPr lang="en-US" sz="2800" b="1" dirty="0">
                <a:solidFill>
                  <a:srgbClr val="008FD0"/>
                </a:solidFill>
                <a:latin typeface="Arial" panose="020B0604020202020204" pitchFamily="34" charset="0"/>
              </a:rPr>
              <a:t>Production with Two Variable Inputs</a:t>
            </a:r>
            <a:endParaRPr lang="en-US" sz="2800" b="1" dirty="0">
              <a:solidFill>
                <a:srgbClr val="008FD0"/>
              </a:solidFill>
              <a:latin typeface="Arial" panose="020B0604020202020204" pitchFamily="34" charset="0"/>
            </a:endParaRPr>
          </a:p>
        </p:txBody>
      </p:sp>
      <p:sp>
        <p:nvSpPr>
          <p:cNvPr id="21" name="Rectangle 6"/>
          <p:cNvSpPr>
            <a:spLocks noChangeArrowheads="1"/>
          </p:cNvSpPr>
          <p:nvPr/>
        </p:nvSpPr>
        <p:spPr bwMode="auto">
          <a:xfrm>
            <a:off x="457200" y="198438"/>
            <a:ext cx="838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b="1" dirty="0" smtClean="0">
                <a:solidFill>
                  <a:srgbClr val="008FD0"/>
                </a:solidFill>
                <a:latin typeface="Arial" panose="020B0604020202020204" pitchFamily="34" charset="0"/>
              </a:rPr>
              <a:t>6.3</a:t>
            </a:r>
            <a:endParaRPr lang="en-US" sz="2800" b="1" dirty="0">
              <a:solidFill>
                <a:srgbClr val="008FD0"/>
              </a:solidFill>
              <a:latin typeface="Arial" panose="020B0604020202020204" pitchFamily="34" charset="0"/>
            </a:endParaRPr>
          </a:p>
        </p:txBody>
      </p:sp>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53"/>
          <p:cNvSpPr txBox="1">
            <a:spLocks noChangeArrowheads="1"/>
          </p:cNvSpPr>
          <p:nvPr/>
        </p:nvSpPr>
        <p:spPr bwMode="auto">
          <a:xfrm>
            <a:off x="457200" y="1219200"/>
            <a:ext cx="8153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defRPr>
                <a:solidFill>
                  <a:schemeClr val="tx1"/>
                </a:solidFill>
                <a:latin typeface="Arial" panose="020B0604020202020204" pitchFamily="34" charset="0"/>
              </a:defRPr>
            </a:lvl1pPr>
            <a:lvl2pPr marL="805180" indent="-342900">
              <a:defRPr>
                <a:solidFill>
                  <a:schemeClr val="tx1"/>
                </a:solidFill>
                <a:latin typeface="Arial" panose="020B0604020202020204" pitchFamily="34" charset="0"/>
              </a:defRPr>
            </a:lvl2pPr>
            <a:lvl3pPr marL="1262380" indent="-342900">
              <a:defRPr>
                <a:solidFill>
                  <a:schemeClr val="tx1"/>
                </a:solidFill>
                <a:latin typeface="Arial" panose="020B0604020202020204" pitchFamily="34" charset="0"/>
              </a:defRPr>
            </a:lvl3pPr>
            <a:lvl4pPr marL="1719580" indent="-342900">
              <a:defRPr>
                <a:solidFill>
                  <a:schemeClr val="tx1"/>
                </a:solidFill>
                <a:latin typeface="Arial" panose="020B0604020202020204" pitchFamily="34" charset="0"/>
              </a:defRPr>
            </a:lvl4pPr>
            <a:lvl5pPr marL="2176780" indent="-342900">
              <a:defRPr>
                <a:solidFill>
                  <a:schemeClr val="tx1"/>
                </a:solidFill>
                <a:latin typeface="Arial" panose="020B0604020202020204" pitchFamily="34" charset="0"/>
              </a:defRPr>
            </a:lvl5pPr>
            <a:lvl6pPr marL="2633980" indent="-342900" fontAlgn="base">
              <a:spcBef>
                <a:spcPct val="0"/>
              </a:spcBef>
              <a:spcAft>
                <a:spcPct val="0"/>
              </a:spcAft>
              <a:defRPr>
                <a:solidFill>
                  <a:schemeClr val="tx1"/>
                </a:solidFill>
                <a:latin typeface="Arial" panose="020B0604020202020204" pitchFamily="34" charset="0"/>
              </a:defRPr>
            </a:lvl6pPr>
            <a:lvl7pPr marL="3091180" indent="-342900" fontAlgn="base">
              <a:spcBef>
                <a:spcPct val="0"/>
              </a:spcBef>
              <a:spcAft>
                <a:spcPct val="0"/>
              </a:spcAft>
              <a:defRPr>
                <a:solidFill>
                  <a:schemeClr val="tx1"/>
                </a:solidFill>
                <a:latin typeface="Arial" panose="020B0604020202020204" pitchFamily="34" charset="0"/>
              </a:defRPr>
            </a:lvl7pPr>
            <a:lvl8pPr marL="3548380" indent="-342900" fontAlgn="base">
              <a:spcBef>
                <a:spcPct val="0"/>
              </a:spcBef>
              <a:spcAft>
                <a:spcPct val="0"/>
              </a:spcAft>
              <a:defRPr>
                <a:solidFill>
                  <a:schemeClr val="tx1"/>
                </a:solidFill>
                <a:latin typeface="Arial" panose="020B0604020202020204" pitchFamily="34" charset="0"/>
              </a:defRPr>
            </a:lvl8pPr>
            <a:lvl9pPr marL="4005580" indent="-342900" fontAlgn="base">
              <a:spcBef>
                <a:spcPct val="0"/>
              </a:spcBef>
              <a:spcAft>
                <a:spcPct val="0"/>
              </a:spcAft>
              <a:defRPr>
                <a:solidFill>
                  <a:schemeClr val="tx1"/>
                </a:solidFill>
                <a:latin typeface="Arial" panose="020B0604020202020204" pitchFamily="34" charset="0"/>
              </a:defRPr>
            </a:lvl9pPr>
          </a:lstStyle>
          <a:p>
            <a:pPr marL="0" indent="0" defTabSz="628650">
              <a:buClr>
                <a:schemeClr val="bg2"/>
              </a:buClr>
              <a:buFontTx/>
              <a:buNone/>
              <a:tabLst>
                <a:tab pos="1543050" algn="l"/>
              </a:tabLst>
            </a:pPr>
            <a:r>
              <a:rPr lang="en-US" b="1" dirty="0" smtClean="0">
                <a:solidFill>
                  <a:schemeClr val="bg2"/>
                </a:solidFill>
                <a:latin typeface="Palatino" pitchFamily="2" charset="0"/>
              </a:rPr>
              <a:t>●</a:t>
            </a:r>
            <a:r>
              <a:rPr lang="en-US" b="1" dirty="0">
                <a:solidFill>
                  <a:srgbClr val="382344"/>
                </a:solidFill>
                <a:latin typeface="Palatino" pitchFamily="2" charset="0"/>
              </a:rPr>
              <a:t> </a:t>
            </a:r>
            <a:r>
              <a:rPr lang="en-US" b="1" dirty="0" smtClean="0">
                <a:solidFill>
                  <a:srgbClr val="382344"/>
                </a:solidFill>
              </a:rPr>
              <a:t>isoquants	</a:t>
            </a:r>
            <a:r>
              <a:rPr lang="en-US" dirty="0">
                <a:solidFill>
                  <a:srgbClr val="2A5CAA"/>
                </a:solidFill>
              </a:rPr>
              <a:t>Curve showing </a:t>
            </a:r>
            <a:r>
              <a:rPr lang="en-US" dirty="0" smtClean="0">
                <a:solidFill>
                  <a:srgbClr val="2A5CAA"/>
                </a:solidFill>
              </a:rPr>
              <a:t>all possible </a:t>
            </a:r>
            <a:r>
              <a:rPr lang="en-US" dirty="0">
                <a:solidFill>
                  <a:srgbClr val="2A5CAA"/>
                </a:solidFill>
              </a:rPr>
              <a:t>combinations of </a:t>
            </a:r>
            <a:r>
              <a:rPr lang="en-US" dirty="0" smtClean="0">
                <a:solidFill>
                  <a:srgbClr val="2A5CAA"/>
                </a:solidFill>
              </a:rPr>
              <a:t>inputs that </a:t>
            </a:r>
            <a:r>
              <a:rPr lang="en-US" dirty="0">
                <a:solidFill>
                  <a:srgbClr val="2A5CAA"/>
                </a:solidFill>
              </a:rPr>
              <a:t>yield the same output.</a:t>
            </a:r>
            <a:endParaRPr lang="en-US" dirty="0">
              <a:solidFill>
                <a:srgbClr val="2A5CAA"/>
              </a:solidFill>
            </a:endParaRPr>
          </a:p>
        </p:txBody>
      </p:sp>
      <p:graphicFrame>
        <p:nvGraphicFramePr>
          <p:cNvPr id="15" name="Group 83"/>
          <p:cNvGraphicFramePr>
            <a:graphicFrameLocks noGrp="1"/>
          </p:cNvGraphicFramePr>
          <p:nvPr/>
        </p:nvGraphicFramePr>
        <p:xfrm>
          <a:off x="533400" y="2286000"/>
          <a:ext cx="7419981" cy="2735898"/>
        </p:xfrm>
        <a:graphic>
          <a:graphicData uri="http://schemas.openxmlformats.org/drawingml/2006/table">
            <a:tbl>
              <a:tblPr/>
              <a:tblGrid>
                <a:gridCol w="1336578"/>
                <a:gridCol w="393112"/>
                <a:gridCol w="980483"/>
                <a:gridCol w="974443"/>
                <a:gridCol w="1136850"/>
                <a:gridCol w="1334432"/>
                <a:gridCol w="1264083"/>
              </a:tblGrid>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bg1"/>
                          </a:solidFill>
                          <a:effectLst/>
                          <a:latin typeface="Arial" panose="020B0604020202020204" pitchFamily="34" charset="0"/>
                        </a:rPr>
                        <a:t>TABLE 6.4</a:t>
                      </a: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28575" cap="flat" cmpd="sng" algn="ctr">
                      <a:solidFill>
                        <a:srgbClr val="00AB4E"/>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950057"/>
                      </a:solidFill>
                      <a:prstDash val="solid"/>
                      <a:round/>
                      <a:headEnd type="none" w="med" len="med"/>
                      <a:tailEnd type="none" w="med" len="med"/>
                    </a:lnB>
                    <a:lnTlToBr>
                      <a:noFill/>
                    </a:lnTlToBr>
                    <a:lnBlToTr>
                      <a:noFill/>
                    </a:lnBlToTr>
                    <a:solidFill>
                      <a:srgbClr val="950057"/>
                    </a:solidFill>
                  </a:tcPr>
                </a:tc>
                <a:tc gridSpan="6">
                  <a:txBody>
                    <a:bodyPr/>
                    <a:lstStyle/>
                    <a:p>
                      <a:r>
                        <a:rPr lang="en-US" sz="1600" b="1" dirty="0" smtClean="0">
                          <a:solidFill>
                            <a:srgbClr val="FFFFFF"/>
                          </a:solidFill>
                        </a:rPr>
                        <a:t>PRODUCTION WITH TWO VARIABLE INPUTS</a:t>
                      </a:r>
                      <a:endParaRPr lang="en-US" sz="1600" b="1" dirty="0">
                        <a:solidFill>
                          <a:srgbClr val="FFFFFF"/>
                        </a:solidFill>
                      </a:endParaRPr>
                    </a:p>
                  </a:txBody>
                  <a:tcPr anchor="ctr" horzOverflow="overflow">
                    <a:lnL w="28575" cap="flat" cmpd="sng" algn="ctr">
                      <a:solidFill>
                        <a:srgbClr val="00AB4E"/>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rgbClr val="00AB4E"/>
                    </a:solidFill>
                  </a:tcPr>
                </a:tc>
                <a:tc hMerge="1">
                  <a:tcPr anchor="ctr" horzOverflow="overflow">
                    <a:lnL w="28575" cap="flat" cmpd="sng" algn="ctr">
                      <a:solidFill>
                        <a:srgbClr val="00AB4E"/>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rgbClr val="00AB4E"/>
                    </a:solidFill>
                  </a:tcPr>
                </a:tc>
                <a:tc hMerge="1">
                  <a:tcPr/>
                </a:tc>
                <a:tc hMerge="1">
                  <a:tcPr/>
                </a:tc>
                <a:tc hMerge="1">
                  <a:tcPr/>
                </a:tc>
                <a:tc hMerge="1">
                  <a:tcPr/>
                </a:tc>
              </a:tr>
              <a:tr h="33528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950057"/>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gridSpan="5">
                  <a:txBody>
                    <a:bodyPr/>
                    <a:lstStyle/>
                    <a:p>
                      <a:pPr algn="ctr"/>
                      <a:r>
                        <a:rPr lang="en-US" sz="1600" b="1" dirty="0" smtClean="0"/>
                        <a:t>LABOR</a:t>
                      </a:r>
                      <a:r>
                        <a:rPr lang="en-US" sz="1600" dirty="0" smtClean="0"/>
                        <a:t> </a:t>
                      </a:r>
                      <a:r>
                        <a:rPr lang="en-US" sz="1600" b="1" dirty="0" smtClean="0"/>
                        <a:t>INPUT</a:t>
                      </a:r>
                      <a:endParaRPr lang="en-US" sz="1600" b="1" dirty="0"/>
                    </a:p>
                  </a:txBody>
                  <a:tcPr horzOverflow="overflow">
                    <a:lnL w="28575" cap="flat" cmpd="sng" algn="ctr">
                      <a:no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dirty="0" smtClean="0">
                          <a:ln>
                            <a:noFill/>
                          </a:ln>
                          <a:solidFill>
                            <a:schemeClr val="tx1"/>
                          </a:solidFill>
                          <a:effectLst/>
                          <a:latin typeface="Arial" panose="020B0604020202020204" pitchFamily="34" charset="0"/>
                        </a:rPr>
                        <a:t>CAPITAL INPUT</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algn="ctr"/>
                      <a:r>
                        <a:rPr lang="en-US" sz="1600" dirty="0" smtClean="0"/>
                        <a:t>1</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3</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4</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algn="ctr"/>
                      <a:r>
                        <a:rPr lang="en-US" sz="1600" dirty="0" smtClean="0"/>
                        <a:t>20</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40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55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65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75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2</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algn="ctr"/>
                      <a:r>
                        <a:rPr lang="en-US" sz="1600" dirty="0" smtClean="0"/>
                        <a:t>40</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60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75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85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90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3</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algn="ctr"/>
                      <a:r>
                        <a:rPr lang="en-US" sz="1600" dirty="0" smtClean="0"/>
                        <a:t>55</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75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90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100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105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4</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algn="ctr"/>
                      <a:r>
                        <a:rPr lang="en-US" sz="1600" dirty="0" smtClean="0"/>
                        <a:t>65</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85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100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110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115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3528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algn="ctr"/>
                      <a:r>
                        <a:rPr lang="en-US" sz="1600" dirty="0" smtClean="0"/>
                        <a:t>75</a:t>
                      </a:r>
                      <a:endParaRPr lang="en-US" sz="1600" dirty="0"/>
                    </a:p>
                  </a:txBody>
                  <a:tcPr horzOverflow="overflow">
                    <a:lnL w="28575" cap="flat" cmpd="sng" algn="ctr">
                      <a:no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90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105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115</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Arial" panose="020B0604020202020204" pitchFamily="34" charset="0"/>
                        </a:rPr>
                        <a:t>120</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Oval 1"/>
          <p:cNvSpPr/>
          <p:nvPr/>
        </p:nvSpPr>
        <p:spPr bwMode="auto">
          <a:xfrm>
            <a:off x="2600325" y="4705350"/>
            <a:ext cx="285750" cy="2857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290830" algn="l" defTabSz="914400" rtl="0" eaLnBrk="1" fontAlgn="base" latinLnBrk="0" hangingPunct="1">
              <a:lnSpc>
                <a:spcPct val="100000"/>
              </a:lnSpc>
              <a:spcBef>
                <a:spcPct val="0"/>
              </a:spcBef>
              <a:spcAft>
                <a:spcPct val="0"/>
              </a:spcAft>
              <a:buClrTx/>
              <a:buSzTx/>
              <a:buFontTx/>
              <a:buAutoNum type="arabicPeriod"/>
            </a:pPr>
            <a:endParaRPr kumimoji="0" lang="en-US" sz="1800" b="0" i="0" u="none" strike="noStrike" cap="none" normalizeH="0" baseline="0" smtClean="0">
              <a:ln>
                <a:noFill/>
              </a:ln>
              <a:solidFill>
                <a:schemeClr val="tx1"/>
              </a:solidFill>
              <a:effectLst/>
              <a:latin typeface="Palatino" pitchFamily="2" charset="0"/>
            </a:endParaRPr>
          </a:p>
        </p:txBody>
      </p:sp>
      <p:sp>
        <p:nvSpPr>
          <p:cNvPr id="9" name="Oval 8"/>
          <p:cNvSpPr/>
          <p:nvPr/>
        </p:nvSpPr>
        <p:spPr bwMode="auto">
          <a:xfrm>
            <a:off x="3581400" y="4038600"/>
            <a:ext cx="285750" cy="2857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290830" algn="l" defTabSz="914400" rtl="0" eaLnBrk="1" fontAlgn="base" latinLnBrk="0" hangingPunct="1">
              <a:lnSpc>
                <a:spcPct val="100000"/>
              </a:lnSpc>
              <a:spcBef>
                <a:spcPct val="0"/>
              </a:spcBef>
              <a:spcAft>
                <a:spcPct val="0"/>
              </a:spcAft>
              <a:buClrTx/>
              <a:buSzTx/>
              <a:buFontTx/>
              <a:buAutoNum type="arabicPeriod"/>
            </a:pPr>
            <a:endParaRPr kumimoji="0" lang="en-US" sz="1800" b="0" i="0" u="none" strike="noStrike" cap="none" normalizeH="0" baseline="0" smtClean="0">
              <a:ln>
                <a:noFill/>
              </a:ln>
              <a:solidFill>
                <a:schemeClr val="tx1"/>
              </a:solidFill>
              <a:effectLst/>
              <a:latin typeface="Palatino" pitchFamily="2" charset="0"/>
            </a:endParaRPr>
          </a:p>
        </p:txBody>
      </p:sp>
      <p:sp>
        <p:nvSpPr>
          <p:cNvPr id="10" name="Oval 9"/>
          <p:cNvSpPr/>
          <p:nvPr/>
        </p:nvSpPr>
        <p:spPr bwMode="auto">
          <a:xfrm>
            <a:off x="4638675" y="3705225"/>
            <a:ext cx="285750" cy="2857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290830" algn="l" defTabSz="914400" rtl="0" eaLnBrk="1" fontAlgn="base" latinLnBrk="0" hangingPunct="1">
              <a:lnSpc>
                <a:spcPct val="100000"/>
              </a:lnSpc>
              <a:spcBef>
                <a:spcPct val="0"/>
              </a:spcBef>
              <a:spcAft>
                <a:spcPct val="0"/>
              </a:spcAft>
              <a:buClrTx/>
              <a:buSzTx/>
              <a:buFontTx/>
              <a:buAutoNum type="arabicPeriod"/>
            </a:pPr>
            <a:endParaRPr kumimoji="0" lang="en-US" sz="1800" b="0" i="0" u="none" strike="noStrike" cap="none" normalizeH="0" baseline="0" smtClean="0">
              <a:ln>
                <a:noFill/>
              </a:ln>
              <a:solidFill>
                <a:schemeClr val="tx1"/>
              </a:solidFill>
              <a:effectLst/>
              <a:latin typeface="Palatino" pitchFamily="2" charset="0"/>
            </a:endParaRPr>
          </a:p>
        </p:txBody>
      </p:sp>
      <p:sp>
        <p:nvSpPr>
          <p:cNvPr id="11" name="Oval 10"/>
          <p:cNvSpPr/>
          <p:nvPr/>
        </p:nvSpPr>
        <p:spPr bwMode="auto">
          <a:xfrm>
            <a:off x="7172325" y="3362325"/>
            <a:ext cx="285750" cy="2857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290830" algn="l" defTabSz="914400" rtl="0" eaLnBrk="1" fontAlgn="base" latinLnBrk="0" hangingPunct="1">
              <a:lnSpc>
                <a:spcPct val="100000"/>
              </a:lnSpc>
              <a:spcBef>
                <a:spcPct val="0"/>
              </a:spcBef>
              <a:spcAft>
                <a:spcPct val="0"/>
              </a:spcAft>
              <a:buClrTx/>
              <a:buSzTx/>
              <a:buFontTx/>
              <a:buAutoNum type="arabicPeriod"/>
            </a:pPr>
            <a:endParaRPr kumimoji="0" lang="en-US" sz="1800" b="0" i="0" u="none" strike="noStrike" cap="none" normalizeH="0" baseline="0" smtClean="0">
              <a:ln>
                <a:noFill/>
              </a:ln>
              <a:solidFill>
                <a:schemeClr val="tx1"/>
              </a:solidFill>
              <a:effectLst/>
              <a:latin typeface="Palatino" pitchFamily="2" charset="0"/>
            </a:endParaRPr>
          </a:p>
        </p:txBody>
      </p:sp>
      <p:sp>
        <p:nvSpPr>
          <p:cNvPr id="13" name="Text Box 64"/>
          <p:cNvSpPr txBox="1">
            <a:spLocks noChangeArrowheads="1"/>
          </p:cNvSpPr>
          <p:nvPr/>
        </p:nvSpPr>
        <p:spPr bwMode="auto">
          <a:xfrm>
            <a:off x="457200" y="5729287"/>
            <a:ext cx="82296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buClr>
                <a:schemeClr val="bg2"/>
              </a:buClr>
              <a:buFontTx/>
              <a:buNone/>
            </a:pPr>
            <a:r>
              <a:rPr lang="en-US" b="1" dirty="0" smtClean="0">
                <a:solidFill>
                  <a:schemeClr val="bg2"/>
                </a:solidFill>
                <a:cs typeface="Arial" panose="020B0604020202020204" pitchFamily="34" charset="0"/>
              </a:rPr>
              <a:t>●</a:t>
            </a:r>
            <a:r>
              <a:rPr lang="en-US" sz="2000" b="1" dirty="0">
                <a:solidFill>
                  <a:srgbClr val="382344"/>
                </a:solidFill>
                <a:latin typeface="Palatino" pitchFamily="2" charset="0"/>
              </a:rPr>
              <a:t> </a:t>
            </a:r>
            <a:r>
              <a:rPr lang="en-US" b="1" dirty="0" smtClean="0">
                <a:solidFill>
                  <a:srgbClr val="382344"/>
                </a:solidFill>
              </a:rPr>
              <a:t>isoquant </a:t>
            </a:r>
            <a:r>
              <a:rPr lang="en-US" b="1" dirty="0">
                <a:solidFill>
                  <a:srgbClr val="382344"/>
                </a:solidFill>
              </a:rPr>
              <a:t>map    </a:t>
            </a:r>
            <a:r>
              <a:rPr lang="en-US" dirty="0">
                <a:solidFill>
                  <a:srgbClr val="2A5CAA"/>
                </a:solidFill>
              </a:rPr>
              <a:t>Graph combining a number of isoquants, used to describe a production function.</a:t>
            </a:r>
            <a:endParaRPr lang="en-US" dirty="0">
              <a:solidFill>
                <a:srgbClr val="2A5CAA"/>
              </a:solidFill>
            </a:endParaRPr>
          </a:p>
        </p:txBody>
      </p:sp>
      <p:sp>
        <p:nvSpPr>
          <p:cNvPr id="14" name="Rectangle 52"/>
          <p:cNvSpPr txBox="1">
            <a:spLocks noChangeArrowheads="1"/>
          </p:cNvSpPr>
          <p:nvPr/>
        </p:nvSpPr>
        <p:spPr bwMode="auto">
          <a:xfrm>
            <a:off x="434975" y="5257800"/>
            <a:ext cx="737519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smtClean="0">
                <a:solidFill>
                  <a:srgbClr val="2A5CAA"/>
                </a:solidFill>
                <a:latin typeface="+mn-lt"/>
              </a:rPr>
              <a:t>ISOQUANT MAPS</a:t>
            </a:r>
            <a:endParaRPr lang="en-US" sz="2000" b="1" dirty="0">
              <a:solidFill>
                <a:srgbClr val="2A5CAA"/>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78612">
                                            <p:txEl>
                                              <p:pRg st="0" end="0"/>
                                            </p:txEl>
                                          </p:spTgt>
                                        </p:tgtEl>
                                        <p:attrNameLst>
                                          <p:attrName>style.visibility</p:attrName>
                                        </p:attrNameLst>
                                      </p:cBhvr>
                                      <p:to>
                                        <p:strVal val="visible"/>
                                      </p:to>
                                    </p:set>
                                    <p:animEffect transition="in" filter="wipe(left)">
                                      <p:cBhvr>
                                        <p:cTn id="19" dur="500"/>
                                        <p:tgtEl>
                                          <p:spTgt spid="578612">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750"/>
                                        <p:tgtEl>
                                          <p:spTgt spid="15"/>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250"/>
                                        <p:tgtEl>
                                          <p:spTgt spid="2"/>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50"/>
                                        <p:tgtEl>
                                          <p:spTgt spid="9"/>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250"/>
                                        <p:tgtEl>
                                          <p:spTgt spid="10"/>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25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12" grpId="0" build="p"/>
      <p:bldP spid="20" grpId="0"/>
      <p:bldP spid="21" grpId="0"/>
      <p:bldP spid="12" grpId="0"/>
      <p:bldP spid="2" grpId="0" animBg="1"/>
      <p:bldP spid="9" grpId="0" animBg="1"/>
      <p:bldP spid="10" grpId="0" animBg="1"/>
      <p:bldP spid="11" grpId="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sp>
        <p:nvSpPr>
          <p:cNvPr id="9" name="Rectangle 5"/>
          <p:cNvSpPr>
            <a:spLocks noChangeArrowheads="1"/>
          </p:cNvSpPr>
          <p:nvPr/>
        </p:nvSpPr>
        <p:spPr bwMode="auto">
          <a:xfrm>
            <a:off x="457200" y="1034140"/>
            <a:ext cx="2590800" cy="627966"/>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PRODUCTION WITH TWO VARIABLE INPUTS</a:t>
            </a:r>
            <a:endParaRPr lang="en-US" sz="1600" b="1" dirty="0">
              <a:latin typeface="Arial" panose="020B0604020202020204" pitchFamily="34" charset="0"/>
            </a:endParaRPr>
          </a:p>
        </p:txBody>
      </p:sp>
      <p:sp>
        <p:nvSpPr>
          <p:cNvPr id="10" name="Rectangle 10"/>
          <p:cNvSpPr>
            <a:spLocks noChangeArrowheads="1"/>
          </p:cNvSpPr>
          <p:nvPr/>
        </p:nvSpPr>
        <p:spPr bwMode="auto">
          <a:xfrm>
            <a:off x="457200" y="685800"/>
            <a:ext cx="1905000" cy="3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6.5</a:t>
            </a:r>
            <a:endParaRPr lang="en-US" sz="2000" b="1" dirty="0">
              <a:solidFill>
                <a:srgbClr val="ED1B2F"/>
              </a:solidFill>
              <a:latin typeface="Arial" panose="020B0604020202020204" pitchFamily="34" charset="0"/>
            </a:endParaRPr>
          </a:p>
        </p:txBody>
      </p:sp>
      <p:sp>
        <p:nvSpPr>
          <p:cNvPr id="11" name="Rectangle 71"/>
          <p:cNvSpPr>
            <a:spLocks noChangeArrowheads="1"/>
          </p:cNvSpPr>
          <p:nvPr/>
        </p:nvSpPr>
        <p:spPr bwMode="auto">
          <a:xfrm>
            <a:off x="457200" y="1681156"/>
            <a:ext cx="3124200" cy="3505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600" dirty="0">
                <a:latin typeface="Arial" panose="020B0604020202020204" pitchFamily="34" charset="0"/>
              </a:rPr>
              <a:t>A set of isoquants, or isoquant map, describes the firm’s production function.</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Output increases as we move from isoquant </a:t>
            </a:r>
            <a:r>
              <a:rPr lang="en-US" sz="1600" i="1" dirty="0">
                <a:latin typeface="Arial" panose="020B0604020202020204" pitchFamily="34" charset="0"/>
              </a:rPr>
              <a:t>q</a:t>
            </a:r>
            <a:r>
              <a:rPr lang="en-US" sz="1600" baseline="-25000" dirty="0">
                <a:latin typeface="Arial" panose="020B0604020202020204" pitchFamily="34" charset="0"/>
              </a:rPr>
              <a:t>1</a:t>
            </a:r>
            <a:r>
              <a:rPr lang="en-US" sz="1600" dirty="0">
                <a:latin typeface="Arial" panose="020B0604020202020204" pitchFamily="34" charset="0"/>
              </a:rPr>
              <a:t> (at which 55 units per year are produced at points such as </a:t>
            </a:r>
            <a:r>
              <a:rPr lang="en-US" sz="1600" i="1" dirty="0">
                <a:latin typeface="Arial" panose="020B0604020202020204" pitchFamily="34" charset="0"/>
              </a:rPr>
              <a:t>A</a:t>
            </a:r>
            <a:r>
              <a:rPr lang="en-US" sz="1600" dirty="0">
                <a:latin typeface="Arial" panose="020B0604020202020204" pitchFamily="34" charset="0"/>
              </a:rPr>
              <a:t> and </a:t>
            </a:r>
            <a:r>
              <a:rPr lang="en-US" sz="1600" i="1" dirty="0">
                <a:latin typeface="Arial" panose="020B0604020202020204" pitchFamily="34" charset="0"/>
              </a:rPr>
              <a:t>D</a:t>
            </a:r>
            <a:r>
              <a:rPr lang="en-US" sz="1600" dirty="0">
                <a:latin typeface="Arial" panose="020B0604020202020204" pitchFamily="34" charset="0"/>
              </a:rPr>
              <a:t>),</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to isoquant </a:t>
            </a:r>
            <a:r>
              <a:rPr lang="en-US" sz="1600" i="1" dirty="0">
                <a:latin typeface="Arial" panose="020B0604020202020204" pitchFamily="34" charset="0"/>
              </a:rPr>
              <a:t>q</a:t>
            </a:r>
            <a:r>
              <a:rPr lang="en-US" sz="1600" baseline="-25000" dirty="0">
                <a:latin typeface="Arial" panose="020B0604020202020204" pitchFamily="34" charset="0"/>
              </a:rPr>
              <a:t>2</a:t>
            </a:r>
            <a:r>
              <a:rPr lang="en-US" sz="1600" dirty="0">
                <a:latin typeface="Arial" panose="020B0604020202020204" pitchFamily="34" charset="0"/>
              </a:rPr>
              <a:t> (75 units per year at points such as </a:t>
            </a:r>
            <a:r>
              <a:rPr lang="en-US" sz="1600" i="1" dirty="0">
                <a:latin typeface="Arial" panose="020B0604020202020204" pitchFamily="34" charset="0"/>
              </a:rPr>
              <a:t>B</a:t>
            </a:r>
            <a:r>
              <a:rPr lang="en-US" sz="1600" dirty="0" smtClean="0">
                <a:latin typeface="Arial" panose="020B0604020202020204" pitchFamily="34" charset="0"/>
              </a:rPr>
              <a:t>), </a:t>
            </a:r>
            <a:r>
              <a:rPr lang="en-US" sz="1600" dirty="0">
                <a:latin typeface="Arial" panose="020B0604020202020204" pitchFamily="34" charset="0"/>
              </a:rPr>
              <a:t>and</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to isoquant </a:t>
            </a:r>
            <a:r>
              <a:rPr lang="en-US" sz="1600" i="1" dirty="0">
                <a:latin typeface="Arial" panose="020B0604020202020204" pitchFamily="34" charset="0"/>
              </a:rPr>
              <a:t>q</a:t>
            </a:r>
            <a:r>
              <a:rPr lang="en-US" sz="1600" baseline="-25000" dirty="0">
                <a:latin typeface="Arial" panose="020B0604020202020204" pitchFamily="34" charset="0"/>
              </a:rPr>
              <a:t>3</a:t>
            </a:r>
            <a:r>
              <a:rPr lang="en-US" sz="1600" dirty="0">
                <a:latin typeface="Arial" panose="020B0604020202020204" pitchFamily="34" charset="0"/>
              </a:rPr>
              <a:t> (90 units per year at points such as </a:t>
            </a:r>
            <a:r>
              <a:rPr lang="en-US" sz="1600" i="1" dirty="0">
                <a:latin typeface="Arial" panose="020B0604020202020204" pitchFamily="34" charset="0"/>
              </a:rPr>
              <a:t>C</a:t>
            </a:r>
            <a:r>
              <a:rPr lang="en-US" sz="1600" dirty="0">
                <a:latin typeface="Arial" panose="020B0604020202020204" pitchFamily="34" charset="0"/>
              </a:rPr>
              <a:t> and </a:t>
            </a:r>
            <a:r>
              <a:rPr lang="en-US" sz="1600" i="1" dirty="0">
                <a:latin typeface="Arial" panose="020B0604020202020204" pitchFamily="34" charset="0"/>
              </a:rPr>
              <a:t>E</a:t>
            </a:r>
            <a:r>
              <a:rPr lang="en-US" sz="1600" dirty="0">
                <a:latin typeface="Arial" panose="020B0604020202020204" pitchFamily="34" charset="0"/>
              </a:rPr>
              <a:t>).</a:t>
            </a:r>
            <a:endParaRPr lang="en-US" sz="1600" dirty="0">
              <a:latin typeface="Arial" panose="020B0604020202020204" pitchFamily="34" charset="0"/>
            </a:endParaRPr>
          </a:p>
        </p:txBody>
      </p:sp>
      <p:grpSp>
        <p:nvGrpSpPr>
          <p:cNvPr id="27" name="Group 26"/>
          <p:cNvGrpSpPr/>
          <p:nvPr/>
        </p:nvGrpSpPr>
        <p:grpSpPr bwMode="auto">
          <a:xfrm>
            <a:off x="3749222" y="4752973"/>
            <a:ext cx="5218317" cy="206465"/>
            <a:chOff x="3657600" y="1678781"/>
            <a:chExt cx="4800600" cy="152400"/>
          </a:xfrm>
        </p:grpSpPr>
        <p:cxnSp>
          <p:nvCxnSpPr>
            <p:cNvPr id="28" name="Straight Connector 27"/>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0" name="Group 29"/>
          <p:cNvGrpSpPr/>
          <p:nvPr/>
        </p:nvGrpSpPr>
        <p:grpSpPr bwMode="auto">
          <a:xfrm>
            <a:off x="3657600" y="679361"/>
            <a:ext cx="194072" cy="4282661"/>
            <a:chOff x="3574256" y="2209800"/>
            <a:chExt cx="152400" cy="4114800"/>
          </a:xfrm>
        </p:grpSpPr>
        <p:cxnSp>
          <p:nvCxnSpPr>
            <p:cNvPr id="31"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3" name="Group 32"/>
          <p:cNvGrpSpPr/>
          <p:nvPr/>
        </p:nvGrpSpPr>
        <p:grpSpPr bwMode="auto">
          <a:xfrm>
            <a:off x="457201" y="4863921"/>
            <a:ext cx="3292022" cy="165279"/>
            <a:chOff x="457199" y="5791200"/>
            <a:chExt cx="3193257" cy="152400"/>
          </a:xfrm>
        </p:grpSpPr>
        <p:cxnSp>
          <p:nvCxnSpPr>
            <p:cNvPr id="34"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5"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
        <p:nvSpPr>
          <p:cNvPr id="3" name="Rectangle 2"/>
          <p:cNvSpPr/>
          <p:nvPr/>
        </p:nvSpPr>
        <p:spPr>
          <a:xfrm>
            <a:off x="457199" y="5029200"/>
            <a:ext cx="8610601" cy="8253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pPr>
            <a:r>
              <a:rPr lang="en-US" dirty="0">
                <a:latin typeface="Arial" panose="020B0604020202020204" pitchFamily="34" charset="0"/>
              </a:rPr>
              <a:t>B</a:t>
            </a:r>
            <a:r>
              <a:rPr lang="en-US" dirty="0" smtClean="0">
                <a:latin typeface="Arial" panose="020B0604020202020204" pitchFamily="34" charset="0"/>
              </a:rPr>
              <a:t>y </a:t>
            </a:r>
            <a:r>
              <a:rPr lang="en-US" dirty="0">
                <a:latin typeface="Arial" panose="020B0604020202020204" pitchFamily="34" charset="0"/>
              </a:rPr>
              <a:t>drawing a horizontal line at a particular level of </a:t>
            </a:r>
            <a:r>
              <a:rPr lang="en-US" dirty="0" smtClean="0">
                <a:latin typeface="Arial" panose="020B0604020202020204" pitchFamily="34" charset="0"/>
              </a:rPr>
              <a:t>capital—say 3, we can observe diminishing marginal returns. Reading the </a:t>
            </a:r>
            <a:r>
              <a:rPr lang="en-US" dirty="0">
                <a:latin typeface="Arial" panose="020B0604020202020204" pitchFamily="34" charset="0"/>
              </a:rPr>
              <a:t>levels of output from each isoquant as labor is increased, we note that </a:t>
            </a:r>
            <a:r>
              <a:rPr lang="en-US" dirty="0" smtClean="0">
                <a:latin typeface="Arial" panose="020B0604020202020204" pitchFamily="34" charset="0"/>
              </a:rPr>
              <a:t>each additional </a:t>
            </a:r>
            <a:r>
              <a:rPr lang="en-US" dirty="0">
                <a:latin typeface="Arial" panose="020B0604020202020204" pitchFamily="34" charset="0"/>
              </a:rPr>
              <a:t>unit of labor generates less and less additional output.</a:t>
            </a:r>
            <a:endParaRPr lang="en-US" dirty="0">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3097" y="685800"/>
            <a:ext cx="5172075" cy="4095750"/>
          </a:xfrm>
          <a:prstGeom prst="rect">
            <a:avLst/>
          </a:prstGeom>
        </p:spPr>
      </p:pic>
      <p:sp>
        <p:nvSpPr>
          <p:cNvPr id="2" name="Text Box 1"/>
          <p:cNvSpPr txBox="1"/>
          <p:nvPr/>
        </p:nvSpPr>
        <p:spPr>
          <a:xfrm>
            <a:off x="6527800" y="88265"/>
            <a:ext cx="2540000" cy="953135"/>
          </a:xfrm>
          <a:prstGeom prst="rect">
            <a:avLst/>
          </a:prstGeom>
          <a:noFill/>
        </p:spPr>
        <p:txBody>
          <a:bodyPr wrap="square" rtlCol="0" anchor="t">
            <a:spAutoFit/>
          </a:bodyPr>
          <a:p>
            <a:pPr>
              <a:spcBef>
                <a:spcPct val="20000"/>
              </a:spcBef>
              <a:spcAft>
                <a:spcPct val="20000"/>
              </a:spcAft>
              <a:buFontTx/>
              <a:buNone/>
            </a:pPr>
            <a:r>
              <a:rPr lang="en-US" sz="1400">
                <a:latin typeface="+mn-lt"/>
                <a:cs typeface="+mn-lt"/>
              </a:rPr>
              <a:t>blue line: short-run pro =&gt; capital is fixed, not flexible, changes in no. workers =&gt; firm has small no. of choices</a:t>
            </a:r>
            <a:endParaRPr lang="en-US" sz="1400">
              <a:latin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wipe(left)">
                                      <p:cBhvr>
                                        <p:cTn id="15" dur="500"/>
                                        <p:tgtEl>
                                          <p:spTgt spid="11">
                                            <p:bg/>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left)">
                                      <p:cBhvr>
                                        <p:cTn id="19" dur="500"/>
                                        <p:tgtEl>
                                          <p:spTgt spid="11">
                                            <p:txEl>
                                              <p:pRg st="0" end="0"/>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8"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750"/>
                                        <p:tgtEl>
                                          <p:spTgt spid="4"/>
                                        </p:tgtEl>
                                      </p:cBhvr>
                                    </p:animEffect>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750"/>
                                        <p:tgtEl>
                                          <p:spTgt spid="5"/>
                                        </p:tgtEl>
                                      </p:cBhvr>
                                    </p:animEffect>
                                  </p:childTnLst>
                                </p:cTn>
                              </p:par>
                            </p:childTnLst>
                          </p:cTn>
                        </p:par>
                        <p:par>
                          <p:cTn id="35" fill="hold">
                            <p:stCondLst>
                              <p:cond delay="4500"/>
                            </p:stCondLst>
                            <p:childTnLst>
                              <p:par>
                                <p:cTn id="36" presetID="22" presetClass="entr" presetSubtype="1"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up)">
                                      <p:cBhvr>
                                        <p:cTn id="38" dur="750"/>
                                        <p:tgtEl>
                                          <p:spTgt spid="6"/>
                                        </p:tgtEl>
                                      </p:cBhvr>
                                    </p:animEffect>
                                  </p:childTnLst>
                                </p:cTn>
                              </p:par>
                            </p:childTnLst>
                          </p:cTn>
                        </p:par>
                        <p:par>
                          <p:cTn id="39" fill="hold">
                            <p:stCondLst>
                              <p:cond delay="5500"/>
                            </p:stCondLst>
                            <p:childTnLst>
                              <p:par>
                                <p:cTn id="40" presetID="22" presetClass="entr" presetSubtype="8"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750"/>
                                        <p:tgtEl>
                                          <p:spTgt spid="7"/>
                                        </p:tgtEl>
                                      </p:cBhvr>
                                    </p:animEffect>
                                  </p:childTnLst>
                                </p:cTn>
                              </p:par>
                            </p:childTnLst>
                          </p:cTn>
                        </p:par>
                        <p:par>
                          <p:cTn id="43" fill="hold">
                            <p:stCondLst>
                              <p:cond delay="6500"/>
                            </p:stCondLst>
                            <p:childTnLst>
                              <p:par>
                                <p:cTn id="44" presetID="22" presetClass="entr" presetSubtype="8" fill="hold" grpId="0" nodeType="after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wipe(left)">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up)">
                                      <p:cBhvr>
                                        <p:cTn id="51" dur="750"/>
                                        <p:tgtEl>
                                          <p:spTgt spid="8"/>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750"/>
                                        <p:tgtEl>
                                          <p:spTgt spid="12"/>
                                        </p:tgtEl>
                                      </p:cBhvr>
                                    </p:animEffect>
                                  </p:childTnLst>
                                </p:cTn>
                              </p:par>
                            </p:childTnLst>
                          </p:cTn>
                        </p:par>
                        <p:par>
                          <p:cTn id="56" fill="hold">
                            <p:stCondLst>
                              <p:cond delay="2000"/>
                            </p:stCondLst>
                            <p:childTnLst>
                              <p:par>
                                <p:cTn id="57" presetID="22" presetClass="entr" presetSubtype="8" fill="hold" grpId="0" nodeType="afterEffect">
                                  <p:stCondLst>
                                    <p:cond delay="0"/>
                                  </p:stCondLst>
                                  <p:childTnLst>
                                    <p:set>
                                      <p:cBhvr>
                                        <p:cTn id="58" dur="1" fill="hold">
                                          <p:stCondLst>
                                            <p:cond delay="0"/>
                                          </p:stCondLst>
                                        </p:cTn>
                                        <p:tgtEl>
                                          <p:spTgt spid="11">
                                            <p:txEl>
                                              <p:pRg st="2" end="2"/>
                                            </p:txEl>
                                          </p:spTgt>
                                        </p:tgtEl>
                                        <p:attrNameLst>
                                          <p:attrName>style.visibility</p:attrName>
                                        </p:attrNameLst>
                                      </p:cBhvr>
                                      <p:to>
                                        <p:strVal val="visible"/>
                                      </p:to>
                                    </p:set>
                                    <p:animEffect transition="in" filter="wipe(left)">
                                      <p:cBhvr>
                                        <p:cTn id="59" dur="500"/>
                                        <p:tgtEl>
                                          <p:spTgt spid="1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up)">
                                      <p:cBhvr>
                                        <p:cTn id="64" dur="750"/>
                                        <p:tgtEl>
                                          <p:spTgt spid="20"/>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up)">
                                      <p:cBhvr>
                                        <p:cTn id="68" dur="750"/>
                                        <p:tgtEl>
                                          <p:spTgt spid="21"/>
                                        </p:tgtEl>
                                      </p:cBhvr>
                                    </p:animEffect>
                                  </p:childTnLst>
                                </p:cTn>
                              </p:par>
                            </p:childTnLst>
                          </p:cTn>
                        </p:par>
                        <p:par>
                          <p:cTn id="69" fill="hold">
                            <p:stCondLst>
                              <p:cond delay="2000"/>
                            </p:stCondLst>
                            <p:childTnLst>
                              <p:par>
                                <p:cTn id="70" presetID="22" presetClass="entr" presetSubtype="1"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up)">
                                      <p:cBhvr>
                                        <p:cTn id="72" dur="750"/>
                                        <p:tgtEl>
                                          <p:spTgt spid="36"/>
                                        </p:tgtEl>
                                      </p:cBhvr>
                                    </p:animEffect>
                                  </p:childTnLst>
                                </p:cTn>
                              </p:par>
                            </p:childTnLst>
                          </p:cTn>
                        </p:par>
                        <p:par>
                          <p:cTn id="73" fill="hold">
                            <p:stCondLst>
                              <p:cond delay="3000"/>
                            </p:stCondLst>
                            <p:childTnLst>
                              <p:par>
                                <p:cTn id="74" presetID="22" presetClass="entr" presetSubtype="8" fill="hold" grpId="0" nodeType="afterEffect">
                                  <p:stCondLst>
                                    <p:cond delay="0"/>
                                  </p:stCondLst>
                                  <p:childTnLst>
                                    <p:set>
                                      <p:cBhvr>
                                        <p:cTn id="75" dur="1" fill="hold">
                                          <p:stCondLst>
                                            <p:cond delay="0"/>
                                          </p:stCondLst>
                                        </p:cTn>
                                        <p:tgtEl>
                                          <p:spTgt spid="11">
                                            <p:txEl>
                                              <p:pRg st="3" end="3"/>
                                            </p:txEl>
                                          </p:spTgt>
                                        </p:tgtEl>
                                        <p:attrNameLst>
                                          <p:attrName>style.visibility</p:attrName>
                                        </p:attrNameLst>
                                      </p:cBhvr>
                                      <p:to>
                                        <p:strVal val="visible"/>
                                      </p:to>
                                    </p:set>
                                    <p:animEffect transition="in" filter="wipe(left)">
                                      <p:cBhvr>
                                        <p:cTn id="76" dur="500"/>
                                        <p:tgtEl>
                                          <p:spTgt spid="11">
                                            <p:txEl>
                                              <p:pRg st="3" end="3"/>
                                            </p:txEl>
                                          </p:spTgt>
                                        </p:tgtEl>
                                      </p:cBhvr>
                                    </p:animEffect>
                                  </p:childTnLst>
                                </p:cTn>
                              </p:par>
                            </p:childTnLst>
                          </p:cTn>
                        </p:par>
                        <p:par>
                          <p:cTn id="77" fill="hold">
                            <p:stCondLst>
                              <p:cond delay="3500"/>
                            </p:stCondLst>
                            <p:childTnLst>
                              <p:par>
                                <p:cTn id="78" presetID="22" presetClass="entr" presetSubtype="2"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right)">
                                      <p:cBhvr>
                                        <p:cTn id="80" dur="5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left)">
                                      <p:cBhvr>
                                        <p:cTn id="85" dur="750"/>
                                        <p:tgtEl>
                                          <p:spTgt spid="37"/>
                                        </p:tgtEl>
                                      </p:cBhvr>
                                    </p:animEffect>
                                  </p:childTnLst>
                                </p:cTn>
                              </p:par>
                            </p:childTnLst>
                          </p:cTn>
                        </p:par>
                        <p:par>
                          <p:cTn id="86" fill="hold">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uiExpand="1" build="p"/>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2"/>
          <p:cNvSpPr txBox="1">
            <a:spLocks noChangeArrowheads="1"/>
          </p:cNvSpPr>
          <p:nvPr/>
        </p:nvSpPr>
        <p:spPr bwMode="auto">
          <a:xfrm>
            <a:off x="457200" y="1"/>
            <a:ext cx="73751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Input Flexibility</a:t>
            </a:r>
            <a:endParaRPr lang="en-US" sz="2000" b="1" dirty="0">
              <a:solidFill>
                <a:srgbClr val="950057"/>
              </a:solidFill>
              <a:latin typeface="Arial" panose="020B0604020202020204" pitchFamily="34" charset="0"/>
            </a:endParaRPr>
          </a:p>
        </p:txBody>
      </p:sp>
      <p:sp>
        <p:nvSpPr>
          <p:cNvPr id="2" name="Rectangle 1"/>
          <p:cNvSpPr/>
          <p:nvPr/>
        </p:nvSpPr>
        <p:spPr>
          <a:xfrm>
            <a:off x="457200" y="990600"/>
            <a:ext cx="8229600" cy="1200329"/>
          </a:xfrm>
          <a:prstGeom prst="rect">
            <a:avLst/>
          </a:prstGeom>
        </p:spPr>
        <p:txBody>
          <a:bodyPr wrap="square">
            <a:spAutoFit/>
          </a:bodyPr>
          <a:lstStyle/>
          <a:p>
            <a:r>
              <a:rPr lang="en-US" dirty="0">
                <a:latin typeface="+mn-lt"/>
              </a:rPr>
              <a:t>Isoquants show the flexibility that firms have when making production </a:t>
            </a:r>
            <a:r>
              <a:rPr lang="en-US" dirty="0" smtClean="0">
                <a:latin typeface="+mn-lt"/>
              </a:rPr>
              <a:t>decisions: They </a:t>
            </a:r>
            <a:r>
              <a:rPr lang="en-US" dirty="0">
                <a:latin typeface="+mn-lt"/>
              </a:rPr>
              <a:t>can usually obtain a particular output by substituting one input </a:t>
            </a:r>
            <a:r>
              <a:rPr lang="en-US" dirty="0" smtClean="0">
                <a:latin typeface="+mn-lt"/>
              </a:rPr>
              <a:t>for another</a:t>
            </a:r>
            <a:r>
              <a:rPr lang="en-US" dirty="0">
                <a:latin typeface="+mn-lt"/>
              </a:rPr>
              <a:t>. It is important for managers to understand the nature of this flexibility.</a:t>
            </a:r>
            <a:endParaRPr lang="en-US" dirty="0">
              <a:latin typeface="+mn-lt"/>
            </a:endParaRPr>
          </a:p>
        </p:txBody>
      </p:sp>
      <p:sp>
        <p:nvSpPr>
          <p:cNvPr id="56" name="Rectangle 52"/>
          <p:cNvSpPr txBox="1">
            <a:spLocks noChangeArrowheads="1"/>
          </p:cNvSpPr>
          <p:nvPr/>
        </p:nvSpPr>
        <p:spPr bwMode="auto">
          <a:xfrm>
            <a:off x="457200" y="2438400"/>
            <a:ext cx="737519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Diminishing Marginal Returns</a:t>
            </a:r>
            <a:endParaRPr lang="en-US" sz="2000" b="1" dirty="0">
              <a:solidFill>
                <a:srgbClr val="950057"/>
              </a:solidFill>
              <a:latin typeface="Arial" panose="020B0604020202020204" pitchFamily="34" charset="0"/>
            </a:endParaRPr>
          </a:p>
        </p:txBody>
      </p:sp>
      <p:sp>
        <p:nvSpPr>
          <p:cNvPr id="3" name="Rectangle 2"/>
          <p:cNvSpPr/>
          <p:nvPr/>
        </p:nvSpPr>
        <p:spPr>
          <a:xfrm>
            <a:off x="457200" y="3048000"/>
            <a:ext cx="8229600" cy="3139321"/>
          </a:xfrm>
          <a:prstGeom prst="rect">
            <a:avLst/>
          </a:prstGeom>
        </p:spPr>
        <p:txBody>
          <a:bodyPr wrap="square">
            <a:spAutoFit/>
          </a:bodyPr>
          <a:lstStyle/>
          <a:p>
            <a:r>
              <a:rPr lang="en-US" dirty="0">
                <a:latin typeface="+mn-lt"/>
              </a:rPr>
              <a:t>Even though both labor and capital are variable in the long run, it is useful for </a:t>
            </a:r>
            <a:r>
              <a:rPr lang="en-US" dirty="0" smtClean="0">
                <a:latin typeface="+mn-lt"/>
              </a:rPr>
              <a:t>a firm </a:t>
            </a:r>
            <a:r>
              <a:rPr lang="en-US" dirty="0">
                <a:latin typeface="+mn-lt"/>
              </a:rPr>
              <a:t>that is choosing the optimal mix of inputs to ask what happens to output </a:t>
            </a:r>
            <a:r>
              <a:rPr lang="en-US" dirty="0" smtClean="0">
                <a:latin typeface="+mn-lt"/>
              </a:rPr>
              <a:t>as each </a:t>
            </a:r>
            <a:r>
              <a:rPr lang="en-US" dirty="0">
                <a:latin typeface="+mn-lt"/>
              </a:rPr>
              <a:t>input is increased, with the other input held fixed</a:t>
            </a:r>
            <a:r>
              <a:rPr lang="en-US" dirty="0" smtClean="0">
                <a:latin typeface="+mn-lt"/>
              </a:rPr>
              <a:t>.</a:t>
            </a:r>
            <a:endParaRPr lang="en-US" dirty="0" smtClean="0">
              <a:latin typeface="+mn-lt"/>
            </a:endParaRPr>
          </a:p>
          <a:p>
            <a:endParaRPr lang="en-US" dirty="0">
              <a:latin typeface="+mn-lt"/>
            </a:endParaRPr>
          </a:p>
          <a:p>
            <a:r>
              <a:rPr lang="en-US" dirty="0" smtClean="0">
                <a:latin typeface="+mn-lt"/>
              </a:rPr>
              <a:t>Because </a:t>
            </a:r>
            <a:r>
              <a:rPr lang="en-US" dirty="0">
                <a:latin typeface="+mn-lt"/>
              </a:rPr>
              <a:t>adding one </a:t>
            </a:r>
            <a:r>
              <a:rPr lang="en-US" dirty="0" smtClean="0">
                <a:latin typeface="+mn-lt"/>
              </a:rPr>
              <a:t>factor while </a:t>
            </a:r>
            <a:r>
              <a:rPr lang="en-US" dirty="0">
                <a:latin typeface="+mn-lt"/>
              </a:rPr>
              <a:t>holding the other factor constant eventually leads to lower and </a:t>
            </a:r>
            <a:r>
              <a:rPr lang="en-US" dirty="0" smtClean="0">
                <a:latin typeface="+mn-lt"/>
              </a:rPr>
              <a:t>lower incremental </a:t>
            </a:r>
            <a:r>
              <a:rPr lang="en-US" dirty="0">
                <a:latin typeface="+mn-lt"/>
              </a:rPr>
              <a:t>output, the isoquant must become steeper as more capital is </a:t>
            </a:r>
            <a:r>
              <a:rPr lang="en-US" dirty="0" smtClean="0">
                <a:latin typeface="+mn-lt"/>
              </a:rPr>
              <a:t>added in </a:t>
            </a:r>
            <a:r>
              <a:rPr lang="en-US" dirty="0">
                <a:latin typeface="+mn-lt"/>
              </a:rPr>
              <a:t>place of labor and flatter when labor is added in place of capital</a:t>
            </a:r>
            <a:r>
              <a:rPr lang="en-US" dirty="0" smtClean="0">
                <a:latin typeface="+mn-lt"/>
              </a:rPr>
              <a:t>.</a:t>
            </a:r>
            <a:endParaRPr lang="en-US" dirty="0" smtClean="0">
              <a:latin typeface="+mn-lt"/>
            </a:endParaRPr>
          </a:p>
          <a:p>
            <a:endParaRPr lang="en-US" dirty="0" smtClean="0">
              <a:latin typeface="+mn-lt"/>
            </a:endParaRPr>
          </a:p>
          <a:p>
            <a:r>
              <a:rPr lang="en-US" dirty="0" smtClean="0">
                <a:latin typeface="+mn-lt"/>
              </a:rPr>
              <a:t>There </a:t>
            </a:r>
            <a:r>
              <a:rPr lang="en-US" dirty="0">
                <a:latin typeface="+mn-lt"/>
              </a:rPr>
              <a:t>are also diminishing marginal returns to capital. With labor fixed, the </a:t>
            </a:r>
            <a:r>
              <a:rPr lang="en-US" dirty="0" smtClean="0">
                <a:latin typeface="+mn-lt"/>
              </a:rPr>
              <a:t>marginal product </a:t>
            </a:r>
            <a:r>
              <a:rPr lang="en-US" dirty="0">
                <a:latin typeface="+mn-lt"/>
              </a:rPr>
              <a:t>of capital decreases as capital is increased.</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500"/>
                                        <p:tgtEl>
                                          <p:spTgt spid="5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left)">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56"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2"/>
          <p:cNvSpPr txBox="1">
            <a:spLocks noChangeArrowheads="1"/>
          </p:cNvSpPr>
          <p:nvPr/>
        </p:nvSpPr>
        <p:spPr bwMode="auto">
          <a:xfrm>
            <a:off x="457199" y="3389313"/>
            <a:ext cx="7375193" cy="420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rgbClr val="53BE95"/>
                </a:solidFill>
                <a:latin typeface="+mn-lt"/>
                <a:ea typeface="+mn-ea"/>
                <a:cs typeface="+mn-cs"/>
              </a:defRPr>
            </a:lvl1pPr>
            <a:lvl2pPr marL="742950" indent="-285750" algn="l" rtl="0" eaLnBrk="0" fontAlgn="base" hangingPunct="0">
              <a:spcBef>
                <a:spcPct val="20000"/>
              </a:spcBef>
              <a:spcAft>
                <a:spcPct val="0"/>
              </a:spcAft>
              <a:buChar char="–"/>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sz="2000" b="1" dirty="0">
                <a:solidFill>
                  <a:srgbClr val="950057"/>
                </a:solidFill>
              </a:rPr>
              <a:t>The Production Decisions of a Firm</a:t>
            </a:r>
            <a:endParaRPr lang="en-US" sz="2000" b="1" dirty="0">
              <a:solidFill>
                <a:srgbClr val="950057"/>
              </a:solidFill>
            </a:endParaRPr>
          </a:p>
        </p:txBody>
      </p:sp>
      <p:sp>
        <p:nvSpPr>
          <p:cNvPr id="5" name="Rectangle 65"/>
          <p:cNvSpPr>
            <a:spLocks noChangeArrowheads="1"/>
          </p:cNvSpPr>
          <p:nvPr/>
        </p:nvSpPr>
        <p:spPr bwMode="auto">
          <a:xfrm>
            <a:off x="457200" y="3981474"/>
            <a:ext cx="8229600" cy="180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spcAft>
                <a:spcPct val="20000"/>
              </a:spcAft>
              <a:buFontTx/>
              <a:buNone/>
            </a:pPr>
            <a:r>
              <a:rPr lang="en-US" dirty="0">
                <a:latin typeface="Arial" panose="020B0604020202020204" pitchFamily="34" charset="0"/>
              </a:rPr>
              <a:t>The production decisions of firms are analogous to the purchasing decisions of consumers, and can likewise be understood in three steps:</a:t>
            </a:r>
            <a:endParaRPr lang="en-US" dirty="0">
              <a:latin typeface="Arial" panose="020B0604020202020204" pitchFamily="34" charset="0"/>
            </a:endParaRPr>
          </a:p>
          <a:p>
            <a:pPr marL="567055" lvl="1" indent="-452755">
              <a:spcBef>
                <a:spcPct val="20000"/>
              </a:spcBef>
              <a:spcAft>
                <a:spcPct val="20000"/>
              </a:spcAft>
              <a:buFontTx/>
              <a:buAutoNum type="arabicPeriod"/>
            </a:pPr>
            <a:r>
              <a:rPr lang="en-US" b="1" dirty="0">
                <a:latin typeface="Arial" panose="020B0604020202020204" pitchFamily="34" charset="0"/>
              </a:rPr>
              <a:t>Production Technology</a:t>
            </a:r>
            <a:endParaRPr lang="en-US" b="1" dirty="0">
              <a:latin typeface="Arial" panose="020B0604020202020204" pitchFamily="34" charset="0"/>
            </a:endParaRPr>
          </a:p>
          <a:p>
            <a:pPr marL="567055" lvl="1" indent="-452755">
              <a:spcBef>
                <a:spcPct val="20000"/>
              </a:spcBef>
              <a:spcAft>
                <a:spcPct val="20000"/>
              </a:spcAft>
              <a:buFontTx/>
              <a:buAutoNum type="arabicPeriod"/>
            </a:pPr>
            <a:r>
              <a:rPr lang="en-US" b="1" dirty="0">
                <a:latin typeface="Arial" panose="020B0604020202020204" pitchFamily="34" charset="0"/>
              </a:rPr>
              <a:t>Cost Constraints</a:t>
            </a:r>
            <a:endParaRPr lang="en-US" b="1" dirty="0">
              <a:latin typeface="Arial" panose="020B0604020202020204" pitchFamily="34" charset="0"/>
            </a:endParaRPr>
          </a:p>
          <a:p>
            <a:pPr marL="567055" lvl="1" indent="-452755">
              <a:spcBef>
                <a:spcPct val="20000"/>
              </a:spcBef>
              <a:spcAft>
                <a:spcPct val="20000"/>
              </a:spcAft>
              <a:buFontTx/>
              <a:buAutoNum type="arabicPeriod"/>
            </a:pPr>
            <a:r>
              <a:rPr lang="en-US" b="1" dirty="0">
                <a:latin typeface="Arial" panose="020B0604020202020204" pitchFamily="34" charset="0"/>
              </a:rPr>
              <a:t>Input Choices</a:t>
            </a:r>
            <a:endParaRPr lang="en-US" b="1" dirty="0">
              <a:latin typeface="Arial" panose="020B0604020202020204" pitchFamily="34" charset="0"/>
            </a:endParaRPr>
          </a:p>
        </p:txBody>
      </p:sp>
      <p:sp>
        <p:nvSpPr>
          <p:cNvPr id="7" name="Text Box 53"/>
          <p:cNvSpPr txBox="1">
            <a:spLocks noChangeArrowheads="1"/>
          </p:cNvSpPr>
          <p:nvPr/>
        </p:nvSpPr>
        <p:spPr bwMode="auto">
          <a:xfrm>
            <a:off x="457200" y="2477869"/>
            <a:ext cx="73751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marL="0" indent="0" defTabSz="571500" eaLnBrk="1" hangingPunct="1">
              <a:buClr>
                <a:schemeClr val="bg2"/>
              </a:buClr>
            </a:pPr>
            <a:r>
              <a:rPr lang="en-US" b="1" dirty="0" smtClean="0">
                <a:solidFill>
                  <a:srgbClr val="939598"/>
                </a:solidFill>
              </a:rPr>
              <a:t>●</a:t>
            </a:r>
            <a:r>
              <a:rPr lang="en-US" b="1" dirty="0">
                <a:solidFill>
                  <a:srgbClr val="382344"/>
                </a:solidFill>
              </a:rPr>
              <a:t> </a:t>
            </a:r>
            <a:r>
              <a:rPr lang="en-US" b="1" dirty="0" smtClean="0">
                <a:solidFill>
                  <a:srgbClr val="382344"/>
                </a:solidFill>
                <a:latin typeface="Arial" panose="020B0604020202020204" pitchFamily="34" charset="0"/>
              </a:rPr>
              <a:t>theory of the firm 	</a:t>
            </a:r>
            <a:r>
              <a:rPr lang="en-US" dirty="0">
                <a:solidFill>
                  <a:srgbClr val="2A5CAA"/>
                </a:solidFill>
                <a:latin typeface="Arial" panose="020B0604020202020204" pitchFamily="34" charset="0"/>
              </a:rPr>
              <a:t>Explanation of how </a:t>
            </a:r>
            <a:r>
              <a:rPr lang="en-US" dirty="0" smtClean="0">
                <a:solidFill>
                  <a:srgbClr val="2A5CAA"/>
                </a:solidFill>
                <a:latin typeface="Arial" panose="020B0604020202020204" pitchFamily="34" charset="0"/>
              </a:rPr>
              <a:t>a firm </a:t>
            </a:r>
            <a:r>
              <a:rPr lang="en-US" dirty="0">
                <a:solidFill>
                  <a:srgbClr val="2A5CAA"/>
                </a:solidFill>
                <a:latin typeface="Arial" panose="020B0604020202020204" pitchFamily="34" charset="0"/>
              </a:rPr>
              <a:t>makes </a:t>
            </a:r>
            <a:r>
              <a:rPr lang="en-US" dirty="0" smtClean="0">
                <a:solidFill>
                  <a:srgbClr val="2A5CAA"/>
                </a:solidFill>
                <a:latin typeface="Arial" panose="020B0604020202020204" pitchFamily="34" charset="0"/>
              </a:rPr>
              <a:t>cost-minimizing production </a:t>
            </a:r>
            <a:r>
              <a:rPr lang="en-US" dirty="0">
                <a:solidFill>
                  <a:srgbClr val="2A5CAA"/>
                </a:solidFill>
                <a:latin typeface="Arial" panose="020B0604020202020204" pitchFamily="34" charset="0"/>
              </a:rPr>
              <a:t>decisions and how </a:t>
            </a:r>
            <a:r>
              <a:rPr lang="en-US" dirty="0" smtClean="0">
                <a:solidFill>
                  <a:srgbClr val="2A5CAA"/>
                </a:solidFill>
                <a:latin typeface="Arial" panose="020B0604020202020204" pitchFamily="34" charset="0"/>
              </a:rPr>
              <a:t>its cost </a:t>
            </a:r>
            <a:r>
              <a:rPr lang="en-US" dirty="0">
                <a:solidFill>
                  <a:srgbClr val="2A5CAA"/>
                </a:solidFill>
                <a:latin typeface="Arial" panose="020B0604020202020204" pitchFamily="34" charset="0"/>
              </a:rPr>
              <a:t>varies with its output.</a:t>
            </a:r>
            <a:endParaRPr lang="en-US" dirty="0">
              <a:solidFill>
                <a:srgbClr val="2A5CAA"/>
              </a:solidFill>
              <a:latin typeface="Arial" panose="020B0604020202020204" pitchFamily="34" charset="0"/>
            </a:endParaRPr>
          </a:p>
        </p:txBody>
      </p:sp>
      <p:sp>
        <p:nvSpPr>
          <p:cNvPr id="2" name="Rectangle 1"/>
          <p:cNvSpPr/>
          <p:nvPr/>
        </p:nvSpPr>
        <p:spPr>
          <a:xfrm>
            <a:off x="438150" y="687765"/>
            <a:ext cx="8248650" cy="1477328"/>
          </a:xfrm>
          <a:prstGeom prst="rect">
            <a:avLst/>
          </a:prstGeom>
        </p:spPr>
        <p:txBody>
          <a:bodyPr wrap="square">
            <a:spAutoFit/>
          </a:bodyPr>
          <a:lstStyle/>
          <a:p>
            <a:r>
              <a:rPr lang="en-US" dirty="0" smtClean="0">
                <a:latin typeface="+mn-lt"/>
              </a:rPr>
              <a:t>In the </a:t>
            </a:r>
            <a:r>
              <a:rPr lang="en-US" dirty="0">
                <a:latin typeface="+mn-lt"/>
              </a:rPr>
              <a:t>last three chapters, we focused on the </a:t>
            </a:r>
            <a:r>
              <a:rPr lang="en-US" i="1" dirty="0">
                <a:latin typeface="+mn-lt"/>
              </a:rPr>
              <a:t>demand side </a:t>
            </a:r>
            <a:r>
              <a:rPr lang="en-US" dirty="0">
                <a:latin typeface="+mn-lt"/>
              </a:rPr>
              <a:t>of </a:t>
            </a:r>
            <a:r>
              <a:rPr lang="en-US" dirty="0" smtClean="0">
                <a:latin typeface="+mn-lt"/>
              </a:rPr>
              <a:t>the</a:t>
            </a:r>
            <a:br>
              <a:rPr lang="en-US" dirty="0" smtClean="0">
                <a:latin typeface="+mn-lt"/>
              </a:rPr>
            </a:br>
            <a:r>
              <a:rPr lang="en-US" dirty="0" smtClean="0">
                <a:latin typeface="+mn-lt"/>
              </a:rPr>
              <a:t>market—the </a:t>
            </a:r>
            <a:r>
              <a:rPr lang="en-US" dirty="0">
                <a:latin typeface="+mn-lt"/>
              </a:rPr>
              <a:t>preferences and behavior of consumers. Now we </a:t>
            </a:r>
            <a:r>
              <a:rPr lang="en-US" dirty="0" smtClean="0">
                <a:latin typeface="+mn-lt"/>
              </a:rPr>
              <a:t>turn to</a:t>
            </a:r>
            <a:br>
              <a:rPr lang="en-US" dirty="0" smtClean="0">
                <a:latin typeface="+mn-lt"/>
              </a:rPr>
            </a:br>
            <a:r>
              <a:rPr lang="en-US" dirty="0" smtClean="0">
                <a:latin typeface="+mn-lt"/>
              </a:rPr>
              <a:t>the </a:t>
            </a:r>
            <a:r>
              <a:rPr lang="en-US" i="1" dirty="0">
                <a:latin typeface="+mn-lt"/>
              </a:rPr>
              <a:t>supply side </a:t>
            </a:r>
            <a:r>
              <a:rPr lang="en-US" dirty="0">
                <a:latin typeface="+mn-lt"/>
              </a:rPr>
              <a:t>and examine the behavior of producers. We </a:t>
            </a:r>
            <a:r>
              <a:rPr lang="en-US" dirty="0" smtClean="0">
                <a:latin typeface="+mn-lt"/>
              </a:rPr>
              <a:t>will see </a:t>
            </a:r>
            <a:r>
              <a:rPr lang="en-US" dirty="0">
                <a:latin typeface="+mn-lt"/>
              </a:rPr>
              <a:t>how firms can produce efficiently and how their costs of </a:t>
            </a:r>
            <a:r>
              <a:rPr lang="en-US" dirty="0" smtClean="0">
                <a:latin typeface="+mn-lt"/>
              </a:rPr>
              <a:t>production change </a:t>
            </a:r>
            <a:r>
              <a:rPr lang="en-US" dirty="0">
                <a:latin typeface="+mn-lt"/>
              </a:rPr>
              <a:t>with changes in both input prices and the level of output.</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left)">
                                      <p:cBhvr>
                                        <p:cTn id="21" dur="500"/>
                                        <p:tgtEl>
                                          <p:spTgt spid="4">
                                            <p:txEl>
                                              <p:pRg st="0" end="0"/>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wipe(left)">
                                      <p:cBhvr>
                                        <p:cTn id="3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ldLvl="2" uiExpand="1" build="p"/>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2"/>
          <p:cNvSpPr txBox="1">
            <a:spLocks noChangeArrowheads="1"/>
          </p:cNvSpPr>
          <p:nvPr/>
        </p:nvSpPr>
        <p:spPr bwMode="auto">
          <a:xfrm>
            <a:off x="457200" y="1"/>
            <a:ext cx="73751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Substitution Among Inputs</a:t>
            </a:r>
            <a:endParaRPr lang="en-US" sz="2000" b="1" dirty="0">
              <a:solidFill>
                <a:srgbClr val="950057"/>
              </a:solidFill>
              <a:latin typeface="Arial" panose="020B0604020202020204" pitchFamily="34" charset="0"/>
            </a:endParaRPr>
          </a:p>
        </p:txBody>
      </p:sp>
      <p:sp>
        <p:nvSpPr>
          <p:cNvPr id="2" name="Rectangle 1"/>
          <p:cNvSpPr/>
          <p:nvPr/>
        </p:nvSpPr>
        <p:spPr>
          <a:xfrm>
            <a:off x="457200" y="2823711"/>
            <a:ext cx="8229600" cy="369332"/>
          </a:xfrm>
          <a:prstGeom prst="rect">
            <a:avLst/>
          </a:prstGeom>
        </p:spPr>
        <p:txBody>
          <a:bodyPr wrap="square">
            <a:spAutoFit/>
          </a:bodyPr>
          <a:lstStyle/>
          <a:p>
            <a:r>
              <a:rPr lang="en-US" b="1" dirty="0" smtClean="0">
                <a:solidFill>
                  <a:srgbClr val="2A5CAA"/>
                </a:solidFill>
                <a:latin typeface="+mn-lt"/>
              </a:rPr>
              <a:t>DIMINISHING MRTS</a:t>
            </a:r>
            <a:endParaRPr lang="en-US" b="1" dirty="0">
              <a:solidFill>
                <a:srgbClr val="2A5CAA"/>
              </a:solidFill>
              <a:latin typeface="+mn-lt"/>
            </a:endParaRPr>
          </a:p>
        </p:txBody>
      </p:sp>
      <mc:AlternateContent xmlns:mc="http://schemas.openxmlformats.org/markup-compatibility/2006">
        <mc:Choice xmlns:a14="http://schemas.microsoft.com/office/drawing/2010/main" Requires="a14">
          <p:sp>
            <p:nvSpPr>
              <p:cNvPr id="57" name="Rectangle 56"/>
              <p:cNvSpPr/>
              <p:nvPr/>
            </p:nvSpPr>
            <p:spPr>
              <a:xfrm>
                <a:off x="457200" y="3308281"/>
                <a:ext cx="8229600" cy="369332"/>
              </a:xfrm>
              <a:prstGeom prst="rect">
                <a:avLst/>
              </a:prstGeom>
            </p:spPr>
            <p:txBody>
              <a:bodyPr wrap="square">
                <a:spAutoFit/>
              </a:bodyPr>
              <a:lstStyle/>
              <a:p>
                <a:r>
                  <a:rPr lang="en-US" dirty="0" smtClean="0">
                    <a:latin typeface="+mn-lt"/>
                  </a:rPr>
                  <a:t>Additional output from increased use of labor = </a:t>
                </a:r>
                <a14:m>
                  <m:oMath xmlns:m="http://schemas.openxmlformats.org/officeDocument/2006/math">
                    <m:r>
                      <a:rPr lang="en-US" b="0" i="1" smtClean="0">
                        <a:latin typeface="Cambria Math" panose="02040503050406030204"/>
                      </a:rPr>
                      <m:t>(</m:t>
                    </m:r>
                    <m:sSub>
                      <m:sSubPr>
                        <m:ctrlPr>
                          <a:rPr lang="en-US" b="0" i="1" smtClean="0">
                            <a:latin typeface="Cambria Math" panose="02040503050406030204"/>
                          </a:rPr>
                        </m:ctrlPr>
                      </m:sSubPr>
                      <m:e>
                        <m:r>
                          <m:rPr>
                            <m:nor/>
                          </m:rPr>
                          <a:rPr lang="en-US" b="0" i="0" smtClean="0">
                            <a:latin typeface="Cambria Math" panose="02040503050406030204"/>
                          </a:rPr>
                          <m:t>MP</m:t>
                        </m:r>
                      </m:e>
                      <m:sub>
                        <m:r>
                          <a:rPr lang="en-US" b="0" i="1" smtClean="0">
                            <a:latin typeface="Cambria Math" panose="02040503050406030204"/>
                          </a:rPr>
                          <m:t>𝐿</m:t>
                        </m:r>
                      </m:sub>
                    </m:sSub>
                    <m:r>
                      <a:rPr lang="en-US" b="0" i="1" smtClean="0">
                        <a:latin typeface="Cambria Math" panose="02040503050406030204"/>
                      </a:rPr>
                      <m:t>)(</m:t>
                    </m:r>
                    <m:r>
                      <a:rPr lang="en-US" b="0" i="1" smtClean="0">
                        <a:latin typeface="Cambria Math" panose="02040503050406030204"/>
                        <a:ea typeface="Cambria Math" panose="02040503050406030204"/>
                      </a:rPr>
                      <m:t>∆</m:t>
                    </m:r>
                    <m:r>
                      <a:rPr lang="en-US" b="0" i="1" smtClean="0">
                        <a:latin typeface="Cambria Math" panose="02040503050406030204"/>
                        <a:ea typeface="Cambria Math" panose="02040503050406030204"/>
                      </a:rPr>
                      <m:t>𝐿</m:t>
                    </m:r>
                    <m:r>
                      <a:rPr lang="en-US" b="0" i="1" smtClean="0">
                        <a:latin typeface="Cambria Math" panose="02040503050406030204"/>
                        <a:ea typeface="Cambria Math" panose="02040503050406030204"/>
                      </a:rPr>
                      <m:t>)</m:t>
                    </m:r>
                  </m:oMath>
                </a14:m>
                <a:endParaRPr lang="en-US" dirty="0">
                  <a:latin typeface="+mn-lt"/>
                </a:endParaRPr>
              </a:p>
            </p:txBody>
          </p:sp>
        </mc:Choice>
        <mc:Fallback>
          <p:sp>
            <p:nvSpPr>
              <p:cNvPr id="57" name="Rectangle 56"/>
              <p:cNvSpPr>
                <a:spLocks noRot="1" noChangeAspect="1" noMove="1" noResize="1" noEditPoints="1" noAdjustHandles="1" noChangeArrowheads="1" noChangeShapeType="1" noTextEdit="1"/>
              </p:cNvSpPr>
              <p:nvPr/>
            </p:nvSpPr>
            <p:spPr>
              <a:xfrm>
                <a:off x="457200" y="3308281"/>
                <a:ext cx="8229600" cy="369332"/>
              </a:xfrm>
              <a:prstGeom prst="rect">
                <a:avLst/>
              </a:prstGeom>
              <a:blipFill rotWithShape="1">
                <a:blip r:embed="rId2"/>
                <a:stretch>
                  <a:fillRect t="-153" b="89"/>
                </a:stretch>
              </a:blipFill>
            </p:spPr>
            <p:txBody>
              <a:bodyPr/>
              <a:lstStyle/>
              <a:p>
                <a:r>
                  <a:rPr lang="en-US" altLang="en-US">
                    <a:noFill/>
                  </a:rPr>
                  <a:t> </a:t>
                </a:r>
              </a:p>
            </p:txBody>
          </p:sp>
        </mc:Fallback>
      </mc:AlternateContent>
      <p:sp>
        <p:nvSpPr>
          <p:cNvPr id="62" name="Text Box 53"/>
          <p:cNvSpPr txBox="1">
            <a:spLocks noChangeArrowheads="1"/>
          </p:cNvSpPr>
          <p:nvPr/>
        </p:nvSpPr>
        <p:spPr bwMode="auto">
          <a:xfrm>
            <a:off x="444500" y="838200"/>
            <a:ext cx="82423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285750" eaLnBrk="1" hangingPunct="1">
              <a:buClr>
                <a:schemeClr val="bg2"/>
              </a:buClr>
              <a:tabLst>
                <a:tab pos="5715000" algn="l"/>
              </a:tabLst>
            </a:pPr>
            <a:r>
              <a:rPr lang="en-US" b="1" dirty="0" smtClean="0">
                <a:solidFill>
                  <a:schemeClr val="bg2"/>
                </a:solidFill>
              </a:rPr>
              <a:t>●</a:t>
            </a:r>
            <a:r>
              <a:rPr lang="en-US" b="1" dirty="0">
                <a:solidFill>
                  <a:srgbClr val="382344"/>
                </a:solidFill>
              </a:rPr>
              <a:t> </a:t>
            </a:r>
            <a:r>
              <a:rPr lang="en-US" b="1" dirty="0" smtClean="0">
                <a:solidFill>
                  <a:srgbClr val="382344"/>
                </a:solidFill>
                <a:latin typeface="+mn-lt"/>
              </a:rPr>
              <a:t>marginal </a:t>
            </a:r>
            <a:r>
              <a:rPr lang="en-US" b="1" dirty="0">
                <a:solidFill>
                  <a:srgbClr val="382344"/>
                </a:solidFill>
                <a:latin typeface="+mn-lt"/>
              </a:rPr>
              <a:t>rate of </a:t>
            </a:r>
            <a:r>
              <a:rPr lang="en-US" b="1" dirty="0" smtClean="0">
                <a:solidFill>
                  <a:srgbClr val="382344"/>
                </a:solidFill>
                <a:latin typeface="+mn-lt"/>
              </a:rPr>
              <a:t>technical substitution </a:t>
            </a:r>
            <a:r>
              <a:rPr lang="en-US" b="1" dirty="0">
                <a:solidFill>
                  <a:srgbClr val="382344"/>
                </a:solidFill>
                <a:latin typeface="+mn-lt"/>
              </a:rPr>
              <a:t>(</a:t>
            </a:r>
            <a:r>
              <a:rPr lang="en-US" b="1" dirty="0" smtClean="0">
                <a:solidFill>
                  <a:srgbClr val="382344"/>
                </a:solidFill>
                <a:latin typeface="+mn-lt"/>
              </a:rPr>
              <a:t>MRTS) 	</a:t>
            </a:r>
            <a:r>
              <a:rPr lang="en-US" dirty="0" smtClean="0">
                <a:solidFill>
                  <a:srgbClr val="2A5CAA"/>
                </a:solidFill>
                <a:latin typeface="Arial" panose="020B0604020202020204" pitchFamily="34" charset="0"/>
              </a:rPr>
              <a:t>Amount by</a:t>
            </a:r>
            <a:br>
              <a:rPr lang="en-US" dirty="0" smtClean="0">
                <a:solidFill>
                  <a:srgbClr val="2A5CAA"/>
                </a:solidFill>
                <a:latin typeface="Arial" panose="020B0604020202020204" pitchFamily="34" charset="0"/>
              </a:rPr>
            </a:br>
            <a:r>
              <a:rPr lang="en-US" dirty="0" smtClean="0">
                <a:solidFill>
                  <a:srgbClr val="2A5CAA"/>
                </a:solidFill>
                <a:latin typeface="Arial" panose="020B0604020202020204" pitchFamily="34" charset="0"/>
              </a:rPr>
              <a:t>which the quantity </a:t>
            </a:r>
            <a:r>
              <a:rPr lang="en-US" dirty="0">
                <a:solidFill>
                  <a:srgbClr val="2A5CAA"/>
                </a:solidFill>
                <a:latin typeface="Arial" panose="020B0604020202020204" pitchFamily="34" charset="0"/>
              </a:rPr>
              <a:t>of </a:t>
            </a:r>
            <a:r>
              <a:rPr lang="en-US" dirty="0" smtClean="0">
                <a:solidFill>
                  <a:srgbClr val="2A5CAA"/>
                </a:solidFill>
                <a:latin typeface="Arial" panose="020B0604020202020204" pitchFamily="34" charset="0"/>
              </a:rPr>
              <a:t>one input </a:t>
            </a:r>
            <a:r>
              <a:rPr lang="en-US" dirty="0">
                <a:solidFill>
                  <a:srgbClr val="2A5CAA"/>
                </a:solidFill>
                <a:latin typeface="Arial" panose="020B0604020202020204" pitchFamily="34" charset="0"/>
              </a:rPr>
              <a:t>can be reduced </a:t>
            </a:r>
            <a:r>
              <a:rPr lang="en-US" dirty="0" smtClean="0">
                <a:solidFill>
                  <a:srgbClr val="2A5CAA"/>
                </a:solidFill>
                <a:latin typeface="Arial" panose="020B0604020202020204" pitchFamily="34" charset="0"/>
              </a:rPr>
              <a:t>when one </a:t>
            </a:r>
            <a:r>
              <a:rPr lang="en-US" dirty="0">
                <a:solidFill>
                  <a:srgbClr val="2A5CAA"/>
                </a:solidFill>
                <a:latin typeface="Arial" panose="020B0604020202020204" pitchFamily="34" charset="0"/>
              </a:rPr>
              <a:t>extra unit of another </a:t>
            </a:r>
            <a:r>
              <a:rPr lang="en-US" dirty="0" smtClean="0">
                <a:solidFill>
                  <a:srgbClr val="2A5CAA"/>
                </a:solidFill>
                <a:latin typeface="Arial" panose="020B0604020202020204" pitchFamily="34" charset="0"/>
              </a:rPr>
              <a:t>input is </a:t>
            </a:r>
            <a:r>
              <a:rPr lang="en-US" dirty="0">
                <a:solidFill>
                  <a:srgbClr val="2A5CAA"/>
                </a:solidFill>
                <a:latin typeface="Arial" panose="020B0604020202020204" pitchFamily="34" charset="0"/>
              </a:rPr>
              <a:t>used, so that output </a:t>
            </a:r>
            <a:r>
              <a:rPr lang="en-US" dirty="0" smtClean="0">
                <a:solidFill>
                  <a:srgbClr val="2A5CAA"/>
                </a:solidFill>
                <a:latin typeface="Arial" panose="020B0604020202020204" pitchFamily="34" charset="0"/>
              </a:rPr>
              <a:t>remains constant</a:t>
            </a:r>
            <a:r>
              <a:rPr lang="en-US" dirty="0">
                <a:solidFill>
                  <a:srgbClr val="2A5CAA"/>
                </a:solidFill>
                <a:latin typeface="Arial" panose="020B0604020202020204" pitchFamily="34" charset="0"/>
              </a:rPr>
              <a:t>.</a:t>
            </a:r>
            <a:endParaRPr lang="en-US" dirty="0">
              <a:solidFill>
                <a:srgbClr val="2A5CAA"/>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9" name="Rectangle 8"/>
              <p:cNvSpPr/>
              <p:nvPr/>
            </p:nvSpPr>
            <p:spPr>
              <a:xfrm>
                <a:off x="444500" y="3792851"/>
                <a:ext cx="8229600" cy="369332"/>
              </a:xfrm>
              <a:prstGeom prst="rect">
                <a:avLst/>
              </a:prstGeom>
            </p:spPr>
            <p:txBody>
              <a:bodyPr wrap="square">
                <a:spAutoFit/>
              </a:bodyPr>
              <a:lstStyle/>
              <a:p>
                <a:r>
                  <a:rPr lang="en-US" dirty="0" smtClean="0">
                    <a:latin typeface="+mn-lt"/>
                  </a:rPr>
                  <a:t>Reduction in output from decreased use of capital = </a:t>
                </a:r>
                <a14:m>
                  <m:oMath xmlns:m="http://schemas.openxmlformats.org/officeDocument/2006/math">
                    <m:r>
                      <a:rPr lang="en-US" b="0" i="1" smtClean="0">
                        <a:latin typeface="Cambria Math" panose="02040503050406030204"/>
                      </a:rPr>
                      <m:t>(</m:t>
                    </m:r>
                    <m:sSub>
                      <m:sSubPr>
                        <m:ctrlPr>
                          <a:rPr lang="en-US" b="0" i="1" smtClean="0">
                            <a:latin typeface="Cambria Math" panose="02040503050406030204"/>
                          </a:rPr>
                        </m:ctrlPr>
                      </m:sSubPr>
                      <m:e>
                        <m:r>
                          <m:rPr>
                            <m:nor/>
                          </m:rPr>
                          <a:rPr lang="en-US" b="0" i="0" smtClean="0">
                            <a:latin typeface="Cambria Math" panose="02040503050406030204"/>
                          </a:rPr>
                          <m:t>MP</m:t>
                        </m:r>
                      </m:e>
                      <m:sub>
                        <m:r>
                          <a:rPr lang="en-US" b="0" i="1" smtClean="0">
                            <a:latin typeface="Cambria Math" panose="02040503050406030204"/>
                          </a:rPr>
                          <m:t>𝐾</m:t>
                        </m:r>
                      </m:sub>
                    </m:sSub>
                    <m:r>
                      <a:rPr lang="en-US" b="0" i="1" smtClean="0">
                        <a:latin typeface="Cambria Math" panose="02040503050406030204"/>
                      </a:rPr>
                      <m:t>)(</m:t>
                    </m:r>
                    <m:r>
                      <a:rPr lang="en-US" b="0" i="1" smtClean="0">
                        <a:latin typeface="Cambria Math" panose="02040503050406030204"/>
                        <a:ea typeface="Cambria Math" panose="02040503050406030204"/>
                      </a:rPr>
                      <m:t>∆</m:t>
                    </m:r>
                    <m:r>
                      <a:rPr lang="en-US" b="0" i="1" smtClean="0">
                        <a:latin typeface="Cambria Math" panose="02040503050406030204"/>
                        <a:ea typeface="Cambria Math" panose="02040503050406030204"/>
                      </a:rPr>
                      <m:t>𝐾</m:t>
                    </m:r>
                    <m:r>
                      <a:rPr lang="en-US" b="0" i="1" smtClean="0">
                        <a:latin typeface="Cambria Math" panose="02040503050406030204"/>
                        <a:ea typeface="Cambria Math" panose="02040503050406030204"/>
                      </a:rPr>
                      <m:t>)</m:t>
                    </m:r>
                  </m:oMath>
                </a14:m>
                <a:endParaRPr lang="en-US" dirty="0">
                  <a:latin typeface="+mn-lt"/>
                </a:endParaRPr>
              </a:p>
            </p:txBody>
          </p:sp>
        </mc:Choice>
        <mc:Fallback>
          <p:sp>
            <p:nvSpPr>
              <p:cNvPr id="9" name="Rectangle 8"/>
              <p:cNvSpPr>
                <a:spLocks noRot="1" noChangeAspect="1" noMove="1" noResize="1" noEditPoints="1" noAdjustHandles="1" noChangeArrowheads="1" noChangeShapeType="1" noTextEdit="1"/>
              </p:cNvSpPr>
              <p:nvPr/>
            </p:nvSpPr>
            <p:spPr>
              <a:xfrm>
                <a:off x="444500" y="3792851"/>
                <a:ext cx="8229600" cy="369332"/>
              </a:xfrm>
              <a:prstGeom prst="rect">
                <a:avLst/>
              </a:prstGeom>
              <a:blipFill rotWithShape="1">
                <a:blip r:embed="rId3"/>
                <a:stretch>
                  <a:fillRect t="-171" b="106"/>
                </a:stretch>
              </a:blipFill>
            </p:spPr>
            <p:txBody>
              <a:bodyPr/>
              <a:lstStyle/>
              <a:p>
                <a:r>
                  <a:rPr lang="en-US" altLang="en-US">
                    <a:noFill/>
                  </a:rPr>
                  <a:t> </a:t>
                </a:r>
              </a:p>
            </p:txBody>
          </p:sp>
        </mc:Fallback>
      </mc:AlternateContent>
      <p:sp>
        <p:nvSpPr>
          <p:cNvPr id="10" name="Rectangle 9"/>
          <p:cNvSpPr/>
          <p:nvPr/>
        </p:nvSpPr>
        <p:spPr>
          <a:xfrm>
            <a:off x="444500" y="4277421"/>
            <a:ext cx="8229600" cy="646331"/>
          </a:xfrm>
          <a:prstGeom prst="rect">
            <a:avLst/>
          </a:prstGeom>
        </p:spPr>
        <p:txBody>
          <a:bodyPr wrap="square">
            <a:spAutoFit/>
          </a:bodyPr>
          <a:lstStyle/>
          <a:p>
            <a:r>
              <a:rPr lang="en-US" dirty="0">
                <a:latin typeface="+mn-lt"/>
              </a:rPr>
              <a:t>Because we are keeping output constant by moving along an isoquant, the total</a:t>
            </a:r>
            <a:endParaRPr lang="en-US" dirty="0">
              <a:latin typeface="+mn-lt"/>
            </a:endParaRPr>
          </a:p>
          <a:p>
            <a:r>
              <a:rPr lang="en-US" dirty="0">
                <a:latin typeface="+mn-lt"/>
              </a:rPr>
              <a:t>change in output must be zero. Thus,</a:t>
            </a:r>
            <a:endParaRPr lang="en-US" dirty="0">
              <a:latin typeface="+mn-lt"/>
            </a:endParaRPr>
          </a:p>
        </p:txBody>
      </p:sp>
      <mc:AlternateContent xmlns:mc="http://schemas.openxmlformats.org/markup-compatibility/2006">
        <mc:Choice xmlns:a14="http://schemas.microsoft.com/office/drawing/2010/main" Requires="a14">
          <p:sp>
            <p:nvSpPr>
              <p:cNvPr id="3" name="Rectangle 2"/>
              <p:cNvSpPr/>
              <p:nvPr/>
            </p:nvSpPr>
            <p:spPr>
              <a:xfrm>
                <a:off x="2514600" y="5038990"/>
                <a:ext cx="315875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a:rPr>
                          </m:ctrlPr>
                        </m:dPr>
                        <m:e>
                          <m:sSub>
                            <m:sSubPr>
                              <m:ctrlPr>
                                <a:rPr lang="en-US" i="1">
                                  <a:latin typeface="Cambria Math" panose="02040503050406030204"/>
                                </a:rPr>
                              </m:ctrlPr>
                            </m:sSubPr>
                            <m:e>
                              <m:r>
                                <m:rPr>
                                  <m:nor/>
                                </m:rPr>
                                <a:rPr lang="en-US" i="0">
                                  <a:latin typeface="Cambria Math" panose="02040503050406030204"/>
                                </a:rPr>
                                <m:t>MP</m:t>
                              </m:r>
                            </m:e>
                            <m:sub>
                              <m:r>
                                <a:rPr lang="en-US" i="1">
                                  <a:latin typeface="Cambria Math" panose="02040503050406030204"/>
                                </a:rPr>
                                <m:t>𝐿</m:t>
                              </m:r>
                            </m:sub>
                          </m:sSub>
                        </m:e>
                      </m:d>
                      <m:d>
                        <m:dPr>
                          <m:ctrlPr>
                            <a:rPr lang="en-US" i="1">
                              <a:latin typeface="Cambria Math" panose="02040503050406030204"/>
                            </a:rPr>
                          </m:ctrlPr>
                        </m:dPr>
                        <m:e>
                          <m:r>
                            <a:rPr lang="en-US" i="1">
                              <a:latin typeface="Cambria Math" panose="02040503050406030204"/>
                              <a:ea typeface="Cambria Math" panose="02040503050406030204"/>
                            </a:rPr>
                            <m:t>∆</m:t>
                          </m:r>
                          <m:r>
                            <a:rPr lang="en-US" i="1">
                              <a:latin typeface="Cambria Math" panose="02040503050406030204"/>
                              <a:ea typeface="Cambria Math" panose="02040503050406030204"/>
                            </a:rPr>
                            <m:t>𝐿</m:t>
                          </m:r>
                        </m:e>
                      </m:d>
                      <m:r>
                        <a:rPr lang="en-US" b="0" i="1" smtClean="0">
                          <a:latin typeface="Cambria Math" panose="02040503050406030204"/>
                          <a:ea typeface="Cambria Math" panose="02040503050406030204"/>
                        </a:rPr>
                        <m:t>+</m:t>
                      </m:r>
                      <m:d>
                        <m:dPr>
                          <m:ctrlPr>
                            <a:rPr lang="en-US" i="1">
                              <a:latin typeface="Cambria Math" panose="02040503050406030204"/>
                            </a:rPr>
                          </m:ctrlPr>
                        </m:dPr>
                        <m:e>
                          <m:sSub>
                            <m:sSubPr>
                              <m:ctrlPr>
                                <a:rPr lang="en-US" i="1">
                                  <a:latin typeface="Cambria Math" panose="02040503050406030204"/>
                                </a:rPr>
                              </m:ctrlPr>
                            </m:sSubPr>
                            <m:e>
                              <m:r>
                                <m:rPr>
                                  <m:nor/>
                                </m:rPr>
                                <a:rPr lang="en-US" i="0">
                                  <a:latin typeface="Cambria Math" panose="02040503050406030204"/>
                                </a:rPr>
                                <m:t>MP</m:t>
                              </m:r>
                            </m:e>
                            <m:sub>
                              <m:r>
                                <a:rPr lang="en-US" i="1">
                                  <a:latin typeface="Cambria Math" panose="02040503050406030204"/>
                                </a:rPr>
                                <m:t>𝐾</m:t>
                              </m:r>
                            </m:sub>
                          </m:sSub>
                        </m:e>
                      </m:d>
                      <m:d>
                        <m:dPr>
                          <m:ctrlPr>
                            <a:rPr lang="en-US" i="1">
                              <a:latin typeface="Cambria Math" panose="02040503050406030204"/>
                            </a:rPr>
                          </m:ctrlPr>
                        </m:dPr>
                        <m:e>
                          <m:r>
                            <a:rPr lang="en-US" i="1">
                              <a:latin typeface="Cambria Math" panose="02040503050406030204"/>
                              <a:ea typeface="Cambria Math" panose="02040503050406030204"/>
                            </a:rPr>
                            <m:t>∆</m:t>
                          </m:r>
                          <m:r>
                            <a:rPr lang="en-US" i="1">
                              <a:latin typeface="Cambria Math" panose="02040503050406030204"/>
                              <a:ea typeface="Cambria Math" panose="02040503050406030204"/>
                            </a:rPr>
                            <m:t>𝐾</m:t>
                          </m:r>
                        </m:e>
                      </m:d>
                      <m:r>
                        <a:rPr lang="en-US" b="0" i="0" smtClean="0">
                          <a:latin typeface="Cambria Math" panose="02040503050406030204"/>
                          <a:ea typeface="Cambria Math" panose="02040503050406030204"/>
                        </a:rPr>
                        <m:t>=</m:t>
                      </m:r>
                      <m:r>
                        <a:rPr lang="en-US" b="0" i="0" smtClean="0">
                          <a:latin typeface="Cambria Math" panose="02040503050406030204"/>
                          <a:ea typeface="Cambria Math" panose="02040503050406030204"/>
                        </a:rPr>
                        <m:t>0</m:t>
                      </m:r>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2514600" y="5038990"/>
                <a:ext cx="3158750" cy="369332"/>
              </a:xfrm>
              <a:prstGeom prst="rect">
                <a:avLst/>
              </a:prstGeom>
              <a:blipFill rotWithShape="1">
                <a:blip r:embed="rId4"/>
                <a:stretch>
                  <a:fillRect t="-72" r="8" b="7"/>
                </a:stretch>
              </a:blipFill>
            </p:spPr>
            <p:txBody>
              <a:bodyPr/>
              <a:lstStyle/>
              <a:p>
                <a:r>
                  <a:rPr lang="en-US" altLang="en-US">
                    <a:noFill/>
                  </a:rPr>
                  <a:t> </a:t>
                </a:r>
              </a:p>
            </p:txBody>
          </p:sp>
        </mc:Fallback>
      </mc:AlternateContent>
      <p:sp>
        <p:nvSpPr>
          <p:cNvPr id="12" name="Rectangle 11"/>
          <p:cNvSpPr/>
          <p:nvPr/>
        </p:nvSpPr>
        <p:spPr>
          <a:xfrm>
            <a:off x="425450" y="5523560"/>
            <a:ext cx="8229600" cy="369332"/>
          </a:xfrm>
          <a:prstGeom prst="rect">
            <a:avLst/>
          </a:prstGeom>
        </p:spPr>
        <p:txBody>
          <a:bodyPr wrap="square">
            <a:spAutoFit/>
          </a:bodyPr>
          <a:lstStyle/>
          <a:p>
            <a:r>
              <a:rPr lang="en-US" dirty="0">
                <a:latin typeface="+mn-lt"/>
              </a:rPr>
              <a:t>Now, by rearranging terms we see that</a:t>
            </a:r>
            <a:endParaRPr lang="en-US" dirty="0">
              <a:latin typeface="+mn-lt"/>
            </a:endParaRPr>
          </a:p>
        </p:txBody>
      </p:sp>
      <mc:AlternateContent xmlns:mc="http://schemas.openxmlformats.org/markup-compatibility/2006">
        <mc:Choice xmlns:a14="http://schemas.microsoft.com/office/drawing/2010/main" Requires="a14">
          <p:sp>
            <p:nvSpPr>
              <p:cNvPr id="13" name="Rectangle 12"/>
              <p:cNvSpPr/>
              <p:nvPr/>
            </p:nvSpPr>
            <p:spPr>
              <a:xfrm>
                <a:off x="2565421" y="6008132"/>
                <a:ext cx="374576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a:rPr>
                          </m:ctrlPr>
                        </m:dPr>
                        <m:e>
                          <m:sSub>
                            <m:sSubPr>
                              <m:ctrlPr>
                                <a:rPr lang="en-US" i="1">
                                  <a:latin typeface="Cambria Math" panose="02040503050406030204"/>
                                </a:rPr>
                              </m:ctrlPr>
                            </m:sSubPr>
                            <m:e>
                              <m:r>
                                <m:rPr>
                                  <m:nor/>
                                </m:rPr>
                                <a:rPr lang="en-US" i="0">
                                  <a:latin typeface="Cambria Math" panose="02040503050406030204"/>
                                </a:rPr>
                                <m:t>MP</m:t>
                              </m:r>
                            </m:e>
                            <m:sub>
                              <m:r>
                                <a:rPr lang="en-US" i="1">
                                  <a:latin typeface="Cambria Math" panose="02040503050406030204"/>
                                </a:rPr>
                                <m:t>𝐿</m:t>
                              </m:r>
                            </m:sub>
                          </m:sSub>
                        </m:e>
                      </m:d>
                      <m:d>
                        <m:dPr>
                          <m:ctrlPr>
                            <a:rPr lang="en-US" i="1">
                              <a:latin typeface="Cambria Math" panose="02040503050406030204"/>
                            </a:rPr>
                          </m:ctrlPr>
                        </m:dPr>
                        <m:e>
                          <m:sSub>
                            <m:sSubPr>
                              <m:ctrlPr>
                                <a:rPr lang="en-US" i="1" smtClean="0">
                                  <a:latin typeface="Cambria Math" panose="02040503050406030204"/>
                                </a:rPr>
                              </m:ctrlPr>
                            </m:sSubPr>
                            <m:e>
                              <m:r>
                                <m:rPr>
                                  <m:nor/>
                                </m:rPr>
                                <a:rPr lang="en-US" b="0" i="0" smtClean="0">
                                  <a:latin typeface="Cambria Math" panose="02040503050406030204"/>
                                </a:rPr>
                                <m:t>MP</m:t>
                              </m:r>
                            </m:e>
                            <m:sub>
                              <m:r>
                                <a:rPr lang="en-US" b="0" i="1" smtClean="0">
                                  <a:latin typeface="Cambria Math" panose="02040503050406030204"/>
                                </a:rPr>
                                <m:t>𝐾</m:t>
                              </m:r>
                            </m:sub>
                          </m:sSub>
                        </m:e>
                      </m:d>
                      <m:r>
                        <a:rPr lang="en-US" b="0" i="1" smtClean="0">
                          <a:latin typeface="Cambria Math" panose="02040503050406030204"/>
                          <a:ea typeface="Cambria Math" panose="02040503050406030204"/>
                        </a:rPr>
                        <m:t>=−</m:t>
                      </m:r>
                      <m:d>
                        <m:dPr>
                          <m:ctrlPr>
                            <a:rPr lang="en-US" i="1">
                              <a:latin typeface="Cambria Math" panose="02040503050406030204"/>
                            </a:rPr>
                          </m:ctrlPr>
                        </m:dPr>
                        <m:e>
                          <m:f>
                            <m:fPr>
                              <m:type m:val="lin"/>
                              <m:ctrlPr>
                                <a:rPr lang="en-US" i="1" smtClean="0">
                                  <a:latin typeface="Cambria Math" panose="02040503050406030204"/>
                                </a:rPr>
                              </m:ctrlPr>
                            </m:fPr>
                            <m:num>
                              <m:r>
                                <a:rPr lang="en-US" i="1">
                                  <a:latin typeface="Cambria Math" panose="02040503050406030204"/>
                                  <a:ea typeface="Cambria Math" panose="02040503050406030204"/>
                                </a:rPr>
                                <m:t>∆</m:t>
                              </m:r>
                              <m:r>
                                <a:rPr lang="en-US" i="1">
                                  <a:latin typeface="Cambria Math" panose="02040503050406030204"/>
                                  <a:ea typeface="Cambria Math" panose="02040503050406030204"/>
                                </a:rPr>
                                <m:t>𝐾</m:t>
                              </m:r>
                            </m:num>
                            <m:den>
                              <m:r>
                                <a:rPr lang="en-US" i="1" smtClean="0">
                                  <a:latin typeface="Cambria Math" panose="02040503050406030204"/>
                                  <a:ea typeface="Cambria Math" panose="02040503050406030204"/>
                                </a:rPr>
                                <m:t>∆</m:t>
                              </m:r>
                              <m:r>
                                <a:rPr lang="en-US" b="0" i="1" smtClean="0">
                                  <a:latin typeface="Cambria Math" panose="02040503050406030204"/>
                                  <a:ea typeface="Cambria Math" panose="02040503050406030204"/>
                                </a:rPr>
                                <m:t>𝐿</m:t>
                              </m:r>
                            </m:den>
                          </m:f>
                        </m:e>
                      </m:d>
                      <m:r>
                        <a:rPr lang="en-US" b="0" i="0" smtClean="0">
                          <a:latin typeface="Cambria Math" panose="02040503050406030204"/>
                          <a:ea typeface="Cambria Math" panose="02040503050406030204"/>
                        </a:rPr>
                        <m:t>=</m:t>
                      </m:r>
                      <m:r>
                        <m:rPr>
                          <m:sty m:val="p"/>
                        </m:rPr>
                        <a:rPr lang="en-US" b="0" i="0" smtClean="0">
                          <a:latin typeface="Cambria Math" panose="02040503050406030204"/>
                          <a:ea typeface="Cambria Math" panose="02040503050406030204"/>
                        </a:rPr>
                        <m:t>MRTS</m:t>
                      </m:r>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2565421" y="6008132"/>
                <a:ext cx="3745769" cy="369332"/>
              </a:xfrm>
              <a:prstGeom prst="rect">
                <a:avLst/>
              </a:prstGeom>
              <a:blipFill rotWithShape="1">
                <a:blip r:embed="rId5"/>
                <a:stretch>
                  <a:fillRect l="-1" t="-107" r="15" b="43"/>
                </a:stretch>
              </a:blipFill>
            </p:spPr>
            <p:txBody>
              <a:bodyPr/>
              <a:lstStyle/>
              <a:p>
                <a:r>
                  <a:rPr lang="en-US" altLang="en-US">
                    <a:noFill/>
                  </a:rPr>
                  <a:t> </a:t>
                </a:r>
              </a:p>
            </p:txBody>
          </p:sp>
        </mc:Fallback>
      </mc:AlternateContent>
      <p:sp>
        <p:nvSpPr>
          <p:cNvPr id="14" name="TextBox 13"/>
          <p:cNvSpPr txBox="1"/>
          <p:nvPr/>
        </p:nvSpPr>
        <p:spPr>
          <a:xfrm>
            <a:off x="7832393" y="6023729"/>
            <a:ext cx="685800" cy="338138"/>
          </a:xfrm>
          <a:prstGeom prst="rect">
            <a:avLst/>
          </a:prstGeom>
          <a:noFill/>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sz="1600" b="1" dirty="0" smtClean="0">
                <a:latin typeface="Arial" panose="020B0604020202020204" pitchFamily="34" charset="0"/>
              </a:rPr>
              <a:t>(6.2)</a:t>
            </a:r>
            <a:endParaRPr lang="en-US" sz="1600" b="1" dirty="0">
              <a:latin typeface="Arial" panose="020B0604020202020204" pitchFamily="34" charset="0"/>
            </a:endParaRPr>
          </a:p>
        </p:txBody>
      </p:sp>
      <mc:AlternateContent xmlns:mc="http://schemas.openxmlformats.org/markup-compatibility/2006">
        <mc:Choice xmlns:a14="http://schemas.microsoft.com/office/drawing/2010/main" Requires="a14">
          <p:sp>
            <p:nvSpPr>
              <p:cNvPr id="15" name="Text Box 25"/>
              <p:cNvSpPr txBox="1">
                <a:spLocks noChangeArrowheads="1"/>
              </p:cNvSpPr>
              <p:nvPr/>
            </p:nvSpPr>
            <p:spPr bwMode="auto">
              <a:xfrm>
                <a:off x="1219200" y="1905000"/>
                <a:ext cx="6613193"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buFontTx/>
                  <a:buNone/>
                </a:pPr>
                <a:r>
                  <a:rPr lang="en-US" sz="1600" dirty="0" smtClean="0">
                    <a:latin typeface="Arial" panose="020B0604020202020204" pitchFamily="34" charset="0"/>
                  </a:rPr>
                  <a:t>MRTS = −Change </a:t>
                </a:r>
                <a:r>
                  <a:rPr lang="en-US" sz="1600" dirty="0">
                    <a:latin typeface="Arial" panose="020B0604020202020204" pitchFamily="34" charset="0"/>
                  </a:rPr>
                  <a:t>in capital input/change in labor input</a:t>
                </a:r>
                <a:endParaRPr lang="en-US" sz="1600" dirty="0">
                  <a:latin typeface="Arial" panose="020B0604020202020204" pitchFamily="34" charset="0"/>
                </a:endParaRPr>
              </a:p>
              <a:p>
                <a:pPr algn="ctr">
                  <a:lnSpc>
                    <a:spcPct val="120000"/>
                  </a:lnSpc>
                  <a:buFontTx/>
                  <a:buNone/>
                </a:pPr>
                <a:r>
                  <a:rPr lang="en-US" sz="1600" dirty="0">
                    <a:latin typeface="Arial" panose="020B0604020202020204" pitchFamily="34" charset="0"/>
                  </a:rPr>
                  <a:t>= </a:t>
                </a:r>
                <a14:m>
                  <m:oMath xmlns:m="http://schemas.openxmlformats.org/officeDocument/2006/math">
                    <m:r>
                      <a:rPr lang="en-US" sz="1600" i="1" smtClean="0">
                        <a:latin typeface="Cambria Math" panose="02040503050406030204"/>
                        <a:ea typeface="Cambria Math" panose="02040503050406030204"/>
                      </a:rPr>
                      <m:t>−</m:t>
                    </m:r>
                    <m:f>
                      <m:fPr>
                        <m:type m:val="lin"/>
                        <m:ctrlPr>
                          <a:rPr lang="en-US" sz="1600" i="1" smtClean="0">
                            <a:latin typeface="Cambria Math" panose="02040503050406030204"/>
                            <a:ea typeface="Cambria Math" panose="02040503050406030204"/>
                          </a:rPr>
                        </m:ctrlPr>
                      </m:fPr>
                      <m:num>
                        <m:r>
                          <a:rPr lang="en-US" sz="1600" i="1" smtClean="0">
                            <a:latin typeface="Cambria Math" panose="02040503050406030204"/>
                            <a:ea typeface="Cambria Math" panose="02040503050406030204"/>
                          </a:rPr>
                          <m:t>∆</m:t>
                        </m:r>
                        <m:r>
                          <a:rPr lang="en-US" sz="1600" b="0" i="1" smtClean="0">
                            <a:latin typeface="Cambria Math" panose="02040503050406030204"/>
                            <a:ea typeface="Cambria Math" panose="02040503050406030204"/>
                          </a:rPr>
                          <m:t>𝐾</m:t>
                        </m:r>
                      </m:num>
                      <m:den>
                        <m:r>
                          <a:rPr lang="en-US" sz="1600" i="1" smtClean="0">
                            <a:latin typeface="Cambria Math" panose="02040503050406030204"/>
                            <a:ea typeface="Cambria Math" panose="02040503050406030204"/>
                          </a:rPr>
                          <m:t>∆</m:t>
                        </m:r>
                        <m:r>
                          <a:rPr lang="en-US" sz="1600" b="0" i="1" smtClean="0">
                            <a:latin typeface="Cambria Math" panose="02040503050406030204"/>
                            <a:ea typeface="Cambria Math" panose="02040503050406030204"/>
                          </a:rPr>
                          <m:t>𝐿</m:t>
                        </m:r>
                      </m:den>
                    </m:f>
                  </m:oMath>
                </a14:m>
                <a:r>
                  <a:rPr lang="en-US" sz="1600" dirty="0" smtClean="0">
                    <a:latin typeface="Arial" panose="020B0604020202020204" pitchFamily="34" charset="0"/>
                  </a:rPr>
                  <a:t> </a:t>
                </a:r>
                <a:r>
                  <a:rPr lang="en-US" sz="1600" dirty="0">
                    <a:latin typeface="Arial" panose="020B0604020202020204" pitchFamily="34" charset="0"/>
                  </a:rPr>
                  <a:t>(for a fixed level of </a:t>
                </a:r>
                <a:r>
                  <a:rPr lang="en-US" sz="1600" i="1" dirty="0">
                    <a:latin typeface="Arial" panose="020B0604020202020204" pitchFamily="34" charset="0"/>
                  </a:rPr>
                  <a:t>q</a:t>
                </a:r>
                <a:r>
                  <a:rPr lang="en-US" sz="1600" dirty="0">
                    <a:latin typeface="Arial" panose="020B0604020202020204" pitchFamily="34" charset="0"/>
                  </a:rPr>
                  <a:t>)</a:t>
                </a:r>
                <a:endParaRPr lang="en-US" sz="1600" dirty="0">
                  <a:latin typeface="Arial" panose="020B0604020202020204" pitchFamily="34" charset="0"/>
                </a:endParaRPr>
              </a:p>
            </p:txBody>
          </p:sp>
        </mc:Choice>
        <mc:Fallback>
          <p:sp>
            <p:nvSpPr>
              <p:cNvPr id="15" name="Text Box 25"/>
              <p:cNvSpPr txBox="1">
                <a:spLocks noRot="1" noChangeAspect="1" noMove="1" noResize="1" noEditPoints="1" noAdjustHandles="1" noChangeArrowheads="1" noChangeShapeType="1" noTextEdit="1"/>
              </p:cNvSpPr>
              <p:nvPr/>
            </p:nvSpPr>
            <p:spPr bwMode="auto">
              <a:xfrm>
                <a:off x="1219200" y="1905000"/>
                <a:ext cx="6613193" cy="683264"/>
              </a:xfrm>
              <a:prstGeom prst="rect">
                <a:avLst/>
              </a:prstGeom>
              <a:blipFill rotWithShape="1">
                <a:blip r:embed="rId6"/>
                <a:stretch>
                  <a:fillRect r="5" b="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57" grpId="0"/>
      <p:bldP spid="62" grpId="0"/>
      <p:bldP spid="9" grpId="0"/>
      <p:bldP spid="10" grpId="0"/>
      <p:bldP spid="3"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457200" y="1053190"/>
            <a:ext cx="2971800" cy="627966"/>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MARGINAL RATE OF TECHNICAL SUBSTITUTION</a:t>
            </a:r>
            <a:endParaRPr lang="en-US" sz="1600" b="1" dirty="0">
              <a:latin typeface="Arial" panose="020B0604020202020204" pitchFamily="34" charset="0"/>
            </a:endParaRPr>
          </a:p>
        </p:txBody>
      </p:sp>
      <p:sp>
        <p:nvSpPr>
          <p:cNvPr id="10" name="Rectangle 10"/>
          <p:cNvSpPr>
            <a:spLocks noChangeArrowheads="1"/>
          </p:cNvSpPr>
          <p:nvPr/>
        </p:nvSpPr>
        <p:spPr bwMode="auto">
          <a:xfrm>
            <a:off x="457200" y="685800"/>
            <a:ext cx="1905000" cy="3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6.6</a:t>
            </a:r>
            <a:endParaRPr lang="en-US" sz="2000" b="1" dirty="0">
              <a:solidFill>
                <a:srgbClr val="ED1B2F"/>
              </a:solidFill>
              <a:latin typeface="Arial" panose="020B0604020202020204" pitchFamily="34" charset="0"/>
            </a:endParaRPr>
          </a:p>
        </p:txBody>
      </p:sp>
      <p:sp>
        <p:nvSpPr>
          <p:cNvPr id="20" name="Rectangle 12"/>
          <p:cNvSpPr>
            <a:spLocks noChangeArrowheads="1"/>
          </p:cNvSpPr>
          <p:nvPr/>
        </p:nvSpPr>
        <p:spPr bwMode="auto">
          <a:xfrm>
            <a:off x="457200" y="1681156"/>
            <a:ext cx="2895600" cy="31956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600" dirty="0">
                <a:latin typeface="Arial" panose="020B0604020202020204" pitchFamily="34" charset="0"/>
              </a:rPr>
              <a:t>Like indifference curves, isoquants are downward sloping and convex. The slope of the isoquant at any point measures the marginal rate of technical substitution—the ability of the firm to replace capital with labor while maintaining the same level of output.</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On isoquant </a:t>
            </a:r>
            <a:r>
              <a:rPr lang="en-US" sz="1600" i="1" dirty="0">
                <a:latin typeface="Arial" panose="020B0604020202020204" pitchFamily="34" charset="0"/>
              </a:rPr>
              <a:t>q</a:t>
            </a:r>
            <a:r>
              <a:rPr lang="en-US" sz="1600" baseline="-25000" dirty="0">
                <a:latin typeface="Arial" panose="020B0604020202020204" pitchFamily="34" charset="0"/>
              </a:rPr>
              <a:t>2</a:t>
            </a:r>
            <a:r>
              <a:rPr lang="en-US" sz="1600" dirty="0">
                <a:latin typeface="Arial" panose="020B0604020202020204" pitchFamily="34" charset="0"/>
              </a:rPr>
              <a:t>, the MRTS falls from 2 to 1 to 2/3 to 1/3.</a:t>
            </a:r>
            <a:endParaRPr lang="en-US" sz="1600" dirty="0">
              <a:latin typeface="Arial" panose="020B0604020202020204" pitchFamily="34" charset="0"/>
            </a:endParaRPr>
          </a:p>
        </p:txBody>
      </p:sp>
      <p:pic>
        <p:nvPicPr>
          <p:cNvPr id="21" name="Picture 27" descr="fi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8"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9" descr="fig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0" descr="fig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3" descr="fig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4" descr="fig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5" descr="fig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6" descr="fig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7" descr="fig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8" descr="fig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9" descr="fig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0" descr="fig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1" descr="fig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6650" y="1066800"/>
            <a:ext cx="5162550" cy="4248150"/>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p:cNvGrpSpPr/>
          <p:nvPr/>
        </p:nvGrpSpPr>
        <p:grpSpPr bwMode="auto">
          <a:xfrm>
            <a:off x="3543300" y="5334000"/>
            <a:ext cx="5233742" cy="123826"/>
            <a:chOff x="3657600" y="1678781"/>
            <a:chExt cx="4800600" cy="152400"/>
          </a:xfrm>
        </p:grpSpPr>
        <p:cxnSp>
          <p:nvCxnSpPr>
            <p:cNvPr id="40" name="Straight Connector 39"/>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41" name="Straight Connector 40"/>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42" name="Group 41"/>
          <p:cNvGrpSpPr/>
          <p:nvPr/>
        </p:nvGrpSpPr>
        <p:grpSpPr bwMode="auto">
          <a:xfrm>
            <a:off x="3501775" y="685800"/>
            <a:ext cx="85726" cy="4708178"/>
            <a:chOff x="3574256" y="2209800"/>
            <a:chExt cx="152400" cy="4114800"/>
          </a:xfrm>
        </p:grpSpPr>
        <p:cxnSp>
          <p:nvCxnSpPr>
            <p:cNvPr id="43"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45" name="Group 44"/>
          <p:cNvGrpSpPr/>
          <p:nvPr/>
        </p:nvGrpSpPr>
        <p:grpSpPr bwMode="auto">
          <a:xfrm>
            <a:off x="457200" y="4876800"/>
            <a:ext cx="3086099" cy="165279"/>
            <a:chOff x="457199" y="5791200"/>
            <a:chExt cx="3193257" cy="152400"/>
          </a:xfrm>
        </p:grpSpPr>
        <p:cxnSp>
          <p:nvCxnSpPr>
            <p:cNvPr id="46"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47"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250"/>
                                        <p:tgtEl>
                                          <p:spTgt spid="4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
                                            <p:bg/>
                                          </p:spTgt>
                                        </p:tgtEl>
                                        <p:attrNameLst>
                                          <p:attrName>style.visibility</p:attrName>
                                        </p:attrNameLst>
                                      </p:cBhvr>
                                      <p:to>
                                        <p:strVal val="visible"/>
                                      </p:to>
                                    </p:set>
                                    <p:animEffect transition="in" filter="wipe(left)">
                                      <p:cBhvr>
                                        <p:cTn id="23" dur="500"/>
                                        <p:tgtEl>
                                          <p:spTgt spid="20">
                                            <p:bg/>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1000"/>
                                        <p:tgtEl>
                                          <p:spTgt spid="27"/>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1000"/>
                                        <p:tgtEl>
                                          <p:spTgt spid="28"/>
                                        </p:tgtEl>
                                      </p:cBhvr>
                                    </p:animEffect>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1000"/>
                                        <p:tgtEl>
                                          <p:spTgt spid="29"/>
                                        </p:tgtEl>
                                      </p:cBhvr>
                                    </p:animEffect>
                                  </p:childTnLst>
                                </p:cTn>
                              </p:par>
                            </p:childTnLst>
                          </p:cTn>
                        </p:par>
                        <p:par>
                          <p:cTn id="40" fill="hold">
                            <p:stCondLst>
                              <p:cond delay="6000"/>
                            </p:stCondLst>
                            <p:childTnLst>
                              <p:par>
                                <p:cTn id="41" presetID="22" presetClass="entr" presetSubtype="8" fill="hold" nodeType="after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wipe(left)">
                                      <p:cBhvr>
                                        <p:cTn id="43" dur="500"/>
                                        <p:tgtEl>
                                          <p:spTgt spid="2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left)">
                                      <p:cBhvr>
                                        <p:cTn id="48" dur="1000"/>
                                        <p:tgtEl>
                                          <p:spTgt spid="30"/>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1000"/>
                                        <p:tgtEl>
                                          <p:spTgt spid="31"/>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1000"/>
                                        <p:tgtEl>
                                          <p:spTgt spid="32"/>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1000"/>
                                        <p:tgtEl>
                                          <p:spTgt spid="33"/>
                                        </p:tgtEl>
                                      </p:cBhvr>
                                    </p:animEffect>
                                  </p:childTnLst>
                                </p:cTn>
                              </p:par>
                            </p:childTnLst>
                          </p:cTn>
                        </p:par>
                        <p:par>
                          <p:cTn id="61" fill="hold">
                            <p:stCondLst>
                              <p:cond delay="4000"/>
                            </p:stCondLst>
                            <p:childTnLst>
                              <p:par>
                                <p:cTn id="62" presetID="22" presetClass="entr" presetSubtype="8"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1000"/>
                                        <p:tgtEl>
                                          <p:spTgt spid="34"/>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1000"/>
                                        <p:tgtEl>
                                          <p:spTgt spid="35"/>
                                        </p:tgtEl>
                                      </p:cBhvr>
                                    </p:animEffect>
                                  </p:childTnLst>
                                </p:cTn>
                              </p:par>
                            </p:childTnLst>
                          </p:cTn>
                        </p:par>
                        <p:par>
                          <p:cTn id="69" fill="hold">
                            <p:stCondLst>
                              <p:cond delay="6000"/>
                            </p:stCondLst>
                            <p:childTnLst>
                              <p:par>
                                <p:cTn id="70" presetID="22" presetClass="entr" presetSubtype="8"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1000"/>
                                        <p:tgtEl>
                                          <p:spTgt spid="36"/>
                                        </p:tgtEl>
                                      </p:cBhvr>
                                    </p:animEffect>
                                  </p:childTnLst>
                                </p:cTn>
                              </p:par>
                            </p:childTnLst>
                          </p:cTn>
                        </p:par>
                        <p:par>
                          <p:cTn id="73" fill="hold">
                            <p:stCondLst>
                              <p:cond delay="7000"/>
                            </p:stCondLst>
                            <p:childTnLst>
                              <p:par>
                                <p:cTn id="74" presetID="22" presetClass="entr" presetSubtype="8" fill="hold" nodeType="after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left)">
                                      <p:cBhvr>
                                        <p:cTn id="76" dur="1000"/>
                                        <p:tgtEl>
                                          <p:spTgt spid="37"/>
                                        </p:tgtEl>
                                      </p:cBhvr>
                                    </p:animEffect>
                                  </p:childTnLst>
                                </p:cTn>
                              </p:par>
                            </p:childTnLst>
                          </p:cTn>
                        </p:par>
                        <p:par>
                          <p:cTn id="77" fill="hold">
                            <p:stCondLst>
                              <p:cond delay="8000"/>
                            </p:stCondLst>
                            <p:childTnLst>
                              <p:par>
                                <p:cTn id="78" presetID="22" presetClass="entr" presetSubtype="8" fill="hold" nodeType="after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1000"/>
                                        <p:tgtEl>
                                          <p:spTgt spid="38"/>
                                        </p:tgtEl>
                                      </p:cBhvr>
                                    </p:animEffect>
                                  </p:childTnLst>
                                </p:cTn>
                              </p:par>
                            </p:childTnLst>
                          </p:cTn>
                        </p:par>
                        <p:par>
                          <p:cTn id="81" fill="hold">
                            <p:stCondLst>
                              <p:cond delay="9000"/>
                            </p:stCondLst>
                            <p:childTnLst>
                              <p:par>
                                <p:cTn id="82" presetID="22" presetClass="entr" presetSubtype="8" fill="hold" grpId="0" nodeType="afterEffect">
                                  <p:stCondLst>
                                    <p:cond delay="0"/>
                                  </p:stCondLst>
                                  <p:childTnLst>
                                    <p:set>
                                      <p:cBhvr>
                                        <p:cTn id="83" dur="1" fill="hold">
                                          <p:stCondLst>
                                            <p:cond delay="0"/>
                                          </p:stCondLst>
                                        </p:cTn>
                                        <p:tgtEl>
                                          <p:spTgt spid="20">
                                            <p:txEl>
                                              <p:pRg st="1" end="1"/>
                                            </p:txEl>
                                          </p:spTgt>
                                        </p:tgtEl>
                                        <p:attrNameLst>
                                          <p:attrName>style.visibility</p:attrName>
                                        </p:attrNameLst>
                                      </p:cBhvr>
                                      <p:to>
                                        <p:strVal val="visible"/>
                                      </p:to>
                                    </p:set>
                                    <p:animEffect transition="in" filter="wipe(left)">
                                      <p:cBhvr>
                                        <p:cTn id="84" dur="500"/>
                                        <p:tgtEl>
                                          <p:spTgt spid="20">
                                            <p:txEl>
                                              <p:pRg st="1" end="1"/>
                                            </p:txEl>
                                          </p:spTgt>
                                        </p:tgtEl>
                                      </p:cBhvr>
                                    </p:animEffect>
                                  </p:childTnLst>
                                </p:cTn>
                              </p:par>
                            </p:childTnLst>
                          </p:cTn>
                        </p:par>
                        <p:par>
                          <p:cTn id="85" fill="hold">
                            <p:stCondLst>
                              <p:cond delay="9500"/>
                            </p:stCondLst>
                            <p:childTnLst>
                              <p:par>
                                <p:cTn id="86" presetID="22" presetClass="entr" presetSubtype="2" fill="hold" nodeType="after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right)">
                                      <p:cBhvr>
                                        <p:cTn id="8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20" grpId="0" animBg="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2"/>
          <p:cNvSpPr txBox="1">
            <a:spLocks noChangeArrowheads="1"/>
          </p:cNvSpPr>
          <p:nvPr/>
        </p:nvSpPr>
        <p:spPr bwMode="auto">
          <a:xfrm>
            <a:off x="457200" y="1"/>
            <a:ext cx="73751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Production Functions—Two Special Cases</a:t>
            </a:r>
            <a:endParaRPr lang="en-US" sz="2000" b="1" dirty="0">
              <a:solidFill>
                <a:srgbClr val="950057"/>
              </a:solidFill>
              <a:latin typeface="Arial" panose="020B0604020202020204" pitchFamily="34" charset="0"/>
            </a:endParaRPr>
          </a:p>
        </p:txBody>
      </p:sp>
      <p:sp>
        <p:nvSpPr>
          <p:cNvPr id="57" name="Rectangle 56"/>
          <p:cNvSpPr/>
          <p:nvPr/>
        </p:nvSpPr>
        <p:spPr>
          <a:xfrm>
            <a:off x="457200" y="1390471"/>
            <a:ext cx="8229600" cy="1200329"/>
          </a:xfrm>
          <a:prstGeom prst="rect">
            <a:avLst/>
          </a:prstGeom>
        </p:spPr>
        <p:txBody>
          <a:bodyPr wrap="square">
            <a:spAutoFit/>
          </a:bodyPr>
          <a:lstStyle/>
          <a:p>
            <a:r>
              <a:rPr lang="en-US" dirty="0">
                <a:latin typeface="+mn-lt"/>
              </a:rPr>
              <a:t>Two extreme cases of production functions show the possible range </a:t>
            </a:r>
            <a:r>
              <a:rPr lang="en-US" dirty="0" smtClean="0">
                <a:latin typeface="+mn-lt"/>
              </a:rPr>
              <a:t>of</a:t>
            </a:r>
            <a:br>
              <a:rPr lang="en-US" dirty="0" smtClean="0">
                <a:latin typeface="+mn-lt"/>
              </a:rPr>
            </a:br>
            <a:r>
              <a:rPr lang="en-US" dirty="0" smtClean="0">
                <a:latin typeface="+mn-lt"/>
              </a:rPr>
              <a:t>input substitution </a:t>
            </a:r>
            <a:r>
              <a:rPr lang="en-US" dirty="0">
                <a:latin typeface="+mn-lt"/>
              </a:rPr>
              <a:t>in the production </a:t>
            </a:r>
            <a:r>
              <a:rPr lang="en-US" dirty="0" smtClean="0">
                <a:latin typeface="+mn-lt"/>
              </a:rPr>
              <a:t>process: the case of </a:t>
            </a:r>
            <a:r>
              <a:rPr lang="en-US" i="1" dirty="0" smtClean="0">
                <a:latin typeface="+mn-lt"/>
              </a:rPr>
              <a:t>perfect substitutes </a:t>
            </a:r>
            <a:r>
              <a:rPr lang="en-US" dirty="0" smtClean="0">
                <a:latin typeface="+mn-lt"/>
              </a:rPr>
              <a:t>and the </a:t>
            </a:r>
            <a:r>
              <a:rPr lang="en-US" b="1" dirty="0" smtClean="0">
                <a:latin typeface="+mn-lt"/>
              </a:rPr>
              <a:t>fixed proportions production function</a:t>
            </a:r>
            <a:r>
              <a:rPr lang="en-US" dirty="0" smtClean="0">
                <a:latin typeface="+mn-lt"/>
              </a:rPr>
              <a:t>, </a:t>
            </a:r>
            <a:r>
              <a:rPr lang="en-US" dirty="0">
                <a:latin typeface="+mn-lt"/>
              </a:rPr>
              <a:t>sometimes called a </a:t>
            </a:r>
            <a:r>
              <a:rPr lang="en-US" i="1" dirty="0" err="1">
                <a:latin typeface="+mn-lt"/>
              </a:rPr>
              <a:t>Leonitief</a:t>
            </a:r>
            <a:r>
              <a:rPr lang="en-US" i="1" dirty="0">
                <a:latin typeface="+mn-lt"/>
              </a:rPr>
              <a:t> production function</a:t>
            </a:r>
            <a:r>
              <a:rPr lang="en-US" dirty="0">
                <a:latin typeface="+mn-lt"/>
              </a:rPr>
              <a:t>.</a:t>
            </a:r>
            <a:endParaRPr lang="en-US" dirty="0">
              <a:latin typeface="+mn-lt"/>
            </a:endParaRPr>
          </a:p>
        </p:txBody>
      </p:sp>
      <p:sp>
        <p:nvSpPr>
          <p:cNvPr id="62" name="Text Box 53"/>
          <p:cNvSpPr txBox="1">
            <a:spLocks noChangeArrowheads="1"/>
          </p:cNvSpPr>
          <p:nvPr/>
        </p:nvSpPr>
        <p:spPr bwMode="auto">
          <a:xfrm>
            <a:off x="444500" y="2902803"/>
            <a:ext cx="82423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285750" eaLnBrk="1" hangingPunct="1">
              <a:buClr>
                <a:schemeClr val="bg2"/>
              </a:buClr>
              <a:tabLst>
                <a:tab pos="4572000" algn="l"/>
              </a:tabLst>
            </a:pPr>
            <a:r>
              <a:rPr lang="en-US" b="1" dirty="0" smtClean="0">
                <a:solidFill>
                  <a:schemeClr val="bg2"/>
                </a:solidFill>
              </a:rPr>
              <a:t>●</a:t>
            </a:r>
            <a:r>
              <a:rPr lang="en-US" b="1" dirty="0">
                <a:solidFill>
                  <a:srgbClr val="382344"/>
                </a:solidFill>
              </a:rPr>
              <a:t> </a:t>
            </a:r>
            <a:r>
              <a:rPr lang="en-US" b="1" dirty="0" smtClean="0">
                <a:solidFill>
                  <a:srgbClr val="382344"/>
                </a:solidFill>
                <a:latin typeface="+mn-lt"/>
              </a:rPr>
              <a:t>fixed-proportions production function	</a:t>
            </a:r>
            <a:r>
              <a:rPr lang="en-US" dirty="0" smtClean="0">
                <a:solidFill>
                  <a:srgbClr val="2A5CAA"/>
                </a:solidFill>
                <a:latin typeface="Arial" panose="020B0604020202020204" pitchFamily="34" charset="0"/>
              </a:rPr>
              <a:t>Production </a:t>
            </a:r>
            <a:r>
              <a:rPr lang="en-US" dirty="0">
                <a:solidFill>
                  <a:srgbClr val="2A5CAA"/>
                </a:solidFill>
                <a:latin typeface="Arial" panose="020B0604020202020204" pitchFamily="34" charset="0"/>
              </a:rPr>
              <a:t>function </a:t>
            </a:r>
            <a:r>
              <a:rPr lang="en-US" dirty="0" smtClean="0">
                <a:solidFill>
                  <a:srgbClr val="2A5CAA"/>
                </a:solidFill>
                <a:latin typeface="Arial" panose="020B0604020202020204" pitchFamily="34" charset="0"/>
              </a:rPr>
              <a:t>with L-shaped </a:t>
            </a:r>
            <a:r>
              <a:rPr lang="en-US" dirty="0">
                <a:solidFill>
                  <a:srgbClr val="2A5CAA"/>
                </a:solidFill>
                <a:latin typeface="Arial" panose="020B0604020202020204" pitchFamily="34" charset="0"/>
              </a:rPr>
              <a:t>isoquants, so that </a:t>
            </a:r>
            <a:r>
              <a:rPr lang="en-US" dirty="0" smtClean="0">
                <a:solidFill>
                  <a:srgbClr val="2A5CAA"/>
                </a:solidFill>
                <a:latin typeface="Arial" panose="020B0604020202020204" pitchFamily="34" charset="0"/>
              </a:rPr>
              <a:t>only one </a:t>
            </a:r>
            <a:r>
              <a:rPr lang="en-US" dirty="0">
                <a:solidFill>
                  <a:srgbClr val="2A5CAA"/>
                </a:solidFill>
                <a:latin typeface="Arial" panose="020B0604020202020204" pitchFamily="34" charset="0"/>
              </a:rPr>
              <a:t>combination of labor </a:t>
            </a:r>
            <a:r>
              <a:rPr lang="en-US" dirty="0" smtClean="0">
                <a:solidFill>
                  <a:srgbClr val="2A5CAA"/>
                </a:solidFill>
                <a:latin typeface="Arial" panose="020B0604020202020204" pitchFamily="34" charset="0"/>
              </a:rPr>
              <a:t>and capital </a:t>
            </a:r>
            <a:r>
              <a:rPr lang="en-US" dirty="0">
                <a:solidFill>
                  <a:srgbClr val="2A5CAA"/>
                </a:solidFill>
                <a:latin typeface="Arial" panose="020B0604020202020204" pitchFamily="34" charset="0"/>
              </a:rPr>
              <a:t>can be used to </a:t>
            </a:r>
            <a:r>
              <a:rPr lang="en-US" dirty="0" smtClean="0">
                <a:solidFill>
                  <a:srgbClr val="2A5CAA"/>
                </a:solidFill>
                <a:latin typeface="Arial" panose="020B0604020202020204" pitchFamily="34" charset="0"/>
              </a:rPr>
              <a:t>produce each </a:t>
            </a:r>
            <a:r>
              <a:rPr lang="en-US" dirty="0">
                <a:solidFill>
                  <a:srgbClr val="2A5CAA"/>
                </a:solidFill>
                <a:latin typeface="Arial" panose="020B0604020202020204" pitchFamily="34" charset="0"/>
              </a:rPr>
              <a:t>level of output.</a:t>
            </a:r>
            <a:endParaRPr lang="en-US" dirty="0">
              <a:solidFill>
                <a:srgbClr val="2A5CAA"/>
              </a:solidFill>
              <a:latin typeface="Arial" panose="020B0604020202020204" pitchFamily="34" charset="0"/>
            </a:endParaRPr>
          </a:p>
        </p:txBody>
      </p:sp>
      <p:sp>
        <p:nvSpPr>
          <p:cNvPr id="2" name="Rectangle 1"/>
          <p:cNvSpPr/>
          <p:nvPr/>
        </p:nvSpPr>
        <p:spPr>
          <a:xfrm>
            <a:off x="444500" y="4154269"/>
            <a:ext cx="8242300" cy="646331"/>
          </a:xfrm>
          <a:prstGeom prst="rect">
            <a:avLst/>
          </a:prstGeom>
        </p:spPr>
        <p:txBody>
          <a:bodyPr wrap="square">
            <a:spAutoFit/>
          </a:bodyPr>
          <a:lstStyle/>
          <a:p>
            <a:r>
              <a:rPr lang="en-US" dirty="0">
                <a:latin typeface="+mn-lt"/>
              </a:rPr>
              <a:t>The fixed-proportions production function describes situations in which</a:t>
            </a:r>
            <a:endParaRPr lang="en-US" dirty="0">
              <a:latin typeface="+mn-lt"/>
            </a:endParaRPr>
          </a:p>
          <a:p>
            <a:r>
              <a:rPr lang="en-US" dirty="0">
                <a:latin typeface="+mn-lt"/>
              </a:rPr>
              <a:t>methods of production are limited.</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left)">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7" grpId="0"/>
      <p:bldP spid="6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457200" y="1053190"/>
            <a:ext cx="3048000" cy="627966"/>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ISOQUANTS WHEN INPUTS ARE PERFECT SUBSTITUTES</a:t>
            </a:r>
            <a:endParaRPr lang="en-US" sz="1600" b="1" dirty="0">
              <a:latin typeface="Arial" panose="020B0604020202020204" pitchFamily="34" charset="0"/>
            </a:endParaRPr>
          </a:p>
        </p:txBody>
      </p:sp>
      <p:sp>
        <p:nvSpPr>
          <p:cNvPr id="10" name="Rectangle 10"/>
          <p:cNvSpPr>
            <a:spLocks noChangeArrowheads="1"/>
          </p:cNvSpPr>
          <p:nvPr/>
        </p:nvSpPr>
        <p:spPr bwMode="auto">
          <a:xfrm>
            <a:off x="457200" y="685800"/>
            <a:ext cx="1905000" cy="3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6.7</a:t>
            </a:r>
            <a:endParaRPr lang="en-US" sz="2000" b="1" dirty="0">
              <a:solidFill>
                <a:srgbClr val="ED1B2F"/>
              </a:solidFill>
              <a:latin typeface="Arial" panose="020B0604020202020204" pitchFamily="34" charset="0"/>
            </a:endParaRPr>
          </a:p>
        </p:txBody>
      </p:sp>
      <p:sp>
        <p:nvSpPr>
          <p:cNvPr id="19" name="Rectangle 8"/>
          <p:cNvSpPr>
            <a:spLocks noChangeArrowheads="1"/>
          </p:cNvSpPr>
          <p:nvPr/>
        </p:nvSpPr>
        <p:spPr bwMode="auto">
          <a:xfrm>
            <a:off x="457200" y="1681156"/>
            <a:ext cx="3048000" cy="29670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600" dirty="0">
                <a:latin typeface="Arial" panose="020B0604020202020204" pitchFamily="34" charset="0"/>
              </a:rPr>
              <a:t>When the isoquants are straight lines, the MRTS is constant. Thus the rate at which capital and labor can be substituted for each other is the same no matter what level of inputs is being used. </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Points </a:t>
            </a:r>
            <a:r>
              <a:rPr lang="en-US" sz="1600" i="1" dirty="0">
                <a:latin typeface="Arial" panose="020B0604020202020204" pitchFamily="34" charset="0"/>
              </a:rPr>
              <a:t>A</a:t>
            </a:r>
            <a:r>
              <a:rPr lang="en-US" sz="1600" dirty="0">
                <a:latin typeface="Arial" panose="020B0604020202020204" pitchFamily="34" charset="0"/>
              </a:rPr>
              <a:t>, </a:t>
            </a:r>
            <a:r>
              <a:rPr lang="en-US" sz="1600" i="1" dirty="0">
                <a:latin typeface="Arial" panose="020B0604020202020204" pitchFamily="34" charset="0"/>
              </a:rPr>
              <a:t>B</a:t>
            </a:r>
            <a:r>
              <a:rPr lang="en-US" sz="1600" dirty="0">
                <a:latin typeface="Arial" panose="020B0604020202020204" pitchFamily="34" charset="0"/>
              </a:rPr>
              <a:t>, and </a:t>
            </a:r>
            <a:r>
              <a:rPr lang="en-US" sz="1600" i="1" dirty="0">
                <a:latin typeface="Arial" panose="020B0604020202020204" pitchFamily="34" charset="0"/>
              </a:rPr>
              <a:t>C</a:t>
            </a:r>
            <a:r>
              <a:rPr lang="en-US" sz="1600" dirty="0">
                <a:latin typeface="Arial" panose="020B0604020202020204" pitchFamily="34" charset="0"/>
              </a:rPr>
              <a:t> represent three different capital-labor combinations that generate the same output </a:t>
            </a:r>
            <a:r>
              <a:rPr lang="en-US" sz="1600" i="1" dirty="0">
                <a:latin typeface="Arial" panose="020B0604020202020204" pitchFamily="34" charset="0"/>
              </a:rPr>
              <a:t>q</a:t>
            </a:r>
            <a:r>
              <a:rPr lang="en-US" sz="1600" baseline="-25000" dirty="0">
                <a:latin typeface="Arial" panose="020B0604020202020204" pitchFamily="34" charset="0"/>
              </a:rPr>
              <a:t>3</a:t>
            </a:r>
            <a:r>
              <a:rPr lang="en-US" sz="1600" dirty="0">
                <a:latin typeface="Arial" panose="020B0604020202020204" pitchFamily="34" charset="0"/>
              </a:rPr>
              <a:t>.</a:t>
            </a:r>
            <a:endParaRPr lang="en-US" sz="1600" dirty="0">
              <a:latin typeface="Arial" panose="020B0604020202020204" pitchFamily="34" charset="0"/>
            </a:endParaRPr>
          </a:p>
        </p:txBody>
      </p:sp>
      <p:pic>
        <p:nvPicPr>
          <p:cNvPr id="22" name="Picture 28" descr="fi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034141"/>
            <a:ext cx="51720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9"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034141"/>
            <a:ext cx="51720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0" descr="fig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034141"/>
            <a:ext cx="51720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1" descr="fig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034141"/>
            <a:ext cx="51720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3" descr="fig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034141"/>
            <a:ext cx="51720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4" descr="fig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1034141"/>
            <a:ext cx="51720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5" descr="fig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1034141"/>
            <a:ext cx="5172075" cy="428625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p:cNvGrpSpPr/>
          <p:nvPr/>
        </p:nvGrpSpPr>
        <p:grpSpPr bwMode="auto">
          <a:xfrm>
            <a:off x="3775324" y="5540196"/>
            <a:ext cx="5192215" cy="123826"/>
            <a:chOff x="3657600" y="1678781"/>
            <a:chExt cx="4800600" cy="152400"/>
          </a:xfrm>
        </p:grpSpPr>
        <p:cxnSp>
          <p:nvCxnSpPr>
            <p:cNvPr id="43" name="Straight Connector 42"/>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45" name="Group 44"/>
          <p:cNvGrpSpPr/>
          <p:nvPr/>
        </p:nvGrpSpPr>
        <p:grpSpPr bwMode="auto">
          <a:xfrm>
            <a:off x="3733800" y="685800"/>
            <a:ext cx="85726" cy="4914374"/>
            <a:chOff x="3574256" y="2209800"/>
            <a:chExt cx="152400" cy="4114800"/>
          </a:xfrm>
        </p:grpSpPr>
        <p:cxnSp>
          <p:nvCxnSpPr>
            <p:cNvPr id="46"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48" name="Group 47"/>
          <p:cNvGrpSpPr/>
          <p:nvPr/>
        </p:nvGrpSpPr>
        <p:grpSpPr bwMode="auto">
          <a:xfrm>
            <a:off x="457201" y="4711521"/>
            <a:ext cx="3318124" cy="165279"/>
            <a:chOff x="457199" y="5791200"/>
            <a:chExt cx="3193257" cy="152400"/>
          </a:xfrm>
        </p:grpSpPr>
        <p:cxnSp>
          <p:nvCxnSpPr>
            <p:cNvPr id="49"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50"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
                                            <p:bg/>
                                          </p:spTgt>
                                        </p:tgtEl>
                                        <p:attrNameLst>
                                          <p:attrName>style.visibility</p:attrName>
                                        </p:attrNameLst>
                                      </p:cBhvr>
                                      <p:to>
                                        <p:strVal val="visible"/>
                                      </p:to>
                                    </p:set>
                                    <p:animEffect transition="in" filter="wipe(left)">
                                      <p:cBhvr>
                                        <p:cTn id="23" dur="500"/>
                                        <p:tgtEl>
                                          <p:spTgt spid="19">
                                            <p:bg/>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1000"/>
                                        <p:tgtEl>
                                          <p:spTgt spid="23"/>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1000"/>
                                        <p:tgtEl>
                                          <p:spTgt spid="24"/>
                                        </p:tgtEl>
                                      </p:cBhvr>
                                    </p:animEffect>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1000"/>
                                        <p:tgtEl>
                                          <p:spTgt spid="25"/>
                                        </p:tgtEl>
                                      </p:cBhvr>
                                    </p:animEffect>
                                  </p:childTnLst>
                                </p:cTn>
                              </p:par>
                            </p:childTnLst>
                          </p:cTn>
                        </p:par>
                        <p:par>
                          <p:cTn id="40" fill="hold">
                            <p:stCondLst>
                              <p:cond delay="6000"/>
                            </p:stCondLst>
                            <p:childTnLst>
                              <p:par>
                                <p:cTn id="41" presetID="22" presetClass="entr" presetSubtype="8" fill="hold"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wipe(left)">
                                      <p:cBhvr>
                                        <p:cTn id="43" dur="500"/>
                                        <p:tgtEl>
                                          <p:spTgt spid="1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750"/>
                                        <p:tgtEl>
                                          <p:spTgt spid="39"/>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750"/>
                                        <p:tgtEl>
                                          <p:spTgt spid="40"/>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750"/>
                                        <p:tgtEl>
                                          <p:spTgt spid="41"/>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19">
                                            <p:txEl>
                                              <p:pRg st="1" end="1"/>
                                            </p:txEl>
                                          </p:spTgt>
                                        </p:tgtEl>
                                        <p:attrNameLst>
                                          <p:attrName>style.visibility</p:attrName>
                                        </p:attrNameLst>
                                      </p:cBhvr>
                                      <p:to>
                                        <p:strVal val="visible"/>
                                      </p:to>
                                    </p:set>
                                    <p:animEffect transition="in" filter="wipe(left)">
                                      <p:cBhvr>
                                        <p:cTn id="60" dur="500"/>
                                        <p:tgtEl>
                                          <p:spTgt spid="19">
                                            <p:txEl>
                                              <p:pRg st="1" end="1"/>
                                            </p:txEl>
                                          </p:spTgt>
                                        </p:tgtEl>
                                      </p:cBhvr>
                                    </p:animEffect>
                                  </p:childTnLst>
                                </p:cTn>
                              </p:par>
                            </p:childTnLst>
                          </p:cTn>
                        </p:par>
                        <p:par>
                          <p:cTn id="61" fill="hold">
                            <p:stCondLst>
                              <p:cond delay="3500"/>
                            </p:stCondLst>
                            <p:childTnLst>
                              <p:par>
                                <p:cTn id="62" presetID="22" presetClass="entr" presetSubtype="2"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right)">
                                      <p:cBhvr>
                                        <p:cTn id="6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9"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457200" y="1053190"/>
            <a:ext cx="3048000" cy="627966"/>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FIXED-PROPORTIONS PRODUCTION FUNCTION</a:t>
            </a:r>
            <a:endParaRPr lang="en-US" sz="1600" b="1" dirty="0">
              <a:latin typeface="Arial" panose="020B0604020202020204" pitchFamily="34" charset="0"/>
            </a:endParaRPr>
          </a:p>
        </p:txBody>
      </p:sp>
      <p:sp>
        <p:nvSpPr>
          <p:cNvPr id="10" name="Rectangle 10"/>
          <p:cNvSpPr>
            <a:spLocks noChangeArrowheads="1"/>
          </p:cNvSpPr>
          <p:nvPr/>
        </p:nvSpPr>
        <p:spPr bwMode="auto">
          <a:xfrm>
            <a:off x="457200" y="685800"/>
            <a:ext cx="1905000" cy="3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6.8</a:t>
            </a:r>
            <a:endParaRPr lang="en-US" sz="2000" b="1" dirty="0">
              <a:solidFill>
                <a:srgbClr val="ED1B2F"/>
              </a:solidFill>
              <a:latin typeface="Arial" panose="020B0604020202020204" pitchFamily="34" charset="0"/>
            </a:endParaRPr>
          </a:p>
        </p:txBody>
      </p:sp>
      <p:sp>
        <p:nvSpPr>
          <p:cNvPr id="13" name="Rectangle 8"/>
          <p:cNvSpPr>
            <a:spLocks noChangeArrowheads="1"/>
          </p:cNvSpPr>
          <p:nvPr/>
        </p:nvSpPr>
        <p:spPr bwMode="auto">
          <a:xfrm>
            <a:off x="457200" y="1681156"/>
            <a:ext cx="3048000" cy="25860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600" dirty="0">
                <a:latin typeface="Arial" panose="020B0604020202020204" pitchFamily="34" charset="0"/>
              </a:rPr>
              <a:t>When the isoquants are L-shaped, only one combination of labor and capital can be used to produce a given output (as at point </a:t>
            </a:r>
            <a:r>
              <a:rPr lang="en-US" sz="1600" i="1" dirty="0">
                <a:latin typeface="Arial" panose="020B0604020202020204" pitchFamily="34" charset="0"/>
              </a:rPr>
              <a:t>A</a:t>
            </a:r>
            <a:r>
              <a:rPr lang="en-US" sz="1600" dirty="0">
                <a:latin typeface="Arial" panose="020B0604020202020204" pitchFamily="34" charset="0"/>
              </a:rPr>
              <a:t> on isoquant </a:t>
            </a:r>
            <a:r>
              <a:rPr lang="en-US" sz="1600" i="1" dirty="0">
                <a:latin typeface="Arial" panose="020B0604020202020204" pitchFamily="34" charset="0"/>
              </a:rPr>
              <a:t>q</a:t>
            </a:r>
            <a:r>
              <a:rPr lang="en-US" sz="1600" baseline="-25000" dirty="0">
                <a:latin typeface="Arial" panose="020B0604020202020204" pitchFamily="34" charset="0"/>
              </a:rPr>
              <a:t>1</a:t>
            </a:r>
            <a:r>
              <a:rPr lang="en-US" sz="1600" dirty="0">
                <a:latin typeface="Arial" panose="020B0604020202020204" pitchFamily="34" charset="0"/>
              </a:rPr>
              <a:t>, point </a:t>
            </a:r>
            <a:r>
              <a:rPr lang="en-US" sz="1600" i="1" dirty="0">
                <a:latin typeface="Arial" panose="020B0604020202020204" pitchFamily="34" charset="0"/>
              </a:rPr>
              <a:t>B</a:t>
            </a:r>
            <a:r>
              <a:rPr lang="en-US" sz="1600" dirty="0">
                <a:latin typeface="Arial" panose="020B0604020202020204" pitchFamily="34" charset="0"/>
              </a:rPr>
              <a:t> on isoquant </a:t>
            </a:r>
            <a:r>
              <a:rPr lang="en-US" sz="1600" i="1" dirty="0">
                <a:latin typeface="Arial" panose="020B0604020202020204" pitchFamily="34" charset="0"/>
              </a:rPr>
              <a:t>q</a:t>
            </a:r>
            <a:r>
              <a:rPr lang="en-US" sz="1600" baseline="-25000" dirty="0">
                <a:latin typeface="Arial" panose="020B0604020202020204" pitchFamily="34" charset="0"/>
              </a:rPr>
              <a:t>2</a:t>
            </a:r>
            <a:r>
              <a:rPr lang="en-US" sz="1600" dirty="0">
                <a:latin typeface="Arial" panose="020B0604020202020204" pitchFamily="34" charset="0"/>
              </a:rPr>
              <a:t>, and point </a:t>
            </a:r>
            <a:r>
              <a:rPr lang="en-US" sz="1600" i="1" dirty="0">
                <a:latin typeface="Arial" panose="020B0604020202020204" pitchFamily="34" charset="0"/>
              </a:rPr>
              <a:t>C</a:t>
            </a:r>
            <a:r>
              <a:rPr lang="en-US" sz="1600" dirty="0">
                <a:latin typeface="Arial" panose="020B0604020202020204" pitchFamily="34" charset="0"/>
              </a:rPr>
              <a:t> on isoquant </a:t>
            </a:r>
            <a:r>
              <a:rPr lang="en-US" sz="1600" i="1" dirty="0">
                <a:latin typeface="Arial" panose="020B0604020202020204" pitchFamily="34" charset="0"/>
              </a:rPr>
              <a:t>q</a:t>
            </a:r>
            <a:r>
              <a:rPr lang="en-US" sz="1600" baseline="-25000" dirty="0">
                <a:latin typeface="Arial" panose="020B0604020202020204" pitchFamily="34" charset="0"/>
              </a:rPr>
              <a:t>3</a:t>
            </a:r>
            <a:r>
              <a:rPr lang="en-US" sz="1600" dirty="0">
                <a:latin typeface="Arial" panose="020B0604020202020204" pitchFamily="34" charset="0"/>
              </a:rPr>
              <a:t>). Adding more labor alone does not increase output, nor does adding more capital alone</a:t>
            </a:r>
            <a:r>
              <a:rPr lang="en-US" sz="1600" dirty="0" smtClean="0">
                <a:latin typeface="Arial" panose="020B0604020202020204" pitchFamily="34" charset="0"/>
              </a:rPr>
              <a:t>.</a:t>
            </a:r>
            <a:endParaRPr lang="en-US" sz="1600" dirty="0">
              <a:latin typeface="Arial" panose="020B0604020202020204" pitchFamily="34" charset="0"/>
            </a:endParaRPr>
          </a:p>
        </p:txBody>
      </p:sp>
      <p:pic>
        <p:nvPicPr>
          <p:cNvPr id="14" name="Picture 12" descr="fi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981075"/>
            <a:ext cx="46863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981075"/>
            <a:ext cx="46863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fig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575" y="981075"/>
            <a:ext cx="46863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5" descr="fig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575" y="981075"/>
            <a:ext cx="46863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fig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8575" y="981075"/>
            <a:ext cx="46863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7" descr="fig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575" y="981075"/>
            <a:ext cx="46863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8" descr="fig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8575" y="981075"/>
            <a:ext cx="46863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9" descr="fig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8575" y="981075"/>
            <a:ext cx="4686300" cy="393382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bwMode="auto">
          <a:xfrm>
            <a:off x="3700464" y="5181600"/>
            <a:ext cx="5267076" cy="123826"/>
            <a:chOff x="3657600" y="1678781"/>
            <a:chExt cx="4800600" cy="152400"/>
          </a:xfrm>
        </p:grpSpPr>
        <p:cxnSp>
          <p:nvCxnSpPr>
            <p:cNvPr id="29" name="Straight Connector 28"/>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1" name="Group 30"/>
          <p:cNvGrpSpPr/>
          <p:nvPr/>
        </p:nvGrpSpPr>
        <p:grpSpPr bwMode="auto">
          <a:xfrm>
            <a:off x="3657600" y="685800"/>
            <a:ext cx="85726" cy="4557713"/>
            <a:chOff x="3574256" y="2209800"/>
            <a:chExt cx="152400" cy="4114800"/>
          </a:xfrm>
        </p:grpSpPr>
        <p:cxnSp>
          <p:nvCxnSpPr>
            <p:cNvPr id="32"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4" name="Group 33"/>
          <p:cNvGrpSpPr/>
          <p:nvPr/>
        </p:nvGrpSpPr>
        <p:grpSpPr bwMode="auto">
          <a:xfrm>
            <a:off x="457201" y="4267200"/>
            <a:ext cx="3241924" cy="165279"/>
            <a:chOff x="457199" y="5791200"/>
            <a:chExt cx="3193257" cy="152400"/>
          </a:xfrm>
        </p:grpSpPr>
        <p:cxnSp>
          <p:nvCxnSpPr>
            <p:cNvPr id="35"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6"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bg/>
                                          </p:spTgt>
                                        </p:tgtEl>
                                        <p:attrNameLst>
                                          <p:attrName>style.visibility</p:attrName>
                                        </p:attrNameLst>
                                      </p:cBhvr>
                                      <p:to>
                                        <p:strVal val="visible"/>
                                      </p:to>
                                    </p:set>
                                    <p:animEffect transition="in" filter="wipe(left)">
                                      <p:cBhvr>
                                        <p:cTn id="15" dur="500"/>
                                        <p:tgtEl>
                                          <p:spTgt spid="13">
                                            <p:bg/>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1000"/>
                                        <p:tgtEl>
                                          <p:spTgt spid="15"/>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1000"/>
                                        <p:tgtEl>
                                          <p:spTgt spid="16"/>
                                        </p:tgtEl>
                                      </p:cBhvr>
                                    </p:animEffect>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1000"/>
                                        <p:tgtEl>
                                          <p:spTgt spid="17"/>
                                        </p:tgtEl>
                                      </p:cBhvr>
                                    </p:animEffect>
                                  </p:childTnLst>
                                </p:cTn>
                              </p:par>
                            </p:childTnLst>
                          </p:cTn>
                        </p:par>
                        <p:par>
                          <p:cTn id="40" fill="hold">
                            <p:stCondLst>
                              <p:cond delay="6000"/>
                            </p:stCondLst>
                            <p:childTnLst>
                              <p:par>
                                <p:cTn id="41" presetID="22" presetClass="entr" presetSubtype="8"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1000"/>
                                        <p:tgtEl>
                                          <p:spTgt spid="18"/>
                                        </p:tgtEl>
                                      </p:cBhvr>
                                    </p:animEffect>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par>
                          <p:cTn id="48" fill="hold">
                            <p:stCondLst>
                              <p:cond delay="8000"/>
                            </p:stCondLst>
                            <p:childTnLst>
                              <p:par>
                                <p:cTn id="49" presetID="2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1000"/>
                                        <p:tgtEl>
                                          <p:spTgt spid="21"/>
                                        </p:tgtEl>
                                      </p:cBhvr>
                                    </p:animEffect>
                                  </p:childTnLst>
                                </p:cTn>
                              </p:par>
                            </p:childTnLst>
                          </p:cTn>
                        </p:par>
                        <p:par>
                          <p:cTn id="52" fill="hold">
                            <p:stCondLst>
                              <p:cond delay="9000"/>
                            </p:stCondLst>
                            <p:childTnLst>
                              <p:par>
                                <p:cTn id="53" presetID="22" presetClass="entr" presetSubtype="8"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par>
                          <p:cTn id="56" fill="hold">
                            <p:stCondLst>
                              <p:cond delay="10000"/>
                            </p:stCondLst>
                            <p:childTnLst>
                              <p:par>
                                <p:cTn id="57" presetID="22" presetClass="entr" presetSubtype="8" fill="hold" nodeType="after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wipe(left)">
                                      <p:cBhvr>
                                        <p:cTn id="59" dur="500"/>
                                        <p:tgtEl>
                                          <p:spTgt spid="13">
                                            <p:txEl>
                                              <p:pRg st="0" end="0"/>
                                            </p:txEl>
                                          </p:spTgt>
                                        </p:tgtEl>
                                      </p:cBhvr>
                                    </p:animEffect>
                                  </p:childTnLst>
                                </p:cTn>
                              </p:par>
                            </p:childTnLst>
                          </p:cTn>
                        </p:par>
                        <p:par>
                          <p:cTn id="60" fill="hold">
                            <p:stCondLst>
                              <p:cond delay="10500"/>
                            </p:stCondLst>
                            <p:childTnLst>
                              <p:par>
                                <p:cTn id="61" presetID="22" presetClass="entr" presetSubtype="2"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right)">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3"/>
          <p:cNvSpPr>
            <a:spLocks noChangeArrowheads="1"/>
          </p:cNvSpPr>
          <p:nvPr/>
        </p:nvSpPr>
        <p:spPr bwMode="auto">
          <a:xfrm>
            <a:off x="0" y="0"/>
            <a:ext cx="9144000" cy="6553200"/>
          </a:xfrm>
          <a:prstGeom prst="rect">
            <a:avLst/>
          </a:prstGeom>
          <a:solidFill>
            <a:srgbClr val="FFF2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11" name="TextBox 10"/>
          <p:cNvSpPr txBox="1">
            <a:spLocks noChangeArrowheads="1"/>
          </p:cNvSpPr>
          <p:nvPr/>
        </p:nvSpPr>
        <p:spPr bwMode="auto">
          <a:xfrm>
            <a:off x="445014" y="685800"/>
            <a:ext cx="852118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r>
              <a:rPr lang="en-US" dirty="0">
                <a:latin typeface="+mn-lt"/>
              </a:rPr>
              <a:t>Food grown </a:t>
            </a:r>
            <a:r>
              <a:rPr lang="en-US" dirty="0" smtClean="0">
                <a:latin typeface="+mn-lt"/>
              </a:rPr>
              <a:t>on large </a:t>
            </a:r>
            <a:r>
              <a:rPr lang="en-US" dirty="0">
                <a:latin typeface="+mn-lt"/>
              </a:rPr>
              <a:t>farms in the United </a:t>
            </a:r>
            <a:r>
              <a:rPr lang="en-US" dirty="0" smtClean="0">
                <a:latin typeface="+mn-lt"/>
              </a:rPr>
              <a:t>States is</a:t>
            </a:r>
            <a:br>
              <a:rPr lang="en-US" dirty="0" smtClean="0">
                <a:latin typeface="+mn-lt"/>
              </a:rPr>
            </a:br>
            <a:r>
              <a:rPr lang="en-US" dirty="0" smtClean="0">
                <a:latin typeface="+mn-lt"/>
              </a:rPr>
              <a:t>usually </a:t>
            </a:r>
            <a:r>
              <a:rPr lang="en-US" dirty="0">
                <a:latin typeface="+mn-lt"/>
              </a:rPr>
              <a:t>produced with a </a:t>
            </a:r>
            <a:r>
              <a:rPr lang="en-US" i="1" dirty="0" smtClean="0">
                <a:latin typeface="+mn-lt"/>
              </a:rPr>
              <a:t>capital-intensive</a:t>
            </a:r>
            <a:br>
              <a:rPr lang="en-US" i="1" dirty="0" smtClean="0">
                <a:latin typeface="+mn-lt"/>
              </a:rPr>
            </a:br>
            <a:r>
              <a:rPr lang="en-US" i="1" dirty="0" smtClean="0">
                <a:latin typeface="+mn-lt"/>
              </a:rPr>
              <a:t>technology. </a:t>
            </a:r>
            <a:r>
              <a:rPr lang="en-US" dirty="0">
                <a:latin typeface="+mn-lt"/>
              </a:rPr>
              <a:t>However, food </a:t>
            </a:r>
            <a:r>
              <a:rPr lang="en-US" dirty="0" smtClean="0">
                <a:latin typeface="+mn-lt"/>
              </a:rPr>
              <a:t>can also </a:t>
            </a:r>
            <a:r>
              <a:rPr lang="en-US" dirty="0">
                <a:latin typeface="+mn-lt"/>
              </a:rPr>
              <a:t>be </a:t>
            </a:r>
            <a:r>
              <a:rPr lang="en-US" dirty="0" smtClean="0">
                <a:latin typeface="+mn-lt"/>
              </a:rPr>
              <a:t>produced</a:t>
            </a:r>
            <a:br>
              <a:rPr lang="en-US" dirty="0" smtClean="0">
                <a:latin typeface="+mn-lt"/>
              </a:rPr>
            </a:br>
            <a:r>
              <a:rPr lang="en-US" dirty="0" smtClean="0">
                <a:latin typeface="+mn-lt"/>
              </a:rPr>
              <a:t>using </a:t>
            </a:r>
            <a:r>
              <a:rPr lang="en-US" dirty="0">
                <a:latin typeface="+mn-lt"/>
              </a:rPr>
              <a:t>very little capital (a hoe) </a:t>
            </a:r>
            <a:r>
              <a:rPr lang="en-US" dirty="0" smtClean="0">
                <a:latin typeface="+mn-lt"/>
              </a:rPr>
              <a:t>and a </a:t>
            </a:r>
            <a:r>
              <a:rPr lang="en-US" dirty="0">
                <a:latin typeface="+mn-lt"/>
              </a:rPr>
              <a:t>lot of </a:t>
            </a:r>
            <a:r>
              <a:rPr lang="en-US" dirty="0" smtClean="0">
                <a:latin typeface="+mn-lt"/>
              </a:rPr>
              <a:t>labor</a:t>
            </a:r>
            <a:br>
              <a:rPr lang="en-US" dirty="0" smtClean="0">
                <a:latin typeface="+mn-lt"/>
              </a:rPr>
            </a:br>
            <a:r>
              <a:rPr lang="en-US" dirty="0" smtClean="0">
                <a:latin typeface="+mn-lt"/>
              </a:rPr>
              <a:t>(</a:t>
            </a:r>
            <a:r>
              <a:rPr lang="en-US" dirty="0">
                <a:latin typeface="+mn-lt"/>
              </a:rPr>
              <a:t>several people with the patience </a:t>
            </a:r>
            <a:r>
              <a:rPr lang="en-US" dirty="0" smtClean="0">
                <a:latin typeface="+mn-lt"/>
              </a:rPr>
              <a:t>and stamina to</a:t>
            </a:r>
            <a:br>
              <a:rPr lang="en-US" dirty="0" smtClean="0">
                <a:latin typeface="+mn-lt"/>
              </a:rPr>
            </a:br>
            <a:r>
              <a:rPr lang="en-US" dirty="0" smtClean="0">
                <a:latin typeface="+mn-lt"/>
              </a:rPr>
              <a:t>work </a:t>
            </a:r>
            <a:r>
              <a:rPr lang="en-US" dirty="0">
                <a:latin typeface="+mn-lt"/>
              </a:rPr>
              <a:t>the soil</a:t>
            </a:r>
            <a:r>
              <a:rPr lang="en-US" dirty="0" smtClean="0">
                <a:latin typeface="+mn-lt"/>
              </a:rPr>
              <a:t>).</a:t>
            </a:r>
            <a:endParaRPr lang="en-US" dirty="0" smtClean="0">
              <a:latin typeface="+mn-lt"/>
            </a:endParaRPr>
          </a:p>
          <a:p>
            <a:endParaRPr lang="en-US" dirty="0" smtClean="0">
              <a:latin typeface="+mn-lt"/>
            </a:endParaRPr>
          </a:p>
          <a:p>
            <a:r>
              <a:rPr lang="en-US" dirty="0" smtClean="0">
                <a:latin typeface="+mn-lt"/>
              </a:rPr>
              <a:t>Most </a:t>
            </a:r>
            <a:r>
              <a:rPr lang="en-US" dirty="0">
                <a:latin typeface="+mn-lt"/>
              </a:rPr>
              <a:t>farms in </a:t>
            </a:r>
            <a:r>
              <a:rPr lang="en-US" dirty="0" smtClean="0">
                <a:latin typeface="+mn-lt"/>
              </a:rPr>
              <a:t>the United </a:t>
            </a:r>
            <a:r>
              <a:rPr lang="en-US" dirty="0">
                <a:latin typeface="+mn-lt"/>
              </a:rPr>
              <a:t>States and Canada</a:t>
            </a:r>
            <a:r>
              <a:rPr lang="en-US" dirty="0" smtClean="0">
                <a:latin typeface="+mn-lt"/>
              </a:rPr>
              <a:t>,</a:t>
            </a:r>
            <a:br>
              <a:rPr lang="en-US" dirty="0" smtClean="0">
                <a:latin typeface="+mn-lt"/>
              </a:rPr>
            </a:br>
            <a:r>
              <a:rPr lang="en-US" dirty="0" smtClean="0">
                <a:latin typeface="+mn-lt"/>
              </a:rPr>
              <a:t>where </a:t>
            </a:r>
            <a:r>
              <a:rPr lang="en-US" dirty="0">
                <a:latin typeface="+mn-lt"/>
              </a:rPr>
              <a:t>labor is </a:t>
            </a:r>
            <a:r>
              <a:rPr lang="en-US" dirty="0" smtClean="0">
                <a:latin typeface="+mn-lt"/>
              </a:rPr>
              <a:t>relatively expensive</a:t>
            </a:r>
            <a:r>
              <a:rPr lang="en-US" dirty="0">
                <a:latin typeface="+mn-lt"/>
              </a:rPr>
              <a:t>, operate in </a:t>
            </a:r>
            <a:r>
              <a:rPr lang="en-US" dirty="0" smtClean="0">
                <a:latin typeface="+mn-lt"/>
              </a:rPr>
              <a:t>the</a:t>
            </a:r>
            <a:br>
              <a:rPr lang="en-US" dirty="0" smtClean="0">
                <a:latin typeface="+mn-lt"/>
              </a:rPr>
            </a:br>
            <a:r>
              <a:rPr lang="en-US" dirty="0" smtClean="0">
                <a:latin typeface="+mn-lt"/>
              </a:rPr>
              <a:t>range </a:t>
            </a:r>
            <a:r>
              <a:rPr lang="en-US" dirty="0">
                <a:latin typeface="+mn-lt"/>
              </a:rPr>
              <a:t>of production </a:t>
            </a:r>
            <a:r>
              <a:rPr lang="en-US" dirty="0" smtClean="0">
                <a:latin typeface="+mn-lt"/>
              </a:rPr>
              <a:t>in which </a:t>
            </a:r>
            <a:r>
              <a:rPr lang="en-US" dirty="0">
                <a:latin typeface="+mn-lt"/>
              </a:rPr>
              <a:t>the MRTS is </a:t>
            </a:r>
            <a:r>
              <a:rPr lang="en-US" dirty="0" smtClean="0">
                <a:latin typeface="+mn-lt"/>
              </a:rPr>
              <a:t>relatively</a:t>
            </a:r>
            <a:br>
              <a:rPr lang="en-US" dirty="0" smtClean="0">
                <a:latin typeface="+mn-lt"/>
              </a:rPr>
            </a:br>
            <a:r>
              <a:rPr lang="en-US" dirty="0" smtClean="0">
                <a:latin typeface="+mn-lt"/>
              </a:rPr>
              <a:t>high </a:t>
            </a:r>
            <a:r>
              <a:rPr lang="en-US" dirty="0">
                <a:latin typeface="+mn-lt"/>
              </a:rPr>
              <a:t>(with a high </a:t>
            </a:r>
            <a:r>
              <a:rPr lang="en-US" dirty="0" smtClean="0">
                <a:latin typeface="+mn-lt"/>
              </a:rPr>
              <a:t>capital-to-labor </a:t>
            </a:r>
            <a:r>
              <a:rPr lang="en-US" dirty="0">
                <a:latin typeface="+mn-lt"/>
              </a:rPr>
              <a:t>ratio), whereas farms in </a:t>
            </a:r>
            <a:r>
              <a:rPr lang="en-US" dirty="0" smtClean="0">
                <a:latin typeface="+mn-lt"/>
              </a:rPr>
              <a:t>developing countries</a:t>
            </a:r>
            <a:r>
              <a:rPr lang="en-US" dirty="0">
                <a:latin typeface="+mn-lt"/>
              </a:rPr>
              <a:t>, in which labor is cheap, operate with </a:t>
            </a:r>
            <a:r>
              <a:rPr lang="en-US" dirty="0" smtClean="0">
                <a:latin typeface="+mn-lt"/>
              </a:rPr>
              <a:t>a lower </a:t>
            </a:r>
            <a:r>
              <a:rPr lang="en-US" dirty="0">
                <a:latin typeface="+mn-lt"/>
              </a:rPr>
              <a:t>MRTS (and a lower capital-to-labor ratio</a:t>
            </a:r>
            <a:r>
              <a:rPr lang="en-US" dirty="0" smtClean="0">
                <a:latin typeface="+mn-lt"/>
              </a:rPr>
              <a:t>).</a:t>
            </a:r>
            <a:endParaRPr lang="en-US" dirty="0" smtClean="0">
              <a:latin typeface="+mn-lt"/>
            </a:endParaRPr>
          </a:p>
          <a:p>
            <a:endParaRPr lang="en-US" dirty="0" smtClean="0">
              <a:latin typeface="+mn-lt"/>
            </a:endParaRPr>
          </a:p>
          <a:p>
            <a:r>
              <a:rPr lang="en-US" dirty="0">
                <a:latin typeface="+mn-lt"/>
              </a:rPr>
              <a:t>The exact labor/capital combination to </a:t>
            </a:r>
            <a:r>
              <a:rPr lang="en-US" dirty="0" smtClean="0">
                <a:latin typeface="+mn-lt"/>
              </a:rPr>
              <a:t>use depends </a:t>
            </a:r>
            <a:r>
              <a:rPr lang="en-US" dirty="0">
                <a:latin typeface="+mn-lt"/>
              </a:rPr>
              <a:t>on input prices, a subject that we </a:t>
            </a:r>
            <a:r>
              <a:rPr lang="en-US" dirty="0" smtClean="0">
                <a:latin typeface="+mn-lt"/>
              </a:rPr>
              <a:t>discuss in </a:t>
            </a:r>
            <a:r>
              <a:rPr lang="en-US" dirty="0">
                <a:latin typeface="+mn-lt"/>
              </a:rPr>
              <a:t>Chapter 7.</a:t>
            </a:r>
            <a:endParaRPr lang="en-US" dirty="0">
              <a:latin typeface="+mn-lt"/>
            </a:endParaRPr>
          </a:p>
        </p:txBody>
      </p:sp>
      <p:sp>
        <p:nvSpPr>
          <p:cNvPr id="12" name="Rectangle 6"/>
          <p:cNvSpPr>
            <a:spLocks noChangeArrowheads="1"/>
          </p:cNvSpPr>
          <p:nvPr/>
        </p:nvSpPr>
        <p:spPr bwMode="auto">
          <a:xfrm>
            <a:off x="457200" y="66675"/>
            <a:ext cx="1847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dirty="0">
                <a:solidFill>
                  <a:srgbClr val="007CB2"/>
                </a:solidFill>
                <a:latin typeface="Arial" panose="020B0604020202020204" pitchFamily="34" charset="0"/>
              </a:rPr>
              <a:t>EXAMPLE </a:t>
            </a:r>
            <a:r>
              <a:rPr lang="en-US" sz="2000" dirty="0" smtClean="0">
                <a:solidFill>
                  <a:srgbClr val="007CB2"/>
                </a:solidFill>
                <a:latin typeface="Arial" panose="020B0604020202020204" pitchFamily="34" charset="0"/>
              </a:rPr>
              <a:t>6.4</a:t>
            </a:r>
            <a:endParaRPr lang="en-US" sz="2000" dirty="0">
              <a:solidFill>
                <a:srgbClr val="007CB2"/>
              </a:solidFill>
              <a:latin typeface="Arial" panose="020B0604020202020204" pitchFamily="34" charset="0"/>
            </a:endParaRPr>
          </a:p>
        </p:txBody>
      </p:sp>
      <p:cxnSp>
        <p:nvCxnSpPr>
          <p:cNvPr id="13" name="Straight Connector 12"/>
          <p:cNvCxnSpPr>
            <a:cxnSpLocks noChangeShapeType="1"/>
          </p:cNvCxnSpPr>
          <p:nvPr/>
        </p:nvCxnSpPr>
        <p:spPr bwMode="auto">
          <a:xfrm flipH="1">
            <a:off x="515256" y="523875"/>
            <a:ext cx="1752600" cy="0"/>
          </a:xfrm>
          <a:prstGeom prst="line">
            <a:avLst/>
          </a:prstGeom>
          <a:noFill/>
          <a:ln w="50800" algn="ctr">
            <a:solidFill>
              <a:srgbClr val="007CB2"/>
            </a:solidFill>
            <a:round/>
          </a:ln>
          <a:extLst>
            <a:ext uri="{909E8E84-426E-40DD-AFC4-6F175D3DCCD1}">
              <a14:hiddenFill xmlns:a14="http://schemas.microsoft.com/office/drawing/2010/main">
                <a:noFill/>
              </a14:hiddenFill>
            </a:ext>
          </a:extLst>
        </p:spPr>
      </p:cxnSp>
      <p:sp>
        <p:nvSpPr>
          <p:cNvPr id="14" name="Rectangle 6"/>
          <p:cNvSpPr>
            <a:spLocks noChangeArrowheads="1"/>
          </p:cNvSpPr>
          <p:nvPr/>
        </p:nvSpPr>
        <p:spPr bwMode="auto">
          <a:xfrm>
            <a:off x="2305050" y="66675"/>
            <a:ext cx="65341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b="1" dirty="0" smtClean="0">
                <a:solidFill>
                  <a:srgbClr val="007CB2"/>
                </a:solidFill>
                <a:latin typeface="Arial" panose="020B0604020202020204" pitchFamily="34" charset="0"/>
              </a:rPr>
              <a:t>A PRODUCTION FUNCTION FOR WHEAT</a:t>
            </a:r>
            <a:endParaRPr lang="en-US" sz="2000" b="1" dirty="0">
              <a:solidFill>
                <a:srgbClr val="007CB2"/>
              </a:solidFill>
              <a:latin typeface="Arial" panose="020B0604020202020204" pitchFamily="3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54273" y="685800"/>
            <a:ext cx="3211927" cy="251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8"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wipe(left)">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wipe(left)">
                                      <p:cBhvr>
                                        <p:cTn id="31" dur="500"/>
                                        <p:tgtEl>
                                          <p:spTgt spid="1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wipe(left)">
                                      <p:cBhvr>
                                        <p:cTn id="36"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uiExpand="1" build="p"/>
      <p:bldP spid="12"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3"/>
          <p:cNvSpPr>
            <a:spLocks noChangeArrowheads="1"/>
          </p:cNvSpPr>
          <p:nvPr/>
        </p:nvSpPr>
        <p:spPr bwMode="auto">
          <a:xfrm>
            <a:off x="0" y="0"/>
            <a:ext cx="9144000" cy="6553200"/>
          </a:xfrm>
          <a:prstGeom prst="rect">
            <a:avLst/>
          </a:prstGeom>
          <a:solidFill>
            <a:srgbClr val="FFF2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4" name="Rectangle 23"/>
          <p:cNvSpPr/>
          <p:nvPr/>
        </p:nvSpPr>
        <p:spPr bwMode="auto">
          <a:xfrm>
            <a:off x="3705225" y="1001709"/>
            <a:ext cx="5043241" cy="414745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290830" algn="l" defTabSz="914400" rtl="0" eaLnBrk="1" fontAlgn="base" latinLnBrk="0" hangingPunct="1">
              <a:lnSpc>
                <a:spcPct val="100000"/>
              </a:lnSpc>
              <a:spcBef>
                <a:spcPct val="0"/>
              </a:spcBef>
              <a:spcAft>
                <a:spcPct val="0"/>
              </a:spcAft>
              <a:buClrTx/>
              <a:buSzTx/>
              <a:buFontTx/>
              <a:buAutoNum type="arabicPeriod"/>
            </a:pPr>
            <a:endParaRPr kumimoji="0" lang="en-US" sz="1800" b="0" i="0" u="none" strike="noStrike" cap="none" normalizeH="0" baseline="0" smtClean="0">
              <a:ln>
                <a:noFill/>
              </a:ln>
              <a:solidFill>
                <a:schemeClr val="tx1"/>
              </a:solidFill>
              <a:effectLst/>
              <a:latin typeface="Palatino" pitchFamily="2" charset="0"/>
            </a:endParaRPr>
          </a:p>
        </p:txBody>
      </p:sp>
      <p:sp>
        <p:nvSpPr>
          <p:cNvPr id="12" name="Rectangle 6"/>
          <p:cNvSpPr>
            <a:spLocks noChangeArrowheads="1"/>
          </p:cNvSpPr>
          <p:nvPr/>
        </p:nvSpPr>
        <p:spPr bwMode="auto">
          <a:xfrm>
            <a:off x="457200" y="66675"/>
            <a:ext cx="1847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dirty="0">
                <a:solidFill>
                  <a:srgbClr val="007CB2"/>
                </a:solidFill>
                <a:latin typeface="Arial" panose="020B0604020202020204" pitchFamily="34" charset="0"/>
              </a:rPr>
              <a:t>EXAMPLE </a:t>
            </a:r>
            <a:r>
              <a:rPr lang="en-US" sz="2000" dirty="0" smtClean="0">
                <a:solidFill>
                  <a:srgbClr val="007CB2"/>
                </a:solidFill>
                <a:latin typeface="Arial" panose="020B0604020202020204" pitchFamily="34" charset="0"/>
              </a:rPr>
              <a:t>6.4</a:t>
            </a:r>
            <a:endParaRPr lang="en-US" sz="2000" dirty="0">
              <a:solidFill>
                <a:srgbClr val="007CB2"/>
              </a:solidFill>
              <a:latin typeface="Arial" panose="020B0604020202020204" pitchFamily="34" charset="0"/>
            </a:endParaRPr>
          </a:p>
        </p:txBody>
      </p:sp>
      <p:cxnSp>
        <p:nvCxnSpPr>
          <p:cNvPr id="13" name="Straight Connector 12"/>
          <p:cNvCxnSpPr>
            <a:cxnSpLocks noChangeShapeType="1"/>
          </p:cNvCxnSpPr>
          <p:nvPr/>
        </p:nvCxnSpPr>
        <p:spPr bwMode="auto">
          <a:xfrm flipH="1">
            <a:off x="515256" y="523875"/>
            <a:ext cx="1752600" cy="0"/>
          </a:xfrm>
          <a:prstGeom prst="line">
            <a:avLst/>
          </a:prstGeom>
          <a:noFill/>
          <a:ln w="50800" algn="ctr">
            <a:solidFill>
              <a:srgbClr val="007CB2"/>
            </a:solidFill>
            <a:round/>
          </a:ln>
          <a:extLst>
            <a:ext uri="{909E8E84-426E-40DD-AFC4-6F175D3DCCD1}">
              <a14:hiddenFill xmlns:a14="http://schemas.microsoft.com/office/drawing/2010/main">
                <a:noFill/>
              </a14:hiddenFill>
            </a:ext>
          </a:extLst>
        </p:spPr>
      </p:cxnSp>
      <p:sp>
        <p:nvSpPr>
          <p:cNvPr id="14" name="Rectangle 6"/>
          <p:cNvSpPr>
            <a:spLocks noChangeArrowheads="1"/>
          </p:cNvSpPr>
          <p:nvPr/>
        </p:nvSpPr>
        <p:spPr bwMode="auto">
          <a:xfrm>
            <a:off x="2305050" y="66675"/>
            <a:ext cx="65341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b="1" dirty="0" smtClean="0">
                <a:solidFill>
                  <a:srgbClr val="007CB2"/>
                </a:solidFill>
                <a:latin typeface="Arial" panose="020B0604020202020204" pitchFamily="34" charset="0"/>
              </a:rPr>
              <a:t>A PRODUCTION FUNCTION FOR WHEAT</a:t>
            </a:r>
            <a:endParaRPr lang="en-US" sz="2000" b="1" dirty="0">
              <a:solidFill>
                <a:srgbClr val="007CB2"/>
              </a:solidFill>
              <a:latin typeface="Arial" panose="020B0604020202020204" pitchFamily="34" charset="0"/>
            </a:endParaRPr>
          </a:p>
        </p:txBody>
      </p:sp>
      <p:cxnSp>
        <p:nvCxnSpPr>
          <p:cNvPr id="9" name="Straight Connector 8"/>
          <p:cNvCxnSpPr/>
          <p:nvPr/>
        </p:nvCxnSpPr>
        <p:spPr bwMode="auto">
          <a:xfrm>
            <a:off x="0" y="6553200"/>
            <a:ext cx="9144000" cy="0"/>
          </a:xfrm>
          <a:prstGeom prst="line">
            <a:avLst/>
          </a:prstGeom>
          <a:noFill/>
          <a:ln w="34925">
            <a:solidFill>
              <a:srgbClr val="F4792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5"/>
          <p:cNvSpPr>
            <a:spLocks noChangeArrowheads="1"/>
          </p:cNvSpPr>
          <p:nvPr/>
        </p:nvSpPr>
        <p:spPr bwMode="auto">
          <a:xfrm>
            <a:off x="457200" y="1357990"/>
            <a:ext cx="3048000" cy="627966"/>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ISOQUANT DESCRIBING THE PRODUCTION OF WHEAT</a:t>
            </a:r>
            <a:endParaRPr lang="en-US" sz="1600" b="1" dirty="0">
              <a:latin typeface="Arial" panose="020B0604020202020204" pitchFamily="34" charset="0"/>
            </a:endParaRPr>
          </a:p>
        </p:txBody>
      </p:sp>
      <p:sp>
        <p:nvSpPr>
          <p:cNvPr id="15" name="Rectangle 10"/>
          <p:cNvSpPr>
            <a:spLocks noChangeArrowheads="1"/>
          </p:cNvSpPr>
          <p:nvPr/>
        </p:nvSpPr>
        <p:spPr bwMode="auto">
          <a:xfrm>
            <a:off x="457200" y="990600"/>
            <a:ext cx="1905000" cy="3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6.9</a:t>
            </a:r>
            <a:endParaRPr lang="en-US" sz="2000" b="1" dirty="0">
              <a:solidFill>
                <a:srgbClr val="ED1B2F"/>
              </a:solidFill>
              <a:latin typeface="Arial" panose="020B0604020202020204" pitchFamily="34" charset="0"/>
            </a:endParaRPr>
          </a:p>
        </p:txBody>
      </p:sp>
      <p:sp>
        <p:nvSpPr>
          <p:cNvPr id="16" name="Rectangle 23"/>
          <p:cNvSpPr>
            <a:spLocks noChangeArrowheads="1"/>
          </p:cNvSpPr>
          <p:nvPr/>
        </p:nvSpPr>
        <p:spPr bwMode="auto">
          <a:xfrm>
            <a:off x="457200" y="1985956"/>
            <a:ext cx="2895600" cy="3576644"/>
          </a:xfrm>
          <a:prstGeom prst="rect">
            <a:avLst/>
          </a:prstGeom>
          <a:noFill/>
          <a:ln>
            <a:noFill/>
          </a:ln>
          <a:effectLst/>
          <a:extLst>
            <a:ext uri="{909E8E84-426E-40DD-AFC4-6F175D3DCCD1}">
              <a14:hiddenFill xmlns:a14="http://schemas.microsoft.com/office/drawing/2010/main">
                <a:solidFill>
                  <a:srgbClr val="F7F4E8"/>
                </a:solidFill>
              </a14:hiddenFill>
            </a:ext>
            <a:ext uri="{91240B29-F687-4F45-9708-019B960494DF}">
              <a14:hiddenLine xmlns:a14="http://schemas.microsoft.com/office/drawing/2010/main" w="9525">
                <a:solidFill>
                  <a:srgbClr val="F1E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600" dirty="0">
                <a:latin typeface="Arial" panose="020B0604020202020204" pitchFamily="34" charset="0"/>
              </a:rPr>
              <a:t>A wheat output of 13,800 bushels per year can be produced with different combinations of labor and capital. </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The more capital-intensive production process is shown as point </a:t>
            </a:r>
            <a:r>
              <a:rPr lang="en-US" sz="1600" i="1" dirty="0">
                <a:latin typeface="Arial" panose="020B0604020202020204" pitchFamily="34" charset="0"/>
              </a:rPr>
              <a:t>A</a:t>
            </a:r>
            <a:r>
              <a:rPr lang="en-US" sz="1600" dirty="0">
                <a:latin typeface="Arial" panose="020B0604020202020204" pitchFamily="34" charset="0"/>
              </a:rPr>
              <a:t>,</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the more labor- intensive process as point </a:t>
            </a:r>
            <a:r>
              <a:rPr lang="en-US" sz="1600" i="1" dirty="0">
                <a:latin typeface="Arial" panose="020B0604020202020204" pitchFamily="34" charset="0"/>
              </a:rPr>
              <a:t>B</a:t>
            </a:r>
            <a:r>
              <a:rPr lang="en-US" sz="1600" dirty="0">
                <a:latin typeface="Arial" panose="020B0604020202020204" pitchFamily="34" charset="0"/>
              </a:rPr>
              <a:t>. </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The marginal rate of technical substitution between </a:t>
            </a:r>
            <a:r>
              <a:rPr lang="en-US" sz="1600" i="1" dirty="0">
                <a:latin typeface="Arial" panose="020B0604020202020204" pitchFamily="34" charset="0"/>
              </a:rPr>
              <a:t>A</a:t>
            </a:r>
            <a:r>
              <a:rPr lang="en-US" sz="1600" dirty="0">
                <a:latin typeface="Arial" panose="020B0604020202020204" pitchFamily="34" charset="0"/>
              </a:rPr>
              <a:t> and </a:t>
            </a:r>
            <a:r>
              <a:rPr lang="en-US" sz="1600" i="1" dirty="0">
                <a:latin typeface="Arial" panose="020B0604020202020204" pitchFamily="34" charset="0"/>
              </a:rPr>
              <a:t>B</a:t>
            </a:r>
            <a:r>
              <a:rPr lang="en-US" sz="1600" dirty="0">
                <a:latin typeface="Arial" panose="020B0604020202020204" pitchFamily="34" charset="0"/>
              </a:rPr>
              <a:t> is 10/260 = 0.04.</a:t>
            </a:r>
            <a:endParaRPr lang="en-US" sz="1600" dirty="0">
              <a:latin typeface="Arial" panose="020B0604020202020204" pitchFamily="34" charset="0"/>
            </a:endParaRPr>
          </a:p>
        </p:txBody>
      </p:sp>
      <p:pic>
        <p:nvPicPr>
          <p:cNvPr id="18" name="Picture 37" descr="fig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19550" y="1262968"/>
            <a:ext cx="451485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8" descr="fi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0" y="1262968"/>
            <a:ext cx="451485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9"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50" y="1262968"/>
            <a:ext cx="451485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descr="fig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1262968"/>
            <a:ext cx="451485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1" descr="fig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9550" y="1262968"/>
            <a:ext cx="451485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2" descr="fig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1262968"/>
            <a:ext cx="4514850" cy="357187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bwMode="auto">
          <a:xfrm>
            <a:off x="3705225" y="5092018"/>
            <a:ext cx="5043241" cy="123826"/>
            <a:chOff x="3657600" y="1678781"/>
            <a:chExt cx="4800600" cy="152400"/>
          </a:xfrm>
        </p:grpSpPr>
        <p:cxnSp>
          <p:nvCxnSpPr>
            <p:cNvPr id="26" name="Straight Connector 25"/>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28" name="Group 27"/>
          <p:cNvGrpSpPr/>
          <p:nvPr/>
        </p:nvGrpSpPr>
        <p:grpSpPr bwMode="auto">
          <a:xfrm>
            <a:off x="3629025" y="990600"/>
            <a:ext cx="152400" cy="4657222"/>
            <a:chOff x="3574256" y="2209800"/>
            <a:chExt cx="152400" cy="4114800"/>
          </a:xfrm>
        </p:grpSpPr>
        <p:cxnSp>
          <p:nvCxnSpPr>
            <p:cNvPr id="29"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1" name="Group 30"/>
          <p:cNvGrpSpPr/>
          <p:nvPr/>
        </p:nvGrpSpPr>
        <p:grpSpPr bwMode="auto">
          <a:xfrm>
            <a:off x="462211" y="5562600"/>
            <a:ext cx="3232299" cy="165279"/>
            <a:chOff x="457199" y="5791200"/>
            <a:chExt cx="3193257" cy="152400"/>
          </a:xfrm>
        </p:grpSpPr>
        <p:cxnSp>
          <p:nvCxnSpPr>
            <p:cNvPr id="32"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3"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750"/>
                                        <p:tgtEl>
                                          <p:spTgt spid="19"/>
                                        </p:tgtEl>
                                      </p:cBhvr>
                                    </p:animEffec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wipe(left)">
                                      <p:cBhvr>
                                        <p:cTn id="39" dur="500"/>
                                        <p:tgtEl>
                                          <p:spTgt spid="1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1000"/>
                                        <p:tgtEl>
                                          <p:spTgt spid="20"/>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6">
                                            <p:txEl>
                                              <p:pRg st="1" end="1"/>
                                            </p:txEl>
                                          </p:spTgt>
                                        </p:tgtEl>
                                        <p:attrNameLst>
                                          <p:attrName>style.visibility</p:attrName>
                                        </p:attrNameLst>
                                      </p:cBhvr>
                                      <p:to>
                                        <p:strVal val="visible"/>
                                      </p:to>
                                    </p:set>
                                    <p:animEffect transition="in" filter="wipe(left)">
                                      <p:cBhvr>
                                        <p:cTn id="48" dur="500"/>
                                        <p:tgtEl>
                                          <p:spTgt spid="16">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750"/>
                                        <p:tgtEl>
                                          <p:spTgt spid="21"/>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6">
                                            <p:txEl>
                                              <p:pRg st="2" end="2"/>
                                            </p:txEl>
                                          </p:spTgt>
                                        </p:tgtEl>
                                        <p:attrNameLst>
                                          <p:attrName>style.visibility</p:attrName>
                                        </p:attrNameLst>
                                      </p:cBhvr>
                                      <p:to>
                                        <p:strVal val="visible"/>
                                      </p:to>
                                    </p:set>
                                    <p:animEffect transition="in" filter="wipe(left)">
                                      <p:cBhvr>
                                        <p:cTn id="57" dur="500"/>
                                        <p:tgtEl>
                                          <p:spTgt spid="1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750"/>
                                        <p:tgtEl>
                                          <p:spTgt spid="22"/>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750"/>
                                        <p:tgtEl>
                                          <p:spTgt spid="23"/>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16">
                                            <p:txEl>
                                              <p:pRg st="3" end="3"/>
                                            </p:txEl>
                                          </p:spTgt>
                                        </p:tgtEl>
                                        <p:attrNameLst>
                                          <p:attrName>style.visibility</p:attrName>
                                        </p:attrNameLst>
                                      </p:cBhvr>
                                      <p:to>
                                        <p:strVal val="visible"/>
                                      </p:to>
                                    </p:set>
                                    <p:animEffect transition="in" filter="wipe(left)">
                                      <p:cBhvr>
                                        <p:cTn id="70" dur="100"/>
                                        <p:tgtEl>
                                          <p:spTgt spid="16">
                                            <p:txEl>
                                              <p:pRg st="3" end="3"/>
                                            </p:txEl>
                                          </p:spTgt>
                                        </p:tgtEl>
                                      </p:cBhvr>
                                    </p:animEffect>
                                  </p:childTnLst>
                                </p:cTn>
                              </p:par>
                            </p:childTnLst>
                          </p:cTn>
                        </p:par>
                        <p:par>
                          <p:cTn id="71" fill="hold">
                            <p:stCondLst>
                              <p:cond delay="2500"/>
                            </p:stCondLst>
                            <p:childTnLst>
                              <p:par>
                                <p:cTn id="72" presetID="22" presetClass="entr" presetSubtype="2" fill="hold" nodeType="after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right)">
                                      <p:cBhvr>
                                        <p:cTn id="74" dur="500"/>
                                        <p:tgtEl>
                                          <p:spTgt spid="31"/>
                                        </p:tgtEl>
                                      </p:cBhvr>
                                    </p:animEffect>
                                  </p:childTnLst>
                                </p:cTn>
                              </p:par>
                            </p:childTnLst>
                          </p:cTn>
                        </p:par>
                        <p:par>
                          <p:cTn id="75" fill="hold">
                            <p:stCondLst>
                              <p:cond delay="3000"/>
                            </p:stCondLst>
                            <p:childTnLst>
                              <p:par>
                                <p:cTn id="76" presetID="22" presetClass="entr" presetSubtype="8"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10" grpId="0" animBg="1"/>
      <p:bldP spid="15" grpId="0"/>
      <p:bldP spid="1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p:cNvSpPr txBox="1">
            <a:spLocks noChangeArrowheads="1"/>
          </p:cNvSpPr>
          <p:nvPr/>
        </p:nvSpPr>
        <p:spPr bwMode="auto">
          <a:xfrm>
            <a:off x="1295400" y="198438"/>
            <a:ext cx="7315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4191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r>
              <a:rPr lang="en-US" sz="2800" b="1" dirty="0">
                <a:solidFill>
                  <a:srgbClr val="008FD0"/>
                </a:solidFill>
                <a:latin typeface="Arial" panose="020B0604020202020204" pitchFamily="34" charset="0"/>
              </a:rPr>
              <a:t>Returns to Scale</a:t>
            </a:r>
            <a:endParaRPr lang="en-US" sz="2800" b="1" dirty="0">
              <a:solidFill>
                <a:srgbClr val="008FD0"/>
              </a:solidFill>
              <a:latin typeface="Arial" panose="020B0604020202020204" pitchFamily="34" charset="0"/>
            </a:endParaRPr>
          </a:p>
        </p:txBody>
      </p:sp>
      <p:sp>
        <p:nvSpPr>
          <p:cNvPr id="21" name="Rectangle 6"/>
          <p:cNvSpPr>
            <a:spLocks noChangeArrowheads="1"/>
          </p:cNvSpPr>
          <p:nvPr/>
        </p:nvSpPr>
        <p:spPr bwMode="auto">
          <a:xfrm>
            <a:off x="457200" y="198438"/>
            <a:ext cx="838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b="1" dirty="0" smtClean="0">
                <a:solidFill>
                  <a:srgbClr val="008FD0"/>
                </a:solidFill>
                <a:latin typeface="Arial" panose="020B0604020202020204" pitchFamily="34" charset="0"/>
              </a:rPr>
              <a:t>6.4</a:t>
            </a:r>
            <a:endParaRPr lang="en-US" sz="2800" b="1" dirty="0">
              <a:solidFill>
                <a:srgbClr val="008FD0"/>
              </a:solidFill>
              <a:latin typeface="Arial" panose="020B0604020202020204" pitchFamily="34" charset="0"/>
            </a:endParaRPr>
          </a:p>
        </p:txBody>
      </p:sp>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53"/>
          <p:cNvSpPr txBox="1">
            <a:spLocks noChangeArrowheads="1"/>
          </p:cNvSpPr>
          <p:nvPr/>
        </p:nvSpPr>
        <p:spPr bwMode="auto">
          <a:xfrm>
            <a:off x="457200" y="1066800"/>
            <a:ext cx="73656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defRPr>
                <a:solidFill>
                  <a:schemeClr val="tx1"/>
                </a:solidFill>
                <a:latin typeface="Arial" panose="020B0604020202020204" pitchFamily="34" charset="0"/>
              </a:defRPr>
            </a:lvl1pPr>
            <a:lvl2pPr marL="805180" indent="-342900">
              <a:defRPr>
                <a:solidFill>
                  <a:schemeClr val="tx1"/>
                </a:solidFill>
                <a:latin typeface="Arial" panose="020B0604020202020204" pitchFamily="34" charset="0"/>
              </a:defRPr>
            </a:lvl2pPr>
            <a:lvl3pPr marL="1262380" indent="-342900">
              <a:defRPr>
                <a:solidFill>
                  <a:schemeClr val="tx1"/>
                </a:solidFill>
                <a:latin typeface="Arial" panose="020B0604020202020204" pitchFamily="34" charset="0"/>
              </a:defRPr>
            </a:lvl3pPr>
            <a:lvl4pPr marL="1719580" indent="-342900">
              <a:defRPr>
                <a:solidFill>
                  <a:schemeClr val="tx1"/>
                </a:solidFill>
                <a:latin typeface="Arial" panose="020B0604020202020204" pitchFamily="34" charset="0"/>
              </a:defRPr>
            </a:lvl4pPr>
            <a:lvl5pPr marL="2176780" indent="-342900">
              <a:defRPr>
                <a:solidFill>
                  <a:schemeClr val="tx1"/>
                </a:solidFill>
                <a:latin typeface="Arial" panose="020B0604020202020204" pitchFamily="34" charset="0"/>
              </a:defRPr>
            </a:lvl5pPr>
            <a:lvl6pPr marL="2633980" indent="-342900" fontAlgn="base">
              <a:spcBef>
                <a:spcPct val="0"/>
              </a:spcBef>
              <a:spcAft>
                <a:spcPct val="0"/>
              </a:spcAft>
              <a:defRPr>
                <a:solidFill>
                  <a:schemeClr val="tx1"/>
                </a:solidFill>
                <a:latin typeface="Arial" panose="020B0604020202020204" pitchFamily="34" charset="0"/>
              </a:defRPr>
            </a:lvl6pPr>
            <a:lvl7pPr marL="3091180" indent="-342900" fontAlgn="base">
              <a:spcBef>
                <a:spcPct val="0"/>
              </a:spcBef>
              <a:spcAft>
                <a:spcPct val="0"/>
              </a:spcAft>
              <a:defRPr>
                <a:solidFill>
                  <a:schemeClr val="tx1"/>
                </a:solidFill>
                <a:latin typeface="Arial" panose="020B0604020202020204" pitchFamily="34" charset="0"/>
              </a:defRPr>
            </a:lvl7pPr>
            <a:lvl8pPr marL="3548380" indent="-342900" fontAlgn="base">
              <a:spcBef>
                <a:spcPct val="0"/>
              </a:spcBef>
              <a:spcAft>
                <a:spcPct val="0"/>
              </a:spcAft>
              <a:defRPr>
                <a:solidFill>
                  <a:schemeClr val="tx1"/>
                </a:solidFill>
                <a:latin typeface="Arial" panose="020B0604020202020204" pitchFamily="34" charset="0"/>
              </a:defRPr>
            </a:lvl8pPr>
            <a:lvl9pPr marL="4005580" indent="-342900" fontAlgn="base">
              <a:spcBef>
                <a:spcPct val="0"/>
              </a:spcBef>
              <a:spcAft>
                <a:spcPct val="0"/>
              </a:spcAft>
              <a:defRPr>
                <a:solidFill>
                  <a:schemeClr val="tx1"/>
                </a:solidFill>
                <a:latin typeface="Arial" panose="020B0604020202020204" pitchFamily="34" charset="0"/>
              </a:defRPr>
            </a:lvl9pPr>
          </a:lstStyle>
          <a:p>
            <a:pPr marL="0" indent="0">
              <a:buClr>
                <a:schemeClr val="bg2"/>
              </a:buClr>
              <a:buFontTx/>
              <a:buNone/>
            </a:pPr>
            <a:r>
              <a:rPr lang="en-US" b="1" dirty="0" smtClean="0">
                <a:solidFill>
                  <a:schemeClr val="bg2"/>
                </a:solidFill>
                <a:latin typeface="Palatino" pitchFamily="2" charset="0"/>
              </a:rPr>
              <a:t>●</a:t>
            </a:r>
            <a:r>
              <a:rPr lang="en-US" b="1" dirty="0">
                <a:solidFill>
                  <a:srgbClr val="382344"/>
                </a:solidFill>
                <a:latin typeface="Palatino" pitchFamily="2" charset="0"/>
              </a:rPr>
              <a:t> </a:t>
            </a:r>
            <a:r>
              <a:rPr lang="en-US" b="1" dirty="0" smtClean="0">
                <a:solidFill>
                  <a:srgbClr val="382344"/>
                </a:solidFill>
              </a:rPr>
              <a:t>returns to scale    </a:t>
            </a:r>
            <a:r>
              <a:rPr lang="en-US" dirty="0">
                <a:solidFill>
                  <a:srgbClr val="2A5CAA"/>
                </a:solidFill>
              </a:rPr>
              <a:t>Rate </a:t>
            </a:r>
            <a:r>
              <a:rPr lang="en-US" dirty="0" smtClean="0">
                <a:solidFill>
                  <a:srgbClr val="2A5CAA"/>
                </a:solidFill>
              </a:rPr>
              <a:t>at which </a:t>
            </a:r>
            <a:r>
              <a:rPr lang="en-US" dirty="0">
                <a:solidFill>
                  <a:srgbClr val="2A5CAA"/>
                </a:solidFill>
              </a:rPr>
              <a:t>output increases as </a:t>
            </a:r>
            <a:r>
              <a:rPr lang="en-US" dirty="0" smtClean="0">
                <a:solidFill>
                  <a:srgbClr val="2A5CAA"/>
                </a:solidFill>
              </a:rPr>
              <a:t>inputs are </a:t>
            </a:r>
            <a:r>
              <a:rPr lang="en-US" dirty="0">
                <a:solidFill>
                  <a:srgbClr val="2A5CAA"/>
                </a:solidFill>
              </a:rPr>
              <a:t>increased proportionately.</a:t>
            </a:r>
            <a:endParaRPr lang="en-US" dirty="0">
              <a:solidFill>
                <a:srgbClr val="2A5CAA"/>
              </a:solidFill>
            </a:endParaRPr>
          </a:p>
        </p:txBody>
      </p:sp>
      <p:sp>
        <p:nvSpPr>
          <p:cNvPr id="15" name="Text Box 72"/>
          <p:cNvSpPr txBox="1">
            <a:spLocks noChangeArrowheads="1"/>
          </p:cNvSpPr>
          <p:nvPr/>
        </p:nvSpPr>
        <p:spPr bwMode="auto">
          <a:xfrm>
            <a:off x="457200" y="2362200"/>
            <a:ext cx="8153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buClr>
                <a:schemeClr val="bg2"/>
              </a:buClr>
              <a:buFontTx/>
              <a:buNone/>
            </a:pPr>
            <a:r>
              <a:rPr lang="en-US" b="1" dirty="0" smtClean="0">
                <a:solidFill>
                  <a:schemeClr val="bg2"/>
                </a:solidFill>
                <a:cs typeface="Arial" panose="020B0604020202020204" pitchFamily="34" charset="0"/>
              </a:rPr>
              <a:t>●</a:t>
            </a:r>
            <a:r>
              <a:rPr lang="en-US" sz="2000" b="1" dirty="0">
                <a:solidFill>
                  <a:srgbClr val="382344"/>
                </a:solidFill>
                <a:latin typeface="Palatino" pitchFamily="2" charset="0"/>
              </a:rPr>
              <a:t> </a:t>
            </a:r>
            <a:r>
              <a:rPr lang="en-US" b="1" dirty="0" smtClean="0">
                <a:solidFill>
                  <a:srgbClr val="382344"/>
                </a:solidFill>
              </a:rPr>
              <a:t>increasing </a:t>
            </a:r>
            <a:r>
              <a:rPr lang="en-US" b="1" dirty="0">
                <a:solidFill>
                  <a:srgbClr val="382344"/>
                </a:solidFill>
              </a:rPr>
              <a:t>returns to scale    </a:t>
            </a:r>
            <a:r>
              <a:rPr lang="en-US" dirty="0">
                <a:solidFill>
                  <a:srgbClr val="2A5CAA"/>
                </a:solidFill>
              </a:rPr>
              <a:t>Situation in which output more than doubles when all inputs are doubled.</a:t>
            </a:r>
            <a:endParaRPr lang="en-US" dirty="0">
              <a:solidFill>
                <a:srgbClr val="2A5CAA"/>
              </a:solidFill>
            </a:endParaRPr>
          </a:p>
        </p:txBody>
      </p:sp>
      <p:sp>
        <p:nvSpPr>
          <p:cNvPr id="17" name="Text Box 73"/>
          <p:cNvSpPr txBox="1">
            <a:spLocks noChangeArrowheads="1"/>
          </p:cNvSpPr>
          <p:nvPr/>
        </p:nvSpPr>
        <p:spPr bwMode="auto">
          <a:xfrm>
            <a:off x="457200" y="3886200"/>
            <a:ext cx="8153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buClr>
                <a:schemeClr val="bg2"/>
              </a:buClr>
              <a:buFontTx/>
              <a:buNone/>
            </a:pPr>
            <a:r>
              <a:rPr lang="en-US" b="1" dirty="0" smtClean="0">
                <a:solidFill>
                  <a:schemeClr val="bg2"/>
                </a:solidFill>
                <a:cs typeface="Arial" panose="020B0604020202020204" pitchFamily="34" charset="0"/>
              </a:rPr>
              <a:t>●</a:t>
            </a:r>
            <a:r>
              <a:rPr lang="en-US" sz="2000" b="1" dirty="0">
                <a:solidFill>
                  <a:srgbClr val="382344"/>
                </a:solidFill>
                <a:latin typeface="Palatino" pitchFamily="2" charset="0"/>
              </a:rPr>
              <a:t> </a:t>
            </a:r>
            <a:r>
              <a:rPr lang="en-US" b="1" dirty="0" smtClean="0">
                <a:solidFill>
                  <a:srgbClr val="382344"/>
                </a:solidFill>
              </a:rPr>
              <a:t>constant </a:t>
            </a:r>
            <a:r>
              <a:rPr lang="en-US" b="1" dirty="0">
                <a:solidFill>
                  <a:srgbClr val="382344"/>
                </a:solidFill>
              </a:rPr>
              <a:t>returns to scale    </a:t>
            </a:r>
            <a:r>
              <a:rPr lang="en-US" dirty="0">
                <a:solidFill>
                  <a:srgbClr val="2A5CAA"/>
                </a:solidFill>
              </a:rPr>
              <a:t>Situation in which output doubles when all inputs are doubled.</a:t>
            </a:r>
            <a:endParaRPr lang="en-US" dirty="0">
              <a:solidFill>
                <a:srgbClr val="2A5CAA"/>
              </a:solidFill>
            </a:endParaRPr>
          </a:p>
        </p:txBody>
      </p:sp>
      <p:sp>
        <p:nvSpPr>
          <p:cNvPr id="18" name="Text Box 75"/>
          <p:cNvSpPr txBox="1">
            <a:spLocks noChangeArrowheads="1"/>
          </p:cNvSpPr>
          <p:nvPr/>
        </p:nvSpPr>
        <p:spPr bwMode="auto">
          <a:xfrm>
            <a:off x="457200" y="5410200"/>
            <a:ext cx="8153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buClr>
                <a:schemeClr val="bg2"/>
              </a:buClr>
              <a:buFontTx/>
              <a:buNone/>
            </a:pPr>
            <a:r>
              <a:rPr lang="en-US" b="1" dirty="0" smtClean="0">
                <a:solidFill>
                  <a:schemeClr val="bg2"/>
                </a:solidFill>
                <a:cs typeface="Arial" panose="020B0604020202020204" pitchFamily="34" charset="0"/>
              </a:rPr>
              <a:t>●</a:t>
            </a:r>
            <a:r>
              <a:rPr lang="en-US" sz="2000" b="1" dirty="0">
                <a:solidFill>
                  <a:srgbClr val="382344"/>
                </a:solidFill>
                <a:latin typeface="Palatino" pitchFamily="2" charset="0"/>
              </a:rPr>
              <a:t> </a:t>
            </a:r>
            <a:r>
              <a:rPr lang="en-US" b="1" dirty="0" smtClean="0">
                <a:solidFill>
                  <a:srgbClr val="382344"/>
                </a:solidFill>
              </a:rPr>
              <a:t>decreasing </a:t>
            </a:r>
            <a:r>
              <a:rPr lang="en-US" b="1" dirty="0">
                <a:solidFill>
                  <a:srgbClr val="382344"/>
                </a:solidFill>
              </a:rPr>
              <a:t>returns to scale    </a:t>
            </a:r>
            <a:r>
              <a:rPr lang="en-US" dirty="0">
                <a:solidFill>
                  <a:srgbClr val="2A5CAA"/>
                </a:solidFill>
              </a:rPr>
              <a:t>Situation in which output less than doubles when all inputs are doubled.</a:t>
            </a:r>
            <a:endParaRPr lang="en-US" dirty="0">
              <a:solidFill>
                <a:srgbClr val="2A5CAA"/>
              </a:solidFill>
            </a:endParaRPr>
          </a:p>
        </p:txBody>
      </p:sp>
      <p:sp>
        <p:nvSpPr>
          <p:cNvPr id="9" name="Rectangle 8"/>
          <p:cNvSpPr/>
          <p:nvPr/>
        </p:nvSpPr>
        <p:spPr>
          <a:xfrm>
            <a:off x="457200" y="1958906"/>
            <a:ext cx="8229600" cy="369332"/>
          </a:xfrm>
          <a:prstGeom prst="rect">
            <a:avLst/>
          </a:prstGeom>
        </p:spPr>
        <p:txBody>
          <a:bodyPr wrap="square">
            <a:spAutoFit/>
          </a:bodyPr>
          <a:lstStyle/>
          <a:p>
            <a:r>
              <a:rPr lang="en-US" b="1" dirty="0" smtClean="0">
                <a:solidFill>
                  <a:srgbClr val="2A5CAA"/>
                </a:solidFill>
                <a:latin typeface="+mn-lt"/>
              </a:rPr>
              <a:t>INCREASING RETURNS TO SCALE </a:t>
            </a:r>
            <a:endParaRPr lang="en-US" b="1" dirty="0">
              <a:solidFill>
                <a:srgbClr val="2A5CAA"/>
              </a:solidFill>
              <a:latin typeface="+mn-lt"/>
            </a:endParaRPr>
          </a:p>
        </p:txBody>
      </p:sp>
      <p:sp>
        <p:nvSpPr>
          <p:cNvPr id="10" name="Rectangle 9"/>
          <p:cNvSpPr/>
          <p:nvPr/>
        </p:nvSpPr>
        <p:spPr>
          <a:xfrm>
            <a:off x="457200" y="3491301"/>
            <a:ext cx="8229600" cy="369332"/>
          </a:xfrm>
          <a:prstGeom prst="rect">
            <a:avLst/>
          </a:prstGeom>
        </p:spPr>
        <p:txBody>
          <a:bodyPr wrap="square">
            <a:spAutoFit/>
          </a:bodyPr>
          <a:lstStyle/>
          <a:p>
            <a:r>
              <a:rPr lang="en-US" b="1" dirty="0" smtClean="0">
                <a:solidFill>
                  <a:srgbClr val="2A5CAA"/>
                </a:solidFill>
                <a:latin typeface="+mn-lt"/>
              </a:rPr>
              <a:t>CONSTANT RETURNS TO SCALE </a:t>
            </a:r>
            <a:endParaRPr lang="en-US" b="1" dirty="0">
              <a:solidFill>
                <a:srgbClr val="2A5CAA"/>
              </a:solidFill>
              <a:latin typeface="+mn-lt"/>
            </a:endParaRPr>
          </a:p>
        </p:txBody>
      </p:sp>
      <p:sp>
        <p:nvSpPr>
          <p:cNvPr id="11" name="Rectangle 10"/>
          <p:cNvSpPr/>
          <p:nvPr/>
        </p:nvSpPr>
        <p:spPr>
          <a:xfrm>
            <a:off x="457200" y="5023696"/>
            <a:ext cx="8229600" cy="369332"/>
          </a:xfrm>
          <a:prstGeom prst="rect">
            <a:avLst/>
          </a:prstGeom>
        </p:spPr>
        <p:txBody>
          <a:bodyPr wrap="square">
            <a:spAutoFit/>
          </a:bodyPr>
          <a:lstStyle/>
          <a:p>
            <a:r>
              <a:rPr lang="en-US" b="1" dirty="0" smtClean="0">
                <a:solidFill>
                  <a:srgbClr val="2A5CAA"/>
                </a:solidFill>
                <a:latin typeface="+mn-lt"/>
              </a:rPr>
              <a:t>DECREASING RETURNS TO SCALE </a:t>
            </a:r>
            <a:endParaRPr lang="en-US" b="1" dirty="0">
              <a:solidFill>
                <a:srgbClr val="2A5CAA"/>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2" grpId="0"/>
      <p:bldP spid="15" grpId="0"/>
      <p:bldP spid="17" grpId="0"/>
      <p:bldP spid="18"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609600" y="1053190"/>
            <a:ext cx="3048000" cy="318410"/>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RETURNS TO SCALE</a:t>
            </a:r>
            <a:endParaRPr lang="en-US" sz="1600" b="1" dirty="0">
              <a:latin typeface="Arial" panose="020B0604020202020204" pitchFamily="34" charset="0"/>
            </a:endParaRPr>
          </a:p>
        </p:txBody>
      </p:sp>
      <p:sp>
        <p:nvSpPr>
          <p:cNvPr id="10" name="Rectangle 10"/>
          <p:cNvSpPr>
            <a:spLocks noChangeArrowheads="1"/>
          </p:cNvSpPr>
          <p:nvPr/>
        </p:nvSpPr>
        <p:spPr bwMode="auto">
          <a:xfrm>
            <a:off x="609600" y="685800"/>
            <a:ext cx="1905000" cy="34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6.10</a:t>
            </a:r>
            <a:endParaRPr lang="en-US" sz="2000" b="1" dirty="0">
              <a:solidFill>
                <a:srgbClr val="ED1B2F"/>
              </a:solidFill>
              <a:latin typeface="Arial" panose="020B0604020202020204" pitchFamily="34" charset="0"/>
            </a:endParaRPr>
          </a:p>
        </p:txBody>
      </p:sp>
      <p:grpSp>
        <p:nvGrpSpPr>
          <p:cNvPr id="34" name="Group 33"/>
          <p:cNvGrpSpPr/>
          <p:nvPr/>
        </p:nvGrpSpPr>
        <p:grpSpPr bwMode="auto">
          <a:xfrm rot="10800000">
            <a:off x="457200" y="5930720"/>
            <a:ext cx="8229599" cy="165279"/>
            <a:chOff x="457199" y="5791200"/>
            <a:chExt cx="3193257" cy="152400"/>
          </a:xfrm>
        </p:grpSpPr>
        <p:cxnSp>
          <p:nvCxnSpPr>
            <p:cNvPr id="35"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6"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
        <p:nvSpPr>
          <p:cNvPr id="23" name="Rectangle 11"/>
          <p:cNvSpPr>
            <a:spLocks noChangeArrowheads="1"/>
          </p:cNvSpPr>
          <p:nvPr/>
        </p:nvSpPr>
        <p:spPr bwMode="auto">
          <a:xfrm>
            <a:off x="685800" y="4724400"/>
            <a:ext cx="3581400" cy="1219200"/>
          </a:xfrm>
          <a:prstGeom prst="rect">
            <a:avLst/>
          </a:prstGeom>
          <a:noFill/>
          <a:ln>
            <a:noFill/>
          </a:ln>
          <a:effectLst/>
          <a:extLst>
            <a:ext uri="{909E8E84-426E-40DD-AFC4-6F175D3DCCD1}">
              <a14:hiddenFill xmlns:a14="http://schemas.microsoft.com/office/drawing/2010/main">
                <a:solidFill>
                  <a:srgbClr val="F7F4E8"/>
                </a:solidFill>
              </a14:hiddenFill>
            </a:ext>
            <a:ext uri="{91240B29-F687-4F45-9708-019B960494DF}">
              <a14:hiddenLine xmlns:a14="http://schemas.microsoft.com/office/drawing/2010/main" w="9525">
                <a:solidFill>
                  <a:srgbClr val="F1E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400" dirty="0">
                <a:latin typeface="Arial" panose="020B0604020202020204" pitchFamily="34" charset="0"/>
              </a:rPr>
              <a:t>When a firm’s production process exhibits constant returns to scale as shown by a movement along line 0</a:t>
            </a:r>
            <a:r>
              <a:rPr lang="en-US" sz="1400" i="1" dirty="0">
                <a:latin typeface="Arial" panose="020B0604020202020204" pitchFamily="34" charset="0"/>
              </a:rPr>
              <a:t>A</a:t>
            </a:r>
            <a:r>
              <a:rPr lang="en-US" sz="1400" dirty="0">
                <a:latin typeface="Arial" panose="020B0604020202020204" pitchFamily="34" charset="0"/>
              </a:rPr>
              <a:t> in part </a:t>
            </a:r>
            <a:r>
              <a:rPr lang="en-US" sz="1400" b="1" dirty="0">
                <a:latin typeface="Arial" panose="020B0604020202020204" pitchFamily="34" charset="0"/>
              </a:rPr>
              <a:t>(a), </a:t>
            </a:r>
            <a:r>
              <a:rPr lang="en-US" sz="1400" dirty="0">
                <a:latin typeface="Arial" panose="020B0604020202020204" pitchFamily="34" charset="0"/>
              </a:rPr>
              <a:t>the isoquants are equally spaced as output increases proportionally.</a:t>
            </a:r>
            <a:endParaRPr lang="en-US" sz="1400" dirty="0">
              <a:latin typeface="Arial" panose="020B0604020202020204" pitchFamily="34" charset="0"/>
            </a:endParaRPr>
          </a:p>
        </p:txBody>
      </p:sp>
      <p:sp>
        <p:nvSpPr>
          <p:cNvPr id="24" name="Rectangle 14"/>
          <p:cNvSpPr>
            <a:spLocks noChangeArrowheads="1"/>
          </p:cNvSpPr>
          <p:nvPr/>
        </p:nvSpPr>
        <p:spPr bwMode="auto">
          <a:xfrm>
            <a:off x="4876800" y="4724400"/>
            <a:ext cx="3276600" cy="1066800"/>
          </a:xfrm>
          <a:prstGeom prst="rect">
            <a:avLst/>
          </a:prstGeom>
          <a:noFill/>
          <a:ln>
            <a:noFill/>
          </a:ln>
          <a:effectLst/>
          <a:extLst>
            <a:ext uri="{909E8E84-426E-40DD-AFC4-6F175D3DCCD1}">
              <a14:hiddenFill xmlns:a14="http://schemas.microsoft.com/office/drawing/2010/main">
                <a:solidFill>
                  <a:srgbClr val="F7F4E8"/>
                </a:solidFill>
              </a14:hiddenFill>
            </a:ext>
            <a:ext uri="{91240B29-F687-4F45-9708-019B960494DF}">
              <a14:hiddenLine xmlns:a14="http://schemas.microsoft.com/office/drawing/2010/main" w="9525">
                <a:solidFill>
                  <a:srgbClr val="F1E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400" dirty="0">
                <a:latin typeface="Arial" panose="020B0604020202020204" pitchFamily="34" charset="0"/>
              </a:rPr>
              <a:t>However, when there are increasing returns to scale as shown in </a:t>
            </a:r>
            <a:r>
              <a:rPr lang="en-US" sz="1400" b="1" dirty="0">
                <a:latin typeface="Arial" panose="020B0604020202020204" pitchFamily="34" charset="0"/>
              </a:rPr>
              <a:t>(b),</a:t>
            </a:r>
            <a:r>
              <a:rPr lang="en-US" sz="1400" dirty="0">
                <a:latin typeface="Arial" panose="020B0604020202020204" pitchFamily="34" charset="0"/>
              </a:rPr>
              <a:t> the isoquants move closer together as inputs are increased along the line.</a:t>
            </a:r>
            <a:endParaRPr lang="en-US" sz="1400" dirty="0">
              <a:latin typeface="Arial" panose="020B0604020202020204" pitchFamily="34" charset="0"/>
            </a:endParaRPr>
          </a:p>
        </p:txBody>
      </p:sp>
      <p:pic>
        <p:nvPicPr>
          <p:cNvPr id="25" name="Picture 18" descr="fi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24000"/>
            <a:ext cx="33909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524000"/>
            <a:ext cx="33909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4" descr="fig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524000"/>
            <a:ext cx="33909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5" descr="fig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524000"/>
            <a:ext cx="33909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7" descr="fig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 y="1524000"/>
            <a:ext cx="33909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9" descr="fig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1524000"/>
            <a:ext cx="33909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0" descr="fig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 y="1524000"/>
            <a:ext cx="33909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descr="fig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1524000"/>
            <a:ext cx="31242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32" descr="fig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1524000"/>
            <a:ext cx="31242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3" descr="fig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1524000"/>
            <a:ext cx="31242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4" descr="fig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1524000"/>
            <a:ext cx="31242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5" descr="fig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9600" y="1524000"/>
            <a:ext cx="31242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6" descr="fig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600" y="1524000"/>
            <a:ext cx="31242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7" descr="fig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9600" y="1524000"/>
            <a:ext cx="31242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8" descr="fig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 y="1524000"/>
            <a:ext cx="3390900" cy="319087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400521" y="695088"/>
            <a:ext cx="138308" cy="5705712"/>
            <a:chOff x="400521" y="695088"/>
            <a:chExt cx="138308" cy="5705712"/>
          </a:xfrm>
        </p:grpSpPr>
        <p:grpSp>
          <p:nvGrpSpPr>
            <p:cNvPr id="52" name="Group 51"/>
            <p:cNvGrpSpPr/>
            <p:nvPr/>
          </p:nvGrpSpPr>
          <p:grpSpPr bwMode="auto">
            <a:xfrm>
              <a:off x="418158" y="695088"/>
              <a:ext cx="120671" cy="5705712"/>
              <a:chOff x="3574256" y="2209800"/>
              <a:chExt cx="152400" cy="4114800"/>
            </a:xfrm>
          </p:grpSpPr>
          <p:cxnSp>
            <p:nvCxnSpPr>
              <p:cNvPr id="54"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55" name="Straight Connector 54"/>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cxnSp>
          <p:nvCxnSpPr>
            <p:cNvPr id="53" name="Straight Connector 52"/>
            <p:cNvCxnSpPr/>
            <p:nvPr/>
          </p:nvCxnSpPr>
          <p:spPr bwMode="auto">
            <a:xfrm>
              <a:off x="400521" y="6400800"/>
              <a:ext cx="132879" cy="0"/>
            </a:xfrm>
            <a:prstGeom prst="line">
              <a:avLst/>
            </a:prstGeom>
            <a:noFill/>
            <a:ln w="25400" cap="flat" cmpd="sng" algn="ctr">
              <a:solidFill>
                <a:srgbClr val="00AB4E"/>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up)">
                                      <p:cBhvr>
                                        <p:cTn id="15" dur="500"/>
                                        <p:tgtEl>
                                          <p:spTgt spid="5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000"/>
                                        <p:tgtEl>
                                          <p:spTgt spid="25"/>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1000"/>
                                        <p:tgtEl>
                                          <p:spTgt spid="37"/>
                                        </p:tgtEl>
                                      </p:cBhvr>
                                    </p:animEffect>
                                  </p:childTnLst>
                                </p:cTn>
                              </p:par>
                            </p:childTnLst>
                          </p:cTn>
                        </p:par>
                        <p:par>
                          <p:cTn id="28" fill="hold">
                            <p:stCondLst>
                              <p:cond delay="4000"/>
                            </p:stCondLst>
                            <p:childTnLst>
                              <p:par>
                                <p:cTn id="29" presetID="22" presetClass="entr" presetSubtype="8"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1000"/>
                                        <p:tgtEl>
                                          <p:spTgt spid="38"/>
                                        </p:tgtEl>
                                      </p:cBhvr>
                                    </p:animEffect>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1000"/>
                                        <p:tgtEl>
                                          <p:spTgt spid="39"/>
                                        </p:tgtEl>
                                      </p:cBhvr>
                                    </p:animEffect>
                                  </p:childTnLst>
                                </p:cTn>
                              </p:par>
                            </p:childTnLst>
                          </p:cTn>
                        </p:par>
                        <p:par>
                          <p:cTn id="36" fill="hold">
                            <p:stCondLst>
                              <p:cond delay="6000"/>
                            </p:stCondLst>
                            <p:childTnLst>
                              <p:par>
                                <p:cTn id="37" presetID="22" presetClass="entr" presetSubtype="8"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left)">
                                      <p:cBhvr>
                                        <p:cTn id="39" dur="1000"/>
                                        <p:tgtEl>
                                          <p:spTgt spid="40"/>
                                        </p:tgtEl>
                                      </p:cBhvr>
                                    </p:animEffect>
                                  </p:childTnLst>
                                </p:cTn>
                              </p:par>
                            </p:childTnLst>
                          </p:cTn>
                        </p:par>
                        <p:par>
                          <p:cTn id="40" fill="hold">
                            <p:stCondLst>
                              <p:cond delay="7000"/>
                            </p:stCondLst>
                            <p:childTnLst>
                              <p:par>
                                <p:cTn id="41" presetID="22" presetClass="entr" presetSubtype="8"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1000"/>
                                        <p:tgtEl>
                                          <p:spTgt spid="41"/>
                                        </p:tgtEl>
                                      </p:cBhvr>
                                    </p:animEffect>
                                  </p:childTnLst>
                                </p:cTn>
                              </p:par>
                            </p:childTnLst>
                          </p:cTn>
                        </p:par>
                        <p:par>
                          <p:cTn id="44" fill="hold">
                            <p:stCondLst>
                              <p:cond delay="8000"/>
                            </p:stCondLst>
                            <p:childTnLst>
                              <p:par>
                                <p:cTn id="45" presetID="22" presetClass="entr" presetSubtype="8"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left)">
                                      <p:cBhvr>
                                        <p:cTn id="47" dur="1000"/>
                                        <p:tgtEl>
                                          <p:spTgt spid="42"/>
                                        </p:tgtEl>
                                      </p:cBhvr>
                                    </p:animEffect>
                                  </p:childTnLst>
                                </p:cTn>
                              </p:par>
                            </p:childTnLst>
                          </p:cTn>
                        </p:par>
                        <p:par>
                          <p:cTn id="48" fill="hold">
                            <p:stCondLst>
                              <p:cond delay="9000"/>
                            </p:stCondLst>
                            <p:childTnLst>
                              <p:par>
                                <p:cTn id="49" presetID="22" presetClass="entr" presetSubtype="8" fill="hold" grpId="0" nodeType="after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animEffect transition="in" filter="wipe(left)">
                                      <p:cBhvr>
                                        <p:cTn id="51" dur="500"/>
                                        <p:tgtEl>
                                          <p:spTgt spid="23">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500"/>
                                        <p:tgtEl>
                                          <p:spTgt spid="43"/>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1000"/>
                                        <p:tgtEl>
                                          <p:spTgt spid="44"/>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left)">
                                      <p:cBhvr>
                                        <p:cTn id="64" dur="1000"/>
                                        <p:tgtEl>
                                          <p:spTgt spid="45"/>
                                        </p:tgtEl>
                                      </p:cBhvr>
                                    </p:animEffect>
                                  </p:childTnLst>
                                </p:cTn>
                              </p:par>
                            </p:childTnLst>
                          </p:cTn>
                        </p:par>
                        <p:par>
                          <p:cTn id="65" fill="hold">
                            <p:stCondLst>
                              <p:cond delay="2500"/>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1000"/>
                                        <p:tgtEl>
                                          <p:spTgt spid="46"/>
                                        </p:tgtEl>
                                      </p:cBhvr>
                                    </p:animEffect>
                                  </p:childTnLst>
                                </p:cTn>
                              </p:par>
                            </p:childTnLst>
                          </p:cTn>
                        </p:par>
                        <p:par>
                          <p:cTn id="69" fill="hold">
                            <p:stCondLst>
                              <p:cond delay="3500"/>
                            </p:stCondLst>
                            <p:childTnLst>
                              <p:par>
                                <p:cTn id="70" presetID="22" presetClass="entr" presetSubtype="8" fill="hold"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1000"/>
                                        <p:tgtEl>
                                          <p:spTgt spid="47"/>
                                        </p:tgtEl>
                                      </p:cBhvr>
                                    </p:animEffect>
                                  </p:childTnLst>
                                </p:cTn>
                              </p:par>
                            </p:childTnLst>
                          </p:cTn>
                        </p:par>
                        <p:par>
                          <p:cTn id="73" fill="hold">
                            <p:stCondLst>
                              <p:cond delay="4500"/>
                            </p:stCondLst>
                            <p:childTnLst>
                              <p:par>
                                <p:cTn id="74" presetID="22" presetClass="entr" presetSubtype="8" fill="hold" nodeType="after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1000"/>
                                        <p:tgtEl>
                                          <p:spTgt spid="48"/>
                                        </p:tgtEl>
                                      </p:cBhvr>
                                    </p:animEffect>
                                  </p:childTnLst>
                                </p:cTn>
                              </p:par>
                            </p:childTnLst>
                          </p:cTn>
                        </p:par>
                        <p:par>
                          <p:cTn id="77" fill="hold">
                            <p:stCondLst>
                              <p:cond delay="5500"/>
                            </p:stCondLst>
                            <p:childTnLst>
                              <p:par>
                                <p:cTn id="78" presetID="22" presetClass="entr" presetSubtype="8"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left)">
                                      <p:cBhvr>
                                        <p:cTn id="80" dur="1000"/>
                                        <p:tgtEl>
                                          <p:spTgt spid="49"/>
                                        </p:tgtEl>
                                      </p:cBhvr>
                                    </p:animEffect>
                                  </p:childTnLst>
                                </p:cTn>
                              </p:par>
                            </p:childTnLst>
                          </p:cTn>
                        </p:par>
                        <p:par>
                          <p:cTn id="81" fill="hold">
                            <p:stCondLst>
                              <p:cond delay="6500"/>
                            </p:stCondLst>
                            <p:childTnLst>
                              <p:par>
                                <p:cTn id="82" presetID="22" presetClass="entr" presetSubtype="8" fill="hold" grpId="0" nodeType="afterEffect">
                                  <p:stCondLst>
                                    <p:cond delay="0"/>
                                  </p:stCondLst>
                                  <p:childTnLst>
                                    <p:set>
                                      <p:cBhvr>
                                        <p:cTn id="83" dur="1" fill="hold">
                                          <p:stCondLst>
                                            <p:cond delay="0"/>
                                          </p:stCondLst>
                                        </p:cTn>
                                        <p:tgtEl>
                                          <p:spTgt spid="24">
                                            <p:txEl>
                                              <p:pRg st="0" end="0"/>
                                            </p:txEl>
                                          </p:spTgt>
                                        </p:tgtEl>
                                        <p:attrNameLst>
                                          <p:attrName>style.visibility</p:attrName>
                                        </p:attrNameLst>
                                      </p:cBhvr>
                                      <p:to>
                                        <p:strVal val="visible"/>
                                      </p:to>
                                    </p:set>
                                    <p:animEffect transition="in" filter="wipe(left)">
                                      <p:cBhvr>
                                        <p:cTn id="84" dur="500"/>
                                        <p:tgtEl>
                                          <p:spTgt spid="24">
                                            <p:txEl>
                                              <p:pRg st="0" end="0"/>
                                            </p:txEl>
                                          </p:spTgt>
                                        </p:tgtEl>
                                      </p:cBhvr>
                                    </p:animEffect>
                                  </p:childTnLst>
                                </p:cTn>
                              </p:par>
                            </p:childTnLst>
                          </p:cTn>
                        </p:par>
                        <p:par>
                          <p:cTn id="85" fill="hold">
                            <p:stCondLst>
                              <p:cond delay="7000"/>
                            </p:stCondLst>
                            <p:childTnLst>
                              <p:par>
                                <p:cTn id="86" presetID="22" presetClass="entr" presetSubtype="2"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right)">
                                      <p:cBhvr>
                                        <p:cTn id="8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23" grpId="0" build="p"/>
      <p:bldP spid="2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2"/>
          <p:cNvSpPr txBox="1">
            <a:spLocks noChangeArrowheads="1"/>
          </p:cNvSpPr>
          <p:nvPr/>
        </p:nvSpPr>
        <p:spPr bwMode="auto">
          <a:xfrm>
            <a:off x="457200" y="1"/>
            <a:ext cx="73751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Describing Returns to Scale</a:t>
            </a:r>
            <a:endParaRPr lang="en-US" sz="2000" b="1" dirty="0">
              <a:solidFill>
                <a:srgbClr val="950057"/>
              </a:solidFill>
              <a:latin typeface="Arial" panose="020B0604020202020204" pitchFamily="34" charset="0"/>
            </a:endParaRPr>
          </a:p>
        </p:txBody>
      </p:sp>
      <p:sp>
        <p:nvSpPr>
          <p:cNvPr id="2" name="Rectangle 1"/>
          <p:cNvSpPr/>
          <p:nvPr/>
        </p:nvSpPr>
        <p:spPr>
          <a:xfrm>
            <a:off x="457200" y="914400"/>
            <a:ext cx="8229600" cy="4801314"/>
          </a:xfrm>
          <a:prstGeom prst="rect">
            <a:avLst/>
          </a:prstGeom>
        </p:spPr>
        <p:txBody>
          <a:bodyPr wrap="square">
            <a:spAutoFit/>
          </a:bodyPr>
          <a:lstStyle/>
          <a:p>
            <a:r>
              <a:rPr lang="en-US" dirty="0">
                <a:latin typeface="+mn-lt"/>
              </a:rPr>
              <a:t>Returns to scale need not be uniform across all possible levels </a:t>
            </a:r>
            <a:r>
              <a:rPr lang="en-US" dirty="0" smtClean="0">
                <a:latin typeface="+mn-lt"/>
              </a:rPr>
              <a:t>of</a:t>
            </a:r>
            <a:br>
              <a:rPr lang="en-US" dirty="0" smtClean="0">
                <a:latin typeface="+mn-lt"/>
              </a:rPr>
            </a:br>
            <a:r>
              <a:rPr lang="en-US" dirty="0" smtClean="0">
                <a:latin typeface="+mn-lt"/>
              </a:rPr>
              <a:t>output</a:t>
            </a:r>
            <a:r>
              <a:rPr lang="en-US" dirty="0">
                <a:latin typeface="+mn-lt"/>
              </a:rPr>
              <a:t>. </a:t>
            </a:r>
            <a:r>
              <a:rPr lang="en-US" dirty="0" smtClean="0">
                <a:latin typeface="+mn-lt"/>
              </a:rPr>
              <a:t>For example</a:t>
            </a:r>
            <a:r>
              <a:rPr lang="en-US" dirty="0">
                <a:latin typeface="+mn-lt"/>
              </a:rPr>
              <a:t>, at lower levels of output, the firm could have increasing returns </a:t>
            </a:r>
            <a:r>
              <a:rPr lang="en-US" dirty="0" smtClean="0">
                <a:latin typeface="+mn-lt"/>
              </a:rPr>
              <a:t>to scale</a:t>
            </a:r>
            <a:r>
              <a:rPr lang="en-US" dirty="0">
                <a:latin typeface="+mn-lt"/>
              </a:rPr>
              <a:t>, but constant and eventually decreasing returns at higher levels of </a:t>
            </a:r>
            <a:r>
              <a:rPr lang="en-US" dirty="0" smtClean="0">
                <a:latin typeface="+mn-lt"/>
              </a:rPr>
              <a:t>output.</a:t>
            </a:r>
            <a:endParaRPr lang="en-US" dirty="0" smtClean="0">
              <a:latin typeface="+mn-lt"/>
            </a:endParaRPr>
          </a:p>
          <a:p>
            <a:endParaRPr lang="en-US" dirty="0">
              <a:latin typeface="+mn-lt"/>
            </a:endParaRPr>
          </a:p>
          <a:p>
            <a:r>
              <a:rPr lang="en-US" dirty="0" smtClean="0">
                <a:latin typeface="+mn-lt"/>
              </a:rPr>
              <a:t>In </a:t>
            </a:r>
            <a:r>
              <a:rPr lang="en-US" dirty="0">
                <a:latin typeface="+mn-lt"/>
              </a:rPr>
              <a:t>Figure 6.10 (a), </a:t>
            </a:r>
            <a:r>
              <a:rPr lang="en-US" dirty="0" smtClean="0">
                <a:latin typeface="+mn-lt"/>
              </a:rPr>
              <a:t>the firm’s production function exhibits constant returns.  Twice </a:t>
            </a:r>
            <a:r>
              <a:rPr lang="en-US" dirty="0">
                <a:latin typeface="+mn-lt"/>
              </a:rPr>
              <a:t>as much of both inputs </a:t>
            </a:r>
            <a:r>
              <a:rPr lang="en-US" dirty="0" smtClean="0">
                <a:latin typeface="+mn-lt"/>
              </a:rPr>
              <a:t>is needed </a:t>
            </a:r>
            <a:r>
              <a:rPr lang="en-US" dirty="0">
                <a:latin typeface="+mn-lt"/>
              </a:rPr>
              <a:t>to produce 20 units, and three times as much is needed to produce 30 </a:t>
            </a:r>
            <a:r>
              <a:rPr lang="en-US" dirty="0" smtClean="0">
                <a:latin typeface="+mn-lt"/>
              </a:rPr>
              <a:t>units.</a:t>
            </a:r>
            <a:endParaRPr lang="en-US" dirty="0" smtClean="0">
              <a:latin typeface="+mn-lt"/>
            </a:endParaRPr>
          </a:p>
          <a:p>
            <a:endParaRPr lang="en-US" dirty="0" smtClean="0">
              <a:latin typeface="+mn-lt"/>
            </a:endParaRPr>
          </a:p>
          <a:p>
            <a:r>
              <a:rPr lang="en-US" dirty="0" smtClean="0">
                <a:latin typeface="+mn-lt"/>
              </a:rPr>
              <a:t>In </a:t>
            </a:r>
            <a:r>
              <a:rPr lang="en-US" dirty="0">
                <a:latin typeface="+mn-lt"/>
              </a:rPr>
              <a:t>Figure 6.10 (b), the firm’s production function exhibits increasing </a:t>
            </a:r>
            <a:r>
              <a:rPr lang="en-US" dirty="0" smtClean="0">
                <a:latin typeface="+mn-lt"/>
              </a:rPr>
              <a:t>returns to </a:t>
            </a:r>
            <a:r>
              <a:rPr lang="en-US" dirty="0">
                <a:latin typeface="+mn-lt"/>
              </a:rPr>
              <a:t>scale. </a:t>
            </a:r>
            <a:r>
              <a:rPr lang="en-US" i="1" dirty="0" smtClean="0">
                <a:latin typeface="+mn-lt"/>
              </a:rPr>
              <a:t>Less </a:t>
            </a:r>
            <a:r>
              <a:rPr lang="en-US" dirty="0">
                <a:latin typeface="+mn-lt"/>
              </a:rPr>
              <a:t>than twice the amount of both inputs is </a:t>
            </a:r>
            <a:r>
              <a:rPr lang="en-US" dirty="0" smtClean="0">
                <a:latin typeface="+mn-lt"/>
              </a:rPr>
              <a:t>needed to </a:t>
            </a:r>
            <a:r>
              <a:rPr lang="en-US" dirty="0">
                <a:latin typeface="+mn-lt"/>
              </a:rPr>
              <a:t>increase production from 10 units to 20; substantially less than three </a:t>
            </a:r>
            <a:r>
              <a:rPr lang="en-US" dirty="0" smtClean="0">
                <a:latin typeface="+mn-lt"/>
              </a:rPr>
              <a:t>times the </a:t>
            </a:r>
            <a:r>
              <a:rPr lang="en-US" dirty="0">
                <a:latin typeface="+mn-lt"/>
              </a:rPr>
              <a:t>inputs are needed to produce 30 units. </a:t>
            </a:r>
            <a:endParaRPr lang="en-US" dirty="0" smtClean="0">
              <a:latin typeface="+mn-lt"/>
            </a:endParaRPr>
          </a:p>
          <a:p>
            <a:endParaRPr lang="en-US" dirty="0">
              <a:latin typeface="+mn-lt"/>
            </a:endParaRPr>
          </a:p>
          <a:p>
            <a:r>
              <a:rPr lang="en-US" dirty="0" smtClean="0">
                <a:latin typeface="+mn-lt"/>
              </a:rPr>
              <a:t>Returns </a:t>
            </a:r>
            <a:r>
              <a:rPr lang="en-US" dirty="0">
                <a:latin typeface="+mn-lt"/>
              </a:rPr>
              <a:t>to scale vary considerably across firms and industries. Other </a:t>
            </a:r>
            <a:r>
              <a:rPr lang="en-US" dirty="0" smtClean="0">
                <a:latin typeface="+mn-lt"/>
              </a:rPr>
              <a:t>things being </a:t>
            </a:r>
            <a:r>
              <a:rPr lang="en-US" dirty="0">
                <a:latin typeface="+mn-lt"/>
              </a:rPr>
              <a:t>equal, the greater the returns to scale, the larger the firms in an industry </a:t>
            </a:r>
            <a:r>
              <a:rPr lang="en-US" dirty="0" smtClean="0">
                <a:latin typeface="+mn-lt"/>
              </a:rPr>
              <a:t>are likely </a:t>
            </a:r>
            <a:r>
              <a:rPr lang="en-US" dirty="0">
                <a:latin typeface="+mn-lt"/>
              </a:rPr>
              <a:t>to be</a:t>
            </a:r>
            <a:r>
              <a:rPr lang="en-US" dirty="0" smtClean="0">
                <a:latin typeface="+mn-lt"/>
              </a:rPr>
              <a:t>.</a:t>
            </a:r>
            <a:endParaRPr lang="en-US" dirty="0"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wipe(left)">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ldLvl="2"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612" name="Rectangle 52"/>
          <p:cNvSpPr>
            <a:spLocks noGrp="1" noChangeArrowheads="1"/>
          </p:cNvSpPr>
          <p:nvPr>
            <p:ph type="body" idx="4294967295"/>
          </p:nvPr>
        </p:nvSpPr>
        <p:spPr bwMode="auto">
          <a:xfrm>
            <a:off x="457200" y="1027113"/>
            <a:ext cx="3581400" cy="420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sz="2000" b="1" dirty="0">
                <a:solidFill>
                  <a:srgbClr val="950057"/>
                </a:solidFill>
              </a:rPr>
              <a:t>Why Do Firms Exist?</a:t>
            </a:r>
            <a:endParaRPr lang="en-US" sz="2000" b="1" dirty="0" smtClean="0">
              <a:solidFill>
                <a:srgbClr val="950057"/>
              </a:solidFill>
            </a:endParaRPr>
          </a:p>
        </p:txBody>
      </p:sp>
      <p:sp>
        <p:nvSpPr>
          <p:cNvPr id="20" name="Rectangle 4"/>
          <p:cNvSpPr txBox="1">
            <a:spLocks noChangeArrowheads="1"/>
          </p:cNvSpPr>
          <p:nvPr/>
        </p:nvSpPr>
        <p:spPr bwMode="auto">
          <a:xfrm>
            <a:off x="1295400" y="198438"/>
            <a:ext cx="7315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4191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r>
              <a:rPr lang="en-US" sz="2800" b="1" dirty="0">
                <a:solidFill>
                  <a:srgbClr val="008FD0"/>
                </a:solidFill>
                <a:latin typeface="Arial" panose="020B0604020202020204" pitchFamily="34" charset="0"/>
              </a:rPr>
              <a:t>Firms and </a:t>
            </a:r>
            <a:r>
              <a:rPr lang="en-US" sz="2800" b="1" dirty="0" smtClean="0">
                <a:solidFill>
                  <a:srgbClr val="008FD0"/>
                </a:solidFill>
                <a:latin typeface="Arial" panose="020B0604020202020204" pitchFamily="34" charset="0"/>
              </a:rPr>
              <a:t>Their </a:t>
            </a:r>
            <a:r>
              <a:rPr lang="en-US" sz="2800" b="1" dirty="0">
                <a:solidFill>
                  <a:srgbClr val="008FD0"/>
                </a:solidFill>
                <a:latin typeface="Arial" panose="020B0604020202020204" pitchFamily="34" charset="0"/>
              </a:rPr>
              <a:t>Production Decisions</a:t>
            </a:r>
            <a:endParaRPr lang="en-US" sz="2800" b="1" dirty="0">
              <a:solidFill>
                <a:srgbClr val="008FD0"/>
              </a:solidFill>
              <a:latin typeface="Arial" panose="020B0604020202020204" pitchFamily="34" charset="0"/>
            </a:endParaRPr>
          </a:p>
        </p:txBody>
      </p:sp>
      <p:sp>
        <p:nvSpPr>
          <p:cNvPr id="21" name="Rectangle 6"/>
          <p:cNvSpPr>
            <a:spLocks noChangeArrowheads="1"/>
          </p:cNvSpPr>
          <p:nvPr/>
        </p:nvSpPr>
        <p:spPr bwMode="auto">
          <a:xfrm>
            <a:off x="457200" y="198438"/>
            <a:ext cx="838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b="1" dirty="0" smtClean="0">
                <a:solidFill>
                  <a:srgbClr val="008FD0"/>
                </a:solidFill>
                <a:latin typeface="Arial" panose="020B0604020202020204" pitchFamily="34" charset="0"/>
              </a:rPr>
              <a:t>6.1</a:t>
            </a:r>
            <a:endParaRPr lang="en-US" sz="2800" b="1" dirty="0">
              <a:solidFill>
                <a:srgbClr val="008FD0"/>
              </a:solidFill>
              <a:latin typeface="Arial" panose="020B0604020202020204" pitchFamily="34" charset="0"/>
            </a:endParaRPr>
          </a:p>
        </p:txBody>
      </p:sp>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466725" y="1661279"/>
            <a:ext cx="7467600" cy="3139321"/>
          </a:xfrm>
          <a:prstGeom prst="rect">
            <a:avLst/>
          </a:prstGeom>
          <a:noFill/>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r>
              <a:rPr lang="en-US" dirty="0">
                <a:latin typeface="+mn-lt"/>
              </a:rPr>
              <a:t>Firms offer a means of </a:t>
            </a:r>
            <a:r>
              <a:rPr lang="en-US" i="1" dirty="0">
                <a:latin typeface="+mn-lt"/>
              </a:rPr>
              <a:t>coordination </a:t>
            </a:r>
            <a:r>
              <a:rPr lang="en-US" dirty="0">
                <a:latin typeface="+mn-lt"/>
              </a:rPr>
              <a:t>that is extremely important and would </a:t>
            </a:r>
            <a:r>
              <a:rPr lang="en-US" dirty="0" smtClean="0">
                <a:latin typeface="+mn-lt"/>
              </a:rPr>
              <a:t>be sorely </a:t>
            </a:r>
            <a:r>
              <a:rPr lang="en-US" dirty="0">
                <a:latin typeface="+mn-lt"/>
              </a:rPr>
              <a:t>missing if workers operated independently</a:t>
            </a:r>
            <a:r>
              <a:rPr lang="en-US" dirty="0" smtClean="0">
                <a:latin typeface="+mn-lt"/>
              </a:rPr>
              <a:t>.</a:t>
            </a:r>
            <a:endParaRPr lang="en-US" dirty="0" smtClean="0">
              <a:latin typeface="+mn-lt"/>
            </a:endParaRPr>
          </a:p>
          <a:p>
            <a:endParaRPr lang="en-US" dirty="0">
              <a:latin typeface="+mn-lt"/>
            </a:endParaRPr>
          </a:p>
          <a:p>
            <a:r>
              <a:rPr lang="en-US" dirty="0">
                <a:latin typeface="+mn-lt"/>
              </a:rPr>
              <a:t>Firms eliminate the need </a:t>
            </a:r>
            <a:r>
              <a:rPr lang="en-US" dirty="0" smtClean="0">
                <a:latin typeface="+mn-lt"/>
              </a:rPr>
              <a:t>for every </a:t>
            </a:r>
            <a:r>
              <a:rPr lang="en-US" dirty="0">
                <a:latin typeface="+mn-lt"/>
              </a:rPr>
              <a:t>worker to negotiate every task that he or she will perform, and </a:t>
            </a:r>
            <a:r>
              <a:rPr lang="en-US" dirty="0" smtClean="0">
                <a:latin typeface="+mn-lt"/>
              </a:rPr>
              <a:t>bargain over </a:t>
            </a:r>
            <a:r>
              <a:rPr lang="en-US" dirty="0">
                <a:latin typeface="+mn-lt"/>
              </a:rPr>
              <a:t>the fees that will be paid for those tasks. </a:t>
            </a:r>
            <a:endParaRPr lang="en-US" dirty="0" smtClean="0">
              <a:latin typeface="+mn-lt"/>
            </a:endParaRPr>
          </a:p>
          <a:p>
            <a:endParaRPr lang="en-US" dirty="0">
              <a:latin typeface="+mn-lt"/>
            </a:endParaRPr>
          </a:p>
          <a:p>
            <a:r>
              <a:rPr lang="en-US" dirty="0" smtClean="0">
                <a:latin typeface="+mn-lt"/>
              </a:rPr>
              <a:t>Firms </a:t>
            </a:r>
            <a:r>
              <a:rPr lang="en-US" dirty="0">
                <a:latin typeface="+mn-lt"/>
              </a:rPr>
              <a:t>can avoid this kind of </a:t>
            </a:r>
            <a:r>
              <a:rPr lang="en-US" dirty="0" smtClean="0">
                <a:latin typeface="+mn-lt"/>
              </a:rPr>
              <a:t>bargaining by </a:t>
            </a:r>
            <a:r>
              <a:rPr lang="en-US" dirty="0">
                <a:latin typeface="+mn-lt"/>
              </a:rPr>
              <a:t>having managers that </a:t>
            </a:r>
            <a:r>
              <a:rPr lang="en-US" i="1" dirty="0">
                <a:latin typeface="+mn-lt"/>
              </a:rPr>
              <a:t>direct the production of salaried </a:t>
            </a:r>
            <a:r>
              <a:rPr lang="en-US" i="1" dirty="0" smtClean="0">
                <a:latin typeface="+mn-lt"/>
              </a:rPr>
              <a:t>workers</a:t>
            </a:r>
            <a:r>
              <a:rPr lang="en-US" dirty="0" smtClean="0">
                <a:latin typeface="+mn-lt"/>
              </a:rPr>
              <a:t>—they tell </a:t>
            </a:r>
            <a:r>
              <a:rPr lang="en-US" dirty="0">
                <a:latin typeface="+mn-lt"/>
              </a:rPr>
              <a:t>workers what to do and when to do it, and the workers (as well as the </a:t>
            </a:r>
            <a:r>
              <a:rPr lang="en-US" dirty="0" smtClean="0">
                <a:latin typeface="+mn-lt"/>
              </a:rPr>
              <a:t>managers themselves</a:t>
            </a:r>
            <a:r>
              <a:rPr lang="en-US" dirty="0">
                <a:latin typeface="+mn-lt"/>
              </a:rPr>
              <a:t>) are simply paid a weekly or monthly salary.</a:t>
            </a:r>
            <a:endParaRPr lang="en-US" dirty="0"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78612">
                                            <p:txEl>
                                              <p:pRg st="0" end="0"/>
                                            </p:txEl>
                                          </p:spTgt>
                                        </p:tgtEl>
                                        <p:attrNameLst>
                                          <p:attrName>style.visibility</p:attrName>
                                        </p:attrNameLst>
                                      </p:cBhvr>
                                      <p:to>
                                        <p:strVal val="visible"/>
                                      </p:to>
                                    </p:set>
                                    <p:animEffect transition="in" filter="wipe(left)">
                                      <p:cBhvr>
                                        <p:cTn id="15" dur="500"/>
                                        <p:tgtEl>
                                          <p:spTgt spid="578612">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Effect transition="in" filter="wipe(left)">
                                      <p:cBhvr>
                                        <p:cTn id="19" dur="500"/>
                                        <p:tgtEl>
                                          <p:spTgt spid="3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
                                            <p:txEl>
                                              <p:pRg st="2" end="2"/>
                                            </p:txEl>
                                          </p:spTgt>
                                        </p:tgtEl>
                                        <p:attrNameLst>
                                          <p:attrName>style.visibility</p:attrName>
                                        </p:attrNameLst>
                                      </p:cBhvr>
                                      <p:to>
                                        <p:strVal val="visible"/>
                                      </p:to>
                                    </p:set>
                                    <p:animEffect transition="in" filter="wipe(left)">
                                      <p:cBhvr>
                                        <p:cTn id="24" dur="500"/>
                                        <p:tgtEl>
                                          <p:spTgt spid="3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
                                            <p:txEl>
                                              <p:pRg st="4" end="4"/>
                                            </p:txEl>
                                          </p:spTgt>
                                        </p:tgtEl>
                                        <p:attrNameLst>
                                          <p:attrName>style.visibility</p:attrName>
                                        </p:attrNameLst>
                                      </p:cBhvr>
                                      <p:to>
                                        <p:strVal val="visible"/>
                                      </p:to>
                                    </p:set>
                                    <p:animEffect transition="in" filter="wipe(left)">
                                      <p:cBhvr>
                                        <p:cTn id="29"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12" grpId="0" build="p"/>
      <p:bldP spid="20" grpId="0"/>
      <p:bldP spid="21" grpId="0"/>
      <p:bldP spid="30"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3"/>
          <p:cNvSpPr>
            <a:spLocks noChangeArrowheads="1"/>
          </p:cNvSpPr>
          <p:nvPr/>
        </p:nvSpPr>
        <p:spPr bwMode="auto">
          <a:xfrm>
            <a:off x="0" y="0"/>
            <a:ext cx="9144000" cy="6553200"/>
          </a:xfrm>
          <a:prstGeom prst="rect">
            <a:avLst/>
          </a:prstGeom>
          <a:solidFill>
            <a:srgbClr val="FFF2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dirty="0"/>
          </a:p>
        </p:txBody>
      </p:sp>
      <p:sp>
        <p:nvSpPr>
          <p:cNvPr id="11" name="TextBox 10"/>
          <p:cNvSpPr txBox="1">
            <a:spLocks noChangeArrowheads="1"/>
          </p:cNvSpPr>
          <p:nvPr/>
        </p:nvSpPr>
        <p:spPr bwMode="auto">
          <a:xfrm>
            <a:off x="445014" y="685800"/>
            <a:ext cx="8521186"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r>
              <a:rPr lang="en-US" dirty="0" smtClean="0">
                <a:latin typeface="+mn-lt"/>
              </a:rPr>
              <a:t>Innovations have reduced </a:t>
            </a:r>
            <a:r>
              <a:rPr lang="en-US" dirty="0">
                <a:latin typeface="+mn-lt"/>
              </a:rPr>
              <a:t>costs and greatly </a:t>
            </a:r>
            <a:r>
              <a:rPr lang="en-US" dirty="0" smtClean="0">
                <a:latin typeface="+mn-lt"/>
              </a:rPr>
              <a:t>increased</a:t>
            </a:r>
            <a:br>
              <a:rPr lang="en-US" dirty="0" smtClean="0">
                <a:latin typeface="+mn-lt"/>
              </a:rPr>
            </a:br>
            <a:r>
              <a:rPr lang="en-US" dirty="0" smtClean="0">
                <a:latin typeface="+mn-lt"/>
              </a:rPr>
              <a:t>carpet production.  Innovation along with competition</a:t>
            </a:r>
            <a:br>
              <a:rPr lang="en-US" dirty="0" smtClean="0">
                <a:latin typeface="+mn-lt"/>
              </a:rPr>
            </a:br>
            <a:r>
              <a:rPr lang="en-US" dirty="0" smtClean="0">
                <a:latin typeface="+mn-lt"/>
              </a:rPr>
              <a:t>have worked together to reduce </a:t>
            </a:r>
            <a:r>
              <a:rPr lang="en-US" dirty="0">
                <a:latin typeface="+mn-lt"/>
              </a:rPr>
              <a:t>real </a:t>
            </a:r>
            <a:r>
              <a:rPr lang="en-US" dirty="0" smtClean="0">
                <a:latin typeface="+mn-lt"/>
              </a:rPr>
              <a:t>carpet prices.</a:t>
            </a:r>
            <a:endParaRPr lang="en-US" dirty="0" smtClean="0">
              <a:latin typeface="+mn-lt"/>
            </a:endParaRPr>
          </a:p>
          <a:p>
            <a:endParaRPr lang="en-US" sz="900" dirty="0">
              <a:latin typeface="+mn-lt"/>
            </a:endParaRPr>
          </a:p>
          <a:p>
            <a:r>
              <a:rPr lang="en-US" dirty="0">
                <a:latin typeface="+mn-lt"/>
              </a:rPr>
              <a:t>Carpet production is capital intensive. Over time, </a:t>
            </a:r>
            <a:r>
              <a:rPr lang="en-US" dirty="0" smtClean="0">
                <a:latin typeface="+mn-lt"/>
              </a:rPr>
              <a:t>the</a:t>
            </a:r>
            <a:br>
              <a:rPr lang="en-US" dirty="0" smtClean="0">
                <a:latin typeface="+mn-lt"/>
              </a:rPr>
            </a:br>
            <a:r>
              <a:rPr lang="en-US" dirty="0" smtClean="0">
                <a:latin typeface="+mn-lt"/>
              </a:rPr>
              <a:t>major carpet manufacturers </a:t>
            </a:r>
            <a:r>
              <a:rPr lang="en-US" dirty="0">
                <a:latin typeface="+mn-lt"/>
              </a:rPr>
              <a:t>have increased the </a:t>
            </a:r>
            <a:r>
              <a:rPr lang="en-US" dirty="0" smtClean="0">
                <a:latin typeface="+mn-lt"/>
              </a:rPr>
              <a:t>scale</a:t>
            </a:r>
            <a:br>
              <a:rPr lang="en-US" dirty="0" smtClean="0">
                <a:latin typeface="+mn-lt"/>
              </a:rPr>
            </a:br>
            <a:r>
              <a:rPr lang="en-US" dirty="0" smtClean="0">
                <a:latin typeface="+mn-lt"/>
              </a:rPr>
              <a:t>of their operations </a:t>
            </a:r>
            <a:r>
              <a:rPr lang="en-US" dirty="0">
                <a:latin typeface="+mn-lt"/>
              </a:rPr>
              <a:t>by putting larger and more </a:t>
            </a:r>
            <a:r>
              <a:rPr lang="en-US" dirty="0" smtClean="0">
                <a:latin typeface="+mn-lt"/>
              </a:rPr>
              <a:t>efficient</a:t>
            </a:r>
            <a:br>
              <a:rPr lang="en-US" dirty="0" smtClean="0">
                <a:latin typeface="+mn-lt"/>
              </a:rPr>
            </a:br>
            <a:r>
              <a:rPr lang="en-US" dirty="0" smtClean="0">
                <a:latin typeface="+mn-lt"/>
              </a:rPr>
              <a:t>tufting machines </a:t>
            </a:r>
            <a:r>
              <a:rPr lang="en-US" dirty="0">
                <a:latin typeface="+mn-lt"/>
              </a:rPr>
              <a:t>into larger plants. At the same </a:t>
            </a:r>
            <a:r>
              <a:rPr lang="en-US" dirty="0" smtClean="0">
                <a:latin typeface="+mn-lt"/>
              </a:rPr>
              <a:t>time,</a:t>
            </a:r>
            <a:br>
              <a:rPr lang="en-US" dirty="0" smtClean="0">
                <a:latin typeface="+mn-lt"/>
              </a:rPr>
            </a:br>
            <a:r>
              <a:rPr lang="en-US" dirty="0" smtClean="0">
                <a:latin typeface="+mn-lt"/>
              </a:rPr>
              <a:t>the </a:t>
            </a:r>
            <a:r>
              <a:rPr lang="en-US" dirty="0">
                <a:latin typeface="+mn-lt"/>
              </a:rPr>
              <a:t>use of labor in these plants has also </a:t>
            </a:r>
            <a:r>
              <a:rPr lang="en-US" dirty="0" smtClean="0">
                <a:latin typeface="+mn-lt"/>
              </a:rPr>
              <a:t>increased</a:t>
            </a:r>
            <a:br>
              <a:rPr lang="en-US" dirty="0" smtClean="0">
                <a:latin typeface="+mn-lt"/>
              </a:rPr>
            </a:br>
            <a:r>
              <a:rPr lang="en-US" dirty="0" smtClean="0">
                <a:latin typeface="+mn-lt"/>
              </a:rPr>
              <a:t>significantly</a:t>
            </a:r>
            <a:r>
              <a:rPr lang="en-US" dirty="0">
                <a:latin typeface="+mn-lt"/>
              </a:rPr>
              <a:t>. The result? Proportional increases </a:t>
            </a:r>
            <a:r>
              <a:rPr lang="en-US" dirty="0" smtClean="0">
                <a:latin typeface="+mn-lt"/>
              </a:rPr>
              <a:t>in</a:t>
            </a:r>
            <a:br>
              <a:rPr lang="en-US" dirty="0" smtClean="0">
                <a:latin typeface="+mn-lt"/>
              </a:rPr>
            </a:br>
            <a:r>
              <a:rPr lang="en-US" dirty="0" smtClean="0">
                <a:latin typeface="+mn-lt"/>
              </a:rPr>
              <a:t>inputs </a:t>
            </a:r>
            <a:r>
              <a:rPr lang="en-US" dirty="0">
                <a:latin typeface="+mn-lt"/>
              </a:rPr>
              <a:t>have resulted in a more than </a:t>
            </a:r>
            <a:r>
              <a:rPr lang="en-US" dirty="0" smtClean="0">
                <a:latin typeface="+mn-lt"/>
              </a:rPr>
              <a:t>proportional</a:t>
            </a:r>
            <a:br>
              <a:rPr lang="en-US" dirty="0" smtClean="0">
                <a:latin typeface="+mn-lt"/>
              </a:rPr>
            </a:br>
            <a:r>
              <a:rPr lang="en-US" dirty="0" smtClean="0">
                <a:latin typeface="+mn-lt"/>
              </a:rPr>
              <a:t>increase </a:t>
            </a:r>
            <a:r>
              <a:rPr lang="en-US" dirty="0">
                <a:latin typeface="+mn-lt"/>
              </a:rPr>
              <a:t>in output for these larger plants.</a:t>
            </a:r>
            <a:endParaRPr lang="en-US" dirty="0">
              <a:latin typeface="+mn-lt"/>
            </a:endParaRPr>
          </a:p>
        </p:txBody>
      </p:sp>
      <p:sp>
        <p:nvSpPr>
          <p:cNvPr id="12" name="Rectangle 6"/>
          <p:cNvSpPr>
            <a:spLocks noChangeArrowheads="1"/>
          </p:cNvSpPr>
          <p:nvPr/>
        </p:nvSpPr>
        <p:spPr bwMode="auto">
          <a:xfrm>
            <a:off x="457200" y="66675"/>
            <a:ext cx="1847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dirty="0">
                <a:solidFill>
                  <a:srgbClr val="007CB2"/>
                </a:solidFill>
                <a:latin typeface="Arial" panose="020B0604020202020204" pitchFamily="34" charset="0"/>
              </a:rPr>
              <a:t>EXAMPLE </a:t>
            </a:r>
            <a:r>
              <a:rPr lang="en-US" sz="2000" dirty="0" smtClean="0">
                <a:solidFill>
                  <a:srgbClr val="007CB2"/>
                </a:solidFill>
                <a:latin typeface="Arial" panose="020B0604020202020204" pitchFamily="34" charset="0"/>
              </a:rPr>
              <a:t>6.5</a:t>
            </a:r>
            <a:endParaRPr lang="en-US" sz="2000" dirty="0">
              <a:solidFill>
                <a:srgbClr val="007CB2"/>
              </a:solidFill>
              <a:latin typeface="Arial" panose="020B0604020202020204" pitchFamily="34" charset="0"/>
            </a:endParaRPr>
          </a:p>
        </p:txBody>
      </p:sp>
      <p:cxnSp>
        <p:nvCxnSpPr>
          <p:cNvPr id="13" name="Straight Connector 12"/>
          <p:cNvCxnSpPr>
            <a:cxnSpLocks noChangeShapeType="1"/>
          </p:cNvCxnSpPr>
          <p:nvPr/>
        </p:nvCxnSpPr>
        <p:spPr bwMode="auto">
          <a:xfrm flipH="1">
            <a:off x="515256" y="523875"/>
            <a:ext cx="1752600" cy="0"/>
          </a:xfrm>
          <a:prstGeom prst="line">
            <a:avLst/>
          </a:prstGeom>
          <a:noFill/>
          <a:ln w="50800" algn="ctr">
            <a:solidFill>
              <a:srgbClr val="007CB2"/>
            </a:solidFill>
            <a:round/>
          </a:ln>
          <a:extLst>
            <a:ext uri="{909E8E84-426E-40DD-AFC4-6F175D3DCCD1}">
              <a14:hiddenFill xmlns:a14="http://schemas.microsoft.com/office/drawing/2010/main">
                <a:noFill/>
              </a14:hiddenFill>
            </a:ext>
          </a:extLst>
        </p:spPr>
      </p:cxnSp>
      <p:sp>
        <p:nvSpPr>
          <p:cNvPr id="14" name="Rectangle 6"/>
          <p:cNvSpPr>
            <a:spLocks noChangeArrowheads="1"/>
          </p:cNvSpPr>
          <p:nvPr/>
        </p:nvSpPr>
        <p:spPr bwMode="auto">
          <a:xfrm>
            <a:off x="2305050" y="66675"/>
            <a:ext cx="65341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b="1" dirty="0" smtClean="0">
                <a:solidFill>
                  <a:srgbClr val="007CB2"/>
                </a:solidFill>
                <a:latin typeface="Arial" panose="020B0604020202020204" pitchFamily="34" charset="0"/>
              </a:rPr>
              <a:t>RETURNS TO SCALE IN THE CARPET INDUSTRY</a:t>
            </a:r>
            <a:endParaRPr lang="en-US" sz="2000" b="1" dirty="0">
              <a:solidFill>
                <a:srgbClr val="007CB2"/>
              </a:solidFill>
              <a:latin typeface="Arial" panose="020B0604020202020204" pitchFamily="3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94425" y="695325"/>
            <a:ext cx="277177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Group 88"/>
          <p:cNvGraphicFramePr>
            <a:graphicFrameLocks noGrp="1"/>
          </p:cNvGraphicFramePr>
          <p:nvPr/>
        </p:nvGraphicFramePr>
        <p:xfrm>
          <a:off x="533400" y="4114800"/>
          <a:ext cx="5334000" cy="2174875"/>
        </p:xfrm>
        <a:graphic>
          <a:graphicData uri="http://schemas.openxmlformats.org/drawingml/2006/table">
            <a:tbl>
              <a:tblPr/>
              <a:tblGrid>
                <a:gridCol w="705971"/>
                <a:gridCol w="549088"/>
                <a:gridCol w="1647265"/>
                <a:gridCol w="2431676"/>
              </a:tblGrid>
              <a:tr h="27781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1" i="0" u="none" strike="noStrike" cap="none" normalizeH="0" baseline="0" dirty="0" smtClean="0">
                          <a:ln>
                            <a:noFill/>
                          </a:ln>
                          <a:solidFill>
                            <a:schemeClr val="bg1"/>
                          </a:solidFill>
                          <a:effectLst/>
                          <a:latin typeface="Arial" panose="020B0604020202020204" pitchFamily="34" charset="0"/>
                        </a:rPr>
                        <a:t>TABLE 6.5</a:t>
                      </a:r>
                      <a:endParaRPr kumimoji="0" lang="en-US" sz="1400" b="1" i="0" u="none" strike="noStrike" cap="none" normalizeH="0" baseline="0" dirty="0" smtClean="0">
                        <a:ln>
                          <a:noFill/>
                        </a:ln>
                        <a:solidFill>
                          <a:schemeClr val="bg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950057"/>
                      </a:solidFill>
                      <a:prstDash val="solid"/>
                      <a:round/>
                      <a:headEnd type="none" w="med" len="med"/>
                      <a:tailEnd type="none" w="med" len="med"/>
                    </a:lnB>
                    <a:lnTlToBr>
                      <a:noFill/>
                    </a:lnTlToBr>
                    <a:lnBlToTr>
                      <a:noFill/>
                    </a:lnBlToTr>
                    <a:solidFill>
                      <a:srgbClr val="950057"/>
                    </a:solidFill>
                  </a:tcPr>
                </a:tc>
                <a:tc hMerge="1">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400" b="1" i="0" u="none" strike="noStrike" cap="none" normalizeH="0" baseline="0" dirty="0" smtClean="0">
                          <a:ln>
                            <a:noFill/>
                          </a:ln>
                          <a:solidFill>
                            <a:schemeClr val="bg1"/>
                          </a:solidFill>
                          <a:effectLst/>
                          <a:latin typeface="Arial" panose="020B0604020202020204" pitchFamily="34" charset="0"/>
                        </a:rPr>
                        <a:t>THE U.S. CARPET INDUSTRY</a:t>
                      </a:r>
                      <a:endParaRPr kumimoji="0" lang="en-US" sz="1400" b="1" i="0" u="none" strike="noStrike" cap="none" normalizeH="0" baseline="0" dirty="0" smtClean="0">
                        <a:ln>
                          <a:noFill/>
                        </a:ln>
                        <a:solidFill>
                          <a:schemeClr val="bg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rgbClr val="00AB4E"/>
                    </a:solidFill>
                  </a:tcPr>
                </a:tc>
                <a:tc hMerge="1">
                  <a:tcPr/>
                </a:tc>
              </a:tr>
              <a:tr h="247650">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1" i="0" u="none" strike="noStrike" cap="none" normalizeH="0" baseline="0" dirty="0" smtClean="0">
                          <a:ln>
                            <a:noFill/>
                          </a:ln>
                          <a:solidFill>
                            <a:schemeClr val="tx1"/>
                          </a:solidFill>
                          <a:effectLst/>
                          <a:latin typeface="Arial" panose="020B0604020202020204" pitchFamily="34" charset="0"/>
                        </a:rPr>
                        <a:t>CARPET SALES, 2005 (MILLIONS OF DOLLARS PER YEAR)</a:t>
                      </a:r>
                      <a:endParaRPr kumimoji="0" lang="en-US" sz="14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950057"/>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277813">
                <a:tc>
                  <a:txBody>
                    <a:bodyPr/>
                    <a:lstStyle/>
                    <a:p>
                      <a:pPr marL="381000" marR="0" lvl="0" indent="-381000" algn="ctr" defTabSz="914400" rtl="0" eaLnBrk="1" fontAlgn="base" latinLnBrk="0" hangingPunct="1">
                        <a:lnSpc>
                          <a:spcPct val="100000"/>
                        </a:lnSpc>
                        <a:spcBef>
                          <a:spcPct val="20000"/>
                        </a:spcBef>
                        <a:spcAft>
                          <a:spcPct val="0"/>
                        </a:spcAft>
                        <a:buClrTx/>
                        <a:buSzTx/>
                        <a:buFontTx/>
                        <a:buAutoNum type="arabicPeriod"/>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gridSpan="2">
                  <a:txBody>
                    <a:bodyPr/>
                    <a:lstStyle/>
                    <a:p>
                      <a:pPr marL="381000" marR="0" lvl="0" indent="-381000" algn="l" defTabSz="914400" rtl="0" eaLnBrk="1" fontAlgn="base" latinLnBrk="0" hangingPunct="1">
                        <a:lnSpc>
                          <a:spcPct val="100000"/>
                        </a:lnSpc>
                        <a:spcBef>
                          <a:spcPct val="20000"/>
                        </a:spcBef>
                        <a:spcAft>
                          <a:spcPct val="0"/>
                        </a:spcAft>
                        <a:buClrTx/>
                        <a:buSzTx/>
                        <a:buFontTx/>
                        <a:buAutoNum type="arabicPeriod"/>
                      </a:pPr>
                      <a:r>
                        <a:rPr kumimoji="0" lang="en-US" sz="1400" b="0" i="0" u="none" strike="noStrike" cap="none" normalizeH="0" baseline="0" dirty="0" smtClean="0">
                          <a:ln>
                            <a:noFill/>
                          </a:ln>
                          <a:solidFill>
                            <a:schemeClr val="tx1"/>
                          </a:solidFill>
                          <a:effectLst/>
                          <a:latin typeface="Arial" panose="020B0604020202020204" pitchFamily="34" charset="0"/>
                        </a:rPr>
                        <a:t>Shaw</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rPr>
                        <a:t>4346</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277813">
                <a:tc>
                  <a:txBody>
                    <a:bodyPr/>
                    <a:lstStyle/>
                    <a:p>
                      <a:pPr marL="381000" marR="0" lvl="0" indent="-381000" algn="ctr" defTabSz="914400" rtl="0" eaLnBrk="1" fontAlgn="base" latinLnBrk="0" hangingPunct="1">
                        <a:lnSpc>
                          <a:spcPct val="100000"/>
                        </a:lnSpc>
                        <a:spcBef>
                          <a:spcPct val="20000"/>
                        </a:spcBef>
                        <a:spcAft>
                          <a:spcPct val="0"/>
                        </a:spcAft>
                        <a:buClrTx/>
                        <a:buSzTx/>
                        <a:buFontTx/>
                        <a:buAutoNum type="arabicPeriod"/>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gridSpan="2">
                  <a:txBody>
                    <a:bodyPr/>
                    <a:lstStyle/>
                    <a:p>
                      <a:pPr marL="381000" marR="0" lvl="0" indent="-381000" algn="l" defTabSz="914400" rtl="0" eaLnBrk="1" fontAlgn="base" latinLnBrk="0" hangingPunct="1">
                        <a:lnSpc>
                          <a:spcPct val="100000"/>
                        </a:lnSpc>
                        <a:spcBef>
                          <a:spcPct val="20000"/>
                        </a:spcBef>
                        <a:spcAft>
                          <a:spcPct val="0"/>
                        </a:spcAft>
                        <a:buClrTx/>
                        <a:buSzTx/>
                        <a:buFontTx/>
                        <a:buAutoNum type="arabicPeriod" startAt="2"/>
                      </a:pPr>
                      <a:r>
                        <a:rPr kumimoji="0" lang="en-US" sz="1400" b="0" i="0" u="none" strike="noStrike" cap="none" normalizeH="0" baseline="0" dirty="0" smtClean="0">
                          <a:ln>
                            <a:noFill/>
                          </a:ln>
                          <a:solidFill>
                            <a:schemeClr val="tx1"/>
                          </a:solidFill>
                          <a:effectLst/>
                          <a:latin typeface="Arial" panose="020B0604020202020204" pitchFamily="34" charset="0"/>
                        </a:rPr>
                        <a:t>Mohawk</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smtClean="0">
                          <a:ln>
                            <a:noFill/>
                          </a:ln>
                          <a:solidFill>
                            <a:schemeClr val="tx1"/>
                          </a:solidFill>
                          <a:effectLst/>
                          <a:latin typeface="Arial" panose="020B0604020202020204" pitchFamily="34" charset="0"/>
                        </a:rPr>
                        <a:t>3779</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346075">
                <a:tc>
                  <a:txBody>
                    <a:bodyPr/>
                    <a:lstStyle/>
                    <a:p>
                      <a:pPr marL="381000" marR="0" lvl="0" indent="-381000" algn="ctr" defTabSz="914400" rtl="0" eaLnBrk="1" fontAlgn="base" latinLnBrk="0" hangingPunct="1">
                        <a:lnSpc>
                          <a:spcPct val="100000"/>
                        </a:lnSpc>
                        <a:spcBef>
                          <a:spcPct val="20000"/>
                        </a:spcBef>
                        <a:spcAft>
                          <a:spcPct val="0"/>
                        </a:spcAft>
                        <a:buClrTx/>
                        <a:buSzTx/>
                        <a:buFontTx/>
                        <a:buAutoNum type="arabicPeriod"/>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gridSpan="2">
                  <a:txBody>
                    <a:bodyPr/>
                    <a:lstStyle/>
                    <a:p>
                      <a:pPr marL="381000" marR="0" lvl="0" indent="-381000" algn="l" defTabSz="914400" rtl="0" eaLnBrk="1" fontAlgn="base" latinLnBrk="0" hangingPunct="1">
                        <a:lnSpc>
                          <a:spcPct val="100000"/>
                        </a:lnSpc>
                        <a:spcBef>
                          <a:spcPct val="20000"/>
                        </a:spcBef>
                        <a:spcAft>
                          <a:spcPct val="0"/>
                        </a:spcAft>
                        <a:buClrTx/>
                        <a:buSzTx/>
                        <a:buFontTx/>
                        <a:buAutoNum type="arabicPeriod" startAt="3"/>
                      </a:pPr>
                      <a:r>
                        <a:rPr kumimoji="0" lang="en-US" sz="1400" b="0" i="0" u="none" strike="noStrike" cap="none" normalizeH="0" baseline="0" dirty="0" smtClean="0">
                          <a:ln>
                            <a:noFill/>
                          </a:ln>
                          <a:solidFill>
                            <a:schemeClr val="tx1"/>
                          </a:solidFill>
                          <a:effectLst/>
                          <a:latin typeface="Arial" panose="020B0604020202020204" pitchFamily="34" charset="0"/>
                        </a:rPr>
                        <a:t>Beaulieu</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dirty="0" smtClean="0">
                          <a:ln>
                            <a:noFill/>
                          </a:ln>
                          <a:solidFill>
                            <a:schemeClr val="tx1"/>
                          </a:solidFill>
                          <a:effectLst/>
                          <a:latin typeface="Arial" panose="020B0604020202020204" pitchFamily="34" charset="0"/>
                        </a:rPr>
                        <a:t>1115</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277813">
                <a:tc>
                  <a:txBody>
                    <a:bodyPr/>
                    <a:lstStyle/>
                    <a:p>
                      <a:pPr marL="381000" marR="0" lvl="0" indent="-381000" algn="ctr" defTabSz="914400" rtl="0" eaLnBrk="1" fontAlgn="base" latinLnBrk="0" hangingPunct="1">
                        <a:lnSpc>
                          <a:spcPct val="100000"/>
                        </a:lnSpc>
                        <a:spcBef>
                          <a:spcPct val="20000"/>
                        </a:spcBef>
                        <a:spcAft>
                          <a:spcPct val="0"/>
                        </a:spcAft>
                        <a:buClrTx/>
                        <a:buSzTx/>
                        <a:buFontTx/>
                        <a:buAutoNum type="arabicPeriod"/>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gridSpan="2">
                  <a:txBody>
                    <a:bodyPr/>
                    <a:lstStyle/>
                    <a:p>
                      <a:pPr marL="381000" marR="0" lvl="0" indent="-381000" algn="l" defTabSz="914400" rtl="0" eaLnBrk="1" fontAlgn="base" latinLnBrk="0" hangingPunct="1">
                        <a:lnSpc>
                          <a:spcPct val="100000"/>
                        </a:lnSpc>
                        <a:spcBef>
                          <a:spcPct val="20000"/>
                        </a:spcBef>
                        <a:spcAft>
                          <a:spcPct val="0"/>
                        </a:spcAft>
                        <a:buClrTx/>
                        <a:buSzTx/>
                        <a:buFontTx/>
                        <a:buAutoNum type="arabicPeriod" startAt="4"/>
                      </a:pPr>
                      <a:r>
                        <a:rPr kumimoji="0" lang="en-US" sz="1400" b="0" i="0" u="none" strike="noStrike" cap="none" normalizeH="0" baseline="0" smtClean="0">
                          <a:ln>
                            <a:noFill/>
                          </a:ln>
                          <a:solidFill>
                            <a:schemeClr val="tx1"/>
                          </a:solidFill>
                          <a:effectLst/>
                          <a:latin typeface="Arial" panose="020B0604020202020204" pitchFamily="34" charset="0"/>
                        </a:rPr>
                        <a:t>Interface</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dirty="0" smtClean="0">
                          <a:ln>
                            <a:noFill/>
                          </a:ln>
                          <a:solidFill>
                            <a:schemeClr val="tx1"/>
                          </a:solidFill>
                          <a:effectLst/>
                          <a:latin typeface="Arial" panose="020B0604020202020204" pitchFamily="34" charset="0"/>
                        </a:rPr>
                        <a:t>421</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182880"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r h="282575">
                <a:tc>
                  <a:txBody>
                    <a:bodyPr/>
                    <a:lstStyle/>
                    <a:p>
                      <a:pPr marL="381000" marR="0" lvl="0" indent="-381000" algn="ctr" defTabSz="914400" rtl="0" eaLnBrk="1" fontAlgn="base" latinLnBrk="0" hangingPunct="1">
                        <a:lnSpc>
                          <a:spcPct val="100000"/>
                        </a:lnSpc>
                        <a:spcBef>
                          <a:spcPct val="20000"/>
                        </a:spcBef>
                        <a:spcAft>
                          <a:spcPct val="0"/>
                        </a:spcAft>
                        <a:buClrTx/>
                        <a:buSzTx/>
                        <a:buFontTx/>
                        <a:buAutoNum type="arabicPeriod"/>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rgbClr val="00AB4E"/>
                      </a:solidFill>
                      <a:prstDash val="solid"/>
                      <a:round/>
                      <a:headEnd type="none" w="med" len="med"/>
                      <a:tailEnd type="none" w="med" len="med"/>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gridSpan="2">
                  <a:txBody>
                    <a:bodyPr/>
                    <a:lstStyle/>
                    <a:p>
                      <a:pPr marL="381000" marR="0" lvl="0" indent="-381000" algn="l" defTabSz="914400" rtl="0" eaLnBrk="1" fontAlgn="base" latinLnBrk="0" hangingPunct="1">
                        <a:lnSpc>
                          <a:spcPct val="100000"/>
                        </a:lnSpc>
                        <a:spcBef>
                          <a:spcPct val="20000"/>
                        </a:spcBef>
                        <a:spcAft>
                          <a:spcPct val="0"/>
                        </a:spcAft>
                        <a:buClrTx/>
                        <a:buSzTx/>
                        <a:buFontTx/>
                        <a:buAutoNum type="arabicPeriod" startAt="5"/>
                      </a:pPr>
                      <a:r>
                        <a:rPr kumimoji="0" lang="en-US" sz="1400" b="0" i="0" u="none" strike="noStrike" cap="none" normalizeH="0" baseline="0" smtClean="0">
                          <a:ln>
                            <a:noFill/>
                          </a:ln>
                          <a:solidFill>
                            <a:schemeClr val="tx1"/>
                          </a:solidFill>
                          <a:effectLst/>
                          <a:latin typeface="Arial" panose="020B0604020202020204" pitchFamily="34" charset="0"/>
                        </a:rPr>
                        <a:t>Royalty</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a:noFill/>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dirty="0" smtClean="0">
                          <a:ln>
                            <a:noFill/>
                          </a:ln>
                          <a:solidFill>
                            <a:schemeClr val="tx1"/>
                          </a:solidFill>
                          <a:effectLst/>
                          <a:latin typeface="Arial" panose="020B0604020202020204" pitchFamily="34" charset="0"/>
                        </a:rPr>
                        <a:t>298</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182880" horzOverflow="overflow">
                    <a:lnL>
                      <a:noFill/>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15" name="Straight Connector 14"/>
          <p:cNvCxnSpPr/>
          <p:nvPr/>
        </p:nvCxnSpPr>
        <p:spPr bwMode="auto">
          <a:xfrm>
            <a:off x="0" y="6553200"/>
            <a:ext cx="9144000" cy="0"/>
          </a:xfrm>
          <a:prstGeom prst="line">
            <a:avLst/>
          </a:prstGeom>
          <a:noFill/>
          <a:ln w="34925">
            <a:solidFill>
              <a:srgbClr val="F4792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8"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fade">
                                      <p:cBhvr>
                                        <p:cTn id="22" dur="500"/>
                                        <p:tgtEl>
                                          <p:spTgt spid="307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wipe(left)">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wipe(left)">
                                      <p:cBhvr>
                                        <p:cTn id="31" dur="500"/>
                                        <p:tgtEl>
                                          <p:spTgt spid="1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uiExpand="1" build="p"/>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2"/>
          <p:cNvSpPr txBox="1">
            <a:spLocks noChangeArrowheads="1"/>
          </p:cNvSpPr>
          <p:nvPr/>
        </p:nvSpPr>
        <p:spPr bwMode="auto">
          <a:xfrm>
            <a:off x="466725" y="1"/>
            <a:ext cx="7365668"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lgn="l" rtl="0" eaLnBrk="0" fontAlgn="base" hangingPunct="0">
              <a:spcBef>
                <a:spcPct val="20000"/>
              </a:spcBef>
              <a:spcAft>
                <a:spcPct val="0"/>
              </a:spcAft>
              <a:buChar char="•"/>
              <a:defRPr sz="2400">
                <a:solidFill>
                  <a:srgbClr val="53BE95"/>
                </a:solidFill>
                <a:latin typeface="+mn-lt"/>
                <a:ea typeface="+mn-ea"/>
                <a:cs typeface="+mn-cs"/>
              </a:defRPr>
            </a:lvl1pPr>
            <a:lvl2pPr marL="742950" indent="-285750" algn="l" rtl="0" eaLnBrk="0" fontAlgn="base" hangingPunct="0">
              <a:spcBef>
                <a:spcPct val="20000"/>
              </a:spcBef>
              <a:spcAft>
                <a:spcPct val="0"/>
              </a:spcAft>
              <a:buChar char="–"/>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sz="2000" b="1" dirty="0">
                <a:solidFill>
                  <a:srgbClr val="950057"/>
                </a:solidFill>
              </a:rPr>
              <a:t>The Technology of Production</a:t>
            </a:r>
            <a:endParaRPr lang="en-US" sz="2000" b="1" dirty="0" smtClean="0">
              <a:solidFill>
                <a:srgbClr val="950057"/>
              </a:solidFill>
            </a:endParaRPr>
          </a:p>
        </p:txBody>
      </p:sp>
      <p:sp>
        <p:nvSpPr>
          <p:cNvPr id="12" name="Text Box 53"/>
          <p:cNvSpPr txBox="1">
            <a:spLocks noChangeArrowheads="1"/>
          </p:cNvSpPr>
          <p:nvPr/>
        </p:nvSpPr>
        <p:spPr bwMode="auto">
          <a:xfrm>
            <a:off x="457200" y="88265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defRPr>
                <a:solidFill>
                  <a:schemeClr val="tx1"/>
                </a:solidFill>
                <a:latin typeface="Arial" panose="020B0604020202020204" pitchFamily="34" charset="0"/>
              </a:defRPr>
            </a:lvl1pPr>
            <a:lvl2pPr marL="805180" indent="-342900">
              <a:defRPr>
                <a:solidFill>
                  <a:schemeClr val="tx1"/>
                </a:solidFill>
                <a:latin typeface="Arial" panose="020B0604020202020204" pitchFamily="34" charset="0"/>
              </a:defRPr>
            </a:lvl2pPr>
            <a:lvl3pPr marL="1262380" indent="-342900">
              <a:defRPr>
                <a:solidFill>
                  <a:schemeClr val="tx1"/>
                </a:solidFill>
                <a:latin typeface="Arial" panose="020B0604020202020204" pitchFamily="34" charset="0"/>
              </a:defRPr>
            </a:lvl3pPr>
            <a:lvl4pPr marL="1719580" indent="-342900">
              <a:defRPr>
                <a:solidFill>
                  <a:schemeClr val="tx1"/>
                </a:solidFill>
                <a:latin typeface="Arial" panose="020B0604020202020204" pitchFamily="34" charset="0"/>
              </a:defRPr>
            </a:lvl4pPr>
            <a:lvl5pPr marL="2176780" indent="-342900">
              <a:defRPr>
                <a:solidFill>
                  <a:schemeClr val="tx1"/>
                </a:solidFill>
                <a:latin typeface="Arial" panose="020B0604020202020204" pitchFamily="34" charset="0"/>
              </a:defRPr>
            </a:lvl5pPr>
            <a:lvl6pPr marL="2633980" indent="-342900" fontAlgn="base">
              <a:spcBef>
                <a:spcPct val="0"/>
              </a:spcBef>
              <a:spcAft>
                <a:spcPct val="0"/>
              </a:spcAft>
              <a:defRPr>
                <a:solidFill>
                  <a:schemeClr val="tx1"/>
                </a:solidFill>
                <a:latin typeface="Arial" panose="020B0604020202020204" pitchFamily="34" charset="0"/>
              </a:defRPr>
            </a:lvl6pPr>
            <a:lvl7pPr marL="3091180" indent="-342900" fontAlgn="base">
              <a:spcBef>
                <a:spcPct val="0"/>
              </a:spcBef>
              <a:spcAft>
                <a:spcPct val="0"/>
              </a:spcAft>
              <a:defRPr>
                <a:solidFill>
                  <a:schemeClr val="tx1"/>
                </a:solidFill>
                <a:latin typeface="Arial" panose="020B0604020202020204" pitchFamily="34" charset="0"/>
              </a:defRPr>
            </a:lvl7pPr>
            <a:lvl8pPr marL="3548380" indent="-342900" fontAlgn="base">
              <a:spcBef>
                <a:spcPct val="0"/>
              </a:spcBef>
              <a:spcAft>
                <a:spcPct val="0"/>
              </a:spcAft>
              <a:defRPr>
                <a:solidFill>
                  <a:schemeClr val="tx1"/>
                </a:solidFill>
                <a:latin typeface="Arial" panose="020B0604020202020204" pitchFamily="34" charset="0"/>
              </a:defRPr>
            </a:lvl8pPr>
            <a:lvl9pPr marL="4005580" indent="-342900" fontAlgn="base">
              <a:spcBef>
                <a:spcPct val="0"/>
              </a:spcBef>
              <a:spcAft>
                <a:spcPct val="0"/>
              </a:spcAft>
              <a:defRPr>
                <a:solidFill>
                  <a:schemeClr val="tx1"/>
                </a:solidFill>
                <a:latin typeface="Arial" panose="020B0604020202020204" pitchFamily="34" charset="0"/>
              </a:defRPr>
            </a:lvl9pPr>
          </a:lstStyle>
          <a:p>
            <a:pPr marL="0" indent="0">
              <a:buClr>
                <a:schemeClr val="bg2"/>
              </a:buClr>
              <a:buFontTx/>
              <a:buNone/>
            </a:pPr>
            <a:r>
              <a:rPr lang="en-US" b="1" dirty="0" smtClean="0">
                <a:solidFill>
                  <a:schemeClr val="bg2"/>
                </a:solidFill>
                <a:latin typeface="Palatino" pitchFamily="2" charset="0"/>
              </a:rPr>
              <a:t>●</a:t>
            </a:r>
            <a:r>
              <a:rPr lang="en-US" b="1" dirty="0">
                <a:solidFill>
                  <a:srgbClr val="382344"/>
                </a:solidFill>
                <a:latin typeface="Palatino" pitchFamily="2" charset="0"/>
              </a:rPr>
              <a:t> </a:t>
            </a:r>
            <a:r>
              <a:rPr lang="en-US" b="1" dirty="0" smtClean="0">
                <a:solidFill>
                  <a:srgbClr val="382344"/>
                </a:solidFill>
              </a:rPr>
              <a:t>factors </a:t>
            </a:r>
            <a:r>
              <a:rPr lang="en-US" b="1" dirty="0">
                <a:solidFill>
                  <a:srgbClr val="382344"/>
                </a:solidFill>
              </a:rPr>
              <a:t>of production     </a:t>
            </a:r>
            <a:r>
              <a:rPr lang="en-US" dirty="0">
                <a:solidFill>
                  <a:srgbClr val="2A5CAA"/>
                </a:solidFill>
              </a:rPr>
              <a:t>Inputs into the production </a:t>
            </a:r>
            <a:r>
              <a:rPr lang="en-US" dirty="0" smtClean="0">
                <a:solidFill>
                  <a:srgbClr val="2A5CAA"/>
                </a:solidFill>
              </a:rPr>
              <a:t>process</a:t>
            </a:r>
            <a:br>
              <a:rPr lang="en-US" dirty="0" smtClean="0">
                <a:solidFill>
                  <a:srgbClr val="2A5CAA"/>
                </a:solidFill>
              </a:rPr>
            </a:br>
            <a:r>
              <a:rPr lang="en-US" dirty="0" smtClean="0">
                <a:solidFill>
                  <a:srgbClr val="2A5CAA"/>
                </a:solidFill>
              </a:rPr>
              <a:t>(</a:t>
            </a:r>
            <a:r>
              <a:rPr lang="en-US" dirty="0">
                <a:solidFill>
                  <a:srgbClr val="2A5CAA"/>
                </a:solidFill>
              </a:rPr>
              <a:t>e.g., labor, capital, and materials).</a:t>
            </a:r>
            <a:endParaRPr lang="en-US" dirty="0">
              <a:solidFill>
                <a:srgbClr val="2A5CAA"/>
              </a:solidFill>
            </a:endParaRPr>
          </a:p>
        </p:txBody>
      </p:sp>
      <p:sp>
        <p:nvSpPr>
          <p:cNvPr id="4" name="Rectangle 3"/>
          <p:cNvSpPr/>
          <p:nvPr/>
        </p:nvSpPr>
        <p:spPr>
          <a:xfrm>
            <a:off x="457199" y="1689080"/>
            <a:ext cx="8229599" cy="3416320"/>
          </a:xfrm>
          <a:prstGeom prst="rect">
            <a:avLst/>
          </a:prstGeom>
        </p:spPr>
        <p:txBody>
          <a:bodyPr wrap="square">
            <a:spAutoFit/>
          </a:bodyPr>
          <a:lstStyle/>
          <a:p>
            <a:r>
              <a:rPr lang="en-US" dirty="0" smtClean="0">
                <a:latin typeface="+mn-lt"/>
              </a:rPr>
              <a:t>We </a:t>
            </a:r>
            <a:r>
              <a:rPr lang="en-US" dirty="0">
                <a:latin typeface="+mn-lt"/>
              </a:rPr>
              <a:t>can divide inputs into the broad categories of </a:t>
            </a:r>
            <a:r>
              <a:rPr lang="en-US" i="1" dirty="0">
                <a:latin typeface="+mn-lt"/>
              </a:rPr>
              <a:t>labor</a:t>
            </a:r>
            <a:r>
              <a:rPr lang="en-US" dirty="0">
                <a:latin typeface="+mn-lt"/>
              </a:rPr>
              <a:t>, </a:t>
            </a:r>
            <a:r>
              <a:rPr lang="en-US" i="1" dirty="0" smtClean="0">
                <a:latin typeface="+mn-lt"/>
              </a:rPr>
              <a:t>materials </a:t>
            </a:r>
            <a:r>
              <a:rPr lang="en-US" dirty="0" smtClean="0">
                <a:latin typeface="+mn-lt"/>
              </a:rPr>
              <a:t>and </a:t>
            </a:r>
            <a:r>
              <a:rPr lang="en-US" i="1" dirty="0">
                <a:latin typeface="+mn-lt"/>
              </a:rPr>
              <a:t>capital</a:t>
            </a:r>
            <a:r>
              <a:rPr lang="en-US" dirty="0">
                <a:latin typeface="+mn-lt"/>
              </a:rPr>
              <a:t>, each of which might include more narrow subdivisions. </a:t>
            </a:r>
            <a:endParaRPr lang="en-US" dirty="0" smtClean="0">
              <a:latin typeface="+mn-lt"/>
            </a:endParaRPr>
          </a:p>
          <a:p>
            <a:endParaRPr lang="en-US" dirty="0">
              <a:latin typeface="+mn-lt"/>
            </a:endParaRPr>
          </a:p>
          <a:p>
            <a:r>
              <a:rPr lang="en-US" dirty="0" smtClean="0">
                <a:latin typeface="+mn-lt"/>
              </a:rPr>
              <a:t>Labor inputs </a:t>
            </a:r>
            <a:r>
              <a:rPr lang="en-US" dirty="0">
                <a:latin typeface="+mn-lt"/>
              </a:rPr>
              <a:t>include skilled workers (carpenters, engineers) and unskilled </a:t>
            </a:r>
            <a:r>
              <a:rPr lang="en-US" dirty="0" smtClean="0">
                <a:latin typeface="+mn-lt"/>
              </a:rPr>
              <a:t>workers (agricultural </a:t>
            </a:r>
            <a:r>
              <a:rPr lang="en-US" dirty="0">
                <a:latin typeface="+mn-lt"/>
              </a:rPr>
              <a:t>workers), as well as the entrepreneurial efforts of the firm’s managers</a:t>
            </a:r>
            <a:r>
              <a:rPr lang="en-US" dirty="0" smtClean="0">
                <a:latin typeface="+mn-lt"/>
              </a:rPr>
              <a:t>.</a:t>
            </a:r>
            <a:endParaRPr lang="en-US" dirty="0" smtClean="0">
              <a:latin typeface="+mn-lt"/>
            </a:endParaRPr>
          </a:p>
          <a:p>
            <a:endParaRPr lang="en-US" dirty="0">
              <a:latin typeface="+mn-lt"/>
            </a:endParaRPr>
          </a:p>
          <a:p>
            <a:r>
              <a:rPr lang="en-US" dirty="0">
                <a:latin typeface="+mn-lt"/>
              </a:rPr>
              <a:t>Materials include steel, plastics, electricity, water, and any other goods </a:t>
            </a:r>
            <a:r>
              <a:rPr lang="en-US" dirty="0" smtClean="0">
                <a:latin typeface="+mn-lt"/>
              </a:rPr>
              <a:t>that the </a:t>
            </a:r>
            <a:r>
              <a:rPr lang="en-US" dirty="0">
                <a:latin typeface="+mn-lt"/>
              </a:rPr>
              <a:t>firm buys and transforms into final products. </a:t>
            </a:r>
            <a:endParaRPr lang="en-US" dirty="0" smtClean="0">
              <a:latin typeface="+mn-lt"/>
            </a:endParaRPr>
          </a:p>
          <a:p>
            <a:endParaRPr lang="en-US" dirty="0">
              <a:latin typeface="+mn-lt"/>
            </a:endParaRPr>
          </a:p>
          <a:p>
            <a:r>
              <a:rPr lang="en-US" dirty="0" smtClean="0">
                <a:latin typeface="+mn-lt"/>
              </a:rPr>
              <a:t>Capital </a:t>
            </a:r>
            <a:r>
              <a:rPr lang="en-US" dirty="0">
                <a:latin typeface="+mn-lt"/>
              </a:rPr>
              <a:t>includes land, </a:t>
            </a:r>
            <a:r>
              <a:rPr lang="en-US" dirty="0" smtClean="0">
                <a:latin typeface="+mn-lt"/>
              </a:rPr>
              <a:t>buildings, machinery </a:t>
            </a:r>
            <a:r>
              <a:rPr lang="en-US" dirty="0">
                <a:latin typeface="+mn-lt"/>
              </a:rPr>
              <a:t>and other equipment, as well as inventories.</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left)">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left)">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2"/>
          <p:cNvSpPr txBox="1">
            <a:spLocks noChangeArrowheads="1"/>
          </p:cNvSpPr>
          <p:nvPr/>
        </p:nvSpPr>
        <p:spPr bwMode="auto">
          <a:xfrm>
            <a:off x="457199" y="3200400"/>
            <a:ext cx="73751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The Short Run versus the Long Run</a:t>
            </a:r>
            <a:endParaRPr lang="en-US" sz="2000" b="1" dirty="0">
              <a:solidFill>
                <a:srgbClr val="950057"/>
              </a:solidFill>
              <a:latin typeface="Arial" panose="020B0604020202020204" pitchFamily="34" charset="0"/>
            </a:endParaRPr>
          </a:p>
        </p:txBody>
      </p:sp>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3"/>
          <p:cNvSpPr txBox="1">
            <a:spLocks noChangeArrowheads="1"/>
          </p:cNvSpPr>
          <p:nvPr/>
        </p:nvSpPr>
        <p:spPr bwMode="auto">
          <a:xfrm>
            <a:off x="457198" y="3849469"/>
            <a:ext cx="82296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514350" eaLnBrk="1" hangingPunct="1">
              <a:buClr>
                <a:schemeClr val="bg2"/>
              </a:buClr>
            </a:pPr>
            <a:r>
              <a:rPr lang="en-US" b="1" dirty="0" smtClean="0">
                <a:solidFill>
                  <a:schemeClr val="bg2"/>
                </a:solidFill>
              </a:rPr>
              <a:t>●</a:t>
            </a:r>
            <a:r>
              <a:rPr lang="en-US" b="1" dirty="0">
                <a:solidFill>
                  <a:srgbClr val="382344"/>
                </a:solidFill>
              </a:rPr>
              <a:t> </a:t>
            </a:r>
            <a:r>
              <a:rPr lang="en-US" b="1" dirty="0" smtClean="0">
                <a:solidFill>
                  <a:srgbClr val="382344"/>
                </a:solidFill>
                <a:latin typeface="Arial" panose="020B0604020202020204" pitchFamily="34" charset="0"/>
              </a:rPr>
              <a:t>short run	</a:t>
            </a:r>
            <a:r>
              <a:rPr lang="en-US" dirty="0" smtClean="0">
                <a:solidFill>
                  <a:srgbClr val="2A5CAA"/>
                </a:solidFill>
                <a:latin typeface="Arial" panose="020B0604020202020204" pitchFamily="34" charset="0"/>
              </a:rPr>
              <a:t>Period </a:t>
            </a:r>
            <a:r>
              <a:rPr lang="en-US" dirty="0">
                <a:solidFill>
                  <a:srgbClr val="2A5CAA"/>
                </a:solidFill>
                <a:latin typeface="Arial" panose="020B0604020202020204" pitchFamily="34" charset="0"/>
              </a:rPr>
              <a:t>of time </a:t>
            </a:r>
            <a:r>
              <a:rPr lang="en-US" dirty="0" smtClean="0">
                <a:solidFill>
                  <a:srgbClr val="2A5CAA"/>
                </a:solidFill>
                <a:latin typeface="Arial" panose="020B0604020202020204" pitchFamily="34" charset="0"/>
              </a:rPr>
              <a:t>in which </a:t>
            </a:r>
            <a:r>
              <a:rPr lang="en-US" dirty="0">
                <a:solidFill>
                  <a:srgbClr val="2A5CAA"/>
                </a:solidFill>
                <a:latin typeface="Arial" panose="020B0604020202020204" pitchFamily="34" charset="0"/>
              </a:rPr>
              <a:t>quantities of one or </a:t>
            </a:r>
            <a:r>
              <a:rPr lang="en-US" dirty="0" smtClean="0">
                <a:solidFill>
                  <a:srgbClr val="2A5CAA"/>
                </a:solidFill>
                <a:latin typeface="Arial" panose="020B0604020202020204" pitchFamily="34" charset="0"/>
              </a:rPr>
              <a:t>more production </a:t>
            </a:r>
            <a:r>
              <a:rPr lang="en-US" dirty="0">
                <a:solidFill>
                  <a:srgbClr val="2A5CAA"/>
                </a:solidFill>
                <a:latin typeface="Arial" panose="020B0604020202020204" pitchFamily="34" charset="0"/>
              </a:rPr>
              <a:t>factors cannot </a:t>
            </a:r>
            <a:r>
              <a:rPr lang="en-US" dirty="0" smtClean="0">
                <a:solidFill>
                  <a:srgbClr val="2A5CAA"/>
                </a:solidFill>
                <a:latin typeface="Arial" panose="020B0604020202020204" pitchFamily="34" charset="0"/>
              </a:rPr>
              <a:t>be changed</a:t>
            </a:r>
            <a:r>
              <a:rPr lang="en-US" dirty="0">
                <a:solidFill>
                  <a:srgbClr val="2A5CAA"/>
                </a:solidFill>
                <a:latin typeface="Arial" panose="020B0604020202020204" pitchFamily="34" charset="0"/>
              </a:rPr>
              <a:t>.</a:t>
            </a:r>
            <a:endParaRPr lang="en-US" dirty="0">
              <a:solidFill>
                <a:srgbClr val="2A5CAA"/>
              </a:solidFill>
              <a:latin typeface="Arial" panose="020B0604020202020204" pitchFamily="34" charset="0"/>
            </a:endParaRPr>
          </a:p>
        </p:txBody>
      </p:sp>
      <p:sp>
        <p:nvSpPr>
          <p:cNvPr id="9" name="Text Box 53"/>
          <p:cNvSpPr txBox="1">
            <a:spLocks noChangeArrowheads="1"/>
          </p:cNvSpPr>
          <p:nvPr/>
        </p:nvSpPr>
        <p:spPr bwMode="auto">
          <a:xfrm>
            <a:off x="457200" y="4724400"/>
            <a:ext cx="73751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571500" eaLnBrk="1" hangingPunct="1">
              <a:buClr>
                <a:schemeClr val="bg2"/>
              </a:buClr>
            </a:pPr>
            <a:r>
              <a:rPr lang="en-US" b="1" dirty="0" smtClean="0">
                <a:solidFill>
                  <a:schemeClr val="bg2"/>
                </a:solidFill>
              </a:rPr>
              <a:t>●</a:t>
            </a:r>
            <a:r>
              <a:rPr lang="en-US" b="1" dirty="0">
                <a:solidFill>
                  <a:srgbClr val="382344"/>
                </a:solidFill>
              </a:rPr>
              <a:t> </a:t>
            </a:r>
            <a:r>
              <a:rPr lang="en-US" b="1" dirty="0" smtClean="0">
                <a:solidFill>
                  <a:srgbClr val="382344"/>
                </a:solidFill>
                <a:latin typeface="Arial" panose="020B0604020202020204" pitchFamily="34" charset="0"/>
              </a:rPr>
              <a:t>fixed input	</a:t>
            </a:r>
            <a:r>
              <a:rPr lang="en-US" dirty="0" smtClean="0">
                <a:solidFill>
                  <a:srgbClr val="2A5CAA"/>
                </a:solidFill>
                <a:latin typeface="Arial" panose="020B0604020202020204" pitchFamily="34" charset="0"/>
              </a:rPr>
              <a:t>Production factor </a:t>
            </a:r>
            <a:r>
              <a:rPr lang="en-US" dirty="0">
                <a:solidFill>
                  <a:srgbClr val="2A5CAA"/>
                </a:solidFill>
                <a:latin typeface="Arial" panose="020B0604020202020204" pitchFamily="34" charset="0"/>
              </a:rPr>
              <a:t>that cannot be varied.</a:t>
            </a:r>
            <a:endParaRPr lang="en-US" dirty="0">
              <a:solidFill>
                <a:srgbClr val="2A5CAA"/>
              </a:solidFill>
              <a:latin typeface="Arial" panose="020B0604020202020204" pitchFamily="34" charset="0"/>
            </a:endParaRPr>
          </a:p>
        </p:txBody>
      </p:sp>
      <p:sp>
        <p:nvSpPr>
          <p:cNvPr id="11" name="Text Box 53"/>
          <p:cNvSpPr txBox="1">
            <a:spLocks noChangeArrowheads="1"/>
          </p:cNvSpPr>
          <p:nvPr/>
        </p:nvSpPr>
        <p:spPr bwMode="auto">
          <a:xfrm>
            <a:off x="457197" y="5345668"/>
            <a:ext cx="8229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defTabSz="400050" eaLnBrk="1" hangingPunct="1">
              <a:buClr>
                <a:schemeClr val="bg2"/>
              </a:buClr>
              <a:tabLst>
                <a:tab pos="1428750" algn="l"/>
              </a:tabLst>
            </a:pPr>
            <a:r>
              <a:rPr lang="en-US" b="1" dirty="0" smtClean="0">
                <a:solidFill>
                  <a:schemeClr val="bg2"/>
                </a:solidFill>
              </a:rPr>
              <a:t>●</a:t>
            </a:r>
            <a:r>
              <a:rPr lang="en-US" b="1" dirty="0">
                <a:solidFill>
                  <a:srgbClr val="382344"/>
                </a:solidFill>
              </a:rPr>
              <a:t> </a:t>
            </a:r>
            <a:r>
              <a:rPr lang="en-US" b="1" dirty="0" smtClean="0">
                <a:solidFill>
                  <a:srgbClr val="382344"/>
                </a:solidFill>
                <a:latin typeface="Arial" panose="020B0604020202020204" pitchFamily="34" charset="0"/>
              </a:rPr>
              <a:t>long run	</a:t>
            </a:r>
            <a:r>
              <a:rPr lang="en-US" dirty="0">
                <a:solidFill>
                  <a:srgbClr val="2A5CAA"/>
                </a:solidFill>
                <a:latin typeface="Arial" panose="020B0604020202020204" pitchFamily="34" charset="0"/>
              </a:rPr>
              <a:t>Amount of </a:t>
            </a:r>
            <a:r>
              <a:rPr lang="en-US" dirty="0" smtClean="0">
                <a:solidFill>
                  <a:srgbClr val="2A5CAA"/>
                </a:solidFill>
                <a:latin typeface="Arial" panose="020B0604020202020204" pitchFamily="34" charset="0"/>
              </a:rPr>
              <a:t>time needed </a:t>
            </a:r>
            <a:r>
              <a:rPr lang="en-US" dirty="0">
                <a:solidFill>
                  <a:srgbClr val="2A5CAA"/>
                </a:solidFill>
                <a:latin typeface="Arial" panose="020B0604020202020204" pitchFamily="34" charset="0"/>
              </a:rPr>
              <a:t>to make all </a:t>
            </a:r>
            <a:r>
              <a:rPr lang="en-US" dirty="0" smtClean="0">
                <a:solidFill>
                  <a:srgbClr val="2A5CAA"/>
                </a:solidFill>
                <a:latin typeface="Arial" panose="020B0604020202020204" pitchFamily="34" charset="0"/>
              </a:rPr>
              <a:t>production inputs </a:t>
            </a:r>
            <a:r>
              <a:rPr lang="en-US" dirty="0">
                <a:solidFill>
                  <a:srgbClr val="2A5CAA"/>
                </a:solidFill>
                <a:latin typeface="Arial" panose="020B0604020202020204" pitchFamily="34" charset="0"/>
              </a:rPr>
              <a:t>variable.</a:t>
            </a:r>
            <a:endParaRPr lang="en-US" dirty="0">
              <a:solidFill>
                <a:srgbClr val="2A5CAA"/>
              </a:solidFill>
              <a:latin typeface="Arial" panose="020B0604020202020204" pitchFamily="34" charset="0"/>
            </a:endParaRPr>
          </a:p>
        </p:txBody>
      </p:sp>
      <p:sp>
        <p:nvSpPr>
          <p:cNvPr id="8" name="Rectangle 52"/>
          <p:cNvSpPr txBox="1">
            <a:spLocks noChangeArrowheads="1"/>
          </p:cNvSpPr>
          <p:nvPr/>
        </p:nvSpPr>
        <p:spPr bwMode="auto">
          <a:xfrm>
            <a:off x="457200" y="265113"/>
            <a:ext cx="7365668" cy="420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rgbClr val="53BE95"/>
                </a:solidFill>
                <a:latin typeface="+mn-lt"/>
                <a:ea typeface="+mn-ea"/>
                <a:cs typeface="+mn-cs"/>
              </a:defRPr>
            </a:lvl1pPr>
            <a:lvl2pPr marL="742950" indent="-285750" algn="l" rtl="0" eaLnBrk="0" fontAlgn="base" hangingPunct="0">
              <a:spcBef>
                <a:spcPct val="20000"/>
              </a:spcBef>
              <a:spcAft>
                <a:spcPct val="0"/>
              </a:spcAft>
              <a:buChar char="–"/>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sz="2000" b="1" dirty="0">
                <a:solidFill>
                  <a:srgbClr val="950057"/>
                </a:solidFill>
              </a:rPr>
              <a:t>The </a:t>
            </a:r>
            <a:r>
              <a:rPr lang="en-US" sz="2000" b="1" dirty="0" smtClean="0">
                <a:solidFill>
                  <a:srgbClr val="950057"/>
                </a:solidFill>
              </a:rPr>
              <a:t>Production Function</a:t>
            </a:r>
            <a:endParaRPr lang="en-US" sz="2000" b="1" dirty="0" smtClean="0">
              <a:solidFill>
                <a:srgbClr val="950057"/>
              </a:solidFill>
            </a:endParaRPr>
          </a:p>
        </p:txBody>
      </p:sp>
      <p:sp>
        <p:nvSpPr>
          <p:cNvPr id="10" name="Text Box 53"/>
          <p:cNvSpPr txBox="1">
            <a:spLocks noChangeArrowheads="1"/>
          </p:cNvSpPr>
          <p:nvPr/>
        </p:nvSpPr>
        <p:spPr bwMode="auto">
          <a:xfrm>
            <a:off x="457200" y="855226"/>
            <a:ext cx="8153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defRPr>
                <a:solidFill>
                  <a:schemeClr val="tx1"/>
                </a:solidFill>
                <a:latin typeface="Arial" panose="020B0604020202020204" pitchFamily="34" charset="0"/>
              </a:defRPr>
            </a:lvl1pPr>
            <a:lvl2pPr marL="805180" indent="-342900">
              <a:defRPr>
                <a:solidFill>
                  <a:schemeClr val="tx1"/>
                </a:solidFill>
                <a:latin typeface="Arial" panose="020B0604020202020204" pitchFamily="34" charset="0"/>
              </a:defRPr>
            </a:lvl2pPr>
            <a:lvl3pPr marL="1262380" indent="-342900">
              <a:defRPr>
                <a:solidFill>
                  <a:schemeClr val="tx1"/>
                </a:solidFill>
                <a:latin typeface="Arial" panose="020B0604020202020204" pitchFamily="34" charset="0"/>
              </a:defRPr>
            </a:lvl3pPr>
            <a:lvl4pPr marL="1719580" indent="-342900">
              <a:defRPr>
                <a:solidFill>
                  <a:schemeClr val="tx1"/>
                </a:solidFill>
                <a:latin typeface="Arial" panose="020B0604020202020204" pitchFamily="34" charset="0"/>
              </a:defRPr>
            </a:lvl4pPr>
            <a:lvl5pPr marL="2176780" indent="-342900">
              <a:defRPr>
                <a:solidFill>
                  <a:schemeClr val="tx1"/>
                </a:solidFill>
                <a:latin typeface="Arial" panose="020B0604020202020204" pitchFamily="34" charset="0"/>
              </a:defRPr>
            </a:lvl5pPr>
            <a:lvl6pPr marL="2633980" indent="-342900" fontAlgn="base">
              <a:spcBef>
                <a:spcPct val="0"/>
              </a:spcBef>
              <a:spcAft>
                <a:spcPct val="0"/>
              </a:spcAft>
              <a:defRPr>
                <a:solidFill>
                  <a:schemeClr val="tx1"/>
                </a:solidFill>
                <a:latin typeface="Arial" panose="020B0604020202020204" pitchFamily="34" charset="0"/>
              </a:defRPr>
            </a:lvl6pPr>
            <a:lvl7pPr marL="3091180" indent="-342900" fontAlgn="base">
              <a:spcBef>
                <a:spcPct val="0"/>
              </a:spcBef>
              <a:spcAft>
                <a:spcPct val="0"/>
              </a:spcAft>
              <a:defRPr>
                <a:solidFill>
                  <a:schemeClr val="tx1"/>
                </a:solidFill>
                <a:latin typeface="Arial" panose="020B0604020202020204" pitchFamily="34" charset="0"/>
              </a:defRPr>
            </a:lvl7pPr>
            <a:lvl8pPr marL="3548380" indent="-342900" fontAlgn="base">
              <a:spcBef>
                <a:spcPct val="0"/>
              </a:spcBef>
              <a:spcAft>
                <a:spcPct val="0"/>
              </a:spcAft>
              <a:defRPr>
                <a:solidFill>
                  <a:schemeClr val="tx1"/>
                </a:solidFill>
                <a:latin typeface="Arial" panose="020B0604020202020204" pitchFamily="34" charset="0"/>
              </a:defRPr>
            </a:lvl8pPr>
            <a:lvl9pPr marL="4005580" indent="-342900" fontAlgn="base">
              <a:spcBef>
                <a:spcPct val="0"/>
              </a:spcBef>
              <a:spcAft>
                <a:spcPct val="0"/>
              </a:spcAft>
              <a:defRPr>
                <a:solidFill>
                  <a:schemeClr val="tx1"/>
                </a:solidFill>
                <a:latin typeface="Arial" panose="020B0604020202020204" pitchFamily="34" charset="0"/>
              </a:defRPr>
            </a:lvl9pPr>
          </a:lstStyle>
          <a:p>
            <a:pPr marL="0" indent="0">
              <a:buClr>
                <a:schemeClr val="bg2"/>
              </a:buClr>
              <a:buFontTx/>
              <a:buNone/>
            </a:pPr>
            <a:r>
              <a:rPr lang="en-US" b="1" dirty="0" smtClean="0">
                <a:solidFill>
                  <a:schemeClr val="bg2"/>
                </a:solidFill>
                <a:latin typeface="Palatino" pitchFamily="2" charset="0"/>
              </a:rPr>
              <a:t>●</a:t>
            </a:r>
            <a:r>
              <a:rPr lang="en-US" b="1" dirty="0">
                <a:solidFill>
                  <a:srgbClr val="382344"/>
                </a:solidFill>
                <a:latin typeface="Palatino" pitchFamily="2" charset="0"/>
              </a:rPr>
              <a:t> </a:t>
            </a:r>
            <a:r>
              <a:rPr lang="en-US" b="1" dirty="0" smtClean="0">
                <a:solidFill>
                  <a:srgbClr val="382344"/>
                </a:solidFill>
              </a:rPr>
              <a:t>production </a:t>
            </a:r>
            <a:r>
              <a:rPr lang="en-US" b="1" dirty="0" smtClean="0">
                <a:solidFill>
                  <a:srgbClr val="382344"/>
                </a:solidFill>
              </a:rPr>
              <a:t>function     </a:t>
            </a:r>
            <a:r>
              <a:rPr lang="en-US" dirty="0">
                <a:solidFill>
                  <a:srgbClr val="2A5CAA"/>
                </a:solidFill>
              </a:rPr>
              <a:t>Function showing the </a:t>
            </a:r>
            <a:r>
              <a:rPr lang="en-US" dirty="0" smtClean="0">
                <a:solidFill>
                  <a:srgbClr val="2A5CAA"/>
                </a:solidFill>
              </a:rPr>
              <a:t>highest output </a:t>
            </a:r>
            <a:r>
              <a:rPr lang="en-US" dirty="0">
                <a:solidFill>
                  <a:srgbClr val="2A5CAA"/>
                </a:solidFill>
              </a:rPr>
              <a:t>that a firm can </a:t>
            </a:r>
            <a:r>
              <a:rPr lang="en-US" dirty="0" smtClean="0">
                <a:solidFill>
                  <a:srgbClr val="2A5CAA"/>
                </a:solidFill>
              </a:rPr>
              <a:t>produce for </a:t>
            </a:r>
            <a:r>
              <a:rPr lang="en-US" dirty="0">
                <a:solidFill>
                  <a:srgbClr val="2A5CAA"/>
                </a:solidFill>
              </a:rPr>
              <a:t>every specified </a:t>
            </a:r>
            <a:r>
              <a:rPr lang="en-US" dirty="0" smtClean="0">
                <a:solidFill>
                  <a:srgbClr val="2A5CAA"/>
                </a:solidFill>
              </a:rPr>
              <a:t>combination of </a:t>
            </a:r>
            <a:r>
              <a:rPr lang="en-US" dirty="0">
                <a:solidFill>
                  <a:srgbClr val="2A5CAA"/>
                </a:solidFill>
              </a:rPr>
              <a:t>inputs.</a:t>
            </a:r>
            <a:endParaRPr lang="en-US" dirty="0">
              <a:solidFill>
                <a:srgbClr val="2A5CAA"/>
              </a:solidFill>
            </a:endParaRPr>
          </a:p>
        </p:txBody>
      </p:sp>
      <mc:AlternateContent xmlns:mc="http://schemas.openxmlformats.org/markup-compatibility/2006">
        <mc:Choice xmlns:a14="http://schemas.microsoft.com/office/drawing/2010/main" Requires="a14">
          <p:sp>
            <p:nvSpPr>
              <p:cNvPr id="12" name="TextBox 11"/>
              <p:cNvSpPr txBox="1"/>
              <p:nvPr/>
            </p:nvSpPr>
            <p:spPr>
              <a:xfrm>
                <a:off x="2798666" y="1670983"/>
                <a:ext cx="140185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a:rPr>
                        <m:t>𝑞</m:t>
                      </m:r>
                      <m:r>
                        <a:rPr lang="en-US" b="0" i="1" smtClean="0">
                          <a:latin typeface="Cambria Math" panose="02040503050406030204"/>
                        </a:rPr>
                        <m:t>=</m:t>
                      </m:r>
                      <m:r>
                        <a:rPr lang="en-US" b="0" i="1" smtClean="0">
                          <a:latin typeface="Cambria Math" panose="02040503050406030204"/>
                        </a:rPr>
                        <m:t>𝐹</m:t>
                      </m:r>
                      <m:r>
                        <a:rPr lang="en-US" b="0" i="1" smtClean="0">
                          <a:latin typeface="Cambria Math" panose="02040503050406030204"/>
                        </a:rPr>
                        <m:t>(</m:t>
                      </m:r>
                      <m:r>
                        <a:rPr lang="en-US" b="0" i="1" smtClean="0">
                          <a:latin typeface="Cambria Math" panose="02040503050406030204"/>
                        </a:rPr>
                        <m:t>𝐾</m:t>
                      </m:r>
                      <m:r>
                        <a:rPr lang="en-US" b="0" i="1" smtClean="0">
                          <a:latin typeface="Cambria Math" panose="02040503050406030204"/>
                        </a:rPr>
                        <m:t>,</m:t>
                      </m:r>
                      <m:r>
                        <a:rPr lang="en-US" b="0" i="1" smtClean="0">
                          <a:latin typeface="Cambria Math" panose="02040503050406030204"/>
                        </a:rPr>
                        <m:t>𝐿</m:t>
                      </m:r>
                      <m:r>
                        <a:rPr lang="en-US" b="0" i="1" smtClean="0">
                          <a:latin typeface="Cambria Math" panose="02040503050406030204"/>
                        </a:rPr>
                        <m:t>)</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798666" y="1670983"/>
                <a:ext cx="1401859" cy="369332"/>
              </a:xfrm>
              <a:prstGeom prst="rect">
                <a:avLst/>
              </a:prstGeom>
              <a:blipFill rotWithShape="1">
                <a:blip r:embed="rId2"/>
                <a:stretch>
                  <a:fillRect l="-16" t="-81" b="16"/>
                </a:stretch>
              </a:blipFill>
            </p:spPr>
            <p:txBody>
              <a:bodyPr/>
              <a:lstStyle/>
              <a:p>
                <a:r>
                  <a:rPr lang="en-US" altLang="en-US">
                    <a:noFill/>
                  </a:rPr>
                  <a:t> </a:t>
                </a:r>
              </a:p>
            </p:txBody>
          </p:sp>
        </mc:Fallback>
      </mc:AlternateContent>
      <p:sp>
        <p:nvSpPr>
          <p:cNvPr id="13" name="TextBox 12"/>
          <p:cNvSpPr txBox="1"/>
          <p:nvPr/>
        </p:nvSpPr>
        <p:spPr>
          <a:xfrm>
            <a:off x="8000999" y="1686580"/>
            <a:ext cx="685800" cy="338138"/>
          </a:xfrm>
          <a:prstGeom prst="rect">
            <a:avLst/>
          </a:prstGeom>
          <a:noFill/>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sz="1600" b="1" dirty="0" smtClean="0">
                <a:latin typeface="Arial" panose="020B0604020202020204" pitchFamily="34" charset="0"/>
              </a:rPr>
              <a:t>(6.1)</a:t>
            </a:r>
            <a:endParaRPr lang="en-US" sz="1600" b="1" dirty="0">
              <a:latin typeface="Arial" panose="020B0604020202020204" pitchFamily="34" charset="0"/>
            </a:endParaRPr>
          </a:p>
        </p:txBody>
      </p:sp>
      <p:sp>
        <p:nvSpPr>
          <p:cNvPr id="14" name="Rectangle 13"/>
          <p:cNvSpPr/>
          <p:nvPr/>
        </p:nvSpPr>
        <p:spPr>
          <a:xfrm>
            <a:off x="447674" y="2133541"/>
            <a:ext cx="8239125" cy="923330"/>
          </a:xfrm>
          <a:prstGeom prst="rect">
            <a:avLst/>
          </a:prstGeom>
        </p:spPr>
        <p:txBody>
          <a:bodyPr wrap="square">
            <a:spAutoFit/>
          </a:bodyPr>
          <a:lstStyle/>
          <a:p>
            <a:r>
              <a:rPr lang="en-US" dirty="0">
                <a:latin typeface="+mn-lt"/>
              </a:rPr>
              <a:t>Production functions describe what is </a:t>
            </a:r>
            <a:r>
              <a:rPr lang="en-US" i="1" dirty="0">
                <a:latin typeface="+mn-lt"/>
              </a:rPr>
              <a:t>technically feasible </a:t>
            </a:r>
            <a:r>
              <a:rPr lang="en-US" dirty="0">
                <a:latin typeface="+mn-lt"/>
              </a:rPr>
              <a:t>when the firm </a:t>
            </a:r>
            <a:r>
              <a:rPr lang="en-US" dirty="0" smtClean="0">
                <a:latin typeface="+mn-lt"/>
              </a:rPr>
              <a:t>operates </a:t>
            </a:r>
            <a:r>
              <a:rPr lang="en-US" i="1" dirty="0" smtClean="0">
                <a:latin typeface="+mn-lt"/>
              </a:rPr>
              <a:t>efficiently</a:t>
            </a:r>
            <a:r>
              <a:rPr lang="en-US" dirty="0" smtClean="0">
                <a:latin typeface="+mn-lt"/>
              </a:rPr>
              <a:t>—that </a:t>
            </a:r>
            <a:r>
              <a:rPr lang="en-US" dirty="0">
                <a:latin typeface="+mn-lt"/>
              </a:rPr>
              <a:t>is, when the firm uses each combination of inputs as </a:t>
            </a:r>
            <a:r>
              <a:rPr lang="en-US" dirty="0" smtClean="0">
                <a:latin typeface="+mn-lt"/>
              </a:rPr>
              <a:t>effectively as </a:t>
            </a:r>
            <a:r>
              <a:rPr lang="en-US" dirty="0">
                <a:latin typeface="+mn-lt"/>
              </a:rPr>
              <a:t>possible.</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149"/>
                                        </p:tgtEl>
                                        <p:attrNameLst>
                                          <p:attrName>style.visibility</p:attrName>
                                        </p:attrNameLst>
                                      </p:cBhvr>
                                      <p:to>
                                        <p:strVal val="visible"/>
                                      </p:to>
                                    </p:set>
                                    <p:animEffect transition="in" filter="wipe(left)">
                                      <p:cBhvr>
                                        <p:cTn id="29" dur="500"/>
                                        <p:tgtEl>
                                          <p:spTgt spid="614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8" grpId="0" build="p"/>
      <p:bldP spid="10"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p:cNvSpPr txBox="1">
            <a:spLocks noChangeArrowheads="1"/>
          </p:cNvSpPr>
          <p:nvPr/>
        </p:nvSpPr>
        <p:spPr bwMode="auto">
          <a:xfrm>
            <a:off x="1295400" y="198438"/>
            <a:ext cx="7315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4191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marL="0" indent="0" eaLnBrk="1" hangingPunct="1"/>
            <a:r>
              <a:rPr lang="en-US" sz="2800" b="1" dirty="0">
                <a:solidFill>
                  <a:srgbClr val="008FD0"/>
                </a:solidFill>
                <a:latin typeface="Arial" panose="020B0604020202020204" pitchFamily="34" charset="0"/>
              </a:rPr>
              <a:t>Production with </a:t>
            </a:r>
            <a:r>
              <a:rPr lang="en-US" sz="2800" b="1" dirty="0" smtClean="0">
                <a:solidFill>
                  <a:srgbClr val="008FD0"/>
                </a:solidFill>
                <a:latin typeface="Arial" panose="020B0604020202020204" pitchFamily="34" charset="0"/>
              </a:rPr>
              <a:t>One</a:t>
            </a:r>
            <a:br>
              <a:rPr lang="en-US" sz="2800" b="1" dirty="0" smtClean="0">
                <a:solidFill>
                  <a:srgbClr val="008FD0"/>
                </a:solidFill>
                <a:latin typeface="Arial" panose="020B0604020202020204" pitchFamily="34" charset="0"/>
              </a:rPr>
            </a:br>
            <a:r>
              <a:rPr lang="en-US" sz="2800" b="1" dirty="0" smtClean="0">
                <a:solidFill>
                  <a:srgbClr val="008FD0"/>
                </a:solidFill>
                <a:latin typeface="Arial" panose="020B0604020202020204" pitchFamily="34" charset="0"/>
              </a:rPr>
              <a:t>Variable Input </a:t>
            </a:r>
            <a:r>
              <a:rPr lang="en-US" sz="2800" b="1" dirty="0">
                <a:solidFill>
                  <a:srgbClr val="008FD0"/>
                </a:solidFill>
                <a:latin typeface="Arial" panose="020B0604020202020204" pitchFamily="34" charset="0"/>
              </a:rPr>
              <a:t>(Labor)</a:t>
            </a:r>
            <a:endParaRPr lang="en-US" sz="2800" b="1" dirty="0">
              <a:solidFill>
                <a:srgbClr val="008FD0"/>
              </a:solidFill>
              <a:latin typeface="Arial" panose="020B0604020202020204" pitchFamily="34" charset="0"/>
            </a:endParaRPr>
          </a:p>
        </p:txBody>
      </p:sp>
      <p:sp>
        <p:nvSpPr>
          <p:cNvPr id="21" name="Rectangle 6"/>
          <p:cNvSpPr>
            <a:spLocks noChangeArrowheads="1"/>
          </p:cNvSpPr>
          <p:nvPr/>
        </p:nvSpPr>
        <p:spPr bwMode="auto">
          <a:xfrm>
            <a:off x="457200" y="198438"/>
            <a:ext cx="838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b="1" dirty="0" smtClean="0">
                <a:solidFill>
                  <a:srgbClr val="008FD0"/>
                </a:solidFill>
                <a:latin typeface="Arial" panose="020B0604020202020204" pitchFamily="34" charset="0"/>
              </a:rPr>
              <a:t>6.2</a:t>
            </a:r>
            <a:endParaRPr lang="en-US" sz="2800" b="1" dirty="0">
              <a:solidFill>
                <a:srgbClr val="008FD0"/>
              </a:solidFill>
              <a:latin typeface="Arial" panose="020B0604020202020204" pitchFamily="34" charset="0"/>
            </a:endParaRPr>
          </a:p>
        </p:txBody>
      </p:sp>
      <p:pic>
        <p:nvPicPr>
          <p:cNvPr id="2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nvGraphicFramePr>
        <p:xfrm>
          <a:off x="761999" y="1295400"/>
          <a:ext cx="7924800" cy="4967382"/>
        </p:xfrm>
        <a:graphic>
          <a:graphicData uri="http://schemas.openxmlformats.org/drawingml/2006/table">
            <a:tbl>
              <a:tblPr firstRow="1" bandRow="1">
                <a:tableStyleId>{5C22544A-7EE6-4342-B048-85BDC9FD1C3A}</a:tableStyleId>
              </a:tblPr>
              <a:tblGrid>
                <a:gridCol w="1295401"/>
                <a:gridCol w="1371600"/>
                <a:gridCol w="1295400"/>
                <a:gridCol w="1600200"/>
                <a:gridCol w="2362199"/>
              </a:tblGrid>
              <a:tr h="370770">
                <a:tc>
                  <a:txBody>
                    <a:bodyPr/>
                    <a:lstStyle/>
                    <a:p>
                      <a:pPr algn="ctr"/>
                      <a:r>
                        <a:rPr lang="en-US" sz="1600" dirty="0" smtClean="0"/>
                        <a:t>TABLE 6.1</a:t>
                      </a:r>
                      <a:endParaRPr lang="en-US" sz="1600" dirty="0"/>
                    </a:p>
                  </a:txBody>
                  <a:tcPr marT="45711" marB="45711" anchor="ctr">
                    <a:lnL w="28575" cap="flat" cmpd="sng" algn="ctr">
                      <a:solidFill>
                        <a:srgbClr val="00AB4E"/>
                      </a:solidFill>
                      <a:prstDash val="solid"/>
                      <a:round/>
                      <a:headEnd type="none" w="med" len="med"/>
                      <a:tailEnd type="none" w="med" len="med"/>
                    </a:lnL>
                    <a:lnR w="12700" cap="flat" cmpd="sng" algn="ctr">
                      <a:solidFill>
                        <a:srgbClr val="950057"/>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950057"/>
                      </a:solidFill>
                      <a:prstDash val="solid"/>
                      <a:round/>
                      <a:headEnd type="none" w="med" len="med"/>
                      <a:tailEnd type="none" w="med" len="med"/>
                    </a:lnB>
                    <a:solidFill>
                      <a:srgbClr val="950057"/>
                    </a:solidFill>
                  </a:tcPr>
                </a:tc>
                <a:tc gridSpan="4">
                  <a:txBody>
                    <a:bodyPr/>
                    <a:lstStyle/>
                    <a:p>
                      <a:r>
                        <a:rPr lang="en-US" sz="1600" dirty="0" smtClean="0"/>
                        <a:t>PRODUCTION WITH ONE VARIABLE INPUT</a:t>
                      </a:r>
                      <a:endParaRPr lang="en-US" sz="1600" dirty="0" smtClean="0"/>
                    </a:p>
                  </a:txBody>
                  <a:tcPr marT="45711" marB="45711" anchor="ctr">
                    <a:lnL w="12700" cap="flat" cmpd="sng" algn="ctr">
                      <a:solidFill>
                        <a:srgbClr val="950057"/>
                      </a:solidFill>
                      <a:prstDash val="solid"/>
                      <a:round/>
                      <a:headEnd type="none" w="med" len="med"/>
                      <a:tailEnd type="none" w="med" len="med"/>
                    </a:lnL>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rgbClr val="00AB4E"/>
                    </a:solidFill>
                  </a:tcPr>
                </a:tc>
                <a:tc hMerge="1">
                  <a:tcPr/>
                </a:tc>
                <a:tc hMerge="1">
                  <a:tcPr/>
                </a:tc>
                <a:tc hMerge="1">
                  <a:tcPr/>
                </a:tc>
              </a:tr>
              <a:tr h="370770">
                <a:tc>
                  <a:txBody>
                    <a:bodyPr/>
                    <a:lstStyle/>
                    <a:p>
                      <a:r>
                        <a:rPr lang="en-US" sz="1400" b="1" dirty="0" smtClean="0"/>
                        <a:t>AMOUNT OF LABOR (</a:t>
                      </a:r>
                      <a:r>
                        <a:rPr lang="en-US" sz="1400" b="1" i="1" dirty="0" smtClean="0"/>
                        <a:t>L</a:t>
                      </a:r>
                      <a:r>
                        <a:rPr lang="en-US" sz="1400" b="1" dirty="0" smtClean="0"/>
                        <a:t>)</a:t>
                      </a:r>
                      <a:endParaRPr lang="en-US" sz="1400" b="1" dirty="0"/>
                    </a:p>
                  </a:txBody>
                  <a:tcPr marT="45711" marB="45711" anchor="ctr">
                    <a:lnL w="28575" cap="flat" cmpd="sng" algn="ctr">
                      <a:solidFill>
                        <a:srgbClr val="00AB4E"/>
                      </a:solidFill>
                      <a:prstDash val="solid"/>
                      <a:round/>
                      <a:headEnd type="none" w="med" len="med"/>
                      <a:tailEnd type="none" w="med" len="med"/>
                    </a:lnL>
                    <a:lnR w="12700" cmpd="sng">
                      <a:noFill/>
                    </a:lnR>
                    <a:lnT w="28575" cap="flat" cmpd="sng" algn="ctr">
                      <a:solidFill>
                        <a:srgbClr val="950057"/>
                      </a:solidFill>
                      <a:prstDash val="solid"/>
                      <a:round/>
                      <a:headEnd type="none" w="med" len="med"/>
                      <a:tailEnd type="none" w="med" len="med"/>
                    </a:lnT>
                    <a:lnB w="28575" cap="flat" cmpd="sng" algn="ctr">
                      <a:solidFill>
                        <a:srgbClr val="00AB4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400" b="1" dirty="0" smtClean="0"/>
                        <a:t>AMOUNT OF CAPITAL (</a:t>
                      </a:r>
                      <a:r>
                        <a:rPr lang="en-US" sz="1400" b="1" i="1" dirty="0" smtClean="0"/>
                        <a:t>K</a:t>
                      </a:r>
                      <a:r>
                        <a:rPr lang="en-US" sz="1400" b="1" dirty="0" smtClean="0"/>
                        <a:t>)</a:t>
                      </a:r>
                      <a:endParaRPr lang="en-US" sz="1400" b="1" dirty="0" smtClean="0"/>
                    </a:p>
                  </a:txBody>
                  <a:tcPr marT="45711" marB="45711" anchor="ctr">
                    <a:lnL w="12700" cmpd="sng">
                      <a:noFill/>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noFill/>
                  </a:tcPr>
                </a:tc>
                <a:tc>
                  <a:txBody>
                    <a:bodyPr/>
                    <a:lstStyle/>
                    <a:p>
                      <a:pPr algn="ctr"/>
                      <a:r>
                        <a:rPr lang="en-US" sz="1400" b="1" i="0" dirty="0" smtClean="0"/>
                        <a:t>TOTAL OUTPUT (</a:t>
                      </a:r>
                      <a:r>
                        <a:rPr lang="en-US" sz="1400" b="1" i="1" dirty="0" smtClean="0"/>
                        <a:t>q</a:t>
                      </a:r>
                      <a:r>
                        <a:rPr lang="en-US" sz="1400" b="1" i="0" dirty="0" smtClean="0"/>
                        <a:t>)</a:t>
                      </a:r>
                      <a:endParaRPr lang="en-US" sz="1400" b="1" i="0" dirty="0"/>
                    </a:p>
                  </a:txBody>
                  <a:tcPr marL="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400" b="1" dirty="0" smtClean="0"/>
                        <a:t>AVERAGE PRODUCT (</a:t>
                      </a:r>
                      <a:r>
                        <a:rPr lang="en-US" sz="1400" b="1" i="1" dirty="0" smtClean="0"/>
                        <a:t>q</a:t>
                      </a:r>
                      <a:r>
                        <a:rPr lang="en-US" sz="1400" b="1" dirty="0" smtClean="0"/>
                        <a:t>/</a:t>
                      </a:r>
                      <a:r>
                        <a:rPr lang="en-US" sz="1400" b="1" i="1" dirty="0" smtClean="0"/>
                        <a:t>L</a:t>
                      </a:r>
                      <a:r>
                        <a:rPr lang="en-US" sz="1400" b="1" dirty="0" smtClean="0"/>
                        <a:t>)</a:t>
                      </a:r>
                      <a:endParaRPr lang="en-US" sz="1400" b="1" dirty="0" smtClean="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noFill/>
                  </a:tcPr>
                </a:tc>
                <a:tc>
                  <a:txBody>
                    <a:bodyPr/>
                    <a:lstStyle/>
                    <a:p>
                      <a:pPr algn="ctr"/>
                      <a:r>
                        <a:rPr lang="en-US" sz="1400" b="1" dirty="0" smtClean="0"/>
                        <a:t>MARGINAL PRODUCT (</a:t>
                      </a:r>
                      <a:r>
                        <a:rPr lang="en-US" sz="1400" b="1" dirty="0" smtClean="0">
                          <a:sym typeface="WP Greek Century"/>
                        </a:rPr>
                        <a:t></a:t>
                      </a:r>
                      <a:r>
                        <a:rPr lang="en-US" sz="1400" b="1" i="1" dirty="0" smtClean="0">
                          <a:sym typeface="WP Greek Century"/>
                        </a:rPr>
                        <a:t>q</a:t>
                      </a:r>
                      <a:r>
                        <a:rPr lang="en-US" sz="1400" b="1" dirty="0" smtClean="0">
                          <a:sym typeface="WP Greek Century"/>
                        </a:rPr>
                        <a:t>/</a:t>
                      </a:r>
                      <a:r>
                        <a:rPr lang="en-US" sz="1400" b="1" i="1" dirty="0" smtClean="0">
                          <a:sym typeface="WP Greek Century"/>
                        </a:rPr>
                        <a:t>L</a:t>
                      </a:r>
                      <a:r>
                        <a:rPr lang="en-US" sz="1400" b="1" dirty="0" smtClean="0">
                          <a:sym typeface="WP Greek Century"/>
                        </a:rPr>
                        <a:t>)</a:t>
                      </a:r>
                      <a:endParaRPr lang="en-US" sz="1400" b="1" dirty="0"/>
                    </a:p>
                  </a:txBody>
                  <a:tcPr marL="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noFill/>
                  </a:tcPr>
                </a:tc>
              </a:tr>
              <a:tr h="370770">
                <a:tc>
                  <a:txBody>
                    <a:bodyPr/>
                    <a:lstStyle/>
                    <a:p>
                      <a:pPr algn="ctr"/>
                      <a:r>
                        <a:rPr lang="en-US" sz="1400" dirty="0" smtClean="0"/>
                        <a:t>0</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0</a:t>
                      </a:r>
                      <a:endParaRPr lang="en-US" sz="1400" dirty="0"/>
                    </a:p>
                  </a:txBody>
                  <a:tcPr marL="18288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b="0" i="0" u="none" strike="noStrike" kern="1200" baseline="0" dirty="0" smtClean="0">
                          <a:solidFill>
                            <a:schemeClr val="dk1"/>
                          </a:solidFill>
                          <a:latin typeface="+mn-lt"/>
                          <a:ea typeface="+mn-ea"/>
                          <a:cs typeface="+mn-cs"/>
                        </a:rPr>
                        <a:t>—</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b="0" i="0" u="none" strike="noStrike" kern="1200" baseline="0" dirty="0" smtClean="0">
                          <a:solidFill>
                            <a:schemeClr val="dk1"/>
                          </a:solidFill>
                          <a:latin typeface="+mn-lt"/>
                          <a:ea typeface="+mn-ea"/>
                          <a:cs typeface="+mn-cs"/>
                        </a:rPr>
                        <a:t>—</a:t>
                      </a:r>
                      <a:endParaRPr lang="en-US" sz="1400" dirty="0"/>
                    </a:p>
                  </a:txBody>
                  <a:tcPr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L="0" marR="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dirty="0" smtClean="0"/>
                        <a:t>10</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2</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30</a:t>
                      </a:r>
                      <a:endParaRPr lang="en-US" sz="1400" dirty="0"/>
                    </a:p>
                  </a:txBody>
                  <a:tcPr marL="0" marR="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15</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dirty="0" smtClean="0"/>
                        <a:t>20</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3</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60</a:t>
                      </a:r>
                      <a:endParaRPr lang="en-US" sz="1400" dirty="0"/>
                    </a:p>
                  </a:txBody>
                  <a:tcPr marL="0" marR="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20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dirty="0" smtClean="0"/>
                        <a:t>30</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4</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80</a:t>
                      </a:r>
                      <a:endParaRPr lang="en-US" sz="1400" dirty="0"/>
                    </a:p>
                  </a:txBody>
                  <a:tcPr marL="0" marR="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20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dirty="0" smtClean="0"/>
                        <a:t>20</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5</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95</a:t>
                      </a:r>
                      <a:endParaRPr lang="en-US" sz="1400" dirty="0"/>
                    </a:p>
                  </a:txBody>
                  <a:tcPr marL="0" marR="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19</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dirty="0" smtClean="0"/>
                        <a:t>15</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6</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108</a:t>
                      </a:r>
                      <a:endParaRPr lang="en-US" sz="1400" dirty="0"/>
                    </a:p>
                  </a:txBody>
                  <a:tcPr marL="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18</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dirty="0" smtClean="0"/>
                        <a:t>13</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7</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112</a:t>
                      </a:r>
                      <a:endParaRPr lang="en-US" sz="1400" dirty="0"/>
                    </a:p>
                  </a:txBody>
                  <a:tcPr marL="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16</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dirty="0" smtClean="0"/>
                        <a:t>4</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8</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112</a:t>
                      </a:r>
                      <a:endParaRPr lang="en-US" sz="1400" dirty="0"/>
                    </a:p>
                  </a:txBody>
                  <a:tcPr marL="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14</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dirty="0" smtClean="0"/>
                        <a:t>0</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9</a:t>
                      </a:r>
                      <a:endParaRPr lang="en-US" sz="1400" dirty="0"/>
                    </a:p>
                  </a:txBody>
                  <a:tcPr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108</a:t>
                      </a:r>
                      <a:endParaRPr lang="en-US" sz="1400" dirty="0"/>
                    </a:p>
                  </a:txBody>
                  <a:tcPr marL="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12</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r"/>
                      <a:r>
                        <a:rPr lang="en-US" sz="1400" b="0" i="0" u="none" strike="noStrike" kern="1200" baseline="0" dirty="0" smtClean="0">
                          <a:solidFill>
                            <a:schemeClr val="dk1"/>
                          </a:solidFill>
                          <a:latin typeface="Symbol" panose="05050102010706020507" pitchFamily="18" charset="2"/>
                          <a:ea typeface="+mn-ea"/>
                          <a:cs typeface="+mn-cs"/>
                        </a:rPr>
                        <a:t>-</a:t>
                      </a:r>
                      <a:r>
                        <a:rPr lang="en-US" sz="1400" b="0" i="0" u="none" strike="noStrike" kern="1200" baseline="0" dirty="0" smtClean="0">
                          <a:solidFill>
                            <a:schemeClr val="dk1"/>
                          </a:solidFill>
                          <a:latin typeface="+mn-lt"/>
                          <a:ea typeface="+mn-ea"/>
                          <a:cs typeface="+mn-cs"/>
                        </a:rPr>
                        <a:t>4</a:t>
                      </a:r>
                      <a:endParaRPr lang="en-US" sz="1400" dirty="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r h="370770">
                <a:tc>
                  <a:txBody>
                    <a:bodyPr/>
                    <a:lstStyle/>
                    <a:p>
                      <a:pPr algn="ctr"/>
                      <a:r>
                        <a:rPr lang="en-US" sz="1400" dirty="0" smtClean="0"/>
                        <a:t>10</a:t>
                      </a:r>
                      <a:endParaRPr lang="en-US" sz="1400" dirty="0"/>
                    </a:p>
                  </a:txBody>
                  <a:tcPr marR="182880" marT="45711" marB="45711" anchor="ctr">
                    <a:lnL w="28575" cap="flat" cmpd="sng" algn="ctr">
                      <a:solidFill>
                        <a:srgbClr val="00AB4E"/>
                      </a:solidFill>
                      <a:prstDash val="solid"/>
                      <a:round/>
                      <a:headEnd type="none" w="med" len="med"/>
                      <a:tailEnd type="none" w="med" len="med"/>
                    </a:lnL>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100</a:t>
                      </a:r>
                      <a:endParaRPr lang="en-US" sz="1400" dirty="0"/>
                    </a:p>
                  </a:txBody>
                  <a:tcPr marL="0"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algn="ctr"/>
                      <a:r>
                        <a:rPr lang="en-US" sz="1400" dirty="0" smtClean="0"/>
                        <a:t>10</a:t>
                      </a:r>
                      <a:endParaRPr lang="en-US" sz="1400" dirty="0"/>
                    </a:p>
                  </a:txBody>
                  <a:tcPr marT="45711" marB="45711" anchor="ct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en-US" sz="1400" b="0" i="0" u="none" strike="noStrike" kern="1200" baseline="0" dirty="0" smtClean="0">
                          <a:solidFill>
                            <a:schemeClr val="dk1"/>
                          </a:solidFill>
                          <a:latin typeface="Symbol" panose="05050102010706020507" pitchFamily="18" charset="2"/>
                          <a:ea typeface="+mn-ea"/>
                          <a:cs typeface="+mn-cs"/>
                        </a:rPr>
                        <a:t>-</a:t>
                      </a:r>
                      <a:r>
                        <a:rPr lang="en-US" sz="1400" b="0" i="0" u="none" strike="noStrike" kern="1200" baseline="0" dirty="0" smtClean="0">
                          <a:solidFill>
                            <a:schemeClr val="dk1"/>
                          </a:solidFill>
                          <a:latin typeface="+mn-lt"/>
                          <a:ea typeface="+mn-ea"/>
                          <a:cs typeface="+mn-cs"/>
                        </a:rPr>
                        <a:t>8</a:t>
                      </a:r>
                      <a:endParaRPr lang="en-US" sz="1400" dirty="0" smtClean="0"/>
                    </a:p>
                  </a:txBody>
                  <a:tcPr marL="0" marR="1097280" marT="45711" marB="45711" anchor="ctr">
                    <a:lnR w="28575" cap="flat" cmpd="sng" algn="ctr">
                      <a:solidFill>
                        <a:srgbClr val="00AB4E"/>
                      </a:solidFill>
                      <a:prstDash val="solid"/>
                      <a:round/>
                      <a:headEnd type="none" w="med" len="med"/>
                      <a:tailEnd type="none" w="med" len="med"/>
                    </a:lnR>
                    <a:lnT w="28575" cap="flat" cmpd="sng" algn="ctr">
                      <a:solidFill>
                        <a:srgbClr val="00AB4E"/>
                      </a:solidFill>
                      <a:prstDash val="solid"/>
                      <a:round/>
                      <a:headEnd type="none" w="med" len="med"/>
                      <a:tailEnd type="none" w="med" len="med"/>
                    </a:lnT>
                    <a:lnB w="28575" cap="flat" cmpd="sng" algn="ctr">
                      <a:solidFill>
                        <a:srgbClr val="00AB4E"/>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85800" y="4171950"/>
            <a:ext cx="7848600" cy="646331"/>
          </a:xfrm>
          <a:prstGeom prst="rect">
            <a:avLst/>
          </a:prstGeom>
        </p:spPr>
        <p:txBody>
          <a:bodyPr wrap="square">
            <a:spAutoFit/>
          </a:bodyPr>
          <a:lstStyle/>
          <a:p>
            <a:r>
              <a:rPr lang="en-US" dirty="0" smtClean="0">
                <a:latin typeface="+mn-lt"/>
              </a:rPr>
              <a:t>Average product of labor = Output/labor input = </a:t>
            </a:r>
            <a:r>
              <a:rPr lang="en-US" i="1" dirty="0" smtClean="0">
                <a:latin typeface="+mn-lt"/>
              </a:rPr>
              <a:t>q</a:t>
            </a:r>
            <a:r>
              <a:rPr lang="en-US" dirty="0" smtClean="0">
                <a:latin typeface="+mn-lt"/>
              </a:rPr>
              <a:t>/</a:t>
            </a:r>
            <a:r>
              <a:rPr lang="en-US" i="1" dirty="0" smtClean="0">
                <a:latin typeface="+mn-lt"/>
              </a:rPr>
              <a:t>L</a:t>
            </a:r>
            <a:endParaRPr lang="en-US" i="1" dirty="0" smtClean="0">
              <a:latin typeface="+mn-lt"/>
            </a:endParaRPr>
          </a:p>
          <a:p>
            <a:r>
              <a:rPr lang="en-US" dirty="0" smtClean="0">
                <a:latin typeface="+mn-lt"/>
              </a:rPr>
              <a:t>Marginal product of labor = Change in output/change in labor input = </a:t>
            </a:r>
            <a:r>
              <a:rPr lang="en-US" dirty="0" smtClean="0">
                <a:latin typeface="+mn-lt"/>
                <a:sym typeface="WP Greek Century"/>
              </a:rPr>
              <a:t></a:t>
            </a:r>
            <a:r>
              <a:rPr lang="en-US" i="1" dirty="0" smtClean="0">
                <a:latin typeface="+mn-lt"/>
                <a:sym typeface="WP Greek Century"/>
              </a:rPr>
              <a:t>q</a:t>
            </a:r>
            <a:r>
              <a:rPr lang="en-US" dirty="0" smtClean="0">
                <a:latin typeface="+mn-lt"/>
                <a:sym typeface="WP Greek Century"/>
              </a:rPr>
              <a:t>/</a:t>
            </a:r>
            <a:r>
              <a:rPr lang="en-US" i="1" dirty="0" smtClean="0">
                <a:latin typeface="+mn-lt"/>
                <a:sym typeface="WP Greek Century"/>
              </a:rPr>
              <a:t>L</a:t>
            </a:r>
            <a:endParaRPr lang="en-US" i="1" dirty="0">
              <a:latin typeface="+mn-lt"/>
            </a:endParaRPr>
          </a:p>
        </p:txBody>
      </p:sp>
      <p:sp>
        <p:nvSpPr>
          <p:cNvPr id="8" name="Rectangle 52"/>
          <p:cNvSpPr txBox="1">
            <a:spLocks noChangeArrowheads="1"/>
          </p:cNvSpPr>
          <p:nvPr/>
        </p:nvSpPr>
        <p:spPr bwMode="auto">
          <a:xfrm>
            <a:off x="457199" y="1"/>
            <a:ext cx="73751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Average and Marginal Products</a:t>
            </a:r>
            <a:endParaRPr lang="en-US" sz="2000" b="1" dirty="0">
              <a:solidFill>
                <a:srgbClr val="950057"/>
              </a:solidFill>
              <a:latin typeface="Arial" panose="020B0604020202020204" pitchFamily="34" charset="0"/>
            </a:endParaRPr>
          </a:p>
        </p:txBody>
      </p:sp>
      <p:sp>
        <p:nvSpPr>
          <p:cNvPr id="7" name="Text Box 53"/>
          <p:cNvSpPr txBox="1">
            <a:spLocks noChangeArrowheads="1"/>
          </p:cNvSpPr>
          <p:nvPr/>
        </p:nvSpPr>
        <p:spPr bwMode="auto">
          <a:xfrm>
            <a:off x="444500" y="1143000"/>
            <a:ext cx="8242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eaLnBrk="1" hangingPunct="1">
              <a:buClr>
                <a:schemeClr val="bg2"/>
              </a:buClr>
            </a:pPr>
            <a:r>
              <a:rPr lang="en-US" b="1" dirty="0" smtClean="0">
                <a:solidFill>
                  <a:schemeClr val="bg2"/>
                </a:solidFill>
              </a:rPr>
              <a:t>●</a:t>
            </a:r>
            <a:r>
              <a:rPr lang="en-US" b="1" dirty="0">
                <a:solidFill>
                  <a:srgbClr val="382344"/>
                </a:solidFill>
              </a:rPr>
              <a:t> </a:t>
            </a:r>
            <a:r>
              <a:rPr lang="en-US" b="1" dirty="0" smtClean="0">
                <a:solidFill>
                  <a:srgbClr val="382344"/>
                </a:solidFill>
                <a:latin typeface="+mn-lt"/>
              </a:rPr>
              <a:t>average product</a:t>
            </a:r>
            <a:r>
              <a:rPr lang="en-US" b="1" dirty="0" smtClean="0">
                <a:solidFill>
                  <a:srgbClr val="382344"/>
                </a:solidFill>
                <a:latin typeface="Arial" panose="020B0604020202020204" pitchFamily="34" charset="0"/>
              </a:rPr>
              <a:t>    </a:t>
            </a:r>
            <a:r>
              <a:rPr lang="en-US" dirty="0" smtClean="0">
                <a:solidFill>
                  <a:srgbClr val="2A5CAA"/>
                </a:solidFill>
                <a:latin typeface="Arial" panose="020B0604020202020204" pitchFamily="34" charset="0"/>
              </a:rPr>
              <a:t>Output per </a:t>
            </a:r>
            <a:r>
              <a:rPr lang="en-US" dirty="0">
                <a:solidFill>
                  <a:srgbClr val="2A5CAA"/>
                </a:solidFill>
                <a:latin typeface="Arial" panose="020B0604020202020204" pitchFamily="34" charset="0"/>
              </a:rPr>
              <a:t>unit of a particular input.</a:t>
            </a:r>
            <a:endParaRPr lang="en-US" dirty="0">
              <a:solidFill>
                <a:srgbClr val="2A5CAA"/>
              </a:solidFill>
              <a:latin typeface="Arial" panose="020B0604020202020204" pitchFamily="34" charset="0"/>
            </a:endParaRPr>
          </a:p>
        </p:txBody>
      </p:sp>
      <p:sp>
        <p:nvSpPr>
          <p:cNvPr id="9" name="Text Box 53"/>
          <p:cNvSpPr txBox="1">
            <a:spLocks noChangeArrowheads="1"/>
          </p:cNvSpPr>
          <p:nvPr/>
        </p:nvSpPr>
        <p:spPr bwMode="auto">
          <a:xfrm>
            <a:off x="444500" y="1905000"/>
            <a:ext cx="8242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marL="0" indent="0" eaLnBrk="1" hangingPunct="1">
              <a:buClr>
                <a:schemeClr val="bg2"/>
              </a:buClr>
            </a:pPr>
            <a:r>
              <a:rPr lang="en-US" b="1" dirty="0" smtClean="0">
                <a:solidFill>
                  <a:schemeClr val="bg2"/>
                </a:solidFill>
              </a:rPr>
              <a:t>●</a:t>
            </a:r>
            <a:r>
              <a:rPr lang="en-US" b="1" dirty="0">
                <a:solidFill>
                  <a:srgbClr val="382344"/>
                </a:solidFill>
              </a:rPr>
              <a:t> </a:t>
            </a:r>
            <a:r>
              <a:rPr lang="en-US" b="1" dirty="0" smtClean="0">
                <a:solidFill>
                  <a:srgbClr val="382344"/>
                </a:solidFill>
                <a:latin typeface="+mn-lt"/>
              </a:rPr>
              <a:t>marginal product</a:t>
            </a:r>
            <a:r>
              <a:rPr lang="en-US" b="1" dirty="0" smtClean="0">
                <a:solidFill>
                  <a:srgbClr val="382344"/>
                </a:solidFill>
                <a:latin typeface="Arial" panose="020B0604020202020204" pitchFamily="34" charset="0"/>
              </a:rPr>
              <a:t>    </a:t>
            </a:r>
            <a:r>
              <a:rPr lang="en-US" dirty="0">
                <a:solidFill>
                  <a:srgbClr val="2A5CAA"/>
                </a:solidFill>
                <a:latin typeface="Arial" panose="020B0604020202020204" pitchFamily="34" charset="0"/>
              </a:rPr>
              <a:t>Additional </a:t>
            </a:r>
            <a:r>
              <a:rPr lang="en-US" dirty="0" smtClean="0">
                <a:solidFill>
                  <a:srgbClr val="2A5CAA"/>
                </a:solidFill>
                <a:latin typeface="Arial" panose="020B0604020202020204" pitchFamily="34" charset="0"/>
              </a:rPr>
              <a:t>output produced </a:t>
            </a:r>
            <a:r>
              <a:rPr lang="en-US" dirty="0">
                <a:solidFill>
                  <a:srgbClr val="2A5CAA"/>
                </a:solidFill>
                <a:latin typeface="Arial" panose="020B0604020202020204" pitchFamily="34" charset="0"/>
              </a:rPr>
              <a:t>as an input </a:t>
            </a:r>
            <a:r>
              <a:rPr lang="en-US" dirty="0" smtClean="0">
                <a:solidFill>
                  <a:srgbClr val="2A5CAA"/>
                </a:solidFill>
                <a:latin typeface="Arial" panose="020B0604020202020204" pitchFamily="34" charset="0"/>
              </a:rPr>
              <a:t>is increased </a:t>
            </a:r>
            <a:r>
              <a:rPr lang="en-US" dirty="0">
                <a:solidFill>
                  <a:srgbClr val="2A5CAA"/>
                </a:solidFill>
                <a:latin typeface="Arial" panose="020B0604020202020204" pitchFamily="34" charset="0"/>
              </a:rPr>
              <a:t>by one unit.</a:t>
            </a:r>
            <a:endParaRPr lang="en-US" dirty="0">
              <a:solidFill>
                <a:srgbClr val="2A5CAA"/>
              </a:solidFill>
              <a:latin typeface="Arial" panose="020B0604020202020204" pitchFamily="34" charset="0"/>
            </a:endParaRPr>
          </a:p>
        </p:txBody>
      </p:sp>
      <p:sp>
        <p:nvSpPr>
          <p:cNvPr id="4" name="Rectangle 3"/>
          <p:cNvSpPr/>
          <p:nvPr/>
        </p:nvSpPr>
        <p:spPr bwMode="auto">
          <a:xfrm>
            <a:off x="457200" y="4038600"/>
            <a:ext cx="8229600" cy="914400"/>
          </a:xfrm>
          <a:prstGeom prst="rect">
            <a:avLst/>
          </a:prstGeom>
          <a:noFill/>
          <a:ln w="9525" cap="flat" cmpd="sng" algn="ctr">
            <a:solidFill>
              <a:srgbClr val="D5791A"/>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290830" algn="l" defTabSz="914400" rtl="0" eaLnBrk="1" fontAlgn="base" latinLnBrk="0" hangingPunct="1">
              <a:lnSpc>
                <a:spcPct val="100000"/>
              </a:lnSpc>
              <a:spcBef>
                <a:spcPct val="0"/>
              </a:spcBef>
              <a:spcAft>
                <a:spcPct val="0"/>
              </a:spcAft>
              <a:buClrTx/>
              <a:buSzTx/>
              <a:buFontTx/>
              <a:buAutoNum type="arabicPeriod"/>
            </a:pPr>
            <a:endParaRPr kumimoji="0" lang="en-US" sz="1800" b="0" i="0" u="none" strike="noStrike" cap="none" normalizeH="0" baseline="0" smtClean="0">
              <a:ln>
                <a:noFill/>
              </a:ln>
              <a:solidFill>
                <a:schemeClr val="tx1"/>
              </a:solidFill>
              <a:effectLst/>
              <a:latin typeface="Palatino" pitchFamily="2" charset="0"/>
            </a:endParaRPr>
          </a:p>
        </p:txBody>
      </p:sp>
      <p:sp>
        <p:nvSpPr>
          <p:cNvPr id="3" name="Rectangle 2"/>
          <p:cNvSpPr/>
          <p:nvPr/>
        </p:nvSpPr>
        <p:spPr>
          <a:xfrm>
            <a:off x="457200" y="2819400"/>
            <a:ext cx="8229600" cy="923330"/>
          </a:xfrm>
          <a:prstGeom prst="rect">
            <a:avLst/>
          </a:prstGeom>
        </p:spPr>
        <p:txBody>
          <a:bodyPr wrap="square">
            <a:spAutoFit/>
          </a:bodyPr>
          <a:lstStyle/>
          <a:p>
            <a:r>
              <a:rPr lang="en-US" dirty="0">
                <a:latin typeface="+mn-lt"/>
              </a:rPr>
              <a:t>Remember that the marginal product of labor depends on the amount of capital</a:t>
            </a:r>
            <a:endParaRPr lang="en-US" dirty="0">
              <a:latin typeface="+mn-lt"/>
            </a:endParaRPr>
          </a:p>
          <a:p>
            <a:r>
              <a:rPr lang="en-US" dirty="0">
                <a:latin typeface="+mn-lt"/>
              </a:rPr>
              <a:t>used. If the capital input increased from 10 to 20, the marginal product of labor</a:t>
            </a:r>
            <a:endParaRPr lang="en-US" dirty="0">
              <a:latin typeface="+mn-lt"/>
            </a:endParaRPr>
          </a:p>
          <a:p>
            <a:r>
              <a:rPr lang="en-US" dirty="0">
                <a:latin typeface="+mn-lt"/>
              </a:rPr>
              <a:t>most likely would increase.</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2"/>
          <p:cNvSpPr txBox="1">
            <a:spLocks noChangeArrowheads="1"/>
          </p:cNvSpPr>
          <p:nvPr/>
        </p:nvSpPr>
        <p:spPr bwMode="auto">
          <a:xfrm>
            <a:off x="457199" y="0"/>
            <a:ext cx="7375193"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The Slopes of the Product Curve</a:t>
            </a:r>
            <a:endParaRPr lang="en-US" sz="2000" b="1" dirty="0">
              <a:solidFill>
                <a:srgbClr val="950057"/>
              </a:solidFill>
              <a:latin typeface="Arial" panose="020B0604020202020204" pitchFamily="34" charset="0"/>
            </a:endParaRPr>
          </a:p>
        </p:txBody>
      </p:sp>
      <p:sp>
        <p:nvSpPr>
          <p:cNvPr id="10" name="Rectangle 5"/>
          <p:cNvSpPr>
            <a:spLocks noChangeArrowheads="1"/>
          </p:cNvSpPr>
          <p:nvPr/>
        </p:nvSpPr>
        <p:spPr bwMode="auto">
          <a:xfrm>
            <a:off x="450847" y="1293813"/>
            <a:ext cx="2520951" cy="533400"/>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PRODUCTION WITH ONE VARIABLE INPUT</a:t>
            </a:r>
            <a:endParaRPr lang="en-US" sz="1600" b="1" dirty="0">
              <a:latin typeface="Arial" panose="020B0604020202020204" pitchFamily="34" charset="0"/>
            </a:endParaRPr>
          </a:p>
        </p:txBody>
      </p:sp>
      <p:sp>
        <p:nvSpPr>
          <p:cNvPr id="11" name="Rectangle 10"/>
          <p:cNvSpPr>
            <a:spLocks noChangeArrowheads="1"/>
          </p:cNvSpPr>
          <p:nvPr/>
        </p:nvSpPr>
        <p:spPr bwMode="auto">
          <a:xfrm>
            <a:off x="450850" y="969963"/>
            <a:ext cx="369394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a:solidFill>
                  <a:srgbClr val="ED1B2F"/>
                </a:solidFill>
                <a:latin typeface="Arial" panose="020B0604020202020204" pitchFamily="34" charset="0"/>
              </a:rPr>
              <a:t>Figure </a:t>
            </a:r>
            <a:r>
              <a:rPr lang="en-US" sz="2000" b="1" dirty="0" smtClean="0">
                <a:solidFill>
                  <a:srgbClr val="ED1B2F"/>
                </a:solidFill>
                <a:latin typeface="Arial" panose="020B0604020202020204" pitchFamily="34" charset="0"/>
              </a:rPr>
              <a:t>6.1  </a:t>
            </a:r>
            <a:r>
              <a:rPr lang="en-US" sz="1600" b="1" dirty="0" smtClean="0">
                <a:solidFill>
                  <a:schemeClr val="bg1">
                    <a:lumMod val="75000"/>
                  </a:schemeClr>
                </a:solidFill>
                <a:latin typeface="Arial" panose="020B0604020202020204" pitchFamily="34" charset="0"/>
              </a:rPr>
              <a:t>(1 of 2)</a:t>
            </a:r>
            <a:endParaRPr lang="en-US" sz="1600" b="1" dirty="0">
              <a:solidFill>
                <a:schemeClr val="bg1">
                  <a:lumMod val="75000"/>
                </a:schemeClr>
              </a:solidFill>
              <a:latin typeface="Arial" panose="020B0604020202020204" pitchFamily="34" charset="0"/>
            </a:endParaRPr>
          </a:p>
        </p:txBody>
      </p:sp>
      <p:pic>
        <p:nvPicPr>
          <p:cNvPr id="12" name="Picture 42" descr="fi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1"/>
          <p:cNvSpPr>
            <a:spLocks noChangeArrowheads="1"/>
          </p:cNvSpPr>
          <p:nvPr/>
        </p:nvSpPr>
        <p:spPr bwMode="auto">
          <a:xfrm>
            <a:off x="457200" y="1836738"/>
            <a:ext cx="3657600" cy="4410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600" dirty="0">
                <a:latin typeface="Arial" panose="020B0604020202020204" pitchFamily="34" charset="0"/>
              </a:rPr>
              <a:t>The total product curve in </a:t>
            </a:r>
            <a:r>
              <a:rPr lang="en-US" sz="1600" b="1" dirty="0">
                <a:latin typeface="Arial" panose="020B0604020202020204" pitchFamily="34" charset="0"/>
              </a:rPr>
              <a:t>(a)</a:t>
            </a:r>
            <a:r>
              <a:rPr lang="en-US" sz="1600" dirty="0">
                <a:latin typeface="Arial" panose="020B0604020202020204" pitchFamily="34" charset="0"/>
              </a:rPr>
              <a:t> shows the output produced for different amounts of labor input. </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The average and marginal products in (b) can be obtained (using the data in Table 6.1) from the total product curve.</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At point </a:t>
            </a:r>
            <a:r>
              <a:rPr lang="en-US" sz="1600" i="1" dirty="0">
                <a:latin typeface="Arial" panose="020B0604020202020204" pitchFamily="34" charset="0"/>
              </a:rPr>
              <a:t>A</a:t>
            </a:r>
            <a:r>
              <a:rPr lang="en-US" sz="1600" dirty="0">
                <a:latin typeface="Arial" panose="020B0604020202020204" pitchFamily="34" charset="0"/>
              </a:rPr>
              <a:t> in (a), the marginal product is 20 because the tangent to the total product curve has a slope of 20. </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At point </a:t>
            </a:r>
            <a:r>
              <a:rPr lang="en-US" sz="1600" i="1" dirty="0">
                <a:latin typeface="Arial" panose="020B0604020202020204" pitchFamily="34" charset="0"/>
              </a:rPr>
              <a:t>B</a:t>
            </a:r>
            <a:r>
              <a:rPr lang="en-US" sz="1600" dirty="0">
                <a:latin typeface="Arial" panose="020B0604020202020204" pitchFamily="34" charset="0"/>
              </a:rPr>
              <a:t> in (a) the average product of labor is 20, which is the slope of the line from the origin to </a:t>
            </a:r>
            <a:r>
              <a:rPr lang="en-US" sz="1600" i="1" dirty="0">
                <a:latin typeface="Arial" panose="020B0604020202020204" pitchFamily="34" charset="0"/>
              </a:rPr>
              <a:t>B</a:t>
            </a:r>
            <a:r>
              <a:rPr lang="en-US" sz="1600" dirty="0">
                <a:latin typeface="Arial" panose="020B0604020202020204" pitchFamily="34" charset="0"/>
              </a:rPr>
              <a:t>.</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 The average product of labor at point </a:t>
            </a:r>
            <a:r>
              <a:rPr lang="en-US" sz="1600" i="1" dirty="0">
                <a:latin typeface="Arial" panose="020B0604020202020204" pitchFamily="34" charset="0"/>
              </a:rPr>
              <a:t>C</a:t>
            </a:r>
            <a:r>
              <a:rPr lang="en-US" sz="1600" dirty="0">
                <a:latin typeface="Arial" panose="020B0604020202020204" pitchFamily="34" charset="0"/>
              </a:rPr>
              <a:t> in (a) is given by the slope of the line 0</a:t>
            </a:r>
            <a:r>
              <a:rPr lang="en-US" sz="1600" i="1" dirty="0">
                <a:latin typeface="Arial" panose="020B0604020202020204" pitchFamily="34" charset="0"/>
              </a:rPr>
              <a:t>C</a:t>
            </a:r>
            <a:r>
              <a:rPr lang="en-US" sz="1600" dirty="0">
                <a:latin typeface="Arial" panose="020B0604020202020204" pitchFamily="34" charset="0"/>
              </a:rPr>
              <a:t>.</a:t>
            </a:r>
            <a:endParaRPr lang="en-US" sz="1600" dirty="0">
              <a:latin typeface="Arial" panose="020B0604020202020204" pitchFamily="34" charset="0"/>
            </a:endParaRPr>
          </a:p>
        </p:txBody>
      </p:sp>
      <p:pic>
        <p:nvPicPr>
          <p:cNvPr id="14" name="Picture 33"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4" descr="fig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5" descr="fig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6" descr="fig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7" descr="fig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8" descr="fig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9" descr="fig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descr="fig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1" descr="fig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3" descr="fig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4" descr="fig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5" descr="fig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6" descr="fig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bwMode="auto">
          <a:xfrm>
            <a:off x="4238027" y="6505574"/>
            <a:ext cx="4767861" cy="123826"/>
            <a:chOff x="3657600" y="1678781"/>
            <a:chExt cx="4800600" cy="152400"/>
          </a:xfrm>
        </p:grpSpPr>
        <p:cxnSp>
          <p:nvCxnSpPr>
            <p:cNvPr id="28" name="Straight Connector 27"/>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0" name="Group 29"/>
          <p:cNvGrpSpPr/>
          <p:nvPr/>
        </p:nvGrpSpPr>
        <p:grpSpPr bwMode="auto">
          <a:xfrm>
            <a:off x="4144794" y="969962"/>
            <a:ext cx="198605" cy="5595589"/>
            <a:chOff x="3574256" y="2209800"/>
            <a:chExt cx="152400" cy="4114800"/>
          </a:xfrm>
        </p:grpSpPr>
        <p:cxnSp>
          <p:nvCxnSpPr>
            <p:cNvPr id="31"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3" name="Group 32"/>
          <p:cNvGrpSpPr/>
          <p:nvPr/>
        </p:nvGrpSpPr>
        <p:grpSpPr bwMode="auto">
          <a:xfrm>
            <a:off x="457200" y="6237288"/>
            <a:ext cx="3786897" cy="163512"/>
            <a:chOff x="457199" y="5791200"/>
            <a:chExt cx="3193257" cy="152400"/>
          </a:xfrm>
        </p:grpSpPr>
        <p:cxnSp>
          <p:nvCxnSpPr>
            <p:cNvPr id="34"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5"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sp>
        <p:nvSpPr>
          <p:cNvPr id="3" name="TextBox 2"/>
          <p:cNvSpPr txBox="1"/>
          <p:nvPr/>
        </p:nvSpPr>
        <p:spPr>
          <a:xfrm>
            <a:off x="4886325" y="4876800"/>
            <a:ext cx="300082" cy="230832"/>
          </a:xfrm>
          <a:prstGeom prst="rect">
            <a:avLst/>
          </a:prstGeom>
          <a:noFill/>
        </p:spPr>
        <p:txBody>
          <a:bodyPr wrap="none" rtlCol="0">
            <a:spAutoFit/>
          </a:bodyPr>
          <a:lstStyle/>
          <a:p>
            <a:r>
              <a:rPr lang="en-US" sz="900" dirty="0" smtClean="0"/>
              <a:t>20</a:t>
            </a:r>
            <a:endParaRPr lang="en-US" sz="900" dirty="0"/>
          </a:p>
        </p:txBody>
      </p:sp>
      <p:cxnSp>
        <p:nvCxnSpPr>
          <p:cNvPr id="37" name="Straight Connector 36"/>
          <p:cNvCxnSpPr/>
          <p:nvPr/>
        </p:nvCxnSpPr>
        <p:spPr bwMode="auto">
          <a:xfrm>
            <a:off x="5972175" y="2895600"/>
            <a:ext cx="0" cy="766762"/>
          </a:xfrm>
          <a:prstGeom prst="line">
            <a:avLst/>
          </a:prstGeom>
          <a:noFill/>
          <a:ln w="6350" cap="flat" cmpd="sng" algn="ctr">
            <a:solidFill>
              <a:schemeClr val="bg2">
                <a:lumMod val="50000"/>
              </a:schemeClr>
            </a:solidFill>
            <a:prstDash val="dash"/>
            <a:round/>
            <a:headEnd type="none" w="med" len="med"/>
            <a:tailEnd type="none" w="med" len="med"/>
          </a:ln>
          <a:effectLst/>
        </p:spPr>
      </p:cxnSp>
      <p:cxnSp>
        <p:nvCxnSpPr>
          <p:cNvPr id="38" name="Straight Connector 37"/>
          <p:cNvCxnSpPr/>
          <p:nvPr/>
        </p:nvCxnSpPr>
        <p:spPr bwMode="auto">
          <a:xfrm>
            <a:off x="5972175" y="3881437"/>
            <a:ext cx="0" cy="2138363"/>
          </a:xfrm>
          <a:prstGeom prst="line">
            <a:avLst/>
          </a:prstGeom>
          <a:noFill/>
          <a:ln w="6350" cap="flat" cmpd="sng" algn="ctr">
            <a:solidFill>
              <a:schemeClr val="bg2">
                <a:lumMod val="50000"/>
              </a:schemeClr>
            </a:solidFill>
            <a:prstDash val="dash"/>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wipe(left)">
                                      <p:cBhvr>
                                        <p:cTn id="27" dur="500"/>
                                        <p:tgtEl>
                                          <p:spTgt spid="13">
                                            <p:bg/>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750"/>
                                        <p:tgtEl>
                                          <p:spTgt spid="15"/>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right)">
                                      <p:cBhvr>
                                        <p:cTn id="39" dur="750"/>
                                        <p:tgtEl>
                                          <p:spTgt spid="16"/>
                                        </p:tgtEl>
                                      </p:cBhvr>
                                    </p:animEffect>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wipe(left)">
                                      <p:cBhvr>
                                        <p:cTn id="43" dur="500"/>
                                        <p:tgtEl>
                                          <p:spTgt spid="1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750"/>
                                        <p:tgtEl>
                                          <p:spTgt spid="1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750"/>
                                        <p:tgtEl>
                                          <p:spTgt spid="18"/>
                                        </p:tgtEl>
                                      </p:cBhvr>
                                    </p:animEffect>
                                  </p:childTnLst>
                                </p:cTn>
                              </p:par>
                            </p:childTnLst>
                          </p:cTn>
                        </p:par>
                        <p:par>
                          <p:cTn id="56" fill="hold">
                            <p:stCondLst>
                              <p:cond delay="2000"/>
                            </p:stCondLst>
                            <p:childTnLst>
                              <p:par>
                                <p:cTn id="57" presetID="22" presetClass="entr" presetSubtype="2"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right)">
                                      <p:cBhvr>
                                        <p:cTn id="59" dur="750"/>
                                        <p:tgtEl>
                                          <p:spTgt spid="19"/>
                                        </p:tgtEl>
                                      </p:cBhvr>
                                    </p:animEffect>
                                  </p:childTnLst>
                                </p:cTn>
                              </p:par>
                            </p:childTnLst>
                          </p:cTn>
                        </p:par>
                        <p:par>
                          <p:cTn id="60" fill="hold">
                            <p:stCondLst>
                              <p:cond delay="3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750"/>
                                        <p:tgtEl>
                                          <p:spTgt spid="20"/>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right)">
                                      <p:cBhvr>
                                        <p:cTn id="67" dur="750"/>
                                        <p:tgtEl>
                                          <p:spTgt spid="21"/>
                                        </p:tgtEl>
                                      </p:cBhvr>
                                    </p:animEffect>
                                  </p:childTnLst>
                                </p:cTn>
                              </p:par>
                            </p:childTnLst>
                          </p:cTn>
                        </p:par>
                        <p:par>
                          <p:cTn id="68" fill="hold">
                            <p:stCondLst>
                              <p:cond delay="5000"/>
                            </p:stCondLst>
                            <p:childTnLst>
                              <p:par>
                                <p:cTn id="69" presetID="22" presetClass="entr" presetSubtype="8" fill="hold" grpId="0" nodeType="afterEffect">
                                  <p:stCondLst>
                                    <p:cond delay="0"/>
                                  </p:stCondLst>
                                  <p:childTnLst>
                                    <p:set>
                                      <p:cBhvr>
                                        <p:cTn id="70" dur="1" fill="hold">
                                          <p:stCondLst>
                                            <p:cond delay="0"/>
                                          </p:stCondLst>
                                        </p:cTn>
                                        <p:tgtEl>
                                          <p:spTgt spid="13">
                                            <p:txEl>
                                              <p:pRg st="1" end="1"/>
                                            </p:txEl>
                                          </p:spTgt>
                                        </p:tgtEl>
                                        <p:attrNameLst>
                                          <p:attrName>style.visibility</p:attrName>
                                        </p:attrNameLst>
                                      </p:cBhvr>
                                      <p:to>
                                        <p:strVal val="visible"/>
                                      </p:to>
                                    </p:set>
                                    <p:animEffect transition="in" filter="wipe(left)">
                                      <p:cBhvr>
                                        <p:cTn id="71" dur="500"/>
                                        <p:tgtEl>
                                          <p:spTgt spid="13">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750"/>
                                        <p:tgtEl>
                                          <p:spTgt spid="22"/>
                                        </p:tgtEl>
                                      </p:cBhvr>
                                    </p:animEffec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down)">
                                      <p:cBhvr>
                                        <p:cTn id="80" dur="750"/>
                                        <p:tgtEl>
                                          <p:spTgt spid="12"/>
                                        </p:tgtEl>
                                      </p:cBhvr>
                                    </p:animEffect>
                                  </p:childTnLst>
                                </p:cTn>
                              </p:par>
                            </p:childTnLst>
                          </p:cTn>
                        </p:par>
                        <p:par>
                          <p:cTn id="81" fill="hold">
                            <p:stCondLst>
                              <p:cond delay="2000"/>
                            </p:stCondLst>
                            <p:childTnLst>
                              <p:par>
                                <p:cTn id="82" presetID="22" presetClass="entr" presetSubtype="8" fill="hold" grpId="0" nodeType="afterEffect">
                                  <p:stCondLst>
                                    <p:cond delay="0"/>
                                  </p:stCondLst>
                                  <p:childTnLst>
                                    <p:set>
                                      <p:cBhvr>
                                        <p:cTn id="83" dur="1" fill="hold">
                                          <p:stCondLst>
                                            <p:cond delay="0"/>
                                          </p:stCondLst>
                                        </p:cTn>
                                        <p:tgtEl>
                                          <p:spTgt spid="13">
                                            <p:txEl>
                                              <p:pRg st="2" end="2"/>
                                            </p:txEl>
                                          </p:spTgt>
                                        </p:tgtEl>
                                        <p:attrNameLst>
                                          <p:attrName>style.visibility</p:attrName>
                                        </p:attrNameLst>
                                      </p:cBhvr>
                                      <p:to>
                                        <p:strVal val="visible"/>
                                      </p:to>
                                    </p:set>
                                    <p:animEffect transition="in" filter="wipe(left)">
                                      <p:cBhvr>
                                        <p:cTn id="84" dur="500"/>
                                        <p:tgtEl>
                                          <p:spTgt spid="13">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wipe(up)">
                                      <p:cBhvr>
                                        <p:cTn id="89" dur="250"/>
                                        <p:tgtEl>
                                          <p:spTgt spid="37"/>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up)">
                                      <p:cBhvr>
                                        <p:cTn id="93" dur="250"/>
                                        <p:tgtEl>
                                          <p:spTgt spid="38"/>
                                        </p:tgtEl>
                                      </p:cBhvr>
                                    </p:animEffect>
                                  </p:childTnLst>
                                </p:cTn>
                              </p:par>
                            </p:childTnLst>
                          </p:cTn>
                        </p:par>
                        <p:par>
                          <p:cTn id="94" fill="hold">
                            <p:stCondLst>
                              <p:cond delay="1000"/>
                            </p:stCondLst>
                            <p:childTnLst>
                              <p:par>
                                <p:cTn id="95" presetID="22" presetClass="entr" presetSubtype="8" fill="hold"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750"/>
                                        <p:tgtEl>
                                          <p:spTgt spid="23"/>
                                        </p:tgtEl>
                                      </p:cBhvr>
                                    </p:animEffect>
                                  </p:childTnLst>
                                </p:cTn>
                              </p:par>
                            </p:childTnLst>
                          </p:cTn>
                        </p:par>
                        <p:par>
                          <p:cTn id="98" fill="hold">
                            <p:stCondLst>
                              <p:cond delay="2000"/>
                            </p:stCondLst>
                            <p:childTnLst>
                              <p:par>
                                <p:cTn id="99" presetID="22" presetClass="entr" presetSubtype="4" fill="hold" nodeType="after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wipe(down)">
                                      <p:cBhvr>
                                        <p:cTn id="101" dur="750"/>
                                        <p:tgtEl>
                                          <p:spTgt spid="24"/>
                                        </p:tgtEl>
                                      </p:cBhvr>
                                    </p:animEffect>
                                  </p:childTnLst>
                                </p:cTn>
                              </p:par>
                            </p:childTnLst>
                          </p:cTn>
                        </p:par>
                        <p:par>
                          <p:cTn id="102" fill="hold">
                            <p:stCondLst>
                              <p:cond delay="3000"/>
                            </p:stCondLst>
                            <p:childTnLst>
                              <p:par>
                                <p:cTn id="103" presetID="22" presetClass="entr" presetSubtype="8" fill="hold" grpId="0" nodeType="afterEffect">
                                  <p:stCondLst>
                                    <p:cond delay="0"/>
                                  </p:stCondLst>
                                  <p:childTnLst>
                                    <p:set>
                                      <p:cBhvr>
                                        <p:cTn id="104" dur="1" fill="hold">
                                          <p:stCondLst>
                                            <p:cond delay="0"/>
                                          </p:stCondLst>
                                        </p:cTn>
                                        <p:tgtEl>
                                          <p:spTgt spid="13">
                                            <p:txEl>
                                              <p:pRg st="3" end="3"/>
                                            </p:txEl>
                                          </p:spTgt>
                                        </p:tgtEl>
                                        <p:attrNameLst>
                                          <p:attrName>style.visibility</p:attrName>
                                        </p:attrNameLst>
                                      </p:cBhvr>
                                      <p:to>
                                        <p:strVal val="visible"/>
                                      </p:to>
                                    </p:set>
                                    <p:animEffect transition="in" filter="wipe(left)">
                                      <p:cBhvr>
                                        <p:cTn id="105" dur="500"/>
                                        <p:tgtEl>
                                          <p:spTgt spid="13">
                                            <p:txEl>
                                              <p:pRg st="3" end="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wipe(left)">
                                      <p:cBhvr>
                                        <p:cTn id="110" dur="750"/>
                                        <p:tgtEl>
                                          <p:spTgt spid="25"/>
                                        </p:tgtEl>
                                      </p:cBhvr>
                                    </p:animEffect>
                                  </p:childTnLst>
                                </p:cTn>
                              </p:par>
                            </p:childTnLst>
                          </p:cTn>
                        </p:par>
                        <p:par>
                          <p:cTn id="111" fill="hold">
                            <p:stCondLst>
                              <p:cond delay="1000"/>
                            </p:stCondLst>
                            <p:childTnLst>
                              <p:par>
                                <p:cTn id="112" presetID="22" presetClass="entr" presetSubtype="4" fill="hold" nodeType="after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wipe(down)">
                                      <p:cBhvr>
                                        <p:cTn id="114" dur="750"/>
                                        <p:tgtEl>
                                          <p:spTgt spid="26"/>
                                        </p:tgtEl>
                                      </p:cBhvr>
                                    </p:animEffect>
                                  </p:childTnLst>
                                </p:cTn>
                              </p:par>
                            </p:childTnLst>
                          </p:cTn>
                        </p:par>
                        <p:par>
                          <p:cTn id="115" fill="hold">
                            <p:stCondLst>
                              <p:cond delay="2000"/>
                            </p:stCondLst>
                            <p:childTnLst>
                              <p:par>
                                <p:cTn id="116" presetID="22" presetClass="entr" presetSubtype="8" fill="hold" grpId="0" nodeType="afterEffect">
                                  <p:stCondLst>
                                    <p:cond delay="0"/>
                                  </p:stCondLst>
                                  <p:childTnLst>
                                    <p:set>
                                      <p:cBhvr>
                                        <p:cTn id="117" dur="1" fill="hold">
                                          <p:stCondLst>
                                            <p:cond delay="0"/>
                                          </p:stCondLst>
                                        </p:cTn>
                                        <p:tgtEl>
                                          <p:spTgt spid="13">
                                            <p:txEl>
                                              <p:pRg st="4" end="4"/>
                                            </p:txEl>
                                          </p:spTgt>
                                        </p:tgtEl>
                                        <p:attrNameLst>
                                          <p:attrName>style.visibility</p:attrName>
                                        </p:attrNameLst>
                                      </p:cBhvr>
                                      <p:to>
                                        <p:strVal val="visible"/>
                                      </p:to>
                                    </p:set>
                                    <p:animEffect transition="in" filter="wipe(left)">
                                      <p:cBhvr>
                                        <p:cTn id="118" dur="500"/>
                                        <p:tgtEl>
                                          <p:spTgt spid="13">
                                            <p:txEl>
                                              <p:pRg st="4" end="4"/>
                                            </p:txEl>
                                          </p:spTgt>
                                        </p:tgtEl>
                                      </p:cBhvr>
                                    </p:animEffect>
                                  </p:childTnLst>
                                </p:cTn>
                              </p:par>
                            </p:childTnLst>
                          </p:cTn>
                        </p:par>
                        <p:par>
                          <p:cTn id="119" fill="hold">
                            <p:stCondLst>
                              <p:cond delay="2500"/>
                            </p:stCondLst>
                            <p:childTnLst>
                              <p:par>
                                <p:cTn id="120" presetID="22" presetClass="entr" presetSubtype="2" fill="hold" nodeType="after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righ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animBg="1" uiExpand="1"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1" descr="fig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2393" y="0"/>
            <a:ext cx="1311607" cy="10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2"/>
          <p:cNvSpPr txBox="1">
            <a:spLocks noChangeArrowheads="1"/>
          </p:cNvSpPr>
          <p:nvPr/>
        </p:nvSpPr>
        <p:spPr bwMode="auto">
          <a:xfrm>
            <a:off x="457199" y="0"/>
            <a:ext cx="7375193"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a:solidFill>
                  <a:schemeClr val="tx1"/>
                </a:solidFill>
                <a:latin typeface="Palatino" pitchFamily="2" charset="0"/>
                <a:cs typeface="Arial" panose="020B0604020202020204" pitchFamily="34" charset="0"/>
              </a:defRPr>
            </a:lvl1pPr>
            <a:lvl2pPr marL="742950" indent="-285750" eaLnBrk="0" hangingPunct="0">
              <a:defRPr>
                <a:solidFill>
                  <a:schemeClr val="tx1"/>
                </a:solidFill>
                <a:latin typeface="Palatino" pitchFamily="2" charset="0"/>
                <a:cs typeface="Arial" panose="020B0604020202020204" pitchFamily="34" charset="0"/>
              </a:defRPr>
            </a:lvl2pPr>
            <a:lvl3pPr marL="1143000" indent="-228600" eaLnBrk="0" hangingPunct="0">
              <a:defRPr>
                <a:solidFill>
                  <a:schemeClr val="tx1"/>
                </a:solidFill>
                <a:latin typeface="Palatino" pitchFamily="2" charset="0"/>
                <a:cs typeface="Arial" panose="020B0604020202020204" pitchFamily="34" charset="0"/>
              </a:defRPr>
            </a:lvl3pPr>
            <a:lvl4pPr marL="1600200" indent="-228600" eaLnBrk="0" hangingPunct="0">
              <a:defRPr>
                <a:solidFill>
                  <a:schemeClr val="tx1"/>
                </a:solidFill>
                <a:latin typeface="Palatino" pitchFamily="2" charset="0"/>
                <a:cs typeface="Arial" panose="020B0604020202020204" pitchFamily="34" charset="0"/>
              </a:defRPr>
            </a:lvl4pPr>
            <a:lvl5pPr marL="2057400" indent="-228600" eaLnBrk="0" hangingPunct="0">
              <a:defRPr>
                <a:solidFill>
                  <a:schemeClr val="tx1"/>
                </a:solidFill>
                <a:latin typeface="Palatino" pitchFamily="2"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pitchFamily="2" charset="0"/>
                <a:cs typeface="Arial" panose="020B0604020202020204" pitchFamily="34" charset="0"/>
              </a:defRPr>
            </a:lvl9pPr>
          </a:lstStyle>
          <a:p>
            <a:pPr eaLnBrk="1" hangingPunct="1">
              <a:spcBef>
                <a:spcPct val="20000"/>
              </a:spcBef>
            </a:pPr>
            <a:r>
              <a:rPr lang="en-US" sz="2000" b="1" dirty="0">
                <a:solidFill>
                  <a:srgbClr val="950057"/>
                </a:solidFill>
                <a:latin typeface="Arial" panose="020B0604020202020204" pitchFamily="34" charset="0"/>
              </a:rPr>
              <a:t>The Slopes of the Product Curve</a:t>
            </a:r>
            <a:endParaRPr lang="en-US" sz="2000" b="1" dirty="0">
              <a:solidFill>
                <a:srgbClr val="950057"/>
              </a:solidFill>
              <a:latin typeface="Arial" panose="020B0604020202020204" pitchFamily="34" charset="0"/>
            </a:endParaRPr>
          </a:p>
        </p:txBody>
      </p:sp>
      <p:sp>
        <p:nvSpPr>
          <p:cNvPr id="10" name="Rectangle 5"/>
          <p:cNvSpPr>
            <a:spLocks noChangeArrowheads="1"/>
          </p:cNvSpPr>
          <p:nvPr/>
        </p:nvSpPr>
        <p:spPr bwMode="auto">
          <a:xfrm>
            <a:off x="450847" y="1293813"/>
            <a:ext cx="2520951" cy="533400"/>
          </a:xfrm>
          <a:prstGeom prst="rect">
            <a:avLst/>
          </a:prstGeom>
          <a:noFill/>
          <a:ln>
            <a:noFill/>
          </a:ln>
        </p:spPr>
        <p:txBody>
          <a:bodyPr lIns="45720" rIns="45720" anchor="ctr"/>
          <a:lstStyle/>
          <a:p>
            <a:pPr>
              <a:spcBef>
                <a:spcPct val="20000"/>
              </a:spcBef>
            </a:pPr>
            <a:r>
              <a:rPr lang="en-US" sz="1600" b="1" dirty="0" smtClean="0">
                <a:latin typeface="Arial" panose="020B0604020202020204" pitchFamily="34" charset="0"/>
              </a:rPr>
              <a:t>PRODUCTION WITH ONE VARIABLE INPUT</a:t>
            </a:r>
            <a:endParaRPr lang="en-US" sz="1600" b="1" dirty="0">
              <a:latin typeface="Arial" panose="020B0604020202020204" pitchFamily="34" charset="0"/>
            </a:endParaRPr>
          </a:p>
        </p:txBody>
      </p:sp>
      <p:sp>
        <p:nvSpPr>
          <p:cNvPr id="11" name="Rectangle 10"/>
          <p:cNvSpPr>
            <a:spLocks noChangeArrowheads="1"/>
          </p:cNvSpPr>
          <p:nvPr/>
        </p:nvSpPr>
        <p:spPr bwMode="auto">
          <a:xfrm>
            <a:off x="450850" y="969963"/>
            <a:ext cx="3693944"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2000" b="1" dirty="0" smtClean="0">
                <a:solidFill>
                  <a:srgbClr val="ED1B2F"/>
                </a:solidFill>
                <a:latin typeface="Arial" panose="020B0604020202020204" pitchFamily="34" charset="0"/>
              </a:rPr>
              <a:t>Figure 6.1  </a:t>
            </a:r>
            <a:r>
              <a:rPr lang="en-US" sz="1600" b="1" dirty="0" smtClean="0">
                <a:solidFill>
                  <a:schemeClr val="bg1">
                    <a:lumMod val="75000"/>
                  </a:schemeClr>
                </a:solidFill>
                <a:latin typeface="Arial" panose="020B0604020202020204" pitchFamily="34" charset="0"/>
              </a:rPr>
              <a:t>(2 of 2)</a:t>
            </a:r>
            <a:endParaRPr lang="en-US" sz="1600" b="1" dirty="0">
              <a:solidFill>
                <a:schemeClr val="bg1">
                  <a:lumMod val="75000"/>
                </a:schemeClr>
              </a:solidFill>
              <a:latin typeface="Arial" panose="020B0604020202020204" pitchFamily="34" charset="0"/>
            </a:endParaRPr>
          </a:p>
        </p:txBody>
      </p:sp>
      <p:grpSp>
        <p:nvGrpSpPr>
          <p:cNvPr id="27" name="Group 26"/>
          <p:cNvGrpSpPr/>
          <p:nvPr/>
        </p:nvGrpSpPr>
        <p:grpSpPr bwMode="auto">
          <a:xfrm>
            <a:off x="4238027" y="6505574"/>
            <a:ext cx="4767861" cy="123826"/>
            <a:chOff x="3657600" y="1678781"/>
            <a:chExt cx="4800600" cy="152400"/>
          </a:xfrm>
        </p:grpSpPr>
        <p:cxnSp>
          <p:nvCxnSpPr>
            <p:cNvPr id="28" name="Straight Connector 27"/>
            <p:cNvCxnSpPr>
              <a:cxnSpLocks noChangeShapeType="1"/>
            </p:cNvCxnSpPr>
            <p:nvPr/>
          </p:nvCxnSpPr>
          <p:spPr bwMode="auto">
            <a:xfrm>
              <a:off x="3657600" y="1752600"/>
              <a:ext cx="4800600"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8458200" y="1678781"/>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0" name="Group 29"/>
          <p:cNvGrpSpPr/>
          <p:nvPr/>
        </p:nvGrpSpPr>
        <p:grpSpPr bwMode="auto">
          <a:xfrm>
            <a:off x="4144794" y="969962"/>
            <a:ext cx="198605" cy="5595589"/>
            <a:chOff x="3574256" y="2209800"/>
            <a:chExt cx="152400" cy="4114800"/>
          </a:xfrm>
        </p:grpSpPr>
        <p:cxnSp>
          <p:nvCxnSpPr>
            <p:cNvPr id="31" name="Straight Connector 19"/>
            <p:cNvCxnSpPr>
              <a:cxnSpLocks noChangeShapeType="1"/>
            </p:cNvCxnSpPr>
            <p:nvPr/>
          </p:nvCxnSpPr>
          <p:spPr bwMode="auto">
            <a:xfrm flipV="1">
              <a:off x="3648075" y="2209800"/>
              <a:ext cx="0" cy="41148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rot="-5400000">
              <a:off x="3650456" y="21336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grpSp>
        <p:nvGrpSpPr>
          <p:cNvPr id="33" name="Group 32"/>
          <p:cNvGrpSpPr/>
          <p:nvPr/>
        </p:nvGrpSpPr>
        <p:grpSpPr bwMode="auto">
          <a:xfrm>
            <a:off x="457200" y="5562600"/>
            <a:ext cx="3786897" cy="163512"/>
            <a:chOff x="457199" y="5791200"/>
            <a:chExt cx="3193257" cy="152400"/>
          </a:xfrm>
        </p:grpSpPr>
        <p:cxnSp>
          <p:nvCxnSpPr>
            <p:cNvPr id="34" name="Straight Connector 22"/>
            <p:cNvCxnSpPr>
              <a:cxnSpLocks noChangeShapeType="1"/>
            </p:cNvCxnSpPr>
            <p:nvPr/>
          </p:nvCxnSpPr>
          <p:spPr bwMode="auto">
            <a:xfrm flipH="1">
              <a:off x="457200" y="5869781"/>
              <a:ext cx="3193256" cy="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cxnSp>
          <p:nvCxnSpPr>
            <p:cNvPr id="35" name="Straight Connector 23"/>
            <p:cNvCxnSpPr>
              <a:cxnSpLocks noChangeShapeType="1"/>
            </p:cNvCxnSpPr>
            <p:nvPr/>
          </p:nvCxnSpPr>
          <p:spPr bwMode="auto">
            <a:xfrm rot="10800000">
              <a:off x="457199" y="5791200"/>
              <a:ext cx="0" cy="152400"/>
            </a:xfrm>
            <a:prstGeom prst="line">
              <a:avLst/>
            </a:prstGeom>
            <a:noFill/>
            <a:ln w="15875" algn="ctr">
              <a:solidFill>
                <a:srgbClr val="00AB4E"/>
              </a:solidFill>
              <a:round/>
            </a:ln>
            <a:extLst>
              <a:ext uri="{909E8E84-426E-40DD-AFC4-6F175D3DCCD1}">
                <a14:hiddenFill xmlns:a14="http://schemas.microsoft.com/office/drawing/2010/main">
                  <a:noFill/>
                </a14:hiddenFill>
              </a:ext>
            </a:extLst>
          </p:spPr>
        </p:cxnSp>
      </p:grpSp>
      <p:pic>
        <p:nvPicPr>
          <p:cNvPr id="36" name="Picture 31"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8"/>
          <p:cNvSpPr>
            <a:spLocks noChangeArrowheads="1"/>
          </p:cNvSpPr>
          <p:nvPr/>
        </p:nvSpPr>
        <p:spPr bwMode="auto">
          <a:xfrm>
            <a:off x="457200" y="1836739"/>
            <a:ext cx="3693948" cy="37258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20000"/>
              </a:spcAft>
              <a:buFontTx/>
              <a:buNone/>
            </a:pPr>
            <a:r>
              <a:rPr lang="en-US" sz="1600" dirty="0">
                <a:latin typeface="Arial" panose="020B0604020202020204" pitchFamily="34" charset="0"/>
              </a:rPr>
              <a:t>To the left of point </a:t>
            </a:r>
            <a:r>
              <a:rPr lang="en-US" sz="1600" i="1" dirty="0">
                <a:latin typeface="Arial" panose="020B0604020202020204" pitchFamily="34" charset="0"/>
              </a:rPr>
              <a:t>E</a:t>
            </a:r>
            <a:r>
              <a:rPr lang="en-US" sz="1600" dirty="0">
                <a:latin typeface="Arial" panose="020B0604020202020204" pitchFamily="34" charset="0"/>
              </a:rPr>
              <a:t> in </a:t>
            </a:r>
            <a:r>
              <a:rPr lang="en-US" sz="1600" b="1" dirty="0">
                <a:latin typeface="Arial" panose="020B0604020202020204" pitchFamily="34" charset="0"/>
              </a:rPr>
              <a:t>(b),</a:t>
            </a:r>
            <a:r>
              <a:rPr lang="en-US" sz="1600" dirty="0">
                <a:latin typeface="Arial" panose="020B0604020202020204" pitchFamily="34" charset="0"/>
              </a:rPr>
              <a:t> the marginal product is above the average product and the average is increasing; to the right of </a:t>
            </a:r>
            <a:r>
              <a:rPr lang="en-US" sz="1600" i="1" dirty="0">
                <a:latin typeface="Arial" panose="020B0604020202020204" pitchFamily="34" charset="0"/>
              </a:rPr>
              <a:t>E</a:t>
            </a:r>
            <a:r>
              <a:rPr lang="en-US" sz="1600" dirty="0">
                <a:latin typeface="Arial" panose="020B0604020202020204" pitchFamily="34" charset="0"/>
              </a:rPr>
              <a:t>, the marginal product is below the average product and the average is decreasing.</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As a result, </a:t>
            </a:r>
            <a:r>
              <a:rPr lang="en-US" sz="1600" i="1" dirty="0">
                <a:latin typeface="Arial" panose="020B0604020202020204" pitchFamily="34" charset="0"/>
              </a:rPr>
              <a:t>E</a:t>
            </a:r>
            <a:r>
              <a:rPr lang="en-US" sz="1600" dirty="0">
                <a:latin typeface="Arial" panose="020B0604020202020204" pitchFamily="34" charset="0"/>
              </a:rPr>
              <a:t> represents the point at which the average and marginal products are equal, when the average product reaches its maximum.</a:t>
            </a:r>
            <a:endParaRPr lang="en-US" sz="1600" dirty="0">
              <a:latin typeface="Arial" panose="020B0604020202020204" pitchFamily="34" charset="0"/>
            </a:endParaRPr>
          </a:p>
          <a:p>
            <a:pPr>
              <a:spcBef>
                <a:spcPct val="20000"/>
              </a:spcBef>
              <a:spcAft>
                <a:spcPct val="20000"/>
              </a:spcAft>
              <a:buFontTx/>
              <a:buNone/>
            </a:pPr>
            <a:r>
              <a:rPr lang="en-US" sz="1600" dirty="0">
                <a:latin typeface="Arial" panose="020B0604020202020204" pitchFamily="34" charset="0"/>
              </a:rPr>
              <a:t>At </a:t>
            </a:r>
            <a:r>
              <a:rPr lang="en-US" sz="1600" i="1" dirty="0">
                <a:latin typeface="Arial" panose="020B0604020202020204" pitchFamily="34" charset="0"/>
              </a:rPr>
              <a:t>D</a:t>
            </a:r>
            <a:r>
              <a:rPr lang="en-US" sz="1600" dirty="0">
                <a:latin typeface="Arial" panose="020B0604020202020204" pitchFamily="34" charset="0"/>
              </a:rPr>
              <a:t>, when total output is maximized, the slope of the tangent to the total product curve is 0, as is the marginal product.</a:t>
            </a:r>
            <a:endParaRPr lang="en-US" sz="1600" dirty="0">
              <a:latin typeface="Arial" panose="020B0604020202020204" pitchFamily="34" charset="0"/>
            </a:endParaRPr>
          </a:p>
        </p:txBody>
      </p:sp>
      <p:pic>
        <p:nvPicPr>
          <p:cNvPr id="38" name="Picture 12" descr="fig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3" descr="fig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5" descr="fig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fig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7" descr="fig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8" descr="fig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9" descr="fig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0" descr="fig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2" descr="fig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 descr="fig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4" descr="fig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5" descr="fig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2" descr="fig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4" descr="fig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33" descr="fig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76750" y="914400"/>
            <a:ext cx="4057650" cy="562927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4886325" y="4876800"/>
            <a:ext cx="300082" cy="230832"/>
          </a:xfrm>
          <a:prstGeom prst="rect">
            <a:avLst/>
          </a:prstGeom>
          <a:noFill/>
        </p:spPr>
        <p:txBody>
          <a:bodyPr wrap="none" rtlCol="0">
            <a:spAutoFit/>
          </a:bodyPr>
          <a:lstStyle/>
          <a:p>
            <a:r>
              <a:rPr lang="en-US" sz="900" dirty="0" smtClean="0"/>
              <a:t>20</a:t>
            </a:r>
            <a:endParaRPr lang="en-US" sz="900" dirty="0"/>
          </a:p>
        </p:txBody>
      </p:sp>
      <p:cxnSp>
        <p:nvCxnSpPr>
          <p:cNvPr id="58" name="Straight Connector 57"/>
          <p:cNvCxnSpPr/>
          <p:nvPr/>
        </p:nvCxnSpPr>
        <p:spPr bwMode="auto">
          <a:xfrm>
            <a:off x="5972175" y="2895600"/>
            <a:ext cx="0" cy="766762"/>
          </a:xfrm>
          <a:prstGeom prst="line">
            <a:avLst/>
          </a:prstGeom>
          <a:noFill/>
          <a:ln w="6350" cap="flat" cmpd="sng" algn="ctr">
            <a:solidFill>
              <a:schemeClr val="bg2">
                <a:lumMod val="50000"/>
              </a:schemeClr>
            </a:solidFill>
            <a:prstDash val="dash"/>
            <a:round/>
            <a:headEnd type="none" w="med" len="med"/>
            <a:tailEnd type="none" w="med" len="med"/>
          </a:ln>
          <a:effectLst/>
        </p:spPr>
      </p:cxnSp>
      <p:cxnSp>
        <p:nvCxnSpPr>
          <p:cNvPr id="59" name="Straight Connector 58"/>
          <p:cNvCxnSpPr/>
          <p:nvPr/>
        </p:nvCxnSpPr>
        <p:spPr bwMode="auto">
          <a:xfrm>
            <a:off x="5972175" y="3881437"/>
            <a:ext cx="0" cy="2138363"/>
          </a:xfrm>
          <a:prstGeom prst="line">
            <a:avLst/>
          </a:prstGeom>
          <a:noFill/>
          <a:ln w="6350" cap="flat" cmpd="sng" algn="ctr">
            <a:solidFill>
              <a:schemeClr val="bg2">
                <a:lumMod val="50000"/>
              </a:schemeClr>
            </a:solidFill>
            <a:prstDash val="dash"/>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bg/>
                                          </p:spTgt>
                                        </p:tgtEl>
                                        <p:attrNameLst>
                                          <p:attrName>style.visibility</p:attrName>
                                        </p:attrNameLst>
                                      </p:cBhvr>
                                      <p:to>
                                        <p:strVal val="visible"/>
                                      </p:to>
                                    </p:set>
                                    <p:animEffect transition="in" filter="wipe(left)">
                                      <p:cBhvr>
                                        <p:cTn id="7" dur="500"/>
                                        <p:tgtEl>
                                          <p:spTgt spid="37">
                                            <p:bg/>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750"/>
                                        <p:tgtEl>
                                          <p:spTgt spid="52"/>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37">
                                            <p:txEl>
                                              <p:pRg st="0" end="0"/>
                                            </p:txEl>
                                          </p:spTgt>
                                        </p:tgtEl>
                                        <p:attrNameLst>
                                          <p:attrName>style.visibility</p:attrName>
                                        </p:attrNameLst>
                                      </p:cBhvr>
                                      <p:to>
                                        <p:strVal val="visible"/>
                                      </p:to>
                                    </p:set>
                                    <p:animEffect transition="in" filter="wipe(left)">
                                      <p:cBhvr>
                                        <p:cTn id="19" dur="500"/>
                                        <p:tgtEl>
                                          <p:spTgt spid="37">
                                            <p:txEl>
                                              <p:pRg st="0" end="0"/>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7">
                                            <p:txEl>
                                              <p:pRg st="1" end="1"/>
                                            </p:txEl>
                                          </p:spTgt>
                                        </p:tgtEl>
                                        <p:attrNameLst>
                                          <p:attrName>style.visibility</p:attrName>
                                        </p:attrNameLst>
                                      </p:cBhvr>
                                      <p:to>
                                        <p:strVal val="visible"/>
                                      </p:to>
                                    </p:set>
                                    <p:animEffect transition="in" filter="wipe(left)">
                                      <p:cBhvr>
                                        <p:cTn id="23" dur="500"/>
                                        <p:tgtEl>
                                          <p:spTgt spid="3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up)">
                                      <p:cBhvr>
                                        <p:cTn id="28" dur="750"/>
                                        <p:tgtEl>
                                          <p:spTgt spid="5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up)">
                                      <p:cBhvr>
                                        <p:cTn id="32" dur="750"/>
                                        <p:tgtEl>
                                          <p:spTgt spid="53"/>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37">
                                            <p:txEl>
                                              <p:pRg st="2" end="2"/>
                                            </p:txEl>
                                          </p:spTgt>
                                        </p:tgtEl>
                                        <p:attrNameLst>
                                          <p:attrName>style.visibility</p:attrName>
                                        </p:attrNameLst>
                                      </p:cBhvr>
                                      <p:to>
                                        <p:strVal val="visible"/>
                                      </p:to>
                                    </p:set>
                                    <p:animEffect transition="in" filter="wipe(left)">
                                      <p:cBhvr>
                                        <p:cTn id="36" dur="500"/>
                                        <p:tgtEl>
                                          <p:spTgt spid="37">
                                            <p:txEl>
                                              <p:pRg st="2" end="2"/>
                                            </p:txEl>
                                          </p:spTgt>
                                        </p:tgtEl>
                                      </p:cBhvr>
                                    </p:animEffect>
                                  </p:childTnLst>
                                </p:cTn>
                              </p:par>
                            </p:childTnLst>
                          </p:cTn>
                        </p:par>
                        <p:par>
                          <p:cTn id="37" fill="hold">
                            <p:stCondLst>
                              <p:cond delay="2500"/>
                            </p:stCondLst>
                            <p:childTnLst>
                              <p:par>
                                <p:cTn id="38" presetID="22" presetClass="entr" presetSubtype="2"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right)">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uiExpand="1"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290830" algn="l" defTabSz="914400" rtl="0" eaLnBrk="1" fontAlgn="base" latinLnBrk="0" hangingPunct="1">
          <a:lnSpc>
            <a:spcPct val="100000"/>
          </a:lnSpc>
          <a:spcBef>
            <a:spcPct val="0"/>
          </a:spcBef>
          <a:spcAft>
            <a:spcPct val="0"/>
          </a:spcAft>
          <a:buClrTx/>
          <a:buSzTx/>
          <a:buFontTx/>
          <a:buAutoNum type="arabicPeriod"/>
          <a:defRPr kumimoji="0" lang="en-US" sz="1800" b="0" i="0" u="none" strike="noStrike" cap="none" normalizeH="0" baseline="0" smtClean="0">
            <a:ln>
              <a:noFill/>
            </a:ln>
            <a:solidFill>
              <a:schemeClr val="tx1"/>
            </a:solidFill>
            <a:effectLst/>
            <a:latin typeface="Palatino"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290830" algn="l" defTabSz="914400" rtl="0" eaLnBrk="1" fontAlgn="base" latinLnBrk="0" hangingPunct="1">
          <a:lnSpc>
            <a:spcPct val="100000"/>
          </a:lnSpc>
          <a:spcBef>
            <a:spcPct val="0"/>
          </a:spcBef>
          <a:spcAft>
            <a:spcPct val="0"/>
          </a:spcAft>
          <a:buClrTx/>
          <a:buSzTx/>
          <a:buFontTx/>
          <a:buAutoNum type="arabicPeriod"/>
          <a:defRPr kumimoji="0" lang="en-US" sz="1800" b="0" i="0" u="none" strike="noStrike" cap="none" normalizeH="0" baseline="0" smtClean="0">
            <a:ln>
              <a:noFill/>
            </a:ln>
            <a:solidFill>
              <a:schemeClr val="tx1"/>
            </a:solidFill>
            <a:effectLst/>
            <a:latin typeface="Palatino" pitchFamily="2"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18403</Words>
  <Application>WPS Presentation</Application>
  <PresentationFormat>On-screen Show (4:3)</PresentationFormat>
  <Paragraphs>812</Paragraphs>
  <Slides>30</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SimSun</vt:lpstr>
      <vt:lpstr>Wingdings</vt:lpstr>
      <vt:lpstr>Palatino</vt:lpstr>
      <vt:lpstr>Palatino Linotype</vt:lpstr>
      <vt:lpstr>Arial Narrow</vt:lpstr>
      <vt:lpstr>Cambria Math</vt:lpstr>
      <vt:lpstr>WP Greek Century</vt:lpstr>
      <vt:lpstr>Century</vt:lpstr>
      <vt:lpstr>Symbol</vt:lpstr>
      <vt:lpstr>Microsoft YaHei</vt:lpstr>
      <vt:lpstr>Arial Unicode MS</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Pindyck/Rubinfeld Microeconomics</dc:title>
  <dc:creator>fernando.quijano@dickinsonstate.edu;Shelly Tefft;Michael Brener</dc:creator>
  <cp:lastModifiedBy>LENOVO</cp:lastModifiedBy>
  <cp:revision>774</cp:revision>
  <dcterms:created xsi:type="dcterms:W3CDTF">2007-12-03T01:45:00Z</dcterms:created>
  <dcterms:modified xsi:type="dcterms:W3CDTF">2022-11-09T10:04:32Z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6C663BF48F3E46FF98E9EE64FAF3ACB2</vt:lpwstr>
  </property>
  <property fmtid="{D5CDD505-2E9C-101B-9397-08002B2CF9AE}" pid="3" name="KSOProductBuildVer">
    <vt:lpwstr>1033-11.2.0.11380</vt:lpwstr>
  </property>
</Properties>
</file>