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50"/>
  </p:handoutMasterIdLst>
  <p:sldIdLst>
    <p:sldId id="256" r:id="rId2"/>
    <p:sldId id="257" r:id="rId3"/>
    <p:sldId id="283" r:id="rId4"/>
    <p:sldId id="284" r:id="rId5"/>
    <p:sldId id="285" r:id="rId6"/>
    <p:sldId id="261" r:id="rId7"/>
    <p:sldId id="281" r:id="rId8"/>
    <p:sldId id="274" r:id="rId9"/>
    <p:sldId id="263" r:id="rId10"/>
    <p:sldId id="287" r:id="rId11"/>
    <p:sldId id="318" r:id="rId12"/>
    <p:sldId id="317" r:id="rId13"/>
    <p:sldId id="319" r:id="rId14"/>
    <p:sldId id="264" r:id="rId15"/>
    <p:sldId id="265" r:id="rId16"/>
    <p:sldId id="268" r:id="rId17"/>
    <p:sldId id="289" r:id="rId18"/>
    <p:sldId id="292" r:id="rId19"/>
    <p:sldId id="290" r:id="rId20"/>
    <p:sldId id="291" r:id="rId21"/>
    <p:sldId id="293" r:id="rId22"/>
    <p:sldId id="294" r:id="rId23"/>
    <p:sldId id="295" r:id="rId24"/>
    <p:sldId id="296" r:id="rId25"/>
    <p:sldId id="297" r:id="rId26"/>
    <p:sldId id="300" r:id="rId27"/>
    <p:sldId id="299" r:id="rId28"/>
    <p:sldId id="320" r:id="rId29"/>
    <p:sldId id="301" r:id="rId30"/>
    <p:sldId id="271" r:id="rId31"/>
    <p:sldId id="272" r:id="rId32"/>
    <p:sldId id="275" r:id="rId33"/>
    <p:sldId id="276" r:id="rId34"/>
    <p:sldId id="277" r:id="rId35"/>
    <p:sldId id="278" r:id="rId36"/>
    <p:sldId id="279" r:id="rId37"/>
    <p:sldId id="266" r:id="rId38"/>
    <p:sldId id="308" r:id="rId39"/>
    <p:sldId id="304" r:id="rId40"/>
    <p:sldId id="305" r:id="rId41"/>
    <p:sldId id="306" r:id="rId42"/>
    <p:sldId id="310" r:id="rId43"/>
    <p:sldId id="311" r:id="rId44"/>
    <p:sldId id="270" r:id="rId45"/>
    <p:sldId id="312" r:id="rId46"/>
    <p:sldId id="313" r:id="rId47"/>
    <p:sldId id="315" r:id="rId48"/>
    <p:sldId id="286" r:id="rId49"/>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7105C4F-409C-4E07-BA76-19DA8F2AFE5A}" type="datetimeFigureOut">
              <a:rPr lang="en-US" smtClean="0"/>
              <a:t>11/20/2023</a:t>
            </a:fld>
            <a:endParaRPr lang="en-US"/>
          </a:p>
        </p:txBody>
      </p:sp>
      <p:sp>
        <p:nvSpPr>
          <p:cNvPr id="4" name="Footer Placeholder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7B1F8D6A-BC1E-4032-8E6F-193C863D0D81}" type="slidenum">
              <a:rPr lang="en-US" smtClean="0"/>
              <a:t>‹#›</a:t>
            </a:fld>
            <a:endParaRPr lang="en-US"/>
          </a:p>
        </p:txBody>
      </p:sp>
    </p:spTree>
    <p:extLst>
      <p:ext uri="{BB962C8B-B14F-4D97-AF65-F5344CB8AC3E}">
        <p14:creationId xmlns:p14="http://schemas.microsoft.com/office/powerpoint/2010/main" val="20724328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Banking &amp; Finance Law</a:t>
            </a:r>
            <a:endParaRPr lang="en-US" sz="4800" dirty="0"/>
          </a:p>
        </p:txBody>
      </p:sp>
      <p:sp>
        <p:nvSpPr>
          <p:cNvPr id="3" name="Subtitle 2"/>
          <p:cNvSpPr>
            <a:spLocks noGrp="1"/>
          </p:cNvSpPr>
          <p:nvPr>
            <p:ph type="subTitle" idx="1"/>
          </p:nvPr>
        </p:nvSpPr>
        <p:spPr/>
        <p:txBody>
          <a:bodyPr>
            <a:normAutofit/>
          </a:bodyPr>
          <a:lstStyle/>
          <a:p>
            <a:r>
              <a:rPr lang="en-US" sz="2800" dirty="0" smtClean="0"/>
              <a:t>Legal briefings and practical notes</a:t>
            </a:r>
            <a:endParaRPr lang="en-US" sz="2800" dirty="0"/>
          </a:p>
        </p:txBody>
      </p:sp>
    </p:spTree>
    <p:extLst>
      <p:ext uri="{BB962C8B-B14F-4D97-AF65-F5344CB8AC3E}">
        <p14:creationId xmlns:p14="http://schemas.microsoft.com/office/powerpoint/2010/main" val="206855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taking (cont.)</a:t>
            </a:r>
            <a:endParaRPr lang="en-US" dirty="0"/>
          </a:p>
        </p:txBody>
      </p:sp>
      <p:sp>
        <p:nvSpPr>
          <p:cNvPr id="3" name="Content Placeholder 2"/>
          <p:cNvSpPr>
            <a:spLocks noGrp="1"/>
          </p:cNvSpPr>
          <p:nvPr>
            <p:ph idx="1"/>
          </p:nvPr>
        </p:nvSpPr>
        <p:spPr>
          <a:xfrm>
            <a:off x="825137" y="2481943"/>
            <a:ext cx="10541726" cy="3762102"/>
          </a:xfrm>
        </p:spPr>
        <p:txBody>
          <a:bodyPr>
            <a:noAutofit/>
          </a:bodyPr>
          <a:lstStyle/>
          <a:p>
            <a:pPr>
              <a:spcBef>
                <a:spcPts val="0"/>
              </a:spcBef>
              <a:spcAft>
                <a:spcPts val="0"/>
              </a:spcAft>
            </a:pPr>
            <a:r>
              <a:rPr lang="en-US" dirty="0" smtClean="0"/>
              <a:t>Deposit currency</a:t>
            </a:r>
          </a:p>
          <a:p>
            <a:pPr>
              <a:spcBef>
                <a:spcPts val="0"/>
              </a:spcBef>
              <a:spcAft>
                <a:spcPts val="0"/>
              </a:spcAft>
            </a:pPr>
            <a:r>
              <a:rPr lang="en-US" dirty="0" smtClean="0"/>
              <a:t>Eligible depositors</a:t>
            </a:r>
          </a:p>
          <a:p>
            <a:pPr>
              <a:spcBef>
                <a:spcPts val="0"/>
              </a:spcBef>
              <a:spcAft>
                <a:spcPts val="0"/>
              </a:spcAft>
            </a:pPr>
            <a:r>
              <a:rPr lang="en-US" dirty="0"/>
              <a:t>Procedures for making </a:t>
            </a:r>
            <a:r>
              <a:rPr lang="en-US" dirty="0" smtClean="0"/>
              <a:t>deposits </a:t>
            </a:r>
            <a:r>
              <a:rPr lang="en-US" dirty="0"/>
              <a:t>at </a:t>
            </a:r>
            <a:r>
              <a:rPr lang="en-US" dirty="0" smtClean="0"/>
              <a:t>CIs</a:t>
            </a:r>
          </a:p>
          <a:p>
            <a:pPr>
              <a:spcBef>
                <a:spcPts val="0"/>
              </a:spcBef>
              <a:spcAft>
                <a:spcPts val="0"/>
              </a:spcAft>
            </a:pPr>
            <a:r>
              <a:rPr lang="en-US" dirty="0"/>
              <a:t>Premature withdrawal </a:t>
            </a:r>
            <a:r>
              <a:rPr lang="en-US" dirty="0" smtClean="0"/>
              <a:t>of deposits</a:t>
            </a:r>
          </a:p>
          <a:p>
            <a:pPr>
              <a:spcBef>
                <a:spcPts val="0"/>
              </a:spcBef>
              <a:spcAft>
                <a:spcPts val="0"/>
              </a:spcAft>
            </a:pPr>
            <a:r>
              <a:rPr lang="en-US" dirty="0"/>
              <a:t>Procedures for paying out </a:t>
            </a:r>
            <a:r>
              <a:rPr lang="en-US" dirty="0" smtClean="0"/>
              <a:t>deposits </a:t>
            </a:r>
            <a:r>
              <a:rPr lang="en-US" dirty="0"/>
              <a:t>at </a:t>
            </a:r>
            <a:r>
              <a:rPr lang="en-US" dirty="0" smtClean="0"/>
              <a:t>CIs</a:t>
            </a:r>
          </a:p>
          <a:p>
            <a:pPr>
              <a:spcBef>
                <a:spcPts val="0"/>
              </a:spcBef>
              <a:spcAft>
                <a:spcPts val="0"/>
              </a:spcAft>
            </a:pPr>
            <a:r>
              <a:rPr lang="en-US" dirty="0" smtClean="0"/>
              <a:t>Agreement </a:t>
            </a:r>
            <a:r>
              <a:rPr lang="en-US" dirty="0"/>
              <a:t>on term </a:t>
            </a:r>
            <a:r>
              <a:rPr lang="en-US" dirty="0" smtClean="0"/>
              <a:t>deposit</a:t>
            </a:r>
          </a:p>
          <a:p>
            <a:pPr>
              <a:spcBef>
                <a:spcPts val="0"/>
              </a:spcBef>
              <a:spcAft>
                <a:spcPts val="0"/>
              </a:spcAft>
            </a:pPr>
            <a:r>
              <a:rPr lang="en-US" dirty="0"/>
              <a:t>Deposit term </a:t>
            </a:r>
            <a:r>
              <a:rPr lang="en-US" dirty="0" smtClean="0"/>
              <a:t>extension</a:t>
            </a:r>
          </a:p>
          <a:p>
            <a:pPr>
              <a:spcBef>
                <a:spcPts val="0"/>
              </a:spcBef>
              <a:spcAft>
                <a:spcPts val="0"/>
              </a:spcAft>
            </a:pPr>
            <a:r>
              <a:rPr lang="en-US" dirty="0" smtClean="0"/>
              <a:t>Internal regulations</a:t>
            </a:r>
          </a:p>
          <a:p>
            <a:pPr>
              <a:spcBef>
                <a:spcPts val="0"/>
              </a:spcBef>
              <a:spcAft>
                <a:spcPts val="0"/>
              </a:spcAft>
            </a:pPr>
            <a:r>
              <a:rPr lang="en-US" dirty="0"/>
              <a:t>Public </a:t>
            </a:r>
            <a:r>
              <a:rPr lang="en-US" dirty="0" smtClean="0"/>
              <a:t>posting</a:t>
            </a:r>
            <a:endParaRPr lang="en-US" dirty="0"/>
          </a:p>
        </p:txBody>
      </p:sp>
    </p:spTree>
    <p:extLst>
      <p:ext uri="{BB962C8B-B14F-4D97-AF65-F5344CB8AC3E}">
        <p14:creationId xmlns:p14="http://schemas.microsoft.com/office/powerpoint/2010/main" val="8208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How many forms of deposits eligible for premature withdrawal?</a:t>
            </a:r>
          </a:p>
          <a:p>
            <a:pPr marL="457200" indent="-457200">
              <a:buAutoNum type="alphaUcPeriod"/>
            </a:pPr>
            <a:r>
              <a:rPr lang="en-US" dirty="0" smtClean="0"/>
              <a:t>Only demand deposit</a:t>
            </a:r>
          </a:p>
          <a:p>
            <a:pPr marL="457200" indent="-457200">
              <a:buAutoNum type="alphaUcPeriod"/>
            </a:pPr>
            <a:r>
              <a:rPr lang="en-US" dirty="0" smtClean="0"/>
              <a:t>Demand deposit and time deposit</a:t>
            </a:r>
          </a:p>
          <a:p>
            <a:pPr marL="457200" indent="-457200">
              <a:buAutoNum type="alphaUcPeriod"/>
            </a:pPr>
            <a:r>
              <a:rPr lang="en-US" dirty="0" smtClean="0"/>
              <a:t>Any form of deposits</a:t>
            </a:r>
          </a:p>
          <a:p>
            <a:pPr marL="457200" indent="-457200">
              <a:buAutoNum type="alphaUcPeriod"/>
            </a:pPr>
            <a:r>
              <a:rPr lang="en-US" dirty="0" smtClean="0"/>
              <a:t>A few certain forms  </a:t>
            </a:r>
          </a:p>
          <a:p>
            <a:pPr marL="457200" indent="-457200">
              <a:buAutoNum type="alphaUcPeriod"/>
            </a:pPr>
            <a:endParaRPr lang="en-US" dirty="0"/>
          </a:p>
        </p:txBody>
      </p:sp>
    </p:spTree>
    <p:extLst>
      <p:ext uri="{BB962C8B-B14F-4D97-AF65-F5344CB8AC3E}">
        <p14:creationId xmlns:p14="http://schemas.microsoft.com/office/powerpoint/2010/main" val="2892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(cont.)</a:t>
            </a:r>
            <a:endParaRPr lang="en-US" dirty="0"/>
          </a:p>
        </p:txBody>
      </p:sp>
      <p:sp>
        <p:nvSpPr>
          <p:cNvPr id="3" name="Content Placeholder 2"/>
          <p:cNvSpPr>
            <a:spLocks noGrp="1"/>
          </p:cNvSpPr>
          <p:nvPr>
            <p:ph idx="1"/>
          </p:nvPr>
        </p:nvSpPr>
        <p:spPr/>
        <p:txBody>
          <a:bodyPr/>
          <a:lstStyle/>
          <a:p>
            <a:pPr marL="0" indent="0">
              <a:buNone/>
            </a:pPr>
            <a:r>
              <a:rPr lang="en-US" dirty="0" smtClean="0"/>
              <a:t>What is the maximum loan-to-deposit (LDR) ratio that a bank needs to maintain?</a:t>
            </a:r>
          </a:p>
          <a:p>
            <a:pPr marL="457200" indent="-457200">
              <a:buAutoNum type="alphaUcPeriod"/>
            </a:pPr>
            <a:r>
              <a:rPr lang="en-US" dirty="0" smtClean="0"/>
              <a:t>80%</a:t>
            </a:r>
          </a:p>
          <a:p>
            <a:pPr marL="457200" indent="-457200">
              <a:buAutoNum type="alphaUcPeriod"/>
            </a:pPr>
            <a:r>
              <a:rPr lang="en-US" dirty="0" smtClean="0"/>
              <a:t>85%</a:t>
            </a:r>
          </a:p>
          <a:p>
            <a:pPr marL="457200" indent="-457200">
              <a:buAutoNum type="alphaUcPeriod"/>
            </a:pPr>
            <a:r>
              <a:rPr lang="en-US" dirty="0" smtClean="0"/>
              <a:t>90%</a:t>
            </a:r>
          </a:p>
          <a:p>
            <a:pPr marL="457200" indent="-457200">
              <a:buAutoNum type="alphaUcPeriod"/>
            </a:pPr>
            <a:r>
              <a:rPr lang="en-US" dirty="0" smtClean="0"/>
              <a:t>100%</a:t>
            </a:r>
            <a:endParaRPr lang="en-US" dirty="0"/>
          </a:p>
        </p:txBody>
      </p:sp>
    </p:spTree>
    <p:extLst>
      <p:ext uri="{BB962C8B-B14F-4D97-AF65-F5344CB8AC3E}">
        <p14:creationId xmlns:p14="http://schemas.microsoft.com/office/powerpoint/2010/main" val="369817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(cont.)</a:t>
            </a:r>
          </a:p>
        </p:txBody>
      </p:sp>
      <p:sp>
        <p:nvSpPr>
          <p:cNvPr id="3" name="Content Placeholder 2"/>
          <p:cNvSpPr>
            <a:spLocks noGrp="1"/>
          </p:cNvSpPr>
          <p:nvPr>
            <p:ph idx="1"/>
          </p:nvPr>
        </p:nvSpPr>
        <p:spPr/>
        <p:txBody>
          <a:bodyPr/>
          <a:lstStyle/>
          <a:p>
            <a:pPr marL="0" indent="0">
              <a:buNone/>
            </a:pPr>
            <a:r>
              <a:rPr lang="en-US" dirty="0" smtClean="0"/>
              <a:t>Which of the following reflects the profitability of a credit institution?</a:t>
            </a:r>
          </a:p>
          <a:p>
            <a:r>
              <a:rPr lang="en-US" dirty="0" smtClean="0"/>
              <a:t>LDR (Loan-to-Deposit Ratio)</a:t>
            </a:r>
          </a:p>
          <a:p>
            <a:r>
              <a:rPr lang="en-US" dirty="0" smtClean="0"/>
              <a:t>CASA (Current Account – Savings Account</a:t>
            </a:r>
          </a:p>
          <a:p>
            <a:r>
              <a:rPr lang="en-US" dirty="0" smtClean="0"/>
              <a:t>CAR (Capital Adequacy Ratio)</a:t>
            </a:r>
          </a:p>
          <a:p>
            <a:r>
              <a:rPr lang="en-US" dirty="0" smtClean="0"/>
              <a:t>NIM (Net Interest Margin)</a:t>
            </a:r>
            <a:endParaRPr lang="en-US" dirty="0"/>
          </a:p>
        </p:txBody>
      </p:sp>
    </p:spTree>
    <p:extLst>
      <p:ext uri="{BB962C8B-B14F-4D97-AF65-F5344CB8AC3E}">
        <p14:creationId xmlns:p14="http://schemas.microsoft.com/office/powerpoint/2010/main" val="110154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extension</a:t>
            </a:r>
            <a:endParaRPr lang="en-US" dirty="0"/>
          </a:p>
        </p:txBody>
      </p:sp>
      <p:sp>
        <p:nvSpPr>
          <p:cNvPr id="3" name="Content Placeholder 2"/>
          <p:cNvSpPr>
            <a:spLocks noGrp="1"/>
          </p:cNvSpPr>
          <p:nvPr>
            <p:ph idx="1"/>
          </p:nvPr>
        </p:nvSpPr>
        <p:spPr/>
        <p:txBody>
          <a:bodyPr/>
          <a:lstStyle/>
          <a:p>
            <a:r>
              <a:rPr lang="en-US" dirty="0" smtClean="0"/>
              <a:t>Lending</a:t>
            </a:r>
          </a:p>
          <a:p>
            <a:r>
              <a:rPr lang="en-US" dirty="0" smtClean="0"/>
              <a:t>Discounting</a:t>
            </a:r>
          </a:p>
          <a:p>
            <a:r>
              <a:rPr lang="en-US" dirty="0" smtClean="0"/>
              <a:t>Financial leasing</a:t>
            </a:r>
          </a:p>
          <a:p>
            <a:r>
              <a:rPr lang="en-US" dirty="0" smtClean="0"/>
              <a:t>Factoring</a:t>
            </a:r>
          </a:p>
          <a:p>
            <a:r>
              <a:rPr lang="en-US" dirty="0" smtClean="0"/>
              <a:t>Bank guarantee</a:t>
            </a:r>
          </a:p>
          <a:p>
            <a:r>
              <a:rPr lang="en-US" dirty="0" smtClean="0"/>
              <a:t>Other </a:t>
            </a:r>
            <a:r>
              <a:rPr lang="en-US" dirty="0"/>
              <a:t>credit extension operations</a:t>
            </a:r>
          </a:p>
        </p:txBody>
      </p:sp>
    </p:spTree>
    <p:extLst>
      <p:ext uri="{BB962C8B-B14F-4D97-AF65-F5344CB8AC3E}">
        <p14:creationId xmlns:p14="http://schemas.microsoft.com/office/powerpoint/2010/main" val="172119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General regulations:</a:t>
            </a:r>
          </a:p>
          <a:p>
            <a:r>
              <a:rPr lang="en-US" dirty="0" smtClean="0"/>
              <a:t>Civil </a:t>
            </a:r>
            <a:r>
              <a:rPr lang="en-US" dirty="0"/>
              <a:t>Code No. 91/2015/QH13, passed by the </a:t>
            </a:r>
            <a:r>
              <a:rPr lang="en-US" dirty="0" smtClean="0"/>
              <a:t>NA on 24/12/2015</a:t>
            </a:r>
          </a:p>
          <a:p>
            <a:r>
              <a:rPr lang="en-US" dirty="0" smtClean="0"/>
              <a:t>LCI, as amended</a:t>
            </a:r>
          </a:p>
          <a:p>
            <a:r>
              <a:rPr lang="en-US" dirty="0"/>
              <a:t>Ordinance on Foreign Exchange No. 28/2005/PL-UBTVQH11, passed </a:t>
            </a:r>
            <a:r>
              <a:rPr lang="en-US" dirty="0" smtClean="0"/>
              <a:t>by the </a:t>
            </a:r>
            <a:r>
              <a:rPr lang="en-US" dirty="0"/>
              <a:t>Standing Committee of </a:t>
            </a:r>
            <a:r>
              <a:rPr lang="en-US" dirty="0" smtClean="0"/>
              <a:t>NA on 13/12/2005</a:t>
            </a:r>
            <a:r>
              <a:rPr lang="en-US" dirty="0"/>
              <a:t>, </a:t>
            </a:r>
            <a:r>
              <a:rPr lang="en-US" dirty="0" smtClean="0"/>
              <a:t>as amended </a:t>
            </a:r>
            <a:r>
              <a:rPr lang="en-US" dirty="0"/>
              <a:t>and supplemented by Ordinance No. </a:t>
            </a:r>
            <a:r>
              <a:rPr lang="en-US" dirty="0" smtClean="0"/>
              <a:t>06/2013/UBTVQH13 passed </a:t>
            </a:r>
            <a:r>
              <a:rPr lang="en-US" dirty="0"/>
              <a:t>by the Standing Committee of </a:t>
            </a:r>
            <a:r>
              <a:rPr lang="en-US" dirty="0" smtClean="0"/>
              <a:t>NA on 18/3/2013</a:t>
            </a:r>
          </a:p>
        </p:txBody>
      </p:sp>
    </p:spTree>
    <p:extLst>
      <p:ext uri="{BB962C8B-B14F-4D97-AF65-F5344CB8AC3E}">
        <p14:creationId xmlns:p14="http://schemas.microsoft.com/office/powerpoint/2010/main" val="364341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regulations</a:t>
            </a:r>
            <a:endParaRPr lang="en-US"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b="1" dirty="0" smtClean="0"/>
              <a:t>Offshore loan</a:t>
            </a:r>
          </a:p>
          <a:p>
            <a:r>
              <a:rPr lang="en-US" dirty="0"/>
              <a:t>Decree No. 219/2013/ND-CP of the Government dated 26 December 2013 </a:t>
            </a:r>
            <a:r>
              <a:rPr lang="en-US" dirty="0" smtClean="0"/>
              <a:t>on management </a:t>
            </a:r>
            <a:r>
              <a:rPr lang="en-US" dirty="0"/>
              <a:t>of offshore loans without Government guarantee</a:t>
            </a:r>
            <a:r>
              <a:rPr lang="en-US" dirty="0" smtClean="0"/>
              <a:t>.</a:t>
            </a:r>
          </a:p>
          <a:p>
            <a:r>
              <a:rPr lang="en-US" dirty="0" smtClean="0"/>
              <a:t>Circular </a:t>
            </a:r>
            <a:r>
              <a:rPr lang="en-US" dirty="0"/>
              <a:t>08/2023/TT-NHNN </a:t>
            </a:r>
            <a:r>
              <a:rPr lang="en-US" dirty="0" smtClean="0"/>
              <a:t>dated 30/6/2023 (replacing </a:t>
            </a:r>
            <a:r>
              <a:rPr lang="en-US" dirty="0"/>
              <a:t>Circular 12/2014</a:t>
            </a:r>
            <a:r>
              <a:rPr lang="en-US" dirty="0" smtClean="0"/>
              <a:t>)</a:t>
            </a:r>
            <a:r>
              <a:rPr lang="en-US" dirty="0"/>
              <a:t> </a:t>
            </a:r>
            <a:r>
              <a:rPr lang="en-US" dirty="0" smtClean="0"/>
              <a:t>guiding the conditions for </a:t>
            </a:r>
            <a:r>
              <a:rPr lang="en-US" dirty="0"/>
              <a:t>offshore loans without Government guarantee</a:t>
            </a:r>
            <a:endParaRPr lang="en-US" dirty="0" smtClean="0"/>
          </a:p>
          <a:p>
            <a:r>
              <a:rPr lang="en-US" dirty="0"/>
              <a:t>Circular </a:t>
            </a:r>
            <a:r>
              <a:rPr lang="en-US" dirty="0" smtClean="0"/>
              <a:t>12/2022/TT-NHNN dated 30/9/2022 (replacing Circular 03/2016) on foreign exchange </a:t>
            </a:r>
            <a:r>
              <a:rPr lang="en-US" dirty="0"/>
              <a:t>control over offshore borrowing and payment by </a:t>
            </a:r>
            <a:r>
              <a:rPr lang="en-US" dirty="0" smtClean="0"/>
              <a:t>enterprises</a:t>
            </a:r>
          </a:p>
        </p:txBody>
      </p:sp>
    </p:spTree>
    <p:extLst>
      <p:ext uri="{BB962C8B-B14F-4D97-AF65-F5344CB8AC3E}">
        <p14:creationId xmlns:p14="http://schemas.microsoft.com/office/powerpoint/2010/main" val="332386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regulations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2. Onshore loan</a:t>
            </a:r>
          </a:p>
          <a:p>
            <a:r>
              <a:rPr lang="en-US" dirty="0"/>
              <a:t>Circular No. 39/2016/TT-NHNN </a:t>
            </a:r>
            <a:r>
              <a:rPr lang="en-US" dirty="0" smtClean="0"/>
              <a:t>dated 30/12/2016 regulating [onshore] lending </a:t>
            </a:r>
            <a:r>
              <a:rPr lang="en-US" dirty="0"/>
              <a:t>by credit institutions and foreign bank branches to </a:t>
            </a:r>
            <a:r>
              <a:rPr lang="en-US" dirty="0" smtClean="0"/>
              <a:t>clients (as amended by Cir. 06/2023 dated 28/6/2023, and further amended by Cir. 10/2023 dated 23 Aug 2023)</a:t>
            </a:r>
          </a:p>
          <a:p>
            <a:r>
              <a:rPr lang="en-US" dirty="0"/>
              <a:t>Circular No. 14/2017/TT-NHNN </a:t>
            </a:r>
            <a:r>
              <a:rPr lang="en-US" dirty="0" smtClean="0"/>
              <a:t>dated 29/9/2017 on methods </a:t>
            </a:r>
            <a:r>
              <a:rPr lang="en-US" dirty="0"/>
              <a:t>of calculating interest on depositing and credit extension </a:t>
            </a:r>
            <a:r>
              <a:rPr lang="en-US" dirty="0" smtClean="0"/>
              <a:t>transaction </a:t>
            </a:r>
            <a:r>
              <a:rPr lang="en-US" dirty="0"/>
              <a:t>between credit institutions and customers </a:t>
            </a:r>
            <a:endParaRPr lang="en-US" dirty="0" smtClean="0"/>
          </a:p>
          <a:p>
            <a:r>
              <a:rPr lang="en-US" dirty="0" smtClean="0"/>
              <a:t>Circular </a:t>
            </a:r>
            <a:r>
              <a:rPr lang="en-US" dirty="0"/>
              <a:t>No. 22/2019/TT-NHNN of </a:t>
            </a:r>
            <a:r>
              <a:rPr lang="en-US" dirty="0" smtClean="0"/>
              <a:t>SBV </a:t>
            </a:r>
            <a:r>
              <a:rPr lang="en-US" dirty="0"/>
              <a:t>dated </a:t>
            </a:r>
            <a:r>
              <a:rPr lang="en-US" dirty="0" smtClean="0"/>
              <a:t>15/11/2019 </a:t>
            </a:r>
            <a:r>
              <a:rPr lang="en-US" dirty="0"/>
              <a:t>on </a:t>
            </a:r>
            <a:r>
              <a:rPr lang="en-US" dirty="0" smtClean="0"/>
              <a:t>limits and </a:t>
            </a:r>
            <a:r>
              <a:rPr lang="en-US" dirty="0"/>
              <a:t>prudential ratios of banks and foreign bank branches</a:t>
            </a:r>
            <a:endParaRPr lang="en-US" dirty="0" smtClean="0"/>
          </a:p>
        </p:txBody>
      </p:sp>
    </p:spTree>
    <p:extLst>
      <p:ext uri="{BB962C8B-B14F-4D97-AF65-F5344CB8AC3E}">
        <p14:creationId xmlns:p14="http://schemas.microsoft.com/office/powerpoint/2010/main" val="30621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150" y="668625"/>
            <a:ext cx="9601196" cy="977296"/>
          </a:xfrm>
        </p:spPr>
        <p:txBody>
          <a:bodyPr/>
          <a:lstStyle/>
          <a:p>
            <a:r>
              <a:rPr lang="en-US" dirty="0"/>
              <a:t>Permit/approval</a:t>
            </a:r>
          </a:p>
        </p:txBody>
      </p:sp>
      <p:pic>
        <p:nvPicPr>
          <p:cNvPr id="4" name="Content Placeholder 3"/>
          <p:cNvPicPr>
            <a:picLocks noGrp="1" noChangeAspect="1"/>
          </p:cNvPicPr>
          <p:nvPr>
            <p:ph idx="1"/>
          </p:nvPr>
        </p:nvPicPr>
        <p:blipFill>
          <a:blip r:embed="rId2"/>
          <a:stretch>
            <a:fillRect/>
          </a:stretch>
        </p:blipFill>
        <p:spPr>
          <a:xfrm>
            <a:off x="822960" y="1476103"/>
            <a:ext cx="10607040" cy="4741817"/>
          </a:xfrm>
          <a:prstGeom prst="rect">
            <a:avLst/>
          </a:prstGeom>
        </p:spPr>
      </p:pic>
    </p:spTree>
    <p:extLst>
      <p:ext uri="{BB962C8B-B14F-4D97-AF65-F5344CB8AC3E}">
        <p14:creationId xmlns:p14="http://schemas.microsoft.com/office/powerpoint/2010/main" val="257358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2499"/>
            <a:ext cx="9601196" cy="911982"/>
          </a:xfrm>
        </p:spPr>
        <p:txBody>
          <a:bodyPr/>
          <a:lstStyle/>
          <a:p>
            <a:r>
              <a:rPr lang="en-US" dirty="0" smtClean="0"/>
              <a:t>Permit/approval (cont.)</a:t>
            </a:r>
            <a:endParaRPr lang="en-US" dirty="0"/>
          </a:p>
        </p:txBody>
      </p:sp>
      <p:pic>
        <p:nvPicPr>
          <p:cNvPr id="4" name="Content Placeholder 3"/>
          <p:cNvPicPr>
            <a:picLocks noGrp="1" noChangeAspect="1"/>
          </p:cNvPicPr>
          <p:nvPr>
            <p:ph idx="1"/>
          </p:nvPr>
        </p:nvPicPr>
        <p:blipFill>
          <a:blip r:embed="rId2"/>
          <a:stretch>
            <a:fillRect/>
          </a:stretch>
        </p:blipFill>
        <p:spPr>
          <a:xfrm>
            <a:off x="757646" y="1436914"/>
            <a:ext cx="10698480" cy="4807132"/>
          </a:xfrm>
          <a:prstGeom prst="rect">
            <a:avLst/>
          </a:prstGeom>
        </p:spPr>
      </p:pic>
    </p:spTree>
    <p:extLst>
      <p:ext uri="{BB962C8B-B14F-4D97-AF65-F5344CB8AC3E}">
        <p14:creationId xmlns:p14="http://schemas.microsoft.com/office/powerpoint/2010/main" val="213351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regulations</a:t>
            </a:r>
            <a:endParaRPr lang="en-US" dirty="0"/>
          </a:p>
        </p:txBody>
      </p:sp>
      <p:sp>
        <p:nvSpPr>
          <p:cNvPr id="5" name="Content Placeholder 4"/>
          <p:cNvSpPr>
            <a:spLocks noGrp="1"/>
          </p:cNvSpPr>
          <p:nvPr>
            <p:ph idx="1"/>
          </p:nvPr>
        </p:nvSpPr>
        <p:spPr/>
        <p:txBody>
          <a:bodyPr/>
          <a:lstStyle/>
          <a:p>
            <a:r>
              <a:rPr lang="en-US" dirty="0" smtClean="0"/>
              <a:t>Independent audit</a:t>
            </a:r>
          </a:p>
          <a:p>
            <a:r>
              <a:rPr lang="en-US" dirty="0" smtClean="0"/>
              <a:t>Internal audit, internal control</a:t>
            </a:r>
          </a:p>
          <a:p>
            <a:r>
              <a:rPr lang="en-US" dirty="0" smtClean="0"/>
              <a:t>Special control</a:t>
            </a:r>
          </a:p>
          <a:p>
            <a:r>
              <a:rPr lang="en-US" dirty="0" smtClean="0"/>
              <a:t>Prudential ratios</a:t>
            </a:r>
            <a:endParaRPr lang="en-US" dirty="0"/>
          </a:p>
        </p:txBody>
      </p:sp>
    </p:spTree>
    <p:extLst>
      <p:ext uri="{BB962C8B-B14F-4D97-AF65-F5344CB8AC3E}">
        <p14:creationId xmlns:p14="http://schemas.microsoft.com/office/powerpoint/2010/main" val="3850547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03309"/>
            <a:ext cx="9601196" cy="702977"/>
          </a:xfrm>
        </p:spPr>
        <p:txBody>
          <a:bodyPr>
            <a:noAutofit/>
          </a:bodyPr>
          <a:lstStyle/>
          <a:p>
            <a:r>
              <a:rPr lang="en-US" dirty="0" smtClean="0"/>
              <a:t>Lending limits</a:t>
            </a:r>
            <a:endParaRPr lang="en-US" dirty="0"/>
          </a:p>
        </p:txBody>
      </p:sp>
      <p:pic>
        <p:nvPicPr>
          <p:cNvPr id="4" name="Content Placeholder 3"/>
          <p:cNvPicPr>
            <a:picLocks noGrp="1" noChangeAspect="1"/>
          </p:cNvPicPr>
          <p:nvPr>
            <p:ph idx="1"/>
          </p:nvPr>
        </p:nvPicPr>
        <p:blipFill>
          <a:blip r:embed="rId2"/>
          <a:stretch>
            <a:fillRect/>
          </a:stretch>
        </p:blipFill>
        <p:spPr>
          <a:xfrm>
            <a:off x="757645" y="1410789"/>
            <a:ext cx="10620103" cy="4807131"/>
          </a:xfrm>
          <a:prstGeom prst="rect">
            <a:avLst/>
          </a:prstGeom>
        </p:spPr>
      </p:pic>
    </p:spTree>
    <p:extLst>
      <p:ext uri="{BB962C8B-B14F-4D97-AF65-F5344CB8AC3E}">
        <p14:creationId xmlns:p14="http://schemas.microsoft.com/office/powerpoint/2010/main" val="55697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819" y="642498"/>
            <a:ext cx="9601196" cy="1303867"/>
          </a:xfrm>
        </p:spPr>
        <p:txBody>
          <a:bodyPr/>
          <a:lstStyle/>
          <a:p>
            <a:r>
              <a:rPr lang="en-US" dirty="0" smtClean="0"/>
              <a:t>Borrowing limits</a:t>
            </a:r>
            <a:endParaRPr lang="en-US" dirty="0"/>
          </a:p>
        </p:txBody>
      </p:sp>
      <p:sp>
        <p:nvSpPr>
          <p:cNvPr id="3" name="Content Placeholder 2"/>
          <p:cNvSpPr>
            <a:spLocks noGrp="1"/>
          </p:cNvSpPr>
          <p:nvPr>
            <p:ph idx="1"/>
          </p:nvPr>
        </p:nvSpPr>
        <p:spPr>
          <a:xfrm>
            <a:off x="809897" y="2416629"/>
            <a:ext cx="10607040" cy="3984171"/>
          </a:xfrm>
        </p:spPr>
        <p:txBody>
          <a:bodyPr>
            <a:noAutofit/>
          </a:bodyPr>
          <a:lstStyle/>
          <a:p>
            <a:pPr marL="0" indent="0">
              <a:spcBef>
                <a:spcPts val="300"/>
              </a:spcBef>
              <a:spcAft>
                <a:spcPts val="300"/>
              </a:spcAft>
              <a:buNone/>
            </a:pPr>
            <a:r>
              <a:rPr lang="en-US" sz="2200" b="1" dirty="0" smtClean="0"/>
              <a:t>1.</a:t>
            </a:r>
            <a:r>
              <a:rPr lang="en-US" sz="2200" dirty="0" smtClean="0"/>
              <a:t> </a:t>
            </a:r>
            <a:r>
              <a:rPr lang="en-US" sz="2200" b="1" dirty="0" smtClean="0"/>
              <a:t>Borrower being an FDI company</a:t>
            </a:r>
          </a:p>
          <a:p>
            <a:pPr>
              <a:spcBef>
                <a:spcPts val="300"/>
              </a:spcBef>
              <a:spcAft>
                <a:spcPts val="300"/>
              </a:spcAft>
              <a:buFont typeface="Wingdings" panose="05000000000000000000" pitchFamily="2" charset="2"/>
              <a:buChar char="Ø"/>
            </a:pPr>
            <a:r>
              <a:rPr lang="en-US" sz="2200" dirty="0" smtClean="0"/>
              <a:t>Mid/long </a:t>
            </a:r>
            <a:r>
              <a:rPr lang="en-US" sz="2200" dirty="0"/>
              <a:t>term loans: </a:t>
            </a:r>
            <a:r>
              <a:rPr lang="en-US" sz="2200" dirty="0" smtClean="0"/>
              <a:t>borrowing limits </a:t>
            </a:r>
            <a:r>
              <a:rPr lang="en-US" sz="2200" dirty="0"/>
              <a:t>(including onshore </a:t>
            </a:r>
            <a:r>
              <a:rPr lang="en-US" sz="2200" dirty="0" smtClean="0"/>
              <a:t>and offshore </a:t>
            </a:r>
            <a:r>
              <a:rPr lang="en-US" sz="2200" dirty="0"/>
              <a:t>debts</a:t>
            </a:r>
            <a:r>
              <a:rPr lang="en-US" sz="2200" dirty="0" smtClean="0"/>
              <a:t>) ≤ investment capital </a:t>
            </a:r>
            <a:r>
              <a:rPr lang="en-US" sz="2200" dirty="0"/>
              <a:t>- contributed charter capital (</a:t>
            </a:r>
            <a:r>
              <a:rPr lang="en-US" sz="2200" dirty="0" smtClean="0"/>
              <a:t>as indicated </a:t>
            </a:r>
            <a:r>
              <a:rPr lang="en-US" sz="2200" dirty="0"/>
              <a:t>in the Borrower’s </a:t>
            </a:r>
            <a:r>
              <a:rPr lang="en-US" sz="2200" dirty="0" smtClean="0"/>
              <a:t>IRC)</a:t>
            </a:r>
          </a:p>
          <a:p>
            <a:pPr>
              <a:spcBef>
                <a:spcPts val="300"/>
              </a:spcBef>
              <a:spcAft>
                <a:spcPts val="300"/>
              </a:spcAft>
              <a:buFont typeface="Wingdings" panose="05000000000000000000" pitchFamily="2" charset="2"/>
              <a:buChar char="Ø"/>
            </a:pPr>
            <a:r>
              <a:rPr lang="en-US" sz="2200" dirty="0" smtClean="0"/>
              <a:t>Short term loan: no limit</a:t>
            </a:r>
          </a:p>
          <a:p>
            <a:pPr marL="0" indent="0">
              <a:spcBef>
                <a:spcPts val="300"/>
              </a:spcBef>
              <a:spcAft>
                <a:spcPts val="300"/>
              </a:spcAft>
              <a:buNone/>
            </a:pPr>
            <a:r>
              <a:rPr lang="en-US" sz="2200" b="1" dirty="0" smtClean="0"/>
              <a:t>2.</a:t>
            </a:r>
            <a:r>
              <a:rPr lang="en-US" sz="2200" dirty="0" smtClean="0"/>
              <a:t> </a:t>
            </a:r>
            <a:r>
              <a:rPr lang="en-US" sz="2200" b="1" dirty="0" smtClean="0"/>
              <a:t>Borrower being a domestic company: </a:t>
            </a:r>
          </a:p>
          <a:p>
            <a:pPr>
              <a:spcBef>
                <a:spcPts val="300"/>
              </a:spcBef>
              <a:spcAft>
                <a:spcPts val="300"/>
              </a:spcAft>
              <a:buFont typeface="Wingdings" panose="05000000000000000000" pitchFamily="2" charset="2"/>
              <a:buChar char="Ø"/>
            </a:pPr>
            <a:r>
              <a:rPr lang="en-US" sz="2200" dirty="0" smtClean="0"/>
              <a:t>Mid/long </a:t>
            </a:r>
            <a:r>
              <a:rPr lang="en-US" sz="2200" dirty="0"/>
              <a:t>term loans: borrowing limits (including onshore and offshore debts)</a:t>
            </a:r>
            <a:r>
              <a:rPr lang="en-US" sz="2200" dirty="0" smtClean="0"/>
              <a:t> </a:t>
            </a:r>
            <a:r>
              <a:rPr lang="en-US" sz="2200" dirty="0"/>
              <a:t>(including short-term loans that are extended and overdue short-term loans that are treated as medium/long-term loans) ≤ </a:t>
            </a:r>
            <a:r>
              <a:rPr lang="en-US" sz="2200" dirty="0" smtClean="0"/>
              <a:t>total </a:t>
            </a:r>
            <a:r>
              <a:rPr lang="en-US" sz="2200" dirty="0"/>
              <a:t>demand for borrowed capital defined in its plan for use of foreign loan capital approved by an authorized approving </a:t>
            </a:r>
            <a:r>
              <a:rPr lang="en-US" sz="2200" dirty="0" smtClean="0"/>
              <a:t>authority</a:t>
            </a:r>
            <a:endParaRPr lang="en-US" sz="2200" dirty="0"/>
          </a:p>
          <a:p>
            <a:pPr>
              <a:spcBef>
                <a:spcPts val="300"/>
              </a:spcBef>
              <a:spcAft>
                <a:spcPts val="300"/>
              </a:spcAft>
              <a:buFont typeface="Wingdings" panose="05000000000000000000" pitchFamily="2" charset="2"/>
              <a:buChar char="Ø"/>
            </a:pPr>
            <a:r>
              <a:rPr lang="en-US" sz="2200" dirty="0" smtClean="0"/>
              <a:t>Short </a:t>
            </a:r>
            <a:r>
              <a:rPr lang="en-US" sz="2200" dirty="0"/>
              <a:t>term loan: no limit</a:t>
            </a:r>
          </a:p>
          <a:p>
            <a:pPr marL="0" indent="0">
              <a:spcBef>
                <a:spcPts val="300"/>
              </a:spcBef>
              <a:spcAft>
                <a:spcPts val="300"/>
              </a:spcAft>
              <a:buNone/>
            </a:pPr>
            <a:endParaRPr lang="en-US" sz="2200" dirty="0"/>
          </a:p>
        </p:txBody>
      </p:sp>
    </p:spTree>
    <p:extLst>
      <p:ext uri="{BB962C8B-B14F-4D97-AF65-F5344CB8AC3E}">
        <p14:creationId xmlns:p14="http://schemas.microsoft.com/office/powerpoint/2010/main" val="19207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819" y="642497"/>
            <a:ext cx="9601196" cy="1303867"/>
          </a:xfrm>
        </p:spPr>
        <p:txBody>
          <a:bodyPr/>
          <a:lstStyle/>
          <a:p>
            <a:r>
              <a:rPr lang="en-US" dirty="0"/>
              <a:t>Borrowing </a:t>
            </a:r>
            <a:r>
              <a:rPr lang="en-US" dirty="0" smtClean="0"/>
              <a:t>limits (cont.)</a:t>
            </a:r>
            <a:endParaRPr lang="en-US" dirty="0"/>
          </a:p>
        </p:txBody>
      </p:sp>
      <p:sp>
        <p:nvSpPr>
          <p:cNvPr id="3" name="Content Placeholder 2"/>
          <p:cNvSpPr>
            <a:spLocks noGrp="1"/>
          </p:cNvSpPr>
          <p:nvPr>
            <p:ph idx="1"/>
          </p:nvPr>
        </p:nvSpPr>
        <p:spPr>
          <a:xfrm>
            <a:off x="836023" y="2377440"/>
            <a:ext cx="10554788" cy="3498428"/>
          </a:xfrm>
        </p:spPr>
        <p:txBody>
          <a:bodyPr>
            <a:noAutofit/>
          </a:bodyPr>
          <a:lstStyle/>
          <a:p>
            <a:pPr marL="0" indent="0">
              <a:spcBef>
                <a:spcPts val="300"/>
              </a:spcBef>
              <a:spcAft>
                <a:spcPts val="300"/>
              </a:spcAft>
              <a:buNone/>
            </a:pPr>
            <a:r>
              <a:rPr lang="en-US" sz="2300" b="1" dirty="0" smtClean="0"/>
              <a:t>3. Borrower being an CI</a:t>
            </a:r>
          </a:p>
          <a:p>
            <a:pPr>
              <a:spcBef>
                <a:spcPts val="300"/>
              </a:spcBef>
              <a:spcAft>
                <a:spcPts val="300"/>
              </a:spcAft>
              <a:buFont typeface="Wingdings" panose="05000000000000000000" pitchFamily="2" charset="2"/>
              <a:buChar char="Ø"/>
            </a:pPr>
            <a:r>
              <a:rPr lang="en-US" sz="2300" dirty="0" smtClean="0"/>
              <a:t>Mid/long </a:t>
            </a:r>
            <a:r>
              <a:rPr lang="en-US" sz="2300" dirty="0"/>
              <a:t>term </a:t>
            </a:r>
            <a:r>
              <a:rPr lang="en-US" sz="2300" dirty="0" smtClean="0"/>
              <a:t>loan: no limit but still has to comply with prudential ratios set out under the LCI</a:t>
            </a:r>
          </a:p>
          <a:p>
            <a:pPr>
              <a:spcBef>
                <a:spcPts val="300"/>
              </a:spcBef>
              <a:spcAft>
                <a:spcPts val="300"/>
              </a:spcAft>
              <a:buFont typeface="Wingdings" panose="05000000000000000000" pitchFamily="2" charset="2"/>
              <a:buChar char="Ø"/>
            </a:pPr>
            <a:r>
              <a:rPr lang="en-US" sz="2300" dirty="0" smtClean="0"/>
              <a:t>Short </a:t>
            </a:r>
            <a:r>
              <a:rPr lang="en-US" sz="2300" dirty="0"/>
              <a:t>term </a:t>
            </a:r>
            <a:r>
              <a:rPr lang="en-US" sz="2300" dirty="0" smtClean="0"/>
              <a:t>loan (</a:t>
            </a:r>
            <a:r>
              <a:rPr lang="en-US" sz="2300" dirty="0" smtClean="0">
                <a:solidFill>
                  <a:srgbClr val="FF0000"/>
                </a:solidFill>
              </a:rPr>
              <a:t>applied from 1 Jan 2024</a:t>
            </a:r>
            <a:r>
              <a:rPr lang="en-US" sz="2300" dirty="0" smtClean="0"/>
              <a:t>): </a:t>
            </a:r>
            <a:r>
              <a:rPr lang="en-US" sz="2300" dirty="0"/>
              <a:t>A borrower may apply for a short-term foreign loan if it meets the limit on short-term foreign loans as at December 31 of the year preceding the year in which the loan application is submitted. The limit on short-term foreign loans is the maximum ratio of total outstanding principal of short-term foreign loans to </a:t>
            </a:r>
            <a:r>
              <a:rPr lang="en-US" sz="2300" b="1" u="sng" dirty="0"/>
              <a:t>standalone equity</a:t>
            </a:r>
            <a:r>
              <a:rPr lang="en-US" sz="2300" dirty="0"/>
              <a:t>, and shall not </a:t>
            </a:r>
            <a:r>
              <a:rPr lang="en-US" sz="2300" dirty="0" smtClean="0"/>
              <a:t>exceed:</a:t>
            </a:r>
          </a:p>
          <a:p>
            <a:pPr marL="0" indent="0">
              <a:spcBef>
                <a:spcPts val="300"/>
              </a:spcBef>
              <a:spcAft>
                <a:spcPts val="300"/>
              </a:spcAft>
              <a:buNone/>
            </a:pPr>
            <a:r>
              <a:rPr lang="en-US" sz="2300" dirty="0"/>
              <a:t>	</a:t>
            </a:r>
            <a:r>
              <a:rPr lang="en-US" sz="2300" dirty="0" smtClean="0"/>
              <a:t>- 30</a:t>
            </a:r>
            <a:r>
              <a:rPr lang="en-US" sz="2300" dirty="0"/>
              <a:t>% if the borrower is a commercial bank; </a:t>
            </a:r>
            <a:r>
              <a:rPr lang="en-US" sz="2300" dirty="0" smtClean="0"/>
              <a:t>or</a:t>
            </a:r>
          </a:p>
          <a:p>
            <a:pPr marL="0" indent="0">
              <a:spcBef>
                <a:spcPts val="300"/>
              </a:spcBef>
              <a:spcAft>
                <a:spcPts val="300"/>
              </a:spcAft>
              <a:buNone/>
            </a:pPr>
            <a:r>
              <a:rPr lang="en-US" sz="2300" dirty="0"/>
              <a:t>	</a:t>
            </a:r>
            <a:r>
              <a:rPr lang="en-US" sz="2300" dirty="0" smtClean="0"/>
              <a:t>- 150</a:t>
            </a:r>
            <a:r>
              <a:rPr lang="en-US" sz="2300" dirty="0"/>
              <a:t>% if the borrower is a FBB or another credit institution.</a:t>
            </a:r>
          </a:p>
          <a:p>
            <a:pPr marL="0" indent="0">
              <a:spcBef>
                <a:spcPts val="300"/>
              </a:spcBef>
              <a:spcAft>
                <a:spcPts val="300"/>
              </a:spcAft>
              <a:buNone/>
            </a:pPr>
            <a:endParaRPr lang="en-US" sz="2300" dirty="0"/>
          </a:p>
        </p:txBody>
      </p:sp>
    </p:spTree>
    <p:extLst>
      <p:ext uri="{BB962C8B-B14F-4D97-AF65-F5344CB8AC3E}">
        <p14:creationId xmlns:p14="http://schemas.microsoft.com/office/powerpoint/2010/main" val="46148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0080"/>
            <a:ext cx="9601196" cy="1645919"/>
          </a:xfrm>
        </p:spPr>
        <p:txBody>
          <a:bodyPr>
            <a:normAutofit/>
          </a:bodyPr>
          <a:lstStyle/>
          <a:p>
            <a:r>
              <a:rPr lang="en-US" sz="5400" dirty="0" smtClean="0"/>
              <a:t>Offshore borrowing purpose </a:t>
            </a:r>
            <a:br>
              <a:rPr lang="en-US" sz="5400" dirty="0" smtClean="0"/>
            </a:br>
            <a:r>
              <a:rPr lang="en-US" sz="4000" b="1" i="1" dirty="0" smtClean="0"/>
              <a:t>What can do? (Art. 17, Cir 08)</a:t>
            </a:r>
            <a:endParaRPr lang="en-US" sz="4000" b="1" i="1" dirty="0"/>
          </a:p>
        </p:txBody>
      </p:sp>
      <p:sp>
        <p:nvSpPr>
          <p:cNvPr id="5" name="Rectangle 4"/>
          <p:cNvSpPr/>
          <p:nvPr/>
        </p:nvSpPr>
        <p:spPr>
          <a:xfrm>
            <a:off x="822960" y="3762103"/>
            <a:ext cx="1920240" cy="8490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FDI or domestic borrower</a:t>
            </a:r>
            <a:endParaRPr lang="en-US" b="1" dirty="0">
              <a:solidFill>
                <a:schemeClr val="tx1"/>
              </a:solidFill>
            </a:endParaRPr>
          </a:p>
        </p:txBody>
      </p:sp>
      <p:sp>
        <p:nvSpPr>
          <p:cNvPr id="6" name="Rectangle 5"/>
          <p:cNvSpPr/>
          <p:nvPr/>
        </p:nvSpPr>
        <p:spPr>
          <a:xfrm>
            <a:off x="3030582" y="2717075"/>
            <a:ext cx="2299063" cy="796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Short term loan</a:t>
            </a:r>
            <a:endParaRPr lang="en-US" dirty="0"/>
          </a:p>
        </p:txBody>
      </p:sp>
      <p:sp>
        <p:nvSpPr>
          <p:cNvPr id="7" name="Rectangle 6"/>
          <p:cNvSpPr/>
          <p:nvPr/>
        </p:nvSpPr>
        <p:spPr>
          <a:xfrm>
            <a:off x="3030583" y="4846320"/>
            <a:ext cx="2299062" cy="875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Medium/long term loan</a:t>
            </a:r>
            <a:endParaRPr lang="en-US" b="1" dirty="0">
              <a:solidFill>
                <a:schemeClr val="bg1"/>
              </a:solidFill>
            </a:endParaRPr>
          </a:p>
        </p:txBody>
      </p:sp>
      <p:sp>
        <p:nvSpPr>
          <p:cNvPr id="8" name="Rectangle 7"/>
          <p:cNvSpPr/>
          <p:nvPr/>
        </p:nvSpPr>
        <p:spPr>
          <a:xfrm>
            <a:off x="5995849" y="2439487"/>
            <a:ext cx="5277395" cy="6662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Restructuring </a:t>
            </a:r>
            <a:r>
              <a:rPr lang="en-US" sz="1600" dirty="0">
                <a:solidFill>
                  <a:schemeClr val="tx1"/>
                </a:solidFill>
              </a:rPr>
              <a:t>its foreign debts and paying its short-term debts payable in cash (excluding outstanding principal amounts of domestic loans)</a:t>
            </a:r>
          </a:p>
        </p:txBody>
      </p:sp>
      <p:sp>
        <p:nvSpPr>
          <p:cNvPr id="9" name="Rectangle 8"/>
          <p:cNvSpPr/>
          <p:nvPr/>
        </p:nvSpPr>
        <p:spPr>
          <a:xfrm>
            <a:off x="5995851" y="3187337"/>
            <a:ext cx="5277395" cy="92909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Use for </a:t>
            </a:r>
            <a:r>
              <a:rPr lang="en-US" sz="1600" dirty="0">
                <a:solidFill>
                  <a:schemeClr val="tx1"/>
                </a:solidFill>
              </a:rPr>
              <a:t>its business operations within a maximum duration of 12 months from the day on which the foreign loan capital is </a:t>
            </a:r>
            <a:r>
              <a:rPr lang="en-US" sz="1600" dirty="0" smtClean="0">
                <a:solidFill>
                  <a:schemeClr val="tx1"/>
                </a:solidFill>
              </a:rPr>
              <a:t>withdrawn </a:t>
            </a:r>
            <a:r>
              <a:rPr lang="en-US" sz="1600" b="1" dirty="0" smtClean="0">
                <a:solidFill>
                  <a:schemeClr val="tx1"/>
                </a:solidFill>
              </a:rPr>
              <a:t>(those required to ensure prudential financial ratios, e.g. securities companies) </a:t>
            </a:r>
            <a:endParaRPr lang="en-US" sz="1600" b="1" dirty="0">
              <a:solidFill>
                <a:schemeClr val="tx1"/>
              </a:solidFill>
            </a:endParaRPr>
          </a:p>
        </p:txBody>
      </p:sp>
      <p:sp>
        <p:nvSpPr>
          <p:cNvPr id="14" name="Rectangle 13"/>
          <p:cNvSpPr/>
          <p:nvPr/>
        </p:nvSpPr>
        <p:spPr>
          <a:xfrm>
            <a:off x="5995850" y="4245430"/>
            <a:ext cx="5277395" cy="62701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Implementing investment projects</a:t>
            </a:r>
            <a:endParaRPr lang="en-US" dirty="0">
              <a:solidFill>
                <a:schemeClr val="tx1"/>
              </a:solidFill>
            </a:endParaRPr>
          </a:p>
        </p:txBody>
      </p:sp>
      <p:sp>
        <p:nvSpPr>
          <p:cNvPr id="15" name="Rectangle 14"/>
          <p:cNvSpPr/>
          <p:nvPr/>
        </p:nvSpPr>
        <p:spPr>
          <a:xfrm>
            <a:off x="5995851" y="4936127"/>
            <a:ext cx="5277395" cy="6008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Implementing business plans or other projects</a:t>
            </a:r>
            <a:endParaRPr lang="en-US" dirty="0">
              <a:solidFill>
                <a:schemeClr val="tx1"/>
              </a:solidFill>
            </a:endParaRPr>
          </a:p>
        </p:txBody>
      </p:sp>
      <p:sp>
        <p:nvSpPr>
          <p:cNvPr id="16" name="Rectangle 15"/>
          <p:cNvSpPr/>
          <p:nvPr/>
        </p:nvSpPr>
        <p:spPr>
          <a:xfrm>
            <a:off x="5995851" y="5618661"/>
            <a:ext cx="5277394" cy="57150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Restructuring its foreign debts</a:t>
            </a:r>
            <a:endParaRPr lang="en-US" dirty="0">
              <a:solidFill>
                <a:schemeClr val="tx1"/>
              </a:solidFill>
            </a:endParaRPr>
          </a:p>
        </p:txBody>
      </p:sp>
      <p:cxnSp>
        <p:nvCxnSpPr>
          <p:cNvPr id="18" name="Straight Connector 17"/>
          <p:cNvCxnSpPr>
            <a:stCxn id="6" idx="3"/>
            <a:endCxn id="8" idx="1"/>
          </p:cNvCxnSpPr>
          <p:nvPr/>
        </p:nvCxnSpPr>
        <p:spPr>
          <a:xfrm flipV="1">
            <a:off x="5329645" y="2772591"/>
            <a:ext cx="666204" cy="342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9" idx="1"/>
          </p:cNvCxnSpPr>
          <p:nvPr/>
        </p:nvCxnSpPr>
        <p:spPr>
          <a:xfrm>
            <a:off x="5329645" y="3115492"/>
            <a:ext cx="666206" cy="53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743200" y="3383280"/>
            <a:ext cx="287382" cy="37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43200" y="4611189"/>
            <a:ext cx="287382" cy="235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3"/>
            <a:endCxn id="14" idx="1"/>
          </p:cNvCxnSpPr>
          <p:nvPr/>
        </p:nvCxnSpPr>
        <p:spPr>
          <a:xfrm flipV="1">
            <a:off x="5329645" y="4558939"/>
            <a:ext cx="666205" cy="72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3"/>
            <a:endCxn id="16" idx="1"/>
          </p:cNvCxnSpPr>
          <p:nvPr/>
        </p:nvCxnSpPr>
        <p:spPr>
          <a:xfrm>
            <a:off x="5329645" y="5283926"/>
            <a:ext cx="666206" cy="620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p:cNvCxnSpPr>
          <p:nvPr/>
        </p:nvCxnSpPr>
        <p:spPr>
          <a:xfrm>
            <a:off x="5329645" y="5283926"/>
            <a:ext cx="9535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88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7018"/>
            <a:ext cx="9601196" cy="1658982"/>
          </a:xfrm>
        </p:spPr>
        <p:txBody>
          <a:bodyPr>
            <a:normAutofit/>
          </a:bodyPr>
          <a:lstStyle/>
          <a:p>
            <a:r>
              <a:rPr lang="en-US" sz="4800" dirty="0"/>
              <a:t>Offshore borrowing purpose </a:t>
            </a:r>
            <a:r>
              <a:rPr lang="en-US" sz="4800" dirty="0" smtClean="0"/>
              <a:t>(cont.)</a:t>
            </a:r>
            <a:r>
              <a:rPr lang="en-US" sz="4800" dirty="0"/>
              <a:t/>
            </a:r>
            <a:br>
              <a:rPr lang="en-US" sz="4800" dirty="0"/>
            </a:br>
            <a:r>
              <a:rPr lang="en-US" sz="4000" b="1" i="1" dirty="0"/>
              <a:t>What can do? (Art. </a:t>
            </a:r>
            <a:r>
              <a:rPr lang="en-US" sz="4000" b="1" i="1" dirty="0" smtClean="0"/>
              <a:t>14, </a:t>
            </a:r>
            <a:r>
              <a:rPr lang="en-US" sz="4000" b="1" i="1" dirty="0"/>
              <a:t>Cir 08)</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423851" y="3652278"/>
            <a:ext cx="2730138" cy="14369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CI or FBB (for both short term and medium/long term loan)</a:t>
            </a:r>
            <a:endParaRPr lang="en-US" sz="2000" b="1" dirty="0">
              <a:solidFill>
                <a:schemeClr val="tx1"/>
              </a:solidFill>
            </a:endParaRPr>
          </a:p>
        </p:txBody>
      </p:sp>
      <p:sp>
        <p:nvSpPr>
          <p:cNvPr id="5" name="Rectangle 4"/>
          <p:cNvSpPr/>
          <p:nvPr/>
        </p:nvSpPr>
        <p:spPr>
          <a:xfrm>
            <a:off x="4860471" y="2889307"/>
            <a:ext cx="5237118" cy="1251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Increasing </a:t>
            </a:r>
            <a:r>
              <a:rPr lang="en-US" sz="2000" dirty="0"/>
              <a:t>the borrower’s funding for credit extension activities to meet its credit growth target</a:t>
            </a:r>
          </a:p>
        </p:txBody>
      </p:sp>
      <p:sp>
        <p:nvSpPr>
          <p:cNvPr id="6" name="Rectangle 5"/>
          <p:cNvSpPr/>
          <p:nvPr/>
        </p:nvSpPr>
        <p:spPr>
          <a:xfrm>
            <a:off x="4885509" y="4260907"/>
            <a:ext cx="5212080" cy="1251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Restructuring </a:t>
            </a:r>
            <a:r>
              <a:rPr lang="en-US" sz="2000" dirty="0"/>
              <a:t>the borrower’s foreign debts</a:t>
            </a:r>
          </a:p>
        </p:txBody>
      </p:sp>
      <p:cxnSp>
        <p:nvCxnSpPr>
          <p:cNvPr id="8" name="Straight Connector 7"/>
          <p:cNvCxnSpPr/>
          <p:nvPr/>
        </p:nvCxnSpPr>
        <p:spPr>
          <a:xfrm>
            <a:off x="4153989" y="4300097"/>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flipV="1">
            <a:off x="4128952" y="3515117"/>
            <a:ext cx="731519" cy="7457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06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3954"/>
            <a:ext cx="9601196" cy="1672045"/>
          </a:xfrm>
        </p:spPr>
        <p:txBody>
          <a:bodyPr>
            <a:normAutofit/>
          </a:bodyPr>
          <a:lstStyle/>
          <a:p>
            <a:r>
              <a:rPr lang="en-US" sz="5300" dirty="0" smtClean="0"/>
              <a:t>Onshore borrowing purposes</a:t>
            </a:r>
            <a:br>
              <a:rPr lang="en-US" sz="5300" dirty="0" smtClean="0"/>
            </a:br>
            <a:r>
              <a:rPr lang="en-US" sz="3600" b="1" i="1" dirty="0" smtClean="0"/>
              <a:t>What can’t do? (Art. 8, Cir. 39 as amended)</a:t>
            </a:r>
            <a:endParaRPr lang="en-US" sz="3600" b="1" i="1" dirty="0"/>
          </a:p>
        </p:txBody>
      </p:sp>
      <p:sp>
        <p:nvSpPr>
          <p:cNvPr id="3" name="Content Placeholder 2"/>
          <p:cNvSpPr>
            <a:spLocks noGrp="1"/>
          </p:cNvSpPr>
          <p:nvPr>
            <p:ph idx="1"/>
          </p:nvPr>
        </p:nvSpPr>
        <p:spPr>
          <a:xfrm>
            <a:off x="783770" y="2556932"/>
            <a:ext cx="10646229" cy="3660988"/>
          </a:xfrm>
        </p:spPr>
        <p:txBody>
          <a:bodyPr>
            <a:normAutofit fontScale="92500" lnSpcReduction="10000"/>
          </a:bodyPr>
          <a:lstStyle/>
          <a:p>
            <a:pPr marL="0" indent="0">
              <a:buNone/>
            </a:pPr>
            <a:r>
              <a:rPr lang="vi-VN" dirty="0"/>
              <a:t>1. </a:t>
            </a:r>
            <a:r>
              <a:rPr lang="en-US" dirty="0" smtClean="0"/>
              <a:t>Loan </a:t>
            </a:r>
            <a:r>
              <a:rPr lang="en-US" dirty="0"/>
              <a:t>used for investing in sectors or activities prohibited by </a:t>
            </a:r>
            <a:r>
              <a:rPr lang="en-US" dirty="0" smtClean="0"/>
              <a:t>Investment Law</a:t>
            </a:r>
            <a:endParaRPr lang="vi-VN" dirty="0"/>
          </a:p>
          <a:p>
            <a:pPr marL="0" indent="0">
              <a:buNone/>
            </a:pPr>
            <a:r>
              <a:rPr lang="vi-VN" dirty="0"/>
              <a:t>2. </a:t>
            </a:r>
            <a:r>
              <a:rPr lang="en-US" dirty="0"/>
              <a:t>Loan used for paying expenses or meeting financial demands of transactions or acts which are prohibited by </a:t>
            </a:r>
            <a:r>
              <a:rPr lang="en-US" dirty="0" smtClean="0"/>
              <a:t>Investment Law/other laws</a:t>
            </a:r>
            <a:endParaRPr lang="vi-VN" dirty="0"/>
          </a:p>
          <a:p>
            <a:pPr marL="0" indent="0">
              <a:buNone/>
            </a:pPr>
            <a:r>
              <a:rPr lang="vi-VN" dirty="0"/>
              <a:t>3. </a:t>
            </a:r>
            <a:r>
              <a:rPr lang="en-US" dirty="0" smtClean="0"/>
              <a:t>Loan </a:t>
            </a:r>
            <a:r>
              <a:rPr lang="en-US" dirty="0"/>
              <a:t>used for purchasing or using goods or services in the list of sectors or activities prohibited by </a:t>
            </a:r>
            <a:r>
              <a:rPr lang="en-US" dirty="0" smtClean="0"/>
              <a:t>Investment Law</a:t>
            </a:r>
            <a:endParaRPr lang="vi-VN" dirty="0"/>
          </a:p>
          <a:p>
            <a:pPr marL="0" indent="0">
              <a:buNone/>
            </a:pPr>
            <a:r>
              <a:rPr lang="vi-VN" dirty="0"/>
              <a:t>4. </a:t>
            </a:r>
            <a:r>
              <a:rPr lang="en-US" dirty="0" smtClean="0"/>
              <a:t>Loan </a:t>
            </a:r>
            <a:r>
              <a:rPr lang="en-US" dirty="0"/>
              <a:t>used for buying gold </a:t>
            </a:r>
            <a:r>
              <a:rPr lang="en-US" dirty="0" smtClean="0"/>
              <a:t>bullions</a:t>
            </a:r>
            <a:endParaRPr lang="vi-VN" dirty="0"/>
          </a:p>
          <a:p>
            <a:pPr marL="0" indent="0">
              <a:buNone/>
            </a:pPr>
            <a:r>
              <a:rPr lang="vi-VN" dirty="0"/>
              <a:t>5. </a:t>
            </a:r>
            <a:r>
              <a:rPr lang="en-US" dirty="0" smtClean="0"/>
              <a:t>Loan </a:t>
            </a:r>
            <a:r>
              <a:rPr lang="en-US" dirty="0"/>
              <a:t>used for repaying loan debts owed to lending </a:t>
            </a:r>
            <a:r>
              <a:rPr lang="en-US" dirty="0" smtClean="0"/>
              <a:t>CI, </a:t>
            </a:r>
            <a:r>
              <a:rPr lang="en-US" dirty="0"/>
              <a:t>except for those used for paying loan interest arising during the construction process of which cost is accounted for in the construction cost estimate approved by a regulatory authority in accordance with laws.</a:t>
            </a:r>
          </a:p>
          <a:p>
            <a:pPr marL="0" indent="0">
              <a:buNone/>
            </a:pPr>
            <a:endParaRPr lang="vi-VN" dirty="0"/>
          </a:p>
          <a:p>
            <a:endParaRPr lang="en-US" dirty="0"/>
          </a:p>
        </p:txBody>
      </p:sp>
    </p:spTree>
    <p:extLst>
      <p:ext uri="{BB962C8B-B14F-4D97-AF65-F5344CB8AC3E}">
        <p14:creationId xmlns:p14="http://schemas.microsoft.com/office/powerpoint/2010/main" val="345640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8" y="642498"/>
            <a:ext cx="9601196" cy="1303867"/>
          </a:xfrm>
        </p:spPr>
        <p:txBody>
          <a:bodyPr>
            <a:normAutofit fontScale="90000"/>
          </a:bodyPr>
          <a:lstStyle/>
          <a:p>
            <a:r>
              <a:rPr lang="en-US" sz="5300" dirty="0" smtClean="0"/>
              <a:t>Onshore borrowing purposes</a:t>
            </a:r>
            <a:br>
              <a:rPr lang="en-US" sz="5300" dirty="0" smtClean="0"/>
            </a:br>
            <a:r>
              <a:rPr lang="en-US" sz="4000" b="1" i="1" dirty="0" smtClean="0"/>
              <a:t>What can’t do? (Art. 8, Cir. 39 as amended)</a:t>
            </a:r>
            <a:endParaRPr lang="en-US" sz="4000" b="1" i="1" dirty="0"/>
          </a:p>
        </p:txBody>
      </p:sp>
      <p:sp>
        <p:nvSpPr>
          <p:cNvPr id="3" name="Content Placeholder 2"/>
          <p:cNvSpPr>
            <a:spLocks noGrp="1"/>
          </p:cNvSpPr>
          <p:nvPr>
            <p:ph idx="1"/>
          </p:nvPr>
        </p:nvSpPr>
        <p:spPr>
          <a:xfrm>
            <a:off x="770709" y="2556932"/>
            <a:ext cx="10672354" cy="3687114"/>
          </a:xfrm>
        </p:spPr>
        <p:txBody>
          <a:bodyPr>
            <a:normAutofit/>
          </a:bodyPr>
          <a:lstStyle/>
          <a:p>
            <a:pPr marL="0" indent="0">
              <a:buNone/>
            </a:pPr>
            <a:r>
              <a:rPr lang="en-US" b="1" dirty="0" smtClean="0">
                <a:solidFill>
                  <a:srgbClr val="C00000"/>
                </a:solidFill>
              </a:rPr>
              <a:t>6</a:t>
            </a:r>
            <a:r>
              <a:rPr lang="en-US" b="1" dirty="0">
                <a:solidFill>
                  <a:srgbClr val="C00000"/>
                </a:solidFill>
              </a:rPr>
              <a:t>.</a:t>
            </a:r>
            <a:r>
              <a:rPr lang="en-US" b="1" dirty="0"/>
              <a:t> </a:t>
            </a:r>
            <a:r>
              <a:rPr lang="en-US" dirty="0" smtClean="0"/>
              <a:t>Loan </a:t>
            </a:r>
            <a:r>
              <a:rPr lang="en-US" dirty="0"/>
              <a:t>used for repaying loan debts </a:t>
            </a:r>
            <a:r>
              <a:rPr lang="en-US" dirty="0" smtClean="0"/>
              <a:t>(excluding offshore loans in form of goods sale/purchase with deferred payment), loans granted by other CIs, unless it is </a:t>
            </a:r>
            <a:r>
              <a:rPr lang="en-US" dirty="0"/>
              <a:t>used for </a:t>
            </a:r>
            <a:r>
              <a:rPr lang="en-US" dirty="0" smtClean="0"/>
              <a:t>prepayment of a debt and it satisfies all the </a:t>
            </a:r>
            <a:r>
              <a:rPr lang="en-US" dirty="0"/>
              <a:t>following requirements</a:t>
            </a:r>
            <a:r>
              <a:rPr lang="en-US" dirty="0" smtClean="0"/>
              <a:t>:</a:t>
            </a:r>
            <a:endParaRPr lang="en-US" dirty="0"/>
          </a:p>
          <a:p>
            <a:pPr marL="0" indent="0">
              <a:buNone/>
            </a:pPr>
            <a:r>
              <a:rPr lang="en-US" dirty="0" smtClean="0"/>
              <a:t>a) Having a tenor </a:t>
            </a:r>
            <a:r>
              <a:rPr lang="en-US" dirty="0"/>
              <a:t>not </a:t>
            </a:r>
            <a:r>
              <a:rPr lang="en-US" dirty="0" smtClean="0"/>
              <a:t>exceeding </a:t>
            </a:r>
            <a:r>
              <a:rPr lang="en-US" dirty="0"/>
              <a:t>the residual </a:t>
            </a:r>
            <a:r>
              <a:rPr lang="en-US" dirty="0" smtClean="0"/>
              <a:t>tenor of the refinanced loan;</a:t>
            </a:r>
            <a:endParaRPr lang="en-US" dirty="0"/>
          </a:p>
          <a:p>
            <a:pPr marL="0" indent="0">
              <a:buNone/>
            </a:pPr>
            <a:r>
              <a:rPr lang="en-US" dirty="0" smtClean="0"/>
              <a:t>b) [the refinanced loan] has not yet been subject to a debt rescheduling</a:t>
            </a:r>
          </a:p>
          <a:p>
            <a:pPr marL="0" indent="0">
              <a:buNone/>
            </a:pPr>
            <a:r>
              <a:rPr lang="en-US" b="1" dirty="0" smtClean="0">
                <a:solidFill>
                  <a:srgbClr val="C00000"/>
                </a:solidFill>
              </a:rPr>
              <a:t>7.</a:t>
            </a:r>
            <a:r>
              <a:rPr lang="en-US" b="1" dirty="0" smtClean="0"/>
              <a:t> </a:t>
            </a:r>
            <a:r>
              <a:rPr lang="en-US" dirty="0" smtClean="0"/>
              <a:t>Loan used for placing deposits</a:t>
            </a:r>
          </a:p>
          <a:p>
            <a:pPr marL="0" indent="0">
              <a:buNone/>
            </a:pPr>
            <a:r>
              <a:rPr lang="en-US" b="1" strike="dblStrike" dirty="0" smtClean="0">
                <a:solidFill>
                  <a:srgbClr val="FF0000"/>
                </a:solidFill>
              </a:rPr>
              <a:t>8. </a:t>
            </a:r>
            <a:r>
              <a:rPr lang="en-US" strike="dblStrike" dirty="0" smtClean="0">
                <a:solidFill>
                  <a:srgbClr val="FF0000"/>
                </a:solidFill>
              </a:rPr>
              <a:t>Loan used for paying capital contribution, capital acquisition, capital transfer, etc.</a:t>
            </a:r>
          </a:p>
          <a:p>
            <a:pPr marL="0" indent="0">
              <a:buNone/>
            </a:pPr>
            <a:endParaRPr lang="en-US" dirty="0"/>
          </a:p>
          <a:p>
            <a:endParaRPr lang="vi-VN" dirty="0"/>
          </a:p>
          <a:p>
            <a:endParaRPr lang="en-US" dirty="0"/>
          </a:p>
        </p:txBody>
      </p:sp>
    </p:spTree>
    <p:extLst>
      <p:ext uri="{BB962C8B-B14F-4D97-AF65-F5344CB8AC3E}">
        <p14:creationId xmlns:p14="http://schemas.microsoft.com/office/powerpoint/2010/main" val="7737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6372"/>
            <a:ext cx="9601196" cy="1303867"/>
          </a:xfrm>
        </p:spPr>
        <p:txBody>
          <a:bodyPr>
            <a:normAutofit fontScale="90000"/>
          </a:bodyPr>
          <a:lstStyle/>
          <a:p>
            <a:r>
              <a:rPr lang="en-US" sz="5300" dirty="0" smtClean="0"/>
              <a:t>Onshore borrowing purposes</a:t>
            </a:r>
            <a:br>
              <a:rPr lang="en-US" sz="5300" dirty="0" smtClean="0"/>
            </a:br>
            <a:r>
              <a:rPr lang="en-US" sz="4000" b="1" i="1" dirty="0" smtClean="0"/>
              <a:t>What can’t do? (Art. 8, Cir. 39 as amended)</a:t>
            </a:r>
            <a:endParaRPr lang="en-US" sz="4000" b="1" i="1" dirty="0"/>
          </a:p>
        </p:txBody>
      </p:sp>
      <p:sp>
        <p:nvSpPr>
          <p:cNvPr id="3" name="Content Placeholder 2"/>
          <p:cNvSpPr>
            <a:spLocks noGrp="1"/>
          </p:cNvSpPr>
          <p:nvPr>
            <p:ph idx="1"/>
          </p:nvPr>
        </p:nvSpPr>
        <p:spPr>
          <a:xfrm>
            <a:off x="757646" y="2556931"/>
            <a:ext cx="10138951" cy="3700177"/>
          </a:xfrm>
        </p:spPr>
        <p:txBody>
          <a:bodyPr>
            <a:normAutofit fontScale="92500" lnSpcReduction="20000"/>
          </a:bodyPr>
          <a:lstStyle/>
          <a:p>
            <a:pPr marL="0" indent="0">
              <a:buNone/>
            </a:pPr>
            <a:r>
              <a:rPr lang="vi-VN" b="1" strike="dblStrike" dirty="0">
                <a:solidFill>
                  <a:srgbClr val="C00000"/>
                </a:solidFill>
              </a:rPr>
              <a:t>9</a:t>
            </a:r>
            <a:r>
              <a:rPr lang="vi-VN" b="1" strike="dblStrike" dirty="0" smtClean="0">
                <a:solidFill>
                  <a:srgbClr val="FF0000"/>
                </a:solidFill>
              </a:rPr>
              <a:t>.</a:t>
            </a:r>
            <a:r>
              <a:rPr lang="en-US" strike="dblStrike" dirty="0" smtClean="0">
                <a:solidFill>
                  <a:srgbClr val="FF0000"/>
                </a:solidFill>
              </a:rPr>
              <a:t> Loan used for paying capital contributions under capital contribution agreement, investment/business cooperation contract for implementing investment projects which do not satisfy conditional business requirements</a:t>
            </a:r>
          </a:p>
          <a:p>
            <a:pPr marL="0" indent="0">
              <a:buNone/>
            </a:pPr>
            <a:r>
              <a:rPr lang="vi-VN" b="1" strike="dblStrike" dirty="0" smtClean="0">
                <a:solidFill>
                  <a:srgbClr val="FF0000"/>
                </a:solidFill>
              </a:rPr>
              <a:t>10</a:t>
            </a:r>
            <a:r>
              <a:rPr lang="vi-VN" b="1" strike="dblStrike" dirty="0">
                <a:solidFill>
                  <a:srgbClr val="FF0000"/>
                </a:solidFill>
              </a:rPr>
              <a:t>. </a:t>
            </a:r>
            <a:r>
              <a:rPr lang="en-US" strike="dblStrike" dirty="0" smtClean="0">
                <a:solidFill>
                  <a:srgbClr val="FF0000"/>
                </a:solidFill>
              </a:rPr>
              <a:t>Loan used for covering financial shortfalls unless such loan fully meets the following conditions:</a:t>
            </a:r>
          </a:p>
          <a:p>
            <a:pPr marL="0" indent="0">
              <a:buNone/>
            </a:pPr>
            <a:r>
              <a:rPr lang="en-US" strike="dblStrike" dirty="0" smtClean="0">
                <a:solidFill>
                  <a:srgbClr val="FF0000"/>
                </a:solidFill>
              </a:rPr>
              <a:t>	a</a:t>
            </a:r>
            <a:r>
              <a:rPr lang="en-US" strike="dblStrike" dirty="0">
                <a:solidFill>
                  <a:srgbClr val="FF0000"/>
                </a:solidFill>
              </a:rPr>
              <a:t>) The customer has used their own funds for paying costs incurred from their business project for a period of less than 12 </a:t>
            </a:r>
            <a:r>
              <a:rPr lang="en-US" strike="dblStrike" dirty="0" smtClean="0">
                <a:solidFill>
                  <a:srgbClr val="FF0000"/>
                </a:solidFill>
              </a:rPr>
              <a:t>months </a:t>
            </a:r>
            <a:r>
              <a:rPr lang="en-US" strike="dblStrike" dirty="0">
                <a:solidFill>
                  <a:srgbClr val="FF0000"/>
                </a:solidFill>
              </a:rPr>
              <a:t>by the time of grant of lending decision by </a:t>
            </a:r>
            <a:r>
              <a:rPr lang="en-US" strike="dblStrike" dirty="0" smtClean="0">
                <a:solidFill>
                  <a:srgbClr val="FF0000"/>
                </a:solidFill>
              </a:rPr>
              <a:t>CI;</a:t>
            </a:r>
            <a:endParaRPr lang="en-US" strike="dblStrike" dirty="0">
              <a:solidFill>
                <a:srgbClr val="FF0000"/>
              </a:solidFill>
            </a:endParaRPr>
          </a:p>
          <a:p>
            <a:pPr marL="0" indent="0">
              <a:buNone/>
            </a:pPr>
            <a:r>
              <a:rPr lang="en-US" strike="dblStrike" dirty="0">
                <a:solidFill>
                  <a:srgbClr val="FF0000"/>
                </a:solidFill>
              </a:rPr>
              <a:t>	</a:t>
            </a:r>
            <a:r>
              <a:rPr lang="en-US" strike="dblStrike" dirty="0" smtClean="0">
                <a:solidFill>
                  <a:srgbClr val="FF0000"/>
                </a:solidFill>
              </a:rPr>
              <a:t>b</a:t>
            </a:r>
            <a:r>
              <a:rPr lang="en-US" strike="dblStrike" dirty="0">
                <a:solidFill>
                  <a:srgbClr val="FF0000"/>
                </a:solidFill>
              </a:rPr>
              <a:t>) Costs paid using the customer’s funds for executing a business project are costs to be covered using the fund borrowed from </a:t>
            </a:r>
            <a:r>
              <a:rPr lang="en-US" strike="dblStrike" dirty="0" smtClean="0">
                <a:solidFill>
                  <a:srgbClr val="FF0000"/>
                </a:solidFill>
              </a:rPr>
              <a:t>CI under </a:t>
            </a:r>
            <a:r>
              <a:rPr lang="en-US" strike="dblStrike" dirty="0">
                <a:solidFill>
                  <a:srgbClr val="FF0000"/>
                </a:solidFill>
              </a:rPr>
              <a:t>the plan to use borrowed fund submitted to the credit institution when applying for a medium-term </a:t>
            </a:r>
            <a:r>
              <a:rPr lang="en-US" strike="dblStrike" dirty="0" smtClean="0">
                <a:solidFill>
                  <a:srgbClr val="FF0000"/>
                </a:solidFill>
              </a:rPr>
              <a:t>or </a:t>
            </a:r>
            <a:r>
              <a:rPr lang="en-US" strike="dblStrike" dirty="0">
                <a:solidFill>
                  <a:srgbClr val="FF0000"/>
                </a:solidFill>
              </a:rPr>
              <a:t>long-term loan for executing that business project</a:t>
            </a:r>
            <a:r>
              <a:rPr lang="en-US" strike="dblStrike" dirty="0" smtClean="0">
                <a:solidFill>
                  <a:srgbClr val="FF0000"/>
                </a:solidFill>
              </a:rPr>
              <a:t>.</a:t>
            </a:r>
            <a:endParaRPr lang="en-US" strike="dblStrike" dirty="0">
              <a:solidFill>
                <a:srgbClr val="FF0000"/>
              </a:solidFill>
            </a:endParaRPr>
          </a:p>
        </p:txBody>
      </p:sp>
    </p:spTree>
    <p:extLst>
      <p:ext uri="{BB962C8B-B14F-4D97-AF65-F5344CB8AC3E}">
        <p14:creationId xmlns:p14="http://schemas.microsoft.com/office/powerpoint/2010/main" val="910066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 FDI wants to acquire a joint venture’s equity which had been contributed in form of cash, factory, machines and land use right. The FDI approaches an FBB for an onshore loan to finance the equity acquisition.</a:t>
            </a:r>
          </a:p>
          <a:p>
            <a:pPr marL="457200" indent="-457200">
              <a:buAutoNum type="alphaUcPeriod"/>
            </a:pPr>
            <a:r>
              <a:rPr lang="en-US" dirty="0" smtClean="0"/>
              <a:t>Is the proposed loan purpose permitted by law?</a:t>
            </a:r>
          </a:p>
          <a:p>
            <a:pPr marL="457200" indent="-457200">
              <a:buAutoNum type="alphaUcPeriod"/>
            </a:pPr>
            <a:r>
              <a:rPr lang="en-US" dirty="0" smtClean="0"/>
              <a:t>What kind of documents we need to review?</a:t>
            </a:r>
          </a:p>
          <a:p>
            <a:pPr marL="457200" indent="-457200">
              <a:buAutoNum type="alphaUcPeriod"/>
            </a:pPr>
            <a:r>
              <a:rPr lang="en-US" dirty="0" smtClean="0"/>
              <a:t>What are the key issues we need to consider before deciding to grant an onshore loan to such FDI?</a:t>
            </a:r>
            <a:endParaRPr lang="en-US" dirty="0"/>
          </a:p>
        </p:txBody>
      </p:sp>
    </p:spTree>
    <p:extLst>
      <p:ext uri="{BB962C8B-B14F-4D97-AF65-F5344CB8AC3E}">
        <p14:creationId xmlns:p14="http://schemas.microsoft.com/office/powerpoint/2010/main" val="3545408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Other notable issues</a:t>
            </a:r>
            <a:endParaRPr lang="en-US" sz="4800" dirty="0"/>
          </a:p>
        </p:txBody>
      </p:sp>
      <p:sp>
        <p:nvSpPr>
          <p:cNvPr id="3" name="Content Placeholder 2"/>
          <p:cNvSpPr>
            <a:spLocks noGrp="1"/>
          </p:cNvSpPr>
          <p:nvPr>
            <p:ph idx="1"/>
          </p:nvPr>
        </p:nvSpPr>
        <p:spPr/>
        <p:txBody>
          <a:bodyPr/>
          <a:lstStyle/>
          <a:p>
            <a:r>
              <a:rPr lang="en-US" dirty="0" smtClean="0"/>
              <a:t>Account bank (as to offshore loans)</a:t>
            </a:r>
          </a:p>
          <a:p>
            <a:r>
              <a:rPr lang="en-US" dirty="0" smtClean="0"/>
              <a:t>Security servicing bank (as to secured offshore loans)</a:t>
            </a:r>
          </a:p>
          <a:p>
            <a:r>
              <a:rPr lang="en-US" dirty="0" smtClean="0"/>
              <a:t>Fees that can be collected relating to onshore and offshore loan)</a:t>
            </a:r>
            <a:endParaRPr lang="en-US" dirty="0"/>
          </a:p>
        </p:txBody>
      </p:sp>
    </p:spTree>
    <p:extLst>
      <p:ext uri="{BB962C8B-B14F-4D97-AF65-F5344CB8AC3E}">
        <p14:creationId xmlns:p14="http://schemas.microsoft.com/office/powerpoint/2010/main" val="211735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77297"/>
          </a:xfrm>
        </p:spPr>
        <p:txBody>
          <a:bodyPr>
            <a:normAutofit fontScale="90000"/>
          </a:bodyPr>
          <a:lstStyle/>
          <a:p>
            <a:r>
              <a:rPr lang="en-US" sz="5300" dirty="0" smtClean="0"/>
              <a:t>Independent audit</a:t>
            </a:r>
            <a:br>
              <a:rPr lang="en-US" sz="5300" dirty="0" smtClean="0"/>
            </a:br>
            <a:r>
              <a:rPr lang="en-US" sz="2700" dirty="0"/>
              <a:t>(Cir 39/2011/TT-NHNN on </a:t>
            </a:r>
            <a:r>
              <a:rPr lang="en-US" sz="2700" dirty="0" smtClean="0"/>
              <a:t>independent </a:t>
            </a:r>
            <a:r>
              <a:rPr lang="en-US" sz="2700" dirty="0"/>
              <a:t>audit of </a:t>
            </a:r>
            <a:r>
              <a:rPr lang="en-US" sz="2700" dirty="0" smtClean="0"/>
              <a:t>CI/FBB as </a:t>
            </a:r>
            <a:r>
              <a:rPr lang="en-US" sz="2700" dirty="0"/>
              <a:t>amended by Cir 24/2021/TT-NHNN)</a:t>
            </a:r>
          </a:p>
        </p:txBody>
      </p:sp>
      <p:sp>
        <p:nvSpPr>
          <p:cNvPr id="3" name="Content Placeholder 2"/>
          <p:cNvSpPr>
            <a:spLocks noGrp="1"/>
          </p:cNvSpPr>
          <p:nvPr>
            <p:ph idx="1"/>
          </p:nvPr>
        </p:nvSpPr>
        <p:spPr>
          <a:xfrm>
            <a:off x="705394" y="2429691"/>
            <a:ext cx="11038114" cy="3944983"/>
          </a:xfrm>
        </p:spPr>
        <p:txBody>
          <a:bodyPr>
            <a:noAutofit/>
          </a:bodyPr>
          <a:lstStyle/>
          <a:p>
            <a:pPr>
              <a:spcBef>
                <a:spcPts val="0"/>
              </a:spcBef>
              <a:spcAft>
                <a:spcPts val="0"/>
              </a:spcAft>
            </a:pPr>
            <a:r>
              <a:rPr lang="en-US" sz="2000" dirty="0" smtClean="0"/>
              <a:t>Independent audit of </a:t>
            </a:r>
            <a:r>
              <a:rPr lang="en-US" sz="2000" b="1" u="sng" dirty="0" smtClean="0"/>
              <a:t>the operation of internal control system</a:t>
            </a:r>
            <a:r>
              <a:rPr lang="en-US" sz="2000" dirty="0" smtClean="0"/>
              <a:t> (internal </a:t>
            </a:r>
            <a:r>
              <a:rPr lang="en-US" sz="2000" dirty="0"/>
              <a:t>mechanisms, policies, </a:t>
            </a:r>
            <a:r>
              <a:rPr lang="en-US" sz="2000" dirty="0" smtClean="0"/>
              <a:t>processes, regulations </a:t>
            </a:r>
            <a:r>
              <a:rPr lang="en-US" sz="2000" dirty="0"/>
              <a:t>and organizational </a:t>
            </a:r>
            <a:r>
              <a:rPr lang="en-US" sz="2000" dirty="0" smtClean="0"/>
              <a:t>structure)</a:t>
            </a:r>
            <a:endParaRPr lang="en-US" sz="2000" b="1" u="sng" dirty="0" smtClean="0"/>
          </a:p>
          <a:p>
            <a:pPr>
              <a:spcBef>
                <a:spcPts val="0"/>
              </a:spcBef>
              <a:spcAft>
                <a:spcPts val="0"/>
              </a:spcAft>
            </a:pPr>
            <a:r>
              <a:rPr lang="en-US" sz="2000" dirty="0" smtClean="0"/>
              <a:t>Independent </a:t>
            </a:r>
            <a:r>
              <a:rPr lang="en-US" sz="2000" dirty="0"/>
              <a:t>audit of </a:t>
            </a:r>
            <a:r>
              <a:rPr lang="en-US" sz="2000" b="1" u="sng" dirty="0" smtClean="0"/>
              <a:t>FSs</a:t>
            </a:r>
            <a:r>
              <a:rPr lang="en-US" sz="2000" dirty="0" smtClean="0"/>
              <a:t>: (a) accounting </a:t>
            </a:r>
            <a:r>
              <a:rPr lang="en-US" sz="2000" dirty="0"/>
              <a:t>balance </a:t>
            </a:r>
            <a:r>
              <a:rPr lang="en-US" sz="2000" dirty="0" smtClean="0"/>
              <a:t>sheet; (b) business </a:t>
            </a:r>
            <a:r>
              <a:rPr lang="en-US" sz="2000" dirty="0"/>
              <a:t>result </a:t>
            </a:r>
            <a:r>
              <a:rPr lang="en-US" sz="2000" dirty="0" smtClean="0"/>
              <a:t>report; (c) cash </a:t>
            </a:r>
            <a:r>
              <a:rPr lang="en-US" sz="2000" dirty="0"/>
              <a:t>flow </a:t>
            </a:r>
            <a:r>
              <a:rPr lang="en-US" sz="2000" dirty="0" smtClean="0"/>
              <a:t>report; and (d) explanatory </a:t>
            </a:r>
            <a:r>
              <a:rPr lang="en-US" sz="2000" dirty="0"/>
              <a:t>notes on </a:t>
            </a:r>
            <a:r>
              <a:rPr lang="en-US" sz="2000" dirty="0" smtClean="0"/>
              <a:t>FSs</a:t>
            </a:r>
          </a:p>
          <a:p>
            <a:pPr>
              <a:spcBef>
                <a:spcPts val="0"/>
              </a:spcBef>
              <a:spcAft>
                <a:spcPts val="0"/>
              </a:spcAft>
            </a:pPr>
            <a:r>
              <a:rPr lang="en-US" sz="2000" dirty="0" smtClean="0"/>
              <a:t>Independent audit firm must be qualified (Art. 11)</a:t>
            </a:r>
          </a:p>
          <a:p>
            <a:pPr lvl="0">
              <a:spcBef>
                <a:spcPts val="0"/>
              </a:spcBef>
              <a:spcAft>
                <a:spcPts val="0"/>
              </a:spcAft>
            </a:pPr>
            <a:r>
              <a:rPr lang="en-US" sz="2000" dirty="0" smtClean="0"/>
              <a:t>Responsibility of CI/FBB (Art. 15):</a:t>
            </a:r>
          </a:p>
          <a:p>
            <a:pPr marL="0" lvl="0" indent="0">
              <a:spcBef>
                <a:spcPts val="0"/>
              </a:spcBef>
              <a:spcAft>
                <a:spcPts val="0"/>
              </a:spcAft>
              <a:buNone/>
            </a:pPr>
            <a:r>
              <a:rPr lang="en-US" sz="2000" dirty="0"/>
              <a:t>	</a:t>
            </a:r>
            <a:r>
              <a:rPr lang="en-US" sz="2000" dirty="0" smtClean="0"/>
              <a:t>- Send the </a:t>
            </a:r>
            <a:r>
              <a:rPr lang="en-US" sz="2000" dirty="0"/>
              <a:t>notice of the selected independent </a:t>
            </a:r>
            <a:r>
              <a:rPr lang="en-US" sz="2000" dirty="0" smtClean="0"/>
              <a:t>auditor to central SBV &amp; </a:t>
            </a:r>
            <a:r>
              <a:rPr lang="en-US" sz="2000" dirty="0"/>
              <a:t>local SBV within 30 days </a:t>
            </a:r>
            <a:endParaRPr lang="en-US" sz="2000" dirty="0" smtClean="0"/>
          </a:p>
          <a:p>
            <a:pPr marL="0" lvl="0" indent="0">
              <a:spcBef>
                <a:spcPts val="0"/>
              </a:spcBef>
              <a:spcAft>
                <a:spcPts val="0"/>
              </a:spcAft>
              <a:buNone/>
            </a:pPr>
            <a:r>
              <a:rPr lang="en-US" sz="2000" dirty="0" smtClean="0"/>
              <a:t>	- Within </a:t>
            </a:r>
            <a:r>
              <a:rPr lang="en-US" sz="2000" dirty="0"/>
              <a:t>90 days from </a:t>
            </a:r>
            <a:r>
              <a:rPr lang="en-US" sz="2000" dirty="0" smtClean="0"/>
              <a:t>fiscal year end, submit </a:t>
            </a:r>
            <a:r>
              <a:rPr lang="en-US" sz="2000" dirty="0"/>
              <a:t>the results of independent auditing </a:t>
            </a:r>
            <a:r>
              <a:rPr lang="en-US" sz="2000" dirty="0" smtClean="0"/>
              <a:t>(enclosed </a:t>
            </a:r>
            <a:r>
              <a:rPr lang="en-US" sz="2000" dirty="0"/>
              <a:t>with the conclusion made by an independent audit </a:t>
            </a:r>
            <a:r>
              <a:rPr lang="en-US" sz="2000" dirty="0" smtClean="0"/>
              <a:t>firm, audited report, </a:t>
            </a:r>
            <a:r>
              <a:rPr lang="en-US" sz="2000" dirty="0"/>
              <a:t>management letter &amp; related docs) to </a:t>
            </a:r>
            <a:r>
              <a:rPr lang="en-US" sz="2000" dirty="0" smtClean="0"/>
              <a:t>central SBV&amp; local SBV</a:t>
            </a:r>
          </a:p>
          <a:p>
            <a:pPr marL="0" lvl="0" indent="0">
              <a:spcBef>
                <a:spcPts val="0"/>
              </a:spcBef>
              <a:spcAft>
                <a:spcPts val="0"/>
              </a:spcAft>
              <a:buNone/>
            </a:pPr>
            <a:r>
              <a:rPr lang="en-US" sz="2000" dirty="0"/>
              <a:t>	</a:t>
            </a:r>
            <a:r>
              <a:rPr lang="en-US" sz="2000" dirty="0" smtClean="0"/>
              <a:t>- Redo </a:t>
            </a:r>
            <a:r>
              <a:rPr lang="en-US" sz="2000" dirty="0"/>
              <a:t>the audit in case of the negative auditing </a:t>
            </a:r>
            <a:r>
              <a:rPr lang="en-US" sz="2000" dirty="0" smtClean="0"/>
              <a:t>opinion</a:t>
            </a:r>
          </a:p>
          <a:p>
            <a:pPr marL="0" lvl="0" indent="0">
              <a:spcBef>
                <a:spcPts val="0"/>
              </a:spcBef>
              <a:spcAft>
                <a:spcPts val="0"/>
              </a:spcAft>
              <a:buNone/>
            </a:pPr>
            <a:r>
              <a:rPr lang="en-US" sz="2000" dirty="0"/>
              <a:t>	</a:t>
            </a:r>
            <a:r>
              <a:rPr lang="en-US" sz="2000" dirty="0" smtClean="0"/>
              <a:t>- Execute </a:t>
            </a:r>
            <a:r>
              <a:rPr lang="en-US" sz="2000" dirty="0"/>
              <a:t>the </a:t>
            </a:r>
            <a:r>
              <a:rPr lang="en-US" sz="2000" dirty="0" smtClean="0"/>
              <a:t>public disclosure </a:t>
            </a:r>
            <a:r>
              <a:rPr lang="en-US" sz="2000" dirty="0"/>
              <a:t>of financial </a:t>
            </a:r>
            <a:r>
              <a:rPr lang="en-US" sz="2000" dirty="0" smtClean="0"/>
              <a:t>information</a:t>
            </a:r>
            <a:endParaRPr lang="en-US" sz="2000" dirty="0"/>
          </a:p>
        </p:txBody>
      </p:sp>
    </p:spTree>
    <p:extLst>
      <p:ext uri="{BB962C8B-B14F-4D97-AF65-F5344CB8AC3E}">
        <p14:creationId xmlns:p14="http://schemas.microsoft.com/office/powerpoint/2010/main" val="9990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discussions</a:t>
            </a:r>
          </a:p>
        </p:txBody>
      </p:sp>
      <p:sp>
        <p:nvSpPr>
          <p:cNvPr id="3" name="Content Placeholder 2"/>
          <p:cNvSpPr>
            <a:spLocks noGrp="1"/>
          </p:cNvSpPr>
          <p:nvPr>
            <p:ph idx="1"/>
          </p:nvPr>
        </p:nvSpPr>
        <p:spPr>
          <a:xfrm>
            <a:off x="796834" y="2442754"/>
            <a:ext cx="10580915" cy="3801292"/>
          </a:xfrm>
        </p:spPr>
        <p:txBody>
          <a:bodyPr>
            <a:noAutofit/>
          </a:bodyPr>
          <a:lstStyle/>
          <a:p>
            <a:pPr marL="514350" indent="-514350">
              <a:spcBef>
                <a:spcPts val="300"/>
              </a:spcBef>
              <a:spcAft>
                <a:spcPts val="300"/>
              </a:spcAft>
              <a:buAutoNum type="arabicPeriod"/>
            </a:pPr>
            <a:r>
              <a:rPr lang="en-US" sz="2800" dirty="0" smtClean="0"/>
              <a:t>Is it allowed to take </a:t>
            </a:r>
            <a:r>
              <a:rPr lang="en-US" sz="2800" b="1" u="sng" dirty="0" smtClean="0"/>
              <a:t>offshore</a:t>
            </a:r>
            <a:r>
              <a:rPr lang="en-US" sz="2800" dirty="0" smtClean="0"/>
              <a:t> loan funds to buy shares or contribute capital into another enterprise or into a subsidiary of the borrower?</a:t>
            </a:r>
          </a:p>
          <a:p>
            <a:pPr marL="514350" indent="-514350">
              <a:spcBef>
                <a:spcPts val="300"/>
              </a:spcBef>
              <a:spcAft>
                <a:spcPts val="300"/>
              </a:spcAft>
              <a:buAutoNum type="arabicPeriod"/>
            </a:pPr>
            <a:r>
              <a:rPr lang="en-US" sz="2800" dirty="0" smtClean="0"/>
              <a:t>If it is allowed, which specific loan purpose is to be specified?</a:t>
            </a:r>
          </a:p>
          <a:p>
            <a:pPr marL="514350" indent="-514350">
              <a:spcBef>
                <a:spcPts val="300"/>
              </a:spcBef>
              <a:spcAft>
                <a:spcPts val="300"/>
              </a:spcAft>
              <a:buAutoNum type="arabicPeriod"/>
            </a:pPr>
            <a:r>
              <a:rPr lang="en-US" sz="2800" dirty="0" smtClean="0"/>
              <a:t>Is there any other additional conditions, aside to such loan purpose requirements?</a:t>
            </a:r>
          </a:p>
          <a:p>
            <a:pPr marL="514350" indent="-514350">
              <a:spcBef>
                <a:spcPts val="300"/>
              </a:spcBef>
              <a:spcAft>
                <a:spcPts val="300"/>
              </a:spcAft>
              <a:buAutoNum type="arabicPeriod"/>
            </a:pPr>
            <a:r>
              <a:rPr lang="en-US" sz="2800" dirty="0" smtClean="0"/>
              <a:t>Is it possible to use offshore loans to pay onshore loans?</a:t>
            </a:r>
          </a:p>
        </p:txBody>
      </p:sp>
    </p:spTree>
    <p:extLst>
      <p:ext uri="{BB962C8B-B14F-4D97-AF65-F5344CB8AC3E}">
        <p14:creationId xmlns:p14="http://schemas.microsoft.com/office/powerpoint/2010/main" val="796464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a:t>
            </a:r>
            <a:r>
              <a:rPr lang="en-US" dirty="0" smtClean="0"/>
              <a:t>discussions (cont.)</a:t>
            </a:r>
            <a:endParaRPr lang="en-US" dirty="0"/>
          </a:p>
        </p:txBody>
      </p:sp>
      <p:sp>
        <p:nvSpPr>
          <p:cNvPr id="3" name="Content Placeholder 2"/>
          <p:cNvSpPr>
            <a:spLocks noGrp="1"/>
          </p:cNvSpPr>
          <p:nvPr>
            <p:ph idx="1"/>
          </p:nvPr>
        </p:nvSpPr>
        <p:spPr>
          <a:xfrm>
            <a:off x="770708" y="2403566"/>
            <a:ext cx="10920549" cy="3657600"/>
          </a:xfrm>
        </p:spPr>
        <p:txBody>
          <a:bodyPr>
            <a:noAutofit/>
          </a:bodyPr>
          <a:lstStyle/>
          <a:p>
            <a:pPr marL="0" indent="0">
              <a:spcBef>
                <a:spcPts val="300"/>
              </a:spcBef>
              <a:spcAft>
                <a:spcPts val="300"/>
              </a:spcAft>
              <a:buNone/>
            </a:pPr>
            <a:r>
              <a:rPr lang="en-US" sz="2800" dirty="0" smtClean="0"/>
              <a:t>5</a:t>
            </a:r>
            <a:r>
              <a:rPr lang="en-US" sz="2800" dirty="0"/>
              <a:t>. Is it allowed to take </a:t>
            </a:r>
            <a:r>
              <a:rPr lang="en-US" sz="2800" b="1" u="sng" dirty="0"/>
              <a:t>onshore</a:t>
            </a:r>
            <a:r>
              <a:rPr lang="en-US" sz="2800" dirty="0"/>
              <a:t> loan funds to buy shares or contribute capital into another enterprise or into a subsidiary of the borrower</a:t>
            </a:r>
          </a:p>
          <a:p>
            <a:pPr marL="0" indent="0">
              <a:spcBef>
                <a:spcPts val="300"/>
              </a:spcBef>
              <a:spcAft>
                <a:spcPts val="300"/>
              </a:spcAft>
              <a:buNone/>
            </a:pPr>
            <a:r>
              <a:rPr lang="en-US" sz="2800" dirty="0" smtClean="0"/>
              <a:t>6. </a:t>
            </a:r>
            <a:r>
              <a:rPr lang="en-US" sz="2800" dirty="0"/>
              <a:t>Is there any requirement to deduct or withhold tax from any amounts to be paid or repaid to a lender (whether domestic or foreign)? </a:t>
            </a:r>
            <a:endParaRPr lang="en-US" sz="2800" dirty="0" smtClean="0"/>
          </a:p>
          <a:p>
            <a:pPr marL="0" indent="0">
              <a:spcBef>
                <a:spcPts val="300"/>
              </a:spcBef>
              <a:spcAft>
                <a:spcPts val="300"/>
              </a:spcAft>
              <a:buNone/>
            </a:pPr>
            <a:r>
              <a:rPr lang="en-US" sz="2800" dirty="0" smtClean="0"/>
              <a:t>7. </a:t>
            </a:r>
            <a:r>
              <a:rPr lang="en-US" sz="2800" dirty="0"/>
              <a:t>Are there any registration, notarization or reporting requirements in relation to </a:t>
            </a:r>
            <a:r>
              <a:rPr lang="en-US" sz="2800" dirty="0" smtClean="0"/>
              <a:t>offshore and onshore loans?</a:t>
            </a:r>
          </a:p>
          <a:p>
            <a:pPr marL="0" indent="0">
              <a:spcBef>
                <a:spcPts val="300"/>
              </a:spcBef>
              <a:spcAft>
                <a:spcPts val="300"/>
              </a:spcAft>
              <a:buNone/>
            </a:pPr>
            <a:r>
              <a:rPr lang="en-US" sz="2800" dirty="0" smtClean="0"/>
              <a:t>8. Is it the responsibility of the lender or the borrower to handle such registration, notarization or reporting requirements?</a:t>
            </a:r>
            <a:endParaRPr lang="en-US" sz="2800" dirty="0" smtClean="0"/>
          </a:p>
        </p:txBody>
      </p:sp>
    </p:spTree>
    <p:extLst>
      <p:ext uri="{BB962C8B-B14F-4D97-AF65-F5344CB8AC3E}">
        <p14:creationId xmlns:p14="http://schemas.microsoft.com/office/powerpoint/2010/main" val="69320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212428"/>
          </a:xfrm>
        </p:spPr>
        <p:txBody>
          <a:bodyPr>
            <a:normAutofit fontScale="90000"/>
          </a:bodyPr>
          <a:lstStyle/>
          <a:p>
            <a:r>
              <a:rPr lang="en-US" dirty="0"/>
              <a:t>Discounting</a:t>
            </a:r>
            <a:br>
              <a:rPr lang="en-US" dirty="0"/>
            </a:br>
            <a:endParaRPr lang="en-US" dirty="0"/>
          </a:p>
        </p:txBody>
      </p:sp>
      <p:sp>
        <p:nvSpPr>
          <p:cNvPr id="3" name="Content Placeholder 2"/>
          <p:cNvSpPr>
            <a:spLocks noGrp="1"/>
          </p:cNvSpPr>
          <p:nvPr>
            <p:ph idx="1"/>
          </p:nvPr>
        </p:nvSpPr>
        <p:spPr>
          <a:xfrm>
            <a:off x="796834" y="2429691"/>
            <a:ext cx="10620103" cy="3801291"/>
          </a:xfrm>
        </p:spPr>
        <p:txBody>
          <a:bodyPr>
            <a:normAutofit fontScale="85000" lnSpcReduction="20000"/>
          </a:bodyPr>
          <a:lstStyle/>
          <a:p>
            <a:pPr marL="457200" indent="-457200">
              <a:buAutoNum type="arabicPeriod"/>
            </a:pPr>
            <a:r>
              <a:rPr lang="en-US" dirty="0" smtClean="0"/>
              <a:t>Discounting by CIs/FBBs for their customers: Circular 04/2013/TT-NHNN dated 1 March 2013 (as amended)</a:t>
            </a:r>
          </a:p>
          <a:p>
            <a:pPr marL="0" indent="0">
              <a:buNone/>
            </a:pPr>
            <a:r>
              <a:rPr lang="en-US" dirty="0"/>
              <a:t>	</a:t>
            </a:r>
            <a:r>
              <a:rPr lang="en-US" dirty="0" smtClean="0"/>
              <a:t>- Principles, conditions</a:t>
            </a:r>
          </a:p>
          <a:p>
            <a:pPr marL="0" indent="0">
              <a:buNone/>
            </a:pPr>
            <a:r>
              <a:rPr lang="en-US" dirty="0"/>
              <a:t>	</a:t>
            </a:r>
            <a:r>
              <a:rPr lang="en-US" dirty="0" smtClean="0"/>
              <a:t>- Currency</a:t>
            </a:r>
          </a:p>
          <a:p>
            <a:pPr marL="0" indent="0">
              <a:buNone/>
            </a:pPr>
            <a:r>
              <a:rPr lang="en-US" dirty="0"/>
              <a:t>	</a:t>
            </a:r>
            <a:r>
              <a:rPr lang="en-US" dirty="0" smtClean="0"/>
              <a:t>- Method, procedure</a:t>
            </a:r>
          </a:p>
          <a:p>
            <a:pPr marL="0" indent="0">
              <a:buNone/>
            </a:pPr>
            <a:r>
              <a:rPr lang="en-US" dirty="0"/>
              <a:t>	</a:t>
            </a:r>
            <a:r>
              <a:rPr lang="en-US" dirty="0" smtClean="0"/>
              <a:t>- Contents of the discounting contract</a:t>
            </a:r>
          </a:p>
          <a:p>
            <a:pPr marL="0" indent="0">
              <a:buNone/>
            </a:pPr>
            <a:r>
              <a:rPr lang="en-US" dirty="0"/>
              <a:t>	</a:t>
            </a:r>
            <a:r>
              <a:rPr lang="en-US" dirty="0" smtClean="0"/>
              <a:t>- </a:t>
            </a:r>
            <a:r>
              <a:rPr lang="en-US" dirty="0"/>
              <a:t>Classifying assets, levels and methods of setting up provisions and </a:t>
            </a:r>
            <a:r>
              <a:rPr lang="en-US" dirty="0" smtClean="0"/>
              <a:t>using </a:t>
            </a:r>
            <a:r>
              <a:rPr lang="en-US" dirty="0"/>
              <a:t>provisions </a:t>
            </a:r>
            <a:r>
              <a:rPr lang="en-US" dirty="0" smtClean="0"/>
              <a:t>for risk control</a:t>
            </a:r>
          </a:p>
          <a:p>
            <a:pPr marL="0" indent="0">
              <a:buNone/>
            </a:pPr>
            <a:r>
              <a:rPr lang="en-US" dirty="0" smtClean="0"/>
              <a:t>2. 	Discounting by SBV for CIs/FBBs: </a:t>
            </a:r>
          </a:p>
          <a:p>
            <a:pPr marL="0" indent="0">
              <a:buNone/>
            </a:pPr>
            <a:r>
              <a:rPr lang="en-US" dirty="0" smtClean="0"/>
              <a:t>	- Guided by Circular 01/2012/TT-NHNN dated 16 February 2012</a:t>
            </a:r>
          </a:p>
          <a:p>
            <a:pPr marL="0" indent="0">
              <a:buNone/>
            </a:pPr>
            <a:r>
              <a:rPr lang="en-US" dirty="0"/>
              <a:t>	</a:t>
            </a:r>
            <a:r>
              <a:rPr lang="en-US" dirty="0" smtClean="0"/>
              <a:t>- Conditions for CIs/FBBs participating in discounting operations (Art. 8, Cir 01)</a:t>
            </a:r>
          </a:p>
          <a:p>
            <a:pPr marL="0" indent="0">
              <a:buNone/>
            </a:pPr>
            <a:endParaRPr lang="en-US" dirty="0"/>
          </a:p>
        </p:txBody>
      </p:sp>
    </p:spTree>
    <p:extLst>
      <p:ext uri="{BB962C8B-B14F-4D97-AF65-F5344CB8AC3E}">
        <p14:creationId xmlns:p14="http://schemas.microsoft.com/office/powerpoint/2010/main" val="52543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leasing</a:t>
            </a:r>
            <a:endParaRPr lang="en-US" dirty="0"/>
          </a:p>
        </p:txBody>
      </p:sp>
      <p:sp>
        <p:nvSpPr>
          <p:cNvPr id="3" name="Content Placeholder 2"/>
          <p:cNvSpPr>
            <a:spLocks noGrp="1"/>
          </p:cNvSpPr>
          <p:nvPr>
            <p:ph idx="1"/>
          </p:nvPr>
        </p:nvSpPr>
        <p:spPr/>
        <p:txBody>
          <a:bodyPr/>
          <a:lstStyle/>
          <a:p>
            <a:r>
              <a:rPr lang="en-US" dirty="0" smtClean="0"/>
              <a:t>Decree 39/2014/ND-CP dated 7/5/2014 on operation of financial companies and financial leasing companies (as amended)</a:t>
            </a:r>
          </a:p>
          <a:p>
            <a:r>
              <a:rPr lang="en-US" dirty="0" smtClean="0"/>
              <a:t>Circular 20/2017/TT-NHNN dated 29/12/2017 on sale of receivables from financial leasing contract</a:t>
            </a:r>
            <a:endParaRPr lang="en-US" dirty="0"/>
          </a:p>
        </p:txBody>
      </p:sp>
    </p:spTree>
    <p:extLst>
      <p:ext uri="{BB962C8B-B14F-4D97-AF65-F5344CB8AC3E}">
        <p14:creationId xmlns:p14="http://schemas.microsoft.com/office/powerpoint/2010/main" val="1861454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a:t>
            </a:r>
            <a:endParaRPr lang="en-US" dirty="0"/>
          </a:p>
        </p:txBody>
      </p:sp>
      <p:sp>
        <p:nvSpPr>
          <p:cNvPr id="3" name="Content Placeholder 2"/>
          <p:cNvSpPr>
            <a:spLocks noGrp="1"/>
          </p:cNvSpPr>
          <p:nvPr>
            <p:ph idx="1"/>
          </p:nvPr>
        </p:nvSpPr>
        <p:spPr/>
        <p:txBody>
          <a:bodyPr/>
          <a:lstStyle/>
          <a:p>
            <a:r>
              <a:rPr lang="en-US" dirty="0" smtClean="0"/>
              <a:t>Civil Code 2015</a:t>
            </a:r>
          </a:p>
          <a:p>
            <a:r>
              <a:rPr lang="en-US" dirty="0" smtClean="0"/>
              <a:t>Circular 02/2017/TT-NHNN dated 17/5/2017 on factoring services provided by credit institutions and branches of foreign banks</a:t>
            </a:r>
            <a:endParaRPr lang="en-US" dirty="0"/>
          </a:p>
        </p:txBody>
      </p:sp>
    </p:spTree>
    <p:extLst>
      <p:ext uri="{BB962C8B-B14F-4D97-AF65-F5344CB8AC3E}">
        <p14:creationId xmlns:p14="http://schemas.microsoft.com/office/powerpoint/2010/main" val="41171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guarantee</a:t>
            </a:r>
            <a:endParaRPr lang="en-US" dirty="0"/>
          </a:p>
        </p:txBody>
      </p:sp>
      <p:sp>
        <p:nvSpPr>
          <p:cNvPr id="3" name="Content Placeholder 2"/>
          <p:cNvSpPr>
            <a:spLocks noGrp="1"/>
          </p:cNvSpPr>
          <p:nvPr>
            <p:ph idx="1"/>
          </p:nvPr>
        </p:nvSpPr>
        <p:spPr/>
        <p:txBody>
          <a:bodyPr/>
          <a:lstStyle/>
          <a:p>
            <a:r>
              <a:rPr lang="en-US" dirty="0" smtClean="0"/>
              <a:t>Vietnam’s Specific Commitments to WTO in Services (for cross-border transactions)</a:t>
            </a:r>
          </a:p>
          <a:p>
            <a:r>
              <a:rPr lang="en-US" dirty="0" smtClean="0"/>
              <a:t>Circular 11/2022/TT-NHNN dated 30/9/2022</a:t>
            </a:r>
          </a:p>
          <a:p>
            <a:r>
              <a:rPr lang="en-US" dirty="0" smtClean="0"/>
              <a:t>Investment Law</a:t>
            </a:r>
          </a:p>
          <a:p>
            <a:r>
              <a:rPr lang="en-US" dirty="0" smtClean="0"/>
              <a:t>Law on Real Estate Business</a:t>
            </a:r>
          </a:p>
          <a:p>
            <a:r>
              <a:rPr lang="en-US" dirty="0" smtClean="0"/>
              <a:t>LCI</a:t>
            </a:r>
            <a:endParaRPr lang="en-US" dirty="0"/>
          </a:p>
        </p:txBody>
      </p:sp>
    </p:spTree>
    <p:extLst>
      <p:ext uri="{BB962C8B-B14F-4D97-AF65-F5344CB8AC3E}">
        <p14:creationId xmlns:p14="http://schemas.microsoft.com/office/powerpoint/2010/main" val="2741416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credit extension operations</a:t>
            </a:r>
            <a:endParaRPr lang="en-US" dirty="0"/>
          </a:p>
        </p:txBody>
      </p:sp>
      <p:sp>
        <p:nvSpPr>
          <p:cNvPr id="3" name="Content Placeholder 2"/>
          <p:cNvSpPr>
            <a:spLocks noGrp="1"/>
          </p:cNvSpPr>
          <p:nvPr>
            <p:ph idx="1"/>
          </p:nvPr>
        </p:nvSpPr>
        <p:spPr/>
        <p:txBody>
          <a:bodyPr>
            <a:normAutofit/>
          </a:bodyPr>
          <a:lstStyle/>
          <a:p>
            <a:r>
              <a:rPr lang="en-US" sz="2800" dirty="0"/>
              <a:t>O</a:t>
            </a:r>
            <a:r>
              <a:rPr lang="en-US" sz="2800" dirty="0" smtClean="0"/>
              <a:t>ther </a:t>
            </a:r>
            <a:r>
              <a:rPr lang="en-US" sz="2800" dirty="0"/>
              <a:t>credit extensions defined by </a:t>
            </a:r>
            <a:r>
              <a:rPr lang="en-US" sz="2800" dirty="0" smtClean="0"/>
              <a:t>SBV from time to time </a:t>
            </a:r>
          </a:p>
          <a:p>
            <a:r>
              <a:rPr lang="en-US" sz="2800" dirty="0" smtClean="0"/>
              <a:t>Including </a:t>
            </a:r>
            <a:r>
              <a:rPr lang="en-US" sz="2800" dirty="0"/>
              <a:t>credit extensions derived from capital sources of other juridical </a:t>
            </a:r>
            <a:r>
              <a:rPr lang="en-US" sz="2800" dirty="0" smtClean="0"/>
              <a:t>persons, the </a:t>
            </a:r>
            <a:r>
              <a:rPr lang="en-US" sz="2800" dirty="0"/>
              <a:t>risks of which are taken </a:t>
            </a:r>
            <a:r>
              <a:rPr lang="en-US" sz="2800" dirty="0" smtClean="0"/>
              <a:t>by CI or FBB</a:t>
            </a:r>
            <a:endParaRPr lang="en-US" sz="2800" dirty="0"/>
          </a:p>
          <a:p>
            <a:r>
              <a:rPr lang="en-US" sz="2800" dirty="0" smtClean="0"/>
              <a:t>It can be a structured finance in reference to international practices</a:t>
            </a:r>
            <a:endParaRPr lang="en-US" sz="2800" dirty="0"/>
          </a:p>
        </p:txBody>
      </p:sp>
    </p:spTree>
    <p:extLst>
      <p:ext uri="{BB962C8B-B14F-4D97-AF65-F5344CB8AC3E}">
        <p14:creationId xmlns:p14="http://schemas.microsoft.com/office/powerpoint/2010/main" val="275975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security in Vietnam</a:t>
            </a:r>
            <a:endParaRPr lang="en-US" dirty="0"/>
          </a:p>
        </p:txBody>
      </p:sp>
      <p:sp>
        <p:nvSpPr>
          <p:cNvPr id="3" name="Content Placeholder 2"/>
          <p:cNvSpPr>
            <a:spLocks noGrp="1"/>
          </p:cNvSpPr>
          <p:nvPr>
            <p:ph idx="1"/>
          </p:nvPr>
        </p:nvSpPr>
        <p:spPr>
          <a:xfrm>
            <a:off x="757646" y="2429690"/>
            <a:ext cx="10802983" cy="3814355"/>
          </a:xfrm>
        </p:spPr>
        <p:txBody>
          <a:bodyPr>
            <a:noAutofit/>
          </a:bodyPr>
          <a:lstStyle/>
          <a:p>
            <a:pPr>
              <a:spcBef>
                <a:spcPts val="300"/>
              </a:spcBef>
              <a:spcAft>
                <a:spcPts val="300"/>
              </a:spcAft>
            </a:pPr>
            <a:r>
              <a:rPr lang="en-US" sz="1800" dirty="0"/>
              <a:t>Civil Code No. 91/2015/QH13</a:t>
            </a:r>
          </a:p>
          <a:p>
            <a:pPr>
              <a:spcBef>
                <a:spcPts val="300"/>
              </a:spcBef>
              <a:spcAft>
                <a:spcPts val="300"/>
              </a:spcAft>
            </a:pPr>
            <a:r>
              <a:rPr lang="en-US" sz="1800" dirty="0"/>
              <a:t>Decree </a:t>
            </a:r>
            <a:r>
              <a:rPr lang="en-US" sz="1800" dirty="0" smtClean="0"/>
              <a:t>21/2021/ND-CP dated 19/3/2021 </a:t>
            </a:r>
            <a:r>
              <a:rPr lang="en-US" sz="1800" dirty="0"/>
              <a:t>regulating </a:t>
            </a:r>
            <a:r>
              <a:rPr lang="en-US" sz="1800" dirty="0" smtClean="0"/>
              <a:t>the </a:t>
            </a:r>
            <a:r>
              <a:rPr lang="en-US" sz="1800" dirty="0"/>
              <a:t>implementation of the Civil Code on security of performance of </a:t>
            </a:r>
            <a:r>
              <a:rPr lang="en-US" sz="1800" dirty="0" smtClean="0"/>
              <a:t>obligations</a:t>
            </a:r>
          </a:p>
          <a:p>
            <a:pPr>
              <a:spcBef>
                <a:spcPts val="300"/>
              </a:spcBef>
              <a:spcAft>
                <a:spcPts val="300"/>
              </a:spcAft>
            </a:pPr>
            <a:r>
              <a:rPr lang="en-US" sz="1800" dirty="0" smtClean="0"/>
              <a:t>Decree 99/2022/ND-CP dated 30/11/2022 on registration of security interests</a:t>
            </a:r>
            <a:endParaRPr lang="en-US" sz="1800" dirty="0"/>
          </a:p>
          <a:p>
            <a:pPr>
              <a:spcBef>
                <a:spcPts val="300"/>
              </a:spcBef>
              <a:spcAft>
                <a:spcPts val="300"/>
              </a:spcAft>
            </a:pPr>
            <a:r>
              <a:rPr lang="en-US" sz="1800" dirty="0" smtClean="0"/>
              <a:t>Decree </a:t>
            </a:r>
            <a:r>
              <a:rPr lang="en-US" sz="1800" dirty="0"/>
              <a:t>No. 91/2018/ND-CP </a:t>
            </a:r>
            <a:r>
              <a:rPr lang="en-US" sz="1800" dirty="0" smtClean="0"/>
              <a:t>dated 26/6/2018 </a:t>
            </a:r>
            <a:r>
              <a:rPr lang="en-US" sz="1800" dirty="0"/>
              <a:t>regarding the issuance and management of </a:t>
            </a:r>
            <a:r>
              <a:rPr lang="en-US" sz="1800" dirty="0" smtClean="0"/>
              <a:t>Govt. guarantee</a:t>
            </a:r>
          </a:p>
          <a:p>
            <a:pPr>
              <a:spcBef>
                <a:spcPts val="300"/>
              </a:spcBef>
              <a:spcAft>
                <a:spcPts val="300"/>
              </a:spcAft>
            </a:pPr>
            <a:r>
              <a:rPr lang="en-US" sz="1800" dirty="0"/>
              <a:t>Circular No. </a:t>
            </a:r>
            <a:r>
              <a:rPr lang="en-US" sz="1800" dirty="0" smtClean="0"/>
              <a:t>11/2022/TT-NHNN </a:t>
            </a:r>
            <a:r>
              <a:rPr lang="en-US" sz="1800" dirty="0"/>
              <a:t>dated </a:t>
            </a:r>
            <a:r>
              <a:rPr lang="en-US" sz="1800" dirty="0" smtClean="0"/>
              <a:t>30/9/2022 =&gt; </a:t>
            </a:r>
            <a:r>
              <a:rPr lang="en-US" sz="1800" dirty="0"/>
              <a:t>Bank </a:t>
            </a:r>
            <a:r>
              <a:rPr lang="en-US" sz="1800" dirty="0" smtClean="0"/>
              <a:t>guarantee</a:t>
            </a:r>
          </a:p>
          <a:p>
            <a:pPr>
              <a:spcBef>
                <a:spcPts val="300"/>
              </a:spcBef>
              <a:spcAft>
                <a:spcPts val="300"/>
              </a:spcAft>
            </a:pPr>
            <a:r>
              <a:rPr lang="en-US" sz="1800" dirty="0"/>
              <a:t>Circular No. 08/2018/TT-BTP of the Ministry of Justice ("MOJ") dated </a:t>
            </a:r>
            <a:r>
              <a:rPr lang="en-US" sz="1800" dirty="0" smtClean="0"/>
              <a:t>20/6/2018 =&gt; </a:t>
            </a:r>
            <a:r>
              <a:rPr lang="en-US" sz="1800" dirty="0"/>
              <a:t>Movable properties (except for aircrafts and vessels) security </a:t>
            </a:r>
            <a:r>
              <a:rPr lang="en-US" sz="1800" dirty="0" smtClean="0"/>
              <a:t>registration</a:t>
            </a:r>
          </a:p>
          <a:p>
            <a:pPr>
              <a:spcBef>
                <a:spcPts val="300"/>
              </a:spcBef>
              <a:spcAft>
                <a:spcPts val="300"/>
              </a:spcAft>
            </a:pPr>
            <a:r>
              <a:rPr lang="en-US" sz="1800" dirty="0"/>
              <a:t>Circular No. 07/2019/TT-BTP of the MOJ dated </a:t>
            </a:r>
            <a:r>
              <a:rPr lang="en-US" sz="1800" dirty="0" smtClean="0"/>
              <a:t>25/11/2019 </a:t>
            </a:r>
            <a:r>
              <a:rPr lang="en-US" sz="1800" dirty="0"/>
              <a:t>=&gt; </a:t>
            </a:r>
            <a:r>
              <a:rPr lang="en-US" sz="1800" dirty="0" smtClean="0"/>
              <a:t>Immovable properties </a:t>
            </a:r>
            <a:r>
              <a:rPr lang="en-US" sz="1800" dirty="0"/>
              <a:t>(including future immovable properties) security </a:t>
            </a:r>
            <a:r>
              <a:rPr lang="en-US" sz="1800" dirty="0" smtClean="0"/>
              <a:t>registration</a:t>
            </a:r>
          </a:p>
          <a:p>
            <a:pPr>
              <a:spcBef>
                <a:spcPts val="300"/>
              </a:spcBef>
              <a:spcAft>
                <a:spcPts val="300"/>
              </a:spcAft>
            </a:pPr>
            <a:r>
              <a:rPr lang="en-US" sz="1800" dirty="0"/>
              <a:t>Circular No. 01/2019/TT-BTP of the MOJ dated </a:t>
            </a:r>
            <a:r>
              <a:rPr lang="en-US" sz="1800" dirty="0" smtClean="0"/>
              <a:t>17/01/2019 </a:t>
            </a:r>
            <a:r>
              <a:rPr lang="en-US" sz="1800" dirty="0"/>
              <a:t>=&gt; Aircrafts </a:t>
            </a:r>
            <a:r>
              <a:rPr lang="en-US" sz="1800" dirty="0" smtClean="0"/>
              <a:t>and vessels </a:t>
            </a:r>
            <a:r>
              <a:rPr lang="en-US" sz="1800" dirty="0"/>
              <a:t>security registration</a:t>
            </a:r>
          </a:p>
          <a:p>
            <a:pPr>
              <a:spcBef>
                <a:spcPts val="300"/>
              </a:spcBef>
              <a:spcAft>
                <a:spcPts val="300"/>
              </a:spcAft>
            </a:pPr>
            <a:endParaRPr lang="en-US" sz="1800" dirty="0"/>
          </a:p>
        </p:txBody>
      </p:sp>
    </p:spTree>
    <p:extLst>
      <p:ext uri="{BB962C8B-B14F-4D97-AF65-F5344CB8AC3E}">
        <p14:creationId xmlns:p14="http://schemas.microsoft.com/office/powerpoint/2010/main" val="1227462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5" y="601130"/>
            <a:ext cx="10959736" cy="1303867"/>
          </a:xfrm>
        </p:spPr>
        <p:txBody>
          <a:bodyPr>
            <a:normAutofit fontScale="90000"/>
          </a:bodyPr>
          <a:lstStyle/>
          <a:p>
            <a:r>
              <a:rPr lang="en-US" b="1" dirty="0"/>
              <a:t>Taking security in </a:t>
            </a:r>
            <a:r>
              <a:rPr lang="en-US" b="1" dirty="0" smtClean="0"/>
              <a:t>form of </a:t>
            </a:r>
            <a:r>
              <a:rPr lang="en-US" b="1" dirty="0" smtClean="0">
                <a:solidFill>
                  <a:srgbClr val="C00000"/>
                </a:solidFill>
              </a:rPr>
              <a:t>immovable </a:t>
            </a:r>
            <a:r>
              <a:rPr lang="en-US" b="1" dirty="0">
                <a:solidFill>
                  <a:srgbClr val="C00000"/>
                </a:solidFill>
              </a:rPr>
              <a:t>property </a:t>
            </a:r>
            <a:r>
              <a:rPr lang="en-US" b="1" dirty="0" smtClean="0">
                <a:solidFill>
                  <a:srgbClr val="C00000"/>
                </a:solidFill>
              </a:rPr>
              <a:t>mortgage</a:t>
            </a:r>
            <a:endParaRPr lang="en-US" b="1" dirty="0"/>
          </a:p>
        </p:txBody>
      </p:sp>
      <p:sp>
        <p:nvSpPr>
          <p:cNvPr id="3" name="Content Placeholder 2"/>
          <p:cNvSpPr>
            <a:spLocks noGrp="1"/>
          </p:cNvSpPr>
          <p:nvPr>
            <p:ph idx="1"/>
          </p:nvPr>
        </p:nvSpPr>
        <p:spPr>
          <a:xfrm>
            <a:off x="783770" y="2556932"/>
            <a:ext cx="10646229" cy="3318936"/>
          </a:xfrm>
        </p:spPr>
        <p:txBody>
          <a:bodyPr/>
          <a:lstStyle/>
          <a:p>
            <a:pPr marL="0" indent="0">
              <a:buNone/>
            </a:pP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783771" y="1904997"/>
            <a:ext cx="10646228" cy="4325985"/>
          </a:xfrm>
          <a:prstGeom prst="rect">
            <a:avLst/>
          </a:prstGeom>
        </p:spPr>
      </p:pic>
      <p:sp>
        <p:nvSpPr>
          <p:cNvPr id="5" name="Rectangle 4"/>
          <p:cNvSpPr/>
          <p:nvPr/>
        </p:nvSpPr>
        <p:spPr>
          <a:xfrm>
            <a:off x="3226526" y="5734594"/>
            <a:ext cx="2991394" cy="235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585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6" y="577186"/>
            <a:ext cx="9601196" cy="1016484"/>
          </a:xfrm>
        </p:spPr>
        <p:txBody>
          <a:bodyPr/>
          <a:lstStyle/>
          <a:p>
            <a:r>
              <a:rPr lang="en-US" dirty="0" smtClean="0"/>
              <a:t>Security creation and perfection (1/3)</a:t>
            </a:r>
            <a:endParaRPr lang="en-US" dirty="0"/>
          </a:p>
        </p:txBody>
      </p:sp>
      <p:pic>
        <p:nvPicPr>
          <p:cNvPr id="4" name="Content Placeholder 3"/>
          <p:cNvPicPr>
            <a:picLocks noGrp="1" noChangeAspect="1"/>
          </p:cNvPicPr>
          <p:nvPr>
            <p:ph idx="1"/>
          </p:nvPr>
        </p:nvPicPr>
        <p:blipFill>
          <a:blip r:embed="rId2"/>
          <a:stretch>
            <a:fillRect/>
          </a:stretch>
        </p:blipFill>
        <p:spPr>
          <a:xfrm>
            <a:off x="757647" y="1593670"/>
            <a:ext cx="10633164" cy="4685474"/>
          </a:xfrm>
          <a:prstGeom prst="rect">
            <a:avLst/>
          </a:prstGeom>
        </p:spPr>
      </p:pic>
    </p:spTree>
    <p:extLst>
      <p:ext uri="{BB962C8B-B14F-4D97-AF65-F5344CB8AC3E}">
        <p14:creationId xmlns:p14="http://schemas.microsoft.com/office/powerpoint/2010/main" val="80182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Internal audit, internal control</a:t>
            </a:r>
            <a:r>
              <a:rPr lang="en-US" sz="2400" dirty="0" smtClean="0"/>
              <a:t/>
            </a:r>
            <a:br>
              <a:rPr lang="en-US" sz="2400" dirty="0" smtClean="0"/>
            </a:br>
            <a:r>
              <a:rPr lang="en-US" sz="2400" dirty="0" smtClean="0"/>
              <a:t>(</a:t>
            </a:r>
            <a:r>
              <a:rPr lang="en-US" sz="2000" dirty="0" smtClean="0"/>
              <a:t>Circular </a:t>
            </a:r>
            <a:r>
              <a:rPr lang="en-US" sz="2000" dirty="0"/>
              <a:t>13/2018/TT-NHNN dated </a:t>
            </a:r>
            <a:r>
              <a:rPr lang="en-US" sz="2000" dirty="0" smtClean="0"/>
              <a:t>18/5/2018 </a:t>
            </a:r>
            <a:r>
              <a:rPr lang="en-US" sz="2000" dirty="0"/>
              <a:t>on internal control system of </a:t>
            </a:r>
            <a:r>
              <a:rPr lang="en-US" sz="2000" dirty="0" smtClean="0"/>
              <a:t>CI/FBB, </a:t>
            </a:r>
            <a:r>
              <a:rPr lang="en-US" sz="2000" dirty="0"/>
              <a:t>as amended by Circular 40/2018/TT-NHNN dated </a:t>
            </a:r>
            <a:r>
              <a:rPr lang="en-US" sz="2000" dirty="0" smtClean="0"/>
              <a:t>28/12/2018)</a:t>
            </a:r>
            <a:r>
              <a:rPr lang="en-US" sz="2400" dirty="0"/>
              <a:t/>
            </a:r>
            <a:br>
              <a:rPr lang="en-US" sz="2400" dirty="0"/>
            </a:br>
            <a:endParaRPr lang="en-US" sz="2400" dirty="0"/>
          </a:p>
        </p:txBody>
      </p:sp>
      <p:sp>
        <p:nvSpPr>
          <p:cNvPr id="3" name="Content Placeholder 2"/>
          <p:cNvSpPr>
            <a:spLocks noGrp="1"/>
          </p:cNvSpPr>
          <p:nvPr>
            <p:ph idx="1"/>
          </p:nvPr>
        </p:nvSpPr>
        <p:spPr>
          <a:xfrm>
            <a:off x="955765" y="2390503"/>
            <a:ext cx="10280469" cy="3931919"/>
          </a:xfrm>
        </p:spPr>
        <p:txBody>
          <a:bodyPr>
            <a:normAutofit fontScale="92500" lnSpcReduction="20000"/>
          </a:bodyPr>
          <a:lstStyle/>
          <a:p>
            <a:r>
              <a:rPr lang="en-US" dirty="0"/>
              <a:t>Requirements for the internal control </a:t>
            </a:r>
            <a:r>
              <a:rPr lang="en-US" dirty="0" smtClean="0"/>
              <a:t>system</a:t>
            </a:r>
          </a:p>
          <a:p>
            <a:r>
              <a:rPr lang="en-US" dirty="0"/>
              <a:t>Filing of documents on internal control </a:t>
            </a:r>
            <a:r>
              <a:rPr lang="en-US" dirty="0" smtClean="0"/>
              <a:t>systems</a:t>
            </a:r>
          </a:p>
          <a:p>
            <a:r>
              <a:rPr lang="en-US" dirty="0"/>
              <a:t>Report to SBV on internal control </a:t>
            </a:r>
            <a:r>
              <a:rPr lang="en-US" dirty="0" smtClean="0"/>
              <a:t>systems</a:t>
            </a:r>
          </a:p>
          <a:p>
            <a:r>
              <a:rPr lang="en-US" dirty="0"/>
              <a:t>Requirements for </a:t>
            </a:r>
            <a:r>
              <a:rPr lang="en-US" dirty="0" smtClean="0"/>
              <a:t>the internal control itself</a:t>
            </a:r>
          </a:p>
          <a:p>
            <a:r>
              <a:rPr lang="en-US" dirty="0"/>
              <a:t>Compliance </a:t>
            </a:r>
            <a:r>
              <a:rPr lang="en-US" dirty="0" smtClean="0"/>
              <a:t>Function</a:t>
            </a:r>
          </a:p>
          <a:p>
            <a:r>
              <a:rPr lang="en-US" dirty="0" smtClean="0"/>
              <a:t>Risk Management Function: Requirements as to and internal regulations on </a:t>
            </a:r>
            <a:r>
              <a:rPr lang="en-US" dirty="0"/>
              <a:t>Risk </a:t>
            </a:r>
            <a:r>
              <a:rPr lang="en-US" dirty="0" smtClean="0"/>
              <a:t>Management</a:t>
            </a:r>
          </a:p>
          <a:p>
            <a:r>
              <a:rPr lang="en-US" dirty="0"/>
              <a:t>Requirements and strategies for credit risk management and credit risk </a:t>
            </a:r>
            <a:r>
              <a:rPr lang="en-US" dirty="0" smtClean="0"/>
              <a:t>limits</a:t>
            </a:r>
          </a:p>
          <a:p>
            <a:r>
              <a:rPr lang="en-US" dirty="0"/>
              <a:t>Market risk management strategy and market risk </a:t>
            </a:r>
            <a:r>
              <a:rPr lang="en-US" dirty="0" smtClean="0"/>
              <a:t>limits</a:t>
            </a:r>
          </a:p>
          <a:p>
            <a:r>
              <a:rPr lang="en-US" dirty="0"/>
              <a:t>Operational risk management </a:t>
            </a:r>
            <a:r>
              <a:rPr lang="en-US" dirty="0" smtClean="0"/>
              <a:t>strategy, </a:t>
            </a:r>
            <a:r>
              <a:rPr lang="en-US" dirty="0"/>
              <a:t>and operational risk </a:t>
            </a:r>
            <a:r>
              <a:rPr lang="en-US" dirty="0" smtClean="0"/>
              <a:t>limits</a:t>
            </a:r>
          </a:p>
        </p:txBody>
      </p:sp>
    </p:spTree>
    <p:extLst>
      <p:ext uri="{BB962C8B-B14F-4D97-AF65-F5344CB8AC3E}">
        <p14:creationId xmlns:p14="http://schemas.microsoft.com/office/powerpoint/2010/main" val="747546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3954"/>
            <a:ext cx="9601196" cy="822961"/>
          </a:xfrm>
        </p:spPr>
        <p:txBody>
          <a:bodyPr>
            <a:normAutofit/>
          </a:bodyPr>
          <a:lstStyle/>
          <a:p>
            <a:r>
              <a:rPr lang="en-US" dirty="0"/>
              <a:t>Security creation and perfection </a:t>
            </a:r>
            <a:r>
              <a:rPr lang="en-US" dirty="0" smtClean="0"/>
              <a:t>(2/3</a:t>
            </a:r>
            <a:r>
              <a:rPr lang="en-US" dirty="0"/>
              <a:t>)</a:t>
            </a:r>
          </a:p>
        </p:txBody>
      </p:sp>
      <p:pic>
        <p:nvPicPr>
          <p:cNvPr id="4" name="Content Placeholder 3"/>
          <p:cNvPicPr>
            <a:picLocks noGrp="1" noChangeAspect="1"/>
          </p:cNvPicPr>
          <p:nvPr>
            <p:ph idx="1"/>
          </p:nvPr>
        </p:nvPicPr>
        <p:blipFill>
          <a:blip r:embed="rId2"/>
          <a:stretch>
            <a:fillRect/>
          </a:stretch>
        </p:blipFill>
        <p:spPr>
          <a:xfrm>
            <a:off x="718457" y="1436915"/>
            <a:ext cx="10698479" cy="4754880"/>
          </a:xfrm>
          <a:prstGeom prst="rect">
            <a:avLst/>
          </a:prstGeom>
        </p:spPr>
      </p:pic>
    </p:spTree>
    <p:extLst>
      <p:ext uri="{BB962C8B-B14F-4D97-AF65-F5344CB8AC3E}">
        <p14:creationId xmlns:p14="http://schemas.microsoft.com/office/powerpoint/2010/main" val="2320348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756" y="629436"/>
            <a:ext cx="9601196" cy="781354"/>
          </a:xfrm>
        </p:spPr>
        <p:txBody>
          <a:bodyPr/>
          <a:lstStyle/>
          <a:p>
            <a:r>
              <a:rPr lang="en-US" dirty="0"/>
              <a:t>Security creation and perfection </a:t>
            </a:r>
            <a:r>
              <a:rPr lang="en-US" dirty="0" smtClean="0"/>
              <a:t>(3/3)</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770709" y="1410791"/>
            <a:ext cx="10646228" cy="4898570"/>
          </a:xfrm>
          <a:prstGeom prst="rect">
            <a:avLst/>
          </a:prstGeom>
        </p:spPr>
      </p:pic>
    </p:spTree>
    <p:extLst>
      <p:ext uri="{BB962C8B-B14F-4D97-AF65-F5344CB8AC3E}">
        <p14:creationId xmlns:p14="http://schemas.microsoft.com/office/powerpoint/2010/main" val="2152839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87830"/>
            <a:ext cx="9601196" cy="1227908"/>
          </a:xfrm>
        </p:spPr>
        <p:txBody>
          <a:bodyPr/>
          <a:lstStyle/>
          <a:p>
            <a:r>
              <a:rPr lang="en-US" dirty="0"/>
              <a:t>Corporate guarantee </a:t>
            </a:r>
            <a:r>
              <a:rPr lang="en-US" dirty="0" smtClean="0"/>
              <a:t>(1/2</a:t>
            </a:r>
            <a:r>
              <a:rPr lang="en-US" dirty="0"/>
              <a:t>)</a:t>
            </a:r>
          </a:p>
        </p:txBody>
      </p:sp>
      <p:pic>
        <p:nvPicPr>
          <p:cNvPr id="4" name="Content Placeholder 3"/>
          <p:cNvPicPr>
            <a:picLocks noGrp="1" noChangeAspect="1"/>
          </p:cNvPicPr>
          <p:nvPr>
            <p:ph idx="1"/>
          </p:nvPr>
        </p:nvPicPr>
        <p:blipFill>
          <a:blip r:embed="rId2"/>
          <a:stretch>
            <a:fillRect/>
          </a:stretch>
        </p:blipFill>
        <p:spPr>
          <a:xfrm>
            <a:off x="796834" y="1685109"/>
            <a:ext cx="10659292" cy="4532812"/>
          </a:xfrm>
          <a:prstGeom prst="rect">
            <a:avLst/>
          </a:prstGeom>
        </p:spPr>
      </p:pic>
    </p:spTree>
    <p:extLst>
      <p:ext uri="{BB962C8B-B14F-4D97-AF65-F5344CB8AC3E}">
        <p14:creationId xmlns:p14="http://schemas.microsoft.com/office/powerpoint/2010/main" val="85948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22515"/>
            <a:ext cx="9601196" cy="1031966"/>
          </a:xfrm>
        </p:spPr>
        <p:txBody>
          <a:bodyPr/>
          <a:lstStyle/>
          <a:p>
            <a:r>
              <a:rPr lang="en-US" dirty="0"/>
              <a:t>Corporate guarantee </a:t>
            </a:r>
            <a:r>
              <a:rPr lang="en-US" dirty="0" smtClean="0"/>
              <a:t>(2/2</a:t>
            </a:r>
            <a:r>
              <a:rPr lang="en-US" dirty="0"/>
              <a:t>)</a:t>
            </a:r>
          </a:p>
        </p:txBody>
      </p:sp>
      <p:pic>
        <p:nvPicPr>
          <p:cNvPr id="4" name="Content Placeholder 3"/>
          <p:cNvPicPr>
            <a:picLocks noGrp="1" noChangeAspect="1"/>
          </p:cNvPicPr>
          <p:nvPr>
            <p:ph idx="1"/>
          </p:nvPr>
        </p:nvPicPr>
        <p:blipFill>
          <a:blip r:embed="rId2"/>
          <a:stretch>
            <a:fillRect/>
          </a:stretch>
        </p:blipFill>
        <p:spPr>
          <a:xfrm>
            <a:off x="757646" y="1358537"/>
            <a:ext cx="10398034" cy="4924698"/>
          </a:xfrm>
          <a:prstGeom prst="rect">
            <a:avLst/>
          </a:prstGeom>
        </p:spPr>
      </p:pic>
      <p:sp>
        <p:nvSpPr>
          <p:cNvPr id="5" name="Rectangle 4"/>
          <p:cNvSpPr/>
          <p:nvPr/>
        </p:nvSpPr>
        <p:spPr>
          <a:xfrm>
            <a:off x="1136469" y="1345474"/>
            <a:ext cx="5525588" cy="404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086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6372"/>
            <a:ext cx="9601196" cy="1303867"/>
          </a:xfrm>
        </p:spPr>
        <p:txBody>
          <a:bodyPr>
            <a:normAutofit fontScale="90000"/>
          </a:bodyPr>
          <a:lstStyle/>
          <a:p>
            <a:r>
              <a:rPr lang="en-US" dirty="0" smtClean="0"/>
              <a:t>Enforcement</a:t>
            </a:r>
            <a:br>
              <a:rPr lang="en-US" dirty="0" smtClean="0"/>
            </a:br>
            <a:r>
              <a:rPr lang="en-US" sz="3600" b="1" i="1" dirty="0" smtClean="0"/>
              <a:t>(Enforcement of a solvent borrower)</a:t>
            </a:r>
            <a:endParaRPr lang="en-US" sz="3600" b="1" i="1" dirty="0"/>
          </a:p>
        </p:txBody>
      </p:sp>
      <p:pic>
        <p:nvPicPr>
          <p:cNvPr id="4" name="Content Placeholder 3"/>
          <p:cNvPicPr>
            <a:picLocks noGrp="1" noChangeAspect="1"/>
          </p:cNvPicPr>
          <p:nvPr>
            <p:ph idx="1"/>
          </p:nvPr>
        </p:nvPicPr>
        <p:blipFill>
          <a:blip r:embed="rId2"/>
          <a:stretch>
            <a:fillRect/>
          </a:stretch>
        </p:blipFill>
        <p:spPr>
          <a:xfrm>
            <a:off x="757646" y="1920239"/>
            <a:ext cx="10763794" cy="4310744"/>
          </a:xfrm>
          <a:prstGeom prst="rect">
            <a:avLst/>
          </a:prstGeom>
        </p:spPr>
      </p:pic>
    </p:spTree>
    <p:extLst>
      <p:ext uri="{BB962C8B-B14F-4D97-AF65-F5344CB8AC3E}">
        <p14:creationId xmlns:p14="http://schemas.microsoft.com/office/powerpoint/2010/main" val="1343660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2498"/>
            <a:ext cx="9601196" cy="964234"/>
          </a:xfrm>
        </p:spPr>
        <p:txBody>
          <a:bodyPr>
            <a:normAutofit fontScale="90000"/>
          </a:bodyPr>
          <a:lstStyle/>
          <a:p>
            <a:r>
              <a:rPr lang="en-US" dirty="0" smtClean="0"/>
              <a:t>Enforcement</a:t>
            </a:r>
            <a:br>
              <a:rPr lang="en-US" dirty="0" smtClean="0"/>
            </a:br>
            <a:r>
              <a:rPr lang="en-US" sz="3600" b="1" i="1" dirty="0" smtClean="0"/>
              <a:t>(Application of monies)</a:t>
            </a:r>
            <a:endParaRPr lang="en-US" sz="3600" b="1" i="1" dirty="0"/>
          </a:p>
        </p:txBody>
      </p:sp>
      <p:pic>
        <p:nvPicPr>
          <p:cNvPr id="4" name="Content Placeholder 3"/>
          <p:cNvPicPr>
            <a:picLocks noGrp="1" noChangeAspect="1"/>
          </p:cNvPicPr>
          <p:nvPr>
            <p:ph idx="1"/>
          </p:nvPr>
        </p:nvPicPr>
        <p:blipFill>
          <a:blip r:embed="rId2"/>
          <a:stretch>
            <a:fillRect/>
          </a:stretch>
        </p:blipFill>
        <p:spPr>
          <a:xfrm>
            <a:off x="744583" y="1724296"/>
            <a:ext cx="10685417" cy="4506687"/>
          </a:xfrm>
          <a:prstGeom prst="rect">
            <a:avLst/>
          </a:prstGeom>
        </p:spPr>
      </p:pic>
    </p:spTree>
    <p:extLst>
      <p:ext uri="{BB962C8B-B14F-4D97-AF65-F5344CB8AC3E}">
        <p14:creationId xmlns:p14="http://schemas.microsoft.com/office/powerpoint/2010/main" val="4038685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025" y="616372"/>
            <a:ext cx="9601196" cy="951171"/>
          </a:xfrm>
        </p:spPr>
        <p:txBody>
          <a:bodyPr/>
          <a:lstStyle/>
          <a:p>
            <a:r>
              <a:rPr lang="en-US" dirty="0" smtClean="0"/>
              <a:t>Obstacles during the enforcement</a:t>
            </a:r>
            <a:endParaRPr lang="en-US" dirty="0"/>
          </a:p>
        </p:txBody>
      </p:sp>
      <p:pic>
        <p:nvPicPr>
          <p:cNvPr id="4" name="Content Placeholder 3"/>
          <p:cNvPicPr>
            <a:picLocks noGrp="1" noChangeAspect="1"/>
          </p:cNvPicPr>
          <p:nvPr>
            <p:ph idx="1"/>
          </p:nvPr>
        </p:nvPicPr>
        <p:blipFill>
          <a:blip r:embed="rId2"/>
          <a:stretch>
            <a:fillRect/>
          </a:stretch>
        </p:blipFill>
        <p:spPr>
          <a:xfrm>
            <a:off x="783771" y="1410789"/>
            <a:ext cx="10763795" cy="4911634"/>
          </a:xfrm>
          <a:prstGeom prst="rect">
            <a:avLst/>
          </a:prstGeom>
        </p:spPr>
      </p:pic>
    </p:spTree>
    <p:extLst>
      <p:ext uri="{BB962C8B-B14F-4D97-AF65-F5344CB8AC3E}">
        <p14:creationId xmlns:p14="http://schemas.microsoft.com/office/powerpoint/2010/main" val="1178257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6372"/>
            <a:ext cx="9601196" cy="859731"/>
          </a:xfrm>
        </p:spPr>
        <p:txBody>
          <a:bodyPr/>
          <a:lstStyle/>
          <a:p>
            <a:r>
              <a:rPr lang="en-US" dirty="0"/>
              <a:t>Obstacles during the </a:t>
            </a:r>
            <a:r>
              <a:rPr lang="en-US" dirty="0" smtClean="0"/>
              <a:t>enforcement (cont.)</a:t>
            </a:r>
            <a:endParaRPr lang="en-US" dirty="0"/>
          </a:p>
        </p:txBody>
      </p:sp>
      <p:pic>
        <p:nvPicPr>
          <p:cNvPr id="4" name="Content Placeholder 3"/>
          <p:cNvPicPr>
            <a:picLocks noGrp="1" noChangeAspect="1"/>
          </p:cNvPicPr>
          <p:nvPr>
            <p:ph idx="1"/>
          </p:nvPr>
        </p:nvPicPr>
        <p:blipFill>
          <a:blip r:embed="rId2"/>
          <a:stretch>
            <a:fillRect/>
          </a:stretch>
        </p:blipFill>
        <p:spPr>
          <a:xfrm>
            <a:off x="744583" y="1632857"/>
            <a:ext cx="10711543" cy="4624252"/>
          </a:xfrm>
          <a:prstGeom prst="rect">
            <a:avLst/>
          </a:prstGeom>
        </p:spPr>
      </p:pic>
    </p:spTree>
    <p:extLst>
      <p:ext uri="{BB962C8B-B14F-4D97-AF65-F5344CB8AC3E}">
        <p14:creationId xmlns:p14="http://schemas.microsoft.com/office/powerpoint/2010/main" val="1508869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Via-account payment</a:t>
            </a:r>
            <a:br>
              <a:rPr lang="en-US" dirty="0"/>
            </a:br>
            <a:endParaRPr lang="en-US" dirty="0"/>
          </a:p>
        </p:txBody>
      </p:sp>
      <p:sp>
        <p:nvSpPr>
          <p:cNvPr id="3" name="Content Placeholder 2"/>
          <p:cNvSpPr>
            <a:spLocks noGrp="1"/>
          </p:cNvSpPr>
          <p:nvPr>
            <p:ph idx="1"/>
          </p:nvPr>
        </p:nvSpPr>
        <p:spPr>
          <a:xfrm>
            <a:off x="770708" y="2429691"/>
            <a:ext cx="10659291" cy="3814355"/>
          </a:xfrm>
        </p:spPr>
        <p:txBody>
          <a:bodyPr>
            <a:normAutofit fontScale="92500" lnSpcReduction="20000"/>
          </a:bodyPr>
          <a:lstStyle/>
          <a:p>
            <a:pPr algn="just"/>
            <a:r>
              <a:rPr lang="en-US" dirty="0" smtClean="0"/>
              <a:t>Decree 101/2012/NĐ-CP dated 22/11/2012 on </a:t>
            </a:r>
            <a:r>
              <a:rPr lang="en-US" b="1" dirty="0" smtClean="0"/>
              <a:t>non-cash payments </a:t>
            </a:r>
            <a:r>
              <a:rPr lang="en-US" dirty="0" smtClean="0"/>
              <a:t>(as amended)</a:t>
            </a:r>
          </a:p>
          <a:p>
            <a:pPr algn="just"/>
            <a:r>
              <a:rPr lang="en-US" dirty="0" smtClean="0"/>
              <a:t>Circular 23/2014/TT-NHNN dated 19/8/2014 on opening and use of </a:t>
            </a:r>
            <a:r>
              <a:rPr lang="en-US" b="1" dirty="0" smtClean="0"/>
              <a:t>payment accounts </a:t>
            </a:r>
            <a:r>
              <a:rPr lang="en-US" dirty="0" smtClean="0"/>
              <a:t>at payment service providers (as amended)</a:t>
            </a:r>
          </a:p>
          <a:p>
            <a:pPr algn="just"/>
            <a:r>
              <a:rPr lang="en-US" dirty="0" smtClean="0"/>
              <a:t>Circular 39/2014/TT-NHNN dated 11/12/2014 guiding the </a:t>
            </a:r>
            <a:r>
              <a:rPr lang="en-US" b="1" dirty="0" smtClean="0"/>
              <a:t>intermediary payment services </a:t>
            </a:r>
            <a:r>
              <a:rPr lang="en-US" dirty="0" smtClean="0"/>
              <a:t>(as amended)</a:t>
            </a:r>
          </a:p>
          <a:p>
            <a:pPr algn="just"/>
            <a:r>
              <a:rPr lang="en-US" dirty="0" smtClean="0"/>
              <a:t>Circular 46/2014/TT-NHNN dated 31/12/2014 guiding non-cash payment services</a:t>
            </a:r>
          </a:p>
          <a:p>
            <a:pPr algn="just"/>
            <a:r>
              <a:rPr lang="en-US" dirty="0"/>
              <a:t>Circular 19/2016/TT-NHNN dated 30/6/2016 on </a:t>
            </a:r>
            <a:r>
              <a:rPr lang="en-US" b="1" dirty="0"/>
              <a:t>bank card operations </a:t>
            </a:r>
            <a:r>
              <a:rPr lang="en-US" dirty="0"/>
              <a:t>(as amended</a:t>
            </a:r>
            <a:r>
              <a:rPr lang="en-US" dirty="0" smtClean="0"/>
              <a:t>)</a:t>
            </a:r>
          </a:p>
          <a:p>
            <a:pPr algn="just"/>
            <a:r>
              <a:rPr lang="en-US" dirty="0" smtClean="0"/>
              <a:t>Circular 20/2018/TT-NHNN dated 30/8/2018 prescribing oversight and supervision of payment systems</a:t>
            </a:r>
          </a:p>
          <a:p>
            <a:pPr algn="just"/>
            <a:r>
              <a:rPr lang="en-US" dirty="0" smtClean="0"/>
              <a:t>Other relevant regulations</a:t>
            </a:r>
            <a:endParaRPr lang="en-US" dirty="0"/>
          </a:p>
        </p:txBody>
      </p:sp>
    </p:spTree>
    <p:extLst>
      <p:ext uri="{BB962C8B-B14F-4D97-AF65-F5344CB8AC3E}">
        <p14:creationId xmlns:p14="http://schemas.microsoft.com/office/powerpoint/2010/main" val="115472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audit, internal </a:t>
            </a:r>
            <a:r>
              <a:rPr lang="en-US" dirty="0" smtClean="0"/>
              <a:t>control (cont.)</a:t>
            </a:r>
            <a:endParaRPr lang="en-US" dirty="0"/>
          </a:p>
        </p:txBody>
      </p:sp>
      <p:sp>
        <p:nvSpPr>
          <p:cNvPr id="3" name="Content Placeholder 2"/>
          <p:cNvSpPr>
            <a:spLocks noGrp="1"/>
          </p:cNvSpPr>
          <p:nvPr>
            <p:ph idx="1"/>
          </p:nvPr>
        </p:nvSpPr>
        <p:spPr>
          <a:xfrm>
            <a:off x="836022" y="2403565"/>
            <a:ext cx="10502537" cy="3775165"/>
          </a:xfrm>
        </p:spPr>
        <p:txBody>
          <a:bodyPr>
            <a:normAutofit fontScale="92500" lnSpcReduction="20000"/>
          </a:bodyPr>
          <a:lstStyle/>
          <a:p>
            <a:r>
              <a:rPr lang="en-US" dirty="0"/>
              <a:t>Requirements and strategies for liquidity risk management </a:t>
            </a:r>
            <a:r>
              <a:rPr lang="en-US" dirty="0" smtClean="0"/>
              <a:t>&amp; </a:t>
            </a:r>
            <a:r>
              <a:rPr lang="en-US" dirty="0"/>
              <a:t>liquidity risk limits</a:t>
            </a:r>
          </a:p>
          <a:p>
            <a:r>
              <a:rPr lang="en-US" dirty="0"/>
              <a:t>Concentration risk management strategy </a:t>
            </a:r>
            <a:r>
              <a:rPr lang="en-US" dirty="0" smtClean="0"/>
              <a:t>&amp; </a:t>
            </a:r>
            <a:r>
              <a:rPr lang="en-US" dirty="0"/>
              <a:t>concentration risk limits</a:t>
            </a:r>
          </a:p>
          <a:p>
            <a:r>
              <a:rPr lang="en-US" dirty="0"/>
              <a:t>Interest rate risks in the banking book (IRRBB</a:t>
            </a:r>
            <a:r>
              <a:rPr lang="en-US" dirty="0" smtClean="0"/>
              <a:t>), </a:t>
            </a:r>
            <a:r>
              <a:rPr lang="en-US" dirty="0"/>
              <a:t>risk management strategy </a:t>
            </a:r>
            <a:r>
              <a:rPr lang="en-US" dirty="0" smtClean="0"/>
              <a:t>&amp; </a:t>
            </a:r>
            <a:r>
              <a:rPr lang="en-US" dirty="0"/>
              <a:t>IRRBB limits</a:t>
            </a:r>
          </a:p>
          <a:p>
            <a:r>
              <a:rPr lang="en-US" dirty="0"/>
              <a:t>Principles of internal </a:t>
            </a:r>
            <a:r>
              <a:rPr lang="en-US" dirty="0" smtClean="0"/>
              <a:t>auditing</a:t>
            </a:r>
          </a:p>
          <a:p>
            <a:r>
              <a:rPr lang="en-US" dirty="0"/>
              <a:t>Coordination </a:t>
            </a:r>
            <a:r>
              <a:rPr lang="en-US" dirty="0" smtClean="0"/>
              <a:t>mechanism</a:t>
            </a:r>
          </a:p>
          <a:p>
            <a:r>
              <a:rPr lang="en-US" dirty="0"/>
              <a:t>Eligibility criteria for internal audit </a:t>
            </a:r>
            <a:r>
              <a:rPr lang="en-US" dirty="0" smtClean="0"/>
              <a:t>department</a:t>
            </a:r>
          </a:p>
          <a:p>
            <a:r>
              <a:rPr lang="en-US" dirty="0"/>
              <a:t>Ethical standards of internal </a:t>
            </a:r>
            <a:r>
              <a:rPr lang="en-US" dirty="0" smtClean="0"/>
              <a:t>auditors</a:t>
            </a:r>
          </a:p>
          <a:p>
            <a:r>
              <a:rPr lang="en-US" dirty="0" smtClean="0"/>
              <a:t>Organizational </a:t>
            </a:r>
            <a:r>
              <a:rPr lang="en-US" dirty="0"/>
              <a:t>structure, tasks, powers </a:t>
            </a:r>
            <a:r>
              <a:rPr lang="en-US" dirty="0" smtClean="0"/>
              <a:t>&amp; </a:t>
            </a:r>
            <a:r>
              <a:rPr lang="en-US" dirty="0"/>
              <a:t>responsibilities </a:t>
            </a:r>
            <a:r>
              <a:rPr lang="en-US" dirty="0" smtClean="0"/>
              <a:t>of internal </a:t>
            </a:r>
            <a:r>
              <a:rPr lang="en-US" dirty="0"/>
              <a:t>audit </a:t>
            </a:r>
            <a:r>
              <a:rPr lang="en-US" dirty="0" smtClean="0"/>
              <a:t>dept.</a:t>
            </a:r>
          </a:p>
          <a:p>
            <a:r>
              <a:rPr lang="en-US" dirty="0"/>
              <a:t>Internal audit </a:t>
            </a:r>
            <a:r>
              <a:rPr lang="en-US" dirty="0" smtClean="0"/>
              <a:t>plan, contents, reports</a:t>
            </a:r>
            <a:endParaRPr lang="en-US" dirty="0"/>
          </a:p>
        </p:txBody>
      </p:sp>
    </p:spTree>
    <p:extLst>
      <p:ext uri="{BB962C8B-B14F-4D97-AF65-F5344CB8AC3E}">
        <p14:creationId xmlns:p14="http://schemas.microsoft.com/office/powerpoint/2010/main" val="75194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control</a:t>
            </a:r>
            <a:br>
              <a:rPr lang="en-US" dirty="0"/>
            </a:br>
            <a:r>
              <a:rPr lang="en-US" sz="2700" dirty="0" smtClean="0"/>
              <a:t>(</a:t>
            </a:r>
            <a:r>
              <a:rPr lang="en-US" sz="2200" dirty="0" smtClean="0"/>
              <a:t>Circular </a:t>
            </a:r>
            <a:r>
              <a:rPr lang="en-US" sz="2200" dirty="0"/>
              <a:t>No. 11/2019/TT-NHNN dated </a:t>
            </a:r>
            <a:r>
              <a:rPr lang="en-US" sz="2200" dirty="0" smtClean="0"/>
              <a:t>02/8/2019 providing for special control over CIs/FBBs)</a:t>
            </a:r>
            <a:endParaRPr lang="en-US" sz="2200" dirty="0"/>
          </a:p>
        </p:txBody>
      </p:sp>
      <p:sp>
        <p:nvSpPr>
          <p:cNvPr id="3" name="Content Placeholder 2"/>
          <p:cNvSpPr>
            <a:spLocks noGrp="1"/>
          </p:cNvSpPr>
          <p:nvPr>
            <p:ph idx="1"/>
          </p:nvPr>
        </p:nvSpPr>
        <p:spPr>
          <a:xfrm>
            <a:off x="818605" y="2556931"/>
            <a:ext cx="10554789" cy="3739365"/>
          </a:xfrm>
        </p:spPr>
        <p:txBody>
          <a:bodyPr>
            <a:noAutofit/>
          </a:bodyPr>
          <a:lstStyle/>
          <a:p>
            <a:pPr>
              <a:spcBef>
                <a:spcPts val="300"/>
              </a:spcBef>
              <a:spcAft>
                <a:spcPts val="300"/>
              </a:spcAft>
            </a:pPr>
            <a:r>
              <a:rPr lang="en-US" dirty="0"/>
              <a:t>Power to make decisions on special control of credit </a:t>
            </a:r>
            <a:r>
              <a:rPr lang="en-US" dirty="0" smtClean="0"/>
              <a:t>institutions</a:t>
            </a:r>
          </a:p>
          <a:p>
            <a:pPr>
              <a:spcBef>
                <a:spcPts val="300"/>
              </a:spcBef>
              <a:spcAft>
                <a:spcPts val="300"/>
              </a:spcAft>
            </a:pPr>
            <a:r>
              <a:rPr lang="en-US" dirty="0"/>
              <a:t>Forms of special </a:t>
            </a:r>
            <a:r>
              <a:rPr lang="en-US" dirty="0" smtClean="0"/>
              <a:t>control</a:t>
            </a:r>
          </a:p>
          <a:p>
            <a:pPr>
              <a:spcBef>
                <a:spcPts val="300"/>
              </a:spcBef>
              <a:spcAft>
                <a:spcPts val="300"/>
              </a:spcAft>
            </a:pPr>
            <a:r>
              <a:rPr lang="en-US" dirty="0"/>
              <a:t>Extension of special control </a:t>
            </a:r>
            <a:r>
              <a:rPr lang="en-US" dirty="0" smtClean="0"/>
              <a:t>duration</a:t>
            </a:r>
          </a:p>
          <a:p>
            <a:pPr>
              <a:spcBef>
                <a:spcPts val="300"/>
              </a:spcBef>
              <a:spcAft>
                <a:spcPts val="300"/>
              </a:spcAft>
            </a:pPr>
            <a:r>
              <a:rPr lang="en-US" dirty="0"/>
              <a:t>Termination of special </a:t>
            </a:r>
            <a:r>
              <a:rPr lang="en-US" dirty="0" smtClean="0"/>
              <a:t>control</a:t>
            </a:r>
          </a:p>
          <a:p>
            <a:pPr>
              <a:spcBef>
                <a:spcPts val="300"/>
              </a:spcBef>
              <a:spcAft>
                <a:spcPts val="300"/>
              </a:spcAft>
            </a:pPr>
            <a:r>
              <a:rPr lang="en-US" dirty="0"/>
              <a:t>Responsibility of credit institution placed under special control, and its owner, capital contributors, shareholders, </a:t>
            </a:r>
            <a:r>
              <a:rPr lang="en-US" dirty="0" smtClean="0"/>
              <a:t>BOD, BOM, BOC, </a:t>
            </a:r>
            <a:r>
              <a:rPr lang="en-US" dirty="0"/>
              <a:t>and </a:t>
            </a:r>
            <a:r>
              <a:rPr lang="en-US" dirty="0" smtClean="0"/>
              <a:t>GD </a:t>
            </a:r>
            <a:r>
              <a:rPr lang="en-US" dirty="0"/>
              <a:t>(or Director</a:t>
            </a:r>
            <a:r>
              <a:rPr lang="en-US" dirty="0" smtClean="0"/>
              <a:t>)</a:t>
            </a:r>
          </a:p>
          <a:p>
            <a:pPr>
              <a:spcBef>
                <a:spcPts val="300"/>
              </a:spcBef>
              <a:spcAft>
                <a:spcPts val="300"/>
              </a:spcAft>
            </a:pPr>
            <a:r>
              <a:rPr lang="en-US" dirty="0"/>
              <a:t>Insolvency due to low liquid </a:t>
            </a:r>
            <a:r>
              <a:rPr lang="en-US" dirty="0" smtClean="0"/>
              <a:t>assets or </a:t>
            </a:r>
            <a:r>
              <a:rPr lang="en-US" dirty="0"/>
              <a:t>low tier-1 capital adequacy ratio</a:t>
            </a:r>
          </a:p>
        </p:txBody>
      </p:sp>
    </p:spTree>
    <p:extLst>
      <p:ext uri="{BB962C8B-B14F-4D97-AF65-F5344CB8AC3E}">
        <p14:creationId xmlns:p14="http://schemas.microsoft.com/office/powerpoint/2010/main" val="100673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00892"/>
            <a:ext cx="9601196" cy="1685108"/>
          </a:xfrm>
        </p:spPr>
        <p:txBody>
          <a:bodyPr>
            <a:noAutofit/>
          </a:bodyPr>
          <a:lstStyle/>
          <a:p>
            <a:r>
              <a:rPr lang="en-US" sz="4000" dirty="0" smtClean="0"/>
              <a:t>Prudential ratios</a:t>
            </a:r>
            <a:br>
              <a:rPr lang="en-US" sz="4000" dirty="0" smtClean="0"/>
            </a:br>
            <a:r>
              <a:rPr lang="en-US" sz="2000" dirty="0" smtClean="0"/>
              <a:t>(LCI, Circular </a:t>
            </a:r>
            <a:r>
              <a:rPr lang="en-US" sz="2000" dirty="0"/>
              <a:t>22/2019/TT-NHNN </a:t>
            </a:r>
            <a:r>
              <a:rPr lang="en-US" sz="2000" dirty="0" smtClean="0"/>
              <a:t>dated 15/11/2019, amended by </a:t>
            </a:r>
            <a:r>
              <a:rPr lang="en-US" sz="2000" dirty="0"/>
              <a:t>Circular 08/2020/TT-NHNN dated </a:t>
            </a:r>
            <a:r>
              <a:rPr lang="en-US" sz="2000" dirty="0" smtClean="0"/>
              <a:t>14/8/2020 </a:t>
            </a:r>
            <a:r>
              <a:rPr lang="en-US" sz="2000" dirty="0"/>
              <a:t>and Circular 26/2022/TT-NHNN dated 31/12/2022, Circular No. </a:t>
            </a:r>
            <a:r>
              <a:rPr lang="en-US" sz="2000" dirty="0" smtClean="0"/>
              <a:t>41/2016/TT-NHNN dated 30/12/2016)</a:t>
            </a:r>
            <a:endParaRPr lang="en-US" sz="2000" dirty="0"/>
          </a:p>
        </p:txBody>
      </p:sp>
      <p:sp>
        <p:nvSpPr>
          <p:cNvPr id="3" name="Content Placeholder 2"/>
          <p:cNvSpPr>
            <a:spLocks noGrp="1"/>
          </p:cNvSpPr>
          <p:nvPr>
            <p:ph idx="1"/>
          </p:nvPr>
        </p:nvSpPr>
        <p:spPr>
          <a:xfrm>
            <a:off x="744583" y="2442753"/>
            <a:ext cx="10946674" cy="4075613"/>
          </a:xfrm>
        </p:spPr>
        <p:txBody>
          <a:bodyPr>
            <a:noAutofit/>
          </a:bodyPr>
          <a:lstStyle/>
          <a:p>
            <a:pPr>
              <a:spcBef>
                <a:spcPts val="0"/>
              </a:spcBef>
              <a:spcAft>
                <a:spcPts val="0"/>
              </a:spcAft>
            </a:pPr>
            <a:r>
              <a:rPr lang="en-US" sz="2000" dirty="0" smtClean="0"/>
              <a:t>Liquidity </a:t>
            </a:r>
            <a:r>
              <a:rPr lang="en-US" sz="2000" dirty="0"/>
              <a:t>ratio </a:t>
            </a:r>
            <a:r>
              <a:rPr lang="en-US" sz="2000" dirty="0" smtClean="0"/>
              <a:t>include:</a:t>
            </a:r>
            <a:endParaRPr lang="en-US" sz="2000" dirty="0"/>
          </a:p>
          <a:p>
            <a:pPr lvl="2">
              <a:spcBef>
                <a:spcPts val="0"/>
              </a:spcBef>
              <a:spcAft>
                <a:spcPts val="0"/>
              </a:spcAft>
            </a:pPr>
            <a:r>
              <a:rPr lang="en-US" sz="2000" dirty="0"/>
              <a:t>Reserved liquidity ratio: at least 10%; and</a:t>
            </a:r>
          </a:p>
          <a:p>
            <a:pPr lvl="2">
              <a:spcBef>
                <a:spcPts val="0"/>
              </a:spcBef>
              <a:spcAft>
                <a:spcPts val="0"/>
              </a:spcAft>
            </a:pPr>
            <a:r>
              <a:rPr lang="en-US" sz="2000" dirty="0"/>
              <a:t>Liquidity ratio for following 30 days: 50% for VND and 5% for </a:t>
            </a:r>
            <a:r>
              <a:rPr lang="en-US" sz="2000" dirty="0" smtClean="0"/>
              <a:t>USD/foreign currencies</a:t>
            </a:r>
            <a:endParaRPr lang="en-US" sz="2000" dirty="0"/>
          </a:p>
          <a:p>
            <a:pPr marL="285750" lvl="2">
              <a:spcBef>
                <a:spcPts val="0"/>
              </a:spcBef>
              <a:spcAft>
                <a:spcPts val="0"/>
              </a:spcAft>
            </a:pPr>
            <a:r>
              <a:rPr lang="en-US" sz="2000" dirty="0" smtClean="0"/>
              <a:t>Ratio </a:t>
            </a:r>
            <a:r>
              <a:rPr lang="en-US" sz="2000" dirty="0"/>
              <a:t>between short-term funds and medium- and long-term loans financed by the short-term funds, under the following schedule:</a:t>
            </a:r>
          </a:p>
          <a:p>
            <a:pPr lvl="3">
              <a:spcBef>
                <a:spcPts val="0"/>
              </a:spcBef>
              <a:spcAft>
                <a:spcPts val="0"/>
              </a:spcAft>
            </a:pPr>
            <a:r>
              <a:rPr lang="en-US" sz="2000" dirty="0"/>
              <a:t>From 1</a:t>
            </a:r>
            <a:r>
              <a:rPr lang="en-US" sz="2000" baseline="30000" dirty="0"/>
              <a:t>st</a:t>
            </a:r>
            <a:r>
              <a:rPr lang="en-US" sz="2000" dirty="0"/>
              <a:t> Jan, 2020 to the end of Sep 30, 2021: maximum 40%</a:t>
            </a:r>
          </a:p>
          <a:p>
            <a:pPr lvl="3">
              <a:spcBef>
                <a:spcPts val="0"/>
              </a:spcBef>
              <a:spcAft>
                <a:spcPts val="0"/>
              </a:spcAft>
            </a:pPr>
            <a:r>
              <a:rPr lang="en-US" sz="2000" dirty="0"/>
              <a:t>From 01 Oct, 2021 to the end of Sep 30, 2022: maximum 37%;</a:t>
            </a:r>
          </a:p>
          <a:p>
            <a:pPr lvl="3">
              <a:spcBef>
                <a:spcPts val="0"/>
              </a:spcBef>
              <a:spcAft>
                <a:spcPts val="0"/>
              </a:spcAft>
            </a:pPr>
            <a:r>
              <a:rPr lang="en-US" sz="2000" dirty="0"/>
              <a:t>From 01 Oct, 2022 to the end of Sep 30, 2023: maximum 34%</a:t>
            </a:r>
          </a:p>
          <a:p>
            <a:pPr lvl="3">
              <a:spcBef>
                <a:spcPts val="0"/>
              </a:spcBef>
              <a:spcAft>
                <a:spcPts val="0"/>
              </a:spcAft>
            </a:pPr>
            <a:r>
              <a:rPr lang="en-US" sz="2000" dirty="0"/>
              <a:t>From 01 Oct, 2023: maximum </a:t>
            </a:r>
            <a:r>
              <a:rPr lang="en-US" sz="2000" dirty="0" smtClean="0"/>
              <a:t>30%</a:t>
            </a:r>
            <a:endParaRPr lang="en-US" sz="2000" dirty="0"/>
          </a:p>
          <a:p>
            <a:pPr marL="285750" lvl="2">
              <a:spcBef>
                <a:spcPts val="0"/>
              </a:spcBef>
              <a:spcAft>
                <a:spcPts val="0"/>
              </a:spcAft>
            </a:pPr>
            <a:r>
              <a:rPr lang="en-US" sz="2000" dirty="0" smtClean="0"/>
              <a:t>Minimum </a:t>
            </a:r>
            <a:r>
              <a:rPr lang="en-US" sz="2000" dirty="0"/>
              <a:t>capital adequacy ratio: 9% </a:t>
            </a:r>
          </a:p>
          <a:p>
            <a:pPr marL="285750" lvl="2">
              <a:spcBef>
                <a:spcPts val="0"/>
              </a:spcBef>
              <a:spcAft>
                <a:spcPts val="0"/>
              </a:spcAft>
            </a:pPr>
            <a:r>
              <a:rPr lang="en-US" sz="2000" dirty="0"/>
              <a:t>Maximum ratio of loan outstanding over deposit balance: 85%.</a:t>
            </a:r>
          </a:p>
          <a:p>
            <a:pPr>
              <a:spcBef>
                <a:spcPts val="0"/>
              </a:spcBef>
              <a:spcAft>
                <a:spcPts val="0"/>
              </a:spcAft>
            </a:pPr>
            <a:r>
              <a:rPr lang="en-US" sz="2000" dirty="0"/>
              <a:t>Maximum ratio of purchasing, investing to </a:t>
            </a:r>
            <a:r>
              <a:rPr lang="en-US" sz="2000" dirty="0" smtClean="0"/>
              <a:t>governmental </a:t>
            </a:r>
            <a:r>
              <a:rPr lang="en-US" sz="2000" dirty="0"/>
              <a:t>bonds, bonds </a:t>
            </a:r>
            <a:r>
              <a:rPr lang="en-US" sz="2000" dirty="0" smtClean="0"/>
              <a:t>guaranteed </a:t>
            </a:r>
            <a:r>
              <a:rPr lang="en-US" sz="2000" dirty="0"/>
              <a:t>by </a:t>
            </a:r>
            <a:r>
              <a:rPr lang="en-US" sz="2000" dirty="0" smtClean="0"/>
              <a:t>Govt.: </a:t>
            </a:r>
            <a:r>
              <a:rPr lang="en-US" sz="2000" dirty="0"/>
              <a:t>30%</a:t>
            </a:r>
          </a:p>
        </p:txBody>
      </p:sp>
    </p:spTree>
    <p:extLst>
      <p:ext uri="{BB962C8B-B14F-4D97-AF65-F5344CB8AC3E}">
        <p14:creationId xmlns:p14="http://schemas.microsoft.com/office/powerpoint/2010/main" val="13437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Banking operations</a:t>
            </a:r>
            <a:endParaRPr lang="en-US" dirty="0"/>
          </a:p>
        </p:txBody>
      </p:sp>
      <p:sp>
        <p:nvSpPr>
          <p:cNvPr id="3" name="Content Placeholder 2"/>
          <p:cNvSpPr>
            <a:spLocks noGrp="1"/>
          </p:cNvSpPr>
          <p:nvPr>
            <p:ph idx="1"/>
          </p:nvPr>
        </p:nvSpPr>
        <p:spPr/>
        <p:txBody>
          <a:bodyPr/>
          <a:lstStyle/>
          <a:p>
            <a:r>
              <a:rPr lang="en-US" dirty="0" smtClean="0"/>
              <a:t>Deposit taking</a:t>
            </a:r>
          </a:p>
          <a:p>
            <a:r>
              <a:rPr lang="en-US" dirty="0" smtClean="0"/>
              <a:t>Credit extension</a:t>
            </a:r>
          </a:p>
          <a:p>
            <a:r>
              <a:rPr lang="en-US" dirty="0" smtClean="0"/>
              <a:t>Via-account payment</a:t>
            </a:r>
          </a:p>
          <a:p>
            <a:endParaRPr lang="en-US" dirty="0"/>
          </a:p>
        </p:txBody>
      </p:sp>
    </p:spTree>
    <p:extLst>
      <p:ext uri="{BB962C8B-B14F-4D97-AF65-F5344CB8AC3E}">
        <p14:creationId xmlns:p14="http://schemas.microsoft.com/office/powerpoint/2010/main" val="301040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653144"/>
            <a:ext cx="10672355" cy="1632856"/>
          </a:xfrm>
        </p:spPr>
        <p:txBody>
          <a:bodyPr>
            <a:noAutofit/>
          </a:bodyPr>
          <a:lstStyle/>
          <a:p>
            <a:r>
              <a:rPr lang="en-US" sz="2400" b="1" dirty="0" smtClean="0"/>
              <a:t>Deposit taking</a:t>
            </a:r>
            <a:r>
              <a:rPr lang="en-US" sz="2400" dirty="0" smtClean="0"/>
              <a:t>: </a:t>
            </a:r>
            <a:r>
              <a:rPr lang="en-US" sz="2400" dirty="0"/>
              <a:t>receiving money from an organization or individual </a:t>
            </a:r>
            <a:r>
              <a:rPr lang="en-US" sz="2400" dirty="0" smtClean="0"/>
              <a:t>in form of demand </a:t>
            </a:r>
            <a:r>
              <a:rPr lang="en-US" sz="2400" dirty="0"/>
              <a:t>or term deposit, savings deposit, issuing deposit certificates, bills or treasury bills, and other forms of receiving deposits on the principles of full payment of principals and interests to depositors under </a:t>
            </a:r>
            <a:r>
              <a:rPr lang="en-US" sz="2400" dirty="0" smtClean="0"/>
              <a:t>agreement</a:t>
            </a:r>
            <a:endParaRPr lang="en-US" sz="2400" dirty="0"/>
          </a:p>
        </p:txBody>
      </p:sp>
      <p:sp>
        <p:nvSpPr>
          <p:cNvPr id="5" name="Content Placeholder 4"/>
          <p:cNvSpPr>
            <a:spLocks noGrp="1"/>
          </p:cNvSpPr>
          <p:nvPr>
            <p:ph idx="1"/>
          </p:nvPr>
        </p:nvSpPr>
        <p:spPr>
          <a:xfrm>
            <a:off x="927464" y="2556932"/>
            <a:ext cx="10528662" cy="3318936"/>
          </a:xfrm>
        </p:spPr>
        <p:txBody>
          <a:bodyPr>
            <a:normAutofit fontScale="92500" lnSpcReduction="20000"/>
          </a:bodyPr>
          <a:lstStyle/>
          <a:p>
            <a:r>
              <a:rPr lang="en-US" dirty="0" smtClean="0"/>
              <a:t>Cir. 48/2018/TT-NHNN </a:t>
            </a:r>
            <a:r>
              <a:rPr lang="en-US" dirty="0"/>
              <a:t>(saving deposits</a:t>
            </a:r>
            <a:r>
              <a:rPr lang="en-US" dirty="0" smtClean="0"/>
              <a:t>)</a:t>
            </a:r>
          </a:p>
          <a:p>
            <a:r>
              <a:rPr lang="en-US" dirty="0" smtClean="0"/>
              <a:t>Cir. 49/2018/TT-NHNN </a:t>
            </a:r>
            <a:r>
              <a:rPr lang="en-US" dirty="0"/>
              <a:t>(term deposits</a:t>
            </a:r>
            <a:r>
              <a:rPr lang="en-US" dirty="0" smtClean="0"/>
              <a:t>)</a:t>
            </a:r>
          </a:p>
          <a:p>
            <a:r>
              <a:rPr lang="en-US" dirty="0"/>
              <a:t>Cir. 23/2014/TT-NHNN </a:t>
            </a:r>
            <a:r>
              <a:rPr lang="en-US" dirty="0" smtClean="0"/>
              <a:t>(on the opening &amp; use of payment accounts, as amended)</a:t>
            </a:r>
          </a:p>
          <a:p>
            <a:r>
              <a:rPr lang="en-US" dirty="0"/>
              <a:t>Cir. 04/2022/TT-NHNN (interest rate in case of premature withdrawal of deposits</a:t>
            </a:r>
            <a:r>
              <a:rPr lang="en-US" dirty="0" smtClean="0"/>
              <a:t>)</a:t>
            </a:r>
          </a:p>
          <a:p>
            <a:r>
              <a:rPr lang="en-US" dirty="0"/>
              <a:t>Cir. 01/2014/TT-NHNN </a:t>
            </a:r>
            <a:r>
              <a:rPr lang="en-US" dirty="0" smtClean="0"/>
              <a:t>(guiding the delivery</a:t>
            </a:r>
            <a:r>
              <a:rPr lang="en-US" dirty="0"/>
              <a:t>, receipt, preservation and transport of cash, </a:t>
            </a:r>
            <a:r>
              <a:rPr lang="en-US" dirty="0" smtClean="0"/>
              <a:t>precious assets </a:t>
            </a:r>
            <a:r>
              <a:rPr lang="en-US" dirty="0"/>
              <a:t>and valuable papers</a:t>
            </a:r>
            <a:r>
              <a:rPr lang="en-US" dirty="0" smtClean="0"/>
              <a:t>) (as amended)</a:t>
            </a:r>
          </a:p>
          <a:p>
            <a:r>
              <a:rPr lang="en-US" dirty="0" smtClean="0"/>
              <a:t>Cir. 22/2022/TT-NHNN on prudential ratios &amp; limits</a:t>
            </a:r>
          </a:p>
          <a:p>
            <a:r>
              <a:rPr lang="en-US" dirty="0" smtClean="0"/>
              <a:t>SBV’s Official Letters issued from time to time</a:t>
            </a:r>
            <a:endParaRPr lang="en-US" dirty="0"/>
          </a:p>
        </p:txBody>
      </p:sp>
    </p:spTree>
    <p:extLst>
      <p:ext uri="{BB962C8B-B14F-4D97-AF65-F5344CB8AC3E}">
        <p14:creationId xmlns:p14="http://schemas.microsoft.com/office/powerpoint/2010/main" val="10883181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2245</TotalTime>
  <Words>2692</Words>
  <Application>Microsoft Office PowerPoint</Application>
  <PresentationFormat>Widescreen</PresentationFormat>
  <Paragraphs>236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Garamond</vt:lpstr>
      <vt:lpstr>Times New Roman</vt:lpstr>
      <vt:lpstr>Wingdings</vt:lpstr>
      <vt:lpstr>Organic</vt:lpstr>
      <vt:lpstr>Banking &amp; Finance Law</vt:lpstr>
      <vt:lpstr>Internal regulations</vt:lpstr>
      <vt:lpstr>Independent audit (Cir 39/2011/TT-NHNN on independent audit of CI/FBB as amended by Cir 24/2021/TT-NHNN)</vt:lpstr>
      <vt:lpstr>Internal audit, internal control (Circular 13/2018/TT-NHNN dated 18/5/2018 on internal control system of CI/FBB, as amended by Circular 40/2018/TT-NHNN dated 28/12/2018) </vt:lpstr>
      <vt:lpstr>Internal audit, internal control (cont.)</vt:lpstr>
      <vt:lpstr>Special control (Circular No. 11/2019/TT-NHNN dated 02/8/2019 providing for special control over CIs/FBBs)</vt:lpstr>
      <vt:lpstr>Prudential ratios (LCI, Circular 22/2019/TT-NHNN dated 15/11/2019, amended by Circular 08/2020/TT-NHNN dated 14/8/2020 and Circular 26/2022/TT-NHNN dated 31/12/2022, Circular No. 41/2016/TT-NHNN dated 30/12/2016)</vt:lpstr>
      <vt:lpstr>Banking operations</vt:lpstr>
      <vt:lpstr>Deposit taking: receiving money from an organization or individual in form of demand or term deposit, savings deposit, issuing deposit certificates, bills or treasury bills, and other forms of receiving deposits on the principles of full payment of principals and interests to depositors under agreement</vt:lpstr>
      <vt:lpstr>Deposit taking (cont.)</vt:lpstr>
      <vt:lpstr>Questions</vt:lpstr>
      <vt:lpstr>Questions (cont.)</vt:lpstr>
      <vt:lpstr>Questions (cont.)</vt:lpstr>
      <vt:lpstr>Credit extension</vt:lpstr>
      <vt:lpstr>Lending</vt:lpstr>
      <vt:lpstr>Specific regulations</vt:lpstr>
      <vt:lpstr>Specific regulations (cont.)</vt:lpstr>
      <vt:lpstr>Permit/approval</vt:lpstr>
      <vt:lpstr>Permit/approval (cont.)</vt:lpstr>
      <vt:lpstr>Lending limits</vt:lpstr>
      <vt:lpstr>Borrowing limits</vt:lpstr>
      <vt:lpstr>Borrowing limits (cont.)</vt:lpstr>
      <vt:lpstr>Offshore borrowing purpose  What can do? (Art. 17, Cir 08)</vt:lpstr>
      <vt:lpstr>Offshore borrowing purpose (cont.) What can do? (Art. 14, Cir 08)</vt:lpstr>
      <vt:lpstr>Onshore borrowing purposes What can’t do? (Art. 8, Cir. 39 as amended)</vt:lpstr>
      <vt:lpstr>Onshore borrowing purposes What can’t do? (Art. 8, Cir. 39 as amended)</vt:lpstr>
      <vt:lpstr>Onshore borrowing purposes What can’t do? (Art. 8, Cir. 39 as amended)</vt:lpstr>
      <vt:lpstr>Case discussion</vt:lpstr>
      <vt:lpstr>Other notable issues</vt:lpstr>
      <vt:lpstr>Questions for discussions</vt:lpstr>
      <vt:lpstr>Questions for discussions (cont.)</vt:lpstr>
      <vt:lpstr>Discounting </vt:lpstr>
      <vt:lpstr>Financial leasing</vt:lpstr>
      <vt:lpstr>Factoring</vt:lpstr>
      <vt:lpstr>Bank guarantee</vt:lpstr>
      <vt:lpstr>Other credit extension operations</vt:lpstr>
      <vt:lpstr>Taking security in Vietnam</vt:lpstr>
      <vt:lpstr>Taking security in form of immovable property mortgage</vt:lpstr>
      <vt:lpstr>Security creation and perfection (1/3)</vt:lpstr>
      <vt:lpstr>Security creation and perfection (2/3)</vt:lpstr>
      <vt:lpstr>Security creation and perfection (3/3)</vt:lpstr>
      <vt:lpstr>Corporate guarantee (1/2)</vt:lpstr>
      <vt:lpstr>Corporate guarantee (2/2)</vt:lpstr>
      <vt:lpstr>Enforcement (Enforcement of a solvent borrower)</vt:lpstr>
      <vt:lpstr>Enforcement (Application of monies)</vt:lpstr>
      <vt:lpstr>Obstacles during the enforcement</vt:lpstr>
      <vt:lpstr>Obstacles during the enforcement (cont.)</vt:lpstr>
      <vt:lpstr>Via-account payment </vt:lpstr>
    </vt:vector>
  </TitlesOfParts>
  <Company>國泰世華銀行</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陳玉瑞－ Tran Ngoc Thuy</dc:creator>
  <cp:lastModifiedBy>陳玉瑞－ Tran Ngoc Thuy</cp:lastModifiedBy>
  <cp:revision>66</cp:revision>
  <cp:lastPrinted>2023-08-09T10:47:47Z</cp:lastPrinted>
  <dcterms:created xsi:type="dcterms:W3CDTF">2023-08-06T09:46:08Z</dcterms:created>
  <dcterms:modified xsi:type="dcterms:W3CDTF">2023-11-20T04:10:18Z</dcterms:modified>
</cp:coreProperties>
</file>