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9144000"/>
  <p:notesSz cx="6858000" cy="9144000"/>
  <p:embeddedFontLst>
    <p:embeddedFont>
      <p:font typeface="Constantia"/>
      <p:regular r:id="rId42"/>
      <p:bold r:id="rId43"/>
      <p:italic r:id="rId44"/>
      <p:boldItalic r:id="rId45"/>
    </p:embeddedFont>
    <p:embeddedFont>
      <p:font typeface="Noto Sans Symbols"/>
      <p:regular r:id="rId46"/>
      <p:bold r:id="rId47"/>
    </p:embeddedFont>
    <p:embeddedFont>
      <p:font typeface="Sorts Mill Goudy"/>
      <p:regular r:id="rId48"/>
      <p: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gD5IQwcUXLlydPU7j0gVHZ8xF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0E1F54-64BC-4DB1-B665-2E49AB67B3E6}">
  <a:tblStyle styleId="{FE0E1F54-64BC-4DB1-B665-2E49AB67B3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Constantia-regular.fntdata"/><Relationship Id="rId41" Type="http://schemas.openxmlformats.org/officeDocument/2006/relationships/slide" Target="slides/slide34.xml"/><Relationship Id="rId44" Type="http://schemas.openxmlformats.org/officeDocument/2006/relationships/font" Target="fonts/Constantia-italic.fntdata"/><Relationship Id="rId43" Type="http://schemas.openxmlformats.org/officeDocument/2006/relationships/font" Target="fonts/Constantia-bold.fntdata"/><Relationship Id="rId46" Type="http://schemas.openxmlformats.org/officeDocument/2006/relationships/font" Target="fonts/NotoSansSymbols-regular.fntdata"/><Relationship Id="rId45" Type="http://schemas.openxmlformats.org/officeDocument/2006/relationships/font" Target="fonts/Constanti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SortsMillGoudy-regular.fntdata"/><Relationship Id="rId47" Type="http://schemas.openxmlformats.org/officeDocument/2006/relationships/font" Target="fonts/NotoSansSymbols-bold.fntdata"/><Relationship Id="rId49" Type="http://schemas.openxmlformats.org/officeDocument/2006/relationships/font" Target="fonts/SortsMillGoud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46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/>
        </p:nvSpPr>
        <p:spPr>
          <a:xfrm>
            <a:off x="0" y="2133600"/>
            <a:ext cx="9144000" cy="1524000"/>
          </a:xfrm>
          <a:prstGeom prst="rect">
            <a:avLst/>
          </a:prstGeom>
          <a:solidFill>
            <a:srgbClr val="00006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/>
          <p:nvPr/>
        </p:nvSpPr>
        <p:spPr>
          <a:xfrm>
            <a:off x="533400" y="6096000"/>
            <a:ext cx="8610600" cy="457200"/>
          </a:xfrm>
          <a:prstGeom prst="rect">
            <a:avLst/>
          </a:prstGeom>
          <a:solidFill>
            <a:srgbClr val="00006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 txBox="1"/>
          <p:nvPr/>
        </p:nvSpPr>
        <p:spPr>
          <a:xfrm>
            <a:off x="5029200" y="6096000"/>
            <a:ext cx="411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INVESTMENTS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b="0" i="0" lang="en-US" sz="1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BODIE, KANE, MARCUS</a:t>
            </a:r>
            <a:endParaRPr/>
          </a:p>
        </p:txBody>
      </p:sp>
      <p:sp>
        <p:nvSpPr>
          <p:cNvPr id="13" name="Google Shape;1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5"/>
          <p:cNvSpPr txBox="1"/>
          <p:nvPr/>
        </p:nvSpPr>
        <p:spPr>
          <a:xfrm>
            <a:off x="4911725" y="6559550"/>
            <a:ext cx="41529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2011 by The McGraw-Hill Companies, Inc. All rights reserved.</a:t>
            </a:r>
            <a:endParaRPr/>
          </a:p>
        </p:txBody>
      </p:sp>
      <p:sp>
        <p:nvSpPr>
          <p:cNvPr id="16" name="Google Shape;16;p35"/>
          <p:cNvSpPr txBox="1"/>
          <p:nvPr/>
        </p:nvSpPr>
        <p:spPr>
          <a:xfrm>
            <a:off x="77787" y="6553200"/>
            <a:ext cx="12112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1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McGraw-Hill/Irwin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/>
        </p:nvSpPr>
        <p:spPr>
          <a:xfrm>
            <a:off x="0" y="304800"/>
            <a:ext cx="8305800" cy="1066800"/>
          </a:xfrm>
          <a:prstGeom prst="rect">
            <a:avLst/>
          </a:prstGeom>
          <a:solidFill>
            <a:srgbClr val="00006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7"/>
          <p:cNvSpPr txBox="1"/>
          <p:nvPr/>
        </p:nvSpPr>
        <p:spPr>
          <a:xfrm>
            <a:off x="533400" y="6248400"/>
            <a:ext cx="8610600" cy="457200"/>
          </a:xfrm>
          <a:prstGeom prst="rect">
            <a:avLst/>
          </a:prstGeom>
          <a:solidFill>
            <a:srgbClr val="00006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7"/>
          <p:cNvSpPr txBox="1"/>
          <p:nvPr/>
        </p:nvSpPr>
        <p:spPr>
          <a:xfrm>
            <a:off x="5029200" y="6248400"/>
            <a:ext cx="411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INVESTMENTS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0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b="0" i="0" lang="en-US" sz="1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BODIE, KANE, MARCUS</a:t>
            </a:r>
            <a:endParaRPr/>
          </a:p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ts Mill Goudy"/>
              <a:buNone/>
              <a:defRPr b="1" i="0" sz="1400" u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b="0" i="0" lang="en-US" sz="4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CHAPTER 6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Aversion and Capital Allocation to Risky Assets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4294967295" type="title"/>
          </p:nvPr>
        </p:nvSpPr>
        <p:spPr>
          <a:xfrm>
            <a:off x="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Estimating Risk Aversion</a:t>
            </a:r>
            <a:endParaRPr/>
          </a:p>
        </p:txBody>
      </p:sp>
      <p:sp>
        <p:nvSpPr>
          <p:cNvPr id="143" name="Google Shape;143;p10"/>
          <p:cNvSpPr txBox="1"/>
          <p:nvPr>
            <p:ph idx="4294967295" type="body"/>
          </p:nvPr>
        </p:nvSpPr>
        <p:spPr>
          <a:xfrm>
            <a:off x="914400" y="1676400"/>
            <a:ext cx="73152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questionnaires</a:t>
            </a:r>
            <a:endParaRPr/>
          </a:p>
          <a:p>
            <a:pPr indent="-1524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individuals’ decisions when confronted with risk</a:t>
            </a:r>
            <a:endParaRPr/>
          </a:p>
          <a:p>
            <a:pPr indent="-1524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how much people are willing to pay to avoid risk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7010400" y="26670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1"/>
          <p:cNvSpPr txBox="1"/>
          <p:nvPr>
            <p:ph idx="4294967295" type="title"/>
          </p:nvPr>
        </p:nvSpPr>
        <p:spPr>
          <a:xfrm>
            <a:off x="76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Capital Allocation Across Risky and Risk-Free Portfolios </a:t>
            </a:r>
            <a:endParaRPr/>
          </a:p>
        </p:txBody>
      </p:sp>
      <p:sp>
        <p:nvSpPr>
          <p:cNvPr id="150" name="Google Shape;150;p11"/>
          <p:cNvSpPr txBox="1"/>
          <p:nvPr>
            <p:ph idx="4294967295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Allocation:</a:t>
            </a:r>
            <a:endParaRPr/>
          </a:p>
        </p:txBody>
      </p:sp>
      <p:sp>
        <p:nvSpPr>
          <p:cNvPr id="151" name="Google Shape;151;p11"/>
          <p:cNvSpPr txBox="1"/>
          <p:nvPr>
            <p:ph idx="4294967295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very important part of portfolio construction.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choice among broad asset classes.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>
            <p:ph idx="4294967295" type="body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Controlling Risk:</a:t>
            </a:r>
            <a:endParaRPr/>
          </a:p>
        </p:txBody>
      </p:sp>
      <p:sp>
        <p:nvSpPr>
          <p:cNvPr id="153" name="Google Shape;153;p11"/>
          <p:cNvSpPr txBox="1"/>
          <p:nvPr>
            <p:ph idx="4294967295" type="body"/>
          </p:nvPr>
        </p:nvSpPr>
        <p:spPr>
          <a:xfrm>
            <a:off x="4645025" y="2362200"/>
            <a:ext cx="4041775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way: Manipulate the fraction of the portfolio invested in risk-free assets versus the portion invested in the risky assets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"/>
          <p:cNvSpPr txBox="1"/>
          <p:nvPr>
            <p:ph idx="4294967295" type="title"/>
          </p:nvPr>
        </p:nvSpPr>
        <p:spPr>
          <a:xfrm>
            <a:off x="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Basic Asset Allocation</a:t>
            </a:r>
            <a:endParaRPr/>
          </a:p>
        </p:txBody>
      </p:sp>
      <p:graphicFrame>
        <p:nvGraphicFramePr>
          <p:cNvPr id="160" name="Google Shape;160;p12"/>
          <p:cNvGraphicFramePr/>
          <p:nvPr/>
        </p:nvGraphicFramePr>
        <p:xfrm>
          <a:off x="838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{FE0E1F54-64BC-4DB1-B665-2E49AB67B3E6}</a:tableStyleId>
              </a:tblPr>
              <a:tblGrid>
                <a:gridCol w="4038600"/>
                <a:gridCol w="3352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Market 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$300,000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Risk-free money market fund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$90,000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$113,400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Bonds (long-term)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$96,600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risk assets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191000"/>
            <a:ext cx="3733800" cy="111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4191000"/>
            <a:ext cx="360203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tantia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Basic Asset Allocation</a:t>
            </a:r>
            <a:endParaRPr/>
          </a:p>
        </p:txBody>
      </p:sp>
      <p:sp>
        <p:nvSpPr>
          <p:cNvPr id="169" name="Google Shape;169;p13"/>
          <p:cNvSpPr txBox="1"/>
          <p:nvPr>
            <p:ph idx="4294967295" type="body"/>
          </p:nvPr>
        </p:nvSpPr>
        <p:spPr>
          <a:xfrm>
            <a:off x="685800" y="1600200"/>
            <a:ext cx="769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weight of the risky portfolio, P, in the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portfolio; (1-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weight of risk-free assets: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00400"/>
            <a:ext cx="2438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124200"/>
            <a:ext cx="2794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4572000"/>
            <a:ext cx="271621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4495800"/>
            <a:ext cx="25019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4294967295" type="title"/>
          </p:nvPr>
        </p:nvSpPr>
        <p:spPr>
          <a:xfrm>
            <a:off x="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Risk-Free Asset</a:t>
            </a:r>
            <a:endParaRPr/>
          </a:p>
        </p:txBody>
      </p:sp>
      <p:sp>
        <p:nvSpPr>
          <p:cNvPr id="180" name="Google Shape;180;p14"/>
          <p:cNvSpPr txBox="1"/>
          <p:nvPr>
            <p:ph idx="4294967295" type="body"/>
          </p:nvPr>
        </p:nvSpPr>
        <p:spPr>
          <a:xfrm>
            <a:off x="914400" y="1371600"/>
            <a:ext cx="73152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government can issue default-free bonds.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in real terms only if price indexed and maturity equal to investor’s holding period.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T-bills viewed as “the” risk-free asset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market funds also considered risk-free in practice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6.3 Spread Between 3-Month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CD and T-bill Rates </a:t>
            </a:r>
            <a:endParaRPr/>
          </a:p>
        </p:txBody>
      </p:sp>
      <p:pic>
        <p:nvPicPr>
          <p:cNvPr descr="6.3.bmp" id="187" name="Google Shape;187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09700"/>
            <a:ext cx="6705600" cy="479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6"/>
          <p:cNvSpPr txBox="1"/>
          <p:nvPr>
            <p:ph idx="4294967295" type="body"/>
          </p:nvPr>
        </p:nvSpPr>
        <p:spPr>
          <a:xfrm>
            <a:off x="533400" y="1646237"/>
            <a:ext cx="76962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possible to create a complete portfolio by splitting investment funds between safe and risky assets.</a:t>
            </a:r>
            <a:endParaRPr/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y=portion allocated to the risky portfolio, 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(1-y)=portion to be invested in risk-free asset, F.</a:t>
            </a:r>
            <a:endParaRPr/>
          </a:p>
        </p:txBody>
      </p:sp>
      <p:sp>
        <p:nvSpPr>
          <p:cNvPr id="194" name="Google Shape;194;p16"/>
          <p:cNvSpPr txBox="1"/>
          <p:nvPr>
            <p:ph idx="4294967295" type="title"/>
          </p:nvPr>
        </p:nvSpPr>
        <p:spPr>
          <a:xfrm>
            <a:off x="76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Portfolios of One Risky Asset and a Risk-Free Asset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1143000" y="2057400"/>
            <a:ext cx="6486525" cy="3000375"/>
            <a:chOff x="710" y="1248"/>
            <a:chExt cx="4426" cy="1890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762" y="1248"/>
              <a:ext cx="1116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7%</a:t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3119" y="1277"/>
              <a:ext cx="1238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Noto Sans Symbols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rf 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0%</a:t>
              </a:r>
              <a:endParaRPr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10" y="1968"/>
              <a:ext cx="1722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E(r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15%</a:t>
              </a:r>
              <a:endParaRPr/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3087" y="1983"/>
              <a:ext cx="1373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Noto Sans Symbols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22%</a:t>
              </a:r>
              <a:endParaRPr/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762" y="2736"/>
              <a:ext cx="1480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% in </a:t>
              </a: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3154" y="2736"/>
              <a:ext cx="1982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1-y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% in </a:t>
              </a: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207" name="Google Shape;207;p17"/>
          <p:cNvSpPr txBox="1"/>
          <p:nvPr>
            <p:ph idx="4294967295" type="title"/>
          </p:nvPr>
        </p:nvSpPr>
        <p:spPr>
          <a:xfrm>
            <a:off x="76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Example Using Chapter 6.4 Numbers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8"/>
          <p:cNvSpPr txBox="1"/>
          <p:nvPr>
            <p:ph idx="4294967295" type="title"/>
          </p:nvPr>
        </p:nvSpPr>
        <p:spPr>
          <a:xfrm>
            <a:off x="0" y="514350"/>
            <a:ext cx="83058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tantia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Example (Ctd.)</a:t>
            </a:r>
            <a:endParaRPr/>
          </a:p>
        </p:txBody>
      </p:sp>
      <p:sp>
        <p:nvSpPr>
          <p:cNvPr id="214" name="Google Shape;214;p18"/>
          <p:cNvSpPr txBox="1"/>
          <p:nvPr>
            <p:ph idx="4294967295" type="body"/>
          </p:nvPr>
        </p:nvSpPr>
        <p:spPr>
          <a:xfrm>
            <a:off x="457200" y="1435100"/>
            <a:ext cx="3276600" cy="4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expected return on the complete portfolio is the risk-free rate plus the weight of P times the risk premium of 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362200"/>
            <a:ext cx="4760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157662"/>
            <a:ext cx="4114800" cy="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9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Example (Ctd.)</a:t>
            </a:r>
            <a:endParaRPr/>
          </a:p>
        </p:txBody>
      </p:sp>
      <p:sp>
        <p:nvSpPr>
          <p:cNvPr id="223" name="Google Shape;223;p19"/>
          <p:cNvSpPr txBox="1"/>
          <p:nvPr>
            <p:ph idx="4294967295" type="body"/>
          </p:nvPr>
        </p:nvSpPr>
        <p:spPr>
          <a:xfrm>
            <a:off x="685800" y="1600200"/>
            <a:ext cx="7772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risk of the complete portfolio is the weight of P times the risk of P: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886200"/>
            <a:ext cx="3013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Allocation to Risky Assets</a:t>
            </a:r>
            <a:endParaRPr/>
          </a:p>
        </p:txBody>
      </p:sp>
      <p:sp>
        <p:nvSpPr>
          <p:cNvPr id="82" name="Google Shape;82;p2"/>
          <p:cNvSpPr txBox="1"/>
          <p:nvPr>
            <p:ph idx="4294967295" type="body"/>
          </p:nvPr>
        </p:nvSpPr>
        <p:spPr>
          <a:xfrm>
            <a:off x="838200" y="1981200"/>
            <a:ext cx="7315200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Investors will avoid risk unless there is a reward.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utility model gives the optimal allocation between a risky portfolio and a risk-free asset.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0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Example (Ctd.)</a:t>
            </a:r>
            <a:endParaRPr/>
          </a:p>
        </p:txBody>
      </p:sp>
      <p:sp>
        <p:nvSpPr>
          <p:cNvPr id="231" name="Google Shape;231;p20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Rearrange and substitute y=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631983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886200"/>
            <a:ext cx="37147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/>
          <p:nvPr>
            <p:ph idx="4294967295" type="title"/>
          </p:nvPr>
        </p:nvSpPr>
        <p:spPr>
          <a:xfrm>
            <a:off x="76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tantia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6.4 The Investment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Opportunity Set </a:t>
            </a:r>
            <a:endParaRPr/>
          </a:p>
        </p:txBody>
      </p:sp>
      <p:pic>
        <p:nvPicPr>
          <p:cNvPr descr="6.4.bmp" id="240" name="Google Shape;240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27162"/>
            <a:ext cx="5638800" cy="474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2"/>
          <p:cNvSpPr txBox="1"/>
          <p:nvPr>
            <p:ph idx="4294967295" type="body"/>
          </p:nvPr>
        </p:nvSpPr>
        <p:spPr>
          <a:xfrm>
            <a:off x="914400" y="1676400"/>
            <a:ext cx="70866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 at 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=7% and borrow at 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=9%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 range slope = 8/22 = 0.36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Borrowing range slope = 6/22 = 0.27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 kinks at P</a:t>
            </a:r>
            <a:endParaRPr/>
          </a:p>
        </p:txBody>
      </p:sp>
      <p:sp>
        <p:nvSpPr>
          <p:cNvPr id="247" name="Google Shape;247;p22"/>
          <p:cNvSpPr txBox="1"/>
          <p:nvPr>
            <p:ph idx="4294967295" type="title"/>
          </p:nvPr>
        </p:nvSpPr>
        <p:spPr>
          <a:xfrm>
            <a:off x="76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Capital Allocation Line with Leverage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3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6.5 The Opportunity Set with Differential Borrowing and Lending Rates</a:t>
            </a:r>
            <a:endParaRPr/>
          </a:p>
        </p:txBody>
      </p:sp>
      <p:pic>
        <p:nvPicPr>
          <p:cNvPr descr="6.5.bmp" id="254" name="Google Shape;254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587" y="1470025"/>
            <a:ext cx="5840412" cy="473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4"/>
          <p:cNvSpPr txBox="1"/>
          <p:nvPr>
            <p:ph idx="4294967295" type="title"/>
          </p:nvPr>
        </p:nvSpPr>
        <p:spPr>
          <a:xfrm>
            <a:off x="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Risk Tolerance and Asset Allocation</a:t>
            </a:r>
            <a:endParaRPr/>
          </a:p>
        </p:txBody>
      </p:sp>
      <p:sp>
        <p:nvSpPr>
          <p:cNvPr id="261" name="Google Shape;261;p24"/>
          <p:cNvSpPr txBox="1"/>
          <p:nvPr>
            <p:ph idx="4294967295" type="body"/>
          </p:nvPr>
        </p:nvSpPr>
        <p:spPr>
          <a:xfrm>
            <a:off x="609600" y="1570037"/>
            <a:ext cx="76200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investor must choose one optimal portfolio,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set of feasible choices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return of the complete portfolio:</a:t>
            </a:r>
            <a:endParaRPr/>
          </a:p>
          <a:p>
            <a:pPr indent="-952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Variance: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328987"/>
            <a:ext cx="914400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922712"/>
            <a:ext cx="4191000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5205412"/>
            <a:ext cx="2057400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5"/>
          <p:cNvSpPr txBox="1"/>
          <p:nvPr>
            <p:ph idx="4294967295" type="title"/>
          </p:nvPr>
        </p:nvSpPr>
        <p:spPr>
          <a:xfrm>
            <a:off x="76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nstantia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Table 6.4 Utility Levels for Various Positions in Risky Assets (y) for an Investor with Risk Aversion A = 4</a:t>
            </a:r>
            <a:endParaRPr/>
          </a:p>
        </p:txBody>
      </p:sp>
      <p:pic>
        <p:nvPicPr>
          <p:cNvPr descr="t6.4.bmp" id="271" name="Google Shape;271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30337"/>
            <a:ext cx="8839200" cy="477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6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6.6 Utility as a Function of Allocation to the Risky Asset, y</a:t>
            </a:r>
            <a:endParaRPr/>
          </a:p>
        </p:txBody>
      </p:sp>
      <p:pic>
        <p:nvPicPr>
          <p:cNvPr id="278" name="Google Shape;278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30362"/>
            <a:ext cx="6858000" cy="446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7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Table 6.5 Spreadsheet Calculations of Indifference Curves</a:t>
            </a:r>
            <a:endParaRPr/>
          </a:p>
        </p:txBody>
      </p:sp>
      <p:pic>
        <p:nvPicPr>
          <p:cNvPr descr="t6.5.bmp" id="285" name="Google Shape;285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" y="1611312"/>
            <a:ext cx="7419975" cy="45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8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6.7 Indifference Curves for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 = .05 and U = .09 with A = 2 and A = 4 </a:t>
            </a:r>
            <a:endParaRPr/>
          </a:p>
        </p:txBody>
      </p:sp>
      <p:pic>
        <p:nvPicPr>
          <p:cNvPr descr="6.7.bmp" id="292" name="Google Shape;292;p2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1600200"/>
            <a:ext cx="481965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9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Figure 6.8 Finding the Optimal Complete Portfolio Using Indifference Curves </a:t>
            </a:r>
            <a:endParaRPr/>
          </a:p>
        </p:txBody>
      </p:sp>
      <p:pic>
        <p:nvPicPr>
          <p:cNvPr descr="6.8.bmp" id="299" name="Google Shape;299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1600200"/>
            <a:ext cx="56864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"/>
          <p:cNvSpPr txBox="1"/>
          <p:nvPr>
            <p:ph idx="4294967295" type="title"/>
          </p:nvPr>
        </p:nvSpPr>
        <p:spPr>
          <a:xfrm>
            <a:off x="76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tantia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Risk and Risk Aversion</a:t>
            </a:r>
            <a:endParaRPr/>
          </a:p>
        </p:txBody>
      </p:sp>
      <p:sp>
        <p:nvSpPr>
          <p:cNvPr id="89" name="Google Shape;89;p3"/>
          <p:cNvSpPr txBox="1"/>
          <p:nvPr>
            <p:ph idx="4294967295" type="body"/>
          </p:nvPr>
        </p:nvSpPr>
        <p:spPr>
          <a:xfrm>
            <a:off x="838200" y="1524000"/>
            <a:ext cx="7391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Speculation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considerable risk for a commensurate gain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have heterogeneous expectations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0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Table 6.6 Expected Returns on Four Indifference Curves and the CAL</a:t>
            </a:r>
            <a:endParaRPr/>
          </a:p>
        </p:txBody>
      </p:sp>
      <p:pic>
        <p:nvPicPr>
          <p:cNvPr descr="t6.6.bmp" id="306" name="Google Shape;306;p3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74850"/>
            <a:ext cx="8229600" cy="37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1"/>
          <p:cNvSpPr txBox="1"/>
          <p:nvPr>
            <p:ph idx="4294967295" type="title"/>
          </p:nvPr>
        </p:nvSpPr>
        <p:spPr>
          <a:xfrm>
            <a:off x="76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tantia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Passive Strategies: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Capital Market Line</a:t>
            </a:r>
            <a:endParaRPr/>
          </a:p>
        </p:txBody>
      </p:sp>
      <p:sp>
        <p:nvSpPr>
          <p:cNvPr id="313" name="Google Shape;313;p31"/>
          <p:cNvSpPr txBox="1"/>
          <p:nvPr>
            <p:ph idx="4294967295" type="body"/>
          </p:nvPr>
        </p:nvSpPr>
        <p:spPr>
          <a:xfrm>
            <a:off x="762000" y="1676400"/>
            <a:ext cx="74676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passive strategy avoids any direct or indirect security analysis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Supply and demand forces may make such a strategy a reasonable choice for many investors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2"/>
          <p:cNvSpPr txBox="1"/>
          <p:nvPr>
            <p:ph idx="4294967295" type="title"/>
          </p:nvPr>
        </p:nvSpPr>
        <p:spPr>
          <a:xfrm>
            <a:off x="762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Passive Strategies: 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Capital Market Line</a:t>
            </a:r>
            <a:endParaRPr/>
          </a:p>
        </p:txBody>
      </p:sp>
      <p:sp>
        <p:nvSpPr>
          <p:cNvPr id="320" name="Google Shape;320;p32"/>
          <p:cNvSpPr txBox="1"/>
          <p:nvPr>
            <p:ph idx="4294967295" type="body"/>
          </p:nvPr>
        </p:nvSpPr>
        <p:spPr>
          <a:xfrm>
            <a:off x="457200" y="1601787"/>
            <a:ext cx="7772400" cy="36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natural candidate for a passively held risky asset would be a well-diversified portfolio of common stocks such as the S&amp;P 500.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capital market line (CML) is the capital allocation line formed from 1-month T-bills and a broad index of common stocks (e.g. the S&amp;P 500).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3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Passive Strategies: 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Capital Market Line</a:t>
            </a:r>
            <a:endParaRPr/>
          </a:p>
        </p:txBody>
      </p:sp>
      <p:sp>
        <p:nvSpPr>
          <p:cNvPr id="327" name="Google Shape;327;p33"/>
          <p:cNvSpPr txBox="1"/>
          <p:nvPr>
            <p:ph idx="4294967295" type="body"/>
          </p:nvPr>
        </p:nvSpPr>
        <p:spPr>
          <a:xfrm>
            <a:off x="762000" y="1828800"/>
            <a:ext cx="7924800" cy="429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CML is given by a strategy that involves investment in two passive portfolios: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virtually risk-free short-term T-bills (or a money market fund)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fund of common stocks that mimics a broad market index.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4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tantia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Passive Strategies: 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The Capital Market Line</a:t>
            </a:r>
            <a:endParaRPr/>
          </a:p>
        </p:txBody>
      </p:sp>
      <p:sp>
        <p:nvSpPr>
          <p:cNvPr id="334" name="Google Shape;334;p34"/>
          <p:cNvSpPr txBox="1"/>
          <p:nvPr>
            <p:ph idx="4294967295" type="body"/>
          </p:nvPr>
        </p:nvSpPr>
        <p:spPr>
          <a:xfrm>
            <a:off x="762000" y="2209800"/>
            <a:ext cx="79248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1926 to 2009, the passive risky portfolio offered an average risk premium of 7.9% with a standard deviation of 20.8%, resulting in a reward-to-volatility ratio of .38.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"/>
          <p:cNvSpPr txBox="1"/>
          <p:nvPr>
            <p:ph idx="4294967295" type="title"/>
          </p:nvPr>
        </p:nvSpPr>
        <p:spPr>
          <a:xfrm>
            <a:off x="7620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Risk and Risk Aversion</a:t>
            </a:r>
            <a:endParaRPr/>
          </a:p>
        </p:txBody>
      </p:sp>
      <p:sp>
        <p:nvSpPr>
          <p:cNvPr id="96" name="Google Shape;96;p4"/>
          <p:cNvSpPr txBox="1"/>
          <p:nvPr>
            <p:ph idx="4294967295" type="body"/>
          </p:nvPr>
        </p:nvSpPr>
        <p:spPr>
          <a:xfrm>
            <a:off x="838200" y="16764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 or wager on an uncertain outcome for enjoyment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assign the same probabilities to the possible outcomes</a:t>
            </a:r>
            <a:endParaRPr/>
          </a:p>
          <a:p>
            <a:pPr indent="-381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"/>
          <p:cNvSpPr txBox="1"/>
          <p:nvPr>
            <p:ph idx="4294967295" type="title"/>
          </p:nvPr>
        </p:nvSpPr>
        <p:spPr>
          <a:xfrm>
            <a:off x="0" y="3810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Risk Aversion and Utility Values</a:t>
            </a:r>
            <a:endParaRPr/>
          </a:p>
        </p:txBody>
      </p:sp>
      <p:sp>
        <p:nvSpPr>
          <p:cNvPr id="103" name="Google Shape;103;p5"/>
          <p:cNvSpPr txBox="1"/>
          <p:nvPr>
            <p:ph idx="4294967295" type="body"/>
          </p:nvPr>
        </p:nvSpPr>
        <p:spPr>
          <a:xfrm>
            <a:off x="762000" y="1371600"/>
            <a:ext cx="74676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Investors are willing to consider: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assets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speculative positions with positive risk premiums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attractiveness increases with expected return and decreases with risk.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return increases with risk? Ex: CAPM</a:t>
            </a:r>
            <a:endParaRPr/>
          </a:p>
          <a:p>
            <a:pPr indent="-1524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6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tantia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Table 6.1 Available Risky Portfolios (Risk-free Rate = 5%)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990600" y="5149850"/>
            <a:ext cx="7010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portfolio receives a utility score to assess the investor’s risk/return trade off</a:t>
            </a:r>
            <a:endParaRPr/>
          </a:p>
        </p:txBody>
      </p:sp>
      <p:pic>
        <p:nvPicPr>
          <p:cNvPr descr="t6.1.bmp" id="111" name="Google Shape;111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62200"/>
            <a:ext cx="91440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Utility Function</a:t>
            </a:r>
            <a:endParaRPr/>
          </a:p>
        </p:txBody>
      </p:sp>
      <p:sp>
        <p:nvSpPr>
          <p:cNvPr id="118" name="Google Shape;118;p7"/>
          <p:cNvSpPr txBox="1"/>
          <p:nvPr>
            <p:ph idx="4294967295" type="body"/>
          </p:nvPr>
        </p:nvSpPr>
        <p:spPr>
          <a:xfrm>
            <a:off x="685800" y="1600200"/>
            <a:ext cx="3810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utility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( r )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expected return on the asset or portfolio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coefficient of risk aversion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30000" i="0" lang="en-US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variance of returns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½ = a scaling factor</a:t>
            </a:r>
            <a:endParaRPr/>
          </a:p>
        </p:txBody>
      </p:sp>
      <p:sp>
        <p:nvSpPr>
          <p:cNvPr id="119" name="Google Shape;119;p7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667000"/>
            <a:ext cx="3733800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4294967295" type="title"/>
          </p:nvPr>
        </p:nvSpPr>
        <p:spPr>
          <a:xfrm>
            <a:off x="76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tantia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Table 6.2 Utility Scores of Alternative Portfolios for Investors with Varying Degree of Risk Aversion</a:t>
            </a:r>
            <a:endParaRPr/>
          </a:p>
        </p:txBody>
      </p:sp>
      <p:pic>
        <p:nvPicPr>
          <p:cNvPr descr="t6.2.bmp" id="127" name="Google Shape;127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8400"/>
            <a:ext cx="9144000" cy="25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A777"/>
            </a:gs>
            <a:gs pos="50000">
              <a:schemeClr val="lt1"/>
            </a:gs>
            <a:gs pos="100000">
              <a:srgbClr val="CBA777"/>
            </a:gs>
          </a:gsLst>
          <a:lin ang="54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7010400" y="381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9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onstantia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Mean-Variance (M-V) Criterion</a:t>
            </a:r>
            <a:endParaRPr/>
          </a:p>
        </p:txBody>
      </p:sp>
      <p:sp>
        <p:nvSpPr>
          <p:cNvPr id="134" name="Google Shape;134;p9"/>
          <p:cNvSpPr txBox="1"/>
          <p:nvPr>
            <p:ph idx="4294967295" type="body"/>
          </p:nvPr>
        </p:nvSpPr>
        <p:spPr>
          <a:xfrm>
            <a:off x="762000" y="1600200"/>
            <a:ext cx="7924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A dominates portfolio B if: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438400"/>
            <a:ext cx="3429000" cy="83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419600"/>
            <a:ext cx="2438400" cy="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eTemplate">
  <a:themeElements>
    <a:clrScheme name="9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9eTemplate">
  <a:themeElements>
    <a:clrScheme name="9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2004-10-03T21:09:17Z</dcterms:created>
  <dc:creator>Sue</dc:creator>
</cp:coreProperties>
</file>