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9" r:id="rId2"/>
    <p:sldId id="280" r:id="rId3"/>
    <p:sldId id="278" r:id="rId4"/>
    <p:sldId id="277" r:id="rId5"/>
    <p:sldId id="281" r:id="rId6"/>
    <p:sldId id="260" r:id="rId7"/>
    <p:sldId id="263" r:id="rId8"/>
    <p:sldId id="300" r:id="rId9"/>
    <p:sldId id="265" r:id="rId10"/>
    <p:sldId id="266" r:id="rId11"/>
    <p:sldId id="270" r:id="rId12"/>
    <p:sldId id="271" r:id="rId13"/>
    <p:sldId id="272" r:id="rId14"/>
    <p:sldId id="275" r:id="rId15"/>
    <p:sldId id="298" r:id="rId16"/>
    <p:sldId id="301" r:id="rId17"/>
    <p:sldId id="276" r:id="rId18"/>
    <p:sldId id="269" r:id="rId19"/>
    <p:sldId id="290" r:id="rId20"/>
    <p:sldId id="287" r:id="rId21"/>
    <p:sldId id="302" r:id="rId22"/>
    <p:sldId id="291" r:id="rId23"/>
    <p:sldId id="294" r:id="rId24"/>
    <p:sldId id="295" r:id="rId25"/>
    <p:sldId id="296" r:id="rId26"/>
    <p:sldId id="289" r:id="rId27"/>
    <p:sldId id="305" r:id="rId28"/>
    <p:sldId id="288" r:id="rId29"/>
    <p:sldId id="297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5033" autoAdjust="0"/>
  </p:normalViewPr>
  <p:slideViewPr>
    <p:cSldViewPr>
      <p:cViewPr varScale="1">
        <p:scale>
          <a:sx n="82" d="100"/>
          <a:sy n="82" d="100"/>
        </p:scale>
        <p:origin x="14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7B4E3-34BD-4849-B777-01772C02A4FC}" type="doc">
      <dgm:prSet loTypeId="urn:microsoft.com/office/officeart/2005/8/layout/vList5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A487EE0-86E5-4F54-8411-692780A870E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Balance Sheet</a:t>
          </a:r>
          <a:endParaRPr lang="en-US" dirty="0"/>
        </a:p>
      </dgm:t>
    </dgm:pt>
    <dgm:pt modelId="{93E22DC7-3B37-4820-AE07-8CE24E3B0543}" type="parTrans" cxnId="{5DF3FD3C-8B84-4B6E-BA49-AD7F9B48CF4E}">
      <dgm:prSet/>
      <dgm:spPr/>
      <dgm:t>
        <a:bodyPr/>
        <a:lstStyle/>
        <a:p>
          <a:endParaRPr lang="en-US"/>
        </a:p>
      </dgm:t>
    </dgm:pt>
    <dgm:pt modelId="{CB30FE2B-0692-441E-A65E-43760090CC10}" type="sibTrans" cxnId="{5DF3FD3C-8B84-4B6E-BA49-AD7F9B48CF4E}">
      <dgm:prSet/>
      <dgm:spPr/>
      <dgm:t>
        <a:bodyPr/>
        <a:lstStyle/>
        <a:p>
          <a:endParaRPr lang="en-US"/>
        </a:p>
      </dgm:t>
    </dgm:pt>
    <dgm:pt modelId="{7DAFBB1B-8C6D-46D7-B458-C4C92943FC91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Income Statement</a:t>
          </a:r>
          <a:endParaRPr lang="en-US" dirty="0"/>
        </a:p>
      </dgm:t>
    </dgm:pt>
    <dgm:pt modelId="{48A2F1B0-4C09-4752-8AB5-D0FF9FDE2C2D}" type="parTrans" cxnId="{68099967-F4D5-4CA8-8D51-B0D94308E17D}">
      <dgm:prSet/>
      <dgm:spPr/>
      <dgm:t>
        <a:bodyPr/>
        <a:lstStyle/>
        <a:p>
          <a:endParaRPr lang="en-US"/>
        </a:p>
      </dgm:t>
    </dgm:pt>
    <dgm:pt modelId="{EE701A7A-39AD-476A-9EB0-E8829FC78CB9}" type="sibTrans" cxnId="{68099967-F4D5-4CA8-8D51-B0D94308E17D}">
      <dgm:prSet/>
      <dgm:spPr/>
      <dgm:t>
        <a:bodyPr/>
        <a:lstStyle/>
        <a:p>
          <a:endParaRPr lang="en-US"/>
        </a:p>
      </dgm:t>
    </dgm:pt>
    <dgm:pt modelId="{A1D513F6-71F7-4973-A514-84377ED0F4A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Statement of Cash Flows</a:t>
          </a:r>
          <a:endParaRPr lang="en-US" dirty="0"/>
        </a:p>
      </dgm:t>
    </dgm:pt>
    <dgm:pt modelId="{3C3B31B7-D70C-40C7-BBCD-02ECDDC783EC}" type="parTrans" cxnId="{8E93E80A-FA0E-48EA-AB0B-42ED08CD8AA9}">
      <dgm:prSet/>
      <dgm:spPr/>
      <dgm:t>
        <a:bodyPr/>
        <a:lstStyle/>
        <a:p>
          <a:endParaRPr lang="en-US"/>
        </a:p>
      </dgm:t>
    </dgm:pt>
    <dgm:pt modelId="{E05181D5-E9D5-41A2-97DF-A5528F7E8CB0}" type="sibTrans" cxnId="{8E93E80A-FA0E-48EA-AB0B-42ED08CD8AA9}">
      <dgm:prSet/>
      <dgm:spPr/>
      <dgm:t>
        <a:bodyPr/>
        <a:lstStyle/>
        <a:p>
          <a:endParaRPr lang="en-US"/>
        </a:p>
      </dgm:t>
    </dgm:pt>
    <dgm:pt modelId="{CABBA5C3-B399-4207-A10E-F927F6E80FD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Statement of Shareholders’ Equity</a:t>
          </a:r>
          <a:endParaRPr lang="en-US" dirty="0"/>
        </a:p>
      </dgm:t>
    </dgm:pt>
    <dgm:pt modelId="{E31D469F-DD5F-4937-91B9-5AE495A17B05}" type="sibTrans" cxnId="{06010872-BCF6-46EC-943C-013DED074423}">
      <dgm:prSet/>
      <dgm:spPr/>
      <dgm:t>
        <a:bodyPr/>
        <a:lstStyle/>
        <a:p>
          <a:endParaRPr lang="en-US"/>
        </a:p>
      </dgm:t>
    </dgm:pt>
    <dgm:pt modelId="{B6BA4534-2FA0-4592-BC9A-C671D3ED124F}" type="parTrans" cxnId="{06010872-BCF6-46EC-943C-013DED074423}">
      <dgm:prSet/>
      <dgm:spPr/>
      <dgm:t>
        <a:bodyPr/>
        <a:lstStyle/>
        <a:p>
          <a:endParaRPr lang="en-US"/>
        </a:p>
      </dgm:t>
    </dgm:pt>
    <dgm:pt modelId="{33B16B92-9023-453C-ACE1-CB94398125F4}" type="pres">
      <dgm:prSet presAssocID="{A597B4E3-34BD-4849-B777-01772C02A4FC}" presName="Name0" presStyleCnt="0">
        <dgm:presLayoutVars>
          <dgm:dir/>
          <dgm:animLvl val="lvl"/>
          <dgm:resizeHandles val="exact"/>
        </dgm:presLayoutVars>
      </dgm:prSet>
      <dgm:spPr/>
    </dgm:pt>
    <dgm:pt modelId="{84381586-0D64-4824-86F4-014D763DA717}" type="pres">
      <dgm:prSet presAssocID="{CA487EE0-86E5-4F54-8411-692780A870E8}" presName="linNode" presStyleCnt="0"/>
      <dgm:spPr/>
    </dgm:pt>
    <dgm:pt modelId="{33A28F8E-D2B5-4198-A47E-C69887DB9E10}" type="pres">
      <dgm:prSet presAssocID="{CA487EE0-86E5-4F54-8411-692780A870E8}" presName="parentText" presStyleLbl="node1" presStyleIdx="0" presStyleCnt="4" custScaleX="277778">
        <dgm:presLayoutVars>
          <dgm:chMax val="1"/>
          <dgm:bulletEnabled val="1"/>
        </dgm:presLayoutVars>
      </dgm:prSet>
      <dgm:spPr/>
    </dgm:pt>
    <dgm:pt modelId="{0F63A0B1-4AF6-46A0-A497-F44E995B3307}" type="pres">
      <dgm:prSet presAssocID="{CB30FE2B-0692-441E-A65E-43760090CC10}" presName="sp" presStyleCnt="0"/>
      <dgm:spPr/>
    </dgm:pt>
    <dgm:pt modelId="{C0749FCD-B5C2-45D9-8DB8-1D1AFB5A0A70}" type="pres">
      <dgm:prSet presAssocID="{7DAFBB1B-8C6D-46D7-B458-C4C92943FC91}" presName="linNode" presStyleCnt="0"/>
      <dgm:spPr/>
    </dgm:pt>
    <dgm:pt modelId="{2B56A14E-44C2-4AF6-A160-FBCCBD10244E}" type="pres">
      <dgm:prSet presAssocID="{7DAFBB1B-8C6D-46D7-B458-C4C92943FC91}" presName="parentText" presStyleLbl="node1" presStyleIdx="1" presStyleCnt="4" custScaleX="277778">
        <dgm:presLayoutVars>
          <dgm:chMax val="1"/>
          <dgm:bulletEnabled val="1"/>
        </dgm:presLayoutVars>
      </dgm:prSet>
      <dgm:spPr/>
    </dgm:pt>
    <dgm:pt modelId="{EB2CDFB7-3F3D-4851-B398-07AD3D308A78}" type="pres">
      <dgm:prSet presAssocID="{EE701A7A-39AD-476A-9EB0-E8829FC78CB9}" presName="sp" presStyleCnt="0"/>
      <dgm:spPr/>
    </dgm:pt>
    <dgm:pt modelId="{11228CCD-0C9E-4063-A7DE-8210F02DA981}" type="pres">
      <dgm:prSet presAssocID="{CABBA5C3-B399-4207-A10E-F927F6E80FDE}" presName="linNode" presStyleCnt="0"/>
      <dgm:spPr/>
    </dgm:pt>
    <dgm:pt modelId="{B3C23318-9857-4D61-BDC8-4E35E259A009}" type="pres">
      <dgm:prSet presAssocID="{CABBA5C3-B399-4207-A10E-F927F6E80FDE}" presName="parentText" presStyleLbl="node1" presStyleIdx="2" presStyleCnt="4" custScaleX="277778">
        <dgm:presLayoutVars>
          <dgm:chMax val="1"/>
          <dgm:bulletEnabled val="1"/>
        </dgm:presLayoutVars>
      </dgm:prSet>
      <dgm:spPr/>
    </dgm:pt>
    <dgm:pt modelId="{862DE0E3-F077-48CE-9FC8-E9EF49102A6B}" type="pres">
      <dgm:prSet presAssocID="{E31D469F-DD5F-4937-91B9-5AE495A17B05}" presName="sp" presStyleCnt="0"/>
      <dgm:spPr/>
    </dgm:pt>
    <dgm:pt modelId="{A49B6922-5752-443E-8134-92930AD47A43}" type="pres">
      <dgm:prSet presAssocID="{A1D513F6-71F7-4973-A514-84377ED0F4A2}" presName="linNode" presStyleCnt="0"/>
      <dgm:spPr/>
    </dgm:pt>
    <dgm:pt modelId="{6CDC9262-77F6-46EC-803D-B058AD41DE78}" type="pres">
      <dgm:prSet presAssocID="{A1D513F6-71F7-4973-A514-84377ED0F4A2}" presName="parentText" presStyleLbl="node1" presStyleIdx="3" presStyleCnt="4" custScaleX="277778">
        <dgm:presLayoutVars>
          <dgm:chMax val="1"/>
          <dgm:bulletEnabled val="1"/>
        </dgm:presLayoutVars>
      </dgm:prSet>
      <dgm:spPr/>
    </dgm:pt>
  </dgm:ptLst>
  <dgm:cxnLst>
    <dgm:cxn modelId="{8E93E80A-FA0E-48EA-AB0B-42ED08CD8AA9}" srcId="{A597B4E3-34BD-4849-B777-01772C02A4FC}" destId="{A1D513F6-71F7-4973-A514-84377ED0F4A2}" srcOrd="3" destOrd="0" parTransId="{3C3B31B7-D70C-40C7-BBCD-02ECDDC783EC}" sibTransId="{E05181D5-E9D5-41A2-97DF-A5528F7E8CB0}"/>
    <dgm:cxn modelId="{3FE02B35-649D-49EC-9D5F-5D821E09B5D1}" type="presOf" srcId="{CABBA5C3-B399-4207-A10E-F927F6E80FDE}" destId="{B3C23318-9857-4D61-BDC8-4E35E259A009}" srcOrd="0" destOrd="0" presId="urn:microsoft.com/office/officeart/2005/8/layout/vList5"/>
    <dgm:cxn modelId="{5DF3FD3C-8B84-4B6E-BA49-AD7F9B48CF4E}" srcId="{A597B4E3-34BD-4849-B777-01772C02A4FC}" destId="{CA487EE0-86E5-4F54-8411-692780A870E8}" srcOrd="0" destOrd="0" parTransId="{93E22DC7-3B37-4820-AE07-8CE24E3B0543}" sibTransId="{CB30FE2B-0692-441E-A65E-43760090CC10}"/>
    <dgm:cxn modelId="{D8A4B540-5226-4D95-9F63-F1800573D373}" type="presOf" srcId="{A597B4E3-34BD-4849-B777-01772C02A4FC}" destId="{33B16B92-9023-453C-ACE1-CB94398125F4}" srcOrd="0" destOrd="0" presId="urn:microsoft.com/office/officeart/2005/8/layout/vList5"/>
    <dgm:cxn modelId="{68099967-F4D5-4CA8-8D51-B0D94308E17D}" srcId="{A597B4E3-34BD-4849-B777-01772C02A4FC}" destId="{7DAFBB1B-8C6D-46D7-B458-C4C92943FC91}" srcOrd="1" destOrd="0" parTransId="{48A2F1B0-4C09-4752-8AB5-D0FF9FDE2C2D}" sibTransId="{EE701A7A-39AD-476A-9EB0-E8829FC78CB9}"/>
    <dgm:cxn modelId="{06010872-BCF6-46EC-943C-013DED074423}" srcId="{A597B4E3-34BD-4849-B777-01772C02A4FC}" destId="{CABBA5C3-B399-4207-A10E-F927F6E80FDE}" srcOrd="2" destOrd="0" parTransId="{B6BA4534-2FA0-4592-BC9A-C671D3ED124F}" sibTransId="{E31D469F-DD5F-4937-91B9-5AE495A17B05}"/>
    <dgm:cxn modelId="{9C0B647D-0A58-477C-9B51-6840800F3FEF}" type="presOf" srcId="{CA487EE0-86E5-4F54-8411-692780A870E8}" destId="{33A28F8E-D2B5-4198-A47E-C69887DB9E10}" srcOrd="0" destOrd="0" presId="urn:microsoft.com/office/officeart/2005/8/layout/vList5"/>
    <dgm:cxn modelId="{634246CD-D9E3-40DA-95CB-CEFF4767CDF8}" type="presOf" srcId="{7DAFBB1B-8C6D-46D7-B458-C4C92943FC91}" destId="{2B56A14E-44C2-4AF6-A160-FBCCBD10244E}" srcOrd="0" destOrd="0" presId="urn:microsoft.com/office/officeart/2005/8/layout/vList5"/>
    <dgm:cxn modelId="{7AB333FF-A789-44B9-8275-D44DCD053DF4}" type="presOf" srcId="{A1D513F6-71F7-4973-A514-84377ED0F4A2}" destId="{6CDC9262-77F6-46EC-803D-B058AD41DE78}" srcOrd="0" destOrd="0" presId="urn:microsoft.com/office/officeart/2005/8/layout/vList5"/>
    <dgm:cxn modelId="{875426D8-0374-4499-B513-C2F0F370043E}" type="presParOf" srcId="{33B16B92-9023-453C-ACE1-CB94398125F4}" destId="{84381586-0D64-4824-86F4-014D763DA717}" srcOrd="0" destOrd="0" presId="urn:microsoft.com/office/officeart/2005/8/layout/vList5"/>
    <dgm:cxn modelId="{39F3FC6A-F105-4739-B207-F730FD9D6C64}" type="presParOf" srcId="{84381586-0D64-4824-86F4-014D763DA717}" destId="{33A28F8E-D2B5-4198-A47E-C69887DB9E10}" srcOrd="0" destOrd="0" presId="urn:microsoft.com/office/officeart/2005/8/layout/vList5"/>
    <dgm:cxn modelId="{E06D0476-0101-4811-B908-46F53DF3459A}" type="presParOf" srcId="{33B16B92-9023-453C-ACE1-CB94398125F4}" destId="{0F63A0B1-4AF6-46A0-A497-F44E995B3307}" srcOrd="1" destOrd="0" presId="urn:microsoft.com/office/officeart/2005/8/layout/vList5"/>
    <dgm:cxn modelId="{6318720B-3D90-4377-8684-876C5CDBDDFB}" type="presParOf" srcId="{33B16B92-9023-453C-ACE1-CB94398125F4}" destId="{C0749FCD-B5C2-45D9-8DB8-1D1AFB5A0A70}" srcOrd="2" destOrd="0" presId="urn:microsoft.com/office/officeart/2005/8/layout/vList5"/>
    <dgm:cxn modelId="{91BD3047-3EBE-4F49-8E89-B2879B1E49B9}" type="presParOf" srcId="{C0749FCD-B5C2-45D9-8DB8-1D1AFB5A0A70}" destId="{2B56A14E-44C2-4AF6-A160-FBCCBD10244E}" srcOrd="0" destOrd="0" presId="urn:microsoft.com/office/officeart/2005/8/layout/vList5"/>
    <dgm:cxn modelId="{5E9981A9-3DA3-4EBD-8B00-1F00A0E6E374}" type="presParOf" srcId="{33B16B92-9023-453C-ACE1-CB94398125F4}" destId="{EB2CDFB7-3F3D-4851-B398-07AD3D308A78}" srcOrd="3" destOrd="0" presId="urn:microsoft.com/office/officeart/2005/8/layout/vList5"/>
    <dgm:cxn modelId="{33BA3C40-91C0-4AC3-B144-E32DF77FE765}" type="presParOf" srcId="{33B16B92-9023-453C-ACE1-CB94398125F4}" destId="{11228CCD-0C9E-4063-A7DE-8210F02DA981}" srcOrd="4" destOrd="0" presId="urn:microsoft.com/office/officeart/2005/8/layout/vList5"/>
    <dgm:cxn modelId="{60279DAA-248F-45A8-97C8-E577A8CFDEFC}" type="presParOf" srcId="{11228CCD-0C9E-4063-A7DE-8210F02DA981}" destId="{B3C23318-9857-4D61-BDC8-4E35E259A009}" srcOrd="0" destOrd="0" presId="urn:microsoft.com/office/officeart/2005/8/layout/vList5"/>
    <dgm:cxn modelId="{57F6B5D0-8B8D-4EA3-9534-E82E06A3EB62}" type="presParOf" srcId="{33B16B92-9023-453C-ACE1-CB94398125F4}" destId="{862DE0E3-F077-48CE-9FC8-E9EF49102A6B}" srcOrd="5" destOrd="0" presId="urn:microsoft.com/office/officeart/2005/8/layout/vList5"/>
    <dgm:cxn modelId="{F774A43A-6621-4244-ACDC-0D24E3B823F6}" type="presParOf" srcId="{33B16B92-9023-453C-ACE1-CB94398125F4}" destId="{A49B6922-5752-443E-8134-92930AD47A43}" srcOrd="6" destOrd="0" presId="urn:microsoft.com/office/officeart/2005/8/layout/vList5"/>
    <dgm:cxn modelId="{F72CB4FE-9453-4176-9ED5-2D8029A02A56}" type="presParOf" srcId="{A49B6922-5752-443E-8134-92930AD47A43}" destId="{6CDC9262-77F6-46EC-803D-B058AD41DE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7B4E3-34BD-4849-B777-01772C02A4FC}" type="doc">
      <dgm:prSet loTypeId="urn:microsoft.com/office/officeart/2005/8/layout/vList5" loCatId="list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A487EE0-86E5-4F54-8411-692780A870E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Balance Sheet</a:t>
          </a:r>
          <a:endParaRPr lang="en-US" dirty="0"/>
        </a:p>
      </dgm:t>
    </dgm:pt>
    <dgm:pt modelId="{93E22DC7-3B37-4820-AE07-8CE24E3B0543}" type="parTrans" cxnId="{5DF3FD3C-8B84-4B6E-BA49-AD7F9B48CF4E}">
      <dgm:prSet/>
      <dgm:spPr/>
      <dgm:t>
        <a:bodyPr/>
        <a:lstStyle/>
        <a:p>
          <a:endParaRPr lang="en-US"/>
        </a:p>
      </dgm:t>
    </dgm:pt>
    <dgm:pt modelId="{CB30FE2B-0692-441E-A65E-43760090CC10}" type="sibTrans" cxnId="{5DF3FD3C-8B84-4B6E-BA49-AD7F9B48CF4E}">
      <dgm:prSet/>
      <dgm:spPr/>
      <dgm:t>
        <a:bodyPr/>
        <a:lstStyle/>
        <a:p>
          <a:endParaRPr lang="en-US"/>
        </a:p>
      </dgm:t>
    </dgm:pt>
    <dgm:pt modelId="{7DAFBB1B-8C6D-46D7-B458-C4C92943FC91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Income Statement</a:t>
          </a:r>
          <a:endParaRPr lang="en-US" dirty="0"/>
        </a:p>
      </dgm:t>
    </dgm:pt>
    <dgm:pt modelId="{48A2F1B0-4C09-4752-8AB5-D0FF9FDE2C2D}" type="parTrans" cxnId="{68099967-F4D5-4CA8-8D51-B0D94308E17D}">
      <dgm:prSet/>
      <dgm:spPr/>
      <dgm:t>
        <a:bodyPr/>
        <a:lstStyle/>
        <a:p>
          <a:endParaRPr lang="en-US"/>
        </a:p>
      </dgm:t>
    </dgm:pt>
    <dgm:pt modelId="{EE701A7A-39AD-476A-9EB0-E8829FC78CB9}" type="sibTrans" cxnId="{68099967-F4D5-4CA8-8D51-B0D94308E17D}">
      <dgm:prSet/>
      <dgm:spPr/>
      <dgm:t>
        <a:bodyPr/>
        <a:lstStyle/>
        <a:p>
          <a:endParaRPr lang="en-US"/>
        </a:p>
      </dgm:t>
    </dgm:pt>
    <dgm:pt modelId="{A1D513F6-71F7-4973-A514-84377ED0F4A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dirty="0"/>
            <a:t>Statement of Cash Flows</a:t>
          </a:r>
          <a:endParaRPr lang="en-US" dirty="0"/>
        </a:p>
      </dgm:t>
    </dgm:pt>
    <dgm:pt modelId="{3C3B31B7-D70C-40C7-BBCD-02ECDDC783EC}" type="parTrans" cxnId="{8E93E80A-FA0E-48EA-AB0B-42ED08CD8AA9}">
      <dgm:prSet/>
      <dgm:spPr/>
      <dgm:t>
        <a:bodyPr/>
        <a:lstStyle/>
        <a:p>
          <a:endParaRPr lang="en-US"/>
        </a:p>
      </dgm:t>
    </dgm:pt>
    <dgm:pt modelId="{E05181D5-E9D5-41A2-97DF-A5528F7E8CB0}" type="sibTrans" cxnId="{8E93E80A-FA0E-48EA-AB0B-42ED08CD8AA9}">
      <dgm:prSet/>
      <dgm:spPr/>
      <dgm:t>
        <a:bodyPr/>
        <a:lstStyle/>
        <a:p>
          <a:endParaRPr lang="en-US"/>
        </a:p>
      </dgm:t>
    </dgm:pt>
    <dgm:pt modelId="{33B16B92-9023-453C-ACE1-CB94398125F4}" type="pres">
      <dgm:prSet presAssocID="{A597B4E3-34BD-4849-B777-01772C02A4FC}" presName="Name0" presStyleCnt="0">
        <dgm:presLayoutVars>
          <dgm:dir/>
          <dgm:animLvl val="lvl"/>
          <dgm:resizeHandles val="exact"/>
        </dgm:presLayoutVars>
      </dgm:prSet>
      <dgm:spPr/>
    </dgm:pt>
    <dgm:pt modelId="{84381586-0D64-4824-86F4-014D763DA717}" type="pres">
      <dgm:prSet presAssocID="{CA487EE0-86E5-4F54-8411-692780A870E8}" presName="linNode" presStyleCnt="0"/>
      <dgm:spPr/>
    </dgm:pt>
    <dgm:pt modelId="{33A28F8E-D2B5-4198-A47E-C69887DB9E10}" type="pres">
      <dgm:prSet presAssocID="{CA487EE0-86E5-4F54-8411-692780A870E8}" presName="parentText" presStyleLbl="node1" presStyleIdx="0" presStyleCnt="3" custScaleX="277778" custLinFactNeighborX="-1035">
        <dgm:presLayoutVars>
          <dgm:chMax val="1"/>
          <dgm:bulletEnabled val="1"/>
        </dgm:presLayoutVars>
      </dgm:prSet>
      <dgm:spPr/>
    </dgm:pt>
    <dgm:pt modelId="{0F63A0B1-4AF6-46A0-A497-F44E995B3307}" type="pres">
      <dgm:prSet presAssocID="{CB30FE2B-0692-441E-A65E-43760090CC10}" presName="sp" presStyleCnt="0"/>
      <dgm:spPr/>
    </dgm:pt>
    <dgm:pt modelId="{C0749FCD-B5C2-45D9-8DB8-1D1AFB5A0A70}" type="pres">
      <dgm:prSet presAssocID="{7DAFBB1B-8C6D-46D7-B458-C4C92943FC91}" presName="linNode" presStyleCnt="0"/>
      <dgm:spPr/>
    </dgm:pt>
    <dgm:pt modelId="{2B56A14E-44C2-4AF6-A160-FBCCBD10244E}" type="pres">
      <dgm:prSet presAssocID="{7DAFBB1B-8C6D-46D7-B458-C4C92943FC91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EB2CDFB7-3F3D-4851-B398-07AD3D308A78}" type="pres">
      <dgm:prSet presAssocID="{EE701A7A-39AD-476A-9EB0-E8829FC78CB9}" presName="sp" presStyleCnt="0"/>
      <dgm:spPr/>
    </dgm:pt>
    <dgm:pt modelId="{A49B6922-5752-443E-8134-92930AD47A43}" type="pres">
      <dgm:prSet presAssocID="{A1D513F6-71F7-4973-A514-84377ED0F4A2}" presName="linNode" presStyleCnt="0"/>
      <dgm:spPr/>
    </dgm:pt>
    <dgm:pt modelId="{6CDC9262-77F6-46EC-803D-B058AD41DE78}" type="pres">
      <dgm:prSet presAssocID="{A1D513F6-71F7-4973-A514-84377ED0F4A2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8E93E80A-FA0E-48EA-AB0B-42ED08CD8AA9}" srcId="{A597B4E3-34BD-4849-B777-01772C02A4FC}" destId="{A1D513F6-71F7-4973-A514-84377ED0F4A2}" srcOrd="2" destOrd="0" parTransId="{3C3B31B7-D70C-40C7-BBCD-02ECDDC783EC}" sibTransId="{E05181D5-E9D5-41A2-97DF-A5528F7E8CB0}"/>
    <dgm:cxn modelId="{5DF3FD3C-8B84-4B6E-BA49-AD7F9B48CF4E}" srcId="{A597B4E3-34BD-4849-B777-01772C02A4FC}" destId="{CA487EE0-86E5-4F54-8411-692780A870E8}" srcOrd="0" destOrd="0" parTransId="{93E22DC7-3B37-4820-AE07-8CE24E3B0543}" sibTransId="{CB30FE2B-0692-441E-A65E-43760090CC10}"/>
    <dgm:cxn modelId="{5CEC0E5B-099A-438B-B1DC-BD60BF88607C}" type="presOf" srcId="{7DAFBB1B-8C6D-46D7-B458-C4C92943FC91}" destId="{2B56A14E-44C2-4AF6-A160-FBCCBD10244E}" srcOrd="0" destOrd="0" presId="urn:microsoft.com/office/officeart/2005/8/layout/vList5"/>
    <dgm:cxn modelId="{25508064-B2B5-44A7-8490-5E83FC2147D0}" type="presOf" srcId="{A1D513F6-71F7-4973-A514-84377ED0F4A2}" destId="{6CDC9262-77F6-46EC-803D-B058AD41DE78}" srcOrd="0" destOrd="0" presId="urn:microsoft.com/office/officeart/2005/8/layout/vList5"/>
    <dgm:cxn modelId="{68099967-F4D5-4CA8-8D51-B0D94308E17D}" srcId="{A597B4E3-34BD-4849-B777-01772C02A4FC}" destId="{7DAFBB1B-8C6D-46D7-B458-C4C92943FC91}" srcOrd="1" destOrd="0" parTransId="{48A2F1B0-4C09-4752-8AB5-D0FF9FDE2C2D}" sibTransId="{EE701A7A-39AD-476A-9EB0-E8829FC78CB9}"/>
    <dgm:cxn modelId="{656D6F7F-E181-4CDE-B7C1-FB571BBF57B3}" type="presOf" srcId="{A597B4E3-34BD-4849-B777-01772C02A4FC}" destId="{33B16B92-9023-453C-ACE1-CB94398125F4}" srcOrd="0" destOrd="0" presId="urn:microsoft.com/office/officeart/2005/8/layout/vList5"/>
    <dgm:cxn modelId="{8572F4F8-E011-4665-BBF9-6C336FF57693}" type="presOf" srcId="{CA487EE0-86E5-4F54-8411-692780A870E8}" destId="{33A28F8E-D2B5-4198-A47E-C69887DB9E10}" srcOrd="0" destOrd="0" presId="urn:microsoft.com/office/officeart/2005/8/layout/vList5"/>
    <dgm:cxn modelId="{F7202992-5422-44D9-B0DA-2546969E8CF0}" type="presParOf" srcId="{33B16B92-9023-453C-ACE1-CB94398125F4}" destId="{84381586-0D64-4824-86F4-014D763DA717}" srcOrd="0" destOrd="0" presId="urn:microsoft.com/office/officeart/2005/8/layout/vList5"/>
    <dgm:cxn modelId="{A12C189D-A619-4509-8DF1-24D5F784C4D8}" type="presParOf" srcId="{84381586-0D64-4824-86F4-014D763DA717}" destId="{33A28F8E-D2B5-4198-A47E-C69887DB9E10}" srcOrd="0" destOrd="0" presId="urn:microsoft.com/office/officeart/2005/8/layout/vList5"/>
    <dgm:cxn modelId="{602661F6-2E59-468F-A2F8-FB012243BA6E}" type="presParOf" srcId="{33B16B92-9023-453C-ACE1-CB94398125F4}" destId="{0F63A0B1-4AF6-46A0-A497-F44E995B3307}" srcOrd="1" destOrd="0" presId="urn:microsoft.com/office/officeart/2005/8/layout/vList5"/>
    <dgm:cxn modelId="{8BB00CA8-F9FE-4AB7-A51E-2C4C321C050B}" type="presParOf" srcId="{33B16B92-9023-453C-ACE1-CB94398125F4}" destId="{C0749FCD-B5C2-45D9-8DB8-1D1AFB5A0A70}" srcOrd="2" destOrd="0" presId="urn:microsoft.com/office/officeart/2005/8/layout/vList5"/>
    <dgm:cxn modelId="{09741769-C90E-4A5F-BD0B-03AC55D26405}" type="presParOf" srcId="{C0749FCD-B5C2-45D9-8DB8-1D1AFB5A0A70}" destId="{2B56A14E-44C2-4AF6-A160-FBCCBD10244E}" srcOrd="0" destOrd="0" presId="urn:microsoft.com/office/officeart/2005/8/layout/vList5"/>
    <dgm:cxn modelId="{598C9538-5ED7-4397-8638-BEB894C34A91}" type="presParOf" srcId="{33B16B92-9023-453C-ACE1-CB94398125F4}" destId="{EB2CDFB7-3F3D-4851-B398-07AD3D308A78}" srcOrd="3" destOrd="0" presId="urn:microsoft.com/office/officeart/2005/8/layout/vList5"/>
    <dgm:cxn modelId="{8E4D70BE-F6B2-4805-BCD8-02A8AAA64961}" type="presParOf" srcId="{33B16B92-9023-453C-ACE1-CB94398125F4}" destId="{A49B6922-5752-443E-8134-92930AD47A43}" srcOrd="4" destOrd="0" presId="urn:microsoft.com/office/officeart/2005/8/layout/vList5"/>
    <dgm:cxn modelId="{A72366B1-7852-4101-81BA-E9E60267F26E}" type="presParOf" srcId="{A49B6922-5752-443E-8134-92930AD47A43}" destId="{6CDC9262-77F6-46EC-803D-B058AD41DE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28F8E-D2B5-4198-A47E-C69887DB9E10}">
      <dsp:nvSpPr>
        <dsp:cNvPr id="0" name=""/>
        <dsp:cNvSpPr/>
      </dsp:nvSpPr>
      <dsp:spPr>
        <a:xfrm>
          <a:off x="2379" y="1906"/>
          <a:ext cx="4872041" cy="91715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Balance Sheet</a:t>
          </a:r>
          <a:endParaRPr lang="en-US" sz="2600" kern="1200" dirty="0"/>
        </a:p>
      </dsp:txBody>
      <dsp:txXfrm>
        <a:off x="47151" y="46678"/>
        <a:ext cx="4782497" cy="827609"/>
      </dsp:txXfrm>
    </dsp:sp>
    <dsp:sp modelId="{2B56A14E-44C2-4AF6-A160-FBCCBD10244E}">
      <dsp:nvSpPr>
        <dsp:cNvPr id="0" name=""/>
        <dsp:cNvSpPr/>
      </dsp:nvSpPr>
      <dsp:spPr>
        <a:xfrm>
          <a:off x="2379" y="964917"/>
          <a:ext cx="4872041" cy="91715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Income Statement</a:t>
          </a:r>
          <a:endParaRPr lang="en-US" sz="2600" kern="1200" dirty="0"/>
        </a:p>
      </dsp:txBody>
      <dsp:txXfrm>
        <a:off x="47151" y="1009689"/>
        <a:ext cx="4782497" cy="827609"/>
      </dsp:txXfrm>
    </dsp:sp>
    <dsp:sp modelId="{B3C23318-9857-4D61-BDC8-4E35E259A009}">
      <dsp:nvSpPr>
        <dsp:cNvPr id="0" name=""/>
        <dsp:cNvSpPr/>
      </dsp:nvSpPr>
      <dsp:spPr>
        <a:xfrm>
          <a:off x="2379" y="1927928"/>
          <a:ext cx="4872041" cy="91715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Statement of Shareholders’ Equity</a:t>
          </a:r>
          <a:endParaRPr lang="en-US" sz="2600" kern="1200" dirty="0"/>
        </a:p>
      </dsp:txBody>
      <dsp:txXfrm>
        <a:off x="47151" y="1972700"/>
        <a:ext cx="4782497" cy="827609"/>
      </dsp:txXfrm>
    </dsp:sp>
    <dsp:sp modelId="{6CDC9262-77F6-46EC-803D-B058AD41DE78}">
      <dsp:nvSpPr>
        <dsp:cNvPr id="0" name=""/>
        <dsp:cNvSpPr/>
      </dsp:nvSpPr>
      <dsp:spPr>
        <a:xfrm>
          <a:off x="2379" y="2890939"/>
          <a:ext cx="4872041" cy="917153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Statement of Cash Flows</a:t>
          </a:r>
          <a:endParaRPr lang="en-US" sz="2600" kern="1200" dirty="0"/>
        </a:p>
      </dsp:txBody>
      <dsp:txXfrm>
        <a:off x="47151" y="2935711"/>
        <a:ext cx="4782497" cy="827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28F8E-D2B5-4198-A47E-C69887DB9E10}">
      <dsp:nvSpPr>
        <dsp:cNvPr id="0" name=""/>
        <dsp:cNvSpPr/>
      </dsp:nvSpPr>
      <dsp:spPr>
        <a:xfrm>
          <a:off x="0" y="1860"/>
          <a:ext cx="4872041" cy="1227832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Balance Sheet</a:t>
          </a:r>
          <a:endParaRPr lang="en-US" sz="3400" kern="1200" dirty="0"/>
        </a:p>
      </dsp:txBody>
      <dsp:txXfrm>
        <a:off x="59938" y="61798"/>
        <a:ext cx="4752165" cy="1107956"/>
      </dsp:txXfrm>
    </dsp:sp>
    <dsp:sp modelId="{2B56A14E-44C2-4AF6-A160-FBCCBD10244E}">
      <dsp:nvSpPr>
        <dsp:cNvPr id="0" name=""/>
        <dsp:cNvSpPr/>
      </dsp:nvSpPr>
      <dsp:spPr>
        <a:xfrm>
          <a:off x="2379" y="1291083"/>
          <a:ext cx="4872041" cy="1227832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Income Statement</a:t>
          </a:r>
          <a:endParaRPr lang="en-US" sz="3400" kern="1200" dirty="0"/>
        </a:p>
      </dsp:txBody>
      <dsp:txXfrm>
        <a:off x="62317" y="1351021"/>
        <a:ext cx="4752165" cy="1107956"/>
      </dsp:txXfrm>
    </dsp:sp>
    <dsp:sp modelId="{6CDC9262-77F6-46EC-803D-B058AD41DE78}">
      <dsp:nvSpPr>
        <dsp:cNvPr id="0" name=""/>
        <dsp:cNvSpPr/>
      </dsp:nvSpPr>
      <dsp:spPr>
        <a:xfrm>
          <a:off x="2379" y="2580307"/>
          <a:ext cx="4872041" cy="1227832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Statement of Cash Flows</a:t>
          </a:r>
          <a:endParaRPr lang="en-US" sz="3400" kern="1200" dirty="0"/>
        </a:p>
      </dsp:txBody>
      <dsp:txXfrm>
        <a:off x="62317" y="2640245"/>
        <a:ext cx="4752165" cy="110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B5E7-9A95-467A-8879-14671BD73D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8B2D-6B36-48A0-99A6-6754006D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F370EB1-BEA3-449A-A784-D265CFF6C9C7}" type="slidenum">
              <a:rPr lang="en-GB" smtClean="0"/>
              <a:pPr eaLnBrk="1" hangingPunct="1"/>
              <a:t>11</a:t>
            </a:fld>
            <a:endParaRPr lang="en-GB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b="1" dirty="0"/>
              <a:t>In </a:t>
            </a:r>
            <a:r>
              <a:rPr lang="en-IN" b="1" dirty="0" err="1"/>
              <a:t>VietNam</a:t>
            </a:r>
            <a:r>
              <a:rPr lang="en-IN" b="1" dirty="0"/>
              <a:t>, the 3</a:t>
            </a:r>
            <a:r>
              <a:rPr lang="en-IN" b="1" baseline="30000" dirty="0"/>
              <a:t>rd</a:t>
            </a:r>
            <a:r>
              <a:rPr lang="en-IN" b="1" dirty="0"/>
              <a:t> statement is Explanatory notes</a:t>
            </a:r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21DC03BA-A6D0-43B4-B110-51D58AC280F5}" type="slidenum">
              <a:rPr lang="zh-TW" altLang="en-US" sz="1200">
                <a:latin typeface="Times New Roman" pitchFamily="18" charset="0"/>
              </a:rPr>
              <a:pPr algn="r"/>
              <a:t>11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E94C193-1EDB-4EBD-9126-5C95D5FFEE40}" type="slidenum">
              <a:rPr lang="en-GB" smtClean="0"/>
              <a:pPr eaLnBrk="1" hangingPunct="1"/>
              <a:t>12</a:t>
            </a:fld>
            <a:endParaRPr lang="en-GB"/>
          </a:p>
        </p:txBody>
      </p:sp>
      <p:sp>
        <p:nvSpPr>
          <p:cNvPr id="778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7782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C8959E39-FD24-4BD0-B014-D82192B7C06E}" type="slidenum">
              <a:rPr lang="zh-TW" altLang="en-US" sz="1200">
                <a:latin typeface="Times New Roman" pitchFamily="18" charset="0"/>
              </a:rPr>
              <a:pPr algn="r"/>
              <a:t>12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821E32-553C-4817-96DC-C8564B771473}" type="slidenum">
              <a:rPr lang="en-GB" smtClean="0"/>
              <a:pPr eaLnBrk="1" hangingPunct="1"/>
              <a:t>13</a:t>
            </a:fld>
            <a:endParaRPr lang="en-GB"/>
          </a:p>
        </p:txBody>
      </p:sp>
      <p:sp>
        <p:nvSpPr>
          <p:cNvPr id="788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7885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FCA53CF-25EB-4102-9043-10AA7B5845F7}" type="slidenum">
              <a:rPr lang="zh-TW" altLang="en-US" sz="1200">
                <a:latin typeface="Times New Roman" pitchFamily="18" charset="0"/>
              </a:rPr>
              <a:pPr algn="r"/>
              <a:t>13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6144D0-3004-402D-9174-865D38B0FA07}" type="slidenum">
              <a:rPr lang="en-GB" smtClean="0"/>
              <a:pPr eaLnBrk="1" hangingPunct="1"/>
              <a:t>14</a:t>
            </a:fld>
            <a:endParaRPr lang="en-GB"/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105295DA-BD94-4F65-966A-488D3E7890DE}" type="slidenum">
              <a:rPr lang="zh-TW" altLang="en-US" sz="1200">
                <a:latin typeface="Times New Roman" pitchFamily="18" charset="0"/>
              </a:rPr>
              <a:pPr algn="r"/>
              <a:t>14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z="24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F370EB1-BEA3-449A-A784-D265CFF6C9C7}" type="slidenum">
              <a:rPr lang="en-GB" smtClean="0"/>
              <a:pPr eaLnBrk="1" hangingPunct="1"/>
              <a:t>15</a:t>
            </a:fld>
            <a:endParaRPr lang="en-GB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21DC03BA-A6D0-43B4-B110-51D58AC280F5}" type="slidenum">
              <a:rPr lang="zh-TW" altLang="en-US" sz="1200">
                <a:latin typeface="Times New Roman" pitchFamily="18" charset="0"/>
              </a:rPr>
              <a:pPr algn="r"/>
              <a:t>15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782442-CABE-4116-9D01-68AD27BCF24F}" type="slidenum">
              <a:rPr lang="en-GB" smtClean="0"/>
              <a:pPr eaLnBrk="1" hangingPunct="1"/>
              <a:t>16</a:t>
            </a:fld>
            <a:endParaRPr lang="en-GB"/>
          </a:p>
        </p:txBody>
      </p:sp>
      <p:sp>
        <p:nvSpPr>
          <p:cNvPr id="829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IN" b="0" baseline="0" dirty="0"/>
          </a:p>
        </p:txBody>
      </p:sp>
      <p:sp>
        <p:nvSpPr>
          <p:cNvPr id="8294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C7AFBA05-09D8-4491-87BD-8F47D8B1A0AA}" type="slidenum">
              <a:rPr lang="zh-TW" altLang="en-US" sz="1200">
                <a:latin typeface="Times New Roman" pitchFamily="18" charset="0"/>
              </a:rPr>
              <a:pPr algn="r"/>
              <a:t>16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782442-CABE-4116-9D01-68AD27BCF24F}" type="slidenum">
              <a:rPr lang="en-GB" smtClean="0"/>
              <a:pPr eaLnBrk="1" hangingPunct="1"/>
              <a:t>17</a:t>
            </a:fld>
            <a:endParaRPr lang="en-GB"/>
          </a:p>
        </p:txBody>
      </p:sp>
      <p:sp>
        <p:nvSpPr>
          <p:cNvPr id="829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IN" b="0" baseline="0" dirty="0"/>
          </a:p>
        </p:txBody>
      </p:sp>
      <p:sp>
        <p:nvSpPr>
          <p:cNvPr id="8294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C7AFBA05-09D8-4491-87BD-8F47D8B1A0AA}" type="slidenum">
              <a:rPr lang="zh-TW" altLang="en-US" sz="1200">
                <a:latin typeface="Times New Roman" pitchFamily="18" charset="0"/>
              </a:rPr>
              <a:pPr algn="r"/>
              <a:t>17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0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0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0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7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BA43CDE-813B-4E6B-BFF3-D87DA31E7D0A}" type="slidenum">
              <a:rPr lang="en-GB" smtClean="0"/>
              <a:pPr eaLnBrk="1" hangingPunct="1"/>
              <a:t>26</a:t>
            </a:fld>
            <a:endParaRPr lang="en-GB"/>
          </a:p>
        </p:txBody>
      </p:sp>
      <p:sp>
        <p:nvSpPr>
          <p:cNvPr id="860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8602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A9B5ACD-5C9D-433B-989D-241FFF889084}" type="slidenum">
              <a:rPr lang="zh-TW" altLang="en-US" sz="1200">
                <a:latin typeface="Times New Roman" pitchFamily="18" charset="0"/>
              </a:rPr>
              <a:pPr algn="r"/>
              <a:t>26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BA43CDE-813B-4E6B-BFF3-D87DA31E7D0A}" type="slidenum">
              <a:rPr lang="en-GB" smtClean="0"/>
              <a:pPr eaLnBrk="1" hangingPunct="1"/>
              <a:t>28</a:t>
            </a:fld>
            <a:endParaRPr lang="en-GB"/>
          </a:p>
        </p:txBody>
      </p:sp>
      <p:sp>
        <p:nvSpPr>
          <p:cNvPr id="860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8602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A9B5ACD-5C9D-433B-989D-241FFF889084}" type="slidenum">
              <a:rPr lang="zh-TW" altLang="en-US" sz="1200">
                <a:latin typeface="Times New Roman" pitchFamily="18" charset="0"/>
              </a:rPr>
              <a:pPr algn="r"/>
              <a:t>28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BA43CDE-813B-4E6B-BFF3-D87DA31E7D0A}" type="slidenum">
              <a:rPr lang="en-GB" smtClean="0"/>
              <a:pPr eaLnBrk="1" hangingPunct="1"/>
              <a:t>29</a:t>
            </a:fld>
            <a:endParaRPr lang="en-GB"/>
          </a:p>
        </p:txBody>
      </p:sp>
      <p:sp>
        <p:nvSpPr>
          <p:cNvPr id="860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8602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DA9B5ACD-5C9D-433B-989D-241FFF889084}" type="slidenum">
              <a:rPr lang="zh-TW" altLang="en-US" sz="1200">
                <a:latin typeface="Times New Roman" pitchFamily="18" charset="0"/>
              </a:rPr>
              <a:pPr algn="r"/>
              <a:t>29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44320AD-F28B-4F57-8991-0D1A8FAE3D6A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665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54182E2-E0A4-4C96-B9C0-D601291F2FAA}" type="slidenum">
              <a:rPr lang="zh-TW" altLang="en-US" sz="1200">
                <a:latin typeface="Times New Roman" pitchFamily="18" charset="0"/>
              </a:rPr>
              <a:pPr algn="r"/>
              <a:t>4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44320AD-F28B-4F57-8991-0D1A8FAE3D6A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665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b="1" dirty="0"/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A54182E2-E0A4-4C96-B9C0-D601291F2FAA}" type="slidenum">
              <a:rPr lang="zh-TW" altLang="en-US" sz="1200">
                <a:latin typeface="Times New Roman" pitchFamily="18" charset="0"/>
              </a:rPr>
              <a:pPr algn="r"/>
              <a:t>5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D7D76B-1278-4BD5-9B3A-9B04C79422A3}" type="slidenum">
              <a:rPr lang="en-GB" smtClean="0"/>
              <a:pPr eaLnBrk="1" hangingPunct="1"/>
              <a:t>6</a:t>
            </a:fld>
            <a:endParaRPr lang="en-GB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9D078713-E20F-4E38-B154-009EA641021E}" type="slidenum">
              <a:rPr lang="zh-TW" altLang="en-US" sz="1200">
                <a:latin typeface="Times New Roman" pitchFamily="18" charset="0"/>
              </a:rPr>
              <a:pPr algn="r"/>
              <a:t>6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0465-265A-4436-A08F-78155EA1847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3348-802F-4498-BF93-DE60E1C0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Explain business analysis and its relation to financial statement analysis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Describe component analyses that constitute financial statement analysis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Describe the purpose of each financial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Apply two basic financial statement analysis techniques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CHAPTER ONE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INTRODUCTION TO FINANCIAL STATEMENT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87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activities represent the carrying out of the business plan given its financing and investing activities.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activities involve at least five possible components: research and development, procurement, production, marketing and administration.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5633" y="685800"/>
            <a:ext cx="8001000" cy="762000"/>
          </a:xfrm>
        </p:spPr>
        <p:txBody>
          <a:bodyPr anchor="b">
            <a:noAutofit/>
          </a:bodyPr>
          <a:lstStyle/>
          <a:p>
            <a:r>
              <a:rPr lang="en-US" altLang="zh-TW" b="1" dirty="0">
                <a:ea typeface="新細明體" pitchFamily="18" charset="-120"/>
              </a:rPr>
              <a:t>Financial Statements Reflect Business Activities</a:t>
            </a:r>
          </a:p>
        </p:txBody>
      </p:sp>
      <p:graphicFrame>
        <p:nvGraphicFramePr>
          <p:cNvPr id="71" name="Diagram 70"/>
          <p:cNvGraphicFramePr/>
          <p:nvPr/>
        </p:nvGraphicFramePr>
        <p:xfrm>
          <a:off x="533400" y="1752600"/>
          <a:ext cx="4876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38800" y="3048000"/>
            <a:ext cx="3276600" cy="2414588"/>
            <a:chOff x="3019" y="1461"/>
            <a:chExt cx="2314" cy="20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581" name="Freeform 6"/>
            <p:cNvSpPr>
              <a:spLocks/>
            </p:cNvSpPr>
            <p:nvPr/>
          </p:nvSpPr>
          <p:spPr bwMode="auto">
            <a:xfrm>
              <a:off x="3517" y="3284"/>
              <a:ext cx="832" cy="139"/>
            </a:xfrm>
            <a:custGeom>
              <a:avLst/>
              <a:gdLst>
                <a:gd name="T0" fmla="*/ 0 w 4160"/>
                <a:gd name="T1" fmla="*/ 0 h 696"/>
                <a:gd name="T2" fmla="*/ 0 w 4160"/>
                <a:gd name="T3" fmla="*/ 0 h 696"/>
                <a:gd name="T4" fmla="*/ 0 w 4160"/>
                <a:gd name="T5" fmla="*/ 0 h 696"/>
                <a:gd name="T6" fmla="*/ 0 w 4160"/>
                <a:gd name="T7" fmla="*/ 0 h 696"/>
                <a:gd name="T8" fmla="*/ 0 w 4160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0"/>
                <a:gd name="T16" fmla="*/ 0 h 696"/>
                <a:gd name="T17" fmla="*/ 4160 w 4160"/>
                <a:gd name="T18" fmla="*/ 696 h 6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0" h="696">
                  <a:moveTo>
                    <a:pt x="0" y="696"/>
                  </a:moveTo>
                  <a:lnTo>
                    <a:pt x="433" y="0"/>
                  </a:lnTo>
                  <a:lnTo>
                    <a:pt x="3828" y="0"/>
                  </a:lnTo>
                  <a:lnTo>
                    <a:pt x="4160" y="696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2" name="Freeform 7"/>
            <p:cNvSpPr>
              <a:spLocks/>
            </p:cNvSpPr>
            <p:nvPr/>
          </p:nvSpPr>
          <p:spPr bwMode="auto">
            <a:xfrm>
              <a:off x="3260" y="2073"/>
              <a:ext cx="1620" cy="1180"/>
            </a:xfrm>
            <a:custGeom>
              <a:avLst/>
              <a:gdLst>
                <a:gd name="T0" fmla="*/ 0 w 8100"/>
                <a:gd name="T1" fmla="*/ 0 h 5900"/>
                <a:gd name="T2" fmla="*/ 0 w 8100"/>
                <a:gd name="T3" fmla="*/ 0 h 5900"/>
                <a:gd name="T4" fmla="*/ 0 w 8100"/>
                <a:gd name="T5" fmla="*/ 0 h 5900"/>
                <a:gd name="T6" fmla="*/ 0 w 8100"/>
                <a:gd name="T7" fmla="*/ 0 h 5900"/>
                <a:gd name="T8" fmla="*/ 0 w 8100"/>
                <a:gd name="T9" fmla="*/ 0 h 5900"/>
                <a:gd name="T10" fmla="*/ 0 w 8100"/>
                <a:gd name="T11" fmla="*/ 0 h 5900"/>
                <a:gd name="T12" fmla="*/ 0 w 8100"/>
                <a:gd name="T13" fmla="*/ 0 h 5900"/>
                <a:gd name="T14" fmla="*/ 0 w 8100"/>
                <a:gd name="T15" fmla="*/ 0 h 5900"/>
                <a:gd name="T16" fmla="*/ 0 w 8100"/>
                <a:gd name="T17" fmla="*/ 0 h 5900"/>
                <a:gd name="T18" fmla="*/ 0 w 8100"/>
                <a:gd name="T19" fmla="*/ 0 h 5900"/>
                <a:gd name="T20" fmla="*/ 0 w 8100"/>
                <a:gd name="T21" fmla="*/ 0 h 5900"/>
                <a:gd name="T22" fmla="*/ 0 w 8100"/>
                <a:gd name="T23" fmla="*/ 0 h 5900"/>
                <a:gd name="T24" fmla="*/ 0 w 8100"/>
                <a:gd name="T25" fmla="*/ 0 h 5900"/>
                <a:gd name="T26" fmla="*/ 0 w 8100"/>
                <a:gd name="T27" fmla="*/ 0 h 5900"/>
                <a:gd name="T28" fmla="*/ 0 w 8100"/>
                <a:gd name="T29" fmla="*/ 0 h 5900"/>
                <a:gd name="T30" fmla="*/ 0 w 8100"/>
                <a:gd name="T31" fmla="*/ 0 h 5900"/>
                <a:gd name="T32" fmla="*/ 0 w 8100"/>
                <a:gd name="T33" fmla="*/ 0 h 5900"/>
                <a:gd name="T34" fmla="*/ 0 w 8100"/>
                <a:gd name="T35" fmla="*/ 0 h 5900"/>
                <a:gd name="T36" fmla="*/ 0 w 8100"/>
                <a:gd name="T37" fmla="*/ 0 h 5900"/>
                <a:gd name="T38" fmla="*/ 0 w 8100"/>
                <a:gd name="T39" fmla="*/ 0 h 5900"/>
                <a:gd name="T40" fmla="*/ 0 w 8100"/>
                <a:gd name="T41" fmla="*/ 0 h 5900"/>
                <a:gd name="T42" fmla="*/ 0 w 8100"/>
                <a:gd name="T43" fmla="*/ 0 h 5900"/>
                <a:gd name="T44" fmla="*/ 0 w 8100"/>
                <a:gd name="T45" fmla="*/ 0 h 5900"/>
                <a:gd name="T46" fmla="*/ 0 w 8100"/>
                <a:gd name="T47" fmla="*/ 0 h 5900"/>
                <a:gd name="T48" fmla="*/ 0 w 8100"/>
                <a:gd name="T49" fmla="*/ 0 h 5900"/>
                <a:gd name="T50" fmla="*/ 0 w 8100"/>
                <a:gd name="T51" fmla="*/ 0 h 5900"/>
                <a:gd name="T52" fmla="*/ 0 w 8100"/>
                <a:gd name="T53" fmla="*/ 0 h 5900"/>
                <a:gd name="T54" fmla="*/ 0 w 8100"/>
                <a:gd name="T55" fmla="*/ 0 h 5900"/>
                <a:gd name="T56" fmla="*/ 0 w 8100"/>
                <a:gd name="T57" fmla="*/ 0 h 5900"/>
                <a:gd name="T58" fmla="*/ 0 w 8100"/>
                <a:gd name="T59" fmla="*/ 0 h 5900"/>
                <a:gd name="T60" fmla="*/ 0 w 8100"/>
                <a:gd name="T61" fmla="*/ 0 h 5900"/>
                <a:gd name="T62" fmla="*/ 0 w 8100"/>
                <a:gd name="T63" fmla="*/ 0 h 5900"/>
                <a:gd name="T64" fmla="*/ 0 w 8100"/>
                <a:gd name="T65" fmla="*/ 0 h 59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100"/>
                <a:gd name="T100" fmla="*/ 0 h 5900"/>
                <a:gd name="T101" fmla="*/ 8100 w 8100"/>
                <a:gd name="T102" fmla="*/ 5900 h 59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100" h="5900">
                  <a:moveTo>
                    <a:pt x="0" y="5900"/>
                  </a:moveTo>
                  <a:lnTo>
                    <a:pt x="8100" y="5900"/>
                  </a:lnTo>
                  <a:lnTo>
                    <a:pt x="7552" y="3409"/>
                  </a:lnTo>
                  <a:lnTo>
                    <a:pt x="7270" y="3026"/>
                  </a:lnTo>
                  <a:lnTo>
                    <a:pt x="7151" y="2660"/>
                  </a:lnTo>
                  <a:lnTo>
                    <a:pt x="7168" y="2445"/>
                  </a:lnTo>
                  <a:lnTo>
                    <a:pt x="7198" y="2163"/>
                  </a:lnTo>
                  <a:lnTo>
                    <a:pt x="7136" y="1977"/>
                  </a:lnTo>
                  <a:lnTo>
                    <a:pt x="7183" y="1632"/>
                  </a:lnTo>
                  <a:lnTo>
                    <a:pt x="7168" y="1331"/>
                  </a:lnTo>
                  <a:lnTo>
                    <a:pt x="7168" y="968"/>
                  </a:lnTo>
                  <a:lnTo>
                    <a:pt x="6597" y="764"/>
                  </a:lnTo>
                  <a:lnTo>
                    <a:pt x="5879" y="566"/>
                  </a:lnTo>
                  <a:lnTo>
                    <a:pt x="4484" y="117"/>
                  </a:lnTo>
                  <a:lnTo>
                    <a:pt x="3248" y="0"/>
                  </a:lnTo>
                  <a:lnTo>
                    <a:pt x="2536" y="317"/>
                  </a:lnTo>
                  <a:lnTo>
                    <a:pt x="1966" y="483"/>
                  </a:lnTo>
                  <a:lnTo>
                    <a:pt x="1152" y="647"/>
                  </a:lnTo>
                  <a:lnTo>
                    <a:pt x="900" y="764"/>
                  </a:lnTo>
                  <a:lnTo>
                    <a:pt x="829" y="1409"/>
                  </a:lnTo>
                  <a:lnTo>
                    <a:pt x="829" y="1914"/>
                  </a:lnTo>
                  <a:lnTo>
                    <a:pt x="867" y="2377"/>
                  </a:lnTo>
                  <a:lnTo>
                    <a:pt x="712" y="2646"/>
                  </a:lnTo>
                  <a:lnTo>
                    <a:pt x="746" y="3026"/>
                  </a:lnTo>
                  <a:lnTo>
                    <a:pt x="734" y="3228"/>
                  </a:lnTo>
                  <a:lnTo>
                    <a:pt x="634" y="3575"/>
                  </a:lnTo>
                  <a:lnTo>
                    <a:pt x="514" y="3945"/>
                  </a:lnTo>
                  <a:lnTo>
                    <a:pt x="484" y="4340"/>
                  </a:lnTo>
                  <a:lnTo>
                    <a:pt x="433" y="4657"/>
                  </a:lnTo>
                  <a:lnTo>
                    <a:pt x="333" y="4937"/>
                  </a:lnTo>
                  <a:lnTo>
                    <a:pt x="252" y="5152"/>
                  </a:lnTo>
                  <a:lnTo>
                    <a:pt x="101" y="5585"/>
                  </a:lnTo>
                  <a:lnTo>
                    <a:pt x="0" y="5900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3" name="Freeform 8"/>
            <p:cNvSpPr>
              <a:spLocks/>
            </p:cNvSpPr>
            <p:nvPr/>
          </p:nvSpPr>
          <p:spPr bwMode="auto">
            <a:xfrm>
              <a:off x="3973" y="2409"/>
              <a:ext cx="120" cy="279"/>
            </a:xfrm>
            <a:custGeom>
              <a:avLst/>
              <a:gdLst>
                <a:gd name="T0" fmla="*/ 0 w 600"/>
                <a:gd name="T1" fmla="*/ 0 h 1393"/>
                <a:gd name="T2" fmla="*/ 0 w 600"/>
                <a:gd name="T3" fmla="*/ 0 h 1393"/>
                <a:gd name="T4" fmla="*/ 0 w 600"/>
                <a:gd name="T5" fmla="*/ 0 h 1393"/>
                <a:gd name="T6" fmla="*/ 0 w 600"/>
                <a:gd name="T7" fmla="*/ 0 h 1393"/>
                <a:gd name="T8" fmla="*/ 0 w 600"/>
                <a:gd name="T9" fmla="*/ 0 h 1393"/>
                <a:gd name="T10" fmla="*/ 0 w 600"/>
                <a:gd name="T11" fmla="*/ 0 h 1393"/>
                <a:gd name="T12" fmla="*/ 0 w 600"/>
                <a:gd name="T13" fmla="*/ 0 h 1393"/>
                <a:gd name="T14" fmla="*/ 0 w 600"/>
                <a:gd name="T15" fmla="*/ 0 h 13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0"/>
                <a:gd name="T25" fmla="*/ 0 h 1393"/>
                <a:gd name="T26" fmla="*/ 600 w 600"/>
                <a:gd name="T27" fmla="*/ 1393 h 13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0" h="1393">
                  <a:moveTo>
                    <a:pt x="0" y="0"/>
                  </a:moveTo>
                  <a:lnTo>
                    <a:pt x="84" y="446"/>
                  </a:lnTo>
                  <a:lnTo>
                    <a:pt x="134" y="929"/>
                  </a:lnTo>
                  <a:lnTo>
                    <a:pt x="182" y="1393"/>
                  </a:lnTo>
                  <a:lnTo>
                    <a:pt x="346" y="996"/>
                  </a:lnTo>
                  <a:lnTo>
                    <a:pt x="501" y="550"/>
                  </a:lnTo>
                  <a:lnTo>
                    <a:pt x="60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4" name="Freeform 9"/>
            <p:cNvSpPr>
              <a:spLocks/>
            </p:cNvSpPr>
            <p:nvPr/>
          </p:nvSpPr>
          <p:spPr bwMode="auto">
            <a:xfrm>
              <a:off x="3980" y="2445"/>
              <a:ext cx="62" cy="246"/>
            </a:xfrm>
            <a:custGeom>
              <a:avLst/>
              <a:gdLst>
                <a:gd name="T0" fmla="*/ 0 w 312"/>
                <a:gd name="T1" fmla="*/ 0 h 1230"/>
                <a:gd name="T2" fmla="*/ 0 w 312"/>
                <a:gd name="T3" fmla="*/ 0 h 1230"/>
                <a:gd name="T4" fmla="*/ 0 w 312"/>
                <a:gd name="T5" fmla="*/ 0 h 1230"/>
                <a:gd name="T6" fmla="*/ 0 w 312"/>
                <a:gd name="T7" fmla="*/ 0 h 1230"/>
                <a:gd name="T8" fmla="*/ 0 w 312"/>
                <a:gd name="T9" fmla="*/ 0 h 1230"/>
                <a:gd name="T10" fmla="*/ 0 w 312"/>
                <a:gd name="T11" fmla="*/ 0 h 1230"/>
                <a:gd name="T12" fmla="*/ 0 w 312"/>
                <a:gd name="T13" fmla="*/ 0 h 1230"/>
                <a:gd name="T14" fmla="*/ 0 w 312"/>
                <a:gd name="T15" fmla="*/ 0 h 12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"/>
                <a:gd name="T25" fmla="*/ 0 h 1230"/>
                <a:gd name="T26" fmla="*/ 312 w 312"/>
                <a:gd name="T27" fmla="*/ 1230 h 12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" h="1230">
                  <a:moveTo>
                    <a:pt x="100" y="70"/>
                  </a:moveTo>
                  <a:lnTo>
                    <a:pt x="134" y="233"/>
                  </a:lnTo>
                  <a:lnTo>
                    <a:pt x="215" y="496"/>
                  </a:lnTo>
                  <a:lnTo>
                    <a:pt x="312" y="767"/>
                  </a:lnTo>
                  <a:lnTo>
                    <a:pt x="251" y="1018"/>
                  </a:lnTo>
                  <a:lnTo>
                    <a:pt x="148" y="1230"/>
                  </a:lnTo>
                  <a:lnTo>
                    <a:pt x="0" y="0"/>
                  </a:lnTo>
                  <a:lnTo>
                    <a:pt x="100" y="70"/>
                  </a:lnTo>
                  <a:close/>
                </a:path>
              </a:pathLst>
            </a:custGeom>
            <a:solidFill>
              <a:srgbClr val="7023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5" name="Freeform 10"/>
            <p:cNvSpPr>
              <a:spLocks/>
            </p:cNvSpPr>
            <p:nvPr/>
          </p:nvSpPr>
          <p:spPr bwMode="auto">
            <a:xfrm>
              <a:off x="4361" y="2601"/>
              <a:ext cx="795" cy="749"/>
            </a:xfrm>
            <a:custGeom>
              <a:avLst/>
              <a:gdLst>
                <a:gd name="T0" fmla="*/ 0 w 3975"/>
                <a:gd name="T1" fmla="*/ 0 h 3746"/>
                <a:gd name="T2" fmla="*/ 0 w 3975"/>
                <a:gd name="T3" fmla="*/ 0 h 3746"/>
                <a:gd name="T4" fmla="*/ 0 w 3975"/>
                <a:gd name="T5" fmla="*/ 0 h 3746"/>
                <a:gd name="T6" fmla="*/ 0 w 3975"/>
                <a:gd name="T7" fmla="*/ 0 h 3746"/>
                <a:gd name="T8" fmla="*/ 0 w 3975"/>
                <a:gd name="T9" fmla="*/ 0 h 3746"/>
                <a:gd name="T10" fmla="*/ 0 w 3975"/>
                <a:gd name="T11" fmla="*/ 0 h 3746"/>
                <a:gd name="T12" fmla="*/ 0 w 3975"/>
                <a:gd name="T13" fmla="*/ 0 h 3746"/>
                <a:gd name="T14" fmla="*/ 0 w 3975"/>
                <a:gd name="T15" fmla="*/ 0 h 3746"/>
                <a:gd name="T16" fmla="*/ 0 w 3975"/>
                <a:gd name="T17" fmla="*/ 0 h 3746"/>
                <a:gd name="T18" fmla="*/ 0 w 3975"/>
                <a:gd name="T19" fmla="*/ 0 h 3746"/>
                <a:gd name="T20" fmla="*/ 0 w 3975"/>
                <a:gd name="T21" fmla="*/ 0 h 3746"/>
                <a:gd name="T22" fmla="*/ 0 w 3975"/>
                <a:gd name="T23" fmla="*/ 0 h 3746"/>
                <a:gd name="T24" fmla="*/ 0 w 3975"/>
                <a:gd name="T25" fmla="*/ 0 h 3746"/>
                <a:gd name="T26" fmla="*/ 0 w 3975"/>
                <a:gd name="T27" fmla="*/ 0 h 3746"/>
                <a:gd name="T28" fmla="*/ 0 w 3975"/>
                <a:gd name="T29" fmla="*/ 0 h 3746"/>
                <a:gd name="T30" fmla="*/ 0 w 3975"/>
                <a:gd name="T31" fmla="*/ 0 h 3746"/>
                <a:gd name="T32" fmla="*/ 0 w 3975"/>
                <a:gd name="T33" fmla="*/ 0 h 3746"/>
                <a:gd name="T34" fmla="*/ 0 w 3975"/>
                <a:gd name="T35" fmla="*/ 0 h 3746"/>
                <a:gd name="T36" fmla="*/ 0 w 3975"/>
                <a:gd name="T37" fmla="*/ 0 h 3746"/>
                <a:gd name="T38" fmla="*/ 0 w 3975"/>
                <a:gd name="T39" fmla="*/ 0 h 3746"/>
                <a:gd name="T40" fmla="*/ 0 w 3975"/>
                <a:gd name="T41" fmla="*/ 0 h 3746"/>
                <a:gd name="T42" fmla="*/ 0 w 3975"/>
                <a:gd name="T43" fmla="*/ 0 h 3746"/>
                <a:gd name="T44" fmla="*/ 0 w 3975"/>
                <a:gd name="T45" fmla="*/ 0 h 3746"/>
                <a:gd name="T46" fmla="*/ 0 w 3975"/>
                <a:gd name="T47" fmla="*/ 0 h 3746"/>
                <a:gd name="T48" fmla="*/ 0 w 3975"/>
                <a:gd name="T49" fmla="*/ 0 h 3746"/>
                <a:gd name="T50" fmla="*/ 0 w 3975"/>
                <a:gd name="T51" fmla="*/ 0 h 3746"/>
                <a:gd name="T52" fmla="*/ 0 w 3975"/>
                <a:gd name="T53" fmla="*/ 0 h 374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975"/>
                <a:gd name="T82" fmla="*/ 0 h 3746"/>
                <a:gd name="T83" fmla="*/ 3975 w 3975"/>
                <a:gd name="T84" fmla="*/ 3746 h 374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975" h="3746">
                  <a:moveTo>
                    <a:pt x="1113" y="1023"/>
                  </a:moveTo>
                  <a:lnTo>
                    <a:pt x="1761" y="902"/>
                  </a:lnTo>
                  <a:lnTo>
                    <a:pt x="2347" y="719"/>
                  </a:lnTo>
                  <a:lnTo>
                    <a:pt x="2838" y="544"/>
                  </a:lnTo>
                  <a:lnTo>
                    <a:pt x="3318" y="305"/>
                  </a:lnTo>
                  <a:lnTo>
                    <a:pt x="3619" y="131"/>
                  </a:lnTo>
                  <a:lnTo>
                    <a:pt x="3813" y="0"/>
                  </a:lnTo>
                  <a:lnTo>
                    <a:pt x="3904" y="399"/>
                  </a:lnTo>
                  <a:lnTo>
                    <a:pt x="3955" y="871"/>
                  </a:lnTo>
                  <a:lnTo>
                    <a:pt x="3975" y="1201"/>
                  </a:lnTo>
                  <a:lnTo>
                    <a:pt x="3975" y="1587"/>
                  </a:lnTo>
                  <a:lnTo>
                    <a:pt x="3934" y="1948"/>
                  </a:lnTo>
                  <a:lnTo>
                    <a:pt x="3857" y="2191"/>
                  </a:lnTo>
                  <a:lnTo>
                    <a:pt x="3506" y="2832"/>
                  </a:lnTo>
                  <a:lnTo>
                    <a:pt x="3214" y="3314"/>
                  </a:lnTo>
                  <a:lnTo>
                    <a:pt x="2963" y="3586"/>
                  </a:lnTo>
                  <a:lnTo>
                    <a:pt x="1354" y="3746"/>
                  </a:lnTo>
                  <a:lnTo>
                    <a:pt x="328" y="3639"/>
                  </a:lnTo>
                  <a:lnTo>
                    <a:pt x="0" y="3488"/>
                  </a:lnTo>
                  <a:lnTo>
                    <a:pt x="261" y="3291"/>
                  </a:lnTo>
                  <a:lnTo>
                    <a:pt x="429" y="3123"/>
                  </a:lnTo>
                  <a:lnTo>
                    <a:pt x="741" y="2703"/>
                  </a:lnTo>
                  <a:lnTo>
                    <a:pt x="1049" y="2147"/>
                  </a:lnTo>
                  <a:lnTo>
                    <a:pt x="1113" y="1795"/>
                  </a:lnTo>
                  <a:lnTo>
                    <a:pt x="1144" y="1497"/>
                  </a:lnTo>
                  <a:lnTo>
                    <a:pt x="1121" y="1201"/>
                  </a:lnTo>
                  <a:lnTo>
                    <a:pt x="1113" y="10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6" name="Freeform 11"/>
            <p:cNvSpPr>
              <a:spLocks/>
            </p:cNvSpPr>
            <p:nvPr/>
          </p:nvSpPr>
          <p:spPr bwMode="auto">
            <a:xfrm>
              <a:off x="4332" y="2910"/>
              <a:ext cx="822" cy="446"/>
            </a:xfrm>
            <a:custGeom>
              <a:avLst/>
              <a:gdLst>
                <a:gd name="T0" fmla="*/ 0 w 4109"/>
                <a:gd name="T1" fmla="*/ 0 h 2234"/>
                <a:gd name="T2" fmla="*/ 0 w 4109"/>
                <a:gd name="T3" fmla="*/ 0 h 2234"/>
                <a:gd name="T4" fmla="*/ 0 w 4109"/>
                <a:gd name="T5" fmla="*/ 0 h 2234"/>
                <a:gd name="T6" fmla="*/ 0 w 4109"/>
                <a:gd name="T7" fmla="*/ 0 h 2234"/>
                <a:gd name="T8" fmla="*/ 0 w 4109"/>
                <a:gd name="T9" fmla="*/ 0 h 2234"/>
                <a:gd name="T10" fmla="*/ 0 w 4109"/>
                <a:gd name="T11" fmla="*/ 0 h 2234"/>
                <a:gd name="T12" fmla="*/ 0 w 4109"/>
                <a:gd name="T13" fmla="*/ 0 h 2234"/>
                <a:gd name="T14" fmla="*/ 0 w 4109"/>
                <a:gd name="T15" fmla="*/ 0 h 2234"/>
                <a:gd name="T16" fmla="*/ 0 w 4109"/>
                <a:gd name="T17" fmla="*/ 0 h 2234"/>
                <a:gd name="T18" fmla="*/ 0 w 4109"/>
                <a:gd name="T19" fmla="*/ 0 h 2234"/>
                <a:gd name="T20" fmla="*/ 0 w 4109"/>
                <a:gd name="T21" fmla="*/ 0 h 2234"/>
                <a:gd name="T22" fmla="*/ 0 w 4109"/>
                <a:gd name="T23" fmla="*/ 0 h 2234"/>
                <a:gd name="T24" fmla="*/ 0 w 4109"/>
                <a:gd name="T25" fmla="*/ 0 h 2234"/>
                <a:gd name="T26" fmla="*/ 0 w 4109"/>
                <a:gd name="T27" fmla="*/ 0 h 2234"/>
                <a:gd name="T28" fmla="*/ 0 w 4109"/>
                <a:gd name="T29" fmla="*/ 0 h 2234"/>
                <a:gd name="T30" fmla="*/ 0 w 4109"/>
                <a:gd name="T31" fmla="*/ 0 h 2234"/>
                <a:gd name="T32" fmla="*/ 0 w 4109"/>
                <a:gd name="T33" fmla="*/ 0 h 2234"/>
                <a:gd name="T34" fmla="*/ 0 w 4109"/>
                <a:gd name="T35" fmla="*/ 0 h 2234"/>
                <a:gd name="T36" fmla="*/ 0 w 4109"/>
                <a:gd name="T37" fmla="*/ 0 h 2234"/>
                <a:gd name="T38" fmla="*/ 0 w 4109"/>
                <a:gd name="T39" fmla="*/ 0 h 2234"/>
                <a:gd name="T40" fmla="*/ 0 w 4109"/>
                <a:gd name="T41" fmla="*/ 0 h 2234"/>
                <a:gd name="T42" fmla="*/ 0 w 4109"/>
                <a:gd name="T43" fmla="*/ 0 h 2234"/>
                <a:gd name="T44" fmla="*/ 0 w 4109"/>
                <a:gd name="T45" fmla="*/ 0 h 2234"/>
                <a:gd name="T46" fmla="*/ 0 w 4109"/>
                <a:gd name="T47" fmla="*/ 0 h 2234"/>
                <a:gd name="T48" fmla="*/ 0 w 4109"/>
                <a:gd name="T49" fmla="*/ 0 h 2234"/>
                <a:gd name="T50" fmla="*/ 0 w 4109"/>
                <a:gd name="T51" fmla="*/ 0 h 2234"/>
                <a:gd name="T52" fmla="*/ 0 w 4109"/>
                <a:gd name="T53" fmla="*/ 0 h 2234"/>
                <a:gd name="T54" fmla="*/ 0 w 4109"/>
                <a:gd name="T55" fmla="*/ 0 h 2234"/>
                <a:gd name="T56" fmla="*/ 0 w 4109"/>
                <a:gd name="T57" fmla="*/ 0 h 2234"/>
                <a:gd name="T58" fmla="*/ 0 w 4109"/>
                <a:gd name="T59" fmla="*/ 0 h 2234"/>
                <a:gd name="T60" fmla="*/ 0 w 4109"/>
                <a:gd name="T61" fmla="*/ 0 h 2234"/>
                <a:gd name="T62" fmla="*/ 0 w 4109"/>
                <a:gd name="T63" fmla="*/ 0 h 2234"/>
                <a:gd name="T64" fmla="*/ 0 w 4109"/>
                <a:gd name="T65" fmla="*/ 0 h 2234"/>
                <a:gd name="T66" fmla="*/ 0 w 4109"/>
                <a:gd name="T67" fmla="*/ 0 h 2234"/>
                <a:gd name="T68" fmla="*/ 0 w 4109"/>
                <a:gd name="T69" fmla="*/ 0 h 2234"/>
                <a:gd name="T70" fmla="*/ 0 w 4109"/>
                <a:gd name="T71" fmla="*/ 0 h 22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109"/>
                <a:gd name="T109" fmla="*/ 0 h 2234"/>
                <a:gd name="T110" fmla="*/ 4109 w 4109"/>
                <a:gd name="T111" fmla="*/ 2234 h 22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109" h="2234">
                  <a:moveTo>
                    <a:pt x="4109" y="0"/>
                  </a:moveTo>
                  <a:lnTo>
                    <a:pt x="3630" y="372"/>
                  </a:lnTo>
                  <a:lnTo>
                    <a:pt x="3160" y="647"/>
                  </a:lnTo>
                  <a:lnTo>
                    <a:pt x="2649" y="908"/>
                  </a:lnTo>
                  <a:lnTo>
                    <a:pt x="1871" y="1270"/>
                  </a:lnTo>
                  <a:lnTo>
                    <a:pt x="1216" y="1504"/>
                  </a:lnTo>
                  <a:lnTo>
                    <a:pt x="667" y="1700"/>
                  </a:lnTo>
                  <a:lnTo>
                    <a:pt x="372" y="1780"/>
                  </a:lnTo>
                  <a:lnTo>
                    <a:pt x="187" y="1908"/>
                  </a:lnTo>
                  <a:lnTo>
                    <a:pt x="0" y="2019"/>
                  </a:lnTo>
                  <a:lnTo>
                    <a:pt x="220" y="2129"/>
                  </a:lnTo>
                  <a:lnTo>
                    <a:pt x="461" y="2193"/>
                  </a:lnTo>
                  <a:lnTo>
                    <a:pt x="949" y="2226"/>
                  </a:lnTo>
                  <a:lnTo>
                    <a:pt x="1392" y="2234"/>
                  </a:lnTo>
                  <a:lnTo>
                    <a:pt x="1826" y="2226"/>
                  </a:lnTo>
                  <a:lnTo>
                    <a:pt x="2449" y="2182"/>
                  </a:lnTo>
                  <a:lnTo>
                    <a:pt x="3015" y="2119"/>
                  </a:lnTo>
                  <a:lnTo>
                    <a:pt x="3271" y="1921"/>
                  </a:lnTo>
                  <a:lnTo>
                    <a:pt x="3640" y="1334"/>
                  </a:lnTo>
                  <a:lnTo>
                    <a:pt x="3915" y="535"/>
                  </a:lnTo>
                  <a:lnTo>
                    <a:pt x="3443" y="766"/>
                  </a:lnTo>
                  <a:lnTo>
                    <a:pt x="3290" y="864"/>
                  </a:lnTo>
                  <a:lnTo>
                    <a:pt x="3247" y="928"/>
                  </a:lnTo>
                  <a:lnTo>
                    <a:pt x="3259" y="991"/>
                  </a:lnTo>
                  <a:lnTo>
                    <a:pt x="3271" y="1025"/>
                  </a:lnTo>
                  <a:lnTo>
                    <a:pt x="3062" y="1147"/>
                  </a:lnTo>
                  <a:lnTo>
                    <a:pt x="2360" y="1418"/>
                  </a:lnTo>
                  <a:lnTo>
                    <a:pt x="1741" y="1596"/>
                  </a:lnTo>
                  <a:lnTo>
                    <a:pt x="949" y="1747"/>
                  </a:lnTo>
                  <a:lnTo>
                    <a:pt x="1976" y="1408"/>
                  </a:lnTo>
                  <a:lnTo>
                    <a:pt x="2522" y="1166"/>
                  </a:lnTo>
                  <a:lnTo>
                    <a:pt x="3075" y="892"/>
                  </a:lnTo>
                  <a:lnTo>
                    <a:pt x="3556" y="632"/>
                  </a:lnTo>
                  <a:lnTo>
                    <a:pt x="3870" y="438"/>
                  </a:lnTo>
                  <a:lnTo>
                    <a:pt x="4099" y="264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7" name="Freeform 12"/>
            <p:cNvSpPr>
              <a:spLocks/>
            </p:cNvSpPr>
            <p:nvPr/>
          </p:nvSpPr>
          <p:spPr bwMode="auto">
            <a:xfrm>
              <a:off x="5008" y="2909"/>
              <a:ext cx="223" cy="259"/>
            </a:xfrm>
            <a:custGeom>
              <a:avLst/>
              <a:gdLst>
                <a:gd name="T0" fmla="*/ 0 w 1115"/>
                <a:gd name="T1" fmla="*/ 0 h 1297"/>
                <a:gd name="T2" fmla="*/ 0 w 1115"/>
                <a:gd name="T3" fmla="*/ 0 h 1297"/>
                <a:gd name="T4" fmla="*/ 0 w 1115"/>
                <a:gd name="T5" fmla="*/ 0 h 1297"/>
                <a:gd name="T6" fmla="*/ 0 w 1115"/>
                <a:gd name="T7" fmla="*/ 0 h 1297"/>
                <a:gd name="T8" fmla="*/ 0 w 1115"/>
                <a:gd name="T9" fmla="*/ 0 h 1297"/>
                <a:gd name="T10" fmla="*/ 0 w 1115"/>
                <a:gd name="T11" fmla="*/ 0 h 1297"/>
                <a:gd name="T12" fmla="*/ 0 w 1115"/>
                <a:gd name="T13" fmla="*/ 0 h 1297"/>
                <a:gd name="T14" fmla="*/ 0 w 1115"/>
                <a:gd name="T15" fmla="*/ 0 h 1297"/>
                <a:gd name="T16" fmla="*/ 0 w 1115"/>
                <a:gd name="T17" fmla="*/ 0 h 1297"/>
                <a:gd name="T18" fmla="*/ 0 w 1115"/>
                <a:gd name="T19" fmla="*/ 0 h 1297"/>
                <a:gd name="T20" fmla="*/ 0 w 1115"/>
                <a:gd name="T21" fmla="*/ 0 h 1297"/>
                <a:gd name="T22" fmla="*/ 0 w 1115"/>
                <a:gd name="T23" fmla="*/ 0 h 1297"/>
                <a:gd name="T24" fmla="*/ 0 w 1115"/>
                <a:gd name="T25" fmla="*/ 0 h 1297"/>
                <a:gd name="T26" fmla="*/ 0 w 1115"/>
                <a:gd name="T27" fmla="*/ 0 h 1297"/>
                <a:gd name="T28" fmla="*/ 0 w 1115"/>
                <a:gd name="T29" fmla="*/ 0 h 1297"/>
                <a:gd name="T30" fmla="*/ 0 w 1115"/>
                <a:gd name="T31" fmla="*/ 0 h 1297"/>
                <a:gd name="T32" fmla="*/ 0 w 1115"/>
                <a:gd name="T33" fmla="*/ 0 h 1297"/>
                <a:gd name="T34" fmla="*/ 0 w 1115"/>
                <a:gd name="T35" fmla="*/ 0 h 1297"/>
                <a:gd name="T36" fmla="*/ 0 w 1115"/>
                <a:gd name="T37" fmla="*/ 0 h 1297"/>
                <a:gd name="T38" fmla="*/ 0 w 1115"/>
                <a:gd name="T39" fmla="*/ 0 h 1297"/>
                <a:gd name="T40" fmla="*/ 0 w 1115"/>
                <a:gd name="T41" fmla="*/ 0 h 1297"/>
                <a:gd name="T42" fmla="*/ 0 w 1115"/>
                <a:gd name="T43" fmla="*/ 0 h 1297"/>
                <a:gd name="T44" fmla="*/ 0 w 1115"/>
                <a:gd name="T45" fmla="*/ 0 h 1297"/>
                <a:gd name="T46" fmla="*/ 0 w 1115"/>
                <a:gd name="T47" fmla="*/ 0 h 1297"/>
                <a:gd name="T48" fmla="*/ 0 w 1115"/>
                <a:gd name="T49" fmla="*/ 0 h 1297"/>
                <a:gd name="T50" fmla="*/ 0 w 1115"/>
                <a:gd name="T51" fmla="*/ 0 h 1297"/>
                <a:gd name="T52" fmla="*/ 0 w 1115"/>
                <a:gd name="T53" fmla="*/ 0 h 1297"/>
                <a:gd name="T54" fmla="*/ 0 w 1115"/>
                <a:gd name="T55" fmla="*/ 0 h 1297"/>
                <a:gd name="T56" fmla="*/ 0 w 1115"/>
                <a:gd name="T57" fmla="*/ 0 h 1297"/>
                <a:gd name="T58" fmla="*/ 0 w 1115"/>
                <a:gd name="T59" fmla="*/ 0 h 1297"/>
                <a:gd name="T60" fmla="*/ 0 w 1115"/>
                <a:gd name="T61" fmla="*/ 0 h 1297"/>
                <a:gd name="T62" fmla="*/ 0 w 1115"/>
                <a:gd name="T63" fmla="*/ 0 h 1297"/>
                <a:gd name="T64" fmla="*/ 0 w 1115"/>
                <a:gd name="T65" fmla="*/ 0 h 1297"/>
                <a:gd name="T66" fmla="*/ 0 w 1115"/>
                <a:gd name="T67" fmla="*/ 0 h 1297"/>
                <a:gd name="T68" fmla="*/ 0 w 1115"/>
                <a:gd name="T69" fmla="*/ 0 h 1297"/>
                <a:gd name="T70" fmla="*/ 0 w 1115"/>
                <a:gd name="T71" fmla="*/ 0 h 1297"/>
                <a:gd name="T72" fmla="*/ 0 w 1115"/>
                <a:gd name="T73" fmla="*/ 0 h 1297"/>
                <a:gd name="T74" fmla="*/ 0 w 1115"/>
                <a:gd name="T75" fmla="*/ 0 h 1297"/>
                <a:gd name="T76" fmla="*/ 0 w 1115"/>
                <a:gd name="T77" fmla="*/ 0 h 1297"/>
                <a:gd name="T78" fmla="*/ 0 w 1115"/>
                <a:gd name="T79" fmla="*/ 0 h 1297"/>
                <a:gd name="T80" fmla="*/ 0 w 1115"/>
                <a:gd name="T81" fmla="*/ 0 h 1297"/>
                <a:gd name="T82" fmla="*/ 0 w 1115"/>
                <a:gd name="T83" fmla="*/ 0 h 1297"/>
                <a:gd name="T84" fmla="*/ 0 w 1115"/>
                <a:gd name="T85" fmla="*/ 0 h 1297"/>
                <a:gd name="T86" fmla="*/ 0 w 1115"/>
                <a:gd name="T87" fmla="*/ 0 h 1297"/>
                <a:gd name="T88" fmla="*/ 0 w 1115"/>
                <a:gd name="T89" fmla="*/ 0 h 1297"/>
                <a:gd name="T90" fmla="*/ 0 w 1115"/>
                <a:gd name="T91" fmla="*/ 0 h 1297"/>
                <a:gd name="T92" fmla="*/ 0 w 1115"/>
                <a:gd name="T93" fmla="*/ 0 h 1297"/>
                <a:gd name="T94" fmla="*/ 0 w 1115"/>
                <a:gd name="T95" fmla="*/ 0 h 1297"/>
                <a:gd name="T96" fmla="*/ 0 w 1115"/>
                <a:gd name="T97" fmla="*/ 0 h 1297"/>
                <a:gd name="T98" fmla="*/ 0 w 1115"/>
                <a:gd name="T99" fmla="*/ 0 h 1297"/>
                <a:gd name="T100" fmla="*/ 0 w 1115"/>
                <a:gd name="T101" fmla="*/ 0 h 1297"/>
                <a:gd name="T102" fmla="*/ 0 w 1115"/>
                <a:gd name="T103" fmla="*/ 0 h 1297"/>
                <a:gd name="T104" fmla="*/ 0 w 1115"/>
                <a:gd name="T105" fmla="*/ 0 h 1297"/>
                <a:gd name="T106" fmla="*/ 0 w 1115"/>
                <a:gd name="T107" fmla="*/ 0 h 1297"/>
                <a:gd name="T108" fmla="*/ 0 w 1115"/>
                <a:gd name="T109" fmla="*/ 0 h 12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5"/>
                <a:gd name="T166" fmla="*/ 0 h 1297"/>
                <a:gd name="T167" fmla="*/ 1115 w 1115"/>
                <a:gd name="T168" fmla="*/ 1297 h 129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5" h="1297">
                  <a:moveTo>
                    <a:pt x="524" y="225"/>
                  </a:moveTo>
                  <a:lnTo>
                    <a:pt x="528" y="268"/>
                  </a:lnTo>
                  <a:lnTo>
                    <a:pt x="539" y="308"/>
                  </a:lnTo>
                  <a:lnTo>
                    <a:pt x="577" y="336"/>
                  </a:lnTo>
                  <a:lnTo>
                    <a:pt x="626" y="353"/>
                  </a:lnTo>
                  <a:lnTo>
                    <a:pt x="709" y="355"/>
                  </a:lnTo>
                  <a:lnTo>
                    <a:pt x="698" y="432"/>
                  </a:lnTo>
                  <a:lnTo>
                    <a:pt x="656" y="479"/>
                  </a:lnTo>
                  <a:lnTo>
                    <a:pt x="225" y="668"/>
                  </a:lnTo>
                  <a:lnTo>
                    <a:pt x="171" y="697"/>
                  </a:lnTo>
                  <a:lnTo>
                    <a:pt x="0" y="825"/>
                  </a:lnTo>
                  <a:lnTo>
                    <a:pt x="0" y="889"/>
                  </a:lnTo>
                  <a:lnTo>
                    <a:pt x="48" y="908"/>
                  </a:lnTo>
                  <a:lnTo>
                    <a:pt x="98" y="912"/>
                  </a:lnTo>
                  <a:lnTo>
                    <a:pt x="63" y="966"/>
                  </a:lnTo>
                  <a:lnTo>
                    <a:pt x="46" y="1029"/>
                  </a:lnTo>
                  <a:lnTo>
                    <a:pt x="65" y="1089"/>
                  </a:lnTo>
                  <a:lnTo>
                    <a:pt x="123" y="1110"/>
                  </a:lnTo>
                  <a:lnTo>
                    <a:pt x="196" y="1128"/>
                  </a:lnTo>
                  <a:lnTo>
                    <a:pt x="256" y="1187"/>
                  </a:lnTo>
                  <a:lnTo>
                    <a:pt x="310" y="1215"/>
                  </a:lnTo>
                  <a:lnTo>
                    <a:pt x="454" y="1257"/>
                  </a:lnTo>
                  <a:lnTo>
                    <a:pt x="685" y="1292"/>
                  </a:lnTo>
                  <a:lnTo>
                    <a:pt x="824" y="1297"/>
                  </a:lnTo>
                  <a:lnTo>
                    <a:pt x="935" y="1288"/>
                  </a:lnTo>
                  <a:lnTo>
                    <a:pt x="984" y="1240"/>
                  </a:lnTo>
                  <a:lnTo>
                    <a:pt x="1010" y="1183"/>
                  </a:lnTo>
                  <a:lnTo>
                    <a:pt x="1012" y="1128"/>
                  </a:lnTo>
                  <a:lnTo>
                    <a:pt x="995" y="1077"/>
                  </a:lnTo>
                  <a:lnTo>
                    <a:pt x="978" y="1016"/>
                  </a:lnTo>
                  <a:lnTo>
                    <a:pt x="981" y="982"/>
                  </a:lnTo>
                  <a:lnTo>
                    <a:pt x="1000" y="923"/>
                  </a:lnTo>
                  <a:lnTo>
                    <a:pt x="1015" y="869"/>
                  </a:lnTo>
                  <a:lnTo>
                    <a:pt x="1000" y="826"/>
                  </a:lnTo>
                  <a:lnTo>
                    <a:pt x="966" y="745"/>
                  </a:lnTo>
                  <a:lnTo>
                    <a:pt x="952" y="683"/>
                  </a:lnTo>
                  <a:lnTo>
                    <a:pt x="966" y="630"/>
                  </a:lnTo>
                  <a:lnTo>
                    <a:pt x="981" y="591"/>
                  </a:lnTo>
                  <a:lnTo>
                    <a:pt x="990" y="547"/>
                  </a:lnTo>
                  <a:lnTo>
                    <a:pt x="984" y="530"/>
                  </a:lnTo>
                  <a:lnTo>
                    <a:pt x="966" y="490"/>
                  </a:lnTo>
                  <a:lnTo>
                    <a:pt x="884" y="455"/>
                  </a:lnTo>
                  <a:lnTo>
                    <a:pt x="853" y="418"/>
                  </a:lnTo>
                  <a:lnTo>
                    <a:pt x="850" y="366"/>
                  </a:lnTo>
                  <a:lnTo>
                    <a:pt x="853" y="309"/>
                  </a:lnTo>
                  <a:lnTo>
                    <a:pt x="1085" y="215"/>
                  </a:lnTo>
                  <a:lnTo>
                    <a:pt x="1111" y="161"/>
                  </a:lnTo>
                  <a:lnTo>
                    <a:pt x="1115" y="98"/>
                  </a:lnTo>
                  <a:lnTo>
                    <a:pt x="1095" y="36"/>
                  </a:lnTo>
                  <a:lnTo>
                    <a:pt x="1064" y="12"/>
                  </a:lnTo>
                  <a:lnTo>
                    <a:pt x="1030" y="0"/>
                  </a:lnTo>
                  <a:lnTo>
                    <a:pt x="984" y="4"/>
                  </a:lnTo>
                  <a:lnTo>
                    <a:pt x="638" y="117"/>
                  </a:lnTo>
                  <a:lnTo>
                    <a:pt x="571" y="164"/>
                  </a:lnTo>
                  <a:lnTo>
                    <a:pt x="524" y="225"/>
                  </a:lnTo>
                  <a:close/>
                </a:path>
              </a:pathLst>
            </a:custGeom>
            <a:solidFill>
              <a:srgbClr val="FFC9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8" name="Freeform 13"/>
            <p:cNvSpPr>
              <a:spLocks/>
            </p:cNvSpPr>
            <p:nvPr/>
          </p:nvSpPr>
          <p:spPr bwMode="auto">
            <a:xfrm>
              <a:off x="5106" y="2946"/>
              <a:ext cx="44" cy="30"/>
            </a:xfrm>
            <a:custGeom>
              <a:avLst/>
              <a:gdLst>
                <a:gd name="T0" fmla="*/ 0 w 219"/>
                <a:gd name="T1" fmla="*/ 0 h 148"/>
                <a:gd name="T2" fmla="*/ 0 w 219"/>
                <a:gd name="T3" fmla="*/ 0 h 148"/>
                <a:gd name="T4" fmla="*/ 0 w 219"/>
                <a:gd name="T5" fmla="*/ 0 h 148"/>
                <a:gd name="T6" fmla="*/ 0 w 219"/>
                <a:gd name="T7" fmla="*/ 0 h 148"/>
                <a:gd name="T8" fmla="*/ 0 w 219"/>
                <a:gd name="T9" fmla="*/ 0 h 148"/>
                <a:gd name="T10" fmla="*/ 0 w 219"/>
                <a:gd name="T11" fmla="*/ 0 h 148"/>
                <a:gd name="T12" fmla="*/ 0 w 219"/>
                <a:gd name="T13" fmla="*/ 0 h 148"/>
                <a:gd name="T14" fmla="*/ 0 w 219"/>
                <a:gd name="T15" fmla="*/ 0 h 148"/>
                <a:gd name="T16" fmla="*/ 0 w 219"/>
                <a:gd name="T17" fmla="*/ 0 h 148"/>
                <a:gd name="T18" fmla="*/ 0 w 219"/>
                <a:gd name="T19" fmla="*/ 0 h 148"/>
                <a:gd name="T20" fmla="*/ 0 w 219"/>
                <a:gd name="T21" fmla="*/ 0 h 148"/>
                <a:gd name="T22" fmla="*/ 0 w 219"/>
                <a:gd name="T23" fmla="*/ 0 h 148"/>
                <a:gd name="T24" fmla="*/ 0 w 219"/>
                <a:gd name="T25" fmla="*/ 0 h 148"/>
                <a:gd name="T26" fmla="*/ 0 w 219"/>
                <a:gd name="T27" fmla="*/ 0 h 1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48"/>
                <a:gd name="T44" fmla="*/ 219 w 219"/>
                <a:gd name="T45" fmla="*/ 148 h 1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48">
                  <a:moveTo>
                    <a:pt x="5" y="67"/>
                  </a:moveTo>
                  <a:lnTo>
                    <a:pt x="0" y="91"/>
                  </a:lnTo>
                  <a:lnTo>
                    <a:pt x="4" y="124"/>
                  </a:lnTo>
                  <a:lnTo>
                    <a:pt x="30" y="147"/>
                  </a:lnTo>
                  <a:lnTo>
                    <a:pt x="68" y="148"/>
                  </a:lnTo>
                  <a:lnTo>
                    <a:pt x="186" y="110"/>
                  </a:lnTo>
                  <a:lnTo>
                    <a:pt x="213" y="91"/>
                  </a:lnTo>
                  <a:lnTo>
                    <a:pt x="219" y="57"/>
                  </a:lnTo>
                  <a:lnTo>
                    <a:pt x="219" y="33"/>
                  </a:lnTo>
                  <a:lnTo>
                    <a:pt x="208" y="9"/>
                  </a:lnTo>
                  <a:lnTo>
                    <a:pt x="178" y="0"/>
                  </a:lnTo>
                  <a:lnTo>
                    <a:pt x="136" y="0"/>
                  </a:lnTo>
                  <a:lnTo>
                    <a:pt x="49" y="34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89" name="Freeform 14"/>
            <p:cNvSpPr>
              <a:spLocks/>
            </p:cNvSpPr>
            <p:nvPr/>
          </p:nvSpPr>
          <p:spPr bwMode="auto">
            <a:xfrm>
              <a:off x="4178" y="1464"/>
              <a:ext cx="306" cy="794"/>
            </a:xfrm>
            <a:custGeom>
              <a:avLst/>
              <a:gdLst>
                <a:gd name="T0" fmla="*/ 0 w 1532"/>
                <a:gd name="T1" fmla="*/ 0 h 3973"/>
                <a:gd name="T2" fmla="*/ 0 w 1532"/>
                <a:gd name="T3" fmla="*/ 0 h 3973"/>
                <a:gd name="T4" fmla="*/ 0 w 1532"/>
                <a:gd name="T5" fmla="*/ 0 h 3973"/>
                <a:gd name="T6" fmla="*/ 0 w 1532"/>
                <a:gd name="T7" fmla="*/ 0 h 3973"/>
                <a:gd name="T8" fmla="*/ 0 w 1532"/>
                <a:gd name="T9" fmla="*/ 0 h 3973"/>
                <a:gd name="T10" fmla="*/ 0 w 1532"/>
                <a:gd name="T11" fmla="*/ 0 h 3973"/>
                <a:gd name="T12" fmla="*/ 0 w 1532"/>
                <a:gd name="T13" fmla="*/ 0 h 3973"/>
                <a:gd name="T14" fmla="*/ 0 w 1532"/>
                <a:gd name="T15" fmla="*/ 0 h 3973"/>
                <a:gd name="T16" fmla="*/ 0 w 1532"/>
                <a:gd name="T17" fmla="*/ 0 h 3973"/>
                <a:gd name="T18" fmla="*/ 0 w 1532"/>
                <a:gd name="T19" fmla="*/ 0 h 3973"/>
                <a:gd name="T20" fmla="*/ 0 w 1532"/>
                <a:gd name="T21" fmla="*/ 0 h 3973"/>
                <a:gd name="T22" fmla="*/ 0 w 1532"/>
                <a:gd name="T23" fmla="*/ 0 h 3973"/>
                <a:gd name="T24" fmla="*/ 0 w 1532"/>
                <a:gd name="T25" fmla="*/ 0 h 3973"/>
                <a:gd name="T26" fmla="*/ 0 w 1532"/>
                <a:gd name="T27" fmla="*/ 0 h 3973"/>
                <a:gd name="T28" fmla="*/ 0 w 1532"/>
                <a:gd name="T29" fmla="*/ 0 h 3973"/>
                <a:gd name="T30" fmla="*/ 0 w 1532"/>
                <a:gd name="T31" fmla="*/ 0 h 3973"/>
                <a:gd name="T32" fmla="*/ 0 w 1532"/>
                <a:gd name="T33" fmla="*/ 0 h 3973"/>
                <a:gd name="T34" fmla="*/ 0 w 1532"/>
                <a:gd name="T35" fmla="*/ 0 h 3973"/>
                <a:gd name="T36" fmla="*/ 0 w 1532"/>
                <a:gd name="T37" fmla="*/ 0 h 3973"/>
                <a:gd name="T38" fmla="*/ 0 w 1532"/>
                <a:gd name="T39" fmla="*/ 0 h 3973"/>
                <a:gd name="T40" fmla="*/ 0 w 1532"/>
                <a:gd name="T41" fmla="*/ 0 h 3973"/>
                <a:gd name="T42" fmla="*/ 0 w 1532"/>
                <a:gd name="T43" fmla="*/ 0 h 397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32"/>
                <a:gd name="T67" fmla="*/ 0 h 3973"/>
                <a:gd name="T68" fmla="*/ 1532 w 1532"/>
                <a:gd name="T69" fmla="*/ 3973 h 397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32" h="3973">
                  <a:moveTo>
                    <a:pt x="0" y="0"/>
                  </a:moveTo>
                  <a:lnTo>
                    <a:pt x="0" y="747"/>
                  </a:lnTo>
                  <a:lnTo>
                    <a:pt x="603" y="3339"/>
                  </a:lnTo>
                  <a:lnTo>
                    <a:pt x="1351" y="3973"/>
                  </a:lnTo>
                  <a:lnTo>
                    <a:pt x="1505" y="3799"/>
                  </a:lnTo>
                  <a:lnTo>
                    <a:pt x="1532" y="3633"/>
                  </a:lnTo>
                  <a:lnTo>
                    <a:pt x="1493" y="3480"/>
                  </a:lnTo>
                  <a:lnTo>
                    <a:pt x="1345" y="3304"/>
                  </a:lnTo>
                  <a:lnTo>
                    <a:pt x="1226" y="3047"/>
                  </a:lnTo>
                  <a:lnTo>
                    <a:pt x="1151" y="2718"/>
                  </a:lnTo>
                  <a:lnTo>
                    <a:pt x="1139" y="2402"/>
                  </a:lnTo>
                  <a:lnTo>
                    <a:pt x="1177" y="1911"/>
                  </a:lnTo>
                  <a:lnTo>
                    <a:pt x="1151" y="1651"/>
                  </a:lnTo>
                  <a:lnTo>
                    <a:pt x="1131" y="1381"/>
                  </a:lnTo>
                  <a:lnTo>
                    <a:pt x="1086" y="1147"/>
                  </a:lnTo>
                  <a:lnTo>
                    <a:pt x="1010" y="913"/>
                  </a:lnTo>
                  <a:lnTo>
                    <a:pt x="931" y="715"/>
                  </a:lnTo>
                  <a:lnTo>
                    <a:pt x="799" y="491"/>
                  </a:lnTo>
                  <a:lnTo>
                    <a:pt x="553" y="225"/>
                  </a:lnTo>
                  <a:lnTo>
                    <a:pt x="306" y="81"/>
                  </a:lnTo>
                  <a:lnTo>
                    <a:pt x="13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23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0" name="Freeform 15"/>
            <p:cNvSpPr>
              <a:spLocks/>
            </p:cNvSpPr>
            <p:nvPr/>
          </p:nvSpPr>
          <p:spPr bwMode="auto">
            <a:xfrm>
              <a:off x="3854" y="1583"/>
              <a:ext cx="486" cy="879"/>
            </a:xfrm>
            <a:custGeom>
              <a:avLst/>
              <a:gdLst>
                <a:gd name="T0" fmla="*/ 0 w 2433"/>
                <a:gd name="T1" fmla="*/ 0 h 4391"/>
                <a:gd name="T2" fmla="*/ 0 w 2433"/>
                <a:gd name="T3" fmla="*/ 0 h 4391"/>
                <a:gd name="T4" fmla="*/ 0 w 2433"/>
                <a:gd name="T5" fmla="*/ 0 h 4391"/>
                <a:gd name="T6" fmla="*/ 0 w 2433"/>
                <a:gd name="T7" fmla="*/ 0 h 4391"/>
                <a:gd name="T8" fmla="*/ 0 w 2433"/>
                <a:gd name="T9" fmla="*/ 0 h 4391"/>
                <a:gd name="T10" fmla="*/ 0 w 2433"/>
                <a:gd name="T11" fmla="*/ 0 h 4391"/>
                <a:gd name="T12" fmla="*/ 0 w 2433"/>
                <a:gd name="T13" fmla="*/ 0 h 4391"/>
                <a:gd name="T14" fmla="*/ 0 w 2433"/>
                <a:gd name="T15" fmla="*/ 0 h 4391"/>
                <a:gd name="T16" fmla="*/ 0 w 2433"/>
                <a:gd name="T17" fmla="*/ 0 h 4391"/>
                <a:gd name="T18" fmla="*/ 0 w 2433"/>
                <a:gd name="T19" fmla="*/ 0 h 4391"/>
                <a:gd name="T20" fmla="*/ 0 w 2433"/>
                <a:gd name="T21" fmla="*/ 0 h 4391"/>
                <a:gd name="T22" fmla="*/ 0 w 2433"/>
                <a:gd name="T23" fmla="*/ 0 h 4391"/>
                <a:gd name="T24" fmla="*/ 0 w 2433"/>
                <a:gd name="T25" fmla="*/ 0 h 4391"/>
                <a:gd name="T26" fmla="*/ 0 w 2433"/>
                <a:gd name="T27" fmla="*/ 0 h 4391"/>
                <a:gd name="T28" fmla="*/ 0 w 2433"/>
                <a:gd name="T29" fmla="*/ 0 h 4391"/>
                <a:gd name="T30" fmla="*/ 0 w 2433"/>
                <a:gd name="T31" fmla="*/ 0 h 4391"/>
                <a:gd name="T32" fmla="*/ 0 w 2433"/>
                <a:gd name="T33" fmla="*/ 0 h 4391"/>
                <a:gd name="T34" fmla="*/ 0 w 2433"/>
                <a:gd name="T35" fmla="*/ 0 h 4391"/>
                <a:gd name="T36" fmla="*/ 0 w 2433"/>
                <a:gd name="T37" fmla="*/ 0 h 4391"/>
                <a:gd name="T38" fmla="*/ 0 w 2433"/>
                <a:gd name="T39" fmla="*/ 0 h 4391"/>
                <a:gd name="T40" fmla="*/ 0 w 2433"/>
                <a:gd name="T41" fmla="*/ 0 h 4391"/>
                <a:gd name="T42" fmla="*/ 0 w 2433"/>
                <a:gd name="T43" fmla="*/ 0 h 4391"/>
                <a:gd name="T44" fmla="*/ 0 w 2433"/>
                <a:gd name="T45" fmla="*/ 0 h 4391"/>
                <a:gd name="T46" fmla="*/ 0 w 2433"/>
                <a:gd name="T47" fmla="*/ 0 h 4391"/>
                <a:gd name="T48" fmla="*/ 0 w 2433"/>
                <a:gd name="T49" fmla="*/ 0 h 4391"/>
                <a:gd name="T50" fmla="*/ 0 w 2433"/>
                <a:gd name="T51" fmla="*/ 0 h 4391"/>
                <a:gd name="T52" fmla="*/ 0 w 2433"/>
                <a:gd name="T53" fmla="*/ 0 h 4391"/>
                <a:gd name="T54" fmla="*/ 0 w 2433"/>
                <a:gd name="T55" fmla="*/ 0 h 4391"/>
                <a:gd name="T56" fmla="*/ 0 w 2433"/>
                <a:gd name="T57" fmla="*/ 0 h 43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33"/>
                <a:gd name="T88" fmla="*/ 0 h 4391"/>
                <a:gd name="T89" fmla="*/ 2433 w 2433"/>
                <a:gd name="T90" fmla="*/ 4391 h 439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33" h="4391">
                  <a:moveTo>
                    <a:pt x="141" y="746"/>
                  </a:moveTo>
                  <a:lnTo>
                    <a:pt x="86" y="841"/>
                  </a:lnTo>
                  <a:lnTo>
                    <a:pt x="16" y="1044"/>
                  </a:lnTo>
                  <a:lnTo>
                    <a:pt x="0" y="1193"/>
                  </a:lnTo>
                  <a:lnTo>
                    <a:pt x="37" y="1285"/>
                  </a:lnTo>
                  <a:lnTo>
                    <a:pt x="284" y="2133"/>
                  </a:lnTo>
                  <a:lnTo>
                    <a:pt x="272" y="2553"/>
                  </a:lnTo>
                  <a:lnTo>
                    <a:pt x="258" y="2753"/>
                  </a:lnTo>
                  <a:lnTo>
                    <a:pt x="284" y="3011"/>
                  </a:lnTo>
                  <a:lnTo>
                    <a:pt x="319" y="3209"/>
                  </a:lnTo>
                  <a:lnTo>
                    <a:pt x="440" y="3456"/>
                  </a:lnTo>
                  <a:lnTo>
                    <a:pt x="506" y="3723"/>
                  </a:lnTo>
                  <a:lnTo>
                    <a:pt x="598" y="4077"/>
                  </a:lnTo>
                  <a:lnTo>
                    <a:pt x="650" y="4310"/>
                  </a:lnTo>
                  <a:lnTo>
                    <a:pt x="895" y="4380"/>
                  </a:lnTo>
                  <a:lnTo>
                    <a:pt x="1059" y="4391"/>
                  </a:lnTo>
                  <a:lnTo>
                    <a:pt x="1140" y="4369"/>
                  </a:lnTo>
                  <a:lnTo>
                    <a:pt x="1399" y="3444"/>
                  </a:lnTo>
                  <a:lnTo>
                    <a:pt x="1556" y="2732"/>
                  </a:lnTo>
                  <a:lnTo>
                    <a:pt x="1765" y="2605"/>
                  </a:lnTo>
                  <a:lnTo>
                    <a:pt x="2035" y="2273"/>
                  </a:lnTo>
                  <a:lnTo>
                    <a:pt x="2258" y="1850"/>
                  </a:lnTo>
                  <a:lnTo>
                    <a:pt x="2398" y="1418"/>
                  </a:lnTo>
                  <a:lnTo>
                    <a:pt x="2433" y="1052"/>
                  </a:lnTo>
                  <a:lnTo>
                    <a:pt x="2412" y="678"/>
                  </a:lnTo>
                  <a:lnTo>
                    <a:pt x="2224" y="385"/>
                  </a:lnTo>
                  <a:lnTo>
                    <a:pt x="963" y="0"/>
                  </a:lnTo>
                  <a:lnTo>
                    <a:pt x="425" y="442"/>
                  </a:lnTo>
                  <a:lnTo>
                    <a:pt x="141" y="746"/>
                  </a:lnTo>
                  <a:close/>
                </a:path>
              </a:pathLst>
            </a:custGeom>
            <a:solidFill>
              <a:srgbClr val="FFC9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1" name="Freeform 16"/>
            <p:cNvSpPr>
              <a:spLocks/>
            </p:cNvSpPr>
            <p:nvPr/>
          </p:nvSpPr>
          <p:spPr bwMode="auto">
            <a:xfrm>
              <a:off x="3868" y="1869"/>
              <a:ext cx="54" cy="103"/>
            </a:xfrm>
            <a:custGeom>
              <a:avLst/>
              <a:gdLst>
                <a:gd name="T0" fmla="*/ 0 w 268"/>
                <a:gd name="T1" fmla="*/ 0 h 512"/>
                <a:gd name="T2" fmla="*/ 0 w 268"/>
                <a:gd name="T3" fmla="*/ 0 h 512"/>
                <a:gd name="T4" fmla="*/ 0 w 268"/>
                <a:gd name="T5" fmla="*/ 0 h 512"/>
                <a:gd name="T6" fmla="*/ 0 w 268"/>
                <a:gd name="T7" fmla="*/ 0 h 512"/>
                <a:gd name="T8" fmla="*/ 0 w 268"/>
                <a:gd name="T9" fmla="*/ 0 h 512"/>
                <a:gd name="T10" fmla="*/ 0 w 268"/>
                <a:gd name="T11" fmla="*/ 0 h 512"/>
                <a:gd name="T12" fmla="*/ 0 w 268"/>
                <a:gd name="T13" fmla="*/ 0 h 512"/>
                <a:gd name="T14" fmla="*/ 0 w 268"/>
                <a:gd name="T15" fmla="*/ 0 h 512"/>
                <a:gd name="T16" fmla="*/ 0 w 268"/>
                <a:gd name="T17" fmla="*/ 0 h 512"/>
                <a:gd name="T18" fmla="*/ 0 w 268"/>
                <a:gd name="T19" fmla="*/ 0 h 512"/>
                <a:gd name="T20" fmla="*/ 0 w 268"/>
                <a:gd name="T21" fmla="*/ 0 h 512"/>
                <a:gd name="T22" fmla="*/ 0 w 268"/>
                <a:gd name="T23" fmla="*/ 0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8"/>
                <a:gd name="T37" fmla="*/ 0 h 512"/>
                <a:gd name="T38" fmla="*/ 268 w 268"/>
                <a:gd name="T39" fmla="*/ 512 h 5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8" h="512">
                  <a:moveTo>
                    <a:pt x="235" y="0"/>
                  </a:moveTo>
                  <a:lnTo>
                    <a:pt x="140" y="32"/>
                  </a:lnTo>
                  <a:lnTo>
                    <a:pt x="46" y="114"/>
                  </a:lnTo>
                  <a:lnTo>
                    <a:pt x="0" y="235"/>
                  </a:lnTo>
                  <a:lnTo>
                    <a:pt x="0" y="315"/>
                  </a:lnTo>
                  <a:lnTo>
                    <a:pt x="24" y="396"/>
                  </a:lnTo>
                  <a:lnTo>
                    <a:pt x="67" y="469"/>
                  </a:lnTo>
                  <a:lnTo>
                    <a:pt x="151" y="503"/>
                  </a:lnTo>
                  <a:lnTo>
                    <a:pt x="210" y="512"/>
                  </a:lnTo>
                  <a:lnTo>
                    <a:pt x="268" y="503"/>
                  </a:lnTo>
                  <a:lnTo>
                    <a:pt x="245" y="21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2" name="Freeform 17"/>
            <p:cNvSpPr>
              <a:spLocks/>
            </p:cNvSpPr>
            <p:nvPr/>
          </p:nvSpPr>
          <p:spPr bwMode="auto">
            <a:xfrm>
              <a:off x="4011" y="1799"/>
              <a:ext cx="92" cy="49"/>
            </a:xfrm>
            <a:custGeom>
              <a:avLst/>
              <a:gdLst>
                <a:gd name="T0" fmla="*/ 0 w 457"/>
                <a:gd name="T1" fmla="*/ 0 h 245"/>
                <a:gd name="T2" fmla="*/ 0 w 457"/>
                <a:gd name="T3" fmla="*/ 0 h 245"/>
                <a:gd name="T4" fmla="*/ 0 w 457"/>
                <a:gd name="T5" fmla="*/ 0 h 245"/>
                <a:gd name="T6" fmla="*/ 0 w 457"/>
                <a:gd name="T7" fmla="*/ 0 h 245"/>
                <a:gd name="T8" fmla="*/ 0 w 457"/>
                <a:gd name="T9" fmla="*/ 0 h 245"/>
                <a:gd name="T10" fmla="*/ 0 w 457"/>
                <a:gd name="T11" fmla="*/ 0 h 245"/>
                <a:gd name="T12" fmla="*/ 0 w 457"/>
                <a:gd name="T13" fmla="*/ 0 h 245"/>
                <a:gd name="T14" fmla="*/ 0 w 457"/>
                <a:gd name="T15" fmla="*/ 0 h 245"/>
                <a:gd name="T16" fmla="*/ 0 w 457"/>
                <a:gd name="T17" fmla="*/ 0 h 245"/>
                <a:gd name="T18" fmla="*/ 0 w 457"/>
                <a:gd name="T19" fmla="*/ 0 h 245"/>
                <a:gd name="T20" fmla="*/ 0 w 457"/>
                <a:gd name="T21" fmla="*/ 0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7"/>
                <a:gd name="T34" fmla="*/ 0 h 245"/>
                <a:gd name="T35" fmla="*/ 457 w 457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7" h="245">
                  <a:moveTo>
                    <a:pt x="0" y="21"/>
                  </a:moveTo>
                  <a:lnTo>
                    <a:pt x="83" y="0"/>
                  </a:lnTo>
                  <a:lnTo>
                    <a:pt x="145" y="0"/>
                  </a:lnTo>
                  <a:lnTo>
                    <a:pt x="235" y="16"/>
                  </a:lnTo>
                  <a:lnTo>
                    <a:pt x="325" y="50"/>
                  </a:lnTo>
                  <a:lnTo>
                    <a:pt x="385" y="94"/>
                  </a:lnTo>
                  <a:lnTo>
                    <a:pt x="431" y="152"/>
                  </a:lnTo>
                  <a:lnTo>
                    <a:pt x="450" y="202"/>
                  </a:lnTo>
                  <a:lnTo>
                    <a:pt x="457" y="235"/>
                  </a:lnTo>
                  <a:lnTo>
                    <a:pt x="385" y="24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CC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3" name="Freeform 18"/>
            <p:cNvSpPr>
              <a:spLocks/>
            </p:cNvSpPr>
            <p:nvPr/>
          </p:nvSpPr>
          <p:spPr bwMode="auto">
            <a:xfrm>
              <a:off x="4196" y="1838"/>
              <a:ext cx="97" cy="35"/>
            </a:xfrm>
            <a:custGeom>
              <a:avLst/>
              <a:gdLst>
                <a:gd name="T0" fmla="*/ 0 w 481"/>
                <a:gd name="T1" fmla="*/ 0 h 175"/>
                <a:gd name="T2" fmla="*/ 0 w 481"/>
                <a:gd name="T3" fmla="*/ 0 h 175"/>
                <a:gd name="T4" fmla="*/ 0 w 481"/>
                <a:gd name="T5" fmla="*/ 0 h 175"/>
                <a:gd name="T6" fmla="*/ 0 w 481"/>
                <a:gd name="T7" fmla="*/ 0 h 175"/>
                <a:gd name="T8" fmla="*/ 0 w 481"/>
                <a:gd name="T9" fmla="*/ 0 h 175"/>
                <a:gd name="T10" fmla="*/ 0 w 481"/>
                <a:gd name="T11" fmla="*/ 0 h 175"/>
                <a:gd name="T12" fmla="*/ 0 w 481"/>
                <a:gd name="T13" fmla="*/ 0 h 175"/>
                <a:gd name="T14" fmla="*/ 0 w 481"/>
                <a:gd name="T15" fmla="*/ 0 h 175"/>
                <a:gd name="T16" fmla="*/ 0 w 481"/>
                <a:gd name="T17" fmla="*/ 0 h 175"/>
                <a:gd name="T18" fmla="*/ 0 w 481"/>
                <a:gd name="T19" fmla="*/ 0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1"/>
                <a:gd name="T31" fmla="*/ 0 h 175"/>
                <a:gd name="T32" fmla="*/ 481 w 481"/>
                <a:gd name="T33" fmla="*/ 175 h 1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1" h="175">
                  <a:moveTo>
                    <a:pt x="67" y="8"/>
                  </a:moveTo>
                  <a:lnTo>
                    <a:pt x="147" y="0"/>
                  </a:lnTo>
                  <a:lnTo>
                    <a:pt x="230" y="7"/>
                  </a:lnTo>
                  <a:lnTo>
                    <a:pt x="343" y="28"/>
                  </a:lnTo>
                  <a:lnTo>
                    <a:pt x="423" y="62"/>
                  </a:lnTo>
                  <a:lnTo>
                    <a:pt x="471" y="109"/>
                  </a:lnTo>
                  <a:lnTo>
                    <a:pt x="481" y="156"/>
                  </a:lnTo>
                  <a:lnTo>
                    <a:pt x="387" y="175"/>
                  </a:lnTo>
                  <a:lnTo>
                    <a:pt x="0" y="60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0CC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4" name="Freeform 19"/>
            <p:cNvSpPr>
              <a:spLocks/>
            </p:cNvSpPr>
            <p:nvPr/>
          </p:nvSpPr>
          <p:spPr bwMode="auto">
            <a:xfrm>
              <a:off x="4058" y="2020"/>
              <a:ext cx="103" cy="40"/>
            </a:xfrm>
            <a:custGeom>
              <a:avLst/>
              <a:gdLst>
                <a:gd name="T0" fmla="*/ 0 w 516"/>
                <a:gd name="T1" fmla="*/ 0 h 201"/>
                <a:gd name="T2" fmla="*/ 0 w 516"/>
                <a:gd name="T3" fmla="*/ 0 h 201"/>
                <a:gd name="T4" fmla="*/ 0 w 516"/>
                <a:gd name="T5" fmla="*/ 0 h 201"/>
                <a:gd name="T6" fmla="*/ 0 w 516"/>
                <a:gd name="T7" fmla="*/ 0 h 201"/>
                <a:gd name="T8" fmla="*/ 0 w 516"/>
                <a:gd name="T9" fmla="*/ 0 h 201"/>
                <a:gd name="T10" fmla="*/ 0 w 516"/>
                <a:gd name="T11" fmla="*/ 0 h 201"/>
                <a:gd name="T12" fmla="*/ 0 w 516"/>
                <a:gd name="T13" fmla="*/ 0 h 201"/>
                <a:gd name="T14" fmla="*/ 0 w 516"/>
                <a:gd name="T15" fmla="*/ 0 h 201"/>
                <a:gd name="T16" fmla="*/ 0 w 516"/>
                <a:gd name="T17" fmla="*/ 0 h 201"/>
                <a:gd name="T18" fmla="*/ 0 w 516"/>
                <a:gd name="T19" fmla="*/ 0 h 201"/>
                <a:gd name="T20" fmla="*/ 0 w 516"/>
                <a:gd name="T21" fmla="*/ 0 h 201"/>
                <a:gd name="T22" fmla="*/ 0 w 516"/>
                <a:gd name="T23" fmla="*/ 0 h 201"/>
                <a:gd name="T24" fmla="*/ 0 w 516"/>
                <a:gd name="T25" fmla="*/ 0 h 201"/>
                <a:gd name="T26" fmla="*/ 0 w 516"/>
                <a:gd name="T27" fmla="*/ 0 h 201"/>
                <a:gd name="T28" fmla="*/ 0 w 516"/>
                <a:gd name="T29" fmla="*/ 0 h 201"/>
                <a:gd name="T30" fmla="*/ 0 w 516"/>
                <a:gd name="T31" fmla="*/ 0 h 201"/>
                <a:gd name="T32" fmla="*/ 0 w 516"/>
                <a:gd name="T33" fmla="*/ 0 h 2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6"/>
                <a:gd name="T52" fmla="*/ 0 h 201"/>
                <a:gd name="T53" fmla="*/ 516 w 516"/>
                <a:gd name="T54" fmla="*/ 201 h 20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6" h="201">
                  <a:moveTo>
                    <a:pt x="0" y="8"/>
                  </a:moveTo>
                  <a:lnTo>
                    <a:pt x="33" y="80"/>
                  </a:lnTo>
                  <a:lnTo>
                    <a:pt x="90" y="143"/>
                  </a:lnTo>
                  <a:lnTo>
                    <a:pt x="162" y="184"/>
                  </a:lnTo>
                  <a:lnTo>
                    <a:pt x="221" y="201"/>
                  </a:lnTo>
                  <a:lnTo>
                    <a:pt x="295" y="197"/>
                  </a:lnTo>
                  <a:lnTo>
                    <a:pt x="365" y="186"/>
                  </a:lnTo>
                  <a:lnTo>
                    <a:pt x="427" y="163"/>
                  </a:lnTo>
                  <a:lnTo>
                    <a:pt x="474" y="133"/>
                  </a:lnTo>
                  <a:lnTo>
                    <a:pt x="516" y="83"/>
                  </a:lnTo>
                  <a:lnTo>
                    <a:pt x="457" y="68"/>
                  </a:lnTo>
                  <a:lnTo>
                    <a:pt x="369" y="68"/>
                  </a:lnTo>
                  <a:lnTo>
                    <a:pt x="276" y="74"/>
                  </a:lnTo>
                  <a:lnTo>
                    <a:pt x="196" y="43"/>
                  </a:lnTo>
                  <a:lnTo>
                    <a:pt x="128" y="14"/>
                  </a:lnTo>
                  <a:lnTo>
                    <a:pt x="4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5" name="Freeform 20"/>
            <p:cNvSpPr>
              <a:spLocks/>
            </p:cNvSpPr>
            <p:nvPr/>
          </p:nvSpPr>
          <p:spPr bwMode="auto">
            <a:xfrm>
              <a:off x="4061" y="2019"/>
              <a:ext cx="100" cy="43"/>
            </a:xfrm>
            <a:custGeom>
              <a:avLst/>
              <a:gdLst>
                <a:gd name="T0" fmla="*/ 0 w 502"/>
                <a:gd name="T1" fmla="*/ 0 h 215"/>
                <a:gd name="T2" fmla="*/ 0 w 502"/>
                <a:gd name="T3" fmla="*/ 0 h 215"/>
                <a:gd name="T4" fmla="*/ 0 w 502"/>
                <a:gd name="T5" fmla="*/ 0 h 215"/>
                <a:gd name="T6" fmla="*/ 0 w 502"/>
                <a:gd name="T7" fmla="*/ 0 h 215"/>
                <a:gd name="T8" fmla="*/ 0 w 502"/>
                <a:gd name="T9" fmla="*/ 0 h 215"/>
                <a:gd name="T10" fmla="*/ 0 w 502"/>
                <a:gd name="T11" fmla="*/ 0 h 215"/>
                <a:gd name="T12" fmla="*/ 0 w 502"/>
                <a:gd name="T13" fmla="*/ 0 h 215"/>
                <a:gd name="T14" fmla="*/ 0 w 502"/>
                <a:gd name="T15" fmla="*/ 0 h 215"/>
                <a:gd name="T16" fmla="*/ 0 w 502"/>
                <a:gd name="T17" fmla="*/ 0 h 215"/>
                <a:gd name="T18" fmla="*/ 0 w 502"/>
                <a:gd name="T19" fmla="*/ 0 h 215"/>
                <a:gd name="T20" fmla="*/ 0 w 502"/>
                <a:gd name="T21" fmla="*/ 0 h 215"/>
                <a:gd name="T22" fmla="*/ 0 w 502"/>
                <a:gd name="T23" fmla="*/ 0 h 215"/>
                <a:gd name="T24" fmla="*/ 0 w 502"/>
                <a:gd name="T25" fmla="*/ 0 h 215"/>
                <a:gd name="T26" fmla="*/ 0 w 502"/>
                <a:gd name="T27" fmla="*/ 0 h 215"/>
                <a:gd name="T28" fmla="*/ 0 w 502"/>
                <a:gd name="T29" fmla="*/ 0 h 215"/>
                <a:gd name="T30" fmla="*/ 0 w 502"/>
                <a:gd name="T31" fmla="*/ 0 h 215"/>
                <a:gd name="T32" fmla="*/ 0 w 502"/>
                <a:gd name="T33" fmla="*/ 0 h 215"/>
                <a:gd name="T34" fmla="*/ 0 w 502"/>
                <a:gd name="T35" fmla="*/ 0 h 215"/>
                <a:gd name="T36" fmla="*/ 0 w 502"/>
                <a:gd name="T37" fmla="*/ 0 h 215"/>
                <a:gd name="T38" fmla="*/ 0 w 502"/>
                <a:gd name="T39" fmla="*/ 0 h 215"/>
                <a:gd name="T40" fmla="*/ 0 w 502"/>
                <a:gd name="T41" fmla="*/ 0 h 215"/>
                <a:gd name="T42" fmla="*/ 0 w 502"/>
                <a:gd name="T43" fmla="*/ 0 h 215"/>
                <a:gd name="T44" fmla="*/ 0 w 502"/>
                <a:gd name="T45" fmla="*/ 0 h 215"/>
                <a:gd name="T46" fmla="*/ 0 w 502"/>
                <a:gd name="T47" fmla="*/ 0 h 215"/>
                <a:gd name="T48" fmla="*/ 0 w 502"/>
                <a:gd name="T49" fmla="*/ 0 h 215"/>
                <a:gd name="T50" fmla="*/ 0 w 502"/>
                <a:gd name="T51" fmla="*/ 0 h 215"/>
                <a:gd name="T52" fmla="*/ 0 w 502"/>
                <a:gd name="T53" fmla="*/ 0 h 215"/>
                <a:gd name="T54" fmla="*/ 0 w 502"/>
                <a:gd name="T55" fmla="*/ 0 h 215"/>
                <a:gd name="T56" fmla="*/ 0 w 502"/>
                <a:gd name="T57" fmla="*/ 0 h 215"/>
                <a:gd name="T58" fmla="*/ 0 w 502"/>
                <a:gd name="T59" fmla="*/ 0 h 21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02"/>
                <a:gd name="T91" fmla="*/ 0 h 215"/>
                <a:gd name="T92" fmla="*/ 502 w 502"/>
                <a:gd name="T93" fmla="*/ 215 h 21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02" h="215">
                  <a:moveTo>
                    <a:pt x="150" y="75"/>
                  </a:moveTo>
                  <a:lnTo>
                    <a:pt x="105" y="55"/>
                  </a:lnTo>
                  <a:lnTo>
                    <a:pt x="78" y="44"/>
                  </a:lnTo>
                  <a:lnTo>
                    <a:pt x="46" y="44"/>
                  </a:lnTo>
                  <a:lnTo>
                    <a:pt x="55" y="75"/>
                  </a:lnTo>
                  <a:lnTo>
                    <a:pt x="105" y="128"/>
                  </a:lnTo>
                  <a:lnTo>
                    <a:pt x="175" y="170"/>
                  </a:lnTo>
                  <a:lnTo>
                    <a:pt x="266" y="175"/>
                  </a:lnTo>
                  <a:lnTo>
                    <a:pt x="351" y="170"/>
                  </a:lnTo>
                  <a:lnTo>
                    <a:pt x="415" y="140"/>
                  </a:lnTo>
                  <a:lnTo>
                    <a:pt x="444" y="119"/>
                  </a:lnTo>
                  <a:lnTo>
                    <a:pt x="451" y="102"/>
                  </a:lnTo>
                  <a:lnTo>
                    <a:pt x="440" y="97"/>
                  </a:lnTo>
                  <a:lnTo>
                    <a:pt x="401" y="92"/>
                  </a:lnTo>
                  <a:lnTo>
                    <a:pt x="283" y="97"/>
                  </a:lnTo>
                  <a:lnTo>
                    <a:pt x="415" y="81"/>
                  </a:lnTo>
                  <a:lnTo>
                    <a:pt x="483" y="87"/>
                  </a:lnTo>
                  <a:lnTo>
                    <a:pt x="502" y="90"/>
                  </a:lnTo>
                  <a:lnTo>
                    <a:pt x="465" y="134"/>
                  </a:lnTo>
                  <a:lnTo>
                    <a:pt x="404" y="179"/>
                  </a:lnTo>
                  <a:lnTo>
                    <a:pt x="320" y="211"/>
                  </a:lnTo>
                  <a:lnTo>
                    <a:pt x="244" y="215"/>
                  </a:lnTo>
                  <a:lnTo>
                    <a:pt x="158" y="201"/>
                  </a:lnTo>
                  <a:lnTo>
                    <a:pt x="96" y="161"/>
                  </a:lnTo>
                  <a:lnTo>
                    <a:pt x="34" y="102"/>
                  </a:lnTo>
                  <a:lnTo>
                    <a:pt x="7" y="50"/>
                  </a:lnTo>
                  <a:lnTo>
                    <a:pt x="0" y="0"/>
                  </a:lnTo>
                  <a:lnTo>
                    <a:pt x="73" y="15"/>
                  </a:lnTo>
                  <a:lnTo>
                    <a:pt x="121" y="46"/>
                  </a:lnTo>
                  <a:lnTo>
                    <a:pt x="150" y="75"/>
                  </a:lnTo>
                  <a:close/>
                </a:path>
              </a:pathLst>
            </a:custGeom>
            <a:solidFill>
              <a:srgbClr val="7023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6" name="Freeform 21"/>
            <p:cNvSpPr>
              <a:spLocks/>
            </p:cNvSpPr>
            <p:nvPr/>
          </p:nvSpPr>
          <p:spPr bwMode="auto">
            <a:xfrm>
              <a:off x="4088" y="2041"/>
              <a:ext cx="36" cy="8"/>
            </a:xfrm>
            <a:custGeom>
              <a:avLst/>
              <a:gdLst>
                <a:gd name="T0" fmla="*/ 0 w 181"/>
                <a:gd name="T1" fmla="*/ 0 h 36"/>
                <a:gd name="T2" fmla="*/ 0 w 181"/>
                <a:gd name="T3" fmla="*/ 0 h 36"/>
                <a:gd name="T4" fmla="*/ 0 w 181"/>
                <a:gd name="T5" fmla="*/ 0 h 36"/>
                <a:gd name="T6" fmla="*/ 0 w 181"/>
                <a:gd name="T7" fmla="*/ 0 h 36"/>
                <a:gd name="T8" fmla="*/ 0 w 181"/>
                <a:gd name="T9" fmla="*/ 0 h 36"/>
                <a:gd name="T10" fmla="*/ 0 w 181"/>
                <a:gd name="T11" fmla="*/ 0 h 36"/>
                <a:gd name="T12" fmla="*/ 0 w 181"/>
                <a:gd name="T13" fmla="*/ 0 h 36"/>
                <a:gd name="T14" fmla="*/ 0 w 181"/>
                <a:gd name="T15" fmla="*/ 0 h 36"/>
                <a:gd name="T16" fmla="*/ 0 w 181"/>
                <a:gd name="T17" fmla="*/ 0 h 36"/>
                <a:gd name="T18" fmla="*/ 0 w 181"/>
                <a:gd name="T19" fmla="*/ 0 h 36"/>
                <a:gd name="T20" fmla="*/ 0 w 181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1"/>
                <a:gd name="T34" fmla="*/ 0 h 36"/>
                <a:gd name="T35" fmla="*/ 181 w 181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1" h="36">
                  <a:moveTo>
                    <a:pt x="0" y="9"/>
                  </a:moveTo>
                  <a:lnTo>
                    <a:pt x="31" y="26"/>
                  </a:lnTo>
                  <a:lnTo>
                    <a:pt x="62" y="31"/>
                  </a:lnTo>
                  <a:lnTo>
                    <a:pt x="106" y="36"/>
                  </a:lnTo>
                  <a:lnTo>
                    <a:pt x="146" y="36"/>
                  </a:lnTo>
                  <a:lnTo>
                    <a:pt x="181" y="36"/>
                  </a:lnTo>
                  <a:lnTo>
                    <a:pt x="181" y="26"/>
                  </a:lnTo>
                  <a:lnTo>
                    <a:pt x="115" y="26"/>
                  </a:lnTo>
                  <a:lnTo>
                    <a:pt x="54" y="14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7" name="Freeform 22"/>
            <p:cNvSpPr>
              <a:spLocks/>
            </p:cNvSpPr>
            <p:nvPr/>
          </p:nvSpPr>
          <p:spPr bwMode="auto">
            <a:xfrm>
              <a:off x="4128" y="2043"/>
              <a:ext cx="11" cy="4"/>
            </a:xfrm>
            <a:custGeom>
              <a:avLst/>
              <a:gdLst>
                <a:gd name="T0" fmla="*/ 0 w 55"/>
                <a:gd name="T1" fmla="*/ 0 h 17"/>
                <a:gd name="T2" fmla="*/ 0 w 55"/>
                <a:gd name="T3" fmla="*/ 0 h 17"/>
                <a:gd name="T4" fmla="*/ 0 w 55"/>
                <a:gd name="T5" fmla="*/ 0 h 17"/>
                <a:gd name="T6" fmla="*/ 0 w 55"/>
                <a:gd name="T7" fmla="*/ 0 h 17"/>
                <a:gd name="T8" fmla="*/ 0 w 55"/>
                <a:gd name="T9" fmla="*/ 0 h 17"/>
                <a:gd name="T10" fmla="*/ 0 w 5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7"/>
                <a:gd name="T20" fmla="*/ 55 w 55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7">
                  <a:moveTo>
                    <a:pt x="0" y="11"/>
                  </a:moveTo>
                  <a:lnTo>
                    <a:pt x="10" y="17"/>
                  </a:lnTo>
                  <a:lnTo>
                    <a:pt x="30" y="17"/>
                  </a:lnTo>
                  <a:lnTo>
                    <a:pt x="55" y="0"/>
                  </a:lnTo>
                  <a:lnTo>
                    <a:pt x="23" y="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8" name="Freeform 23"/>
            <p:cNvSpPr>
              <a:spLocks/>
            </p:cNvSpPr>
            <p:nvPr/>
          </p:nvSpPr>
          <p:spPr bwMode="auto">
            <a:xfrm>
              <a:off x="4203" y="1852"/>
              <a:ext cx="73" cy="30"/>
            </a:xfrm>
            <a:custGeom>
              <a:avLst/>
              <a:gdLst>
                <a:gd name="T0" fmla="*/ 0 w 365"/>
                <a:gd name="T1" fmla="*/ 0 h 147"/>
                <a:gd name="T2" fmla="*/ 0 w 365"/>
                <a:gd name="T3" fmla="*/ 0 h 147"/>
                <a:gd name="T4" fmla="*/ 0 w 365"/>
                <a:gd name="T5" fmla="*/ 0 h 147"/>
                <a:gd name="T6" fmla="*/ 0 w 365"/>
                <a:gd name="T7" fmla="*/ 0 h 147"/>
                <a:gd name="T8" fmla="*/ 0 w 365"/>
                <a:gd name="T9" fmla="*/ 0 h 147"/>
                <a:gd name="T10" fmla="*/ 0 w 365"/>
                <a:gd name="T11" fmla="*/ 0 h 147"/>
                <a:gd name="T12" fmla="*/ 0 w 365"/>
                <a:gd name="T13" fmla="*/ 0 h 147"/>
                <a:gd name="T14" fmla="*/ 0 w 365"/>
                <a:gd name="T15" fmla="*/ 0 h 147"/>
                <a:gd name="T16" fmla="*/ 0 w 365"/>
                <a:gd name="T17" fmla="*/ 0 h 147"/>
                <a:gd name="T18" fmla="*/ 0 w 365"/>
                <a:gd name="T19" fmla="*/ 0 h 147"/>
                <a:gd name="T20" fmla="*/ 0 w 365"/>
                <a:gd name="T21" fmla="*/ 0 h 147"/>
                <a:gd name="T22" fmla="*/ 0 w 365"/>
                <a:gd name="T23" fmla="*/ 0 h 147"/>
                <a:gd name="T24" fmla="*/ 0 w 365"/>
                <a:gd name="T25" fmla="*/ 0 h 1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5"/>
                <a:gd name="T40" fmla="*/ 0 h 147"/>
                <a:gd name="T41" fmla="*/ 365 w 365"/>
                <a:gd name="T42" fmla="*/ 147 h 1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5" h="147">
                  <a:moveTo>
                    <a:pt x="0" y="32"/>
                  </a:moveTo>
                  <a:lnTo>
                    <a:pt x="20" y="92"/>
                  </a:lnTo>
                  <a:lnTo>
                    <a:pt x="87" y="126"/>
                  </a:lnTo>
                  <a:lnTo>
                    <a:pt x="141" y="137"/>
                  </a:lnTo>
                  <a:lnTo>
                    <a:pt x="254" y="147"/>
                  </a:lnTo>
                  <a:lnTo>
                    <a:pt x="325" y="136"/>
                  </a:lnTo>
                  <a:lnTo>
                    <a:pt x="356" y="103"/>
                  </a:lnTo>
                  <a:lnTo>
                    <a:pt x="365" y="57"/>
                  </a:lnTo>
                  <a:lnTo>
                    <a:pt x="348" y="26"/>
                  </a:lnTo>
                  <a:lnTo>
                    <a:pt x="273" y="5"/>
                  </a:lnTo>
                  <a:lnTo>
                    <a:pt x="100" y="0"/>
                  </a:lnTo>
                  <a:lnTo>
                    <a:pt x="46" y="17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599" name="Freeform 24"/>
            <p:cNvSpPr>
              <a:spLocks/>
            </p:cNvSpPr>
            <p:nvPr/>
          </p:nvSpPr>
          <p:spPr bwMode="auto">
            <a:xfrm>
              <a:off x="4019" y="1809"/>
              <a:ext cx="69" cy="41"/>
            </a:xfrm>
            <a:custGeom>
              <a:avLst/>
              <a:gdLst>
                <a:gd name="T0" fmla="*/ 0 w 346"/>
                <a:gd name="T1" fmla="*/ 0 h 203"/>
                <a:gd name="T2" fmla="*/ 0 w 346"/>
                <a:gd name="T3" fmla="*/ 0 h 203"/>
                <a:gd name="T4" fmla="*/ 0 w 346"/>
                <a:gd name="T5" fmla="*/ 0 h 203"/>
                <a:gd name="T6" fmla="*/ 0 w 346"/>
                <a:gd name="T7" fmla="*/ 0 h 203"/>
                <a:gd name="T8" fmla="*/ 0 w 346"/>
                <a:gd name="T9" fmla="*/ 0 h 203"/>
                <a:gd name="T10" fmla="*/ 0 w 346"/>
                <a:gd name="T11" fmla="*/ 0 h 203"/>
                <a:gd name="T12" fmla="*/ 0 w 346"/>
                <a:gd name="T13" fmla="*/ 0 h 203"/>
                <a:gd name="T14" fmla="*/ 0 w 346"/>
                <a:gd name="T15" fmla="*/ 0 h 203"/>
                <a:gd name="T16" fmla="*/ 0 w 346"/>
                <a:gd name="T17" fmla="*/ 0 h 203"/>
                <a:gd name="T18" fmla="*/ 0 w 346"/>
                <a:gd name="T19" fmla="*/ 0 h 203"/>
                <a:gd name="T20" fmla="*/ 0 w 346"/>
                <a:gd name="T21" fmla="*/ 0 h 203"/>
                <a:gd name="T22" fmla="*/ 0 w 346"/>
                <a:gd name="T23" fmla="*/ 0 h 203"/>
                <a:gd name="T24" fmla="*/ 0 w 346"/>
                <a:gd name="T25" fmla="*/ 0 h 203"/>
                <a:gd name="T26" fmla="*/ 0 w 346"/>
                <a:gd name="T27" fmla="*/ 0 h 2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203"/>
                <a:gd name="T44" fmla="*/ 346 w 346"/>
                <a:gd name="T45" fmla="*/ 203 h 2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203">
                  <a:moveTo>
                    <a:pt x="0" y="16"/>
                  </a:moveTo>
                  <a:lnTo>
                    <a:pt x="22" y="86"/>
                  </a:lnTo>
                  <a:lnTo>
                    <a:pt x="48" y="121"/>
                  </a:lnTo>
                  <a:lnTo>
                    <a:pt x="126" y="174"/>
                  </a:lnTo>
                  <a:lnTo>
                    <a:pt x="183" y="203"/>
                  </a:lnTo>
                  <a:lnTo>
                    <a:pt x="242" y="203"/>
                  </a:lnTo>
                  <a:lnTo>
                    <a:pt x="313" y="191"/>
                  </a:lnTo>
                  <a:lnTo>
                    <a:pt x="346" y="186"/>
                  </a:lnTo>
                  <a:lnTo>
                    <a:pt x="313" y="120"/>
                  </a:lnTo>
                  <a:lnTo>
                    <a:pt x="293" y="86"/>
                  </a:lnTo>
                  <a:lnTo>
                    <a:pt x="254" y="66"/>
                  </a:lnTo>
                  <a:lnTo>
                    <a:pt x="119" y="7"/>
                  </a:lnTo>
                  <a:lnTo>
                    <a:pt x="64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0" name="Freeform 25"/>
            <p:cNvSpPr>
              <a:spLocks/>
            </p:cNvSpPr>
            <p:nvPr/>
          </p:nvSpPr>
          <p:spPr bwMode="auto">
            <a:xfrm>
              <a:off x="4226" y="1854"/>
              <a:ext cx="27" cy="24"/>
            </a:xfrm>
            <a:custGeom>
              <a:avLst/>
              <a:gdLst>
                <a:gd name="T0" fmla="*/ 0 w 135"/>
                <a:gd name="T1" fmla="*/ 0 h 116"/>
                <a:gd name="T2" fmla="*/ 0 w 135"/>
                <a:gd name="T3" fmla="*/ 0 h 116"/>
                <a:gd name="T4" fmla="*/ 0 w 135"/>
                <a:gd name="T5" fmla="*/ 0 h 116"/>
                <a:gd name="T6" fmla="*/ 0 w 135"/>
                <a:gd name="T7" fmla="*/ 0 h 116"/>
                <a:gd name="T8" fmla="*/ 0 w 135"/>
                <a:gd name="T9" fmla="*/ 0 h 116"/>
                <a:gd name="T10" fmla="*/ 0 w 135"/>
                <a:gd name="T11" fmla="*/ 0 h 116"/>
                <a:gd name="T12" fmla="*/ 0 w 135"/>
                <a:gd name="T13" fmla="*/ 0 h 116"/>
                <a:gd name="T14" fmla="*/ 0 w 135"/>
                <a:gd name="T15" fmla="*/ 0 h 116"/>
                <a:gd name="T16" fmla="*/ 0 w 135"/>
                <a:gd name="T17" fmla="*/ 0 h 116"/>
                <a:gd name="T18" fmla="*/ 0 w 135"/>
                <a:gd name="T19" fmla="*/ 0 h 116"/>
                <a:gd name="T20" fmla="*/ 0 w 135"/>
                <a:gd name="T21" fmla="*/ 0 h 116"/>
                <a:gd name="T22" fmla="*/ 0 w 135"/>
                <a:gd name="T23" fmla="*/ 0 h 116"/>
                <a:gd name="T24" fmla="*/ 0 w 135"/>
                <a:gd name="T25" fmla="*/ 0 h 116"/>
                <a:gd name="T26" fmla="*/ 0 w 135"/>
                <a:gd name="T27" fmla="*/ 0 h 1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5"/>
                <a:gd name="T43" fmla="*/ 0 h 116"/>
                <a:gd name="T44" fmla="*/ 135 w 135"/>
                <a:gd name="T45" fmla="*/ 116 h 1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5" h="116">
                  <a:moveTo>
                    <a:pt x="17" y="0"/>
                  </a:moveTo>
                  <a:lnTo>
                    <a:pt x="0" y="22"/>
                  </a:lnTo>
                  <a:lnTo>
                    <a:pt x="0" y="63"/>
                  </a:lnTo>
                  <a:lnTo>
                    <a:pt x="14" y="83"/>
                  </a:lnTo>
                  <a:lnTo>
                    <a:pt x="22" y="103"/>
                  </a:lnTo>
                  <a:lnTo>
                    <a:pt x="49" y="116"/>
                  </a:lnTo>
                  <a:lnTo>
                    <a:pt x="68" y="116"/>
                  </a:lnTo>
                  <a:lnTo>
                    <a:pt x="97" y="111"/>
                  </a:lnTo>
                  <a:lnTo>
                    <a:pt x="122" y="94"/>
                  </a:lnTo>
                  <a:lnTo>
                    <a:pt x="132" y="63"/>
                  </a:lnTo>
                  <a:lnTo>
                    <a:pt x="135" y="42"/>
                  </a:lnTo>
                  <a:lnTo>
                    <a:pt x="131" y="22"/>
                  </a:lnTo>
                  <a:lnTo>
                    <a:pt x="122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CC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1" name="Freeform 26"/>
            <p:cNvSpPr>
              <a:spLocks/>
            </p:cNvSpPr>
            <p:nvPr/>
          </p:nvSpPr>
          <p:spPr bwMode="auto">
            <a:xfrm>
              <a:off x="4036" y="1815"/>
              <a:ext cx="29" cy="27"/>
            </a:xfrm>
            <a:custGeom>
              <a:avLst/>
              <a:gdLst>
                <a:gd name="T0" fmla="*/ 0 w 147"/>
                <a:gd name="T1" fmla="*/ 0 h 137"/>
                <a:gd name="T2" fmla="*/ 0 w 147"/>
                <a:gd name="T3" fmla="*/ 0 h 137"/>
                <a:gd name="T4" fmla="*/ 0 w 147"/>
                <a:gd name="T5" fmla="*/ 0 h 137"/>
                <a:gd name="T6" fmla="*/ 0 w 147"/>
                <a:gd name="T7" fmla="*/ 0 h 137"/>
                <a:gd name="T8" fmla="*/ 0 w 147"/>
                <a:gd name="T9" fmla="*/ 0 h 137"/>
                <a:gd name="T10" fmla="*/ 0 w 147"/>
                <a:gd name="T11" fmla="*/ 0 h 137"/>
                <a:gd name="T12" fmla="*/ 0 w 147"/>
                <a:gd name="T13" fmla="*/ 0 h 137"/>
                <a:gd name="T14" fmla="*/ 0 w 147"/>
                <a:gd name="T15" fmla="*/ 0 h 137"/>
                <a:gd name="T16" fmla="*/ 0 w 147"/>
                <a:gd name="T17" fmla="*/ 0 h 137"/>
                <a:gd name="T18" fmla="*/ 0 w 147"/>
                <a:gd name="T19" fmla="*/ 0 h 137"/>
                <a:gd name="T20" fmla="*/ 0 w 147"/>
                <a:gd name="T21" fmla="*/ 0 h 137"/>
                <a:gd name="T22" fmla="*/ 0 w 147"/>
                <a:gd name="T23" fmla="*/ 0 h 137"/>
                <a:gd name="T24" fmla="*/ 0 w 147"/>
                <a:gd name="T25" fmla="*/ 0 h 137"/>
                <a:gd name="T26" fmla="*/ 0 w 147"/>
                <a:gd name="T27" fmla="*/ 0 h 137"/>
                <a:gd name="T28" fmla="*/ 0 w 147"/>
                <a:gd name="T29" fmla="*/ 0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37"/>
                <a:gd name="T47" fmla="*/ 147 w 14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37">
                  <a:moveTo>
                    <a:pt x="47" y="0"/>
                  </a:moveTo>
                  <a:lnTo>
                    <a:pt x="24" y="17"/>
                  </a:lnTo>
                  <a:lnTo>
                    <a:pt x="5" y="40"/>
                  </a:lnTo>
                  <a:lnTo>
                    <a:pt x="0" y="61"/>
                  </a:lnTo>
                  <a:lnTo>
                    <a:pt x="5" y="84"/>
                  </a:lnTo>
                  <a:lnTo>
                    <a:pt x="24" y="121"/>
                  </a:lnTo>
                  <a:lnTo>
                    <a:pt x="47" y="129"/>
                  </a:lnTo>
                  <a:lnTo>
                    <a:pt x="75" y="137"/>
                  </a:lnTo>
                  <a:lnTo>
                    <a:pt x="115" y="128"/>
                  </a:lnTo>
                  <a:lnTo>
                    <a:pt x="138" y="105"/>
                  </a:lnTo>
                  <a:lnTo>
                    <a:pt x="147" y="81"/>
                  </a:lnTo>
                  <a:lnTo>
                    <a:pt x="147" y="61"/>
                  </a:lnTo>
                  <a:lnTo>
                    <a:pt x="141" y="37"/>
                  </a:lnTo>
                  <a:lnTo>
                    <a:pt x="126" y="2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C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2" name="Freeform 27"/>
            <p:cNvSpPr>
              <a:spLocks/>
            </p:cNvSpPr>
            <p:nvPr/>
          </p:nvSpPr>
          <p:spPr bwMode="auto">
            <a:xfrm>
              <a:off x="4042" y="1823"/>
              <a:ext cx="11" cy="15"/>
            </a:xfrm>
            <a:custGeom>
              <a:avLst/>
              <a:gdLst>
                <a:gd name="T0" fmla="*/ 0 w 55"/>
                <a:gd name="T1" fmla="*/ 0 h 74"/>
                <a:gd name="T2" fmla="*/ 0 w 55"/>
                <a:gd name="T3" fmla="*/ 0 h 74"/>
                <a:gd name="T4" fmla="*/ 0 w 55"/>
                <a:gd name="T5" fmla="*/ 0 h 74"/>
                <a:gd name="T6" fmla="*/ 0 w 55"/>
                <a:gd name="T7" fmla="*/ 0 h 74"/>
                <a:gd name="T8" fmla="*/ 0 w 55"/>
                <a:gd name="T9" fmla="*/ 0 h 74"/>
                <a:gd name="T10" fmla="*/ 0 w 55"/>
                <a:gd name="T11" fmla="*/ 0 h 74"/>
                <a:gd name="T12" fmla="*/ 0 w 55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74"/>
                <a:gd name="T23" fmla="*/ 55 w 55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74">
                  <a:moveTo>
                    <a:pt x="23" y="0"/>
                  </a:moveTo>
                  <a:lnTo>
                    <a:pt x="0" y="15"/>
                  </a:lnTo>
                  <a:lnTo>
                    <a:pt x="0" y="41"/>
                  </a:lnTo>
                  <a:lnTo>
                    <a:pt x="19" y="74"/>
                  </a:lnTo>
                  <a:lnTo>
                    <a:pt x="40" y="64"/>
                  </a:lnTo>
                  <a:lnTo>
                    <a:pt x="55" y="3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3" name="Freeform 28"/>
            <p:cNvSpPr>
              <a:spLocks/>
            </p:cNvSpPr>
            <p:nvPr/>
          </p:nvSpPr>
          <p:spPr bwMode="auto">
            <a:xfrm>
              <a:off x="4230" y="1860"/>
              <a:ext cx="12" cy="13"/>
            </a:xfrm>
            <a:custGeom>
              <a:avLst/>
              <a:gdLst>
                <a:gd name="T0" fmla="*/ 0 w 59"/>
                <a:gd name="T1" fmla="*/ 0 h 67"/>
                <a:gd name="T2" fmla="*/ 0 w 59"/>
                <a:gd name="T3" fmla="*/ 0 h 67"/>
                <a:gd name="T4" fmla="*/ 0 w 59"/>
                <a:gd name="T5" fmla="*/ 0 h 67"/>
                <a:gd name="T6" fmla="*/ 0 w 59"/>
                <a:gd name="T7" fmla="*/ 0 h 67"/>
                <a:gd name="T8" fmla="*/ 0 w 59"/>
                <a:gd name="T9" fmla="*/ 0 h 67"/>
                <a:gd name="T10" fmla="*/ 0 w 59"/>
                <a:gd name="T11" fmla="*/ 0 h 67"/>
                <a:gd name="T12" fmla="*/ 0 w 59"/>
                <a:gd name="T13" fmla="*/ 0 h 67"/>
                <a:gd name="T14" fmla="*/ 0 w 59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"/>
                <a:gd name="T25" fmla="*/ 0 h 67"/>
                <a:gd name="T26" fmla="*/ 59 w 59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" h="67">
                  <a:moveTo>
                    <a:pt x="29" y="0"/>
                  </a:moveTo>
                  <a:lnTo>
                    <a:pt x="15" y="0"/>
                  </a:lnTo>
                  <a:lnTo>
                    <a:pt x="0" y="24"/>
                  </a:lnTo>
                  <a:lnTo>
                    <a:pt x="18" y="56"/>
                  </a:lnTo>
                  <a:lnTo>
                    <a:pt x="56" y="67"/>
                  </a:lnTo>
                  <a:lnTo>
                    <a:pt x="59" y="24"/>
                  </a:lnTo>
                  <a:lnTo>
                    <a:pt x="56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4" name="Freeform 29"/>
            <p:cNvSpPr>
              <a:spLocks/>
            </p:cNvSpPr>
            <p:nvPr/>
          </p:nvSpPr>
          <p:spPr bwMode="auto">
            <a:xfrm>
              <a:off x="4107" y="1853"/>
              <a:ext cx="62" cy="137"/>
            </a:xfrm>
            <a:custGeom>
              <a:avLst/>
              <a:gdLst>
                <a:gd name="T0" fmla="*/ 0 w 309"/>
                <a:gd name="T1" fmla="*/ 0 h 682"/>
                <a:gd name="T2" fmla="*/ 0 w 309"/>
                <a:gd name="T3" fmla="*/ 0 h 682"/>
                <a:gd name="T4" fmla="*/ 0 w 309"/>
                <a:gd name="T5" fmla="*/ 0 h 682"/>
                <a:gd name="T6" fmla="*/ 0 w 309"/>
                <a:gd name="T7" fmla="*/ 0 h 682"/>
                <a:gd name="T8" fmla="*/ 0 w 309"/>
                <a:gd name="T9" fmla="*/ 0 h 682"/>
                <a:gd name="T10" fmla="*/ 0 w 309"/>
                <a:gd name="T11" fmla="*/ 0 h 682"/>
                <a:gd name="T12" fmla="*/ 0 w 309"/>
                <a:gd name="T13" fmla="*/ 0 h 682"/>
                <a:gd name="T14" fmla="*/ 0 w 309"/>
                <a:gd name="T15" fmla="*/ 0 h 682"/>
                <a:gd name="T16" fmla="*/ 0 w 309"/>
                <a:gd name="T17" fmla="*/ 0 h 682"/>
                <a:gd name="T18" fmla="*/ 0 w 309"/>
                <a:gd name="T19" fmla="*/ 0 h 682"/>
                <a:gd name="T20" fmla="*/ 0 w 309"/>
                <a:gd name="T21" fmla="*/ 0 h 682"/>
                <a:gd name="T22" fmla="*/ 0 w 309"/>
                <a:gd name="T23" fmla="*/ 0 h 682"/>
                <a:gd name="T24" fmla="*/ 0 w 309"/>
                <a:gd name="T25" fmla="*/ 0 h 682"/>
                <a:gd name="T26" fmla="*/ 0 w 309"/>
                <a:gd name="T27" fmla="*/ 0 h 682"/>
                <a:gd name="T28" fmla="*/ 0 w 309"/>
                <a:gd name="T29" fmla="*/ 0 h 682"/>
                <a:gd name="T30" fmla="*/ 0 w 309"/>
                <a:gd name="T31" fmla="*/ 0 h 682"/>
                <a:gd name="T32" fmla="*/ 0 w 309"/>
                <a:gd name="T33" fmla="*/ 0 h 6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9"/>
                <a:gd name="T52" fmla="*/ 0 h 682"/>
                <a:gd name="T53" fmla="*/ 309 w 309"/>
                <a:gd name="T54" fmla="*/ 682 h 6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9" h="682">
                  <a:moveTo>
                    <a:pt x="300" y="0"/>
                  </a:moveTo>
                  <a:lnTo>
                    <a:pt x="249" y="139"/>
                  </a:lnTo>
                  <a:lnTo>
                    <a:pt x="236" y="230"/>
                  </a:lnTo>
                  <a:lnTo>
                    <a:pt x="236" y="384"/>
                  </a:lnTo>
                  <a:lnTo>
                    <a:pt x="270" y="495"/>
                  </a:lnTo>
                  <a:lnTo>
                    <a:pt x="300" y="538"/>
                  </a:lnTo>
                  <a:lnTo>
                    <a:pt x="309" y="591"/>
                  </a:lnTo>
                  <a:lnTo>
                    <a:pt x="260" y="652"/>
                  </a:lnTo>
                  <a:lnTo>
                    <a:pt x="185" y="643"/>
                  </a:lnTo>
                  <a:lnTo>
                    <a:pt x="61" y="682"/>
                  </a:lnTo>
                  <a:lnTo>
                    <a:pt x="0" y="664"/>
                  </a:lnTo>
                  <a:lnTo>
                    <a:pt x="215" y="538"/>
                  </a:lnTo>
                  <a:lnTo>
                    <a:pt x="228" y="495"/>
                  </a:lnTo>
                  <a:lnTo>
                    <a:pt x="203" y="354"/>
                  </a:lnTo>
                  <a:lnTo>
                    <a:pt x="215" y="191"/>
                  </a:lnTo>
                  <a:lnTo>
                    <a:pt x="236" y="10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5" name="Freeform 30"/>
            <p:cNvSpPr>
              <a:spLocks/>
            </p:cNvSpPr>
            <p:nvPr/>
          </p:nvSpPr>
          <p:spPr bwMode="auto">
            <a:xfrm>
              <a:off x="4036" y="1924"/>
              <a:ext cx="73" cy="52"/>
            </a:xfrm>
            <a:custGeom>
              <a:avLst/>
              <a:gdLst>
                <a:gd name="T0" fmla="*/ 0 w 366"/>
                <a:gd name="T1" fmla="*/ 0 h 257"/>
                <a:gd name="T2" fmla="*/ 0 w 366"/>
                <a:gd name="T3" fmla="*/ 0 h 257"/>
                <a:gd name="T4" fmla="*/ 0 w 366"/>
                <a:gd name="T5" fmla="*/ 0 h 257"/>
                <a:gd name="T6" fmla="*/ 0 w 366"/>
                <a:gd name="T7" fmla="*/ 0 h 257"/>
                <a:gd name="T8" fmla="*/ 0 w 366"/>
                <a:gd name="T9" fmla="*/ 0 h 257"/>
                <a:gd name="T10" fmla="*/ 0 w 366"/>
                <a:gd name="T11" fmla="*/ 0 h 257"/>
                <a:gd name="T12" fmla="*/ 0 w 366"/>
                <a:gd name="T13" fmla="*/ 0 h 257"/>
                <a:gd name="T14" fmla="*/ 0 w 366"/>
                <a:gd name="T15" fmla="*/ 0 h 257"/>
                <a:gd name="T16" fmla="*/ 0 w 366"/>
                <a:gd name="T17" fmla="*/ 0 h 257"/>
                <a:gd name="T18" fmla="*/ 0 w 366"/>
                <a:gd name="T19" fmla="*/ 0 h 257"/>
                <a:gd name="T20" fmla="*/ 0 w 366"/>
                <a:gd name="T21" fmla="*/ 0 h 257"/>
                <a:gd name="T22" fmla="*/ 0 w 366"/>
                <a:gd name="T23" fmla="*/ 0 h 257"/>
                <a:gd name="T24" fmla="*/ 0 w 366"/>
                <a:gd name="T25" fmla="*/ 0 h 257"/>
                <a:gd name="T26" fmla="*/ 0 w 366"/>
                <a:gd name="T27" fmla="*/ 0 h 2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6"/>
                <a:gd name="T43" fmla="*/ 0 h 257"/>
                <a:gd name="T44" fmla="*/ 366 w 366"/>
                <a:gd name="T45" fmla="*/ 257 h 25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6" h="257">
                  <a:moveTo>
                    <a:pt x="366" y="237"/>
                  </a:moveTo>
                  <a:lnTo>
                    <a:pt x="323" y="184"/>
                  </a:lnTo>
                  <a:lnTo>
                    <a:pt x="261" y="164"/>
                  </a:lnTo>
                  <a:lnTo>
                    <a:pt x="219" y="141"/>
                  </a:lnTo>
                  <a:lnTo>
                    <a:pt x="219" y="104"/>
                  </a:lnTo>
                  <a:lnTo>
                    <a:pt x="261" y="0"/>
                  </a:lnTo>
                  <a:lnTo>
                    <a:pt x="126" y="74"/>
                  </a:lnTo>
                  <a:lnTo>
                    <a:pt x="54" y="133"/>
                  </a:lnTo>
                  <a:lnTo>
                    <a:pt x="0" y="237"/>
                  </a:lnTo>
                  <a:lnTo>
                    <a:pt x="0" y="257"/>
                  </a:lnTo>
                  <a:lnTo>
                    <a:pt x="178" y="176"/>
                  </a:lnTo>
                  <a:lnTo>
                    <a:pt x="219" y="204"/>
                  </a:lnTo>
                  <a:lnTo>
                    <a:pt x="290" y="204"/>
                  </a:lnTo>
                  <a:lnTo>
                    <a:pt x="366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6" name="Freeform 31"/>
            <p:cNvSpPr>
              <a:spLocks/>
            </p:cNvSpPr>
            <p:nvPr/>
          </p:nvSpPr>
          <p:spPr bwMode="auto">
            <a:xfrm>
              <a:off x="4178" y="1951"/>
              <a:ext cx="22" cy="51"/>
            </a:xfrm>
            <a:custGeom>
              <a:avLst/>
              <a:gdLst>
                <a:gd name="T0" fmla="*/ 0 w 113"/>
                <a:gd name="T1" fmla="*/ 0 h 256"/>
                <a:gd name="T2" fmla="*/ 0 w 113"/>
                <a:gd name="T3" fmla="*/ 0 h 256"/>
                <a:gd name="T4" fmla="*/ 0 w 113"/>
                <a:gd name="T5" fmla="*/ 0 h 256"/>
                <a:gd name="T6" fmla="*/ 0 w 113"/>
                <a:gd name="T7" fmla="*/ 0 h 256"/>
                <a:gd name="T8" fmla="*/ 0 w 113"/>
                <a:gd name="T9" fmla="*/ 0 h 256"/>
                <a:gd name="T10" fmla="*/ 0 w 113"/>
                <a:gd name="T11" fmla="*/ 0 h 256"/>
                <a:gd name="T12" fmla="*/ 0 w 113"/>
                <a:gd name="T13" fmla="*/ 0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"/>
                <a:gd name="T22" fmla="*/ 0 h 256"/>
                <a:gd name="T23" fmla="*/ 113 w 113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" h="256">
                  <a:moveTo>
                    <a:pt x="0" y="104"/>
                  </a:moveTo>
                  <a:lnTo>
                    <a:pt x="7" y="0"/>
                  </a:lnTo>
                  <a:lnTo>
                    <a:pt x="113" y="95"/>
                  </a:lnTo>
                  <a:lnTo>
                    <a:pt x="113" y="195"/>
                  </a:lnTo>
                  <a:lnTo>
                    <a:pt x="82" y="256"/>
                  </a:lnTo>
                  <a:lnTo>
                    <a:pt x="48" y="239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7" name="Freeform 32"/>
            <p:cNvSpPr>
              <a:spLocks/>
            </p:cNvSpPr>
            <p:nvPr/>
          </p:nvSpPr>
          <p:spPr bwMode="auto">
            <a:xfrm>
              <a:off x="4017" y="2002"/>
              <a:ext cx="175" cy="49"/>
            </a:xfrm>
            <a:custGeom>
              <a:avLst/>
              <a:gdLst>
                <a:gd name="T0" fmla="*/ 0 w 872"/>
                <a:gd name="T1" fmla="*/ 0 h 244"/>
                <a:gd name="T2" fmla="*/ 0 w 872"/>
                <a:gd name="T3" fmla="*/ 0 h 244"/>
                <a:gd name="T4" fmla="*/ 0 w 872"/>
                <a:gd name="T5" fmla="*/ 0 h 244"/>
                <a:gd name="T6" fmla="*/ 0 w 872"/>
                <a:gd name="T7" fmla="*/ 0 h 244"/>
                <a:gd name="T8" fmla="*/ 0 w 872"/>
                <a:gd name="T9" fmla="*/ 0 h 244"/>
                <a:gd name="T10" fmla="*/ 0 w 872"/>
                <a:gd name="T11" fmla="*/ 0 h 244"/>
                <a:gd name="T12" fmla="*/ 0 w 872"/>
                <a:gd name="T13" fmla="*/ 0 h 244"/>
                <a:gd name="T14" fmla="*/ 0 w 872"/>
                <a:gd name="T15" fmla="*/ 0 h 244"/>
                <a:gd name="T16" fmla="*/ 0 w 872"/>
                <a:gd name="T17" fmla="*/ 0 h 244"/>
                <a:gd name="T18" fmla="*/ 0 w 872"/>
                <a:gd name="T19" fmla="*/ 0 h 244"/>
                <a:gd name="T20" fmla="*/ 0 w 872"/>
                <a:gd name="T21" fmla="*/ 0 h 244"/>
                <a:gd name="T22" fmla="*/ 0 w 872"/>
                <a:gd name="T23" fmla="*/ 0 h 244"/>
                <a:gd name="T24" fmla="*/ 0 w 872"/>
                <a:gd name="T25" fmla="*/ 0 h 244"/>
                <a:gd name="T26" fmla="*/ 0 w 872"/>
                <a:gd name="T27" fmla="*/ 0 h 244"/>
                <a:gd name="T28" fmla="*/ 0 w 872"/>
                <a:gd name="T29" fmla="*/ 0 h 244"/>
                <a:gd name="T30" fmla="*/ 0 w 872"/>
                <a:gd name="T31" fmla="*/ 0 h 244"/>
                <a:gd name="T32" fmla="*/ 0 w 872"/>
                <a:gd name="T33" fmla="*/ 0 h 244"/>
                <a:gd name="T34" fmla="*/ 0 w 872"/>
                <a:gd name="T35" fmla="*/ 0 h 244"/>
                <a:gd name="T36" fmla="*/ 0 w 872"/>
                <a:gd name="T37" fmla="*/ 0 h 244"/>
                <a:gd name="T38" fmla="*/ 0 w 872"/>
                <a:gd name="T39" fmla="*/ 0 h 244"/>
                <a:gd name="T40" fmla="*/ 0 w 872"/>
                <a:gd name="T41" fmla="*/ 0 h 244"/>
                <a:gd name="T42" fmla="*/ 0 w 872"/>
                <a:gd name="T43" fmla="*/ 0 h 244"/>
                <a:gd name="T44" fmla="*/ 0 w 872"/>
                <a:gd name="T45" fmla="*/ 0 h 2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2"/>
                <a:gd name="T70" fmla="*/ 0 h 244"/>
                <a:gd name="T71" fmla="*/ 872 w 872"/>
                <a:gd name="T72" fmla="*/ 244 h 2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2" h="244">
                  <a:moveTo>
                    <a:pt x="64" y="0"/>
                  </a:moveTo>
                  <a:lnTo>
                    <a:pt x="140" y="66"/>
                  </a:lnTo>
                  <a:lnTo>
                    <a:pt x="219" y="66"/>
                  </a:lnTo>
                  <a:lnTo>
                    <a:pt x="354" y="66"/>
                  </a:lnTo>
                  <a:lnTo>
                    <a:pt x="486" y="129"/>
                  </a:lnTo>
                  <a:lnTo>
                    <a:pt x="542" y="94"/>
                  </a:lnTo>
                  <a:lnTo>
                    <a:pt x="624" y="107"/>
                  </a:lnTo>
                  <a:lnTo>
                    <a:pt x="708" y="147"/>
                  </a:lnTo>
                  <a:lnTo>
                    <a:pt x="791" y="147"/>
                  </a:lnTo>
                  <a:lnTo>
                    <a:pt x="849" y="138"/>
                  </a:lnTo>
                  <a:lnTo>
                    <a:pt x="872" y="170"/>
                  </a:lnTo>
                  <a:lnTo>
                    <a:pt x="791" y="244"/>
                  </a:lnTo>
                  <a:lnTo>
                    <a:pt x="727" y="180"/>
                  </a:lnTo>
                  <a:lnTo>
                    <a:pt x="663" y="170"/>
                  </a:lnTo>
                  <a:lnTo>
                    <a:pt x="486" y="180"/>
                  </a:lnTo>
                  <a:lnTo>
                    <a:pt x="374" y="158"/>
                  </a:lnTo>
                  <a:lnTo>
                    <a:pt x="301" y="115"/>
                  </a:lnTo>
                  <a:lnTo>
                    <a:pt x="240" y="107"/>
                  </a:lnTo>
                  <a:lnTo>
                    <a:pt x="147" y="94"/>
                  </a:lnTo>
                  <a:lnTo>
                    <a:pt x="64" y="115"/>
                  </a:lnTo>
                  <a:lnTo>
                    <a:pt x="0" y="76"/>
                  </a:lnTo>
                  <a:lnTo>
                    <a:pt x="25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8" name="Freeform 33"/>
            <p:cNvSpPr>
              <a:spLocks/>
            </p:cNvSpPr>
            <p:nvPr/>
          </p:nvSpPr>
          <p:spPr bwMode="auto">
            <a:xfrm>
              <a:off x="4049" y="2019"/>
              <a:ext cx="118" cy="46"/>
            </a:xfrm>
            <a:custGeom>
              <a:avLst/>
              <a:gdLst>
                <a:gd name="T0" fmla="*/ 0 w 592"/>
                <a:gd name="T1" fmla="*/ 0 h 228"/>
                <a:gd name="T2" fmla="*/ 0 w 592"/>
                <a:gd name="T3" fmla="*/ 0 h 228"/>
                <a:gd name="T4" fmla="*/ 0 w 592"/>
                <a:gd name="T5" fmla="*/ 0 h 228"/>
                <a:gd name="T6" fmla="*/ 0 w 592"/>
                <a:gd name="T7" fmla="*/ 0 h 228"/>
                <a:gd name="T8" fmla="*/ 0 w 592"/>
                <a:gd name="T9" fmla="*/ 0 h 228"/>
                <a:gd name="T10" fmla="*/ 0 w 592"/>
                <a:gd name="T11" fmla="*/ 0 h 228"/>
                <a:gd name="T12" fmla="*/ 0 w 592"/>
                <a:gd name="T13" fmla="*/ 0 h 228"/>
                <a:gd name="T14" fmla="*/ 0 w 592"/>
                <a:gd name="T15" fmla="*/ 0 h 228"/>
                <a:gd name="T16" fmla="*/ 0 w 592"/>
                <a:gd name="T17" fmla="*/ 0 h 228"/>
                <a:gd name="T18" fmla="*/ 0 w 592"/>
                <a:gd name="T19" fmla="*/ 0 h 228"/>
                <a:gd name="T20" fmla="*/ 0 w 592"/>
                <a:gd name="T21" fmla="*/ 0 h 228"/>
                <a:gd name="T22" fmla="*/ 0 w 592"/>
                <a:gd name="T23" fmla="*/ 0 h 228"/>
                <a:gd name="T24" fmla="*/ 0 w 592"/>
                <a:gd name="T25" fmla="*/ 0 h 228"/>
                <a:gd name="T26" fmla="*/ 0 w 592"/>
                <a:gd name="T27" fmla="*/ 0 h 228"/>
                <a:gd name="T28" fmla="*/ 0 w 592"/>
                <a:gd name="T29" fmla="*/ 0 h 228"/>
                <a:gd name="T30" fmla="*/ 0 w 592"/>
                <a:gd name="T31" fmla="*/ 0 h 228"/>
                <a:gd name="T32" fmla="*/ 0 w 592"/>
                <a:gd name="T33" fmla="*/ 0 h 228"/>
                <a:gd name="T34" fmla="*/ 0 w 592"/>
                <a:gd name="T35" fmla="*/ 0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2"/>
                <a:gd name="T55" fmla="*/ 0 h 228"/>
                <a:gd name="T56" fmla="*/ 592 w 592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2" h="228">
                  <a:moveTo>
                    <a:pt x="0" y="7"/>
                  </a:moveTo>
                  <a:lnTo>
                    <a:pt x="52" y="60"/>
                  </a:lnTo>
                  <a:lnTo>
                    <a:pt x="145" y="175"/>
                  </a:lnTo>
                  <a:lnTo>
                    <a:pt x="260" y="228"/>
                  </a:lnTo>
                  <a:lnTo>
                    <a:pt x="386" y="218"/>
                  </a:lnTo>
                  <a:lnTo>
                    <a:pt x="485" y="187"/>
                  </a:lnTo>
                  <a:lnTo>
                    <a:pt x="541" y="136"/>
                  </a:lnTo>
                  <a:lnTo>
                    <a:pt x="592" y="104"/>
                  </a:lnTo>
                  <a:lnTo>
                    <a:pt x="552" y="83"/>
                  </a:lnTo>
                  <a:lnTo>
                    <a:pt x="495" y="146"/>
                  </a:lnTo>
                  <a:lnTo>
                    <a:pt x="437" y="175"/>
                  </a:lnTo>
                  <a:lnTo>
                    <a:pt x="330" y="198"/>
                  </a:lnTo>
                  <a:lnTo>
                    <a:pt x="227" y="187"/>
                  </a:lnTo>
                  <a:lnTo>
                    <a:pt x="156" y="146"/>
                  </a:lnTo>
                  <a:lnTo>
                    <a:pt x="94" y="71"/>
                  </a:lnTo>
                  <a:lnTo>
                    <a:pt x="84" y="28"/>
                  </a:lnTo>
                  <a:lnTo>
                    <a:pt x="10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09" name="Freeform 34"/>
            <p:cNvSpPr>
              <a:spLocks/>
            </p:cNvSpPr>
            <p:nvPr/>
          </p:nvSpPr>
          <p:spPr bwMode="auto">
            <a:xfrm>
              <a:off x="3993" y="1754"/>
              <a:ext cx="133" cy="61"/>
            </a:xfrm>
            <a:custGeom>
              <a:avLst/>
              <a:gdLst>
                <a:gd name="T0" fmla="*/ 0 w 664"/>
                <a:gd name="T1" fmla="*/ 0 h 301"/>
                <a:gd name="T2" fmla="*/ 0 w 664"/>
                <a:gd name="T3" fmla="*/ 0 h 301"/>
                <a:gd name="T4" fmla="*/ 0 w 664"/>
                <a:gd name="T5" fmla="*/ 0 h 301"/>
                <a:gd name="T6" fmla="*/ 0 w 664"/>
                <a:gd name="T7" fmla="*/ 0 h 301"/>
                <a:gd name="T8" fmla="*/ 0 w 664"/>
                <a:gd name="T9" fmla="*/ 0 h 301"/>
                <a:gd name="T10" fmla="*/ 0 w 664"/>
                <a:gd name="T11" fmla="*/ 0 h 301"/>
                <a:gd name="T12" fmla="*/ 0 w 664"/>
                <a:gd name="T13" fmla="*/ 0 h 301"/>
                <a:gd name="T14" fmla="*/ 0 w 664"/>
                <a:gd name="T15" fmla="*/ 0 h 301"/>
                <a:gd name="T16" fmla="*/ 0 w 664"/>
                <a:gd name="T17" fmla="*/ 0 h 301"/>
                <a:gd name="T18" fmla="*/ 0 w 664"/>
                <a:gd name="T19" fmla="*/ 0 h 301"/>
                <a:gd name="T20" fmla="*/ 0 w 664"/>
                <a:gd name="T21" fmla="*/ 0 h 301"/>
                <a:gd name="T22" fmla="*/ 0 w 664"/>
                <a:gd name="T23" fmla="*/ 0 h 301"/>
                <a:gd name="T24" fmla="*/ 0 w 664"/>
                <a:gd name="T25" fmla="*/ 0 h 301"/>
                <a:gd name="T26" fmla="*/ 0 w 664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4"/>
                <a:gd name="T43" fmla="*/ 0 h 301"/>
                <a:gd name="T44" fmla="*/ 664 w 664"/>
                <a:gd name="T45" fmla="*/ 301 h 3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4" h="301">
                  <a:moveTo>
                    <a:pt x="0" y="50"/>
                  </a:moveTo>
                  <a:lnTo>
                    <a:pt x="132" y="10"/>
                  </a:lnTo>
                  <a:lnTo>
                    <a:pt x="262" y="0"/>
                  </a:lnTo>
                  <a:lnTo>
                    <a:pt x="383" y="63"/>
                  </a:lnTo>
                  <a:lnTo>
                    <a:pt x="505" y="189"/>
                  </a:lnTo>
                  <a:lnTo>
                    <a:pt x="602" y="240"/>
                  </a:lnTo>
                  <a:lnTo>
                    <a:pt x="664" y="301"/>
                  </a:lnTo>
                  <a:lnTo>
                    <a:pt x="602" y="272"/>
                  </a:lnTo>
                  <a:lnTo>
                    <a:pt x="476" y="240"/>
                  </a:lnTo>
                  <a:lnTo>
                    <a:pt x="372" y="144"/>
                  </a:lnTo>
                  <a:lnTo>
                    <a:pt x="290" y="50"/>
                  </a:lnTo>
                  <a:lnTo>
                    <a:pt x="198" y="42"/>
                  </a:lnTo>
                  <a:lnTo>
                    <a:pt x="114" y="4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0" name="Freeform 35"/>
            <p:cNvSpPr>
              <a:spLocks/>
            </p:cNvSpPr>
            <p:nvPr/>
          </p:nvSpPr>
          <p:spPr bwMode="auto">
            <a:xfrm>
              <a:off x="4207" y="1796"/>
              <a:ext cx="109" cy="31"/>
            </a:xfrm>
            <a:custGeom>
              <a:avLst/>
              <a:gdLst>
                <a:gd name="T0" fmla="*/ 0 w 546"/>
                <a:gd name="T1" fmla="*/ 0 h 152"/>
                <a:gd name="T2" fmla="*/ 0 w 546"/>
                <a:gd name="T3" fmla="*/ 0 h 152"/>
                <a:gd name="T4" fmla="*/ 0 w 546"/>
                <a:gd name="T5" fmla="*/ 0 h 152"/>
                <a:gd name="T6" fmla="*/ 0 w 546"/>
                <a:gd name="T7" fmla="*/ 0 h 152"/>
                <a:gd name="T8" fmla="*/ 0 w 546"/>
                <a:gd name="T9" fmla="*/ 0 h 152"/>
                <a:gd name="T10" fmla="*/ 0 w 546"/>
                <a:gd name="T11" fmla="*/ 0 h 152"/>
                <a:gd name="T12" fmla="*/ 0 w 546"/>
                <a:gd name="T13" fmla="*/ 0 h 152"/>
                <a:gd name="T14" fmla="*/ 0 w 546"/>
                <a:gd name="T15" fmla="*/ 0 h 152"/>
                <a:gd name="T16" fmla="*/ 0 w 546"/>
                <a:gd name="T17" fmla="*/ 0 h 152"/>
                <a:gd name="T18" fmla="*/ 0 w 546"/>
                <a:gd name="T19" fmla="*/ 0 h 152"/>
                <a:gd name="T20" fmla="*/ 0 w 546"/>
                <a:gd name="T21" fmla="*/ 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46"/>
                <a:gd name="T34" fmla="*/ 0 h 152"/>
                <a:gd name="T35" fmla="*/ 546 w 546"/>
                <a:gd name="T36" fmla="*/ 152 h 1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46" h="152">
                  <a:moveTo>
                    <a:pt x="0" y="152"/>
                  </a:moveTo>
                  <a:lnTo>
                    <a:pt x="144" y="104"/>
                  </a:lnTo>
                  <a:lnTo>
                    <a:pt x="359" y="10"/>
                  </a:lnTo>
                  <a:lnTo>
                    <a:pt x="442" y="0"/>
                  </a:lnTo>
                  <a:lnTo>
                    <a:pt x="493" y="30"/>
                  </a:lnTo>
                  <a:lnTo>
                    <a:pt x="546" y="152"/>
                  </a:lnTo>
                  <a:lnTo>
                    <a:pt x="493" y="81"/>
                  </a:lnTo>
                  <a:lnTo>
                    <a:pt x="430" y="62"/>
                  </a:lnTo>
                  <a:lnTo>
                    <a:pt x="359" y="81"/>
                  </a:lnTo>
                  <a:lnTo>
                    <a:pt x="118" y="143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1" name="Freeform 36"/>
            <p:cNvSpPr>
              <a:spLocks/>
            </p:cNvSpPr>
            <p:nvPr/>
          </p:nvSpPr>
          <p:spPr bwMode="auto">
            <a:xfrm>
              <a:off x="3861" y="1461"/>
              <a:ext cx="339" cy="399"/>
            </a:xfrm>
            <a:custGeom>
              <a:avLst/>
              <a:gdLst>
                <a:gd name="T0" fmla="*/ 0 w 1696"/>
                <a:gd name="T1" fmla="*/ 0 h 1993"/>
                <a:gd name="T2" fmla="*/ 0 w 1696"/>
                <a:gd name="T3" fmla="*/ 0 h 1993"/>
                <a:gd name="T4" fmla="*/ 0 w 1696"/>
                <a:gd name="T5" fmla="*/ 0 h 1993"/>
                <a:gd name="T6" fmla="*/ 0 w 1696"/>
                <a:gd name="T7" fmla="*/ 0 h 1993"/>
                <a:gd name="T8" fmla="*/ 0 w 1696"/>
                <a:gd name="T9" fmla="*/ 0 h 1993"/>
                <a:gd name="T10" fmla="*/ 0 w 1696"/>
                <a:gd name="T11" fmla="*/ 0 h 1993"/>
                <a:gd name="T12" fmla="*/ 0 w 1696"/>
                <a:gd name="T13" fmla="*/ 0 h 1993"/>
                <a:gd name="T14" fmla="*/ 0 w 1696"/>
                <a:gd name="T15" fmla="*/ 0 h 1993"/>
                <a:gd name="T16" fmla="*/ 0 w 1696"/>
                <a:gd name="T17" fmla="*/ 0 h 1993"/>
                <a:gd name="T18" fmla="*/ 0 w 1696"/>
                <a:gd name="T19" fmla="*/ 0 h 1993"/>
                <a:gd name="T20" fmla="*/ 0 w 1696"/>
                <a:gd name="T21" fmla="*/ 0 h 1993"/>
                <a:gd name="T22" fmla="*/ 0 w 1696"/>
                <a:gd name="T23" fmla="*/ 0 h 1993"/>
                <a:gd name="T24" fmla="*/ 0 w 1696"/>
                <a:gd name="T25" fmla="*/ 0 h 1993"/>
                <a:gd name="T26" fmla="*/ 0 w 1696"/>
                <a:gd name="T27" fmla="*/ 0 h 1993"/>
                <a:gd name="T28" fmla="*/ 0 w 1696"/>
                <a:gd name="T29" fmla="*/ 0 h 1993"/>
                <a:gd name="T30" fmla="*/ 0 w 1696"/>
                <a:gd name="T31" fmla="*/ 0 h 1993"/>
                <a:gd name="T32" fmla="*/ 0 w 1696"/>
                <a:gd name="T33" fmla="*/ 0 h 1993"/>
                <a:gd name="T34" fmla="*/ 0 w 1696"/>
                <a:gd name="T35" fmla="*/ 0 h 1993"/>
                <a:gd name="T36" fmla="*/ 0 w 1696"/>
                <a:gd name="T37" fmla="*/ 0 h 1993"/>
                <a:gd name="T38" fmla="*/ 0 w 1696"/>
                <a:gd name="T39" fmla="*/ 0 h 1993"/>
                <a:gd name="T40" fmla="*/ 0 w 1696"/>
                <a:gd name="T41" fmla="*/ 0 h 1993"/>
                <a:gd name="T42" fmla="*/ 0 w 1696"/>
                <a:gd name="T43" fmla="*/ 0 h 1993"/>
                <a:gd name="T44" fmla="*/ 0 w 1696"/>
                <a:gd name="T45" fmla="*/ 0 h 1993"/>
                <a:gd name="T46" fmla="*/ 0 w 1696"/>
                <a:gd name="T47" fmla="*/ 0 h 1993"/>
                <a:gd name="T48" fmla="*/ 0 w 1696"/>
                <a:gd name="T49" fmla="*/ 0 h 1993"/>
                <a:gd name="T50" fmla="*/ 0 w 1696"/>
                <a:gd name="T51" fmla="*/ 0 h 1993"/>
                <a:gd name="T52" fmla="*/ 0 w 1696"/>
                <a:gd name="T53" fmla="*/ 0 h 1993"/>
                <a:gd name="T54" fmla="*/ 0 w 1696"/>
                <a:gd name="T55" fmla="*/ 0 h 1993"/>
                <a:gd name="T56" fmla="*/ 0 w 1696"/>
                <a:gd name="T57" fmla="*/ 0 h 1993"/>
                <a:gd name="T58" fmla="*/ 0 w 1696"/>
                <a:gd name="T59" fmla="*/ 0 h 1993"/>
                <a:gd name="T60" fmla="*/ 0 w 1696"/>
                <a:gd name="T61" fmla="*/ 0 h 1993"/>
                <a:gd name="T62" fmla="*/ 0 w 1696"/>
                <a:gd name="T63" fmla="*/ 0 h 1993"/>
                <a:gd name="T64" fmla="*/ 0 w 1696"/>
                <a:gd name="T65" fmla="*/ 0 h 1993"/>
                <a:gd name="T66" fmla="*/ 0 w 1696"/>
                <a:gd name="T67" fmla="*/ 0 h 1993"/>
                <a:gd name="T68" fmla="*/ 0 w 1696"/>
                <a:gd name="T69" fmla="*/ 0 h 1993"/>
                <a:gd name="T70" fmla="*/ 0 w 1696"/>
                <a:gd name="T71" fmla="*/ 0 h 1993"/>
                <a:gd name="T72" fmla="*/ 0 w 1696"/>
                <a:gd name="T73" fmla="*/ 0 h 1993"/>
                <a:gd name="T74" fmla="*/ 0 w 1696"/>
                <a:gd name="T75" fmla="*/ 0 h 1993"/>
                <a:gd name="T76" fmla="*/ 0 w 1696"/>
                <a:gd name="T77" fmla="*/ 0 h 1993"/>
                <a:gd name="T78" fmla="*/ 0 w 1696"/>
                <a:gd name="T79" fmla="*/ 0 h 1993"/>
                <a:gd name="T80" fmla="*/ 0 w 1696"/>
                <a:gd name="T81" fmla="*/ 0 h 1993"/>
                <a:gd name="T82" fmla="*/ 0 w 1696"/>
                <a:gd name="T83" fmla="*/ 0 h 1993"/>
                <a:gd name="T84" fmla="*/ 0 w 1696"/>
                <a:gd name="T85" fmla="*/ 0 h 1993"/>
                <a:gd name="T86" fmla="*/ 0 w 1696"/>
                <a:gd name="T87" fmla="*/ 0 h 1993"/>
                <a:gd name="T88" fmla="*/ 0 w 1696"/>
                <a:gd name="T89" fmla="*/ 0 h 199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96"/>
                <a:gd name="T136" fmla="*/ 0 h 1993"/>
                <a:gd name="T137" fmla="*/ 1696 w 1696"/>
                <a:gd name="T138" fmla="*/ 1993 h 199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96" h="1993">
                  <a:moveTo>
                    <a:pt x="1688" y="10"/>
                  </a:moveTo>
                  <a:lnTo>
                    <a:pt x="1696" y="980"/>
                  </a:lnTo>
                  <a:lnTo>
                    <a:pt x="1602" y="916"/>
                  </a:lnTo>
                  <a:lnTo>
                    <a:pt x="1466" y="865"/>
                  </a:lnTo>
                  <a:lnTo>
                    <a:pt x="1291" y="829"/>
                  </a:lnTo>
                  <a:lnTo>
                    <a:pt x="1094" y="829"/>
                  </a:lnTo>
                  <a:lnTo>
                    <a:pt x="875" y="848"/>
                  </a:lnTo>
                  <a:lnTo>
                    <a:pt x="731" y="899"/>
                  </a:lnTo>
                  <a:lnTo>
                    <a:pt x="660" y="980"/>
                  </a:lnTo>
                  <a:lnTo>
                    <a:pt x="626" y="1063"/>
                  </a:lnTo>
                  <a:lnTo>
                    <a:pt x="618" y="1134"/>
                  </a:lnTo>
                  <a:lnTo>
                    <a:pt x="480" y="1227"/>
                  </a:lnTo>
                  <a:lnTo>
                    <a:pt x="411" y="1335"/>
                  </a:lnTo>
                  <a:lnTo>
                    <a:pt x="359" y="1466"/>
                  </a:lnTo>
                  <a:lnTo>
                    <a:pt x="341" y="1663"/>
                  </a:lnTo>
                  <a:lnTo>
                    <a:pt x="329" y="1892"/>
                  </a:lnTo>
                  <a:lnTo>
                    <a:pt x="329" y="1993"/>
                  </a:lnTo>
                  <a:lnTo>
                    <a:pt x="267" y="1838"/>
                  </a:lnTo>
                  <a:lnTo>
                    <a:pt x="215" y="1676"/>
                  </a:lnTo>
                  <a:lnTo>
                    <a:pt x="155" y="1738"/>
                  </a:lnTo>
                  <a:lnTo>
                    <a:pt x="144" y="1780"/>
                  </a:lnTo>
                  <a:lnTo>
                    <a:pt x="155" y="1802"/>
                  </a:lnTo>
                  <a:lnTo>
                    <a:pt x="184" y="1851"/>
                  </a:lnTo>
                  <a:lnTo>
                    <a:pt x="194" y="1892"/>
                  </a:lnTo>
                  <a:lnTo>
                    <a:pt x="177" y="1935"/>
                  </a:lnTo>
                  <a:lnTo>
                    <a:pt x="177" y="1882"/>
                  </a:lnTo>
                  <a:lnTo>
                    <a:pt x="155" y="1838"/>
                  </a:lnTo>
                  <a:lnTo>
                    <a:pt x="114" y="1787"/>
                  </a:lnTo>
                  <a:lnTo>
                    <a:pt x="83" y="1715"/>
                  </a:lnTo>
                  <a:lnTo>
                    <a:pt x="93" y="1655"/>
                  </a:lnTo>
                  <a:lnTo>
                    <a:pt x="121" y="1591"/>
                  </a:lnTo>
                  <a:lnTo>
                    <a:pt x="208" y="1529"/>
                  </a:lnTo>
                  <a:lnTo>
                    <a:pt x="155" y="1357"/>
                  </a:lnTo>
                  <a:lnTo>
                    <a:pt x="83" y="1415"/>
                  </a:lnTo>
                  <a:lnTo>
                    <a:pt x="0" y="1580"/>
                  </a:lnTo>
                  <a:lnTo>
                    <a:pt x="114" y="1188"/>
                  </a:lnTo>
                  <a:lnTo>
                    <a:pt x="244" y="848"/>
                  </a:lnTo>
                  <a:lnTo>
                    <a:pt x="435" y="546"/>
                  </a:lnTo>
                  <a:lnTo>
                    <a:pt x="600" y="336"/>
                  </a:lnTo>
                  <a:lnTo>
                    <a:pt x="774" y="204"/>
                  </a:lnTo>
                  <a:lnTo>
                    <a:pt x="973" y="102"/>
                  </a:lnTo>
                  <a:lnTo>
                    <a:pt x="1165" y="29"/>
                  </a:lnTo>
                  <a:lnTo>
                    <a:pt x="1415" y="0"/>
                  </a:lnTo>
                  <a:lnTo>
                    <a:pt x="1654" y="0"/>
                  </a:lnTo>
                  <a:lnTo>
                    <a:pt x="168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2" name="Freeform 37"/>
            <p:cNvSpPr>
              <a:spLocks/>
            </p:cNvSpPr>
            <p:nvPr/>
          </p:nvSpPr>
          <p:spPr bwMode="auto">
            <a:xfrm>
              <a:off x="3731" y="1794"/>
              <a:ext cx="469" cy="476"/>
            </a:xfrm>
            <a:custGeom>
              <a:avLst/>
              <a:gdLst>
                <a:gd name="T0" fmla="*/ 0 w 2344"/>
                <a:gd name="T1" fmla="*/ 0 h 2379"/>
                <a:gd name="T2" fmla="*/ 0 w 2344"/>
                <a:gd name="T3" fmla="*/ 0 h 2379"/>
                <a:gd name="T4" fmla="*/ 0 w 2344"/>
                <a:gd name="T5" fmla="*/ 0 h 2379"/>
                <a:gd name="T6" fmla="*/ 0 w 2344"/>
                <a:gd name="T7" fmla="*/ 0 h 2379"/>
                <a:gd name="T8" fmla="*/ 0 w 2344"/>
                <a:gd name="T9" fmla="*/ 0 h 2379"/>
                <a:gd name="T10" fmla="*/ 0 w 2344"/>
                <a:gd name="T11" fmla="*/ 0 h 2379"/>
                <a:gd name="T12" fmla="*/ 0 w 2344"/>
                <a:gd name="T13" fmla="*/ 0 h 2379"/>
                <a:gd name="T14" fmla="*/ 0 w 2344"/>
                <a:gd name="T15" fmla="*/ 0 h 2379"/>
                <a:gd name="T16" fmla="*/ 0 w 2344"/>
                <a:gd name="T17" fmla="*/ 0 h 2379"/>
                <a:gd name="T18" fmla="*/ 0 w 2344"/>
                <a:gd name="T19" fmla="*/ 0 h 2379"/>
                <a:gd name="T20" fmla="*/ 0 w 2344"/>
                <a:gd name="T21" fmla="*/ 0 h 2379"/>
                <a:gd name="T22" fmla="*/ 0 w 2344"/>
                <a:gd name="T23" fmla="*/ 0 h 2379"/>
                <a:gd name="T24" fmla="*/ 0 w 2344"/>
                <a:gd name="T25" fmla="*/ 0 h 2379"/>
                <a:gd name="T26" fmla="*/ 0 w 2344"/>
                <a:gd name="T27" fmla="*/ 0 h 2379"/>
                <a:gd name="T28" fmla="*/ 0 w 2344"/>
                <a:gd name="T29" fmla="*/ 0 h 2379"/>
                <a:gd name="T30" fmla="*/ 0 w 2344"/>
                <a:gd name="T31" fmla="*/ 0 h 2379"/>
                <a:gd name="T32" fmla="*/ 0 w 2344"/>
                <a:gd name="T33" fmla="*/ 0 h 2379"/>
                <a:gd name="T34" fmla="*/ 0 w 2344"/>
                <a:gd name="T35" fmla="*/ 0 h 2379"/>
                <a:gd name="T36" fmla="*/ 0 w 2344"/>
                <a:gd name="T37" fmla="*/ 0 h 2379"/>
                <a:gd name="T38" fmla="*/ 0 w 2344"/>
                <a:gd name="T39" fmla="*/ 0 h 2379"/>
                <a:gd name="T40" fmla="*/ 0 w 2344"/>
                <a:gd name="T41" fmla="*/ 0 h 2379"/>
                <a:gd name="T42" fmla="*/ 0 w 2344"/>
                <a:gd name="T43" fmla="*/ 0 h 2379"/>
                <a:gd name="T44" fmla="*/ 0 w 2344"/>
                <a:gd name="T45" fmla="*/ 0 h 2379"/>
                <a:gd name="T46" fmla="*/ 0 w 2344"/>
                <a:gd name="T47" fmla="*/ 0 h 2379"/>
                <a:gd name="T48" fmla="*/ 0 w 2344"/>
                <a:gd name="T49" fmla="*/ 0 h 2379"/>
                <a:gd name="T50" fmla="*/ 0 w 2344"/>
                <a:gd name="T51" fmla="*/ 0 h 2379"/>
                <a:gd name="T52" fmla="*/ 0 w 2344"/>
                <a:gd name="T53" fmla="*/ 0 h 2379"/>
                <a:gd name="T54" fmla="*/ 0 w 2344"/>
                <a:gd name="T55" fmla="*/ 0 h 2379"/>
                <a:gd name="T56" fmla="*/ 0 w 2344"/>
                <a:gd name="T57" fmla="*/ 0 h 2379"/>
                <a:gd name="T58" fmla="*/ 0 w 2344"/>
                <a:gd name="T59" fmla="*/ 0 h 2379"/>
                <a:gd name="T60" fmla="*/ 0 w 2344"/>
                <a:gd name="T61" fmla="*/ 0 h 2379"/>
                <a:gd name="T62" fmla="*/ 0 w 2344"/>
                <a:gd name="T63" fmla="*/ 0 h 23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44"/>
                <a:gd name="T97" fmla="*/ 0 h 2379"/>
                <a:gd name="T98" fmla="*/ 2344 w 2344"/>
                <a:gd name="T99" fmla="*/ 2379 h 23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44" h="2379">
                  <a:moveTo>
                    <a:pt x="634" y="0"/>
                  </a:moveTo>
                  <a:lnTo>
                    <a:pt x="627" y="104"/>
                  </a:lnTo>
                  <a:lnTo>
                    <a:pt x="627" y="165"/>
                  </a:lnTo>
                  <a:lnTo>
                    <a:pt x="769" y="414"/>
                  </a:lnTo>
                  <a:lnTo>
                    <a:pt x="832" y="406"/>
                  </a:lnTo>
                  <a:lnTo>
                    <a:pt x="751" y="477"/>
                  </a:lnTo>
                  <a:lnTo>
                    <a:pt x="697" y="570"/>
                  </a:lnTo>
                  <a:lnTo>
                    <a:pt x="697" y="652"/>
                  </a:lnTo>
                  <a:lnTo>
                    <a:pt x="717" y="743"/>
                  </a:lnTo>
                  <a:lnTo>
                    <a:pt x="769" y="809"/>
                  </a:lnTo>
                  <a:lnTo>
                    <a:pt x="825" y="849"/>
                  </a:lnTo>
                  <a:lnTo>
                    <a:pt x="892" y="856"/>
                  </a:lnTo>
                  <a:lnTo>
                    <a:pt x="936" y="836"/>
                  </a:lnTo>
                  <a:lnTo>
                    <a:pt x="915" y="696"/>
                  </a:lnTo>
                  <a:lnTo>
                    <a:pt x="924" y="325"/>
                  </a:lnTo>
                  <a:lnTo>
                    <a:pt x="967" y="634"/>
                  </a:lnTo>
                  <a:lnTo>
                    <a:pt x="1030" y="909"/>
                  </a:lnTo>
                  <a:lnTo>
                    <a:pt x="1100" y="1098"/>
                  </a:lnTo>
                  <a:lnTo>
                    <a:pt x="1200" y="1251"/>
                  </a:lnTo>
                  <a:lnTo>
                    <a:pt x="1330" y="1420"/>
                  </a:lnTo>
                  <a:lnTo>
                    <a:pt x="1455" y="1530"/>
                  </a:lnTo>
                  <a:lnTo>
                    <a:pt x="1598" y="1624"/>
                  </a:lnTo>
                  <a:lnTo>
                    <a:pt x="1721" y="1670"/>
                  </a:lnTo>
                  <a:lnTo>
                    <a:pt x="1878" y="1697"/>
                  </a:lnTo>
                  <a:lnTo>
                    <a:pt x="2003" y="1707"/>
                  </a:lnTo>
                  <a:lnTo>
                    <a:pt x="2093" y="1684"/>
                  </a:lnTo>
                  <a:lnTo>
                    <a:pt x="2221" y="1647"/>
                  </a:lnTo>
                  <a:lnTo>
                    <a:pt x="2344" y="1573"/>
                  </a:lnTo>
                  <a:lnTo>
                    <a:pt x="2178" y="1697"/>
                  </a:lnTo>
                  <a:lnTo>
                    <a:pt x="1960" y="1809"/>
                  </a:lnTo>
                  <a:lnTo>
                    <a:pt x="1796" y="1862"/>
                  </a:lnTo>
                  <a:lnTo>
                    <a:pt x="1649" y="1881"/>
                  </a:lnTo>
                  <a:lnTo>
                    <a:pt x="1519" y="1862"/>
                  </a:lnTo>
                  <a:lnTo>
                    <a:pt x="1372" y="1829"/>
                  </a:lnTo>
                  <a:lnTo>
                    <a:pt x="1266" y="1798"/>
                  </a:lnTo>
                  <a:lnTo>
                    <a:pt x="1364" y="1583"/>
                  </a:lnTo>
                  <a:lnTo>
                    <a:pt x="1211" y="1407"/>
                  </a:lnTo>
                  <a:lnTo>
                    <a:pt x="1111" y="1211"/>
                  </a:lnTo>
                  <a:lnTo>
                    <a:pt x="1037" y="1024"/>
                  </a:lnTo>
                  <a:lnTo>
                    <a:pt x="967" y="793"/>
                  </a:lnTo>
                  <a:lnTo>
                    <a:pt x="967" y="1156"/>
                  </a:lnTo>
                  <a:lnTo>
                    <a:pt x="943" y="1407"/>
                  </a:lnTo>
                  <a:lnTo>
                    <a:pt x="892" y="1697"/>
                  </a:lnTo>
                  <a:lnTo>
                    <a:pt x="907" y="1895"/>
                  </a:lnTo>
                  <a:lnTo>
                    <a:pt x="943" y="2140"/>
                  </a:lnTo>
                  <a:lnTo>
                    <a:pt x="1030" y="2379"/>
                  </a:lnTo>
                  <a:lnTo>
                    <a:pt x="907" y="2076"/>
                  </a:lnTo>
                  <a:lnTo>
                    <a:pt x="856" y="1895"/>
                  </a:lnTo>
                  <a:lnTo>
                    <a:pt x="825" y="1636"/>
                  </a:lnTo>
                  <a:lnTo>
                    <a:pt x="792" y="1601"/>
                  </a:lnTo>
                  <a:lnTo>
                    <a:pt x="688" y="1684"/>
                  </a:lnTo>
                  <a:lnTo>
                    <a:pt x="516" y="1761"/>
                  </a:lnTo>
                  <a:lnTo>
                    <a:pt x="450" y="1775"/>
                  </a:lnTo>
                  <a:lnTo>
                    <a:pt x="397" y="2026"/>
                  </a:lnTo>
                  <a:lnTo>
                    <a:pt x="366" y="1862"/>
                  </a:lnTo>
                  <a:lnTo>
                    <a:pt x="111" y="1838"/>
                  </a:lnTo>
                  <a:lnTo>
                    <a:pt x="0" y="1829"/>
                  </a:lnTo>
                  <a:lnTo>
                    <a:pt x="174" y="1658"/>
                  </a:lnTo>
                  <a:lnTo>
                    <a:pt x="292" y="1460"/>
                  </a:lnTo>
                  <a:lnTo>
                    <a:pt x="430" y="1179"/>
                  </a:lnTo>
                  <a:lnTo>
                    <a:pt x="545" y="828"/>
                  </a:lnTo>
                  <a:lnTo>
                    <a:pt x="598" y="584"/>
                  </a:lnTo>
                  <a:lnTo>
                    <a:pt x="613" y="310"/>
                  </a:lnTo>
                  <a:lnTo>
                    <a:pt x="613" y="10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3" name="Freeform 38"/>
            <p:cNvSpPr>
              <a:spLocks/>
            </p:cNvSpPr>
            <p:nvPr/>
          </p:nvSpPr>
          <p:spPr bwMode="auto">
            <a:xfrm>
              <a:off x="4190" y="1461"/>
              <a:ext cx="201" cy="829"/>
            </a:xfrm>
            <a:custGeom>
              <a:avLst/>
              <a:gdLst>
                <a:gd name="T0" fmla="*/ 0 w 1005"/>
                <a:gd name="T1" fmla="*/ 0 h 4146"/>
                <a:gd name="T2" fmla="*/ 0 w 1005"/>
                <a:gd name="T3" fmla="*/ 0 h 4146"/>
                <a:gd name="T4" fmla="*/ 0 w 1005"/>
                <a:gd name="T5" fmla="*/ 0 h 4146"/>
                <a:gd name="T6" fmla="*/ 0 w 1005"/>
                <a:gd name="T7" fmla="*/ 0 h 4146"/>
                <a:gd name="T8" fmla="*/ 0 w 1005"/>
                <a:gd name="T9" fmla="*/ 0 h 4146"/>
                <a:gd name="T10" fmla="*/ 0 w 1005"/>
                <a:gd name="T11" fmla="*/ 0 h 4146"/>
                <a:gd name="T12" fmla="*/ 0 w 1005"/>
                <a:gd name="T13" fmla="*/ 0 h 4146"/>
                <a:gd name="T14" fmla="*/ 0 w 1005"/>
                <a:gd name="T15" fmla="*/ 0 h 4146"/>
                <a:gd name="T16" fmla="*/ 0 w 1005"/>
                <a:gd name="T17" fmla="*/ 0 h 4146"/>
                <a:gd name="T18" fmla="*/ 0 w 1005"/>
                <a:gd name="T19" fmla="*/ 0 h 4146"/>
                <a:gd name="T20" fmla="*/ 0 w 1005"/>
                <a:gd name="T21" fmla="*/ 0 h 4146"/>
                <a:gd name="T22" fmla="*/ 0 w 1005"/>
                <a:gd name="T23" fmla="*/ 0 h 4146"/>
                <a:gd name="T24" fmla="*/ 0 w 1005"/>
                <a:gd name="T25" fmla="*/ 0 h 4146"/>
                <a:gd name="T26" fmla="*/ 0 w 1005"/>
                <a:gd name="T27" fmla="*/ 0 h 4146"/>
                <a:gd name="T28" fmla="*/ 0 w 1005"/>
                <a:gd name="T29" fmla="*/ 0 h 4146"/>
                <a:gd name="T30" fmla="*/ 0 w 1005"/>
                <a:gd name="T31" fmla="*/ 0 h 4146"/>
                <a:gd name="T32" fmla="*/ 0 w 1005"/>
                <a:gd name="T33" fmla="*/ 0 h 4146"/>
                <a:gd name="T34" fmla="*/ 0 w 1005"/>
                <a:gd name="T35" fmla="*/ 0 h 4146"/>
                <a:gd name="T36" fmla="*/ 0 w 1005"/>
                <a:gd name="T37" fmla="*/ 0 h 4146"/>
                <a:gd name="T38" fmla="*/ 0 w 1005"/>
                <a:gd name="T39" fmla="*/ 0 h 4146"/>
                <a:gd name="T40" fmla="*/ 0 w 1005"/>
                <a:gd name="T41" fmla="*/ 0 h 4146"/>
                <a:gd name="T42" fmla="*/ 0 w 1005"/>
                <a:gd name="T43" fmla="*/ 0 h 4146"/>
                <a:gd name="T44" fmla="*/ 0 w 1005"/>
                <a:gd name="T45" fmla="*/ 0 h 4146"/>
                <a:gd name="T46" fmla="*/ 0 w 1005"/>
                <a:gd name="T47" fmla="*/ 0 h 4146"/>
                <a:gd name="T48" fmla="*/ 0 w 1005"/>
                <a:gd name="T49" fmla="*/ 0 h 4146"/>
                <a:gd name="T50" fmla="*/ 0 w 1005"/>
                <a:gd name="T51" fmla="*/ 0 h 4146"/>
                <a:gd name="T52" fmla="*/ 0 w 1005"/>
                <a:gd name="T53" fmla="*/ 0 h 4146"/>
                <a:gd name="T54" fmla="*/ 0 w 1005"/>
                <a:gd name="T55" fmla="*/ 0 h 4146"/>
                <a:gd name="T56" fmla="*/ 0 w 1005"/>
                <a:gd name="T57" fmla="*/ 0 h 4146"/>
                <a:gd name="T58" fmla="*/ 0 w 1005"/>
                <a:gd name="T59" fmla="*/ 0 h 4146"/>
                <a:gd name="T60" fmla="*/ 0 w 1005"/>
                <a:gd name="T61" fmla="*/ 0 h 4146"/>
                <a:gd name="T62" fmla="*/ 0 w 1005"/>
                <a:gd name="T63" fmla="*/ 0 h 4146"/>
                <a:gd name="T64" fmla="*/ 0 w 1005"/>
                <a:gd name="T65" fmla="*/ 0 h 4146"/>
                <a:gd name="T66" fmla="*/ 0 w 1005"/>
                <a:gd name="T67" fmla="*/ 0 h 4146"/>
                <a:gd name="T68" fmla="*/ 0 w 1005"/>
                <a:gd name="T69" fmla="*/ 0 h 4146"/>
                <a:gd name="T70" fmla="*/ 0 w 1005"/>
                <a:gd name="T71" fmla="*/ 0 h 4146"/>
                <a:gd name="T72" fmla="*/ 0 w 1005"/>
                <a:gd name="T73" fmla="*/ 0 h 4146"/>
                <a:gd name="T74" fmla="*/ 0 w 1005"/>
                <a:gd name="T75" fmla="*/ 0 h 4146"/>
                <a:gd name="T76" fmla="*/ 0 w 1005"/>
                <a:gd name="T77" fmla="*/ 0 h 4146"/>
                <a:gd name="T78" fmla="*/ 0 w 1005"/>
                <a:gd name="T79" fmla="*/ 0 h 41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05"/>
                <a:gd name="T121" fmla="*/ 0 h 4146"/>
                <a:gd name="T122" fmla="*/ 1005 w 1005"/>
                <a:gd name="T123" fmla="*/ 4146 h 41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05" h="4146">
                  <a:moveTo>
                    <a:pt x="52" y="81"/>
                  </a:moveTo>
                  <a:lnTo>
                    <a:pt x="202" y="144"/>
                  </a:lnTo>
                  <a:lnTo>
                    <a:pt x="164" y="319"/>
                  </a:lnTo>
                  <a:lnTo>
                    <a:pt x="248" y="369"/>
                  </a:lnTo>
                  <a:lnTo>
                    <a:pt x="173" y="419"/>
                  </a:lnTo>
                  <a:lnTo>
                    <a:pt x="184" y="527"/>
                  </a:lnTo>
                  <a:lnTo>
                    <a:pt x="235" y="476"/>
                  </a:lnTo>
                  <a:lnTo>
                    <a:pt x="412" y="704"/>
                  </a:lnTo>
                  <a:lnTo>
                    <a:pt x="286" y="631"/>
                  </a:lnTo>
                  <a:lnTo>
                    <a:pt x="52" y="754"/>
                  </a:lnTo>
                  <a:lnTo>
                    <a:pt x="52" y="980"/>
                  </a:lnTo>
                  <a:lnTo>
                    <a:pt x="202" y="963"/>
                  </a:lnTo>
                  <a:lnTo>
                    <a:pt x="342" y="995"/>
                  </a:lnTo>
                  <a:lnTo>
                    <a:pt x="473" y="1085"/>
                  </a:lnTo>
                  <a:lnTo>
                    <a:pt x="588" y="1208"/>
                  </a:lnTo>
                  <a:lnTo>
                    <a:pt x="630" y="1309"/>
                  </a:lnTo>
                  <a:lnTo>
                    <a:pt x="660" y="1476"/>
                  </a:lnTo>
                  <a:lnTo>
                    <a:pt x="650" y="1767"/>
                  </a:lnTo>
                  <a:lnTo>
                    <a:pt x="620" y="2069"/>
                  </a:lnTo>
                  <a:lnTo>
                    <a:pt x="514" y="2448"/>
                  </a:lnTo>
                  <a:lnTo>
                    <a:pt x="412" y="2729"/>
                  </a:lnTo>
                  <a:lnTo>
                    <a:pt x="235" y="3009"/>
                  </a:lnTo>
                  <a:lnTo>
                    <a:pt x="113" y="3159"/>
                  </a:lnTo>
                  <a:lnTo>
                    <a:pt x="33" y="3264"/>
                  </a:lnTo>
                  <a:lnTo>
                    <a:pt x="113" y="3287"/>
                  </a:lnTo>
                  <a:lnTo>
                    <a:pt x="195" y="3333"/>
                  </a:lnTo>
                  <a:lnTo>
                    <a:pt x="235" y="3398"/>
                  </a:lnTo>
                  <a:lnTo>
                    <a:pt x="267" y="3492"/>
                  </a:lnTo>
                  <a:lnTo>
                    <a:pt x="311" y="3578"/>
                  </a:lnTo>
                  <a:lnTo>
                    <a:pt x="348" y="3619"/>
                  </a:lnTo>
                  <a:lnTo>
                    <a:pt x="412" y="3659"/>
                  </a:lnTo>
                  <a:lnTo>
                    <a:pt x="432" y="3707"/>
                  </a:lnTo>
                  <a:lnTo>
                    <a:pt x="452" y="3776"/>
                  </a:lnTo>
                  <a:lnTo>
                    <a:pt x="432" y="3853"/>
                  </a:lnTo>
                  <a:lnTo>
                    <a:pt x="379" y="3928"/>
                  </a:lnTo>
                  <a:lnTo>
                    <a:pt x="302" y="3984"/>
                  </a:lnTo>
                  <a:lnTo>
                    <a:pt x="235" y="3991"/>
                  </a:lnTo>
                  <a:lnTo>
                    <a:pt x="173" y="3984"/>
                  </a:lnTo>
                  <a:lnTo>
                    <a:pt x="113" y="3961"/>
                  </a:lnTo>
                  <a:lnTo>
                    <a:pt x="173" y="4021"/>
                  </a:lnTo>
                  <a:lnTo>
                    <a:pt x="267" y="4082"/>
                  </a:lnTo>
                  <a:lnTo>
                    <a:pt x="420" y="4146"/>
                  </a:lnTo>
                  <a:lnTo>
                    <a:pt x="560" y="4146"/>
                  </a:lnTo>
                  <a:lnTo>
                    <a:pt x="675" y="4115"/>
                  </a:lnTo>
                  <a:lnTo>
                    <a:pt x="787" y="4042"/>
                  </a:lnTo>
                  <a:lnTo>
                    <a:pt x="858" y="3984"/>
                  </a:lnTo>
                  <a:lnTo>
                    <a:pt x="899" y="3844"/>
                  </a:lnTo>
                  <a:lnTo>
                    <a:pt x="910" y="3700"/>
                  </a:lnTo>
                  <a:lnTo>
                    <a:pt x="865" y="3544"/>
                  </a:lnTo>
                  <a:lnTo>
                    <a:pt x="775" y="3343"/>
                  </a:lnTo>
                  <a:lnTo>
                    <a:pt x="681" y="3110"/>
                  </a:lnTo>
                  <a:lnTo>
                    <a:pt x="675" y="2989"/>
                  </a:lnTo>
                  <a:lnTo>
                    <a:pt x="681" y="2842"/>
                  </a:lnTo>
                  <a:lnTo>
                    <a:pt x="724" y="2729"/>
                  </a:lnTo>
                  <a:lnTo>
                    <a:pt x="724" y="2819"/>
                  </a:lnTo>
                  <a:lnTo>
                    <a:pt x="761" y="2966"/>
                  </a:lnTo>
                  <a:lnTo>
                    <a:pt x="761" y="2798"/>
                  </a:lnTo>
                  <a:lnTo>
                    <a:pt x="795" y="2643"/>
                  </a:lnTo>
                  <a:lnTo>
                    <a:pt x="865" y="2479"/>
                  </a:lnTo>
                  <a:lnTo>
                    <a:pt x="890" y="2304"/>
                  </a:lnTo>
                  <a:lnTo>
                    <a:pt x="910" y="2448"/>
                  </a:lnTo>
                  <a:lnTo>
                    <a:pt x="865" y="2604"/>
                  </a:lnTo>
                  <a:lnTo>
                    <a:pt x="865" y="2704"/>
                  </a:lnTo>
                  <a:lnTo>
                    <a:pt x="879" y="2750"/>
                  </a:lnTo>
                  <a:lnTo>
                    <a:pt x="899" y="2819"/>
                  </a:lnTo>
                  <a:lnTo>
                    <a:pt x="910" y="2656"/>
                  </a:lnTo>
                  <a:lnTo>
                    <a:pt x="929" y="2519"/>
                  </a:lnTo>
                  <a:lnTo>
                    <a:pt x="970" y="2327"/>
                  </a:lnTo>
                  <a:lnTo>
                    <a:pt x="993" y="2017"/>
                  </a:lnTo>
                  <a:lnTo>
                    <a:pt x="1005" y="1626"/>
                  </a:lnTo>
                  <a:lnTo>
                    <a:pt x="962" y="1261"/>
                  </a:lnTo>
                  <a:lnTo>
                    <a:pt x="890" y="912"/>
                  </a:lnTo>
                  <a:lnTo>
                    <a:pt x="795" y="576"/>
                  </a:lnTo>
                  <a:lnTo>
                    <a:pt x="650" y="365"/>
                  </a:lnTo>
                  <a:lnTo>
                    <a:pt x="514" y="215"/>
                  </a:lnTo>
                  <a:lnTo>
                    <a:pt x="379" y="116"/>
                  </a:lnTo>
                  <a:lnTo>
                    <a:pt x="248" y="53"/>
                  </a:lnTo>
                  <a:lnTo>
                    <a:pt x="103" y="10"/>
                  </a:lnTo>
                  <a:lnTo>
                    <a:pt x="0" y="0"/>
                  </a:lnTo>
                  <a:lnTo>
                    <a:pt x="52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4" name="Freeform 39"/>
            <p:cNvSpPr>
              <a:spLocks/>
            </p:cNvSpPr>
            <p:nvPr/>
          </p:nvSpPr>
          <p:spPr bwMode="auto">
            <a:xfrm>
              <a:off x="4322" y="1576"/>
              <a:ext cx="184" cy="776"/>
            </a:xfrm>
            <a:custGeom>
              <a:avLst/>
              <a:gdLst>
                <a:gd name="T0" fmla="*/ 0 w 920"/>
                <a:gd name="T1" fmla="*/ 0 h 3879"/>
                <a:gd name="T2" fmla="*/ 0 w 920"/>
                <a:gd name="T3" fmla="*/ 0 h 3879"/>
                <a:gd name="T4" fmla="*/ 0 w 920"/>
                <a:gd name="T5" fmla="*/ 0 h 3879"/>
                <a:gd name="T6" fmla="*/ 0 w 920"/>
                <a:gd name="T7" fmla="*/ 0 h 3879"/>
                <a:gd name="T8" fmla="*/ 0 w 920"/>
                <a:gd name="T9" fmla="*/ 0 h 3879"/>
                <a:gd name="T10" fmla="*/ 0 w 920"/>
                <a:gd name="T11" fmla="*/ 0 h 3879"/>
                <a:gd name="T12" fmla="*/ 0 w 920"/>
                <a:gd name="T13" fmla="*/ 0 h 3879"/>
                <a:gd name="T14" fmla="*/ 0 w 920"/>
                <a:gd name="T15" fmla="*/ 0 h 3879"/>
                <a:gd name="T16" fmla="*/ 0 w 920"/>
                <a:gd name="T17" fmla="*/ 0 h 3879"/>
                <a:gd name="T18" fmla="*/ 0 w 920"/>
                <a:gd name="T19" fmla="*/ 0 h 3879"/>
                <a:gd name="T20" fmla="*/ 0 w 920"/>
                <a:gd name="T21" fmla="*/ 0 h 3879"/>
                <a:gd name="T22" fmla="*/ 0 w 920"/>
                <a:gd name="T23" fmla="*/ 0 h 3879"/>
                <a:gd name="T24" fmla="*/ 0 w 920"/>
                <a:gd name="T25" fmla="*/ 0 h 3879"/>
                <a:gd name="T26" fmla="*/ 0 w 920"/>
                <a:gd name="T27" fmla="*/ 0 h 3879"/>
                <a:gd name="T28" fmla="*/ 0 w 920"/>
                <a:gd name="T29" fmla="*/ 0 h 3879"/>
                <a:gd name="T30" fmla="*/ 0 w 920"/>
                <a:gd name="T31" fmla="*/ 0 h 3879"/>
                <a:gd name="T32" fmla="*/ 0 w 920"/>
                <a:gd name="T33" fmla="*/ 0 h 3879"/>
                <a:gd name="T34" fmla="*/ 0 w 920"/>
                <a:gd name="T35" fmla="*/ 0 h 3879"/>
                <a:gd name="T36" fmla="*/ 0 w 920"/>
                <a:gd name="T37" fmla="*/ 0 h 3879"/>
                <a:gd name="T38" fmla="*/ 0 w 920"/>
                <a:gd name="T39" fmla="*/ 0 h 3879"/>
                <a:gd name="T40" fmla="*/ 0 w 920"/>
                <a:gd name="T41" fmla="*/ 0 h 3879"/>
                <a:gd name="T42" fmla="*/ 0 w 920"/>
                <a:gd name="T43" fmla="*/ 0 h 3879"/>
                <a:gd name="T44" fmla="*/ 0 w 920"/>
                <a:gd name="T45" fmla="*/ 0 h 3879"/>
                <a:gd name="T46" fmla="*/ 0 w 920"/>
                <a:gd name="T47" fmla="*/ 0 h 3879"/>
                <a:gd name="T48" fmla="*/ 0 w 920"/>
                <a:gd name="T49" fmla="*/ 0 h 3879"/>
                <a:gd name="T50" fmla="*/ 0 w 920"/>
                <a:gd name="T51" fmla="*/ 0 h 3879"/>
                <a:gd name="T52" fmla="*/ 0 w 920"/>
                <a:gd name="T53" fmla="*/ 0 h 3879"/>
                <a:gd name="T54" fmla="*/ 0 w 920"/>
                <a:gd name="T55" fmla="*/ 0 h 3879"/>
                <a:gd name="T56" fmla="*/ 0 w 920"/>
                <a:gd name="T57" fmla="*/ 0 h 3879"/>
                <a:gd name="T58" fmla="*/ 0 w 920"/>
                <a:gd name="T59" fmla="*/ 0 h 3879"/>
                <a:gd name="T60" fmla="*/ 0 w 920"/>
                <a:gd name="T61" fmla="*/ 0 h 3879"/>
                <a:gd name="T62" fmla="*/ 0 w 920"/>
                <a:gd name="T63" fmla="*/ 0 h 3879"/>
                <a:gd name="T64" fmla="*/ 0 w 920"/>
                <a:gd name="T65" fmla="*/ 0 h 3879"/>
                <a:gd name="T66" fmla="*/ 0 w 920"/>
                <a:gd name="T67" fmla="*/ 0 h 3879"/>
                <a:gd name="T68" fmla="*/ 0 w 920"/>
                <a:gd name="T69" fmla="*/ 0 h 3879"/>
                <a:gd name="T70" fmla="*/ 0 w 920"/>
                <a:gd name="T71" fmla="*/ 0 h 3879"/>
                <a:gd name="T72" fmla="*/ 0 w 920"/>
                <a:gd name="T73" fmla="*/ 0 h 3879"/>
                <a:gd name="T74" fmla="*/ 0 w 920"/>
                <a:gd name="T75" fmla="*/ 0 h 3879"/>
                <a:gd name="T76" fmla="*/ 0 w 920"/>
                <a:gd name="T77" fmla="*/ 0 h 3879"/>
                <a:gd name="T78" fmla="*/ 0 w 920"/>
                <a:gd name="T79" fmla="*/ 0 h 3879"/>
                <a:gd name="T80" fmla="*/ 0 w 920"/>
                <a:gd name="T81" fmla="*/ 0 h 3879"/>
                <a:gd name="T82" fmla="*/ 0 w 920"/>
                <a:gd name="T83" fmla="*/ 0 h 3879"/>
                <a:gd name="T84" fmla="*/ 0 w 920"/>
                <a:gd name="T85" fmla="*/ 0 h 3879"/>
                <a:gd name="T86" fmla="*/ 0 w 920"/>
                <a:gd name="T87" fmla="*/ 0 h 3879"/>
                <a:gd name="T88" fmla="*/ 0 w 920"/>
                <a:gd name="T89" fmla="*/ 0 h 3879"/>
                <a:gd name="T90" fmla="*/ 0 w 920"/>
                <a:gd name="T91" fmla="*/ 0 h 3879"/>
                <a:gd name="T92" fmla="*/ 0 w 920"/>
                <a:gd name="T93" fmla="*/ 0 h 3879"/>
                <a:gd name="T94" fmla="*/ 0 w 920"/>
                <a:gd name="T95" fmla="*/ 0 h 3879"/>
                <a:gd name="T96" fmla="*/ 0 w 920"/>
                <a:gd name="T97" fmla="*/ 0 h 3879"/>
                <a:gd name="T98" fmla="*/ 0 w 920"/>
                <a:gd name="T99" fmla="*/ 0 h 3879"/>
                <a:gd name="T100" fmla="*/ 0 w 920"/>
                <a:gd name="T101" fmla="*/ 0 h 3879"/>
                <a:gd name="T102" fmla="*/ 0 w 920"/>
                <a:gd name="T103" fmla="*/ 0 h 3879"/>
                <a:gd name="T104" fmla="*/ 0 w 920"/>
                <a:gd name="T105" fmla="*/ 0 h 3879"/>
                <a:gd name="T106" fmla="*/ 0 w 920"/>
                <a:gd name="T107" fmla="*/ 0 h 3879"/>
                <a:gd name="T108" fmla="*/ 0 w 920"/>
                <a:gd name="T109" fmla="*/ 0 h 3879"/>
                <a:gd name="T110" fmla="*/ 0 w 920"/>
                <a:gd name="T111" fmla="*/ 0 h 38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0"/>
                <a:gd name="T169" fmla="*/ 0 h 3879"/>
                <a:gd name="T170" fmla="*/ 920 w 920"/>
                <a:gd name="T171" fmla="*/ 3879 h 38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0" h="3879">
                  <a:moveTo>
                    <a:pt x="135" y="0"/>
                  </a:moveTo>
                  <a:lnTo>
                    <a:pt x="269" y="272"/>
                  </a:lnTo>
                  <a:lnTo>
                    <a:pt x="383" y="621"/>
                  </a:lnTo>
                  <a:lnTo>
                    <a:pt x="447" y="890"/>
                  </a:lnTo>
                  <a:lnTo>
                    <a:pt x="475" y="1231"/>
                  </a:lnTo>
                  <a:lnTo>
                    <a:pt x="457" y="1607"/>
                  </a:lnTo>
                  <a:lnTo>
                    <a:pt x="457" y="1903"/>
                  </a:lnTo>
                  <a:lnTo>
                    <a:pt x="484" y="2194"/>
                  </a:lnTo>
                  <a:lnTo>
                    <a:pt x="547" y="2483"/>
                  </a:lnTo>
                  <a:lnTo>
                    <a:pt x="655" y="2711"/>
                  </a:lnTo>
                  <a:lnTo>
                    <a:pt x="803" y="2896"/>
                  </a:lnTo>
                  <a:lnTo>
                    <a:pt x="902" y="3011"/>
                  </a:lnTo>
                  <a:lnTo>
                    <a:pt x="920" y="3094"/>
                  </a:lnTo>
                  <a:lnTo>
                    <a:pt x="920" y="3163"/>
                  </a:lnTo>
                  <a:lnTo>
                    <a:pt x="879" y="3302"/>
                  </a:lnTo>
                  <a:lnTo>
                    <a:pt x="773" y="3445"/>
                  </a:lnTo>
                  <a:lnTo>
                    <a:pt x="631" y="3602"/>
                  </a:lnTo>
                  <a:lnTo>
                    <a:pt x="431" y="3737"/>
                  </a:lnTo>
                  <a:lnTo>
                    <a:pt x="205" y="3828"/>
                  </a:lnTo>
                  <a:lnTo>
                    <a:pt x="0" y="3879"/>
                  </a:lnTo>
                  <a:lnTo>
                    <a:pt x="92" y="3805"/>
                  </a:lnTo>
                  <a:lnTo>
                    <a:pt x="166" y="3706"/>
                  </a:lnTo>
                  <a:lnTo>
                    <a:pt x="198" y="3602"/>
                  </a:lnTo>
                  <a:lnTo>
                    <a:pt x="198" y="3529"/>
                  </a:lnTo>
                  <a:lnTo>
                    <a:pt x="198" y="3466"/>
                  </a:lnTo>
                  <a:lnTo>
                    <a:pt x="158" y="3385"/>
                  </a:lnTo>
                  <a:lnTo>
                    <a:pt x="83" y="2938"/>
                  </a:lnTo>
                  <a:lnTo>
                    <a:pt x="219" y="3002"/>
                  </a:lnTo>
                  <a:lnTo>
                    <a:pt x="135" y="2564"/>
                  </a:lnTo>
                  <a:lnTo>
                    <a:pt x="188" y="2640"/>
                  </a:lnTo>
                  <a:lnTo>
                    <a:pt x="269" y="2734"/>
                  </a:lnTo>
                  <a:lnTo>
                    <a:pt x="356" y="2817"/>
                  </a:lnTo>
                  <a:lnTo>
                    <a:pt x="396" y="2908"/>
                  </a:lnTo>
                  <a:lnTo>
                    <a:pt x="424" y="2992"/>
                  </a:lnTo>
                  <a:lnTo>
                    <a:pt x="424" y="2879"/>
                  </a:lnTo>
                  <a:lnTo>
                    <a:pt x="396" y="2771"/>
                  </a:lnTo>
                  <a:lnTo>
                    <a:pt x="356" y="2607"/>
                  </a:lnTo>
                  <a:lnTo>
                    <a:pt x="325" y="2443"/>
                  </a:lnTo>
                  <a:lnTo>
                    <a:pt x="431" y="2688"/>
                  </a:lnTo>
                  <a:lnTo>
                    <a:pt x="561" y="2858"/>
                  </a:lnTo>
                  <a:lnTo>
                    <a:pt x="705" y="2982"/>
                  </a:lnTo>
                  <a:lnTo>
                    <a:pt x="732" y="3066"/>
                  </a:lnTo>
                  <a:lnTo>
                    <a:pt x="732" y="3177"/>
                  </a:lnTo>
                  <a:lnTo>
                    <a:pt x="765" y="3053"/>
                  </a:lnTo>
                  <a:lnTo>
                    <a:pt x="742" y="2949"/>
                  </a:lnTo>
                  <a:lnTo>
                    <a:pt x="675" y="2858"/>
                  </a:lnTo>
                  <a:lnTo>
                    <a:pt x="561" y="2723"/>
                  </a:lnTo>
                  <a:lnTo>
                    <a:pt x="475" y="2559"/>
                  </a:lnTo>
                  <a:lnTo>
                    <a:pt x="424" y="2361"/>
                  </a:lnTo>
                  <a:lnTo>
                    <a:pt x="396" y="2121"/>
                  </a:lnTo>
                  <a:lnTo>
                    <a:pt x="406" y="1657"/>
                  </a:lnTo>
                  <a:lnTo>
                    <a:pt x="431" y="1252"/>
                  </a:lnTo>
                  <a:lnTo>
                    <a:pt x="424" y="932"/>
                  </a:lnTo>
                  <a:lnTo>
                    <a:pt x="373" y="664"/>
                  </a:lnTo>
                  <a:lnTo>
                    <a:pt x="281" y="35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15" name="Line 40"/>
            <p:cNvSpPr>
              <a:spLocks noChangeShapeType="1"/>
            </p:cNvSpPr>
            <p:nvPr/>
          </p:nvSpPr>
          <p:spPr bwMode="auto">
            <a:xfrm flipH="1">
              <a:off x="3925" y="1794"/>
              <a:ext cx="8" cy="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6" name="Line 41"/>
            <p:cNvSpPr>
              <a:spLocks noChangeShapeType="1"/>
            </p:cNvSpPr>
            <p:nvPr/>
          </p:nvSpPr>
          <p:spPr bwMode="auto">
            <a:xfrm flipH="1">
              <a:off x="3933" y="1810"/>
              <a:ext cx="4" cy="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7" name="Line 42"/>
            <p:cNvSpPr>
              <a:spLocks noChangeShapeType="1"/>
            </p:cNvSpPr>
            <p:nvPr/>
          </p:nvSpPr>
          <p:spPr bwMode="auto">
            <a:xfrm>
              <a:off x="3942" y="1833"/>
              <a:ext cx="1" cy="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8" name="Line 43"/>
            <p:cNvSpPr>
              <a:spLocks noChangeShapeType="1"/>
            </p:cNvSpPr>
            <p:nvPr/>
          </p:nvSpPr>
          <p:spPr bwMode="auto">
            <a:xfrm>
              <a:off x="3948" y="1853"/>
              <a:ext cx="3" cy="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19" name="Line 44"/>
            <p:cNvSpPr>
              <a:spLocks noChangeShapeType="1"/>
            </p:cNvSpPr>
            <p:nvPr/>
          </p:nvSpPr>
          <p:spPr bwMode="auto">
            <a:xfrm>
              <a:off x="3957" y="1875"/>
              <a:ext cx="7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20" name="Freeform 45"/>
            <p:cNvSpPr>
              <a:spLocks/>
            </p:cNvSpPr>
            <p:nvPr/>
          </p:nvSpPr>
          <p:spPr bwMode="auto">
            <a:xfrm>
              <a:off x="3996" y="1800"/>
              <a:ext cx="108" cy="50"/>
            </a:xfrm>
            <a:custGeom>
              <a:avLst/>
              <a:gdLst>
                <a:gd name="T0" fmla="*/ 0 w 536"/>
                <a:gd name="T1" fmla="*/ 0 h 251"/>
                <a:gd name="T2" fmla="*/ 0 w 536"/>
                <a:gd name="T3" fmla="*/ 0 h 251"/>
                <a:gd name="T4" fmla="*/ 0 w 536"/>
                <a:gd name="T5" fmla="*/ 0 h 251"/>
                <a:gd name="T6" fmla="*/ 0 w 536"/>
                <a:gd name="T7" fmla="*/ 0 h 251"/>
                <a:gd name="T8" fmla="*/ 0 w 536"/>
                <a:gd name="T9" fmla="*/ 0 h 251"/>
                <a:gd name="T10" fmla="*/ 0 w 536"/>
                <a:gd name="T11" fmla="*/ 0 h 251"/>
                <a:gd name="T12" fmla="*/ 0 w 536"/>
                <a:gd name="T13" fmla="*/ 0 h 251"/>
                <a:gd name="T14" fmla="*/ 0 w 536"/>
                <a:gd name="T15" fmla="*/ 0 h 251"/>
                <a:gd name="T16" fmla="*/ 0 w 536"/>
                <a:gd name="T17" fmla="*/ 0 h 251"/>
                <a:gd name="T18" fmla="*/ 0 w 536"/>
                <a:gd name="T19" fmla="*/ 0 h 251"/>
                <a:gd name="T20" fmla="*/ 0 w 536"/>
                <a:gd name="T21" fmla="*/ 0 h 251"/>
                <a:gd name="T22" fmla="*/ 0 w 536"/>
                <a:gd name="T23" fmla="*/ 0 h 251"/>
                <a:gd name="T24" fmla="*/ 0 w 536"/>
                <a:gd name="T25" fmla="*/ 0 h 251"/>
                <a:gd name="T26" fmla="*/ 0 w 536"/>
                <a:gd name="T27" fmla="*/ 0 h 251"/>
                <a:gd name="T28" fmla="*/ 0 w 536"/>
                <a:gd name="T29" fmla="*/ 0 h 251"/>
                <a:gd name="T30" fmla="*/ 0 w 536"/>
                <a:gd name="T31" fmla="*/ 0 h 251"/>
                <a:gd name="T32" fmla="*/ 0 w 536"/>
                <a:gd name="T33" fmla="*/ 0 h 251"/>
                <a:gd name="T34" fmla="*/ 0 w 536"/>
                <a:gd name="T35" fmla="*/ 0 h 251"/>
                <a:gd name="T36" fmla="*/ 0 w 536"/>
                <a:gd name="T37" fmla="*/ 0 h 251"/>
                <a:gd name="T38" fmla="*/ 0 w 536"/>
                <a:gd name="T39" fmla="*/ 0 h 251"/>
                <a:gd name="T40" fmla="*/ 0 w 536"/>
                <a:gd name="T41" fmla="*/ 0 h 251"/>
                <a:gd name="T42" fmla="*/ 0 w 536"/>
                <a:gd name="T43" fmla="*/ 0 h 251"/>
                <a:gd name="T44" fmla="*/ 0 w 536"/>
                <a:gd name="T45" fmla="*/ 0 h 251"/>
                <a:gd name="T46" fmla="*/ 0 w 536"/>
                <a:gd name="T47" fmla="*/ 0 h 251"/>
                <a:gd name="T48" fmla="*/ 0 w 536"/>
                <a:gd name="T49" fmla="*/ 0 h 251"/>
                <a:gd name="T50" fmla="*/ 0 w 536"/>
                <a:gd name="T51" fmla="*/ 0 h 2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6"/>
                <a:gd name="T79" fmla="*/ 0 h 251"/>
                <a:gd name="T80" fmla="*/ 536 w 536"/>
                <a:gd name="T81" fmla="*/ 251 h 25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6" h="251">
                  <a:moveTo>
                    <a:pt x="164" y="166"/>
                  </a:moveTo>
                  <a:lnTo>
                    <a:pt x="141" y="134"/>
                  </a:lnTo>
                  <a:lnTo>
                    <a:pt x="124" y="94"/>
                  </a:lnTo>
                  <a:lnTo>
                    <a:pt x="115" y="65"/>
                  </a:lnTo>
                  <a:lnTo>
                    <a:pt x="135" y="64"/>
                  </a:lnTo>
                  <a:lnTo>
                    <a:pt x="194" y="64"/>
                  </a:lnTo>
                  <a:lnTo>
                    <a:pt x="229" y="75"/>
                  </a:lnTo>
                  <a:lnTo>
                    <a:pt x="362" y="122"/>
                  </a:lnTo>
                  <a:lnTo>
                    <a:pt x="399" y="145"/>
                  </a:lnTo>
                  <a:lnTo>
                    <a:pt x="423" y="169"/>
                  </a:lnTo>
                  <a:lnTo>
                    <a:pt x="454" y="251"/>
                  </a:lnTo>
                  <a:lnTo>
                    <a:pt x="536" y="232"/>
                  </a:lnTo>
                  <a:lnTo>
                    <a:pt x="488" y="155"/>
                  </a:lnTo>
                  <a:lnTo>
                    <a:pt x="450" y="102"/>
                  </a:lnTo>
                  <a:lnTo>
                    <a:pt x="384" y="64"/>
                  </a:lnTo>
                  <a:lnTo>
                    <a:pt x="305" y="38"/>
                  </a:lnTo>
                  <a:lnTo>
                    <a:pt x="225" y="18"/>
                  </a:lnTo>
                  <a:lnTo>
                    <a:pt x="168" y="18"/>
                  </a:lnTo>
                  <a:lnTo>
                    <a:pt x="130" y="0"/>
                  </a:lnTo>
                  <a:lnTo>
                    <a:pt x="130" y="24"/>
                  </a:lnTo>
                  <a:lnTo>
                    <a:pt x="28" y="0"/>
                  </a:lnTo>
                  <a:lnTo>
                    <a:pt x="51" y="81"/>
                  </a:lnTo>
                  <a:lnTo>
                    <a:pt x="0" y="102"/>
                  </a:lnTo>
                  <a:lnTo>
                    <a:pt x="81" y="126"/>
                  </a:lnTo>
                  <a:lnTo>
                    <a:pt x="81" y="179"/>
                  </a:lnTo>
                  <a:lnTo>
                    <a:pt x="164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1" name="Freeform 46"/>
            <p:cNvSpPr>
              <a:spLocks/>
            </p:cNvSpPr>
            <p:nvPr/>
          </p:nvSpPr>
          <p:spPr bwMode="auto">
            <a:xfrm>
              <a:off x="4025" y="1834"/>
              <a:ext cx="28" cy="14"/>
            </a:xfrm>
            <a:custGeom>
              <a:avLst/>
              <a:gdLst>
                <a:gd name="T0" fmla="*/ 0 w 136"/>
                <a:gd name="T1" fmla="*/ 0 h 74"/>
                <a:gd name="T2" fmla="*/ 0 w 136"/>
                <a:gd name="T3" fmla="*/ 0 h 74"/>
                <a:gd name="T4" fmla="*/ 0 w 136"/>
                <a:gd name="T5" fmla="*/ 0 h 74"/>
                <a:gd name="T6" fmla="*/ 0 w 136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74"/>
                <a:gd name="T14" fmla="*/ 136 w 136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74">
                  <a:moveTo>
                    <a:pt x="23" y="0"/>
                  </a:moveTo>
                  <a:lnTo>
                    <a:pt x="136" y="74"/>
                  </a:lnTo>
                  <a:lnTo>
                    <a:pt x="0" y="3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2" name="Freeform 47"/>
            <p:cNvSpPr>
              <a:spLocks/>
            </p:cNvSpPr>
            <p:nvPr/>
          </p:nvSpPr>
          <p:spPr bwMode="auto">
            <a:xfrm>
              <a:off x="4059" y="1847"/>
              <a:ext cx="29" cy="9"/>
            </a:xfrm>
            <a:custGeom>
              <a:avLst/>
              <a:gdLst>
                <a:gd name="T0" fmla="*/ 0 w 146"/>
                <a:gd name="T1" fmla="*/ 0 h 46"/>
                <a:gd name="T2" fmla="*/ 0 w 146"/>
                <a:gd name="T3" fmla="*/ 0 h 46"/>
                <a:gd name="T4" fmla="*/ 0 w 146"/>
                <a:gd name="T5" fmla="*/ 0 h 46"/>
                <a:gd name="T6" fmla="*/ 0 w 146"/>
                <a:gd name="T7" fmla="*/ 0 h 46"/>
                <a:gd name="T8" fmla="*/ 0 w 146"/>
                <a:gd name="T9" fmla="*/ 0 h 46"/>
                <a:gd name="T10" fmla="*/ 0 w 146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46"/>
                <a:gd name="T20" fmla="*/ 146 w 146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46">
                  <a:moveTo>
                    <a:pt x="0" y="17"/>
                  </a:moveTo>
                  <a:lnTo>
                    <a:pt x="146" y="0"/>
                  </a:lnTo>
                  <a:lnTo>
                    <a:pt x="117" y="46"/>
                  </a:lnTo>
                  <a:lnTo>
                    <a:pt x="63" y="28"/>
                  </a:lnTo>
                  <a:lnTo>
                    <a:pt x="23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3" name="Freeform 48"/>
            <p:cNvSpPr>
              <a:spLocks/>
            </p:cNvSpPr>
            <p:nvPr/>
          </p:nvSpPr>
          <p:spPr bwMode="auto">
            <a:xfrm>
              <a:off x="4159" y="1836"/>
              <a:ext cx="138" cy="40"/>
            </a:xfrm>
            <a:custGeom>
              <a:avLst/>
              <a:gdLst>
                <a:gd name="T0" fmla="*/ 0 w 688"/>
                <a:gd name="T1" fmla="*/ 0 h 200"/>
                <a:gd name="T2" fmla="*/ 0 w 688"/>
                <a:gd name="T3" fmla="*/ 0 h 200"/>
                <a:gd name="T4" fmla="*/ 0 w 688"/>
                <a:gd name="T5" fmla="*/ 0 h 200"/>
                <a:gd name="T6" fmla="*/ 0 w 688"/>
                <a:gd name="T7" fmla="*/ 0 h 200"/>
                <a:gd name="T8" fmla="*/ 0 w 688"/>
                <a:gd name="T9" fmla="*/ 0 h 200"/>
                <a:gd name="T10" fmla="*/ 0 w 688"/>
                <a:gd name="T11" fmla="*/ 0 h 200"/>
                <a:gd name="T12" fmla="*/ 0 w 688"/>
                <a:gd name="T13" fmla="*/ 0 h 200"/>
                <a:gd name="T14" fmla="*/ 0 w 688"/>
                <a:gd name="T15" fmla="*/ 0 h 200"/>
                <a:gd name="T16" fmla="*/ 0 w 688"/>
                <a:gd name="T17" fmla="*/ 0 h 200"/>
                <a:gd name="T18" fmla="*/ 0 w 688"/>
                <a:gd name="T19" fmla="*/ 0 h 200"/>
                <a:gd name="T20" fmla="*/ 0 w 688"/>
                <a:gd name="T21" fmla="*/ 0 h 200"/>
                <a:gd name="T22" fmla="*/ 0 w 688"/>
                <a:gd name="T23" fmla="*/ 0 h 200"/>
                <a:gd name="T24" fmla="*/ 0 w 688"/>
                <a:gd name="T25" fmla="*/ 0 h 200"/>
                <a:gd name="T26" fmla="*/ 0 w 688"/>
                <a:gd name="T27" fmla="*/ 0 h 200"/>
                <a:gd name="T28" fmla="*/ 0 w 688"/>
                <a:gd name="T29" fmla="*/ 0 h 200"/>
                <a:gd name="T30" fmla="*/ 0 w 688"/>
                <a:gd name="T31" fmla="*/ 0 h 200"/>
                <a:gd name="T32" fmla="*/ 0 w 688"/>
                <a:gd name="T33" fmla="*/ 0 h 200"/>
                <a:gd name="T34" fmla="*/ 0 w 688"/>
                <a:gd name="T35" fmla="*/ 0 h 200"/>
                <a:gd name="T36" fmla="*/ 0 w 688"/>
                <a:gd name="T37" fmla="*/ 0 h 200"/>
                <a:gd name="T38" fmla="*/ 0 w 688"/>
                <a:gd name="T39" fmla="*/ 0 h 200"/>
                <a:gd name="T40" fmla="*/ 0 w 688"/>
                <a:gd name="T41" fmla="*/ 0 h 200"/>
                <a:gd name="T42" fmla="*/ 0 w 688"/>
                <a:gd name="T43" fmla="*/ 0 h 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88"/>
                <a:gd name="T67" fmla="*/ 0 h 200"/>
                <a:gd name="T68" fmla="*/ 688 w 688"/>
                <a:gd name="T69" fmla="*/ 200 h 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88" h="200">
                  <a:moveTo>
                    <a:pt x="64" y="74"/>
                  </a:moveTo>
                  <a:lnTo>
                    <a:pt x="226" y="0"/>
                  </a:lnTo>
                  <a:lnTo>
                    <a:pt x="287" y="2"/>
                  </a:lnTo>
                  <a:lnTo>
                    <a:pt x="248" y="63"/>
                  </a:lnTo>
                  <a:lnTo>
                    <a:pt x="423" y="32"/>
                  </a:lnTo>
                  <a:lnTo>
                    <a:pt x="562" y="72"/>
                  </a:lnTo>
                  <a:lnTo>
                    <a:pt x="595" y="83"/>
                  </a:lnTo>
                  <a:lnTo>
                    <a:pt x="578" y="106"/>
                  </a:lnTo>
                  <a:lnTo>
                    <a:pt x="651" y="89"/>
                  </a:lnTo>
                  <a:lnTo>
                    <a:pt x="688" y="168"/>
                  </a:lnTo>
                  <a:lnTo>
                    <a:pt x="587" y="200"/>
                  </a:lnTo>
                  <a:lnTo>
                    <a:pt x="558" y="116"/>
                  </a:lnTo>
                  <a:lnTo>
                    <a:pt x="506" y="104"/>
                  </a:lnTo>
                  <a:lnTo>
                    <a:pt x="447" y="101"/>
                  </a:lnTo>
                  <a:lnTo>
                    <a:pt x="291" y="99"/>
                  </a:lnTo>
                  <a:lnTo>
                    <a:pt x="198" y="136"/>
                  </a:lnTo>
                  <a:lnTo>
                    <a:pt x="113" y="193"/>
                  </a:lnTo>
                  <a:lnTo>
                    <a:pt x="125" y="116"/>
                  </a:lnTo>
                  <a:lnTo>
                    <a:pt x="47" y="133"/>
                  </a:lnTo>
                  <a:lnTo>
                    <a:pt x="0" y="168"/>
                  </a:lnTo>
                  <a:lnTo>
                    <a:pt x="38" y="89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4" name="Freeform 49"/>
            <p:cNvSpPr>
              <a:spLocks/>
            </p:cNvSpPr>
            <p:nvPr/>
          </p:nvSpPr>
          <p:spPr bwMode="auto">
            <a:xfrm>
              <a:off x="4224" y="1863"/>
              <a:ext cx="58" cy="29"/>
            </a:xfrm>
            <a:custGeom>
              <a:avLst/>
              <a:gdLst>
                <a:gd name="T0" fmla="*/ 0 w 289"/>
                <a:gd name="T1" fmla="*/ 0 h 144"/>
                <a:gd name="T2" fmla="*/ 0 w 289"/>
                <a:gd name="T3" fmla="*/ 0 h 144"/>
                <a:gd name="T4" fmla="*/ 0 w 289"/>
                <a:gd name="T5" fmla="*/ 0 h 144"/>
                <a:gd name="T6" fmla="*/ 0 w 289"/>
                <a:gd name="T7" fmla="*/ 0 h 144"/>
                <a:gd name="T8" fmla="*/ 0 w 289"/>
                <a:gd name="T9" fmla="*/ 0 h 144"/>
                <a:gd name="T10" fmla="*/ 0 w 289"/>
                <a:gd name="T11" fmla="*/ 0 h 144"/>
                <a:gd name="T12" fmla="*/ 0 w 289"/>
                <a:gd name="T13" fmla="*/ 0 h 144"/>
                <a:gd name="T14" fmla="*/ 0 w 289"/>
                <a:gd name="T15" fmla="*/ 0 h 144"/>
                <a:gd name="T16" fmla="*/ 0 w 289"/>
                <a:gd name="T17" fmla="*/ 0 h 144"/>
                <a:gd name="T18" fmla="*/ 0 w 289"/>
                <a:gd name="T19" fmla="*/ 0 h 144"/>
                <a:gd name="T20" fmla="*/ 0 w 289"/>
                <a:gd name="T21" fmla="*/ 0 h 144"/>
                <a:gd name="T22" fmla="*/ 0 w 289"/>
                <a:gd name="T23" fmla="*/ 0 h 144"/>
                <a:gd name="T24" fmla="*/ 0 w 289"/>
                <a:gd name="T25" fmla="*/ 0 h 144"/>
                <a:gd name="T26" fmla="*/ 0 w 289"/>
                <a:gd name="T27" fmla="*/ 0 h 144"/>
                <a:gd name="T28" fmla="*/ 0 w 289"/>
                <a:gd name="T29" fmla="*/ 0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9"/>
                <a:gd name="T46" fmla="*/ 0 h 144"/>
                <a:gd name="T47" fmla="*/ 289 w 289"/>
                <a:gd name="T48" fmla="*/ 144 h 1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9" h="144">
                  <a:moveTo>
                    <a:pt x="247" y="0"/>
                  </a:moveTo>
                  <a:lnTo>
                    <a:pt x="237" y="51"/>
                  </a:lnTo>
                  <a:lnTo>
                    <a:pt x="196" y="85"/>
                  </a:lnTo>
                  <a:lnTo>
                    <a:pt x="133" y="92"/>
                  </a:lnTo>
                  <a:lnTo>
                    <a:pt x="0" y="75"/>
                  </a:lnTo>
                  <a:lnTo>
                    <a:pt x="90" y="122"/>
                  </a:lnTo>
                  <a:lnTo>
                    <a:pt x="138" y="105"/>
                  </a:lnTo>
                  <a:lnTo>
                    <a:pt x="150" y="144"/>
                  </a:lnTo>
                  <a:lnTo>
                    <a:pt x="173" y="115"/>
                  </a:lnTo>
                  <a:lnTo>
                    <a:pt x="216" y="122"/>
                  </a:lnTo>
                  <a:lnTo>
                    <a:pt x="270" y="121"/>
                  </a:lnTo>
                  <a:lnTo>
                    <a:pt x="253" y="85"/>
                  </a:lnTo>
                  <a:lnTo>
                    <a:pt x="289" y="75"/>
                  </a:lnTo>
                  <a:lnTo>
                    <a:pt x="268" y="3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5" name="Freeform 50"/>
            <p:cNvSpPr>
              <a:spLocks/>
            </p:cNvSpPr>
            <p:nvPr/>
          </p:nvSpPr>
          <p:spPr bwMode="auto">
            <a:xfrm>
              <a:off x="4196" y="1859"/>
              <a:ext cx="24" cy="19"/>
            </a:xfrm>
            <a:custGeom>
              <a:avLst/>
              <a:gdLst>
                <a:gd name="T0" fmla="*/ 0 w 121"/>
                <a:gd name="T1" fmla="*/ 0 h 95"/>
                <a:gd name="T2" fmla="*/ 0 w 121"/>
                <a:gd name="T3" fmla="*/ 0 h 95"/>
                <a:gd name="T4" fmla="*/ 0 w 121"/>
                <a:gd name="T5" fmla="*/ 0 h 95"/>
                <a:gd name="T6" fmla="*/ 0 w 121"/>
                <a:gd name="T7" fmla="*/ 0 h 95"/>
                <a:gd name="T8" fmla="*/ 0 w 121"/>
                <a:gd name="T9" fmla="*/ 0 h 95"/>
                <a:gd name="T10" fmla="*/ 0 w 121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95"/>
                <a:gd name="T20" fmla="*/ 121 w 121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95">
                  <a:moveTo>
                    <a:pt x="55" y="0"/>
                  </a:moveTo>
                  <a:lnTo>
                    <a:pt x="58" y="52"/>
                  </a:lnTo>
                  <a:lnTo>
                    <a:pt x="121" y="95"/>
                  </a:lnTo>
                  <a:lnTo>
                    <a:pt x="6" y="46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6" name="Freeform 51"/>
            <p:cNvSpPr>
              <a:spLocks/>
            </p:cNvSpPr>
            <p:nvPr/>
          </p:nvSpPr>
          <p:spPr bwMode="auto">
            <a:xfrm>
              <a:off x="4036" y="1815"/>
              <a:ext cx="30" cy="27"/>
            </a:xfrm>
            <a:custGeom>
              <a:avLst/>
              <a:gdLst>
                <a:gd name="T0" fmla="*/ 0 w 149"/>
                <a:gd name="T1" fmla="*/ 0 h 139"/>
                <a:gd name="T2" fmla="*/ 0 w 149"/>
                <a:gd name="T3" fmla="*/ 0 h 139"/>
                <a:gd name="T4" fmla="*/ 0 w 149"/>
                <a:gd name="T5" fmla="*/ 0 h 139"/>
                <a:gd name="T6" fmla="*/ 0 w 149"/>
                <a:gd name="T7" fmla="*/ 0 h 139"/>
                <a:gd name="T8" fmla="*/ 0 w 149"/>
                <a:gd name="T9" fmla="*/ 0 h 139"/>
                <a:gd name="T10" fmla="*/ 0 w 149"/>
                <a:gd name="T11" fmla="*/ 0 h 139"/>
                <a:gd name="T12" fmla="*/ 0 w 149"/>
                <a:gd name="T13" fmla="*/ 0 h 139"/>
                <a:gd name="T14" fmla="*/ 0 w 149"/>
                <a:gd name="T15" fmla="*/ 0 h 139"/>
                <a:gd name="T16" fmla="*/ 0 w 149"/>
                <a:gd name="T17" fmla="*/ 0 h 139"/>
                <a:gd name="T18" fmla="*/ 0 w 149"/>
                <a:gd name="T19" fmla="*/ 0 h 139"/>
                <a:gd name="T20" fmla="*/ 0 w 149"/>
                <a:gd name="T21" fmla="*/ 0 h 139"/>
                <a:gd name="T22" fmla="*/ 0 w 149"/>
                <a:gd name="T23" fmla="*/ 0 h 139"/>
                <a:gd name="T24" fmla="*/ 0 w 149"/>
                <a:gd name="T25" fmla="*/ 0 h 139"/>
                <a:gd name="T26" fmla="*/ 0 w 149"/>
                <a:gd name="T27" fmla="*/ 0 h 139"/>
                <a:gd name="T28" fmla="*/ 0 w 149"/>
                <a:gd name="T29" fmla="*/ 0 h 139"/>
                <a:gd name="T30" fmla="*/ 0 w 149"/>
                <a:gd name="T31" fmla="*/ 0 h 139"/>
                <a:gd name="T32" fmla="*/ 0 w 149"/>
                <a:gd name="T33" fmla="*/ 0 h 1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9"/>
                <a:gd name="T52" fmla="*/ 0 h 139"/>
                <a:gd name="T53" fmla="*/ 149 w 149"/>
                <a:gd name="T54" fmla="*/ 139 h 1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9" h="139">
                  <a:moveTo>
                    <a:pt x="51" y="0"/>
                  </a:moveTo>
                  <a:lnTo>
                    <a:pt x="31" y="8"/>
                  </a:lnTo>
                  <a:lnTo>
                    <a:pt x="17" y="23"/>
                  </a:lnTo>
                  <a:lnTo>
                    <a:pt x="5" y="45"/>
                  </a:lnTo>
                  <a:lnTo>
                    <a:pt x="0" y="64"/>
                  </a:lnTo>
                  <a:lnTo>
                    <a:pt x="5" y="88"/>
                  </a:lnTo>
                  <a:lnTo>
                    <a:pt x="17" y="107"/>
                  </a:lnTo>
                  <a:lnTo>
                    <a:pt x="28" y="128"/>
                  </a:lnTo>
                  <a:lnTo>
                    <a:pt x="48" y="137"/>
                  </a:lnTo>
                  <a:lnTo>
                    <a:pt x="74" y="139"/>
                  </a:lnTo>
                  <a:lnTo>
                    <a:pt x="91" y="139"/>
                  </a:lnTo>
                  <a:lnTo>
                    <a:pt x="111" y="129"/>
                  </a:lnTo>
                  <a:lnTo>
                    <a:pt x="132" y="117"/>
                  </a:lnTo>
                  <a:lnTo>
                    <a:pt x="144" y="95"/>
                  </a:lnTo>
                  <a:lnTo>
                    <a:pt x="149" y="77"/>
                  </a:lnTo>
                  <a:lnTo>
                    <a:pt x="144" y="52"/>
                  </a:lnTo>
                  <a:lnTo>
                    <a:pt x="138" y="3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7" name="Freeform 52"/>
            <p:cNvSpPr>
              <a:spLocks/>
            </p:cNvSpPr>
            <p:nvPr/>
          </p:nvSpPr>
          <p:spPr bwMode="auto">
            <a:xfrm>
              <a:off x="4224" y="1852"/>
              <a:ext cx="29" cy="26"/>
            </a:xfrm>
            <a:custGeom>
              <a:avLst/>
              <a:gdLst>
                <a:gd name="T0" fmla="*/ 0 w 145"/>
                <a:gd name="T1" fmla="*/ 0 h 126"/>
                <a:gd name="T2" fmla="*/ 0 w 145"/>
                <a:gd name="T3" fmla="*/ 0 h 126"/>
                <a:gd name="T4" fmla="*/ 0 w 145"/>
                <a:gd name="T5" fmla="*/ 0 h 126"/>
                <a:gd name="T6" fmla="*/ 0 w 145"/>
                <a:gd name="T7" fmla="*/ 0 h 126"/>
                <a:gd name="T8" fmla="*/ 0 w 145"/>
                <a:gd name="T9" fmla="*/ 0 h 126"/>
                <a:gd name="T10" fmla="*/ 0 w 145"/>
                <a:gd name="T11" fmla="*/ 0 h 126"/>
                <a:gd name="T12" fmla="*/ 0 w 145"/>
                <a:gd name="T13" fmla="*/ 0 h 126"/>
                <a:gd name="T14" fmla="*/ 0 w 145"/>
                <a:gd name="T15" fmla="*/ 0 h 126"/>
                <a:gd name="T16" fmla="*/ 0 w 145"/>
                <a:gd name="T17" fmla="*/ 0 h 126"/>
                <a:gd name="T18" fmla="*/ 0 w 145"/>
                <a:gd name="T19" fmla="*/ 0 h 126"/>
                <a:gd name="T20" fmla="*/ 0 w 145"/>
                <a:gd name="T21" fmla="*/ 0 h 126"/>
                <a:gd name="T22" fmla="*/ 0 w 145"/>
                <a:gd name="T23" fmla="*/ 0 h 126"/>
                <a:gd name="T24" fmla="*/ 0 w 145"/>
                <a:gd name="T25" fmla="*/ 0 h 126"/>
                <a:gd name="T26" fmla="*/ 0 w 145"/>
                <a:gd name="T27" fmla="*/ 0 h 126"/>
                <a:gd name="T28" fmla="*/ 0 w 145"/>
                <a:gd name="T29" fmla="*/ 0 h 126"/>
                <a:gd name="T30" fmla="*/ 0 w 145"/>
                <a:gd name="T31" fmla="*/ 0 h 1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5"/>
                <a:gd name="T49" fmla="*/ 0 h 126"/>
                <a:gd name="T50" fmla="*/ 145 w 145"/>
                <a:gd name="T51" fmla="*/ 126 h 1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5" h="126">
                  <a:moveTo>
                    <a:pt x="29" y="0"/>
                  </a:moveTo>
                  <a:lnTo>
                    <a:pt x="15" y="17"/>
                  </a:lnTo>
                  <a:lnTo>
                    <a:pt x="5" y="32"/>
                  </a:lnTo>
                  <a:lnTo>
                    <a:pt x="0" y="61"/>
                  </a:lnTo>
                  <a:lnTo>
                    <a:pt x="7" y="80"/>
                  </a:lnTo>
                  <a:lnTo>
                    <a:pt x="15" y="96"/>
                  </a:lnTo>
                  <a:lnTo>
                    <a:pt x="32" y="116"/>
                  </a:lnTo>
                  <a:lnTo>
                    <a:pt x="55" y="126"/>
                  </a:lnTo>
                  <a:lnTo>
                    <a:pt x="75" y="126"/>
                  </a:lnTo>
                  <a:lnTo>
                    <a:pt x="94" y="126"/>
                  </a:lnTo>
                  <a:lnTo>
                    <a:pt x="113" y="114"/>
                  </a:lnTo>
                  <a:lnTo>
                    <a:pt x="129" y="96"/>
                  </a:lnTo>
                  <a:lnTo>
                    <a:pt x="139" y="80"/>
                  </a:lnTo>
                  <a:lnTo>
                    <a:pt x="145" y="61"/>
                  </a:lnTo>
                  <a:lnTo>
                    <a:pt x="139" y="32"/>
                  </a:lnTo>
                  <a:lnTo>
                    <a:pt x="129" y="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8" name="Freeform 53"/>
            <p:cNvSpPr>
              <a:spLocks/>
            </p:cNvSpPr>
            <p:nvPr/>
          </p:nvSpPr>
          <p:spPr bwMode="auto">
            <a:xfrm>
              <a:off x="4046" y="1823"/>
              <a:ext cx="12" cy="11"/>
            </a:xfrm>
            <a:custGeom>
              <a:avLst/>
              <a:gdLst>
                <a:gd name="T0" fmla="*/ 0 w 60"/>
                <a:gd name="T1" fmla="*/ 0 h 52"/>
                <a:gd name="T2" fmla="*/ 0 w 60"/>
                <a:gd name="T3" fmla="*/ 0 h 52"/>
                <a:gd name="T4" fmla="*/ 0 w 60"/>
                <a:gd name="T5" fmla="*/ 0 h 52"/>
                <a:gd name="T6" fmla="*/ 0 w 60"/>
                <a:gd name="T7" fmla="*/ 0 h 52"/>
                <a:gd name="T8" fmla="*/ 0 w 60"/>
                <a:gd name="T9" fmla="*/ 0 h 52"/>
                <a:gd name="T10" fmla="*/ 0 w 60"/>
                <a:gd name="T11" fmla="*/ 0 h 52"/>
                <a:gd name="T12" fmla="*/ 0 w 60"/>
                <a:gd name="T13" fmla="*/ 0 h 52"/>
                <a:gd name="T14" fmla="*/ 0 w 60"/>
                <a:gd name="T15" fmla="*/ 0 h 52"/>
                <a:gd name="T16" fmla="*/ 0 w 60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2"/>
                <a:gd name="T29" fmla="*/ 60 w 60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2">
                  <a:moveTo>
                    <a:pt x="12" y="0"/>
                  </a:moveTo>
                  <a:lnTo>
                    <a:pt x="30" y="18"/>
                  </a:lnTo>
                  <a:lnTo>
                    <a:pt x="60" y="9"/>
                  </a:lnTo>
                  <a:lnTo>
                    <a:pt x="56" y="38"/>
                  </a:lnTo>
                  <a:lnTo>
                    <a:pt x="32" y="52"/>
                  </a:lnTo>
                  <a:lnTo>
                    <a:pt x="23" y="28"/>
                  </a:lnTo>
                  <a:lnTo>
                    <a:pt x="0" y="34"/>
                  </a:ln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29" name="Freeform 54"/>
            <p:cNvSpPr>
              <a:spLocks/>
            </p:cNvSpPr>
            <p:nvPr/>
          </p:nvSpPr>
          <p:spPr bwMode="auto">
            <a:xfrm>
              <a:off x="4235" y="1859"/>
              <a:ext cx="11" cy="9"/>
            </a:xfrm>
            <a:custGeom>
              <a:avLst/>
              <a:gdLst>
                <a:gd name="T0" fmla="*/ 0 w 53"/>
                <a:gd name="T1" fmla="*/ 0 h 46"/>
                <a:gd name="T2" fmla="*/ 0 w 53"/>
                <a:gd name="T3" fmla="*/ 0 h 46"/>
                <a:gd name="T4" fmla="*/ 0 w 53"/>
                <a:gd name="T5" fmla="*/ 0 h 46"/>
                <a:gd name="T6" fmla="*/ 0 w 53"/>
                <a:gd name="T7" fmla="*/ 0 h 46"/>
                <a:gd name="T8" fmla="*/ 0 w 53"/>
                <a:gd name="T9" fmla="*/ 0 h 46"/>
                <a:gd name="T10" fmla="*/ 0 w 53"/>
                <a:gd name="T11" fmla="*/ 0 h 46"/>
                <a:gd name="T12" fmla="*/ 0 w 53"/>
                <a:gd name="T13" fmla="*/ 0 h 46"/>
                <a:gd name="T14" fmla="*/ 0 w 53"/>
                <a:gd name="T15" fmla="*/ 0 h 46"/>
                <a:gd name="T16" fmla="*/ 0 w 53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"/>
                <a:gd name="T28" fmla="*/ 0 h 46"/>
                <a:gd name="T29" fmla="*/ 53 w 53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" h="46">
                  <a:moveTo>
                    <a:pt x="20" y="17"/>
                  </a:moveTo>
                  <a:lnTo>
                    <a:pt x="1" y="5"/>
                  </a:lnTo>
                  <a:lnTo>
                    <a:pt x="0" y="25"/>
                  </a:lnTo>
                  <a:lnTo>
                    <a:pt x="1" y="46"/>
                  </a:lnTo>
                  <a:lnTo>
                    <a:pt x="20" y="29"/>
                  </a:lnTo>
                  <a:lnTo>
                    <a:pt x="35" y="46"/>
                  </a:lnTo>
                  <a:lnTo>
                    <a:pt x="53" y="29"/>
                  </a:lnTo>
                  <a:lnTo>
                    <a:pt x="35" y="0"/>
                  </a:lnTo>
                  <a:lnTo>
                    <a:pt x="2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0" name="Freeform 55"/>
            <p:cNvSpPr>
              <a:spLocks/>
            </p:cNvSpPr>
            <p:nvPr/>
          </p:nvSpPr>
          <p:spPr bwMode="auto">
            <a:xfrm>
              <a:off x="5057" y="2906"/>
              <a:ext cx="178" cy="133"/>
            </a:xfrm>
            <a:custGeom>
              <a:avLst/>
              <a:gdLst>
                <a:gd name="T0" fmla="*/ 0 w 886"/>
                <a:gd name="T1" fmla="*/ 0 h 665"/>
                <a:gd name="T2" fmla="*/ 0 w 886"/>
                <a:gd name="T3" fmla="*/ 0 h 665"/>
                <a:gd name="T4" fmla="*/ 0 w 886"/>
                <a:gd name="T5" fmla="*/ 0 h 665"/>
                <a:gd name="T6" fmla="*/ 0 w 886"/>
                <a:gd name="T7" fmla="*/ 0 h 665"/>
                <a:gd name="T8" fmla="*/ 0 w 886"/>
                <a:gd name="T9" fmla="*/ 0 h 665"/>
                <a:gd name="T10" fmla="*/ 0 w 886"/>
                <a:gd name="T11" fmla="*/ 0 h 665"/>
                <a:gd name="T12" fmla="*/ 0 w 886"/>
                <a:gd name="T13" fmla="*/ 0 h 665"/>
                <a:gd name="T14" fmla="*/ 0 w 886"/>
                <a:gd name="T15" fmla="*/ 0 h 665"/>
                <a:gd name="T16" fmla="*/ 0 w 886"/>
                <a:gd name="T17" fmla="*/ 0 h 665"/>
                <a:gd name="T18" fmla="*/ 0 w 886"/>
                <a:gd name="T19" fmla="*/ 0 h 665"/>
                <a:gd name="T20" fmla="*/ 0 w 886"/>
                <a:gd name="T21" fmla="*/ 0 h 665"/>
                <a:gd name="T22" fmla="*/ 0 w 886"/>
                <a:gd name="T23" fmla="*/ 0 h 665"/>
                <a:gd name="T24" fmla="*/ 0 w 886"/>
                <a:gd name="T25" fmla="*/ 0 h 665"/>
                <a:gd name="T26" fmla="*/ 0 w 886"/>
                <a:gd name="T27" fmla="*/ 0 h 665"/>
                <a:gd name="T28" fmla="*/ 0 w 886"/>
                <a:gd name="T29" fmla="*/ 0 h 665"/>
                <a:gd name="T30" fmla="*/ 0 w 886"/>
                <a:gd name="T31" fmla="*/ 0 h 665"/>
                <a:gd name="T32" fmla="*/ 0 w 886"/>
                <a:gd name="T33" fmla="*/ 0 h 665"/>
                <a:gd name="T34" fmla="*/ 0 w 886"/>
                <a:gd name="T35" fmla="*/ 0 h 665"/>
                <a:gd name="T36" fmla="*/ 0 w 886"/>
                <a:gd name="T37" fmla="*/ 0 h 665"/>
                <a:gd name="T38" fmla="*/ 0 w 886"/>
                <a:gd name="T39" fmla="*/ 0 h 665"/>
                <a:gd name="T40" fmla="*/ 0 w 886"/>
                <a:gd name="T41" fmla="*/ 0 h 665"/>
                <a:gd name="T42" fmla="*/ 0 w 886"/>
                <a:gd name="T43" fmla="*/ 0 h 665"/>
                <a:gd name="T44" fmla="*/ 0 w 886"/>
                <a:gd name="T45" fmla="*/ 0 h 665"/>
                <a:gd name="T46" fmla="*/ 0 w 886"/>
                <a:gd name="T47" fmla="*/ 0 h 665"/>
                <a:gd name="T48" fmla="*/ 0 w 886"/>
                <a:gd name="T49" fmla="*/ 0 h 665"/>
                <a:gd name="T50" fmla="*/ 0 w 886"/>
                <a:gd name="T51" fmla="*/ 0 h 665"/>
                <a:gd name="T52" fmla="*/ 0 w 886"/>
                <a:gd name="T53" fmla="*/ 0 h 665"/>
                <a:gd name="T54" fmla="*/ 0 w 886"/>
                <a:gd name="T55" fmla="*/ 0 h 665"/>
                <a:gd name="T56" fmla="*/ 0 w 886"/>
                <a:gd name="T57" fmla="*/ 0 h 665"/>
                <a:gd name="T58" fmla="*/ 0 w 886"/>
                <a:gd name="T59" fmla="*/ 0 h 665"/>
                <a:gd name="T60" fmla="*/ 0 w 886"/>
                <a:gd name="T61" fmla="*/ 0 h 665"/>
                <a:gd name="T62" fmla="*/ 0 w 886"/>
                <a:gd name="T63" fmla="*/ 0 h 665"/>
                <a:gd name="T64" fmla="*/ 0 w 886"/>
                <a:gd name="T65" fmla="*/ 0 h 665"/>
                <a:gd name="T66" fmla="*/ 0 w 886"/>
                <a:gd name="T67" fmla="*/ 0 h 6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86"/>
                <a:gd name="T103" fmla="*/ 0 h 665"/>
                <a:gd name="T104" fmla="*/ 886 w 886"/>
                <a:gd name="T105" fmla="*/ 665 h 6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86" h="665">
                  <a:moveTo>
                    <a:pt x="261" y="259"/>
                  </a:moveTo>
                  <a:lnTo>
                    <a:pt x="406" y="202"/>
                  </a:lnTo>
                  <a:lnTo>
                    <a:pt x="452" y="211"/>
                  </a:lnTo>
                  <a:lnTo>
                    <a:pt x="457" y="235"/>
                  </a:lnTo>
                  <a:lnTo>
                    <a:pt x="452" y="259"/>
                  </a:lnTo>
                  <a:lnTo>
                    <a:pt x="463" y="258"/>
                  </a:lnTo>
                  <a:lnTo>
                    <a:pt x="469" y="235"/>
                  </a:lnTo>
                  <a:lnTo>
                    <a:pt x="452" y="202"/>
                  </a:lnTo>
                  <a:lnTo>
                    <a:pt x="425" y="192"/>
                  </a:lnTo>
                  <a:lnTo>
                    <a:pt x="396" y="192"/>
                  </a:lnTo>
                  <a:lnTo>
                    <a:pt x="289" y="235"/>
                  </a:lnTo>
                  <a:lnTo>
                    <a:pt x="291" y="225"/>
                  </a:lnTo>
                  <a:lnTo>
                    <a:pt x="319" y="198"/>
                  </a:lnTo>
                  <a:lnTo>
                    <a:pt x="389" y="144"/>
                  </a:lnTo>
                  <a:lnTo>
                    <a:pt x="574" y="77"/>
                  </a:lnTo>
                  <a:lnTo>
                    <a:pt x="758" y="18"/>
                  </a:lnTo>
                  <a:lnTo>
                    <a:pt x="806" y="24"/>
                  </a:lnTo>
                  <a:lnTo>
                    <a:pt x="845" y="48"/>
                  </a:lnTo>
                  <a:lnTo>
                    <a:pt x="865" y="103"/>
                  </a:lnTo>
                  <a:lnTo>
                    <a:pt x="865" y="155"/>
                  </a:lnTo>
                  <a:lnTo>
                    <a:pt x="848" y="188"/>
                  </a:lnTo>
                  <a:lnTo>
                    <a:pt x="822" y="218"/>
                  </a:lnTo>
                  <a:lnTo>
                    <a:pt x="769" y="236"/>
                  </a:lnTo>
                  <a:lnTo>
                    <a:pt x="506" y="336"/>
                  </a:lnTo>
                  <a:lnTo>
                    <a:pt x="430" y="350"/>
                  </a:lnTo>
                  <a:lnTo>
                    <a:pt x="378" y="350"/>
                  </a:lnTo>
                  <a:lnTo>
                    <a:pt x="349" y="349"/>
                  </a:lnTo>
                  <a:lnTo>
                    <a:pt x="439" y="316"/>
                  </a:lnTo>
                  <a:lnTo>
                    <a:pt x="335" y="340"/>
                  </a:lnTo>
                  <a:lnTo>
                    <a:pt x="289" y="349"/>
                  </a:lnTo>
                  <a:lnTo>
                    <a:pt x="261" y="340"/>
                  </a:lnTo>
                  <a:lnTo>
                    <a:pt x="248" y="322"/>
                  </a:lnTo>
                  <a:lnTo>
                    <a:pt x="255" y="340"/>
                  </a:lnTo>
                  <a:lnTo>
                    <a:pt x="278" y="353"/>
                  </a:lnTo>
                  <a:lnTo>
                    <a:pt x="319" y="353"/>
                  </a:lnTo>
                  <a:lnTo>
                    <a:pt x="370" y="373"/>
                  </a:lnTo>
                  <a:lnTo>
                    <a:pt x="422" y="373"/>
                  </a:lnTo>
                  <a:lnTo>
                    <a:pt x="442" y="373"/>
                  </a:lnTo>
                  <a:lnTo>
                    <a:pt x="442" y="405"/>
                  </a:lnTo>
                  <a:lnTo>
                    <a:pt x="419" y="486"/>
                  </a:lnTo>
                  <a:lnTo>
                    <a:pt x="0" y="665"/>
                  </a:lnTo>
                  <a:lnTo>
                    <a:pt x="463" y="484"/>
                  </a:lnTo>
                  <a:lnTo>
                    <a:pt x="557" y="473"/>
                  </a:lnTo>
                  <a:lnTo>
                    <a:pt x="628" y="492"/>
                  </a:lnTo>
                  <a:lnTo>
                    <a:pt x="691" y="514"/>
                  </a:lnTo>
                  <a:lnTo>
                    <a:pt x="724" y="527"/>
                  </a:lnTo>
                  <a:lnTo>
                    <a:pt x="744" y="557"/>
                  </a:lnTo>
                  <a:lnTo>
                    <a:pt x="735" y="514"/>
                  </a:lnTo>
                  <a:lnTo>
                    <a:pt x="684" y="477"/>
                  </a:lnTo>
                  <a:lnTo>
                    <a:pt x="628" y="446"/>
                  </a:lnTo>
                  <a:lnTo>
                    <a:pt x="618" y="432"/>
                  </a:lnTo>
                  <a:lnTo>
                    <a:pt x="618" y="397"/>
                  </a:lnTo>
                  <a:lnTo>
                    <a:pt x="627" y="336"/>
                  </a:lnTo>
                  <a:lnTo>
                    <a:pt x="833" y="236"/>
                  </a:lnTo>
                  <a:lnTo>
                    <a:pt x="856" y="207"/>
                  </a:lnTo>
                  <a:lnTo>
                    <a:pt x="875" y="169"/>
                  </a:lnTo>
                  <a:lnTo>
                    <a:pt x="886" y="122"/>
                  </a:lnTo>
                  <a:lnTo>
                    <a:pt x="875" y="77"/>
                  </a:lnTo>
                  <a:lnTo>
                    <a:pt x="856" y="33"/>
                  </a:lnTo>
                  <a:lnTo>
                    <a:pt x="822" y="18"/>
                  </a:lnTo>
                  <a:lnTo>
                    <a:pt x="775" y="0"/>
                  </a:lnTo>
                  <a:lnTo>
                    <a:pt x="724" y="12"/>
                  </a:lnTo>
                  <a:lnTo>
                    <a:pt x="375" y="132"/>
                  </a:lnTo>
                  <a:lnTo>
                    <a:pt x="314" y="188"/>
                  </a:lnTo>
                  <a:lnTo>
                    <a:pt x="278" y="229"/>
                  </a:lnTo>
                  <a:lnTo>
                    <a:pt x="266" y="248"/>
                  </a:lnTo>
                  <a:lnTo>
                    <a:pt x="242" y="282"/>
                  </a:lnTo>
                  <a:lnTo>
                    <a:pt x="261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1" name="Freeform 56"/>
            <p:cNvSpPr>
              <a:spLocks/>
            </p:cNvSpPr>
            <p:nvPr/>
          </p:nvSpPr>
          <p:spPr bwMode="auto">
            <a:xfrm>
              <a:off x="4990" y="3045"/>
              <a:ext cx="185" cy="120"/>
            </a:xfrm>
            <a:custGeom>
              <a:avLst/>
              <a:gdLst>
                <a:gd name="T0" fmla="*/ 0 w 923"/>
                <a:gd name="T1" fmla="*/ 0 h 600"/>
                <a:gd name="T2" fmla="*/ 0 w 923"/>
                <a:gd name="T3" fmla="*/ 0 h 600"/>
                <a:gd name="T4" fmla="*/ 0 w 923"/>
                <a:gd name="T5" fmla="*/ 0 h 600"/>
                <a:gd name="T6" fmla="*/ 0 w 923"/>
                <a:gd name="T7" fmla="*/ 0 h 600"/>
                <a:gd name="T8" fmla="*/ 0 w 923"/>
                <a:gd name="T9" fmla="*/ 0 h 600"/>
                <a:gd name="T10" fmla="*/ 0 w 923"/>
                <a:gd name="T11" fmla="*/ 0 h 600"/>
                <a:gd name="T12" fmla="*/ 0 w 923"/>
                <a:gd name="T13" fmla="*/ 0 h 600"/>
                <a:gd name="T14" fmla="*/ 0 w 923"/>
                <a:gd name="T15" fmla="*/ 0 h 600"/>
                <a:gd name="T16" fmla="*/ 0 w 923"/>
                <a:gd name="T17" fmla="*/ 0 h 600"/>
                <a:gd name="T18" fmla="*/ 0 w 923"/>
                <a:gd name="T19" fmla="*/ 0 h 600"/>
                <a:gd name="T20" fmla="*/ 0 w 923"/>
                <a:gd name="T21" fmla="*/ 0 h 600"/>
                <a:gd name="T22" fmla="*/ 0 w 923"/>
                <a:gd name="T23" fmla="*/ 0 h 600"/>
                <a:gd name="T24" fmla="*/ 0 w 923"/>
                <a:gd name="T25" fmla="*/ 0 h 600"/>
                <a:gd name="T26" fmla="*/ 0 w 923"/>
                <a:gd name="T27" fmla="*/ 0 h 600"/>
                <a:gd name="T28" fmla="*/ 0 w 923"/>
                <a:gd name="T29" fmla="*/ 0 h 600"/>
                <a:gd name="T30" fmla="*/ 0 w 923"/>
                <a:gd name="T31" fmla="*/ 0 h 600"/>
                <a:gd name="T32" fmla="*/ 0 w 923"/>
                <a:gd name="T33" fmla="*/ 0 h 600"/>
                <a:gd name="T34" fmla="*/ 0 w 923"/>
                <a:gd name="T35" fmla="*/ 0 h 600"/>
                <a:gd name="T36" fmla="*/ 0 w 923"/>
                <a:gd name="T37" fmla="*/ 0 h 600"/>
                <a:gd name="T38" fmla="*/ 0 w 923"/>
                <a:gd name="T39" fmla="*/ 0 h 600"/>
                <a:gd name="T40" fmla="*/ 0 w 923"/>
                <a:gd name="T41" fmla="*/ 0 h 600"/>
                <a:gd name="T42" fmla="*/ 0 w 923"/>
                <a:gd name="T43" fmla="*/ 0 h 600"/>
                <a:gd name="T44" fmla="*/ 0 w 923"/>
                <a:gd name="T45" fmla="*/ 0 h 600"/>
                <a:gd name="T46" fmla="*/ 0 w 923"/>
                <a:gd name="T47" fmla="*/ 0 h 600"/>
                <a:gd name="T48" fmla="*/ 0 w 923"/>
                <a:gd name="T49" fmla="*/ 0 h 600"/>
                <a:gd name="T50" fmla="*/ 0 w 923"/>
                <a:gd name="T51" fmla="*/ 0 h 600"/>
                <a:gd name="T52" fmla="*/ 0 w 923"/>
                <a:gd name="T53" fmla="*/ 0 h 600"/>
                <a:gd name="T54" fmla="*/ 0 w 923"/>
                <a:gd name="T55" fmla="*/ 0 h 600"/>
                <a:gd name="T56" fmla="*/ 0 w 923"/>
                <a:gd name="T57" fmla="*/ 0 h 600"/>
                <a:gd name="T58" fmla="*/ 0 w 923"/>
                <a:gd name="T59" fmla="*/ 0 h 600"/>
                <a:gd name="T60" fmla="*/ 0 w 923"/>
                <a:gd name="T61" fmla="*/ 0 h 600"/>
                <a:gd name="T62" fmla="*/ 0 w 923"/>
                <a:gd name="T63" fmla="*/ 0 h 600"/>
                <a:gd name="T64" fmla="*/ 0 w 923"/>
                <a:gd name="T65" fmla="*/ 0 h 600"/>
                <a:gd name="T66" fmla="*/ 0 w 923"/>
                <a:gd name="T67" fmla="*/ 0 h 600"/>
                <a:gd name="T68" fmla="*/ 0 w 923"/>
                <a:gd name="T69" fmla="*/ 0 h 600"/>
                <a:gd name="T70" fmla="*/ 0 w 923"/>
                <a:gd name="T71" fmla="*/ 0 h 600"/>
                <a:gd name="T72" fmla="*/ 0 w 923"/>
                <a:gd name="T73" fmla="*/ 0 h 600"/>
                <a:gd name="T74" fmla="*/ 0 w 923"/>
                <a:gd name="T75" fmla="*/ 0 h 600"/>
                <a:gd name="T76" fmla="*/ 0 w 923"/>
                <a:gd name="T77" fmla="*/ 0 h 600"/>
                <a:gd name="T78" fmla="*/ 0 w 923"/>
                <a:gd name="T79" fmla="*/ 0 h 600"/>
                <a:gd name="T80" fmla="*/ 0 w 923"/>
                <a:gd name="T81" fmla="*/ 0 h 6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23"/>
                <a:gd name="T124" fmla="*/ 0 h 600"/>
                <a:gd name="T125" fmla="*/ 923 w 923"/>
                <a:gd name="T126" fmla="*/ 600 h 6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23" h="600">
                  <a:moveTo>
                    <a:pt x="288" y="0"/>
                  </a:moveTo>
                  <a:lnTo>
                    <a:pt x="132" y="94"/>
                  </a:lnTo>
                  <a:lnTo>
                    <a:pt x="54" y="159"/>
                  </a:lnTo>
                  <a:lnTo>
                    <a:pt x="40" y="208"/>
                  </a:lnTo>
                  <a:lnTo>
                    <a:pt x="40" y="231"/>
                  </a:lnTo>
                  <a:lnTo>
                    <a:pt x="90" y="251"/>
                  </a:lnTo>
                  <a:lnTo>
                    <a:pt x="162" y="251"/>
                  </a:lnTo>
                  <a:lnTo>
                    <a:pt x="51" y="336"/>
                  </a:lnTo>
                  <a:lnTo>
                    <a:pt x="0" y="396"/>
                  </a:lnTo>
                  <a:lnTo>
                    <a:pt x="0" y="429"/>
                  </a:lnTo>
                  <a:lnTo>
                    <a:pt x="14" y="447"/>
                  </a:lnTo>
                  <a:lnTo>
                    <a:pt x="68" y="459"/>
                  </a:lnTo>
                  <a:lnTo>
                    <a:pt x="202" y="466"/>
                  </a:lnTo>
                  <a:lnTo>
                    <a:pt x="242" y="466"/>
                  </a:lnTo>
                  <a:lnTo>
                    <a:pt x="266" y="502"/>
                  </a:lnTo>
                  <a:lnTo>
                    <a:pt x="383" y="556"/>
                  </a:lnTo>
                  <a:lnTo>
                    <a:pt x="546" y="593"/>
                  </a:lnTo>
                  <a:lnTo>
                    <a:pt x="711" y="600"/>
                  </a:lnTo>
                  <a:lnTo>
                    <a:pt x="497" y="568"/>
                  </a:lnTo>
                  <a:lnTo>
                    <a:pt x="423" y="542"/>
                  </a:lnTo>
                  <a:lnTo>
                    <a:pt x="356" y="516"/>
                  </a:lnTo>
                  <a:lnTo>
                    <a:pt x="344" y="486"/>
                  </a:lnTo>
                  <a:lnTo>
                    <a:pt x="344" y="453"/>
                  </a:lnTo>
                  <a:lnTo>
                    <a:pt x="363" y="442"/>
                  </a:lnTo>
                  <a:lnTo>
                    <a:pt x="923" y="292"/>
                  </a:lnTo>
                  <a:lnTo>
                    <a:pt x="423" y="399"/>
                  </a:lnTo>
                  <a:lnTo>
                    <a:pt x="295" y="408"/>
                  </a:lnTo>
                  <a:lnTo>
                    <a:pt x="188" y="401"/>
                  </a:lnTo>
                  <a:lnTo>
                    <a:pt x="159" y="382"/>
                  </a:lnTo>
                  <a:lnTo>
                    <a:pt x="142" y="343"/>
                  </a:lnTo>
                  <a:lnTo>
                    <a:pt x="142" y="312"/>
                  </a:lnTo>
                  <a:lnTo>
                    <a:pt x="165" y="262"/>
                  </a:lnTo>
                  <a:lnTo>
                    <a:pt x="231" y="220"/>
                  </a:lnTo>
                  <a:lnTo>
                    <a:pt x="805" y="29"/>
                  </a:lnTo>
                  <a:lnTo>
                    <a:pt x="266" y="191"/>
                  </a:lnTo>
                  <a:lnTo>
                    <a:pt x="165" y="194"/>
                  </a:lnTo>
                  <a:lnTo>
                    <a:pt x="104" y="191"/>
                  </a:lnTo>
                  <a:lnTo>
                    <a:pt x="97" y="170"/>
                  </a:lnTo>
                  <a:lnTo>
                    <a:pt x="104" y="130"/>
                  </a:lnTo>
                  <a:lnTo>
                    <a:pt x="159" y="9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2" name="Freeform 57"/>
            <p:cNvSpPr>
              <a:spLocks/>
            </p:cNvSpPr>
            <p:nvPr/>
          </p:nvSpPr>
          <p:spPr bwMode="auto">
            <a:xfrm>
              <a:off x="5001" y="3025"/>
              <a:ext cx="212" cy="229"/>
            </a:xfrm>
            <a:custGeom>
              <a:avLst/>
              <a:gdLst>
                <a:gd name="T0" fmla="*/ 0 w 1057"/>
                <a:gd name="T1" fmla="*/ 0 h 1141"/>
                <a:gd name="T2" fmla="*/ 0 w 1057"/>
                <a:gd name="T3" fmla="*/ 0 h 1141"/>
                <a:gd name="T4" fmla="*/ 0 w 1057"/>
                <a:gd name="T5" fmla="*/ 0 h 1141"/>
                <a:gd name="T6" fmla="*/ 0 w 1057"/>
                <a:gd name="T7" fmla="*/ 0 h 1141"/>
                <a:gd name="T8" fmla="*/ 0 w 1057"/>
                <a:gd name="T9" fmla="*/ 0 h 1141"/>
                <a:gd name="T10" fmla="*/ 0 w 1057"/>
                <a:gd name="T11" fmla="*/ 0 h 1141"/>
                <a:gd name="T12" fmla="*/ 0 w 1057"/>
                <a:gd name="T13" fmla="*/ 0 h 1141"/>
                <a:gd name="T14" fmla="*/ 0 w 1057"/>
                <a:gd name="T15" fmla="*/ 0 h 1141"/>
                <a:gd name="T16" fmla="*/ 0 w 1057"/>
                <a:gd name="T17" fmla="*/ 0 h 1141"/>
                <a:gd name="T18" fmla="*/ 0 w 1057"/>
                <a:gd name="T19" fmla="*/ 0 h 1141"/>
                <a:gd name="T20" fmla="*/ 0 w 1057"/>
                <a:gd name="T21" fmla="*/ 0 h 1141"/>
                <a:gd name="T22" fmla="*/ 0 w 1057"/>
                <a:gd name="T23" fmla="*/ 0 h 1141"/>
                <a:gd name="T24" fmla="*/ 0 w 1057"/>
                <a:gd name="T25" fmla="*/ 0 h 1141"/>
                <a:gd name="T26" fmla="*/ 0 w 1057"/>
                <a:gd name="T27" fmla="*/ 0 h 1141"/>
                <a:gd name="T28" fmla="*/ 0 w 1057"/>
                <a:gd name="T29" fmla="*/ 0 h 1141"/>
                <a:gd name="T30" fmla="*/ 0 w 1057"/>
                <a:gd name="T31" fmla="*/ 0 h 1141"/>
                <a:gd name="T32" fmla="*/ 0 w 1057"/>
                <a:gd name="T33" fmla="*/ 0 h 1141"/>
                <a:gd name="T34" fmla="*/ 0 w 1057"/>
                <a:gd name="T35" fmla="*/ 0 h 1141"/>
                <a:gd name="T36" fmla="*/ 0 w 1057"/>
                <a:gd name="T37" fmla="*/ 0 h 1141"/>
                <a:gd name="T38" fmla="*/ 0 w 1057"/>
                <a:gd name="T39" fmla="*/ 0 h 1141"/>
                <a:gd name="T40" fmla="*/ 0 w 1057"/>
                <a:gd name="T41" fmla="*/ 0 h 1141"/>
                <a:gd name="T42" fmla="*/ 0 w 1057"/>
                <a:gd name="T43" fmla="*/ 0 h 1141"/>
                <a:gd name="T44" fmla="*/ 0 w 1057"/>
                <a:gd name="T45" fmla="*/ 0 h 1141"/>
                <a:gd name="T46" fmla="*/ 0 w 1057"/>
                <a:gd name="T47" fmla="*/ 0 h 1141"/>
                <a:gd name="T48" fmla="*/ 0 w 1057"/>
                <a:gd name="T49" fmla="*/ 0 h 1141"/>
                <a:gd name="T50" fmla="*/ 0 w 1057"/>
                <a:gd name="T51" fmla="*/ 0 h 1141"/>
                <a:gd name="T52" fmla="*/ 0 w 1057"/>
                <a:gd name="T53" fmla="*/ 0 h 1141"/>
                <a:gd name="T54" fmla="*/ 0 w 1057"/>
                <a:gd name="T55" fmla="*/ 0 h 1141"/>
                <a:gd name="T56" fmla="*/ 0 w 1057"/>
                <a:gd name="T57" fmla="*/ 0 h 1141"/>
                <a:gd name="T58" fmla="*/ 0 w 1057"/>
                <a:gd name="T59" fmla="*/ 0 h 1141"/>
                <a:gd name="T60" fmla="*/ 0 w 1057"/>
                <a:gd name="T61" fmla="*/ 0 h 1141"/>
                <a:gd name="T62" fmla="*/ 0 w 1057"/>
                <a:gd name="T63" fmla="*/ 0 h 1141"/>
                <a:gd name="T64" fmla="*/ 0 w 1057"/>
                <a:gd name="T65" fmla="*/ 0 h 1141"/>
                <a:gd name="T66" fmla="*/ 0 w 1057"/>
                <a:gd name="T67" fmla="*/ 0 h 1141"/>
                <a:gd name="T68" fmla="*/ 0 w 1057"/>
                <a:gd name="T69" fmla="*/ 0 h 1141"/>
                <a:gd name="T70" fmla="*/ 0 w 1057"/>
                <a:gd name="T71" fmla="*/ 0 h 1141"/>
                <a:gd name="T72" fmla="*/ 0 w 1057"/>
                <a:gd name="T73" fmla="*/ 0 h 1141"/>
                <a:gd name="T74" fmla="*/ 0 w 1057"/>
                <a:gd name="T75" fmla="*/ 0 h 1141"/>
                <a:gd name="T76" fmla="*/ 0 w 1057"/>
                <a:gd name="T77" fmla="*/ 0 h 1141"/>
                <a:gd name="T78" fmla="*/ 0 w 1057"/>
                <a:gd name="T79" fmla="*/ 0 h 1141"/>
                <a:gd name="T80" fmla="*/ 0 w 1057"/>
                <a:gd name="T81" fmla="*/ 0 h 1141"/>
                <a:gd name="T82" fmla="*/ 0 w 1057"/>
                <a:gd name="T83" fmla="*/ 0 h 1141"/>
                <a:gd name="T84" fmla="*/ 0 w 1057"/>
                <a:gd name="T85" fmla="*/ 0 h 1141"/>
                <a:gd name="T86" fmla="*/ 0 w 1057"/>
                <a:gd name="T87" fmla="*/ 0 h 1141"/>
                <a:gd name="T88" fmla="*/ 0 w 1057"/>
                <a:gd name="T89" fmla="*/ 0 h 114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57"/>
                <a:gd name="T136" fmla="*/ 0 h 1141"/>
                <a:gd name="T137" fmla="*/ 1057 w 1057"/>
                <a:gd name="T138" fmla="*/ 1141 h 114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57" h="1141">
                  <a:moveTo>
                    <a:pt x="1019" y="0"/>
                  </a:moveTo>
                  <a:lnTo>
                    <a:pt x="987" y="68"/>
                  </a:lnTo>
                  <a:lnTo>
                    <a:pt x="972" y="128"/>
                  </a:lnTo>
                  <a:lnTo>
                    <a:pt x="992" y="175"/>
                  </a:lnTo>
                  <a:lnTo>
                    <a:pt x="1030" y="228"/>
                  </a:lnTo>
                  <a:lnTo>
                    <a:pt x="1045" y="279"/>
                  </a:lnTo>
                  <a:lnTo>
                    <a:pt x="1030" y="332"/>
                  </a:lnTo>
                  <a:lnTo>
                    <a:pt x="992" y="383"/>
                  </a:lnTo>
                  <a:lnTo>
                    <a:pt x="965" y="433"/>
                  </a:lnTo>
                  <a:lnTo>
                    <a:pt x="1025" y="497"/>
                  </a:lnTo>
                  <a:lnTo>
                    <a:pt x="1042" y="545"/>
                  </a:lnTo>
                  <a:lnTo>
                    <a:pt x="1039" y="615"/>
                  </a:lnTo>
                  <a:lnTo>
                    <a:pt x="1016" y="658"/>
                  </a:lnTo>
                  <a:lnTo>
                    <a:pt x="961" y="709"/>
                  </a:lnTo>
                  <a:lnTo>
                    <a:pt x="774" y="709"/>
                  </a:lnTo>
                  <a:lnTo>
                    <a:pt x="595" y="697"/>
                  </a:lnTo>
                  <a:lnTo>
                    <a:pt x="425" y="668"/>
                  </a:lnTo>
                  <a:lnTo>
                    <a:pt x="305" y="632"/>
                  </a:lnTo>
                  <a:lnTo>
                    <a:pt x="244" y="765"/>
                  </a:lnTo>
                  <a:lnTo>
                    <a:pt x="173" y="887"/>
                  </a:lnTo>
                  <a:lnTo>
                    <a:pt x="98" y="1000"/>
                  </a:lnTo>
                  <a:lnTo>
                    <a:pt x="47" y="1094"/>
                  </a:lnTo>
                  <a:lnTo>
                    <a:pt x="0" y="1141"/>
                  </a:lnTo>
                  <a:lnTo>
                    <a:pt x="240" y="1141"/>
                  </a:lnTo>
                  <a:lnTo>
                    <a:pt x="400" y="1098"/>
                  </a:lnTo>
                  <a:lnTo>
                    <a:pt x="546" y="1033"/>
                  </a:lnTo>
                  <a:lnTo>
                    <a:pt x="690" y="943"/>
                  </a:lnTo>
                  <a:lnTo>
                    <a:pt x="812" y="839"/>
                  </a:lnTo>
                  <a:lnTo>
                    <a:pt x="924" y="734"/>
                  </a:lnTo>
                  <a:lnTo>
                    <a:pt x="970" y="721"/>
                  </a:lnTo>
                  <a:lnTo>
                    <a:pt x="1030" y="658"/>
                  </a:lnTo>
                  <a:lnTo>
                    <a:pt x="1056" y="587"/>
                  </a:lnTo>
                  <a:lnTo>
                    <a:pt x="1057" y="527"/>
                  </a:lnTo>
                  <a:lnTo>
                    <a:pt x="1042" y="494"/>
                  </a:lnTo>
                  <a:lnTo>
                    <a:pt x="1019" y="439"/>
                  </a:lnTo>
                  <a:lnTo>
                    <a:pt x="1019" y="407"/>
                  </a:lnTo>
                  <a:lnTo>
                    <a:pt x="1045" y="356"/>
                  </a:lnTo>
                  <a:lnTo>
                    <a:pt x="1057" y="306"/>
                  </a:lnTo>
                  <a:lnTo>
                    <a:pt x="1057" y="255"/>
                  </a:lnTo>
                  <a:lnTo>
                    <a:pt x="1039" y="206"/>
                  </a:lnTo>
                  <a:lnTo>
                    <a:pt x="1005" y="157"/>
                  </a:lnTo>
                  <a:lnTo>
                    <a:pt x="1001" y="111"/>
                  </a:lnTo>
                  <a:lnTo>
                    <a:pt x="1002" y="68"/>
                  </a:lnTo>
                  <a:lnTo>
                    <a:pt x="1016" y="2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3" name="Freeform 58"/>
            <p:cNvSpPr>
              <a:spLocks/>
            </p:cNvSpPr>
            <p:nvPr/>
          </p:nvSpPr>
          <p:spPr bwMode="auto">
            <a:xfrm>
              <a:off x="4333" y="2601"/>
              <a:ext cx="824" cy="755"/>
            </a:xfrm>
            <a:custGeom>
              <a:avLst/>
              <a:gdLst>
                <a:gd name="T0" fmla="*/ 0 w 4118"/>
                <a:gd name="T1" fmla="*/ 0 h 3779"/>
                <a:gd name="T2" fmla="*/ 0 w 4118"/>
                <a:gd name="T3" fmla="*/ 0 h 3779"/>
                <a:gd name="T4" fmla="*/ 0 w 4118"/>
                <a:gd name="T5" fmla="*/ 0 h 3779"/>
                <a:gd name="T6" fmla="*/ 0 w 4118"/>
                <a:gd name="T7" fmla="*/ 0 h 3779"/>
                <a:gd name="T8" fmla="*/ 0 w 4118"/>
                <a:gd name="T9" fmla="*/ 0 h 3779"/>
                <a:gd name="T10" fmla="*/ 0 w 4118"/>
                <a:gd name="T11" fmla="*/ 0 h 3779"/>
                <a:gd name="T12" fmla="*/ 0 w 4118"/>
                <a:gd name="T13" fmla="*/ 0 h 3779"/>
                <a:gd name="T14" fmla="*/ 0 w 4118"/>
                <a:gd name="T15" fmla="*/ 0 h 3779"/>
                <a:gd name="T16" fmla="*/ 0 w 4118"/>
                <a:gd name="T17" fmla="*/ 0 h 3779"/>
                <a:gd name="T18" fmla="*/ 0 w 4118"/>
                <a:gd name="T19" fmla="*/ 0 h 3779"/>
                <a:gd name="T20" fmla="*/ 0 w 4118"/>
                <a:gd name="T21" fmla="*/ 0 h 3779"/>
                <a:gd name="T22" fmla="*/ 0 w 4118"/>
                <a:gd name="T23" fmla="*/ 0 h 3779"/>
                <a:gd name="T24" fmla="*/ 0 w 4118"/>
                <a:gd name="T25" fmla="*/ 0 h 3779"/>
                <a:gd name="T26" fmla="*/ 0 w 4118"/>
                <a:gd name="T27" fmla="*/ 0 h 3779"/>
                <a:gd name="T28" fmla="*/ 0 w 4118"/>
                <a:gd name="T29" fmla="*/ 0 h 3779"/>
                <a:gd name="T30" fmla="*/ 0 w 4118"/>
                <a:gd name="T31" fmla="*/ 0 h 3779"/>
                <a:gd name="T32" fmla="*/ 0 w 4118"/>
                <a:gd name="T33" fmla="*/ 0 h 3779"/>
                <a:gd name="T34" fmla="*/ 0 w 4118"/>
                <a:gd name="T35" fmla="*/ 0 h 3779"/>
                <a:gd name="T36" fmla="*/ 0 w 4118"/>
                <a:gd name="T37" fmla="*/ 0 h 3779"/>
                <a:gd name="T38" fmla="*/ 0 w 4118"/>
                <a:gd name="T39" fmla="*/ 0 h 3779"/>
                <a:gd name="T40" fmla="*/ 0 w 4118"/>
                <a:gd name="T41" fmla="*/ 0 h 3779"/>
                <a:gd name="T42" fmla="*/ 0 w 4118"/>
                <a:gd name="T43" fmla="*/ 0 h 3779"/>
                <a:gd name="T44" fmla="*/ 0 w 4118"/>
                <a:gd name="T45" fmla="*/ 0 h 3779"/>
                <a:gd name="T46" fmla="*/ 0 w 4118"/>
                <a:gd name="T47" fmla="*/ 0 h 3779"/>
                <a:gd name="T48" fmla="*/ 0 w 4118"/>
                <a:gd name="T49" fmla="*/ 0 h 3779"/>
                <a:gd name="T50" fmla="*/ 0 w 4118"/>
                <a:gd name="T51" fmla="*/ 0 h 3779"/>
                <a:gd name="T52" fmla="*/ 0 w 4118"/>
                <a:gd name="T53" fmla="*/ 0 h 3779"/>
                <a:gd name="T54" fmla="*/ 0 w 4118"/>
                <a:gd name="T55" fmla="*/ 0 h 377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18"/>
                <a:gd name="T85" fmla="*/ 0 h 3779"/>
                <a:gd name="T86" fmla="*/ 4118 w 4118"/>
                <a:gd name="T87" fmla="*/ 3779 h 377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18" h="3779">
                  <a:moveTo>
                    <a:pt x="4104" y="1634"/>
                  </a:moveTo>
                  <a:lnTo>
                    <a:pt x="4118" y="1457"/>
                  </a:lnTo>
                  <a:lnTo>
                    <a:pt x="4118" y="1116"/>
                  </a:lnTo>
                  <a:lnTo>
                    <a:pt x="4078" y="766"/>
                  </a:lnTo>
                  <a:lnTo>
                    <a:pt x="4027" y="326"/>
                  </a:lnTo>
                  <a:lnTo>
                    <a:pt x="3956" y="0"/>
                  </a:lnTo>
                  <a:lnTo>
                    <a:pt x="3551" y="270"/>
                  </a:lnTo>
                  <a:lnTo>
                    <a:pt x="2880" y="581"/>
                  </a:lnTo>
                  <a:lnTo>
                    <a:pt x="2283" y="779"/>
                  </a:lnTo>
                  <a:lnTo>
                    <a:pt x="1661" y="941"/>
                  </a:lnTo>
                  <a:lnTo>
                    <a:pt x="1256" y="1024"/>
                  </a:lnTo>
                  <a:lnTo>
                    <a:pt x="1268" y="1413"/>
                  </a:lnTo>
                  <a:lnTo>
                    <a:pt x="1256" y="1820"/>
                  </a:lnTo>
                  <a:lnTo>
                    <a:pt x="1162" y="2222"/>
                  </a:lnTo>
                  <a:lnTo>
                    <a:pt x="987" y="2563"/>
                  </a:lnTo>
                  <a:lnTo>
                    <a:pt x="760" y="2886"/>
                  </a:lnTo>
                  <a:lnTo>
                    <a:pt x="449" y="3265"/>
                  </a:lnTo>
                  <a:lnTo>
                    <a:pt x="147" y="3480"/>
                  </a:lnTo>
                  <a:lnTo>
                    <a:pt x="0" y="3564"/>
                  </a:lnTo>
                  <a:lnTo>
                    <a:pt x="273" y="3698"/>
                  </a:lnTo>
                  <a:lnTo>
                    <a:pt x="648" y="3764"/>
                  </a:lnTo>
                  <a:lnTo>
                    <a:pt x="1430" y="3779"/>
                  </a:lnTo>
                  <a:lnTo>
                    <a:pt x="2000" y="3724"/>
                  </a:lnTo>
                  <a:lnTo>
                    <a:pt x="2457" y="3683"/>
                  </a:lnTo>
                  <a:lnTo>
                    <a:pt x="2973" y="3590"/>
                  </a:lnTo>
                  <a:lnTo>
                    <a:pt x="3093" y="3558"/>
                  </a:lnTo>
                  <a:lnTo>
                    <a:pt x="3282" y="3349"/>
                  </a:lnTo>
                  <a:lnTo>
                    <a:pt x="3382" y="32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4" name="Freeform 59"/>
            <p:cNvSpPr>
              <a:spLocks/>
            </p:cNvSpPr>
            <p:nvPr/>
          </p:nvSpPr>
          <p:spPr bwMode="auto">
            <a:xfrm>
              <a:off x="4406" y="3249"/>
              <a:ext cx="927" cy="288"/>
            </a:xfrm>
            <a:custGeom>
              <a:avLst/>
              <a:gdLst>
                <a:gd name="T0" fmla="*/ 0 w 4639"/>
                <a:gd name="T1" fmla="*/ 0 h 1439"/>
                <a:gd name="T2" fmla="*/ 0 w 4639"/>
                <a:gd name="T3" fmla="*/ 0 h 1439"/>
                <a:gd name="T4" fmla="*/ 0 w 4639"/>
                <a:gd name="T5" fmla="*/ 0 h 1439"/>
                <a:gd name="T6" fmla="*/ 0 w 4639"/>
                <a:gd name="T7" fmla="*/ 0 h 1439"/>
                <a:gd name="T8" fmla="*/ 0 w 4639"/>
                <a:gd name="T9" fmla="*/ 0 h 1439"/>
                <a:gd name="T10" fmla="*/ 0 w 4639"/>
                <a:gd name="T11" fmla="*/ 0 h 1439"/>
                <a:gd name="T12" fmla="*/ 0 w 4639"/>
                <a:gd name="T13" fmla="*/ 0 h 1439"/>
                <a:gd name="T14" fmla="*/ 0 w 4639"/>
                <a:gd name="T15" fmla="*/ 0 h 1439"/>
                <a:gd name="T16" fmla="*/ 0 w 4639"/>
                <a:gd name="T17" fmla="*/ 0 h 1439"/>
                <a:gd name="T18" fmla="*/ 0 w 4639"/>
                <a:gd name="T19" fmla="*/ 0 h 1439"/>
                <a:gd name="T20" fmla="*/ 0 w 4639"/>
                <a:gd name="T21" fmla="*/ 0 h 1439"/>
                <a:gd name="T22" fmla="*/ 0 w 4639"/>
                <a:gd name="T23" fmla="*/ 0 h 1439"/>
                <a:gd name="T24" fmla="*/ 0 w 4639"/>
                <a:gd name="T25" fmla="*/ 0 h 1439"/>
                <a:gd name="T26" fmla="*/ 0 w 4639"/>
                <a:gd name="T27" fmla="*/ 0 h 1439"/>
                <a:gd name="T28" fmla="*/ 0 w 4639"/>
                <a:gd name="T29" fmla="*/ 0 h 1439"/>
                <a:gd name="T30" fmla="*/ 0 w 4639"/>
                <a:gd name="T31" fmla="*/ 0 h 1439"/>
                <a:gd name="T32" fmla="*/ 0 w 4639"/>
                <a:gd name="T33" fmla="*/ 0 h 1439"/>
                <a:gd name="T34" fmla="*/ 0 w 4639"/>
                <a:gd name="T35" fmla="*/ 0 h 1439"/>
                <a:gd name="T36" fmla="*/ 0 w 4639"/>
                <a:gd name="T37" fmla="*/ 0 h 1439"/>
                <a:gd name="T38" fmla="*/ 0 w 4639"/>
                <a:gd name="T39" fmla="*/ 0 h 1439"/>
                <a:gd name="T40" fmla="*/ 0 w 4639"/>
                <a:gd name="T41" fmla="*/ 0 h 1439"/>
                <a:gd name="T42" fmla="*/ 0 w 4639"/>
                <a:gd name="T43" fmla="*/ 0 h 1439"/>
                <a:gd name="T44" fmla="*/ 0 w 4639"/>
                <a:gd name="T45" fmla="*/ 0 h 1439"/>
                <a:gd name="T46" fmla="*/ 0 w 4639"/>
                <a:gd name="T47" fmla="*/ 0 h 1439"/>
                <a:gd name="T48" fmla="*/ 0 w 4639"/>
                <a:gd name="T49" fmla="*/ 0 h 1439"/>
                <a:gd name="T50" fmla="*/ 0 w 4639"/>
                <a:gd name="T51" fmla="*/ 0 h 1439"/>
                <a:gd name="T52" fmla="*/ 0 w 4639"/>
                <a:gd name="T53" fmla="*/ 0 h 1439"/>
                <a:gd name="T54" fmla="*/ 0 w 4639"/>
                <a:gd name="T55" fmla="*/ 0 h 1439"/>
                <a:gd name="T56" fmla="*/ 0 w 4639"/>
                <a:gd name="T57" fmla="*/ 0 h 1439"/>
                <a:gd name="T58" fmla="*/ 0 w 4639"/>
                <a:gd name="T59" fmla="*/ 0 h 1439"/>
                <a:gd name="T60" fmla="*/ 0 w 4639"/>
                <a:gd name="T61" fmla="*/ 0 h 1439"/>
                <a:gd name="T62" fmla="*/ 0 w 4639"/>
                <a:gd name="T63" fmla="*/ 0 h 1439"/>
                <a:gd name="T64" fmla="*/ 0 w 4639"/>
                <a:gd name="T65" fmla="*/ 0 h 1439"/>
                <a:gd name="T66" fmla="*/ 0 w 4639"/>
                <a:gd name="T67" fmla="*/ 0 h 1439"/>
                <a:gd name="T68" fmla="*/ 0 w 4639"/>
                <a:gd name="T69" fmla="*/ 0 h 1439"/>
                <a:gd name="T70" fmla="*/ 0 w 4639"/>
                <a:gd name="T71" fmla="*/ 0 h 1439"/>
                <a:gd name="T72" fmla="*/ 0 w 4639"/>
                <a:gd name="T73" fmla="*/ 0 h 1439"/>
                <a:gd name="T74" fmla="*/ 0 w 4639"/>
                <a:gd name="T75" fmla="*/ 0 h 1439"/>
                <a:gd name="T76" fmla="*/ 0 w 4639"/>
                <a:gd name="T77" fmla="*/ 0 h 14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9"/>
                <a:gd name="T118" fmla="*/ 0 h 1439"/>
                <a:gd name="T119" fmla="*/ 4639 w 4639"/>
                <a:gd name="T120" fmla="*/ 1439 h 14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9" h="1439">
                  <a:moveTo>
                    <a:pt x="3203" y="18"/>
                  </a:moveTo>
                  <a:lnTo>
                    <a:pt x="3004" y="0"/>
                  </a:lnTo>
                  <a:lnTo>
                    <a:pt x="2948" y="61"/>
                  </a:lnTo>
                  <a:lnTo>
                    <a:pt x="2852" y="178"/>
                  </a:lnTo>
                  <a:lnTo>
                    <a:pt x="2740" y="314"/>
                  </a:lnTo>
                  <a:lnTo>
                    <a:pt x="2561" y="356"/>
                  </a:lnTo>
                  <a:lnTo>
                    <a:pt x="2257" y="413"/>
                  </a:lnTo>
                  <a:lnTo>
                    <a:pt x="1943" y="454"/>
                  </a:lnTo>
                  <a:lnTo>
                    <a:pt x="1578" y="487"/>
                  </a:lnTo>
                  <a:lnTo>
                    <a:pt x="1266" y="516"/>
                  </a:lnTo>
                  <a:lnTo>
                    <a:pt x="1049" y="527"/>
                  </a:lnTo>
                  <a:lnTo>
                    <a:pt x="944" y="527"/>
                  </a:lnTo>
                  <a:lnTo>
                    <a:pt x="883" y="535"/>
                  </a:lnTo>
                  <a:lnTo>
                    <a:pt x="609" y="584"/>
                  </a:lnTo>
                  <a:lnTo>
                    <a:pt x="286" y="642"/>
                  </a:lnTo>
                  <a:lnTo>
                    <a:pt x="0" y="669"/>
                  </a:lnTo>
                  <a:lnTo>
                    <a:pt x="98" y="752"/>
                  </a:lnTo>
                  <a:lnTo>
                    <a:pt x="450" y="1020"/>
                  </a:lnTo>
                  <a:lnTo>
                    <a:pt x="853" y="1224"/>
                  </a:lnTo>
                  <a:lnTo>
                    <a:pt x="1272" y="1375"/>
                  </a:lnTo>
                  <a:lnTo>
                    <a:pt x="2121" y="1439"/>
                  </a:lnTo>
                  <a:lnTo>
                    <a:pt x="2693" y="1439"/>
                  </a:lnTo>
                  <a:lnTo>
                    <a:pt x="3245" y="1416"/>
                  </a:lnTo>
                  <a:lnTo>
                    <a:pt x="3637" y="1346"/>
                  </a:lnTo>
                  <a:lnTo>
                    <a:pt x="4118" y="1252"/>
                  </a:lnTo>
                  <a:lnTo>
                    <a:pt x="4639" y="1103"/>
                  </a:lnTo>
                  <a:lnTo>
                    <a:pt x="4258" y="984"/>
                  </a:lnTo>
                  <a:lnTo>
                    <a:pt x="3991" y="845"/>
                  </a:lnTo>
                  <a:lnTo>
                    <a:pt x="3728" y="695"/>
                  </a:lnTo>
                  <a:lnTo>
                    <a:pt x="3594" y="584"/>
                  </a:lnTo>
                  <a:lnTo>
                    <a:pt x="3651" y="520"/>
                  </a:lnTo>
                  <a:lnTo>
                    <a:pt x="3651" y="454"/>
                  </a:lnTo>
                  <a:lnTo>
                    <a:pt x="3556" y="356"/>
                  </a:lnTo>
                  <a:lnTo>
                    <a:pt x="3431" y="320"/>
                  </a:lnTo>
                  <a:lnTo>
                    <a:pt x="3501" y="262"/>
                  </a:lnTo>
                  <a:lnTo>
                    <a:pt x="3582" y="171"/>
                  </a:lnTo>
                  <a:lnTo>
                    <a:pt x="3608" y="91"/>
                  </a:lnTo>
                  <a:lnTo>
                    <a:pt x="3608" y="21"/>
                  </a:lnTo>
                  <a:lnTo>
                    <a:pt x="320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5" name="Line 60"/>
            <p:cNvSpPr>
              <a:spLocks noChangeShapeType="1"/>
            </p:cNvSpPr>
            <p:nvPr/>
          </p:nvSpPr>
          <p:spPr bwMode="auto">
            <a:xfrm flipH="1">
              <a:off x="5031" y="3253"/>
              <a:ext cx="2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36" name="Line 61"/>
            <p:cNvSpPr>
              <a:spLocks noChangeShapeType="1"/>
            </p:cNvSpPr>
            <p:nvPr/>
          </p:nvSpPr>
          <p:spPr bwMode="auto">
            <a:xfrm flipH="1">
              <a:off x="3019" y="3253"/>
              <a:ext cx="14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37" name="Freeform 63"/>
            <p:cNvSpPr>
              <a:spLocks/>
            </p:cNvSpPr>
            <p:nvPr/>
          </p:nvSpPr>
          <p:spPr bwMode="auto">
            <a:xfrm>
              <a:off x="4067" y="2487"/>
              <a:ext cx="518" cy="766"/>
            </a:xfrm>
            <a:custGeom>
              <a:avLst/>
              <a:gdLst>
                <a:gd name="T0" fmla="*/ 0 w 2589"/>
                <a:gd name="T1" fmla="*/ 0 h 3831"/>
                <a:gd name="T2" fmla="*/ 0 w 2589"/>
                <a:gd name="T3" fmla="*/ 0 h 3831"/>
                <a:gd name="T4" fmla="*/ 0 w 2589"/>
                <a:gd name="T5" fmla="*/ 0 h 3831"/>
                <a:gd name="T6" fmla="*/ 0 w 2589"/>
                <a:gd name="T7" fmla="*/ 0 h 3831"/>
                <a:gd name="T8" fmla="*/ 0 w 2589"/>
                <a:gd name="T9" fmla="*/ 0 h 3831"/>
                <a:gd name="T10" fmla="*/ 0 w 2589"/>
                <a:gd name="T11" fmla="*/ 0 h 3831"/>
                <a:gd name="T12" fmla="*/ 0 w 2589"/>
                <a:gd name="T13" fmla="*/ 0 h 3831"/>
                <a:gd name="T14" fmla="*/ 0 w 2589"/>
                <a:gd name="T15" fmla="*/ 0 h 3831"/>
                <a:gd name="T16" fmla="*/ 0 w 2589"/>
                <a:gd name="T17" fmla="*/ 0 h 3831"/>
                <a:gd name="T18" fmla="*/ 0 w 2589"/>
                <a:gd name="T19" fmla="*/ 0 h 3831"/>
                <a:gd name="T20" fmla="*/ 0 w 2589"/>
                <a:gd name="T21" fmla="*/ 0 h 3831"/>
                <a:gd name="T22" fmla="*/ 0 w 2589"/>
                <a:gd name="T23" fmla="*/ 0 h 3831"/>
                <a:gd name="T24" fmla="*/ 0 w 2589"/>
                <a:gd name="T25" fmla="*/ 0 h 3831"/>
                <a:gd name="T26" fmla="*/ 0 w 2589"/>
                <a:gd name="T27" fmla="*/ 0 h 3831"/>
                <a:gd name="T28" fmla="*/ 0 w 2589"/>
                <a:gd name="T29" fmla="*/ 0 h 3831"/>
                <a:gd name="T30" fmla="*/ 0 w 2589"/>
                <a:gd name="T31" fmla="*/ 0 h 3831"/>
                <a:gd name="T32" fmla="*/ 0 w 2589"/>
                <a:gd name="T33" fmla="*/ 0 h 3831"/>
                <a:gd name="T34" fmla="*/ 0 w 2589"/>
                <a:gd name="T35" fmla="*/ 0 h 3831"/>
                <a:gd name="T36" fmla="*/ 0 w 2589"/>
                <a:gd name="T37" fmla="*/ 0 h 3831"/>
                <a:gd name="T38" fmla="*/ 0 w 2589"/>
                <a:gd name="T39" fmla="*/ 0 h 3831"/>
                <a:gd name="T40" fmla="*/ 0 w 2589"/>
                <a:gd name="T41" fmla="*/ 0 h 3831"/>
                <a:gd name="T42" fmla="*/ 0 w 2589"/>
                <a:gd name="T43" fmla="*/ 0 h 3831"/>
                <a:gd name="T44" fmla="*/ 0 w 2589"/>
                <a:gd name="T45" fmla="*/ 0 h 3831"/>
                <a:gd name="T46" fmla="*/ 0 w 2589"/>
                <a:gd name="T47" fmla="*/ 0 h 3831"/>
                <a:gd name="T48" fmla="*/ 0 w 2589"/>
                <a:gd name="T49" fmla="*/ 0 h 3831"/>
                <a:gd name="T50" fmla="*/ 0 w 2589"/>
                <a:gd name="T51" fmla="*/ 0 h 38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89"/>
                <a:gd name="T79" fmla="*/ 0 h 3831"/>
                <a:gd name="T80" fmla="*/ 2589 w 2589"/>
                <a:gd name="T81" fmla="*/ 3831 h 38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89" h="3831">
                  <a:moveTo>
                    <a:pt x="1772" y="2256"/>
                  </a:moveTo>
                  <a:lnTo>
                    <a:pt x="1213" y="3063"/>
                  </a:lnTo>
                  <a:lnTo>
                    <a:pt x="772" y="3472"/>
                  </a:lnTo>
                  <a:lnTo>
                    <a:pt x="411" y="3736"/>
                  </a:lnTo>
                  <a:lnTo>
                    <a:pt x="664" y="3309"/>
                  </a:lnTo>
                  <a:lnTo>
                    <a:pt x="323" y="3666"/>
                  </a:lnTo>
                  <a:lnTo>
                    <a:pt x="21" y="3792"/>
                  </a:lnTo>
                  <a:lnTo>
                    <a:pt x="0" y="3831"/>
                  </a:lnTo>
                  <a:lnTo>
                    <a:pt x="1772" y="3831"/>
                  </a:lnTo>
                  <a:lnTo>
                    <a:pt x="2020" y="3543"/>
                  </a:lnTo>
                  <a:lnTo>
                    <a:pt x="2257" y="3221"/>
                  </a:lnTo>
                  <a:lnTo>
                    <a:pt x="2399" y="2985"/>
                  </a:lnTo>
                  <a:lnTo>
                    <a:pt x="2523" y="2702"/>
                  </a:lnTo>
                  <a:lnTo>
                    <a:pt x="2131" y="1755"/>
                  </a:lnTo>
                  <a:lnTo>
                    <a:pt x="2310" y="1665"/>
                  </a:lnTo>
                  <a:lnTo>
                    <a:pt x="2589" y="1451"/>
                  </a:lnTo>
                  <a:lnTo>
                    <a:pt x="1950" y="1432"/>
                  </a:lnTo>
                  <a:lnTo>
                    <a:pt x="2240" y="879"/>
                  </a:lnTo>
                  <a:lnTo>
                    <a:pt x="2453" y="377"/>
                  </a:lnTo>
                  <a:lnTo>
                    <a:pt x="2555" y="0"/>
                  </a:lnTo>
                  <a:lnTo>
                    <a:pt x="2357" y="485"/>
                  </a:lnTo>
                  <a:lnTo>
                    <a:pt x="2131" y="968"/>
                  </a:lnTo>
                  <a:lnTo>
                    <a:pt x="1735" y="1700"/>
                  </a:lnTo>
                  <a:lnTo>
                    <a:pt x="1899" y="1577"/>
                  </a:lnTo>
                  <a:lnTo>
                    <a:pt x="1913" y="1949"/>
                  </a:lnTo>
                  <a:lnTo>
                    <a:pt x="1772" y="22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8" name="Freeform 64"/>
            <p:cNvSpPr>
              <a:spLocks/>
            </p:cNvSpPr>
            <p:nvPr/>
          </p:nvSpPr>
          <p:spPr bwMode="auto">
            <a:xfrm>
              <a:off x="4453" y="2186"/>
              <a:ext cx="251" cy="597"/>
            </a:xfrm>
            <a:custGeom>
              <a:avLst/>
              <a:gdLst>
                <a:gd name="T0" fmla="*/ 0 w 1255"/>
                <a:gd name="T1" fmla="*/ 0 h 2985"/>
                <a:gd name="T2" fmla="*/ 0 w 1255"/>
                <a:gd name="T3" fmla="*/ 0 h 2985"/>
                <a:gd name="T4" fmla="*/ 0 w 1255"/>
                <a:gd name="T5" fmla="*/ 0 h 2985"/>
                <a:gd name="T6" fmla="*/ 0 w 1255"/>
                <a:gd name="T7" fmla="*/ 0 h 2985"/>
                <a:gd name="T8" fmla="*/ 0 w 1255"/>
                <a:gd name="T9" fmla="*/ 0 h 2985"/>
                <a:gd name="T10" fmla="*/ 0 w 1255"/>
                <a:gd name="T11" fmla="*/ 0 h 2985"/>
                <a:gd name="T12" fmla="*/ 0 w 1255"/>
                <a:gd name="T13" fmla="*/ 0 h 2985"/>
                <a:gd name="T14" fmla="*/ 0 w 1255"/>
                <a:gd name="T15" fmla="*/ 0 h 2985"/>
                <a:gd name="T16" fmla="*/ 0 w 1255"/>
                <a:gd name="T17" fmla="*/ 0 h 2985"/>
                <a:gd name="T18" fmla="*/ 0 w 1255"/>
                <a:gd name="T19" fmla="*/ 0 h 2985"/>
                <a:gd name="T20" fmla="*/ 0 w 1255"/>
                <a:gd name="T21" fmla="*/ 0 h 2985"/>
                <a:gd name="T22" fmla="*/ 0 w 1255"/>
                <a:gd name="T23" fmla="*/ 0 h 2985"/>
                <a:gd name="T24" fmla="*/ 0 w 1255"/>
                <a:gd name="T25" fmla="*/ 0 h 2985"/>
                <a:gd name="T26" fmla="*/ 0 w 1255"/>
                <a:gd name="T27" fmla="*/ 0 h 2985"/>
                <a:gd name="T28" fmla="*/ 0 w 1255"/>
                <a:gd name="T29" fmla="*/ 0 h 2985"/>
                <a:gd name="T30" fmla="*/ 0 w 1255"/>
                <a:gd name="T31" fmla="*/ 0 h 2985"/>
                <a:gd name="T32" fmla="*/ 0 w 1255"/>
                <a:gd name="T33" fmla="*/ 0 h 2985"/>
                <a:gd name="T34" fmla="*/ 0 w 1255"/>
                <a:gd name="T35" fmla="*/ 0 h 2985"/>
                <a:gd name="T36" fmla="*/ 0 w 1255"/>
                <a:gd name="T37" fmla="*/ 0 h 29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5"/>
                <a:gd name="T58" fmla="*/ 0 h 2985"/>
                <a:gd name="T59" fmla="*/ 1255 w 1255"/>
                <a:gd name="T60" fmla="*/ 2985 h 298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5" h="2985">
                  <a:moveTo>
                    <a:pt x="271" y="0"/>
                  </a:moveTo>
                  <a:lnTo>
                    <a:pt x="737" y="141"/>
                  </a:lnTo>
                  <a:lnTo>
                    <a:pt x="1237" y="359"/>
                  </a:lnTo>
                  <a:lnTo>
                    <a:pt x="1255" y="842"/>
                  </a:lnTo>
                  <a:lnTo>
                    <a:pt x="1188" y="1415"/>
                  </a:lnTo>
                  <a:lnTo>
                    <a:pt x="929" y="1987"/>
                  </a:lnTo>
                  <a:lnTo>
                    <a:pt x="574" y="2430"/>
                  </a:lnTo>
                  <a:lnTo>
                    <a:pt x="0" y="2985"/>
                  </a:lnTo>
                  <a:lnTo>
                    <a:pt x="288" y="2381"/>
                  </a:lnTo>
                  <a:lnTo>
                    <a:pt x="508" y="2381"/>
                  </a:lnTo>
                  <a:lnTo>
                    <a:pt x="844" y="1987"/>
                  </a:lnTo>
                  <a:lnTo>
                    <a:pt x="1057" y="1607"/>
                  </a:lnTo>
                  <a:lnTo>
                    <a:pt x="1167" y="1289"/>
                  </a:lnTo>
                  <a:lnTo>
                    <a:pt x="1199" y="860"/>
                  </a:lnTo>
                  <a:lnTo>
                    <a:pt x="1188" y="416"/>
                  </a:lnTo>
                  <a:lnTo>
                    <a:pt x="754" y="230"/>
                  </a:lnTo>
                  <a:lnTo>
                    <a:pt x="413" y="162"/>
                  </a:lnTo>
                  <a:lnTo>
                    <a:pt x="167" y="10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39" name="Freeform 65"/>
            <p:cNvSpPr>
              <a:spLocks/>
            </p:cNvSpPr>
            <p:nvPr/>
          </p:nvSpPr>
          <p:spPr bwMode="auto">
            <a:xfrm>
              <a:off x="4633" y="2451"/>
              <a:ext cx="75" cy="268"/>
            </a:xfrm>
            <a:custGeom>
              <a:avLst/>
              <a:gdLst>
                <a:gd name="T0" fmla="*/ 0 w 374"/>
                <a:gd name="T1" fmla="*/ 0 h 1337"/>
                <a:gd name="T2" fmla="*/ 0 w 374"/>
                <a:gd name="T3" fmla="*/ 0 h 1337"/>
                <a:gd name="T4" fmla="*/ 0 w 374"/>
                <a:gd name="T5" fmla="*/ 0 h 1337"/>
                <a:gd name="T6" fmla="*/ 0 w 374"/>
                <a:gd name="T7" fmla="*/ 0 h 1337"/>
                <a:gd name="T8" fmla="*/ 0 w 374"/>
                <a:gd name="T9" fmla="*/ 0 h 1337"/>
                <a:gd name="T10" fmla="*/ 0 w 374"/>
                <a:gd name="T11" fmla="*/ 0 h 1337"/>
                <a:gd name="T12" fmla="*/ 0 w 374"/>
                <a:gd name="T13" fmla="*/ 0 h 1337"/>
                <a:gd name="T14" fmla="*/ 0 w 374"/>
                <a:gd name="T15" fmla="*/ 0 h 1337"/>
                <a:gd name="T16" fmla="*/ 0 w 374"/>
                <a:gd name="T17" fmla="*/ 0 h 13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4"/>
                <a:gd name="T28" fmla="*/ 0 h 1337"/>
                <a:gd name="T29" fmla="*/ 374 w 374"/>
                <a:gd name="T30" fmla="*/ 1337 h 13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4" h="1337">
                  <a:moveTo>
                    <a:pt x="302" y="0"/>
                  </a:moveTo>
                  <a:lnTo>
                    <a:pt x="374" y="90"/>
                  </a:lnTo>
                  <a:lnTo>
                    <a:pt x="358" y="410"/>
                  </a:lnTo>
                  <a:lnTo>
                    <a:pt x="210" y="875"/>
                  </a:lnTo>
                  <a:lnTo>
                    <a:pt x="0" y="1337"/>
                  </a:lnTo>
                  <a:lnTo>
                    <a:pt x="249" y="588"/>
                  </a:lnTo>
                  <a:lnTo>
                    <a:pt x="302" y="249"/>
                  </a:lnTo>
                  <a:lnTo>
                    <a:pt x="270" y="9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40" name="Freeform 66"/>
            <p:cNvSpPr>
              <a:spLocks/>
            </p:cNvSpPr>
            <p:nvPr/>
          </p:nvSpPr>
          <p:spPr bwMode="auto">
            <a:xfrm>
              <a:off x="4654" y="2555"/>
              <a:ext cx="122" cy="207"/>
            </a:xfrm>
            <a:custGeom>
              <a:avLst/>
              <a:gdLst>
                <a:gd name="T0" fmla="*/ 0 w 611"/>
                <a:gd name="T1" fmla="*/ 0 h 1034"/>
                <a:gd name="T2" fmla="*/ 0 w 611"/>
                <a:gd name="T3" fmla="*/ 0 h 1034"/>
                <a:gd name="T4" fmla="*/ 0 w 611"/>
                <a:gd name="T5" fmla="*/ 0 h 1034"/>
                <a:gd name="T6" fmla="*/ 0 w 611"/>
                <a:gd name="T7" fmla="*/ 0 h 1034"/>
                <a:gd name="T8" fmla="*/ 0 w 611"/>
                <a:gd name="T9" fmla="*/ 0 h 1034"/>
                <a:gd name="T10" fmla="*/ 0 w 611"/>
                <a:gd name="T11" fmla="*/ 0 h 1034"/>
                <a:gd name="T12" fmla="*/ 0 w 611"/>
                <a:gd name="T13" fmla="*/ 0 h 1034"/>
                <a:gd name="T14" fmla="*/ 0 w 611"/>
                <a:gd name="T15" fmla="*/ 0 h 1034"/>
                <a:gd name="T16" fmla="*/ 0 w 611"/>
                <a:gd name="T17" fmla="*/ 0 h 1034"/>
                <a:gd name="T18" fmla="*/ 0 w 611"/>
                <a:gd name="T19" fmla="*/ 0 h 1034"/>
                <a:gd name="T20" fmla="*/ 0 w 611"/>
                <a:gd name="T21" fmla="*/ 0 h 10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1"/>
                <a:gd name="T34" fmla="*/ 0 h 1034"/>
                <a:gd name="T35" fmla="*/ 611 w 611"/>
                <a:gd name="T36" fmla="*/ 1034 h 10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1" h="1034">
                  <a:moveTo>
                    <a:pt x="217" y="0"/>
                  </a:moveTo>
                  <a:lnTo>
                    <a:pt x="236" y="248"/>
                  </a:lnTo>
                  <a:lnTo>
                    <a:pt x="324" y="553"/>
                  </a:lnTo>
                  <a:lnTo>
                    <a:pt x="611" y="1000"/>
                  </a:lnTo>
                  <a:lnTo>
                    <a:pt x="540" y="1034"/>
                  </a:lnTo>
                  <a:lnTo>
                    <a:pt x="341" y="766"/>
                  </a:lnTo>
                  <a:lnTo>
                    <a:pt x="217" y="515"/>
                  </a:lnTo>
                  <a:lnTo>
                    <a:pt x="93" y="500"/>
                  </a:lnTo>
                  <a:lnTo>
                    <a:pt x="0" y="553"/>
                  </a:lnTo>
                  <a:lnTo>
                    <a:pt x="145" y="24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41" name="Freeform 67"/>
            <p:cNvSpPr>
              <a:spLocks/>
            </p:cNvSpPr>
            <p:nvPr/>
          </p:nvSpPr>
          <p:spPr bwMode="auto">
            <a:xfrm>
              <a:off x="4194" y="2279"/>
              <a:ext cx="231" cy="172"/>
            </a:xfrm>
            <a:custGeom>
              <a:avLst/>
              <a:gdLst>
                <a:gd name="T0" fmla="*/ 0 w 1158"/>
                <a:gd name="T1" fmla="*/ 0 h 859"/>
                <a:gd name="T2" fmla="*/ 0 w 1158"/>
                <a:gd name="T3" fmla="*/ 0 h 859"/>
                <a:gd name="T4" fmla="*/ 0 w 1158"/>
                <a:gd name="T5" fmla="*/ 0 h 859"/>
                <a:gd name="T6" fmla="*/ 0 w 1158"/>
                <a:gd name="T7" fmla="*/ 0 h 859"/>
                <a:gd name="T8" fmla="*/ 0 w 1158"/>
                <a:gd name="T9" fmla="*/ 0 h 859"/>
                <a:gd name="T10" fmla="*/ 0 w 1158"/>
                <a:gd name="T11" fmla="*/ 0 h 859"/>
                <a:gd name="T12" fmla="*/ 0 w 1158"/>
                <a:gd name="T13" fmla="*/ 0 h 859"/>
                <a:gd name="T14" fmla="*/ 0 w 1158"/>
                <a:gd name="T15" fmla="*/ 0 h 859"/>
                <a:gd name="T16" fmla="*/ 0 w 1158"/>
                <a:gd name="T17" fmla="*/ 0 h 8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8"/>
                <a:gd name="T28" fmla="*/ 0 h 859"/>
                <a:gd name="T29" fmla="*/ 1158 w 1158"/>
                <a:gd name="T30" fmla="*/ 859 h 8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8" h="859">
                  <a:moveTo>
                    <a:pt x="407" y="18"/>
                  </a:moveTo>
                  <a:lnTo>
                    <a:pt x="517" y="571"/>
                  </a:lnTo>
                  <a:lnTo>
                    <a:pt x="0" y="859"/>
                  </a:lnTo>
                  <a:lnTo>
                    <a:pt x="443" y="698"/>
                  </a:lnTo>
                  <a:lnTo>
                    <a:pt x="837" y="521"/>
                  </a:lnTo>
                  <a:lnTo>
                    <a:pt x="1158" y="376"/>
                  </a:lnTo>
                  <a:lnTo>
                    <a:pt x="604" y="521"/>
                  </a:lnTo>
                  <a:lnTo>
                    <a:pt x="517" y="0"/>
                  </a:lnTo>
                  <a:lnTo>
                    <a:pt x="40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42" name="Freeform 68"/>
            <p:cNvSpPr>
              <a:spLocks/>
            </p:cNvSpPr>
            <p:nvPr/>
          </p:nvSpPr>
          <p:spPr bwMode="auto">
            <a:xfrm>
              <a:off x="3256" y="2151"/>
              <a:ext cx="457" cy="1102"/>
            </a:xfrm>
            <a:custGeom>
              <a:avLst/>
              <a:gdLst>
                <a:gd name="T0" fmla="*/ 0 w 2282"/>
                <a:gd name="T1" fmla="*/ 0 h 5509"/>
                <a:gd name="T2" fmla="*/ 0 w 2282"/>
                <a:gd name="T3" fmla="*/ 0 h 5509"/>
                <a:gd name="T4" fmla="*/ 0 w 2282"/>
                <a:gd name="T5" fmla="*/ 0 h 5509"/>
                <a:gd name="T6" fmla="*/ 0 w 2282"/>
                <a:gd name="T7" fmla="*/ 0 h 5509"/>
                <a:gd name="T8" fmla="*/ 0 w 2282"/>
                <a:gd name="T9" fmla="*/ 0 h 5509"/>
                <a:gd name="T10" fmla="*/ 0 w 2282"/>
                <a:gd name="T11" fmla="*/ 0 h 5509"/>
                <a:gd name="T12" fmla="*/ 0 w 2282"/>
                <a:gd name="T13" fmla="*/ 0 h 5509"/>
                <a:gd name="T14" fmla="*/ 0 w 2282"/>
                <a:gd name="T15" fmla="*/ 0 h 5509"/>
                <a:gd name="T16" fmla="*/ 0 w 2282"/>
                <a:gd name="T17" fmla="*/ 0 h 5509"/>
                <a:gd name="T18" fmla="*/ 0 w 2282"/>
                <a:gd name="T19" fmla="*/ 0 h 5509"/>
                <a:gd name="T20" fmla="*/ 0 w 2282"/>
                <a:gd name="T21" fmla="*/ 0 h 5509"/>
                <a:gd name="T22" fmla="*/ 0 w 2282"/>
                <a:gd name="T23" fmla="*/ 0 h 5509"/>
                <a:gd name="T24" fmla="*/ 0 w 2282"/>
                <a:gd name="T25" fmla="*/ 0 h 5509"/>
                <a:gd name="T26" fmla="*/ 0 w 2282"/>
                <a:gd name="T27" fmla="*/ 0 h 5509"/>
                <a:gd name="T28" fmla="*/ 0 w 2282"/>
                <a:gd name="T29" fmla="*/ 0 h 5509"/>
                <a:gd name="T30" fmla="*/ 0 w 2282"/>
                <a:gd name="T31" fmla="*/ 0 h 5509"/>
                <a:gd name="T32" fmla="*/ 0 w 2282"/>
                <a:gd name="T33" fmla="*/ 0 h 5509"/>
                <a:gd name="T34" fmla="*/ 0 w 2282"/>
                <a:gd name="T35" fmla="*/ 0 h 5509"/>
                <a:gd name="T36" fmla="*/ 0 w 2282"/>
                <a:gd name="T37" fmla="*/ 0 h 5509"/>
                <a:gd name="T38" fmla="*/ 0 w 2282"/>
                <a:gd name="T39" fmla="*/ 0 h 5509"/>
                <a:gd name="T40" fmla="*/ 0 w 2282"/>
                <a:gd name="T41" fmla="*/ 0 h 5509"/>
                <a:gd name="T42" fmla="*/ 0 w 2282"/>
                <a:gd name="T43" fmla="*/ 0 h 5509"/>
                <a:gd name="T44" fmla="*/ 0 w 2282"/>
                <a:gd name="T45" fmla="*/ 0 h 5509"/>
                <a:gd name="T46" fmla="*/ 0 w 2282"/>
                <a:gd name="T47" fmla="*/ 0 h 5509"/>
                <a:gd name="T48" fmla="*/ 0 w 2282"/>
                <a:gd name="T49" fmla="*/ 0 h 5509"/>
                <a:gd name="T50" fmla="*/ 0 w 2282"/>
                <a:gd name="T51" fmla="*/ 0 h 5509"/>
                <a:gd name="T52" fmla="*/ 0 w 2282"/>
                <a:gd name="T53" fmla="*/ 0 h 5509"/>
                <a:gd name="T54" fmla="*/ 0 w 2282"/>
                <a:gd name="T55" fmla="*/ 0 h 5509"/>
                <a:gd name="T56" fmla="*/ 0 w 2282"/>
                <a:gd name="T57" fmla="*/ 0 h 5509"/>
                <a:gd name="T58" fmla="*/ 0 w 2282"/>
                <a:gd name="T59" fmla="*/ 0 h 5509"/>
                <a:gd name="T60" fmla="*/ 0 w 2282"/>
                <a:gd name="T61" fmla="*/ 0 h 5509"/>
                <a:gd name="T62" fmla="*/ 0 w 2282"/>
                <a:gd name="T63" fmla="*/ 0 h 5509"/>
                <a:gd name="T64" fmla="*/ 0 w 2282"/>
                <a:gd name="T65" fmla="*/ 0 h 5509"/>
                <a:gd name="T66" fmla="*/ 0 w 2282"/>
                <a:gd name="T67" fmla="*/ 0 h 5509"/>
                <a:gd name="T68" fmla="*/ 0 w 2282"/>
                <a:gd name="T69" fmla="*/ 0 h 55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2"/>
                <a:gd name="T106" fmla="*/ 0 h 5509"/>
                <a:gd name="T107" fmla="*/ 2282 w 2282"/>
                <a:gd name="T108" fmla="*/ 5509 h 55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2" h="5509">
                  <a:moveTo>
                    <a:pt x="2282" y="0"/>
                  </a:moveTo>
                  <a:lnTo>
                    <a:pt x="1820" y="72"/>
                  </a:lnTo>
                  <a:lnTo>
                    <a:pt x="1302" y="196"/>
                  </a:lnTo>
                  <a:lnTo>
                    <a:pt x="888" y="338"/>
                  </a:lnTo>
                  <a:lnTo>
                    <a:pt x="801" y="908"/>
                  </a:lnTo>
                  <a:lnTo>
                    <a:pt x="801" y="1304"/>
                  </a:lnTo>
                  <a:lnTo>
                    <a:pt x="835" y="1804"/>
                  </a:lnTo>
                  <a:lnTo>
                    <a:pt x="855" y="1963"/>
                  </a:lnTo>
                  <a:lnTo>
                    <a:pt x="693" y="2253"/>
                  </a:lnTo>
                  <a:lnTo>
                    <a:pt x="693" y="2410"/>
                  </a:lnTo>
                  <a:lnTo>
                    <a:pt x="707" y="2732"/>
                  </a:lnTo>
                  <a:lnTo>
                    <a:pt x="675" y="2895"/>
                  </a:lnTo>
                  <a:lnTo>
                    <a:pt x="516" y="3433"/>
                  </a:lnTo>
                  <a:lnTo>
                    <a:pt x="438" y="4093"/>
                  </a:lnTo>
                  <a:lnTo>
                    <a:pt x="318" y="4543"/>
                  </a:lnTo>
                  <a:lnTo>
                    <a:pt x="103" y="5150"/>
                  </a:lnTo>
                  <a:lnTo>
                    <a:pt x="0" y="5509"/>
                  </a:lnTo>
                  <a:lnTo>
                    <a:pt x="49" y="5489"/>
                  </a:lnTo>
                  <a:lnTo>
                    <a:pt x="175" y="5077"/>
                  </a:lnTo>
                  <a:lnTo>
                    <a:pt x="318" y="4663"/>
                  </a:lnTo>
                  <a:lnTo>
                    <a:pt x="530" y="4325"/>
                  </a:lnTo>
                  <a:lnTo>
                    <a:pt x="586" y="3523"/>
                  </a:lnTo>
                  <a:lnTo>
                    <a:pt x="707" y="3037"/>
                  </a:lnTo>
                  <a:lnTo>
                    <a:pt x="801" y="2804"/>
                  </a:lnTo>
                  <a:lnTo>
                    <a:pt x="779" y="2303"/>
                  </a:lnTo>
                  <a:lnTo>
                    <a:pt x="888" y="2055"/>
                  </a:lnTo>
                  <a:lnTo>
                    <a:pt x="1087" y="2467"/>
                  </a:lnTo>
                  <a:lnTo>
                    <a:pt x="925" y="1929"/>
                  </a:lnTo>
                  <a:lnTo>
                    <a:pt x="871" y="1501"/>
                  </a:lnTo>
                  <a:lnTo>
                    <a:pt x="871" y="1018"/>
                  </a:lnTo>
                  <a:lnTo>
                    <a:pt x="925" y="549"/>
                  </a:lnTo>
                  <a:lnTo>
                    <a:pt x="977" y="406"/>
                  </a:lnTo>
                  <a:lnTo>
                    <a:pt x="1284" y="284"/>
                  </a:lnTo>
                  <a:lnTo>
                    <a:pt x="1750" y="157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43" name="Freeform 69"/>
            <p:cNvSpPr>
              <a:spLocks/>
            </p:cNvSpPr>
            <p:nvPr/>
          </p:nvSpPr>
          <p:spPr bwMode="auto">
            <a:xfrm>
              <a:off x="3505" y="2258"/>
              <a:ext cx="548" cy="995"/>
            </a:xfrm>
            <a:custGeom>
              <a:avLst/>
              <a:gdLst>
                <a:gd name="T0" fmla="*/ 0 w 2736"/>
                <a:gd name="T1" fmla="*/ 0 h 4974"/>
                <a:gd name="T2" fmla="*/ 0 w 2736"/>
                <a:gd name="T3" fmla="*/ 0 h 4974"/>
                <a:gd name="T4" fmla="*/ 0 w 2736"/>
                <a:gd name="T5" fmla="*/ 0 h 4974"/>
                <a:gd name="T6" fmla="*/ 0 w 2736"/>
                <a:gd name="T7" fmla="*/ 0 h 4974"/>
                <a:gd name="T8" fmla="*/ 0 w 2736"/>
                <a:gd name="T9" fmla="*/ 0 h 4974"/>
                <a:gd name="T10" fmla="*/ 0 w 2736"/>
                <a:gd name="T11" fmla="*/ 0 h 4974"/>
                <a:gd name="T12" fmla="*/ 0 w 2736"/>
                <a:gd name="T13" fmla="*/ 0 h 4974"/>
                <a:gd name="T14" fmla="*/ 0 w 2736"/>
                <a:gd name="T15" fmla="*/ 0 h 4974"/>
                <a:gd name="T16" fmla="*/ 0 w 2736"/>
                <a:gd name="T17" fmla="*/ 0 h 4974"/>
                <a:gd name="T18" fmla="*/ 0 w 2736"/>
                <a:gd name="T19" fmla="*/ 0 h 4974"/>
                <a:gd name="T20" fmla="*/ 0 w 2736"/>
                <a:gd name="T21" fmla="*/ 0 h 4974"/>
                <a:gd name="T22" fmla="*/ 0 w 2736"/>
                <a:gd name="T23" fmla="*/ 0 h 4974"/>
                <a:gd name="T24" fmla="*/ 0 w 2736"/>
                <a:gd name="T25" fmla="*/ 0 h 4974"/>
                <a:gd name="T26" fmla="*/ 0 w 2736"/>
                <a:gd name="T27" fmla="*/ 0 h 4974"/>
                <a:gd name="T28" fmla="*/ 0 w 2736"/>
                <a:gd name="T29" fmla="*/ 0 h 4974"/>
                <a:gd name="T30" fmla="*/ 0 w 2736"/>
                <a:gd name="T31" fmla="*/ 0 h 4974"/>
                <a:gd name="T32" fmla="*/ 0 w 2736"/>
                <a:gd name="T33" fmla="*/ 0 h 4974"/>
                <a:gd name="T34" fmla="*/ 0 w 2736"/>
                <a:gd name="T35" fmla="*/ 0 h 4974"/>
                <a:gd name="T36" fmla="*/ 0 w 2736"/>
                <a:gd name="T37" fmla="*/ 0 h 4974"/>
                <a:gd name="T38" fmla="*/ 0 w 2736"/>
                <a:gd name="T39" fmla="*/ 0 h 4974"/>
                <a:gd name="T40" fmla="*/ 0 w 2736"/>
                <a:gd name="T41" fmla="*/ 0 h 4974"/>
                <a:gd name="T42" fmla="*/ 0 w 2736"/>
                <a:gd name="T43" fmla="*/ 0 h 4974"/>
                <a:gd name="T44" fmla="*/ 0 w 2736"/>
                <a:gd name="T45" fmla="*/ 0 h 4974"/>
                <a:gd name="T46" fmla="*/ 0 w 2736"/>
                <a:gd name="T47" fmla="*/ 0 h 4974"/>
                <a:gd name="T48" fmla="*/ 0 w 2736"/>
                <a:gd name="T49" fmla="*/ 0 h 4974"/>
                <a:gd name="T50" fmla="*/ 0 w 2736"/>
                <a:gd name="T51" fmla="*/ 0 h 4974"/>
                <a:gd name="T52" fmla="*/ 0 w 2736"/>
                <a:gd name="T53" fmla="*/ 0 h 4974"/>
                <a:gd name="T54" fmla="*/ 0 w 2736"/>
                <a:gd name="T55" fmla="*/ 0 h 4974"/>
                <a:gd name="T56" fmla="*/ 0 w 2736"/>
                <a:gd name="T57" fmla="*/ 0 h 4974"/>
                <a:gd name="T58" fmla="*/ 0 w 2736"/>
                <a:gd name="T59" fmla="*/ 0 h 4974"/>
                <a:gd name="T60" fmla="*/ 0 w 2736"/>
                <a:gd name="T61" fmla="*/ 0 h 4974"/>
                <a:gd name="T62" fmla="*/ 0 w 2736"/>
                <a:gd name="T63" fmla="*/ 0 h 4974"/>
                <a:gd name="T64" fmla="*/ 0 w 2736"/>
                <a:gd name="T65" fmla="*/ 0 h 4974"/>
                <a:gd name="T66" fmla="*/ 0 w 2736"/>
                <a:gd name="T67" fmla="*/ 0 h 4974"/>
                <a:gd name="T68" fmla="*/ 0 w 2736"/>
                <a:gd name="T69" fmla="*/ 0 h 4974"/>
                <a:gd name="T70" fmla="*/ 0 w 2736"/>
                <a:gd name="T71" fmla="*/ 0 h 49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36"/>
                <a:gd name="T109" fmla="*/ 0 h 4974"/>
                <a:gd name="T110" fmla="*/ 2736 w 2736"/>
                <a:gd name="T111" fmla="*/ 4974 h 49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36" h="4974">
                  <a:moveTo>
                    <a:pt x="23" y="322"/>
                  </a:moveTo>
                  <a:lnTo>
                    <a:pt x="197" y="1248"/>
                  </a:lnTo>
                  <a:lnTo>
                    <a:pt x="429" y="2179"/>
                  </a:lnTo>
                  <a:lnTo>
                    <a:pt x="714" y="3126"/>
                  </a:lnTo>
                  <a:lnTo>
                    <a:pt x="1525" y="4206"/>
                  </a:lnTo>
                  <a:lnTo>
                    <a:pt x="1630" y="3488"/>
                  </a:lnTo>
                  <a:lnTo>
                    <a:pt x="1237" y="2412"/>
                  </a:lnTo>
                  <a:lnTo>
                    <a:pt x="967" y="1500"/>
                  </a:lnTo>
                  <a:lnTo>
                    <a:pt x="824" y="729"/>
                  </a:lnTo>
                  <a:lnTo>
                    <a:pt x="790" y="233"/>
                  </a:lnTo>
                  <a:lnTo>
                    <a:pt x="1200" y="430"/>
                  </a:lnTo>
                  <a:lnTo>
                    <a:pt x="1415" y="0"/>
                  </a:lnTo>
                  <a:lnTo>
                    <a:pt x="1294" y="448"/>
                  </a:lnTo>
                  <a:lnTo>
                    <a:pt x="1757" y="769"/>
                  </a:lnTo>
                  <a:lnTo>
                    <a:pt x="1294" y="569"/>
                  </a:lnTo>
                  <a:lnTo>
                    <a:pt x="824" y="303"/>
                  </a:lnTo>
                  <a:lnTo>
                    <a:pt x="952" y="1093"/>
                  </a:lnTo>
                  <a:lnTo>
                    <a:pt x="1237" y="2111"/>
                  </a:lnTo>
                  <a:lnTo>
                    <a:pt x="1542" y="2933"/>
                  </a:lnTo>
                  <a:lnTo>
                    <a:pt x="1881" y="3826"/>
                  </a:lnTo>
                  <a:lnTo>
                    <a:pt x="2111" y="4469"/>
                  </a:lnTo>
                  <a:lnTo>
                    <a:pt x="2223" y="4865"/>
                  </a:lnTo>
                  <a:lnTo>
                    <a:pt x="2736" y="4794"/>
                  </a:lnTo>
                  <a:lnTo>
                    <a:pt x="2736" y="4974"/>
                  </a:lnTo>
                  <a:lnTo>
                    <a:pt x="412" y="4974"/>
                  </a:lnTo>
                  <a:lnTo>
                    <a:pt x="450" y="4629"/>
                  </a:lnTo>
                  <a:lnTo>
                    <a:pt x="558" y="4239"/>
                  </a:lnTo>
                  <a:lnTo>
                    <a:pt x="537" y="4113"/>
                  </a:lnTo>
                  <a:lnTo>
                    <a:pt x="483" y="4059"/>
                  </a:lnTo>
                  <a:lnTo>
                    <a:pt x="376" y="4059"/>
                  </a:lnTo>
                  <a:lnTo>
                    <a:pt x="0" y="4271"/>
                  </a:lnTo>
                  <a:lnTo>
                    <a:pt x="505" y="3541"/>
                  </a:lnTo>
                  <a:lnTo>
                    <a:pt x="558" y="3347"/>
                  </a:lnTo>
                  <a:lnTo>
                    <a:pt x="412" y="2594"/>
                  </a:lnTo>
                  <a:lnTo>
                    <a:pt x="163" y="1428"/>
                  </a:lnTo>
                  <a:lnTo>
                    <a:pt x="23" y="3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4644" name="Freeform 70"/>
            <p:cNvSpPr>
              <a:spLocks/>
            </p:cNvSpPr>
            <p:nvPr/>
          </p:nvSpPr>
          <p:spPr bwMode="auto">
            <a:xfrm>
              <a:off x="3517" y="3285"/>
              <a:ext cx="833" cy="139"/>
            </a:xfrm>
            <a:custGeom>
              <a:avLst/>
              <a:gdLst>
                <a:gd name="T0" fmla="*/ 0 w 4166"/>
                <a:gd name="T1" fmla="*/ 0 h 696"/>
                <a:gd name="T2" fmla="*/ 0 w 4166"/>
                <a:gd name="T3" fmla="*/ 0 h 696"/>
                <a:gd name="T4" fmla="*/ 0 w 4166"/>
                <a:gd name="T5" fmla="*/ 0 h 696"/>
                <a:gd name="T6" fmla="*/ 0 w 4166"/>
                <a:gd name="T7" fmla="*/ 0 h 696"/>
                <a:gd name="T8" fmla="*/ 0 w 4166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6"/>
                <a:gd name="T16" fmla="*/ 0 h 696"/>
                <a:gd name="T17" fmla="*/ 4166 w 4166"/>
                <a:gd name="T18" fmla="*/ 696 h 6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6" h="696">
                  <a:moveTo>
                    <a:pt x="426" y="0"/>
                  </a:moveTo>
                  <a:lnTo>
                    <a:pt x="0" y="696"/>
                  </a:lnTo>
                  <a:lnTo>
                    <a:pt x="4166" y="696"/>
                  </a:lnTo>
                  <a:lnTo>
                    <a:pt x="3827" y="0"/>
                  </a:lnTo>
                  <a:lnTo>
                    <a:pt x="426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4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Straight Connector 7"/>
          <p:cNvCxnSpPr>
            <a:cxnSpLocks noChangeShapeType="1"/>
          </p:cNvCxnSpPr>
          <p:nvPr/>
        </p:nvCxnSpPr>
        <p:spPr bwMode="auto">
          <a:xfrm flipV="1">
            <a:off x="1981200" y="6019800"/>
            <a:ext cx="70104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26627" name="Picture 5" descr="L:\McGraw-Hill Projects\HOMEWORK MANAGER Finance &amp; Accounts Projects\255_Subramanyam FSA Text (Christina Lane)\Source\Subramanyam_10e Digital Image Library\ch01_digital_files\sub79433_ex0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716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521700" y="0"/>
            <a:ext cx="622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000"/>
              <a:t>1-</a:t>
            </a:r>
            <a:fld id="{898537C3-804A-472D-BFFA-2829E9DDA015}" type="slidenum">
              <a:rPr lang="en-US" sz="1000"/>
              <a:pPr algn="r" eaLnBrk="1" hangingPunct="1"/>
              <a:t>12</a:t>
            </a:fld>
            <a:endParaRPr lang="en-US" sz="3800"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6800" y="0"/>
            <a:ext cx="457200" cy="244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L:\McGraw-Hill Projects\HOMEWORK MANAGER Finance &amp; Accounts Projects\255_Subramanyam FSA Text (Christina Lane)\Source\Subramanyam_10e Digital Image Library\ch01_digital_files\sub79433_ex01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7400" y="-838200"/>
            <a:ext cx="11201400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521700" y="0"/>
            <a:ext cx="622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000"/>
              <a:t>1-</a:t>
            </a:r>
            <a:fld id="{DB34B24F-F5CE-42B8-91B9-84944ADBA3A4}" type="slidenum">
              <a:rPr lang="en-US" sz="1000"/>
              <a:pPr algn="r" eaLnBrk="1" hangingPunct="1"/>
              <a:t>13</a:t>
            </a:fld>
            <a:endParaRPr lang="en-US" sz="38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6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L:\McGraw-Hill Projects\HOMEWORK MANAGER Finance &amp; Accounts Projects\255_Subramanyam FSA Text (Christina Lane)\Source\Subramanyam_10e Digital Image Library\ch01_digital_files\sub79433_ex01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521700" y="0"/>
            <a:ext cx="622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000"/>
              <a:t>1-</a:t>
            </a:r>
            <a:fld id="{E24BC6B7-2BC4-40B2-BD06-12DA78109B5E}" type="slidenum">
              <a:rPr lang="en-US" sz="1000"/>
              <a:pPr algn="r" eaLnBrk="1" hangingPunct="1"/>
              <a:t>14</a:t>
            </a:fld>
            <a:endParaRPr lang="en-US" sz="38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3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Links between financial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0" y="1742095"/>
            <a:ext cx="3048000" cy="3810000"/>
          </a:xfrm>
        </p:spPr>
        <p:txBody>
          <a:bodyPr>
            <a:normAutofit fontScale="62500" lnSpcReduction="20000"/>
          </a:bodyPr>
          <a:lstStyle/>
          <a:p>
            <a:pPr algn="just">
              <a:spcBef>
                <a:spcPct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Revenues and expenses affect earnings and adjusted earnings are reported in retained earnings account on the balance sheet.</a:t>
            </a:r>
          </a:p>
          <a:p>
            <a:pPr algn="just">
              <a:spcBef>
                <a:spcPct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Cash transactions in the statement of cash flows are summarized in the cash balance on the balance sheet. </a:t>
            </a:r>
          </a:p>
          <a:p>
            <a:pPr algn="just">
              <a:spcBef>
                <a:spcPct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All revenue and expense accounts affect one or more balance sheet accounts.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" name="Diagram 70"/>
          <p:cNvGraphicFramePr/>
          <p:nvPr>
            <p:extLst>
              <p:ext uri="{D42A27DB-BD31-4B8C-83A1-F6EECF244321}">
                <p14:modId xmlns:p14="http://schemas.microsoft.com/office/powerpoint/2010/main" val="199654620"/>
              </p:ext>
            </p:extLst>
          </p:nvPr>
        </p:nvGraphicFramePr>
        <p:xfrm>
          <a:off x="533400" y="1676400"/>
          <a:ext cx="4876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5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eaLnBrk="1" hangingPunct="1"/>
            <a:r>
              <a:rPr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Additional Information</a:t>
            </a:r>
            <a:b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(Beyond Financial Statements)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6774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Annual Report</a:t>
            </a:r>
          </a:p>
          <a:p>
            <a:pPr marL="0" indent="0" algn="just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 comprehensive report on a company’s activities throughout the preceding year. Annual reports are intended to give shareholders and other interested people information about the company's activities and financial performance.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Management Report</a:t>
            </a:r>
          </a:p>
          <a:p>
            <a:pPr marL="0" indent="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The purposes of this report are to reinforce:</a:t>
            </a:r>
          </a:p>
          <a:p>
            <a:pPr marL="0" indent="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- Senior management’s responsibilities for the company’s financial and internal control system</a:t>
            </a:r>
          </a:p>
          <a:p>
            <a:pPr marL="0" indent="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- The shared roles of management, directors, and the auditor in preparing financial statements.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Auditor Report</a:t>
            </a:r>
          </a:p>
          <a:p>
            <a:pPr marL="0" indent="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- An opinion on whether or not the company’s financial statements are prepared in conformity with generally accepted accounting principles.</a:t>
            </a:r>
          </a:p>
          <a:p>
            <a:pPr marL="0" indent="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- A review of the auditor’s report to ascertain whether the company received an unqualified opinion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51269"/>
              </p:ext>
            </p:extLst>
          </p:nvPr>
        </p:nvGraphicFramePr>
        <p:xfrm>
          <a:off x="7315200" y="5868520"/>
          <a:ext cx="1828800" cy="98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036015" imgH="504749" progId="MS_ClipArt_Gallery.2">
                  <p:embed/>
                </p:oleObj>
              </mc:Choice>
              <mc:Fallback>
                <p:oleObj name="Clip" r:id="rId3" imgW="1036015" imgH="50474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868520"/>
                        <a:ext cx="1828800" cy="98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73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eaLnBrk="1" hangingPunct="1"/>
            <a:r>
              <a:rPr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Additional Information</a:t>
            </a:r>
            <a:b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2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(Beyond Financial Statements)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Explanatory Notes</a:t>
            </a:r>
          </a:p>
          <a:p>
            <a:pPr algn="just">
              <a:buFontTx/>
              <a:buChar char="-"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Notes are a means of communicating additional information regarding items included or excluded from the body of the statements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Explanatory notes include information on: Accounting Principles and methods employed; detailed disclosures regarding individual financial statement items; commitments and contingencies; business combinations, transactions with related parties, legal proceedings, significant customers; stock options..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Proxy Statements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proxy statement contains information necessary for shareholders in voting on matters for which the proxy is solicited. Proxy statements contain a wealth of information regarding a company including </a:t>
            </a:r>
          </a:p>
          <a:p>
            <a:pPr marL="171450" indent="-171450">
              <a:buFontTx/>
              <a:buChar char="-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identity of shareholders owning 5% or more of outstanding shares</a:t>
            </a:r>
          </a:p>
          <a:p>
            <a:pPr marL="171450" indent="-171450">
              <a:buFontTx/>
              <a:buChar char="-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biographical information on the board of directors</a:t>
            </a:r>
          </a:p>
          <a:p>
            <a:pPr marL="171450" indent="-171450">
              <a:buFontTx/>
              <a:buChar char="-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Compensation arrangements, employee benefit plans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Prospectus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 prospectus is a disclosure document that describes a financial security for potential buyers. </a:t>
            </a:r>
          </a:p>
        </p:txBody>
      </p:sp>
    </p:spTree>
    <p:extLst>
      <p:ext uri="{BB962C8B-B14F-4D97-AF65-F5344CB8AC3E}">
        <p14:creationId xmlns:p14="http://schemas.microsoft.com/office/powerpoint/2010/main" val="4044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Comparative financial statement analysis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Common-size financial statement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03167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Year-to-Year Change Analysis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Index-Number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2399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050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What is financial statement analysis?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7092" name="Picture 4" descr="https://encrypted-tbn0.google.com/images?q=tbn:ANd9GcRHrqhgLxdpg1E5enP0td3ObKjRjRogl50BCirHUK3rBW6A0-X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2057400"/>
            <a:ext cx="61722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02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:\McGraw-Hill Projects\HOMEWORK MANAGER Finance &amp; Accounts Projects\255_Subramanyam FSA Text (Christina Lane)\Source\Subramanyam_10e Digital Image Library\ch01_digital_files\sub79433_ex0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53137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1475" y="159851"/>
            <a:ext cx="137160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337" y="-87868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Year-to-Year Change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1371600"/>
            <a:ext cx="31242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Comparing financial statements over relatively short time periods – two to three years – is usually performed with analysis of year-to-year changes in individual accounts. It has the advantage of presenting changes in absolute dollar amounts as well as in percentages.</a:t>
            </a:r>
          </a:p>
          <a:p>
            <a:pPr algn="just"/>
            <a:endParaRPr lang="en-US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do analysts usually compute both changes in absolute dollar amounts and percentages?</a:t>
            </a:r>
          </a:p>
        </p:txBody>
      </p:sp>
      <p:pic>
        <p:nvPicPr>
          <p:cNvPr id="217092" name="Picture 4" descr="https://encrypted-tbn0.google.com/images?q=tbn:ANd9GcRHrqhgLxdpg1E5enP0td3ObKjRjRogl50BCirHUK3rBW6A0-X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057400"/>
            <a:ext cx="61722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882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1967" y="152400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152400"/>
            <a:ext cx="137160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3" y="1312149"/>
            <a:ext cx="7267149" cy="402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6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11444"/>
                <a:ext cx="8686800" cy="5241756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The company’s  cash balance at December 31, Year 1, is $12,000. Its cash balances at December 31, Year 2 and Year 3, are $18,000 and $9.000 respectively. Compute index numbers for three years and make comparison between them.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𝑰𝒏𝒅𝒆𝒙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𝒏𝒖𝒎𝒃𝒆𝒓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𝑪𝒖𝒓𝒓𝒆𝒏𝒕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𝒚𝒆𝒂𝒓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𝒃𝒂𝒍𝒂𝒏𝒄𝒆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𝑩𝒂𝒔𝒆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𝒚𝒆𝒂𝒓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/>
                              <a:cs typeface="Times New Roman" pitchFamily="18" charset="0"/>
                            </a:rPr>
                            <m:t>𝒃𝒂𝒍𝒂𝒏𝒄𝒆</m:t>
                          </m:r>
                        </m:den>
                      </m:f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/>
                          <a:cs typeface="Times New Roman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9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3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11444"/>
                <a:ext cx="8686800" cy="5241756"/>
              </a:xfrm>
              <a:blipFill rotWithShape="1">
                <a:blip r:embed="rId3"/>
                <a:stretch>
                  <a:fillRect l="-2246" t="-1860" r="-3579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53137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1475" y="159851"/>
            <a:ext cx="137160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3475" y="337803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Index-Number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120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1967" y="152400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152400"/>
            <a:ext cx="137160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914400"/>
            <a:ext cx="748336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13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Comparative financial statement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 defTabSz="139700">
              <a:buFont typeface="Wingdings" pitchFamily="2" charset="2"/>
              <a:buChar char="§"/>
              <a:defRPr/>
            </a:pP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Review consecutive balance sheets, income statements or statements of cash flows from period to period. </a:t>
            </a:r>
            <a:endParaRPr lang="en-US" sz="40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71500" indent="-571500" algn="just" defTabSz="139700">
              <a:buFont typeface="Wingdings" pitchFamily="2" charset="2"/>
              <a:buChar char="§"/>
              <a:defRPr/>
            </a:pPr>
            <a:r>
              <a:rPr lang="en-US" altLang="zh-TW" sz="40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Direction, speed, &amp; extent of a trend</a:t>
            </a:r>
          </a:p>
          <a:p>
            <a:pPr marL="571500" indent="-571500" algn="just" defTabSz="139700">
              <a:buFont typeface="Wingdings" pitchFamily="2" charset="2"/>
              <a:buChar char="§"/>
              <a:defRPr/>
            </a:pPr>
            <a:r>
              <a:rPr lang="en-US" altLang="zh-TW" sz="40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Comparing trends in related items</a:t>
            </a:r>
          </a:p>
          <a:p>
            <a:pPr marL="571500" indent="-571500" algn="just" defTabSz="139700">
              <a:buFont typeface="Wingdings" pitchFamily="2" charset="2"/>
              <a:buChar char="§"/>
              <a:defRPr/>
            </a:pPr>
            <a:r>
              <a:rPr lang="en-US" sz="4000" i="1" dirty="0">
                <a:latin typeface="Times New Roman" pitchFamily="18" charset="0"/>
                <a:cs typeface="Times New Roman" pitchFamily="18" charset="0"/>
              </a:rPr>
              <a:t>Horizontal analysis</a:t>
            </a:r>
            <a:endParaRPr lang="en-US" altLang="zh-TW" sz="40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0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4800" y="49924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Common-Size Analysis</a:t>
            </a:r>
            <a:endParaRPr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37160"/>
            <a:ext cx="350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767254"/>
            <a:ext cx="1066800" cy="9091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4" descr="L:\McGraw-Hill Projects\HOMEWORK MANAGER Finance &amp; Accounts Projects\255_Subramanyam FSA Text (Christina Lane)\Source\Subramanyam_10e Digital Image Library\ch01_digital_files\sub79433_ex01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533400"/>
            <a:ext cx="11414234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732359"/>
            <a:ext cx="41910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162502" y="580698"/>
            <a:ext cx="6743700" cy="291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39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Common-Size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014666"/>
            <a:ext cx="807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 Sources of financing – including the distribution of financing across current liabilities, noncurrent liabilities, and equity</a:t>
            </a:r>
          </a:p>
          <a:p>
            <a:pPr marL="228600" indent="-228600" algn="just">
              <a:buAutoNum type="arabicPeriod"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 Composition of assets – including amounts for individual current and noncurrent assets</a:t>
            </a:r>
          </a:p>
          <a:p>
            <a:pPr algn="just"/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*Common-size analysis of a balance sheet is often extended to examine the accounts that make up specific subgroups</a:t>
            </a:r>
          </a:p>
          <a:p>
            <a:pPr algn="just" defTabSz="139700">
              <a:defRPr/>
            </a:pPr>
            <a:endParaRPr lang="en-US" altLang="zh-TW" sz="36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4800" y="49924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Common-Size Analysis</a:t>
            </a:r>
            <a:endParaRPr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5" name="Picture 5" descr="L:\McGraw-Hill Projects\HOMEWORK MANAGER Finance &amp; Accounts Projects\255_Subramanyam FSA Text (Christina Lane)\Source\Subramanyam_10e Digital Image Library\ch01_digital_files\sub79433_ex01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59524"/>
            <a:ext cx="8686800" cy="59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838200"/>
            <a:ext cx="350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767254"/>
            <a:ext cx="1066800" cy="9091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6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610600" cy="51054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tabLst>
                <a:tab pos="2286000" algn="l"/>
              </a:tabLst>
              <a:defRPr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altLang="zh-TW" sz="36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internal makeup of financial statements</a:t>
            </a:r>
          </a:p>
          <a:p>
            <a:pPr algn="just">
              <a:tabLst>
                <a:tab pos="2286000" algn="l"/>
              </a:tabLst>
              <a:defRPr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Intercompany comparisons</a:t>
            </a:r>
          </a:p>
          <a:p>
            <a:pPr algn="just">
              <a:tabLst>
                <a:tab pos="2286000" algn="l"/>
              </a:tabLst>
              <a:defRPr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Failure to reflect the relative sizes of the companies under analysis</a:t>
            </a:r>
          </a:p>
          <a:p>
            <a:pPr algn="just">
              <a:tabLst>
                <a:tab pos="2286000" algn="l"/>
              </a:tabLst>
              <a:defRPr/>
            </a:pP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Time comparisons of a company’s common-size statements </a:t>
            </a:r>
            <a:endParaRPr lang="en-US" altLang="zh-TW" sz="36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" y="228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Common-Size Analysis</a:t>
            </a:r>
            <a:endParaRPr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Business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Business analysis is the evaluation of a company’s prospects and risks for the purpose of making 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business decisions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14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9"/>
          <p:cNvSpPr txBox="1">
            <a:spLocks noChangeArrowheads="1"/>
          </p:cNvSpPr>
          <p:nvPr/>
        </p:nvSpPr>
        <p:spPr bwMode="auto">
          <a:xfrm>
            <a:off x="457200" y="1371600"/>
            <a:ext cx="6553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7" name="Line 12"/>
          <p:cNvSpPr>
            <a:spLocks noChangeShapeType="1"/>
          </p:cNvSpPr>
          <p:nvPr/>
        </p:nvSpPr>
        <p:spPr bwMode="auto">
          <a:xfrm>
            <a:off x="4495800" y="19050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57200" y="608772"/>
            <a:ext cx="8077200" cy="6089650"/>
            <a:chOff x="76200" y="76763"/>
            <a:chExt cx="8915400" cy="66923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200" y="496941"/>
              <a:ext cx="8915400" cy="6272159"/>
              <a:chOff x="0" y="496941"/>
              <a:chExt cx="8915400" cy="6272159"/>
            </a:xfrm>
          </p:grpSpPr>
          <p:sp>
            <p:nvSpPr>
              <p:cNvPr id="16394" name="AutoShape 6"/>
              <p:cNvSpPr>
                <a:spLocks noChangeArrowheads="1"/>
              </p:cNvSpPr>
              <p:nvPr/>
            </p:nvSpPr>
            <p:spPr bwMode="auto">
              <a:xfrm>
                <a:off x="1813589" y="496941"/>
                <a:ext cx="5410200" cy="2512243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/>
                </a:pPr>
                <a:endParaRPr kumimoji="1" lang="en-IN" sz="2800"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395" name="AutoShape 7"/>
              <p:cNvSpPr>
                <a:spLocks noChangeArrowheads="1"/>
              </p:cNvSpPr>
              <p:nvPr/>
            </p:nvSpPr>
            <p:spPr bwMode="auto">
              <a:xfrm>
                <a:off x="6172200" y="3429000"/>
                <a:ext cx="2743200" cy="2057400"/>
              </a:xfrm>
              <a:prstGeom prst="triangle">
                <a:avLst>
                  <a:gd name="adj" fmla="val 48611"/>
                </a:avLst>
              </a:prstGeom>
              <a:solidFill>
                <a:srgbClr val="007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Prospective</a:t>
                </a:r>
              </a:p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Analysis</a:t>
                </a:r>
                <a:endParaRPr lang="en-US" altLang="zh-TW" sz="2000" dirty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6396" name="AutoShape 8"/>
              <p:cNvSpPr>
                <a:spLocks noChangeArrowheads="1"/>
              </p:cNvSpPr>
              <p:nvPr/>
            </p:nvSpPr>
            <p:spPr bwMode="auto">
              <a:xfrm>
                <a:off x="0" y="3581400"/>
                <a:ext cx="2590800" cy="1981200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Accounting</a:t>
                </a:r>
              </a:p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Analysis</a:t>
                </a:r>
                <a:endParaRPr lang="en-US" altLang="zh-TW" sz="2000" dirty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6397" name="Rectangle 11"/>
              <p:cNvSpPr>
                <a:spLocks noChangeArrowheads="1"/>
              </p:cNvSpPr>
              <p:nvPr/>
            </p:nvSpPr>
            <p:spPr bwMode="auto">
              <a:xfrm>
                <a:off x="4038600" y="1066359"/>
                <a:ext cx="990600" cy="1373407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Business</a:t>
                </a:r>
              </a:p>
              <a:p>
                <a:pPr algn="ctr" eaLnBrk="0" hangingPunct="0">
                  <a:defRPr/>
                </a:pPr>
                <a:r>
                  <a:rPr lang="en-US" altLang="zh-TW" sz="2000" b="1" dirty="0">
                    <a:solidFill>
                      <a:schemeClr val="bg1"/>
                    </a:solidFill>
                    <a:ea typeface="新細明體" pitchFamily="18" charset="-120"/>
                  </a:rPr>
                  <a:t>Environment &amp;</a:t>
                </a:r>
              </a:p>
              <a:p>
                <a:pPr algn="ctr" eaLnBrk="0" hangingPunct="0">
                  <a:defRPr/>
                </a:pPr>
                <a:r>
                  <a:rPr lang="en-US" altLang="zh-TW" sz="2000" b="1" u="sng" dirty="0">
                    <a:solidFill>
                      <a:schemeClr val="bg1"/>
                    </a:solidFill>
                    <a:ea typeface="新細明體" pitchFamily="18" charset="-120"/>
                  </a:rPr>
                  <a:t>Strategy Analysis</a:t>
                </a:r>
                <a:endParaRPr lang="en-US" altLang="zh-TW" sz="2000" u="sng" dirty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6406" name="AutoShape 25"/>
              <p:cNvSpPr>
                <a:spLocks noChangeArrowheads="1"/>
              </p:cNvSpPr>
              <p:nvPr/>
            </p:nvSpPr>
            <p:spPr bwMode="auto">
              <a:xfrm>
                <a:off x="6858000" y="6388100"/>
                <a:ext cx="20574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TW" b="1">
                    <a:solidFill>
                      <a:schemeClr val="bg1"/>
                    </a:solidFill>
                    <a:ea typeface="新細明體" pitchFamily="18" charset="-120"/>
                  </a:rPr>
                  <a:t>Intrinsic Value</a:t>
                </a:r>
                <a:endParaRPr lang="en-US" altLang="zh-TW" sz="160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6407" name="Line 30"/>
              <p:cNvSpPr>
                <a:spLocks noChangeShapeType="1"/>
              </p:cNvSpPr>
              <p:nvPr/>
            </p:nvSpPr>
            <p:spPr bwMode="auto">
              <a:xfrm flipH="1">
                <a:off x="7925385" y="5486810"/>
                <a:ext cx="0" cy="914177"/>
              </a:xfrm>
              <a:prstGeom prst="line">
                <a:avLst/>
              </a:prstGeom>
              <a:ln>
                <a:solidFill>
                  <a:srgbClr val="00B0F0"/>
                </a:solidFill>
                <a:headEnd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ln>
                    <a:solidFill>
                      <a:srgbClr val="5F93C3"/>
                    </a:solidFill>
                  </a:ln>
                </a:endParaRPr>
              </a:p>
            </p:txBody>
          </p:sp>
          <p:sp>
            <p:nvSpPr>
              <p:cNvPr id="16410" name="AutoShape 34"/>
              <p:cNvSpPr>
                <a:spLocks noChangeArrowheads="1"/>
              </p:cNvSpPr>
              <p:nvPr/>
            </p:nvSpPr>
            <p:spPr bwMode="auto">
              <a:xfrm>
                <a:off x="1981200" y="3962400"/>
                <a:ext cx="1371600" cy="381000"/>
              </a:xfrm>
              <a:prstGeom prst="rightArrow">
                <a:avLst>
                  <a:gd name="adj1" fmla="val 50000"/>
                  <a:gd name="adj2" fmla="val 90000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/>
                </a:pPr>
                <a:endParaRPr kumimoji="1" lang="en-IN" sz="2800"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411" name="AutoShape 37"/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371600" cy="381000"/>
              </a:xfrm>
              <a:prstGeom prst="rightArrow">
                <a:avLst>
                  <a:gd name="adj1" fmla="val 50000"/>
                  <a:gd name="adj2" fmla="val 90000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/>
                </a:pPr>
                <a:endParaRPr kumimoji="1" lang="en-IN" sz="2800"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412" name="AutoShape 39"/>
              <p:cNvSpPr>
                <a:spLocks noChangeArrowheads="1"/>
              </p:cNvSpPr>
              <p:nvPr/>
            </p:nvSpPr>
            <p:spPr bwMode="auto">
              <a:xfrm rot="8100000">
                <a:off x="1557338" y="3279775"/>
                <a:ext cx="990600" cy="533400"/>
              </a:xfrm>
              <a:prstGeom prst="rightArrow">
                <a:avLst>
                  <a:gd name="adj1" fmla="val 50000"/>
                  <a:gd name="adj2" fmla="val 46429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/>
                </a:pPr>
                <a:endParaRPr kumimoji="1" lang="en-IN" sz="2800"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413" name="AutoShape 40"/>
              <p:cNvSpPr>
                <a:spLocks noChangeArrowheads="1"/>
              </p:cNvSpPr>
              <p:nvPr/>
            </p:nvSpPr>
            <p:spPr bwMode="auto">
              <a:xfrm rot="2700000">
                <a:off x="6248400" y="3276600"/>
                <a:ext cx="990600" cy="533400"/>
              </a:xfrm>
              <a:prstGeom prst="rightArrow">
                <a:avLst>
                  <a:gd name="adj1" fmla="val 50000"/>
                  <a:gd name="adj2" fmla="val 46429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Char char="z"/>
                  <a:defRPr/>
                </a:pPr>
                <a:endParaRPr kumimoji="1" lang="en-IN" sz="2800">
                  <a:latin typeface="Tahoma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28" name="Flowchart: Sequential Access Storage 27"/>
            <p:cNvSpPr/>
            <p:nvPr/>
          </p:nvSpPr>
          <p:spPr bwMode="auto">
            <a:xfrm>
              <a:off x="151547" y="76763"/>
              <a:ext cx="3625385" cy="760651"/>
            </a:xfrm>
            <a:prstGeom prst="flowChartMagneticTap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rgbClr val="336699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None/>
                <a:defRPr/>
              </a:pPr>
              <a:r>
                <a:rPr kumimoji="1" lang="en-US" sz="1400" b="1" dirty="0">
                  <a:solidFill>
                    <a:schemeClr val="tx1"/>
                  </a:solidFill>
                </a:rPr>
                <a:t>Component Processes of Business Analysis</a:t>
              </a:r>
              <a:endParaRPr kumimoji="1" lang="en-IN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3233198" y="3693787"/>
            <a:ext cx="2347221" cy="190678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chemeClr val="bg1"/>
                </a:solidFill>
                <a:ea typeface="新細明體" pitchFamily="18" charset="-120"/>
              </a:rPr>
              <a:t>Financial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chemeClr val="bg1"/>
                </a:solidFill>
                <a:ea typeface="新細明體" pitchFamily="18" charset="-120"/>
              </a:rPr>
              <a:t> Analysis</a:t>
            </a:r>
            <a:endParaRPr lang="en-US" altLang="zh-TW" sz="2000" dirty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7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9"/>
          <p:cNvSpPr txBox="1">
            <a:spLocks noChangeArrowheads="1"/>
          </p:cNvSpPr>
          <p:nvPr/>
        </p:nvSpPr>
        <p:spPr bwMode="auto">
          <a:xfrm>
            <a:off x="457200" y="1371600"/>
            <a:ext cx="6553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77077" y="1164537"/>
            <a:ext cx="8077200" cy="1941457"/>
            <a:chOff x="0" y="3429000"/>
            <a:chExt cx="8915400" cy="2133600"/>
          </a:xfrm>
        </p:grpSpPr>
        <p:sp>
          <p:nvSpPr>
            <p:cNvPr id="16395" name="AutoShape 7"/>
            <p:cNvSpPr>
              <a:spLocks noChangeArrowheads="1"/>
            </p:cNvSpPr>
            <p:nvPr/>
          </p:nvSpPr>
          <p:spPr bwMode="auto">
            <a:xfrm>
              <a:off x="6172200" y="3429000"/>
              <a:ext cx="2743200" cy="2057400"/>
            </a:xfrm>
            <a:prstGeom prst="triangle">
              <a:avLst>
                <a:gd name="adj" fmla="val 48611"/>
              </a:avLst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 dirty="0">
                  <a:solidFill>
                    <a:schemeClr val="bg1"/>
                  </a:solidFill>
                  <a:ea typeface="新細明體" pitchFamily="18" charset="-120"/>
                </a:rPr>
                <a:t>Prospective</a:t>
              </a:r>
            </a:p>
            <a:p>
              <a:pPr algn="ctr" eaLnBrk="0" hangingPunct="0">
                <a:defRPr/>
              </a:pPr>
              <a:r>
                <a:rPr lang="en-US" altLang="zh-TW" sz="2000" b="1" dirty="0">
                  <a:solidFill>
                    <a:schemeClr val="bg1"/>
                  </a:solidFill>
                  <a:ea typeface="新細明體" pitchFamily="18" charset="-120"/>
                </a:rPr>
                <a:t>Analysis</a:t>
              </a:r>
              <a:endParaRPr lang="en-US" altLang="zh-TW" sz="2000" dirty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396" name="AutoShape 8"/>
            <p:cNvSpPr>
              <a:spLocks noChangeArrowheads="1"/>
            </p:cNvSpPr>
            <p:nvPr/>
          </p:nvSpPr>
          <p:spPr bwMode="auto">
            <a:xfrm>
              <a:off x="0" y="3581400"/>
              <a:ext cx="2590800" cy="1981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000" b="1" dirty="0">
                  <a:solidFill>
                    <a:schemeClr val="bg1"/>
                  </a:solidFill>
                  <a:ea typeface="新細明體" pitchFamily="18" charset="-120"/>
                </a:rPr>
                <a:t>Accounting</a:t>
              </a:r>
            </a:p>
            <a:p>
              <a:pPr algn="ctr" eaLnBrk="0" hangingPunct="0">
                <a:defRPr/>
              </a:pPr>
              <a:r>
                <a:rPr lang="en-US" altLang="zh-TW" sz="2000" b="1" dirty="0">
                  <a:solidFill>
                    <a:schemeClr val="bg1"/>
                  </a:solidFill>
                  <a:ea typeface="新細明體" pitchFamily="18" charset="-120"/>
                </a:rPr>
                <a:t>Analysis</a:t>
              </a:r>
              <a:endParaRPr lang="en-US" altLang="zh-TW" sz="2000" dirty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410" name="AutoShape 34"/>
            <p:cNvSpPr>
              <a:spLocks noChangeArrowheads="1"/>
            </p:cNvSpPr>
            <p:nvPr/>
          </p:nvSpPr>
          <p:spPr bwMode="auto">
            <a:xfrm>
              <a:off x="1981200" y="39624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16411" name="AutoShape 37"/>
            <p:cNvSpPr>
              <a:spLocks noChangeArrowheads="1"/>
            </p:cNvSpPr>
            <p:nvPr/>
          </p:nvSpPr>
          <p:spPr bwMode="auto">
            <a:xfrm>
              <a:off x="5486400" y="38862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/>
              </a:pPr>
              <a:endParaRPr kumimoji="1" lang="en-IN" sz="2800">
                <a:latin typeface="Tahoma" pitchFamily="34" charset="0"/>
                <a:ea typeface="新細明體" pitchFamily="18" charset="-120"/>
              </a:endParaRPr>
            </a:p>
          </p:txBody>
        </p:sp>
      </p:grp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3233197" y="1079503"/>
            <a:ext cx="2347221" cy="190678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chemeClr val="bg1"/>
                </a:solidFill>
                <a:ea typeface="新細明體" pitchFamily="18" charset="-120"/>
              </a:rPr>
              <a:t>Financial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chemeClr val="bg1"/>
                </a:solidFill>
                <a:ea typeface="新細明體" pitchFamily="18" charset="-120"/>
              </a:rPr>
              <a:t> Analysis</a:t>
            </a:r>
            <a:endParaRPr lang="en-US" altLang="zh-TW" sz="20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09600" y="1905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en-US" altLang="zh-TW" sz="4400" b="1" dirty="0">
                <a:latin typeface="+mj-lt"/>
                <a:ea typeface="新細明體" pitchFamily="18" charset="-120"/>
              </a:rPr>
              <a:t>Financial Statement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077" y="3105995"/>
            <a:ext cx="8229600" cy="30201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Accounting analysis is a process of evaluating the extent to which a company’s accounting reflects economic reality.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Financial analysis is the use of financial statements to analyze a company’s financial position and performance, and to assess future financial performance.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Prospective is the forecasting future payoffs</a:t>
            </a:r>
          </a:p>
        </p:txBody>
      </p:sp>
    </p:spTree>
    <p:extLst>
      <p:ext uri="{BB962C8B-B14F-4D97-AF65-F5344CB8AC3E}">
        <p14:creationId xmlns:p14="http://schemas.microsoft.com/office/powerpoint/2010/main" val="376638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62000" y="1752600"/>
            <a:ext cx="7620000" cy="3200400"/>
            <a:chOff x="685800" y="1295400"/>
            <a:chExt cx="7620000" cy="3200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533" name="Rectangle 3"/>
            <p:cNvSpPr>
              <a:spLocks noChangeArrowheads="1"/>
            </p:cNvSpPr>
            <p:nvPr/>
          </p:nvSpPr>
          <p:spPr bwMode="auto">
            <a:xfrm>
              <a:off x="3352800" y="1295400"/>
              <a:ext cx="2209800" cy="10668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Planning</a:t>
              </a:r>
            </a:p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Activities</a:t>
              </a:r>
              <a:endParaRPr lang="en-US" altLang="zh-TW"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685800" y="1752600"/>
              <a:ext cx="2209800" cy="10668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Investing</a:t>
              </a:r>
            </a:p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Activities</a:t>
              </a:r>
              <a:endParaRPr lang="en-US" altLang="zh-TW"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6096000" y="1676400"/>
              <a:ext cx="2209800" cy="10668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Financial</a:t>
              </a:r>
            </a:p>
            <a:p>
              <a:pPr algn="ctr" eaLnBrk="0" hangingPunct="0">
                <a:defRPr/>
              </a:pPr>
              <a:r>
                <a:rPr lang="en-US" altLang="zh-TW" sz="2800" b="1">
                  <a:solidFill>
                    <a:schemeClr val="bg1"/>
                  </a:solidFill>
                  <a:ea typeface="新細明體" pitchFamily="18" charset="-120"/>
                </a:rPr>
                <a:t>Activities</a:t>
              </a:r>
              <a:endParaRPr lang="en-US" altLang="zh-TW" sz="24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685800" y="1676400"/>
              <a:ext cx="7620000" cy="2819400"/>
              <a:chOff x="685800" y="1676400"/>
              <a:chExt cx="7620000" cy="2819400"/>
            </a:xfrm>
          </p:grpSpPr>
          <p:sp>
            <p:nvSpPr>
              <p:cNvPr id="22537" name="Line 6"/>
              <p:cNvSpPr>
                <a:spLocks noChangeShapeType="1"/>
              </p:cNvSpPr>
              <p:nvPr/>
            </p:nvSpPr>
            <p:spPr bwMode="auto">
              <a:xfrm>
                <a:off x="685800" y="2819400"/>
                <a:ext cx="3810000" cy="16764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8" name="Line 7"/>
              <p:cNvSpPr>
                <a:spLocks noChangeShapeType="1"/>
              </p:cNvSpPr>
              <p:nvPr/>
            </p:nvSpPr>
            <p:spPr bwMode="auto">
              <a:xfrm>
                <a:off x="2895600" y="2819400"/>
                <a:ext cx="1600200" cy="16764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9" name="Line 8"/>
              <p:cNvSpPr>
                <a:spLocks noChangeShapeType="1"/>
              </p:cNvSpPr>
              <p:nvPr/>
            </p:nvSpPr>
            <p:spPr bwMode="auto">
              <a:xfrm>
                <a:off x="1371600" y="2819400"/>
                <a:ext cx="3124200" cy="16764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0" name="Line 9"/>
              <p:cNvSpPr>
                <a:spLocks noChangeShapeType="1"/>
              </p:cNvSpPr>
              <p:nvPr/>
            </p:nvSpPr>
            <p:spPr bwMode="auto">
              <a:xfrm>
                <a:off x="2895600" y="1752600"/>
                <a:ext cx="1600200" cy="27432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1" name="Line 10"/>
              <p:cNvSpPr>
                <a:spLocks noChangeShapeType="1"/>
              </p:cNvSpPr>
              <p:nvPr/>
            </p:nvSpPr>
            <p:spPr bwMode="auto">
              <a:xfrm>
                <a:off x="3352800" y="2362200"/>
                <a:ext cx="1219200" cy="2133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2" name="Line 11"/>
              <p:cNvSpPr>
                <a:spLocks noChangeShapeType="1"/>
              </p:cNvSpPr>
              <p:nvPr/>
            </p:nvSpPr>
            <p:spPr bwMode="auto">
              <a:xfrm>
                <a:off x="3810000" y="2362200"/>
                <a:ext cx="762000" cy="2133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3" name="Line 12"/>
              <p:cNvSpPr>
                <a:spLocks noChangeShapeType="1"/>
              </p:cNvSpPr>
              <p:nvPr/>
            </p:nvSpPr>
            <p:spPr bwMode="auto">
              <a:xfrm flipH="1">
                <a:off x="4572000" y="2362200"/>
                <a:ext cx="990600" cy="2133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4" name="Line 13"/>
              <p:cNvSpPr>
                <a:spLocks noChangeShapeType="1"/>
              </p:cNvSpPr>
              <p:nvPr/>
            </p:nvSpPr>
            <p:spPr bwMode="auto">
              <a:xfrm flipH="1">
                <a:off x="4572000" y="2362200"/>
                <a:ext cx="685800" cy="2133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5" name="Line 14"/>
              <p:cNvSpPr>
                <a:spLocks noChangeShapeType="1"/>
              </p:cNvSpPr>
              <p:nvPr/>
            </p:nvSpPr>
            <p:spPr bwMode="auto">
              <a:xfrm flipH="1">
                <a:off x="4648200" y="1676400"/>
                <a:ext cx="1447800" cy="28194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" name="Line 15"/>
              <p:cNvSpPr>
                <a:spLocks noChangeShapeType="1"/>
              </p:cNvSpPr>
              <p:nvPr/>
            </p:nvSpPr>
            <p:spPr bwMode="auto">
              <a:xfrm flipH="1">
                <a:off x="4648200" y="2743200"/>
                <a:ext cx="1447800" cy="1752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7" name="Line 16"/>
              <p:cNvSpPr>
                <a:spLocks noChangeShapeType="1"/>
              </p:cNvSpPr>
              <p:nvPr/>
            </p:nvSpPr>
            <p:spPr bwMode="auto">
              <a:xfrm flipH="1">
                <a:off x="4572000" y="2743200"/>
                <a:ext cx="2590800" cy="1752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48" name="Line 17"/>
              <p:cNvSpPr>
                <a:spLocks noChangeShapeType="1"/>
              </p:cNvSpPr>
              <p:nvPr/>
            </p:nvSpPr>
            <p:spPr bwMode="auto">
              <a:xfrm flipH="1">
                <a:off x="4648200" y="2743200"/>
                <a:ext cx="3657600" cy="175260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2531" name="Rectangle 18"/>
          <p:cNvSpPr>
            <a:spLocks noChangeArrowheads="1"/>
          </p:cNvSpPr>
          <p:nvPr/>
        </p:nvSpPr>
        <p:spPr bwMode="auto">
          <a:xfrm>
            <a:off x="1066800" y="5257800"/>
            <a:ext cx="7086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 eaLnBrk="0" hangingPunct="0">
              <a:lnSpc>
                <a:spcPct val="95000"/>
              </a:lnSpc>
              <a:tabLst>
                <a:tab pos="285750" algn="l"/>
                <a:tab pos="1314450" algn="l"/>
              </a:tabLst>
              <a:defRPr/>
            </a:pPr>
            <a:r>
              <a:rPr lang="en-US" altLang="zh-TW" sz="29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Activities</a:t>
            </a:r>
            <a:endParaRPr lang="en-US" altLang="zh-TW" sz="30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ctr" eaLnBrk="0" hangingPunct="0">
              <a:lnSpc>
                <a:spcPct val="95000"/>
              </a:lnSpc>
              <a:tabLst>
                <a:tab pos="285750" algn="l"/>
                <a:tab pos="1314450" algn="l"/>
              </a:tabLst>
              <a:defRPr/>
            </a:pPr>
            <a:r>
              <a:rPr lang="en-US" altLang="zh-TW" sz="2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Revenues and expenses from providing</a:t>
            </a:r>
          </a:p>
          <a:p>
            <a:pPr algn="ctr" eaLnBrk="0" hangingPunct="0">
              <a:tabLst>
                <a:tab pos="285750" algn="l"/>
                <a:tab pos="1314450" algn="l"/>
              </a:tabLst>
              <a:defRPr/>
            </a:pPr>
            <a:r>
              <a:rPr lang="en-US" altLang="zh-TW" sz="2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goods and services</a:t>
            </a: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6096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en-US" altLang="zh-TW" sz="44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Business Activities</a:t>
            </a:r>
          </a:p>
        </p:txBody>
      </p:sp>
    </p:spTree>
    <p:extLst>
      <p:ext uri="{BB962C8B-B14F-4D97-AF65-F5344CB8AC3E}">
        <p14:creationId xmlns:p14="http://schemas.microsoft.com/office/powerpoint/2010/main" val="9794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9436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altLang="zh-TW" sz="3600" b="1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Planning activities</a:t>
            </a:r>
            <a:r>
              <a:rPr lang="en-US" altLang="zh-TW" sz="36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</a:t>
            </a:r>
          </a:p>
          <a:p>
            <a:pPr marL="457200" indent="-457200" algn="just">
              <a:defRPr/>
            </a:pPr>
            <a:r>
              <a:rPr lang="en-US" altLang="zh-TW" sz="36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Business plan</a:t>
            </a:r>
          </a:p>
          <a:p>
            <a:pPr marL="457200" indent="-457200" algn="just">
              <a:defRPr/>
            </a:pPr>
            <a:r>
              <a:rPr lang="en-US" altLang="zh-TW" sz="36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Information on company objectives and tactics, market demands, competitive analysis, sales strategies (pricing, promotion and distribution), management performance and financial projection</a:t>
            </a:r>
            <a:r>
              <a:rPr lang="en-US" sz="3600" dirty="0"/>
              <a:t>. </a:t>
            </a:r>
          </a:p>
          <a:p>
            <a:pPr marL="457200" indent="-457200" algn="just">
              <a:defRPr/>
            </a:pPr>
            <a:r>
              <a:rPr lang="en-US" altLang="zh-TW" sz="36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Differentiate business analysis from financial statements analysis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20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4400" b="1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Financing activities </a:t>
            </a:r>
            <a:r>
              <a:rPr lang="en-US" altLang="zh-TW" sz="440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refer to methods that companies use to raise the money to pay for the company’s needs. 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Investing activities refer to a company’s acquisition and maintenance of investment for purposes of selling products and providing services, and for the purpose of investing excess cash.</a:t>
            </a: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Operating assets vs. financial assets</a:t>
            </a:r>
          </a:p>
        </p:txBody>
      </p:sp>
    </p:spTree>
    <p:extLst>
      <p:ext uri="{BB962C8B-B14F-4D97-AF65-F5344CB8AC3E}">
        <p14:creationId xmlns:p14="http://schemas.microsoft.com/office/powerpoint/2010/main" val="12632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960</Words>
  <Application>Microsoft Office PowerPoint</Application>
  <PresentationFormat>On-screen Show (4:3)</PresentationFormat>
  <Paragraphs>158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新細明體</vt:lpstr>
      <vt:lpstr>Arial</vt:lpstr>
      <vt:lpstr>Book Antiqua</vt:lpstr>
      <vt:lpstr>Calibri</vt:lpstr>
      <vt:lpstr>Cambria Math</vt:lpstr>
      <vt:lpstr>Monotype Sorts</vt:lpstr>
      <vt:lpstr>Tahoma</vt:lpstr>
      <vt:lpstr>Times New Roman</vt:lpstr>
      <vt:lpstr>Wingdings</vt:lpstr>
      <vt:lpstr>Office Theme</vt:lpstr>
      <vt:lpstr>Clip</vt:lpstr>
      <vt:lpstr>CHAPTER ONE   INTRODUCTION TO FINANCIAL STATEMENT ANALYSIS</vt:lpstr>
      <vt:lpstr> What is financial statement analysis?</vt:lpstr>
      <vt:lpstr>Business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Investing Activities</vt:lpstr>
      <vt:lpstr>Operating Activities</vt:lpstr>
      <vt:lpstr>Financial Statements Reflect Business Activities</vt:lpstr>
      <vt:lpstr>PowerPoint Presentation</vt:lpstr>
      <vt:lpstr>PowerPoint Presentation</vt:lpstr>
      <vt:lpstr>PowerPoint Presentation</vt:lpstr>
      <vt:lpstr>Links between financial statements</vt:lpstr>
      <vt:lpstr>Additional Information (Beyond Financial Statements)</vt:lpstr>
      <vt:lpstr>Additional Information (Beyond Financial Statements)</vt:lpstr>
      <vt:lpstr>Analysis Tools</vt:lpstr>
      <vt:lpstr>Comparative analysis</vt:lpstr>
      <vt:lpstr>Year-to-Year Change Analysis</vt:lpstr>
      <vt:lpstr> Why do analysts usually compute both changes in absolute dollar amounts and percentages?</vt:lpstr>
      <vt:lpstr>PowerPoint Presentation</vt:lpstr>
      <vt:lpstr>Index-Number Trend Analysis</vt:lpstr>
      <vt:lpstr>PowerPoint Presentation</vt:lpstr>
      <vt:lpstr>Comparative financial statement analysis</vt:lpstr>
      <vt:lpstr>PowerPoint Presentation</vt:lpstr>
      <vt:lpstr>Common-Size Analysis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Trần Trung Chiến</cp:lastModifiedBy>
  <cp:revision>180</cp:revision>
  <dcterms:created xsi:type="dcterms:W3CDTF">2013-12-15T07:37:00Z</dcterms:created>
  <dcterms:modified xsi:type="dcterms:W3CDTF">2024-01-12T02:03:28Z</dcterms:modified>
</cp:coreProperties>
</file>