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93" r:id="rId2"/>
    <p:sldId id="294" r:id="rId3"/>
    <p:sldId id="297" r:id="rId4"/>
    <p:sldId id="273" r:id="rId5"/>
    <p:sldId id="283" r:id="rId6"/>
    <p:sldId id="284" r:id="rId7"/>
    <p:sldId id="276" r:id="rId8"/>
    <p:sldId id="277" r:id="rId9"/>
    <p:sldId id="298" r:id="rId10"/>
    <p:sldId id="292" r:id="rId11"/>
    <p:sldId id="290" r:id="rId12"/>
    <p:sldId id="257" r:id="rId13"/>
    <p:sldId id="266" r:id="rId14"/>
    <p:sldId id="267" r:id="rId15"/>
    <p:sldId id="299" r:id="rId16"/>
    <p:sldId id="268" r:id="rId17"/>
    <p:sldId id="269" r:id="rId18"/>
    <p:sldId id="303" r:id="rId19"/>
    <p:sldId id="300" r:id="rId20"/>
    <p:sldId id="301" r:id="rId21"/>
    <p:sldId id="302" r:id="rId22"/>
    <p:sldId id="270" r:id="rId23"/>
    <p:sldId id="27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3025" autoAdjust="0"/>
  </p:normalViewPr>
  <p:slideViewPr>
    <p:cSldViewPr>
      <p:cViewPr>
        <p:scale>
          <a:sx n="40" d="100"/>
          <a:sy n="40" d="100"/>
        </p:scale>
        <p:origin x="-1296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BD3C2-8CDA-4D29-837E-CD5C1214EE89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737AA-3E49-4C7C-8E9F-551FB33C4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78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18B2D-6B36-48A0-99A6-6754006DEB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70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en-US" sz="1200" baseline="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5FFE4D-8832-4017-8ADB-30DD602F4FC8}" type="slidenum">
              <a:rPr lang="zh-TW" altLang="en-US" smtClean="0"/>
              <a:pPr eaLnBrk="1" hangingPunct="1"/>
              <a:t>10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Tx/>
              <a:buNone/>
              <a:defRPr/>
            </a:pPr>
            <a:endParaRPr lang="en-IN" dirty="0" smtClean="0">
              <a:latin typeface="Arial" charset="0"/>
              <a:cs typeface="Arial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5FFE4D-8832-4017-8ADB-30DD602F4FC8}" type="slidenum">
              <a:rPr lang="zh-TW" altLang="en-US" smtClean="0"/>
              <a:pPr eaLnBrk="1" hangingPunct="1"/>
              <a:t>11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8925" indent="-288925" algn="just">
              <a:spcBef>
                <a:spcPct val="20000"/>
              </a:spcBef>
              <a:buClr>
                <a:srgbClr val="41709F"/>
              </a:buClr>
              <a:buSzPct val="70000"/>
              <a:buFont typeface="Courier New" pitchFamily="49" charset="0"/>
              <a:buChar char="o"/>
              <a:tabLst>
                <a:tab pos="1485900" algn="l"/>
              </a:tabLst>
              <a:defRPr/>
            </a:pPr>
            <a:endParaRPr kumimoji="1" lang="en-US" altLang="zh-TW" sz="12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3A87185-D709-412C-9EE1-BF3B546D9EB1}" type="slidenum">
              <a:rPr lang="zh-TW" altLang="en-US" smtClean="0"/>
              <a:pPr eaLnBrk="1" hangingPunct="1"/>
              <a:t>12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just">
              <a:spcBef>
                <a:spcPct val="20000"/>
              </a:spcBef>
              <a:buClr>
                <a:srgbClr val="41709F"/>
              </a:buClr>
              <a:buSzPct val="70000"/>
              <a:buFont typeface="Courier New" pitchFamily="49" charset="0"/>
              <a:buNone/>
              <a:tabLst>
                <a:tab pos="1485900" algn="l"/>
              </a:tabLst>
              <a:defRPr/>
            </a:pPr>
            <a:endParaRPr kumimoji="1" lang="en-US" altLang="zh-TW" sz="12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3A87185-D709-412C-9EE1-BF3B546D9EB1}" type="slidenum">
              <a:rPr lang="zh-TW" altLang="en-US" smtClean="0"/>
              <a:pPr eaLnBrk="1" hangingPunct="1"/>
              <a:t>13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8925" indent="-288925" algn="just">
              <a:spcBef>
                <a:spcPct val="20000"/>
              </a:spcBef>
              <a:buClr>
                <a:srgbClr val="41709F"/>
              </a:buClr>
              <a:buSzPct val="70000"/>
              <a:buFont typeface="Courier New" pitchFamily="49" charset="0"/>
              <a:buChar char="o"/>
              <a:tabLst>
                <a:tab pos="1485900" algn="l"/>
              </a:tabLst>
              <a:defRPr/>
            </a:pPr>
            <a:endParaRPr kumimoji="1" lang="en-US" altLang="zh-TW" sz="12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3A87185-D709-412C-9EE1-BF3B546D9EB1}" type="slidenum">
              <a:rPr lang="zh-TW" altLang="en-US" smtClean="0"/>
              <a:pPr eaLnBrk="1" hangingPunct="1"/>
              <a:t>14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8925" indent="-288925" algn="just">
              <a:spcBef>
                <a:spcPct val="20000"/>
              </a:spcBef>
              <a:buClr>
                <a:srgbClr val="41709F"/>
              </a:buClr>
              <a:buSzPct val="70000"/>
              <a:buFont typeface="Courier New" pitchFamily="49" charset="0"/>
              <a:buChar char="o"/>
              <a:tabLst>
                <a:tab pos="1485900" algn="l"/>
              </a:tabLst>
              <a:defRPr/>
            </a:pPr>
            <a:endParaRPr kumimoji="1" lang="en-US" altLang="zh-TW" sz="12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3A87185-D709-412C-9EE1-BF3B546D9EB1}" type="slidenum">
              <a:rPr lang="zh-TW" altLang="en-US" smtClean="0"/>
              <a:pPr eaLnBrk="1" hangingPunct="1"/>
              <a:t>15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8925" indent="-288925" algn="just">
              <a:spcBef>
                <a:spcPct val="20000"/>
              </a:spcBef>
              <a:buClr>
                <a:srgbClr val="41709F"/>
              </a:buClr>
              <a:buSzPct val="70000"/>
              <a:buFont typeface="Courier New" pitchFamily="49" charset="0"/>
              <a:buChar char="o"/>
              <a:tabLst>
                <a:tab pos="1485900" algn="l"/>
              </a:tabLst>
              <a:defRPr/>
            </a:pPr>
            <a:endParaRPr kumimoji="1" lang="en-US" altLang="zh-TW" sz="12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3A87185-D709-412C-9EE1-BF3B546D9EB1}" type="slidenum">
              <a:rPr lang="zh-TW" altLang="en-US" smtClean="0"/>
              <a:pPr eaLnBrk="1" hangingPunct="1"/>
              <a:t>16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  <a:tabLst>
                <a:tab pos="1774825" algn="l"/>
              </a:tabLst>
              <a:defRPr/>
            </a:pPr>
            <a:endParaRPr kumimoji="1" lang="en-US" altLang="zh-TW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3A87185-D709-412C-9EE1-BF3B546D9EB1}" type="slidenum">
              <a:rPr lang="zh-TW" altLang="en-US" smtClean="0"/>
              <a:pPr eaLnBrk="1" hangingPunct="1"/>
              <a:t>17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lvl="1" indent="0">
              <a:spcBef>
                <a:spcPct val="20000"/>
              </a:spcBef>
              <a:buSzPct val="70000"/>
              <a:buFont typeface="+mj-lt"/>
              <a:buNone/>
              <a:tabLst>
                <a:tab pos="1774825" algn="l"/>
              </a:tabLst>
              <a:defRPr/>
            </a:pPr>
            <a:endParaRPr kumimoji="1" lang="en-US" altLang="zh-TW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3A87185-D709-412C-9EE1-BF3B546D9EB1}" type="slidenum">
              <a:rPr lang="zh-TW" altLang="en-US" smtClean="0"/>
              <a:pPr eaLnBrk="1" hangingPunct="1"/>
              <a:t>18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lvl="1" indent="0">
              <a:spcBef>
                <a:spcPct val="20000"/>
              </a:spcBef>
              <a:buSzPct val="70000"/>
              <a:buFont typeface="+mj-lt"/>
              <a:buNone/>
              <a:tabLst>
                <a:tab pos="1774825" algn="l"/>
              </a:tabLst>
              <a:defRPr/>
            </a:pPr>
            <a:endParaRPr kumimoji="1" lang="en-US" altLang="zh-TW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3A87185-D709-412C-9EE1-BF3B546D9EB1}" type="slidenum">
              <a:rPr lang="zh-TW" altLang="en-US" smtClean="0"/>
              <a:pPr eaLnBrk="1" hangingPunct="1"/>
              <a:t>19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18B2D-6B36-48A0-99A6-6754006DEB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700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lvl="1" indent="0">
              <a:spcBef>
                <a:spcPct val="20000"/>
              </a:spcBef>
              <a:buSzPct val="70000"/>
              <a:buFont typeface="+mj-lt"/>
              <a:buNone/>
              <a:tabLst>
                <a:tab pos="1774825" algn="l"/>
              </a:tabLst>
              <a:defRPr/>
            </a:pPr>
            <a:endParaRPr kumimoji="1" lang="en-US" altLang="zh-TW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3A87185-D709-412C-9EE1-BF3B546D9EB1}" type="slidenum">
              <a:rPr lang="zh-TW" altLang="en-US" smtClean="0"/>
              <a:pPr eaLnBrk="1" hangingPunct="1"/>
              <a:t>20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  <a:tabLst>
                <a:tab pos="1774825" algn="l"/>
              </a:tabLst>
              <a:defRPr/>
            </a:pPr>
            <a:endParaRPr kumimoji="1" lang="en-US" altLang="zh-TW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3A87185-D709-412C-9EE1-BF3B546D9EB1}" type="slidenum">
              <a:rPr lang="zh-TW" altLang="en-US" smtClean="0"/>
              <a:pPr eaLnBrk="1" hangingPunct="1"/>
              <a:t>21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  <a:tabLst>
                <a:tab pos="1774825" algn="l"/>
              </a:tabLst>
              <a:defRPr/>
            </a:pPr>
            <a:endParaRPr kumimoji="1" lang="en-US" altLang="zh-TW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3A87185-D709-412C-9EE1-BF3B546D9EB1}" type="slidenum">
              <a:rPr lang="zh-TW" altLang="en-US" smtClean="0"/>
              <a:pPr eaLnBrk="1" hangingPunct="1"/>
              <a:t>22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  <a:tabLst>
                <a:tab pos="1774825" algn="l"/>
              </a:tabLst>
              <a:defRPr/>
            </a:pPr>
            <a:endParaRPr kumimoji="1" lang="en-US" altLang="zh-TW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3A87185-D709-412C-9EE1-BF3B546D9EB1}" type="slidenum">
              <a:rPr lang="zh-TW" altLang="en-US" smtClean="0"/>
              <a:pPr eaLnBrk="1" hangingPunct="1"/>
              <a:t>23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en-IN" baseline="0" dirty="0" smtClean="0">
              <a:latin typeface="Arial" charset="0"/>
              <a:cs typeface="Arial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D1B26A4-4591-4C11-B854-9C556E108A0D}" type="slidenum">
              <a:rPr lang="zh-TW" altLang="en-US" smtClean="0"/>
              <a:pPr eaLnBrk="1" hangingPunct="1"/>
              <a:t>3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dirty="0" smtClean="0">
              <a:latin typeface="Arial" charset="0"/>
              <a:cs typeface="Arial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4C014FA-420C-4ECA-ACCC-E3D42880DE7C}" type="slidenum">
              <a:rPr lang="zh-TW" altLang="en-US" smtClean="0"/>
              <a:pPr eaLnBrk="1" hangingPunct="1"/>
              <a:t>4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dirty="0" smtClean="0">
              <a:latin typeface="Arial" charset="0"/>
              <a:cs typeface="Arial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FCBE082-EA20-4D58-861B-B927A4072A5D}" type="slidenum">
              <a:rPr lang="zh-TW" altLang="en-US" smtClean="0"/>
              <a:pPr eaLnBrk="1" hangingPunct="1"/>
              <a:t>5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dirty="0" smtClean="0">
              <a:latin typeface="Arial" charset="0"/>
              <a:cs typeface="Arial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FCBE082-EA20-4D58-861B-B927A4072A5D}" type="slidenum">
              <a:rPr lang="zh-TW" altLang="en-US" smtClean="0"/>
              <a:pPr eaLnBrk="1" hangingPunct="1"/>
              <a:t>6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dirty="0" smtClean="0">
              <a:latin typeface="Arial" charset="0"/>
              <a:cs typeface="Arial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5FFE4D-8832-4017-8ADB-30DD602F4FC8}" type="slidenum">
              <a:rPr lang="zh-TW" altLang="en-US" smtClean="0"/>
              <a:pPr eaLnBrk="1" hangingPunct="1"/>
              <a:t>7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dirty="0" smtClean="0">
              <a:latin typeface="Arial" charset="0"/>
              <a:cs typeface="Arial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EB1DD5C-D313-4EC9-B79E-3D3E334D8E02}" type="slidenum">
              <a:rPr lang="zh-TW" altLang="en-US" smtClean="0"/>
              <a:pPr eaLnBrk="1" hangingPunct="1"/>
              <a:t>8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en-IN" dirty="0" smtClean="0">
              <a:latin typeface="Arial" charset="0"/>
              <a:cs typeface="Arial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EB1DD5C-D313-4EC9-B79E-3D3E334D8E02}" type="slidenum">
              <a:rPr lang="zh-TW" altLang="en-US" smtClean="0"/>
              <a:pPr eaLnBrk="1" hangingPunct="1"/>
              <a:t>9</a:t>
            </a:fld>
            <a:endParaRPr lang="en-US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00B5-2416-431E-AD79-5D14FB43DC3E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C6B6-E515-468A-BA92-C740CB55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92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00B5-2416-431E-AD79-5D14FB43DC3E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C6B6-E515-468A-BA92-C740CB55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91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00B5-2416-431E-AD79-5D14FB43DC3E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C6B6-E515-468A-BA92-C740CB55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69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00B5-2416-431E-AD79-5D14FB43DC3E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C6B6-E515-468A-BA92-C740CB55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7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00B5-2416-431E-AD79-5D14FB43DC3E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C6B6-E515-468A-BA92-C740CB55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4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00B5-2416-431E-AD79-5D14FB43DC3E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C6B6-E515-468A-BA92-C740CB55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0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00B5-2416-431E-AD79-5D14FB43DC3E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C6B6-E515-468A-BA92-C740CB55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00B5-2416-431E-AD79-5D14FB43DC3E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C6B6-E515-468A-BA92-C740CB55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3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00B5-2416-431E-AD79-5D14FB43DC3E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C6B6-E515-468A-BA92-C740CB55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6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00B5-2416-431E-AD79-5D14FB43DC3E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C6B6-E515-468A-BA92-C740CB55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8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00B5-2416-431E-AD79-5D14FB43DC3E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C6B6-E515-468A-BA92-C740CB55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52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700B5-2416-431E-AD79-5D14FB43DC3E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DC6B6-E515-468A-BA92-C740CB55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1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Explain the importance of accrual accounting and its strengths and limitations</a:t>
            </a:r>
          </a:p>
          <a:p>
            <a:pPr algn="just">
              <a:buFont typeface="Wingdings" pitchFamily="2" charset="2"/>
              <a:buChar char="§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Describe the need for and techniques of accounting analysis</a:t>
            </a:r>
          </a:p>
          <a:p>
            <a:pPr>
              <a:buFont typeface="Wingdings" pitchFamily="2" charset="2"/>
              <a:buChar char="§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ACCOUNTING ANALYSIS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94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228600" y="1295400"/>
            <a:ext cx="8610600" cy="5459956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00B0F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Tx/>
              <a:buChar char="-"/>
              <a:defRPr/>
            </a:pPr>
            <a:r>
              <a:rPr kumimoji="1" lang="en-US" altLang="zh-TW" sz="3200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Financial performance</a:t>
            </a:r>
            <a:r>
              <a:rPr kumimoji="1" lang="en-US" altLang="zh-TW" sz="3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: Revenue recognition and expense matching yield an income </a:t>
            </a:r>
            <a:r>
              <a:rPr kumimoji="1" lang="en-US" altLang="zh-TW" sz="32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number </a:t>
            </a:r>
            <a:r>
              <a:rPr kumimoji="1" lang="en-US" altLang="zh-TW" sz="3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superior to </a:t>
            </a:r>
            <a:r>
              <a:rPr kumimoji="1" lang="en-US" altLang="zh-TW" sz="32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cash </a:t>
            </a:r>
            <a:r>
              <a:rPr kumimoji="1" lang="en-US" altLang="zh-TW" sz="3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flows for evaluating financial performance.</a:t>
            </a:r>
            <a:endParaRPr kumimoji="1" lang="en-US" altLang="zh-TW" sz="32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457200" indent="-457200" algn="just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Tx/>
              <a:buChar char="-"/>
              <a:defRPr/>
            </a:pPr>
            <a:r>
              <a:rPr kumimoji="1" lang="en-US" altLang="zh-TW" sz="3200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Financial condition</a:t>
            </a:r>
            <a:r>
              <a:rPr kumimoji="1" lang="en-US" altLang="zh-TW" sz="32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: </a:t>
            </a:r>
            <a:r>
              <a:rPr kumimoji="1" lang="en-US" altLang="zh-TW" sz="3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Accrual accounting produces a balance sheet that more accurately reflects the level of resources availability to the company to generate future cash flows.</a:t>
            </a:r>
            <a:r>
              <a:rPr kumimoji="1" lang="en-US" altLang="zh-TW" sz="32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</a:p>
          <a:p>
            <a:pPr marL="457200" indent="-457200" algn="just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Tx/>
              <a:buChar char="-"/>
              <a:defRPr/>
            </a:pPr>
            <a:r>
              <a:rPr kumimoji="1" lang="en-US" altLang="zh-TW" sz="3200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Predicting future cash flows</a:t>
            </a:r>
            <a:r>
              <a:rPr kumimoji="1" lang="en-US" altLang="zh-TW" sz="32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: accrual income is a superior predictor</a:t>
            </a:r>
            <a:r>
              <a:rPr kumimoji="1" lang="en-US" altLang="zh-TW" sz="3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1" lang="en-US" sz="3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of future cash flows than are current cash flows </a:t>
            </a:r>
            <a:endParaRPr kumimoji="1" lang="en-US" altLang="zh-TW" sz="32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209550"/>
            <a:ext cx="8686800" cy="91440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Relevance of accrual accounting</a:t>
            </a:r>
            <a:endParaRPr lang="en-US" altLang="zh-TW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26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609600" y="1295400"/>
            <a:ext cx="8229600" cy="2597634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Tx/>
              <a:buChar char="-"/>
              <a:defRPr/>
            </a:pPr>
            <a:r>
              <a:rPr kumimoji="1" lang="en-US" altLang="zh-TW" sz="4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Arbitrary rules</a:t>
            </a:r>
          </a:p>
          <a:p>
            <a:pPr marL="457200" indent="-45720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Tx/>
              <a:buChar char="-"/>
              <a:defRPr/>
            </a:pPr>
            <a:r>
              <a:rPr kumimoji="1" lang="en-US" altLang="zh-TW" sz="4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Estimation errors</a:t>
            </a:r>
          </a:p>
          <a:p>
            <a:pPr marL="457200" indent="-45720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Tx/>
              <a:buChar char="-"/>
              <a:defRPr/>
            </a:pPr>
            <a:r>
              <a:rPr kumimoji="1" lang="en-US" altLang="zh-TW" sz="4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Earnings management</a:t>
            </a:r>
            <a:endParaRPr kumimoji="1" lang="en-US" altLang="zh-TW" sz="44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209550"/>
            <a:ext cx="8686800" cy="91440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Limitations of accrual accounting</a:t>
            </a:r>
            <a:endParaRPr lang="en-US" altLang="zh-TW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03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-60156"/>
            <a:ext cx="7772400" cy="685800"/>
          </a:xfrm>
        </p:spPr>
        <p:txBody>
          <a:bodyPr>
            <a:normAutofit/>
          </a:bodyPr>
          <a:lstStyle/>
          <a:p>
            <a:r>
              <a:rPr lang="en-US" altLang="zh-TW" sz="3600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Accounting Analysis</a:t>
            </a:r>
          </a:p>
        </p:txBody>
      </p:sp>
      <p:sp>
        <p:nvSpPr>
          <p:cNvPr id="38916" name="Rectangle 1028"/>
          <p:cNvSpPr>
            <a:spLocks noChangeArrowheads="1"/>
          </p:cNvSpPr>
          <p:nvPr/>
        </p:nvSpPr>
        <p:spPr bwMode="auto">
          <a:xfrm>
            <a:off x="0" y="417096"/>
            <a:ext cx="9144000" cy="5386140"/>
          </a:xfrm>
          <a:prstGeom prst="rect">
            <a:avLst/>
          </a:prstGeom>
          <a:noFill/>
          <a:ln w="12700" cmpd="dbl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288925" indent="-288925" algn="just">
              <a:spcBef>
                <a:spcPct val="20000"/>
              </a:spcBef>
              <a:buClr>
                <a:srgbClr val="41709F"/>
              </a:buClr>
              <a:buSzPct val="70000"/>
              <a:buFont typeface="Courier New" pitchFamily="49" charset="0"/>
              <a:buChar char="o"/>
              <a:tabLst>
                <a:tab pos="1485900" algn="l"/>
              </a:tabLst>
              <a:defRPr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Accounting analysis is the process of evaluating the extent to which a company’s accounting numbers reflect economic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reality - </a:t>
            </a:r>
            <a:r>
              <a:rPr kumimoji="1" lang="en-US" altLang="zh-TW" sz="32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evaluating </a:t>
            </a:r>
            <a:r>
              <a:rPr kumimoji="1" lang="en-US" altLang="zh-TW" sz="3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accounting’s risk and earning quality, estimating earning power, and making necessary adjustments to financial statements to both reflect economic reality and assist in financial analysis.</a:t>
            </a:r>
          </a:p>
          <a:p>
            <a:pPr marL="288925" indent="-288925" algn="just">
              <a:spcBef>
                <a:spcPct val="20000"/>
              </a:spcBef>
              <a:buClr>
                <a:srgbClr val="41709F"/>
              </a:buClr>
              <a:buSzPct val="70000"/>
              <a:buFont typeface="Courier New" pitchFamily="49" charset="0"/>
              <a:buChar char="o"/>
              <a:tabLst>
                <a:tab pos="1485900" algn="l"/>
              </a:tabLst>
              <a:defRPr/>
            </a:pPr>
            <a:r>
              <a:rPr kumimoji="1" lang="en-US" altLang="zh-TW" sz="3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Accounting analysis is the process an analyst uses to identify and assess accounting distortions in a company’s financial statements. It also includes the necessary adjustments to financial statements that reduce the distortions and make the statements amenable to financial analysis.</a:t>
            </a:r>
          </a:p>
        </p:txBody>
      </p:sp>
    </p:spTree>
    <p:extLst>
      <p:ext uri="{BB962C8B-B14F-4D97-AF65-F5344CB8AC3E}">
        <p14:creationId xmlns:p14="http://schemas.microsoft.com/office/powerpoint/2010/main" val="122446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>
            <a:normAutofit fontScale="90000"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Demand for Accounting Analysis</a:t>
            </a:r>
            <a:endParaRPr lang="en-US" altLang="zh-TW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8916" name="Rectangle 1028"/>
          <p:cNvSpPr>
            <a:spLocks noChangeArrowheads="1"/>
          </p:cNvSpPr>
          <p:nvPr/>
        </p:nvSpPr>
        <p:spPr bwMode="auto">
          <a:xfrm>
            <a:off x="304800" y="1295400"/>
            <a:ext cx="8534400" cy="5181600"/>
          </a:xfrm>
          <a:prstGeom prst="rect">
            <a:avLst/>
          </a:prstGeom>
          <a:solidFill>
            <a:schemeClr val="bg1"/>
          </a:solidFill>
          <a:ln w="12700" cmpd="dbl">
            <a:solidFill>
              <a:srgbClr val="00B0F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288925" indent="-288925" algn="just">
              <a:spcBef>
                <a:spcPct val="20000"/>
              </a:spcBef>
              <a:buClr>
                <a:srgbClr val="41709F"/>
              </a:buClr>
              <a:buSzPct val="70000"/>
              <a:buFont typeface="Courier New" pitchFamily="49" charset="0"/>
              <a:buChar char="o"/>
              <a:tabLst>
                <a:tab pos="1485900" algn="l"/>
              </a:tabLst>
              <a:defRPr/>
            </a:pP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Accounting </a:t>
            </a: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distortions are identified and adjusted so that accounting information better reflects economic reality</a:t>
            </a:r>
            <a:endParaRPr kumimoji="1" lang="en-US" altLang="zh-TW" sz="40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288925" indent="-288925" algn="just">
              <a:spcBef>
                <a:spcPct val="20000"/>
              </a:spcBef>
              <a:buClr>
                <a:srgbClr val="41709F"/>
              </a:buClr>
              <a:buSzPct val="70000"/>
              <a:buFont typeface="Courier New" pitchFamily="49" charset="0"/>
              <a:buChar char="o"/>
              <a:tabLst>
                <a:tab pos="1485900" algn="l"/>
              </a:tabLst>
              <a:defRPr/>
            </a:pPr>
            <a:r>
              <a:rPr kumimoji="1" lang="en-US" altLang="zh-TW" sz="40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Accounting </a:t>
            </a:r>
            <a:r>
              <a:rPr kumimoji="1" lang="en-US" altLang="zh-TW" sz="4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information usually requires adjustments to meet the analysis objectives of a particular user.</a:t>
            </a:r>
            <a:endParaRPr kumimoji="1" lang="en-US" altLang="zh-TW" sz="44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98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altLang="zh-TW" sz="4000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Sources of Accounting Distortions</a:t>
            </a:r>
            <a:endParaRPr lang="en-US" altLang="zh-TW" sz="4000" b="1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8916" name="Rectangle 1028"/>
          <p:cNvSpPr>
            <a:spLocks noChangeArrowheads="1"/>
          </p:cNvSpPr>
          <p:nvPr/>
        </p:nvSpPr>
        <p:spPr bwMode="auto">
          <a:xfrm>
            <a:off x="304800" y="1009650"/>
            <a:ext cx="8534400" cy="5181600"/>
          </a:xfrm>
          <a:prstGeom prst="rect">
            <a:avLst/>
          </a:prstGeom>
          <a:solidFill>
            <a:schemeClr val="bg1"/>
          </a:solidFill>
          <a:ln w="12700" cmpd="dbl">
            <a:solidFill>
              <a:srgbClr val="00B0F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288925" indent="-288925" algn="just">
              <a:spcBef>
                <a:spcPct val="20000"/>
              </a:spcBef>
              <a:buClr>
                <a:srgbClr val="41709F"/>
              </a:buClr>
              <a:buSzPct val="70000"/>
              <a:buFont typeface="Courier New" pitchFamily="49" charset="0"/>
              <a:buChar char="o"/>
              <a:tabLst>
                <a:tab pos="1485900" algn="l"/>
              </a:tabLst>
              <a:defRPr/>
            </a:pPr>
            <a:r>
              <a:rPr kumimoji="1" lang="en-US" altLang="zh-TW" sz="40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Accounting Standards </a:t>
            </a:r>
          </a:p>
          <a:p>
            <a:pPr marL="288925" indent="-288925" algn="just">
              <a:spcBef>
                <a:spcPct val="20000"/>
              </a:spcBef>
              <a:buClr>
                <a:srgbClr val="41709F"/>
              </a:buClr>
              <a:buSzPct val="70000"/>
              <a:buFont typeface="Courier New" pitchFamily="49" charset="0"/>
              <a:buChar char="o"/>
              <a:tabLst>
                <a:tab pos="1485900" algn="l"/>
              </a:tabLst>
              <a:defRPr/>
            </a:pPr>
            <a:r>
              <a:rPr kumimoji="1" lang="en-US" altLang="zh-TW" sz="40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Estimation Errors </a:t>
            </a:r>
          </a:p>
          <a:p>
            <a:pPr marL="288925" indent="-288925" algn="just">
              <a:spcBef>
                <a:spcPct val="20000"/>
              </a:spcBef>
              <a:buClr>
                <a:srgbClr val="41709F"/>
              </a:buClr>
              <a:buSzPct val="70000"/>
              <a:buFont typeface="Courier New" pitchFamily="49" charset="0"/>
              <a:buChar char="o"/>
              <a:tabLst>
                <a:tab pos="1485900" algn="l"/>
              </a:tabLst>
              <a:defRPr/>
            </a:pPr>
            <a:r>
              <a:rPr kumimoji="1" lang="en-US" altLang="zh-TW" sz="40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Reliability </a:t>
            </a:r>
            <a:r>
              <a:rPr kumimoji="1" lang="en-US" altLang="zh-TW" sz="40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vs</a:t>
            </a:r>
            <a:r>
              <a:rPr kumimoji="1" lang="en-US" altLang="zh-TW" sz="40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Relevance </a:t>
            </a:r>
          </a:p>
          <a:p>
            <a:pPr marL="288925" indent="-288925" algn="just">
              <a:spcBef>
                <a:spcPct val="20000"/>
              </a:spcBef>
              <a:buClr>
                <a:srgbClr val="41709F"/>
              </a:buClr>
              <a:buSzPct val="70000"/>
              <a:buFont typeface="Courier New" pitchFamily="49" charset="0"/>
              <a:buChar char="o"/>
              <a:tabLst>
                <a:tab pos="1485900" algn="l"/>
              </a:tabLst>
              <a:defRPr/>
            </a:pPr>
            <a:r>
              <a:rPr kumimoji="1" lang="en-US" altLang="zh-TW" sz="40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Earnings Management</a:t>
            </a:r>
            <a:endParaRPr kumimoji="1" lang="en-US" altLang="zh-TW" sz="40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51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>
            <a:normAutofit fontScale="90000"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Sources of Accounting Distortions</a:t>
            </a:r>
            <a:endParaRPr lang="en-US" altLang="zh-TW" b="1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8916" name="Rectangle 1028"/>
          <p:cNvSpPr>
            <a:spLocks noChangeArrowheads="1"/>
          </p:cNvSpPr>
          <p:nvPr/>
        </p:nvSpPr>
        <p:spPr bwMode="auto">
          <a:xfrm>
            <a:off x="304800" y="889335"/>
            <a:ext cx="8534400" cy="5848350"/>
          </a:xfrm>
          <a:prstGeom prst="rect">
            <a:avLst/>
          </a:prstGeom>
          <a:solidFill>
            <a:schemeClr val="bg1"/>
          </a:solidFill>
          <a:ln w="12700" cmpd="dbl">
            <a:solidFill>
              <a:srgbClr val="00B0F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288925" indent="-288925" algn="just">
              <a:spcBef>
                <a:spcPct val="20000"/>
              </a:spcBef>
              <a:buClr>
                <a:srgbClr val="41709F"/>
              </a:buClr>
              <a:buSzPct val="70000"/>
              <a:buFont typeface="Courier New" pitchFamily="49" charset="0"/>
              <a:buChar char="o"/>
              <a:tabLst>
                <a:tab pos="1485900" algn="l"/>
              </a:tabLst>
              <a:defRPr/>
            </a:pPr>
            <a:r>
              <a:rPr kumimoji="1" lang="en-US" altLang="zh-TW" sz="28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Accounting Standards </a:t>
            </a:r>
            <a:r>
              <a:rPr kumimoji="1" lang="en-US" altLang="zh-TW" sz="28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– </a:t>
            </a:r>
            <a:r>
              <a:rPr kumimoji="1" lang="en-US" altLang="zh-TW" sz="28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attributed to </a:t>
            </a:r>
            <a:endParaRPr kumimoji="1" lang="en-US" altLang="zh-TW" sz="28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914400" lvl="1" indent="-457200" algn="just">
              <a:spcBef>
                <a:spcPct val="20000"/>
              </a:spcBef>
              <a:buClr>
                <a:srgbClr val="41709F"/>
              </a:buClr>
              <a:buSzPct val="70000"/>
              <a:buFont typeface="+mj-lt"/>
              <a:buAutoNum type="arabicParenR"/>
              <a:tabLst>
                <a:tab pos="1485900" algn="l"/>
              </a:tabLst>
              <a:defRPr/>
            </a:pPr>
            <a:r>
              <a:rPr kumimoji="1" lang="en-US" altLang="zh-TW" sz="28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</a:t>
            </a:r>
            <a:r>
              <a:rPr kumimoji="1" lang="en-US" altLang="zh-TW" sz="28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ccounting principles: the historical cost principle, inventory rules</a:t>
            </a:r>
            <a:endParaRPr kumimoji="1" lang="en-US" altLang="zh-TW" sz="28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914400" lvl="1" indent="-457200" algn="just">
              <a:spcBef>
                <a:spcPct val="20000"/>
              </a:spcBef>
              <a:buClr>
                <a:srgbClr val="41709F"/>
              </a:buClr>
              <a:buSzPct val="70000"/>
              <a:buFont typeface="+mj-lt"/>
              <a:buAutoNum type="arabicParenR"/>
              <a:tabLst>
                <a:tab pos="1485900" algn="l"/>
              </a:tabLst>
              <a:defRPr/>
            </a:pPr>
            <a:r>
              <a:rPr kumimoji="1" lang="en-US" altLang="zh-TW" sz="28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Conservatism –  write down impaired assets</a:t>
            </a:r>
            <a:endParaRPr kumimoji="1" lang="en-US" altLang="zh-TW" sz="28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288925" indent="-288925" algn="just">
              <a:spcBef>
                <a:spcPct val="20000"/>
              </a:spcBef>
              <a:buClr>
                <a:srgbClr val="41709F"/>
              </a:buClr>
              <a:buSzPct val="70000"/>
              <a:buFont typeface="Courier New" pitchFamily="49" charset="0"/>
              <a:buChar char="o"/>
              <a:tabLst>
                <a:tab pos="1485900" algn="l"/>
              </a:tabLst>
              <a:defRPr/>
            </a:pPr>
            <a:r>
              <a:rPr kumimoji="1" lang="en-US" altLang="zh-TW" sz="28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Estimation Errors </a:t>
            </a:r>
            <a:r>
              <a:rPr kumimoji="1" lang="en-US" altLang="zh-TW" sz="28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– attributed to estimation errors inherent in accrual accounting (sold on credit)</a:t>
            </a:r>
          </a:p>
          <a:p>
            <a:pPr marL="288925" indent="-288925" algn="just">
              <a:spcBef>
                <a:spcPct val="20000"/>
              </a:spcBef>
              <a:buClr>
                <a:srgbClr val="41709F"/>
              </a:buClr>
              <a:buSzPct val="70000"/>
              <a:buFont typeface="Courier New" pitchFamily="49" charset="0"/>
              <a:buChar char="o"/>
              <a:tabLst>
                <a:tab pos="1485900" algn="l"/>
              </a:tabLst>
              <a:defRPr/>
            </a:pPr>
            <a:r>
              <a:rPr kumimoji="1" lang="en-US" altLang="zh-TW" sz="28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Reliability </a:t>
            </a:r>
            <a:r>
              <a:rPr kumimoji="1" lang="en-US" altLang="zh-TW" sz="2800" b="1" dirty="0" err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vs</a:t>
            </a:r>
            <a:r>
              <a:rPr kumimoji="1" lang="en-US" altLang="zh-TW" sz="28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Relevance </a:t>
            </a:r>
            <a:r>
              <a:rPr kumimoji="1" lang="en-US" altLang="zh-TW" sz="28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– </a:t>
            </a:r>
            <a:r>
              <a:rPr kumimoji="1" lang="en-US" altLang="zh-TW" sz="28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attributed to over-emphasis on reliability at the loss of relevance, trade-off </a:t>
            </a:r>
            <a:r>
              <a:rPr kumimoji="1" lang="en-US" altLang="zh-TW" sz="28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bw</a:t>
            </a:r>
            <a:r>
              <a:rPr kumimoji="1" lang="en-US" altLang="zh-TW" sz="28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reliability and relevance</a:t>
            </a:r>
          </a:p>
          <a:p>
            <a:pPr marL="288925" indent="-288925" algn="just">
              <a:spcBef>
                <a:spcPct val="20000"/>
              </a:spcBef>
              <a:buClr>
                <a:srgbClr val="41709F"/>
              </a:buClr>
              <a:buSzPct val="70000"/>
              <a:buFont typeface="Courier New" pitchFamily="49" charset="0"/>
              <a:buChar char="o"/>
              <a:tabLst>
                <a:tab pos="1485900" algn="l"/>
              </a:tabLst>
              <a:defRPr/>
            </a:pPr>
            <a:r>
              <a:rPr kumimoji="1" lang="en-US" altLang="zh-TW" sz="2800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Earnings Management </a:t>
            </a:r>
            <a:r>
              <a:rPr kumimoji="1" lang="en-US" altLang="zh-TW" sz="28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– attributed to window-dressing of financial statements by managers to achieve personal benefits</a:t>
            </a:r>
            <a:endParaRPr kumimoji="1" lang="en-US" altLang="zh-TW" sz="28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44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>
            <a:normAutofit fontScale="90000"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Earnings Management </a:t>
            </a:r>
          </a:p>
        </p:txBody>
      </p:sp>
      <p:sp>
        <p:nvSpPr>
          <p:cNvPr id="38916" name="Rectangle 1028"/>
          <p:cNvSpPr>
            <a:spLocks noChangeArrowheads="1"/>
          </p:cNvSpPr>
          <p:nvPr/>
        </p:nvSpPr>
        <p:spPr bwMode="auto">
          <a:xfrm>
            <a:off x="304800" y="935508"/>
            <a:ext cx="8534400" cy="5848350"/>
          </a:xfrm>
          <a:prstGeom prst="rect">
            <a:avLst/>
          </a:prstGeom>
          <a:solidFill>
            <a:schemeClr val="bg1"/>
          </a:solidFill>
          <a:ln w="12700" cmpd="dbl">
            <a:solidFill>
              <a:srgbClr val="00B0F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288925" indent="-288925" algn="just">
              <a:spcBef>
                <a:spcPct val="20000"/>
              </a:spcBef>
              <a:buClr>
                <a:srgbClr val="41709F"/>
              </a:buClr>
              <a:buSzPct val="70000"/>
              <a:tabLst>
                <a:tab pos="3262313" algn="l"/>
                <a:tab pos="3549650" algn="l"/>
              </a:tabLst>
              <a:defRPr/>
            </a:pPr>
            <a:r>
              <a:rPr kumimoji="1" lang="en-US" altLang="zh-TW" sz="36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</a:t>
            </a:r>
            <a:r>
              <a:rPr kumimoji="1" lang="en-US" altLang="zh-TW" sz="36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Earning Management strategies:</a:t>
            </a:r>
          </a:p>
          <a:p>
            <a:pPr marL="288925" indent="-288925" algn="just">
              <a:spcBef>
                <a:spcPct val="20000"/>
              </a:spcBef>
              <a:buClr>
                <a:srgbClr val="41709F"/>
              </a:buClr>
              <a:buSzPct val="70000"/>
              <a:buFont typeface="Courier New" pitchFamily="49" charset="0"/>
              <a:buChar char="o"/>
              <a:tabLst>
                <a:tab pos="3262313" algn="l"/>
                <a:tab pos="3549650" algn="l"/>
              </a:tabLst>
              <a:defRPr/>
            </a:pPr>
            <a:r>
              <a:rPr kumimoji="1" lang="en-US" altLang="zh-TW" sz="36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Increasing Income </a:t>
            </a:r>
            <a:r>
              <a:rPr kumimoji="1" lang="en-US" altLang="zh-TW" sz="36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– managers adjust accruals to increase                                     reported </a:t>
            </a:r>
            <a:r>
              <a:rPr kumimoji="1" lang="en-US" altLang="zh-TW" sz="3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income</a:t>
            </a:r>
            <a:endParaRPr kumimoji="1" lang="en-US" altLang="zh-TW" sz="36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288925" indent="-288925" algn="just">
              <a:spcBef>
                <a:spcPct val="20000"/>
              </a:spcBef>
              <a:buClr>
                <a:srgbClr val="41709F"/>
              </a:buClr>
              <a:buSzPct val="70000"/>
              <a:buFont typeface="Courier New" pitchFamily="49" charset="0"/>
              <a:buChar char="o"/>
              <a:tabLst>
                <a:tab pos="3262313" algn="l"/>
                <a:tab pos="3549650" algn="l"/>
              </a:tabLst>
              <a:defRPr/>
            </a:pPr>
            <a:r>
              <a:rPr kumimoji="1" lang="en-US" altLang="zh-TW" sz="36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Big Bath </a:t>
            </a:r>
            <a:r>
              <a:rPr kumimoji="1" lang="en-US" altLang="zh-TW" sz="36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– managers record huge write-offs in one period to relieve other periods of expenses</a:t>
            </a:r>
          </a:p>
          <a:p>
            <a:pPr marL="288925" indent="-288925" algn="just">
              <a:spcBef>
                <a:spcPct val="20000"/>
              </a:spcBef>
              <a:buClr>
                <a:srgbClr val="41709F"/>
              </a:buClr>
              <a:buSzPct val="70000"/>
              <a:buFont typeface="Courier New" pitchFamily="49" charset="0"/>
              <a:buChar char="o"/>
              <a:tabLst>
                <a:tab pos="3262313" algn="l"/>
                <a:tab pos="3549650" algn="l"/>
              </a:tabLst>
              <a:defRPr/>
            </a:pPr>
            <a:r>
              <a:rPr kumimoji="1" lang="en-US" altLang="zh-TW" sz="36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Income Smoothing </a:t>
            </a:r>
            <a:r>
              <a:rPr kumimoji="1" lang="en-US" altLang="zh-TW" sz="36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– managers decrease or increase reported income to reduce its volatility</a:t>
            </a:r>
          </a:p>
        </p:txBody>
      </p:sp>
    </p:spTree>
    <p:extLst>
      <p:ext uri="{BB962C8B-B14F-4D97-AF65-F5344CB8AC3E}">
        <p14:creationId xmlns:p14="http://schemas.microsoft.com/office/powerpoint/2010/main" val="10665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55602"/>
            <a:ext cx="7772400" cy="685800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Process of Accounting Analysis</a:t>
            </a:r>
            <a:endParaRPr lang="en-US" altLang="zh-TW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8916" name="Rectangle 1028"/>
          <p:cNvSpPr>
            <a:spLocks noChangeArrowheads="1"/>
          </p:cNvSpPr>
          <p:nvPr/>
        </p:nvSpPr>
        <p:spPr bwMode="auto">
          <a:xfrm>
            <a:off x="304800" y="925211"/>
            <a:ext cx="8534400" cy="5848350"/>
          </a:xfrm>
          <a:prstGeom prst="rect">
            <a:avLst/>
          </a:prstGeom>
          <a:solidFill>
            <a:schemeClr val="bg1"/>
          </a:solidFill>
          <a:ln w="12700" cmpd="dbl">
            <a:solidFill>
              <a:srgbClr val="00B0F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914400" lvl="1" indent="-457200">
              <a:spcBef>
                <a:spcPct val="20000"/>
              </a:spcBef>
              <a:buSzPct val="70000"/>
              <a:buFont typeface="+mj-lt"/>
              <a:buAutoNum type="arabicParenR"/>
              <a:tabLst>
                <a:tab pos="1774825" algn="l"/>
              </a:tabLst>
              <a:defRPr/>
            </a:pPr>
            <a:r>
              <a:rPr kumimoji="1" lang="en-US" altLang="zh-TW" sz="4400" dirty="0" smtClean="0">
                <a:latin typeface="Times New Roman" pitchFamily="18" charset="0"/>
                <a:cs typeface="Times New Roman" pitchFamily="18" charset="0"/>
              </a:rPr>
              <a:t>Evaluating earnings quality</a:t>
            </a:r>
          </a:p>
          <a:p>
            <a:pPr marL="914400" lvl="1" indent="-457200">
              <a:spcBef>
                <a:spcPct val="20000"/>
              </a:spcBef>
              <a:buSzPct val="70000"/>
              <a:buFont typeface="+mj-lt"/>
              <a:buAutoNum type="arabicParenR"/>
              <a:tabLst>
                <a:tab pos="1774825" algn="l"/>
              </a:tabLst>
              <a:defRPr/>
            </a:pPr>
            <a:r>
              <a:rPr kumimoji="1" lang="en-US" altLang="zh-TW" sz="4400" dirty="0" smtClean="0">
                <a:latin typeface="Times New Roman" pitchFamily="18" charset="0"/>
                <a:cs typeface="Times New Roman" pitchFamily="18" charset="0"/>
              </a:rPr>
              <a:t>Adjusting financial statements</a:t>
            </a:r>
          </a:p>
        </p:txBody>
      </p:sp>
    </p:spTree>
    <p:extLst>
      <p:ext uri="{BB962C8B-B14F-4D97-AF65-F5344CB8AC3E}">
        <p14:creationId xmlns:p14="http://schemas.microsoft.com/office/powerpoint/2010/main" val="73446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55602"/>
            <a:ext cx="7772400" cy="685800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Process of Accounting Analysis</a:t>
            </a:r>
            <a:endParaRPr lang="en-US" altLang="zh-TW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8916" name="Rectangle 1028"/>
          <p:cNvSpPr>
            <a:spLocks noChangeArrowheads="1"/>
          </p:cNvSpPr>
          <p:nvPr/>
        </p:nvSpPr>
        <p:spPr bwMode="auto">
          <a:xfrm>
            <a:off x="304800" y="925211"/>
            <a:ext cx="8534400" cy="5627989"/>
          </a:xfrm>
          <a:prstGeom prst="rect">
            <a:avLst/>
          </a:prstGeom>
          <a:solidFill>
            <a:schemeClr val="bg1"/>
          </a:solidFill>
          <a:ln w="12700" cmpd="dbl">
            <a:solidFill>
              <a:srgbClr val="00B0F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  <a:tabLst>
                <a:tab pos="1774825" algn="l"/>
              </a:tabLst>
              <a:defRPr/>
            </a:pPr>
            <a:r>
              <a:rPr kumimoji="1" lang="en-US" altLang="zh-TW" sz="4400" b="1" dirty="0" smtClean="0">
                <a:latin typeface="Times New Roman" pitchFamily="18" charset="0"/>
                <a:cs typeface="Times New Roman" pitchFamily="18" charset="0"/>
              </a:rPr>
              <a:t>Evaluating </a:t>
            </a:r>
            <a:r>
              <a:rPr kumimoji="1" lang="en-US" altLang="zh-TW" sz="4400" b="1" dirty="0">
                <a:latin typeface="Times New Roman" pitchFamily="18" charset="0"/>
                <a:cs typeface="Times New Roman" pitchFamily="18" charset="0"/>
              </a:rPr>
              <a:t>Earning Quality: Steps</a:t>
            </a:r>
          </a:p>
          <a:p>
            <a:pPr marL="914400" lvl="1" indent="-457200">
              <a:spcBef>
                <a:spcPct val="20000"/>
              </a:spcBef>
              <a:buSzPct val="70000"/>
              <a:buFont typeface="+mj-lt"/>
              <a:buAutoNum type="arabicParenR"/>
              <a:tabLst>
                <a:tab pos="1774825" algn="l"/>
              </a:tabLst>
              <a:defRPr/>
            </a:pPr>
            <a:r>
              <a:rPr kumimoji="1" lang="en-US" altLang="zh-TW" sz="4000" dirty="0">
                <a:latin typeface="Times New Roman" pitchFamily="18" charset="0"/>
                <a:cs typeface="Times New Roman" pitchFamily="18" charset="0"/>
              </a:rPr>
              <a:t>Identify and assess key accounting policies</a:t>
            </a:r>
          </a:p>
          <a:p>
            <a:pPr marL="914400" lvl="1" indent="-457200">
              <a:spcBef>
                <a:spcPct val="20000"/>
              </a:spcBef>
              <a:buSzPct val="70000"/>
              <a:buFont typeface="+mj-lt"/>
              <a:buAutoNum type="arabicParenR"/>
              <a:tabLst>
                <a:tab pos="1774825" algn="l"/>
              </a:tabLst>
              <a:defRPr/>
            </a:pPr>
            <a:r>
              <a:rPr kumimoji="1" lang="en-US" altLang="zh-TW" sz="4000" dirty="0" smtClean="0">
                <a:latin typeface="Times New Roman" pitchFamily="18" charset="0"/>
                <a:cs typeface="Times New Roman" pitchFamily="18" charset="0"/>
              </a:rPr>
              <a:t>Evaluate </a:t>
            </a:r>
            <a:r>
              <a:rPr kumimoji="1" lang="en-US" altLang="zh-TW" sz="4000" dirty="0">
                <a:latin typeface="Times New Roman" pitchFamily="18" charset="0"/>
                <a:cs typeface="Times New Roman" pitchFamily="18" charset="0"/>
              </a:rPr>
              <a:t>extent of accounting </a:t>
            </a:r>
            <a:r>
              <a:rPr kumimoji="1" lang="en-US" altLang="zh-TW" sz="4000" dirty="0" smtClean="0">
                <a:latin typeface="Times New Roman" pitchFamily="18" charset="0"/>
                <a:cs typeface="Times New Roman" pitchFamily="18" charset="0"/>
              </a:rPr>
              <a:t>flexibility</a:t>
            </a:r>
          </a:p>
          <a:p>
            <a:pPr marL="914400" lvl="1" indent="-457200">
              <a:spcBef>
                <a:spcPct val="20000"/>
              </a:spcBef>
              <a:buSzPct val="70000"/>
              <a:buFont typeface="+mj-lt"/>
              <a:buAutoNum type="arabicParenR"/>
              <a:tabLst>
                <a:tab pos="1774825" algn="l"/>
              </a:tabLst>
              <a:defRPr/>
            </a:pPr>
            <a:r>
              <a:rPr kumimoji="1" lang="en-US" altLang="zh-TW" sz="4000" dirty="0" smtClean="0">
                <a:latin typeface="Times New Roman" pitchFamily="18" charset="0"/>
                <a:cs typeface="Times New Roman" pitchFamily="18" charset="0"/>
              </a:rPr>
              <a:t>Determine </a:t>
            </a:r>
            <a:r>
              <a:rPr kumimoji="1" lang="en-US" altLang="zh-TW" sz="4000" dirty="0">
                <a:latin typeface="Times New Roman" pitchFamily="18" charset="0"/>
                <a:cs typeface="Times New Roman" pitchFamily="18" charset="0"/>
              </a:rPr>
              <a:t>the reporting </a:t>
            </a:r>
            <a:r>
              <a:rPr kumimoji="1" lang="en-US" altLang="zh-TW" sz="4000" dirty="0" smtClean="0">
                <a:latin typeface="Times New Roman" pitchFamily="18" charset="0"/>
                <a:cs typeface="Times New Roman" pitchFamily="18" charset="0"/>
              </a:rPr>
              <a:t>strategy</a:t>
            </a:r>
          </a:p>
          <a:p>
            <a:pPr marL="914400" lvl="1" indent="-457200">
              <a:spcBef>
                <a:spcPct val="20000"/>
              </a:spcBef>
              <a:buSzPct val="70000"/>
              <a:buFont typeface="+mj-lt"/>
              <a:buAutoNum type="arabicParenR"/>
              <a:tabLst>
                <a:tab pos="1774825" algn="l"/>
              </a:tabLst>
              <a:defRPr/>
            </a:pPr>
            <a:r>
              <a:rPr kumimoji="1" lang="en-US" altLang="zh-TW" sz="4000" dirty="0">
                <a:latin typeface="Times New Roman" pitchFamily="18" charset="0"/>
                <a:cs typeface="Times New Roman" pitchFamily="18" charset="0"/>
              </a:rPr>
              <a:t>Identify and assess red flags</a:t>
            </a:r>
            <a:r>
              <a:rPr kumimoji="1" lang="en-US" altLang="zh-TW" sz="4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lvl="1" indent="-457200">
              <a:spcBef>
                <a:spcPct val="20000"/>
              </a:spcBef>
              <a:buSzPct val="70000"/>
              <a:buFont typeface="+mj-lt"/>
              <a:buAutoNum type="arabicParenR"/>
              <a:tabLst>
                <a:tab pos="1774825" algn="l"/>
              </a:tabLst>
              <a:defRPr/>
            </a:pPr>
            <a:endParaRPr kumimoji="1" lang="en-US" altLang="zh-TW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spcBef>
                <a:spcPct val="20000"/>
              </a:spcBef>
              <a:buSzPct val="70000"/>
              <a:buFont typeface="+mj-lt"/>
              <a:buAutoNum type="arabicParenR"/>
              <a:tabLst>
                <a:tab pos="1774825" algn="l"/>
              </a:tabLst>
              <a:defRPr/>
            </a:pPr>
            <a:endParaRPr kumimoji="1" lang="en-US" altLang="zh-TW" sz="4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buSzPct val="70000"/>
              <a:tabLst>
                <a:tab pos="1774825" algn="l"/>
              </a:tabLst>
              <a:defRPr/>
            </a:pPr>
            <a:r>
              <a:rPr kumimoji="1" lang="en-US" altLang="zh-TW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TW" sz="54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87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55602"/>
            <a:ext cx="7772400" cy="685800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Process of Accounting Analysis</a:t>
            </a:r>
            <a:endParaRPr lang="en-US" altLang="zh-TW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8916" name="Rectangle 1028"/>
          <p:cNvSpPr>
            <a:spLocks noChangeArrowheads="1"/>
          </p:cNvSpPr>
          <p:nvPr/>
        </p:nvSpPr>
        <p:spPr bwMode="auto">
          <a:xfrm>
            <a:off x="304800" y="925211"/>
            <a:ext cx="8534400" cy="5848350"/>
          </a:xfrm>
          <a:prstGeom prst="rect">
            <a:avLst/>
          </a:prstGeom>
          <a:solidFill>
            <a:schemeClr val="bg1"/>
          </a:solidFill>
          <a:ln w="12700" cmpd="dbl">
            <a:solidFill>
              <a:srgbClr val="00B0F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  <a:tabLst>
                <a:tab pos="1774825" algn="l"/>
              </a:tabLst>
              <a:defRPr/>
            </a:pPr>
            <a:r>
              <a:rPr kumimoji="1" lang="en-US" altLang="zh-TW" sz="4400" b="1" dirty="0" smtClean="0">
                <a:latin typeface="Times New Roman" pitchFamily="18" charset="0"/>
                <a:cs typeface="Times New Roman" pitchFamily="18" charset="0"/>
              </a:rPr>
              <a:t>Evaluating </a:t>
            </a:r>
            <a:r>
              <a:rPr kumimoji="1" lang="en-US" altLang="zh-TW" sz="4400" b="1" dirty="0">
                <a:latin typeface="Times New Roman" pitchFamily="18" charset="0"/>
                <a:cs typeface="Times New Roman" pitchFamily="18" charset="0"/>
              </a:rPr>
              <a:t>Earning Quality: Steps</a:t>
            </a:r>
          </a:p>
          <a:p>
            <a:pPr marL="914400" lvl="1" indent="-457200">
              <a:spcBef>
                <a:spcPct val="20000"/>
              </a:spcBef>
              <a:buSzPct val="70000"/>
              <a:buFont typeface="+mj-lt"/>
              <a:buAutoNum type="arabicParenR"/>
              <a:tabLst>
                <a:tab pos="1774825" algn="l"/>
              </a:tabLst>
              <a:defRPr/>
            </a:pPr>
            <a:r>
              <a:rPr kumimoji="1" lang="en-US" altLang="zh-TW" sz="4000" dirty="0">
                <a:latin typeface="Times New Roman" pitchFamily="18" charset="0"/>
                <a:cs typeface="Times New Roman" pitchFamily="18" charset="0"/>
              </a:rPr>
              <a:t>Identify and assess key accounting </a:t>
            </a:r>
            <a:r>
              <a:rPr kumimoji="1" lang="en-US" altLang="zh-TW" sz="4000" dirty="0" smtClean="0">
                <a:latin typeface="Times New Roman" pitchFamily="18" charset="0"/>
                <a:cs typeface="Times New Roman" pitchFamily="18" charset="0"/>
              </a:rPr>
              <a:t>policies: </a:t>
            </a:r>
          </a:p>
          <a:p>
            <a:pPr marL="1028700" lvl="1" indent="-571500">
              <a:spcBef>
                <a:spcPct val="20000"/>
              </a:spcBef>
              <a:buSzPct val="70000"/>
              <a:buFont typeface="Arial" pitchFamily="34" charset="0"/>
              <a:buChar char="•"/>
              <a:tabLst>
                <a:tab pos="1774825" algn="l"/>
              </a:tabLst>
              <a:defRPr/>
            </a:pPr>
            <a:r>
              <a:rPr kumimoji="1" lang="en-US" altLang="zh-TW" sz="36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TW" sz="3600" dirty="0" smtClean="0">
                <a:latin typeface="Times New Roman" pitchFamily="18" charset="0"/>
                <a:cs typeface="Times New Roman" pitchFamily="18" charset="0"/>
              </a:rPr>
              <a:t>re </a:t>
            </a:r>
            <a:r>
              <a:rPr kumimoji="1" lang="en-US" altLang="zh-TW" sz="3600" dirty="0">
                <a:latin typeface="Times New Roman" pitchFamily="18" charset="0"/>
                <a:cs typeface="Times New Roman" pitchFamily="18" charset="0"/>
              </a:rPr>
              <a:t>the policies reasonable? </a:t>
            </a:r>
            <a:endParaRPr kumimoji="1" lang="en-US" altLang="zh-TW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1028700" lvl="1" indent="-571500">
              <a:spcBef>
                <a:spcPct val="20000"/>
              </a:spcBef>
              <a:buSzPct val="70000"/>
              <a:buFont typeface="Arial" pitchFamily="34" charset="0"/>
              <a:buChar char="•"/>
              <a:tabLst>
                <a:tab pos="1774825" algn="l"/>
              </a:tabLst>
              <a:defRPr/>
            </a:pPr>
            <a:r>
              <a:rPr kumimoji="1" lang="en-US" altLang="zh-TW" sz="36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kumimoji="1" lang="en-US" altLang="zh-TW" sz="3600" dirty="0">
                <a:latin typeface="Times New Roman" pitchFamily="18" charset="0"/>
                <a:cs typeface="Times New Roman" pitchFamily="18" charset="0"/>
              </a:rPr>
              <a:t>the set of policies adopted consistent with industry norms? </a:t>
            </a:r>
            <a:endParaRPr kumimoji="1" lang="en-US" altLang="zh-TW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1028700" lvl="1" indent="-571500">
              <a:spcBef>
                <a:spcPct val="20000"/>
              </a:spcBef>
              <a:buSzPct val="70000"/>
              <a:buFont typeface="Arial" pitchFamily="34" charset="0"/>
              <a:buChar char="•"/>
              <a:tabLst>
                <a:tab pos="1774825" algn="l"/>
              </a:tabLst>
              <a:defRPr/>
            </a:pPr>
            <a:r>
              <a:rPr kumimoji="1" lang="en-US" altLang="zh-TW" sz="3600" dirty="0" smtClean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kumimoji="1" lang="en-US" altLang="zh-TW" sz="3600" dirty="0">
                <a:latin typeface="Times New Roman" pitchFamily="18" charset="0"/>
                <a:cs typeface="Times New Roman" pitchFamily="18" charset="0"/>
              </a:rPr>
              <a:t>impact will the accounting policies have on reported numbers in financial statements</a:t>
            </a:r>
            <a:r>
              <a:rPr kumimoji="1" lang="en-US" altLang="zh-TW" sz="3600" dirty="0" smtClean="0">
                <a:latin typeface="Times New Roman" pitchFamily="18" charset="0"/>
                <a:cs typeface="Times New Roman" pitchFamily="18" charset="0"/>
              </a:rPr>
              <a:t>?</a:t>
            </a:r>
            <a:r>
              <a:rPr kumimoji="1" lang="en-US" altLang="zh-TW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TW" sz="48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66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Illustration</a:t>
            </a:r>
          </a:p>
          <a:p>
            <a:pPr algn="just">
              <a:buFont typeface="Wingdings" pitchFamily="2" charset="2"/>
              <a:buChar char="§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Definition of accrual accounting</a:t>
            </a:r>
          </a:p>
          <a:p>
            <a:pPr algn="just">
              <a:buFont typeface="Wingdings" pitchFamily="2" charset="2"/>
              <a:buChar char="§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Describe accrual process</a:t>
            </a:r>
          </a:p>
          <a:p>
            <a:pPr algn="just">
              <a:buFont typeface="Wingdings" pitchFamily="2" charset="2"/>
              <a:buChar char="§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Relation between accruals and cash flows</a:t>
            </a:r>
          </a:p>
          <a:p>
            <a:pPr algn="just">
              <a:buFont typeface="Wingdings" pitchFamily="2" charset="2"/>
              <a:buChar char="§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Relevance and limitations of accrual accounting</a:t>
            </a:r>
          </a:p>
          <a:p>
            <a:pPr>
              <a:buFont typeface="Wingdings" pitchFamily="2" charset="2"/>
              <a:buChar char="§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Accrual Accounting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75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55602"/>
            <a:ext cx="7772400" cy="685800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Process of Accounting Analysis</a:t>
            </a:r>
            <a:endParaRPr lang="en-US" altLang="zh-TW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8916" name="Rectangle 1028"/>
          <p:cNvSpPr>
            <a:spLocks noChangeArrowheads="1"/>
          </p:cNvSpPr>
          <p:nvPr/>
        </p:nvSpPr>
        <p:spPr bwMode="auto">
          <a:xfrm>
            <a:off x="304800" y="925211"/>
            <a:ext cx="8534400" cy="5627989"/>
          </a:xfrm>
          <a:prstGeom prst="rect">
            <a:avLst/>
          </a:prstGeom>
          <a:solidFill>
            <a:schemeClr val="bg1"/>
          </a:solidFill>
          <a:ln w="12700" cmpd="dbl">
            <a:solidFill>
              <a:srgbClr val="00B0F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  <a:tabLst>
                <a:tab pos="1774825" algn="l"/>
              </a:tabLst>
              <a:defRPr/>
            </a:pPr>
            <a:r>
              <a:rPr kumimoji="1" lang="en-US" altLang="zh-TW" sz="4400" b="1" dirty="0" smtClean="0">
                <a:latin typeface="Times New Roman" pitchFamily="18" charset="0"/>
                <a:cs typeface="Times New Roman" pitchFamily="18" charset="0"/>
              </a:rPr>
              <a:t>Evaluating </a:t>
            </a:r>
            <a:r>
              <a:rPr kumimoji="1" lang="en-US" altLang="zh-TW" sz="4400" b="1" dirty="0">
                <a:latin typeface="Times New Roman" pitchFamily="18" charset="0"/>
                <a:cs typeface="Times New Roman" pitchFamily="18" charset="0"/>
              </a:rPr>
              <a:t>Earning Quality: Steps</a:t>
            </a:r>
          </a:p>
          <a:p>
            <a:pPr lvl="1" algn="just">
              <a:spcBef>
                <a:spcPct val="20000"/>
              </a:spcBef>
              <a:buSzPct val="70000"/>
              <a:tabLst>
                <a:tab pos="1774825" algn="l"/>
              </a:tabLst>
              <a:defRPr/>
            </a:pPr>
            <a:r>
              <a:rPr kumimoji="1" lang="en-US" altLang="zh-TW" sz="4000" dirty="0" smtClean="0">
                <a:latin typeface="Times New Roman" pitchFamily="18" charset="0"/>
                <a:cs typeface="Times New Roman" pitchFamily="18" charset="0"/>
              </a:rPr>
              <a:t>2) Evaluate </a:t>
            </a:r>
            <a:r>
              <a:rPr kumimoji="1" lang="en-US" altLang="zh-TW" sz="4000" dirty="0">
                <a:latin typeface="Times New Roman" pitchFamily="18" charset="0"/>
                <a:cs typeface="Times New Roman" pitchFamily="18" charset="0"/>
              </a:rPr>
              <a:t>extent of accounting </a:t>
            </a:r>
            <a:r>
              <a:rPr kumimoji="1" lang="en-US" altLang="zh-TW" sz="4000" dirty="0" smtClean="0">
                <a:latin typeface="Times New Roman" pitchFamily="18" charset="0"/>
                <a:cs typeface="Times New Roman" pitchFamily="18" charset="0"/>
              </a:rPr>
              <a:t>flexibility</a:t>
            </a:r>
          </a:p>
          <a:p>
            <a:pPr lvl="1" algn="just">
              <a:spcBef>
                <a:spcPct val="20000"/>
              </a:spcBef>
              <a:buSzPct val="70000"/>
              <a:tabLst>
                <a:tab pos="1774825" algn="l"/>
              </a:tabLst>
              <a:defRPr/>
            </a:pPr>
            <a:r>
              <a:rPr kumimoji="1" lang="en-US" altLang="zh-TW" sz="32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1" lang="en-US" altLang="zh-TW" sz="3200" i="1" dirty="0" smtClean="0">
                <a:latin typeface="Times New Roman" pitchFamily="18" charset="0"/>
                <a:cs typeface="Times New Roman" pitchFamily="18" charset="0"/>
              </a:rPr>
              <a:t>he </a:t>
            </a:r>
            <a:r>
              <a:rPr kumimoji="1" lang="en-US" altLang="zh-TW" sz="3200" i="1" dirty="0">
                <a:latin typeface="Times New Roman" pitchFamily="18" charset="0"/>
                <a:cs typeface="Times New Roman" pitchFamily="18" charset="0"/>
              </a:rPr>
              <a:t>accounting for industries that have more intangible assets, greater volatility in business operations, a larger portion of its production costs incurred prior to production, and unusual revenue recognition methods requires more judgments and estimates</a:t>
            </a:r>
            <a:r>
              <a:rPr kumimoji="1" lang="en-US" altLang="zh-TW" sz="3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kumimoji="1" lang="en-US" altLang="zh-TW" sz="3200" i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buSzPct val="70000"/>
              <a:tabLst>
                <a:tab pos="1774825" algn="l"/>
              </a:tabLst>
              <a:defRPr/>
            </a:pPr>
            <a:r>
              <a:rPr kumimoji="1" lang="en-US" altLang="zh-TW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TW" sz="54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8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55602"/>
            <a:ext cx="7772400" cy="685800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Process of Accounting Analysis</a:t>
            </a:r>
            <a:endParaRPr lang="en-US" altLang="zh-TW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8916" name="Rectangle 1028"/>
          <p:cNvSpPr>
            <a:spLocks noChangeArrowheads="1"/>
          </p:cNvSpPr>
          <p:nvPr/>
        </p:nvSpPr>
        <p:spPr bwMode="auto">
          <a:xfrm>
            <a:off x="304800" y="925211"/>
            <a:ext cx="8534400" cy="5627989"/>
          </a:xfrm>
          <a:prstGeom prst="rect">
            <a:avLst/>
          </a:prstGeom>
          <a:solidFill>
            <a:schemeClr val="bg1"/>
          </a:solidFill>
          <a:ln w="12700" cmpd="dbl">
            <a:solidFill>
              <a:srgbClr val="00B0F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  <a:tabLst>
                <a:tab pos="1774825" algn="l"/>
              </a:tabLst>
              <a:defRPr/>
            </a:pPr>
            <a:r>
              <a:rPr kumimoji="1" lang="en-US" altLang="zh-TW" sz="4000" b="1" dirty="0" smtClean="0">
                <a:latin typeface="Times New Roman" pitchFamily="18" charset="0"/>
                <a:cs typeface="Times New Roman" pitchFamily="18" charset="0"/>
              </a:rPr>
              <a:t>Evaluating </a:t>
            </a:r>
            <a:r>
              <a:rPr kumimoji="1" lang="en-US" altLang="zh-TW" sz="4000" b="1" dirty="0">
                <a:latin typeface="Times New Roman" pitchFamily="18" charset="0"/>
                <a:cs typeface="Times New Roman" pitchFamily="18" charset="0"/>
              </a:rPr>
              <a:t>Earning Quality: Steps</a:t>
            </a:r>
          </a:p>
          <a:p>
            <a:pPr lvl="1">
              <a:spcBef>
                <a:spcPct val="20000"/>
              </a:spcBef>
              <a:buSzPct val="70000"/>
              <a:tabLst>
                <a:tab pos="1774825" algn="l"/>
              </a:tabLst>
              <a:defRPr/>
            </a:pPr>
            <a:r>
              <a:rPr kumimoji="1" lang="en-US" altLang="zh-TW" sz="3600" dirty="0" smtClean="0">
                <a:latin typeface="Times New Roman" pitchFamily="18" charset="0"/>
                <a:cs typeface="Times New Roman" pitchFamily="18" charset="0"/>
              </a:rPr>
              <a:t>3) Determine </a:t>
            </a:r>
            <a:r>
              <a:rPr kumimoji="1" lang="en-US" altLang="zh-TW" sz="3600" dirty="0">
                <a:latin typeface="Times New Roman" pitchFamily="18" charset="0"/>
                <a:cs typeface="Times New Roman" pitchFamily="18" charset="0"/>
              </a:rPr>
              <a:t>the reporting strategy</a:t>
            </a:r>
            <a:endParaRPr kumimoji="1" lang="en-US" altLang="zh-TW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>
              <a:spcBef>
                <a:spcPct val="20000"/>
              </a:spcBef>
              <a:buSzPct val="70000"/>
              <a:buFont typeface="Wingdings" pitchFamily="2" charset="2"/>
              <a:buChar char="§"/>
              <a:tabLst>
                <a:tab pos="1774825" algn="l"/>
              </a:tabLst>
              <a:defRPr/>
            </a:pPr>
            <a:r>
              <a:rPr kumimoji="1" lang="en-US" altLang="zh-TW" sz="2800" dirty="0">
                <a:latin typeface="Times New Roman" pitchFamily="18" charset="0"/>
                <a:cs typeface="Times New Roman" pitchFamily="18" charset="0"/>
              </a:rPr>
              <a:t>Is the company adopting aggressive reporting practices? </a:t>
            </a:r>
            <a:endParaRPr kumimoji="1" lang="en-US" altLang="zh-TW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>
              <a:spcBef>
                <a:spcPct val="20000"/>
              </a:spcBef>
              <a:buSzPct val="70000"/>
              <a:buFont typeface="Wingdings" pitchFamily="2" charset="2"/>
              <a:buChar char="§"/>
              <a:tabLst>
                <a:tab pos="1774825" algn="l"/>
              </a:tabLst>
              <a:defRPr/>
            </a:pPr>
            <a:r>
              <a:rPr kumimoji="1" lang="en-US" altLang="zh-TW" sz="2800" dirty="0" smtClean="0">
                <a:latin typeface="Times New Roman" pitchFamily="18" charset="0"/>
                <a:cs typeface="Times New Roman" pitchFamily="18" charset="0"/>
              </a:rPr>
              <a:t>Does </a:t>
            </a:r>
            <a:r>
              <a:rPr kumimoji="1" lang="en-US" altLang="zh-TW" sz="2800" dirty="0">
                <a:latin typeface="Times New Roman" pitchFamily="18" charset="0"/>
                <a:cs typeface="Times New Roman" pitchFamily="18" charset="0"/>
              </a:rPr>
              <a:t>the company have a clean audit report? </a:t>
            </a:r>
            <a:endParaRPr kumimoji="1" lang="en-US" altLang="zh-TW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>
              <a:spcBef>
                <a:spcPct val="20000"/>
              </a:spcBef>
              <a:buSzPct val="70000"/>
              <a:buFont typeface="Wingdings" pitchFamily="2" charset="2"/>
              <a:buChar char="§"/>
              <a:tabLst>
                <a:tab pos="1774825" algn="l"/>
              </a:tabLst>
              <a:defRPr/>
            </a:pPr>
            <a:r>
              <a:rPr kumimoji="1" lang="en-US" altLang="zh-TW" sz="2800" dirty="0" smtClean="0">
                <a:latin typeface="Times New Roman" pitchFamily="18" charset="0"/>
                <a:cs typeface="Times New Roman" pitchFamily="18" charset="0"/>
              </a:rPr>
              <a:t>Has </a:t>
            </a:r>
            <a:r>
              <a:rPr kumimoji="1" lang="en-US" altLang="zh-TW" sz="2800" dirty="0">
                <a:latin typeface="Times New Roman" pitchFamily="18" charset="0"/>
                <a:cs typeface="Times New Roman" pitchFamily="18" charset="0"/>
              </a:rPr>
              <a:t>there been a history of accounting problems</a:t>
            </a:r>
            <a:r>
              <a:rPr kumimoji="1" lang="en-US" altLang="zh-TW" sz="28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914400" lvl="1" indent="-457200" algn="just">
              <a:spcBef>
                <a:spcPct val="20000"/>
              </a:spcBef>
              <a:buSzPct val="70000"/>
              <a:buFont typeface="Wingdings" pitchFamily="2" charset="2"/>
              <a:buChar char="§"/>
              <a:tabLst>
                <a:tab pos="1774825" algn="l"/>
              </a:tabLst>
              <a:defRPr/>
            </a:pPr>
            <a:r>
              <a:rPr kumimoji="1" lang="en-US" altLang="zh-TW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TW" sz="2800" dirty="0">
                <a:latin typeface="Times New Roman" pitchFamily="18" charset="0"/>
                <a:cs typeface="Times New Roman" pitchFamily="18" charset="0"/>
              </a:rPr>
              <a:t>Has the management of the company have a reputation for integrity, or are they known to cut corners? </a:t>
            </a:r>
            <a:endParaRPr kumimoji="1" lang="en-US" altLang="zh-TW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>
              <a:spcBef>
                <a:spcPct val="20000"/>
              </a:spcBef>
              <a:buSzPct val="70000"/>
              <a:buFont typeface="Wingdings" pitchFamily="2" charset="2"/>
              <a:buChar char="§"/>
              <a:tabLst>
                <a:tab pos="1774825" algn="l"/>
              </a:tabLst>
              <a:defRPr/>
            </a:pPr>
            <a:r>
              <a:rPr kumimoji="1" lang="en-US" altLang="zh-TW" sz="2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TW" sz="2800" dirty="0" smtClean="0">
                <a:latin typeface="Times New Roman" pitchFamily="18" charset="0"/>
                <a:cs typeface="Times New Roman" pitchFamily="18" charset="0"/>
              </a:rPr>
              <a:t>xamine </a:t>
            </a:r>
            <a:r>
              <a:rPr kumimoji="1" lang="en-US" altLang="zh-TW" sz="2800" dirty="0">
                <a:latin typeface="Times New Roman" pitchFamily="18" charset="0"/>
                <a:cs typeface="Times New Roman" pitchFamily="18" charset="0"/>
              </a:rPr>
              <a:t>incentives for earnings </a:t>
            </a:r>
            <a:r>
              <a:rPr kumimoji="1" lang="en-US" altLang="zh-TW" sz="2800" dirty="0" smtClean="0">
                <a:latin typeface="Times New Roman" pitchFamily="18" charset="0"/>
                <a:cs typeface="Times New Roman" pitchFamily="18" charset="0"/>
              </a:rPr>
              <a:t>management and evaluate the quality of a company’s disclosures</a:t>
            </a:r>
            <a:endParaRPr kumimoji="1" lang="en-US" altLang="zh-TW" sz="2800" i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buSzPct val="70000"/>
              <a:tabLst>
                <a:tab pos="1774825" algn="l"/>
              </a:tabLst>
              <a:defRPr/>
            </a:pPr>
            <a:r>
              <a:rPr kumimoji="1" lang="en-US" altLang="zh-TW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TW" sz="54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14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>
            <a:normAutofit fontScale="90000"/>
          </a:bodyPr>
          <a:lstStyle/>
          <a:p>
            <a:pPr>
              <a:spcBef>
                <a:spcPct val="50000"/>
              </a:spcBef>
            </a:pPr>
            <a:r>
              <a:rPr kumimoji="1" lang="en-US" altLang="zh-TW" b="1" dirty="0" smtClean="0">
                <a:latin typeface="Times New Roman" pitchFamily="18" charset="0"/>
                <a:cs typeface="Times New Roman" pitchFamily="18" charset="0"/>
              </a:rPr>
              <a:t>4) Red Flags</a:t>
            </a:r>
            <a:endParaRPr lang="en-US" altLang="zh-TW" b="1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8916" name="Rectangle 1028"/>
          <p:cNvSpPr>
            <a:spLocks noChangeArrowheads="1"/>
          </p:cNvSpPr>
          <p:nvPr/>
        </p:nvSpPr>
        <p:spPr bwMode="auto">
          <a:xfrm>
            <a:off x="271849" y="892260"/>
            <a:ext cx="8534400" cy="5848350"/>
          </a:xfrm>
          <a:prstGeom prst="rect">
            <a:avLst/>
          </a:prstGeom>
          <a:solidFill>
            <a:schemeClr val="bg1"/>
          </a:solidFill>
          <a:ln w="12700" cmpd="dbl">
            <a:solidFill>
              <a:srgbClr val="00B0F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571500" indent="-571500" algn="just">
              <a:buFont typeface="Wingdings" pitchFamily="2" charset="2"/>
              <a:buChar char="§"/>
            </a:pPr>
            <a:r>
              <a:rPr kumimoji="1" lang="en-US" altLang="zh-TW" sz="3600" dirty="0" smtClean="0">
                <a:latin typeface="Times New Roman" pitchFamily="18" charset="0"/>
                <a:cs typeface="Times New Roman" pitchFamily="18" charset="0"/>
              </a:rPr>
              <a:t>Poor </a:t>
            </a:r>
            <a:r>
              <a:rPr kumimoji="1" lang="en-US" altLang="zh-TW" sz="3600" dirty="0">
                <a:latin typeface="Times New Roman" pitchFamily="18" charset="0"/>
                <a:cs typeface="Times New Roman" pitchFamily="18" charset="0"/>
              </a:rPr>
              <a:t>financial performance, </a:t>
            </a:r>
            <a:endParaRPr kumimoji="1" lang="en-US" altLang="zh-TW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571500" algn="just">
              <a:buFont typeface="Wingdings" pitchFamily="2" charset="2"/>
              <a:buChar char="§"/>
            </a:pPr>
            <a:r>
              <a:rPr kumimoji="1" lang="en-US" altLang="zh-TW" sz="3600" dirty="0" smtClean="0">
                <a:latin typeface="Times New Roman" pitchFamily="18" charset="0"/>
                <a:cs typeface="Times New Roman" pitchFamily="18" charset="0"/>
              </a:rPr>
              <a:t>Reported </a:t>
            </a:r>
            <a:r>
              <a:rPr kumimoji="1" lang="en-US" altLang="zh-TW" sz="3600" dirty="0">
                <a:latin typeface="Times New Roman" pitchFamily="18" charset="0"/>
                <a:cs typeface="Times New Roman" pitchFamily="18" charset="0"/>
              </a:rPr>
              <a:t>earnings consistently higher than operating cash flows, </a:t>
            </a:r>
            <a:endParaRPr kumimoji="1" lang="en-US" altLang="zh-TW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571500" algn="just">
              <a:buFont typeface="Wingdings" pitchFamily="2" charset="2"/>
              <a:buChar char="§"/>
            </a:pPr>
            <a:r>
              <a:rPr kumimoji="1" lang="en-US" altLang="zh-TW" sz="3600" dirty="0" smtClean="0">
                <a:latin typeface="Times New Roman" pitchFamily="18" charset="0"/>
                <a:cs typeface="Times New Roman" pitchFamily="18" charset="0"/>
              </a:rPr>
              <a:t>Qualified </a:t>
            </a:r>
            <a:r>
              <a:rPr kumimoji="1" lang="en-US" altLang="zh-TW" sz="3600" dirty="0">
                <a:latin typeface="Times New Roman" pitchFamily="18" charset="0"/>
                <a:cs typeface="Times New Roman" pitchFamily="18" charset="0"/>
              </a:rPr>
              <a:t>audit report, auditor resignation or a unusual auditor change, </a:t>
            </a:r>
            <a:endParaRPr kumimoji="1" lang="en-US" altLang="zh-TW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571500" algn="just">
              <a:buFont typeface="Wingdings" pitchFamily="2" charset="2"/>
              <a:buChar char="§"/>
            </a:pPr>
            <a:r>
              <a:rPr kumimoji="1" lang="en-US" altLang="zh-TW" sz="3600" dirty="0" smtClean="0">
                <a:latin typeface="Times New Roman" pitchFamily="18" charset="0"/>
                <a:cs typeface="Times New Roman" pitchFamily="18" charset="0"/>
              </a:rPr>
              <a:t>Unexplained </a:t>
            </a:r>
            <a:r>
              <a:rPr kumimoji="1" lang="en-US" altLang="zh-TW" sz="3600" dirty="0">
                <a:latin typeface="Times New Roman" pitchFamily="18" charset="0"/>
                <a:cs typeface="Times New Roman" pitchFamily="18" charset="0"/>
              </a:rPr>
              <a:t>or frequent changes in accounting policies, </a:t>
            </a:r>
            <a:endParaRPr kumimoji="1" lang="en-US" altLang="zh-TW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571500" algn="just">
              <a:buFont typeface="Wingdings" pitchFamily="2" charset="2"/>
              <a:buChar char="§"/>
            </a:pPr>
            <a:r>
              <a:rPr kumimoji="1" lang="en-US" altLang="zh-TW" sz="3600" dirty="0" smtClean="0">
                <a:latin typeface="Times New Roman" pitchFamily="18" charset="0"/>
                <a:cs typeface="Times New Roman" pitchFamily="18" charset="0"/>
              </a:rPr>
              <a:t>Sudden </a:t>
            </a:r>
            <a:r>
              <a:rPr kumimoji="1" lang="en-US" altLang="zh-TW" sz="3600" dirty="0">
                <a:latin typeface="Times New Roman" pitchFamily="18" charset="0"/>
                <a:cs typeface="Times New Roman" pitchFamily="18" charset="0"/>
              </a:rPr>
              <a:t>increase in inventories in comparison to </a:t>
            </a:r>
            <a:r>
              <a:rPr kumimoji="1" lang="en-US" altLang="zh-TW" sz="3600" dirty="0" smtClean="0">
                <a:latin typeface="Times New Roman" pitchFamily="18" charset="0"/>
                <a:cs typeface="Times New Roman" pitchFamily="18" charset="0"/>
              </a:rPr>
              <a:t>sales.</a:t>
            </a:r>
          </a:p>
          <a:p>
            <a:pPr marL="571500" indent="-571500" algn="just">
              <a:buFont typeface="Wingdings" pitchFamily="2" charset="2"/>
              <a:buChar char="§"/>
            </a:pPr>
            <a:r>
              <a:rPr kumimoji="1" lang="en-US" altLang="zh-TW" sz="3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Frequent one-time charges and big baths.</a:t>
            </a:r>
            <a:endParaRPr lang="en-US" altLang="zh-TW" sz="36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8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>
            <a:normAutofit fontScale="90000"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Process of Accounting Analysis</a:t>
            </a:r>
            <a:endParaRPr lang="en-US" altLang="zh-TW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8916" name="Rectangle 1028"/>
          <p:cNvSpPr>
            <a:spLocks noChangeArrowheads="1"/>
          </p:cNvSpPr>
          <p:nvPr/>
        </p:nvSpPr>
        <p:spPr bwMode="auto">
          <a:xfrm>
            <a:off x="304800" y="925211"/>
            <a:ext cx="8534400" cy="5848350"/>
          </a:xfrm>
          <a:prstGeom prst="rect">
            <a:avLst/>
          </a:prstGeom>
          <a:solidFill>
            <a:schemeClr val="bg1"/>
          </a:solidFill>
          <a:ln w="12700" cmpd="dbl">
            <a:solidFill>
              <a:srgbClr val="00B0F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  <a:tabLst>
                <a:tab pos="1774825" algn="l"/>
              </a:tabLst>
              <a:defRPr/>
            </a:pPr>
            <a:r>
              <a:rPr kumimoji="1" lang="en-US" altLang="zh-TW" sz="3600" b="1" dirty="0" smtClean="0">
                <a:latin typeface="Times New Roman" pitchFamily="18" charset="0"/>
                <a:cs typeface="Times New Roman" pitchFamily="18" charset="0"/>
              </a:rPr>
              <a:t>Evaluating </a:t>
            </a:r>
            <a:r>
              <a:rPr kumimoji="1" lang="en-US" altLang="zh-TW" sz="3600" b="1" dirty="0">
                <a:latin typeface="Times New Roman" pitchFamily="18" charset="0"/>
                <a:cs typeface="Times New Roman" pitchFamily="18" charset="0"/>
              </a:rPr>
              <a:t>Earning Quality: Steps</a:t>
            </a:r>
          </a:p>
          <a:p>
            <a:pPr marL="914400" lvl="1" indent="-457200">
              <a:spcBef>
                <a:spcPct val="20000"/>
              </a:spcBef>
              <a:buSzPct val="70000"/>
              <a:buFont typeface="+mj-lt"/>
              <a:buAutoNum type="arabicParenR"/>
              <a:tabLst>
                <a:tab pos="1774825" algn="l"/>
              </a:tabLst>
              <a:defRPr/>
            </a:pPr>
            <a:r>
              <a:rPr kumimoji="1" lang="en-US" altLang="zh-TW" sz="3200" dirty="0">
                <a:latin typeface="Times New Roman" pitchFamily="18" charset="0"/>
                <a:cs typeface="Times New Roman" pitchFamily="18" charset="0"/>
              </a:rPr>
              <a:t>Identify and assess key accounting policies</a:t>
            </a:r>
          </a:p>
          <a:p>
            <a:pPr marL="914400" lvl="1" indent="-457200">
              <a:spcBef>
                <a:spcPct val="20000"/>
              </a:spcBef>
              <a:buSzPct val="70000"/>
              <a:buFont typeface="+mj-lt"/>
              <a:buAutoNum type="arabicParenR"/>
              <a:tabLst>
                <a:tab pos="1774825" algn="l"/>
              </a:tabLst>
              <a:defRPr/>
            </a:pPr>
            <a:r>
              <a:rPr kumimoji="1" lang="en-US" altLang="zh-TW" sz="3200" dirty="0">
                <a:latin typeface="Times New Roman" pitchFamily="18" charset="0"/>
                <a:cs typeface="Times New Roman" pitchFamily="18" charset="0"/>
              </a:rPr>
              <a:t>Evaluate extent of accounting flexibility </a:t>
            </a:r>
          </a:p>
          <a:p>
            <a:pPr marL="914400" lvl="1" indent="-457200">
              <a:spcBef>
                <a:spcPct val="20000"/>
              </a:spcBef>
              <a:buSzPct val="70000"/>
              <a:buFont typeface="+mj-lt"/>
              <a:buAutoNum type="arabicParenR"/>
              <a:tabLst>
                <a:tab pos="1774825" algn="l"/>
              </a:tabLst>
              <a:defRPr/>
            </a:pPr>
            <a:r>
              <a:rPr kumimoji="1" lang="en-US" altLang="zh-TW" sz="3200" dirty="0">
                <a:latin typeface="Times New Roman" pitchFamily="18" charset="0"/>
                <a:cs typeface="Times New Roman" pitchFamily="18" charset="0"/>
              </a:rPr>
              <a:t>Determine the reporting strategy </a:t>
            </a:r>
          </a:p>
          <a:p>
            <a:pPr marL="914400" lvl="1" indent="-457200">
              <a:spcBef>
                <a:spcPct val="20000"/>
              </a:spcBef>
              <a:buSzPct val="70000"/>
              <a:buFont typeface="+mj-lt"/>
              <a:buAutoNum type="arabicParenR"/>
              <a:tabLst>
                <a:tab pos="1774825" algn="l"/>
              </a:tabLst>
              <a:defRPr/>
            </a:pPr>
            <a:r>
              <a:rPr kumimoji="1" lang="en-US" altLang="zh-TW" sz="3200" dirty="0">
                <a:latin typeface="Times New Roman" pitchFamily="18" charset="0"/>
                <a:cs typeface="Times New Roman" pitchFamily="18" charset="0"/>
              </a:rPr>
              <a:t>Identify and assess red flags</a:t>
            </a:r>
            <a:endParaRPr kumimoji="1" lang="en-US" altLang="zh-TW" sz="4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buSzPct val="70000"/>
              <a:tabLst>
                <a:tab pos="1774825" algn="l"/>
              </a:tabLst>
              <a:defRPr/>
            </a:pPr>
            <a:r>
              <a:rPr kumimoji="1" lang="en-US" altLang="zh-TW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TW" sz="3600" b="1" dirty="0">
                <a:latin typeface="Times New Roman" pitchFamily="18" charset="0"/>
                <a:cs typeface="Times New Roman" pitchFamily="18" charset="0"/>
              </a:rPr>
              <a:t>Adjusting Financial Statements:</a:t>
            </a:r>
          </a:p>
          <a:p>
            <a:pPr marL="914400" lvl="1" indent="-457200">
              <a:spcBef>
                <a:spcPct val="20000"/>
              </a:spcBef>
              <a:buSzPct val="70000"/>
              <a:tabLst>
                <a:tab pos="1774825" algn="l"/>
              </a:tabLst>
              <a:defRPr/>
            </a:pPr>
            <a:r>
              <a:rPr kumimoji="1" lang="en-US" altLang="zh-TW" sz="36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kumimoji="1" lang="en-US" altLang="zh-TW" sz="3200" dirty="0">
                <a:latin typeface="Times New Roman" pitchFamily="18" charset="0"/>
                <a:cs typeface="Times New Roman" pitchFamily="18" charset="0"/>
              </a:rPr>
              <a:t>Identify, measure, and make necessary adjustments to financial statements to better serve one’s analysis objectives</a:t>
            </a:r>
            <a:r>
              <a:rPr kumimoji="1" lang="en-US" altLang="zh-TW" sz="32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kumimoji="1" lang="en-US" altLang="zh-TW" sz="36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50000"/>
              </a:spcBef>
            </a:pPr>
            <a:endParaRPr lang="en-US" altLang="zh-TW" sz="54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27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4693"/>
            <a:ext cx="7772400" cy="685800"/>
          </a:xfrm>
        </p:spPr>
        <p:txBody>
          <a:bodyPr>
            <a:noAutofit/>
          </a:bodyPr>
          <a:lstStyle/>
          <a:p>
            <a:r>
              <a:rPr lang="en-US" altLang="zh-TW" sz="48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Accruals - </a:t>
            </a:r>
            <a:r>
              <a:rPr lang="en-US" altLang="zh-TW" sz="4800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Illustration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990600"/>
            <a:ext cx="8839200" cy="5638800"/>
          </a:xfrm>
          <a:solidFill>
            <a:schemeClr val="bg1"/>
          </a:solidFill>
          <a:ln w="6350" cap="flat">
            <a:solidFill>
              <a:srgbClr val="00B0F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 fontScale="85000" lnSpcReduction="20000"/>
          </a:bodyPr>
          <a:lstStyle/>
          <a:p>
            <a:pPr marL="0" indent="0" algn="just">
              <a:buClr>
                <a:srgbClr val="3A619A"/>
              </a:buClr>
              <a:buSzPct val="70000"/>
              <a:buNone/>
              <a:tabLst>
                <a:tab pos="3027363" algn="l"/>
              </a:tabLst>
              <a:defRPr/>
            </a:pP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company is established with the total capital of $700. The company’s capital is financed totally by equity. The company decide to sell printed T-shirts for $10 each. The costs of this business include purchasing 100 plain T-shirts for $5 each, fixed screen cost of $100 and variable print cost of $0.75 per T-shirt. By the end of the company first week in business, all T-shirts are ready for sale. Customers with orders totalling 50 T-shirts pick up their T-shirts in that first week. But, of the 50 T-shirts picked up, only 25 are paid for in cash. For the other 25, the company accept customer’s late payment till next 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week.</a:t>
            </a:r>
            <a:endParaRPr lang="en-US" altLang="zh-TW" sz="40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44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295400"/>
            <a:ext cx="8915400" cy="5410200"/>
          </a:xfrm>
          <a:solidFill>
            <a:schemeClr val="bg1"/>
          </a:solidFill>
          <a:ln w="38100" cap="flat" cmpd="dbl">
            <a:solidFill>
              <a:srgbClr val="00B0F0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230188" indent="-230188">
              <a:buFont typeface="Monotype Sorts" pitchFamily="2" charset="2"/>
              <a:buNone/>
              <a:tabLst>
                <a:tab pos="230188" algn="l"/>
              </a:tabLst>
            </a:pPr>
            <a:r>
              <a:rPr lang="en-US" altLang="zh-TW" sz="2200" u="sng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</a:p>
          <a:p>
            <a:pPr marL="230188" indent="-230188" algn="just">
              <a:buFont typeface="Monotype Sorts" pitchFamily="2" charset="2"/>
              <a:buNone/>
              <a:tabLst>
                <a:tab pos="230188" algn="l"/>
              </a:tabLst>
            </a:pPr>
            <a:r>
              <a:rPr lang="en-US" altLang="zh-TW" sz="22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				</a:t>
            </a:r>
          </a:p>
          <a:p>
            <a:pPr marL="230188" indent="-230188" algn="just">
              <a:buFont typeface="Monotype Sorts" pitchFamily="2" charset="2"/>
              <a:buNone/>
              <a:tabLst>
                <a:tab pos="230188" algn="l"/>
              </a:tabLst>
            </a:pPr>
            <a:r>
              <a:rPr lang="en-US" altLang="zh-TW" sz="2200" b="1" i="1" u="sng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Revenues</a:t>
            </a:r>
            <a:r>
              <a:rPr lang="en-US" altLang="zh-TW" sz="22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			  </a:t>
            </a:r>
            <a:r>
              <a:rPr lang="en-US" altLang="zh-TW" sz="2200" b="1" i="1" u="sng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Assets</a:t>
            </a:r>
          </a:p>
          <a:p>
            <a:pPr marL="230188" indent="-230188" algn="just">
              <a:buFont typeface="Monotype Sorts" pitchFamily="2" charset="2"/>
              <a:buNone/>
              <a:tabLst>
                <a:tab pos="230188" algn="l"/>
              </a:tabLst>
            </a:pPr>
            <a:r>
              <a:rPr lang="en-US" altLang="zh-TW" sz="22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T-Shirt sales			               Cash	                		 </a:t>
            </a:r>
          </a:p>
          <a:p>
            <a:pPr marL="230188" indent="-230188" algn="just">
              <a:buFont typeface="Monotype Sorts" pitchFamily="2" charset="2"/>
              <a:buNone/>
              <a:tabLst>
                <a:tab pos="230188" algn="l"/>
              </a:tabLst>
            </a:pPr>
            <a:endParaRPr lang="en-US" altLang="zh-TW" sz="2200" u="sng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230188" indent="-230188" algn="just">
              <a:buFont typeface="Monotype Sorts" pitchFamily="2" charset="2"/>
              <a:buNone/>
              <a:tabLst>
                <a:tab pos="230188" algn="l"/>
              </a:tabLst>
            </a:pPr>
            <a:r>
              <a:rPr lang="en-US" altLang="zh-TW" sz="2200" b="1" i="1" u="sng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Costs</a:t>
            </a:r>
          </a:p>
          <a:p>
            <a:pPr marL="230188" indent="-230188" algn="just">
              <a:buFont typeface="Monotype Sorts" pitchFamily="2" charset="2"/>
              <a:buNone/>
              <a:tabLst>
                <a:tab pos="230188" algn="l"/>
              </a:tabLst>
            </a:pPr>
            <a:r>
              <a:rPr lang="en-US" altLang="zh-TW" sz="22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T-Shirt purchases  		               </a:t>
            </a:r>
          </a:p>
          <a:p>
            <a:pPr marL="230188" indent="-230188" algn="just">
              <a:buNone/>
              <a:tabLst>
                <a:tab pos="230188" algn="l"/>
              </a:tabLst>
            </a:pPr>
            <a:r>
              <a:rPr lang="en-US" altLang="zh-TW" sz="22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Screen purchase      		                </a:t>
            </a:r>
            <a:r>
              <a:rPr lang="en-US" altLang="zh-TW" sz="2200" i="1" u="sng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Equity</a:t>
            </a:r>
            <a:r>
              <a:rPr lang="en-US" altLang="zh-TW" sz="22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         	 		</a:t>
            </a:r>
            <a:r>
              <a:rPr lang="en-US" altLang="zh-TW" sz="2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endParaRPr lang="en-US" altLang="zh-TW" sz="22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230188" indent="-230188" algn="just">
              <a:buFont typeface="Monotype Sorts" pitchFamily="2" charset="2"/>
              <a:buNone/>
              <a:tabLst>
                <a:tab pos="230188" algn="l"/>
              </a:tabLst>
            </a:pPr>
            <a:r>
              <a:rPr lang="en-US" altLang="zh-TW" sz="22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Printing </a:t>
            </a:r>
            <a:r>
              <a:rPr lang="en-US" altLang="zh-TW" sz="2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charges 		 </a:t>
            </a:r>
            <a:r>
              <a:rPr lang="en-US" altLang="zh-TW" sz="22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            Beginning </a:t>
            </a:r>
            <a:r>
              <a:rPr lang="en-US" altLang="zh-TW" sz="2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Equity</a:t>
            </a:r>
            <a:endParaRPr lang="en-US" altLang="zh-TW" sz="22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230188" indent="-230188" algn="just">
              <a:buFont typeface="Monotype Sorts" pitchFamily="2" charset="2"/>
              <a:buNone/>
              <a:tabLst>
                <a:tab pos="230188" algn="l"/>
              </a:tabLst>
            </a:pPr>
            <a:r>
              <a:rPr lang="en-US" altLang="zh-TW" sz="22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Total payments	                      	</a:t>
            </a:r>
            <a:r>
              <a:rPr lang="en-US" altLang="zh-TW" sz="2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</a:t>
            </a:r>
            <a:r>
              <a:rPr lang="en-US" altLang="zh-TW" sz="22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Retained earnings</a:t>
            </a:r>
            <a:endParaRPr lang="en-US" altLang="zh-TW" sz="2200" u="sng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230188" indent="-230188" algn="just">
              <a:buFont typeface="Monotype Sorts" pitchFamily="2" charset="2"/>
              <a:buNone/>
              <a:tabLst>
                <a:tab pos="230188" algn="l"/>
              </a:tabLst>
            </a:pPr>
            <a:r>
              <a:rPr lang="en-US" altLang="zh-TW" sz="2200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Net Income      </a:t>
            </a:r>
            <a:r>
              <a:rPr lang="en-US" altLang="zh-TW" sz="22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		</a:t>
            </a:r>
            <a:r>
              <a:rPr lang="en-US" altLang="zh-TW" sz="2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22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            </a:t>
            </a:r>
            <a:r>
              <a:rPr lang="en-US" altLang="zh-TW" sz="2200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Total </a:t>
            </a:r>
            <a:r>
              <a:rPr lang="en-US" altLang="zh-TW" sz="22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equity</a:t>
            </a:r>
            <a:r>
              <a:rPr lang="en-US" altLang="zh-TW" sz="2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	</a:t>
            </a:r>
            <a:r>
              <a:rPr lang="en-US" altLang="zh-TW" sz="22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				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81000" y="532498"/>
            <a:ext cx="8305800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36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Case Illustration – Cash Accounting</a:t>
            </a:r>
            <a:endParaRPr lang="en-US" altLang="zh-TW" sz="36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grpSp>
        <p:nvGrpSpPr>
          <p:cNvPr id="24581" name="Group 6"/>
          <p:cNvGrpSpPr>
            <a:grpSpLocks/>
          </p:cNvGrpSpPr>
          <p:nvPr/>
        </p:nvGrpSpPr>
        <p:grpSpPr bwMode="auto">
          <a:xfrm>
            <a:off x="228601" y="1524000"/>
            <a:ext cx="8458199" cy="304800"/>
            <a:chOff x="304801" y="2057400"/>
            <a:chExt cx="8013031" cy="304800"/>
          </a:xfrm>
        </p:grpSpPr>
        <p:sp>
          <p:nvSpPr>
            <p:cNvPr id="24582" name="AutoShape 5"/>
            <p:cNvSpPr>
              <a:spLocks noChangeArrowheads="1"/>
            </p:cNvSpPr>
            <p:nvPr/>
          </p:nvSpPr>
          <p:spPr bwMode="auto">
            <a:xfrm>
              <a:off x="304801" y="2057400"/>
              <a:ext cx="4078705" cy="304800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9525">
              <a:solidFill>
                <a:srgbClr val="00B0F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TW" sz="2400" b="1" dirty="0">
                  <a:solidFill>
                    <a:srgbClr val="3A619A"/>
                  </a:solidFill>
                  <a:ea typeface="新細明體" pitchFamily="18" charset="-120"/>
                  <a:cs typeface="Times New Roman" pitchFamily="18" charset="0"/>
                </a:rPr>
                <a:t>      </a:t>
              </a:r>
              <a:r>
                <a:rPr kumimoji="1" lang="en-US" altLang="zh-TW" sz="2400" b="1" dirty="0" smtClean="0">
                  <a:solidFill>
                    <a:srgbClr val="3A619A"/>
                  </a:solidFill>
                  <a:ea typeface="新細明體" pitchFamily="18" charset="-120"/>
                  <a:cs typeface="Times New Roman" pitchFamily="18" charset="0"/>
                </a:rPr>
                <a:t>Income Statement</a:t>
              </a:r>
              <a:r>
                <a:rPr kumimoji="1" lang="en-US" altLang="zh-TW" sz="2400" b="1" dirty="0">
                  <a:solidFill>
                    <a:srgbClr val="3A619A"/>
                  </a:solidFill>
                  <a:ea typeface="新細明體" pitchFamily="18" charset="-120"/>
                  <a:cs typeface="Times New Roman" pitchFamily="18" charset="0"/>
                </a:rPr>
                <a:t>	</a:t>
              </a:r>
            </a:p>
          </p:txBody>
        </p:sp>
        <p:sp>
          <p:nvSpPr>
            <p:cNvPr id="24583" name="AutoShape 6"/>
            <p:cNvSpPr>
              <a:spLocks noChangeArrowheads="1"/>
            </p:cNvSpPr>
            <p:nvPr/>
          </p:nvSpPr>
          <p:spPr bwMode="auto">
            <a:xfrm>
              <a:off x="4708358" y="2057400"/>
              <a:ext cx="3609474" cy="304800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9525">
              <a:solidFill>
                <a:srgbClr val="00B0F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TW" sz="2400" b="1" dirty="0">
                  <a:solidFill>
                    <a:srgbClr val="3A619A"/>
                  </a:solidFill>
                  <a:ea typeface="新細明體" pitchFamily="18" charset="-120"/>
                  <a:cs typeface="Times New Roman" pitchFamily="18" charset="0"/>
                </a:rPr>
                <a:t>Balance Sheet (Cash basis)</a:t>
              </a:r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3637548" y="2811378"/>
            <a:ext cx="80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25517" y="4422230"/>
            <a:ext cx="80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637548" y="4038600"/>
            <a:ext cx="80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15214" y="5244664"/>
            <a:ext cx="80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06016" y="4845268"/>
            <a:ext cx="80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99448" y="5641430"/>
            <a:ext cx="80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772400" y="2816494"/>
            <a:ext cx="80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791901" y="4390698"/>
            <a:ext cx="80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781598" y="5213132"/>
            <a:ext cx="80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772400" y="4813736"/>
            <a:ext cx="80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65832" y="5609898"/>
            <a:ext cx="80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09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228600" y="1340069"/>
            <a:ext cx="8534400" cy="4807470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00B0F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  <a:tabLst>
                <a:tab pos="3087688" algn="r"/>
                <a:tab pos="3376613" algn="l"/>
              </a:tabLst>
            </a:pPr>
            <a:r>
              <a:rPr kumimoji="1" lang="en-US" altLang="zh-TW" sz="2400" b="1" dirty="0">
                <a:ea typeface="新細明體" pitchFamily="18" charset="-120"/>
                <a:cs typeface="Times New Roman" pitchFamily="18" charset="0"/>
              </a:rPr>
              <a:t>	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  <a:tabLst>
                <a:tab pos="3087688" algn="r"/>
                <a:tab pos="3376613" algn="l"/>
              </a:tabLst>
            </a:pPr>
            <a:r>
              <a:rPr kumimoji="1" lang="en-US" altLang="zh-TW" sz="1200" b="1" dirty="0">
                <a:ea typeface="新細明體" pitchFamily="18" charset="-120"/>
                <a:cs typeface="Times New Roman" pitchFamily="18" charset="0"/>
              </a:rPr>
              <a:t>	 	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  <a:tabLst>
                <a:tab pos="3087688" algn="r"/>
                <a:tab pos="3376613" algn="l"/>
              </a:tabLst>
            </a:pPr>
            <a:r>
              <a:rPr kumimoji="1" lang="en-US" altLang="zh-TW" sz="2000" b="1" i="1" u="sng" dirty="0">
                <a:ea typeface="新細明體" pitchFamily="18" charset="-120"/>
                <a:cs typeface="Times New Roman" pitchFamily="18" charset="0"/>
              </a:rPr>
              <a:t>Revenues</a:t>
            </a:r>
            <a:r>
              <a:rPr kumimoji="1" lang="en-US" altLang="zh-TW" sz="2000" b="1" dirty="0">
                <a:ea typeface="新細明體" pitchFamily="18" charset="-120"/>
                <a:cs typeface="Times New Roman" pitchFamily="18" charset="0"/>
              </a:rPr>
              <a:t>				</a:t>
            </a:r>
            <a:r>
              <a:rPr kumimoji="1" lang="en-US" altLang="zh-TW" sz="2000" b="1" i="1" u="sng" dirty="0">
                <a:ea typeface="新細明體" pitchFamily="18" charset="-120"/>
                <a:cs typeface="Times New Roman" pitchFamily="18" charset="0"/>
              </a:rPr>
              <a:t>Assets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  <a:tabLst>
                <a:tab pos="3087688" algn="r"/>
                <a:tab pos="3376613" algn="l"/>
              </a:tabLst>
            </a:pPr>
            <a:r>
              <a:rPr kumimoji="1" lang="en-US" altLang="zh-TW" sz="2000" b="1" dirty="0">
                <a:ea typeface="新細明體" pitchFamily="18" charset="-120"/>
                <a:cs typeface="Times New Roman" pitchFamily="18" charset="0"/>
              </a:rPr>
              <a:t>T-Shirt sales		</a:t>
            </a:r>
            <a:r>
              <a:rPr kumimoji="1" lang="en-US" altLang="zh-TW" sz="2000" b="1" dirty="0" smtClean="0">
                <a:ea typeface="新細明體" pitchFamily="18" charset="-120"/>
                <a:cs typeface="Times New Roman" pitchFamily="18" charset="0"/>
              </a:rPr>
              <a:t>	</a:t>
            </a:r>
            <a:r>
              <a:rPr kumimoji="1" lang="en-US" altLang="zh-TW" sz="2000" b="1" dirty="0">
                <a:ea typeface="新細明體" pitchFamily="18" charset="-120"/>
                <a:cs typeface="Times New Roman" pitchFamily="18" charset="0"/>
              </a:rPr>
              <a:t>	Cash 				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  <a:tabLst>
                <a:tab pos="3087688" algn="r"/>
                <a:tab pos="3376613" algn="l"/>
              </a:tabLst>
            </a:pPr>
            <a:r>
              <a:rPr kumimoji="1" lang="en-US" altLang="zh-TW" sz="2000" b="1" dirty="0">
                <a:ea typeface="新細明體" pitchFamily="18" charset="-120"/>
                <a:cs typeface="Times New Roman" pitchFamily="18" charset="0"/>
              </a:rPr>
              <a:t>				T-Shirt inventory	                 	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  <a:tabLst>
                <a:tab pos="3087688" algn="r"/>
                <a:tab pos="3376613" algn="l"/>
              </a:tabLst>
            </a:pPr>
            <a:r>
              <a:rPr kumimoji="1" lang="en-US" altLang="zh-TW" sz="2000" b="1" i="1" u="sng" dirty="0">
                <a:ea typeface="新細明體" pitchFamily="18" charset="-120"/>
                <a:cs typeface="Times New Roman" pitchFamily="18" charset="0"/>
              </a:rPr>
              <a:t>Expenses</a:t>
            </a:r>
            <a:r>
              <a:rPr kumimoji="1" lang="en-US" altLang="zh-TW" sz="2000" b="1" dirty="0">
                <a:ea typeface="新細明體" pitchFamily="18" charset="-120"/>
                <a:cs typeface="Times New Roman" pitchFamily="18" charset="0"/>
              </a:rPr>
              <a:t>				Receivables		</a:t>
            </a:r>
            <a:endParaRPr kumimoji="1" lang="en-US" altLang="zh-TW" sz="2000" b="1" u="sng" dirty="0">
              <a:ea typeface="新細明體" pitchFamily="18" charset="-120"/>
              <a:cs typeface="Times New Roman" pitchFamily="18" charset="0"/>
            </a:endParaRP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  <a:tabLst>
                <a:tab pos="3087688" algn="r"/>
                <a:tab pos="3376613" algn="l"/>
              </a:tabLst>
            </a:pPr>
            <a:r>
              <a:rPr kumimoji="1" lang="en-US" altLang="zh-TW" sz="2000" b="1" dirty="0">
                <a:ea typeface="新細明體" pitchFamily="18" charset="-120"/>
                <a:cs typeface="Times New Roman" pitchFamily="18" charset="0"/>
              </a:rPr>
              <a:t>T-Shirts costs				Total assets		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  <a:tabLst>
                <a:tab pos="3087688" algn="r"/>
                <a:tab pos="3376613" algn="l"/>
              </a:tabLst>
            </a:pPr>
            <a:r>
              <a:rPr kumimoji="1" lang="en-US" altLang="zh-TW" sz="2000" b="1" dirty="0">
                <a:ea typeface="新細明體" pitchFamily="18" charset="-120"/>
                <a:cs typeface="Times New Roman" pitchFamily="18" charset="0"/>
              </a:rPr>
              <a:t>Screen depreciation	</a:t>
            </a:r>
            <a:r>
              <a:rPr kumimoji="1" lang="en-US" altLang="zh-TW" sz="2000" b="1" dirty="0" smtClean="0">
                <a:ea typeface="新細明體" pitchFamily="18" charset="-120"/>
                <a:cs typeface="Times New Roman" pitchFamily="18" charset="0"/>
              </a:rPr>
              <a:t>$50    </a:t>
            </a:r>
            <a:r>
              <a:rPr kumimoji="1" lang="en-US" altLang="zh-TW" sz="2000" b="1" dirty="0">
                <a:ea typeface="新細明體" pitchFamily="18" charset="-120"/>
                <a:cs typeface="Times New Roman" pitchFamily="18" charset="0"/>
              </a:rPr>
              <a:t>		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  <a:tabLst>
                <a:tab pos="3087688" algn="r"/>
                <a:tab pos="3376613" algn="l"/>
              </a:tabLst>
            </a:pPr>
            <a:r>
              <a:rPr kumimoji="1" lang="en-US" altLang="zh-TW" sz="2000" b="1" dirty="0">
                <a:ea typeface="新細明體" pitchFamily="18" charset="-120"/>
                <a:cs typeface="Times New Roman" pitchFamily="18" charset="0"/>
              </a:rPr>
              <a:t>Printing charges				</a:t>
            </a:r>
            <a:r>
              <a:rPr kumimoji="1" lang="en-US" altLang="zh-TW" sz="2000" b="1" i="1" u="sng" dirty="0">
                <a:ea typeface="新細明體" pitchFamily="18" charset="-120"/>
                <a:cs typeface="Times New Roman" pitchFamily="18" charset="0"/>
              </a:rPr>
              <a:t>Equity</a:t>
            </a:r>
            <a:r>
              <a:rPr kumimoji="1" lang="en-US" altLang="zh-TW" sz="2000" b="1" dirty="0">
                <a:ea typeface="新細明體" pitchFamily="18" charset="-120"/>
                <a:cs typeface="Times New Roman" pitchFamily="18" charset="0"/>
              </a:rPr>
              <a:t>	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  <a:tabLst>
                <a:tab pos="3087688" algn="r"/>
                <a:tab pos="3376613" algn="l"/>
              </a:tabLst>
            </a:pPr>
            <a:r>
              <a:rPr kumimoji="1" lang="en-US" altLang="zh-TW" sz="2000" b="1" dirty="0">
                <a:ea typeface="新細明體" pitchFamily="18" charset="-120"/>
                <a:cs typeface="Times New Roman" pitchFamily="18" charset="0"/>
              </a:rPr>
              <a:t>Total expenses		</a:t>
            </a:r>
            <a:r>
              <a:rPr kumimoji="1" lang="en-US" altLang="zh-TW" sz="2000" b="1" dirty="0" smtClean="0">
                <a:ea typeface="新細明體" pitchFamily="18" charset="-120"/>
                <a:cs typeface="Times New Roman" pitchFamily="18" charset="0"/>
              </a:rPr>
              <a:t>	</a:t>
            </a:r>
            <a:r>
              <a:rPr kumimoji="1" lang="en-US" altLang="zh-TW" sz="2000" b="1" dirty="0">
                <a:ea typeface="新細明體" pitchFamily="18" charset="-120"/>
                <a:cs typeface="Times New Roman" pitchFamily="18" charset="0"/>
              </a:rPr>
              <a:t>	Beginning equity	</a:t>
            </a:r>
            <a:endParaRPr kumimoji="1" lang="en-US" altLang="zh-TW" sz="2000" b="1" u="sng" dirty="0">
              <a:ea typeface="新細明體" pitchFamily="18" charset="-120"/>
              <a:cs typeface="Times New Roman" pitchFamily="18" charset="0"/>
            </a:endParaRP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  <a:tabLst>
                <a:tab pos="3087688" algn="r"/>
                <a:tab pos="3376613" algn="l"/>
              </a:tabLst>
            </a:pPr>
            <a:r>
              <a:rPr kumimoji="1" lang="en-US" altLang="zh-TW" sz="2000" b="1" dirty="0">
                <a:ea typeface="新細明體" pitchFamily="18" charset="-120"/>
                <a:cs typeface="Times New Roman" pitchFamily="18" charset="0"/>
              </a:rPr>
              <a:t>				Add net income		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  <a:tabLst>
                <a:tab pos="3087688" algn="r"/>
                <a:tab pos="3376613" algn="l"/>
              </a:tabLst>
            </a:pPr>
            <a:r>
              <a:rPr kumimoji="1" lang="en-US" altLang="zh-TW" sz="2000" b="1" dirty="0">
                <a:ea typeface="新細明體" pitchFamily="18" charset="-120"/>
                <a:cs typeface="Times New Roman" pitchFamily="18" charset="0"/>
              </a:rPr>
              <a:t>Net income		</a:t>
            </a:r>
            <a:r>
              <a:rPr kumimoji="1" lang="en-US" altLang="zh-TW" sz="2000" b="1" dirty="0" smtClean="0">
                <a:ea typeface="新細明體" pitchFamily="18" charset="-120"/>
                <a:cs typeface="Times New Roman" pitchFamily="18" charset="0"/>
              </a:rPr>
              <a:t>	</a:t>
            </a:r>
            <a:r>
              <a:rPr kumimoji="1" lang="en-US" altLang="zh-TW" sz="2000" b="1" dirty="0">
                <a:ea typeface="新細明體" pitchFamily="18" charset="-120"/>
                <a:cs typeface="Times New Roman" pitchFamily="18" charset="0"/>
              </a:rPr>
              <a:t>	Total equity		</a:t>
            </a:r>
            <a:endParaRPr kumimoji="1" lang="en-US" altLang="zh-TW" sz="2000" b="1" u="sng" dirty="0">
              <a:ea typeface="新細明體" pitchFamily="18" charset="-12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  <a:tabLst>
                <a:tab pos="3087688" algn="r"/>
                <a:tab pos="3376613" algn="l"/>
              </a:tabLst>
            </a:pPr>
            <a:endParaRPr kumimoji="1" lang="en-US" altLang="zh-TW" sz="2000" b="1" dirty="0"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215450"/>
            <a:ext cx="8458200" cy="68580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zh-TW" sz="36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Case Illustration – Accrual Accounting</a:t>
            </a:r>
            <a:endParaRPr lang="en-US" altLang="zh-TW" sz="36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56388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5606" name="Group 7"/>
          <p:cNvGrpSpPr>
            <a:grpSpLocks/>
          </p:cNvGrpSpPr>
          <p:nvPr/>
        </p:nvGrpSpPr>
        <p:grpSpPr bwMode="auto">
          <a:xfrm>
            <a:off x="419100" y="1490444"/>
            <a:ext cx="8153400" cy="304800"/>
            <a:chOff x="381000" y="2209800"/>
            <a:chExt cx="8153400" cy="304800"/>
          </a:xfrm>
        </p:grpSpPr>
        <p:sp>
          <p:nvSpPr>
            <p:cNvPr id="25607" name="AutoShape 6"/>
            <p:cNvSpPr>
              <a:spLocks noChangeArrowheads="1"/>
            </p:cNvSpPr>
            <p:nvPr/>
          </p:nvSpPr>
          <p:spPr bwMode="auto">
            <a:xfrm>
              <a:off x="4953000" y="2209800"/>
              <a:ext cx="3581400" cy="304800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9525">
              <a:solidFill>
                <a:srgbClr val="00B0F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TW" b="1">
                  <a:solidFill>
                    <a:srgbClr val="3A619A"/>
                  </a:solidFill>
                  <a:ea typeface="新細明體" pitchFamily="18" charset="-120"/>
                  <a:cs typeface="Times New Roman" pitchFamily="18" charset="0"/>
                </a:rPr>
                <a:t>Balance Sheet (Accrual basis)</a:t>
              </a:r>
            </a:p>
          </p:txBody>
        </p:sp>
        <p:sp>
          <p:nvSpPr>
            <p:cNvPr id="25608" name="AutoShape 7"/>
            <p:cNvSpPr>
              <a:spLocks noChangeArrowheads="1"/>
            </p:cNvSpPr>
            <p:nvPr/>
          </p:nvSpPr>
          <p:spPr bwMode="auto">
            <a:xfrm>
              <a:off x="381000" y="2209800"/>
              <a:ext cx="4191000" cy="304800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9525">
              <a:solidFill>
                <a:srgbClr val="00B0F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TW" b="1">
                  <a:solidFill>
                    <a:srgbClr val="3A619A"/>
                  </a:solidFill>
                  <a:ea typeface="新細明體" pitchFamily="18" charset="-120"/>
                  <a:cs typeface="Times New Roman" pitchFamily="18" charset="0"/>
                </a:rPr>
                <a:t> Income Statement</a:t>
              </a:r>
              <a:r>
                <a:rPr kumimoji="1" lang="en-US" altLang="zh-TW" sz="1100" b="1">
                  <a:solidFill>
                    <a:srgbClr val="3A619A"/>
                  </a:solidFill>
                  <a:ea typeface="新細明體" pitchFamily="18" charset="-120"/>
                  <a:cs typeface="Times New Roman" pitchFamily="18" charset="0"/>
                </a:rPr>
                <a:t>	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901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zh-TW" sz="3600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Accrual </a:t>
            </a:r>
            <a:r>
              <a:rPr lang="en-US" altLang="zh-TW" sz="36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Accounting</a:t>
            </a:r>
            <a:endParaRPr lang="en-US" altLang="zh-TW" sz="36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accounting method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measures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the performance and position of a company by recognizing economic events regardless of when cash transactions occur. 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56388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713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152400" y="1295400"/>
            <a:ext cx="8667750" cy="3496342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00B0F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  <a:defRPr/>
            </a:pPr>
            <a:r>
              <a:rPr kumimoji="1" lang="en-US" altLang="zh-TW" sz="28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Revenue Recognition </a:t>
            </a:r>
            <a:r>
              <a:rPr kumimoji="1" lang="en-US" altLang="zh-TW" sz="28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– revenues are recognized when</a:t>
            </a:r>
            <a:endParaRPr kumimoji="1" lang="en-US" altLang="zh-TW" sz="28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  <a:defRPr/>
            </a:pPr>
            <a:r>
              <a:rPr kumimoji="1" lang="en-US" altLang="zh-TW" sz="28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(</a:t>
            </a:r>
            <a:r>
              <a:rPr kumimoji="1" lang="en-US" altLang="zh-TW" sz="28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1)  </a:t>
            </a:r>
            <a:r>
              <a:rPr kumimoji="1" lang="en-US" altLang="zh-TW" sz="28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Earned – deliver products and services</a:t>
            </a:r>
            <a:endParaRPr kumimoji="1" lang="en-US" altLang="zh-TW" sz="28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  <a:defRPr/>
            </a:pPr>
            <a:r>
              <a:rPr kumimoji="1" lang="en-US" altLang="zh-TW" sz="28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(</a:t>
            </a:r>
            <a:r>
              <a:rPr kumimoji="1" lang="en-US" altLang="zh-TW" sz="28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2)  </a:t>
            </a:r>
            <a:r>
              <a:rPr kumimoji="1" lang="en-US" altLang="zh-TW" sz="28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Realized (cash acquired) </a:t>
            </a:r>
            <a:r>
              <a:rPr kumimoji="1" lang="en-US" altLang="zh-TW" sz="28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or </a:t>
            </a:r>
            <a:r>
              <a:rPr kumimoji="1" lang="en-US" altLang="zh-TW" sz="28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Realizable (asset received)</a:t>
            </a:r>
            <a:endParaRPr kumimoji="1" lang="en-US" altLang="zh-TW" sz="2800" u="sng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  <a:defRPr/>
            </a:pPr>
            <a:r>
              <a:rPr kumimoji="1" lang="en-US" altLang="zh-TW" sz="28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Expense Matching </a:t>
            </a:r>
            <a:r>
              <a:rPr kumimoji="1" lang="en-US" altLang="zh-TW" sz="28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– match with corresponding </a:t>
            </a:r>
            <a:r>
              <a:rPr kumimoji="1" lang="en-US" altLang="zh-TW" sz="28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revenue</a:t>
            </a:r>
          </a:p>
          <a:p>
            <a:pPr marL="457200" indent="-45720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Tx/>
              <a:buChar char="-"/>
              <a:defRPr/>
            </a:pPr>
            <a:r>
              <a:rPr kumimoji="1" lang="en-US" altLang="zh-TW" sz="28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Product costs – arise in the production </a:t>
            </a:r>
            <a:endParaRPr kumimoji="1" lang="en-US" altLang="zh-TW" sz="28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Tx/>
              <a:buChar char="-"/>
              <a:defRPr/>
            </a:pPr>
            <a:r>
              <a:rPr kumimoji="1" lang="en-US" altLang="zh-TW" sz="28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Period </a:t>
            </a:r>
            <a:r>
              <a:rPr kumimoji="1" lang="en-US" altLang="zh-TW" sz="28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costs </a:t>
            </a:r>
            <a:r>
              <a:rPr kumimoji="1" lang="en-US" altLang="zh-TW" sz="28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– marketing, administrative expenses</a:t>
            </a:r>
            <a:endParaRPr kumimoji="1" lang="en-US" altLang="zh-TW" sz="28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209550"/>
            <a:ext cx="8686800" cy="9144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TW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Accrual Process</a:t>
            </a:r>
            <a:endParaRPr lang="en-US" altLang="zh-TW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41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685800"/>
          </a:xfrm>
        </p:spPr>
        <p:txBody>
          <a:bodyPr>
            <a:normAutofit fontScale="90000"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Cash </a:t>
            </a:r>
            <a:r>
              <a:rPr lang="en-US" altLang="zh-TW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Flows </a:t>
            </a:r>
            <a:r>
              <a:rPr lang="en-US" altLang="zh-TW" b="1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vs</a:t>
            </a:r>
            <a:r>
              <a:rPr lang="en-US" altLang="zh-TW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Accruals</a:t>
            </a:r>
            <a:endParaRPr lang="en-US" altLang="zh-TW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0246" name="Rectangle 2"/>
          <p:cNvSpPr>
            <a:spLocks noChangeArrowheads="1"/>
          </p:cNvSpPr>
          <p:nvPr/>
        </p:nvSpPr>
        <p:spPr bwMode="auto">
          <a:xfrm>
            <a:off x="304800" y="838200"/>
            <a:ext cx="8534400" cy="6001643"/>
          </a:xfrm>
          <a:prstGeom prst="rect">
            <a:avLst/>
          </a:prstGeom>
          <a:solidFill>
            <a:schemeClr val="bg1"/>
          </a:solidFill>
          <a:ln w="12700" cmpd="dbl">
            <a:solidFill>
              <a:srgbClr val="00B0F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71500" indent="-571500" algn="just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Tx/>
              <a:buChar char="-"/>
              <a:defRPr/>
            </a:pPr>
            <a:r>
              <a:rPr kumimoji="1" lang="en-US" altLang="zh-TW" sz="3200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Operating </a:t>
            </a:r>
            <a:r>
              <a:rPr kumimoji="1" lang="en-US" altLang="zh-TW" sz="32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cash flow (OCF</a:t>
            </a:r>
            <a:r>
              <a:rPr kumimoji="1" lang="en-US" altLang="zh-TW" sz="3200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)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refers to cash from a company’s on-going operating activities</a:t>
            </a:r>
            <a:endParaRPr kumimoji="1" lang="en-US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571500" indent="-571500" algn="just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Tx/>
              <a:buChar char="-"/>
              <a:defRPr/>
            </a:pPr>
            <a:r>
              <a:rPr kumimoji="1" lang="en-US" altLang="zh-TW" sz="3200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Free </a:t>
            </a:r>
            <a:r>
              <a:rPr kumimoji="1" lang="en-US" altLang="zh-TW" sz="32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cash flow (FCF</a:t>
            </a:r>
            <a:r>
              <a:rPr kumimoji="1" lang="en-US" altLang="zh-TW" sz="3200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)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reflects the added effects of investments and divestments in operating assets. It represents cash available for both debt and equity holders.</a:t>
            </a:r>
            <a:endParaRPr kumimoji="1" lang="en-US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571500" indent="-571500" algn="just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Tx/>
              <a:buChar char="-"/>
              <a:defRPr/>
            </a:pPr>
            <a:r>
              <a:rPr kumimoji="1" lang="en-US" altLang="zh-TW" sz="3200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Free cash flow to equity (FCFE)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reflects the added effects of changes in the firm’s debt levels to free cash flow to the firm. It represents cash available for equity holders.</a:t>
            </a:r>
            <a:endParaRPr kumimoji="1" lang="en-US" altLang="zh-TW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571500" indent="-571500" algn="just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Tx/>
              <a:buChar char="-"/>
              <a:defRPr/>
            </a:pPr>
            <a:r>
              <a:rPr kumimoji="1" lang="en-US" altLang="zh-TW" sz="3200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Net </a:t>
            </a:r>
            <a:r>
              <a:rPr kumimoji="1" lang="en-US" altLang="zh-TW" sz="32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cash flow (NCF</a:t>
            </a:r>
            <a:r>
              <a:rPr kumimoji="1" lang="en-US" altLang="zh-TW" sz="3200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)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 the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change in the cash account balance that is reported on the statement of cash flows.</a:t>
            </a:r>
            <a:endParaRPr kumimoji="1" lang="en-US" altLang="zh-TW" sz="24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41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685800"/>
          </a:xfrm>
        </p:spPr>
        <p:txBody>
          <a:bodyPr>
            <a:normAutofit fontScale="90000"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Cash </a:t>
            </a:r>
            <a:r>
              <a:rPr lang="en-US" altLang="zh-TW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Flows </a:t>
            </a:r>
            <a:r>
              <a:rPr lang="en-US" altLang="zh-TW" b="1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vs</a:t>
            </a:r>
            <a:r>
              <a:rPr lang="en-US" altLang="zh-TW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Accruals</a:t>
            </a:r>
            <a:endParaRPr lang="en-US" altLang="zh-TW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328863" y="1880861"/>
            <a:ext cx="8305800" cy="3429000"/>
            <a:chOff x="228600" y="2362200"/>
            <a:chExt cx="8686800" cy="3901440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28600" y="2362200"/>
              <a:ext cx="2362200" cy="2438400"/>
            </a:xfrm>
            <a:prstGeom prst="rect">
              <a:avLst/>
            </a:prstGeom>
            <a:solidFill>
              <a:srgbClr val="5F93C3"/>
            </a:solidFill>
            <a:ln w="9525">
              <a:noFill/>
              <a:miter lim="800000"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3600" dirty="0">
                  <a:solidFill>
                    <a:schemeClr val="bg1"/>
                  </a:solidFill>
                </a:rPr>
                <a:t>Net</a:t>
              </a:r>
            </a:p>
            <a:p>
              <a:pPr algn="ctr">
                <a:defRPr/>
              </a:pPr>
              <a:r>
                <a:rPr lang="en-US" sz="3600" dirty="0">
                  <a:solidFill>
                    <a:schemeClr val="bg1"/>
                  </a:solidFill>
                </a:rPr>
                <a:t>Income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743200" y="33528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/>
                <a:t>=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553200" y="2362200"/>
              <a:ext cx="2362200" cy="2438400"/>
            </a:xfrm>
            <a:prstGeom prst="rect">
              <a:avLst/>
            </a:prstGeom>
            <a:solidFill>
              <a:srgbClr val="00B0F0"/>
            </a:solidFill>
            <a:ln w="9525">
              <a:noFill/>
              <a:miter lim="800000"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3600">
                  <a:solidFill>
                    <a:schemeClr val="bg1"/>
                  </a:solidFill>
                </a:rPr>
                <a:t>Accruals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276600" y="2362200"/>
              <a:ext cx="2450983" cy="2438400"/>
            </a:xfrm>
            <a:prstGeom prst="rect">
              <a:avLst/>
            </a:prstGeom>
            <a:solidFill>
              <a:srgbClr val="92D050"/>
            </a:solidFill>
            <a:ln w="9525">
              <a:noFill/>
              <a:miter lim="800000"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3600" dirty="0">
                  <a:solidFill>
                    <a:schemeClr val="bg1"/>
                  </a:solidFill>
                </a:rPr>
                <a:t>Operating</a:t>
              </a:r>
            </a:p>
            <a:p>
              <a:pPr algn="ctr">
                <a:defRPr/>
              </a:pPr>
              <a:r>
                <a:rPr lang="en-US" sz="3600" dirty="0">
                  <a:solidFill>
                    <a:schemeClr val="bg1"/>
                  </a:solidFill>
                </a:rPr>
                <a:t>Cash Flow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5791200" y="33528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/>
                <a:t>  +</a:t>
              </a: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2699158" y="580644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/>
                <a:t>=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5807279" y="577596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/>
                <a:t>  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156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</TotalTime>
  <Words>1032</Words>
  <Application>Microsoft Office PowerPoint</Application>
  <PresentationFormat>On-screen Show (4:3)</PresentationFormat>
  <Paragraphs>169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 ACCOUNTING ANALYSIS</vt:lpstr>
      <vt:lpstr> Accrual Accounting</vt:lpstr>
      <vt:lpstr>Accruals - Illustration</vt:lpstr>
      <vt:lpstr>PowerPoint Presentation</vt:lpstr>
      <vt:lpstr>Case Illustration – Accrual Accounting</vt:lpstr>
      <vt:lpstr>Accrual Accounting</vt:lpstr>
      <vt:lpstr>Accrual Process</vt:lpstr>
      <vt:lpstr>Cash Flows vs Accruals</vt:lpstr>
      <vt:lpstr>Cash Flows vs Accruals</vt:lpstr>
      <vt:lpstr>Relevance of accrual accounting</vt:lpstr>
      <vt:lpstr>Limitations of accrual accounting</vt:lpstr>
      <vt:lpstr>Accounting Analysis</vt:lpstr>
      <vt:lpstr>Demand for Accounting Analysis</vt:lpstr>
      <vt:lpstr>Sources of Accounting Distortions</vt:lpstr>
      <vt:lpstr>Sources of Accounting Distortions</vt:lpstr>
      <vt:lpstr>Earnings Management </vt:lpstr>
      <vt:lpstr>Process of Accounting Analysis</vt:lpstr>
      <vt:lpstr>Process of Accounting Analysis</vt:lpstr>
      <vt:lpstr>Process of Accounting Analysis</vt:lpstr>
      <vt:lpstr>Process of Accounting Analysis</vt:lpstr>
      <vt:lpstr>Process of Accounting Analysis</vt:lpstr>
      <vt:lpstr>4) Red Flags</vt:lpstr>
      <vt:lpstr>Process of Accounting Analysis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</dc:creator>
  <cp:lastModifiedBy>Tuan Bach</cp:lastModifiedBy>
  <cp:revision>118</cp:revision>
  <dcterms:created xsi:type="dcterms:W3CDTF">2014-02-16T12:52:24Z</dcterms:created>
  <dcterms:modified xsi:type="dcterms:W3CDTF">2019-03-12T03:55:27Z</dcterms:modified>
</cp:coreProperties>
</file>