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4" r:id="rId2"/>
    <p:sldId id="312" r:id="rId3"/>
    <p:sldId id="305" r:id="rId4"/>
    <p:sldId id="313" r:id="rId5"/>
    <p:sldId id="314" r:id="rId6"/>
    <p:sldId id="316" r:id="rId7"/>
    <p:sldId id="318" r:id="rId8"/>
    <p:sldId id="308" r:id="rId9"/>
    <p:sldId id="29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028" autoAdjust="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BD3C2-8CDA-4D29-837E-CD5C1214EE89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737AA-3E49-4C7C-8E9F-551FB33C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737AA-3E49-4C7C-8E9F-551FB33C4A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737AA-3E49-4C7C-8E9F-551FB33C4A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26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 eaLnBrk="0" hangingPunct="0">
              <a:buFont typeface="Wingdings" pitchFamily="2" charset="2"/>
              <a:buChar char="§"/>
              <a:tabLst>
                <a:tab pos="404813" algn="l"/>
                <a:tab pos="793750" algn="l"/>
              </a:tabLst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737AA-3E49-4C7C-8E9F-551FB33C4A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2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737AA-3E49-4C7C-8E9F-551FB33C4A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2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737AA-3E49-4C7C-8E9F-551FB33C4A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2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737AA-3E49-4C7C-8E9F-551FB33C4A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2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737AA-3E49-4C7C-8E9F-551FB33C4A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26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737AA-3E49-4C7C-8E9F-551FB33C4A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27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737AA-3E49-4C7C-8E9F-551FB33C4A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4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9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6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0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3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00B5-2416-431E-AD79-5D14FB43DC3E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533400"/>
            <a:ext cx="4724400" cy="6858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Leasing Facts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04537" y="1447800"/>
            <a:ext cx="8686800" cy="5078313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tabLst>
                <a:tab pos="230188" algn="l"/>
              </a:tabLst>
            </a:pPr>
            <a:r>
              <a:rPr lang="en-US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Lease</a:t>
            </a:r>
            <a:r>
              <a:rPr lang="en-US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– contractual agreement between a lessor (owner) and a lessee (user or renter) that gives the lessee the right to use an asset owned by the lessor for the lease term.</a:t>
            </a:r>
          </a:p>
          <a:p>
            <a:pPr algn="just" eaLnBrk="0" hangingPunct="0">
              <a:tabLst>
                <a:tab pos="230188" algn="l"/>
              </a:tabLst>
            </a:pPr>
            <a:endParaRPr lang="en-US" sz="36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 eaLnBrk="0" hangingPunct="0">
              <a:tabLst>
                <a:tab pos="230188" algn="l"/>
              </a:tabLst>
            </a:pPr>
            <a:r>
              <a:rPr lang="en-US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MLP</a:t>
            </a:r>
            <a:r>
              <a:rPr lang="en-US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– minimum lease payments </a:t>
            </a:r>
            <a:r>
              <a:rPr lang="en-US" sz="3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MLP) of the lessee to the lessor </a:t>
            </a:r>
            <a:r>
              <a:rPr lang="en-US" sz="3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according </a:t>
            </a:r>
            <a:r>
              <a:rPr lang="en-US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to the lease contract</a:t>
            </a:r>
          </a:p>
          <a:p>
            <a:pPr algn="just" eaLnBrk="0" hangingPunct="0">
              <a:tabLst>
                <a:tab pos="230188" algn="l"/>
              </a:tabLst>
            </a:pPr>
            <a:endParaRPr lang="en-US" sz="36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5293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5334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Lease Accounting and Reporting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2400" y="685800"/>
            <a:ext cx="8847219" cy="5518434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tabLst>
                <a:tab pos="404813" algn="l"/>
                <a:tab pos="793750" algn="l"/>
              </a:tabLst>
            </a:pPr>
            <a:r>
              <a:rPr lang="en-US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1) </a:t>
            </a:r>
            <a:r>
              <a:rPr lang="en-US" sz="2600" i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Capital </a:t>
            </a:r>
            <a:r>
              <a:rPr lang="en-US" sz="2600" i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Lease: </a:t>
            </a:r>
            <a:r>
              <a:rPr lang="en-US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leases </a:t>
            </a:r>
            <a:r>
              <a:rPr lang="en-US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that transfer substantially all benefits and risks of ownership—accounted for as an asset acquisition and a liability incurrence by the lessee, and as a sale and financing transaction by the lessor</a:t>
            </a:r>
          </a:p>
          <a:p>
            <a:pPr algn="just" eaLnBrk="0" hangingPunct="0">
              <a:spcBef>
                <a:spcPct val="10000"/>
              </a:spcBef>
              <a:tabLst>
                <a:tab pos="404813" algn="l"/>
                <a:tab pos="793750" algn="l"/>
              </a:tabLst>
            </a:pPr>
            <a:r>
              <a:rPr lang="en-US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A lessee classifies and accounts for a lease as a capital lease if</a:t>
            </a:r>
            <a:r>
              <a:rPr lang="en-US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at </a:t>
            </a:r>
            <a:r>
              <a:rPr lang="en-US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its inception, the lease meets </a:t>
            </a:r>
            <a:r>
              <a:rPr lang="en-US" sz="2600" i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any</a:t>
            </a:r>
            <a:r>
              <a:rPr lang="en-US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of four criteria:</a:t>
            </a:r>
          </a:p>
          <a:p>
            <a:pPr marL="342900" indent="-342900" algn="just" eaLnBrk="0" hangingPunct="0">
              <a:buFont typeface="Wingdings" pitchFamily="2" charset="2"/>
              <a:buChar char="§"/>
              <a:tabLst>
                <a:tab pos="404813" algn="l"/>
                <a:tab pos="793750" algn="l"/>
              </a:tabLst>
            </a:pPr>
            <a:r>
              <a:rPr 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Lease </a:t>
            </a:r>
            <a:r>
              <a: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transfers </a:t>
            </a:r>
            <a:r>
              <a:rPr 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ownership </a:t>
            </a:r>
            <a:r>
              <a: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property </a:t>
            </a:r>
            <a:r>
              <a: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to lessee by </a:t>
            </a:r>
            <a:r>
              <a:rPr 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end </a:t>
            </a:r>
            <a:r>
              <a: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of the </a:t>
            </a:r>
            <a:r>
              <a:rPr 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lease term</a:t>
            </a:r>
            <a:endParaRPr lang="en-US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 algn="just" eaLnBrk="0" hangingPunct="0">
              <a:buFont typeface="Wingdings" pitchFamily="2" charset="2"/>
              <a:buChar char="§"/>
              <a:tabLst>
                <a:tab pos="404813" algn="l"/>
                <a:tab pos="793750" algn="l"/>
              </a:tabLst>
            </a:pPr>
            <a:r>
              <a:rPr 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Lease </a:t>
            </a:r>
            <a:r>
              <a: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contains an option to purchase the property at a bargain price</a:t>
            </a:r>
          </a:p>
          <a:p>
            <a:pPr marL="342900" indent="-342900" algn="just" eaLnBrk="0" hangingPunct="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Lease </a:t>
            </a:r>
            <a:r>
              <a: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term is 75% or more of estimated economic life of the </a:t>
            </a:r>
            <a:r>
              <a:rPr 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property</a:t>
            </a:r>
            <a:endParaRPr lang="en-US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 algn="just" eaLnBrk="0" hangingPunct="0">
              <a:buFont typeface="Wingdings" pitchFamily="2" charset="2"/>
              <a:buChar char="§"/>
              <a:tabLst>
                <a:tab pos="404813" algn="l"/>
                <a:tab pos="793750" algn="l"/>
              </a:tabLst>
            </a:pPr>
            <a:r>
              <a:rPr 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present </a:t>
            </a:r>
            <a:r>
              <a: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value of </a:t>
            </a:r>
            <a:r>
              <a:rPr 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minimum </a:t>
            </a:r>
            <a:r>
              <a: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lease payments at </a:t>
            </a:r>
            <a:r>
              <a:rPr 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beginning </a:t>
            </a:r>
            <a:r>
              <a: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of lease term is 90% or more of the fair value of leased </a:t>
            </a:r>
            <a:r>
              <a:rPr 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property</a:t>
            </a:r>
          </a:p>
          <a:p>
            <a:pPr algn="just" eaLnBrk="0" hangingPunct="0">
              <a:tabLst>
                <a:tab pos="404813" algn="l"/>
                <a:tab pos="793750" algn="l"/>
              </a:tabLst>
            </a:pPr>
            <a:r>
              <a:rPr lang="en-US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(2</a:t>
            </a:r>
            <a:r>
              <a:rPr lang="en-US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 </a:t>
            </a:r>
            <a:r>
              <a:rPr lang="en-US" sz="2600" i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Operating Lease </a:t>
            </a:r>
            <a:r>
              <a:rPr lang="en-US" sz="2600" i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 </a:t>
            </a:r>
            <a:r>
              <a:rPr lang="en-US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None of the above criteria are met</a:t>
            </a:r>
            <a:endParaRPr lang="en-US" sz="26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9900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5334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Lease Accounting and Reporting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2400" y="685800"/>
            <a:ext cx="8847219" cy="5170646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tabLst>
                <a:tab pos="404813" algn="l"/>
                <a:tab pos="793750" algn="l"/>
              </a:tabLst>
            </a:pPr>
            <a:r>
              <a:rPr lang="en-US" sz="30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Capital </a:t>
            </a:r>
            <a:r>
              <a:rPr lang="en-US" sz="30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Lease </a:t>
            </a:r>
            <a:r>
              <a:rPr lang="en-US" sz="30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Accounting: </a:t>
            </a:r>
          </a:p>
          <a:p>
            <a:pPr marL="457200" indent="-457200" algn="just" eaLnBrk="0" hangingPunct="0">
              <a:buFont typeface="Wingdings" pitchFamily="2" charset="2"/>
              <a:buChar char="§"/>
              <a:tabLst>
                <a:tab pos="404813" algn="l"/>
                <a:tab pos="793750" algn="l"/>
              </a:tabLst>
            </a:pPr>
            <a:r>
              <a:rPr lang="en-US" sz="3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Recorded at an amount equal to the present value of MLP</a:t>
            </a:r>
          </a:p>
          <a:p>
            <a:pPr marL="457200" indent="-457200" algn="just" eaLnBrk="0" hangingPunct="0">
              <a:buFont typeface="Wingdings" pitchFamily="2" charset="2"/>
              <a:buChar char="§"/>
              <a:tabLst>
                <a:tab pos="404813" algn="l"/>
                <a:tab pos="793750" algn="l"/>
              </a:tabLst>
            </a:pPr>
            <a:r>
              <a:rPr lang="en-US" sz="3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leased asset and the lease obligation (lease liability) are recognized on the balance sheet. </a:t>
            </a:r>
          </a:p>
          <a:p>
            <a:pPr marL="457200" indent="-457200" algn="just" eaLnBrk="0" hangingPunct="0">
              <a:buFont typeface="Wingdings" pitchFamily="2" charset="2"/>
              <a:buChar char="§"/>
              <a:tabLst>
                <a:tab pos="404813" algn="l"/>
                <a:tab pos="793750" algn="l"/>
              </a:tabLst>
            </a:pPr>
            <a:r>
              <a:rPr lang="en-US" sz="3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leased asset must be depreciated</a:t>
            </a:r>
          </a:p>
          <a:p>
            <a:pPr marL="457200" indent="-457200" algn="just" eaLnBrk="0" hangingPunct="0">
              <a:buFont typeface="Wingdings" pitchFamily="2" charset="2"/>
              <a:buChar char="§"/>
              <a:tabLst>
                <a:tab pos="404813" algn="l"/>
                <a:tab pos="793750" algn="l"/>
              </a:tabLst>
            </a:pPr>
            <a:r>
              <a:rPr lang="en-US" sz="3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Interest expense is accrued on the lease liability. </a:t>
            </a:r>
            <a:endParaRPr lang="en-US" sz="3000" i="1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 eaLnBrk="0" hangingPunct="0">
              <a:tabLst>
                <a:tab pos="404813" algn="l"/>
                <a:tab pos="793750" algn="l"/>
              </a:tabLst>
            </a:pPr>
            <a:r>
              <a:rPr lang="en-US" sz="30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Operating Lease Accounting</a:t>
            </a:r>
          </a:p>
          <a:p>
            <a:pPr marL="342900" indent="-342900" algn="just" eaLnBrk="0" hangingPunct="0">
              <a:buFont typeface="Wingdings" pitchFamily="2" charset="2"/>
              <a:buChar char="§"/>
              <a:tabLst>
                <a:tab pos="404813" algn="l"/>
                <a:tab pos="793750" algn="l"/>
              </a:tabLst>
            </a:pPr>
            <a:r>
              <a:rPr lang="en-US" sz="3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Minimum </a:t>
            </a:r>
            <a:r>
              <a:rPr lang="en-US" sz="3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lease </a:t>
            </a:r>
            <a:r>
              <a:rPr lang="en-US" sz="3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payments are recognized </a:t>
            </a:r>
            <a:r>
              <a:rPr lang="en-US" sz="3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as a rental expense (income</a:t>
            </a:r>
            <a:r>
              <a:rPr lang="en-US" sz="3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marL="342900" indent="-342900" algn="just" eaLnBrk="0" hangingPunct="0">
              <a:buFont typeface="Wingdings" pitchFamily="2" charset="2"/>
              <a:buChar char="§"/>
              <a:tabLst>
                <a:tab pos="404813" algn="l"/>
                <a:tab pos="793750" algn="l"/>
              </a:tabLst>
            </a:pPr>
            <a:r>
              <a:rPr lang="en-US" sz="3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No asset or liability is recognized on the balance sheet</a:t>
            </a:r>
            <a:endParaRPr lang="en-US" sz="30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2459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Accounting for Leases – An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company leases an asset on January 1, 2005, it has no other assets or liabilities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Estimated economic life of the leased asset is 5 years. Its salvage value is zero. The straight-line basis is applied.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MLP is $2,505 each year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Interest rate is 8% per year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23652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5334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Accounting for Leases – An Illustration</a:t>
            </a:r>
            <a:br>
              <a:rPr lang="en-US" sz="36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Lease Amortization Schedule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" y="1219200"/>
            <a:ext cx="8915400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91551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04800"/>
            <a:ext cx="8001000" cy="533400"/>
          </a:xfrm>
          <a:noFill/>
        </p:spPr>
        <p:txBody>
          <a:bodyPr lIns="90488" tIns="44450" rIns="90488" bIns="44450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Accounting for Leases – An Illustration</a:t>
            </a:r>
            <a:br>
              <a:rPr lang="en-US" sz="28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Income Statement Effects </a:t>
            </a:r>
            <a:r>
              <a:rPr lang="en-US" sz="28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of </a:t>
            </a:r>
            <a:r>
              <a:rPr lang="en-US" sz="28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Alternative Lease Accounting Methods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2600" y="3048000"/>
            <a:ext cx="70866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219199"/>
            <a:ext cx="85534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05967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5334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Accounting for Leases – An Illustration</a:t>
            </a:r>
            <a:br>
              <a:rPr lang="en-US" sz="36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Balance Sheet Effects of </a:t>
            </a:r>
            <a:r>
              <a:rPr lang="en-US" sz="36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Capital </a:t>
            </a:r>
            <a:r>
              <a:rPr lang="en-US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Leases</a:t>
            </a:r>
            <a:endParaRPr lang="en-US" sz="3600" b="1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614488"/>
            <a:ext cx="89154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38034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89607"/>
            <a:ext cx="6781800" cy="685800"/>
          </a:xfrm>
          <a:noFill/>
        </p:spPr>
        <p:txBody>
          <a:bodyPr lIns="90488" tIns="44450" rIns="90488" bIns="44450"/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Effects of Lease Accounting 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81000" y="875407"/>
            <a:ext cx="8458200" cy="563231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230188" algn="l"/>
              </a:tabLst>
              <a:defRPr/>
            </a:pPr>
            <a:r>
              <a:rPr lang="en-US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Impact of Operating Lease versus Capital Lease:</a:t>
            </a:r>
          </a:p>
          <a:p>
            <a:pPr marL="457200" indent="-457200" eaLnBrk="0" hangingPunct="0">
              <a:buFont typeface="+mj-lt"/>
              <a:buAutoNum type="arabicPeriod"/>
              <a:tabLst>
                <a:tab pos="230188" algn="l"/>
              </a:tabLst>
              <a:defRPr/>
            </a:pPr>
            <a:r>
              <a:rPr lang="en-US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Operating lease understates </a:t>
            </a:r>
            <a:r>
              <a:rPr lang="en-US" alt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liabilities—improves solvency ratios such as debt to equity</a:t>
            </a:r>
          </a:p>
          <a:p>
            <a:pPr marL="457200" indent="-457200" eaLnBrk="0" hangingPunct="0">
              <a:buFont typeface="+mj-lt"/>
              <a:buAutoNum type="arabicPeriod"/>
              <a:tabLst>
                <a:tab pos="230188" algn="l"/>
              </a:tabLst>
              <a:defRPr/>
            </a:pPr>
            <a:r>
              <a:rPr lang="en-US" alt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Operating lease understates assets—can improve return on investment ratios and asset turnover ratios</a:t>
            </a:r>
          </a:p>
          <a:p>
            <a:pPr marL="457200" indent="-457200" eaLnBrk="0" hangingPunct="0">
              <a:buFont typeface="+mj-lt"/>
              <a:buAutoNum type="arabicPeriod"/>
              <a:tabLst>
                <a:tab pos="230188" algn="l"/>
              </a:tabLst>
              <a:defRPr/>
            </a:pPr>
            <a:r>
              <a:rPr lang="en-US" alt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Operating lease delays expense recognition—overstate income in early term of the lease and understate  income later in lease term</a:t>
            </a:r>
          </a:p>
          <a:p>
            <a:pPr marL="457200" indent="-457200" eaLnBrk="0" hangingPunct="0">
              <a:buFont typeface="+mj-lt"/>
              <a:buAutoNum type="arabicPeriod"/>
              <a:tabLst>
                <a:tab pos="230188" algn="l"/>
              </a:tabLst>
              <a:defRPr/>
            </a:pPr>
            <a:r>
              <a:rPr lang="en-US" alt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Operating </a:t>
            </a:r>
            <a:r>
              <a:rPr lang="en-US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lease understates current liabilities by ignoring current portion of lease principal payment—inflates current ratio &amp; other liquidity measures</a:t>
            </a:r>
          </a:p>
          <a:p>
            <a:pPr marL="457200" indent="-457200" eaLnBrk="0" hangingPunct="0">
              <a:buFont typeface="+mj-lt"/>
              <a:buAutoNum type="arabicPeriod"/>
              <a:tabLst>
                <a:tab pos="230188" algn="l"/>
              </a:tabLst>
              <a:defRPr/>
            </a:pPr>
            <a:r>
              <a:rPr lang="en-US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Operating lease includes interest with lease rental (an operating expense)—understates both operating income and interest </a:t>
            </a:r>
            <a:r>
              <a:rPr lang="en-US" alt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expense -&gt; inflates </a:t>
            </a:r>
            <a:r>
              <a:rPr lang="en-US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interest coverage </a:t>
            </a:r>
            <a:r>
              <a:rPr lang="en-US" altLang="en-US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ratios. </a:t>
            </a:r>
            <a:endParaRPr lang="en-US" altLang="en-US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457200" indent="-457200" eaLnBrk="0" hangingPunct="0">
              <a:tabLst>
                <a:tab pos="230188" algn="l"/>
              </a:tabLst>
              <a:defRPr/>
            </a:pPr>
            <a:r>
              <a:rPr lang="en-US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</a:t>
            </a:r>
          </a:p>
        </p:txBody>
      </p:sp>
      <p:graphicFrame>
        <p:nvGraphicFramePr>
          <p:cNvPr id="1026" name="Object 5"/>
          <p:cNvGraphicFramePr>
            <a:graphicFrameLocks/>
          </p:cNvGraphicFramePr>
          <p:nvPr/>
        </p:nvGraphicFramePr>
        <p:xfrm>
          <a:off x="6172200" y="60960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Clip" r:id="rId4" imgW="1360440" imgH="626760" progId="MS_ClipArt_Gallery.5">
                  <p:embed/>
                </p:oleObj>
              </mc:Choice>
              <mc:Fallback>
                <p:oleObj name="Clip" r:id="rId4" imgW="1360440" imgH="626760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0960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620419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Accrual accounting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cash flow accounting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Accounting analysis process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 overview of basic accounting principles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5" descr="images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5875"/>
            <a:ext cx="29718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05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284</Words>
  <Application>Microsoft Office PowerPoint</Application>
  <PresentationFormat>On-screen Show (4:3)</PresentationFormat>
  <Paragraphs>49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Clip</vt:lpstr>
      <vt:lpstr>Leasing Facts</vt:lpstr>
      <vt:lpstr>Lease Accounting and Reporting</vt:lpstr>
      <vt:lpstr>Lease Accounting and Reporting</vt:lpstr>
      <vt:lpstr>Accounting for Leases – An Illustration</vt:lpstr>
      <vt:lpstr>Accounting for Leases – An Illustration Lease Amortization Schedule</vt:lpstr>
      <vt:lpstr>Accounting for Leases – An Illustration Income Statement Effects of Alternative Lease Accounting Methods</vt:lpstr>
      <vt:lpstr>Accounting for Leases – An Illustration Balance Sheet Effects of Capital Leases</vt:lpstr>
      <vt:lpstr>Effects of Lease Accounting 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</dc:creator>
  <cp:lastModifiedBy>Tuan Bach</cp:lastModifiedBy>
  <cp:revision>205</cp:revision>
  <dcterms:created xsi:type="dcterms:W3CDTF">2014-02-16T12:52:24Z</dcterms:created>
  <dcterms:modified xsi:type="dcterms:W3CDTF">2020-04-05T08:23:54Z</dcterms:modified>
</cp:coreProperties>
</file>