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59" r:id="rId6"/>
    <p:sldId id="281" r:id="rId7"/>
    <p:sldId id="262" r:id="rId8"/>
    <p:sldId id="263" r:id="rId9"/>
    <p:sldId id="264" r:id="rId10"/>
    <p:sldId id="265" r:id="rId11"/>
    <p:sldId id="283" r:id="rId12"/>
    <p:sldId id="284" r:id="rId13"/>
    <p:sldId id="286" r:id="rId14"/>
    <p:sldId id="287" r:id="rId15"/>
    <p:sldId id="288" r:id="rId16"/>
    <p:sldId id="289" r:id="rId17"/>
    <p:sldId id="282" r:id="rId18"/>
    <p:sldId id="290" r:id="rId19"/>
    <p:sldId id="291" r:id="rId20"/>
    <p:sldId id="292" r:id="rId21"/>
    <p:sldId id="295" r:id="rId22"/>
    <p:sldId id="269" r:id="rId23"/>
    <p:sldId id="298" r:id="rId24"/>
    <p:sldId id="309" r:id="rId25"/>
    <p:sldId id="301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7687" autoAdjust="0"/>
  </p:normalViewPr>
  <p:slideViewPr>
    <p:cSldViewPr>
      <p:cViewPr varScale="1">
        <p:scale>
          <a:sx n="29" d="100"/>
          <a:sy n="29" d="100"/>
        </p:scale>
        <p:origin x="-24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6E13-0C37-4FDA-ABC9-BF2749BB40AA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41725-E738-458C-BAC9-1FFA1E6B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9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0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8281DC-64CD-4822-802D-2D49600983EB}" type="slidenum">
              <a:rPr lang="en-GB" smtClean="0"/>
              <a:pPr eaLnBrk="1" hangingPunct="1"/>
              <a:t>17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B62BCC-8719-4F70-B4A5-C5DEECA78EDB}" type="slidenum">
              <a:rPr lang="en-GB" smtClean="0"/>
              <a:pPr eaLnBrk="1" hangingPunct="1"/>
              <a:t>2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4E999E-5C7C-4699-9A0D-9EEEC8F6738C}" type="slidenum">
              <a:rPr lang="en-GB" smtClean="0"/>
              <a:pPr eaLnBrk="1" hangingPunct="1"/>
              <a:t>22</a:t>
            </a:fld>
            <a:endParaRPr lang="en-GB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B386C8-0D4B-4069-8A50-3B30E9F0DA81}" type="slidenum">
              <a:rPr lang="en-GB" smtClean="0"/>
              <a:pPr eaLnBrk="1" hangingPunct="1"/>
              <a:t>23</a:t>
            </a:fld>
            <a:endParaRPr lang="en-GB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B386C8-0D4B-4069-8A50-3B30E9F0DA81}" type="slidenum">
              <a:rPr lang="en-GB" smtClean="0"/>
              <a:pPr eaLnBrk="1" hangingPunct="1"/>
              <a:t>24</a:t>
            </a:fld>
            <a:endParaRPr lang="en-GB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F379A2-E26A-443A-ADF1-7F738D5B3B52}" type="slidenum">
              <a:rPr lang="en-GB" smtClean="0"/>
              <a:pPr eaLnBrk="1" hangingPunct="1"/>
              <a:t>25</a:t>
            </a:fld>
            <a:endParaRPr lang="en-GB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22DFB4-4046-4810-A98C-1C23294F6DE6}" type="slidenum">
              <a:rPr lang="en-GB" smtClean="0"/>
              <a:pPr eaLnBrk="1" hangingPunct="1"/>
              <a:t>26</a:t>
            </a:fld>
            <a:endParaRPr lang="en-GB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396A17-B2ED-46E6-8D34-892511E4CDAF}" type="slidenum">
              <a:rPr lang="en-GB" smtClean="0"/>
              <a:pPr eaLnBrk="1" hangingPunct="1"/>
              <a:t>3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B62BCC-8719-4F70-B4A5-C5DEECA78EDB}" type="slidenum">
              <a:rPr lang="en-GB" smtClean="0"/>
              <a:pPr eaLnBrk="1" hangingPunct="1"/>
              <a:t>4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5C1605-255A-4EB2-A1A5-A9B1B49C2AA1}" type="slidenum">
              <a:rPr lang="en-GB" smtClean="0"/>
              <a:pPr eaLnBrk="1" hangingPunct="1"/>
              <a:t>5</a:t>
            </a:fld>
            <a:endParaRPr lang="en-GB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1725-E738-458C-BAC9-1FFA1E6B5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8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0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3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2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AA72-CA86-4C6E-B2DB-D55C07C7753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0C72-5655-4140-8705-F9153285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CASH FLOW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Explain the relevance of cash flows in analyzing business activities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Describe the reporting of cash flows by business activities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Describe the preparation and analysis of the statement of cash flows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Describe alternative measures of cash flows and their usefulness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Financing activities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9775" y="1600200"/>
            <a:ext cx="5478463" cy="5257800"/>
          </a:xfrm>
          <a:noFill/>
        </p:spPr>
      </p:pic>
    </p:spTree>
    <p:extLst>
      <p:ext uri="{BB962C8B-B14F-4D97-AF65-F5344CB8AC3E}">
        <p14:creationId xmlns:p14="http://schemas.microsoft.com/office/powerpoint/2010/main" val="9276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sz="3600" b="1" dirty="0" smtClean="0"/>
              <a:t>Type of activities affecting cash flow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52600"/>
            <a:ext cx="7954963" cy="4495800"/>
          </a:xfrm>
          <a:noFill/>
        </p:spPr>
      </p:pic>
    </p:spTree>
    <p:extLst>
      <p:ext uri="{BB962C8B-B14F-4D97-AF65-F5344CB8AC3E}">
        <p14:creationId xmlns:p14="http://schemas.microsoft.com/office/powerpoint/2010/main" val="10886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Constructing the Cash Flow Statement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1534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The indirect method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Net income is adjusted for noncash income items and accruals.</a:t>
            </a:r>
          </a:p>
          <a:p>
            <a:pPr>
              <a:buFontTx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The direct method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Report gross cash receipts and cash disbursements related to operations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Constructing the Cash Flow Statement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59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Constructing the Cash Flow Statement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9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Constructing the Cash Flow Statement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52550"/>
            <a:ext cx="89154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70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Constructing the Cash Flow Statement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9363"/>
            <a:ext cx="7543799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6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233669" y="49863"/>
            <a:ext cx="6495688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Steps in Constructing the Statement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228600" y="629637"/>
            <a:ext cx="8686800" cy="6186309"/>
          </a:xfrm>
          <a:prstGeom prst="rect">
            <a:avLst/>
          </a:prstGeom>
          <a:noFill/>
          <a:ln w="38100" cmpd="dbl">
            <a:solidFill>
              <a:srgbClr val="3A61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Start with Net Income</a:t>
            </a:r>
          </a:p>
          <a:p>
            <a:pPr>
              <a:spcBef>
                <a:spcPct val="50000"/>
              </a:spcBef>
              <a:buFontTx/>
              <a:buAutoNum type="arabicParenBoth" startAt="2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Adjust Net Income for non-cash expenses and gains</a:t>
            </a:r>
          </a:p>
          <a:p>
            <a:pPr>
              <a:spcBef>
                <a:spcPct val="50000"/>
              </a:spcBef>
              <a:buFontTx/>
              <a:buAutoNum type="arabicParenBoth" startAt="3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Recognize cash inflows (outflows) from changes in current assets and liabilities</a:t>
            </a:r>
          </a:p>
          <a:p>
            <a:pPr>
              <a:spcBef>
                <a:spcPct val="50000"/>
              </a:spcBef>
              <a:buFontTx/>
              <a:buAutoNum type="arabicParenBoth" startAt="4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Sum to yield net cash flows from operations</a:t>
            </a:r>
          </a:p>
          <a:p>
            <a:pPr>
              <a:spcBef>
                <a:spcPct val="50000"/>
              </a:spcBef>
              <a:buFontTx/>
              <a:buAutoNum type="arabicParenBoth" startAt="5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Changes in long-term assets yield net cash flows from investing activities</a:t>
            </a:r>
          </a:p>
          <a:p>
            <a:pPr>
              <a:spcBef>
                <a:spcPct val="50000"/>
              </a:spcBef>
              <a:buFontTx/>
              <a:buAutoNum type="arabicParenBoth" startAt="6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Changes in long-term liabilities and equity accounts yield net cash flows from financing activities</a:t>
            </a:r>
          </a:p>
          <a:p>
            <a:pPr>
              <a:spcBef>
                <a:spcPct val="50000"/>
              </a:spcBef>
              <a:buFontTx/>
              <a:buAutoNum type="arabicParenBoth" startAt="7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Sum cash flows from operations, investing, and financing activities to yield net change in cash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(8)	Add net change in cash to the beginning cash balance to yield ending cash</a:t>
            </a:r>
          </a:p>
        </p:txBody>
      </p:sp>
    </p:spTree>
    <p:extLst>
      <p:ext uri="{BB962C8B-B14F-4D97-AF65-F5344CB8AC3E}">
        <p14:creationId xmlns:p14="http://schemas.microsoft.com/office/powerpoint/2010/main" val="2961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077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78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239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7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Statement of Cash Flows </a:t>
            </a:r>
            <a:endParaRPr lang="en-GB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457200" y="1600200"/>
            <a:ext cx="8077200" cy="47244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3366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Cash is the most liquid of assets.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Offers both liquidity and flexibility.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Both the beginning and the end of a company’s operating cycle.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Contrast: Accrual accounting and Cash basis accounting.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Net cash flow as the end measure of profitability.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Cash flow analysis helps in assessing liquidity, solvency, and financial flexibility.</a:t>
            </a:r>
          </a:p>
        </p:txBody>
      </p:sp>
      <p:sp>
        <p:nvSpPr>
          <p:cNvPr id="10244" name="Text Box 187"/>
          <p:cNvSpPr txBox="1">
            <a:spLocks noChangeArrowheads="1"/>
          </p:cNvSpPr>
          <p:nvPr/>
        </p:nvSpPr>
        <p:spPr bwMode="auto">
          <a:xfrm>
            <a:off x="3212296" y="1676400"/>
            <a:ext cx="259558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Relevance of Cash</a:t>
            </a:r>
          </a:p>
        </p:txBody>
      </p:sp>
      <p:grpSp>
        <p:nvGrpSpPr>
          <p:cNvPr id="10245" name="Group 188"/>
          <p:cNvGrpSpPr>
            <a:grpSpLocks/>
          </p:cNvGrpSpPr>
          <p:nvPr/>
        </p:nvGrpSpPr>
        <p:grpSpPr bwMode="auto">
          <a:xfrm>
            <a:off x="7239000" y="5867400"/>
            <a:ext cx="1508125" cy="736600"/>
            <a:chOff x="4121" y="1835"/>
            <a:chExt cx="1430" cy="608"/>
          </a:xfrm>
        </p:grpSpPr>
        <p:grpSp>
          <p:nvGrpSpPr>
            <p:cNvPr id="10246" name="Group 189"/>
            <p:cNvGrpSpPr>
              <a:grpSpLocks/>
            </p:cNvGrpSpPr>
            <p:nvPr/>
          </p:nvGrpSpPr>
          <p:grpSpPr bwMode="auto">
            <a:xfrm>
              <a:off x="4121" y="1860"/>
              <a:ext cx="1430" cy="583"/>
              <a:chOff x="4121" y="1860"/>
              <a:chExt cx="1430" cy="583"/>
            </a:xfrm>
          </p:grpSpPr>
          <p:sp>
            <p:nvSpPr>
              <p:cNvPr id="10254" name="Freeform 190"/>
              <p:cNvSpPr>
                <a:spLocks/>
              </p:cNvSpPr>
              <p:nvPr/>
            </p:nvSpPr>
            <p:spPr bwMode="auto">
              <a:xfrm>
                <a:off x="4142" y="2039"/>
                <a:ext cx="1398" cy="404"/>
              </a:xfrm>
              <a:custGeom>
                <a:avLst/>
                <a:gdLst>
                  <a:gd name="T0" fmla="*/ 92 w 1398"/>
                  <a:gd name="T1" fmla="*/ 183 h 404"/>
                  <a:gd name="T2" fmla="*/ 0 w 1398"/>
                  <a:gd name="T3" fmla="*/ 200 h 404"/>
                  <a:gd name="T4" fmla="*/ 82 w 1398"/>
                  <a:gd name="T5" fmla="*/ 229 h 404"/>
                  <a:gd name="T6" fmla="*/ 164 w 1398"/>
                  <a:gd name="T7" fmla="*/ 249 h 404"/>
                  <a:gd name="T8" fmla="*/ 236 w 1398"/>
                  <a:gd name="T9" fmla="*/ 262 h 404"/>
                  <a:gd name="T10" fmla="*/ 282 w 1398"/>
                  <a:gd name="T11" fmla="*/ 283 h 404"/>
                  <a:gd name="T12" fmla="*/ 347 w 1398"/>
                  <a:gd name="T13" fmla="*/ 320 h 404"/>
                  <a:gd name="T14" fmla="*/ 404 w 1398"/>
                  <a:gd name="T15" fmla="*/ 370 h 404"/>
                  <a:gd name="T16" fmla="*/ 465 w 1398"/>
                  <a:gd name="T17" fmla="*/ 395 h 404"/>
                  <a:gd name="T18" fmla="*/ 504 w 1398"/>
                  <a:gd name="T19" fmla="*/ 403 h 404"/>
                  <a:gd name="T20" fmla="*/ 558 w 1398"/>
                  <a:gd name="T21" fmla="*/ 366 h 404"/>
                  <a:gd name="T22" fmla="*/ 611 w 1398"/>
                  <a:gd name="T23" fmla="*/ 329 h 404"/>
                  <a:gd name="T24" fmla="*/ 718 w 1398"/>
                  <a:gd name="T25" fmla="*/ 283 h 404"/>
                  <a:gd name="T26" fmla="*/ 808 w 1398"/>
                  <a:gd name="T27" fmla="*/ 253 h 404"/>
                  <a:gd name="T28" fmla="*/ 950 w 1398"/>
                  <a:gd name="T29" fmla="*/ 200 h 404"/>
                  <a:gd name="T30" fmla="*/ 1172 w 1398"/>
                  <a:gd name="T31" fmla="*/ 133 h 404"/>
                  <a:gd name="T32" fmla="*/ 1244 w 1398"/>
                  <a:gd name="T33" fmla="*/ 112 h 404"/>
                  <a:gd name="T34" fmla="*/ 1315 w 1398"/>
                  <a:gd name="T35" fmla="*/ 104 h 404"/>
                  <a:gd name="T36" fmla="*/ 1397 w 1398"/>
                  <a:gd name="T37" fmla="*/ 112 h 404"/>
                  <a:gd name="T38" fmla="*/ 1237 w 1398"/>
                  <a:gd name="T39" fmla="*/ 79 h 404"/>
                  <a:gd name="T40" fmla="*/ 1122 w 1398"/>
                  <a:gd name="T41" fmla="*/ 83 h 404"/>
                  <a:gd name="T42" fmla="*/ 961 w 1398"/>
                  <a:gd name="T43" fmla="*/ 58 h 404"/>
                  <a:gd name="T44" fmla="*/ 843 w 1398"/>
                  <a:gd name="T45" fmla="*/ 21 h 404"/>
                  <a:gd name="T46" fmla="*/ 754 w 1398"/>
                  <a:gd name="T47" fmla="*/ 0 h 404"/>
                  <a:gd name="T48" fmla="*/ 647 w 1398"/>
                  <a:gd name="T49" fmla="*/ 58 h 404"/>
                  <a:gd name="T50" fmla="*/ 451 w 1398"/>
                  <a:gd name="T51" fmla="*/ 125 h 404"/>
                  <a:gd name="T52" fmla="*/ 268 w 1398"/>
                  <a:gd name="T53" fmla="*/ 166 h 404"/>
                  <a:gd name="T54" fmla="*/ 92 w 1398"/>
                  <a:gd name="T55" fmla="*/ 183 h 4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98"/>
                  <a:gd name="T85" fmla="*/ 0 h 404"/>
                  <a:gd name="T86" fmla="*/ 1398 w 1398"/>
                  <a:gd name="T87" fmla="*/ 404 h 40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98" h="404">
                    <a:moveTo>
                      <a:pt x="92" y="183"/>
                    </a:moveTo>
                    <a:lnTo>
                      <a:pt x="0" y="200"/>
                    </a:lnTo>
                    <a:lnTo>
                      <a:pt x="82" y="229"/>
                    </a:lnTo>
                    <a:lnTo>
                      <a:pt x="164" y="249"/>
                    </a:lnTo>
                    <a:lnTo>
                      <a:pt x="236" y="262"/>
                    </a:lnTo>
                    <a:lnTo>
                      <a:pt x="282" y="283"/>
                    </a:lnTo>
                    <a:lnTo>
                      <a:pt x="347" y="320"/>
                    </a:lnTo>
                    <a:lnTo>
                      <a:pt x="404" y="370"/>
                    </a:lnTo>
                    <a:lnTo>
                      <a:pt x="465" y="395"/>
                    </a:lnTo>
                    <a:lnTo>
                      <a:pt x="504" y="403"/>
                    </a:lnTo>
                    <a:lnTo>
                      <a:pt x="558" y="366"/>
                    </a:lnTo>
                    <a:lnTo>
                      <a:pt x="611" y="329"/>
                    </a:lnTo>
                    <a:lnTo>
                      <a:pt x="718" y="283"/>
                    </a:lnTo>
                    <a:lnTo>
                      <a:pt x="808" y="253"/>
                    </a:lnTo>
                    <a:lnTo>
                      <a:pt x="950" y="200"/>
                    </a:lnTo>
                    <a:lnTo>
                      <a:pt x="1172" y="133"/>
                    </a:lnTo>
                    <a:lnTo>
                      <a:pt x="1244" y="112"/>
                    </a:lnTo>
                    <a:lnTo>
                      <a:pt x="1315" y="104"/>
                    </a:lnTo>
                    <a:lnTo>
                      <a:pt x="1397" y="112"/>
                    </a:lnTo>
                    <a:lnTo>
                      <a:pt x="1237" y="79"/>
                    </a:lnTo>
                    <a:lnTo>
                      <a:pt x="1122" y="83"/>
                    </a:lnTo>
                    <a:lnTo>
                      <a:pt x="961" y="58"/>
                    </a:lnTo>
                    <a:lnTo>
                      <a:pt x="843" y="21"/>
                    </a:lnTo>
                    <a:lnTo>
                      <a:pt x="754" y="0"/>
                    </a:lnTo>
                    <a:lnTo>
                      <a:pt x="647" y="58"/>
                    </a:lnTo>
                    <a:lnTo>
                      <a:pt x="451" y="125"/>
                    </a:lnTo>
                    <a:lnTo>
                      <a:pt x="268" y="166"/>
                    </a:lnTo>
                    <a:lnTo>
                      <a:pt x="92" y="183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5" name="Freeform 191"/>
              <p:cNvSpPr>
                <a:spLocks/>
              </p:cNvSpPr>
              <p:nvPr/>
            </p:nvSpPr>
            <p:spPr bwMode="auto">
              <a:xfrm>
                <a:off x="4139" y="2006"/>
                <a:ext cx="1330" cy="392"/>
              </a:xfrm>
              <a:custGeom>
                <a:avLst/>
                <a:gdLst>
                  <a:gd name="T0" fmla="*/ 0 w 1330"/>
                  <a:gd name="T1" fmla="*/ 182 h 392"/>
                  <a:gd name="T2" fmla="*/ 125 w 1330"/>
                  <a:gd name="T3" fmla="*/ 182 h 392"/>
                  <a:gd name="T4" fmla="*/ 229 w 1330"/>
                  <a:gd name="T5" fmla="*/ 175 h 392"/>
                  <a:gd name="T6" fmla="*/ 311 w 1330"/>
                  <a:gd name="T7" fmla="*/ 162 h 392"/>
                  <a:gd name="T8" fmla="*/ 436 w 1330"/>
                  <a:gd name="T9" fmla="*/ 129 h 392"/>
                  <a:gd name="T10" fmla="*/ 554 w 1330"/>
                  <a:gd name="T11" fmla="*/ 87 h 392"/>
                  <a:gd name="T12" fmla="*/ 643 w 1330"/>
                  <a:gd name="T13" fmla="*/ 58 h 392"/>
                  <a:gd name="T14" fmla="*/ 697 w 1330"/>
                  <a:gd name="T15" fmla="*/ 33 h 392"/>
                  <a:gd name="T16" fmla="*/ 733 w 1330"/>
                  <a:gd name="T17" fmla="*/ 0 h 392"/>
                  <a:gd name="T18" fmla="*/ 808 w 1330"/>
                  <a:gd name="T19" fmla="*/ 28 h 392"/>
                  <a:gd name="T20" fmla="*/ 889 w 1330"/>
                  <a:gd name="T21" fmla="*/ 41 h 392"/>
                  <a:gd name="T22" fmla="*/ 1015 w 1330"/>
                  <a:gd name="T23" fmla="*/ 74 h 392"/>
                  <a:gd name="T24" fmla="*/ 1140 w 1330"/>
                  <a:gd name="T25" fmla="*/ 87 h 392"/>
                  <a:gd name="T26" fmla="*/ 1248 w 1330"/>
                  <a:gd name="T27" fmla="*/ 74 h 392"/>
                  <a:gd name="T28" fmla="*/ 1329 w 1330"/>
                  <a:gd name="T29" fmla="*/ 66 h 392"/>
                  <a:gd name="T30" fmla="*/ 1244 w 1330"/>
                  <a:gd name="T31" fmla="*/ 112 h 392"/>
                  <a:gd name="T32" fmla="*/ 1179 w 1330"/>
                  <a:gd name="T33" fmla="*/ 132 h 392"/>
                  <a:gd name="T34" fmla="*/ 1104 w 1330"/>
                  <a:gd name="T35" fmla="*/ 166 h 392"/>
                  <a:gd name="T36" fmla="*/ 940 w 1330"/>
                  <a:gd name="T37" fmla="*/ 207 h 392"/>
                  <a:gd name="T38" fmla="*/ 811 w 1330"/>
                  <a:gd name="T39" fmla="*/ 241 h 392"/>
                  <a:gd name="T40" fmla="*/ 707 w 1330"/>
                  <a:gd name="T41" fmla="*/ 291 h 392"/>
                  <a:gd name="T42" fmla="*/ 600 w 1330"/>
                  <a:gd name="T43" fmla="*/ 328 h 392"/>
                  <a:gd name="T44" fmla="*/ 486 w 1330"/>
                  <a:gd name="T45" fmla="*/ 370 h 392"/>
                  <a:gd name="T46" fmla="*/ 454 w 1330"/>
                  <a:gd name="T47" fmla="*/ 391 h 392"/>
                  <a:gd name="T48" fmla="*/ 386 w 1330"/>
                  <a:gd name="T49" fmla="*/ 341 h 392"/>
                  <a:gd name="T50" fmla="*/ 296 w 1330"/>
                  <a:gd name="T51" fmla="*/ 282 h 392"/>
                  <a:gd name="T52" fmla="*/ 221 w 1330"/>
                  <a:gd name="T53" fmla="*/ 262 h 392"/>
                  <a:gd name="T54" fmla="*/ 128 w 1330"/>
                  <a:gd name="T55" fmla="*/ 245 h 392"/>
                  <a:gd name="T56" fmla="*/ 0 w 1330"/>
                  <a:gd name="T57" fmla="*/ 182 h 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30"/>
                  <a:gd name="T88" fmla="*/ 0 h 392"/>
                  <a:gd name="T89" fmla="*/ 1330 w 1330"/>
                  <a:gd name="T90" fmla="*/ 392 h 39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30" h="392">
                    <a:moveTo>
                      <a:pt x="0" y="182"/>
                    </a:moveTo>
                    <a:lnTo>
                      <a:pt x="125" y="182"/>
                    </a:lnTo>
                    <a:lnTo>
                      <a:pt x="229" y="175"/>
                    </a:lnTo>
                    <a:lnTo>
                      <a:pt x="311" y="162"/>
                    </a:lnTo>
                    <a:lnTo>
                      <a:pt x="436" y="129"/>
                    </a:lnTo>
                    <a:lnTo>
                      <a:pt x="554" y="87"/>
                    </a:lnTo>
                    <a:lnTo>
                      <a:pt x="643" y="58"/>
                    </a:lnTo>
                    <a:lnTo>
                      <a:pt x="697" y="33"/>
                    </a:lnTo>
                    <a:lnTo>
                      <a:pt x="733" y="0"/>
                    </a:lnTo>
                    <a:lnTo>
                      <a:pt x="808" y="28"/>
                    </a:lnTo>
                    <a:lnTo>
                      <a:pt x="889" y="41"/>
                    </a:lnTo>
                    <a:lnTo>
                      <a:pt x="1015" y="74"/>
                    </a:lnTo>
                    <a:lnTo>
                      <a:pt x="1140" y="87"/>
                    </a:lnTo>
                    <a:lnTo>
                      <a:pt x="1248" y="74"/>
                    </a:lnTo>
                    <a:lnTo>
                      <a:pt x="1329" y="66"/>
                    </a:lnTo>
                    <a:lnTo>
                      <a:pt x="1244" y="112"/>
                    </a:lnTo>
                    <a:lnTo>
                      <a:pt x="1179" y="132"/>
                    </a:lnTo>
                    <a:lnTo>
                      <a:pt x="1104" y="166"/>
                    </a:lnTo>
                    <a:lnTo>
                      <a:pt x="940" y="207"/>
                    </a:lnTo>
                    <a:lnTo>
                      <a:pt x="811" y="241"/>
                    </a:lnTo>
                    <a:lnTo>
                      <a:pt x="707" y="291"/>
                    </a:lnTo>
                    <a:lnTo>
                      <a:pt x="600" y="328"/>
                    </a:lnTo>
                    <a:lnTo>
                      <a:pt x="486" y="370"/>
                    </a:lnTo>
                    <a:lnTo>
                      <a:pt x="454" y="391"/>
                    </a:lnTo>
                    <a:lnTo>
                      <a:pt x="386" y="341"/>
                    </a:lnTo>
                    <a:lnTo>
                      <a:pt x="296" y="282"/>
                    </a:lnTo>
                    <a:lnTo>
                      <a:pt x="221" y="262"/>
                    </a:lnTo>
                    <a:lnTo>
                      <a:pt x="128" y="245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008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6" name="Freeform 192"/>
              <p:cNvSpPr>
                <a:spLocks/>
              </p:cNvSpPr>
              <p:nvPr/>
            </p:nvSpPr>
            <p:spPr bwMode="auto">
              <a:xfrm>
                <a:off x="4146" y="1972"/>
                <a:ext cx="1330" cy="392"/>
              </a:xfrm>
              <a:custGeom>
                <a:avLst/>
                <a:gdLst>
                  <a:gd name="T0" fmla="*/ 0 w 1330"/>
                  <a:gd name="T1" fmla="*/ 183 h 392"/>
                  <a:gd name="T2" fmla="*/ 125 w 1330"/>
                  <a:gd name="T3" fmla="*/ 183 h 392"/>
                  <a:gd name="T4" fmla="*/ 228 w 1330"/>
                  <a:gd name="T5" fmla="*/ 175 h 392"/>
                  <a:gd name="T6" fmla="*/ 311 w 1330"/>
                  <a:gd name="T7" fmla="*/ 163 h 392"/>
                  <a:gd name="T8" fmla="*/ 436 w 1330"/>
                  <a:gd name="T9" fmla="*/ 129 h 392"/>
                  <a:gd name="T10" fmla="*/ 554 w 1330"/>
                  <a:gd name="T11" fmla="*/ 88 h 392"/>
                  <a:gd name="T12" fmla="*/ 644 w 1330"/>
                  <a:gd name="T13" fmla="*/ 59 h 392"/>
                  <a:gd name="T14" fmla="*/ 697 w 1330"/>
                  <a:gd name="T15" fmla="*/ 34 h 392"/>
                  <a:gd name="T16" fmla="*/ 732 w 1330"/>
                  <a:gd name="T17" fmla="*/ 0 h 392"/>
                  <a:gd name="T18" fmla="*/ 808 w 1330"/>
                  <a:gd name="T19" fmla="*/ 30 h 392"/>
                  <a:gd name="T20" fmla="*/ 890 w 1330"/>
                  <a:gd name="T21" fmla="*/ 42 h 392"/>
                  <a:gd name="T22" fmla="*/ 1015 w 1330"/>
                  <a:gd name="T23" fmla="*/ 75 h 392"/>
                  <a:gd name="T24" fmla="*/ 1140 w 1330"/>
                  <a:gd name="T25" fmla="*/ 88 h 392"/>
                  <a:gd name="T26" fmla="*/ 1247 w 1330"/>
                  <a:gd name="T27" fmla="*/ 75 h 392"/>
                  <a:gd name="T28" fmla="*/ 1329 w 1330"/>
                  <a:gd name="T29" fmla="*/ 67 h 392"/>
                  <a:gd name="T30" fmla="*/ 1244 w 1330"/>
                  <a:gd name="T31" fmla="*/ 112 h 392"/>
                  <a:gd name="T32" fmla="*/ 1179 w 1330"/>
                  <a:gd name="T33" fmla="*/ 134 h 392"/>
                  <a:gd name="T34" fmla="*/ 1105 w 1330"/>
                  <a:gd name="T35" fmla="*/ 166 h 392"/>
                  <a:gd name="T36" fmla="*/ 940 w 1330"/>
                  <a:gd name="T37" fmla="*/ 209 h 392"/>
                  <a:gd name="T38" fmla="*/ 812 w 1330"/>
                  <a:gd name="T39" fmla="*/ 241 h 392"/>
                  <a:gd name="T40" fmla="*/ 708 w 1330"/>
                  <a:gd name="T41" fmla="*/ 291 h 392"/>
                  <a:gd name="T42" fmla="*/ 600 w 1330"/>
                  <a:gd name="T43" fmla="*/ 329 h 392"/>
                  <a:gd name="T44" fmla="*/ 486 w 1330"/>
                  <a:gd name="T45" fmla="*/ 371 h 392"/>
                  <a:gd name="T46" fmla="*/ 454 w 1330"/>
                  <a:gd name="T47" fmla="*/ 391 h 392"/>
                  <a:gd name="T48" fmla="*/ 386 w 1330"/>
                  <a:gd name="T49" fmla="*/ 342 h 392"/>
                  <a:gd name="T50" fmla="*/ 297 w 1330"/>
                  <a:gd name="T51" fmla="*/ 283 h 392"/>
                  <a:gd name="T52" fmla="*/ 222 w 1330"/>
                  <a:gd name="T53" fmla="*/ 262 h 392"/>
                  <a:gd name="T54" fmla="*/ 128 w 1330"/>
                  <a:gd name="T55" fmla="*/ 246 h 392"/>
                  <a:gd name="T56" fmla="*/ 0 w 1330"/>
                  <a:gd name="T57" fmla="*/ 183 h 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30"/>
                  <a:gd name="T88" fmla="*/ 0 h 392"/>
                  <a:gd name="T89" fmla="*/ 1330 w 1330"/>
                  <a:gd name="T90" fmla="*/ 392 h 39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30" h="392">
                    <a:moveTo>
                      <a:pt x="0" y="183"/>
                    </a:moveTo>
                    <a:lnTo>
                      <a:pt x="125" y="183"/>
                    </a:lnTo>
                    <a:lnTo>
                      <a:pt x="228" y="175"/>
                    </a:lnTo>
                    <a:lnTo>
                      <a:pt x="311" y="163"/>
                    </a:lnTo>
                    <a:lnTo>
                      <a:pt x="436" y="129"/>
                    </a:lnTo>
                    <a:lnTo>
                      <a:pt x="554" y="88"/>
                    </a:lnTo>
                    <a:lnTo>
                      <a:pt x="644" y="59"/>
                    </a:lnTo>
                    <a:lnTo>
                      <a:pt x="697" y="34"/>
                    </a:lnTo>
                    <a:lnTo>
                      <a:pt x="732" y="0"/>
                    </a:lnTo>
                    <a:lnTo>
                      <a:pt x="808" y="30"/>
                    </a:lnTo>
                    <a:lnTo>
                      <a:pt x="890" y="42"/>
                    </a:lnTo>
                    <a:lnTo>
                      <a:pt x="1015" y="75"/>
                    </a:lnTo>
                    <a:lnTo>
                      <a:pt x="1140" y="88"/>
                    </a:lnTo>
                    <a:lnTo>
                      <a:pt x="1247" y="75"/>
                    </a:lnTo>
                    <a:lnTo>
                      <a:pt x="1329" y="67"/>
                    </a:lnTo>
                    <a:lnTo>
                      <a:pt x="1244" y="112"/>
                    </a:lnTo>
                    <a:lnTo>
                      <a:pt x="1179" y="134"/>
                    </a:lnTo>
                    <a:lnTo>
                      <a:pt x="1105" y="166"/>
                    </a:lnTo>
                    <a:lnTo>
                      <a:pt x="940" y="209"/>
                    </a:lnTo>
                    <a:lnTo>
                      <a:pt x="812" y="241"/>
                    </a:lnTo>
                    <a:lnTo>
                      <a:pt x="708" y="291"/>
                    </a:lnTo>
                    <a:lnTo>
                      <a:pt x="600" y="329"/>
                    </a:lnTo>
                    <a:lnTo>
                      <a:pt x="486" y="371"/>
                    </a:lnTo>
                    <a:lnTo>
                      <a:pt x="454" y="391"/>
                    </a:lnTo>
                    <a:lnTo>
                      <a:pt x="386" y="342"/>
                    </a:lnTo>
                    <a:lnTo>
                      <a:pt x="297" y="283"/>
                    </a:lnTo>
                    <a:lnTo>
                      <a:pt x="222" y="262"/>
                    </a:lnTo>
                    <a:lnTo>
                      <a:pt x="128" y="246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00FF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7" name="Freeform 193"/>
              <p:cNvSpPr>
                <a:spLocks/>
              </p:cNvSpPr>
              <p:nvPr/>
            </p:nvSpPr>
            <p:spPr bwMode="auto">
              <a:xfrm>
                <a:off x="4121" y="1938"/>
                <a:ext cx="1398" cy="406"/>
              </a:xfrm>
              <a:custGeom>
                <a:avLst/>
                <a:gdLst>
                  <a:gd name="T0" fmla="*/ 92 w 1398"/>
                  <a:gd name="T1" fmla="*/ 184 h 406"/>
                  <a:gd name="T2" fmla="*/ 0 w 1398"/>
                  <a:gd name="T3" fmla="*/ 200 h 406"/>
                  <a:gd name="T4" fmla="*/ 81 w 1398"/>
                  <a:gd name="T5" fmla="*/ 230 h 406"/>
                  <a:gd name="T6" fmla="*/ 164 w 1398"/>
                  <a:gd name="T7" fmla="*/ 250 h 406"/>
                  <a:gd name="T8" fmla="*/ 235 w 1398"/>
                  <a:gd name="T9" fmla="*/ 263 h 406"/>
                  <a:gd name="T10" fmla="*/ 281 w 1398"/>
                  <a:gd name="T11" fmla="*/ 284 h 406"/>
                  <a:gd name="T12" fmla="*/ 346 w 1398"/>
                  <a:gd name="T13" fmla="*/ 321 h 406"/>
                  <a:gd name="T14" fmla="*/ 403 w 1398"/>
                  <a:gd name="T15" fmla="*/ 371 h 406"/>
                  <a:gd name="T16" fmla="*/ 464 w 1398"/>
                  <a:gd name="T17" fmla="*/ 396 h 406"/>
                  <a:gd name="T18" fmla="*/ 504 w 1398"/>
                  <a:gd name="T19" fmla="*/ 405 h 406"/>
                  <a:gd name="T20" fmla="*/ 557 w 1398"/>
                  <a:gd name="T21" fmla="*/ 367 h 406"/>
                  <a:gd name="T22" fmla="*/ 611 w 1398"/>
                  <a:gd name="T23" fmla="*/ 330 h 406"/>
                  <a:gd name="T24" fmla="*/ 718 w 1398"/>
                  <a:gd name="T25" fmla="*/ 284 h 406"/>
                  <a:gd name="T26" fmla="*/ 807 w 1398"/>
                  <a:gd name="T27" fmla="*/ 254 h 406"/>
                  <a:gd name="T28" fmla="*/ 950 w 1398"/>
                  <a:gd name="T29" fmla="*/ 200 h 406"/>
                  <a:gd name="T30" fmla="*/ 1172 w 1398"/>
                  <a:gd name="T31" fmla="*/ 134 h 406"/>
                  <a:gd name="T32" fmla="*/ 1244 w 1398"/>
                  <a:gd name="T33" fmla="*/ 114 h 406"/>
                  <a:gd name="T34" fmla="*/ 1314 w 1398"/>
                  <a:gd name="T35" fmla="*/ 105 h 406"/>
                  <a:gd name="T36" fmla="*/ 1397 w 1398"/>
                  <a:gd name="T37" fmla="*/ 114 h 406"/>
                  <a:gd name="T38" fmla="*/ 1236 w 1398"/>
                  <a:gd name="T39" fmla="*/ 80 h 406"/>
                  <a:gd name="T40" fmla="*/ 1122 w 1398"/>
                  <a:gd name="T41" fmla="*/ 85 h 406"/>
                  <a:gd name="T42" fmla="*/ 961 w 1398"/>
                  <a:gd name="T43" fmla="*/ 59 h 406"/>
                  <a:gd name="T44" fmla="*/ 843 w 1398"/>
                  <a:gd name="T45" fmla="*/ 21 h 406"/>
                  <a:gd name="T46" fmla="*/ 753 w 1398"/>
                  <a:gd name="T47" fmla="*/ 0 h 406"/>
                  <a:gd name="T48" fmla="*/ 647 w 1398"/>
                  <a:gd name="T49" fmla="*/ 59 h 406"/>
                  <a:gd name="T50" fmla="*/ 450 w 1398"/>
                  <a:gd name="T51" fmla="*/ 126 h 406"/>
                  <a:gd name="T52" fmla="*/ 267 w 1398"/>
                  <a:gd name="T53" fmla="*/ 168 h 406"/>
                  <a:gd name="T54" fmla="*/ 92 w 1398"/>
                  <a:gd name="T55" fmla="*/ 184 h 40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98"/>
                  <a:gd name="T85" fmla="*/ 0 h 406"/>
                  <a:gd name="T86" fmla="*/ 1398 w 1398"/>
                  <a:gd name="T87" fmla="*/ 406 h 40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98" h="406">
                    <a:moveTo>
                      <a:pt x="92" y="184"/>
                    </a:moveTo>
                    <a:lnTo>
                      <a:pt x="0" y="200"/>
                    </a:lnTo>
                    <a:lnTo>
                      <a:pt x="81" y="230"/>
                    </a:lnTo>
                    <a:lnTo>
                      <a:pt x="164" y="250"/>
                    </a:lnTo>
                    <a:lnTo>
                      <a:pt x="235" y="263"/>
                    </a:lnTo>
                    <a:lnTo>
                      <a:pt x="281" y="284"/>
                    </a:lnTo>
                    <a:lnTo>
                      <a:pt x="346" y="321"/>
                    </a:lnTo>
                    <a:lnTo>
                      <a:pt x="403" y="371"/>
                    </a:lnTo>
                    <a:lnTo>
                      <a:pt x="464" y="396"/>
                    </a:lnTo>
                    <a:lnTo>
                      <a:pt x="504" y="405"/>
                    </a:lnTo>
                    <a:lnTo>
                      <a:pt x="557" y="367"/>
                    </a:lnTo>
                    <a:lnTo>
                      <a:pt x="611" y="330"/>
                    </a:lnTo>
                    <a:lnTo>
                      <a:pt x="718" y="284"/>
                    </a:lnTo>
                    <a:lnTo>
                      <a:pt x="807" y="254"/>
                    </a:lnTo>
                    <a:lnTo>
                      <a:pt x="950" y="200"/>
                    </a:lnTo>
                    <a:lnTo>
                      <a:pt x="1172" y="134"/>
                    </a:lnTo>
                    <a:lnTo>
                      <a:pt x="1244" y="114"/>
                    </a:lnTo>
                    <a:lnTo>
                      <a:pt x="1314" y="105"/>
                    </a:lnTo>
                    <a:lnTo>
                      <a:pt x="1397" y="114"/>
                    </a:lnTo>
                    <a:lnTo>
                      <a:pt x="1236" y="80"/>
                    </a:lnTo>
                    <a:lnTo>
                      <a:pt x="1122" y="85"/>
                    </a:lnTo>
                    <a:lnTo>
                      <a:pt x="961" y="59"/>
                    </a:lnTo>
                    <a:lnTo>
                      <a:pt x="843" y="21"/>
                    </a:lnTo>
                    <a:lnTo>
                      <a:pt x="753" y="0"/>
                    </a:lnTo>
                    <a:lnTo>
                      <a:pt x="647" y="59"/>
                    </a:lnTo>
                    <a:lnTo>
                      <a:pt x="450" y="126"/>
                    </a:lnTo>
                    <a:lnTo>
                      <a:pt x="267" y="168"/>
                    </a:lnTo>
                    <a:lnTo>
                      <a:pt x="92" y="184"/>
                    </a:lnTo>
                  </a:path>
                </a:pathLst>
              </a:custGeom>
              <a:solidFill>
                <a:srgbClr val="008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Freeform 194"/>
              <p:cNvSpPr>
                <a:spLocks/>
              </p:cNvSpPr>
              <p:nvPr/>
            </p:nvSpPr>
            <p:spPr bwMode="auto">
              <a:xfrm>
                <a:off x="4132" y="1910"/>
                <a:ext cx="1330" cy="392"/>
              </a:xfrm>
              <a:custGeom>
                <a:avLst/>
                <a:gdLst>
                  <a:gd name="T0" fmla="*/ 0 w 1330"/>
                  <a:gd name="T1" fmla="*/ 183 h 392"/>
                  <a:gd name="T2" fmla="*/ 124 w 1330"/>
                  <a:gd name="T3" fmla="*/ 183 h 392"/>
                  <a:gd name="T4" fmla="*/ 228 w 1330"/>
                  <a:gd name="T5" fmla="*/ 174 h 392"/>
                  <a:gd name="T6" fmla="*/ 311 w 1330"/>
                  <a:gd name="T7" fmla="*/ 162 h 392"/>
                  <a:gd name="T8" fmla="*/ 436 w 1330"/>
                  <a:gd name="T9" fmla="*/ 129 h 392"/>
                  <a:gd name="T10" fmla="*/ 554 w 1330"/>
                  <a:gd name="T11" fmla="*/ 87 h 392"/>
                  <a:gd name="T12" fmla="*/ 643 w 1330"/>
                  <a:gd name="T13" fmla="*/ 58 h 392"/>
                  <a:gd name="T14" fmla="*/ 697 w 1330"/>
                  <a:gd name="T15" fmla="*/ 33 h 392"/>
                  <a:gd name="T16" fmla="*/ 732 w 1330"/>
                  <a:gd name="T17" fmla="*/ 0 h 392"/>
                  <a:gd name="T18" fmla="*/ 808 w 1330"/>
                  <a:gd name="T19" fmla="*/ 28 h 392"/>
                  <a:gd name="T20" fmla="*/ 890 w 1330"/>
                  <a:gd name="T21" fmla="*/ 41 h 392"/>
                  <a:gd name="T22" fmla="*/ 1014 w 1330"/>
                  <a:gd name="T23" fmla="*/ 75 h 392"/>
                  <a:gd name="T24" fmla="*/ 1140 w 1330"/>
                  <a:gd name="T25" fmla="*/ 87 h 392"/>
                  <a:gd name="T26" fmla="*/ 1247 w 1330"/>
                  <a:gd name="T27" fmla="*/ 75 h 392"/>
                  <a:gd name="T28" fmla="*/ 1329 w 1330"/>
                  <a:gd name="T29" fmla="*/ 66 h 392"/>
                  <a:gd name="T30" fmla="*/ 1244 w 1330"/>
                  <a:gd name="T31" fmla="*/ 113 h 392"/>
                  <a:gd name="T32" fmla="*/ 1179 w 1330"/>
                  <a:gd name="T33" fmla="*/ 133 h 392"/>
                  <a:gd name="T34" fmla="*/ 1105 w 1330"/>
                  <a:gd name="T35" fmla="*/ 167 h 392"/>
                  <a:gd name="T36" fmla="*/ 939 w 1330"/>
                  <a:gd name="T37" fmla="*/ 208 h 392"/>
                  <a:gd name="T38" fmla="*/ 811 w 1330"/>
                  <a:gd name="T39" fmla="*/ 241 h 392"/>
                  <a:gd name="T40" fmla="*/ 708 w 1330"/>
                  <a:gd name="T41" fmla="*/ 291 h 392"/>
                  <a:gd name="T42" fmla="*/ 600 w 1330"/>
                  <a:gd name="T43" fmla="*/ 329 h 392"/>
                  <a:gd name="T44" fmla="*/ 486 w 1330"/>
                  <a:gd name="T45" fmla="*/ 370 h 392"/>
                  <a:gd name="T46" fmla="*/ 454 w 1330"/>
                  <a:gd name="T47" fmla="*/ 391 h 392"/>
                  <a:gd name="T48" fmla="*/ 386 w 1330"/>
                  <a:gd name="T49" fmla="*/ 341 h 392"/>
                  <a:gd name="T50" fmla="*/ 296 w 1330"/>
                  <a:gd name="T51" fmla="*/ 282 h 392"/>
                  <a:gd name="T52" fmla="*/ 221 w 1330"/>
                  <a:gd name="T53" fmla="*/ 262 h 392"/>
                  <a:gd name="T54" fmla="*/ 128 w 1330"/>
                  <a:gd name="T55" fmla="*/ 245 h 392"/>
                  <a:gd name="T56" fmla="*/ 0 w 1330"/>
                  <a:gd name="T57" fmla="*/ 183 h 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30"/>
                  <a:gd name="T88" fmla="*/ 0 h 392"/>
                  <a:gd name="T89" fmla="*/ 1330 w 1330"/>
                  <a:gd name="T90" fmla="*/ 392 h 39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30" h="392">
                    <a:moveTo>
                      <a:pt x="0" y="183"/>
                    </a:moveTo>
                    <a:lnTo>
                      <a:pt x="124" y="183"/>
                    </a:lnTo>
                    <a:lnTo>
                      <a:pt x="228" y="174"/>
                    </a:lnTo>
                    <a:lnTo>
                      <a:pt x="311" y="162"/>
                    </a:lnTo>
                    <a:lnTo>
                      <a:pt x="436" y="129"/>
                    </a:lnTo>
                    <a:lnTo>
                      <a:pt x="554" y="87"/>
                    </a:lnTo>
                    <a:lnTo>
                      <a:pt x="643" y="58"/>
                    </a:lnTo>
                    <a:lnTo>
                      <a:pt x="697" y="33"/>
                    </a:lnTo>
                    <a:lnTo>
                      <a:pt x="732" y="0"/>
                    </a:lnTo>
                    <a:lnTo>
                      <a:pt x="808" y="28"/>
                    </a:lnTo>
                    <a:lnTo>
                      <a:pt x="890" y="41"/>
                    </a:lnTo>
                    <a:lnTo>
                      <a:pt x="1014" y="75"/>
                    </a:lnTo>
                    <a:lnTo>
                      <a:pt x="1140" y="87"/>
                    </a:lnTo>
                    <a:lnTo>
                      <a:pt x="1247" y="75"/>
                    </a:lnTo>
                    <a:lnTo>
                      <a:pt x="1329" y="66"/>
                    </a:lnTo>
                    <a:lnTo>
                      <a:pt x="1244" y="113"/>
                    </a:lnTo>
                    <a:lnTo>
                      <a:pt x="1179" y="133"/>
                    </a:lnTo>
                    <a:lnTo>
                      <a:pt x="1105" y="167"/>
                    </a:lnTo>
                    <a:lnTo>
                      <a:pt x="939" y="208"/>
                    </a:lnTo>
                    <a:lnTo>
                      <a:pt x="811" y="241"/>
                    </a:lnTo>
                    <a:lnTo>
                      <a:pt x="708" y="291"/>
                    </a:lnTo>
                    <a:lnTo>
                      <a:pt x="600" y="329"/>
                    </a:lnTo>
                    <a:lnTo>
                      <a:pt x="486" y="370"/>
                    </a:lnTo>
                    <a:lnTo>
                      <a:pt x="454" y="391"/>
                    </a:lnTo>
                    <a:lnTo>
                      <a:pt x="386" y="341"/>
                    </a:lnTo>
                    <a:lnTo>
                      <a:pt x="296" y="282"/>
                    </a:lnTo>
                    <a:lnTo>
                      <a:pt x="221" y="262"/>
                    </a:lnTo>
                    <a:lnTo>
                      <a:pt x="128" y="245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00FF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Freeform 195"/>
              <p:cNvSpPr>
                <a:spLocks/>
              </p:cNvSpPr>
              <p:nvPr/>
            </p:nvSpPr>
            <p:spPr bwMode="auto">
              <a:xfrm>
                <a:off x="4153" y="1860"/>
                <a:ext cx="1398" cy="404"/>
              </a:xfrm>
              <a:custGeom>
                <a:avLst/>
                <a:gdLst>
                  <a:gd name="T0" fmla="*/ 92 w 1398"/>
                  <a:gd name="T1" fmla="*/ 183 h 404"/>
                  <a:gd name="T2" fmla="*/ 0 w 1398"/>
                  <a:gd name="T3" fmla="*/ 200 h 404"/>
                  <a:gd name="T4" fmla="*/ 81 w 1398"/>
                  <a:gd name="T5" fmla="*/ 229 h 404"/>
                  <a:gd name="T6" fmla="*/ 164 w 1398"/>
                  <a:gd name="T7" fmla="*/ 249 h 404"/>
                  <a:gd name="T8" fmla="*/ 235 w 1398"/>
                  <a:gd name="T9" fmla="*/ 262 h 404"/>
                  <a:gd name="T10" fmla="*/ 282 w 1398"/>
                  <a:gd name="T11" fmla="*/ 283 h 404"/>
                  <a:gd name="T12" fmla="*/ 347 w 1398"/>
                  <a:gd name="T13" fmla="*/ 321 h 404"/>
                  <a:gd name="T14" fmla="*/ 403 w 1398"/>
                  <a:gd name="T15" fmla="*/ 370 h 404"/>
                  <a:gd name="T16" fmla="*/ 465 w 1398"/>
                  <a:gd name="T17" fmla="*/ 395 h 404"/>
                  <a:gd name="T18" fmla="*/ 504 w 1398"/>
                  <a:gd name="T19" fmla="*/ 403 h 404"/>
                  <a:gd name="T20" fmla="*/ 557 w 1398"/>
                  <a:gd name="T21" fmla="*/ 366 h 404"/>
                  <a:gd name="T22" fmla="*/ 611 w 1398"/>
                  <a:gd name="T23" fmla="*/ 328 h 404"/>
                  <a:gd name="T24" fmla="*/ 718 w 1398"/>
                  <a:gd name="T25" fmla="*/ 283 h 404"/>
                  <a:gd name="T26" fmla="*/ 807 w 1398"/>
                  <a:gd name="T27" fmla="*/ 254 h 404"/>
                  <a:gd name="T28" fmla="*/ 950 w 1398"/>
                  <a:gd name="T29" fmla="*/ 200 h 404"/>
                  <a:gd name="T30" fmla="*/ 1172 w 1398"/>
                  <a:gd name="T31" fmla="*/ 133 h 404"/>
                  <a:gd name="T32" fmla="*/ 1244 w 1398"/>
                  <a:gd name="T33" fmla="*/ 112 h 404"/>
                  <a:gd name="T34" fmla="*/ 1314 w 1398"/>
                  <a:gd name="T35" fmla="*/ 104 h 404"/>
                  <a:gd name="T36" fmla="*/ 1397 w 1398"/>
                  <a:gd name="T37" fmla="*/ 112 h 404"/>
                  <a:gd name="T38" fmla="*/ 1236 w 1398"/>
                  <a:gd name="T39" fmla="*/ 78 h 404"/>
                  <a:gd name="T40" fmla="*/ 1122 w 1398"/>
                  <a:gd name="T41" fmla="*/ 83 h 404"/>
                  <a:gd name="T42" fmla="*/ 961 w 1398"/>
                  <a:gd name="T43" fmla="*/ 58 h 404"/>
                  <a:gd name="T44" fmla="*/ 843 w 1398"/>
                  <a:gd name="T45" fmla="*/ 21 h 404"/>
                  <a:gd name="T46" fmla="*/ 754 w 1398"/>
                  <a:gd name="T47" fmla="*/ 0 h 404"/>
                  <a:gd name="T48" fmla="*/ 647 w 1398"/>
                  <a:gd name="T49" fmla="*/ 58 h 404"/>
                  <a:gd name="T50" fmla="*/ 451 w 1398"/>
                  <a:gd name="T51" fmla="*/ 125 h 404"/>
                  <a:gd name="T52" fmla="*/ 268 w 1398"/>
                  <a:gd name="T53" fmla="*/ 166 h 404"/>
                  <a:gd name="T54" fmla="*/ 92 w 1398"/>
                  <a:gd name="T55" fmla="*/ 183 h 4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98"/>
                  <a:gd name="T85" fmla="*/ 0 h 404"/>
                  <a:gd name="T86" fmla="*/ 1398 w 1398"/>
                  <a:gd name="T87" fmla="*/ 404 h 40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98" h="404">
                    <a:moveTo>
                      <a:pt x="92" y="183"/>
                    </a:moveTo>
                    <a:lnTo>
                      <a:pt x="0" y="200"/>
                    </a:lnTo>
                    <a:lnTo>
                      <a:pt x="81" y="229"/>
                    </a:lnTo>
                    <a:lnTo>
                      <a:pt x="164" y="249"/>
                    </a:lnTo>
                    <a:lnTo>
                      <a:pt x="235" y="262"/>
                    </a:lnTo>
                    <a:lnTo>
                      <a:pt x="282" y="283"/>
                    </a:lnTo>
                    <a:lnTo>
                      <a:pt x="347" y="321"/>
                    </a:lnTo>
                    <a:lnTo>
                      <a:pt x="403" y="370"/>
                    </a:lnTo>
                    <a:lnTo>
                      <a:pt x="465" y="395"/>
                    </a:lnTo>
                    <a:lnTo>
                      <a:pt x="504" y="403"/>
                    </a:lnTo>
                    <a:lnTo>
                      <a:pt x="557" y="366"/>
                    </a:lnTo>
                    <a:lnTo>
                      <a:pt x="611" y="328"/>
                    </a:lnTo>
                    <a:lnTo>
                      <a:pt x="718" y="283"/>
                    </a:lnTo>
                    <a:lnTo>
                      <a:pt x="807" y="254"/>
                    </a:lnTo>
                    <a:lnTo>
                      <a:pt x="950" y="200"/>
                    </a:lnTo>
                    <a:lnTo>
                      <a:pt x="1172" y="133"/>
                    </a:lnTo>
                    <a:lnTo>
                      <a:pt x="1244" y="112"/>
                    </a:lnTo>
                    <a:lnTo>
                      <a:pt x="1314" y="104"/>
                    </a:lnTo>
                    <a:lnTo>
                      <a:pt x="1397" y="112"/>
                    </a:lnTo>
                    <a:lnTo>
                      <a:pt x="1236" y="78"/>
                    </a:lnTo>
                    <a:lnTo>
                      <a:pt x="1122" y="83"/>
                    </a:lnTo>
                    <a:lnTo>
                      <a:pt x="961" y="58"/>
                    </a:lnTo>
                    <a:lnTo>
                      <a:pt x="843" y="21"/>
                    </a:lnTo>
                    <a:lnTo>
                      <a:pt x="754" y="0"/>
                    </a:lnTo>
                    <a:lnTo>
                      <a:pt x="647" y="58"/>
                    </a:lnTo>
                    <a:lnTo>
                      <a:pt x="451" y="125"/>
                    </a:lnTo>
                    <a:lnTo>
                      <a:pt x="268" y="166"/>
                    </a:lnTo>
                    <a:lnTo>
                      <a:pt x="92" y="183"/>
                    </a:lnTo>
                  </a:path>
                </a:pathLst>
              </a:custGeom>
              <a:solidFill>
                <a:srgbClr val="008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47" name="Group 196"/>
            <p:cNvGrpSpPr>
              <a:grpSpLocks/>
            </p:cNvGrpSpPr>
            <p:nvPr/>
          </p:nvGrpSpPr>
          <p:grpSpPr bwMode="auto">
            <a:xfrm>
              <a:off x="4175" y="1835"/>
              <a:ext cx="1330" cy="392"/>
              <a:chOff x="4175" y="1835"/>
              <a:chExt cx="1330" cy="392"/>
            </a:xfrm>
          </p:grpSpPr>
          <p:sp>
            <p:nvSpPr>
              <p:cNvPr id="10251" name="Freeform 197"/>
              <p:cNvSpPr>
                <a:spLocks/>
              </p:cNvSpPr>
              <p:nvPr/>
            </p:nvSpPr>
            <p:spPr bwMode="auto">
              <a:xfrm>
                <a:off x="4175" y="1835"/>
                <a:ext cx="1330" cy="392"/>
              </a:xfrm>
              <a:custGeom>
                <a:avLst/>
                <a:gdLst>
                  <a:gd name="T0" fmla="*/ 0 w 1330"/>
                  <a:gd name="T1" fmla="*/ 183 h 392"/>
                  <a:gd name="T2" fmla="*/ 125 w 1330"/>
                  <a:gd name="T3" fmla="*/ 183 h 392"/>
                  <a:gd name="T4" fmla="*/ 228 w 1330"/>
                  <a:gd name="T5" fmla="*/ 175 h 392"/>
                  <a:gd name="T6" fmla="*/ 311 w 1330"/>
                  <a:gd name="T7" fmla="*/ 162 h 392"/>
                  <a:gd name="T8" fmla="*/ 436 w 1330"/>
                  <a:gd name="T9" fmla="*/ 129 h 392"/>
                  <a:gd name="T10" fmla="*/ 553 w 1330"/>
                  <a:gd name="T11" fmla="*/ 87 h 392"/>
                  <a:gd name="T12" fmla="*/ 643 w 1330"/>
                  <a:gd name="T13" fmla="*/ 58 h 392"/>
                  <a:gd name="T14" fmla="*/ 697 w 1330"/>
                  <a:gd name="T15" fmla="*/ 33 h 392"/>
                  <a:gd name="T16" fmla="*/ 732 w 1330"/>
                  <a:gd name="T17" fmla="*/ 0 h 392"/>
                  <a:gd name="T18" fmla="*/ 807 w 1330"/>
                  <a:gd name="T19" fmla="*/ 29 h 392"/>
                  <a:gd name="T20" fmla="*/ 890 w 1330"/>
                  <a:gd name="T21" fmla="*/ 41 h 392"/>
                  <a:gd name="T22" fmla="*/ 1014 w 1330"/>
                  <a:gd name="T23" fmla="*/ 75 h 392"/>
                  <a:gd name="T24" fmla="*/ 1140 w 1330"/>
                  <a:gd name="T25" fmla="*/ 87 h 392"/>
                  <a:gd name="T26" fmla="*/ 1247 w 1330"/>
                  <a:gd name="T27" fmla="*/ 75 h 392"/>
                  <a:gd name="T28" fmla="*/ 1329 w 1330"/>
                  <a:gd name="T29" fmla="*/ 66 h 392"/>
                  <a:gd name="T30" fmla="*/ 1244 w 1330"/>
                  <a:gd name="T31" fmla="*/ 112 h 392"/>
                  <a:gd name="T32" fmla="*/ 1179 w 1330"/>
                  <a:gd name="T33" fmla="*/ 133 h 392"/>
                  <a:gd name="T34" fmla="*/ 1104 w 1330"/>
                  <a:gd name="T35" fmla="*/ 167 h 392"/>
                  <a:gd name="T36" fmla="*/ 939 w 1330"/>
                  <a:gd name="T37" fmla="*/ 208 h 392"/>
                  <a:gd name="T38" fmla="*/ 811 w 1330"/>
                  <a:gd name="T39" fmla="*/ 242 h 392"/>
                  <a:gd name="T40" fmla="*/ 707 w 1330"/>
                  <a:gd name="T41" fmla="*/ 292 h 392"/>
                  <a:gd name="T42" fmla="*/ 600 w 1330"/>
                  <a:gd name="T43" fmla="*/ 329 h 392"/>
                  <a:gd name="T44" fmla="*/ 486 w 1330"/>
                  <a:gd name="T45" fmla="*/ 370 h 392"/>
                  <a:gd name="T46" fmla="*/ 454 w 1330"/>
                  <a:gd name="T47" fmla="*/ 391 h 392"/>
                  <a:gd name="T48" fmla="*/ 386 w 1330"/>
                  <a:gd name="T49" fmla="*/ 341 h 392"/>
                  <a:gd name="T50" fmla="*/ 296 w 1330"/>
                  <a:gd name="T51" fmla="*/ 283 h 392"/>
                  <a:gd name="T52" fmla="*/ 221 w 1330"/>
                  <a:gd name="T53" fmla="*/ 262 h 392"/>
                  <a:gd name="T54" fmla="*/ 129 w 1330"/>
                  <a:gd name="T55" fmla="*/ 245 h 392"/>
                  <a:gd name="T56" fmla="*/ 0 w 1330"/>
                  <a:gd name="T57" fmla="*/ 183 h 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30"/>
                  <a:gd name="T88" fmla="*/ 0 h 392"/>
                  <a:gd name="T89" fmla="*/ 1330 w 1330"/>
                  <a:gd name="T90" fmla="*/ 392 h 39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30" h="392">
                    <a:moveTo>
                      <a:pt x="0" y="183"/>
                    </a:moveTo>
                    <a:lnTo>
                      <a:pt x="125" y="183"/>
                    </a:lnTo>
                    <a:lnTo>
                      <a:pt x="228" y="175"/>
                    </a:lnTo>
                    <a:lnTo>
                      <a:pt x="311" y="162"/>
                    </a:lnTo>
                    <a:lnTo>
                      <a:pt x="436" y="129"/>
                    </a:lnTo>
                    <a:lnTo>
                      <a:pt x="553" y="87"/>
                    </a:lnTo>
                    <a:lnTo>
                      <a:pt x="643" y="58"/>
                    </a:lnTo>
                    <a:lnTo>
                      <a:pt x="697" y="33"/>
                    </a:lnTo>
                    <a:lnTo>
                      <a:pt x="732" y="0"/>
                    </a:lnTo>
                    <a:lnTo>
                      <a:pt x="807" y="29"/>
                    </a:lnTo>
                    <a:lnTo>
                      <a:pt x="890" y="41"/>
                    </a:lnTo>
                    <a:lnTo>
                      <a:pt x="1014" y="75"/>
                    </a:lnTo>
                    <a:lnTo>
                      <a:pt x="1140" y="87"/>
                    </a:lnTo>
                    <a:lnTo>
                      <a:pt x="1247" y="75"/>
                    </a:lnTo>
                    <a:lnTo>
                      <a:pt x="1329" y="66"/>
                    </a:lnTo>
                    <a:lnTo>
                      <a:pt x="1244" y="112"/>
                    </a:lnTo>
                    <a:lnTo>
                      <a:pt x="1179" y="133"/>
                    </a:lnTo>
                    <a:lnTo>
                      <a:pt x="1104" y="167"/>
                    </a:lnTo>
                    <a:lnTo>
                      <a:pt x="939" y="208"/>
                    </a:lnTo>
                    <a:lnTo>
                      <a:pt x="811" y="242"/>
                    </a:lnTo>
                    <a:lnTo>
                      <a:pt x="707" y="292"/>
                    </a:lnTo>
                    <a:lnTo>
                      <a:pt x="600" y="329"/>
                    </a:lnTo>
                    <a:lnTo>
                      <a:pt x="486" y="370"/>
                    </a:lnTo>
                    <a:lnTo>
                      <a:pt x="454" y="391"/>
                    </a:lnTo>
                    <a:lnTo>
                      <a:pt x="386" y="341"/>
                    </a:lnTo>
                    <a:lnTo>
                      <a:pt x="296" y="283"/>
                    </a:lnTo>
                    <a:lnTo>
                      <a:pt x="221" y="262"/>
                    </a:lnTo>
                    <a:lnTo>
                      <a:pt x="129" y="245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00FF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2" name="Freeform 198"/>
              <p:cNvSpPr>
                <a:spLocks/>
              </p:cNvSpPr>
              <p:nvPr/>
            </p:nvSpPr>
            <p:spPr bwMode="auto">
              <a:xfrm>
                <a:off x="4492" y="1997"/>
                <a:ext cx="245" cy="169"/>
              </a:xfrm>
              <a:custGeom>
                <a:avLst/>
                <a:gdLst>
                  <a:gd name="T0" fmla="*/ 72 w 245"/>
                  <a:gd name="T1" fmla="*/ 0 h 169"/>
                  <a:gd name="T2" fmla="*/ 118 w 245"/>
                  <a:gd name="T3" fmla="*/ 26 h 169"/>
                  <a:gd name="T4" fmla="*/ 93 w 245"/>
                  <a:gd name="T5" fmla="*/ 23 h 169"/>
                  <a:gd name="T6" fmla="*/ 64 w 245"/>
                  <a:gd name="T7" fmla="*/ 26 h 169"/>
                  <a:gd name="T8" fmla="*/ 45 w 245"/>
                  <a:gd name="T9" fmla="*/ 33 h 169"/>
                  <a:gd name="T10" fmla="*/ 31 w 245"/>
                  <a:gd name="T11" fmla="*/ 39 h 169"/>
                  <a:gd name="T12" fmla="*/ 24 w 245"/>
                  <a:gd name="T13" fmla="*/ 47 h 169"/>
                  <a:gd name="T14" fmla="*/ 20 w 245"/>
                  <a:gd name="T15" fmla="*/ 56 h 169"/>
                  <a:gd name="T16" fmla="*/ 23 w 245"/>
                  <a:gd name="T17" fmla="*/ 66 h 169"/>
                  <a:gd name="T18" fmla="*/ 30 w 245"/>
                  <a:gd name="T19" fmla="*/ 73 h 169"/>
                  <a:gd name="T20" fmla="*/ 39 w 245"/>
                  <a:gd name="T21" fmla="*/ 80 h 169"/>
                  <a:gd name="T22" fmla="*/ 52 w 245"/>
                  <a:gd name="T23" fmla="*/ 79 h 169"/>
                  <a:gd name="T24" fmla="*/ 78 w 245"/>
                  <a:gd name="T25" fmla="*/ 74 h 169"/>
                  <a:gd name="T26" fmla="*/ 101 w 245"/>
                  <a:gd name="T27" fmla="*/ 68 h 169"/>
                  <a:gd name="T28" fmla="*/ 135 w 245"/>
                  <a:gd name="T29" fmla="*/ 60 h 169"/>
                  <a:gd name="T30" fmla="*/ 157 w 245"/>
                  <a:gd name="T31" fmla="*/ 55 h 169"/>
                  <a:gd name="T32" fmla="*/ 172 w 245"/>
                  <a:gd name="T33" fmla="*/ 50 h 169"/>
                  <a:gd name="T34" fmla="*/ 187 w 245"/>
                  <a:gd name="T35" fmla="*/ 50 h 169"/>
                  <a:gd name="T36" fmla="*/ 199 w 245"/>
                  <a:gd name="T37" fmla="*/ 50 h 169"/>
                  <a:gd name="T38" fmla="*/ 212 w 245"/>
                  <a:gd name="T39" fmla="*/ 53 h 169"/>
                  <a:gd name="T40" fmla="*/ 222 w 245"/>
                  <a:gd name="T41" fmla="*/ 59 h 169"/>
                  <a:gd name="T42" fmla="*/ 230 w 245"/>
                  <a:gd name="T43" fmla="*/ 67 h 169"/>
                  <a:gd name="T44" fmla="*/ 234 w 245"/>
                  <a:gd name="T45" fmla="*/ 81 h 169"/>
                  <a:gd name="T46" fmla="*/ 236 w 245"/>
                  <a:gd name="T47" fmla="*/ 96 h 169"/>
                  <a:gd name="T48" fmla="*/ 234 w 245"/>
                  <a:gd name="T49" fmla="*/ 109 h 169"/>
                  <a:gd name="T50" fmla="*/ 230 w 245"/>
                  <a:gd name="T51" fmla="*/ 117 h 169"/>
                  <a:gd name="T52" fmla="*/ 225 w 245"/>
                  <a:gd name="T53" fmla="*/ 124 h 169"/>
                  <a:gd name="T54" fmla="*/ 244 w 245"/>
                  <a:gd name="T55" fmla="*/ 137 h 169"/>
                  <a:gd name="T56" fmla="*/ 208 w 245"/>
                  <a:gd name="T57" fmla="*/ 160 h 169"/>
                  <a:gd name="T58" fmla="*/ 191 w 245"/>
                  <a:gd name="T59" fmla="*/ 140 h 169"/>
                  <a:gd name="T60" fmla="*/ 180 w 245"/>
                  <a:gd name="T61" fmla="*/ 147 h 169"/>
                  <a:gd name="T62" fmla="*/ 162 w 245"/>
                  <a:gd name="T63" fmla="*/ 155 h 169"/>
                  <a:gd name="T64" fmla="*/ 152 w 245"/>
                  <a:gd name="T65" fmla="*/ 168 h 169"/>
                  <a:gd name="T66" fmla="*/ 87 w 245"/>
                  <a:gd name="T67" fmla="*/ 130 h 169"/>
                  <a:gd name="T68" fmla="*/ 133 w 245"/>
                  <a:gd name="T69" fmla="*/ 130 h 169"/>
                  <a:gd name="T70" fmla="*/ 168 w 245"/>
                  <a:gd name="T71" fmla="*/ 126 h 169"/>
                  <a:gd name="T72" fmla="*/ 190 w 245"/>
                  <a:gd name="T73" fmla="*/ 123 h 169"/>
                  <a:gd name="T74" fmla="*/ 203 w 245"/>
                  <a:gd name="T75" fmla="*/ 117 h 169"/>
                  <a:gd name="T76" fmla="*/ 210 w 245"/>
                  <a:gd name="T77" fmla="*/ 110 h 169"/>
                  <a:gd name="T78" fmla="*/ 212 w 245"/>
                  <a:gd name="T79" fmla="*/ 97 h 169"/>
                  <a:gd name="T80" fmla="*/ 208 w 245"/>
                  <a:gd name="T81" fmla="*/ 87 h 169"/>
                  <a:gd name="T82" fmla="*/ 196 w 245"/>
                  <a:gd name="T83" fmla="*/ 79 h 169"/>
                  <a:gd name="T84" fmla="*/ 177 w 245"/>
                  <a:gd name="T85" fmla="*/ 81 h 169"/>
                  <a:gd name="T86" fmla="*/ 142 w 245"/>
                  <a:gd name="T87" fmla="*/ 93 h 169"/>
                  <a:gd name="T88" fmla="*/ 108 w 245"/>
                  <a:gd name="T89" fmla="*/ 101 h 169"/>
                  <a:gd name="T90" fmla="*/ 69 w 245"/>
                  <a:gd name="T91" fmla="*/ 112 h 169"/>
                  <a:gd name="T92" fmla="*/ 48 w 245"/>
                  <a:gd name="T93" fmla="*/ 116 h 169"/>
                  <a:gd name="T94" fmla="*/ 32 w 245"/>
                  <a:gd name="T95" fmla="*/ 116 h 169"/>
                  <a:gd name="T96" fmla="*/ 17 w 245"/>
                  <a:gd name="T97" fmla="*/ 109 h 169"/>
                  <a:gd name="T98" fmla="*/ 6 w 245"/>
                  <a:gd name="T99" fmla="*/ 101 h 169"/>
                  <a:gd name="T100" fmla="*/ 1 w 245"/>
                  <a:gd name="T101" fmla="*/ 89 h 169"/>
                  <a:gd name="T102" fmla="*/ 0 w 245"/>
                  <a:gd name="T103" fmla="*/ 78 h 169"/>
                  <a:gd name="T104" fmla="*/ 0 w 245"/>
                  <a:gd name="T105" fmla="*/ 69 h 169"/>
                  <a:gd name="T106" fmla="*/ 4 w 245"/>
                  <a:gd name="T107" fmla="*/ 57 h 169"/>
                  <a:gd name="T108" fmla="*/ 10 w 245"/>
                  <a:gd name="T109" fmla="*/ 46 h 169"/>
                  <a:gd name="T110" fmla="*/ 16 w 245"/>
                  <a:gd name="T111" fmla="*/ 38 h 169"/>
                  <a:gd name="T112" fmla="*/ 22 w 245"/>
                  <a:gd name="T113" fmla="*/ 31 h 169"/>
                  <a:gd name="T114" fmla="*/ 2 w 245"/>
                  <a:gd name="T115" fmla="*/ 16 h 169"/>
                  <a:gd name="T116" fmla="*/ 37 w 245"/>
                  <a:gd name="T117" fmla="*/ 4 h 169"/>
                  <a:gd name="T118" fmla="*/ 55 w 245"/>
                  <a:gd name="T119" fmla="*/ 17 h 169"/>
                  <a:gd name="T120" fmla="*/ 68 w 245"/>
                  <a:gd name="T121" fmla="*/ 15 h 169"/>
                  <a:gd name="T122" fmla="*/ 72 w 245"/>
                  <a:gd name="T123" fmla="*/ 0 h 1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45"/>
                  <a:gd name="T187" fmla="*/ 0 h 169"/>
                  <a:gd name="T188" fmla="*/ 245 w 245"/>
                  <a:gd name="T189" fmla="*/ 169 h 16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45" h="169">
                    <a:moveTo>
                      <a:pt x="72" y="0"/>
                    </a:moveTo>
                    <a:lnTo>
                      <a:pt x="118" y="26"/>
                    </a:lnTo>
                    <a:lnTo>
                      <a:pt x="93" y="23"/>
                    </a:lnTo>
                    <a:lnTo>
                      <a:pt x="64" y="26"/>
                    </a:lnTo>
                    <a:lnTo>
                      <a:pt x="45" y="33"/>
                    </a:lnTo>
                    <a:lnTo>
                      <a:pt x="31" y="39"/>
                    </a:lnTo>
                    <a:lnTo>
                      <a:pt x="24" y="47"/>
                    </a:lnTo>
                    <a:lnTo>
                      <a:pt x="20" y="56"/>
                    </a:lnTo>
                    <a:lnTo>
                      <a:pt x="23" y="66"/>
                    </a:lnTo>
                    <a:lnTo>
                      <a:pt x="30" y="73"/>
                    </a:lnTo>
                    <a:lnTo>
                      <a:pt x="39" y="80"/>
                    </a:lnTo>
                    <a:lnTo>
                      <a:pt x="52" y="79"/>
                    </a:lnTo>
                    <a:lnTo>
                      <a:pt x="78" y="74"/>
                    </a:lnTo>
                    <a:lnTo>
                      <a:pt x="101" y="68"/>
                    </a:lnTo>
                    <a:lnTo>
                      <a:pt x="135" y="60"/>
                    </a:lnTo>
                    <a:lnTo>
                      <a:pt x="157" y="55"/>
                    </a:lnTo>
                    <a:lnTo>
                      <a:pt x="172" y="50"/>
                    </a:lnTo>
                    <a:lnTo>
                      <a:pt x="187" y="50"/>
                    </a:lnTo>
                    <a:lnTo>
                      <a:pt x="199" y="50"/>
                    </a:lnTo>
                    <a:lnTo>
                      <a:pt x="212" y="53"/>
                    </a:lnTo>
                    <a:lnTo>
                      <a:pt x="222" y="59"/>
                    </a:lnTo>
                    <a:lnTo>
                      <a:pt x="230" y="67"/>
                    </a:lnTo>
                    <a:lnTo>
                      <a:pt x="234" y="81"/>
                    </a:lnTo>
                    <a:lnTo>
                      <a:pt x="236" y="96"/>
                    </a:lnTo>
                    <a:lnTo>
                      <a:pt x="234" y="109"/>
                    </a:lnTo>
                    <a:lnTo>
                      <a:pt x="230" y="117"/>
                    </a:lnTo>
                    <a:lnTo>
                      <a:pt x="225" y="124"/>
                    </a:lnTo>
                    <a:lnTo>
                      <a:pt x="244" y="137"/>
                    </a:lnTo>
                    <a:lnTo>
                      <a:pt x="208" y="160"/>
                    </a:lnTo>
                    <a:lnTo>
                      <a:pt x="191" y="140"/>
                    </a:lnTo>
                    <a:lnTo>
                      <a:pt x="180" y="147"/>
                    </a:lnTo>
                    <a:lnTo>
                      <a:pt x="162" y="155"/>
                    </a:lnTo>
                    <a:lnTo>
                      <a:pt x="152" y="168"/>
                    </a:lnTo>
                    <a:lnTo>
                      <a:pt x="87" y="130"/>
                    </a:lnTo>
                    <a:lnTo>
                      <a:pt x="133" y="130"/>
                    </a:lnTo>
                    <a:lnTo>
                      <a:pt x="168" y="126"/>
                    </a:lnTo>
                    <a:lnTo>
                      <a:pt x="190" y="123"/>
                    </a:lnTo>
                    <a:lnTo>
                      <a:pt x="203" y="117"/>
                    </a:lnTo>
                    <a:lnTo>
                      <a:pt x="210" y="110"/>
                    </a:lnTo>
                    <a:lnTo>
                      <a:pt x="212" y="97"/>
                    </a:lnTo>
                    <a:lnTo>
                      <a:pt x="208" y="87"/>
                    </a:lnTo>
                    <a:lnTo>
                      <a:pt x="196" y="79"/>
                    </a:lnTo>
                    <a:lnTo>
                      <a:pt x="177" y="81"/>
                    </a:lnTo>
                    <a:lnTo>
                      <a:pt x="142" y="93"/>
                    </a:lnTo>
                    <a:lnTo>
                      <a:pt x="108" y="101"/>
                    </a:lnTo>
                    <a:lnTo>
                      <a:pt x="69" y="112"/>
                    </a:lnTo>
                    <a:lnTo>
                      <a:pt x="48" y="116"/>
                    </a:lnTo>
                    <a:lnTo>
                      <a:pt x="32" y="116"/>
                    </a:lnTo>
                    <a:lnTo>
                      <a:pt x="17" y="109"/>
                    </a:lnTo>
                    <a:lnTo>
                      <a:pt x="6" y="101"/>
                    </a:lnTo>
                    <a:lnTo>
                      <a:pt x="1" y="89"/>
                    </a:lnTo>
                    <a:lnTo>
                      <a:pt x="0" y="78"/>
                    </a:lnTo>
                    <a:lnTo>
                      <a:pt x="0" y="69"/>
                    </a:lnTo>
                    <a:lnTo>
                      <a:pt x="4" y="57"/>
                    </a:lnTo>
                    <a:lnTo>
                      <a:pt x="10" y="46"/>
                    </a:lnTo>
                    <a:lnTo>
                      <a:pt x="16" y="38"/>
                    </a:lnTo>
                    <a:lnTo>
                      <a:pt x="22" y="31"/>
                    </a:lnTo>
                    <a:lnTo>
                      <a:pt x="2" y="16"/>
                    </a:lnTo>
                    <a:lnTo>
                      <a:pt x="37" y="4"/>
                    </a:lnTo>
                    <a:lnTo>
                      <a:pt x="55" y="17"/>
                    </a:lnTo>
                    <a:lnTo>
                      <a:pt x="68" y="15"/>
                    </a:lnTo>
                    <a:lnTo>
                      <a:pt x="72" y="0"/>
                    </a:lnTo>
                  </a:path>
                </a:pathLst>
              </a:custGeom>
              <a:solidFill>
                <a:srgbClr val="BFFFB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3" name="Freeform 199"/>
              <p:cNvSpPr>
                <a:spLocks/>
              </p:cNvSpPr>
              <p:nvPr/>
            </p:nvSpPr>
            <p:spPr bwMode="auto">
              <a:xfrm>
                <a:off x="4879" y="1873"/>
                <a:ext cx="245" cy="169"/>
              </a:xfrm>
              <a:custGeom>
                <a:avLst/>
                <a:gdLst>
                  <a:gd name="T0" fmla="*/ 72 w 245"/>
                  <a:gd name="T1" fmla="*/ 0 h 169"/>
                  <a:gd name="T2" fmla="*/ 117 w 245"/>
                  <a:gd name="T3" fmla="*/ 26 h 169"/>
                  <a:gd name="T4" fmla="*/ 93 w 245"/>
                  <a:gd name="T5" fmla="*/ 24 h 169"/>
                  <a:gd name="T6" fmla="*/ 64 w 245"/>
                  <a:gd name="T7" fmla="*/ 26 h 169"/>
                  <a:gd name="T8" fmla="*/ 45 w 245"/>
                  <a:gd name="T9" fmla="*/ 33 h 169"/>
                  <a:gd name="T10" fmla="*/ 31 w 245"/>
                  <a:gd name="T11" fmla="*/ 40 h 169"/>
                  <a:gd name="T12" fmla="*/ 24 w 245"/>
                  <a:gd name="T13" fmla="*/ 47 h 169"/>
                  <a:gd name="T14" fmla="*/ 20 w 245"/>
                  <a:gd name="T15" fmla="*/ 56 h 169"/>
                  <a:gd name="T16" fmla="*/ 23 w 245"/>
                  <a:gd name="T17" fmla="*/ 67 h 169"/>
                  <a:gd name="T18" fmla="*/ 29 w 245"/>
                  <a:gd name="T19" fmla="*/ 73 h 169"/>
                  <a:gd name="T20" fmla="*/ 39 w 245"/>
                  <a:gd name="T21" fmla="*/ 80 h 169"/>
                  <a:gd name="T22" fmla="*/ 52 w 245"/>
                  <a:gd name="T23" fmla="*/ 79 h 169"/>
                  <a:gd name="T24" fmla="*/ 79 w 245"/>
                  <a:gd name="T25" fmla="*/ 74 h 169"/>
                  <a:gd name="T26" fmla="*/ 101 w 245"/>
                  <a:gd name="T27" fmla="*/ 69 h 169"/>
                  <a:gd name="T28" fmla="*/ 135 w 245"/>
                  <a:gd name="T29" fmla="*/ 61 h 169"/>
                  <a:gd name="T30" fmla="*/ 157 w 245"/>
                  <a:gd name="T31" fmla="*/ 54 h 169"/>
                  <a:gd name="T32" fmla="*/ 171 w 245"/>
                  <a:gd name="T33" fmla="*/ 50 h 169"/>
                  <a:gd name="T34" fmla="*/ 187 w 245"/>
                  <a:gd name="T35" fmla="*/ 50 h 169"/>
                  <a:gd name="T36" fmla="*/ 199 w 245"/>
                  <a:gd name="T37" fmla="*/ 50 h 169"/>
                  <a:gd name="T38" fmla="*/ 211 w 245"/>
                  <a:gd name="T39" fmla="*/ 54 h 169"/>
                  <a:gd name="T40" fmla="*/ 222 w 245"/>
                  <a:gd name="T41" fmla="*/ 59 h 169"/>
                  <a:gd name="T42" fmla="*/ 230 w 245"/>
                  <a:gd name="T43" fmla="*/ 68 h 169"/>
                  <a:gd name="T44" fmla="*/ 234 w 245"/>
                  <a:gd name="T45" fmla="*/ 82 h 169"/>
                  <a:gd name="T46" fmla="*/ 235 w 245"/>
                  <a:gd name="T47" fmla="*/ 97 h 169"/>
                  <a:gd name="T48" fmla="*/ 234 w 245"/>
                  <a:gd name="T49" fmla="*/ 109 h 169"/>
                  <a:gd name="T50" fmla="*/ 230 w 245"/>
                  <a:gd name="T51" fmla="*/ 118 h 169"/>
                  <a:gd name="T52" fmla="*/ 225 w 245"/>
                  <a:gd name="T53" fmla="*/ 125 h 169"/>
                  <a:gd name="T54" fmla="*/ 244 w 245"/>
                  <a:gd name="T55" fmla="*/ 137 h 169"/>
                  <a:gd name="T56" fmla="*/ 208 w 245"/>
                  <a:gd name="T57" fmla="*/ 160 h 169"/>
                  <a:gd name="T58" fmla="*/ 191 w 245"/>
                  <a:gd name="T59" fmla="*/ 141 h 169"/>
                  <a:gd name="T60" fmla="*/ 179 w 245"/>
                  <a:gd name="T61" fmla="*/ 147 h 169"/>
                  <a:gd name="T62" fmla="*/ 161 w 245"/>
                  <a:gd name="T63" fmla="*/ 157 h 169"/>
                  <a:gd name="T64" fmla="*/ 151 w 245"/>
                  <a:gd name="T65" fmla="*/ 168 h 169"/>
                  <a:gd name="T66" fmla="*/ 87 w 245"/>
                  <a:gd name="T67" fmla="*/ 130 h 169"/>
                  <a:gd name="T68" fmla="*/ 133 w 245"/>
                  <a:gd name="T69" fmla="*/ 130 h 169"/>
                  <a:gd name="T70" fmla="*/ 167 w 245"/>
                  <a:gd name="T71" fmla="*/ 127 h 169"/>
                  <a:gd name="T72" fmla="*/ 189 w 245"/>
                  <a:gd name="T73" fmla="*/ 124 h 169"/>
                  <a:gd name="T74" fmla="*/ 203 w 245"/>
                  <a:gd name="T75" fmla="*/ 117 h 169"/>
                  <a:gd name="T76" fmla="*/ 209 w 245"/>
                  <a:gd name="T77" fmla="*/ 111 h 169"/>
                  <a:gd name="T78" fmla="*/ 211 w 245"/>
                  <a:gd name="T79" fmla="*/ 98 h 169"/>
                  <a:gd name="T80" fmla="*/ 208 w 245"/>
                  <a:gd name="T81" fmla="*/ 88 h 169"/>
                  <a:gd name="T82" fmla="*/ 196 w 245"/>
                  <a:gd name="T83" fmla="*/ 79 h 169"/>
                  <a:gd name="T84" fmla="*/ 177 w 245"/>
                  <a:gd name="T85" fmla="*/ 82 h 169"/>
                  <a:gd name="T86" fmla="*/ 142 w 245"/>
                  <a:gd name="T87" fmla="*/ 93 h 169"/>
                  <a:gd name="T88" fmla="*/ 107 w 245"/>
                  <a:gd name="T89" fmla="*/ 101 h 169"/>
                  <a:gd name="T90" fmla="*/ 69 w 245"/>
                  <a:gd name="T91" fmla="*/ 113 h 169"/>
                  <a:gd name="T92" fmla="*/ 48 w 245"/>
                  <a:gd name="T93" fmla="*/ 116 h 169"/>
                  <a:gd name="T94" fmla="*/ 32 w 245"/>
                  <a:gd name="T95" fmla="*/ 116 h 169"/>
                  <a:gd name="T96" fmla="*/ 17 w 245"/>
                  <a:gd name="T97" fmla="*/ 109 h 169"/>
                  <a:gd name="T98" fmla="*/ 6 w 245"/>
                  <a:gd name="T99" fmla="*/ 101 h 169"/>
                  <a:gd name="T100" fmla="*/ 1 w 245"/>
                  <a:gd name="T101" fmla="*/ 90 h 169"/>
                  <a:gd name="T102" fmla="*/ 0 w 245"/>
                  <a:gd name="T103" fmla="*/ 78 h 169"/>
                  <a:gd name="T104" fmla="*/ 0 w 245"/>
                  <a:gd name="T105" fmla="*/ 69 h 169"/>
                  <a:gd name="T106" fmla="*/ 4 w 245"/>
                  <a:gd name="T107" fmla="*/ 57 h 169"/>
                  <a:gd name="T108" fmla="*/ 10 w 245"/>
                  <a:gd name="T109" fmla="*/ 47 h 169"/>
                  <a:gd name="T110" fmla="*/ 16 w 245"/>
                  <a:gd name="T111" fmla="*/ 39 h 169"/>
                  <a:gd name="T112" fmla="*/ 21 w 245"/>
                  <a:gd name="T113" fmla="*/ 32 h 169"/>
                  <a:gd name="T114" fmla="*/ 1 w 245"/>
                  <a:gd name="T115" fmla="*/ 17 h 169"/>
                  <a:gd name="T116" fmla="*/ 37 w 245"/>
                  <a:gd name="T117" fmla="*/ 4 h 169"/>
                  <a:gd name="T118" fmla="*/ 55 w 245"/>
                  <a:gd name="T119" fmla="*/ 17 h 169"/>
                  <a:gd name="T120" fmla="*/ 68 w 245"/>
                  <a:gd name="T121" fmla="*/ 15 h 169"/>
                  <a:gd name="T122" fmla="*/ 72 w 245"/>
                  <a:gd name="T123" fmla="*/ 0 h 1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45"/>
                  <a:gd name="T187" fmla="*/ 0 h 169"/>
                  <a:gd name="T188" fmla="*/ 245 w 245"/>
                  <a:gd name="T189" fmla="*/ 169 h 16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45" h="169">
                    <a:moveTo>
                      <a:pt x="72" y="0"/>
                    </a:moveTo>
                    <a:lnTo>
                      <a:pt x="117" y="26"/>
                    </a:lnTo>
                    <a:lnTo>
                      <a:pt x="93" y="24"/>
                    </a:lnTo>
                    <a:lnTo>
                      <a:pt x="64" y="26"/>
                    </a:lnTo>
                    <a:lnTo>
                      <a:pt x="45" y="33"/>
                    </a:lnTo>
                    <a:lnTo>
                      <a:pt x="31" y="40"/>
                    </a:lnTo>
                    <a:lnTo>
                      <a:pt x="24" y="47"/>
                    </a:lnTo>
                    <a:lnTo>
                      <a:pt x="20" y="56"/>
                    </a:lnTo>
                    <a:lnTo>
                      <a:pt x="23" y="67"/>
                    </a:lnTo>
                    <a:lnTo>
                      <a:pt x="29" y="73"/>
                    </a:lnTo>
                    <a:lnTo>
                      <a:pt x="39" y="80"/>
                    </a:lnTo>
                    <a:lnTo>
                      <a:pt x="52" y="79"/>
                    </a:lnTo>
                    <a:lnTo>
                      <a:pt x="79" y="74"/>
                    </a:lnTo>
                    <a:lnTo>
                      <a:pt x="101" y="69"/>
                    </a:lnTo>
                    <a:lnTo>
                      <a:pt x="135" y="61"/>
                    </a:lnTo>
                    <a:lnTo>
                      <a:pt x="157" y="54"/>
                    </a:lnTo>
                    <a:lnTo>
                      <a:pt x="171" y="50"/>
                    </a:lnTo>
                    <a:lnTo>
                      <a:pt x="187" y="50"/>
                    </a:lnTo>
                    <a:lnTo>
                      <a:pt x="199" y="50"/>
                    </a:lnTo>
                    <a:lnTo>
                      <a:pt x="211" y="54"/>
                    </a:lnTo>
                    <a:lnTo>
                      <a:pt x="222" y="59"/>
                    </a:lnTo>
                    <a:lnTo>
                      <a:pt x="230" y="68"/>
                    </a:lnTo>
                    <a:lnTo>
                      <a:pt x="234" y="82"/>
                    </a:lnTo>
                    <a:lnTo>
                      <a:pt x="235" y="97"/>
                    </a:lnTo>
                    <a:lnTo>
                      <a:pt x="234" y="109"/>
                    </a:lnTo>
                    <a:lnTo>
                      <a:pt x="230" y="118"/>
                    </a:lnTo>
                    <a:lnTo>
                      <a:pt x="225" y="125"/>
                    </a:lnTo>
                    <a:lnTo>
                      <a:pt x="244" y="137"/>
                    </a:lnTo>
                    <a:lnTo>
                      <a:pt x="208" y="160"/>
                    </a:lnTo>
                    <a:lnTo>
                      <a:pt x="191" y="141"/>
                    </a:lnTo>
                    <a:lnTo>
                      <a:pt x="179" y="147"/>
                    </a:lnTo>
                    <a:lnTo>
                      <a:pt x="161" y="157"/>
                    </a:lnTo>
                    <a:lnTo>
                      <a:pt x="151" y="168"/>
                    </a:lnTo>
                    <a:lnTo>
                      <a:pt x="87" y="130"/>
                    </a:lnTo>
                    <a:lnTo>
                      <a:pt x="133" y="130"/>
                    </a:lnTo>
                    <a:lnTo>
                      <a:pt x="167" y="127"/>
                    </a:lnTo>
                    <a:lnTo>
                      <a:pt x="189" y="124"/>
                    </a:lnTo>
                    <a:lnTo>
                      <a:pt x="203" y="117"/>
                    </a:lnTo>
                    <a:lnTo>
                      <a:pt x="209" y="111"/>
                    </a:lnTo>
                    <a:lnTo>
                      <a:pt x="211" y="98"/>
                    </a:lnTo>
                    <a:lnTo>
                      <a:pt x="208" y="88"/>
                    </a:lnTo>
                    <a:lnTo>
                      <a:pt x="196" y="79"/>
                    </a:lnTo>
                    <a:lnTo>
                      <a:pt x="177" y="82"/>
                    </a:lnTo>
                    <a:lnTo>
                      <a:pt x="142" y="93"/>
                    </a:lnTo>
                    <a:lnTo>
                      <a:pt x="107" y="101"/>
                    </a:lnTo>
                    <a:lnTo>
                      <a:pt x="69" y="113"/>
                    </a:lnTo>
                    <a:lnTo>
                      <a:pt x="48" y="116"/>
                    </a:lnTo>
                    <a:lnTo>
                      <a:pt x="32" y="116"/>
                    </a:lnTo>
                    <a:lnTo>
                      <a:pt x="17" y="109"/>
                    </a:lnTo>
                    <a:lnTo>
                      <a:pt x="6" y="101"/>
                    </a:lnTo>
                    <a:lnTo>
                      <a:pt x="1" y="90"/>
                    </a:lnTo>
                    <a:lnTo>
                      <a:pt x="0" y="78"/>
                    </a:lnTo>
                    <a:lnTo>
                      <a:pt x="0" y="69"/>
                    </a:lnTo>
                    <a:lnTo>
                      <a:pt x="4" y="57"/>
                    </a:lnTo>
                    <a:lnTo>
                      <a:pt x="10" y="47"/>
                    </a:lnTo>
                    <a:lnTo>
                      <a:pt x="16" y="39"/>
                    </a:lnTo>
                    <a:lnTo>
                      <a:pt x="21" y="32"/>
                    </a:lnTo>
                    <a:lnTo>
                      <a:pt x="1" y="17"/>
                    </a:lnTo>
                    <a:lnTo>
                      <a:pt x="37" y="4"/>
                    </a:lnTo>
                    <a:lnTo>
                      <a:pt x="55" y="17"/>
                    </a:lnTo>
                    <a:lnTo>
                      <a:pt x="68" y="15"/>
                    </a:lnTo>
                    <a:lnTo>
                      <a:pt x="72" y="0"/>
                    </a:lnTo>
                  </a:path>
                </a:pathLst>
              </a:custGeom>
              <a:solidFill>
                <a:srgbClr val="BFFFB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48" name="Group 200"/>
            <p:cNvGrpSpPr>
              <a:grpSpLocks/>
            </p:cNvGrpSpPr>
            <p:nvPr/>
          </p:nvGrpSpPr>
          <p:grpSpPr bwMode="auto">
            <a:xfrm>
              <a:off x="4604" y="1922"/>
              <a:ext cx="447" cy="338"/>
              <a:chOff x="4604" y="1922"/>
              <a:chExt cx="447" cy="338"/>
            </a:xfrm>
          </p:grpSpPr>
          <p:sp>
            <p:nvSpPr>
              <p:cNvPr id="10249" name="Freeform 201"/>
              <p:cNvSpPr>
                <a:spLocks/>
              </p:cNvSpPr>
              <p:nvPr/>
            </p:nvSpPr>
            <p:spPr bwMode="auto">
              <a:xfrm>
                <a:off x="4604" y="1922"/>
                <a:ext cx="440" cy="180"/>
              </a:xfrm>
              <a:custGeom>
                <a:avLst/>
                <a:gdLst>
                  <a:gd name="T0" fmla="*/ 0 w 440"/>
                  <a:gd name="T1" fmla="*/ 42 h 180"/>
                  <a:gd name="T2" fmla="*/ 336 w 440"/>
                  <a:gd name="T3" fmla="*/ 179 h 180"/>
                  <a:gd name="T4" fmla="*/ 439 w 440"/>
                  <a:gd name="T5" fmla="*/ 142 h 180"/>
                  <a:gd name="T6" fmla="*/ 103 w 440"/>
                  <a:gd name="T7" fmla="*/ 0 h 180"/>
                  <a:gd name="T8" fmla="*/ 0 w 440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0"/>
                  <a:gd name="T16" fmla="*/ 0 h 180"/>
                  <a:gd name="T17" fmla="*/ 440 w 44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0" h="180">
                    <a:moveTo>
                      <a:pt x="0" y="42"/>
                    </a:moveTo>
                    <a:lnTo>
                      <a:pt x="336" y="179"/>
                    </a:lnTo>
                    <a:lnTo>
                      <a:pt x="439" y="142"/>
                    </a:lnTo>
                    <a:lnTo>
                      <a:pt x="103" y="0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FFBF5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0" name="Freeform 202"/>
              <p:cNvSpPr>
                <a:spLocks/>
              </p:cNvSpPr>
              <p:nvPr/>
            </p:nvSpPr>
            <p:spPr bwMode="auto">
              <a:xfrm>
                <a:off x="4943" y="2060"/>
                <a:ext cx="108" cy="200"/>
              </a:xfrm>
              <a:custGeom>
                <a:avLst/>
                <a:gdLst>
                  <a:gd name="T0" fmla="*/ 0 w 108"/>
                  <a:gd name="T1" fmla="*/ 41 h 200"/>
                  <a:gd name="T2" fmla="*/ 103 w 108"/>
                  <a:gd name="T3" fmla="*/ 0 h 200"/>
                  <a:gd name="T4" fmla="*/ 107 w 108"/>
                  <a:gd name="T5" fmla="*/ 158 h 200"/>
                  <a:gd name="T6" fmla="*/ 0 w 108"/>
                  <a:gd name="T7" fmla="*/ 199 h 200"/>
                  <a:gd name="T8" fmla="*/ 0 w 108"/>
                  <a:gd name="T9" fmla="*/ 41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00"/>
                  <a:gd name="T17" fmla="*/ 108 w 10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00">
                    <a:moveTo>
                      <a:pt x="0" y="41"/>
                    </a:moveTo>
                    <a:lnTo>
                      <a:pt x="103" y="0"/>
                    </a:lnTo>
                    <a:lnTo>
                      <a:pt x="107" y="158"/>
                    </a:lnTo>
                    <a:lnTo>
                      <a:pt x="0" y="199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7F3F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3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additional information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05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8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9504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 of Cash Flows 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7896" y="812074"/>
            <a:ext cx="8991600" cy="60198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3366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Establish the major past sources of cash and their uses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Estimating trends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evaluating sources and uses of cash, the analyst should focus on questions like:</a:t>
            </a:r>
          </a:p>
          <a:p>
            <a:pPr marL="742950" lvl="1" indent="-285750">
              <a:spcBef>
                <a:spcPct val="20000"/>
              </a:spcBef>
              <a:buFont typeface="Webdings" pitchFamily="18" charset="2"/>
              <a:buChar char="a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Are asset replacements financed from internal or external funds?</a:t>
            </a:r>
          </a:p>
          <a:p>
            <a:pPr marL="742950" lvl="1" indent="-285750">
              <a:spcBef>
                <a:spcPct val="20000"/>
              </a:spcBef>
              <a:buFont typeface="Webdings" pitchFamily="18" charset="2"/>
              <a:buChar char="a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What are the financing sources of expansion and business acquisitions?</a:t>
            </a:r>
          </a:p>
          <a:p>
            <a:pPr marL="742950" lvl="1" indent="-285750">
              <a:spcBef>
                <a:spcPct val="20000"/>
              </a:spcBef>
              <a:buFont typeface="Webdings" pitchFamily="18" charset="2"/>
              <a:buChar char="a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Is the company dependent on external financing?</a:t>
            </a:r>
          </a:p>
          <a:p>
            <a:pPr marL="742950" lvl="1" indent="-285750">
              <a:spcBef>
                <a:spcPct val="20000"/>
              </a:spcBef>
              <a:buFont typeface="Webdings" pitchFamily="18" charset="2"/>
              <a:buChar char="a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What are the company’s investing demands and opportunities?</a:t>
            </a:r>
          </a:p>
          <a:p>
            <a:pPr marL="742950" lvl="1" indent="-285750">
              <a:spcBef>
                <a:spcPct val="20000"/>
              </a:spcBef>
              <a:buFont typeface="Webdings" pitchFamily="18" charset="2"/>
              <a:buChar char="a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What are the requirements and types of financing?</a:t>
            </a:r>
          </a:p>
          <a:p>
            <a:pPr marL="742950" lvl="1" indent="-285750">
              <a:spcBef>
                <a:spcPct val="20000"/>
              </a:spcBef>
              <a:buFont typeface="Webdings" pitchFamily="18" charset="2"/>
              <a:buChar char="a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Are managerial policies (such as dividends) highly sensitive to cash flows?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970189" y="93614"/>
            <a:ext cx="7391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Case Analysis of Cash 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Flows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13433" y="761715"/>
            <a:ext cx="7391400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Major Sources of Cash for ABC</a:t>
            </a:r>
          </a:p>
          <a:p>
            <a:pPr algn="ctr"/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over 6 years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43" y="1974666"/>
            <a:ext cx="6400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9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970189" y="93614"/>
            <a:ext cx="7391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Case Analysis of Cash 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Flows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13433" y="761715"/>
            <a:ext cx="7391400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Major Uses of Cash for ABC</a:t>
            </a:r>
          </a:p>
          <a:p>
            <a:pPr algn="ctr"/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over 6 years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361878"/>
            <a:ext cx="6124575" cy="549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86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 of Cash Flows 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57200" y="1600200"/>
            <a:ext cx="8077200" cy="48006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3366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>
              <a:solidFill>
                <a:srgbClr val="3A619A"/>
              </a:solidFill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558057" y="1676400"/>
            <a:ext cx="22469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Free Cash Flow</a:t>
            </a:r>
          </a:p>
        </p:txBody>
      </p:sp>
      <p:graphicFrame>
        <p:nvGraphicFramePr>
          <p:cNvPr id="3074" name="Object 13"/>
          <p:cNvGraphicFramePr>
            <a:graphicFrameLocks noGrp="1"/>
          </p:cNvGraphicFramePr>
          <p:nvPr>
            <p:ph sz="half" idx="2"/>
          </p:nvPr>
        </p:nvGraphicFramePr>
        <p:xfrm>
          <a:off x="7467600" y="4876800"/>
          <a:ext cx="10064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Clip" r:id="rId4" imgW="3584520" imgH="6010200" progId="MS_ClipArt_Gallery.2">
                  <p:embed/>
                </p:oleObj>
              </mc:Choice>
              <mc:Fallback>
                <p:oleObj name="Clip" r:id="rId4" imgW="3584520" imgH="60102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76800"/>
                        <a:ext cx="10064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15"/>
          <p:cNvSpPr txBox="1">
            <a:spLocks noChangeArrowheads="1"/>
          </p:cNvSpPr>
          <p:nvPr/>
        </p:nvSpPr>
        <p:spPr bwMode="auto">
          <a:xfrm>
            <a:off x="614363" y="4343400"/>
            <a:ext cx="4800600" cy="1812925"/>
          </a:xfrm>
          <a:prstGeom prst="rect">
            <a:avLst/>
          </a:prstGeom>
          <a:noFill/>
          <a:ln w="12700">
            <a:solidFill>
              <a:srgbClr val="3A61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Another definition that is widely used:</a:t>
            </a:r>
          </a:p>
          <a:p>
            <a:pPr eaLnBrk="1" hangingPunct="1"/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FCF = NOPAT - Change in NOA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(net operating profits after tax (NOPAT) less the increase in net operating assets (NOA))</a:t>
            </a:r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2357438"/>
            <a:ext cx="7767637" cy="183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92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520" y="-18288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Specialized Cash Flow Ratios</a:t>
            </a:r>
            <a:endParaRPr lang="en-GB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533400" y="2252663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sz="2000">
              <a:solidFill>
                <a:srgbClr val="3A619A"/>
              </a:solidFill>
            </a:endParaRPr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228600" y="629920"/>
            <a:ext cx="8763000" cy="57318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488" tIns="44450" rIns="90488" bIns="44450">
            <a:spAutoFit/>
          </a:bodyPr>
          <a:lstStyle/>
          <a:p>
            <a:pPr marL="50800" algn="just" eaLnBrk="0" hangingPunct="0">
              <a:lnSpc>
                <a:spcPct val="96000"/>
              </a:lnSpc>
              <a:spcBef>
                <a:spcPts val="200"/>
              </a:spcBef>
              <a:tabLst>
                <a:tab pos="398463" algn="l"/>
                <a:tab pos="1377950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Cash Flow Adequacy Ratio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Measure of a company’s ability to generate sufficient cash from operations to cover capital expenditures, investments in inventories, and cash dividends:</a:t>
            </a:r>
          </a:p>
          <a:p>
            <a:pPr marL="50800" algn="just" eaLnBrk="0" hangingPunct="0">
              <a:lnSpc>
                <a:spcPct val="96000"/>
              </a:lnSpc>
              <a:spcBef>
                <a:spcPts val="200"/>
              </a:spcBef>
              <a:tabLst>
                <a:tab pos="398463" algn="l"/>
                <a:tab pos="1377950" algn="l"/>
              </a:tabLst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0800" algn="ctr" eaLnBrk="0" hangingPunct="0">
              <a:lnSpc>
                <a:spcPct val="96000"/>
              </a:lnSpc>
              <a:spcBef>
                <a:spcPts val="200"/>
              </a:spcBef>
              <a:tabLst>
                <a:tab pos="398463" algn="l"/>
                <a:tab pos="1377950" algn="l"/>
              </a:tabLst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Three-year sum of cash from operations</a:t>
            </a:r>
          </a:p>
          <a:p>
            <a:pPr marL="50800" algn="ctr" eaLnBrk="0" hangingPunct="0">
              <a:lnSpc>
                <a:spcPct val="96000"/>
              </a:lnSpc>
              <a:spcBef>
                <a:spcPts val="200"/>
              </a:spcBef>
              <a:tabLst>
                <a:tab pos="398463" algn="l"/>
                <a:tab pos="1377950" algn="l"/>
              </a:tabLst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Three-year sum of expenditures, inventory additions, and cash dividends</a:t>
            </a:r>
          </a:p>
          <a:p>
            <a:pPr marL="50800" algn="ctr" eaLnBrk="0" hangingPunct="0">
              <a:lnSpc>
                <a:spcPct val="96000"/>
              </a:lnSpc>
              <a:spcBef>
                <a:spcPts val="200"/>
              </a:spcBef>
              <a:tabLst>
                <a:tab pos="398463" algn="l"/>
                <a:tab pos="1377950" algn="l"/>
              </a:tabLst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0800" eaLnBrk="0" hangingPunct="0">
              <a:lnSpc>
                <a:spcPct val="96000"/>
              </a:lnSpc>
              <a:spcBef>
                <a:spcPts val="200"/>
              </a:spcBef>
              <a:tabLst>
                <a:tab pos="398463" algn="l"/>
                <a:tab pos="1377950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Cash Reinvestment Ratio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Measure of the percentage of investment in assets representing operating cash retained and reinvested in the company for both replacing assets and growth in operations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0800" algn="ctr" eaLnBrk="0" hangingPunct="0">
              <a:lnSpc>
                <a:spcPct val="96000"/>
              </a:lnSpc>
              <a:spcBef>
                <a:spcPts val="200"/>
              </a:spcBef>
              <a:tabLst>
                <a:tab pos="398463" algn="l"/>
                <a:tab pos="1377950" algn="l"/>
              </a:tabLst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Operating cash flow – Dividends</a:t>
            </a:r>
          </a:p>
          <a:p>
            <a:pPr marL="50800" algn="ctr" eaLnBrk="0" hangingPunct="0">
              <a:lnSpc>
                <a:spcPct val="96000"/>
              </a:lnSpc>
              <a:spcBef>
                <a:spcPts val="200"/>
              </a:spcBef>
              <a:tabLst>
                <a:tab pos="398463" algn="l"/>
                <a:tab pos="1377950" algn="l"/>
              </a:tabLst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Gross plant + Investment + Other assets + Working capital</a:t>
            </a:r>
          </a:p>
          <a:p>
            <a:pPr marL="50800" algn="just" eaLnBrk="0" hangingPunct="0">
              <a:lnSpc>
                <a:spcPct val="96000"/>
              </a:lnSpc>
              <a:spcBef>
                <a:spcPts val="200"/>
              </a:spcBef>
              <a:tabLst>
                <a:tab pos="398463" algn="l"/>
                <a:tab pos="1377950" algn="l"/>
              </a:tabLst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9" name="Line 9"/>
          <p:cNvSpPr>
            <a:spLocks noChangeShapeType="1"/>
          </p:cNvSpPr>
          <p:nvPr/>
        </p:nvSpPr>
        <p:spPr bwMode="auto">
          <a:xfrm>
            <a:off x="1143000" y="5500370"/>
            <a:ext cx="7010400" cy="0"/>
          </a:xfrm>
          <a:prstGeom prst="line">
            <a:avLst/>
          </a:prstGeom>
          <a:noFill/>
          <a:ln w="12700">
            <a:solidFill>
              <a:srgbClr val="3A61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12"/>
          <p:cNvSpPr>
            <a:spLocks noChangeShapeType="1"/>
          </p:cNvSpPr>
          <p:nvPr/>
        </p:nvSpPr>
        <p:spPr bwMode="auto">
          <a:xfrm>
            <a:off x="671512" y="2568258"/>
            <a:ext cx="7953375" cy="0"/>
          </a:xfrm>
          <a:prstGeom prst="line">
            <a:avLst/>
          </a:prstGeom>
          <a:noFill/>
          <a:ln w="12700">
            <a:solidFill>
              <a:srgbClr val="3A61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Purposes of Statement of Cash Flows </a:t>
            </a:r>
            <a:endParaRPr lang="en-GB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6" y="1447800"/>
            <a:ext cx="889317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7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101601" y="126999"/>
            <a:ext cx="8915400" cy="66294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336699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en-GB" sz="3200" baseline="0" dirty="0" smtClean="0">
                <a:latin typeface="Times New Roman" pitchFamily="18" charset="0"/>
                <a:cs typeface="Times New Roman" pitchFamily="18" charset="0"/>
              </a:rPr>
              <a:t>How much cash is generated from or used in operations?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sz="3200" baseline="0" dirty="0" smtClean="0">
                <a:latin typeface="Times New Roman" pitchFamily="18" charset="0"/>
                <a:cs typeface="Times New Roman" pitchFamily="18" charset="0"/>
              </a:rPr>
              <a:t>What expenditures are made with cash form operations?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sz="3200" baseline="0" dirty="0" smtClean="0">
                <a:latin typeface="Times New Roman" pitchFamily="18" charset="0"/>
                <a:cs typeface="Times New Roman" pitchFamily="18" charset="0"/>
              </a:rPr>
              <a:t>How are dividends paid when confronting an operating loss?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sz="3200" baseline="0" dirty="0" smtClean="0">
                <a:latin typeface="Times New Roman" pitchFamily="18" charset="0"/>
                <a:cs typeface="Times New Roman" pitchFamily="18" charset="0"/>
              </a:rPr>
              <a:t>What is the source of cash for debt payments?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sz="3200" baseline="0" dirty="0" smtClean="0">
                <a:latin typeface="Times New Roman" pitchFamily="18" charset="0"/>
                <a:cs typeface="Times New Roman" pitchFamily="18" charset="0"/>
              </a:rPr>
              <a:t>How is the increase in investments financed?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sz="3200" baseline="0" dirty="0" smtClean="0">
                <a:latin typeface="Times New Roman" pitchFamily="18" charset="0"/>
                <a:cs typeface="Times New Roman" pitchFamily="18" charset="0"/>
              </a:rPr>
              <a:t>What is the source of cash for new plant assets?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sz="3200" baseline="0" dirty="0" smtClean="0">
                <a:latin typeface="Times New Roman" pitchFamily="18" charset="0"/>
                <a:cs typeface="Times New Roman" pitchFamily="18" charset="0"/>
              </a:rPr>
              <a:t>Why is cash lower when income increased?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sz="3200" baseline="0" dirty="0" smtClean="0">
                <a:latin typeface="Times New Roman" pitchFamily="18" charset="0"/>
                <a:cs typeface="Times New Roman" pitchFamily="18" charset="0"/>
              </a:rPr>
              <a:t>What is the use of cash received from new financing?</a:t>
            </a:r>
          </a:p>
        </p:txBody>
      </p:sp>
    </p:spTree>
    <p:extLst>
      <p:ext uri="{BB962C8B-B14F-4D97-AF65-F5344CB8AC3E}">
        <p14:creationId xmlns:p14="http://schemas.microsoft.com/office/powerpoint/2010/main" val="22650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Purposes of Statement of Cash Flows </a:t>
            </a:r>
            <a:endParaRPr lang="en-GB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09600" y="1219200"/>
            <a:ext cx="81534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Help investors, creditors, &amp; others to: 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 Assess the enterprise’s ability to generate positive future net cash flows.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 Assess the enterprise’s ability to meet its obligations, its ability to pay dividends, &amp; its needs for external financing.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 Assess the reasons for differences between net income &amp; associated cash receipts &amp; payments. </a:t>
            </a:r>
          </a:p>
        </p:txBody>
      </p:sp>
    </p:spTree>
    <p:extLst>
      <p:ext uri="{BB962C8B-B14F-4D97-AF65-F5344CB8AC3E}">
        <p14:creationId xmlns:p14="http://schemas.microsoft.com/office/powerpoint/2010/main" val="395182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Transactions affecting cash flows - Examples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76400"/>
            <a:ext cx="7332663" cy="4953000"/>
          </a:xfrm>
          <a:noFill/>
        </p:spPr>
      </p:pic>
    </p:spTree>
    <p:extLst>
      <p:ext uri="{BB962C8B-B14F-4D97-AF65-F5344CB8AC3E}">
        <p14:creationId xmlns:p14="http://schemas.microsoft.com/office/powerpoint/2010/main" val="19903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Classifying Cash Flows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153400" cy="5257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Activities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activities are the earnings-related activities of a company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Tx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Investing Activities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These activities involve assets expected to generate income for a company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Tx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Financing Activities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Financing activities are means of contributing, withdrawing and servicing funds to support business activities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2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Activities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828800"/>
            <a:ext cx="4529138" cy="4741863"/>
          </a:xfrm>
          <a:noFill/>
        </p:spPr>
      </p:pic>
    </p:spTree>
    <p:extLst>
      <p:ext uri="{BB962C8B-B14F-4D97-AF65-F5344CB8AC3E}">
        <p14:creationId xmlns:p14="http://schemas.microsoft.com/office/powerpoint/2010/main" val="42898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Investing activities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752600"/>
            <a:ext cx="4600575" cy="4640263"/>
          </a:xfrm>
          <a:noFill/>
        </p:spPr>
      </p:pic>
    </p:spTree>
    <p:extLst>
      <p:ext uri="{BB962C8B-B14F-4D97-AF65-F5344CB8AC3E}">
        <p14:creationId xmlns:p14="http://schemas.microsoft.com/office/powerpoint/2010/main" val="171131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738</Words>
  <Application>Microsoft Office PowerPoint</Application>
  <PresentationFormat>On-screen Show (4:3)</PresentationFormat>
  <Paragraphs>119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Clip</vt:lpstr>
      <vt:lpstr>CASH FLOW ANALYSIS</vt:lpstr>
      <vt:lpstr>Statement of Cash Flows </vt:lpstr>
      <vt:lpstr>Purposes of Statement of Cash Flows </vt:lpstr>
      <vt:lpstr>PowerPoint Presentation</vt:lpstr>
      <vt:lpstr>Purposes of Statement of Cash Flows </vt:lpstr>
      <vt:lpstr> Transactions affecting cash flows - Examples</vt:lpstr>
      <vt:lpstr>Classifying Cash Flows</vt:lpstr>
      <vt:lpstr>Operating Activities</vt:lpstr>
      <vt:lpstr>Investing activities</vt:lpstr>
      <vt:lpstr>Financing activities</vt:lpstr>
      <vt:lpstr>Type of activities affecting cash flow</vt:lpstr>
      <vt:lpstr>Constructing the Cash Flow Statement</vt:lpstr>
      <vt:lpstr>Constructing the Cash Flow Statement</vt:lpstr>
      <vt:lpstr>Constructing the Cash Flow Statement</vt:lpstr>
      <vt:lpstr>Constructing the Cash Flow Statement</vt:lpstr>
      <vt:lpstr>Constructing the Cash Flow Statement</vt:lpstr>
      <vt:lpstr>PowerPoint Presentation</vt:lpstr>
      <vt:lpstr>PowerPoint Presentation</vt:lpstr>
      <vt:lpstr>PowerPoint Presentation</vt:lpstr>
      <vt:lpstr>The additional information</vt:lpstr>
      <vt:lpstr>PowerPoint Presentation</vt:lpstr>
      <vt:lpstr>Analysis of Cash Flows </vt:lpstr>
      <vt:lpstr>PowerPoint Presentation</vt:lpstr>
      <vt:lpstr>PowerPoint Presentation</vt:lpstr>
      <vt:lpstr>Analysis of Cash Flows </vt:lpstr>
      <vt:lpstr>Specialized Cash Flow Ratios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FLOW ANALYSIS</dc:title>
  <dc:creator>Bach</dc:creator>
  <cp:lastModifiedBy>Bach</cp:lastModifiedBy>
  <cp:revision>77</cp:revision>
  <dcterms:created xsi:type="dcterms:W3CDTF">2014-02-22T02:37:37Z</dcterms:created>
  <dcterms:modified xsi:type="dcterms:W3CDTF">2014-05-11T12:33:33Z</dcterms:modified>
</cp:coreProperties>
</file>