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9" r:id="rId2"/>
    <p:sldId id="297" r:id="rId3"/>
    <p:sldId id="281" r:id="rId4"/>
    <p:sldId id="282" r:id="rId5"/>
    <p:sldId id="283" r:id="rId6"/>
    <p:sldId id="257" r:id="rId7"/>
    <p:sldId id="286" r:id="rId8"/>
    <p:sldId id="299" r:id="rId9"/>
    <p:sldId id="287" r:id="rId10"/>
    <p:sldId id="298" r:id="rId11"/>
    <p:sldId id="306" r:id="rId12"/>
    <p:sldId id="307" r:id="rId13"/>
    <p:sldId id="308" r:id="rId14"/>
    <p:sldId id="309" r:id="rId15"/>
    <p:sldId id="310" r:id="rId16"/>
    <p:sldId id="311" r:id="rId17"/>
    <p:sldId id="312" r:id="rId18"/>
    <p:sldId id="313" r:id="rId19"/>
    <p:sldId id="314" r:id="rId20"/>
    <p:sldId id="315" r:id="rId21"/>
    <p:sldId id="316" r:id="rId22"/>
    <p:sldId id="261" r:id="rId23"/>
    <p:sldId id="263" r:id="rId24"/>
    <p:sldId id="304" r:id="rId25"/>
    <p:sldId id="305" r:id="rId26"/>
    <p:sldId id="267" r:id="rId27"/>
    <p:sldId id="268" r:id="rId28"/>
    <p:sldId id="303" r:id="rId29"/>
    <p:sldId id="270" r:id="rId30"/>
    <p:sldId id="271" r:id="rId31"/>
    <p:sldId id="274" r:id="rId32"/>
    <p:sldId id="272" r:id="rId33"/>
    <p:sldId id="273" r:id="rId34"/>
    <p:sldId id="302" r:id="rId35"/>
    <p:sldId id="277" r:id="rId36"/>
    <p:sldId id="275" r:id="rId37"/>
    <p:sldId id="276" r:id="rId38"/>
    <p:sldId id="278"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06D3E-24EF-4989-810D-919634864709}" type="datetimeFigureOut">
              <a:rPr lang="en-US" smtClean="0"/>
              <a:t>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ECD7F7-9932-474B-8EBE-9E2B846041C9}" type="slidenum">
              <a:rPr lang="en-US" smtClean="0"/>
              <a:t>‹#›</a:t>
            </a:fld>
            <a:endParaRPr lang="en-US"/>
          </a:p>
        </p:txBody>
      </p:sp>
    </p:spTree>
    <p:extLst>
      <p:ext uri="{BB962C8B-B14F-4D97-AF65-F5344CB8AC3E}">
        <p14:creationId xmlns:p14="http://schemas.microsoft.com/office/powerpoint/2010/main" val="216048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318B2D-6B36-48A0-99A6-6754006DEB19}" type="slidenum">
              <a:rPr lang="en-US" smtClean="0"/>
              <a:t>1</a:t>
            </a:fld>
            <a:endParaRPr lang="en-US"/>
          </a:p>
        </p:txBody>
      </p:sp>
    </p:spTree>
    <p:extLst>
      <p:ext uri="{BB962C8B-B14F-4D97-AF65-F5344CB8AC3E}">
        <p14:creationId xmlns:p14="http://schemas.microsoft.com/office/powerpoint/2010/main" val="1406970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CD7F7-9932-474B-8EBE-9E2B846041C9}" type="slidenum">
              <a:rPr lang="en-US" smtClean="0"/>
              <a:t>10</a:t>
            </a:fld>
            <a:endParaRPr lang="en-US"/>
          </a:p>
        </p:txBody>
      </p:sp>
    </p:spTree>
    <p:extLst>
      <p:ext uri="{BB962C8B-B14F-4D97-AF65-F5344CB8AC3E}">
        <p14:creationId xmlns:p14="http://schemas.microsoft.com/office/powerpoint/2010/main" val="134418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5F5860-0C56-48BF-A39B-DFFE006C8872}" type="slidenum">
              <a:rPr lang="en-GB" smtClean="0"/>
              <a:pPr eaLnBrk="1" hangingPunct="1"/>
              <a:t>11</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0C5D0A-7841-427B-887A-6CF9DC9E7C95}" type="slidenum">
              <a:rPr lang="en-GB" smtClean="0"/>
              <a:pPr eaLnBrk="1" hangingPunct="1"/>
              <a:t>12</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1ECD7F7-9932-474B-8EBE-9E2B846041C9}" type="slidenum">
              <a:rPr lang="en-US" smtClean="0"/>
              <a:t>13</a:t>
            </a:fld>
            <a:endParaRPr lang="en-US"/>
          </a:p>
        </p:txBody>
      </p:sp>
    </p:spTree>
    <p:extLst>
      <p:ext uri="{BB962C8B-B14F-4D97-AF65-F5344CB8AC3E}">
        <p14:creationId xmlns:p14="http://schemas.microsoft.com/office/powerpoint/2010/main" val="356443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B32860-05F4-41D7-8F6F-BEDE13D9D6DE}" type="slidenum">
              <a:rPr lang="en-GB" smtClean="0"/>
              <a:pPr eaLnBrk="1" hangingPunct="1"/>
              <a:t>14</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24E65E-79E7-4FAB-A71D-9FB41ABEF953}" type="slidenum">
              <a:rPr lang="en-GB" smtClean="0"/>
              <a:pPr eaLnBrk="1" hangingPunct="1"/>
              <a:t>15</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6B9BD6-3740-494B-92BC-2ED75FECAFC5}" type="slidenum">
              <a:rPr lang="en-GB" smtClean="0"/>
              <a:pPr eaLnBrk="1" hangingPunct="1"/>
              <a:t>16</a:t>
            </a:fld>
            <a:endParaRPr lang="en-GB"/>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ED545E1-0B1D-48A9-884D-425A0FDE3DB6}" type="slidenum">
              <a:rPr lang="en-GB" smtClean="0"/>
              <a:pPr eaLnBrk="1" hangingPunct="1"/>
              <a:t>17</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aseline="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ED545E1-0B1D-48A9-884D-425A0FDE3DB6}" type="slidenum">
              <a:rPr lang="en-GB" smtClean="0"/>
              <a:pPr eaLnBrk="1" hangingPunct="1"/>
              <a:t>18</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6AF7BA-BFF2-4DDE-952A-81BB4AF1C236}" type="slidenum">
              <a:rPr lang="en-GB" smtClean="0"/>
              <a:pPr eaLnBrk="1" hangingPunct="1"/>
              <a:t>20</a:t>
            </a:fld>
            <a:endParaRPr lang="en-GB"/>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ECD7F7-9932-474B-8EBE-9E2B846041C9}" type="slidenum">
              <a:rPr lang="en-US" smtClean="0"/>
              <a:t>2</a:t>
            </a:fld>
            <a:endParaRPr lang="en-US"/>
          </a:p>
        </p:txBody>
      </p:sp>
    </p:spTree>
    <p:extLst>
      <p:ext uri="{BB962C8B-B14F-4D97-AF65-F5344CB8AC3E}">
        <p14:creationId xmlns:p14="http://schemas.microsoft.com/office/powerpoint/2010/main" val="940230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C65C24-FD97-48FF-A934-99C977A9FB6B}" type="slidenum">
              <a:rPr lang="en-GB" smtClean="0"/>
              <a:pPr eaLnBrk="1" hangingPunct="1"/>
              <a:t>21</a:t>
            </a:fld>
            <a:endParaRPr lang="en-GB"/>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011835-8292-442E-91A8-4DEBCBE50272}" type="slidenum">
              <a:rPr lang="en-GB" smtClean="0"/>
              <a:pPr eaLnBrk="1" hangingPunct="1"/>
              <a:t>22</a:t>
            </a:fld>
            <a:endParaRPr lang="en-GB"/>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740FAF-926D-42FD-A6CB-379A93BAB922}" type="slidenum">
              <a:rPr lang="en-GB" smtClean="0"/>
              <a:pPr eaLnBrk="1" hangingPunct="1"/>
              <a:t>23</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740FAF-926D-42FD-A6CB-379A93BAB922}" type="slidenum">
              <a:rPr lang="en-GB" smtClean="0"/>
              <a:pPr eaLnBrk="1" hangingPunct="1"/>
              <a:t>24</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740FAF-926D-42FD-A6CB-379A93BAB922}" type="slidenum">
              <a:rPr lang="en-GB" smtClean="0"/>
              <a:pPr eaLnBrk="1" hangingPunct="1"/>
              <a:t>25</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FF871E-CF23-4C5F-93DA-B8F81EF76AD7}" type="slidenum">
              <a:rPr lang="en-GB" smtClean="0"/>
              <a:pPr eaLnBrk="1" hangingPunct="1"/>
              <a:t>26</a:t>
            </a:fld>
            <a:endParaRPr lang="en-GB"/>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GB" b="1" dirty="0">
              <a:solidFill>
                <a:srgbClr val="336699"/>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11D079-FBE5-4A21-872F-F71B10694335}" type="slidenum">
              <a:rPr lang="en-GB" smtClean="0"/>
              <a:pPr eaLnBrk="1" hangingPunct="1"/>
              <a:t>27</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28</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29</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30</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FFF304-D77C-4B8D-9312-A9B5DD1A3496}" type="slidenum">
              <a:rPr lang="en-GB" smtClean="0"/>
              <a:pPr eaLnBrk="1" hangingPunct="1"/>
              <a:t>3</a:t>
            </a:fld>
            <a:endParaRPr lang="en-GB"/>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31</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32</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33</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aseline="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34</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AFEFD-1173-4C39-A1B2-7FAB8DB32020}" type="slidenum">
              <a:rPr lang="en-GB" smtClean="0"/>
              <a:pPr eaLnBrk="1" hangingPunct="1"/>
              <a:t>35</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aseline="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441D01-19CE-404E-BCB6-0E70C7CEE869}" type="slidenum">
              <a:rPr lang="en-GB" smtClean="0"/>
              <a:pPr eaLnBrk="1" hangingPunct="1"/>
              <a:t>36</a:t>
            </a:fld>
            <a:endParaRPr lang="en-GB"/>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6D87A9-4B17-4B6D-8AE6-759F7DAC609B}" type="slidenum">
              <a:rPr lang="en-GB" smtClean="0"/>
              <a:pPr eaLnBrk="1" hangingPunct="1"/>
              <a:t>37</a:t>
            </a:fld>
            <a:endParaRPr lang="en-GB"/>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7890EB-534E-4DBF-8E36-F0691ACD13BD}" type="slidenum">
              <a:rPr lang="en-GB" smtClean="0"/>
              <a:pPr eaLnBrk="1" hangingPunct="1"/>
              <a:t>38</a:t>
            </a:fld>
            <a:endParaRPr lang="en-GB"/>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ECD7F7-9932-474B-8EBE-9E2B846041C9}" type="slidenum">
              <a:rPr lang="en-US" smtClean="0"/>
              <a:t>39</a:t>
            </a:fld>
            <a:endParaRPr lang="en-US"/>
          </a:p>
        </p:txBody>
      </p:sp>
    </p:spTree>
    <p:extLst>
      <p:ext uri="{BB962C8B-B14F-4D97-AF65-F5344CB8AC3E}">
        <p14:creationId xmlns:p14="http://schemas.microsoft.com/office/powerpoint/2010/main" val="1888552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D673A2B-B4C6-4D16-8CE7-1943E059E162}" type="slidenum">
              <a:rPr lang="en-GB" smtClean="0"/>
              <a:pPr eaLnBrk="1" hangingPunct="1"/>
              <a:t>4</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ECD7F7-9932-474B-8EBE-9E2B846041C9}" type="slidenum">
              <a:rPr lang="en-US" smtClean="0"/>
              <a:t>5</a:t>
            </a:fld>
            <a:endParaRPr lang="en-US"/>
          </a:p>
        </p:txBody>
      </p:sp>
    </p:spTree>
    <p:extLst>
      <p:ext uri="{BB962C8B-B14F-4D97-AF65-F5344CB8AC3E}">
        <p14:creationId xmlns:p14="http://schemas.microsoft.com/office/powerpoint/2010/main" val="150738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24E65E-79E7-4FAB-A71D-9FB41ABEF953}" type="slidenum">
              <a:rPr lang="en-GB" smtClean="0"/>
              <a:pPr eaLnBrk="1" hangingPunct="1"/>
              <a:t>6</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C99F16-111C-404E-919E-E516878E9213}" type="slidenum">
              <a:rPr lang="en-GB" smtClean="0"/>
              <a:pPr eaLnBrk="1" hangingPunct="1"/>
              <a:t>7</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C99F16-111C-404E-919E-E516878E9213}" type="slidenum">
              <a:rPr lang="en-GB" smtClean="0"/>
              <a:pPr eaLnBrk="1" hangingPunct="1"/>
              <a:t>8</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C99F16-111C-404E-919E-E516878E9213}" type="slidenum">
              <a:rPr lang="en-GB" smtClean="0"/>
              <a:pPr eaLnBrk="1" hangingPunct="1"/>
              <a:t>9</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72C09C-CAD3-4ABB-A2EC-014427D4FFA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9120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72C09C-CAD3-4ABB-A2EC-014427D4FFA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161179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72C09C-CAD3-4ABB-A2EC-014427D4FFA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393948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1B711F1-3881-42C9-9ED5-523B89B5138C}" type="slidenum">
              <a:rPr lang="en-US"/>
              <a:pPr>
                <a:defRPr/>
              </a:pPr>
              <a:t>‹#›</a:t>
            </a:fld>
            <a:endParaRPr lang="en-US"/>
          </a:p>
        </p:txBody>
      </p:sp>
    </p:spTree>
    <p:extLst>
      <p:ext uri="{BB962C8B-B14F-4D97-AF65-F5344CB8AC3E}">
        <p14:creationId xmlns:p14="http://schemas.microsoft.com/office/powerpoint/2010/main" val="3544477067"/>
      </p:ext>
    </p:extLst>
  </p:cSld>
  <p:clrMapOvr>
    <a:masterClrMapping/>
  </p:clrMapOvr>
  <p:transition>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95C11F-D456-49C2-AD44-1B641CFBE65B}" type="slidenum">
              <a:rPr lang="en-US"/>
              <a:pPr>
                <a:defRPr/>
              </a:pPr>
              <a:t>‹#›</a:t>
            </a:fld>
            <a:endParaRPr lang="en-US"/>
          </a:p>
        </p:txBody>
      </p:sp>
    </p:spTree>
    <p:extLst>
      <p:ext uri="{BB962C8B-B14F-4D97-AF65-F5344CB8AC3E}">
        <p14:creationId xmlns:p14="http://schemas.microsoft.com/office/powerpoint/2010/main" val="586080869"/>
      </p:ext>
    </p:extLst>
  </p:cSld>
  <p:clrMapOvr>
    <a:masterClrMapping/>
  </p:clrMapOvr>
  <p:transition>
    <p:zoom dir="in"/>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7A81B4-35F0-474F-A296-E44F963B83DB}" type="slidenum">
              <a:rPr lang="en-US"/>
              <a:pPr>
                <a:defRPr/>
              </a:pPr>
              <a:t>‹#›</a:t>
            </a:fld>
            <a:endParaRPr lang="en-US"/>
          </a:p>
        </p:txBody>
      </p:sp>
    </p:spTree>
    <p:extLst>
      <p:ext uri="{BB962C8B-B14F-4D97-AF65-F5344CB8AC3E}">
        <p14:creationId xmlns:p14="http://schemas.microsoft.com/office/powerpoint/2010/main" val="2049176222"/>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72C09C-CAD3-4ABB-A2EC-014427D4FFA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152211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2C09C-CAD3-4ABB-A2EC-014427D4FFA6}"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351011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72C09C-CAD3-4ABB-A2EC-014427D4FFA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261782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72C09C-CAD3-4ABB-A2EC-014427D4FFA6}"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424413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72C09C-CAD3-4ABB-A2EC-014427D4FFA6}"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383730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2C09C-CAD3-4ABB-A2EC-014427D4FFA6}"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236965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2C09C-CAD3-4ABB-A2EC-014427D4FFA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161176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2C09C-CAD3-4ABB-A2EC-014427D4FFA6}"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3CAE0-2746-4B3C-8A3A-3865AB1DC576}" type="slidenum">
              <a:rPr lang="en-US" smtClean="0"/>
              <a:t>‹#›</a:t>
            </a:fld>
            <a:endParaRPr lang="en-US"/>
          </a:p>
        </p:txBody>
      </p:sp>
    </p:spTree>
    <p:extLst>
      <p:ext uri="{BB962C8B-B14F-4D97-AF65-F5344CB8AC3E}">
        <p14:creationId xmlns:p14="http://schemas.microsoft.com/office/powerpoint/2010/main" val="317692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2C09C-CAD3-4ABB-A2EC-014427D4FFA6}" type="datetimeFigureOut">
              <a:rPr lang="en-US" smtClean="0"/>
              <a:t>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3CAE0-2746-4B3C-8A3A-3865AB1DC576}" type="slidenum">
              <a:rPr lang="en-US" smtClean="0"/>
              <a:t>‹#›</a:t>
            </a:fld>
            <a:endParaRPr lang="en-US"/>
          </a:p>
        </p:txBody>
      </p:sp>
    </p:spTree>
    <p:extLst>
      <p:ext uri="{BB962C8B-B14F-4D97-AF65-F5344CB8AC3E}">
        <p14:creationId xmlns:p14="http://schemas.microsoft.com/office/powerpoint/2010/main" val="87439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oleObject" Target="../embeddings/oleObject7.bin"/><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06963"/>
          </a:xfrm>
        </p:spPr>
        <p:txBody>
          <a:bodyPr>
            <a:noAutofit/>
          </a:bodyPr>
          <a:lstStyle/>
          <a:p>
            <a:pPr>
              <a:buFont typeface="Wingdings" pitchFamily="2" charset="2"/>
              <a:buChar char="§"/>
            </a:pPr>
            <a:r>
              <a:rPr lang="en-US" sz="2400" dirty="0">
                <a:latin typeface="Times New Roman" pitchFamily="18" charset="0"/>
                <a:cs typeface="Times New Roman" pitchFamily="18" charset="0"/>
              </a:rPr>
              <a:t>Explain the importance of liquidity, and describe working capital measures of liquidity and their components</a:t>
            </a:r>
          </a:p>
          <a:p>
            <a:pPr>
              <a:buFont typeface="Wingdings" pitchFamily="2" charset="2"/>
              <a:buChar char="§"/>
            </a:pPr>
            <a:r>
              <a:rPr lang="en-US" sz="2400" dirty="0">
                <a:latin typeface="Times New Roman" pitchFamily="18" charset="0"/>
                <a:cs typeface="Times New Roman" pitchFamily="18" charset="0"/>
              </a:rPr>
              <a:t>Interpret the current ratio and cash-based measures of liquidity</a:t>
            </a:r>
          </a:p>
          <a:p>
            <a:pPr>
              <a:buFont typeface="Wingdings" pitchFamily="2" charset="2"/>
              <a:buChar char="§"/>
            </a:pPr>
            <a:r>
              <a:rPr lang="en-US" sz="2400" dirty="0">
                <a:latin typeface="Times New Roman" pitchFamily="18" charset="0"/>
                <a:cs typeface="Times New Roman" pitchFamily="18" charset="0"/>
              </a:rPr>
              <a:t>Illustrate What-if analysis for evaluating changes in company conditions and policies</a:t>
            </a:r>
          </a:p>
          <a:p>
            <a:pPr>
              <a:buFont typeface="Wingdings" pitchFamily="2" charset="2"/>
              <a:buChar char="§"/>
            </a:pPr>
            <a:r>
              <a:rPr lang="en-US" sz="2400" dirty="0">
                <a:latin typeface="Times New Roman" pitchFamily="18" charset="0"/>
                <a:cs typeface="Times New Roman" pitchFamily="18" charset="0"/>
              </a:rPr>
              <a:t>Describe capital structure and its relation to solvency</a:t>
            </a:r>
          </a:p>
          <a:p>
            <a:pPr>
              <a:buFont typeface="Wingdings" pitchFamily="2" charset="2"/>
              <a:buChar char="§"/>
            </a:pPr>
            <a:r>
              <a:rPr lang="en-US" sz="2400" dirty="0">
                <a:latin typeface="Times New Roman" pitchFamily="18" charset="0"/>
                <a:cs typeface="Times New Roman" pitchFamily="18" charset="0"/>
              </a:rPr>
              <a:t>Explain financial leverage and its implications for company performance and analysis</a:t>
            </a:r>
          </a:p>
          <a:p>
            <a:pPr>
              <a:buFont typeface="Wingdings" pitchFamily="2" charset="2"/>
              <a:buChar char="§"/>
            </a:pPr>
            <a:r>
              <a:rPr lang="en-US" sz="2400" dirty="0">
                <a:latin typeface="Times New Roman" pitchFamily="18" charset="0"/>
                <a:cs typeface="Times New Roman" pitchFamily="18" charset="0"/>
              </a:rPr>
              <a:t>Describe analysis tools for evaluating and interpreting capital structure composition and for assessing solvency.</a:t>
            </a:r>
          </a:p>
          <a:p>
            <a:pPr>
              <a:buFont typeface="Wingdings" pitchFamily="2" charset="2"/>
              <a:buChar char="§"/>
            </a:pPr>
            <a:r>
              <a:rPr lang="en-US" sz="2400" dirty="0">
                <a:latin typeface="Times New Roman" pitchFamily="18" charset="0"/>
                <a:cs typeface="Times New Roman" pitchFamily="18" charset="0"/>
              </a:rPr>
              <a:t>Analyze asset composition and coverage for solvency analysis</a:t>
            </a:r>
          </a:p>
          <a:p>
            <a:pPr>
              <a:buFont typeface="Wingdings" pitchFamily="2" charset="2"/>
              <a:buChar char="§"/>
            </a:pPr>
            <a:r>
              <a:rPr lang="en-US" sz="2400" dirty="0">
                <a:latin typeface="Times New Roman" pitchFamily="18" charset="0"/>
                <a:cs typeface="Times New Roman" pitchFamily="18" charset="0"/>
              </a:rPr>
              <a:t>Explain earnings-coverage analysis and its relevance in evaluating solvency</a:t>
            </a:r>
          </a:p>
          <a:p>
            <a:pPr>
              <a:buFont typeface="Wingdings" pitchFamily="2" charset="2"/>
              <a:buChar char="§"/>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143000"/>
          </a:xfrm>
        </p:spPr>
        <p:txBody>
          <a:bodyPr>
            <a:noAutofit/>
          </a:bodyPr>
          <a:lstStyle/>
          <a:p>
            <a:r>
              <a:rPr lang="en-US" sz="3600" b="1" dirty="0">
                <a:latin typeface="Times New Roman" pitchFamily="18" charset="0"/>
                <a:cs typeface="Times New Roman" pitchFamily="18" charset="0"/>
              </a:rPr>
              <a:t>CHAPTER</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t>
            </a:r>
            <a:r>
              <a:rPr lang="en-US" sz="3600" b="1" i="1" dirty="0">
                <a:latin typeface="Times New Roman" pitchFamily="18" charset="0"/>
                <a:cs typeface="Times New Roman" pitchFamily="18" charset="0"/>
              </a:rPr>
              <a:t>CREDIT ANALYSIS</a:t>
            </a:r>
          </a:p>
        </p:txBody>
      </p:sp>
    </p:spTree>
    <p:extLst>
      <p:ext uri="{BB962C8B-B14F-4D97-AF65-F5344CB8AC3E}">
        <p14:creationId xmlns:p14="http://schemas.microsoft.com/office/powerpoint/2010/main" val="24506030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600200"/>
            <a:ext cx="8153400" cy="4525963"/>
          </a:xfrm>
        </p:spPr>
        <p:txBody>
          <a:bodyPr>
            <a:normAutofit fontScale="92500" lnSpcReduction="20000"/>
          </a:bodyPr>
          <a:lstStyle/>
          <a:p>
            <a:pPr marL="285750" indent="-285750">
              <a:buFontTx/>
              <a:buChar char="-"/>
            </a:pPr>
            <a:r>
              <a:rPr lang="en-US" sz="3600" dirty="0">
                <a:latin typeface="Times New Roman" pitchFamily="18" charset="0"/>
                <a:cs typeface="Times New Roman" pitchFamily="18" charset="0"/>
              </a:rPr>
              <a:t>Cash-based ratio measures</a:t>
            </a:r>
          </a:p>
          <a:p>
            <a:pPr marL="285750" indent="-285750">
              <a:buFontTx/>
              <a:buChar char="-"/>
            </a:pPr>
            <a:r>
              <a:rPr lang="en-US" sz="3600" dirty="0">
                <a:latin typeface="Times New Roman" pitchFamily="18" charset="0"/>
                <a:cs typeface="Times New Roman" pitchFamily="18" charset="0"/>
              </a:rPr>
              <a:t>Accounts receivable liquidity measures</a:t>
            </a:r>
          </a:p>
          <a:p>
            <a:pPr marL="285750" indent="-285750">
              <a:buFontTx/>
              <a:buChar char="-"/>
            </a:pPr>
            <a:r>
              <a:rPr lang="en-US" sz="3600" dirty="0">
                <a:latin typeface="Times New Roman" pitchFamily="18" charset="0"/>
                <a:cs typeface="Times New Roman" pitchFamily="18" charset="0"/>
              </a:rPr>
              <a:t>Inventory turnover measures</a:t>
            </a:r>
          </a:p>
          <a:p>
            <a:pPr marL="285750" indent="-285750">
              <a:buFontTx/>
              <a:buChar char="-"/>
            </a:pPr>
            <a:r>
              <a:rPr lang="en-US" sz="3600" dirty="0">
                <a:latin typeface="Times New Roman" pitchFamily="18" charset="0"/>
                <a:cs typeface="Times New Roman" pitchFamily="18" charset="0"/>
              </a:rPr>
              <a:t>Accounts payable liquidity measures</a:t>
            </a:r>
          </a:p>
          <a:p>
            <a:pPr marL="285750" indent="-285750">
              <a:buFontTx/>
              <a:buChar char="-"/>
            </a:pPr>
            <a:r>
              <a:rPr lang="en-US" sz="3600" dirty="0">
                <a:latin typeface="Times New Roman" pitchFamily="18" charset="0"/>
                <a:cs typeface="Times New Roman" pitchFamily="18" charset="0"/>
              </a:rPr>
              <a:t>Net trade cycle </a:t>
            </a:r>
          </a:p>
          <a:p>
            <a:pPr marL="285750" indent="-285750">
              <a:buFontTx/>
              <a:buChar char="-"/>
            </a:pPr>
            <a:r>
              <a:rPr lang="en-US" sz="3600" dirty="0">
                <a:latin typeface="Times New Roman" pitchFamily="18" charset="0"/>
                <a:cs typeface="Times New Roman" pitchFamily="18" charset="0"/>
              </a:rPr>
              <a:t>Current assets composition</a:t>
            </a:r>
          </a:p>
          <a:p>
            <a:pPr marL="285750" indent="-285750">
              <a:buFontTx/>
              <a:buChar char="-"/>
            </a:pPr>
            <a:r>
              <a:rPr lang="en-US" sz="3600" dirty="0">
                <a:latin typeface="Times New Roman" pitchFamily="18" charset="0"/>
                <a:cs typeface="Times New Roman" pitchFamily="18" charset="0"/>
              </a:rPr>
              <a:t>Acid-Test ratio</a:t>
            </a:r>
          </a:p>
          <a:p>
            <a:pPr marL="285750" indent="-285750">
              <a:buFontTx/>
              <a:buChar char="-"/>
            </a:pPr>
            <a:r>
              <a:rPr lang="en-US" sz="3600" dirty="0">
                <a:latin typeface="Times New Roman" pitchFamily="18" charset="0"/>
                <a:cs typeface="Times New Roman" pitchFamily="18" charset="0"/>
              </a:rPr>
              <a:t>Cash flow measures</a:t>
            </a:r>
          </a:p>
          <a:p>
            <a:pPr marL="285750" indent="-285750">
              <a:buFontTx/>
              <a:buChar char="-"/>
            </a:pPr>
            <a:r>
              <a:rPr lang="en-US" sz="3600" dirty="0">
                <a:latin typeface="Times New Roman" pitchFamily="18" charset="0"/>
                <a:cs typeface="Times New Roman" pitchFamily="18" charset="0"/>
              </a:rPr>
              <a:t>What-if analysis</a:t>
            </a:r>
          </a:p>
        </p:txBody>
      </p:sp>
      <p:sp>
        <p:nvSpPr>
          <p:cNvPr id="6" name="Rectangle 2"/>
          <p:cNvSpPr>
            <a:spLocks noGrp="1" noChangeArrowheads="1"/>
          </p:cNvSpPr>
          <p:nvPr>
            <p:ph type="title"/>
          </p:nvPr>
        </p:nvSpPr>
        <p:spPr/>
        <p:txBody>
          <a:bodyPr/>
          <a:lstStyle/>
          <a:p>
            <a:pPr eaLnBrk="1" hangingPunct="1"/>
            <a:r>
              <a:rPr lang="en-GB" altLang="en-US" b="1" dirty="0">
                <a:latin typeface="Times New Roman" pitchFamily="18" charset="0"/>
                <a:cs typeface="Times New Roman" pitchFamily="18" charset="0"/>
              </a:rPr>
              <a:t>Liquidity Measures</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1561583377"/>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fontScale="90000"/>
          </a:bodyPr>
          <a:lstStyle/>
          <a:p>
            <a:r>
              <a:rPr lang="en-GB" altLang="en-US" b="1" dirty="0">
                <a:latin typeface="Times New Roman" pitchFamily="18" charset="0"/>
                <a:cs typeface="Times New Roman" pitchFamily="18" charset="0"/>
              </a:rPr>
              <a:t>Cash-Based Ratio Measures of Liquidity</a:t>
            </a:r>
            <a:endParaRPr lang="en-US" altLang="en-US" b="1" dirty="0">
              <a:latin typeface="Times New Roman" pitchFamily="18" charset="0"/>
              <a:cs typeface="Times New Roman" pitchFamily="18" charset="0"/>
            </a:endParaRPr>
          </a:p>
        </p:txBody>
      </p:sp>
      <p:sp>
        <p:nvSpPr>
          <p:cNvPr id="3076" name="Rectangle 3"/>
          <p:cNvSpPr>
            <a:spLocks noGrp="1" noChangeArrowheads="1"/>
          </p:cNvSpPr>
          <p:nvPr>
            <p:ph type="body" sz="half" idx="1"/>
          </p:nvPr>
        </p:nvSpPr>
        <p:spPr>
          <a:xfrm>
            <a:off x="457200" y="1600200"/>
            <a:ext cx="8001000" cy="4525963"/>
          </a:xfrm>
          <a:solidFill>
            <a:schemeClr val="bg1"/>
          </a:solidFill>
          <a:ln w="38100" cmpd="dbl">
            <a:noFill/>
            <a:miter lim="800000"/>
            <a:headEnd/>
            <a:tailEnd/>
          </a:ln>
        </p:spPr>
        <p:txBody>
          <a:bodyPr>
            <a:normAutofit/>
          </a:bodyPr>
          <a:lstStyle/>
          <a:p>
            <a:pPr eaLnBrk="1" hangingPunct="1"/>
            <a:endParaRPr lang="en-GB" sz="900" dirty="0">
              <a:latin typeface="Times New Roman" pitchFamily="18" charset="0"/>
              <a:cs typeface="Times New Roman" pitchFamily="18" charset="0"/>
            </a:endParaRPr>
          </a:p>
          <a:p>
            <a:pPr eaLnBrk="1" hangingPunct="1"/>
            <a:r>
              <a:rPr lang="en-GB" sz="2800" dirty="0">
                <a:latin typeface="Times New Roman" pitchFamily="18" charset="0"/>
                <a:cs typeface="Times New Roman" pitchFamily="18" charset="0"/>
              </a:rPr>
              <a:t>Cash to Current Assets Ratio</a:t>
            </a:r>
          </a:p>
          <a:p>
            <a:pPr lvl="1" eaLnBrk="1" hangingPunct="1"/>
            <a:endParaRPr lang="en-GB" dirty="0">
              <a:latin typeface="Times New Roman" pitchFamily="18" charset="0"/>
              <a:cs typeface="Times New Roman" pitchFamily="18" charset="0"/>
            </a:endParaRPr>
          </a:p>
          <a:p>
            <a:pPr lvl="1" eaLnBrk="1" hangingPunct="1"/>
            <a:endParaRPr lang="en-GB" sz="1600" dirty="0">
              <a:latin typeface="Times New Roman" pitchFamily="18" charset="0"/>
              <a:cs typeface="Times New Roman" pitchFamily="18" charset="0"/>
            </a:endParaRPr>
          </a:p>
          <a:p>
            <a:pPr eaLnBrk="1" hangingPunct="1"/>
            <a:endParaRPr lang="en-GB" sz="900" dirty="0">
              <a:latin typeface="Times New Roman" pitchFamily="18" charset="0"/>
              <a:cs typeface="Times New Roman" pitchFamily="18" charset="0"/>
            </a:endParaRPr>
          </a:p>
          <a:p>
            <a:pPr eaLnBrk="1" hangingPunct="1"/>
            <a:endParaRPr lang="en-GB" sz="2800" dirty="0">
              <a:latin typeface="Times New Roman" pitchFamily="18" charset="0"/>
              <a:cs typeface="Times New Roman" pitchFamily="18" charset="0"/>
            </a:endParaRPr>
          </a:p>
          <a:p>
            <a:pPr eaLnBrk="1" hangingPunct="1"/>
            <a:r>
              <a:rPr lang="en-GB" sz="2800" dirty="0">
                <a:latin typeface="Times New Roman" pitchFamily="18" charset="0"/>
                <a:cs typeface="Times New Roman" pitchFamily="18" charset="0"/>
              </a:rPr>
              <a:t>Cash to Current Liabilities Ratio</a:t>
            </a:r>
          </a:p>
          <a:p>
            <a:pPr lvl="1" eaLnBrk="1" hangingPunct="1"/>
            <a:endParaRPr lang="en-GB" dirty="0">
              <a:latin typeface="Times New Roman" pitchFamily="18" charset="0"/>
              <a:cs typeface="Times New Roman" pitchFamily="18" charset="0"/>
            </a:endParaRPr>
          </a:p>
          <a:p>
            <a:pPr lvl="1" eaLnBrk="1" hangingPunct="1"/>
            <a:endParaRPr lang="en-GB" sz="1400" dirty="0">
              <a:latin typeface="Times New Roman" pitchFamily="18" charset="0"/>
              <a:cs typeface="Times New Roman" pitchFamily="18" charset="0"/>
            </a:endParaRPr>
          </a:p>
        </p:txBody>
      </p:sp>
      <p:grpSp>
        <p:nvGrpSpPr>
          <p:cNvPr id="3078" name="Group 23"/>
          <p:cNvGrpSpPr>
            <a:grpSpLocks/>
          </p:cNvGrpSpPr>
          <p:nvPr/>
        </p:nvGrpSpPr>
        <p:grpSpPr bwMode="auto">
          <a:xfrm>
            <a:off x="848930" y="2441575"/>
            <a:ext cx="7283450" cy="830455"/>
            <a:chOff x="1556" y="878"/>
            <a:chExt cx="3840" cy="280"/>
          </a:xfrm>
        </p:grpSpPr>
        <p:sp>
          <p:nvSpPr>
            <p:cNvPr id="3084" name="Text Box 12"/>
            <p:cNvSpPr txBox="1">
              <a:spLocks noChangeArrowheads="1"/>
            </p:cNvSpPr>
            <p:nvPr/>
          </p:nvSpPr>
          <p:spPr bwMode="auto">
            <a:xfrm>
              <a:off x="1556" y="878"/>
              <a:ext cx="3840" cy="280"/>
            </a:xfrm>
            <a:prstGeom prst="rect">
              <a:avLst/>
            </a:prstGeom>
            <a:solidFill>
              <a:schemeClr val="bg1"/>
            </a:solidFill>
            <a:ln w="9525">
              <a:solidFill>
                <a:srgbClr val="336699"/>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400" b="1" dirty="0"/>
                <a:t>Cash + Cash equivalents + Marketable Securities</a:t>
              </a:r>
              <a:r>
                <a:rPr lang="en-GB" sz="2400" dirty="0"/>
                <a:t> </a:t>
              </a:r>
              <a:r>
                <a:rPr lang="en-GB" sz="2400" b="1" dirty="0"/>
                <a:t>Current Assets</a:t>
              </a:r>
            </a:p>
          </p:txBody>
        </p:sp>
        <p:sp>
          <p:nvSpPr>
            <p:cNvPr id="3085" name="Line 13"/>
            <p:cNvSpPr>
              <a:spLocks noChangeShapeType="1"/>
            </p:cNvSpPr>
            <p:nvPr/>
          </p:nvSpPr>
          <p:spPr bwMode="auto">
            <a:xfrm>
              <a:off x="1556" y="1022"/>
              <a:ext cx="3840" cy="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079" name="Group 24"/>
          <p:cNvGrpSpPr>
            <a:grpSpLocks/>
          </p:cNvGrpSpPr>
          <p:nvPr/>
        </p:nvGrpSpPr>
        <p:grpSpPr bwMode="auto">
          <a:xfrm>
            <a:off x="783681" y="4404520"/>
            <a:ext cx="7347856" cy="830263"/>
            <a:chOff x="822" y="1778"/>
            <a:chExt cx="3884" cy="523"/>
          </a:xfrm>
        </p:grpSpPr>
        <p:sp>
          <p:nvSpPr>
            <p:cNvPr id="3082" name="Text Box 25"/>
            <p:cNvSpPr txBox="1">
              <a:spLocks noChangeArrowheads="1"/>
            </p:cNvSpPr>
            <p:nvPr/>
          </p:nvSpPr>
          <p:spPr bwMode="auto">
            <a:xfrm>
              <a:off x="822" y="1778"/>
              <a:ext cx="3840" cy="523"/>
            </a:xfrm>
            <a:prstGeom prst="rect">
              <a:avLst/>
            </a:prstGeom>
            <a:solidFill>
              <a:schemeClr val="bg1"/>
            </a:solidFill>
            <a:ln w="9525">
              <a:solidFill>
                <a:srgbClr val="336699"/>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400" b="1" dirty="0"/>
                <a:t>Cash + Cash equivalents + Marketable Securities</a:t>
              </a:r>
              <a:r>
                <a:rPr lang="en-GB" sz="2400" dirty="0"/>
                <a:t> </a:t>
              </a:r>
              <a:r>
                <a:rPr lang="en-GB" sz="2400" b="1" dirty="0"/>
                <a:t>Current Liabilities</a:t>
              </a:r>
            </a:p>
          </p:txBody>
        </p:sp>
        <p:sp>
          <p:nvSpPr>
            <p:cNvPr id="3083" name="Line 26"/>
            <p:cNvSpPr>
              <a:spLocks noChangeShapeType="1"/>
            </p:cNvSpPr>
            <p:nvPr/>
          </p:nvSpPr>
          <p:spPr bwMode="auto">
            <a:xfrm>
              <a:off x="856" y="2029"/>
              <a:ext cx="3850" cy="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66485077"/>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457200" y="0"/>
            <a:ext cx="8229600" cy="1027386"/>
          </a:xfrm>
        </p:spPr>
        <p:txBody>
          <a:bodyPr/>
          <a:lstStyle/>
          <a:p>
            <a:r>
              <a:rPr lang="en-US" altLang="en-US" sz="3200" b="1" dirty="0">
                <a:latin typeface="Times New Roman" pitchFamily="18" charset="0"/>
                <a:cs typeface="Times New Roman" pitchFamily="18" charset="0"/>
              </a:rPr>
              <a:t>Accounts Receivable Liquidity Measures</a:t>
            </a:r>
          </a:p>
        </p:txBody>
      </p:sp>
      <p:sp>
        <p:nvSpPr>
          <p:cNvPr id="4103" name="Rectangle 3"/>
          <p:cNvSpPr>
            <a:spLocks noGrp="1" noChangeArrowheads="1"/>
          </p:cNvSpPr>
          <p:nvPr>
            <p:ph type="body" sz="half" idx="1"/>
          </p:nvPr>
        </p:nvSpPr>
        <p:spPr>
          <a:xfrm>
            <a:off x="0" y="1219200"/>
            <a:ext cx="9144000" cy="5638800"/>
          </a:xfrm>
          <a:solidFill>
            <a:schemeClr val="bg1"/>
          </a:solidFill>
          <a:ln w="38100" cmpd="dbl">
            <a:noFill/>
            <a:miter lim="800000"/>
            <a:headEnd/>
            <a:tailEnd/>
          </a:ln>
        </p:spPr>
        <p:txBody>
          <a:bodyPr>
            <a:normAutofit/>
          </a:bodyPr>
          <a:lstStyle/>
          <a:p>
            <a:pPr eaLnBrk="1" hangingPunct="1"/>
            <a:endParaRPr lang="en-GB" sz="1050" dirty="0">
              <a:latin typeface="Times New Roman" pitchFamily="18" charset="0"/>
              <a:cs typeface="Times New Roman" pitchFamily="18" charset="0"/>
            </a:endParaRPr>
          </a:p>
          <a:p>
            <a:pPr eaLnBrk="1" hangingPunct="1"/>
            <a:r>
              <a:rPr lang="en-GB" dirty="0">
                <a:latin typeface="Times New Roman" pitchFamily="18" charset="0"/>
                <a:cs typeface="Times New Roman" pitchFamily="18" charset="0"/>
              </a:rPr>
              <a:t>Accounts Receivable Turnover</a:t>
            </a:r>
          </a:p>
          <a:p>
            <a:pPr eaLnBrk="1" hangingPunct="1"/>
            <a:endParaRPr lang="en-GB" dirty="0">
              <a:latin typeface="Times New Roman" pitchFamily="18" charset="0"/>
              <a:cs typeface="Times New Roman" pitchFamily="18" charset="0"/>
            </a:endParaRPr>
          </a:p>
          <a:p>
            <a:pPr eaLnBrk="1" hangingPunct="1"/>
            <a:endParaRPr lang="en-GB" dirty="0">
              <a:latin typeface="Times New Roman" pitchFamily="18" charset="0"/>
              <a:cs typeface="Times New Roman" pitchFamily="18" charset="0"/>
            </a:endParaRPr>
          </a:p>
          <a:p>
            <a:pPr eaLnBrk="1" hangingPunct="1"/>
            <a:r>
              <a:rPr lang="en-GB" dirty="0">
                <a:latin typeface="Times New Roman" pitchFamily="18" charset="0"/>
                <a:cs typeface="Times New Roman" pitchFamily="18" charset="0"/>
              </a:rPr>
              <a:t>Days’ Sales in Receivables</a:t>
            </a:r>
          </a:p>
          <a:p>
            <a:pPr marL="0" indent="0" eaLnBrk="1" hangingPunct="1">
              <a:buNone/>
            </a:pPr>
            <a:endParaRPr lang="en-GB" dirty="0">
              <a:latin typeface="Times New Roman" pitchFamily="18" charset="0"/>
              <a:cs typeface="Times New Roman" pitchFamily="18" charset="0"/>
            </a:endParaRPr>
          </a:p>
          <a:p>
            <a:pPr eaLnBrk="1" hangingPunct="1"/>
            <a:endParaRPr lang="en-GB" dirty="0">
              <a:latin typeface="Times New Roman" pitchFamily="18" charset="0"/>
              <a:cs typeface="Times New Roman" pitchFamily="18" charset="0"/>
            </a:endParaRPr>
          </a:p>
          <a:p>
            <a:pPr eaLnBrk="1" hangingPunct="1"/>
            <a:r>
              <a:rPr lang="en-GB" dirty="0">
                <a:latin typeface="Times New Roman" pitchFamily="18" charset="0"/>
                <a:cs typeface="Times New Roman" pitchFamily="18" charset="0"/>
              </a:rPr>
              <a:t>Receivables collection period</a:t>
            </a:r>
          </a:p>
        </p:txBody>
      </p:sp>
      <p:graphicFrame>
        <p:nvGraphicFramePr>
          <p:cNvPr id="4098" name="Object 20"/>
          <p:cNvGraphicFramePr>
            <a:graphicFrameLocks noGrp="1" noChangeAspect="1"/>
          </p:cNvGraphicFramePr>
          <p:nvPr>
            <p:ph sz="quarter" idx="3"/>
            <p:extLst>
              <p:ext uri="{D42A27DB-BD31-4B8C-83A1-F6EECF244321}">
                <p14:modId xmlns:p14="http://schemas.microsoft.com/office/powerpoint/2010/main" val="143827203"/>
              </p:ext>
            </p:extLst>
          </p:nvPr>
        </p:nvGraphicFramePr>
        <p:xfrm>
          <a:off x="2209800" y="2133600"/>
          <a:ext cx="3505200" cy="1066800"/>
        </p:xfrm>
        <a:graphic>
          <a:graphicData uri="http://schemas.openxmlformats.org/presentationml/2006/ole">
            <mc:AlternateContent xmlns:mc="http://schemas.openxmlformats.org/markup-compatibility/2006">
              <mc:Choice xmlns:v="urn:schemas-microsoft-com:vml" Requires="v">
                <p:oleObj name="Bitmap Image" r:id="rId3" imgW="1924319" imgH="504762" progId="Paint.Picture">
                  <p:embed/>
                </p:oleObj>
              </mc:Choice>
              <mc:Fallback>
                <p:oleObj name="Bitmap Image" r:id="rId3" imgW="1924319" imgH="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33600"/>
                        <a:ext cx="3505200" cy="1066800"/>
                      </a:xfrm>
                      <a:prstGeom prst="rect">
                        <a:avLst/>
                      </a:prstGeom>
                      <a:noFill/>
                      <a:ln w="12700">
                        <a:solidFill>
                          <a:srgbClr val="3A619A"/>
                        </a:solidFill>
                        <a:miter lim="800000"/>
                        <a:headEnd/>
                        <a:tailEnd/>
                      </a:ln>
                      <a:effectLst/>
                    </p:spPr>
                  </p:pic>
                </p:oleObj>
              </mc:Fallback>
            </mc:AlternateContent>
          </a:graphicData>
        </a:graphic>
      </p:graphicFrame>
      <p:graphicFrame>
        <p:nvGraphicFramePr>
          <p:cNvPr id="4099" name="Object 22"/>
          <p:cNvGraphicFramePr>
            <a:graphicFrameLocks noChangeAspect="1"/>
          </p:cNvGraphicFramePr>
          <p:nvPr>
            <p:extLst>
              <p:ext uri="{D42A27DB-BD31-4B8C-83A1-F6EECF244321}">
                <p14:modId xmlns:p14="http://schemas.microsoft.com/office/powerpoint/2010/main" val="469703278"/>
              </p:ext>
            </p:extLst>
          </p:nvPr>
        </p:nvGraphicFramePr>
        <p:xfrm>
          <a:off x="1905000" y="3962400"/>
          <a:ext cx="3945673" cy="838200"/>
        </p:xfrm>
        <a:graphic>
          <a:graphicData uri="http://schemas.openxmlformats.org/presentationml/2006/ole">
            <mc:AlternateContent xmlns:mc="http://schemas.openxmlformats.org/markup-compatibility/2006">
              <mc:Choice xmlns:v="urn:schemas-microsoft-com:vml" Requires="v">
                <p:oleObj name="Bitmap Image" r:id="rId5" imgW="1838095" imgH="390580" progId="Paint.Picture">
                  <p:embed/>
                </p:oleObj>
              </mc:Choice>
              <mc:Fallback>
                <p:oleObj name="Bitmap Image" r:id="rId5" imgW="1838095" imgH="39058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962400"/>
                        <a:ext cx="3945673" cy="838200"/>
                      </a:xfrm>
                      <a:prstGeom prst="rect">
                        <a:avLst/>
                      </a:prstGeom>
                      <a:noFill/>
                      <a:ln w="12700">
                        <a:solidFill>
                          <a:srgbClr val="3A619A"/>
                        </a:solidFill>
                        <a:miter lim="800000"/>
                        <a:headEnd/>
                        <a:tailEnd/>
                      </a:ln>
                      <a:effectLst/>
                    </p:spPr>
                  </p:pic>
                </p:oleObj>
              </mc:Fallback>
            </mc:AlternateContent>
          </a:graphicData>
        </a:graphic>
      </p:graphicFrame>
      <p:graphicFrame>
        <p:nvGraphicFramePr>
          <p:cNvPr id="4100" name="Object 30"/>
          <p:cNvGraphicFramePr>
            <a:graphicFrameLocks noGrp="1" noChangeAspect="1"/>
          </p:cNvGraphicFramePr>
          <p:nvPr>
            <p:ph sz="quarter" idx="2"/>
            <p:extLst>
              <p:ext uri="{D42A27DB-BD31-4B8C-83A1-F6EECF244321}">
                <p14:modId xmlns:p14="http://schemas.microsoft.com/office/powerpoint/2010/main" val="904010559"/>
              </p:ext>
            </p:extLst>
          </p:nvPr>
        </p:nvGraphicFramePr>
        <p:xfrm>
          <a:off x="2015362" y="5562600"/>
          <a:ext cx="3657600" cy="999344"/>
        </p:xfrm>
        <a:graphic>
          <a:graphicData uri="http://schemas.openxmlformats.org/presentationml/2006/ole">
            <mc:AlternateContent xmlns:mc="http://schemas.openxmlformats.org/markup-compatibility/2006">
              <mc:Choice xmlns:v="urn:schemas-microsoft-com:vml" Requires="v">
                <p:oleObj name="Bitmap Image" r:id="rId7" imgW="1743318" imgH="476316" progId="Paint.Picture">
                  <p:embed/>
                </p:oleObj>
              </mc:Choice>
              <mc:Fallback>
                <p:oleObj name="Bitmap Image" r:id="rId7" imgW="1743318" imgH="476316"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5362" y="5562600"/>
                        <a:ext cx="3657600" cy="999344"/>
                      </a:xfrm>
                      <a:prstGeom prst="rect">
                        <a:avLst/>
                      </a:prstGeom>
                      <a:noFill/>
                      <a:ln w="12700">
                        <a:solidFill>
                          <a:srgbClr val="3A619A"/>
                        </a:solidFill>
                        <a:miter lim="800000"/>
                        <a:headEnd/>
                        <a:tailEnd/>
                      </a:ln>
                      <a:effectLst/>
                    </p:spPr>
                  </p:pic>
                </p:oleObj>
              </mc:Fallback>
            </mc:AlternateContent>
          </a:graphicData>
        </a:graphic>
      </p:graphicFrame>
      <p:sp>
        <p:nvSpPr>
          <p:cNvPr id="2" name="TextBox 1"/>
          <p:cNvSpPr txBox="1"/>
          <p:nvPr/>
        </p:nvSpPr>
        <p:spPr>
          <a:xfrm>
            <a:off x="6019800" y="1600200"/>
            <a:ext cx="2819400" cy="2031325"/>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Credit sales </a:t>
            </a:r>
            <a:r>
              <a:rPr lang="en-US" dirty="0" err="1">
                <a:latin typeface="Times New Roman" pitchFamily="18" charset="0"/>
                <a:cs typeface="Times New Roman" pitchFamily="18" charset="0"/>
              </a:rPr>
              <a:t>vs</a:t>
            </a:r>
            <a:r>
              <a:rPr lang="en-US" dirty="0">
                <a:latin typeface="Times New Roman" pitchFamily="18" charset="0"/>
                <a:cs typeface="Times New Roman" pitchFamily="18" charset="0"/>
              </a:rPr>
              <a:t> net sales</a:t>
            </a:r>
          </a:p>
          <a:p>
            <a:pPr marL="342900" indent="-342900" algn="just">
              <a:buFont typeface="Arial" pitchFamily="34" charset="0"/>
              <a:buChar char="•"/>
            </a:pPr>
            <a:r>
              <a:rPr lang="en-US" dirty="0">
                <a:latin typeface="Times New Roman" pitchFamily="18" charset="0"/>
                <a:cs typeface="Times New Roman" pitchFamily="18" charset="0"/>
              </a:rPr>
              <a:t>Computing average A.R.</a:t>
            </a:r>
          </a:p>
          <a:p>
            <a:pPr marL="342900" indent="-342900" algn="just">
              <a:buFont typeface="Arial" pitchFamily="34" charset="0"/>
              <a:buChar char="•"/>
            </a:pPr>
            <a:r>
              <a:rPr lang="en-US" dirty="0">
                <a:latin typeface="Times New Roman" pitchFamily="18" charset="0"/>
                <a:cs typeface="Times New Roman" pitchFamily="18" charset="0"/>
              </a:rPr>
              <a:t>Monthly and quarterly figures</a:t>
            </a:r>
          </a:p>
          <a:p>
            <a:pPr marL="342900" indent="-342900" algn="just">
              <a:buFont typeface="Arial" pitchFamily="34" charset="0"/>
              <a:buChar char="•"/>
            </a:pPr>
            <a:r>
              <a:rPr lang="en-US" dirty="0">
                <a:latin typeface="Times New Roman" pitchFamily="18" charset="0"/>
                <a:cs typeface="Times New Roman" pitchFamily="18" charset="0"/>
              </a:rPr>
              <a:t>Sales fluctuate</a:t>
            </a:r>
          </a:p>
          <a:p>
            <a:pPr marL="342900" indent="-342900" algn="just">
              <a:buFont typeface="Arial" pitchFamily="34" charset="0"/>
              <a:buChar char="•"/>
            </a:pPr>
            <a:r>
              <a:rPr lang="en-GB" dirty="0">
                <a:latin typeface="Times New Roman" pitchFamily="18" charset="0"/>
                <a:cs typeface="Times New Roman" pitchFamily="18" charset="0"/>
              </a:rPr>
              <a:t>How often, on average, receivables revolve </a:t>
            </a:r>
            <a:endParaRPr lang="en-US" dirty="0">
              <a:latin typeface="Times New Roman" pitchFamily="18" charset="0"/>
              <a:cs typeface="Times New Roman" pitchFamily="18" charset="0"/>
            </a:endParaRPr>
          </a:p>
        </p:txBody>
      </p:sp>
      <p:sp>
        <p:nvSpPr>
          <p:cNvPr id="8" name="TextBox 7"/>
          <p:cNvSpPr txBox="1"/>
          <p:nvPr/>
        </p:nvSpPr>
        <p:spPr>
          <a:xfrm>
            <a:off x="6038850" y="3714750"/>
            <a:ext cx="2819400" cy="1754326"/>
          </a:xfrm>
          <a:prstGeom prst="rect">
            <a:avLst/>
          </a:prstGeom>
          <a:noFill/>
        </p:spPr>
        <p:txBody>
          <a:bodyPr wrap="square" rtlCol="0">
            <a:spAutoFit/>
          </a:bodyPr>
          <a:lstStyle/>
          <a:p>
            <a:pPr marL="342900" indent="-342900" algn="just">
              <a:buFont typeface="Arial" pitchFamily="34" charset="0"/>
              <a:buChar char="•"/>
            </a:pPr>
            <a:r>
              <a:rPr lang="en-US" dirty="0">
                <a:latin typeface="Times New Roman" pitchFamily="18" charset="0"/>
                <a:cs typeface="Times New Roman" pitchFamily="18" charset="0"/>
              </a:rPr>
              <a:t>The terms of trade </a:t>
            </a:r>
          </a:p>
          <a:p>
            <a:pPr marL="342900" indent="-342900" algn="just">
              <a:buFont typeface="Arial" pitchFamily="34" charset="0"/>
              <a:buChar char="•"/>
            </a:pPr>
            <a:r>
              <a:rPr lang="en-GB" dirty="0">
                <a:latin typeface="Times New Roman" pitchFamily="18" charset="0"/>
                <a:cs typeface="Times New Roman" pitchFamily="18" charset="0"/>
              </a:rPr>
              <a:t>The number of days it takes, on average, to collect accounts receivable</a:t>
            </a:r>
            <a:r>
              <a:rPr lang="en-US" dirty="0">
                <a:latin typeface="Times New Roman" pitchFamily="18" charset="0"/>
                <a:cs typeface="Times New Roman" pitchFamily="18" charset="0"/>
              </a:rPr>
              <a:t>- </a:t>
            </a:r>
            <a:r>
              <a:rPr lang="en-GB" dirty="0">
                <a:latin typeface="Times New Roman" pitchFamily="18" charset="0"/>
                <a:cs typeface="Times New Roman" pitchFamily="18" charset="0"/>
              </a:rPr>
              <a:t>based on the year-end balance.</a:t>
            </a:r>
          </a:p>
        </p:txBody>
      </p:sp>
    </p:spTree>
    <p:extLst>
      <p:ext uri="{BB962C8B-B14F-4D97-AF65-F5344CB8AC3E}">
        <p14:creationId xmlns:p14="http://schemas.microsoft.com/office/powerpoint/2010/main" val="30830030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wipe(down)">
                                      <p:cBhvr>
                                        <p:cTn id="11" dur="500"/>
                                        <p:tgtEl>
                                          <p:spTgt spid="40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03">
                                            <p:txEl>
                                              <p:pRg st="7" end="7"/>
                                            </p:txEl>
                                          </p:spTgt>
                                        </p:tgtEl>
                                        <p:attrNameLst>
                                          <p:attrName>style.visibility</p:attrName>
                                        </p:attrNameLst>
                                      </p:cBhvr>
                                      <p:to>
                                        <p:strVal val="visible"/>
                                      </p:to>
                                    </p:set>
                                    <p:animEffect transition="in" filter="wipe(down)">
                                      <p:cBhvr>
                                        <p:cTn id="23" dur="500"/>
                                        <p:tgtEl>
                                          <p:spTgt spid="410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wipe(down)">
                                      <p:cBhvr>
                                        <p:cTn id="28"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600200"/>
            <a:ext cx="8153400" cy="4525963"/>
          </a:xfrm>
        </p:spPr>
        <p:txBody>
          <a:bodyPr>
            <a:normAutofit lnSpcReduction="10000"/>
          </a:bodyPr>
          <a:lstStyle/>
          <a:p>
            <a:pPr marL="0" indent="0" algn="just">
              <a:buNone/>
            </a:pPr>
            <a:r>
              <a:rPr lang="en-GB" b="1" dirty="0">
                <a:latin typeface="Times New Roman" pitchFamily="18" charset="0"/>
                <a:cs typeface="Times New Roman" pitchFamily="18" charset="0"/>
              </a:rPr>
              <a:t>Accounts receivable liquidity Measures </a:t>
            </a:r>
            <a:r>
              <a:rPr lang="en-GB" dirty="0">
                <a:latin typeface="Times New Roman" pitchFamily="18" charset="0"/>
                <a:cs typeface="Times New Roman" pitchFamily="18" charset="0"/>
              </a:rPr>
              <a:t>are usefully compared with industry averages or with the credit terms given by the company</a:t>
            </a:r>
          </a:p>
          <a:p>
            <a:pPr marL="0" indent="0" algn="just">
              <a:buNone/>
            </a:pPr>
            <a:r>
              <a:rPr lang="en-US" i="1" dirty="0">
                <a:latin typeface="Times New Roman" pitchFamily="18" charset="0"/>
                <a:cs typeface="Times New Roman" pitchFamily="18" charset="0"/>
              </a:rPr>
              <a:t>If usual credit terms of sales are 40 days, then what does a computed </a:t>
            </a:r>
            <a:r>
              <a:rPr lang="en-GB" i="1" dirty="0">
                <a:latin typeface="Times New Roman" pitchFamily="18" charset="0"/>
                <a:cs typeface="Times New Roman" pitchFamily="18" charset="0"/>
              </a:rPr>
              <a:t>average collection period of 75 days reflect</a:t>
            </a:r>
            <a:r>
              <a:rPr lang="en-GB" dirty="0">
                <a:latin typeface="Times New Roman" pitchFamily="18" charset="0"/>
                <a:cs typeface="Times New Roman" pitchFamily="18" charset="0"/>
              </a:rPr>
              <a:t>?</a:t>
            </a:r>
          </a:p>
          <a:p>
            <a:pPr marL="171450" indent="-171450">
              <a:spcBef>
                <a:spcPts val="0"/>
              </a:spcBef>
              <a:buFontTx/>
              <a:buChar char="-"/>
              <a:defRPr/>
            </a:pPr>
            <a:r>
              <a:rPr lang="en-GB" dirty="0">
                <a:latin typeface="Times New Roman" pitchFamily="18" charset="0"/>
                <a:cs typeface="Times New Roman" pitchFamily="18" charset="0"/>
              </a:rPr>
              <a:t>Poor collection efforts</a:t>
            </a:r>
          </a:p>
          <a:p>
            <a:pPr marL="171450" indent="-171450">
              <a:spcBef>
                <a:spcPts val="0"/>
              </a:spcBef>
              <a:buFontTx/>
              <a:buChar char="-"/>
              <a:defRPr/>
            </a:pPr>
            <a:r>
              <a:rPr lang="en-GB" dirty="0">
                <a:latin typeface="Times New Roman" pitchFamily="18" charset="0"/>
                <a:cs typeface="Times New Roman" pitchFamily="18" charset="0"/>
              </a:rPr>
              <a:t>Delays in customer payments</a:t>
            </a:r>
          </a:p>
          <a:p>
            <a:pPr marL="171450" indent="-171450">
              <a:spcBef>
                <a:spcPts val="0"/>
              </a:spcBef>
              <a:buFontTx/>
              <a:buChar char="-"/>
              <a:defRPr/>
            </a:pPr>
            <a:r>
              <a:rPr lang="en-GB" dirty="0">
                <a:latin typeface="Times New Roman" pitchFamily="18" charset="0"/>
                <a:cs typeface="Times New Roman" pitchFamily="18" charset="0"/>
              </a:rPr>
              <a:t>Customers in financial distress.</a:t>
            </a:r>
          </a:p>
          <a:p>
            <a:pPr marL="0" indent="0" algn="just">
              <a:buNone/>
            </a:pPr>
            <a:endParaRPr lang="en-US" dirty="0">
              <a:latin typeface="Times New Roman" pitchFamily="18" charset="0"/>
              <a:cs typeface="Times New Roman" pitchFamily="18" charset="0"/>
            </a:endParaRPr>
          </a:p>
        </p:txBody>
      </p:sp>
      <p:sp>
        <p:nvSpPr>
          <p:cNvPr id="6" name="Rectangle 2"/>
          <p:cNvSpPr>
            <a:spLocks noGrp="1" noChangeArrowheads="1"/>
          </p:cNvSpPr>
          <p:nvPr>
            <p:ph type="title"/>
          </p:nvPr>
        </p:nvSpPr>
        <p:spPr/>
        <p:txBody>
          <a:bodyPr>
            <a:normAutofit/>
          </a:bodyPr>
          <a:lstStyle/>
          <a:p>
            <a:pPr eaLnBrk="1" hangingPunct="1"/>
            <a:r>
              <a:rPr lang="en-GB" altLang="en-US" sz="3600" b="1" dirty="0">
                <a:latin typeface="Times New Roman" pitchFamily="18" charset="0"/>
                <a:cs typeface="Times New Roman" pitchFamily="18" charset="0"/>
              </a:rPr>
              <a:t>Accounts Receivable Liquidity Measures</a:t>
            </a:r>
            <a:endParaRPr lang="en-GB"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401968718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457200" y="-226629"/>
            <a:ext cx="8229600" cy="1143000"/>
          </a:xfrm>
        </p:spPr>
        <p:txBody>
          <a:bodyPr>
            <a:normAutofit/>
          </a:bodyPr>
          <a:lstStyle/>
          <a:p>
            <a:r>
              <a:rPr lang="en-GB" altLang="en-US" sz="3600" b="1" dirty="0">
                <a:latin typeface="Times New Roman" pitchFamily="18" charset="0"/>
                <a:cs typeface="Times New Roman" pitchFamily="18" charset="0"/>
              </a:rPr>
              <a:t>Inventory Liquidity Measures</a:t>
            </a:r>
          </a:p>
        </p:txBody>
      </p:sp>
      <p:sp>
        <p:nvSpPr>
          <p:cNvPr id="6151" name="Rectangle 3"/>
          <p:cNvSpPr>
            <a:spLocks noGrp="1" noChangeArrowheads="1"/>
          </p:cNvSpPr>
          <p:nvPr>
            <p:ph type="body" sz="half" idx="1"/>
          </p:nvPr>
        </p:nvSpPr>
        <p:spPr>
          <a:xfrm>
            <a:off x="0" y="685800"/>
            <a:ext cx="8991600" cy="5524500"/>
          </a:xfrm>
          <a:noFill/>
          <a:ln w="38100" cmpd="dbl">
            <a:noFill/>
            <a:miter lim="800000"/>
            <a:headEnd/>
            <a:tailEnd/>
          </a:ln>
        </p:spPr>
        <p:txBody>
          <a:bodyPr>
            <a:noAutofit/>
          </a:bodyPr>
          <a:lstStyle/>
          <a:p>
            <a:pPr eaLnBrk="1" hangingPunct="1"/>
            <a:r>
              <a:rPr lang="en-GB" sz="2800" b="1" dirty="0">
                <a:latin typeface="Times New Roman" pitchFamily="18" charset="0"/>
                <a:cs typeface="Times New Roman" pitchFamily="18" charset="0"/>
              </a:rPr>
              <a:t>Inventory turnover ratio:</a:t>
            </a:r>
          </a:p>
          <a:p>
            <a:pPr lvl="1" eaLnBrk="1" hangingPunct="1"/>
            <a:endParaRPr lang="en-GB" sz="1600" b="1" dirty="0">
              <a:latin typeface="Times New Roman" pitchFamily="18" charset="0"/>
              <a:cs typeface="Times New Roman" pitchFamily="18" charset="0"/>
            </a:endParaRPr>
          </a:p>
          <a:p>
            <a:pPr lvl="1" eaLnBrk="1" hangingPunct="1"/>
            <a:endParaRPr lang="en-GB" sz="900" b="1" dirty="0">
              <a:latin typeface="Times New Roman" pitchFamily="18" charset="0"/>
              <a:cs typeface="Times New Roman" pitchFamily="18" charset="0"/>
            </a:endParaRPr>
          </a:p>
          <a:p>
            <a:pPr lvl="1" eaLnBrk="1" hangingPunct="1"/>
            <a:endParaRPr lang="en-GB" sz="900" b="1" dirty="0">
              <a:latin typeface="Times New Roman" pitchFamily="18" charset="0"/>
              <a:cs typeface="Times New Roman" pitchFamily="18" charset="0"/>
            </a:endParaRPr>
          </a:p>
          <a:p>
            <a:pPr lvl="1" eaLnBrk="1" hangingPunct="1"/>
            <a:endParaRPr lang="en-GB" sz="9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pPr eaLnBrk="1" hangingPunct="1"/>
            <a:r>
              <a:rPr lang="en-GB" sz="2800" b="1" dirty="0">
                <a:latin typeface="Times New Roman" pitchFamily="18" charset="0"/>
                <a:cs typeface="Times New Roman" pitchFamily="18" charset="0"/>
              </a:rPr>
              <a:t>Days’ Sales in Inventory:</a:t>
            </a:r>
          </a:p>
          <a:p>
            <a:pPr eaLnBrk="1" hangingPunct="1"/>
            <a:endParaRPr lang="en-GB" sz="2800" b="1" dirty="0">
              <a:latin typeface="Times New Roman" pitchFamily="18" charset="0"/>
              <a:cs typeface="Times New Roman" pitchFamily="18" charset="0"/>
            </a:endParaRPr>
          </a:p>
          <a:p>
            <a:pPr lvl="1" eaLnBrk="1" hangingPunct="1"/>
            <a:endParaRPr lang="en-GB" sz="6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pPr eaLnBrk="1" hangingPunct="1"/>
            <a:r>
              <a:rPr lang="en-GB" sz="2800" b="1" dirty="0">
                <a:latin typeface="Times New Roman" pitchFamily="18" charset="0"/>
                <a:cs typeface="Times New Roman" pitchFamily="18" charset="0"/>
              </a:rPr>
              <a:t>Days to sell inventory:</a:t>
            </a:r>
          </a:p>
          <a:p>
            <a:pPr eaLnBrk="1" hangingPunct="1"/>
            <a:endParaRPr lang="en-GB" sz="28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r>
              <a:rPr lang="en-GB" sz="2800" b="1" dirty="0">
                <a:latin typeface="Times New Roman" pitchFamily="18" charset="0"/>
                <a:cs typeface="Times New Roman" pitchFamily="18" charset="0"/>
              </a:rPr>
              <a:t>Conversion period (operating cycle): </a:t>
            </a:r>
          </a:p>
          <a:p>
            <a:pPr marL="0" indent="0">
              <a:buNone/>
            </a:pPr>
            <a:r>
              <a:rPr lang="en-GB" sz="2800" dirty="0">
                <a:latin typeface="Times New Roman" pitchFamily="18" charset="0"/>
                <a:cs typeface="Times New Roman" pitchFamily="18" charset="0"/>
              </a:rPr>
              <a:t>Receivables collection period + days to sell inventory</a:t>
            </a:r>
          </a:p>
        </p:txBody>
      </p:sp>
      <p:graphicFrame>
        <p:nvGraphicFramePr>
          <p:cNvPr id="6146" name="Object 8"/>
          <p:cNvGraphicFramePr>
            <a:graphicFrameLocks noChangeAspect="1"/>
          </p:cNvGraphicFramePr>
          <p:nvPr>
            <p:extLst>
              <p:ext uri="{D42A27DB-BD31-4B8C-83A1-F6EECF244321}">
                <p14:modId xmlns:p14="http://schemas.microsoft.com/office/powerpoint/2010/main" val="2221875418"/>
              </p:ext>
            </p:extLst>
          </p:nvPr>
        </p:nvGraphicFramePr>
        <p:xfrm>
          <a:off x="1447800" y="1367293"/>
          <a:ext cx="3276600" cy="858838"/>
        </p:xfrm>
        <a:graphic>
          <a:graphicData uri="http://schemas.openxmlformats.org/presentationml/2006/ole">
            <mc:AlternateContent xmlns:mc="http://schemas.openxmlformats.org/markup-compatibility/2006">
              <mc:Choice xmlns:v="urn:schemas-microsoft-com:vml" Requires="v">
                <p:oleObj name="Bitmap Image" r:id="rId3" imgW="1561905" imgH="409632" progId="Paint.Picture">
                  <p:embed/>
                </p:oleObj>
              </mc:Choice>
              <mc:Fallback>
                <p:oleObj name="Bitmap Image" r:id="rId3" imgW="1561905" imgH="40963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67293"/>
                        <a:ext cx="3276600" cy="858838"/>
                      </a:xfrm>
                      <a:prstGeom prst="rect">
                        <a:avLst/>
                      </a:prstGeom>
                      <a:noFill/>
                      <a:ln w="12700">
                        <a:solidFill>
                          <a:srgbClr val="3A619A"/>
                        </a:solidFill>
                        <a:miter lim="800000"/>
                        <a:headEnd/>
                        <a:tailEnd/>
                      </a:ln>
                      <a:effectLst/>
                    </p:spPr>
                  </p:pic>
                </p:oleObj>
              </mc:Fallback>
            </mc:AlternateContent>
          </a:graphicData>
        </a:graphic>
      </p:graphicFrame>
      <p:graphicFrame>
        <p:nvGraphicFramePr>
          <p:cNvPr id="6147" name="Object 10"/>
          <p:cNvGraphicFramePr>
            <a:graphicFrameLocks noChangeAspect="1"/>
          </p:cNvGraphicFramePr>
          <p:nvPr>
            <p:extLst>
              <p:ext uri="{D42A27DB-BD31-4B8C-83A1-F6EECF244321}">
                <p14:modId xmlns:p14="http://schemas.microsoft.com/office/powerpoint/2010/main" val="1086942133"/>
              </p:ext>
            </p:extLst>
          </p:nvPr>
        </p:nvGraphicFramePr>
        <p:xfrm>
          <a:off x="228600" y="3054904"/>
          <a:ext cx="5029200" cy="1066800"/>
        </p:xfrm>
        <a:graphic>
          <a:graphicData uri="http://schemas.openxmlformats.org/presentationml/2006/ole">
            <mc:AlternateContent xmlns:mc="http://schemas.openxmlformats.org/markup-compatibility/2006">
              <mc:Choice xmlns:v="urn:schemas-microsoft-com:vml" Requires="v">
                <p:oleObj name="Bitmap Image" r:id="rId5" imgW="2561905" imgH="514422" progId="Paint.Picture">
                  <p:embed/>
                </p:oleObj>
              </mc:Choice>
              <mc:Fallback>
                <p:oleObj name="Bitmap Image" r:id="rId5" imgW="2561905" imgH="51442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054904"/>
                        <a:ext cx="5029200" cy="1066800"/>
                      </a:xfrm>
                      <a:prstGeom prst="rect">
                        <a:avLst/>
                      </a:prstGeom>
                      <a:noFill/>
                      <a:ln w="12700">
                        <a:solidFill>
                          <a:srgbClr val="3A619A"/>
                        </a:solidFill>
                        <a:miter lim="800000"/>
                        <a:headEnd/>
                        <a:tailEnd/>
                      </a:ln>
                      <a:effectLst/>
                    </p:spPr>
                  </p:pic>
                </p:oleObj>
              </mc:Fallback>
            </mc:AlternateContent>
          </a:graphicData>
        </a:graphic>
      </p:graphicFrame>
      <p:pic>
        <p:nvPicPr>
          <p:cNvPr id="6155"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6850" y="4677663"/>
            <a:ext cx="3009900" cy="947561"/>
          </a:xfrm>
          <a:prstGeom prst="rect">
            <a:avLst/>
          </a:prstGeom>
          <a:noFill/>
          <a:ln w="12700">
            <a:solidFill>
              <a:srgbClr val="3A619A"/>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86400" y="857250"/>
            <a:ext cx="3505200" cy="2031325"/>
          </a:xfrm>
          <a:prstGeom prst="rect">
            <a:avLst/>
          </a:prstGeom>
          <a:noFill/>
        </p:spPr>
        <p:txBody>
          <a:bodyPr wrap="square" rtlCol="0">
            <a:spAutoFit/>
          </a:bodyPr>
          <a:lstStyle/>
          <a:p>
            <a:pPr marL="342900" indent="-342900" algn="just">
              <a:buFont typeface="Arial" pitchFamily="34" charset="0"/>
              <a:buChar char="•"/>
            </a:pPr>
            <a:r>
              <a:rPr lang="en-GB" dirty="0">
                <a:latin typeface="Times New Roman" pitchFamily="18" charset="0"/>
                <a:cs typeface="Times New Roman" pitchFamily="18" charset="0"/>
              </a:rPr>
              <a:t>The average speed at which inventories move through and out of a company</a:t>
            </a:r>
          </a:p>
          <a:p>
            <a:pPr marL="342900" indent="-342900" algn="just">
              <a:buFont typeface="Arial" pitchFamily="34" charset="0"/>
              <a:buChar char="•"/>
            </a:pPr>
            <a:r>
              <a:rPr lang="en-GB" dirty="0">
                <a:latin typeface="Times New Roman" pitchFamily="18" charset="0"/>
                <a:cs typeface="Times New Roman" pitchFamily="18" charset="0"/>
              </a:rPr>
              <a:t>Cost of goods sold in place of sales</a:t>
            </a:r>
          </a:p>
          <a:p>
            <a:pPr marL="342900" indent="-342900" algn="just">
              <a:buFont typeface="Arial" pitchFamily="34" charset="0"/>
              <a:buChar char="•"/>
            </a:pPr>
            <a:r>
              <a:rPr lang="en-GB" dirty="0">
                <a:latin typeface="Times New Roman" pitchFamily="18" charset="0"/>
                <a:cs typeface="Times New Roman" pitchFamily="18" charset="0"/>
              </a:rPr>
              <a:t>Average inventory – quarterly, monthly</a:t>
            </a:r>
            <a:endParaRPr lang="en-US" dirty="0">
              <a:latin typeface="Times New Roman" pitchFamily="18" charset="0"/>
              <a:cs typeface="Times New Roman" pitchFamily="18" charset="0"/>
            </a:endParaRPr>
          </a:p>
        </p:txBody>
      </p:sp>
      <p:sp>
        <p:nvSpPr>
          <p:cNvPr id="8" name="TextBox 7"/>
          <p:cNvSpPr txBox="1"/>
          <p:nvPr/>
        </p:nvSpPr>
        <p:spPr>
          <a:xfrm>
            <a:off x="5486400" y="2988824"/>
            <a:ext cx="3505200" cy="923330"/>
          </a:xfrm>
          <a:prstGeom prst="rect">
            <a:avLst/>
          </a:prstGeom>
          <a:noFill/>
        </p:spPr>
        <p:txBody>
          <a:bodyPr wrap="square" rtlCol="0">
            <a:spAutoFit/>
          </a:bodyPr>
          <a:lstStyle/>
          <a:p>
            <a:pPr marL="342900" indent="-342900" algn="just">
              <a:buFont typeface="Arial" pitchFamily="34" charset="0"/>
              <a:buChar char="•"/>
            </a:pPr>
            <a:r>
              <a:rPr lang="en-GB" dirty="0">
                <a:latin typeface="Times New Roman" pitchFamily="18" charset="0"/>
                <a:cs typeface="Times New Roman" pitchFamily="18" charset="0"/>
              </a:rPr>
              <a:t>The number of days required to sell ending inventory assuming a given rate of sales</a:t>
            </a:r>
            <a:endParaRPr lang="en-US" dirty="0">
              <a:latin typeface="Times New Roman" pitchFamily="18" charset="0"/>
              <a:cs typeface="Times New Roman" pitchFamily="18" charset="0"/>
            </a:endParaRPr>
          </a:p>
        </p:txBody>
      </p:sp>
      <p:sp>
        <p:nvSpPr>
          <p:cNvPr id="9" name="TextBox 8"/>
          <p:cNvSpPr txBox="1"/>
          <p:nvPr/>
        </p:nvSpPr>
        <p:spPr>
          <a:xfrm>
            <a:off x="5448300" y="4670224"/>
            <a:ext cx="3505200" cy="923330"/>
          </a:xfrm>
          <a:prstGeom prst="rect">
            <a:avLst/>
          </a:prstGeom>
          <a:noFill/>
        </p:spPr>
        <p:txBody>
          <a:bodyPr wrap="square" rtlCol="0">
            <a:spAutoFit/>
          </a:bodyPr>
          <a:lstStyle/>
          <a:p>
            <a:pPr marL="342900" indent="-342900" algn="just">
              <a:buFont typeface="Arial" pitchFamily="34" charset="0"/>
              <a:buChar char="•"/>
            </a:pPr>
            <a:r>
              <a:rPr lang="en-GB" dirty="0">
                <a:latin typeface="Times New Roman" pitchFamily="18" charset="0"/>
                <a:cs typeface="Times New Roman" pitchFamily="18" charset="0"/>
              </a:rPr>
              <a:t>The number of days required to sell average inventory for the period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563694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half" idx="1"/>
          </p:nvPr>
        </p:nvSpPr>
        <p:spPr>
          <a:xfrm>
            <a:off x="457200" y="1143000"/>
            <a:ext cx="8077200" cy="4983163"/>
          </a:xfrm>
          <a:solidFill>
            <a:schemeClr val="bg1"/>
          </a:solidFill>
          <a:ln w="38100" cmpd="dbl">
            <a:solidFill>
              <a:schemeClr val="bg1"/>
            </a:solidFill>
            <a:miter lim="800000"/>
            <a:headEnd/>
            <a:tailEnd/>
          </a:ln>
        </p:spPr>
        <p:txBody>
          <a:bodyPr/>
          <a:lstStyle/>
          <a:p>
            <a:pPr eaLnBrk="1" hangingPunct="1"/>
            <a:endParaRPr lang="en-GB" sz="2400" dirty="0">
              <a:latin typeface="Times New Roman" pitchFamily="18" charset="0"/>
              <a:cs typeface="Times New Roman" pitchFamily="18" charset="0"/>
            </a:endParaRPr>
          </a:p>
          <a:p>
            <a:pPr marL="0" indent="0" algn="just" eaLnBrk="1" hangingPunct="1">
              <a:buNone/>
            </a:pPr>
            <a:r>
              <a:rPr lang="en-GB" sz="3600" dirty="0">
                <a:latin typeface="Times New Roman" pitchFamily="18" charset="0"/>
                <a:cs typeface="Times New Roman" pitchFamily="18" charset="0"/>
              </a:rPr>
              <a:t>Current liabilities are important in computing working capital and current ratio: </a:t>
            </a:r>
          </a:p>
          <a:p>
            <a:pPr lvl="1" algn="just" eaLnBrk="1" hangingPunct="1"/>
            <a:r>
              <a:rPr lang="en-GB" sz="3200" dirty="0">
                <a:latin typeface="Times New Roman" pitchFamily="18" charset="0"/>
                <a:cs typeface="Times New Roman" pitchFamily="18" charset="0"/>
              </a:rPr>
              <a:t>Used in determining whether sufficient margin of safety exists.</a:t>
            </a:r>
          </a:p>
          <a:p>
            <a:pPr lvl="1" algn="just" eaLnBrk="1" hangingPunct="1"/>
            <a:r>
              <a:rPr lang="en-GB" sz="3200" dirty="0">
                <a:latin typeface="Times New Roman" pitchFamily="18" charset="0"/>
                <a:cs typeface="Times New Roman" pitchFamily="18" charset="0"/>
              </a:rPr>
              <a:t>Deducted from current assets in arriving at working capital.</a:t>
            </a:r>
          </a:p>
          <a:p>
            <a:pPr marL="457200" lvl="1" indent="0" eaLnBrk="1" hangingPunct="1">
              <a:buNone/>
            </a:pPr>
            <a:endParaRPr lang="en-GB"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GB" altLang="en-US" b="1" dirty="0">
                <a:latin typeface="Times New Roman" pitchFamily="18" charset="0"/>
                <a:cs typeface="Times New Roman" pitchFamily="18" charset="0"/>
              </a:rPr>
              <a:t>Liquidity of Current Liabilities</a:t>
            </a:r>
            <a:br>
              <a:rPr lang="en-GB" alt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52534105"/>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type="body" sz="half" idx="1"/>
          </p:nvPr>
        </p:nvSpPr>
        <p:spPr>
          <a:xfrm>
            <a:off x="381000" y="914400"/>
            <a:ext cx="8153400" cy="4830763"/>
          </a:xfrm>
          <a:solidFill>
            <a:schemeClr val="bg1"/>
          </a:solidFill>
          <a:ln w="38100" cmpd="dbl">
            <a:noFill/>
            <a:miter lim="800000"/>
            <a:headEnd/>
            <a:tailEnd/>
          </a:ln>
        </p:spPr>
        <p:txBody>
          <a:bodyPr/>
          <a:lstStyle/>
          <a:p>
            <a:r>
              <a:rPr lang="en-GB" sz="2800" b="1" dirty="0">
                <a:latin typeface="Times New Roman" pitchFamily="18" charset="0"/>
                <a:cs typeface="Times New Roman" pitchFamily="18" charset="0"/>
              </a:rPr>
              <a:t>Accounts Payable Turnover</a:t>
            </a:r>
          </a:p>
          <a:p>
            <a:pPr eaLnBrk="1" hangingPunct="1"/>
            <a:endParaRPr lang="en-GB" sz="28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pPr eaLnBrk="1" hangingPunct="1"/>
            <a:endParaRPr lang="en-GB" sz="2800" b="1" dirty="0">
              <a:latin typeface="Times New Roman" pitchFamily="18" charset="0"/>
              <a:cs typeface="Times New Roman" pitchFamily="18" charset="0"/>
            </a:endParaRPr>
          </a:p>
          <a:p>
            <a:pPr eaLnBrk="1" hangingPunct="1"/>
            <a:r>
              <a:rPr lang="en-GB" sz="2800" b="1" dirty="0">
                <a:latin typeface="Times New Roman" pitchFamily="18" charset="0"/>
                <a:cs typeface="Times New Roman" pitchFamily="18" charset="0"/>
              </a:rPr>
              <a:t>Days’ Purchases in Accounts Payable </a:t>
            </a:r>
          </a:p>
          <a:p>
            <a:pPr marL="0" indent="0">
              <a:buNone/>
            </a:pPr>
            <a:r>
              <a:rPr lang="en-GB" sz="2800" b="1" dirty="0">
                <a:latin typeface="Times New Roman" pitchFamily="18" charset="0"/>
                <a:cs typeface="Times New Roman" pitchFamily="18" charset="0"/>
              </a:rPr>
              <a:t>(The average payable days of outstanding )</a:t>
            </a:r>
          </a:p>
          <a:p>
            <a:pPr lvl="1" eaLnBrk="1" hangingPunct="1"/>
            <a:endParaRPr lang="en-GB" sz="2400" dirty="0">
              <a:latin typeface="Times New Roman" pitchFamily="18" charset="0"/>
              <a:cs typeface="Times New Roman" pitchFamily="18" charset="0"/>
            </a:endParaRPr>
          </a:p>
          <a:p>
            <a:pPr lvl="1" eaLnBrk="1" hangingPunct="1"/>
            <a:endParaRPr lang="en-GB" sz="800" dirty="0">
              <a:latin typeface="Times New Roman" pitchFamily="18" charset="0"/>
              <a:cs typeface="Times New Roman" pitchFamily="18" charset="0"/>
            </a:endParaRPr>
          </a:p>
          <a:p>
            <a:pPr eaLnBrk="1" hangingPunct="1"/>
            <a:endParaRPr lang="en-GB" sz="2800" dirty="0">
              <a:latin typeface="Times New Roman" pitchFamily="18" charset="0"/>
              <a:cs typeface="Times New Roman" pitchFamily="18" charset="0"/>
            </a:endParaRPr>
          </a:p>
          <a:p>
            <a:pPr eaLnBrk="1" hangingPunct="1"/>
            <a:endParaRPr lang="en-GB" sz="2800" dirty="0">
              <a:latin typeface="Times New Roman" pitchFamily="18" charset="0"/>
              <a:cs typeface="Times New Roman" pitchFamily="18" charset="0"/>
            </a:endParaRPr>
          </a:p>
          <a:p>
            <a:pPr eaLnBrk="1" hangingPunct="1"/>
            <a:endParaRPr lang="en-GB" sz="2800" dirty="0">
              <a:latin typeface="Times New Roman" pitchFamily="18" charset="0"/>
              <a:cs typeface="Times New Roman" pitchFamily="18" charset="0"/>
            </a:endParaRPr>
          </a:p>
        </p:txBody>
      </p:sp>
      <p:graphicFrame>
        <p:nvGraphicFramePr>
          <p:cNvPr id="10242" name="Object 15"/>
          <p:cNvGraphicFramePr>
            <a:graphicFrameLocks noGrp="1" noChangeAspect="1"/>
          </p:cNvGraphicFramePr>
          <p:nvPr>
            <p:ph sz="quarter" idx="2"/>
            <p:extLst>
              <p:ext uri="{D42A27DB-BD31-4B8C-83A1-F6EECF244321}">
                <p14:modId xmlns:p14="http://schemas.microsoft.com/office/powerpoint/2010/main" val="4156808036"/>
              </p:ext>
            </p:extLst>
          </p:nvPr>
        </p:nvGraphicFramePr>
        <p:xfrm>
          <a:off x="762000" y="4839563"/>
          <a:ext cx="4191000" cy="1219200"/>
        </p:xfrm>
        <a:graphic>
          <a:graphicData uri="http://schemas.openxmlformats.org/presentationml/2006/ole">
            <mc:AlternateContent xmlns:mc="http://schemas.openxmlformats.org/markup-compatibility/2006">
              <mc:Choice xmlns:v="urn:schemas-microsoft-com:vml" Requires="v">
                <p:oleObj name="Bitmap Image" r:id="rId3" imgW="2029108" imgH="590476" progId="Paint.Picture">
                  <p:embed/>
                </p:oleObj>
              </mc:Choice>
              <mc:Fallback>
                <p:oleObj name="Bitmap Image" r:id="rId3" imgW="2029108" imgH="5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39563"/>
                        <a:ext cx="4191000" cy="1219200"/>
                      </a:xfrm>
                      <a:prstGeom prst="rect">
                        <a:avLst/>
                      </a:prstGeom>
                      <a:noFill/>
                      <a:ln w="12700">
                        <a:solidFill>
                          <a:srgbClr val="3A619A"/>
                        </a:solidFill>
                        <a:miter lim="800000"/>
                        <a:headEnd/>
                        <a:tailEnd/>
                      </a:ln>
                    </p:spPr>
                  </p:pic>
                </p:oleObj>
              </mc:Fallback>
            </mc:AlternateContent>
          </a:graphicData>
        </a:graphic>
      </p:graphicFrame>
      <p:graphicFrame>
        <p:nvGraphicFramePr>
          <p:cNvPr id="10243" name="Object 16"/>
          <p:cNvGraphicFramePr>
            <a:graphicFrameLocks noGrp="1" noChangeAspect="1"/>
          </p:cNvGraphicFramePr>
          <p:nvPr>
            <p:ph sz="quarter" idx="3"/>
            <p:extLst>
              <p:ext uri="{D42A27DB-BD31-4B8C-83A1-F6EECF244321}">
                <p14:modId xmlns:p14="http://schemas.microsoft.com/office/powerpoint/2010/main" val="584617585"/>
              </p:ext>
            </p:extLst>
          </p:nvPr>
        </p:nvGraphicFramePr>
        <p:xfrm>
          <a:off x="762000" y="1752600"/>
          <a:ext cx="4191000" cy="1219200"/>
        </p:xfrm>
        <a:graphic>
          <a:graphicData uri="http://schemas.openxmlformats.org/presentationml/2006/ole">
            <mc:AlternateContent xmlns:mc="http://schemas.openxmlformats.org/markup-compatibility/2006">
              <mc:Choice xmlns:v="urn:schemas-microsoft-com:vml" Requires="v">
                <p:oleObj name="Bitmap Image" r:id="rId5" imgW="2152951" imgH="514422" progId="Paint.Picture">
                  <p:embed/>
                </p:oleObj>
              </mc:Choice>
              <mc:Fallback>
                <p:oleObj name="Bitmap Image" r:id="rId5" imgW="2152951" imgH="51442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752600"/>
                        <a:ext cx="4191000" cy="1219200"/>
                      </a:xfrm>
                      <a:prstGeom prst="rect">
                        <a:avLst/>
                      </a:prstGeom>
                      <a:noFill/>
                      <a:ln w="12700">
                        <a:solidFill>
                          <a:srgbClr val="3A619A"/>
                        </a:solidFill>
                        <a:miter lim="800000"/>
                        <a:headEnd/>
                        <a:tailEnd/>
                      </a:ln>
                      <a:effectLst/>
                    </p:spPr>
                  </p:pic>
                </p:oleObj>
              </mc:Fallback>
            </mc:AlternateContent>
          </a:graphicData>
        </a:graphic>
      </p:graphicFrame>
      <p:sp>
        <p:nvSpPr>
          <p:cNvPr id="11" name="Title 1"/>
          <p:cNvSpPr>
            <a:spLocks noGrp="1"/>
          </p:cNvSpPr>
          <p:nvPr>
            <p:ph type="title"/>
          </p:nvPr>
        </p:nvSpPr>
        <p:spPr>
          <a:xfrm>
            <a:off x="457200" y="-95250"/>
            <a:ext cx="8229600" cy="1143000"/>
          </a:xfrm>
        </p:spPr>
        <p:txBody>
          <a:bodyPr>
            <a:normAutofit fontScale="90000"/>
          </a:bodyPr>
          <a:lstStyle/>
          <a:p>
            <a:r>
              <a:rPr lang="en-GB" altLang="en-US" b="1" dirty="0">
                <a:latin typeface="Times New Roman" pitchFamily="18" charset="0"/>
                <a:cs typeface="Times New Roman" pitchFamily="18" charset="0"/>
              </a:rPr>
              <a:t>Days’ Purchases in Accounts Payable</a:t>
            </a:r>
          </a:p>
        </p:txBody>
      </p:sp>
      <p:sp>
        <p:nvSpPr>
          <p:cNvPr id="6" name="TextBox 5"/>
          <p:cNvSpPr txBox="1"/>
          <p:nvPr/>
        </p:nvSpPr>
        <p:spPr>
          <a:xfrm>
            <a:off x="5257800" y="4648200"/>
            <a:ext cx="3505200" cy="1754326"/>
          </a:xfrm>
          <a:prstGeom prst="rect">
            <a:avLst/>
          </a:prstGeom>
          <a:noFill/>
        </p:spPr>
        <p:txBody>
          <a:bodyPr wrap="square" rtlCol="0">
            <a:spAutoFit/>
          </a:bodyPr>
          <a:lstStyle/>
          <a:p>
            <a:pPr marL="342900" indent="-342900" algn="just">
              <a:buFont typeface="Arial" pitchFamily="34" charset="0"/>
              <a:buChar char="•"/>
            </a:pPr>
            <a:r>
              <a:rPr lang="en-GB" dirty="0">
                <a:latin typeface="Times New Roman" pitchFamily="18" charset="0"/>
                <a:cs typeface="Times New Roman" pitchFamily="18" charset="0"/>
              </a:rPr>
              <a:t>The average time based on the year-end balance in accounts payable that the company takes in paying its obligations to suppliers</a:t>
            </a:r>
          </a:p>
          <a:p>
            <a:pPr marL="342900" indent="-342900" algn="just">
              <a:buFont typeface="Arial" pitchFamily="34" charset="0"/>
              <a:buChar char="•"/>
            </a:pPr>
            <a:r>
              <a:rPr lang="en-GB" dirty="0">
                <a:latin typeface="Times New Roman" pitchFamily="18" charset="0"/>
                <a:cs typeface="Times New Roman" pitchFamily="18" charset="0"/>
              </a:rPr>
              <a:t>The longer, the greater</a:t>
            </a:r>
            <a:endParaRPr lang="en-US" dirty="0">
              <a:latin typeface="Times New Roman" pitchFamily="18" charset="0"/>
              <a:cs typeface="Times New Roman" pitchFamily="18" charset="0"/>
            </a:endParaRPr>
          </a:p>
        </p:txBody>
      </p:sp>
      <p:sp>
        <p:nvSpPr>
          <p:cNvPr id="7" name="TextBox 6"/>
          <p:cNvSpPr txBox="1"/>
          <p:nvPr/>
        </p:nvSpPr>
        <p:spPr>
          <a:xfrm>
            <a:off x="5410200" y="1695450"/>
            <a:ext cx="3505200" cy="1200329"/>
          </a:xfrm>
          <a:prstGeom prst="rect">
            <a:avLst/>
          </a:prstGeom>
          <a:noFill/>
        </p:spPr>
        <p:txBody>
          <a:bodyPr wrap="square" rtlCol="0">
            <a:spAutoFit/>
          </a:bodyPr>
          <a:lstStyle/>
          <a:p>
            <a:pPr marL="342900" indent="-342900" algn="just">
              <a:buFont typeface="Arial" pitchFamily="34" charset="0"/>
              <a:buChar char="•"/>
            </a:pPr>
            <a:r>
              <a:rPr lang="en-GB" dirty="0">
                <a:latin typeface="Times New Roman" pitchFamily="18" charset="0"/>
                <a:cs typeface="Times New Roman" pitchFamily="18" charset="0"/>
              </a:rPr>
              <a:t>The speed at which a company pays for purchases on account</a:t>
            </a:r>
          </a:p>
          <a:p>
            <a:pPr marL="342900" indent="-342900" algn="just">
              <a:buFont typeface="Arial" pitchFamily="34" charset="0"/>
              <a:buChar char="•"/>
            </a:pPr>
            <a:r>
              <a:rPr lang="en-GB" dirty="0">
                <a:latin typeface="Times New Roman" pitchFamily="18" charset="0"/>
                <a:cs typeface="Times New Roman" pitchFamily="18" charset="0"/>
              </a:rPr>
              <a:t>Purchases can be substituted for cost of goods sold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699120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16"/>
          <p:cNvGraphicFramePr>
            <a:graphicFrameLocks noGrp="1" noChangeAspect="1"/>
          </p:cNvGraphicFramePr>
          <p:nvPr>
            <p:ph sz="quarter" idx="2"/>
            <p:extLst>
              <p:ext uri="{D42A27DB-BD31-4B8C-83A1-F6EECF244321}">
                <p14:modId xmlns:p14="http://schemas.microsoft.com/office/powerpoint/2010/main" val="322407548"/>
              </p:ext>
            </p:extLst>
          </p:nvPr>
        </p:nvGraphicFramePr>
        <p:xfrm>
          <a:off x="228600" y="990600"/>
          <a:ext cx="8686800" cy="5562600"/>
        </p:xfrm>
        <a:graphic>
          <a:graphicData uri="http://schemas.openxmlformats.org/presentationml/2006/ole">
            <mc:AlternateContent xmlns:mc="http://schemas.openxmlformats.org/markup-compatibility/2006">
              <mc:Choice xmlns:v="urn:schemas-microsoft-com:vml" Requires="v">
                <p:oleObj name="Worksheet" r:id="rId3" imgW="3952871" imgH="3266882" progId="Excel.Sheet.8">
                  <p:embed/>
                </p:oleObj>
              </mc:Choice>
              <mc:Fallback>
                <p:oleObj name="Worksheet" r:id="rId3" imgW="3952871" imgH="3266882" progId="Excel.Sheet.8">
                  <p:embed/>
                  <p:pic>
                    <p:nvPicPr>
                      <p:cNvPr id="0" name=""/>
                      <p:cNvPicPr>
                        <a:picLocks noChangeAspect="1" noChangeArrowheads="1"/>
                      </p:cNvPicPr>
                      <p:nvPr/>
                    </p:nvPicPr>
                    <p:blipFill>
                      <a:blip r:embed="rId4"/>
                      <a:srcRect/>
                      <a:stretch>
                        <a:fillRect/>
                      </a:stretch>
                    </p:blipFill>
                    <p:spPr bwMode="auto">
                      <a:xfrm>
                        <a:off x="228600" y="990600"/>
                        <a:ext cx="8686800" cy="5562600"/>
                      </a:xfrm>
                      <a:prstGeom prst="rect">
                        <a:avLst/>
                      </a:prstGeom>
                      <a:noFill/>
                      <a:ln w="12700">
                        <a:solidFill>
                          <a:srgbClr val="3A619A"/>
                        </a:solidFill>
                        <a:miter lim="800000"/>
                        <a:headEnd/>
                        <a:tailEnd/>
                      </a:ln>
                      <a:effectLst/>
                    </p:spPr>
                  </p:pic>
                </p:oleObj>
              </mc:Fallback>
            </mc:AlternateContent>
          </a:graphicData>
        </a:graphic>
      </p:graphicFrame>
      <p:sp>
        <p:nvSpPr>
          <p:cNvPr id="2" name="Title 1"/>
          <p:cNvSpPr>
            <a:spLocks noGrp="1"/>
          </p:cNvSpPr>
          <p:nvPr>
            <p:ph type="title"/>
          </p:nvPr>
        </p:nvSpPr>
        <p:spPr>
          <a:xfrm>
            <a:off x="609600" y="10510"/>
            <a:ext cx="8229600" cy="1143000"/>
          </a:xfrm>
        </p:spPr>
        <p:txBody>
          <a:bodyPr/>
          <a:lstStyle/>
          <a:p>
            <a:r>
              <a:rPr lang="en-GB" dirty="0">
                <a:latin typeface="Times New Roman" pitchFamily="18" charset="0"/>
                <a:cs typeface="Times New Roman" pitchFamily="18" charset="0"/>
              </a:rPr>
              <a:t>Net Trade Cycle Analysis</a:t>
            </a:r>
          </a:p>
        </p:txBody>
      </p:sp>
    </p:spTree>
    <p:extLst>
      <p:ext uri="{BB962C8B-B14F-4D97-AF65-F5344CB8AC3E}">
        <p14:creationId xmlns:p14="http://schemas.microsoft.com/office/powerpoint/2010/main" val="3304423363"/>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10"/>
            <a:ext cx="8229600" cy="1143000"/>
          </a:xfrm>
        </p:spPr>
        <p:txBody>
          <a:bodyPr/>
          <a:lstStyle/>
          <a:p>
            <a:r>
              <a:rPr lang="en-GB" dirty="0">
                <a:latin typeface="Times New Roman" pitchFamily="18" charset="0"/>
                <a:cs typeface="Times New Roman" pitchFamily="18" charset="0"/>
              </a:rPr>
              <a:t>Net Trade Cycle Analysis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652588"/>
            <a:ext cx="83248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847730"/>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600200"/>
            <a:ext cx="8153400" cy="4525963"/>
          </a:xfrm>
        </p:spPr>
        <p:txBody>
          <a:bodyPr>
            <a:normAutofit/>
          </a:bodyPr>
          <a:lstStyle/>
          <a:p>
            <a:r>
              <a:rPr lang="en-US" sz="3600" dirty="0">
                <a:latin typeface="Times New Roman" pitchFamily="18" charset="0"/>
                <a:cs typeface="Times New Roman" pitchFamily="18" charset="0"/>
              </a:rPr>
              <a:t>Current Assets composition</a:t>
            </a:r>
          </a:p>
          <a:p>
            <a:r>
              <a:rPr lang="en-US" sz="3600" dirty="0">
                <a:latin typeface="Times New Roman" pitchFamily="18" charset="0"/>
                <a:cs typeface="Times New Roman" pitchFamily="18" charset="0"/>
              </a:rPr>
              <a:t>Acid-test (Quick) Ratio</a:t>
            </a:r>
          </a:p>
          <a:p>
            <a:r>
              <a:rPr lang="en-US" sz="3600" dirty="0">
                <a:latin typeface="Times New Roman" pitchFamily="18" charset="0"/>
                <a:cs typeface="Times New Roman" pitchFamily="18" charset="0"/>
              </a:rPr>
              <a:t>Cash Flow Ratio</a:t>
            </a:r>
          </a:p>
          <a:p>
            <a:r>
              <a:rPr lang="en-US" sz="3600" dirty="0">
                <a:latin typeface="Times New Roman" pitchFamily="18" charset="0"/>
                <a:cs typeface="Times New Roman" pitchFamily="18" charset="0"/>
              </a:rPr>
              <a:t>What-If Analysis</a:t>
            </a:r>
          </a:p>
        </p:txBody>
      </p:sp>
      <p:sp>
        <p:nvSpPr>
          <p:cNvPr id="6" name="Rectangle 2"/>
          <p:cNvSpPr>
            <a:spLocks noGrp="1" noChangeArrowheads="1"/>
          </p:cNvSpPr>
          <p:nvPr>
            <p:ph type="title"/>
          </p:nvPr>
        </p:nvSpPr>
        <p:spPr/>
        <p:txBody>
          <a:bodyPr/>
          <a:lstStyle/>
          <a:p>
            <a:pPr eaLnBrk="1" hangingPunct="1"/>
            <a:r>
              <a:rPr lang="en-GB" altLang="en-US" b="1" dirty="0">
                <a:latin typeface="Times New Roman" pitchFamily="18" charset="0"/>
                <a:cs typeface="Times New Roman" pitchFamily="18" charset="0"/>
              </a:rPr>
              <a:t>Additional Liquidity Measures</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2167825058"/>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CREDIT ANALYSIS</a:t>
            </a:r>
          </a:p>
        </p:txBody>
      </p:sp>
      <p:sp>
        <p:nvSpPr>
          <p:cNvPr id="3" name="Content Placeholder 2"/>
          <p:cNvSpPr>
            <a:spLocks noGrp="1"/>
          </p:cNvSpPr>
          <p:nvPr>
            <p:ph idx="1"/>
          </p:nvPr>
        </p:nvSpPr>
        <p:spPr>
          <a:xfrm>
            <a:off x="457200" y="1600201"/>
            <a:ext cx="8229600" cy="1752600"/>
          </a:xfrm>
        </p:spPr>
        <p:txBody>
          <a:bodyPr/>
          <a:lstStyle/>
          <a:p>
            <a:r>
              <a:rPr lang="en-US" dirty="0">
                <a:latin typeface="Times New Roman" pitchFamily="18" charset="0"/>
                <a:cs typeface="Times New Roman" pitchFamily="18" charset="0"/>
              </a:rPr>
              <a:t>LIQUIDITY</a:t>
            </a:r>
          </a:p>
          <a:p>
            <a:r>
              <a:rPr lang="en-US" dirty="0">
                <a:latin typeface="Times New Roman" pitchFamily="18" charset="0"/>
                <a:cs typeface="Times New Roman" pitchFamily="18" charset="0"/>
              </a:rPr>
              <a:t>CAPITAL STRUCTURE AND SOLVENCY</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45302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8021"/>
            <a:ext cx="8229600" cy="998621"/>
          </a:xfrm>
        </p:spPr>
        <p:txBody>
          <a:bodyPr/>
          <a:lstStyle/>
          <a:p>
            <a:r>
              <a:rPr lang="en-GB" b="1" dirty="0">
                <a:latin typeface="Times New Roman" pitchFamily="18" charset="0"/>
                <a:cs typeface="Times New Roman" pitchFamily="18" charset="0"/>
              </a:rPr>
              <a:t>Current Assets Composition</a:t>
            </a:r>
            <a:endParaRPr lang="en-GB" altLang="en-US" b="1"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39" y="1698870"/>
            <a:ext cx="8001000" cy="363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9496" y="867873"/>
            <a:ext cx="8077200" cy="830997"/>
          </a:xfrm>
          <a:prstGeom prst="rect">
            <a:avLst/>
          </a:prstGeom>
          <a:noFill/>
        </p:spPr>
        <p:txBody>
          <a:bodyPr wrap="square" rtlCol="0">
            <a:spAutoFit/>
          </a:bodyPr>
          <a:lstStyle/>
          <a:p>
            <a:pPr algn="just"/>
            <a:r>
              <a:rPr lang="en-GB" sz="2400" dirty="0">
                <a:latin typeface="Times New Roman" pitchFamily="18" charset="0"/>
                <a:cs typeface="Times New Roman" pitchFamily="18" charset="0"/>
              </a:rPr>
              <a:t>The composition of current assets is an indicator of working capital liquidity – common-size percentage comparison</a:t>
            </a:r>
            <a:endParaRPr lang="en-US" sz="2400" dirty="0">
              <a:latin typeface="Times New Roman" pitchFamily="18" charset="0"/>
              <a:cs typeface="Times New Roman" pitchFamily="18" charset="0"/>
            </a:endParaRPr>
          </a:p>
        </p:txBody>
      </p:sp>
      <p:sp>
        <p:nvSpPr>
          <p:cNvPr id="5" name="TextBox 4"/>
          <p:cNvSpPr txBox="1"/>
          <p:nvPr/>
        </p:nvSpPr>
        <p:spPr>
          <a:xfrm>
            <a:off x="457200" y="5336423"/>
            <a:ext cx="8077200" cy="1200329"/>
          </a:xfrm>
          <a:prstGeom prst="rect">
            <a:avLst/>
          </a:prstGeom>
          <a:noFill/>
        </p:spPr>
        <p:txBody>
          <a:bodyPr wrap="square" rtlCol="0">
            <a:spAutoFit/>
          </a:bodyPr>
          <a:lstStyle/>
          <a:p>
            <a:pPr algn="just"/>
            <a:r>
              <a:rPr lang="en-GB" sz="2400" i="1" dirty="0">
                <a:latin typeface="Times New Roman" pitchFamily="18" charset="0"/>
                <a:cs typeface="Times New Roman" pitchFamily="18" charset="0"/>
              </a:rPr>
              <a:t>A marked deterioration in current asset liquidity in Year 2 relative to Year 1. This is evidenced by a 10% decline for both cash and accounts receivable</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142982643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type="body" sz="half" idx="1"/>
          </p:nvPr>
        </p:nvSpPr>
        <p:spPr>
          <a:xfrm>
            <a:off x="457200" y="228600"/>
            <a:ext cx="7924800" cy="6248400"/>
          </a:xfrm>
          <a:solidFill>
            <a:schemeClr val="bg1"/>
          </a:solidFill>
          <a:ln w="38100" cmpd="dbl">
            <a:noFill/>
            <a:miter lim="800000"/>
            <a:headEnd/>
            <a:tailEnd/>
          </a:ln>
        </p:spPr>
        <p:txBody>
          <a:bodyPr>
            <a:noAutofit/>
          </a:bodyPr>
          <a:lstStyle/>
          <a:p>
            <a:pPr marL="0" indent="0" eaLnBrk="1" hangingPunct="1">
              <a:lnSpc>
                <a:spcPct val="90000"/>
              </a:lnSpc>
              <a:buNone/>
            </a:pPr>
            <a:r>
              <a:rPr lang="en-GB" sz="3600" b="1" dirty="0">
                <a:latin typeface="Times New Roman" pitchFamily="18" charset="0"/>
                <a:cs typeface="Times New Roman" pitchFamily="18" charset="0"/>
              </a:rPr>
              <a:t>Acid-Test (Quick) Ratio</a:t>
            </a:r>
            <a:endParaRPr lang="en-GB" sz="2400" dirty="0">
              <a:latin typeface="Times New Roman" pitchFamily="18" charset="0"/>
              <a:cs typeface="Times New Roman" pitchFamily="18" charset="0"/>
            </a:endParaRPr>
          </a:p>
          <a:p>
            <a:pPr eaLnBrk="1" hangingPunct="1">
              <a:lnSpc>
                <a:spcPct val="90000"/>
              </a:lnSpc>
            </a:pPr>
            <a:endParaRPr lang="en-GB" sz="2000" dirty="0">
              <a:latin typeface="Times New Roman" pitchFamily="18" charset="0"/>
              <a:cs typeface="Times New Roman" pitchFamily="18" charset="0"/>
            </a:endParaRPr>
          </a:p>
          <a:p>
            <a:pPr eaLnBrk="1" hangingPunct="1">
              <a:lnSpc>
                <a:spcPct val="90000"/>
              </a:lnSpc>
            </a:pPr>
            <a:endParaRPr lang="en-GB" sz="2400" dirty="0">
              <a:latin typeface="Times New Roman" pitchFamily="18" charset="0"/>
              <a:cs typeface="Times New Roman" pitchFamily="18" charset="0"/>
            </a:endParaRPr>
          </a:p>
          <a:p>
            <a:pPr eaLnBrk="1" hangingPunct="1">
              <a:lnSpc>
                <a:spcPct val="90000"/>
              </a:lnSpc>
            </a:pPr>
            <a:endParaRPr lang="en-GB" sz="2400" dirty="0">
              <a:latin typeface="Times New Roman" pitchFamily="18" charset="0"/>
              <a:cs typeface="Times New Roman" pitchFamily="18" charset="0"/>
            </a:endParaRPr>
          </a:p>
          <a:p>
            <a:pPr eaLnBrk="1" hangingPunct="1">
              <a:lnSpc>
                <a:spcPct val="90000"/>
              </a:lnSpc>
            </a:pPr>
            <a:endParaRPr lang="en-GB" sz="2400" dirty="0">
              <a:latin typeface="Times New Roman" pitchFamily="18" charset="0"/>
              <a:cs typeface="Times New Roman" pitchFamily="18" charset="0"/>
            </a:endParaRPr>
          </a:p>
          <a:p>
            <a:pPr marL="0" indent="0" eaLnBrk="1" hangingPunct="1">
              <a:lnSpc>
                <a:spcPct val="90000"/>
              </a:lnSpc>
              <a:buNone/>
            </a:pPr>
            <a:endParaRPr lang="en-GB" sz="3600" b="1" dirty="0">
              <a:latin typeface="Times New Roman" pitchFamily="18" charset="0"/>
              <a:cs typeface="Times New Roman" pitchFamily="18" charset="0"/>
            </a:endParaRPr>
          </a:p>
          <a:p>
            <a:pPr marL="0" indent="0" eaLnBrk="1" hangingPunct="1">
              <a:lnSpc>
                <a:spcPct val="90000"/>
              </a:lnSpc>
              <a:buNone/>
            </a:pPr>
            <a:r>
              <a:rPr lang="en-GB" sz="3600" b="1" dirty="0">
                <a:latin typeface="Times New Roman" pitchFamily="18" charset="0"/>
                <a:cs typeface="Times New Roman" pitchFamily="18" charset="0"/>
              </a:rPr>
              <a:t>Cash Flow Ratio</a:t>
            </a:r>
          </a:p>
          <a:p>
            <a:pPr marL="457200" lvl="1" indent="0" eaLnBrk="1" hangingPunct="1">
              <a:lnSpc>
                <a:spcPct val="90000"/>
              </a:lnSpc>
              <a:buNone/>
            </a:pPr>
            <a:endParaRPr lang="en-GB" sz="2000" dirty="0">
              <a:latin typeface="Times New Roman" pitchFamily="18" charset="0"/>
              <a:cs typeface="Times New Roman" pitchFamily="18" charset="0"/>
            </a:endParaRPr>
          </a:p>
          <a:p>
            <a:pPr lvl="1" eaLnBrk="1" hangingPunct="1">
              <a:lnSpc>
                <a:spcPct val="90000"/>
              </a:lnSpc>
            </a:pPr>
            <a:endParaRPr lang="en-GB" sz="2000" dirty="0">
              <a:latin typeface="Times New Roman" pitchFamily="18" charset="0"/>
              <a:cs typeface="Times New Roman" pitchFamily="18" charset="0"/>
            </a:endParaRPr>
          </a:p>
          <a:p>
            <a:pPr lvl="1" eaLnBrk="1" hangingPunct="1">
              <a:lnSpc>
                <a:spcPct val="90000"/>
              </a:lnSpc>
            </a:pPr>
            <a:endParaRPr lang="en-GB" sz="2000" dirty="0">
              <a:latin typeface="Times New Roman" pitchFamily="18" charset="0"/>
              <a:cs typeface="Times New Roman" pitchFamily="18" charset="0"/>
            </a:endParaRPr>
          </a:p>
        </p:txBody>
      </p:sp>
      <p:graphicFrame>
        <p:nvGraphicFramePr>
          <p:cNvPr id="12290" name="Object 10"/>
          <p:cNvGraphicFramePr>
            <a:graphicFrameLocks noGrp="1" noChangeAspect="1"/>
          </p:cNvGraphicFramePr>
          <p:nvPr>
            <p:ph sz="quarter" idx="2"/>
            <p:extLst>
              <p:ext uri="{D42A27DB-BD31-4B8C-83A1-F6EECF244321}">
                <p14:modId xmlns:p14="http://schemas.microsoft.com/office/powerpoint/2010/main" val="3194288679"/>
              </p:ext>
            </p:extLst>
          </p:nvPr>
        </p:nvGraphicFramePr>
        <p:xfrm>
          <a:off x="0" y="1006644"/>
          <a:ext cx="9135979" cy="1676400"/>
        </p:xfrm>
        <a:graphic>
          <a:graphicData uri="http://schemas.openxmlformats.org/presentationml/2006/ole">
            <mc:AlternateContent xmlns:mc="http://schemas.openxmlformats.org/markup-compatibility/2006">
              <mc:Choice xmlns:v="urn:schemas-microsoft-com:vml" Requires="v">
                <p:oleObj name="Bitmap Image" r:id="rId3" imgW="5315040" imgH="495360" progId="Paint.Picture">
                  <p:embed/>
                </p:oleObj>
              </mc:Choice>
              <mc:Fallback>
                <p:oleObj name="Bitmap Image" r:id="rId3" imgW="5315040" imgH="495360" progId="Paint.Picture">
                  <p:embed/>
                  <p:pic>
                    <p:nvPicPr>
                      <p:cNvPr id="0" name=""/>
                      <p:cNvPicPr>
                        <a:picLocks noChangeAspect="1" noChangeArrowheads="1"/>
                      </p:cNvPicPr>
                      <p:nvPr/>
                    </p:nvPicPr>
                    <p:blipFill>
                      <a:blip r:embed="rId4"/>
                      <a:srcRect/>
                      <a:stretch>
                        <a:fillRect/>
                      </a:stretch>
                    </p:blipFill>
                    <p:spPr bwMode="auto">
                      <a:xfrm>
                        <a:off x="0" y="1006644"/>
                        <a:ext cx="9135979" cy="1676400"/>
                      </a:xfrm>
                      <a:prstGeom prst="rect">
                        <a:avLst/>
                      </a:prstGeom>
                      <a:noFill/>
                      <a:ln w="12700">
                        <a:solidFill>
                          <a:srgbClr val="3A619A"/>
                        </a:solidFill>
                        <a:miter lim="800000"/>
                        <a:headEnd/>
                        <a:tailEnd/>
                      </a:ln>
                      <a:effectLst/>
                    </p:spPr>
                  </p:pic>
                </p:oleObj>
              </mc:Fallback>
            </mc:AlternateContent>
          </a:graphicData>
        </a:graphic>
      </p:graphicFrame>
      <p:graphicFrame>
        <p:nvGraphicFramePr>
          <p:cNvPr id="12291" name="Object 12"/>
          <p:cNvGraphicFramePr>
            <a:graphicFrameLocks noGrp="1" noChangeAspect="1"/>
          </p:cNvGraphicFramePr>
          <p:nvPr>
            <p:ph sz="quarter" idx="3"/>
            <p:extLst>
              <p:ext uri="{D42A27DB-BD31-4B8C-83A1-F6EECF244321}">
                <p14:modId xmlns:p14="http://schemas.microsoft.com/office/powerpoint/2010/main" val="3055351619"/>
              </p:ext>
            </p:extLst>
          </p:nvPr>
        </p:nvGraphicFramePr>
        <p:xfrm>
          <a:off x="2438400" y="3810000"/>
          <a:ext cx="4495800" cy="1600200"/>
        </p:xfrm>
        <a:graphic>
          <a:graphicData uri="http://schemas.openxmlformats.org/presentationml/2006/ole">
            <mc:AlternateContent xmlns:mc="http://schemas.openxmlformats.org/markup-compatibility/2006">
              <mc:Choice xmlns:v="urn:schemas-microsoft-com:vml" Requires="v">
                <p:oleObj name="Bitmap Image" r:id="rId5" imgW="1828571" imgH="590476" progId="Paint.Picture">
                  <p:embed/>
                </p:oleObj>
              </mc:Choice>
              <mc:Fallback>
                <p:oleObj name="Bitmap Image" r:id="rId5" imgW="1828571" imgH="59047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810000"/>
                        <a:ext cx="4495800" cy="1600200"/>
                      </a:xfrm>
                      <a:prstGeom prst="rect">
                        <a:avLst/>
                      </a:prstGeom>
                      <a:noFill/>
                      <a:ln w="12700">
                        <a:solidFill>
                          <a:srgbClr val="3A619A"/>
                        </a:solidFill>
                        <a:miter lim="800000"/>
                        <a:headEnd/>
                        <a:tailEnd/>
                      </a:ln>
                      <a:effectLst/>
                    </p:spPr>
                  </p:pic>
                </p:oleObj>
              </mc:Fallback>
            </mc:AlternateContent>
          </a:graphicData>
        </a:graphic>
      </p:graphicFrame>
    </p:spTree>
    <p:extLst>
      <p:ext uri="{BB962C8B-B14F-4D97-AF65-F5344CB8AC3E}">
        <p14:creationId xmlns:p14="http://schemas.microsoft.com/office/powerpoint/2010/main" val="3363462391"/>
      </p:ext>
    </p:extLst>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19050"/>
            <a:ext cx="8229600" cy="914400"/>
          </a:xfrm>
        </p:spPr>
        <p:txBody>
          <a:bodyPr>
            <a:normAutofit/>
          </a:bodyPr>
          <a:lstStyle/>
          <a:p>
            <a:r>
              <a:rPr lang="en-GB" sz="3600" b="1" dirty="0">
                <a:latin typeface="Times New Roman" pitchFamily="18" charset="0"/>
                <a:cs typeface="Times New Roman" pitchFamily="18" charset="0"/>
              </a:rPr>
              <a:t>What-if analysis</a:t>
            </a:r>
            <a:endParaRPr lang="en-GB" altLang="en-US" sz="3600" b="1" dirty="0">
              <a:latin typeface="Times New Roman" pitchFamily="18" charset="0"/>
              <a:cs typeface="Times New Roman" pitchFamily="18" charset="0"/>
            </a:endParaRPr>
          </a:p>
        </p:txBody>
      </p:sp>
      <p:sp>
        <p:nvSpPr>
          <p:cNvPr id="28676" name="Rectangle 6"/>
          <p:cNvSpPr>
            <a:spLocks noChangeArrowheads="1"/>
          </p:cNvSpPr>
          <p:nvPr/>
        </p:nvSpPr>
        <p:spPr bwMode="auto">
          <a:xfrm>
            <a:off x="-57150" y="762000"/>
            <a:ext cx="8991600" cy="6050695"/>
          </a:xfrm>
          <a:prstGeom prst="rect">
            <a:avLst/>
          </a:prstGeom>
          <a:solidFill>
            <a:schemeClr val="bg1"/>
          </a:solidFill>
          <a:ln w="38100" cmpd="dbl">
            <a:noFill/>
            <a:miter lim="800000"/>
            <a:headEnd/>
            <a:tailEnd/>
          </a:ln>
        </p:spPr>
        <p:txBody>
          <a:bodyPr wrap="square">
            <a:spAutoFit/>
          </a:bodyPr>
          <a:lstStyle/>
          <a:p>
            <a:pPr marL="282575" lvl="1" indent="-168275" algn="just" eaLnBrk="0" hangingPunct="0">
              <a:lnSpc>
                <a:spcPct val="96000"/>
              </a:lnSpc>
              <a:tabLst>
                <a:tab pos="4170363" algn="l"/>
                <a:tab pos="4968875" algn="l"/>
                <a:tab pos="5599113" algn="l"/>
                <a:tab pos="5997575" algn="l"/>
              </a:tabLst>
            </a:pPr>
            <a:r>
              <a:rPr lang="en-US" sz="1600" noProof="1">
                <a:latin typeface="Times New Roman" pitchFamily="18" charset="0"/>
                <a:cs typeface="Times New Roman" pitchFamily="18" charset="0"/>
              </a:rPr>
              <a:t>Background Data—The company ABC  at December 31, Year 1:</a:t>
            </a:r>
          </a:p>
          <a:p>
            <a:pPr algn="just" eaLnBrk="0" hangingPunct="0">
              <a:lnSpc>
                <a:spcPct val="96000"/>
              </a:lnSpc>
              <a:tabLst>
                <a:tab pos="4170363" algn="l"/>
                <a:tab pos="4968875" algn="l"/>
                <a:tab pos="5599113" algn="l"/>
                <a:tab pos="5997575" algn="l"/>
              </a:tabLst>
            </a:pPr>
            <a:endParaRPr lang="en-US" sz="1600" noProof="1">
              <a:latin typeface="Times New Roman" pitchFamily="18" charset="0"/>
              <a:cs typeface="Times New Roman" pitchFamily="18" charset="0"/>
            </a:endParaRP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Cash		$ 70,000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Accounts receivable		 150,000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Inventory		   65,000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Accounts payable		 130,000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Notes payable		   35,000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Accrued taxes		   18,000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Fixed assets		 200,000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Accumulated depreciation		   43,000</a:t>
            </a:r>
          </a:p>
          <a:p>
            <a:pPr marL="1544638" lvl="2"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Capital stock		 200,000</a:t>
            </a:r>
          </a:p>
          <a:p>
            <a:pPr marL="2109788" lvl="3" eaLnBrk="0" hangingPunct="0">
              <a:lnSpc>
                <a:spcPct val="80000"/>
              </a:lnSpc>
              <a:tabLst>
                <a:tab pos="4170363" algn="l"/>
                <a:tab pos="4968875" algn="l"/>
                <a:tab pos="5599113" algn="l"/>
                <a:tab pos="5997575" algn="l"/>
              </a:tabLst>
            </a:pPr>
            <a:endParaRPr lang="en-US" sz="1600" noProof="1">
              <a:latin typeface="Times New Roman" pitchFamily="18" charset="0"/>
              <a:cs typeface="Times New Roman" pitchFamily="18" charset="0"/>
            </a:endParaRPr>
          </a:p>
          <a:p>
            <a:pPr marL="282575" lvl="1" indent="-168275" algn="just" eaLnBrk="0" hangingPunct="0">
              <a:lnSpc>
                <a:spcPct val="96000"/>
              </a:lnSpc>
              <a:tabLst>
                <a:tab pos="4170363" algn="l"/>
                <a:tab pos="4968875" algn="l"/>
                <a:tab pos="5599113" algn="l"/>
                <a:tab pos="5997575" algn="l"/>
              </a:tabLst>
            </a:pPr>
            <a:r>
              <a:rPr lang="en-US" sz="1600" noProof="1">
                <a:latin typeface="Times New Roman" pitchFamily="18" charset="0"/>
                <a:cs typeface="Times New Roman" pitchFamily="18" charset="0"/>
              </a:rPr>
              <a:t>The following additional information is reported for Year 1:</a:t>
            </a:r>
          </a:p>
          <a:p>
            <a:pPr algn="just" eaLnBrk="0" hangingPunct="0">
              <a:lnSpc>
                <a:spcPct val="96000"/>
              </a:lnSpc>
              <a:tabLst>
                <a:tab pos="4170363" algn="l"/>
                <a:tab pos="4968875" algn="l"/>
                <a:tab pos="5599113" algn="l"/>
                <a:tab pos="5997575" algn="l"/>
              </a:tabLst>
            </a:pPr>
            <a:endParaRPr lang="en-US" sz="1600" noProof="1">
              <a:latin typeface="Times New Roman" pitchFamily="18" charset="0"/>
              <a:cs typeface="Times New Roman" pitchFamily="18" charset="0"/>
            </a:endParaRPr>
          </a:p>
          <a:p>
            <a:pPr marL="2224088" lvl="4"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Sales                       $750,000</a:t>
            </a:r>
          </a:p>
          <a:p>
            <a:pPr marL="2224088" lvl="4"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Cost of sales             520,000</a:t>
            </a:r>
          </a:p>
          <a:p>
            <a:pPr marL="2224088" lvl="4"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Purchases                 350,000</a:t>
            </a:r>
          </a:p>
          <a:p>
            <a:pPr marL="2224088" lvl="4"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Depreciation                25,000</a:t>
            </a:r>
          </a:p>
          <a:p>
            <a:pPr marL="2224088" lvl="4" eaLnBrk="0" hangingPunct="0">
              <a:lnSpc>
                <a:spcPct val="80000"/>
              </a:lnSpc>
              <a:tabLst>
                <a:tab pos="4170363" algn="l"/>
                <a:tab pos="4968875" algn="l"/>
                <a:tab pos="5599113" algn="l"/>
                <a:tab pos="5997575" algn="l"/>
              </a:tabLst>
            </a:pPr>
            <a:r>
              <a:rPr lang="en-US" sz="1600" noProof="1">
                <a:latin typeface="Times New Roman" pitchFamily="18" charset="0"/>
                <a:cs typeface="Times New Roman" pitchFamily="18" charset="0"/>
              </a:rPr>
              <a:t>Net income                  20,000</a:t>
            </a:r>
          </a:p>
          <a:p>
            <a:pPr marL="2224088" lvl="4" eaLnBrk="0" hangingPunct="0">
              <a:lnSpc>
                <a:spcPct val="80000"/>
              </a:lnSpc>
              <a:tabLst>
                <a:tab pos="4170363" algn="l"/>
                <a:tab pos="4968875" algn="l"/>
                <a:tab pos="5599113" algn="l"/>
                <a:tab pos="5997575" algn="l"/>
              </a:tabLst>
            </a:pPr>
            <a:endParaRPr lang="en-US" sz="1600" noProof="1">
              <a:latin typeface="Times New Roman" pitchFamily="18" charset="0"/>
              <a:cs typeface="Times New Roman" pitchFamily="18" charset="0"/>
            </a:endParaRP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Anticipates 10 percent growth in sales for Year 2</a:t>
            </a: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All revenue and expense items are expected to increase by 10 percent, except for depreciation, which remains the same</a:t>
            </a: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All expenses are paid in cash as they are incurred</a:t>
            </a: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Year 2 ending inventory is projected at $150,000</a:t>
            </a: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By the end of Year 2, predicts notes payable of $50,000 and a zero balance in accrued taxes</a:t>
            </a:r>
          </a:p>
          <a:p>
            <a:pPr marL="282575" lvl="1" indent="-168275" algn="just" eaLnBrk="0" hangingPunct="0">
              <a:lnSpc>
                <a:spcPct val="96000"/>
              </a:lnSpc>
              <a:buFont typeface="Symbol" pitchFamily="18" charset="2"/>
              <a:buChar char="·"/>
              <a:tabLst>
                <a:tab pos="4170363" algn="l"/>
                <a:tab pos="4968875" algn="l"/>
                <a:tab pos="5599113" algn="l"/>
                <a:tab pos="5997575" algn="l"/>
              </a:tabLst>
            </a:pPr>
            <a:r>
              <a:rPr lang="en-US" sz="1600" noProof="1">
                <a:latin typeface="Times New Roman" pitchFamily="18" charset="0"/>
                <a:cs typeface="Times New Roman" pitchFamily="18" charset="0"/>
              </a:rPr>
              <a:t>Maintains a minimum cash balance of $50,000</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71326550"/>
      </p:ext>
    </p:extLst>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0" y="8022"/>
            <a:ext cx="9144000" cy="6996082"/>
          </a:xfrm>
          <a:prstGeom prst="rect">
            <a:avLst/>
          </a:prstGeom>
          <a:solidFill>
            <a:schemeClr val="bg1"/>
          </a:solidFill>
          <a:ln w="38100" cmpd="dbl">
            <a:noFill/>
            <a:miter lim="800000"/>
            <a:headEnd/>
            <a:tailEnd/>
          </a:ln>
        </p:spPr>
        <p:txBody>
          <a:bodyPr wrap="square">
            <a:spAutoFit/>
          </a:bodyPr>
          <a:lstStyle/>
          <a:p>
            <a:pPr marL="114300" lvl="1" eaLnBrk="0" hangingPunct="0">
              <a:lnSpc>
                <a:spcPct val="96000"/>
              </a:lnSpc>
              <a:spcBef>
                <a:spcPct val="70000"/>
              </a:spcBef>
              <a:tabLst>
                <a:tab pos="4054475" algn="l"/>
                <a:tab pos="4568825" algn="dec"/>
                <a:tab pos="4916488" algn="l"/>
                <a:tab pos="5432425" algn="dec"/>
                <a:tab pos="5946775" algn="l"/>
                <a:tab pos="6461125" algn="dec"/>
              </a:tabLst>
            </a:pPr>
            <a:r>
              <a:rPr lang="en-US" sz="2000" b="1" i="1" noProof="1"/>
              <a:t>Case 1: </a:t>
            </a:r>
            <a:r>
              <a:rPr lang="en-US" sz="2000" b="1" noProof="1"/>
              <a:t> The company ABC is considering a change in credit policy where ending accounts receivable reflect 90 days of sales. What impact does this change have on the company’s cash balance? Will this change affect the company’s need to borrow?</a:t>
            </a:r>
          </a:p>
          <a:p>
            <a:pPr algn="just" eaLnBrk="0" hangingPunct="0">
              <a:lnSpc>
                <a:spcPct val="96000"/>
              </a:lnSpc>
              <a:tabLst>
                <a:tab pos="4054475" algn="l"/>
                <a:tab pos="4568825" algn="dec"/>
                <a:tab pos="4916488" algn="l"/>
                <a:tab pos="5432425" algn="dec"/>
                <a:tab pos="5946775" algn="l"/>
                <a:tab pos="6461125" algn="dec"/>
              </a:tabLst>
            </a:pPr>
            <a:r>
              <a:rPr lang="en-US" sz="2000" b="1" noProof="1"/>
              <a:t>  Our analysis of this what-if situation is as follows:</a:t>
            </a:r>
            <a:endParaRPr lang="en-US" sz="1200" noProof="1"/>
          </a:p>
          <a:p>
            <a:pPr algn="just" eaLnBrk="0" hangingPunct="0">
              <a:lnSpc>
                <a:spcPct val="96000"/>
              </a:lnSpc>
              <a:tabLst>
                <a:tab pos="4054475" algn="l"/>
                <a:tab pos="4568825" algn="dec"/>
                <a:tab pos="4916488" algn="l"/>
                <a:tab pos="5432425" algn="dec"/>
                <a:tab pos="5946775" algn="l"/>
                <a:tab pos="6461125" algn="dec"/>
              </a:tabLst>
            </a:pPr>
            <a:endParaRPr lang="en-US" sz="1200" noProof="1"/>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collections:</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receivable,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Sales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potential cash collections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Less: Accounts receivable,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cash available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Purchases	  	</a:t>
            </a:r>
          </a:p>
          <a:p>
            <a:pPr marL="115888" lvl="2" eaLnBrk="0" hangingPunct="0">
              <a:lnSpc>
                <a:spcPct val="90000"/>
              </a:lnSpc>
              <a:spcBef>
                <a:spcPct val="5000"/>
              </a:spcBef>
              <a:tabLst>
                <a:tab pos="4054475" algn="l"/>
                <a:tab pos="4568825" algn="dec"/>
                <a:tab pos="4916488" algn="l"/>
                <a:tab pos="5422900" algn="l"/>
                <a:tab pos="5432425" algn="dec"/>
                <a:tab pos="5946775" algn="l"/>
                <a:tab pos="6461125" algn="dec"/>
              </a:tabLst>
            </a:pPr>
            <a:r>
              <a:rPr lang="en-US" noProof="1"/>
              <a:t>  Total potential 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Accounts payable,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Notes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Notes payable, December 31, Year 2	</a:t>
            </a:r>
          </a:p>
          <a:p>
            <a:pPr marL="115888" lvl="2" eaLnBrk="0" hangingPunct="0">
              <a:lnSpc>
                <a:spcPct val="90000"/>
              </a:lnSpc>
              <a:spcBef>
                <a:spcPct val="5000"/>
              </a:spcBef>
              <a:tabLst>
                <a:tab pos="4054475" algn="l"/>
                <a:tab pos="4568825" algn="dec"/>
                <a:tab pos="4916488" algn="l"/>
                <a:tab pos="5422900" algn="dec"/>
                <a:tab pos="5946775" algn="l"/>
                <a:tab pos="6461125" algn="dec"/>
              </a:tabLst>
            </a:pPr>
            <a:r>
              <a:rPr lang="en-US" noProof="1"/>
              <a:t>  Accrued taxes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  Cash expenses</a:t>
            </a:r>
            <a:r>
              <a:rPr lang="en-US" i="1" noProof="1"/>
              <a:t>(d)</a:t>
            </a:r>
            <a:r>
              <a:rPr lang="en-US" noProof="1"/>
              <a:t>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Cash,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balance desired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excess							</a:t>
            </a:r>
            <a:endParaRPr lang="en-US" sz="1600" dirty="0"/>
          </a:p>
        </p:txBody>
      </p:sp>
    </p:spTree>
    <p:extLst>
      <p:ext uri="{BB962C8B-B14F-4D97-AF65-F5344CB8AC3E}">
        <p14:creationId xmlns:p14="http://schemas.microsoft.com/office/powerpoint/2010/main" val="3492789221"/>
      </p:ext>
    </p:extLst>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0" y="8022"/>
            <a:ext cx="9144000" cy="6996082"/>
          </a:xfrm>
          <a:prstGeom prst="rect">
            <a:avLst/>
          </a:prstGeom>
          <a:solidFill>
            <a:schemeClr val="bg1"/>
          </a:solidFill>
          <a:ln w="38100" cmpd="dbl">
            <a:noFill/>
            <a:miter lim="800000"/>
            <a:headEnd/>
            <a:tailEnd/>
          </a:ln>
        </p:spPr>
        <p:txBody>
          <a:bodyPr wrap="square">
            <a:spAutoFit/>
          </a:bodyPr>
          <a:lstStyle/>
          <a:p>
            <a:pPr marL="114300" lvl="1" eaLnBrk="0" hangingPunct="0">
              <a:lnSpc>
                <a:spcPct val="96000"/>
              </a:lnSpc>
              <a:spcBef>
                <a:spcPct val="70000"/>
              </a:spcBef>
              <a:tabLst>
                <a:tab pos="4054475" algn="l"/>
                <a:tab pos="4568825" algn="dec"/>
                <a:tab pos="4916488" algn="l"/>
                <a:tab pos="5432425" algn="dec"/>
                <a:tab pos="5946775" algn="l"/>
                <a:tab pos="6461125" algn="dec"/>
              </a:tabLst>
            </a:pPr>
            <a:r>
              <a:rPr lang="en-US" sz="2000" b="1" i="1" noProof="1"/>
              <a:t>Case 2: </a:t>
            </a:r>
            <a:r>
              <a:rPr lang="en-US" sz="2000" b="1" noProof="1"/>
              <a:t>What if the company ABC worked to achieve an average accounts receivable turnover of 4.0 (instead of using ending receivables as in the previous case). What impact does this change have on the company’s cash balance? Will this change affect the company’s need to borrow?</a:t>
            </a:r>
          </a:p>
          <a:p>
            <a:pPr algn="just" eaLnBrk="0" hangingPunct="0">
              <a:lnSpc>
                <a:spcPct val="96000"/>
              </a:lnSpc>
              <a:tabLst>
                <a:tab pos="4054475" algn="l"/>
                <a:tab pos="4568825" algn="dec"/>
                <a:tab pos="4916488" algn="l"/>
                <a:tab pos="5432425" algn="dec"/>
                <a:tab pos="5946775" algn="l"/>
                <a:tab pos="6461125" algn="dec"/>
              </a:tabLst>
            </a:pPr>
            <a:r>
              <a:rPr lang="en-US" sz="2000" b="1" noProof="1"/>
              <a:t>  Our analysis of this what-if situation is as follows:</a:t>
            </a:r>
            <a:endParaRPr lang="en-US" sz="1200" noProof="1"/>
          </a:p>
          <a:p>
            <a:pPr algn="just" eaLnBrk="0" hangingPunct="0">
              <a:lnSpc>
                <a:spcPct val="96000"/>
              </a:lnSpc>
              <a:tabLst>
                <a:tab pos="4054475" algn="l"/>
                <a:tab pos="4568825" algn="dec"/>
                <a:tab pos="4916488" algn="l"/>
                <a:tab pos="5432425" algn="dec"/>
                <a:tab pos="5946775" algn="l"/>
                <a:tab pos="6461125" algn="dec"/>
              </a:tabLst>
            </a:pPr>
            <a:endParaRPr lang="en-US" sz="1200" noProof="1"/>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collections:</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receivable,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Sales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potential cash collections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Less: Accounts receivable,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cash available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Purchases	  	</a:t>
            </a:r>
          </a:p>
          <a:p>
            <a:pPr marL="115888" lvl="2" eaLnBrk="0" hangingPunct="0">
              <a:lnSpc>
                <a:spcPct val="90000"/>
              </a:lnSpc>
              <a:spcBef>
                <a:spcPct val="5000"/>
              </a:spcBef>
              <a:tabLst>
                <a:tab pos="4054475" algn="l"/>
                <a:tab pos="4568825" algn="dec"/>
                <a:tab pos="4916488" algn="l"/>
                <a:tab pos="5422900" algn="l"/>
                <a:tab pos="5432425" algn="dec"/>
                <a:tab pos="5946775" algn="l"/>
                <a:tab pos="6461125" algn="dec"/>
              </a:tabLst>
            </a:pPr>
            <a:r>
              <a:rPr lang="en-US" noProof="1"/>
              <a:t>  Total potential 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Accounts payable,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Notes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Notes payable, December 31, Year 2	</a:t>
            </a:r>
          </a:p>
          <a:p>
            <a:pPr marL="115888" lvl="2" eaLnBrk="0" hangingPunct="0">
              <a:lnSpc>
                <a:spcPct val="90000"/>
              </a:lnSpc>
              <a:spcBef>
                <a:spcPct val="5000"/>
              </a:spcBef>
              <a:tabLst>
                <a:tab pos="4054475" algn="l"/>
                <a:tab pos="4568825" algn="dec"/>
                <a:tab pos="4916488" algn="l"/>
                <a:tab pos="5422900" algn="dec"/>
                <a:tab pos="5946775" algn="l"/>
                <a:tab pos="6461125" algn="dec"/>
              </a:tabLst>
            </a:pPr>
            <a:r>
              <a:rPr lang="en-US" noProof="1"/>
              <a:t>  Accrued taxes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  Cash expenses</a:t>
            </a:r>
            <a:r>
              <a:rPr lang="en-US" i="1" noProof="1"/>
              <a:t>(d)</a:t>
            </a:r>
            <a:r>
              <a:rPr lang="en-US" noProof="1"/>
              <a:t>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Cash,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balance desired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excess							</a:t>
            </a:r>
            <a:endParaRPr lang="en-US" sz="1600" dirty="0"/>
          </a:p>
        </p:txBody>
      </p:sp>
    </p:spTree>
    <p:extLst>
      <p:ext uri="{BB962C8B-B14F-4D97-AF65-F5344CB8AC3E}">
        <p14:creationId xmlns:p14="http://schemas.microsoft.com/office/powerpoint/2010/main" val="1502143656"/>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0" y="8022"/>
            <a:ext cx="9144000" cy="6996082"/>
          </a:xfrm>
          <a:prstGeom prst="rect">
            <a:avLst/>
          </a:prstGeom>
          <a:solidFill>
            <a:schemeClr val="bg1"/>
          </a:solidFill>
          <a:ln w="38100" cmpd="dbl">
            <a:noFill/>
            <a:miter lim="800000"/>
            <a:headEnd/>
            <a:tailEnd/>
          </a:ln>
        </p:spPr>
        <p:txBody>
          <a:bodyPr wrap="square">
            <a:spAutoFit/>
          </a:bodyPr>
          <a:lstStyle/>
          <a:p>
            <a:pPr marL="114300" lvl="1" eaLnBrk="0" hangingPunct="0">
              <a:lnSpc>
                <a:spcPct val="96000"/>
              </a:lnSpc>
              <a:spcBef>
                <a:spcPct val="70000"/>
              </a:spcBef>
              <a:tabLst>
                <a:tab pos="4054475" algn="l"/>
                <a:tab pos="4568825" algn="dec"/>
                <a:tab pos="4916488" algn="l"/>
                <a:tab pos="5432425" algn="dec"/>
                <a:tab pos="5946775" algn="l"/>
                <a:tab pos="6461125" algn="dec"/>
              </a:tabLst>
            </a:pPr>
            <a:r>
              <a:rPr lang="en-US" sz="2000" b="1" i="1" noProof="1"/>
              <a:t>Case 3: </a:t>
            </a:r>
            <a:r>
              <a:rPr lang="en-US" sz="2000" b="1" noProof="1"/>
              <a:t>What if, in addition to the conditions prevailing in case 2, the company’s suppiers require payment within 60 days? What impact does this change have on the company’s cash balance? Will this change affect the company’s need to borrow?</a:t>
            </a:r>
          </a:p>
          <a:p>
            <a:pPr algn="just" eaLnBrk="0" hangingPunct="0">
              <a:lnSpc>
                <a:spcPct val="96000"/>
              </a:lnSpc>
              <a:tabLst>
                <a:tab pos="4054475" algn="l"/>
                <a:tab pos="4568825" algn="dec"/>
                <a:tab pos="4916488" algn="l"/>
                <a:tab pos="5432425" algn="dec"/>
                <a:tab pos="5946775" algn="l"/>
                <a:tab pos="6461125" algn="dec"/>
              </a:tabLst>
            </a:pPr>
            <a:r>
              <a:rPr lang="en-US" sz="2000" b="1" noProof="1"/>
              <a:t>  Our analysis of this what-if situation is as follows:</a:t>
            </a:r>
            <a:endParaRPr lang="en-US" sz="1200" noProof="1"/>
          </a:p>
          <a:p>
            <a:pPr algn="just" eaLnBrk="0" hangingPunct="0">
              <a:lnSpc>
                <a:spcPct val="96000"/>
              </a:lnSpc>
              <a:tabLst>
                <a:tab pos="4054475" algn="l"/>
                <a:tab pos="4568825" algn="dec"/>
                <a:tab pos="4916488" algn="l"/>
                <a:tab pos="5432425" algn="dec"/>
                <a:tab pos="5946775" algn="l"/>
                <a:tab pos="6461125" algn="dec"/>
              </a:tabLst>
            </a:pPr>
            <a:endParaRPr lang="en-US" sz="1200" noProof="1"/>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collections:</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receivable,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Sales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potential cash collections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Less: Accounts receivable,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Total cash available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Accounts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Purchases	  	</a:t>
            </a:r>
          </a:p>
          <a:p>
            <a:pPr marL="115888" lvl="2" eaLnBrk="0" hangingPunct="0">
              <a:lnSpc>
                <a:spcPct val="90000"/>
              </a:lnSpc>
              <a:spcBef>
                <a:spcPct val="5000"/>
              </a:spcBef>
              <a:tabLst>
                <a:tab pos="4054475" algn="l"/>
                <a:tab pos="4568825" algn="dec"/>
                <a:tab pos="4916488" algn="l"/>
                <a:tab pos="5422900" algn="l"/>
                <a:tab pos="5432425" algn="dec"/>
                <a:tab pos="5946775" algn="l"/>
                <a:tab pos="6461125" algn="dec"/>
              </a:tabLst>
            </a:pPr>
            <a:r>
              <a:rPr lang="en-US" noProof="1"/>
              <a:t>  Total potential cash disbursements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Accounts payable,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573838" algn="l"/>
              </a:tabLst>
            </a:pPr>
            <a:r>
              <a:rPr lang="en-US" noProof="1"/>
              <a:t>  Notes payable, January 1, Year 2	</a:t>
            </a:r>
          </a:p>
          <a:p>
            <a:pPr marL="115888" lvl="2" eaLnBrk="0" hangingPunct="0">
              <a:lnSpc>
                <a:spcPct val="90000"/>
              </a:lnSpc>
              <a:spcBef>
                <a:spcPct val="5000"/>
              </a:spcBef>
              <a:tabLst>
                <a:tab pos="4054475" algn="l"/>
                <a:tab pos="4568825" algn="dec"/>
                <a:tab pos="4916488" algn="l"/>
                <a:tab pos="5432425" algn="dec"/>
                <a:tab pos="5946775" algn="l"/>
                <a:tab pos="6461125" algn="dec"/>
              </a:tabLst>
            </a:pPr>
            <a:r>
              <a:rPr lang="en-US" noProof="1"/>
              <a:t>  Notes payable, December 31, Year 2	</a:t>
            </a:r>
          </a:p>
          <a:p>
            <a:pPr marL="115888" lvl="2" eaLnBrk="0" hangingPunct="0">
              <a:lnSpc>
                <a:spcPct val="90000"/>
              </a:lnSpc>
              <a:spcBef>
                <a:spcPct val="5000"/>
              </a:spcBef>
              <a:tabLst>
                <a:tab pos="4054475" algn="l"/>
                <a:tab pos="4568825" algn="dec"/>
                <a:tab pos="4916488" algn="l"/>
                <a:tab pos="5422900" algn="dec"/>
                <a:tab pos="5946775" algn="l"/>
                <a:tab pos="6461125" algn="dec"/>
              </a:tabLst>
            </a:pPr>
            <a:r>
              <a:rPr lang="en-US" noProof="1"/>
              <a:t>  Accrued taxes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  Cash expenses</a:t>
            </a:r>
            <a:r>
              <a:rPr lang="en-US" i="1" noProof="1"/>
              <a:t>(d)</a:t>
            </a:r>
            <a:r>
              <a:rPr lang="en-US" noProof="1"/>
              <a:t>		  	 </a:t>
            </a:r>
          </a:p>
          <a:p>
            <a:pPr marL="115888" lvl="2" eaLnBrk="0" hangingPunct="0">
              <a:lnSpc>
                <a:spcPct val="90000"/>
              </a:lnSpc>
              <a:spcBef>
                <a:spcPct val="5000"/>
              </a:spcBef>
              <a:tabLst>
                <a:tab pos="4054475" algn="l"/>
                <a:tab pos="4568825" algn="dec"/>
                <a:tab pos="4916488" algn="l"/>
                <a:tab pos="5432425" algn="dec"/>
                <a:tab pos="5946775" algn="l"/>
                <a:tab pos="6461125" algn="dec"/>
                <a:tab pos="6858000" algn="l"/>
              </a:tabLst>
            </a:pPr>
            <a:r>
              <a:rPr lang="en-US" noProof="1"/>
              <a:t>Cash, December 31, Year 2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balance desired						   	    </a:t>
            </a:r>
          </a:p>
          <a:p>
            <a:pPr marL="115888" lvl="2" eaLnBrk="0" hangingPunct="0">
              <a:lnSpc>
                <a:spcPct val="90000"/>
              </a:lnSpc>
              <a:spcBef>
                <a:spcPct val="5000"/>
              </a:spcBef>
              <a:tabLst>
                <a:tab pos="4054475" algn="l"/>
                <a:tab pos="4568825" algn="dec"/>
                <a:tab pos="4916488" algn="l"/>
                <a:tab pos="5432425" algn="dec"/>
                <a:tab pos="5946775" algn="l"/>
                <a:tab pos="6461125" algn="dec"/>
                <a:tab pos="6637338" algn="l"/>
              </a:tabLst>
            </a:pPr>
            <a:r>
              <a:rPr lang="en-US" noProof="1"/>
              <a:t>Cash excess							</a:t>
            </a:r>
            <a:endParaRPr lang="en-US" sz="1600" dirty="0"/>
          </a:p>
        </p:txBody>
      </p:sp>
    </p:spTree>
    <p:extLst>
      <p:ext uri="{BB962C8B-B14F-4D97-AF65-F5344CB8AC3E}">
        <p14:creationId xmlns:p14="http://schemas.microsoft.com/office/powerpoint/2010/main" val="1361058791"/>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GB" altLang="en-US" b="1" dirty="0">
                <a:latin typeface="Times New Roman" pitchFamily="18" charset="0"/>
                <a:cs typeface="Times New Roman" pitchFamily="18" charset="0"/>
              </a:rPr>
              <a:t>Basics of Solvency</a:t>
            </a:r>
            <a:endParaRPr lang="en-GB" b="1" dirty="0">
              <a:latin typeface="Times New Roman" pitchFamily="18" charset="0"/>
              <a:cs typeface="Times New Roman" pitchFamily="18" charset="0"/>
            </a:endParaRPr>
          </a:p>
        </p:txBody>
      </p:sp>
      <p:sp>
        <p:nvSpPr>
          <p:cNvPr id="13316" name="Rectangle 3"/>
          <p:cNvSpPr>
            <a:spLocks noGrp="1" noChangeArrowheads="1"/>
          </p:cNvSpPr>
          <p:nvPr>
            <p:ph type="body" sz="half" idx="1"/>
          </p:nvPr>
        </p:nvSpPr>
        <p:spPr>
          <a:xfrm>
            <a:off x="457200" y="1600200"/>
            <a:ext cx="8305800" cy="4800600"/>
          </a:xfrm>
          <a:solidFill>
            <a:schemeClr val="bg1"/>
          </a:solidFill>
          <a:ln w="38100" cmpd="dbl">
            <a:noFill/>
            <a:miter lim="800000"/>
            <a:headEnd/>
            <a:tailEnd/>
          </a:ln>
        </p:spPr>
        <p:txBody>
          <a:bodyPr>
            <a:normAutofit fontScale="92500" lnSpcReduction="10000"/>
          </a:bodyPr>
          <a:lstStyle/>
          <a:p>
            <a:pPr algn="just" eaLnBrk="1" hangingPunct="1">
              <a:lnSpc>
                <a:spcPct val="80000"/>
              </a:lnSpc>
            </a:pPr>
            <a:r>
              <a:rPr lang="en-GB" sz="3500" b="1" dirty="0">
                <a:latin typeface="Times New Roman" pitchFamily="18" charset="0"/>
                <a:cs typeface="Times New Roman" pitchFamily="18" charset="0"/>
              </a:rPr>
              <a:t>Capital structure</a:t>
            </a:r>
            <a:r>
              <a:rPr lang="en-GB" sz="3500" dirty="0">
                <a:latin typeface="Times New Roman" pitchFamily="18" charset="0"/>
                <a:cs typeface="Times New Roman" pitchFamily="18" charset="0"/>
              </a:rPr>
              <a:t> — financing sources and their attributes</a:t>
            </a:r>
          </a:p>
          <a:p>
            <a:pPr algn="just" eaLnBrk="1" hangingPunct="1">
              <a:lnSpc>
                <a:spcPct val="80000"/>
              </a:lnSpc>
            </a:pPr>
            <a:r>
              <a:rPr lang="en-GB" sz="3500" b="1" dirty="0">
                <a:latin typeface="Times New Roman" pitchFamily="18" charset="0"/>
                <a:cs typeface="Times New Roman" pitchFamily="18" charset="0"/>
              </a:rPr>
              <a:t>Earning power</a:t>
            </a:r>
            <a:r>
              <a:rPr lang="en-GB" sz="3500" dirty="0">
                <a:latin typeface="Times New Roman" pitchFamily="18" charset="0"/>
                <a:cs typeface="Times New Roman" pitchFamily="18" charset="0"/>
              </a:rPr>
              <a:t> — recurring ability to generate cash from operations</a:t>
            </a:r>
          </a:p>
          <a:p>
            <a:pPr algn="just" eaLnBrk="1" hangingPunct="1">
              <a:lnSpc>
                <a:spcPct val="80000"/>
              </a:lnSpc>
            </a:pPr>
            <a:r>
              <a:rPr lang="en-GB" sz="3500" b="1" dirty="0">
                <a:latin typeface="Times New Roman" pitchFamily="18" charset="0"/>
                <a:cs typeface="Times New Roman" pitchFamily="18" charset="0"/>
              </a:rPr>
              <a:t>Loan covenants</a:t>
            </a:r>
            <a:r>
              <a:rPr lang="en-GB" sz="3500" dirty="0">
                <a:latin typeface="Times New Roman" pitchFamily="18" charset="0"/>
                <a:cs typeface="Times New Roman" pitchFamily="18" charset="0"/>
              </a:rPr>
              <a:t> — protection against insolvency and financial distress; they define default (and the legal remedies available when it occurs) to allow the opportunity to collect on a loan before severe distress</a:t>
            </a:r>
          </a:p>
          <a:p>
            <a:pPr eaLnBrk="1" hangingPunct="1">
              <a:lnSpc>
                <a:spcPct val="80000"/>
              </a:lnSpc>
              <a:buFontTx/>
              <a:buNone/>
            </a:pPr>
            <a:endParaRPr lang="en-GB" dirty="0">
              <a:solidFill>
                <a:srgbClr val="336699"/>
              </a:solidFill>
            </a:endParaRPr>
          </a:p>
          <a:p>
            <a:pPr eaLnBrk="1" hangingPunct="1">
              <a:lnSpc>
                <a:spcPct val="80000"/>
              </a:lnSpc>
            </a:pPr>
            <a:endParaRPr lang="en-GB" sz="2000" dirty="0">
              <a:solidFill>
                <a:srgbClr val="336699"/>
              </a:solidFill>
            </a:endParaRPr>
          </a:p>
          <a:p>
            <a:pPr eaLnBrk="1" hangingPunct="1">
              <a:lnSpc>
                <a:spcPct val="80000"/>
              </a:lnSpc>
            </a:pPr>
            <a:endParaRPr lang="en-GB" sz="2400" dirty="0">
              <a:solidFill>
                <a:srgbClr val="336699"/>
              </a:solidFill>
            </a:endParaRPr>
          </a:p>
          <a:p>
            <a:pPr lvl="1" eaLnBrk="1" hangingPunct="1">
              <a:lnSpc>
                <a:spcPct val="80000"/>
              </a:lnSpc>
              <a:buFontTx/>
              <a:buNone/>
            </a:pPr>
            <a:r>
              <a:rPr lang="en-GB" sz="2000" dirty="0">
                <a:solidFill>
                  <a:srgbClr val="336699"/>
                </a:solidFill>
              </a:rPr>
              <a:t>   </a:t>
            </a:r>
          </a:p>
        </p:txBody>
      </p:sp>
    </p:spTree>
    <p:extLst>
      <p:ext uri="{BB962C8B-B14F-4D97-AF65-F5344CB8AC3E}">
        <p14:creationId xmlns:p14="http://schemas.microsoft.com/office/powerpoint/2010/main" val="855465746"/>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b="1" dirty="0">
                <a:latin typeface="Times New Roman" pitchFamily="18" charset="0"/>
                <a:cs typeface="Times New Roman" pitchFamily="18" charset="0"/>
              </a:rPr>
              <a:t>Capital Structure</a:t>
            </a:r>
            <a:endParaRPr lang="en-GB" altLang="en-US" b="1" dirty="0">
              <a:latin typeface="Times New Roman" pitchFamily="18" charset="0"/>
              <a:cs typeface="Times New Roman" pitchFamily="18" charset="0"/>
            </a:endParaRPr>
          </a:p>
        </p:txBody>
      </p:sp>
      <p:sp>
        <p:nvSpPr>
          <p:cNvPr id="31747" name="Rectangle 3"/>
          <p:cNvSpPr>
            <a:spLocks noGrp="1" noChangeArrowheads="1"/>
          </p:cNvSpPr>
          <p:nvPr>
            <p:ph type="body" sz="half" idx="1"/>
          </p:nvPr>
        </p:nvSpPr>
        <p:spPr>
          <a:solidFill>
            <a:schemeClr val="bg1"/>
          </a:solidFill>
          <a:ln w="38100" cmpd="dbl">
            <a:solidFill>
              <a:schemeClr val="tx1"/>
            </a:solidFill>
            <a:miter lim="800000"/>
            <a:headEnd/>
            <a:tailEnd/>
          </a:ln>
        </p:spPr>
        <p:txBody>
          <a:bodyPr>
            <a:noAutofit/>
          </a:bodyPr>
          <a:lstStyle/>
          <a:p>
            <a:pPr algn="just" eaLnBrk="1" hangingPunct="1">
              <a:lnSpc>
                <a:spcPct val="80000"/>
              </a:lnSpc>
            </a:pPr>
            <a:r>
              <a:rPr lang="en-GB" altLang="en-US" sz="2400" noProof="1">
                <a:latin typeface="Times New Roman" pitchFamily="18" charset="0"/>
                <a:cs typeface="Times New Roman" pitchFamily="18" charset="0"/>
              </a:rPr>
              <a:t>Equity financing</a:t>
            </a:r>
          </a:p>
          <a:p>
            <a:pPr lvl="1" algn="just">
              <a:lnSpc>
                <a:spcPct val="80000"/>
              </a:lnSpc>
            </a:pPr>
            <a:r>
              <a:rPr lang="en-GB" sz="1800" dirty="0">
                <a:latin typeface="Times New Roman" pitchFamily="18" charset="0"/>
                <a:cs typeface="Times New Roman" pitchFamily="18" charset="0"/>
              </a:rPr>
              <a:t>A company’s stability and solvency</a:t>
            </a:r>
            <a:endParaRPr lang="en-GB" altLang="en-US" sz="2000" noProof="1">
              <a:latin typeface="Times New Roman" pitchFamily="18" charset="0"/>
              <a:cs typeface="Times New Roman" pitchFamily="18" charset="0"/>
            </a:endParaRPr>
          </a:p>
          <a:p>
            <a:pPr lvl="1" algn="just">
              <a:lnSpc>
                <a:spcPct val="80000"/>
              </a:lnSpc>
            </a:pPr>
            <a:r>
              <a:rPr lang="en-GB" sz="1800" dirty="0">
                <a:latin typeface="Times New Roman" pitchFamily="18" charset="0"/>
                <a:cs typeface="Times New Roman" pitchFamily="18" charset="0"/>
              </a:rPr>
              <a:t>A degree of permanence, persistence in times of adversities</a:t>
            </a:r>
            <a:endParaRPr lang="en-GB" altLang="en-US" sz="2000" noProof="1">
              <a:latin typeface="Times New Roman" pitchFamily="18" charset="0"/>
              <a:cs typeface="Times New Roman" pitchFamily="18" charset="0"/>
            </a:endParaRPr>
          </a:p>
          <a:p>
            <a:pPr lvl="1" algn="just">
              <a:lnSpc>
                <a:spcPct val="80000"/>
              </a:lnSpc>
            </a:pPr>
            <a:r>
              <a:rPr lang="en-GB" sz="1800" dirty="0">
                <a:latin typeface="Times New Roman" pitchFamily="18" charset="0"/>
                <a:cs typeface="Times New Roman" pitchFamily="18" charset="0"/>
              </a:rPr>
              <a:t>A lack of any mandatory dividend requirement</a:t>
            </a:r>
            <a:endParaRPr lang="en-GB" altLang="en-US" sz="2000" noProof="1">
              <a:latin typeface="Times New Roman" pitchFamily="18" charset="0"/>
              <a:cs typeface="Times New Roman" pitchFamily="18" charset="0"/>
            </a:endParaRPr>
          </a:p>
          <a:p>
            <a:pPr algn="just" eaLnBrk="1" hangingPunct="1">
              <a:lnSpc>
                <a:spcPct val="80000"/>
              </a:lnSpc>
            </a:pPr>
            <a:r>
              <a:rPr lang="en-GB" altLang="en-US" sz="2400" noProof="1">
                <a:latin typeface="Times New Roman" pitchFamily="18" charset="0"/>
                <a:cs typeface="Times New Roman" pitchFamily="18" charset="0"/>
              </a:rPr>
              <a:t>Debt financing</a:t>
            </a:r>
          </a:p>
          <a:p>
            <a:pPr lvl="1" algn="just" eaLnBrk="1" hangingPunct="1">
              <a:lnSpc>
                <a:spcPct val="80000"/>
              </a:lnSpc>
            </a:pPr>
            <a:r>
              <a:rPr lang="en-GB" altLang="en-US" sz="2000" noProof="1">
                <a:latin typeface="Times New Roman" pitchFamily="18" charset="0"/>
                <a:cs typeface="Times New Roman" pitchFamily="18" charset="0"/>
              </a:rPr>
              <a:t>Must be repaid</a:t>
            </a:r>
          </a:p>
          <a:p>
            <a:pPr lvl="1" algn="just">
              <a:lnSpc>
                <a:spcPct val="80000"/>
              </a:lnSpc>
            </a:pPr>
            <a:r>
              <a:rPr lang="en-GB" sz="1800" dirty="0">
                <a:latin typeface="Times New Roman" pitchFamily="18" charset="0"/>
                <a:cs typeface="Times New Roman" pitchFamily="18" charset="0"/>
              </a:rPr>
              <a:t>Failure to pay principal and interest typically results in legal proceedings</a:t>
            </a:r>
            <a:endParaRPr lang="en-GB" altLang="en-US" sz="2000" noProof="1">
              <a:latin typeface="Times New Roman" pitchFamily="18" charset="0"/>
              <a:cs typeface="Times New Roman" pitchFamily="18" charset="0"/>
            </a:endParaRPr>
          </a:p>
          <a:p>
            <a:pPr algn="just">
              <a:lnSpc>
                <a:spcPct val="80000"/>
              </a:lnSpc>
            </a:pPr>
            <a:r>
              <a:rPr lang="en-GB" sz="2400" dirty="0">
                <a:latin typeface="Times New Roman" pitchFamily="18" charset="0"/>
                <a:cs typeface="Times New Roman" pitchFamily="18" charset="0"/>
              </a:rPr>
              <a:t>The company should be only financed by equity. Do you agree?</a:t>
            </a:r>
            <a:endParaRPr lang="en-GB" sz="1600" dirty="0">
              <a:latin typeface="Times New Roman" pitchFamily="18" charset="0"/>
              <a:cs typeface="Times New Roman" pitchFamily="18" charset="0"/>
            </a:endParaRPr>
          </a:p>
          <a:p>
            <a:pPr lvl="1" algn="just" eaLnBrk="1" hangingPunct="1">
              <a:lnSpc>
                <a:spcPct val="80000"/>
              </a:lnSpc>
              <a:buFontTx/>
              <a:buNone/>
            </a:pPr>
            <a:r>
              <a:rPr lang="en-GB" sz="1400" dirty="0">
                <a:latin typeface="Times New Roman" pitchFamily="18" charset="0"/>
                <a:cs typeface="Times New Roman" pitchFamily="18" charset="0"/>
              </a:rPr>
              <a:t>   </a:t>
            </a:r>
          </a:p>
        </p:txBody>
      </p:sp>
      <p:pic>
        <p:nvPicPr>
          <p:cNvPr id="31749"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0" y="1600200"/>
            <a:ext cx="4343400" cy="4419600"/>
          </a:xfrm>
          <a:noFill/>
        </p:spPr>
      </p:pic>
    </p:spTree>
    <p:extLst>
      <p:ext uri="{BB962C8B-B14F-4D97-AF65-F5344CB8AC3E}">
        <p14:creationId xmlns:p14="http://schemas.microsoft.com/office/powerpoint/2010/main" val="102052899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747">
                                            <p:txEl>
                                              <p:pRg st="7" end="7"/>
                                            </p:txEl>
                                          </p:spTgt>
                                        </p:tgtEl>
                                        <p:attrNameLst>
                                          <p:attrName>style.visibility</p:attrName>
                                        </p:attrNameLst>
                                      </p:cBhvr>
                                      <p:to>
                                        <p:strVal val="visible"/>
                                      </p:to>
                                    </p:set>
                                    <p:anim calcmode="lin" valueType="num">
                                      <p:cBhvr>
                                        <p:cTn id="7" dur="500" fill="hold"/>
                                        <p:tgtEl>
                                          <p:spTgt spid="31747">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31747">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b="1" dirty="0">
                <a:latin typeface="Times New Roman" pitchFamily="18" charset="0"/>
                <a:cs typeface="Times New Roman" pitchFamily="18" charset="0"/>
              </a:rPr>
              <a:t>Financial Leverage</a:t>
            </a:r>
            <a:endParaRPr lang="en-GB" altLang="en-US" b="1" dirty="0">
              <a:latin typeface="Times New Roman" pitchFamily="18" charset="0"/>
              <a:cs typeface="Times New Roman" pitchFamily="18" charset="0"/>
            </a:endParaRPr>
          </a:p>
        </p:txBody>
      </p:sp>
      <p:sp>
        <p:nvSpPr>
          <p:cNvPr id="32771" name="Rectangle 3"/>
          <p:cNvSpPr>
            <a:spLocks noGrp="1" noChangeArrowheads="1"/>
          </p:cNvSpPr>
          <p:nvPr>
            <p:ph type="body" sz="half" idx="1"/>
          </p:nvPr>
        </p:nvSpPr>
        <p:spPr>
          <a:xfrm>
            <a:off x="457200" y="1371600"/>
            <a:ext cx="8305800" cy="4754563"/>
          </a:xfrm>
          <a:solidFill>
            <a:schemeClr val="bg1"/>
          </a:solidFill>
          <a:ln w="38100" cmpd="dbl">
            <a:noFill/>
            <a:miter lim="800000"/>
            <a:headEnd/>
            <a:tailEnd/>
          </a:ln>
        </p:spPr>
        <p:txBody>
          <a:bodyPr>
            <a:noAutofit/>
          </a:bodyPr>
          <a:lstStyle/>
          <a:p>
            <a:pPr algn="just" eaLnBrk="1" hangingPunct="1"/>
            <a:r>
              <a:rPr lang="en-GB" sz="3600" b="1" dirty="0">
                <a:latin typeface="Times New Roman" pitchFamily="18" charset="0"/>
                <a:cs typeface="Times New Roman" pitchFamily="18" charset="0"/>
              </a:rPr>
              <a:t>Financial leverage - </a:t>
            </a:r>
            <a:r>
              <a:rPr lang="en-GB" sz="3600" dirty="0">
                <a:latin typeface="Times New Roman" pitchFamily="18" charset="0"/>
                <a:cs typeface="Times New Roman" pitchFamily="18" charset="0"/>
              </a:rPr>
              <a:t>the amount of debt financing in a company’s capital structure. </a:t>
            </a:r>
          </a:p>
          <a:p>
            <a:pPr lvl="1" algn="just" eaLnBrk="1" hangingPunct="1"/>
            <a:r>
              <a:rPr lang="en-GB" sz="3200" dirty="0">
                <a:latin typeface="Times New Roman" pitchFamily="18" charset="0"/>
                <a:cs typeface="Times New Roman" pitchFamily="18" charset="0"/>
              </a:rPr>
              <a:t>Companies with financial leverage are said to be trading on the equity.</a:t>
            </a:r>
          </a:p>
        </p:txBody>
      </p:sp>
    </p:spTree>
    <p:extLst>
      <p:ext uri="{BB962C8B-B14F-4D97-AF65-F5344CB8AC3E}">
        <p14:creationId xmlns:p14="http://schemas.microsoft.com/office/powerpoint/2010/main" val="200789336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277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 calcmode="lin" valueType="num">
                                      <p:cBhvr>
                                        <p:cTn id="12"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277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8600"/>
            <a:ext cx="8229600" cy="1143000"/>
          </a:xfrm>
        </p:spPr>
        <p:txBody>
          <a:bodyPr/>
          <a:lstStyle/>
          <a:p>
            <a:r>
              <a:rPr lang="en-GB" b="1" dirty="0">
                <a:latin typeface="Times New Roman" pitchFamily="18" charset="0"/>
                <a:cs typeface="Times New Roman" pitchFamily="18" charset="0"/>
              </a:rPr>
              <a:t>The Effects of Financial Leverage</a:t>
            </a:r>
            <a:endParaRPr lang="en-GB" altLang="en-US"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774004"/>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21105" y="-138009"/>
            <a:ext cx="8229600" cy="1143000"/>
          </a:xfrm>
        </p:spPr>
        <p:txBody>
          <a:bodyPr/>
          <a:lstStyle/>
          <a:p>
            <a:pPr eaLnBrk="1" hangingPunct="1"/>
            <a:r>
              <a:rPr lang="en-US" b="1" dirty="0">
                <a:latin typeface="Times New Roman" pitchFamily="18" charset="0"/>
                <a:cs typeface="Times New Roman" pitchFamily="18" charset="0"/>
              </a:rPr>
              <a:t>Liquidity and Working Capital  </a:t>
            </a:r>
            <a:endParaRPr lang="en-GB" b="1" dirty="0">
              <a:latin typeface="Times New Roman" pitchFamily="18" charset="0"/>
              <a:cs typeface="Times New Roman" pitchFamily="18" charset="0"/>
            </a:endParaRPr>
          </a:p>
        </p:txBody>
      </p:sp>
      <p:sp>
        <p:nvSpPr>
          <p:cNvPr id="1029" name="Rectangle 3"/>
          <p:cNvSpPr>
            <a:spLocks noGrp="1" noChangeArrowheads="1"/>
          </p:cNvSpPr>
          <p:nvPr>
            <p:ph type="body" sz="half" idx="1"/>
          </p:nvPr>
        </p:nvSpPr>
        <p:spPr/>
        <p:txBody>
          <a:bodyPr/>
          <a:lstStyle/>
          <a:p>
            <a:pPr algn="ctr">
              <a:spcBef>
                <a:spcPct val="0"/>
              </a:spcBef>
              <a:buFontTx/>
              <a:buNone/>
            </a:pPr>
            <a:endParaRPr lang="en-US" sz="2800" b="1">
              <a:solidFill>
                <a:srgbClr val="80AAD0"/>
              </a:solidFill>
            </a:endParaRPr>
          </a:p>
          <a:p>
            <a:pPr eaLnBrk="1" hangingPunct="1"/>
            <a:endParaRPr lang="en-GB" sz="2800">
              <a:solidFill>
                <a:srgbClr val="80AAD0"/>
              </a:solidFill>
            </a:endParaRPr>
          </a:p>
        </p:txBody>
      </p:sp>
      <p:sp>
        <p:nvSpPr>
          <p:cNvPr id="22532" name="Rectangle 4"/>
          <p:cNvSpPr>
            <a:spLocks noChangeArrowheads="1"/>
          </p:cNvSpPr>
          <p:nvPr/>
        </p:nvSpPr>
        <p:spPr bwMode="auto">
          <a:xfrm>
            <a:off x="192505" y="858922"/>
            <a:ext cx="8686800" cy="5999078"/>
          </a:xfrm>
          <a:prstGeom prst="rect">
            <a:avLst/>
          </a:prstGeom>
          <a:solidFill>
            <a:schemeClr val="bg1"/>
          </a:solidFill>
          <a:ln w="38100" cmpd="dbl">
            <a:solidFill>
              <a:schemeClr val="bg2"/>
            </a:solidFill>
            <a:miter lim="800000"/>
            <a:headEnd/>
            <a:tailEnd/>
          </a:ln>
          <a:effectLst>
            <a:outerShdw dist="107763" dir="2700000" algn="ctr" rotWithShape="0">
              <a:schemeClr val="bg2"/>
            </a:outerShdw>
          </a:effectLst>
        </p:spPr>
        <p:txBody>
          <a:bodyPr wrap="square" lIns="90488" tIns="44450" rIns="90488" bIns="44450">
            <a:spAutoFit/>
          </a:bodyPr>
          <a:lstStyle/>
          <a:p>
            <a:pPr marL="463550" indent="-450850" eaLnBrk="0" hangingPunct="0">
              <a:defRPr/>
            </a:pPr>
            <a:r>
              <a:rPr lang="en-US" sz="3200" b="1" noProof="1">
                <a:latin typeface="Times New Roman" pitchFamily="18" charset="0"/>
                <a:ea typeface="新細明體" pitchFamily="18" charset="-120"/>
                <a:cs typeface="Times New Roman" pitchFamily="18" charset="0"/>
              </a:rPr>
              <a:t>• 	</a:t>
            </a:r>
            <a:r>
              <a:rPr lang="en-GB" sz="3200" b="1" dirty="0">
                <a:latin typeface="Times New Roman" pitchFamily="18" charset="0"/>
                <a:ea typeface="新細明體" pitchFamily="18" charset="-120"/>
                <a:cs typeface="Times New Roman" pitchFamily="18" charset="0"/>
              </a:rPr>
              <a:t>Liquidity </a:t>
            </a:r>
          </a:p>
          <a:p>
            <a:pPr marL="463550" indent="-450850" eaLnBrk="0" hangingPunct="0">
              <a:defRPr/>
            </a:pPr>
            <a:r>
              <a:rPr lang="en-GB" sz="3200" b="1" dirty="0">
                <a:latin typeface="Times New Roman" pitchFamily="18" charset="0"/>
                <a:ea typeface="新細明體" pitchFamily="18" charset="-120"/>
                <a:cs typeface="Times New Roman" pitchFamily="18" charset="0"/>
              </a:rPr>
              <a:t>	</a:t>
            </a:r>
            <a:r>
              <a:rPr lang="en-GB" sz="3200" dirty="0">
                <a:latin typeface="Times New Roman" pitchFamily="18" charset="0"/>
                <a:ea typeface="新細明體" pitchFamily="18" charset="-120"/>
                <a:cs typeface="Times New Roman" pitchFamily="18" charset="0"/>
              </a:rPr>
              <a:t>A</a:t>
            </a:r>
            <a:r>
              <a:rPr lang="en-GB" sz="3200" dirty="0">
                <a:latin typeface="Times New Roman" pitchFamily="18" charset="0"/>
                <a:cs typeface="Times New Roman" pitchFamily="18" charset="0"/>
              </a:rPr>
              <a:t>bility to convert assets into cash or to obtain cash to meet </a:t>
            </a:r>
            <a:r>
              <a:rPr lang="en-GB" sz="3200" dirty="0">
                <a:solidFill>
                  <a:srgbClr val="FF0000"/>
                </a:solidFill>
                <a:latin typeface="Times New Roman" pitchFamily="18" charset="0"/>
                <a:cs typeface="Times New Roman" pitchFamily="18" charset="0"/>
              </a:rPr>
              <a:t>short-term</a:t>
            </a:r>
            <a:r>
              <a:rPr lang="en-GB" sz="3200" dirty="0">
                <a:latin typeface="Times New Roman" pitchFamily="18" charset="0"/>
                <a:cs typeface="Times New Roman" pitchFamily="18" charset="0"/>
              </a:rPr>
              <a:t> obligations.</a:t>
            </a:r>
          </a:p>
          <a:p>
            <a:pPr marL="463550" indent="-450850" eaLnBrk="0" hangingPunct="0">
              <a:defRPr/>
            </a:pPr>
            <a:endParaRPr lang="en-GB" sz="3200" b="1" i="1" dirty="0">
              <a:latin typeface="Times New Roman" pitchFamily="18" charset="0"/>
              <a:cs typeface="Times New Roman" pitchFamily="18" charset="0"/>
            </a:endParaRPr>
          </a:p>
          <a:p>
            <a:pPr marL="463550" indent="-450850" eaLnBrk="0" hangingPunct="0">
              <a:defRPr/>
            </a:pPr>
            <a:endParaRPr lang="en-GB" sz="3200" dirty="0">
              <a:latin typeface="Times New Roman" pitchFamily="18" charset="0"/>
              <a:cs typeface="Times New Roman" pitchFamily="18" charset="0"/>
            </a:endParaRPr>
          </a:p>
          <a:p>
            <a:pPr marL="463550" indent="-450850" eaLnBrk="0" hangingPunct="0">
              <a:defRPr/>
            </a:pPr>
            <a:endParaRPr lang="en-GB" sz="3200" dirty="0">
              <a:latin typeface="Times New Roman" pitchFamily="18" charset="0"/>
              <a:cs typeface="Times New Roman" pitchFamily="18" charset="0"/>
            </a:endParaRPr>
          </a:p>
          <a:p>
            <a:pPr marL="463550" indent="-450850" eaLnBrk="0" hangingPunct="0">
              <a:defRPr/>
            </a:pPr>
            <a:endParaRPr lang="en-GB" sz="3200" dirty="0">
              <a:latin typeface="Times New Roman" pitchFamily="18" charset="0"/>
              <a:cs typeface="Times New Roman" pitchFamily="18" charset="0"/>
            </a:endParaRPr>
          </a:p>
          <a:p>
            <a:pPr marL="463550" indent="-450850" eaLnBrk="0" hangingPunct="0">
              <a:defRPr/>
            </a:pPr>
            <a:endParaRPr lang="en-GB" sz="3200" dirty="0">
              <a:latin typeface="Times New Roman" pitchFamily="18" charset="0"/>
              <a:cs typeface="Times New Roman" pitchFamily="18" charset="0"/>
            </a:endParaRPr>
          </a:p>
          <a:p>
            <a:pPr marL="463550" indent="-450850" eaLnBrk="0" hangingPunct="0">
              <a:defRPr/>
            </a:pPr>
            <a:endParaRPr lang="en-US" sz="3200" b="1" noProof="1">
              <a:latin typeface="Times New Roman" pitchFamily="18" charset="0"/>
              <a:ea typeface="新細明體" pitchFamily="18" charset="-120"/>
              <a:cs typeface="Times New Roman" pitchFamily="18" charset="0"/>
            </a:endParaRPr>
          </a:p>
          <a:p>
            <a:pPr marL="463550" indent="-450850" eaLnBrk="0" hangingPunct="0">
              <a:defRPr/>
            </a:pPr>
            <a:endParaRPr lang="en-US" sz="3200" b="1" noProof="1">
              <a:latin typeface="Times New Roman" pitchFamily="18" charset="0"/>
              <a:ea typeface="新細明體" pitchFamily="18" charset="-120"/>
              <a:cs typeface="Times New Roman" pitchFamily="18" charset="0"/>
            </a:endParaRPr>
          </a:p>
          <a:p>
            <a:pPr marL="463550" indent="-450850" eaLnBrk="0" hangingPunct="0">
              <a:defRPr/>
            </a:pPr>
            <a:r>
              <a:rPr lang="en-GB" sz="3200" b="1" dirty="0">
                <a:latin typeface="Times New Roman" pitchFamily="18" charset="0"/>
                <a:cs typeface="Times New Roman" pitchFamily="18" charset="0"/>
              </a:rPr>
              <a:t>	Working Capital </a:t>
            </a:r>
            <a:r>
              <a:rPr lang="en-GB" sz="3200" dirty="0">
                <a:latin typeface="Times New Roman" pitchFamily="18" charset="0"/>
                <a:cs typeface="Times New Roman" pitchFamily="18" charset="0"/>
              </a:rPr>
              <a:t>- The excess of current assets over current liabilities.</a:t>
            </a:r>
            <a:endParaRPr lang="en-US" sz="3600" dirty="0">
              <a:latin typeface="Times New Roman" pitchFamily="18" charset="0"/>
              <a:cs typeface="Times New Roman" pitchFamily="18" charset="0"/>
            </a:endParaRPr>
          </a:p>
        </p:txBody>
      </p:sp>
      <p:sp>
        <p:nvSpPr>
          <p:cNvPr id="4" name="TextBox 3"/>
          <p:cNvSpPr txBox="1"/>
          <p:nvPr/>
        </p:nvSpPr>
        <p:spPr>
          <a:xfrm>
            <a:off x="292353" y="2309463"/>
            <a:ext cx="8229600" cy="3539430"/>
          </a:xfrm>
          <a:prstGeom prst="rect">
            <a:avLst/>
          </a:prstGeom>
          <a:noFill/>
          <a:ln>
            <a:solidFill>
              <a:schemeClr val="tx1"/>
            </a:solidFill>
          </a:ln>
        </p:spPr>
        <p:txBody>
          <a:bodyPr wrap="square" rtlCol="0">
            <a:spAutoFit/>
          </a:bodyPr>
          <a:lstStyle/>
          <a:p>
            <a:r>
              <a:rPr lang="en-US" sz="2800" b="1" dirty="0">
                <a:latin typeface="Times New Roman" pitchFamily="18" charset="0"/>
                <a:cs typeface="Times New Roman" pitchFamily="18" charset="0"/>
              </a:rPr>
              <a:t>Repercussions:</a:t>
            </a:r>
          </a:p>
          <a:p>
            <a:pPr marL="285750" indent="-285750">
              <a:buFontTx/>
              <a:buChar char="-"/>
            </a:pPr>
            <a:r>
              <a:rPr lang="en-US" sz="2800" dirty="0">
                <a:latin typeface="Times New Roman" pitchFamily="18" charset="0"/>
                <a:cs typeface="Times New Roman" pitchFamily="18" charset="0"/>
              </a:rPr>
              <a:t>Prevent from taking advantage of discounts or profitable opportunities.</a:t>
            </a:r>
          </a:p>
          <a:p>
            <a:pPr marL="285750" indent="-285750">
              <a:buFontTx/>
              <a:buChar char="-"/>
            </a:pPr>
            <a:r>
              <a:rPr lang="en-US" sz="2800" dirty="0">
                <a:latin typeface="Times New Roman" pitchFamily="18" charset="0"/>
                <a:cs typeface="Times New Roman" pitchFamily="18" charset="0"/>
              </a:rPr>
              <a:t>Sale of investment </a:t>
            </a:r>
          </a:p>
          <a:p>
            <a:pPr marL="285750" indent="-285750">
              <a:buFontTx/>
              <a:buChar char="-"/>
            </a:pPr>
            <a:r>
              <a:rPr lang="en-US" sz="2800" dirty="0">
                <a:latin typeface="Times New Roman" pitchFamily="18" charset="0"/>
                <a:cs typeface="Times New Roman" pitchFamily="18" charset="0"/>
              </a:rPr>
              <a:t>Insolvency and bankruptcy</a:t>
            </a:r>
          </a:p>
          <a:p>
            <a:pPr marL="285750" indent="-285750">
              <a:buFontTx/>
              <a:buChar char="-"/>
            </a:pPr>
            <a:r>
              <a:rPr lang="en-US" sz="2800" dirty="0">
                <a:latin typeface="Times New Roman" pitchFamily="18" charset="0"/>
                <a:cs typeface="Times New Roman" pitchFamily="18" charset="0"/>
              </a:rPr>
              <a:t>A loss of owner control</a:t>
            </a:r>
          </a:p>
          <a:p>
            <a:pPr marL="285750" indent="-285750">
              <a:buFontTx/>
              <a:buChar char="-"/>
            </a:pPr>
            <a:r>
              <a:rPr lang="en-US" sz="2800" dirty="0">
                <a:latin typeface="Times New Roman" pitchFamily="18" charset="0"/>
                <a:cs typeface="Times New Roman" pitchFamily="18" charset="0"/>
              </a:rPr>
              <a:t>A loss of capital investment</a:t>
            </a:r>
          </a:p>
          <a:p>
            <a:pPr marL="285750" indent="-285750">
              <a:buFontTx/>
              <a:buChar char="-"/>
            </a:pPr>
            <a:r>
              <a:rPr lang="en-US" sz="2800" dirty="0">
                <a:latin typeface="Times New Roman" pitchFamily="18" charset="0"/>
                <a:cs typeface="Times New Roman" pitchFamily="18" charset="0"/>
              </a:rPr>
              <a:t>A delay in collecting obligations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40852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2">
                                            <p:txEl>
                                              <p:pRg st="9" end="9"/>
                                            </p:txEl>
                                          </p:spTgt>
                                        </p:tgtEl>
                                        <p:attrNameLst>
                                          <p:attrName>style.visibility</p:attrName>
                                        </p:attrNameLst>
                                      </p:cBhvr>
                                      <p:to>
                                        <p:strVal val="visible"/>
                                      </p:to>
                                    </p:set>
                                    <p:animEffect transition="in" filter="wipe(down)">
                                      <p:cBhvr>
                                        <p:cTn id="12" dur="500"/>
                                        <p:tgtEl>
                                          <p:spTgt spid="225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8600"/>
            <a:ext cx="8229600" cy="1143000"/>
          </a:xfrm>
        </p:spPr>
        <p:txBody>
          <a:bodyPr/>
          <a:lstStyle/>
          <a:p>
            <a:r>
              <a:rPr lang="en-GB" b="1" dirty="0">
                <a:latin typeface="Times New Roman" pitchFamily="18" charset="0"/>
                <a:cs typeface="Times New Roman" pitchFamily="18" charset="0"/>
              </a:rPr>
              <a:t>The Effects of Financial Leverage</a:t>
            </a:r>
            <a:endParaRPr lang="en-GB" altLang="en-US" b="1"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8300"/>
            <a:ext cx="35052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676400"/>
            <a:ext cx="37338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420026"/>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b="1" dirty="0">
                <a:latin typeface="Times New Roman" pitchFamily="18" charset="0"/>
                <a:cs typeface="Times New Roman" pitchFamily="18" charset="0"/>
              </a:rPr>
              <a:t>The Effects of Financial Leverage</a:t>
            </a:r>
            <a:endParaRPr lang="en-GB" altLang="en-US"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lnSpcReduction="10000"/>
          </a:bodyPr>
          <a:lstStyle/>
          <a:p>
            <a:pPr marL="171450" indent="-171450" algn="just">
              <a:buFontTx/>
              <a:buChar char="-"/>
            </a:pPr>
            <a:r>
              <a:rPr lang="en-GB" sz="3600" dirty="0">
                <a:latin typeface="Times New Roman" pitchFamily="18" charset="0"/>
                <a:cs typeface="Times New Roman" pitchFamily="18" charset="0"/>
              </a:rPr>
              <a:t>A levered company is successfully trading on the equity when return on assets exceeds the after-tax cost of debt.</a:t>
            </a:r>
          </a:p>
          <a:p>
            <a:pPr marL="171450" indent="-171450" algn="just">
              <a:spcBef>
                <a:spcPts val="0"/>
              </a:spcBef>
              <a:buFontTx/>
              <a:buChar char="-"/>
              <a:defRPr/>
            </a:pPr>
            <a:r>
              <a:rPr lang="en-GB" sz="3600" dirty="0">
                <a:latin typeface="Times New Roman" pitchFamily="18" charset="0"/>
                <a:cs typeface="Times New Roman" pitchFamily="18" charset="0"/>
              </a:rPr>
              <a:t>A levered company is unsuccessfully trading on the equity when return on assets is less than the after-tax cost of debt.</a:t>
            </a:r>
          </a:p>
          <a:p>
            <a:pPr marL="171450" indent="-171450" algn="just">
              <a:buFontTx/>
              <a:buChar char="-"/>
            </a:pPr>
            <a:r>
              <a:rPr lang="en-GB" sz="3600" dirty="0">
                <a:latin typeface="Times New Roman" pitchFamily="18" charset="0"/>
                <a:cs typeface="Times New Roman" pitchFamily="18" charset="0"/>
              </a:rPr>
              <a:t>The effects of leveraging are magnified in both good and bad years.</a:t>
            </a:r>
          </a:p>
          <a:p>
            <a:pPr marL="0" indent="0">
              <a:buNone/>
            </a:pPr>
            <a:endParaRPr lang="en-US" dirty="0"/>
          </a:p>
        </p:txBody>
      </p:sp>
    </p:spTree>
    <p:extLst>
      <p:ext uri="{BB962C8B-B14F-4D97-AF65-F5344CB8AC3E}">
        <p14:creationId xmlns:p14="http://schemas.microsoft.com/office/powerpoint/2010/main" val="3406856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229600" cy="838200"/>
          </a:xfrm>
        </p:spPr>
        <p:txBody>
          <a:bodyPr>
            <a:normAutofit/>
          </a:bodyPr>
          <a:lstStyle/>
          <a:p>
            <a:r>
              <a:rPr lang="en-GB" altLang="en-US" b="1" dirty="0">
                <a:latin typeface="Times New Roman" pitchFamily="18" charset="0"/>
                <a:cs typeface="Times New Roman" pitchFamily="18" charset="0"/>
              </a:rPr>
              <a:t>Tax Deductibility of Interest</a:t>
            </a:r>
            <a:endParaRPr lang="en-GB" altLang="en-US" dirty="0"/>
          </a:p>
        </p:txBody>
      </p:sp>
      <p:pic>
        <p:nvPicPr>
          <p:cNvPr id="5"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447800"/>
            <a:ext cx="8153399" cy="5029200"/>
          </a:xfrm>
          <a:noFill/>
        </p:spPr>
      </p:pic>
    </p:spTree>
    <p:extLst>
      <p:ext uri="{BB962C8B-B14F-4D97-AF65-F5344CB8AC3E}">
        <p14:creationId xmlns:p14="http://schemas.microsoft.com/office/powerpoint/2010/main" val="3762274317"/>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229600" cy="838200"/>
          </a:xfrm>
        </p:spPr>
        <p:txBody>
          <a:bodyPr>
            <a:normAutofit/>
          </a:bodyPr>
          <a:lstStyle/>
          <a:p>
            <a:r>
              <a:rPr lang="en-GB" altLang="en-US" b="1" dirty="0">
                <a:latin typeface="Times New Roman" pitchFamily="18" charset="0"/>
                <a:cs typeface="Times New Roman" pitchFamily="18" charset="0"/>
              </a:rPr>
              <a:t>Tax Deductibility of Interest</a:t>
            </a:r>
            <a:endParaRPr lang="en-GB" altLang="en-US" dirty="0"/>
          </a:p>
        </p:txBody>
      </p:sp>
      <p:sp>
        <p:nvSpPr>
          <p:cNvPr id="2" name="Text Placeholder 1"/>
          <p:cNvSpPr>
            <a:spLocks noGrp="1"/>
          </p:cNvSpPr>
          <p:nvPr>
            <p:ph type="body" sz="half" idx="1"/>
          </p:nvPr>
        </p:nvSpPr>
        <p:spPr>
          <a:xfrm>
            <a:off x="457200" y="1600200"/>
            <a:ext cx="8305800" cy="4525963"/>
          </a:xfrm>
        </p:spPr>
        <p:txBody>
          <a:bodyPr>
            <a:normAutofit/>
          </a:bodyPr>
          <a:lstStyle/>
          <a:p>
            <a:pPr algn="just"/>
            <a:r>
              <a:rPr lang="en-US" sz="3600" dirty="0">
                <a:latin typeface="Times New Roman" pitchFamily="18" charset="0"/>
                <a:cs typeface="Times New Roman" pitchFamily="18" charset="0"/>
              </a:rPr>
              <a:t>Interest is tax deductible while cash dividends to equity holders are not</a:t>
            </a:r>
          </a:p>
          <a:p>
            <a:pPr algn="just"/>
            <a:r>
              <a:rPr lang="en-US" sz="3600" dirty="0">
                <a:latin typeface="Times New Roman" pitchFamily="18" charset="0"/>
                <a:cs typeface="Times New Roman" pitchFamily="18" charset="0"/>
              </a:rPr>
              <a:t>The income available to security holders can be much larger</a:t>
            </a:r>
          </a:p>
          <a:p>
            <a:pPr algn="just"/>
            <a:r>
              <a:rPr lang="en-US" sz="3600" dirty="0">
                <a:latin typeface="Times New Roman" pitchFamily="18" charset="0"/>
                <a:cs typeface="Times New Roman" pitchFamily="18" charset="0"/>
              </a:rPr>
              <a:t>Nonpayment of interest can yield bankruptcy whereas nonpayment of dividends does not</a:t>
            </a:r>
          </a:p>
        </p:txBody>
      </p:sp>
    </p:spTree>
    <p:extLst>
      <p:ext uri="{BB962C8B-B14F-4D97-AF65-F5344CB8AC3E}">
        <p14:creationId xmlns:p14="http://schemas.microsoft.com/office/powerpoint/2010/main" val="4123639733"/>
      </p:ext>
    </p:extLst>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b="1" dirty="0">
                <a:latin typeface="Times New Roman" pitchFamily="18" charset="0"/>
                <a:cs typeface="Times New Roman" pitchFamily="18" charset="0"/>
              </a:rPr>
              <a:t>Motivation for Debt</a:t>
            </a:r>
            <a:endParaRPr lang="en-GB" altLang="en-US" b="1" dirty="0">
              <a:latin typeface="Times New Roman" pitchFamily="18" charset="0"/>
              <a:cs typeface="Times New Roman" pitchFamily="18" charset="0"/>
            </a:endParaRPr>
          </a:p>
        </p:txBody>
      </p:sp>
      <p:sp>
        <p:nvSpPr>
          <p:cNvPr id="32771" name="Rectangle 3"/>
          <p:cNvSpPr>
            <a:spLocks noGrp="1" noChangeArrowheads="1"/>
          </p:cNvSpPr>
          <p:nvPr>
            <p:ph type="body" sz="half" idx="1"/>
          </p:nvPr>
        </p:nvSpPr>
        <p:spPr>
          <a:xfrm>
            <a:off x="457200" y="1371600"/>
            <a:ext cx="8305800" cy="4754563"/>
          </a:xfrm>
          <a:solidFill>
            <a:schemeClr val="bg1"/>
          </a:solidFill>
          <a:ln w="38100" cmpd="dbl">
            <a:noFill/>
            <a:miter lim="800000"/>
            <a:headEnd/>
            <a:tailEnd/>
          </a:ln>
        </p:spPr>
        <p:txBody>
          <a:bodyPr>
            <a:noAutofit/>
          </a:bodyPr>
          <a:lstStyle/>
          <a:p>
            <a:pPr algn="just" eaLnBrk="1" hangingPunct="1"/>
            <a:r>
              <a:rPr lang="en-GB" sz="3600" dirty="0">
                <a:latin typeface="Times New Roman" pitchFamily="18" charset="0"/>
                <a:cs typeface="Times New Roman" pitchFamily="18" charset="0"/>
              </a:rPr>
              <a:t>Financial leverage </a:t>
            </a:r>
          </a:p>
          <a:p>
            <a:pPr algn="just"/>
            <a:r>
              <a:rPr lang="en-GB" altLang="en-US" sz="3600" dirty="0">
                <a:latin typeface="Times New Roman" pitchFamily="18" charset="0"/>
                <a:cs typeface="Times New Roman" pitchFamily="18" charset="0"/>
              </a:rPr>
              <a:t>Tax Deductibility of Interest</a:t>
            </a:r>
            <a:endParaRPr lang="en-GB" sz="3200" dirty="0">
              <a:latin typeface="Times New Roman" pitchFamily="18" charset="0"/>
              <a:cs typeface="Times New Roman" pitchFamily="18" charset="0"/>
            </a:endParaRPr>
          </a:p>
        </p:txBody>
      </p:sp>
    </p:spTree>
    <p:extLst>
      <p:ext uri="{BB962C8B-B14F-4D97-AF65-F5344CB8AC3E}">
        <p14:creationId xmlns:p14="http://schemas.microsoft.com/office/powerpoint/2010/main" val="3150980037"/>
      </p:ext>
    </p:extLst>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229600" cy="838200"/>
          </a:xfrm>
        </p:spPr>
        <p:txBody>
          <a:bodyPr>
            <a:noAutofit/>
          </a:bodyPr>
          <a:lstStyle/>
          <a:p>
            <a:r>
              <a:rPr lang="en-GB" sz="4000" b="1" dirty="0">
                <a:latin typeface="Times New Roman" pitchFamily="18" charset="0"/>
                <a:cs typeface="Times New Roman" pitchFamily="18" charset="0"/>
              </a:rPr>
              <a:t>Capital Structure Composition and Solvency </a:t>
            </a:r>
            <a:endParaRPr lang="en-GB" altLang="en-US" sz="4000" dirty="0"/>
          </a:p>
        </p:txBody>
      </p:sp>
      <p:sp>
        <p:nvSpPr>
          <p:cNvPr id="2" name="Text Placeholder 1"/>
          <p:cNvSpPr>
            <a:spLocks noGrp="1"/>
          </p:cNvSpPr>
          <p:nvPr>
            <p:ph type="body" sz="half" idx="1"/>
          </p:nvPr>
        </p:nvSpPr>
        <p:spPr>
          <a:xfrm>
            <a:off x="457200" y="1600200"/>
            <a:ext cx="8305800" cy="4525963"/>
          </a:xfrm>
        </p:spPr>
        <p:txBody>
          <a:bodyPr>
            <a:normAutofit/>
          </a:bodyPr>
          <a:lstStyle/>
          <a:p>
            <a:pPr algn="just"/>
            <a:r>
              <a:rPr lang="en-US" sz="3600" dirty="0">
                <a:latin typeface="Times New Roman" pitchFamily="18" charset="0"/>
                <a:cs typeface="Times New Roman" pitchFamily="18" charset="0"/>
              </a:rPr>
              <a:t>Common-Size Statements</a:t>
            </a:r>
          </a:p>
          <a:p>
            <a:pPr algn="just"/>
            <a:r>
              <a:rPr lang="en-US" sz="3600" dirty="0">
                <a:latin typeface="Times New Roman" pitchFamily="18" charset="0"/>
                <a:cs typeface="Times New Roman" pitchFamily="18" charset="0"/>
              </a:rPr>
              <a:t>Total Debt to Total Capital</a:t>
            </a:r>
          </a:p>
          <a:p>
            <a:pPr algn="just"/>
            <a:r>
              <a:rPr lang="en-US" sz="3600" dirty="0">
                <a:latin typeface="Times New Roman" pitchFamily="18" charset="0"/>
                <a:cs typeface="Times New Roman" pitchFamily="18" charset="0"/>
              </a:rPr>
              <a:t>Total Debt to Equity Capital</a:t>
            </a:r>
          </a:p>
          <a:p>
            <a:pPr algn="just"/>
            <a:r>
              <a:rPr lang="en-US" sz="3600" dirty="0">
                <a:latin typeface="Times New Roman" pitchFamily="18" charset="0"/>
                <a:cs typeface="Times New Roman" pitchFamily="18" charset="0"/>
              </a:rPr>
              <a:t>Long-Term Debt to Equity Capital</a:t>
            </a:r>
          </a:p>
          <a:p>
            <a:pPr algn="just"/>
            <a:r>
              <a:rPr lang="en-US" sz="3600" dirty="0">
                <a:latin typeface="Times New Roman" pitchFamily="18" charset="0"/>
                <a:cs typeface="Times New Roman" pitchFamily="18" charset="0"/>
              </a:rPr>
              <a:t>Short-Term Debt to Total Capital</a:t>
            </a:r>
          </a:p>
          <a:p>
            <a:pPr algn="just"/>
            <a:r>
              <a:rPr lang="en-US" sz="3600" dirty="0">
                <a:latin typeface="Times New Roman" pitchFamily="18" charset="0"/>
                <a:cs typeface="Times New Roman" pitchFamily="18" charset="0"/>
              </a:rPr>
              <a:t>Asset Composition</a:t>
            </a:r>
          </a:p>
        </p:txBody>
      </p:sp>
    </p:spTree>
    <p:extLst>
      <p:ext uri="{BB962C8B-B14F-4D97-AF65-F5344CB8AC3E}">
        <p14:creationId xmlns:p14="http://schemas.microsoft.com/office/powerpoint/2010/main" val="3001182240"/>
      </p:ext>
    </p:extLst>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0"/>
            <a:ext cx="8229600" cy="838200"/>
          </a:xfrm>
        </p:spPr>
        <p:txBody>
          <a:bodyPr>
            <a:normAutofit/>
          </a:bodyPr>
          <a:lstStyle/>
          <a:p>
            <a:r>
              <a:rPr lang="en-GB" altLang="en-US" sz="3200" b="1" dirty="0"/>
              <a:t>Common-Size Statements in Solvency Analysis</a:t>
            </a:r>
          </a:p>
        </p:txBody>
      </p:sp>
      <p:sp>
        <p:nvSpPr>
          <p:cNvPr id="15364" name="Rectangle 3"/>
          <p:cNvSpPr>
            <a:spLocks noGrp="1" noChangeArrowheads="1"/>
          </p:cNvSpPr>
          <p:nvPr>
            <p:ph type="body" sz="half" idx="1"/>
          </p:nvPr>
        </p:nvSpPr>
        <p:spPr>
          <a:xfrm>
            <a:off x="228600" y="762000"/>
            <a:ext cx="8763000" cy="5943600"/>
          </a:xfrm>
          <a:noFill/>
          <a:ln w="38100" cmpd="dbl">
            <a:solidFill>
              <a:schemeClr val="tx1"/>
            </a:solidFill>
            <a:miter lim="800000"/>
            <a:headEnd/>
            <a:tailEnd/>
          </a:ln>
        </p:spPr>
        <p:txBody>
          <a:bodyPr>
            <a:normAutofit/>
          </a:bodyPr>
          <a:lstStyle/>
          <a:p>
            <a:pPr marL="0" indent="0" eaLnBrk="1" hangingPunct="1">
              <a:buNone/>
            </a:pPr>
            <a:r>
              <a:rPr lang="en-GB" sz="2800" dirty="0">
                <a:latin typeface="Times New Roman" pitchFamily="18" charset="0"/>
                <a:cs typeface="Times New Roman" pitchFamily="18" charset="0"/>
              </a:rPr>
              <a:t>Composition analysis </a:t>
            </a:r>
          </a:p>
          <a:p>
            <a:pPr marL="400050" lvl="1" eaLnBrk="1" hangingPunct="1"/>
            <a:r>
              <a:rPr lang="en-GB" dirty="0">
                <a:latin typeface="Times New Roman" pitchFamily="18" charset="0"/>
                <a:cs typeface="Times New Roman" pitchFamily="18" charset="0"/>
              </a:rPr>
              <a:t>Performed by constructing a common-size statement of the liabilities and equity section of the balance sheet. </a:t>
            </a:r>
          </a:p>
          <a:p>
            <a:pPr marL="342900" lvl="1" eaLnBrk="1" hangingPunct="1"/>
            <a:r>
              <a:rPr lang="en-GB" dirty="0">
                <a:latin typeface="Times New Roman" pitchFamily="18" charset="0"/>
                <a:cs typeface="Times New Roman" pitchFamily="18" charset="0"/>
              </a:rPr>
              <a:t>Reveals relative magnitude of financing sources.</a:t>
            </a:r>
          </a:p>
        </p:txBody>
      </p:sp>
      <p:graphicFrame>
        <p:nvGraphicFramePr>
          <p:cNvPr id="15362" name="Object 4"/>
          <p:cNvGraphicFramePr>
            <a:graphicFrameLocks noGrp="1" noChangeAspect="1"/>
          </p:cNvGraphicFramePr>
          <p:nvPr>
            <p:ph sz="quarter" idx="2"/>
            <p:extLst>
              <p:ext uri="{D42A27DB-BD31-4B8C-83A1-F6EECF244321}">
                <p14:modId xmlns:p14="http://schemas.microsoft.com/office/powerpoint/2010/main" val="2352769935"/>
              </p:ext>
            </p:extLst>
          </p:nvPr>
        </p:nvGraphicFramePr>
        <p:xfrm>
          <a:off x="381000" y="2895600"/>
          <a:ext cx="4119563" cy="3733800"/>
        </p:xfrm>
        <a:graphic>
          <a:graphicData uri="http://schemas.openxmlformats.org/presentationml/2006/ole">
            <mc:AlternateContent xmlns:mc="http://schemas.openxmlformats.org/markup-compatibility/2006">
              <mc:Choice xmlns:v="urn:schemas-microsoft-com:vml" Requires="v">
                <p:oleObj name="Worksheet" r:id="rId3" imgW="2666866" imgH="1819333" progId="Excel.Sheet.8">
                  <p:embed/>
                </p:oleObj>
              </mc:Choice>
              <mc:Fallback>
                <p:oleObj name="Worksheet" r:id="rId3" imgW="2666866" imgH="1819333" progId="Excel.Sheet.8">
                  <p:embed/>
                  <p:pic>
                    <p:nvPicPr>
                      <p:cNvPr id="0" name=""/>
                      <p:cNvPicPr>
                        <a:picLocks noChangeAspect="1" noChangeArrowheads="1"/>
                      </p:cNvPicPr>
                      <p:nvPr/>
                    </p:nvPicPr>
                    <p:blipFill>
                      <a:blip r:embed="rId4"/>
                      <a:srcRect/>
                      <a:stretch>
                        <a:fillRect/>
                      </a:stretch>
                    </p:blipFill>
                    <p:spPr bwMode="auto">
                      <a:xfrm>
                        <a:off x="381000" y="2895600"/>
                        <a:ext cx="4119563" cy="3733800"/>
                      </a:xfrm>
                      <a:prstGeom prst="rect">
                        <a:avLst/>
                      </a:prstGeom>
                      <a:noFill/>
                      <a:ln w="12700">
                        <a:solidFill>
                          <a:srgbClr val="3A619A"/>
                        </a:solidFill>
                        <a:miter lim="800000"/>
                        <a:headEnd/>
                        <a:tailEnd/>
                      </a:ln>
                      <a:effectLst/>
                    </p:spPr>
                  </p:pic>
                </p:oleObj>
              </mc:Fallback>
            </mc:AlternateContent>
          </a:graphicData>
        </a:graphic>
      </p:graphicFrame>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72000" y="2895600"/>
            <a:ext cx="4343400" cy="3657600"/>
          </a:xfrm>
          <a:prstGeom prst="rect">
            <a:avLst/>
          </a:prstGeom>
          <a:noFill/>
          <a:ln w="12700">
            <a:solidFill>
              <a:srgbClr val="3A619A"/>
            </a:solidFill>
            <a:miter lim="800000"/>
            <a:headEnd/>
            <a:tailEnd/>
          </a:ln>
        </p:spPr>
      </p:pic>
    </p:spTree>
    <p:extLst>
      <p:ext uri="{BB962C8B-B14F-4D97-AF65-F5344CB8AC3E}">
        <p14:creationId xmlns:p14="http://schemas.microsoft.com/office/powerpoint/2010/main" val="550238391"/>
      </p:ext>
    </p:extLst>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304800"/>
            <a:ext cx="8229600" cy="457200"/>
          </a:xfrm>
        </p:spPr>
        <p:txBody>
          <a:bodyPr>
            <a:noAutofit/>
          </a:bodyPr>
          <a:lstStyle/>
          <a:p>
            <a:r>
              <a:rPr lang="en-GB" altLang="en-US" sz="3600" b="1" dirty="0">
                <a:latin typeface="Times New Roman" pitchFamily="18" charset="0"/>
                <a:cs typeface="Times New Roman" pitchFamily="18" charset="0"/>
              </a:rPr>
              <a:t>Capital Structure Ratios</a:t>
            </a:r>
          </a:p>
        </p:txBody>
      </p:sp>
      <p:sp>
        <p:nvSpPr>
          <p:cNvPr id="16388" name="Rectangle 3"/>
          <p:cNvSpPr>
            <a:spLocks noGrp="1" noChangeArrowheads="1"/>
          </p:cNvSpPr>
          <p:nvPr>
            <p:ph type="body" sz="half" idx="1"/>
          </p:nvPr>
        </p:nvSpPr>
        <p:spPr>
          <a:xfrm>
            <a:off x="0" y="838200"/>
            <a:ext cx="9144000" cy="4876800"/>
          </a:xfrm>
          <a:solidFill>
            <a:schemeClr val="bg1"/>
          </a:solidFill>
          <a:ln w="38100" cmpd="dbl">
            <a:noFill/>
            <a:miter lim="800000"/>
            <a:headEnd/>
            <a:tailEnd/>
          </a:ln>
        </p:spPr>
        <p:txBody>
          <a:bodyPr>
            <a:noAutofit/>
          </a:bodyPr>
          <a:lstStyle/>
          <a:p>
            <a:pPr eaLnBrk="1" hangingPunct="1">
              <a:lnSpc>
                <a:spcPct val="90000"/>
              </a:lnSpc>
            </a:pPr>
            <a:endParaRPr lang="en-GB" sz="1100" dirty="0">
              <a:latin typeface="Times New Roman" pitchFamily="18" charset="0"/>
              <a:cs typeface="Times New Roman" pitchFamily="18" charset="0"/>
            </a:endParaRPr>
          </a:p>
          <a:p>
            <a:pPr eaLnBrk="1" hangingPunct="1">
              <a:lnSpc>
                <a:spcPct val="90000"/>
              </a:lnSpc>
            </a:pPr>
            <a:r>
              <a:rPr lang="en-GB" dirty="0">
                <a:latin typeface="Times New Roman" pitchFamily="18" charset="0"/>
                <a:cs typeface="Times New Roman" pitchFamily="18" charset="0"/>
              </a:rPr>
              <a:t>Total Debt to Total Capital Ratio</a:t>
            </a:r>
          </a:p>
          <a:p>
            <a:pPr lvl="1" eaLnBrk="1" hangingPunct="1">
              <a:lnSpc>
                <a:spcPct val="90000"/>
              </a:lnSpc>
            </a:pPr>
            <a:r>
              <a:rPr lang="en-GB" dirty="0">
                <a:latin typeface="Times New Roman" pitchFamily="18" charset="0"/>
                <a:cs typeface="Times New Roman" pitchFamily="18" charset="0"/>
              </a:rPr>
              <a:t>Comprehensive measure of the relation between total debt and total capital </a:t>
            </a:r>
          </a:p>
          <a:p>
            <a:pPr lvl="1" eaLnBrk="1" hangingPunct="1">
              <a:lnSpc>
                <a:spcPct val="90000"/>
              </a:lnSpc>
            </a:pPr>
            <a:r>
              <a:rPr lang="en-GB" dirty="0">
                <a:latin typeface="Times New Roman" pitchFamily="18" charset="0"/>
                <a:cs typeface="Times New Roman" pitchFamily="18" charset="0"/>
              </a:rPr>
              <a:t>Also called Total debt ratio</a:t>
            </a:r>
          </a:p>
          <a:p>
            <a:pPr eaLnBrk="1" hangingPunct="1">
              <a:lnSpc>
                <a:spcPct val="90000"/>
              </a:lnSpc>
            </a:pPr>
            <a:r>
              <a:rPr lang="en-GB" dirty="0">
                <a:latin typeface="Times New Roman" pitchFamily="18" charset="0"/>
                <a:cs typeface="Times New Roman" pitchFamily="18" charset="0"/>
              </a:rPr>
              <a:t>Total Debt to Equity Capital</a:t>
            </a:r>
          </a:p>
          <a:p>
            <a:pPr eaLnBrk="1" hangingPunct="1">
              <a:lnSpc>
                <a:spcPct val="90000"/>
              </a:lnSpc>
            </a:pPr>
            <a:r>
              <a:rPr lang="en-GB" dirty="0">
                <a:latin typeface="Times New Roman" pitchFamily="18" charset="0"/>
                <a:cs typeface="Times New Roman" pitchFamily="18" charset="0"/>
              </a:rPr>
              <a:t>Long-Term Debt to Equity Capital</a:t>
            </a:r>
          </a:p>
          <a:p>
            <a:pPr lvl="1" eaLnBrk="1" hangingPunct="1">
              <a:lnSpc>
                <a:spcPct val="90000"/>
              </a:lnSpc>
            </a:pPr>
            <a:r>
              <a:rPr lang="en-GB" dirty="0">
                <a:latin typeface="Times New Roman" pitchFamily="18" charset="0"/>
                <a:cs typeface="Times New Roman" pitchFamily="18" charset="0"/>
              </a:rPr>
              <a:t>Measures the relation of LT debt to equity capital.</a:t>
            </a:r>
          </a:p>
          <a:p>
            <a:pPr lvl="1" eaLnBrk="1" hangingPunct="1">
              <a:lnSpc>
                <a:spcPct val="90000"/>
              </a:lnSpc>
            </a:pPr>
            <a:r>
              <a:rPr lang="en-GB" dirty="0">
                <a:latin typeface="Times New Roman" pitchFamily="18" charset="0"/>
                <a:cs typeface="Times New Roman" pitchFamily="18" charset="0"/>
              </a:rPr>
              <a:t>Commonly referred to as the debt to equity ratio.</a:t>
            </a:r>
          </a:p>
          <a:p>
            <a:pPr eaLnBrk="1" hangingPunct="1">
              <a:lnSpc>
                <a:spcPct val="90000"/>
              </a:lnSpc>
            </a:pPr>
            <a:r>
              <a:rPr lang="en-GB" dirty="0">
                <a:latin typeface="Times New Roman" pitchFamily="18" charset="0"/>
                <a:cs typeface="Times New Roman" pitchFamily="18" charset="0"/>
              </a:rPr>
              <a:t>Short-Term Debt to Total Debt</a:t>
            </a:r>
          </a:p>
          <a:p>
            <a:pPr lvl="1" eaLnBrk="1" hangingPunct="1">
              <a:lnSpc>
                <a:spcPct val="90000"/>
              </a:lnSpc>
            </a:pPr>
            <a:r>
              <a:rPr lang="en-GB" dirty="0">
                <a:latin typeface="Times New Roman" pitchFamily="18" charset="0"/>
                <a:cs typeface="Times New Roman" pitchFamily="18" charset="0"/>
              </a:rPr>
              <a:t>Indicator of enterprise reliance on short-term financing. </a:t>
            </a:r>
          </a:p>
          <a:p>
            <a:pPr lvl="1" eaLnBrk="1" hangingPunct="1">
              <a:lnSpc>
                <a:spcPct val="90000"/>
              </a:lnSpc>
            </a:pPr>
            <a:r>
              <a:rPr lang="en-GB" dirty="0">
                <a:latin typeface="Times New Roman" pitchFamily="18" charset="0"/>
                <a:cs typeface="Times New Roman" pitchFamily="18" charset="0"/>
              </a:rPr>
              <a:t>Usually subject to frequent changes in interest rates.</a:t>
            </a:r>
          </a:p>
        </p:txBody>
      </p:sp>
    </p:spTree>
    <p:extLst>
      <p:ext uri="{BB962C8B-B14F-4D97-AF65-F5344CB8AC3E}">
        <p14:creationId xmlns:p14="http://schemas.microsoft.com/office/powerpoint/2010/main" val="1389269217"/>
      </p:ext>
    </p:extLst>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19050"/>
            <a:ext cx="8229600" cy="1143000"/>
          </a:xfrm>
        </p:spPr>
        <p:txBody>
          <a:bodyPr>
            <a:normAutofit/>
          </a:bodyPr>
          <a:lstStyle/>
          <a:p>
            <a:pPr eaLnBrk="1" hangingPunct="1"/>
            <a:r>
              <a:rPr lang="en-GB" b="1" dirty="0">
                <a:latin typeface="Times New Roman" pitchFamily="18" charset="0"/>
                <a:cs typeface="Times New Roman" pitchFamily="18" charset="0"/>
              </a:rPr>
              <a:t>Earnings Coverage</a:t>
            </a:r>
          </a:p>
        </p:txBody>
      </p:sp>
      <p:sp>
        <p:nvSpPr>
          <p:cNvPr id="17413" name="Rectangle 3"/>
          <p:cNvSpPr>
            <a:spLocks noGrp="1" noChangeArrowheads="1"/>
          </p:cNvSpPr>
          <p:nvPr>
            <p:ph type="body" sz="half" idx="1"/>
          </p:nvPr>
        </p:nvSpPr>
        <p:spPr>
          <a:xfrm>
            <a:off x="0" y="990600"/>
            <a:ext cx="9144000" cy="5638800"/>
          </a:xfrm>
          <a:solidFill>
            <a:schemeClr val="bg1"/>
          </a:solidFill>
          <a:ln w="38100" cmpd="dbl">
            <a:solidFill>
              <a:schemeClr val="tx1"/>
            </a:solidFill>
            <a:miter lim="800000"/>
            <a:headEnd/>
            <a:tailEnd/>
          </a:ln>
        </p:spPr>
        <p:txBody>
          <a:bodyPr>
            <a:noAutofit/>
          </a:bodyPr>
          <a:lstStyle/>
          <a:p>
            <a:pPr eaLnBrk="1" hangingPunct="1">
              <a:lnSpc>
                <a:spcPct val="90000"/>
              </a:lnSpc>
            </a:pPr>
            <a:endParaRPr lang="en-GB" sz="1400" dirty="0">
              <a:latin typeface="Times New Roman" pitchFamily="18" charset="0"/>
              <a:cs typeface="Times New Roman" pitchFamily="18" charset="0"/>
            </a:endParaRP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r>
              <a:rPr lang="en-GB" sz="3200" dirty="0">
                <a:latin typeface="Times New Roman" pitchFamily="18" charset="0"/>
                <a:cs typeface="Times New Roman" pitchFamily="18" charset="0"/>
              </a:rPr>
              <a:t>Considers interest as the only fixed charge needing earnings coverage:</a:t>
            </a: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endParaRPr lang="en-GB" sz="3200" dirty="0">
              <a:latin typeface="Times New Roman" pitchFamily="18" charset="0"/>
              <a:cs typeface="Times New Roman" pitchFamily="18" charset="0"/>
            </a:endParaRPr>
          </a:p>
          <a:p>
            <a:pPr lvl="1" eaLnBrk="1" hangingPunct="1">
              <a:lnSpc>
                <a:spcPct val="90000"/>
              </a:lnSpc>
            </a:pPr>
            <a:r>
              <a:rPr lang="en-GB" sz="3200" dirty="0">
                <a:latin typeface="Times New Roman" pitchFamily="18" charset="0"/>
                <a:cs typeface="Times New Roman" pitchFamily="18" charset="0"/>
              </a:rPr>
              <a:t>Numerator sometimes referred to as earnings before interest and taxes, or EBIT.</a:t>
            </a:r>
          </a:p>
          <a:p>
            <a:pPr marL="457200" lvl="1" indent="0" eaLnBrk="1" hangingPunct="1">
              <a:lnSpc>
                <a:spcPct val="90000"/>
              </a:lnSpc>
              <a:buNone/>
            </a:pPr>
            <a:endParaRPr lang="en-GB" sz="3200" dirty="0">
              <a:latin typeface="Times New Roman" pitchFamily="18" charset="0"/>
              <a:cs typeface="Times New Roman" pitchFamily="18" charset="0"/>
            </a:endParaRPr>
          </a:p>
        </p:txBody>
      </p:sp>
      <p:sp>
        <p:nvSpPr>
          <p:cNvPr id="17414" name="Text Box 5"/>
          <p:cNvSpPr txBox="1">
            <a:spLocks noChangeArrowheads="1"/>
          </p:cNvSpPr>
          <p:nvPr/>
        </p:nvSpPr>
        <p:spPr bwMode="auto">
          <a:xfrm>
            <a:off x="2514600" y="990600"/>
            <a:ext cx="3886200" cy="52322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800" b="1" dirty="0">
                <a:latin typeface="Times New Roman" pitchFamily="18" charset="0"/>
                <a:cs typeface="Times New Roman" pitchFamily="18" charset="0"/>
              </a:rPr>
              <a:t>Times Interest Earned</a:t>
            </a:r>
          </a:p>
        </p:txBody>
      </p:sp>
      <p:graphicFrame>
        <p:nvGraphicFramePr>
          <p:cNvPr id="17410" name="Object 7"/>
          <p:cNvGraphicFramePr>
            <a:graphicFrameLocks noChangeAspect="1"/>
          </p:cNvGraphicFramePr>
          <p:nvPr>
            <p:extLst>
              <p:ext uri="{D42A27DB-BD31-4B8C-83A1-F6EECF244321}">
                <p14:modId xmlns:p14="http://schemas.microsoft.com/office/powerpoint/2010/main" val="3513767071"/>
              </p:ext>
            </p:extLst>
          </p:nvPr>
        </p:nvGraphicFramePr>
        <p:xfrm>
          <a:off x="1066800" y="3200400"/>
          <a:ext cx="7162800" cy="1828800"/>
        </p:xfrm>
        <a:graphic>
          <a:graphicData uri="http://schemas.openxmlformats.org/presentationml/2006/ole">
            <mc:AlternateContent xmlns:mc="http://schemas.openxmlformats.org/markup-compatibility/2006">
              <mc:Choice xmlns:v="urn:schemas-microsoft-com:vml" Requires="v">
                <p:oleObj name="Bitmap Image" r:id="rId3" imgW="3104762" imgH="438095" progId="Paint.Picture">
                  <p:embed/>
                </p:oleObj>
              </mc:Choice>
              <mc:Fallback>
                <p:oleObj name="Bitmap Image" r:id="rId3" imgW="3104762" imgH="4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00400"/>
                        <a:ext cx="7162800" cy="1828800"/>
                      </a:xfrm>
                      <a:prstGeom prst="rect">
                        <a:avLst/>
                      </a:prstGeom>
                      <a:noFill/>
                      <a:ln w="9525">
                        <a:solidFill>
                          <a:srgbClr val="336699"/>
                        </a:solidFill>
                        <a:miter lim="800000"/>
                        <a:headEnd/>
                        <a:tailEnd/>
                      </a:ln>
                      <a:effectLst/>
                    </p:spPr>
                  </p:pic>
                </p:oleObj>
              </mc:Fallback>
            </mc:AlternateContent>
          </a:graphicData>
        </a:graphic>
      </p:graphicFrame>
    </p:spTree>
    <p:extLst>
      <p:ext uri="{BB962C8B-B14F-4D97-AF65-F5344CB8AC3E}">
        <p14:creationId xmlns:p14="http://schemas.microsoft.com/office/powerpoint/2010/main" val="2820979123"/>
      </p:ext>
    </p:extLst>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ages.jpeg"/>
          <p:cNvPicPr>
            <a:picLocks noChangeAspect="1"/>
          </p:cNvPicPr>
          <p:nvPr/>
        </p:nvPicPr>
        <p:blipFill>
          <a:blip r:embed="rId3"/>
          <a:srcRect/>
          <a:stretch>
            <a:fillRect/>
          </a:stretch>
        </p:blipFill>
        <p:spPr bwMode="auto">
          <a:xfrm>
            <a:off x="2971800" y="15875"/>
            <a:ext cx="2971800" cy="154305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646264213"/>
              </p:ext>
            </p:extLst>
          </p:nvPr>
        </p:nvGraphicFramePr>
        <p:xfrm>
          <a:off x="457200" y="1397000"/>
          <a:ext cx="8229600" cy="5308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84767">
                <a:tc>
                  <a:txBody>
                    <a:bodyPr/>
                    <a:lstStyle/>
                    <a:p>
                      <a:pPr algn="ctr"/>
                      <a:r>
                        <a:rPr lang="en-US" sz="2400" dirty="0">
                          <a:solidFill>
                            <a:schemeClr val="tx1"/>
                          </a:solidFill>
                          <a:latin typeface="Times New Roman" pitchFamily="18" charset="0"/>
                          <a:cs typeface="Times New Roman" pitchFamily="18" charset="0"/>
                        </a:rPr>
                        <a:t>LIQUIDITY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itchFamily="18" charset="0"/>
                          <a:cs typeface="Times New Roman" pitchFamily="18" charset="0"/>
                        </a:rPr>
                        <a:t>CAPITAL</a:t>
                      </a:r>
                      <a:r>
                        <a:rPr lang="en-US" sz="2400" baseline="0" dirty="0">
                          <a:solidFill>
                            <a:schemeClr val="tx1"/>
                          </a:solidFill>
                          <a:latin typeface="Times New Roman" pitchFamily="18" charset="0"/>
                          <a:cs typeface="Times New Roman" pitchFamily="18" charset="0"/>
                        </a:rPr>
                        <a:t> STRUCTURE AND SOLVENCY</a:t>
                      </a:r>
                      <a:endParaRPr lang="en-US" sz="2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423833">
                <a:tc>
                  <a:txBody>
                    <a:bodyPr/>
                    <a:lstStyle/>
                    <a:p>
                      <a:pPr marL="285750" indent="-285750">
                        <a:buFontTx/>
                        <a:buChar char="-"/>
                      </a:pPr>
                      <a:r>
                        <a:rPr lang="en-US" sz="2400" dirty="0">
                          <a:solidFill>
                            <a:schemeClr val="tx1"/>
                          </a:solidFill>
                          <a:latin typeface="Times New Roman" pitchFamily="18" charset="0"/>
                          <a:cs typeface="Times New Roman" pitchFamily="18" charset="0"/>
                        </a:rPr>
                        <a:t>Cash</a:t>
                      </a:r>
                      <a:r>
                        <a:rPr lang="en-US" sz="2400" baseline="0" dirty="0">
                          <a:solidFill>
                            <a:schemeClr val="tx1"/>
                          </a:solidFill>
                          <a:latin typeface="Times New Roman" pitchFamily="18" charset="0"/>
                          <a:cs typeface="Times New Roman" pitchFamily="18" charset="0"/>
                        </a:rPr>
                        <a:t>-based ratio measures</a:t>
                      </a:r>
                    </a:p>
                    <a:p>
                      <a:pPr marL="285750" indent="-285750">
                        <a:buFontTx/>
                        <a:buChar char="-"/>
                      </a:pPr>
                      <a:r>
                        <a:rPr lang="en-US" sz="2400" baseline="0" dirty="0">
                          <a:solidFill>
                            <a:schemeClr val="tx1"/>
                          </a:solidFill>
                          <a:latin typeface="Times New Roman" pitchFamily="18" charset="0"/>
                          <a:cs typeface="Times New Roman" pitchFamily="18" charset="0"/>
                        </a:rPr>
                        <a:t>Accounts receivable liquidity measures</a:t>
                      </a:r>
                    </a:p>
                    <a:p>
                      <a:pPr marL="285750" indent="-285750">
                        <a:buFontTx/>
                        <a:buChar char="-"/>
                      </a:pPr>
                      <a:r>
                        <a:rPr lang="en-US" sz="2400" baseline="0" dirty="0">
                          <a:solidFill>
                            <a:schemeClr val="tx1"/>
                          </a:solidFill>
                          <a:latin typeface="Times New Roman" pitchFamily="18" charset="0"/>
                          <a:cs typeface="Times New Roman" pitchFamily="18" charset="0"/>
                        </a:rPr>
                        <a:t>Inventory turnover measures</a:t>
                      </a:r>
                    </a:p>
                    <a:p>
                      <a:pPr marL="285750" indent="-285750">
                        <a:buFontTx/>
                        <a:buChar char="-"/>
                      </a:pPr>
                      <a:r>
                        <a:rPr lang="en-US" sz="2400" baseline="0" dirty="0">
                          <a:solidFill>
                            <a:schemeClr val="tx1"/>
                          </a:solidFill>
                          <a:latin typeface="Times New Roman" pitchFamily="18" charset="0"/>
                          <a:cs typeface="Times New Roman" pitchFamily="18" charset="0"/>
                        </a:rPr>
                        <a:t>Accounts payable liquidity measures</a:t>
                      </a:r>
                    </a:p>
                    <a:p>
                      <a:pPr marL="285750" indent="-285750">
                        <a:buFontTx/>
                        <a:buChar char="-"/>
                      </a:pPr>
                      <a:r>
                        <a:rPr lang="en-US" sz="2400" baseline="0" dirty="0">
                          <a:solidFill>
                            <a:schemeClr val="tx1"/>
                          </a:solidFill>
                          <a:latin typeface="Times New Roman" pitchFamily="18" charset="0"/>
                          <a:cs typeface="Times New Roman" pitchFamily="18" charset="0"/>
                        </a:rPr>
                        <a:t>Net trade cycle </a:t>
                      </a:r>
                    </a:p>
                    <a:p>
                      <a:pPr marL="285750" indent="-285750">
                        <a:buFontTx/>
                        <a:buChar char="-"/>
                      </a:pPr>
                      <a:r>
                        <a:rPr lang="en-US" sz="2400" baseline="0" dirty="0">
                          <a:solidFill>
                            <a:schemeClr val="tx1"/>
                          </a:solidFill>
                          <a:latin typeface="Times New Roman" pitchFamily="18" charset="0"/>
                          <a:cs typeface="Times New Roman" pitchFamily="18" charset="0"/>
                        </a:rPr>
                        <a:t>Current assets composition</a:t>
                      </a:r>
                    </a:p>
                    <a:p>
                      <a:pPr marL="285750" indent="-285750">
                        <a:buFontTx/>
                        <a:buChar char="-"/>
                      </a:pPr>
                      <a:r>
                        <a:rPr lang="en-US" sz="2400" baseline="0" dirty="0">
                          <a:solidFill>
                            <a:schemeClr val="tx1"/>
                          </a:solidFill>
                          <a:latin typeface="Times New Roman" pitchFamily="18" charset="0"/>
                          <a:cs typeface="Times New Roman" pitchFamily="18" charset="0"/>
                        </a:rPr>
                        <a:t>Acid-Test ratio</a:t>
                      </a:r>
                    </a:p>
                    <a:p>
                      <a:pPr marL="285750" indent="-285750">
                        <a:buFontTx/>
                        <a:buChar char="-"/>
                      </a:pPr>
                      <a:r>
                        <a:rPr lang="en-US" sz="2400" baseline="0" dirty="0">
                          <a:solidFill>
                            <a:schemeClr val="tx1"/>
                          </a:solidFill>
                          <a:latin typeface="Times New Roman" pitchFamily="18" charset="0"/>
                          <a:cs typeface="Times New Roman" pitchFamily="18" charset="0"/>
                        </a:rPr>
                        <a:t>Cash flow measures</a:t>
                      </a:r>
                    </a:p>
                    <a:p>
                      <a:pPr marL="285750" indent="-285750">
                        <a:buFontTx/>
                        <a:buChar char="-"/>
                      </a:pPr>
                      <a:r>
                        <a:rPr lang="en-US" sz="2400" baseline="0" dirty="0">
                          <a:solidFill>
                            <a:schemeClr val="tx1"/>
                          </a:solidFill>
                          <a:latin typeface="Times New Roman" pitchFamily="18" charset="0"/>
                          <a:cs typeface="Times New Roman" pitchFamily="18" charset="0"/>
                        </a:rPr>
                        <a:t>What-if analysis</a:t>
                      </a:r>
                      <a:endParaRPr lang="en-US" sz="2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Common-Size Statements</a:t>
                      </a:r>
                    </a:p>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Total Debt to Total Capital</a:t>
                      </a:r>
                    </a:p>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Total Debt to Equity Capital</a:t>
                      </a:r>
                    </a:p>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Long-Term Debt to Equity Capital</a:t>
                      </a:r>
                    </a:p>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Short-Term Debt to Total Capital</a:t>
                      </a:r>
                    </a:p>
                    <a:p>
                      <a:pPr marL="285750" indent="-285750" algn="l" defTabSz="914400" rtl="0" eaLnBrk="1" latinLnBrk="0" hangingPunct="1">
                        <a:buFontTx/>
                        <a:buChar char="-"/>
                      </a:pPr>
                      <a:r>
                        <a:rPr lang="en-US" sz="2400" kern="1200" dirty="0">
                          <a:solidFill>
                            <a:schemeClr val="tx1"/>
                          </a:solidFill>
                          <a:latin typeface="Times New Roman" pitchFamily="18" charset="0"/>
                          <a:ea typeface="+mn-ea"/>
                          <a:cs typeface="Times New Roman" pitchFamily="18" charset="0"/>
                        </a:rPr>
                        <a:t>Asset Composition</a:t>
                      </a:r>
                    </a:p>
                    <a:p>
                      <a:endParaRPr lang="en-US" sz="2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2579901"/>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dirty="0">
                <a:latin typeface="Times New Roman" pitchFamily="18" charset="0"/>
                <a:cs typeface="Times New Roman" pitchFamily="18" charset="0"/>
              </a:rPr>
              <a:t>Liquidity and Working Capital</a:t>
            </a:r>
            <a:endParaRPr lang="en-GB" b="1" dirty="0">
              <a:latin typeface="Times New Roman" pitchFamily="18" charset="0"/>
              <a:cs typeface="Times New Roman" pitchFamily="18" charset="0"/>
            </a:endParaRPr>
          </a:p>
        </p:txBody>
      </p:sp>
      <p:sp>
        <p:nvSpPr>
          <p:cNvPr id="24579" name="Rectangle 3"/>
          <p:cNvSpPr>
            <a:spLocks noGrp="1" noChangeArrowheads="1"/>
          </p:cNvSpPr>
          <p:nvPr>
            <p:ph type="body" sz="half" idx="1"/>
          </p:nvPr>
        </p:nvSpPr>
        <p:spPr>
          <a:xfrm>
            <a:off x="457200" y="1600200"/>
            <a:ext cx="8153400" cy="5029200"/>
          </a:xfrm>
          <a:solidFill>
            <a:schemeClr val="bg1"/>
          </a:solidFill>
          <a:ln w="38100" cmpd="dbl">
            <a:solidFill>
              <a:schemeClr val="tx1"/>
            </a:solidFill>
            <a:miter lim="800000"/>
            <a:headEnd/>
            <a:tailEnd/>
          </a:ln>
        </p:spPr>
        <p:txBody>
          <a:bodyPr>
            <a:noAutofit/>
          </a:bodyPr>
          <a:lstStyle/>
          <a:p>
            <a:pPr algn="just" eaLnBrk="1" hangingPunct="1"/>
            <a:endParaRPr lang="en-GB" dirty="0">
              <a:latin typeface="Times New Roman" pitchFamily="18" charset="0"/>
              <a:cs typeface="Times New Roman" pitchFamily="18" charset="0"/>
            </a:endParaRPr>
          </a:p>
          <a:p>
            <a:pPr algn="just" eaLnBrk="1" hangingPunct="1"/>
            <a:r>
              <a:rPr lang="en-GB" sz="2800" b="1" dirty="0">
                <a:latin typeface="Times New Roman" pitchFamily="18" charset="0"/>
                <a:cs typeface="Times New Roman" pitchFamily="18" charset="0"/>
              </a:rPr>
              <a:t>Current Assets</a:t>
            </a:r>
            <a:r>
              <a:rPr lang="en-GB" sz="2800" dirty="0">
                <a:latin typeface="Times New Roman" pitchFamily="18" charset="0"/>
                <a:cs typeface="Times New Roman" pitchFamily="18" charset="0"/>
              </a:rPr>
              <a:t> - Cash and other assets reasonably expected to be (1) realized in cash, or (2) sold or consumed, with in one-year or the  normal operating cycle.</a:t>
            </a:r>
          </a:p>
          <a:p>
            <a:pPr algn="just" eaLnBrk="1" hangingPunct="1"/>
            <a:r>
              <a:rPr lang="en-GB" sz="2800" b="1" dirty="0">
                <a:latin typeface="Times New Roman" pitchFamily="18" charset="0"/>
                <a:cs typeface="Times New Roman" pitchFamily="18" charset="0"/>
              </a:rPr>
              <a:t>Current liabilities</a:t>
            </a:r>
            <a:r>
              <a:rPr lang="en-GB" sz="2800" dirty="0">
                <a:latin typeface="Times New Roman" pitchFamily="18" charset="0"/>
                <a:cs typeface="Times New Roman" pitchFamily="18" charset="0"/>
              </a:rPr>
              <a:t> - Obligations to be satisfied within a relatively short period, usually a year.</a:t>
            </a:r>
            <a:br>
              <a:rPr lang="en-GB" sz="2400" dirty="0">
                <a:latin typeface="Times New Roman" pitchFamily="18" charset="0"/>
                <a:cs typeface="Times New Roman" pitchFamily="18" charset="0"/>
              </a:rPr>
            </a:br>
            <a:endParaRPr lang="en-GB" sz="2400" dirty="0">
              <a:latin typeface="Times New Roman" pitchFamily="18" charset="0"/>
              <a:cs typeface="Times New Roman" pitchFamily="18" charset="0"/>
            </a:endParaRPr>
          </a:p>
          <a:p>
            <a:pPr algn="just" eaLnBrk="1" hangingPunct="1"/>
            <a:r>
              <a:rPr lang="en-GB" sz="2800" b="1" dirty="0">
                <a:latin typeface="Times New Roman" pitchFamily="18" charset="0"/>
                <a:cs typeface="Times New Roman" pitchFamily="18" charset="0"/>
              </a:rPr>
              <a:t>Working Capital</a:t>
            </a:r>
            <a:r>
              <a:rPr lang="en-GB" sz="2800" dirty="0">
                <a:latin typeface="Times New Roman" pitchFamily="18" charset="0"/>
                <a:cs typeface="Times New Roman" pitchFamily="18" charset="0"/>
              </a:rPr>
              <a:t> - Excess of current assets over current liabilities  </a:t>
            </a:r>
          </a:p>
          <a:p>
            <a:pPr lvl="1" algn="just" eaLnBrk="1" hangingPunct="1"/>
            <a:r>
              <a:rPr lang="en-GB" sz="2400" dirty="0">
                <a:latin typeface="Times New Roman" pitchFamily="18" charset="0"/>
                <a:cs typeface="Times New Roman" pitchFamily="18" charset="0"/>
              </a:rPr>
              <a:t>Widely used measure of short-term liquidity  </a:t>
            </a:r>
          </a:p>
        </p:txBody>
      </p:sp>
      <p:sp>
        <p:nvSpPr>
          <p:cNvPr id="24580" name="Text Box 4"/>
          <p:cNvSpPr txBox="1">
            <a:spLocks noChangeArrowheads="1"/>
          </p:cNvSpPr>
          <p:nvPr/>
        </p:nvSpPr>
        <p:spPr bwMode="auto">
          <a:xfrm>
            <a:off x="1347537" y="1614486"/>
            <a:ext cx="6096000" cy="466725"/>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b="1" dirty="0"/>
              <a:t>Basics</a:t>
            </a:r>
            <a:endParaRPr lang="en-US" altLang="en-US" sz="2400" b="1" dirty="0"/>
          </a:p>
        </p:txBody>
      </p:sp>
    </p:spTree>
    <p:extLst>
      <p:ext uri="{BB962C8B-B14F-4D97-AF65-F5344CB8AC3E}">
        <p14:creationId xmlns:p14="http://schemas.microsoft.com/office/powerpoint/2010/main" val="81475154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anim calcmode="lin" valueType="num">
                                      <p:cBhvr>
                                        <p:cTn id="11"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24579">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245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wipe(down)">
                                      <p:cBhvr>
                                        <p:cTn id="18" dur="500"/>
                                        <p:tgtEl>
                                          <p:spTgt spid="2457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wipe(down)">
                                      <p:cBhvr>
                                        <p:cTn id="21"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27222"/>
            <a:ext cx="861059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757545"/>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half" idx="1"/>
          </p:nvPr>
        </p:nvSpPr>
        <p:spPr>
          <a:xfrm>
            <a:off x="457200" y="1143000"/>
            <a:ext cx="8077200" cy="5715000"/>
          </a:xfrm>
          <a:solidFill>
            <a:schemeClr val="bg1"/>
          </a:solidFill>
          <a:ln w="38100" cmpd="dbl">
            <a:solidFill>
              <a:schemeClr val="bg1"/>
            </a:solidFill>
            <a:miter lim="800000"/>
            <a:headEnd/>
            <a:tailEnd/>
          </a:ln>
        </p:spPr>
        <p:txBody>
          <a:bodyPr>
            <a:normAutofit/>
          </a:bodyPr>
          <a:lstStyle/>
          <a:p>
            <a:pPr eaLnBrk="1" hangingPunct="1"/>
            <a:endParaRPr lang="en-GB" sz="2400" dirty="0">
              <a:latin typeface="Times New Roman" pitchFamily="18" charset="0"/>
              <a:cs typeface="Times New Roman" pitchFamily="18" charset="0"/>
            </a:endParaRPr>
          </a:p>
          <a:p>
            <a:pPr marL="0" indent="0">
              <a:buNone/>
            </a:pPr>
            <a:r>
              <a:rPr lang="en-GB" sz="3600" b="1" dirty="0">
                <a:latin typeface="Times New Roman" pitchFamily="18" charset="0"/>
                <a:cs typeface="Times New Roman" pitchFamily="18" charset="0"/>
              </a:rPr>
              <a:t>Current Ratio </a:t>
            </a:r>
          </a:p>
          <a:p>
            <a:pPr marL="0" indent="0">
              <a:buNone/>
            </a:pPr>
            <a:endParaRPr lang="en-GB" sz="3600" b="1" dirty="0">
              <a:latin typeface="Times New Roman" pitchFamily="18" charset="0"/>
              <a:cs typeface="Times New Roman" pitchFamily="18" charset="0"/>
            </a:endParaRPr>
          </a:p>
          <a:p>
            <a:pPr marL="0" indent="0">
              <a:buNone/>
            </a:pPr>
            <a:endParaRPr lang="en-GB" sz="3600" b="1" dirty="0">
              <a:latin typeface="Times New Roman" pitchFamily="18" charset="0"/>
              <a:cs typeface="Times New Roman" pitchFamily="18" charset="0"/>
            </a:endParaRPr>
          </a:p>
          <a:p>
            <a:pPr marL="0" indent="0">
              <a:buNone/>
            </a:pPr>
            <a:r>
              <a:rPr lang="en-GB" sz="3600" dirty="0">
                <a:latin typeface="Times New Roman" pitchFamily="18" charset="0"/>
                <a:cs typeface="Times New Roman" pitchFamily="18" charset="0"/>
              </a:rPr>
              <a:t>– Ratio of Current Assets to Current Liabilities</a:t>
            </a:r>
          </a:p>
          <a:p>
            <a:pPr marL="0" lvl="1" indent="0">
              <a:buNone/>
            </a:pPr>
            <a:r>
              <a:rPr lang="en-GB" sz="3600" dirty="0">
                <a:latin typeface="Times New Roman" pitchFamily="18" charset="0"/>
                <a:cs typeface="Times New Roman" pitchFamily="18" charset="0"/>
              </a:rPr>
              <a:t>– Relevant measure of current liability coverage, buffer against losses, reserve of liquid funds.</a:t>
            </a:r>
          </a:p>
          <a:p>
            <a:pPr marL="457200" lvl="1" indent="0" eaLnBrk="1" hangingPunct="1">
              <a:buNone/>
            </a:pPr>
            <a:endParaRPr lang="en-GB"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GB" altLang="en-US" b="1" dirty="0">
                <a:latin typeface="Times New Roman" pitchFamily="18" charset="0"/>
                <a:cs typeface="Times New Roman" pitchFamily="18" charset="0"/>
              </a:rPr>
              <a:t>Current Ratio Measure of Liquidity</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72862"/>
            <a:ext cx="66960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16865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20">
                                            <p:txEl>
                                              <p:pRg st="5" end="5"/>
                                            </p:txEl>
                                          </p:spTgt>
                                        </p:tgtEl>
                                        <p:attrNameLst>
                                          <p:attrName>style.visibility</p:attrName>
                                        </p:attrNameLst>
                                      </p:cBhvr>
                                      <p:to>
                                        <p:strVal val="visible"/>
                                      </p:to>
                                    </p:set>
                                    <p:animEffect transition="in" filter="wipe(down)">
                                      <p:cBhvr>
                                        <p:cTn id="7" dur="500"/>
                                        <p:tgtEl>
                                          <p:spTgt spid="92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lvl="1" algn="ctr" rtl="0">
              <a:spcBef>
                <a:spcPct val="0"/>
              </a:spcBef>
            </a:pPr>
            <a:r>
              <a:rPr lang="en-US" altLang="en-US" sz="3600" b="1" dirty="0">
                <a:latin typeface="Times New Roman" pitchFamily="18" charset="0"/>
                <a:cs typeface="Times New Roman" pitchFamily="18" charset="0"/>
              </a:rPr>
              <a:t>Current Ratio – Applications</a:t>
            </a:r>
            <a:br>
              <a:rPr lang="en-US" altLang="en-US" sz="3600" b="1" dirty="0">
                <a:latin typeface="Times New Roman" pitchFamily="18" charset="0"/>
                <a:cs typeface="Times New Roman" pitchFamily="18" charset="0"/>
              </a:rPr>
            </a:br>
            <a:r>
              <a:rPr lang="en-GB" sz="4000" dirty="0">
                <a:latin typeface="Times New Roman" pitchFamily="18" charset="0"/>
                <a:cs typeface="Times New Roman" pitchFamily="18" charset="0"/>
              </a:rPr>
              <a:t>Trend analysis</a:t>
            </a:r>
            <a:br>
              <a:rPr lang="en-GB" sz="4000" dirty="0">
                <a:latin typeface="Times New Roman" pitchFamily="18" charset="0"/>
                <a:cs typeface="Times New Roman" pitchFamily="18" charset="0"/>
              </a:rPr>
            </a:br>
            <a:endParaRPr lang="en-US" altLang="en-US" sz="40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217430"/>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533400"/>
            <a:ext cx="8229600" cy="1143000"/>
          </a:xfrm>
        </p:spPr>
        <p:txBody>
          <a:bodyPr>
            <a:normAutofit fontScale="90000"/>
          </a:bodyPr>
          <a:lstStyle/>
          <a:p>
            <a:pPr lvl="1" algn="ctr" rtl="0">
              <a:spcBef>
                <a:spcPct val="0"/>
              </a:spcBef>
            </a:pPr>
            <a:r>
              <a:rPr lang="en-US" altLang="en-US" sz="4900" b="1" dirty="0">
                <a:latin typeface="Times New Roman" pitchFamily="18" charset="0"/>
                <a:cs typeface="Times New Roman" pitchFamily="18" charset="0"/>
              </a:rPr>
              <a:t>Current Ratio – Applications</a:t>
            </a:r>
            <a:br>
              <a:rPr lang="en-US" altLang="en-US" sz="4900" b="1" dirty="0">
                <a:latin typeface="Times New Roman" pitchFamily="18" charset="0"/>
                <a:cs typeface="Times New Roman" pitchFamily="18" charset="0"/>
              </a:rPr>
            </a:br>
            <a:r>
              <a:rPr lang="en-GB" sz="5300" dirty="0">
                <a:latin typeface="Times New Roman" pitchFamily="18" charset="0"/>
                <a:cs typeface="Times New Roman" pitchFamily="18" charset="0"/>
              </a:rPr>
              <a:t>Trend analysis</a:t>
            </a:r>
            <a:br>
              <a:rPr lang="en-GB" sz="4000" dirty="0">
                <a:latin typeface="Times New Roman" pitchFamily="18" charset="0"/>
                <a:cs typeface="Times New Roman" pitchFamily="18" charset="0"/>
              </a:rPr>
            </a:br>
            <a:endParaRPr lang="en-US" altLang="en-US" sz="40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US" sz="4400" dirty="0">
                <a:latin typeface="Times New Roman" pitchFamily="18" charset="0"/>
                <a:cs typeface="Times New Roman" pitchFamily="18" charset="0"/>
              </a:rPr>
              <a:t>During a recession -&gt; an increase in the current ratio</a:t>
            </a:r>
          </a:p>
          <a:p>
            <a:r>
              <a:rPr lang="en-US" sz="4400" dirty="0">
                <a:latin typeface="Times New Roman" pitchFamily="18" charset="0"/>
                <a:cs typeface="Times New Roman" pitchFamily="18" charset="0"/>
              </a:rPr>
              <a:t>During a successful period -&gt; an decrease in the current ratio</a:t>
            </a:r>
          </a:p>
          <a:p>
            <a:r>
              <a:rPr lang="en-US" sz="4400" b="1" dirty="0">
                <a:latin typeface="Times New Roman" pitchFamily="18" charset="0"/>
                <a:cs typeface="Times New Roman" pitchFamily="18" charset="0"/>
              </a:rPr>
              <a:t>Prosperity squeeze?</a:t>
            </a:r>
          </a:p>
        </p:txBody>
      </p:sp>
    </p:spTree>
    <p:extLst>
      <p:ext uri="{BB962C8B-B14F-4D97-AF65-F5344CB8AC3E}">
        <p14:creationId xmlns:p14="http://schemas.microsoft.com/office/powerpoint/2010/main" val="38243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Autofit/>
          </a:bodyPr>
          <a:lstStyle/>
          <a:p>
            <a:r>
              <a:rPr lang="en-US" altLang="en-US" sz="3200" b="1" dirty="0">
                <a:latin typeface="Times New Roman" pitchFamily="18" charset="0"/>
                <a:cs typeface="Times New Roman" pitchFamily="18" charset="0"/>
              </a:rPr>
              <a:t>Current Ratio – Applications</a:t>
            </a:r>
            <a:br>
              <a:rPr lang="en-US" altLang="en-US" sz="3200" b="1" dirty="0">
                <a:latin typeface="Times New Roman" pitchFamily="18" charset="0"/>
                <a:cs typeface="Times New Roman" pitchFamily="18" charset="0"/>
              </a:rPr>
            </a:br>
            <a:r>
              <a:rPr lang="en-GB" sz="3200" dirty="0">
                <a:latin typeface="Times New Roman" pitchFamily="18" charset="0"/>
                <a:cs typeface="Times New Roman" pitchFamily="18" charset="0"/>
              </a:rPr>
              <a:t>Rule of Thumb Analysis</a:t>
            </a:r>
            <a:endParaRPr lang="en-US" altLang="en-US" sz="3200" b="1" dirty="0">
              <a:latin typeface="Times New Roman" pitchFamily="18" charset="0"/>
              <a:cs typeface="Times New Roman" pitchFamily="18" charset="0"/>
            </a:endParaRPr>
          </a:p>
        </p:txBody>
      </p:sp>
      <p:sp>
        <p:nvSpPr>
          <p:cNvPr id="27651" name="Rectangle 3"/>
          <p:cNvSpPr>
            <a:spLocks noGrp="1" noChangeArrowheads="1"/>
          </p:cNvSpPr>
          <p:nvPr>
            <p:ph type="body" sz="half" idx="1"/>
          </p:nvPr>
        </p:nvSpPr>
        <p:spPr>
          <a:xfrm>
            <a:off x="0" y="1484592"/>
            <a:ext cx="8915400" cy="5334000"/>
          </a:xfrm>
          <a:noFill/>
          <a:ln w="38100" cmpd="dbl">
            <a:noFill/>
            <a:miter lim="800000"/>
            <a:headEnd/>
            <a:tailEnd/>
          </a:ln>
        </p:spPr>
        <p:txBody>
          <a:bodyPr>
            <a:noAutofit/>
          </a:bodyPr>
          <a:lstStyle/>
          <a:p>
            <a:pPr lvl="1" eaLnBrk="1" hangingPunct="1">
              <a:lnSpc>
                <a:spcPct val="80000"/>
              </a:lnSpc>
            </a:pPr>
            <a:r>
              <a:rPr lang="en-GB" sz="3200" dirty="0">
                <a:latin typeface="Times New Roman" pitchFamily="18" charset="0"/>
                <a:cs typeface="Times New Roman" pitchFamily="18" charset="0"/>
              </a:rPr>
              <a:t>Current ratio above 2:1 - superior coverage of current liabilities (but not too high - inefficient resource use and reduced returns)</a:t>
            </a:r>
          </a:p>
          <a:p>
            <a:pPr lvl="1" eaLnBrk="1" hangingPunct="1">
              <a:lnSpc>
                <a:spcPct val="80000"/>
              </a:lnSpc>
            </a:pPr>
            <a:r>
              <a:rPr lang="en-GB" sz="3200" dirty="0">
                <a:latin typeface="Times New Roman" pitchFamily="18" charset="0"/>
                <a:cs typeface="Times New Roman" pitchFamily="18" charset="0"/>
              </a:rPr>
              <a:t>Current ratio below 2:1 - deficient coverage of current liabilities</a:t>
            </a:r>
          </a:p>
          <a:p>
            <a:pPr marL="0" indent="0" eaLnBrk="1" hangingPunct="1">
              <a:lnSpc>
                <a:spcPct val="80000"/>
              </a:lnSpc>
              <a:buNone/>
            </a:pPr>
            <a:r>
              <a:rPr lang="en-GB" i="1" dirty="0">
                <a:latin typeface="Times New Roman" pitchFamily="18" charset="0"/>
                <a:cs typeface="Times New Roman" pitchFamily="18" charset="0"/>
              </a:rPr>
              <a:t>Note of caution</a:t>
            </a:r>
          </a:p>
          <a:p>
            <a:pPr lvl="1" eaLnBrk="1" hangingPunct="1">
              <a:lnSpc>
                <a:spcPct val="80000"/>
              </a:lnSpc>
            </a:pPr>
            <a:r>
              <a:rPr lang="en-GB" dirty="0">
                <a:latin typeface="Times New Roman" pitchFamily="18" charset="0"/>
                <a:cs typeface="Times New Roman" pitchFamily="18" charset="0"/>
              </a:rPr>
              <a:t>Quality of current assets and the composition of current liabilities are more important in evaluating the current ratio.</a:t>
            </a:r>
          </a:p>
          <a:p>
            <a:pPr lvl="1" eaLnBrk="1" hangingPunct="1">
              <a:lnSpc>
                <a:spcPct val="80000"/>
              </a:lnSpc>
            </a:pPr>
            <a:r>
              <a:rPr lang="en-GB" dirty="0">
                <a:latin typeface="Times New Roman" pitchFamily="18" charset="0"/>
                <a:cs typeface="Times New Roman" pitchFamily="18" charset="0"/>
              </a:rPr>
              <a:t>Working capital requirements vary with industry conditions and the length of a company’s net trade cycle.</a:t>
            </a:r>
          </a:p>
        </p:txBody>
      </p:sp>
    </p:spTree>
    <p:extLst>
      <p:ext uri="{BB962C8B-B14F-4D97-AF65-F5344CB8AC3E}">
        <p14:creationId xmlns:p14="http://schemas.microsoft.com/office/powerpoint/2010/main" val="13408179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 calcmode="lin" valueType="num">
                                      <p:cBhvr>
                                        <p:cTn id="7" dur="500" fill="hold"/>
                                        <p:tgtEl>
                                          <p:spTgt spid="2765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765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7651">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xEl>
                                              <p:pRg st="3" end="3"/>
                                            </p:txEl>
                                          </p:spTgt>
                                        </p:tgtEl>
                                        <p:attrNameLst>
                                          <p:attrName>style.visibility</p:attrName>
                                        </p:attrNameLst>
                                      </p:cBhvr>
                                      <p:to>
                                        <p:strVal val="visible"/>
                                      </p:to>
                                    </p:set>
                                    <p:anim calcmode="lin" valueType="num">
                                      <p:cBhvr>
                                        <p:cTn id="12" dur="5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27651">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27651">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 calcmode="lin" valueType="num">
                                      <p:cBhvr>
                                        <p:cTn id="17" dur="5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7651">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2255</Words>
  <Application>Microsoft Office PowerPoint</Application>
  <PresentationFormat>On-screen Show (4:3)</PresentationFormat>
  <Paragraphs>373</Paragraphs>
  <Slides>39</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7" baseType="lpstr">
      <vt:lpstr>Arial</vt:lpstr>
      <vt:lpstr>Calibri</vt:lpstr>
      <vt:lpstr>Symbol</vt:lpstr>
      <vt:lpstr>Times New Roman</vt:lpstr>
      <vt:lpstr>Wingdings</vt:lpstr>
      <vt:lpstr>Office Theme</vt:lpstr>
      <vt:lpstr>Bitmap Image</vt:lpstr>
      <vt:lpstr>Worksheet</vt:lpstr>
      <vt:lpstr>CHAPTER  CREDIT ANALYSIS</vt:lpstr>
      <vt:lpstr>CREDIT ANALYSIS</vt:lpstr>
      <vt:lpstr>Liquidity and Working Capital  </vt:lpstr>
      <vt:lpstr>Liquidity and Working Capital</vt:lpstr>
      <vt:lpstr>PowerPoint Presentation</vt:lpstr>
      <vt:lpstr>Current Ratio Measure of Liquidity</vt:lpstr>
      <vt:lpstr>Current Ratio – Applications Trend analysis </vt:lpstr>
      <vt:lpstr>Current Ratio – Applications Trend analysis </vt:lpstr>
      <vt:lpstr>Current Ratio – Applications Rule of Thumb Analysis</vt:lpstr>
      <vt:lpstr>Liquidity Measures</vt:lpstr>
      <vt:lpstr>Cash-Based Ratio Measures of Liquidity</vt:lpstr>
      <vt:lpstr>Accounts Receivable Liquidity Measures</vt:lpstr>
      <vt:lpstr>Accounts Receivable Liquidity Measures</vt:lpstr>
      <vt:lpstr>Inventory Liquidity Measures</vt:lpstr>
      <vt:lpstr>Liquidity of Current Liabilities </vt:lpstr>
      <vt:lpstr>Days’ Purchases in Accounts Payable</vt:lpstr>
      <vt:lpstr>Net Trade Cycle Analysis</vt:lpstr>
      <vt:lpstr>Net Trade Cycle Analysis</vt:lpstr>
      <vt:lpstr>Additional Liquidity Measures</vt:lpstr>
      <vt:lpstr>Current Assets Composition</vt:lpstr>
      <vt:lpstr>PowerPoint Presentation</vt:lpstr>
      <vt:lpstr>What-if analysis</vt:lpstr>
      <vt:lpstr>PowerPoint Presentation</vt:lpstr>
      <vt:lpstr>PowerPoint Presentation</vt:lpstr>
      <vt:lpstr>PowerPoint Presentation</vt:lpstr>
      <vt:lpstr>Basics of Solvency</vt:lpstr>
      <vt:lpstr>Capital Structure</vt:lpstr>
      <vt:lpstr>Financial Leverage</vt:lpstr>
      <vt:lpstr>The Effects of Financial Leverage</vt:lpstr>
      <vt:lpstr>The Effects of Financial Leverage</vt:lpstr>
      <vt:lpstr>The Effects of Financial Leverage</vt:lpstr>
      <vt:lpstr>Tax Deductibility of Interest</vt:lpstr>
      <vt:lpstr>Tax Deductibility of Interest</vt:lpstr>
      <vt:lpstr>Motivation for Debt</vt:lpstr>
      <vt:lpstr>Capital Structure Composition and Solvency </vt:lpstr>
      <vt:lpstr>Common-Size Statements in Solvency Analysis</vt:lpstr>
      <vt:lpstr>Capital Structure Ratios</vt:lpstr>
      <vt:lpstr>Earnings Coverage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Bach</dc:creator>
  <cp:lastModifiedBy>Trần Trung Chiến</cp:lastModifiedBy>
  <cp:revision>141</cp:revision>
  <dcterms:created xsi:type="dcterms:W3CDTF">2014-02-10T08:16:26Z</dcterms:created>
  <dcterms:modified xsi:type="dcterms:W3CDTF">2024-03-01T02:06:59Z</dcterms:modified>
</cp:coreProperties>
</file>