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5" r:id="rId2"/>
    <p:sldId id="257" r:id="rId3"/>
    <p:sldId id="258" r:id="rId4"/>
    <p:sldId id="263" r:id="rId5"/>
    <p:sldId id="264" r:id="rId6"/>
    <p:sldId id="265" r:id="rId7"/>
    <p:sldId id="332" r:id="rId8"/>
    <p:sldId id="292" r:id="rId9"/>
    <p:sldId id="293" r:id="rId10"/>
    <p:sldId id="294" r:id="rId11"/>
    <p:sldId id="267" r:id="rId12"/>
    <p:sldId id="269" r:id="rId13"/>
    <p:sldId id="295" r:id="rId14"/>
    <p:sldId id="296" r:id="rId15"/>
    <p:sldId id="297" r:id="rId16"/>
    <p:sldId id="298" r:id="rId17"/>
    <p:sldId id="301" r:id="rId18"/>
    <p:sldId id="272" r:id="rId19"/>
    <p:sldId id="274" r:id="rId20"/>
    <p:sldId id="275" r:id="rId21"/>
    <p:sldId id="305" r:id="rId22"/>
    <p:sldId id="276" r:id="rId23"/>
    <p:sldId id="277" r:id="rId24"/>
    <p:sldId id="308" r:id="rId25"/>
    <p:sldId id="278" r:id="rId26"/>
    <p:sldId id="279" r:id="rId27"/>
    <p:sldId id="333" r:id="rId28"/>
    <p:sldId id="280" r:id="rId29"/>
    <p:sldId id="309" r:id="rId30"/>
    <p:sldId id="281" r:id="rId31"/>
    <p:sldId id="282" r:id="rId32"/>
    <p:sldId id="283" r:id="rId33"/>
    <p:sldId id="311" r:id="rId34"/>
    <p:sldId id="286" r:id="rId35"/>
    <p:sldId id="288" r:id="rId36"/>
    <p:sldId id="313" r:id="rId37"/>
    <p:sldId id="315" r:id="rId38"/>
    <p:sldId id="289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015C-9F0A-4FEC-B6CA-43A8B2ADB19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2F08-E8CC-485F-B3F3-F25FD3F1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10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5F0FB9-2ACB-47DD-89C0-1D3D5FFF09BC}" type="slidenum">
              <a:rPr lang="en-GB" smtClean="0"/>
              <a:pPr eaLnBrk="1" hangingPunct="1"/>
              <a:t>11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364F56-0EF7-40AC-8BDC-6EE5F021DF45}" type="slidenum">
              <a:rPr lang="en-GB" smtClean="0"/>
              <a:pPr eaLnBrk="1" hangingPunct="1"/>
              <a:t>12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13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14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15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16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17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186D0D-A87C-490C-839E-7C1AB8875C7E}" type="slidenum">
              <a:rPr lang="en-GB" smtClean="0"/>
              <a:pPr eaLnBrk="1" hangingPunct="1"/>
              <a:t>18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49D6CD-E46E-4510-89E1-5164C7699C42}" type="slidenum">
              <a:rPr lang="en-GB" smtClean="0"/>
              <a:pPr eaLnBrk="1" hangingPunct="1"/>
              <a:t>19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BE64CE-27FA-49BD-AA83-225376F3BE72}" type="slidenum">
              <a:rPr lang="en-GB" smtClean="0"/>
              <a:pPr eaLnBrk="1" hangingPunct="1"/>
              <a:t>2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3B64B3-76D3-4726-8E16-2230027B1502}" type="slidenum">
              <a:rPr lang="en-GB" smtClean="0"/>
              <a:pPr eaLnBrk="1" hangingPunct="1"/>
              <a:t>20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aseline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EE3C00-5AE9-4C9E-BFEF-00F640CABEBA}" type="slidenum">
              <a:rPr lang="en-GB" smtClean="0"/>
              <a:pPr eaLnBrk="1" hangingPunct="1"/>
              <a:t>21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EE8541-D3E8-42B5-85BD-68921E0CD367}" type="slidenum">
              <a:rPr lang="en-GB" smtClean="0"/>
              <a:pPr eaLnBrk="1" hangingPunct="1"/>
              <a:t>22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EE3C00-5AE9-4C9E-BFEF-00F640CABEBA}" type="slidenum">
              <a:rPr lang="en-GB" smtClean="0"/>
              <a:pPr eaLnBrk="1" hangingPunct="1"/>
              <a:t>23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EE3C00-5AE9-4C9E-BFEF-00F640CABEBA}" type="slidenum">
              <a:rPr lang="en-GB" smtClean="0"/>
              <a:pPr eaLnBrk="1" hangingPunct="1"/>
              <a:t>24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20B047-FA46-43E8-88E5-4BE8AF12C4AE}" type="slidenum">
              <a:rPr lang="en-GB" smtClean="0"/>
              <a:pPr eaLnBrk="1" hangingPunct="1"/>
              <a:t>25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39CED3-9C4D-4490-8959-F137AA7A48C7}" type="slidenum">
              <a:rPr lang="en-GB" smtClean="0"/>
              <a:pPr eaLnBrk="1" hangingPunct="1"/>
              <a:t>26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A8400-986A-449F-BA3C-387491EC691B}" type="slidenum">
              <a:rPr lang="en-GB" smtClean="0"/>
              <a:pPr eaLnBrk="1" hangingPunct="1"/>
              <a:t>27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A8400-986A-449F-BA3C-387491EC691B}" type="slidenum">
              <a:rPr lang="en-GB" smtClean="0"/>
              <a:pPr eaLnBrk="1" hangingPunct="1"/>
              <a:t>28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6A8400-986A-449F-BA3C-387491EC691B}" type="slidenum">
              <a:rPr lang="en-GB" smtClean="0"/>
              <a:pPr eaLnBrk="1" hangingPunct="1"/>
              <a:t>29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7CE56D-BF1B-4213-B87C-1053C9B69B55}" type="slidenum">
              <a:rPr lang="en-GB" smtClean="0"/>
              <a:pPr eaLnBrk="1" hangingPunct="1"/>
              <a:t>3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F1BF86-B0E6-41CF-8BF5-97B0FC20B705}" type="slidenum">
              <a:rPr lang="en-GB" smtClean="0"/>
              <a:pPr eaLnBrk="1" hangingPunct="1"/>
              <a:t>30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C3E836-035A-4AC5-AA05-A8BD995656EF}" type="slidenum">
              <a:rPr lang="en-GB" smtClean="0"/>
              <a:pPr eaLnBrk="1" hangingPunct="1"/>
              <a:t>31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BB4BA4-22B5-4443-9B44-3B9CBA846108}" type="slidenum">
              <a:rPr lang="en-GB" smtClean="0"/>
              <a:pPr eaLnBrk="1" hangingPunct="1"/>
              <a:t>32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186D0D-A87C-490C-839E-7C1AB8875C7E}" type="slidenum">
              <a:rPr lang="en-GB" smtClean="0"/>
              <a:pPr eaLnBrk="1" hangingPunct="1"/>
              <a:t>33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05BCC6-9046-4646-AEA8-4A0AA112CAAE}" type="slidenum">
              <a:rPr lang="en-GB" smtClean="0"/>
              <a:pPr eaLnBrk="1" hangingPunct="1"/>
              <a:t>34</a:t>
            </a:fld>
            <a:endParaRPr lang="en-GB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EA8102-CF4B-46BD-B4C4-E4C6CA01259E}" type="slidenum">
              <a:rPr lang="en-GB" smtClean="0"/>
              <a:pPr eaLnBrk="1" hangingPunct="1"/>
              <a:t>35</a:t>
            </a:fld>
            <a:endParaRPr lang="en-GB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C3E836-035A-4AC5-AA05-A8BD995656EF}" type="slidenum">
              <a:rPr lang="en-GB" smtClean="0"/>
              <a:pPr eaLnBrk="1" hangingPunct="1"/>
              <a:t>36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GB" sz="1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C3E836-035A-4AC5-AA05-A8BD995656EF}" type="slidenum">
              <a:rPr lang="en-GB" smtClean="0"/>
              <a:pPr eaLnBrk="1" hangingPunct="1"/>
              <a:t>37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GB" sz="12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2BA19B-C013-42E2-A386-E1C030EC9021}" type="slidenum">
              <a:rPr lang="en-GB" smtClean="0"/>
              <a:pPr eaLnBrk="1" hangingPunct="1"/>
              <a:t>38</a:t>
            </a:fld>
            <a:endParaRPr lang="en-GB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024BB0-32C9-42B8-8BC9-5AA22D466E66}" type="slidenum">
              <a:rPr lang="en-GB" smtClean="0"/>
              <a:pPr eaLnBrk="1" hangingPunct="1"/>
              <a:t>39</a:t>
            </a:fld>
            <a:endParaRPr lang="en-GB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BA07EE-E6A5-4463-8608-B5B2ED69ECFB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E78A1C-386A-40F2-836F-B6A884414C1F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aseline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6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7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0" baseline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8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B0BEA0-AD97-4367-8A4E-BA720D0B4FD4}" type="slidenum">
              <a:rPr lang="en-GB" smtClean="0"/>
              <a:pPr eaLnBrk="1" hangingPunct="1"/>
              <a:t>9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aseline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DA2CF-4ECC-4EFA-ACC3-F5F8CEF3A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6915"/>
      </p:ext>
    </p:extLst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CC4A8-98FC-48FA-AE52-BA699DD17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6469"/>
      </p:ext>
    </p:extLst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711F1-3881-42C9-9ED5-523B89B51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4788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0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FCB5-88FD-49D3-A483-CD6D513F32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CD8B-9BCD-419A-BD5F-D3ECF3F7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Kien%20thuc/BCTC/T&#192;I%20KHO&#7842;N%20711%20811_Thu%20nhap%20va%20chi%20phi%20khac.docx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ROIC &amp; PROFITABILITY ANALYSIS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31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0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of ROI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00318" y="1917515"/>
            <a:ext cx="8534400" cy="3812454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  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Net income is impacted by the amount of interest expense that the company must pay on its debts.</a:t>
            </a:r>
            <a:endParaRPr lang="en-US" altLang="en-US" sz="3600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The return on common equity captures both the returns on net operating assets (RNOA) discussed above and the effects of financial leverage</a:t>
            </a: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1170772"/>
            <a:ext cx="75438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income</a:t>
            </a:r>
          </a:p>
        </p:txBody>
      </p:sp>
    </p:spTree>
    <p:extLst>
      <p:ext uri="{BB962C8B-B14F-4D97-AF65-F5344CB8AC3E}">
        <p14:creationId xmlns:p14="http://schemas.microsoft.com/office/powerpoint/2010/main" val="8621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67056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Computing Invested Capital</a:t>
            </a:r>
          </a:p>
        </p:txBody>
      </p:sp>
      <p:graphicFrame>
        <p:nvGraphicFramePr>
          <p:cNvPr id="9218" name="Object 5"/>
          <p:cNvGraphicFramePr>
            <a:graphicFrameLocks noGrp="1"/>
          </p:cNvGraphicFramePr>
          <p:nvPr>
            <p:ph idx="1"/>
          </p:nvPr>
        </p:nvGraphicFramePr>
        <p:xfrm>
          <a:off x="533400" y="4800600"/>
          <a:ext cx="29718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581360" imgH="2976480" progId="MS_ClipArt_Gallery.2">
                  <p:embed/>
                </p:oleObj>
              </mc:Choice>
              <mc:Fallback>
                <p:oleObj name="Clip" r:id="rId3" imgW="4581360" imgH="29764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2971800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2286000" y="426720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2527300" y="3962400"/>
            <a:ext cx="3683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9"/>
          <p:cNvSpPr>
            <a:spLocks noChangeArrowheads="1"/>
          </p:cNvSpPr>
          <p:nvPr/>
        </p:nvSpPr>
        <p:spPr bwMode="auto">
          <a:xfrm>
            <a:off x="2971800" y="1371600"/>
            <a:ext cx="5867400" cy="4876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 anchor="ctr"/>
          <a:lstStyle/>
          <a:p>
            <a:pPr algn="just" eaLnBrk="0" hangingPunct="0">
              <a:lnSpc>
                <a:spcPct val="96000"/>
              </a:lnSpc>
              <a:tabLst>
                <a:tab pos="115888" algn="l"/>
              </a:tabLst>
            </a:pPr>
            <a:r>
              <a:rPr lang="en-US" altLang="en-US" sz="25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•Usually computed using </a:t>
            </a:r>
            <a:r>
              <a:rPr lang="en-US" altLang="en-US" sz="2500" u="sng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average</a:t>
            </a:r>
            <a:r>
              <a:rPr lang="en-US" altLang="en-US" sz="25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capital available to the company for the period.</a:t>
            </a:r>
          </a:p>
          <a:p>
            <a:pPr algn="just" eaLnBrk="0" hangingPunct="0">
              <a:lnSpc>
                <a:spcPct val="96000"/>
              </a:lnSpc>
              <a:tabLst>
                <a:tab pos="115888" algn="l"/>
              </a:tabLst>
            </a:pPr>
            <a:r>
              <a:rPr lang="en-US" altLang="en-US" sz="25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•Add beginning and ending year invested capital and divide by 2</a:t>
            </a:r>
          </a:p>
          <a:p>
            <a:pPr algn="just" eaLnBrk="0" hangingPunct="0">
              <a:lnSpc>
                <a:spcPct val="96000"/>
              </a:lnSpc>
              <a:tabLst>
                <a:tab pos="115888" algn="l"/>
              </a:tabLst>
            </a:pPr>
            <a:r>
              <a:rPr lang="en-US" altLang="en-US" sz="25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•Or average interim amounts — quarterly or monthly</a:t>
            </a:r>
            <a:endParaRPr lang="en-US" altLang="en-US" sz="25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2286000" y="4267200"/>
            <a:ext cx="2159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1"/>
          <p:cNvSpPr>
            <a:spLocks noChangeArrowheads="1"/>
          </p:cNvSpPr>
          <p:nvPr/>
        </p:nvSpPr>
        <p:spPr bwMode="auto">
          <a:xfrm>
            <a:off x="2100263" y="451485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4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34163" y="304800"/>
            <a:ext cx="8534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Net Operating Assets -- RNOA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9600" y="1685265"/>
            <a:ext cx="8305800" cy="15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41414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GB" sz="3200" b="1" dirty="0"/>
              <a:t>NOPAT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3200" b="1" dirty="0"/>
              <a:t>(Beginning NOA + Ending NOA) / 2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altLang="en-US" sz="2400" b="1" dirty="0"/>
          </a:p>
        </p:txBody>
      </p:sp>
      <p:sp>
        <p:nvSpPr>
          <p:cNvPr id="26629" name="Line 10"/>
          <p:cNvSpPr>
            <a:spLocks noChangeShapeType="1"/>
          </p:cNvSpPr>
          <p:nvPr/>
        </p:nvSpPr>
        <p:spPr bwMode="auto">
          <a:xfrm>
            <a:off x="1362075" y="2252335"/>
            <a:ext cx="68580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12"/>
          <p:cNvSpPr txBox="1">
            <a:spLocks noChangeArrowheads="1"/>
          </p:cNvSpPr>
          <p:nvPr/>
        </p:nvSpPr>
        <p:spPr bwMode="auto">
          <a:xfrm>
            <a:off x="685800" y="3742665"/>
            <a:ext cx="8229600" cy="180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dirty="0">
                <a:ea typeface="新細明體" pitchFamily="18" charset="-12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>
                <a:ea typeface="新細明體" pitchFamily="18" charset="-120"/>
              </a:rPr>
              <a:t> NOPAT = Operating income x (1- tax rate)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>
                <a:ea typeface="新細明體" pitchFamily="18" charset="-120"/>
              </a:rPr>
              <a:t> NOA     = net operating assets</a:t>
            </a:r>
          </a:p>
        </p:txBody>
      </p:sp>
    </p:spTree>
    <p:extLst>
      <p:ext uri="{BB962C8B-B14F-4D97-AF65-F5344CB8AC3E}">
        <p14:creationId xmlns:p14="http://schemas.microsoft.com/office/powerpoint/2010/main" val="12861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35141" y="1295400"/>
            <a:ext cx="8534400" cy="5408147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Operating assets include cash, accounts receivable, inventories, prepaid expenses, deferred tax assets, property, plant and equipment (PPE), and long term investments related to strategic acquisitions </a:t>
            </a:r>
          </a:p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Operating liabilities include accounts payable, accrued expenses, deferred income tax liabilities…</a:t>
            </a:r>
            <a:endParaRPr lang="en-US" altLang="en-US" sz="4000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163" y="304800"/>
            <a:ext cx="8534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Net Operating Assets -- RNOA</a:t>
            </a:r>
          </a:p>
        </p:txBody>
      </p:sp>
    </p:spTree>
    <p:extLst>
      <p:ext uri="{BB962C8B-B14F-4D97-AF65-F5344CB8AC3E}">
        <p14:creationId xmlns:p14="http://schemas.microsoft.com/office/powerpoint/2010/main" val="39823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35141" y="1295400"/>
            <a:ext cx="8534400" cy="5408147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33655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Non-operating assets include investments in marketable securities, nonstrategic equity investments, and investments in discontinued operations prior to sale</a:t>
            </a:r>
          </a:p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Non-operating liabilities include bonds and other long-term interest-bearing liabilities, and the noncurrent portion of capitalized leases, dividends payable.</a:t>
            </a:r>
            <a:endParaRPr lang="en-US" altLang="en-US" sz="4000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163" y="304800"/>
            <a:ext cx="8534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Net Operating Assets -- RNOA</a:t>
            </a:r>
          </a:p>
        </p:txBody>
      </p:sp>
    </p:spTree>
    <p:extLst>
      <p:ext uri="{BB962C8B-B14F-4D97-AF65-F5344CB8AC3E}">
        <p14:creationId xmlns:p14="http://schemas.microsoft.com/office/powerpoint/2010/main" val="287256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163" y="304800"/>
            <a:ext cx="8534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Net Operating Assets -- RNOA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" y="1643063"/>
            <a:ext cx="8968562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13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5324"/>
            <a:ext cx="784860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16" y="24063"/>
            <a:ext cx="3594368" cy="65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92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163" y="304800"/>
            <a:ext cx="8534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Operating Profit after Tax (NOPAT)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3" y="12954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6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Common Equity -- ROCE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609600" y="1752600"/>
            <a:ext cx="8305800" cy="15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41414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/>
              <a:t>Net income - Preferred dividends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/>
              <a:t>(Beginning equity + Ending equity) / 2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altLang="en-US" sz="2800" b="1" dirty="0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09600" y="3730124"/>
            <a:ext cx="8229600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ea typeface="新細明體" pitchFamily="18" charset="-120"/>
              </a:rPr>
              <a:t>Where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ea typeface="新細明體" pitchFamily="18" charset="-120"/>
              </a:rPr>
              <a:t> Equity is stockholder’s equity less preferred stock</a:t>
            </a:r>
          </a:p>
        </p:txBody>
      </p:sp>
      <p:sp>
        <p:nvSpPr>
          <p:cNvPr id="29702" name="Line 9"/>
          <p:cNvSpPr>
            <a:spLocks noChangeShapeType="1"/>
          </p:cNvSpPr>
          <p:nvPr/>
        </p:nvSpPr>
        <p:spPr bwMode="auto">
          <a:xfrm>
            <a:off x="1066800" y="2438400"/>
            <a:ext cx="73914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Disaggregating RNOA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81000" y="1447800"/>
            <a:ext cx="8534400" cy="5138738"/>
          </a:xfrm>
          <a:prstGeom prst="rect">
            <a:avLst/>
          </a:prstGeom>
          <a:solidFill>
            <a:schemeClr val="bg1"/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41414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endParaRPr lang="en-GB" sz="2400" b="1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513346" y="1708485"/>
            <a:ext cx="831234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600" b="1" dirty="0">
                <a:ea typeface="新細明體" pitchFamily="18" charset="-120"/>
              </a:rPr>
              <a:t>Return on operating assets = </a:t>
            </a:r>
          </a:p>
          <a:p>
            <a:r>
              <a:rPr lang="en-US" sz="2600" b="1" dirty="0">
                <a:ea typeface="新細明體" pitchFamily="18" charset="-120"/>
              </a:rPr>
              <a:t>Operating Profit margin x Operating Asset turnover</a:t>
            </a:r>
          </a:p>
        </p:txBody>
      </p:sp>
      <p:graphicFrame>
        <p:nvGraphicFramePr>
          <p:cNvPr id="10242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62458"/>
              </p:ext>
            </p:extLst>
          </p:nvPr>
        </p:nvGraphicFramePr>
        <p:xfrm>
          <a:off x="1676399" y="2819399"/>
          <a:ext cx="6202655" cy="119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419040" progId="Equation.3">
                  <p:embed/>
                </p:oleObj>
              </mc:Choice>
              <mc:Fallback>
                <p:oleObj name="Equation" r:id="rId3" imgW="2171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819399"/>
                        <a:ext cx="6202655" cy="1197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381001" y="4185549"/>
            <a:ext cx="844468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en-US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Profit margin (NOPAT margin): </a:t>
            </a:r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measures a company’s operating profitability relative to sales</a:t>
            </a:r>
            <a:endParaRPr lang="en-US" sz="28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Asset turnover (NOA turnover): </a:t>
            </a:r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measures a company’s effectiveness in generating sales from net operating assets</a:t>
            </a:r>
            <a:endParaRPr lang="en-US" sz="36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Return on Invested Capital</a:t>
            </a:r>
            <a:endParaRPr lang="en-GB" b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80AAD0"/>
              </a:solidFill>
            </a:endParaRPr>
          </a:p>
          <a:p>
            <a:pPr eaLnBrk="1" hangingPunct="1"/>
            <a:endParaRPr lang="en-GB" dirty="0">
              <a:solidFill>
                <a:srgbClr val="80AAD0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2362200"/>
            <a:ext cx="8001000" cy="2985369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463550" indent="-450850" algn="just" eaLnBrk="0" hangingPunct="0">
              <a:defRPr/>
            </a:pPr>
            <a:r>
              <a:rPr lang="en-US" sz="32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	Joint analysis is </a:t>
            </a:r>
            <a:r>
              <a:rPr 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where one measure is</a:t>
            </a:r>
          </a:p>
          <a:p>
            <a:pPr marL="463550" indent="-450850" algn="just" eaLnBrk="0" hangingPunct="0">
              <a:defRPr/>
            </a:pPr>
            <a:r>
              <a:rPr 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	assessed relative to another</a:t>
            </a:r>
          </a:p>
          <a:p>
            <a:pPr marL="463550" indent="-450850" algn="just" eaLnBrk="0" hangingPunct="0">
              <a:defRPr/>
            </a:pPr>
            <a:endParaRPr lang="en-US" sz="3200" b="1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63550" indent="-450850" algn="just" eaLnBrk="0" hangingPunct="0">
              <a:lnSpc>
                <a:spcPct val="96000"/>
              </a:lnSpc>
              <a:defRPr/>
            </a:pPr>
            <a:r>
              <a:rPr lang="en-US" sz="32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	Return on invested capital (ROI</a:t>
            </a:r>
            <a:r>
              <a:rPr 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  <a:r>
              <a:rPr lang="en-US" sz="32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</a:t>
            </a:r>
            <a:r>
              <a:rPr lang="en-GB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or Return on Investment (ROI) </a:t>
            </a:r>
            <a:r>
              <a:rPr lang="en-GB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is</a:t>
            </a:r>
            <a:r>
              <a:rPr lang="en-GB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GB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 important</a:t>
            </a:r>
            <a:r>
              <a:rPr lang="en-US" sz="3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joint analysis</a:t>
            </a:r>
            <a:endParaRPr lang="en-US" sz="3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828800" y="16764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 dirty="0">
                <a:ea typeface="新細明體" pitchFamily="18" charset="-120"/>
              </a:rPr>
              <a:t>Importance of Joint Analysis</a:t>
            </a:r>
          </a:p>
        </p:txBody>
      </p:sp>
    </p:spTree>
    <p:extLst>
      <p:ext uri="{BB962C8B-B14F-4D97-AF65-F5344CB8AC3E}">
        <p14:creationId xmlns:p14="http://schemas.microsoft.com/office/powerpoint/2010/main" val="1045750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Effect of Operating Leverage on RNOA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41414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endParaRPr lang="en-GB" sz="2400" b="1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762000" y="3381375"/>
            <a:ext cx="70904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OA        = operating assets</a:t>
            </a:r>
          </a:p>
          <a:p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OLLEV = operating liabilities leverage ratio </a:t>
            </a:r>
          </a:p>
          <a:p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             (avg. operating liabilities / avg. NOA)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1"/>
            <a:ext cx="7848600" cy="113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7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Relation between Profit Margin and Asset Turnover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3272"/>
            <a:ext cx="8534399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Profit margin and asset turnover are interdependent</a:t>
            </a:r>
          </a:p>
          <a:p>
            <a:pPr lvl="1" eaLnBrk="1" hangingPunct="1"/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Profit margin is a function of sales and operating expenses. </a:t>
            </a:r>
          </a:p>
          <a:p>
            <a:pPr marL="457200" lvl="1" indent="0" eaLnBrk="1" hangingPunct="1">
              <a:buNone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Sales equals selling price multiplied by units sold.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Turnover is also a function of sales </a:t>
            </a:r>
          </a:p>
          <a:p>
            <a:pPr marL="914400" lvl="2" indent="0" eaLnBrk="1" hangingPunct="1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(sales/assets)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Relation between Profit Margin and Asset Turnover</a:t>
            </a:r>
          </a:p>
        </p:txBody>
      </p:sp>
    </p:spTree>
    <p:extLst>
      <p:ext uri="{BB962C8B-B14F-4D97-AF65-F5344CB8AC3E}">
        <p14:creationId xmlns:p14="http://schemas.microsoft.com/office/powerpoint/2010/main" val="3633172645"/>
      </p:ext>
    </p:extLst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Relation between Profit Margin and Asset Turnover</a:t>
            </a:r>
            <a:endParaRPr lang="en-GB" sz="4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5" y="1600200"/>
            <a:ext cx="82581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Relation between Profit Margin and Asset Turnover</a:t>
            </a:r>
            <a:endParaRPr lang="en-GB" sz="4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24088"/>
            <a:ext cx="7696200" cy="303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65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Disaggregating RNOA</a:t>
            </a:r>
            <a:endParaRPr lang="en-GB" sz="4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5188"/>
            <a:ext cx="9144000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2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Disaggregating Profit Margin</a:t>
            </a:r>
            <a:endParaRPr lang="en-GB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90731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" y="3932567"/>
            <a:ext cx="878205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24" y="2877679"/>
            <a:ext cx="570071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74" y="5061280"/>
            <a:ext cx="5457825" cy="94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80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Gross Profit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64015"/>
            <a:ext cx="8763000" cy="4525963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Gross Profit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Revenues less cost of sales – frequently reported as a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(gross profit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– computed as gross profit divided by sales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Gross profit covers all costs, finance essential future-directed discretionary expenditures 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Gross profits vary across industries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Major drivers of gross profit</a:t>
            </a:r>
          </a:p>
          <a:p>
            <a:pPr mar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+Increase (decrease) in sales volume</a:t>
            </a:r>
          </a:p>
          <a:p>
            <a:pPr mar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+Increase (decrease) in per-unit selling price</a:t>
            </a:r>
          </a:p>
          <a:p>
            <a:pPr mar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+Increase (decrease) in cost per unit</a:t>
            </a:r>
          </a:p>
        </p:txBody>
      </p:sp>
    </p:spTree>
    <p:extLst>
      <p:ext uri="{BB962C8B-B14F-4D97-AF65-F5344CB8AC3E}">
        <p14:creationId xmlns:p14="http://schemas.microsoft.com/office/powerpoint/2010/main" val="266163078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Gross Profit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64015"/>
            <a:ext cx="8763000" cy="4525963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Gross Profit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Strategic activities to remedy or improve gross profit</a:t>
            </a:r>
          </a:p>
          <a:p>
            <a:pPr marL="914400" lvl="1" indent="-457200" algn="just">
              <a:lnSpc>
                <a:spcPct val="90000"/>
              </a:lnSpc>
              <a:buFontTx/>
              <a:buChar char="+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The reason for a decrease in gross profit is a decline in unit selling prices</a:t>
            </a:r>
          </a:p>
          <a:p>
            <a:pPr marL="914400" lvl="1" indent="-457200" algn="just">
              <a:lnSpc>
                <a:spcPct val="90000"/>
              </a:lnSpc>
              <a:buFontTx/>
              <a:buChar char="+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The reason for a decrease in gross profit is an increase in unit costs</a:t>
            </a:r>
          </a:p>
          <a:p>
            <a:pPr marL="288925" lvl="1" indent="-288925" algn="just">
              <a:lnSpc>
                <a:spcPct val="90000"/>
              </a:lnSpc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Direct attention to potential distortions arising from accounting methods (Especially inventories and depreciation accounting)</a:t>
            </a:r>
          </a:p>
        </p:txBody>
      </p:sp>
    </p:spTree>
    <p:extLst>
      <p:ext uri="{BB962C8B-B14F-4D97-AF65-F5344CB8AC3E}">
        <p14:creationId xmlns:p14="http://schemas.microsoft.com/office/powerpoint/2010/main" val="93786943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6145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Gross Profit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38214"/>
            <a:ext cx="83058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Selling Expenses</a:t>
            </a:r>
          </a:p>
          <a:p>
            <a:pPr lvl="1" algn="just">
              <a:lnSpc>
                <a:spcPct val="90000"/>
              </a:lnSpc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Distinguish variable and fixed components</a:t>
            </a:r>
          </a:p>
          <a:p>
            <a:pPr lvl="1" algn="just">
              <a:lnSpc>
                <a:spcPct val="90000"/>
              </a:lnSpc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When selling expenses as a percentage of revenues show an increase, we should focus attention on the increase in generating the associated increase in revenues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Sales promotion expenses - year-to-year trends</a:t>
            </a:r>
          </a:p>
          <a:p>
            <a:pPr eaLnBrk="1" hangingPunct="1">
              <a:lnSpc>
                <a:spcPct val="90000"/>
              </a:lnSpc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General and Administrative Expenses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Fixed; Direct attention at both the trend in these expenses and the percentage of revenues they consume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0986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 on Invested Capital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4800" y="914400"/>
            <a:ext cx="8610600" cy="5260414"/>
          </a:xfrm>
          <a:prstGeom prst="rect">
            <a:avLst/>
          </a:prstGeom>
          <a:solidFill>
            <a:schemeClr val="bg1"/>
          </a:solidFill>
          <a:ln w="12700">
            <a:solidFill>
              <a:srgbClr val="500093"/>
            </a:solidFill>
            <a:miter lim="800000"/>
            <a:headEnd/>
            <a:tailEnd/>
          </a:ln>
          <a:effectLst>
            <a:outerShdw dist="107763" dir="2700000" algn="ctr" rotWithShape="0">
              <a:srgbClr val="500093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marL="177800" indent="-177800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ROI allows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us to compare companies on their success with invested capital, assess a company’s return relative to its capital investment risk, and compare the return on invested capital to returns of alternative investments.</a:t>
            </a:r>
          </a:p>
          <a:p>
            <a:pPr marL="177800" indent="-177800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ROI compares a company’s income, or other performance measure, to a company’s level and source of financing</a:t>
            </a:r>
          </a:p>
          <a:p>
            <a:pPr marL="177800" indent="-177800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ROI determines a company’s ability to succeed, attract financing, repay creditors and reward owners</a:t>
            </a:r>
            <a:endParaRPr lang="en-US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748"/>
            <a:ext cx="8229600" cy="1143000"/>
          </a:xfrm>
        </p:spPr>
        <p:txBody>
          <a:bodyPr>
            <a:normAutofit/>
          </a:bodyPr>
          <a:lstStyle/>
          <a:p>
            <a:pPr>
              <a:tabLst>
                <a:tab pos="5895975" algn="l"/>
              </a:tabLst>
            </a:pPr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Disaggregation</a:t>
            </a:r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Asset Turnover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8600" y="1589105"/>
            <a:ext cx="8763000" cy="264059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Asset turnover measures the intensity with which companies utilize assets</a:t>
            </a:r>
          </a:p>
          <a:p>
            <a:pPr algn="just" eaLnBrk="0" hangingPunct="0"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most relevant measure of asset utilization is sales</a:t>
            </a:r>
          </a:p>
          <a:p>
            <a:pPr algn="just" eaLnBrk="0" hangingPunct="0"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Further evaluation of components changes in turnover rates for individual assets can be useful in a company analysis</a:t>
            </a:r>
            <a:endParaRPr lang="en-US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4338" name="Object 7"/>
          <p:cNvGraphicFramePr>
            <a:graphicFrameLocks noGrp="1"/>
          </p:cNvGraphicFramePr>
          <p:nvPr>
            <p:ph idx="1"/>
          </p:nvPr>
        </p:nvGraphicFramePr>
        <p:xfrm>
          <a:off x="7162800" y="5410200"/>
          <a:ext cx="16938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5522760" imgH="3054240" progId="MS_ClipArt_Gallery.2">
                  <p:embed/>
                </p:oleObj>
              </mc:Choice>
              <mc:Fallback>
                <p:oleObj name="Clip" r:id="rId3" imgW="5522760" imgH="30542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10200"/>
                        <a:ext cx="1693863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673157" y="644959"/>
            <a:ext cx="586740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Sales</a:t>
            </a:r>
          </a:p>
          <a:p>
            <a:pPr algn="ctr" eaLnBrk="1" hangingPunct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average net operating assets</a:t>
            </a:r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 flipV="1">
            <a:off x="2700236" y="112869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4696" y="4229191"/>
            <a:ext cx="6705600" cy="265784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US" altLang="en-US" sz="28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Caution:</a:t>
            </a:r>
          </a:p>
          <a:p>
            <a:pPr algn="just" eaLnBrk="0" hangingPunct="0"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Increase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 turnover rates by lowering our investment in assets might be counterproductive</a:t>
            </a:r>
          </a:p>
          <a:p>
            <a:pPr algn="just" eaLnBrk="0" hangingPunct="0"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Our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investment in assets must be optimized, not necessarily minimized.</a:t>
            </a:r>
            <a:endParaRPr lang="en-US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3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>Disaggregation</a:t>
            </a:r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Asset Turnover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3058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Accounts Receivable turnover</a:t>
            </a:r>
          </a:p>
          <a:p>
            <a:pPr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Average collection period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Inventories turnover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Average inventory days outstanding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Accounts Payable turnover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dirty="0">
                <a:latin typeface="Times New Roman" pitchFamily="18" charset="0"/>
                <a:cs typeface="Times New Roman" pitchFamily="18" charset="0"/>
              </a:rPr>
              <a:t>Average payable days outstanding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b="1" dirty="0">
                <a:latin typeface="Times New Roman" pitchFamily="18" charset="0"/>
                <a:cs typeface="Times New Roman" pitchFamily="18" charset="0"/>
              </a:rPr>
              <a:t>Long-term Operating Asset turnover</a:t>
            </a:r>
          </a:p>
          <a:p>
            <a:pPr eaLnBrk="1" hangingPunct="1">
              <a:lnSpc>
                <a:spcPct val="80000"/>
              </a:lnSpc>
            </a:pPr>
            <a:r>
              <a:rPr lang="en-GB" sz="3400" b="1" dirty="0">
                <a:latin typeface="Times New Roman" pitchFamily="18" charset="0"/>
                <a:cs typeface="Times New Roman" pitchFamily="18" charset="0"/>
              </a:rPr>
              <a:t>Net operating working capital turnover</a:t>
            </a:r>
          </a:p>
        </p:txBody>
      </p:sp>
      <p:graphicFrame>
        <p:nvGraphicFramePr>
          <p:cNvPr id="15362" name="Object 6"/>
          <p:cNvGraphicFramePr>
            <a:graphicFrameLocks noGrp="1"/>
          </p:cNvGraphicFramePr>
          <p:nvPr>
            <p:ph sz="half" idx="2"/>
          </p:nvPr>
        </p:nvGraphicFramePr>
        <p:xfrm>
          <a:off x="7772400" y="56388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5522760" imgH="3054240" progId="MS_ClipArt_Gallery.2">
                  <p:embed/>
                </p:oleObj>
              </mc:Choice>
              <mc:Fallback>
                <p:oleObj name="Clip" r:id="rId3" imgW="5522760" imgH="30542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63880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886464"/>
      </p:ext>
    </p:extLst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>Disaggregation</a:t>
            </a:r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Asset Turnover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0" y="2469148"/>
            <a:ext cx="8229600" cy="142716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relative productivity of long-term operating assets, on average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 across industries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ways  of Increasing in long-term operating asset turnover </a:t>
            </a:r>
          </a:p>
        </p:txBody>
      </p:sp>
      <p:pic>
        <p:nvPicPr>
          <p:cNvPr id="16468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27200"/>
            <a:ext cx="8715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69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140199"/>
            <a:ext cx="8077200" cy="116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14313" y="5308597"/>
            <a:ext cx="8229600" cy="142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Net operating working capital is equal to operating current assets less operating current liabilities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higher net working capital  turnover, the better</a:t>
            </a:r>
          </a:p>
        </p:txBody>
      </p:sp>
    </p:spTree>
    <p:extLst>
      <p:ext uri="{BB962C8B-B14F-4D97-AF65-F5344CB8AC3E}">
        <p14:creationId xmlns:p14="http://schemas.microsoft.com/office/powerpoint/2010/main" val="27690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 on Common Equity Analysis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609600" y="1752600"/>
            <a:ext cx="8305800" cy="15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414141"/>
            </a:solidFill>
            <a:miter lim="800000"/>
            <a:headEnd/>
            <a:tailEnd/>
          </a:ln>
          <a:effectLst>
            <a:outerShdw dist="107763" dir="2700000" algn="ctr" rotWithShape="0">
              <a:srgbClr val="414141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/>
              <a:t>Net income - Preferred dividends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3600" b="1" dirty="0"/>
              <a:t>(Beginning equity + Ending equity) / 2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altLang="en-US" sz="2800" b="1" dirty="0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09600" y="3886200"/>
            <a:ext cx="8229600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Where</a:t>
            </a:r>
          </a:p>
          <a:p>
            <a:pPr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 is stockholder’s equity less preferred stock</a:t>
            </a:r>
          </a:p>
        </p:txBody>
      </p:sp>
      <p:sp>
        <p:nvSpPr>
          <p:cNvPr id="29702" name="Line 9"/>
          <p:cNvSpPr>
            <a:spLocks noChangeShapeType="1"/>
          </p:cNvSpPr>
          <p:nvPr/>
        </p:nvSpPr>
        <p:spPr bwMode="auto">
          <a:xfrm>
            <a:off x="1066800" y="2438400"/>
            <a:ext cx="7391400" cy="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7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Disaggregating ROCE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203451"/>
            <a:ext cx="76676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763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78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Alternate View of ROCE Disaggregation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19300"/>
            <a:ext cx="868680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540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>Disaggregation</a:t>
            </a:r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of ROCE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305800" cy="452596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The vast majority of companies provide goods and services to customers as their primary business</a:t>
            </a:r>
          </a:p>
          <a:p>
            <a:pPr algn="just">
              <a:lnSpc>
                <a:spcPct val="80000"/>
              </a:lnSpc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Operating activities have the most pronounced and long-lasting effects on company value</a:t>
            </a:r>
          </a:p>
          <a:p>
            <a:pPr algn="just">
              <a:lnSpc>
                <a:spcPct val="80000"/>
              </a:lnSpc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Increasing debt increases the risk of default 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362" name="Object 6"/>
          <p:cNvGraphicFramePr>
            <a:graphicFrameLocks noGrp="1"/>
          </p:cNvGraphicFramePr>
          <p:nvPr>
            <p:ph sz="half" idx="2"/>
          </p:nvPr>
        </p:nvGraphicFramePr>
        <p:xfrm>
          <a:off x="7772400" y="56388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5522760" imgH="3054240" progId="MS_ClipArt_Gallery.2">
                  <p:embed/>
                </p:oleObj>
              </mc:Choice>
              <mc:Fallback>
                <p:oleObj name="Clip" r:id="rId3" imgW="5522760" imgH="30542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63880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539346"/>
      </p:ext>
    </p:extLst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899" y="-22860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itchFamily="18" charset="0"/>
                <a:cs typeface="Times New Roman" pitchFamily="18" charset="0"/>
              </a:rPr>
              <a:t>Additional analysis</a:t>
            </a:r>
            <a:endParaRPr lang="en-US" altLang="en-US" sz="40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" y="838200"/>
            <a:ext cx="8890000" cy="452596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The degree of financial leverage is generally under control of the company</a:t>
            </a:r>
          </a:p>
          <a:p>
            <a:pPr algn="just">
              <a:lnSpc>
                <a:spcPct val="80000"/>
              </a:lnSpc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Spread is a function of the interest rate on debt and investment returns</a:t>
            </a:r>
          </a:p>
          <a:p>
            <a:pPr algn="just">
              <a:lnSpc>
                <a:spcPct val="80000"/>
              </a:lnSpc>
            </a:pPr>
            <a:endParaRPr lang="en-GB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GB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The resulting increase from an increased spread in ROCE should not be given as much weight in our analysis as will an increase resulting from more persistent operating returns. 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5" y="2971800"/>
            <a:ext cx="9118599" cy="57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18797"/>
      </p:ext>
    </p:extLst>
  </p:cSld>
  <p:clrMapOvr>
    <a:masterClrMapping/>
  </p:clrMapOvr>
  <p:transition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dirty="0" err="1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 Return on Common Equity-ROCE</a:t>
            </a:r>
          </a:p>
        </p:txBody>
      </p:sp>
      <p:graphicFrame>
        <p:nvGraphicFramePr>
          <p:cNvPr id="1741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8299910"/>
              </p:ext>
            </p:extLst>
          </p:nvPr>
        </p:nvGraphicFramePr>
        <p:xfrm>
          <a:off x="715963" y="2590800"/>
          <a:ext cx="7331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21360" imgH="482400" progId="Equation.3">
                  <p:embed/>
                </p:oleObj>
              </mc:Choice>
              <mc:Fallback>
                <p:oleObj name="Equation" r:id="rId3" imgW="6921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590800"/>
                        <a:ext cx="7331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600200" y="1481948"/>
            <a:ext cx="5867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ea typeface="新細明體" pitchFamily="18" charset="-120"/>
              </a:rPr>
              <a:t>Assessing Equity Growth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609600" y="3505200"/>
            <a:ext cx="5029200" cy="2379626"/>
          </a:xfrm>
          <a:prstGeom prst="rect">
            <a:avLst/>
          </a:prstGeom>
          <a:solidFill>
            <a:schemeClr val="bg1"/>
          </a:solidFill>
          <a:ln w="12700">
            <a:solidFill>
              <a:srgbClr val="3A619A"/>
            </a:solidFill>
            <a:miter lim="800000"/>
            <a:headEnd/>
            <a:tailEnd/>
          </a:ln>
          <a:effectLst>
            <a:outerShdw dist="107763" dir="2700000" algn="ctr" rotWithShape="0">
              <a:srgbClr val="500093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just" eaLnBrk="0" hangingPunct="0">
              <a:tabLst>
                <a:tab pos="231775" algn="l"/>
              </a:tabLst>
              <a:defRPr/>
            </a:pPr>
            <a:r>
              <a:rPr lang="en-US" altLang="en-US" sz="24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	Assess common equity 		growth rate through 			earnings retention</a:t>
            </a:r>
            <a:endParaRPr lang="en-US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spcBef>
                <a:spcPct val="20000"/>
              </a:spcBef>
              <a:tabLst>
                <a:tab pos="231775" algn="l"/>
              </a:tabLst>
              <a:defRPr/>
            </a:pPr>
            <a:r>
              <a:rPr lang="en-US" altLang="en-US" sz="24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Assume earnings retention 		</a:t>
            </a:r>
            <a:r>
              <a:rPr lang="en-US" altLang="en-US" sz="2400" i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and</a:t>
            </a:r>
            <a:r>
              <a:rPr lang="en-US" altLang="en-US" sz="24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 constant dividend 		payout</a:t>
            </a:r>
          </a:p>
        </p:txBody>
      </p:sp>
      <p:graphicFrame>
        <p:nvGraphicFramePr>
          <p:cNvPr id="17411" name="Object 8"/>
          <p:cNvGraphicFramePr>
            <a:graphicFrameLocks noGrp="1"/>
          </p:cNvGraphicFramePr>
          <p:nvPr>
            <p:ph sz="half" idx="2"/>
          </p:nvPr>
        </p:nvGraphicFramePr>
        <p:xfrm>
          <a:off x="6477000" y="3733800"/>
          <a:ext cx="2286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6980040" imgH="6010200" progId="MS_ClipArt_Gallery.2">
                  <p:embed/>
                </p:oleObj>
              </mc:Choice>
              <mc:Fallback>
                <p:oleObj name="Clip" r:id="rId5" imgW="6980040" imgH="6010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33800"/>
                        <a:ext cx="22860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dirty="0" err="1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 Return on Common Equity-ROCE</a:t>
            </a:r>
          </a:p>
        </p:txBody>
      </p:sp>
      <p:graphicFrame>
        <p:nvGraphicFramePr>
          <p:cNvPr id="18434" name="Object 6"/>
          <p:cNvGraphicFramePr>
            <a:graphicFrameLocks noGrp="1"/>
          </p:cNvGraphicFramePr>
          <p:nvPr>
            <p:ph sz="half" idx="2"/>
          </p:nvPr>
        </p:nvGraphicFramePr>
        <p:xfrm>
          <a:off x="6477000" y="3733800"/>
          <a:ext cx="2286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6980040" imgH="6010200" progId="MS_ClipArt_Gallery.2">
                  <p:embed/>
                </p:oleObj>
              </mc:Choice>
              <mc:Fallback>
                <p:oleObj name="Clip" r:id="rId3" imgW="6980040" imgH="6010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33800"/>
                        <a:ext cx="22860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5867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3A619A"/>
                </a:solidFill>
                <a:ea typeface="新細明體" pitchFamily="18" charset="-120"/>
              </a:rPr>
              <a:t>Assessing Equity Growth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09600" y="3505200"/>
            <a:ext cx="5029200" cy="1640962"/>
          </a:xfrm>
          <a:prstGeom prst="rect">
            <a:avLst/>
          </a:prstGeom>
          <a:solidFill>
            <a:schemeClr val="bg1"/>
          </a:solidFill>
          <a:ln w="12700">
            <a:solidFill>
              <a:srgbClr val="3A619A"/>
            </a:solidFill>
            <a:miter lim="800000"/>
            <a:headEnd/>
            <a:tailEnd/>
          </a:ln>
          <a:effectLst>
            <a:outerShdw dist="107763" dir="2700000" algn="ctr" rotWithShape="0">
              <a:srgbClr val="500093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tabLst>
                <a:tab pos="231775" algn="l"/>
              </a:tabLst>
              <a:defRPr/>
            </a:pPr>
            <a:r>
              <a:rPr lang="en-US" altLang="en-US" sz="2400" noProof="1">
                <a:latin typeface="Times New Roman" pitchFamily="18" charset="0"/>
                <a:cs typeface="Times New Roman" pitchFamily="18" charset="0"/>
              </a:rPr>
              <a:t>Assumes internal growth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noProof="1"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lang="en-GB" altLang="en-US" sz="2400" i="1" noProof="1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GB" altLang="en-US" sz="2400" noProof="1">
                <a:latin typeface="Times New Roman" pitchFamily="18" charset="0"/>
                <a:cs typeface="Times New Roman" pitchFamily="18" charset="0"/>
              </a:rPr>
              <a:t> earnings retention and return earned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noProof="1">
                <a:latin typeface="Times New Roman" pitchFamily="18" charset="0"/>
                <a:cs typeface="Times New Roman" pitchFamily="18" charset="0"/>
              </a:rPr>
              <a:t>on the earnings retained</a:t>
            </a:r>
          </a:p>
          <a:p>
            <a:pPr eaLnBrk="0" hangingPunct="0">
              <a:spcBef>
                <a:spcPct val="20000"/>
              </a:spcBef>
              <a:tabLst>
                <a:tab pos="231775" algn="l"/>
              </a:tabLst>
              <a:defRPr/>
            </a:pPr>
            <a:endParaRPr lang="en-US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8435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2667000"/>
          <a:ext cx="6477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0520" imgH="203040" progId="Equation.3">
                  <p:embed/>
                </p:oleObj>
              </mc:Choice>
              <mc:Fallback>
                <p:oleObj name="Equation" r:id="rId5" imgW="3530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6477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79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Components of ROI</a:t>
            </a:r>
            <a:endParaRPr lang="en-GB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Return on invested capital is defined as:</a:t>
            </a:r>
          </a:p>
          <a:p>
            <a:pPr eaLnBrk="1" hangingPunct="1"/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1295400" y="2819401"/>
            <a:ext cx="5562600" cy="1631368"/>
            <a:chOff x="1584" y="1632"/>
            <a:chExt cx="2256" cy="626"/>
          </a:xfrm>
        </p:grpSpPr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1584" y="1632"/>
              <a:ext cx="2256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4000" b="1" dirty="0">
                  <a:latin typeface="Times New Roman" pitchFamily="18" charset="0"/>
                  <a:cs typeface="Times New Roman" pitchFamily="18" charset="0"/>
                </a:rPr>
                <a:t>Income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GB" sz="4000" b="1" dirty="0">
                  <a:latin typeface="Times New Roman" pitchFamily="18" charset="0"/>
                  <a:cs typeface="Times New Roman" pitchFamily="18" charset="0"/>
                </a:rPr>
                <a:t>Invested Capital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1872" y="196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015947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of ROI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447800" y="1676400"/>
            <a:ext cx="60960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Invested Capital Defined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838200" y="2514600"/>
            <a:ext cx="7848600" cy="177882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80AAD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	No universal measure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from which to compute rate of return</a:t>
            </a: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 algn="just" eaLnBrk="0" hangingPunct="0">
              <a:tabLst>
                <a:tab pos="231775" algn="l"/>
              </a:tabLst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	Different measures of invested capital reflect </a:t>
            </a:r>
            <a:r>
              <a:rPr lang="en-GB" alt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users’ </a:t>
            </a:r>
            <a:r>
              <a:rPr lang="en-GB" altLang="en-US" sz="2800" noProof="1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GB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perspectives</a:t>
            </a:r>
            <a:endParaRPr lang="en-US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838200" y="4295775"/>
            <a:ext cx="5029200" cy="144892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80AAD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US" alt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Measures:</a:t>
            </a:r>
            <a:endParaRPr lang="en-GB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GB" alt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US" alt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Operating</a:t>
            </a: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Assets</a:t>
            </a:r>
          </a:p>
          <a:p>
            <a:pPr algn="just" eaLnBrk="0" hangingPunct="0">
              <a:lnSpc>
                <a:spcPct val="96000"/>
              </a:lnSpc>
              <a:tabLst>
                <a:tab pos="231775" algn="l"/>
              </a:tabLst>
            </a:pPr>
            <a:r>
              <a:rPr lang="en-US" alt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US" altLang="en-US" sz="28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Stockholders’ </a:t>
            </a: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</a:t>
            </a:r>
            <a:endParaRPr lang="en-US" altLang="en-US" sz="28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Grp="1"/>
          </p:cNvGraphicFramePr>
          <p:nvPr/>
        </p:nvGraphicFramePr>
        <p:xfrm>
          <a:off x="6553200" y="4191000"/>
          <a:ext cx="21256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125663" imgH="2285206" progId="MS_ClipArt_Gallery.2">
                  <p:embed/>
                </p:oleObj>
              </mc:Choice>
              <mc:Fallback>
                <p:oleObj name="Clip" r:id="rId3" imgW="2125663" imgH="2285206" progId="MS_ClipArt_Gallery.2">
                  <p:embed/>
                  <p:pic>
                    <p:nvPicPr>
                      <p:cNvPr id="0" name="Object 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21256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66700" y="1567897"/>
            <a:ext cx="8534400" cy="4876078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2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Operating activities are the most long-lasting and relevant for the determination of stock price.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Operating activities are the core activities of the company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6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en-US" sz="3600" b="1" i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What items in the income statement are reflected as operating activities?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600" b="1" i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How about the balance sheet?</a:t>
            </a:r>
            <a:endParaRPr lang="en-US" altLang="en-US" sz="3600" i="1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465503"/>
            <a:ext cx="75438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Operating Assets (NOA)</a:t>
            </a:r>
          </a:p>
        </p:txBody>
      </p:sp>
    </p:spTree>
    <p:extLst>
      <p:ext uri="{BB962C8B-B14F-4D97-AF65-F5344CB8AC3E}">
        <p14:creationId xmlns:p14="http://schemas.microsoft.com/office/powerpoint/2010/main" val="41875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66700" y="1103011"/>
            <a:ext cx="8534400" cy="5408147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4000" b="1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NOA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altLang="en-US" sz="4000" noProof="1">
                <a:latin typeface="Times New Roman" pitchFamily="18" charset="0"/>
                <a:cs typeface="Times New Roman" pitchFamily="18" charset="0"/>
              </a:rPr>
              <a:t>Operating assets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 are comprised of total assets less financial assets.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Operating liabilities are comprised of total liabilities less interest-bearing debt. </a:t>
            </a:r>
          </a:p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40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</a:t>
            </a:r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Operating assets less operating liabilities yields net operating assets (NOA).</a:t>
            </a:r>
            <a:endParaRPr lang="en-US" altLang="en-US" sz="40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209131"/>
            <a:ext cx="75438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Operating Assets (NOA)</a:t>
            </a:r>
          </a:p>
        </p:txBody>
      </p:sp>
    </p:spTree>
    <p:extLst>
      <p:ext uri="{BB962C8B-B14F-4D97-AF65-F5344CB8AC3E}">
        <p14:creationId xmlns:p14="http://schemas.microsoft.com/office/powerpoint/2010/main" val="60915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Components of ROI</a:t>
            </a:r>
            <a:endParaRPr lang="en-GB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57200" y="3255051"/>
            <a:ext cx="8153400" cy="2217017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marL="234950" indent="-234950"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28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GB" altLang="en-US" sz="3600" noProof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et operating Profit after tax (NOPAT) equals revenue less operating expenses such as cost of goods sold, SG&amp;A expenses, and taxes.</a:t>
            </a:r>
            <a:endParaRPr lang="en-US" altLang="en-US" sz="3200" i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1412818"/>
            <a:ext cx="75438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Net Operating Profit after Tax </a:t>
            </a:r>
          </a:p>
          <a:p>
            <a:pPr algn="ctr"/>
            <a:r>
              <a:rPr lang="en-US" altLang="en-US" sz="4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(NOPAT)</a:t>
            </a:r>
          </a:p>
        </p:txBody>
      </p:sp>
    </p:spTree>
    <p:extLst>
      <p:ext uri="{BB962C8B-B14F-4D97-AF65-F5344CB8AC3E}">
        <p14:creationId xmlns:p14="http://schemas.microsoft.com/office/powerpoint/2010/main" val="225653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141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of ROI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00318" y="1447800"/>
            <a:ext cx="8534400" cy="5407891"/>
          </a:xfrm>
          <a:prstGeom prst="rect">
            <a:avLst/>
          </a:prstGeom>
          <a:solidFill>
            <a:schemeClr val="bg1"/>
          </a:solidFill>
          <a:ln w="6350">
            <a:solidFill>
              <a:srgbClr val="80AAD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just" eaLnBrk="0" hangingPunct="0">
              <a:lnSpc>
                <a:spcPct val="96000"/>
              </a:lnSpc>
              <a:tabLst>
                <a:tab pos="227013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Our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analytical perspective is that of </a:t>
            </a:r>
            <a:r>
              <a:rPr lang="en-US" altLang="en-US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 </a:t>
            </a: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 holders. </a:t>
            </a:r>
          </a:p>
          <a:p>
            <a:pPr algn="just" eaLnBrk="0" hangingPunct="0">
              <a:lnSpc>
                <a:spcPct val="96000"/>
              </a:lnSpc>
              <a:tabLst>
                <a:tab pos="400050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equity is equal to total shareholders’ equity less preferred stock. </a:t>
            </a:r>
          </a:p>
          <a:p>
            <a:pPr algn="just" eaLnBrk="0" hangingPunct="0">
              <a:lnSpc>
                <a:spcPct val="96000"/>
              </a:lnSpc>
              <a:tabLst>
                <a:tab pos="400050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	</a:t>
            </a:r>
            <a:r>
              <a:rPr lang="en-GB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equity can alternatively be defined as equal to total assets less debt and preferred stock</a:t>
            </a:r>
            <a:endParaRPr lang="en-US" altLang="en-US" sz="3600" noProof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algn="just" eaLnBrk="0" hangingPunct="0">
              <a:lnSpc>
                <a:spcPct val="96000"/>
              </a:lnSpc>
              <a:tabLst>
                <a:tab pos="227013" algn="l"/>
                <a:tab pos="454025" algn="l"/>
                <a:tab pos="3890963" algn="l"/>
                <a:tab pos="4064000" algn="l"/>
              </a:tabLst>
              <a:defRPr/>
            </a:pP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• T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he amount of equity is a function of the degree to which the company is financed with debt </a:t>
            </a:r>
            <a:r>
              <a:rPr lang="en-US" altLang="en-US" sz="3600" noProof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2000" y="823931"/>
            <a:ext cx="75438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Common Equity Capital</a:t>
            </a:r>
          </a:p>
        </p:txBody>
      </p:sp>
    </p:spTree>
    <p:extLst>
      <p:ext uri="{BB962C8B-B14F-4D97-AF65-F5344CB8AC3E}">
        <p14:creationId xmlns:p14="http://schemas.microsoft.com/office/powerpoint/2010/main" val="34214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1408</Words>
  <Application>Microsoft Office PowerPoint</Application>
  <PresentationFormat>On-screen Show (4:3)</PresentationFormat>
  <Paragraphs>199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Times New Roman</vt:lpstr>
      <vt:lpstr>Office Theme</vt:lpstr>
      <vt:lpstr>Clip</vt:lpstr>
      <vt:lpstr>Equation</vt:lpstr>
      <vt:lpstr> ROIC &amp; PROFITABILITY ANALYSIS</vt:lpstr>
      <vt:lpstr>Return on Invested Capital</vt:lpstr>
      <vt:lpstr>Return on Invested Capital</vt:lpstr>
      <vt:lpstr>Components of ROI</vt:lpstr>
      <vt:lpstr>Components of ROI</vt:lpstr>
      <vt:lpstr>PowerPoint Presentation</vt:lpstr>
      <vt:lpstr>PowerPoint Presentation</vt:lpstr>
      <vt:lpstr>Components of ROI</vt:lpstr>
      <vt:lpstr>Components of ROI</vt:lpstr>
      <vt:lpstr>Components of ROI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Return on Common Equity -- ROCE</vt:lpstr>
      <vt:lpstr>Disaggregating RNOA</vt:lpstr>
      <vt:lpstr>Effect of Operating Leverage on RNOA</vt:lpstr>
      <vt:lpstr>Relation between Profit Margin and Asset Turnover</vt:lpstr>
      <vt:lpstr>Relation between Profit Margin and Asset Turnover</vt:lpstr>
      <vt:lpstr>Relation between Profit Margin and Asset Turnover</vt:lpstr>
      <vt:lpstr>Relation between Profit Margin and Asset Turnover</vt:lpstr>
      <vt:lpstr>Disaggregating RNOA</vt:lpstr>
      <vt:lpstr>Disaggregating Profit Margin</vt:lpstr>
      <vt:lpstr>Gross Profit Analysis</vt:lpstr>
      <vt:lpstr>Gross Profit Analysis</vt:lpstr>
      <vt:lpstr>Gross Profit Analysis</vt:lpstr>
      <vt:lpstr>Disaggregation of Asset Turnover</vt:lpstr>
      <vt:lpstr>Disaggregation of Asset Turnover</vt:lpstr>
      <vt:lpstr>Disaggregation of Asset Turnover</vt:lpstr>
      <vt:lpstr>Return on Common Equity Analysis</vt:lpstr>
      <vt:lpstr>Disaggregating ROCE</vt:lpstr>
      <vt:lpstr>Alternate View of ROCE Disaggregation</vt:lpstr>
      <vt:lpstr>Disaggregation of ROCE</vt:lpstr>
      <vt:lpstr>Additional analysis</vt:lpstr>
      <vt:lpstr>Analyzing Return on Common Equity-ROCE</vt:lpstr>
      <vt:lpstr>Analyzing Return on Common Equity-ROCE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Trần Trung Chiến</cp:lastModifiedBy>
  <cp:revision>238</cp:revision>
  <dcterms:created xsi:type="dcterms:W3CDTF">2014-02-23T13:45:37Z</dcterms:created>
  <dcterms:modified xsi:type="dcterms:W3CDTF">2024-03-25T17:16:21Z</dcterms:modified>
</cp:coreProperties>
</file>