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2" r:id="rId2"/>
    <p:sldId id="259" r:id="rId3"/>
    <p:sldId id="262" r:id="rId4"/>
    <p:sldId id="263" r:id="rId5"/>
    <p:sldId id="286" r:id="rId6"/>
    <p:sldId id="281" r:id="rId7"/>
    <p:sldId id="282" r:id="rId8"/>
    <p:sldId id="265" r:id="rId9"/>
    <p:sldId id="267" r:id="rId10"/>
    <p:sldId id="268" r:id="rId11"/>
    <p:sldId id="269" r:id="rId12"/>
    <p:sldId id="270" r:id="rId13"/>
    <p:sldId id="284" r:id="rId14"/>
    <p:sldId id="285" r:id="rId15"/>
    <p:sldId id="287" r:id="rId16"/>
    <p:sldId id="271" r:id="rId17"/>
    <p:sldId id="272" r:id="rId18"/>
    <p:sldId id="288" r:id="rId19"/>
    <p:sldId id="289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10" autoAdjust="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3B54-D321-4B8D-B19A-A1CE9744CC8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2A2F1-D0A3-4688-831D-DE45774A6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62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18B2D-6B36-48A0-99A6-6754006DEB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70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B49D6C5-119C-4659-B935-A0E12D231196}" type="slidenum">
              <a:rPr lang="en-GB" smtClean="0"/>
              <a:pPr eaLnBrk="1" hangingPunct="1"/>
              <a:t>10</a:t>
            </a:fld>
            <a:endParaRPr lang="en-GB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8A130D-A6EF-4250-AB31-998B1D966D50}" type="slidenum">
              <a:rPr lang="en-GB" smtClean="0"/>
              <a:pPr eaLnBrk="1" hangingPunct="1"/>
              <a:t>11</a:t>
            </a:fld>
            <a:endParaRPr lang="en-GB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700C1D-88FF-4481-B515-06D3F1ED3677}" type="slidenum">
              <a:rPr lang="en-GB" smtClean="0"/>
              <a:pPr eaLnBrk="1" hangingPunct="1"/>
              <a:t>12</a:t>
            </a:fld>
            <a:endParaRPr lang="en-GB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F0C1173-DA7C-4399-B24C-CDE64228A7B6}" type="slidenum">
              <a:rPr lang="en-GB" smtClean="0"/>
              <a:pPr eaLnBrk="1" hangingPunct="1"/>
              <a:t>13</a:t>
            </a:fld>
            <a:endParaRPr lang="en-GB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DC3DD93-A868-4BE0-B95E-9D606D5A7D51}" type="slidenum">
              <a:rPr lang="en-GB" smtClean="0"/>
              <a:pPr eaLnBrk="1" hangingPunct="1"/>
              <a:t>14</a:t>
            </a:fld>
            <a:endParaRPr lang="en-GB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B5CB36-D272-44C2-8A34-E6CD4C82893B}" type="slidenum">
              <a:rPr lang="en-GB" smtClean="0"/>
              <a:pPr eaLnBrk="1" hangingPunct="1"/>
              <a:t>15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40C8A4-99C2-4573-B8AC-0E3B39D6807A}" type="slidenum">
              <a:rPr lang="en-GB" smtClean="0"/>
              <a:pPr eaLnBrk="1" hangingPunct="1"/>
              <a:t>16</a:t>
            </a:fld>
            <a:endParaRPr lang="en-GB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C7356F1-1E4D-4E81-99AD-A56AF32BAA9A}" type="slidenum">
              <a:rPr lang="en-GB" smtClean="0"/>
              <a:pPr eaLnBrk="1" hangingPunct="1"/>
              <a:t>17</a:t>
            </a:fld>
            <a:endParaRPr lang="en-GB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F0C1173-DA7C-4399-B24C-CDE64228A7B6}" type="slidenum">
              <a:rPr lang="en-GB" smtClean="0"/>
              <a:pPr eaLnBrk="1" hangingPunct="1"/>
              <a:t>18</a:t>
            </a:fld>
            <a:endParaRPr lang="en-GB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2A2F1-D0A3-4688-831D-DE45774A6B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18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7966E9F-497D-4307-86C2-923943BA6ED6}" type="slidenum">
              <a:rPr lang="en-GB" smtClean="0"/>
              <a:pPr eaLnBrk="1" hangingPunct="1"/>
              <a:t>2</a:t>
            </a:fld>
            <a:endParaRPr lang="en-GB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F0C1173-DA7C-4399-B24C-CDE64228A7B6}" type="slidenum">
              <a:rPr lang="en-GB" smtClean="0"/>
              <a:pPr eaLnBrk="1" hangingPunct="1"/>
              <a:t>20</a:t>
            </a:fld>
            <a:endParaRPr lang="en-GB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3CE7819-4312-4CDF-AA4B-5C8B0E085960}" type="slidenum">
              <a:rPr lang="en-GB" smtClean="0"/>
              <a:pPr eaLnBrk="1" hangingPunct="1"/>
              <a:t>3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D38C60-3FFA-4B60-AE15-10FA8B30DECE}" type="slidenum">
              <a:rPr lang="en-GB" smtClean="0"/>
              <a:pPr eaLnBrk="1" hangingPunct="1"/>
              <a:t>4</a:t>
            </a:fld>
            <a:endParaRPr lang="en-GB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DC3DD93-A868-4BE0-B95E-9D606D5A7D51}" type="slidenum">
              <a:rPr lang="en-GB" smtClean="0"/>
              <a:pPr eaLnBrk="1" hangingPunct="1"/>
              <a:t>5</a:t>
            </a:fld>
            <a:endParaRPr lang="en-GB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B5CB36-D272-44C2-8A34-E6CD4C82893B}" type="slidenum">
              <a:rPr lang="en-GB" smtClean="0"/>
              <a:pPr eaLnBrk="1" hangingPunct="1"/>
              <a:t>6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B5CB36-D272-44C2-8A34-E6CD4C82893B}" type="slidenum">
              <a:rPr lang="en-GB" smtClean="0"/>
              <a:pPr eaLnBrk="1" hangingPunct="1"/>
              <a:t>7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F4A1A05-F089-49D7-B69C-4D53A031C17F}" type="slidenum">
              <a:rPr lang="en-GB" smtClean="0"/>
              <a:pPr eaLnBrk="1" hangingPunct="1"/>
              <a:t>8</a:t>
            </a:fld>
            <a:endParaRPr lang="en-GB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7AFEE3-88FF-4466-99A4-9522929E5C70}" type="slidenum">
              <a:rPr lang="en-GB" smtClean="0"/>
              <a:pPr eaLnBrk="1" hangingPunct="1"/>
              <a:t>9</a:t>
            </a:fld>
            <a:endParaRPr lang="en-GB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A1F0-CCCE-48E9-A7DA-83A5FAD5B92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FE0D-511C-4465-B46B-B918B3FB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1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A1F0-CCCE-48E9-A7DA-83A5FAD5B92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FE0D-511C-4465-B46B-B918B3FB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2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A1F0-CCCE-48E9-A7DA-83A5FAD5B92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FE0D-511C-4465-B46B-B918B3FB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03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C50FF-853D-4D2D-99AC-936F5C868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9230"/>
      </p:ext>
    </p:extLst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A1F0-CCCE-48E9-A7DA-83A5FAD5B92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FE0D-511C-4465-B46B-B918B3FB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4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A1F0-CCCE-48E9-A7DA-83A5FAD5B92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FE0D-511C-4465-B46B-B918B3FB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8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A1F0-CCCE-48E9-A7DA-83A5FAD5B92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FE0D-511C-4465-B46B-B918B3FB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1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A1F0-CCCE-48E9-A7DA-83A5FAD5B92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FE0D-511C-4465-B46B-B918B3FB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0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A1F0-CCCE-48E9-A7DA-83A5FAD5B92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FE0D-511C-4465-B46B-B918B3FB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0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A1F0-CCCE-48E9-A7DA-83A5FAD5B92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FE0D-511C-4465-B46B-B918B3FB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A1F0-CCCE-48E9-A7DA-83A5FAD5B92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FE0D-511C-4465-B46B-B918B3FB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6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A1F0-CCCE-48E9-A7DA-83A5FAD5B92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FE0D-511C-4465-B46B-B918B3FB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2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EA1F0-CCCE-48E9-A7DA-83A5FAD5B92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3FE0D-511C-4465-B46B-B918B3FB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7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PROSPECTIVE ANALYSIS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55371"/>
            <a:ext cx="84582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64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Projection Process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609600" indent="-609600"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GB" sz="1400" b="1" dirty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     Steps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90600" lvl="1" indent="-5334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 startAt="3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Project current liabilities other than debt, using projected sales or cost of goods sold and appropriate turnover ratios (</a:t>
            </a:r>
            <a:r>
              <a:rPr lang="en-GB" sz="2400" b="1" i="1" dirty="0">
                <a:latin typeface="Times New Roman" pitchFamily="18" charset="0"/>
                <a:cs typeface="Times New Roman" pitchFamily="18" charset="0"/>
              </a:rPr>
              <a:t>using ending balance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90600" lvl="1" indent="-5334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 startAt="3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Obtain current maturities of long-term debt from the long-term debt footnote.</a:t>
            </a:r>
          </a:p>
          <a:p>
            <a:pPr marL="990600" lvl="1" indent="-5334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 startAt="3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Assume other short-term indebtedness is unchanged from prior year balance unless they have exhibited noticeable trends.	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						</a:t>
            </a:r>
            <a:endParaRPr lang="en-GB" sz="1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828800" y="1676400"/>
            <a:ext cx="5257800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800" b="1">
                <a:solidFill>
                  <a:srgbClr val="336699"/>
                </a:solidFill>
              </a:rPr>
              <a:t>Projected Balance Sheet</a:t>
            </a:r>
            <a:endParaRPr lang="en-US" sz="2800" b="1">
              <a:solidFill>
                <a:srgbClr val="3366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776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Projection Process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609600" indent="-609600"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Steps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90600" lvl="1" indent="-5334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 startAt="6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Assume initial long-term debt balance is equal to the prior period long-term debt less current maturities from Step 4.</a:t>
            </a:r>
          </a:p>
          <a:p>
            <a:pPr marL="990600" lvl="1" indent="-5334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 startAt="6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Assume other long-term obligations are equal to the prior year’s balance unless they have exhibited noticeable trends.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828800" y="1676400"/>
            <a:ext cx="5257800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Projected Balance Sheet</a:t>
            </a:r>
            <a:endParaRPr lang="en-US" sz="3200" b="1" dirty="0">
              <a:solidFill>
                <a:srgbClr val="336699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23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Projection Process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609600" indent="-609600"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     Steps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90600" lvl="1" indent="-5334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 startAt="8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Assume initial estimate of common stock is equal to the prior year’s balance</a:t>
            </a:r>
          </a:p>
          <a:p>
            <a:pPr marL="990600" lvl="1" indent="-5334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 startAt="8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Assume retained earnings are equal to the prior year’s balance plus (minus) net profit (loss) and less expected dividends.</a:t>
            </a:r>
          </a:p>
          <a:p>
            <a:pPr marL="990600" lvl="1" indent="-5334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 startAt="8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Assume other equity accounts are equal to the prior year’s balance unless they have exhibited noticeable trends.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828800" y="1676400"/>
            <a:ext cx="5257800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800" b="1">
                <a:solidFill>
                  <a:srgbClr val="336699"/>
                </a:solidFill>
              </a:rPr>
              <a:t>Projected Balance Sheet</a:t>
            </a:r>
            <a:endParaRPr lang="en-US" sz="2800" b="1">
              <a:solidFill>
                <a:srgbClr val="3366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9748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Projection Process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7543800" cy="44196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533400" indent="-533400" algn="just" eaLnBrk="1" hangingPunct="1">
              <a:tabLst>
                <a:tab pos="282575" algn="l"/>
              </a:tabLst>
            </a:pPr>
            <a:endParaRPr lang="en-GB" sz="3000" dirty="0">
              <a:latin typeface="Times New Roman" pitchFamily="18" charset="0"/>
              <a:cs typeface="Times New Roman" pitchFamily="18" charset="0"/>
            </a:endParaRPr>
          </a:p>
          <a:p>
            <a:pPr marL="533400" indent="-533400" algn="just" eaLnBrk="1" hangingPunct="1">
              <a:tabLst>
                <a:tab pos="282575" algn="l"/>
              </a:tabLst>
            </a:pPr>
            <a:r>
              <a:rPr lang="en-GB" sz="3000" dirty="0">
                <a:latin typeface="Times New Roman" pitchFamily="18" charset="0"/>
                <a:cs typeface="Times New Roman" pitchFamily="18" charset="0"/>
              </a:rPr>
              <a:t>Cash is computed as total assets less (1) and (2)</a:t>
            </a:r>
          </a:p>
          <a:p>
            <a:pPr marL="533400" indent="-533400" algn="just" eaLnBrk="1" hangingPunct="1">
              <a:tabLst>
                <a:tab pos="282575" algn="l"/>
              </a:tabLst>
            </a:pPr>
            <a:r>
              <a:rPr lang="en-GB" sz="3000" dirty="0">
                <a:latin typeface="Times New Roman" pitchFamily="18" charset="0"/>
                <a:cs typeface="Times New Roman" pitchFamily="18" charset="0"/>
              </a:rPr>
              <a:t>At this point, cash will be either be too high or too low. Long-term debt and equity stock are then adjusted for issuances (repurchases as) as appropriate to yield the desired level of cash and to maintain historical financial leverage. 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828800" y="1981200"/>
            <a:ext cx="5257800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800" b="1">
                <a:solidFill>
                  <a:srgbClr val="336699"/>
                </a:solidFill>
              </a:rPr>
              <a:t>Projected Balance Sheet</a:t>
            </a:r>
            <a:endParaRPr lang="en-US" sz="2800" b="1">
              <a:solidFill>
                <a:srgbClr val="3366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0898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89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The Projection Process</a:t>
            </a:r>
            <a:endParaRPr lang="en-GB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endParaRPr lang="en-US" sz="2800" b="1">
              <a:solidFill>
                <a:srgbClr val="80AAD0"/>
              </a:solidFill>
            </a:endParaRPr>
          </a:p>
          <a:p>
            <a:pPr eaLnBrk="1" hangingPunct="1"/>
            <a:endParaRPr lang="en-GB" sz="2800">
              <a:solidFill>
                <a:srgbClr val="80AAD0"/>
              </a:solidFill>
            </a:endParaRPr>
          </a:p>
        </p:txBody>
      </p:sp>
      <p:graphicFrame>
        <p:nvGraphicFramePr>
          <p:cNvPr id="1026" name="Object 1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35367679"/>
              </p:ext>
            </p:extLst>
          </p:nvPr>
        </p:nvGraphicFramePr>
        <p:xfrm>
          <a:off x="1485900" y="1524000"/>
          <a:ext cx="62103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305394" imgH="4053840" progId="Excel.Sheet.8">
                  <p:embed/>
                </p:oleObj>
              </mc:Choice>
              <mc:Fallback>
                <p:oleObj name="Worksheet" r:id="rId3" imgW="4305394" imgH="405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524000"/>
                        <a:ext cx="6210300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1485900" y="939800"/>
            <a:ext cx="6134100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Balance Sheet</a:t>
            </a:r>
          </a:p>
        </p:txBody>
      </p:sp>
    </p:spTree>
    <p:extLst>
      <p:ext uri="{BB962C8B-B14F-4D97-AF65-F5344CB8AC3E}">
        <p14:creationId xmlns:p14="http://schemas.microsoft.com/office/powerpoint/2010/main" val="4001368187"/>
      </p:ext>
    </p:extLst>
  </p:cSld>
  <p:clrMapOvr>
    <a:masterClrMapping/>
  </p:clrMapOvr>
  <p:transition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56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Projection Process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endParaRPr lang="en-US" sz="2800" b="1">
              <a:solidFill>
                <a:srgbClr val="80AAD0"/>
              </a:solidFill>
            </a:endParaRPr>
          </a:p>
          <a:p>
            <a:pPr eaLnBrk="1" hangingPunct="1"/>
            <a:endParaRPr lang="en-GB" sz="2800">
              <a:solidFill>
                <a:srgbClr val="80AAD0"/>
              </a:solidFill>
            </a:endParaRPr>
          </a:p>
        </p:txBody>
      </p:sp>
      <p:graphicFrame>
        <p:nvGraphicFramePr>
          <p:cNvPr id="2050" name="Object 3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32873965"/>
              </p:ext>
            </p:extLst>
          </p:nvPr>
        </p:nvGraphicFramePr>
        <p:xfrm>
          <a:off x="533400" y="1528465"/>
          <a:ext cx="8382000" cy="500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686260" imgH="2202126" progId="Excel.Sheet.8">
                  <p:embed/>
                </p:oleObj>
              </mc:Choice>
              <mc:Fallback>
                <p:oleObj name="Worksheet" r:id="rId3" imgW="4686260" imgH="220212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8465"/>
                        <a:ext cx="8382000" cy="5000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1752600" y="1066800"/>
            <a:ext cx="53340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Income Statement</a:t>
            </a:r>
          </a:p>
        </p:txBody>
      </p:sp>
    </p:spTree>
    <p:extLst>
      <p:ext uri="{BB962C8B-B14F-4D97-AF65-F5344CB8AC3E}">
        <p14:creationId xmlns:p14="http://schemas.microsoft.com/office/powerpoint/2010/main" val="2341273644"/>
      </p:ext>
    </p:extLst>
  </p:cSld>
  <p:clrMapOvr>
    <a:masterClrMapping/>
  </p:clrMapOvr>
  <p:transition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endParaRPr lang="en-US" sz="2800" b="1">
              <a:solidFill>
                <a:srgbClr val="80AAD0"/>
              </a:solidFill>
            </a:endParaRPr>
          </a:p>
          <a:p>
            <a:pPr eaLnBrk="1" hangingPunct="1"/>
            <a:endParaRPr lang="en-GB" sz="2800">
              <a:solidFill>
                <a:srgbClr val="80AAD0"/>
              </a:solidFill>
            </a:endParaRPr>
          </a:p>
        </p:txBody>
      </p:sp>
      <p:pic>
        <p:nvPicPr>
          <p:cNvPr id="6160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4" y="914401"/>
            <a:ext cx="87630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543" y="914401"/>
            <a:ext cx="3711059" cy="359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86400" y="1273536"/>
            <a:ext cx="990600" cy="253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6852"/>
      </p:ext>
    </p:extLst>
  </p:cSld>
  <p:clrMapOvr>
    <a:masterClrMapping/>
  </p:clrMapOvr>
  <p:transition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89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b="1"/>
              <a:t>The Projection Process</a:t>
            </a:r>
            <a:endParaRPr lang="en-GB" sz="3200" b="1"/>
          </a:p>
        </p:txBody>
      </p:sp>
      <p:graphicFrame>
        <p:nvGraphicFramePr>
          <p:cNvPr id="7170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538288" y="1309688"/>
          <a:ext cx="6029325" cy="554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72108" imgH="4206240" progId="Excel.Sheet.8">
                  <p:embed/>
                </p:oleObj>
              </mc:Choice>
              <mc:Fallback>
                <p:oleObj name="Worksheet" r:id="rId3" imgW="4572108" imgH="42062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1309688"/>
                        <a:ext cx="6029325" cy="554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57200" y="939800"/>
            <a:ext cx="84582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>
                <a:solidFill>
                  <a:srgbClr val="336699"/>
                </a:solidFill>
              </a:rPr>
              <a:t>Target Corporation Balance Sheet</a:t>
            </a:r>
          </a:p>
        </p:txBody>
      </p:sp>
    </p:spTree>
    <p:extLst>
      <p:ext uri="{BB962C8B-B14F-4D97-AF65-F5344CB8AC3E}">
        <p14:creationId xmlns:p14="http://schemas.microsoft.com/office/powerpoint/2010/main" val="2540623568"/>
      </p:ext>
    </p:extLst>
  </p:cSld>
  <p:clrMapOvr>
    <a:masterClrMapping/>
  </p:clrMapOvr>
  <p:transition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The Projection Process</a:t>
            </a:r>
            <a:endParaRPr lang="en-GB" b="1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7543800" cy="42211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533400" indent="-533400" eaLnBrk="1" hangingPunct="1"/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 marL="533400" indent="-533400" eaLnBrk="1" hangingPunct="1"/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 marL="533400" indent="-533400" eaLnBrk="1" hangingPunct="1"/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Cash is computed as total assets less (1) and (2)</a:t>
            </a:r>
          </a:p>
          <a:p>
            <a:pPr marL="533400" indent="-533400" eaLnBrk="1" hangingPunct="1"/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If the estimated cash balance is much higher or lower, further adjustments can be made to: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invest excess cash in marketable securities 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reduce long-term debt and/or equity proportionately so as to keep the degree of financial leverage consistent with prior years.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828800" y="1981200"/>
            <a:ext cx="5257800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800" b="1">
                <a:solidFill>
                  <a:srgbClr val="336699"/>
                </a:solidFill>
              </a:rPr>
              <a:t>Projected Balance Sheet</a:t>
            </a:r>
            <a:endParaRPr lang="en-US" sz="2800" b="1">
              <a:solidFill>
                <a:srgbClr val="3366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5263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473321"/>
              </p:ext>
            </p:extLst>
          </p:nvPr>
        </p:nvGraphicFramePr>
        <p:xfrm>
          <a:off x="1447800" y="992419"/>
          <a:ext cx="5784850" cy="567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209977" imgH="4067251" progId="Excel.Sheet.12">
                  <p:embed/>
                </p:oleObj>
              </mc:Choice>
              <mc:Fallback>
                <p:oleObj name="Worksheet" r:id="rId3" imgW="3209977" imgH="4067251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992419"/>
                        <a:ext cx="5784850" cy="567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2"/>
          <p:cNvSpPr txBox="1">
            <a:spLocks noChangeArrowheads="1"/>
          </p:cNvSpPr>
          <p:nvPr/>
        </p:nvSpPr>
        <p:spPr bwMode="auto">
          <a:xfrm>
            <a:off x="457200" y="889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3200" b="1"/>
              <a:t>The Projection Process</a:t>
            </a:r>
            <a:endParaRPr lang="en-GB" sz="3200" b="1"/>
          </a:p>
        </p:txBody>
      </p:sp>
    </p:spTree>
    <p:extLst>
      <p:ext uri="{BB962C8B-B14F-4D97-AF65-F5344CB8AC3E}">
        <p14:creationId xmlns:p14="http://schemas.microsoft.com/office/powerpoint/2010/main" val="108513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Prospective Analysis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endParaRPr lang="en-US" b="1">
              <a:solidFill>
                <a:srgbClr val="80AAD0"/>
              </a:solidFill>
            </a:endParaRPr>
          </a:p>
          <a:p>
            <a:pPr eaLnBrk="1" hangingPunct="1"/>
            <a:endParaRPr lang="en-GB">
              <a:solidFill>
                <a:srgbClr val="80AAD0"/>
              </a:solidFill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09600" y="2362200"/>
            <a:ext cx="8001000" cy="3413755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marL="463550" indent="-450850" algn="just">
              <a:defRPr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	Security Valuation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- free cash flow models require estimates of future financial statements.</a:t>
            </a:r>
          </a:p>
          <a:p>
            <a:pPr marL="463550" indent="-450850" algn="just">
              <a:defRPr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463550" indent="-450850" algn="just">
              <a:defRPr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	Management Assessment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- examine the viability of companies’ strategic plans.</a:t>
            </a:r>
          </a:p>
          <a:p>
            <a:pPr marL="463550" indent="-450850" algn="just">
              <a:defRPr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463550" indent="-450850" algn="just">
              <a:defRPr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	Assessment of Solvency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- useful to creditors to assess a company’s ability to meet debt service requirements, both short-term and long-term.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828800" y="1676400"/>
            <a:ext cx="5257800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800" b="1" dirty="0">
                <a:ea typeface="新細明體" pitchFamily="18" charset="-120"/>
              </a:rPr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2899858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Projection Process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543800" cy="472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533400" indent="-533400" algn="just" eaLnBrk="1" hangingPunct="1"/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 marL="533400" indent="-533400" algn="just" eaLnBrk="1" hangingPunct="1"/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What will happen if we assume increase in capital expenditures to 7.5% of sales in place of 6.431%? </a:t>
            </a:r>
          </a:p>
          <a:p>
            <a:pPr marL="533400" indent="-533400" algn="just"/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Changes in assumptions in order to analyse their impact on financing requirements, return on assets and equity, and so on.</a:t>
            </a:r>
          </a:p>
          <a:p>
            <a:pPr marL="533400" indent="-533400" algn="just"/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Analysts often prepare several projections to examine best (worst) case scenarios in addition to the most likely case. </a:t>
            </a:r>
          </a:p>
          <a:p>
            <a:pPr marL="533400" indent="-533400" algn="just"/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828800" y="1452562"/>
            <a:ext cx="5257800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800" b="1" dirty="0">
                <a:solidFill>
                  <a:srgbClr val="336699"/>
                </a:solidFill>
              </a:rPr>
              <a:t>Sensitivity Analysis</a:t>
            </a:r>
            <a:endParaRPr lang="en-US" sz="2800" b="1" dirty="0">
              <a:solidFill>
                <a:srgbClr val="3366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964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Projection Process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endParaRPr lang="en-US" b="1" dirty="0">
              <a:solidFill>
                <a:srgbClr val="80AAD0"/>
              </a:solidFill>
            </a:endParaRPr>
          </a:p>
          <a:p>
            <a:pPr eaLnBrk="1" hangingPunct="1"/>
            <a:endParaRPr lang="en-GB" dirty="0">
              <a:solidFill>
                <a:srgbClr val="80AAD0"/>
              </a:solidFill>
            </a:endParaRP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1828800" y="1676400"/>
            <a:ext cx="5257800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Projected Income Statement</a:t>
            </a:r>
            <a:endParaRPr lang="en-US" sz="3200" b="1" dirty="0">
              <a:solidFill>
                <a:srgbClr val="336699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609600" y="2362200"/>
            <a:ext cx="8001000" cy="4029308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marL="463550" indent="-450850">
              <a:defRPr/>
            </a:pP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Sales forecasts are a function of: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1320800" lvl="2">
              <a:defRPr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1) Historical trends</a:t>
            </a:r>
          </a:p>
          <a:p>
            <a:pPr marL="1320800" lvl="2">
              <a:defRPr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1320800" lvl="2">
              <a:defRPr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2) Expected level of macroeconomic activity</a:t>
            </a:r>
          </a:p>
          <a:p>
            <a:pPr marL="1320800" lvl="2">
              <a:defRPr/>
            </a:pP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 marL="1320800" lvl="2">
              <a:defRPr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3) The competitive landscape</a:t>
            </a:r>
          </a:p>
          <a:p>
            <a:pPr marL="1320800" lvl="2">
              <a:defRPr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1320800" lvl="2">
              <a:defRPr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4) New versus old store mix (strategic initiatives)</a:t>
            </a:r>
          </a:p>
        </p:txBody>
      </p:sp>
      <p:grpSp>
        <p:nvGrpSpPr>
          <p:cNvPr id="15366" name="Group 7"/>
          <p:cNvGrpSpPr>
            <a:grpSpLocks/>
          </p:cNvGrpSpPr>
          <p:nvPr/>
        </p:nvGrpSpPr>
        <p:grpSpPr bwMode="auto">
          <a:xfrm>
            <a:off x="7010400" y="6019800"/>
            <a:ext cx="2133600" cy="838200"/>
            <a:chOff x="4121" y="1835"/>
            <a:chExt cx="1430" cy="608"/>
          </a:xfrm>
        </p:grpSpPr>
        <p:grpSp>
          <p:nvGrpSpPr>
            <p:cNvPr id="15367" name="Group 8"/>
            <p:cNvGrpSpPr>
              <a:grpSpLocks/>
            </p:cNvGrpSpPr>
            <p:nvPr/>
          </p:nvGrpSpPr>
          <p:grpSpPr bwMode="auto">
            <a:xfrm>
              <a:off x="4121" y="1860"/>
              <a:ext cx="1430" cy="583"/>
              <a:chOff x="4121" y="1860"/>
              <a:chExt cx="1430" cy="583"/>
            </a:xfrm>
          </p:grpSpPr>
          <p:sp>
            <p:nvSpPr>
              <p:cNvPr id="15375" name="Freeform 9"/>
              <p:cNvSpPr>
                <a:spLocks/>
              </p:cNvSpPr>
              <p:nvPr/>
            </p:nvSpPr>
            <p:spPr bwMode="auto">
              <a:xfrm>
                <a:off x="4142" y="2039"/>
                <a:ext cx="1398" cy="404"/>
              </a:xfrm>
              <a:custGeom>
                <a:avLst/>
                <a:gdLst>
                  <a:gd name="T0" fmla="*/ 92 w 1398"/>
                  <a:gd name="T1" fmla="*/ 183 h 404"/>
                  <a:gd name="T2" fmla="*/ 0 w 1398"/>
                  <a:gd name="T3" fmla="*/ 200 h 404"/>
                  <a:gd name="T4" fmla="*/ 82 w 1398"/>
                  <a:gd name="T5" fmla="*/ 229 h 404"/>
                  <a:gd name="T6" fmla="*/ 164 w 1398"/>
                  <a:gd name="T7" fmla="*/ 249 h 404"/>
                  <a:gd name="T8" fmla="*/ 236 w 1398"/>
                  <a:gd name="T9" fmla="*/ 262 h 404"/>
                  <a:gd name="T10" fmla="*/ 282 w 1398"/>
                  <a:gd name="T11" fmla="*/ 283 h 404"/>
                  <a:gd name="T12" fmla="*/ 347 w 1398"/>
                  <a:gd name="T13" fmla="*/ 320 h 404"/>
                  <a:gd name="T14" fmla="*/ 404 w 1398"/>
                  <a:gd name="T15" fmla="*/ 370 h 404"/>
                  <a:gd name="T16" fmla="*/ 465 w 1398"/>
                  <a:gd name="T17" fmla="*/ 395 h 404"/>
                  <a:gd name="T18" fmla="*/ 504 w 1398"/>
                  <a:gd name="T19" fmla="*/ 403 h 404"/>
                  <a:gd name="T20" fmla="*/ 558 w 1398"/>
                  <a:gd name="T21" fmla="*/ 366 h 404"/>
                  <a:gd name="T22" fmla="*/ 611 w 1398"/>
                  <a:gd name="T23" fmla="*/ 329 h 404"/>
                  <a:gd name="T24" fmla="*/ 718 w 1398"/>
                  <a:gd name="T25" fmla="*/ 283 h 404"/>
                  <a:gd name="T26" fmla="*/ 808 w 1398"/>
                  <a:gd name="T27" fmla="*/ 253 h 404"/>
                  <a:gd name="T28" fmla="*/ 950 w 1398"/>
                  <a:gd name="T29" fmla="*/ 200 h 404"/>
                  <a:gd name="T30" fmla="*/ 1172 w 1398"/>
                  <a:gd name="T31" fmla="*/ 133 h 404"/>
                  <a:gd name="T32" fmla="*/ 1244 w 1398"/>
                  <a:gd name="T33" fmla="*/ 112 h 404"/>
                  <a:gd name="T34" fmla="*/ 1315 w 1398"/>
                  <a:gd name="T35" fmla="*/ 104 h 404"/>
                  <a:gd name="T36" fmla="*/ 1397 w 1398"/>
                  <a:gd name="T37" fmla="*/ 112 h 404"/>
                  <a:gd name="T38" fmla="*/ 1237 w 1398"/>
                  <a:gd name="T39" fmla="*/ 79 h 404"/>
                  <a:gd name="T40" fmla="*/ 1122 w 1398"/>
                  <a:gd name="T41" fmla="*/ 83 h 404"/>
                  <a:gd name="T42" fmla="*/ 961 w 1398"/>
                  <a:gd name="T43" fmla="*/ 58 h 404"/>
                  <a:gd name="T44" fmla="*/ 843 w 1398"/>
                  <a:gd name="T45" fmla="*/ 21 h 404"/>
                  <a:gd name="T46" fmla="*/ 754 w 1398"/>
                  <a:gd name="T47" fmla="*/ 0 h 404"/>
                  <a:gd name="T48" fmla="*/ 647 w 1398"/>
                  <a:gd name="T49" fmla="*/ 58 h 404"/>
                  <a:gd name="T50" fmla="*/ 451 w 1398"/>
                  <a:gd name="T51" fmla="*/ 125 h 404"/>
                  <a:gd name="T52" fmla="*/ 268 w 1398"/>
                  <a:gd name="T53" fmla="*/ 166 h 404"/>
                  <a:gd name="T54" fmla="*/ 92 w 1398"/>
                  <a:gd name="T55" fmla="*/ 183 h 40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398"/>
                  <a:gd name="T85" fmla="*/ 0 h 404"/>
                  <a:gd name="T86" fmla="*/ 1398 w 1398"/>
                  <a:gd name="T87" fmla="*/ 404 h 40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398" h="404">
                    <a:moveTo>
                      <a:pt x="92" y="183"/>
                    </a:moveTo>
                    <a:lnTo>
                      <a:pt x="0" y="200"/>
                    </a:lnTo>
                    <a:lnTo>
                      <a:pt x="82" y="229"/>
                    </a:lnTo>
                    <a:lnTo>
                      <a:pt x="164" y="249"/>
                    </a:lnTo>
                    <a:lnTo>
                      <a:pt x="236" y="262"/>
                    </a:lnTo>
                    <a:lnTo>
                      <a:pt x="282" y="283"/>
                    </a:lnTo>
                    <a:lnTo>
                      <a:pt x="347" y="320"/>
                    </a:lnTo>
                    <a:lnTo>
                      <a:pt x="404" y="370"/>
                    </a:lnTo>
                    <a:lnTo>
                      <a:pt x="465" y="395"/>
                    </a:lnTo>
                    <a:lnTo>
                      <a:pt x="504" y="403"/>
                    </a:lnTo>
                    <a:lnTo>
                      <a:pt x="558" y="366"/>
                    </a:lnTo>
                    <a:lnTo>
                      <a:pt x="611" y="329"/>
                    </a:lnTo>
                    <a:lnTo>
                      <a:pt x="718" y="283"/>
                    </a:lnTo>
                    <a:lnTo>
                      <a:pt x="808" y="253"/>
                    </a:lnTo>
                    <a:lnTo>
                      <a:pt x="950" y="200"/>
                    </a:lnTo>
                    <a:lnTo>
                      <a:pt x="1172" y="133"/>
                    </a:lnTo>
                    <a:lnTo>
                      <a:pt x="1244" y="112"/>
                    </a:lnTo>
                    <a:lnTo>
                      <a:pt x="1315" y="104"/>
                    </a:lnTo>
                    <a:lnTo>
                      <a:pt x="1397" y="112"/>
                    </a:lnTo>
                    <a:lnTo>
                      <a:pt x="1237" y="79"/>
                    </a:lnTo>
                    <a:lnTo>
                      <a:pt x="1122" y="83"/>
                    </a:lnTo>
                    <a:lnTo>
                      <a:pt x="961" y="58"/>
                    </a:lnTo>
                    <a:lnTo>
                      <a:pt x="843" y="21"/>
                    </a:lnTo>
                    <a:lnTo>
                      <a:pt x="754" y="0"/>
                    </a:lnTo>
                    <a:lnTo>
                      <a:pt x="647" y="58"/>
                    </a:lnTo>
                    <a:lnTo>
                      <a:pt x="451" y="125"/>
                    </a:lnTo>
                    <a:lnTo>
                      <a:pt x="268" y="166"/>
                    </a:lnTo>
                    <a:lnTo>
                      <a:pt x="92" y="183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6" name="Freeform 10"/>
              <p:cNvSpPr>
                <a:spLocks/>
              </p:cNvSpPr>
              <p:nvPr/>
            </p:nvSpPr>
            <p:spPr bwMode="auto">
              <a:xfrm>
                <a:off x="4139" y="2006"/>
                <a:ext cx="1330" cy="392"/>
              </a:xfrm>
              <a:custGeom>
                <a:avLst/>
                <a:gdLst>
                  <a:gd name="T0" fmla="*/ 0 w 1330"/>
                  <a:gd name="T1" fmla="*/ 182 h 392"/>
                  <a:gd name="T2" fmla="*/ 125 w 1330"/>
                  <a:gd name="T3" fmla="*/ 182 h 392"/>
                  <a:gd name="T4" fmla="*/ 229 w 1330"/>
                  <a:gd name="T5" fmla="*/ 175 h 392"/>
                  <a:gd name="T6" fmla="*/ 311 w 1330"/>
                  <a:gd name="T7" fmla="*/ 162 h 392"/>
                  <a:gd name="T8" fmla="*/ 436 w 1330"/>
                  <a:gd name="T9" fmla="*/ 129 h 392"/>
                  <a:gd name="T10" fmla="*/ 554 w 1330"/>
                  <a:gd name="T11" fmla="*/ 87 h 392"/>
                  <a:gd name="T12" fmla="*/ 643 w 1330"/>
                  <a:gd name="T13" fmla="*/ 58 h 392"/>
                  <a:gd name="T14" fmla="*/ 697 w 1330"/>
                  <a:gd name="T15" fmla="*/ 33 h 392"/>
                  <a:gd name="T16" fmla="*/ 733 w 1330"/>
                  <a:gd name="T17" fmla="*/ 0 h 392"/>
                  <a:gd name="T18" fmla="*/ 808 w 1330"/>
                  <a:gd name="T19" fmla="*/ 28 h 392"/>
                  <a:gd name="T20" fmla="*/ 889 w 1330"/>
                  <a:gd name="T21" fmla="*/ 41 h 392"/>
                  <a:gd name="T22" fmla="*/ 1015 w 1330"/>
                  <a:gd name="T23" fmla="*/ 74 h 392"/>
                  <a:gd name="T24" fmla="*/ 1140 w 1330"/>
                  <a:gd name="T25" fmla="*/ 87 h 392"/>
                  <a:gd name="T26" fmla="*/ 1248 w 1330"/>
                  <a:gd name="T27" fmla="*/ 74 h 392"/>
                  <a:gd name="T28" fmla="*/ 1329 w 1330"/>
                  <a:gd name="T29" fmla="*/ 66 h 392"/>
                  <a:gd name="T30" fmla="*/ 1244 w 1330"/>
                  <a:gd name="T31" fmla="*/ 112 h 392"/>
                  <a:gd name="T32" fmla="*/ 1179 w 1330"/>
                  <a:gd name="T33" fmla="*/ 132 h 392"/>
                  <a:gd name="T34" fmla="*/ 1104 w 1330"/>
                  <a:gd name="T35" fmla="*/ 166 h 392"/>
                  <a:gd name="T36" fmla="*/ 940 w 1330"/>
                  <a:gd name="T37" fmla="*/ 207 h 392"/>
                  <a:gd name="T38" fmla="*/ 811 w 1330"/>
                  <a:gd name="T39" fmla="*/ 241 h 392"/>
                  <a:gd name="T40" fmla="*/ 707 w 1330"/>
                  <a:gd name="T41" fmla="*/ 291 h 392"/>
                  <a:gd name="T42" fmla="*/ 600 w 1330"/>
                  <a:gd name="T43" fmla="*/ 328 h 392"/>
                  <a:gd name="T44" fmla="*/ 486 w 1330"/>
                  <a:gd name="T45" fmla="*/ 370 h 392"/>
                  <a:gd name="T46" fmla="*/ 454 w 1330"/>
                  <a:gd name="T47" fmla="*/ 391 h 392"/>
                  <a:gd name="T48" fmla="*/ 386 w 1330"/>
                  <a:gd name="T49" fmla="*/ 341 h 392"/>
                  <a:gd name="T50" fmla="*/ 296 w 1330"/>
                  <a:gd name="T51" fmla="*/ 282 h 392"/>
                  <a:gd name="T52" fmla="*/ 221 w 1330"/>
                  <a:gd name="T53" fmla="*/ 262 h 392"/>
                  <a:gd name="T54" fmla="*/ 128 w 1330"/>
                  <a:gd name="T55" fmla="*/ 245 h 392"/>
                  <a:gd name="T56" fmla="*/ 0 w 1330"/>
                  <a:gd name="T57" fmla="*/ 182 h 39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30"/>
                  <a:gd name="T88" fmla="*/ 0 h 392"/>
                  <a:gd name="T89" fmla="*/ 1330 w 1330"/>
                  <a:gd name="T90" fmla="*/ 392 h 39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30" h="392">
                    <a:moveTo>
                      <a:pt x="0" y="182"/>
                    </a:moveTo>
                    <a:lnTo>
                      <a:pt x="125" y="182"/>
                    </a:lnTo>
                    <a:lnTo>
                      <a:pt x="229" y="175"/>
                    </a:lnTo>
                    <a:lnTo>
                      <a:pt x="311" y="162"/>
                    </a:lnTo>
                    <a:lnTo>
                      <a:pt x="436" y="129"/>
                    </a:lnTo>
                    <a:lnTo>
                      <a:pt x="554" y="87"/>
                    </a:lnTo>
                    <a:lnTo>
                      <a:pt x="643" y="58"/>
                    </a:lnTo>
                    <a:lnTo>
                      <a:pt x="697" y="33"/>
                    </a:lnTo>
                    <a:lnTo>
                      <a:pt x="733" y="0"/>
                    </a:lnTo>
                    <a:lnTo>
                      <a:pt x="808" y="28"/>
                    </a:lnTo>
                    <a:lnTo>
                      <a:pt x="889" y="41"/>
                    </a:lnTo>
                    <a:lnTo>
                      <a:pt x="1015" y="74"/>
                    </a:lnTo>
                    <a:lnTo>
                      <a:pt x="1140" y="87"/>
                    </a:lnTo>
                    <a:lnTo>
                      <a:pt x="1248" y="74"/>
                    </a:lnTo>
                    <a:lnTo>
                      <a:pt x="1329" y="66"/>
                    </a:lnTo>
                    <a:lnTo>
                      <a:pt x="1244" y="112"/>
                    </a:lnTo>
                    <a:lnTo>
                      <a:pt x="1179" y="132"/>
                    </a:lnTo>
                    <a:lnTo>
                      <a:pt x="1104" y="166"/>
                    </a:lnTo>
                    <a:lnTo>
                      <a:pt x="940" y="207"/>
                    </a:lnTo>
                    <a:lnTo>
                      <a:pt x="811" y="241"/>
                    </a:lnTo>
                    <a:lnTo>
                      <a:pt x="707" y="291"/>
                    </a:lnTo>
                    <a:lnTo>
                      <a:pt x="600" y="328"/>
                    </a:lnTo>
                    <a:lnTo>
                      <a:pt x="486" y="370"/>
                    </a:lnTo>
                    <a:lnTo>
                      <a:pt x="454" y="391"/>
                    </a:lnTo>
                    <a:lnTo>
                      <a:pt x="386" y="341"/>
                    </a:lnTo>
                    <a:lnTo>
                      <a:pt x="296" y="282"/>
                    </a:lnTo>
                    <a:lnTo>
                      <a:pt x="221" y="262"/>
                    </a:lnTo>
                    <a:lnTo>
                      <a:pt x="128" y="245"/>
                    </a:lnTo>
                    <a:lnTo>
                      <a:pt x="0" y="182"/>
                    </a:lnTo>
                  </a:path>
                </a:pathLst>
              </a:custGeom>
              <a:solidFill>
                <a:srgbClr val="008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7" name="Freeform 11"/>
              <p:cNvSpPr>
                <a:spLocks/>
              </p:cNvSpPr>
              <p:nvPr/>
            </p:nvSpPr>
            <p:spPr bwMode="auto">
              <a:xfrm>
                <a:off x="4146" y="1972"/>
                <a:ext cx="1330" cy="392"/>
              </a:xfrm>
              <a:custGeom>
                <a:avLst/>
                <a:gdLst>
                  <a:gd name="T0" fmla="*/ 0 w 1330"/>
                  <a:gd name="T1" fmla="*/ 183 h 392"/>
                  <a:gd name="T2" fmla="*/ 125 w 1330"/>
                  <a:gd name="T3" fmla="*/ 183 h 392"/>
                  <a:gd name="T4" fmla="*/ 228 w 1330"/>
                  <a:gd name="T5" fmla="*/ 175 h 392"/>
                  <a:gd name="T6" fmla="*/ 311 w 1330"/>
                  <a:gd name="T7" fmla="*/ 163 h 392"/>
                  <a:gd name="T8" fmla="*/ 436 w 1330"/>
                  <a:gd name="T9" fmla="*/ 129 h 392"/>
                  <a:gd name="T10" fmla="*/ 554 w 1330"/>
                  <a:gd name="T11" fmla="*/ 88 h 392"/>
                  <a:gd name="T12" fmla="*/ 644 w 1330"/>
                  <a:gd name="T13" fmla="*/ 59 h 392"/>
                  <a:gd name="T14" fmla="*/ 697 w 1330"/>
                  <a:gd name="T15" fmla="*/ 34 h 392"/>
                  <a:gd name="T16" fmla="*/ 732 w 1330"/>
                  <a:gd name="T17" fmla="*/ 0 h 392"/>
                  <a:gd name="T18" fmla="*/ 808 w 1330"/>
                  <a:gd name="T19" fmla="*/ 30 h 392"/>
                  <a:gd name="T20" fmla="*/ 890 w 1330"/>
                  <a:gd name="T21" fmla="*/ 42 h 392"/>
                  <a:gd name="T22" fmla="*/ 1015 w 1330"/>
                  <a:gd name="T23" fmla="*/ 75 h 392"/>
                  <a:gd name="T24" fmla="*/ 1140 w 1330"/>
                  <a:gd name="T25" fmla="*/ 88 h 392"/>
                  <a:gd name="T26" fmla="*/ 1247 w 1330"/>
                  <a:gd name="T27" fmla="*/ 75 h 392"/>
                  <a:gd name="T28" fmla="*/ 1329 w 1330"/>
                  <a:gd name="T29" fmla="*/ 67 h 392"/>
                  <a:gd name="T30" fmla="*/ 1244 w 1330"/>
                  <a:gd name="T31" fmla="*/ 112 h 392"/>
                  <a:gd name="T32" fmla="*/ 1179 w 1330"/>
                  <a:gd name="T33" fmla="*/ 134 h 392"/>
                  <a:gd name="T34" fmla="*/ 1105 w 1330"/>
                  <a:gd name="T35" fmla="*/ 166 h 392"/>
                  <a:gd name="T36" fmla="*/ 940 w 1330"/>
                  <a:gd name="T37" fmla="*/ 209 h 392"/>
                  <a:gd name="T38" fmla="*/ 812 w 1330"/>
                  <a:gd name="T39" fmla="*/ 241 h 392"/>
                  <a:gd name="T40" fmla="*/ 708 w 1330"/>
                  <a:gd name="T41" fmla="*/ 291 h 392"/>
                  <a:gd name="T42" fmla="*/ 600 w 1330"/>
                  <a:gd name="T43" fmla="*/ 329 h 392"/>
                  <a:gd name="T44" fmla="*/ 486 w 1330"/>
                  <a:gd name="T45" fmla="*/ 371 h 392"/>
                  <a:gd name="T46" fmla="*/ 454 w 1330"/>
                  <a:gd name="T47" fmla="*/ 391 h 392"/>
                  <a:gd name="T48" fmla="*/ 386 w 1330"/>
                  <a:gd name="T49" fmla="*/ 342 h 392"/>
                  <a:gd name="T50" fmla="*/ 297 w 1330"/>
                  <a:gd name="T51" fmla="*/ 283 h 392"/>
                  <a:gd name="T52" fmla="*/ 222 w 1330"/>
                  <a:gd name="T53" fmla="*/ 262 h 392"/>
                  <a:gd name="T54" fmla="*/ 128 w 1330"/>
                  <a:gd name="T55" fmla="*/ 246 h 392"/>
                  <a:gd name="T56" fmla="*/ 0 w 1330"/>
                  <a:gd name="T57" fmla="*/ 183 h 39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30"/>
                  <a:gd name="T88" fmla="*/ 0 h 392"/>
                  <a:gd name="T89" fmla="*/ 1330 w 1330"/>
                  <a:gd name="T90" fmla="*/ 392 h 39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30" h="392">
                    <a:moveTo>
                      <a:pt x="0" y="183"/>
                    </a:moveTo>
                    <a:lnTo>
                      <a:pt x="125" y="183"/>
                    </a:lnTo>
                    <a:lnTo>
                      <a:pt x="228" y="175"/>
                    </a:lnTo>
                    <a:lnTo>
                      <a:pt x="311" y="163"/>
                    </a:lnTo>
                    <a:lnTo>
                      <a:pt x="436" y="129"/>
                    </a:lnTo>
                    <a:lnTo>
                      <a:pt x="554" y="88"/>
                    </a:lnTo>
                    <a:lnTo>
                      <a:pt x="644" y="59"/>
                    </a:lnTo>
                    <a:lnTo>
                      <a:pt x="697" y="34"/>
                    </a:lnTo>
                    <a:lnTo>
                      <a:pt x="732" y="0"/>
                    </a:lnTo>
                    <a:lnTo>
                      <a:pt x="808" y="30"/>
                    </a:lnTo>
                    <a:lnTo>
                      <a:pt x="890" y="42"/>
                    </a:lnTo>
                    <a:lnTo>
                      <a:pt x="1015" y="75"/>
                    </a:lnTo>
                    <a:lnTo>
                      <a:pt x="1140" y="88"/>
                    </a:lnTo>
                    <a:lnTo>
                      <a:pt x="1247" y="75"/>
                    </a:lnTo>
                    <a:lnTo>
                      <a:pt x="1329" y="67"/>
                    </a:lnTo>
                    <a:lnTo>
                      <a:pt x="1244" y="112"/>
                    </a:lnTo>
                    <a:lnTo>
                      <a:pt x="1179" y="134"/>
                    </a:lnTo>
                    <a:lnTo>
                      <a:pt x="1105" y="166"/>
                    </a:lnTo>
                    <a:lnTo>
                      <a:pt x="940" y="209"/>
                    </a:lnTo>
                    <a:lnTo>
                      <a:pt x="812" y="241"/>
                    </a:lnTo>
                    <a:lnTo>
                      <a:pt x="708" y="291"/>
                    </a:lnTo>
                    <a:lnTo>
                      <a:pt x="600" y="329"/>
                    </a:lnTo>
                    <a:lnTo>
                      <a:pt x="486" y="371"/>
                    </a:lnTo>
                    <a:lnTo>
                      <a:pt x="454" y="391"/>
                    </a:lnTo>
                    <a:lnTo>
                      <a:pt x="386" y="342"/>
                    </a:lnTo>
                    <a:lnTo>
                      <a:pt x="297" y="283"/>
                    </a:lnTo>
                    <a:lnTo>
                      <a:pt x="222" y="262"/>
                    </a:lnTo>
                    <a:lnTo>
                      <a:pt x="128" y="246"/>
                    </a:lnTo>
                    <a:lnTo>
                      <a:pt x="0" y="183"/>
                    </a:lnTo>
                  </a:path>
                </a:pathLst>
              </a:custGeom>
              <a:solidFill>
                <a:srgbClr val="00FF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8" name="Freeform 12"/>
              <p:cNvSpPr>
                <a:spLocks/>
              </p:cNvSpPr>
              <p:nvPr/>
            </p:nvSpPr>
            <p:spPr bwMode="auto">
              <a:xfrm>
                <a:off x="4121" y="1938"/>
                <a:ext cx="1398" cy="406"/>
              </a:xfrm>
              <a:custGeom>
                <a:avLst/>
                <a:gdLst>
                  <a:gd name="T0" fmla="*/ 92 w 1398"/>
                  <a:gd name="T1" fmla="*/ 184 h 406"/>
                  <a:gd name="T2" fmla="*/ 0 w 1398"/>
                  <a:gd name="T3" fmla="*/ 200 h 406"/>
                  <a:gd name="T4" fmla="*/ 81 w 1398"/>
                  <a:gd name="T5" fmla="*/ 230 h 406"/>
                  <a:gd name="T6" fmla="*/ 164 w 1398"/>
                  <a:gd name="T7" fmla="*/ 250 h 406"/>
                  <a:gd name="T8" fmla="*/ 235 w 1398"/>
                  <a:gd name="T9" fmla="*/ 263 h 406"/>
                  <a:gd name="T10" fmla="*/ 281 w 1398"/>
                  <a:gd name="T11" fmla="*/ 284 h 406"/>
                  <a:gd name="T12" fmla="*/ 346 w 1398"/>
                  <a:gd name="T13" fmla="*/ 321 h 406"/>
                  <a:gd name="T14" fmla="*/ 403 w 1398"/>
                  <a:gd name="T15" fmla="*/ 371 h 406"/>
                  <a:gd name="T16" fmla="*/ 464 w 1398"/>
                  <a:gd name="T17" fmla="*/ 396 h 406"/>
                  <a:gd name="T18" fmla="*/ 504 w 1398"/>
                  <a:gd name="T19" fmla="*/ 405 h 406"/>
                  <a:gd name="T20" fmla="*/ 557 w 1398"/>
                  <a:gd name="T21" fmla="*/ 367 h 406"/>
                  <a:gd name="T22" fmla="*/ 611 w 1398"/>
                  <a:gd name="T23" fmla="*/ 330 h 406"/>
                  <a:gd name="T24" fmla="*/ 718 w 1398"/>
                  <a:gd name="T25" fmla="*/ 284 h 406"/>
                  <a:gd name="T26" fmla="*/ 807 w 1398"/>
                  <a:gd name="T27" fmla="*/ 254 h 406"/>
                  <a:gd name="T28" fmla="*/ 950 w 1398"/>
                  <a:gd name="T29" fmla="*/ 200 h 406"/>
                  <a:gd name="T30" fmla="*/ 1172 w 1398"/>
                  <a:gd name="T31" fmla="*/ 134 h 406"/>
                  <a:gd name="T32" fmla="*/ 1244 w 1398"/>
                  <a:gd name="T33" fmla="*/ 114 h 406"/>
                  <a:gd name="T34" fmla="*/ 1314 w 1398"/>
                  <a:gd name="T35" fmla="*/ 105 h 406"/>
                  <a:gd name="T36" fmla="*/ 1397 w 1398"/>
                  <a:gd name="T37" fmla="*/ 114 h 406"/>
                  <a:gd name="T38" fmla="*/ 1236 w 1398"/>
                  <a:gd name="T39" fmla="*/ 80 h 406"/>
                  <a:gd name="T40" fmla="*/ 1122 w 1398"/>
                  <a:gd name="T41" fmla="*/ 85 h 406"/>
                  <a:gd name="T42" fmla="*/ 961 w 1398"/>
                  <a:gd name="T43" fmla="*/ 59 h 406"/>
                  <a:gd name="T44" fmla="*/ 843 w 1398"/>
                  <a:gd name="T45" fmla="*/ 21 h 406"/>
                  <a:gd name="T46" fmla="*/ 753 w 1398"/>
                  <a:gd name="T47" fmla="*/ 0 h 406"/>
                  <a:gd name="T48" fmla="*/ 647 w 1398"/>
                  <a:gd name="T49" fmla="*/ 59 h 406"/>
                  <a:gd name="T50" fmla="*/ 450 w 1398"/>
                  <a:gd name="T51" fmla="*/ 126 h 406"/>
                  <a:gd name="T52" fmla="*/ 267 w 1398"/>
                  <a:gd name="T53" fmla="*/ 168 h 406"/>
                  <a:gd name="T54" fmla="*/ 92 w 1398"/>
                  <a:gd name="T55" fmla="*/ 184 h 40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398"/>
                  <a:gd name="T85" fmla="*/ 0 h 406"/>
                  <a:gd name="T86" fmla="*/ 1398 w 1398"/>
                  <a:gd name="T87" fmla="*/ 406 h 40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398" h="406">
                    <a:moveTo>
                      <a:pt x="92" y="184"/>
                    </a:moveTo>
                    <a:lnTo>
                      <a:pt x="0" y="200"/>
                    </a:lnTo>
                    <a:lnTo>
                      <a:pt x="81" y="230"/>
                    </a:lnTo>
                    <a:lnTo>
                      <a:pt x="164" y="250"/>
                    </a:lnTo>
                    <a:lnTo>
                      <a:pt x="235" y="263"/>
                    </a:lnTo>
                    <a:lnTo>
                      <a:pt x="281" y="284"/>
                    </a:lnTo>
                    <a:lnTo>
                      <a:pt x="346" y="321"/>
                    </a:lnTo>
                    <a:lnTo>
                      <a:pt x="403" y="371"/>
                    </a:lnTo>
                    <a:lnTo>
                      <a:pt x="464" y="396"/>
                    </a:lnTo>
                    <a:lnTo>
                      <a:pt x="504" y="405"/>
                    </a:lnTo>
                    <a:lnTo>
                      <a:pt x="557" y="367"/>
                    </a:lnTo>
                    <a:lnTo>
                      <a:pt x="611" y="330"/>
                    </a:lnTo>
                    <a:lnTo>
                      <a:pt x="718" y="284"/>
                    </a:lnTo>
                    <a:lnTo>
                      <a:pt x="807" y="254"/>
                    </a:lnTo>
                    <a:lnTo>
                      <a:pt x="950" y="200"/>
                    </a:lnTo>
                    <a:lnTo>
                      <a:pt x="1172" y="134"/>
                    </a:lnTo>
                    <a:lnTo>
                      <a:pt x="1244" y="114"/>
                    </a:lnTo>
                    <a:lnTo>
                      <a:pt x="1314" y="105"/>
                    </a:lnTo>
                    <a:lnTo>
                      <a:pt x="1397" y="114"/>
                    </a:lnTo>
                    <a:lnTo>
                      <a:pt x="1236" y="80"/>
                    </a:lnTo>
                    <a:lnTo>
                      <a:pt x="1122" y="85"/>
                    </a:lnTo>
                    <a:lnTo>
                      <a:pt x="961" y="59"/>
                    </a:lnTo>
                    <a:lnTo>
                      <a:pt x="843" y="21"/>
                    </a:lnTo>
                    <a:lnTo>
                      <a:pt x="753" y="0"/>
                    </a:lnTo>
                    <a:lnTo>
                      <a:pt x="647" y="59"/>
                    </a:lnTo>
                    <a:lnTo>
                      <a:pt x="450" y="126"/>
                    </a:lnTo>
                    <a:lnTo>
                      <a:pt x="267" y="168"/>
                    </a:lnTo>
                    <a:lnTo>
                      <a:pt x="92" y="184"/>
                    </a:lnTo>
                  </a:path>
                </a:pathLst>
              </a:custGeom>
              <a:solidFill>
                <a:srgbClr val="008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9" name="Freeform 13"/>
              <p:cNvSpPr>
                <a:spLocks/>
              </p:cNvSpPr>
              <p:nvPr/>
            </p:nvSpPr>
            <p:spPr bwMode="auto">
              <a:xfrm>
                <a:off x="4132" y="1910"/>
                <a:ext cx="1330" cy="392"/>
              </a:xfrm>
              <a:custGeom>
                <a:avLst/>
                <a:gdLst>
                  <a:gd name="T0" fmla="*/ 0 w 1330"/>
                  <a:gd name="T1" fmla="*/ 183 h 392"/>
                  <a:gd name="T2" fmla="*/ 124 w 1330"/>
                  <a:gd name="T3" fmla="*/ 183 h 392"/>
                  <a:gd name="T4" fmla="*/ 228 w 1330"/>
                  <a:gd name="T5" fmla="*/ 174 h 392"/>
                  <a:gd name="T6" fmla="*/ 311 w 1330"/>
                  <a:gd name="T7" fmla="*/ 162 h 392"/>
                  <a:gd name="T8" fmla="*/ 436 w 1330"/>
                  <a:gd name="T9" fmla="*/ 129 h 392"/>
                  <a:gd name="T10" fmla="*/ 554 w 1330"/>
                  <a:gd name="T11" fmla="*/ 87 h 392"/>
                  <a:gd name="T12" fmla="*/ 643 w 1330"/>
                  <a:gd name="T13" fmla="*/ 58 h 392"/>
                  <a:gd name="T14" fmla="*/ 697 w 1330"/>
                  <a:gd name="T15" fmla="*/ 33 h 392"/>
                  <a:gd name="T16" fmla="*/ 732 w 1330"/>
                  <a:gd name="T17" fmla="*/ 0 h 392"/>
                  <a:gd name="T18" fmla="*/ 808 w 1330"/>
                  <a:gd name="T19" fmla="*/ 28 h 392"/>
                  <a:gd name="T20" fmla="*/ 890 w 1330"/>
                  <a:gd name="T21" fmla="*/ 41 h 392"/>
                  <a:gd name="T22" fmla="*/ 1014 w 1330"/>
                  <a:gd name="T23" fmla="*/ 75 h 392"/>
                  <a:gd name="T24" fmla="*/ 1140 w 1330"/>
                  <a:gd name="T25" fmla="*/ 87 h 392"/>
                  <a:gd name="T26" fmla="*/ 1247 w 1330"/>
                  <a:gd name="T27" fmla="*/ 75 h 392"/>
                  <a:gd name="T28" fmla="*/ 1329 w 1330"/>
                  <a:gd name="T29" fmla="*/ 66 h 392"/>
                  <a:gd name="T30" fmla="*/ 1244 w 1330"/>
                  <a:gd name="T31" fmla="*/ 113 h 392"/>
                  <a:gd name="T32" fmla="*/ 1179 w 1330"/>
                  <a:gd name="T33" fmla="*/ 133 h 392"/>
                  <a:gd name="T34" fmla="*/ 1105 w 1330"/>
                  <a:gd name="T35" fmla="*/ 167 h 392"/>
                  <a:gd name="T36" fmla="*/ 939 w 1330"/>
                  <a:gd name="T37" fmla="*/ 208 h 392"/>
                  <a:gd name="T38" fmla="*/ 811 w 1330"/>
                  <a:gd name="T39" fmla="*/ 241 h 392"/>
                  <a:gd name="T40" fmla="*/ 708 w 1330"/>
                  <a:gd name="T41" fmla="*/ 291 h 392"/>
                  <a:gd name="T42" fmla="*/ 600 w 1330"/>
                  <a:gd name="T43" fmla="*/ 329 h 392"/>
                  <a:gd name="T44" fmla="*/ 486 w 1330"/>
                  <a:gd name="T45" fmla="*/ 370 h 392"/>
                  <a:gd name="T46" fmla="*/ 454 w 1330"/>
                  <a:gd name="T47" fmla="*/ 391 h 392"/>
                  <a:gd name="T48" fmla="*/ 386 w 1330"/>
                  <a:gd name="T49" fmla="*/ 341 h 392"/>
                  <a:gd name="T50" fmla="*/ 296 w 1330"/>
                  <a:gd name="T51" fmla="*/ 282 h 392"/>
                  <a:gd name="T52" fmla="*/ 221 w 1330"/>
                  <a:gd name="T53" fmla="*/ 262 h 392"/>
                  <a:gd name="T54" fmla="*/ 128 w 1330"/>
                  <a:gd name="T55" fmla="*/ 245 h 392"/>
                  <a:gd name="T56" fmla="*/ 0 w 1330"/>
                  <a:gd name="T57" fmla="*/ 183 h 39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30"/>
                  <a:gd name="T88" fmla="*/ 0 h 392"/>
                  <a:gd name="T89" fmla="*/ 1330 w 1330"/>
                  <a:gd name="T90" fmla="*/ 392 h 39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30" h="392">
                    <a:moveTo>
                      <a:pt x="0" y="183"/>
                    </a:moveTo>
                    <a:lnTo>
                      <a:pt x="124" y="183"/>
                    </a:lnTo>
                    <a:lnTo>
                      <a:pt x="228" y="174"/>
                    </a:lnTo>
                    <a:lnTo>
                      <a:pt x="311" y="162"/>
                    </a:lnTo>
                    <a:lnTo>
                      <a:pt x="436" y="129"/>
                    </a:lnTo>
                    <a:lnTo>
                      <a:pt x="554" y="87"/>
                    </a:lnTo>
                    <a:lnTo>
                      <a:pt x="643" y="58"/>
                    </a:lnTo>
                    <a:lnTo>
                      <a:pt x="697" y="33"/>
                    </a:lnTo>
                    <a:lnTo>
                      <a:pt x="732" y="0"/>
                    </a:lnTo>
                    <a:lnTo>
                      <a:pt x="808" y="28"/>
                    </a:lnTo>
                    <a:lnTo>
                      <a:pt x="890" y="41"/>
                    </a:lnTo>
                    <a:lnTo>
                      <a:pt x="1014" y="75"/>
                    </a:lnTo>
                    <a:lnTo>
                      <a:pt x="1140" y="87"/>
                    </a:lnTo>
                    <a:lnTo>
                      <a:pt x="1247" y="75"/>
                    </a:lnTo>
                    <a:lnTo>
                      <a:pt x="1329" y="66"/>
                    </a:lnTo>
                    <a:lnTo>
                      <a:pt x="1244" y="113"/>
                    </a:lnTo>
                    <a:lnTo>
                      <a:pt x="1179" y="133"/>
                    </a:lnTo>
                    <a:lnTo>
                      <a:pt x="1105" y="167"/>
                    </a:lnTo>
                    <a:lnTo>
                      <a:pt x="939" y="208"/>
                    </a:lnTo>
                    <a:lnTo>
                      <a:pt x="811" y="241"/>
                    </a:lnTo>
                    <a:lnTo>
                      <a:pt x="708" y="291"/>
                    </a:lnTo>
                    <a:lnTo>
                      <a:pt x="600" y="329"/>
                    </a:lnTo>
                    <a:lnTo>
                      <a:pt x="486" y="370"/>
                    </a:lnTo>
                    <a:lnTo>
                      <a:pt x="454" y="391"/>
                    </a:lnTo>
                    <a:lnTo>
                      <a:pt x="386" y="341"/>
                    </a:lnTo>
                    <a:lnTo>
                      <a:pt x="296" y="282"/>
                    </a:lnTo>
                    <a:lnTo>
                      <a:pt x="221" y="262"/>
                    </a:lnTo>
                    <a:lnTo>
                      <a:pt x="128" y="245"/>
                    </a:lnTo>
                    <a:lnTo>
                      <a:pt x="0" y="183"/>
                    </a:lnTo>
                  </a:path>
                </a:pathLst>
              </a:custGeom>
              <a:solidFill>
                <a:srgbClr val="00FF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0" name="Freeform 14"/>
              <p:cNvSpPr>
                <a:spLocks/>
              </p:cNvSpPr>
              <p:nvPr/>
            </p:nvSpPr>
            <p:spPr bwMode="auto">
              <a:xfrm>
                <a:off x="4153" y="1860"/>
                <a:ext cx="1398" cy="404"/>
              </a:xfrm>
              <a:custGeom>
                <a:avLst/>
                <a:gdLst>
                  <a:gd name="T0" fmla="*/ 92 w 1398"/>
                  <a:gd name="T1" fmla="*/ 183 h 404"/>
                  <a:gd name="T2" fmla="*/ 0 w 1398"/>
                  <a:gd name="T3" fmla="*/ 200 h 404"/>
                  <a:gd name="T4" fmla="*/ 81 w 1398"/>
                  <a:gd name="T5" fmla="*/ 229 h 404"/>
                  <a:gd name="T6" fmla="*/ 164 w 1398"/>
                  <a:gd name="T7" fmla="*/ 249 h 404"/>
                  <a:gd name="T8" fmla="*/ 235 w 1398"/>
                  <a:gd name="T9" fmla="*/ 262 h 404"/>
                  <a:gd name="T10" fmla="*/ 282 w 1398"/>
                  <a:gd name="T11" fmla="*/ 283 h 404"/>
                  <a:gd name="T12" fmla="*/ 347 w 1398"/>
                  <a:gd name="T13" fmla="*/ 321 h 404"/>
                  <a:gd name="T14" fmla="*/ 403 w 1398"/>
                  <a:gd name="T15" fmla="*/ 370 h 404"/>
                  <a:gd name="T16" fmla="*/ 465 w 1398"/>
                  <a:gd name="T17" fmla="*/ 395 h 404"/>
                  <a:gd name="T18" fmla="*/ 504 w 1398"/>
                  <a:gd name="T19" fmla="*/ 403 h 404"/>
                  <a:gd name="T20" fmla="*/ 557 w 1398"/>
                  <a:gd name="T21" fmla="*/ 366 h 404"/>
                  <a:gd name="T22" fmla="*/ 611 w 1398"/>
                  <a:gd name="T23" fmla="*/ 328 h 404"/>
                  <a:gd name="T24" fmla="*/ 718 w 1398"/>
                  <a:gd name="T25" fmla="*/ 283 h 404"/>
                  <a:gd name="T26" fmla="*/ 807 w 1398"/>
                  <a:gd name="T27" fmla="*/ 254 h 404"/>
                  <a:gd name="T28" fmla="*/ 950 w 1398"/>
                  <a:gd name="T29" fmla="*/ 200 h 404"/>
                  <a:gd name="T30" fmla="*/ 1172 w 1398"/>
                  <a:gd name="T31" fmla="*/ 133 h 404"/>
                  <a:gd name="T32" fmla="*/ 1244 w 1398"/>
                  <a:gd name="T33" fmla="*/ 112 h 404"/>
                  <a:gd name="T34" fmla="*/ 1314 w 1398"/>
                  <a:gd name="T35" fmla="*/ 104 h 404"/>
                  <a:gd name="T36" fmla="*/ 1397 w 1398"/>
                  <a:gd name="T37" fmla="*/ 112 h 404"/>
                  <a:gd name="T38" fmla="*/ 1236 w 1398"/>
                  <a:gd name="T39" fmla="*/ 78 h 404"/>
                  <a:gd name="T40" fmla="*/ 1122 w 1398"/>
                  <a:gd name="T41" fmla="*/ 83 h 404"/>
                  <a:gd name="T42" fmla="*/ 961 w 1398"/>
                  <a:gd name="T43" fmla="*/ 58 h 404"/>
                  <a:gd name="T44" fmla="*/ 843 w 1398"/>
                  <a:gd name="T45" fmla="*/ 21 h 404"/>
                  <a:gd name="T46" fmla="*/ 754 w 1398"/>
                  <a:gd name="T47" fmla="*/ 0 h 404"/>
                  <a:gd name="T48" fmla="*/ 647 w 1398"/>
                  <a:gd name="T49" fmla="*/ 58 h 404"/>
                  <a:gd name="T50" fmla="*/ 451 w 1398"/>
                  <a:gd name="T51" fmla="*/ 125 h 404"/>
                  <a:gd name="T52" fmla="*/ 268 w 1398"/>
                  <a:gd name="T53" fmla="*/ 166 h 404"/>
                  <a:gd name="T54" fmla="*/ 92 w 1398"/>
                  <a:gd name="T55" fmla="*/ 183 h 40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398"/>
                  <a:gd name="T85" fmla="*/ 0 h 404"/>
                  <a:gd name="T86" fmla="*/ 1398 w 1398"/>
                  <a:gd name="T87" fmla="*/ 404 h 404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398" h="404">
                    <a:moveTo>
                      <a:pt x="92" y="183"/>
                    </a:moveTo>
                    <a:lnTo>
                      <a:pt x="0" y="200"/>
                    </a:lnTo>
                    <a:lnTo>
                      <a:pt x="81" y="229"/>
                    </a:lnTo>
                    <a:lnTo>
                      <a:pt x="164" y="249"/>
                    </a:lnTo>
                    <a:lnTo>
                      <a:pt x="235" y="262"/>
                    </a:lnTo>
                    <a:lnTo>
                      <a:pt x="282" y="283"/>
                    </a:lnTo>
                    <a:lnTo>
                      <a:pt x="347" y="321"/>
                    </a:lnTo>
                    <a:lnTo>
                      <a:pt x="403" y="370"/>
                    </a:lnTo>
                    <a:lnTo>
                      <a:pt x="465" y="395"/>
                    </a:lnTo>
                    <a:lnTo>
                      <a:pt x="504" y="403"/>
                    </a:lnTo>
                    <a:lnTo>
                      <a:pt x="557" y="366"/>
                    </a:lnTo>
                    <a:lnTo>
                      <a:pt x="611" y="328"/>
                    </a:lnTo>
                    <a:lnTo>
                      <a:pt x="718" y="283"/>
                    </a:lnTo>
                    <a:lnTo>
                      <a:pt x="807" y="254"/>
                    </a:lnTo>
                    <a:lnTo>
                      <a:pt x="950" y="200"/>
                    </a:lnTo>
                    <a:lnTo>
                      <a:pt x="1172" y="133"/>
                    </a:lnTo>
                    <a:lnTo>
                      <a:pt x="1244" y="112"/>
                    </a:lnTo>
                    <a:lnTo>
                      <a:pt x="1314" y="104"/>
                    </a:lnTo>
                    <a:lnTo>
                      <a:pt x="1397" y="112"/>
                    </a:lnTo>
                    <a:lnTo>
                      <a:pt x="1236" y="78"/>
                    </a:lnTo>
                    <a:lnTo>
                      <a:pt x="1122" y="83"/>
                    </a:lnTo>
                    <a:lnTo>
                      <a:pt x="961" y="58"/>
                    </a:lnTo>
                    <a:lnTo>
                      <a:pt x="843" y="21"/>
                    </a:lnTo>
                    <a:lnTo>
                      <a:pt x="754" y="0"/>
                    </a:lnTo>
                    <a:lnTo>
                      <a:pt x="647" y="58"/>
                    </a:lnTo>
                    <a:lnTo>
                      <a:pt x="451" y="125"/>
                    </a:lnTo>
                    <a:lnTo>
                      <a:pt x="268" y="166"/>
                    </a:lnTo>
                    <a:lnTo>
                      <a:pt x="92" y="183"/>
                    </a:lnTo>
                  </a:path>
                </a:pathLst>
              </a:custGeom>
              <a:solidFill>
                <a:srgbClr val="0080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68" name="Group 15"/>
            <p:cNvGrpSpPr>
              <a:grpSpLocks/>
            </p:cNvGrpSpPr>
            <p:nvPr/>
          </p:nvGrpSpPr>
          <p:grpSpPr bwMode="auto">
            <a:xfrm>
              <a:off x="4175" y="1835"/>
              <a:ext cx="1330" cy="392"/>
              <a:chOff x="4175" y="1835"/>
              <a:chExt cx="1330" cy="392"/>
            </a:xfrm>
          </p:grpSpPr>
          <p:sp>
            <p:nvSpPr>
              <p:cNvPr id="15372" name="Freeform 16"/>
              <p:cNvSpPr>
                <a:spLocks/>
              </p:cNvSpPr>
              <p:nvPr/>
            </p:nvSpPr>
            <p:spPr bwMode="auto">
              <a:xfrm>
                <a:off x="4175" y="1835"/>
                <a:ext cx="1330" cy="392"/>
              </a:xfrm>
              <a:custGeom>
                <a:avLst/>
                <a:gdLst>
                  <a:gd name="T0" fmla="*/ 0 w 1330"/>
                  <a:gd name="T1" fmla="*/ 183 h 392"/>
                  <a:gd name="T2" fmla="*/ 125 w 1330"/>
                  <a:gd name="T3" fmla="*/ 183 h 392"/>
                  <a:gd name="T4" fmla="*/ 228 w 1330"/>
                  <a:gd name="T5" fmla="*/ 175 h 392"/>
                  <a:gd name="T6" fmla="*/ 311 w 1330"/>
                  <a:gd name="T7" fmla="*/ 162 h 392"/>
                  <a:gd name="T8" fmla="*/ 436 w 1330"/>
                  <a:gd name="T9" fmla="*/ 129 h 392"/>
                  <a:gd name="T10" fmla="*/ 553 w 1330"/>
                  <a:gd name="T11" fmla="*/ 87 h 392"/>
                  <a:gd name="T12" fmla="*/ 643 w 1330"/>
                  <a:gd name="T13" fmla="*/ 58 h 392"/>
                  <a:gd name="T14" fmla="*/ 697 w 1330"/>
                  <a:gd name="T15" fmla="*/ 33 h 392"/>
                  <a:gd name="T16" fmla="*/ 732 w 1330"/>
                  <a:gd name="T17" fmla="*/ 0 h 392"/>
                  <a:gd name="T18" fmla="*/ 807 w 1330"/>
                  <a:gd name="T19" fmla="*/ 29 h 392"/>
                  <a:gd name="T20" fmla="*/ 890 w 1330"/>
                  <a:gd name="T21" fmla="*/ 41 h 392"/>
                  <a:gd name="T22" fmla="*/ 1014 w 1330"/>
                  <a:gd name="T23" fmla="*/ 75 h 392"/>
                  <a:gd name="T24" fmla="*/ 1140 w 1330"/>
                  <a:gd name="T25" fmla="*/ 87 h 392"/>
                  <a:gd name="T26" fmla="*/ 1247 w 1330"/>
                  <a:gd name="T27" fmla="*/ 75 h 392"/>
                  <a:gd name="T28" fmla="*/ 1329 w 1330"/>
                  <a:gd name="T29" fmla="*/ 66 h 392"/>
                  <a:gd name="T30" fmla="*/ 1244 w 1330"/>
                  <a:gd name="T31" fmla="*/ 112 h 392"/>
                  <a:gd name="T32" fmla="*/ 1179 w 1330"/>
                  <a:gd name="T33" fmla="*/ 133 h 392"/>
                  <a:gd name="T34" fmla="*/ 1104 w 1330"/>
                  <a:gd name="T35" fmla="*/ 167 h 392"/>
                  <a:gd name="T36" fmla="*/ 939 w 1330"/>
                  <a:gd name="T37" fmla="*/ 208 h 392"/>
                  <a:gd name="T38" fmla="*/ 811 w 1330"/>
                  <a:gd name="T39" fmla="*/ 242 h 392"/>
                  <a:gd name="T40" fmla="*/ 707 w 1330"/>
                  <a:gd name="T41" fmla="*/ 292 h 392"/>
                  <a:gd name="T42" fmla="*/ 600 w 1330"/>
                  <a:gd name="T43" fmla="*/ 329 h 392"/>
                  <a:gd name="T44" fmla="*/ 486 w 1330"/>
                  <a:gd name="T45" fmla="*/ 370 h 392"/>
                  <a:gd name="T46" fmla="*/ 454 w 1330"/>
                  <a:gd name="T47" fmla="*/ 391 h 392"/>
                  <a:gd name="T48" fmla="*/ 386 w 1330"/>
                  <a:gd name="T49" fmla="*/ 341 h 392"/>
                  <a:gd name="T50" fmla="*/ 296 w 1330"/>
                  <a:gd name="T51" fmla="*/ 283 h 392"/>
                  <a:gd name="T52" fmla="*/ 221 w 1330"/>
                  <a:gd name="T53" fmla="*/ 262 h 392"/>
                  <a:gd name="T54" fmla="*/ 129 w 1330"/>
                  <a:gd name="T55" fmla="*/ 245 h 392"/>
                  <a:gd name="T56" fmla="*/ 0 w 1330"/>
                  <a:gd name="T57" fmla="*/ 183 h 39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330"/>
                  <a:gd name="T88" fmla="*/ 0 h 392"/>
                  <a:gd name="T89" fmla="*/ 1330 w 1330"/>
                  <a:gd name="T90" fmla="*/ 392 h 39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330" h="392">
                    <a:moveTo>
                      <a:pt x="0" y="183"/>
                    </a:moveTo>
                    <a:lnTo>
                      <a:pt x="125" y="183"/>
                    </a:lnTo>
                    <a:lnTo>
                      <a:pt x="228" y="175"/>
                    </a:lnTo>
                    <a:lnTo>
                      <a:pt x="311" y="162"/>
                    </a:lnTo>
                    <a:lnTo>
                      <a:pt x="436" y="129"/>
                    </a:lnTo>
                    <a:lnTo>
                      <a:pt x="553" y="87"/>
                    </a:lnTo>
                    <a:lnTo>
                      <a:pt x="643" y="58"/>
                    </a:lnTo>
                    <a:lnTo>
                      <a:pt x="697" y="33"/>
                    </a:lnTo>
                    <a:lnTo>
                      <a:pt x="732" y="0"/>
                    </a:lnTo>
                    <a:lnTo>
                      <a:pt x="807" y="29"/>
                    </a:lnTo>
                    <a:lnTo>
                      <a:pt x="890" y="41"/>
                    </a:lnTo>
                    <a:lnTo>
                      <a:pt x="1014" y="75"/>
                    </a:lnTo>
                    <a:lnTo>
                      <a:pt x="1140" y="87"/>
                    </a:lnTo>
                    <a:lnTo>
                      <a:pt x="1247" y="75"/>
                    </a:lnTo>
                    <a:lnTo>
                      <a:pt x="1329" y="66"/>
                    </a:lnTo>
                    <a:lnTo>
                      <a:pt x="1244" y="112"/>
                    </a:lnTo>
                    <a:lnTo>
                      <a:pt x="1179" y="133"/>
                    </a:lnTo>
                    <a:lnTo>
                      <a:pt x="1104" y="167"/>
                    </a:lnTo>
                    <a:lnTo>
                      <a:pt x="939" y="208"/>
                    </a:lnTo>
                    <a:lnTo>
                      <a:pt x="811" y="242"/>
                    </a:lnTo>
                    <a:lnTo>
                      <a:pt x="707" y="292"/>
                    </a:lnTo>
                    <a:lnTo>
                      <a:pt x="600" y="329"/>
                    </a:lnTo>
                    <a:lnTo>
                      <a:pt x="486" y="370"/>
                    </a:lnTo>
                    <a:lnTo>
                      <a:pt x="454" y="391"/>
                    </a:lnTo>
                    <a:lnTo>
                      <a:pt x="386" y="341"/>
                    </a:lnTo>
                    <a:lnTo>
                      <a:pt x="296" y="283"/>
                    </a:lnTo>
                    <a:lnTo>
                      <a:pt x="221" y="262"/>
                    </a:lnTo>
                    <a:lnTo>
                      <a:pt x="129" y="245"/>
                    </a:lnTo>
                    <a:lnTo>
                      <a:pt x="0" y="183"/>
                    </a:lnTo>
                  </a:path>
                </a:pathLst>
              </a:custGeom>
              <a:solidFill>
                <a:srgbClr val="00FF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3" name="Freeform 17"/>
              <p:cNvSpPr>
                <a:spLocks/>
              </p:cNvSpPr>
              <p:nvPr/>
            </p:nvSpPr>
            <p:spPr bwMode="auto">
              <a:xfrm>
                <a:off x="4492" y="1997"/>
                <a:ext cx="245" cy="169"/>
              </a:xfrm>
              <a:custGeom>
                <a:avLst/>
                <a:gdLst>
                  <a:gd name="T0" fmla="*/ 72 w 245"/>
                  <a:gd name="T1" fmla="*/ 0 h 169"/>
                  <a:gd name="T2" fmla="*/ 118 w 245"/>
                  <a:gd name="T3" fmla="*/ 26 h 169"/>
                  <a:gd name="T4" fmla="*/ 93 w 245"/>
                  <a:gd name="T5" fmla="*/ 23 h 169"/>
                  <a:gd name="T6" fmla="*/ 64 w 245"/>
                  <a:gd name="T7" fmla="*/ 26 h 169"/>
                  <a:gd name="T8" fmla="*/ 45 w 245"/>
                  <a:gd name="T9" fmla="*/ 33 h 169"/>
                  <a:gd name="T10" fmla="*/ 31 w 245"/>
                  <a:gd name="T11" fmla="*/ 39 h 169"/>
                  <a:gd name="T12" fmla="*/ 24 w 245"/>
                  <a:gd name="T13" fmla="*/ 47 h 169"/>
                  <a:gd name="T14" fmla="*/ 20 w 245"/>
                  <a:gd name="T15" fmla="*/ 56 h 169"/>
                  <a:gd name="T16" fmla="*/ 23 w 245"/>
                  <a:gd name="T17" fmla="*/ 66 h 169"/>
                  <a:gd name="T18" fmla="*/ 30 w 245"/>
                  <a:gd name="T19" fmla="*/ 73 h 169"/>
                  <a:gd name="T20" fmla="*/ 39 w 245"/>
                  <a:gd name="T21" fmla="*/ 80 h 169"/>
                  <a:gd name="T22" fmla="*/ 52 w 245"/>
                  <a:gd name="T23" fmla="*/ 79 h 169"/>
                  <a:gd name="T24" fmla="*/ 78 w 245"/>
                  <a:gd name="T25" fmla="*/ 74 h 169"/>
                  <a:gd name="T26" fmla="*/ 101 w 245"/>
                  <a:gd name="T27" fmla="*/ 68 h 169"/>
                  <a:gd name="T28" fmla="*/ 135 w 245"/>
                  <a:gd name="T29" fmla="*/ 60 h 169"/>
                  <a:gd name="T30" fmla="*/ 157 w 245"/>
                  <a:gd name="T31" fmla="*/ 55 h 169"/>
                  <a:gd name="T32" fmla="*/ 172 w 245"/>
                  <a:gd name="T33" fmla="*/ 50 h 169"/>
                  <a:gd name="T34" fmla="*/ 187 w 245"/>
                  <a:gd name="T35" fmla="*/ 50 h 169"/>
                  <a:gd name="T36" fmla="*/ 199 w 245"/>
                  <a:gd name="T37" fmla="*/ 50 h 169"/>
                  <a:gd name="T38" fmla="*/ 212 w 245"/>
                  <a:gd name="T39" fmla="*/ 53 h 169"/>
                  <a:gd name="T40" fmla="*/ 222 w 245"/>
                  <a:gd name="T41" fmla="*/ 59 h 169"/>
                  <a:gd name="T42" fmla="*/ 230 w 245"/>
                  <a:gd name="T43" fmla="*/ 67 h 169"/>
                  <a:gd name="T44" fmla="*/ 234 w 245"/>
                  <a:gd name="T45" fmla="*/ 81 h 169"/>
                  <a:gd name="T46" fmla="*/ 236 w 245"/>
                  <a:gd name="T47" fmla="*/ 96 h 169"/>
                  <a:gd name="T48" fmla="*/ 234 w 245"/>
                  <a:gd name="T49" fmla="*/ 109 h 169"/>
                  <a:gd name="T50" fmla="*/ 230 w 245"/>
                  <a:gd name="T51" fmla="*/ 117 h 169"/>
                  <a:gd name="T52" fmla="*/ 225 w 245"/>
                  <a:gd name="T53" fmla="*/ 124 h 169"/>
                  <a:gd name="T54" fmla="*/ 244 w 245"/>
                  <a:gd name="T55" fmla="*/ 137 h 169"/>
                  <a:gd name="T56" fmla="*/ 208 w 245"/>
                  <a:gd name="T57" fmla="*/ 160 h 169"/>
                  <a:gd name="T58" fmla="*/ 191 w 245"/>
                  <a:gd name="T59" fmla="*/ 140 h 169"/>
                  <a:gd name="T60" fmla="*/ 180 w 245"/>
                  <a:gd name="T61" fmla="*/ 147 h 169"/>
                  <a:gd name="T62" fmla="*/ 162 w 245"/>
                  <a:gd name="T63" fmla="*/ 155 h 169"/>
                  <a:gd name="T64" fmla="*/ 152 w 245"/>
                  <a:gd name="T65" fmla="*/ 168 h 169"/>
                  <a:gd name="T66" fmla="*/ 87 w 245"/>
                  <a:gd name="T67" fmla="*/ 130 h 169"/>
                  <a:gd name="T68" fmla="*/ 133 w 245"/>
                  <a:gd name="T69" fmla="*/ 130 h 169"/>
                  <a:gd name="T70" fmla="*/ 168 w 245"/>
                  <a:gd name="T71" fmla="*/ 126 h 169"/>
                  <a:gd name="T72" fmla="*/ 190 w 245"/>
                  <a:gd name="T73" fmla="*/ 123 h 169"/>
                  <a:gd name="T74" fmla="*/ 203 w 245"/>
                  <a:gd name="T75" fmla="*/ 117 h 169"/>
                  <a:gd name="T76" fmla="*/ 210 w 245"/>
                  <a:gd name="T77" fmla="*/ 110 h 169"/>
                  <a:gd name="T78" fmla="*/ 212 w 245"/>
                  <a:gd name="T79" fmla="*/ 97 h 169"/>
                  <a:gd name="T80" fmla="*/ 208 w 245"/>
                  <a:gd name="T81" fmla="*/ 87 h 169"/>
                  <a:gd name="T82" fmla="*/ 196 w 245"/>
                  <a:gd name="T83" fmla="*/ 79 h 169"/>
                  <a:gd name="T84" fmla="*/ 177 w 245"/>
                  <a:gd name="T85" fmla="*/ 81 h 169"/>
                  <a:gd name="T86" fmla="*/ 142 w 245"/>
                  <a:gd name="T87" fmla="*/ 93 h 169"/>
                  <a:gd name="T88" fmla="*/ 108 w 245"/>
                  <a:gd name="T89" fmla="*/ 101 h 169"/>
                  <a:gd name="T90" fmla="*/ 69 w 245"/>
                  <a:gd name="T91" fmla="*/ 112 h 169"/>
                  <a:gd name="T92" fmla="*/ 48 w 245"/>
                  <a:gd name="T93" fmla="*/ 116 h 169"/>
                  <a:gd name="T94" fmla="*/ 32 w 245"/>
                  <a:gd name="T95" fmla="*/ 116 h 169"/>
                  <a:gd name="T96" fmla="*/ 17 w 245"/>
                  <a:gd name="T97" fmla="*/ 109 h 169"/>
                  <a:gd name="T98" fmla="*/ 6 w 245"/>
                  <a:gd name="T99" fmla="*/ 101 h 169"/>
                  <a:gd name="T100" fmla="*/ 1 w 245"/>
                  <a:gd name="T101" fmla="*/ 89 h 169"/>
                  <a:gd name="T102" fmla="*/ 0 w 245"/>
                  <a:gd name="T103" fmla="*/ 78 h 169"/>
                  <a:gd name="T104" fmla="*/ 0 w 245"/>
                  <a:gd name="T105" fmla="*/ 69 h 169"/>
                  <a:gd name="T106" fmla="*/ 4 w 245"/>
                  <a:gd name="T107" fmla="*/ 57 h 169"/>
                  <a:gd name="T108" fmla="*/ 10 w 245"/>
                  <a:gd name="T109" fmla="*/ 46 h 169"/>
                  <a:gd name="T110" fmla="*/ 16 w 245"/>
                  <a:gd name="T111" fmla="*/ 38 h 169"/>
                  <a:gd name="T112" fmla="*/ 22 w 245"/>
                  <a:gd name="T113" fmla="*/ 31 h 169"/>
                  <a:gd name="T114" fmla="*/ 2 w 245"/>
                  <a:gd name="T115" fmla="*/ 16 h 169"/>
                  <a:gd name="T116" fmla="*/ 37 w 245"/>
                  <a:gd name="T117" fmla="*/ 4 h 169"/>
                  <a:gd name="T118" fmla="*/ 55 w 245"/>
                  <a:gd name="T119" fmla="*/ 17 h 169"/>
                  <a:gd name="T120" fmla="*/ 68 w 245"/>
                  <a:gd name="T121" fmla="*/ 15 h 169"/>
                  <a:gd name="T122" fmla="*/ 72 w 245"/>
                  <a:gd name="T123" fmla="*/ 0 h 16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45"/>
                  <a:gd name="T187" fmla="*/ 0 h 169"/>
                  <a:gd name="T188" fmla="*/ 245 w 245"/>
                  <a:gd name="T189" fmla="*/ 169 h 16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45" h="169">
                    <a:moveTo>
                      <a:pt x="72" y="0"/>
                    </a:moveTo>
                    <a:lnTo>
                      <a:pt x="118" y="26"/>
                    </a:lnTo>
                    <a:lnTo>
                      <a:pt x="93" y="23"/>
                    </a:lnTo>
                    <a:lnTo>
                      <a:pt x="64" y="26"/>
                    </a:lnTo>
                    <a:lnTo>
                      <a:pt x="45" y="33"/>
                    </a:lnTo>
                    <a:lnTo>
                      <a:pt x="31" y="39"/>
                    </a:lnTo>
                    <a:lnTo>
                      <a:pt x="24" y="47"/>
                    </a:lnTo>
                    <a:lnTo>
                      <a:pt x="20" y="56"/>
                    </a:lnTo>
                    <a:lnTo>
                      <a:pt x="23" y="66"/>
                    </a:lnTo>
                    <a:lnTo>
                      <a:pt x="30" y="73"/>
                    </a:lnTo>
                    <a:lnTo>
                      <a:pt x="39" y="80"/>
                    </a:lnTo>
                    <a:lnTo>
                      <a:pt x="52" y="79"/>
                    </a:lnTo>
                    <a:lnTo>
                      <a:pt x="78" y="74"/>
                    </a:lnTo>
                    <a:lnTo>
                      <a:pt x="101" y="68"/>
                    </a:lnTo>
                    <a:lnTo>
                      <a:pt x="135" y="60"/>
                    </a:lnTo>
                    <a:lnTo>
                      <a:pt x="157" y="55"/>
                    </a:lnTo>
                    <a:lnTo>
                      <a:pt x="172" y="50"/>
                    </a:lnTo>
                    <a:lnTo>
                      <a:pt x="187" y="50"/>
                    </a:lnTo>
                    <a:lnTo>
                      <a:pt x="199" y="50"/>
                    </a:lnTo>
                    <a:lnTo>
                      <a:pt x="212" y="53"/>
                    </a:lnTo>
                    <a:lnTo>
                      <a:pt x="222" y="59"/>
                    </a:lnTo>
                    <a:lnTo>
                      <a:pt x="230" y="67"/>
                    </a:lnTo>
                    <a:lnTo>
                      <a:pt x="234" y="81"/>
                    </a:lnTo>
                    <a:lnTo>
                      <a:pt x="236" y="96"/>
                    </a:lnTo>
                    <a:lnTo>
                      <a:pt x="234" y="109"/>
                    </a:lnTo>
                    <a:lnTo>
                      <a:pt x="230" y="117"/>
                    </a:lnTo>
                    <a:lnTo>
                      <a:pt x="225" y="124"/>
                    </a:lnTo>
                    <a:lnTo>
                      <a:pt x="244" y="137"/>
                    </a:lnTo>
                    <a:lnTo>
                      <a:pt x="208" y="160"/>
                    </a:lnTo>
                    <a:lnTo>
                      <a:pt x="191" y="140"/>
                    </a:lnTo>
                    <a:lnTo>
                      <a:pt x="180" y="147"/>
                    </a:lnTo>
                    <a:lnTo>
                      <a:pt x="162" y="155"/>
                    </a:lnTo>
                    <a:lnTo>
                      <a:pt x="152" y="168"/>
                    </a:lnTo>
                    <a:lnTo>
                      <a:pt x="87" y="130"/>
                    </a:lnTo>
                    <a:lnTo>
                      <a:pt x="133" y="130"/>
                    </a:lnTo>
                    <a:lnTo>
                      <a:pt x="168" y="126"/>
                    </a:lnTo>
                    <a:lnTo>
                      <a:pt x="190" y="123"/>
                    </a:lnTo>
                    <a:lnTo>
                      <a:pt x="203" y="117"/>
                    </a:lnTo>
                    <a:lnTo>
                      <a:pt x="210" y="110"/>
                    </a:lnTo>
                    <a:lnTo>
                      <a:pt x="212" y="97"/>
                    </a:lnTo>
                    <a:lnTo>
                      <a:pt x="208" y="87"/>
                    </a:lnTo>
                    <a:lnTo>
                      <a:pt x="196" y="79"/>
                    </a:lnTo>
                    <a:lnTo>
                      <a:pt x="177" y="81"/>
                    </a:lnTo>
                    <a:lnTo>
                      <a:pt x="142" y="93"/>
                    </a:lnTo>
                    <a:lnTo>
                      <a:pt x="108" y="101"/>
                    </a:lnTo>
                    <a:lnTo>
                      <a:pt x="69" y="112"/>
                    </a:lnTo>
                    <a:lnTo>
                      <a:pt x="48" y="116"/>
                    </a:lnTo>
                    <a:lnTo>
                      <a:pt x="32" y="116"/>
                    </a:lnTo>
                    <a:lnTo>
                      <a:pt x="17" y="109"/>
                    </a:lnTo>
                    <a:lnTo>
                      <a:pt x="6" y="101"/>
                    </a:lnTo>
                    <a:lnTo>
                      <a:pt x="1" y="89"/>
                    </a:lnTo>
                    <a:lnTo>
                      <a:pt x="0" y="78"/>
                    </a:lnTo>
                    <a:lnTo>
                      <a:pt x="0" y="69"/>
                    </a:lnTo>
                    <a:lnTo>
                      <a:pt x="4" y="57"/>
                    </a:lnTo>
                    <a:lnTo>
                      <a:pt x="10" y="46"/>
                    </a:lnTo>
                    <a:lnTo>
                      <a:pt x="16" y="38"/>
                    </a:lnTo>
                    <a:lnTo>
                      <a:pt x="22" y="31"/>
                    </a:lnTo>
                    <a:lnTo>
                      <a:pt x="2" y="16"/>
                    </a:lnTo>
                    <a:lnTo>
                      <a:pt x="37" y="4"/>
                    </a:lnTo>
                    <a:lnTo>
                      <a:pt x="55" y="17"/>
                    </a:lnTo>
                    <a:lnTo>
                      <a:pt x="68" y="15"/>
                    </a:lnTo>
                    <a:lnTo>
                      <a:pt x="72" y="0"/>
                    </a:lnTo>
                  </a:path>
                </a:pathLst>
              </a:custGeom>
              <a:solidFill>
                <a:srgbClr val="BFFFB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4" name="Freeform 18"/>
              <p:cNvSpPr>
                <a:spLocks/>
              </p:cNvSpPr>
              <p:nvPr/>
            </p:nvSpPr>
            <p:spPr bwMode="auto">
              <a:xfrm>
                <a:off x="4879" y="1873"/>
                <a:ext cx="245" cy="169"/>
              </a:xfrm>
              <a:custGeom>
                <a:avLst/>
                <a:gdLst>
                  <a:gd name="T0" fmla="*/ 72 w 245"/>
                  <a:gd name="T1" fmla="*/ 0 h 169"/>
                  <a:gd name="T2" fmla="*/ 117 w 245"/>
                  <a:gd name="T3" fmla="*/ 26 h 169"/>
                  <a:gd name="T4" fmla="*/ 93 w 245"/>
                  <a:gd name="T5" fmla="*/ 24 h 169"/>
                  <a:gd name="T6" fmla="*/ 64 w 245"/>
                  <a:gd name="T7" fmla="*/ 26 h 169"/>
                  <a:gd name="T8" fmla="*/ 45 w 245"/>
                  <a:gd name="T9" fmla="*/ 33 h 169"/>
                  <a:gd name="T10" fmla="*/ 31 w 245"/>
                  <a:gd name="T11" fmla="*/ 40 h 169"/>
                  <a:gd name="T12" fmla="*/ 24 w 245"/>
                  <a:gd name="T13" fmla="*/ 47 h 169"/>
                  <a:gd name="T14" fmla="*/ 20 w 245"/>
                  <a:gd name="T15" fmla="*/ 56 h 169"/>
                  <a:gd name="T16" fmla="*/ 23 w 245"/>
                  <a:gd name="T17" fmla="*/ 67 h 169"/>
                  <a:gd name="T18" fmla="*/ 29 w 245"/>
                  <a:gd name="T19" fmla="*/ 73 h 169"/>
                  <a:gd name="T20" fmla="*/ 39 w 245"/>
                  <a:gd name="T21" fmla="*/ 80 h 169"/>
                  <a:gd name="T22" fmla="*/ 52 w 245"/>
                  <a:gd name="T23" fmla="*/ 79 h 169"/>
                  <a:gd name="T24" fmla="*/ 79 w 245"/>
                  <a:gd name="T25" fmla="*/ 74 h 169"/>
                  <a:gd name="T26" fmla="*/ 101 w 245"/>
                  <a:gd name="T27" fmla="*/ 69 h 169"/>
                  <a:gd name="T28" fmla="*/ 135 w 245"/>
                  <a:gd name="T29" fmla="*/ 61 h 169"/>
                  <a:gd name="T30" fmla="*/ 157 w 245"/>
                  <a:gd name="T31" fmla="*/ 54 h 169"/>
                  <a:gd name="T32" fmla="*/ 171 w 245"/>
                  <a:gd name="T33" fmla="*/ 50 h 169"/>
                  <a:gd name="T34" fmla="*/ 187 w 245"/>
                  <a:gd name="T35" fmla="*/ 50 h 169"/>
                  <a:gd name="T36" fmla="*/ 199 w 245"/>
                  <a:gd name="T37" fmla="*/ 50 h 169"/>
                  <a:gd name="T38" fmla="*/ 211 w 245"/>
                  <a:gd name="T39" fmla="*/ 54 h 169"/>
                  <a:gd name="T40" fmla="*/ 222 w 245"/>
                  <a:gd name="T41" fmla="*/ 59 h 169"/>
                  <a:gd name="T42" fmla="*/ 230 w 245"/>
                  <a:gd name="T43" fmla="*/ 68 h 169"/>
                  <a:gd name="T44" fmla="*/ 234 w 245"/>
                  <a:gd name="T45" fmla="*/ 82 h 169"/>
                  <a:gd name="T46" fmla="*/ 235 w 245"/>
                  <a:gd name="T47" fmla="*/ 97 h 169"/>
                  <a:gd name="T48" fmla="*/ 234 w 245"/>
                  <a:gd name="T49" fmla="*/ 109 h 169"/>
                  <a:gd name="T50" fmla="*/ 230 w 245"/>
                  <a:gd name="T51" fmla="*/ 118 h 169"/>
                  <a:gd name="T52" fmla="*/ 225 w 245"/>
                  <a:gd name="T53" fmla="*/ 125 h 169"/>
                  <a:gd name="T54" fmla="*/ 244 w 245"/>
                  <a:gd name="T55" fmla="*/ 137 h 169"/>
                  <a:gd name="T56" fmla="*/ 208 w 245"/>
                  <a:gd name="T57" fmla="*/ 160 h 169"/>
                  <a:gd name="T58" fmla="*/ 191 w 245"/>
                  <a:gd name="T59" fmla="*/ 141 h 169"/>
                  <a:gd name="T60" fmla="*/ 179 w 245"/>
                  <a:gd name="T61" fmla="*/ 147 h 169"/>
                  <a:gd name="T62" fmla="*/ 161 w 245"/>
                  <a:gd name="T63" fmla="*/ 157 h 169"/>
                  <a:gd name="T64" fmla="*/ 151 w 245"/>
                  <a:gd name="T65" fmla="*/ 168 h 169"/>
                  <a:gd name="T66" fmla="*/ 87 w 245"/>
                  <a:gd name="T67" fmla="*/ 130 h 169"/>
                  <a:gd name="T68" fmla="*/ 133 w 245"/>
                  <a:gd name="T69" fmla="*/ 130 h 169"/>
                  <a:gd name="T70" fmla="*/ 167 w 245"/>
                  <a:gd name="T71" fmla="*/ 127 h 169"/>
                  <a:gd name="T72" fmla="*/ 189 w 245"/>
                  <a:gd name="T73" fmla="*/ 124 h 169"/>
                  <a:gd name="T74" fmla="*/ 203 w 245"/>
                  <a:gd name="T75" fmla="*/ 117 h 169"/>
                  <a:gd name="T76" fmla="*/ 209 w 245"/>
                  <a:gd name="T77" fmla="*/ 111 h 169"/>
                  <a:gd name="T78" fmla="*/ 211 w 245"/>
                  <a:gd name="T79" fmla="*/ 98 h 169"/>
                  <a:gd name="T80" fmla="*/ 208 w 245"/>
                  <a:gd name="T81" fmla="*/ 88 h 169"/>
                  <a:gd name="T82" fmla="*/ 196 w 245"/>
                  <a:gd name="T83" fmla="*/ 79 h 169"/>
                  <a:gd name="T84" fmla="*/ 177 w 245"/>
                  <a:gd name="T85" fmla="*/ 82 h 169"/>
                  <a:gd name="T86" fmla="*/ 142 w 245"/>
                  <a:gd name="T87" fmla="*/ 93 h 169"/>
                  <a:gd name="T88" fmla="*/ 107 w 245"/>
                  <a:gd name="T89" fmla="*/ 101 h 169"/>
                  <a:gd name="T90" fmla="*/ 69 w 245"/>
                  <a:gd name="T91" fmla="*/ 113 h 169"/>
                  <a:gd name="T92" fmla="*/ 48 w 245"/>
                  <a:gd name="T93" fmla="*/ 116 h 169"/>
                  <a:gd name="T94" fmla="*/ 32 w 245"/>
                  <a:gd name="T95" fmla="*/ 116 h 169"/>
                  <a:gd name="T96" fmla="*/ 17 w 245"/>
                  <a:gd name="T97" fmla="*/ 109 h 169"/>
                  <a:gd name="T98" fmla="*/ 6 w 245"/>
                  <a:gd name="T99" fmla="*/ 101 h 169"/>
                  <a:gd name="T100" fmla="*/ 1 w 245"/>
                  <a:gd name="T101" fmla="*/ 90 h 169"/>
                  <a:gd name="T102" fmla="*/ 0 w 245"/>
                  <a:gd name="T103" fmla="*/ 78 h 169"/>
                  <a:gd name="T104" fmla="*/ 0 w 245"/>
                  <a:gd name="T105" fmla="*/ 69 h 169"/>
                  <a:gd name="T106" fmla="*/ 4 w 245"/>
                  <a:gd name="T107" fmla="*/ 57 h 169"/>
                  <a:gd name="T108" fmla="*/ 10 w 245"/>
                  <a:gd name="T109" fmla="*/ 47 h 169"/>
                  <a:gd name="T110" fmla="*/ 16 w 245"/>
                  <a:gd name="T111" fmla="*/ 39 h 169"/>
                  <a:gd name="T112" fmla="*/ 21 w 245"/>
                  <a:gd name="T113" fmla="*/ 32 h 169"/>
                  <a:gd name="T114" fmla="*/ 1 w 245"/>
                  <a:gd name="T115" fmla="*/ 17 h 169"/>
                  <a:gd name="T116" fmla="*/ 37 w 245"/>
                  <a:gd name="T117" fmla="*/ 4 h 169"/>
                  <a:gd name="T118" fmla="*/ 55 w 245"/>
                  <a:gd name="T119" fmla="*/ 17 h 169"/>
                  <a:gd name="T120" fmla="*/ 68 w 245"/>
                  <a:gd name="T121" fmla="*/ 15 h 169"/>
                  <a:gd name="T122" fmla="*/ 72 w 245"/>
                  <a:gd name="T123" fmla="*/ 0 h 16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45"/>
                  <a:gd name="T187" fmla="*/ 0 h 169"/>
                  <a:gd name="T188" fmla="*/ 245 w 245"/>
                  <a:gd name="T189" fmla="*/ 169 h 16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45" h="169">
                    <a:moveTo>
                      <a:pt x="72" y="0"/>
                    </a:moveTo>
                    <a:lnTo>
                      <a:pt x="117" y="26"/>
                    </a:lnTo>
                    <a:lnTo>
                      <a:pt x="93" y="24"/>
                    </a:lnTo>
                    <a:lnTo>
                      <a:pt x="64" y="26"/>
                    </a:lnTo>
                    <a:lnTo>
                      <a:pt x="45" y="33"/>
                    </a:lnTo>
                    <a:lnTo>
                      <a:pt x="31" y="40"/>
                    </a:lnTo>
                    <a:lnTo>
                      <a:pt x="24" y="47"/>
                    </a:lnTo>
                    <a:lnTo>
                      <a:pt x="20" y="56"/>
                    </a:lnTo>
                    <a:lnTo>
                      <a:pt x="23" y="67"/>
                    </a:lnTo>
                    <a:lnTo>
                      <a:pt x="29" y="73"/>
                    </a:lnTo>
                    <a:lnTo>
                      <a:pt x="39" y="80"/>
                    </a:lnTo>
                    <a:lnTo>
                      <a:pt x="52" y="79"/>
                    </a:lnTo>
                    <a:lnTo>
                      <a:pt x="79" y="74"/>
                    </a:lnTo>
                    <a:lnTo>
                      <a:pt x="101" y="69"/>
                    </a:lnTo>
                    <a:lnTo>
                      <a:pt x="135" y="61"/>
                    </a:lnTo>
                    <a:lnTo>
                      <a:pt x="157" y="54"/>
                    </a:lnTo>
                    <a:lnTo>
                      <a:pt x="171" y="50"/>
                    </a:lnTo>
                    <a:lnTo>
                      <a:pt x="187" y="50"/>
                    </a:lnTo>
                    <a:lnTo>
                      <a:pt x="199" y="50"/>
                    </a:lnTo>
                    <a:lnTo>
                      <a:pt x="211" y="54"/>
                    </a:lnTo>
                    <a:lnTo>
                      <a:pt x="222" y="59"/>
                    </a:lnTo>
                    <a:lnTo>
                      <a:pt x="230" y="68"/>
                    </a:lnTo>
                    <a:lnTo>
                      <a:pt x="234" y="82"/>
                    </a:lnTo>
                    <a:lnTo>
                      <a:pt x="235" y="97"/>
                    </a:lnTo>
                    <a:lnTo>
                      <a:pt x="234" y="109"/>
                    </a:lnTo>
                    <a:lnTo>
                      <a:pt x="230" y="118"/>
                    </a:lnTo>
                    <a:lnTo>
                      <a:pt x="225" y="125"/>
                    </a:lnTo>
                    <a:lnTo>
                      <a:pt x="244" y="137"/>
                    </a:lnTo>
                    <a:lnTo>
                      <a:pt x="208" y="160"/>
                    </a:lnTo>
                    <a:lnTo>
                      <a:pt x="191" y="141"/>
                    </a:lnTo>
                    <a:lnTo>
                      <a:pt x="179" y="147"/>
                    </a:lnTo>
                    <a:lnTo>
                      <a:pt x="161" y="157"/>
                    </a:lnTo>
                    <a:lnTo>
                      <a:pt x="151" y="168"/>
                    </a:lnTo>
                    <a:lnTo>
                      <a:pt x="87" y="130"/>
                    </a:lnTo>
                    <a:lnTo>
                      <a:pt x="133" y="130"/>
                    </a:lnTo>
                    <a:lnTo>
                      <a:pt x="167" y="127"/>
                    </a:lnTo>
                    <a:lnTo>
                      <a:pt x="189" y="124"/>
                    </a:lnTo>
                    <a:lnTo>
                      <a:pt x="203" y="117"/>
                    </a:lnTo>
                    <a:lnTo>
                      <a:pt x="209" y="111"/>
                    </a:lnTo>
                    <a:lnTo>
                      <a:pt x="211" y="98"/>
                    </a:lnTo>
                    <a:lnTo>
                      <a:pt x="208" y="88"/>
                    </a:lnTo>
                    <a:lnTo>
                      <a:pt x="196" y="79"/>
                    </a:lnTo>
                    <a:lnTo>
                      <a:pt x="177" y="82"/>
                    </a:lnTo>
                    <a:lnTo>
                      <a:pt x="142" y="93"/>
                    </a:lnTo>
                    <a:lnTo>
                      <a:pt x="107" y="101"/>
                    </a:lnTo>
                    <a:lnTo>
                      <a:pt x="69" y="113"/>
                    </a:lnTo>
                    <a:lnTo>
                      <a:pt x="48" y="116"/>
                    </a:lnTo>
                    <a:lnTo>
                      <a:pt x="32" y="116"/>
                    </a:lnTo>
                    <a:lnTo>
                      <a:pt x="17" y="109"/>
                    </a:lnTo>
                    <a:lnTo>
                      <a:pt x="6" y="101"/>
                    </a:lnTo>
                    <a:lnTo>
                      <a:pt x="1" y="90"/>
                    </a:lnTo>
                    <a:lnTo>
                      <a:pt x="0" y="78"/>
                    </a:lnTo>
                    <a:lnTo>
                      <a:pt x="0" y="69"/>
                    </a:lnTo>
                    <a:lnTo>
                      <a:pt x="4" y="57"/>
                    </a:lnTo>
                    <a:lnTo>
                      <a:pt x="10" y="47"/>
                    </a:lnTo>
                    <a:lnTo>
                      <a:pt x="16" y="39"/>
                    </a:lnTo>
                    <a:lnTo>
                      <a:pt x="21" y="32"/>
                    </a:lnTo>
                    <a:lnTo>
                      <a:pt x="1" y="17"/>
                    </a:lnTo>
                    <a:lnTo>
                      <a:pt x="37" y="4"/>
                    </a:lnTo>
                    <a:lnTo>
                      <a:pt x="55" y="17"/>
                    </a:lnTo>
                    <a:lnTo>
                      <a:pt x="68" y="15"/>
                    </a:lnTo>
                    <a:lnTo>
                      <a:pt x="72" y="0"/>
                    </a:lnTo>
                  </a:path>
                </a:pathLst>
              </a:custGeom>
              <a:solidFill>
                <a:srgbClr val="BFFFB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69" name="Group 19"/>
            <p:cNvGrpSpPr>
              <a:grpSpLocks/>
            </p:cNvGrpSpPr>
            <p:nvPr/>
          </p:nvGrpSpPr>
          <p:grpSpPr bwMode="auto">
            <a:xfrm>
              <a:off x="4604" y="1922"/>
              <a:ext cx="447" cy="338"/>
              <a:chOff x="4604" y="1922"/>
              <a:chExt cx="447" cy="338"/>
            </a:xfrm>
          </p:grpSpPr>
          <p:sp>
            <p:nvSpPr>
              <p:cNvPr id="15370" name="Freeform 20"/>
              <p:cNvSpPr>
                <a:spLocks/>
              </p:cNvSpPr>
              <p:nvPr/>
            </p:nvSpPr>
            <p:spPr bwMode="auto">
              <a:xfrm>
                <a:off x="4604" y="1922"/>
                <a:ext cx="440" cy="180"/>
              </a:xfrm>
              <a:custGeom>
                <a:avLst/>
                <a:gdLst>
                  <a:gd name="T0" fmla="*/ 0 w 440"/>
                  <a:gd name="T1" fmla="*/ 42 h 180"/>
                  <a:gd name="T2" fmla="*/ 336 w 440"/>
                  <a:gd name="T3" fmla="*/ 179 h 180"/>
                  <a:gd name="T4" fmla="*/ 439 w 440"/>
                  <a:gd name="T5" fmla="*/ 142 h 180"/>
                  <a:gd name="T6" fmla="*/ 103 w 440"/>
                  <a:gd name="T7" fmla="*/ 0 h 180"/>
                  <a:gd name="T8" fmla="*/ 0 w 440"/>
                  <a:gd name="T9" fmla="*/ 42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0"/>
                  <a:gd name="T16" fmla="*/ 0 h 180"/>
                  <a:gd name="T17" fmla="*/ 440 w 44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0" h="180">
                    <a:moveTo>
                      <a:pt x="0" y="42"/>
                    </a:moveTo>
                    <a:lnTo>
                      <a:pt x="336" y="179"/>
                    </a:lnTo>
                    <a:lnTo>
                      <a:pt x="439" y="142"/>
                    </a:lnTo>
                    <a:lnTo>
                      <a:pt x="103" y="0"/>
                    </a:lnTo>
                    <a:lnTo>
                      <a:pt x="0" y="42"/>
                    </a:lnTo>
                  </a:path>
                </a:pathLst>
              </a:custGeom>
              <a:solidFill>
                <a:srgbClr val="FFBF5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" name="Freeform 21"/>
              <p:cNvSpPr>
                <a:spLocks/>
              </p:cNvSpPr>
              <p:nvPr/>
            </p:nvSpPr>
            <p:spPr bwMode="auto">
              <a:xfrm>
                <a:off x="4943" y="2060"/>
                <a:ext cx="108" cy="200"/>
              </a:xfrm>
              <a:custGeom>
                <a:avLst/>
                <a:gdLst>
                  <a:gd name="T0" fmla="*/ 0 w 108"/>
                  <a:gd name="T1" fmla="*/ 41 h 200"/>
                  <a:gd name="T2" fmla="*/ 103 w 108"/>
                  <a:gd name="T3" fmla="*/ 0 h 200"/>
                  <a:gd name="T4" fmla="*/ 107 w 108"/>
                  <a:gd name="T5" fmla="*/ 158 h 200"/>
                  <a:gd name="T6" fmla="*/ 0 w 108"/>
                  <a:gd name="T7" fmla="*/ 199 h 200"/>
                  <a:gd name="T8" fmla="*/ 0 w 108"/>
                  <a:gd name="T9" fmla="*/ 41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00"/>
                  <a:gd name="T17" fmla="*/ 108 w 108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00">
                    <a:moveTo>
                      <a:pt x="0" y="41"/>
                    </a:moveTo>
                    <a:lnTo>
                      <a:pt x="103" y="0"/>
                    </a:lnTo>
                    <a:lnTo>
                      <a:pt x="107" y="158"/>
                    </a:lnTo>
                    <a:lnTo>
                      <a:pt x="0" y="199"/>
                    </a:lnTo>
                    <a:lnTo>
                      <a:pt x="0" y="41"/>
                    </a:lnTo>
                  </a:path>
                </a:pathLst>
              </a:custGeom>
              <a:solidFill>
                <a:srgbClr val="7F3F0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282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The Projection Process</a:t>
            </a:r>
            <a:endParaRPr lang="en-GB" b="1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8686800" cy="5029200"/>
          </a:xfrm>
          <a:solidFill>
            <a:schemeClr val="bg1"/>
          </a:solidFill>
        </p:spPr>
        <p:txBody>
          <a:bodyPr/>
          <a:lstStyle/>
          <a:p>
            <a:pPr marL="609600" indent="-60960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</a:pP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    Steps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90600" lvl="1" indent="-5334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Project sales</a:t>
            </a:r>
          </a:p>
          <a:p>
            <a:pPr marL="990600" lvl="1" indent="-5334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Project cost of goods sold and gross profit margins using historical averages as a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percent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of sales</a:t>
            </a:r>
          </a:p>
          <a:p>
            <a:pPr marL="990600" lvl="1" indent="-5334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Project SG&amp;A expenses using historical averages as a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percent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of sales</a:t>
            </a:r>
          </a:p>
          <a:p>
            <a:pPr marL="990600" lvl="1" indent="-5334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Project depreciation expense as an historical average percentage of beginning-of-year depreciable assets</a:t>
            </a:r>
          </a:p>
          <a:p>
            <a:pPr marL="990600" lvl="1" indent="-5334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Project interest expense as a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percent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of beginning-of-year interest-bearing debt using existing rates if fixed and projected rates if variable</a:t>
            </a:r>
          </a:p>
          <a:p>
            <a:pPr marL="990600" lvl="1" indent="-5334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Project tax expense as an average of historical tax expense to pre-tax income						</a:t>
            </a:r>
            <a:endParaRPr lang="en-GB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828800" y="1600200"/>
            <a:ext cx="5257800" cy="52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800" b="1" dirty="0">
                <a:solidFill>
                  <a:srgbClr val="336699"/>
                </a:solidFill>
              </a:rPr>
              <a:t>Projected Income Statement</a:t>
            </a:r>
            <a:endParaRPr lang="en-US" sz="2800" b="1" dirty="0">
              <a:solidFill>
                <a:srgbClr val="3366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673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89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The Projection Process</a:t>
            </a:r>
            <a:endParaRPr lang="en-GB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endParaRPr lang="en-US" sz="2800" b="1">
              <a:solidFill>
                <a:srgbClr val="80AAD0"/>
              </a:solidFill>
            </a:endParaRPr>
          </a:p>
          <a:p>
            <a:pPr eaLnBrk="1" hangingPunct="1"/>
            <a:endParaRPr lang="en-GB" sz="2800">
              <a:solidFill>
                <a:srgbClr val="80AAD0"/>
              </a:solidFill>
            </a:endParaRPr>
          </a:p>
        </p:txBody>
      </p:sp>
      <p:graphicFrame>
        <p:nvGraphicFramePr>
          <p:cNvPr id="1026" name="Object 1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299807"/>
              </p:ext>
            </p:extLst>
          </p:nvPr>
        </p:nvGraphicFramePr>
        <p:xfrm>
          <a:off x="1485900" y="1524000"/>
          <a:ext cx="62103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305394" imgH="4053840" progId="Excel.Sheet.8">
                  <p:embed/>
                </p:oleObj>
              </mc:Choice>
              <mc:Fallback>
                <p:oleObj name="Worksheet" r:id="rId3" imgW="4305394" imgH="405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524000"/>
                        <a:ext cx="6210300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1485900" y="939800"/>
            <a:ext cx="6134100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Balance Sheet</a:t>
            </a:r>
          </a:p>
        </p:txBody>
      </p:sp>
    </p:spTree>
    <p:extLst>
      <p:ext uri="{BB962C8B-B14F-4D97-AF65-F5344CB8AC3E}">
        <p14:creationId xmlns:p14="http://schemas.microsoft.com/office/powerpoint/2010/main" val="1624117418"/>
      </p:ext>
    </p:extLst>
  </p:cSld>
  <p:clrMapOvr>
    <a:masterClrMapping/>
  </p:clrMapOvr>
  <p:transition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56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Projection Process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endParaRPr lang="en-US" sz="2800" b="1">
              <a:solidFill>
                <a:srgbClr val="80AAD0"/>
              </a:solidFill>
            </a:endParaRPr>
          </a:p>
          <a:p>
            <a:pPr eaLnBrk="1" hangingPunct="1"/>
            <a:endParaRPr lang="en-GB" sz="2800">
              <a:solidFill>
                <a:srgbClr val="80AAD0"/>
              </a:solidFill>
            </a:endParaRPr>
          </a:p>
        </p:txBody>
      </p:sp>
      <p:graphicFrame>
        <p:nvGraphicFramePr>
          <p:cNvPr id="2050" name="Object 3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2070725"/>
              </p:ext>
            </p:extLst>
          </p:nvPr>
        </p:nvGraphicFramePr>
        <p:xfrm>
          <a:off x="533400" y="1528465"/>
          <a:ext cx="8382000" cy="500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686260" imgH="2202126" progId="Excel.Sheet.8">
                  <p:embed/>
                </p:oleObj>
              </mc:Choice>
              <mc:Fallback>
                <p:oleObj name="Worksheet" r:id="rId3" imgW="4686260" imgH="220212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8465"/>
                        <a:ext cx="8382000" cy="5000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1752600" y="1066800"/>
            <a:ext cx="53340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Income Statement</a:t>
            </a:r>
          </a:p>
        </p:txBody>
      </p:sp>
    </p:spTree>
    <p:extLst>
      <p:ext uri="{BB962C8B-B14F-4D97-AF65-F5344CB8AC3E}">
        <p14:creationId xmlns:p14="http://schemas.microsoft.com/office/powerpoint/2010/main" val="191698573"/>
      </p:ext>
    </p:extLst>
  </p:cSld>
  <p:clrMapOvr>
    <a:masterClrMapping/>
  </p:clrMapOvr>
  <p:transition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56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Projection Process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endParaRPr lang="en-US" sz="2800" b="1">
              <a:solidFill>
                <a:srgbClr val="80AAD0"/>
              </a:solidFill>
            </a:endParaRPr>
          </a:p>
          <a:p>
            <a:pPr eaLnBrk="1" hangingPunct="1"/>
            <a:endParaRPr lang="en-GB" sz="2800">
              <a:solidFill>
                <a:srgbClr val="80AAD0"/>
              </a:solidFill>
            </a:endParaRP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1752600" y="1066800"/>
            <a:ext cx="53340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Income Statement</a:t>
            </a:r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72499385"/>
              </p:ext>
            </p:extLst>
          </p:nvPr>
        </p:nvGraphicFramePr>
        <p:xfrm>
          <a:off x="662940" y="1981200"/>
          <a:ext cx="77851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03487" imgH="1516434" progId="Excel.Sheet.8">
                  <p:embed/>
                </p:oleObj>
              </mc:Choice>
              <mc:Fallback>
                <p:oleObj name="Worksheet" r:id="rId3" imgW="4503487" imgH="1516434" progId="Excel.Sheet.8">
                  <p:embed/>
                  <p:pic>
                    <p:nvPicPr>
                      <p:cNvPr id="0" name="Object 3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" y="1981200"/>
                        <a:ext cx="77851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6400800" y="2895600"/>
            <a:ext cx="22860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71263"/>
      </p:ext>
    </p:extLst>
  </p:cSld>
  <p:clrMapOvr>
    <a:masterClrMapping/>
  </p:clrMapOvr>
  <p:transition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Projection Process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endParaRPr lang="en-US" sz="2800" b="1">
              <a:solidFill>
                <a:srgbClr val="80AAD0"/>
              </a:solidFill>
            </a:endParaRPr>
          </a:p>
          <a:p>
            <a:pPr eaLnBrk="1" hangingPunct="1"/>
            <a:endParaRPr lang="en-GB" sz="2800">
              <a:solidFill>
                <a:srgbClr val="80AAD0"/>
              </a:solidFill>
            </a:endParaRPr>
          </a:p>
        </p:txBody>
      </p:sp>
      <p:graphicFrame>
        <p:nvGraphicFramePr>
          <p:cNvPr id="4098" name="Object 1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30212285"/>
              </p:ext>
            </p:extLst>
          </p:nvPr>
        </p:nvGraphicFramePr>
        <p:xfrm>
          <a:off x="457200" y="2133600"/>
          <a:ext cx="86868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928333" imgH="2369874" progId="Excel.Sheet.8">
                  <p:embed/>
                </p:oleObj>
              </mc:Choice>
              <mc:Fallback>
                <p:oleObj name="Worksheet" r:id="rId3" imgW="5928333" imgH="236987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33600"/>
                        <a:ext cx="86868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457200" y="1371600"/>
            <a:ext cx="8458200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Projected Income Statement</a:t>
            </a:r>
          </a:p>
        </p:txBody>
      </p:sp>
    </p:spTree>
    <p:extLst>
      <p:ext uri="{BB962C8B-B14F-4D97-AF65-F5344CB8AC3E}">
        <p14:creationId xmlns:p14="http://schemas.microsoft.com/office/powerpoint/2010/main" val="362146321"/>
      </p:ext>
    </p:extLst>
  </p:cSld>
  <p:clrMapOvr>
    <a:masterClrMapping/>
  </p:clrMapOvr>
  <p:transition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Projection Process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609600" indent="-609600"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	Steps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90600" lvl="1" indent="-5334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Project current assets other than cash, using projected sales or cost of goods sold and appropriate turnover ratios (</a:t>
            </a:r>
            <a:r>
              <a:rPr lang="en-GB" sz="2400" b="1" i="1" dirty="0">
                <a:latin typeface="Times New Roman" pitchFamily="18" charset="0"/>
                <a:cs typeface="Times New Roman" pitchFamily="18" charset="0"/>
              </a:rPr>
              <a:t>using ending balance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990600" lvl="1" indent="-5334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Project PP&amp;E increases with capital expenditures estimate derived from historical trends or information obtained in the annual report.					</a:t>
            </a:r>
            <a:endParaRPr lang="en-GB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828800" y="1676400"/>
            <a:ext cx="5257800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Projected Balance Sheet</a:t>
            </a:r>
            <a:endParaRPr lang="en-US" sz="3200" b="1" dirty="0">
              <a:solidFill>
                <a:srgbClr val="336699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76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702</Words>
  <Application>Microsoft Office PowerPoint</Application>
  <PresentationFormat>On-screen Show (4:3)</PresentationFormat>
  <Paragraphs>114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新細明體</vt:lpstr>
      <vt:lpstr>Arial</vt:lpstr>
      <vt:lpstr>Calibri</vt:lpstr>
      <vt:lpstr>Times New Roman</vt:lpstr>
      <vt:lpstr>Office Theme</vt:lpstr>
      <vt:lpstr>Worksheet</vt:lpstr>
      <vt:lpstr> PROSPECTIVE ANALYSIS</vt:lpstr>
      <vt:lpstr>Prospective Analysis</vt:lpstr>
      <vt:lpstr>The Projection Process</vt:lpstr>
      <vt:lpstr>The Projection Process</vt:lpstr>
      <vt:lpstr>The Projection Process</vt:lpstr>
      <vt:lpstr>The Projection Process</vt:lpstr>
      <vt:lpstr>The Projection Process</vt:lpstr>
      <vt:lpstr>The Projection Process</vt:lpstr>
      <vt:lpstr>The Projection Process</vt:lpstr>
      <vt:lpstr>The Projection Process</vt:lpstr>
      <vt:lpstr>The Projection Process</vt:lpstr>
      <vt:lpstr>The Projection Process</vt:lpstr>
      <vt:lpstr>The Projection Process</vt:lpstr>
      <vt:lpstr>The Projection Process</vt:lpstr>
      <vt:lpstr>The Projection Process</vt:lpstr>
      <vt:lpstr>PowerPoint Presentation</vt:lpstr>
      <vt:lpstr>The Projection Process</vt:lpstr>
      <vt:lpstr>The Projection Process</vt:lpstr>
      <vt:lpstr>PowerPoint Presentation</vt:lpstr>
      <vt:lpstr>The Projection Process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</dc:creator>
  <cp:lastModifiedBy>Trần Trung Chiến</cp:lastModifiedBy>
  <cp:revision>49</cp:revision>
  <dcterms:created xsi:type="dcterms:W3CDTF">2014-02-27T14:23:11Z</dcterms:created>
  <dcterms:modified xsi:type="dcterms:W3CDTF">2024-03-28T08:53:44Z</dcterms:modified>
</cp:coreProperties>
</file>