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42" r:id="rId5"/>
    <p:sldId id="343" r:id="rId6"/>
    <p:sldId id="326" r:id="rId7"/>
    <p:sldId id="327" r:id="rId8"/>
    <p:sldId id="328" r:id="rId9"/>
    <p:sldId id="329" r:id="rId10"/>
    <p:sldId id="259" r:id="rId11"/>
    <p:sldId id="260" r:id="rId12"/>
    <p:sldId id="352" r:id="rId13"/>
    <p:sldId id="359" r:id="rId14"/>
    <p:sldId id="360" r:id="rId15"/>
    <p:sldId id="361" r:id="rId16"/>
    <p:sldId id="362" r:id="rId17"/>
    <p:sldId id="472" r:id="rId18"/>
    <p:sldId id="355" r:id="rId19"/>
    <p:sldId id="271" r:id="rId20"/>
    <p:sldId id="276" r:id="rId21"/>
    <p:sldId id="357" r:id="rId22"/>
    <p:sldId id="358" r:id="rId23"/>
    <p:sldId id="277" r:id="rId24"/>
    <p:sldId id="422" r:id="rId25"/>
    <p:sldId id="426" r:id="rId26"/>
    <p:sldId id="427" r:id="rId27"/>
    <p:sldId id="374" r:id="rId28"/>
    <p:sldId id="377" r:id="rId29"/>
    <p:sldId id="376" r:id="rId30"/>
    <p:sldId id="386" r:id="rId31"/>
    <p:sldId id="385" r:id="rId32"/>
    <p:sldId id="473" r:id="rId33"/>
    <p:sldId id="388" r:id="rId34"/>
    <p:sldId id="390" r:id="rId35"/>
    <p:sldId id="400" r:id="rId36"/>
    <p:sldId id="401" r:id="rId37"/>
    <p:sldId id="402" r:id="rId38"/>
    <p:sldId id="404" r:id="rId39"/>
    <p:sldId id="393" r:id="rId40"/>
    <p:sldId id="476" r:id="rId41"/>
    <p:sldId id="474" r:id="rId42"/>
    <p:sldId id="405" r:id="rId43"/>
    <p:sldId id="479" r:id="rId44"/>
    <p:sldId id="394" r:id="rId45"/>
    <p:sldId id="395" r:id="rId46"/>
    <p:sldId id="396" r:id="rId47"/>
    <p:sldId id="397" r:id="rId48"/>
    <p:sldId id="398" r:id="rId49"/>
    <p:sldId id="434" r:id="rId50"/>
    <p:sldId id="378" r:id="rId51"/>
    <p:sldId id="379" r:id="rId52"/>
    <p:sldId id="380" r:id="rId53"/>
    <p:sldId id="381" r:id="rId54"/>
    <p:sldId id="382" r:id="rId55"/>
    <p:sldId id="478" r:id="rId56"/>
    <p:sldId id="412" r:id="rId57"/>
    <p:sldId id="413" r:id="rId58"/>
    <p:sldId id="47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97" autoAdjust="0"/>
  </p:normalViewPr>
  <p:slideViewPr>
    <p:cSldViewPr>
      <p:cViewPr varScale="1">
        <p:scale>
          <a:sx n="40" d="100"/>
          <a:sy n="40" d="100"/>
        </p:scale>
        <p:origin x="1570" y="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3.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A39CD-5159-4A94-B6D0-43EA305C17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DADB24-1696-47E2-A7DF-53CAA550493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343503A-7DDB-4AA1-AC54-20AFAB7085D3}" type="slidenum">
              <a:rPr lang="de-DE" altLang="en-US"/>
            </a:fld>
            <a:endParaRPr lang="de-DE" altLang="en-US"/>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ln>
        </p:spPr>
      </p:sp>
      <p:sp>
        <p:nvSpPr>
          <p:cNvPr id="43011" name="Notes Placeholder 2"/>
          <p:cNvSpPr>
            <a:spLocks noGrp="1"/>
          </p:cNvSpPr>
          <p:nvPr>
            <p:ph type="body" idx="1"/>
          </p:nvPr>
        </p:nvSpPr>
        <p:spPr bwMode="auto">
          <a:noFill/>
        </p:spPr>
        <p:txBody>
          <a:bodyPr wrap="square" numCol="1" anchor="t" anchorCtr="0" compatLnSpc="1"/>
          <a:lstStyle/>
          <a:p>
            <a:endParaRPr lang="en-US" dirty="0"/>
          </a:p>
        </p:txBody>
      </p:sp>
      <p:sp>
        <p:nvSpPr>
          <p:cNvPr id="43012" name="Slide Number Placeholder 3"/>
          <p:cNvSpPr>
            <a:spLocks noGrp="1"/>
          </p:cNvSpPr>
          <p:nvPr>
            <p:ph type="sldNum" sz="quarter" idx="5"/>
          </p:nvPr>
        </p:nvSpPr>
        <p:spPr bwMode="auto">
          <a:noFill/>
          <a:ln>
            <a:miter lim="800000"/>
          </a:ln>
        </p:spPr>
        <p:txBody>
          <a:bodyPr/>
          <a:lstStyle/>
          <a:p>
            <a:fld id="{1E426B3E-B3EE-48E1-BCC0-66C1698A2323}"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ln>
        </p:spPr>
      </p:sp>
      <p:sp>
        <p:nvSpPr>
          <p:cNvPr id="53251" name="Notes Placeholder 2"/>
          <p:cNvSpPr>
            <a:spLocks noGrp="1"/>
          </p:cNvSpPr>
          <p:nvPr>
            <p:ph type="body" idx="1"/>
          </p:nvPr>
        </p:nvSpPr>
        <p:spPr bwMode="auto">
          <a:noFill/>
        </p:spPr>
        <p:txBody>
          <a:bodyPr wrap="square" numCol="1" anchor="t" anchorCtr="0" compatLnSpc="1"/>
          <a:lstStyle/>
          <a:p>
            <a:endParaRPr lang="en-US" dirty="0"/>
          </a:p>
        </p:txBody>
      </p:sp>
      <p:sp>
        <p:nvSpPr>
          <p:cNvPr id="53252" name="Slide Number Placeholder 3"/>
          <p:cNvSpPr>
            <a:spLocks noGrp="1"/>
          </p:cNvSpPr>
          <p:nvPr>
            <p:ph type="sldNum" sz="quarter" idx="5"/>
          </p:nvPr>
        </p:nvSpPr>
        <p:spPr bwMode="auto">
          <a:noFill/>
          <a:ln>
            <a:miter lim="800000"/>
          </a:ln>
        </p:spPr>
        <p:txBody>
          <a:bodyPr/>
          <a:lstStyle/>
          <a:p>
            <a:fld id="{5E13FE4A-6C5F-4830-968F-8B582388029D}"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ln>
        </p:spPr>
      </p:sp>
      <p:sp>
        <p:nvSpPr>
          <p:cNvPr id="55299" name="Notes Placeholder 2"/>
          <p:cNvSpPr>
            <a:spLocks noGrp="1"/>
          </p:cNvSpPr>
          <p:nvPr>
            <p:ph type="body" idx="1"/>
          </p:nvPr>
        </p:nvSpPr>
        <p:spPr bwMode="auto">
          <a:noFill/>
        </p:spPr>
        <p:txBody>
          <a:bodyPr wrap="square" numCol="1" anchor="t" anchorCtr="0" compatLnSpc="1"/>
          <a:lstStyle/>
          <a:p>
            <a:endParaRPr lang="en-US" dirty="0"/>
          </a:p>
        </p:txBody>
      </p:sp>
      <p:sp>
        <p:nvSpPr>
          <p:cNvPr id="55300" name="Slide Number Placeholder 3"/>
          <p:cNvSpPr>
            <a:spLocks noGrp="1"/>
          </p:cNvSpPr>
          <p:nvPr>
            <p:ph type="sldNum" sz="quarter" idx="5"/>
          </p:nvPr>
        </p:nvSpPr>
        <p:spPr bwMode="auto">
          <a:noFill/>
          <a:ln>
            <a:miter lim="800000"/>
          </a:ln>
        </p:spPr>
        <p:txBody>
          <a:bodyPr/>
          <a:lstStyle/>
          <a:p>
            <a:fld id="{8D27D56C-62D7-4080-9D4F-1D27D617D20D}"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ln>
        </p:spPr>
      </p:sp>
      <p:sp>
        <p:nvSpPr>
          <p:cNvPr id="1013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sz="1000" dirty="0"/>
          </a:p>
        </p:txBody>
      </p:sp>
      <p:sp>
        <p:nvSpPr>
          <p:cNvPr id="57348" name="Slide Number Placeholder 3"/>
          <p:cNvSpPr>
            <a:spLocks noGrp="1"/>
          </p:cNvSpPr>
          <p:nvPr>
            <p:ph type="sldNum" sz="quarter" idx="5"/>
          </p:nvPr>
        </p:nvSpPr>
        <p:spPr bwMode="auto">
          <a:noFill/>
          <a:ln>
            <a:miter lim="800000"/>
          </a:ln>
        </p:spPr>
        <p:txBody>
          <a:bodyPr/>
          <a:lstStyle/>
          <a:p>
            <a:fld id="{FDCE8F74-BE05-4474-8DB1-2CA48381C061}"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ln>
        </p:spPr>
      </p:sp>
      <p:sp>
        <p:nvSpPr>
          <p:cNvPr id="65539" name="Notes Placeholder 2"/>
          <p:cNvSpPr>
            <a:spLocks noGrp="1"/>
          </p:cNvSpPr>
          <p:nvPr>
            <p:ph type="body" idx="1"/>
          </p:nvPr>
        </p:nvSpPr>
        <p:spPr bwMode="auto">
          <a:noFill/>
        </p:spPr>
        <p:txBody>
          <a:bodyPr wrap="square" numCol="1" anchor="t" anchorCtr="0" compatLnSpc="1"/>
          <a:lstStyle/>
          <a:p>
            <a:endParaRPr lang="en-US" dirty="0"/>
          </a:p>
        </p:txBody>
      </p:sp>
      <p:sp>
        <p:nvSpPr>
          <p:cNvPr id="65540" name="Slide Number Placeholder 3"/>
          <p:cNvSpPr>
            <a:spLocks noGrp="1"/>
          </p:cNvSpPr>
          <p:nvPr>
            <p:ph type="sldNum" sz="quarter" idx="5"/>
          </p:nvPr>
        </p:nvSpPr>
        <p:spPr bwMode="auto">
          <a:noFill/>
          <a:ln>
            <a:miter lim="800000"/>
          </a:ln>
        </p:spPr>
        <p:txBody>
          <a:bodyPr/>
          <a:lstStyle/>
          <a:p>
            <a:fld id="{98B274D5-C5FD-4F8A-901F-6C86872338BA}"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ln>
        </p:spPr>
      </p:sp>
      <p:sp>
        <p:nvSpPr>
          <p:cNvPr id="67587" name="Notes Placeholder 2"/>
          <p:cNvSpPr>
            <a:spLocks noGrp="1"/>
          </p:cNvSpPr>
          <p:nvPr>
            <p:ph type="body" idx="1"/>
          </p:nvPr>
        </p:nvSpPr>
        <p:spPr bwMode="auto">
          <a:noFill/>
        </p:spPr>
        <p:txBody>
          <a:bodyPr wrap="square" numCol="1" anchor="t" anchorCtr="0" compatLnSpc="1"/>
          <a:lstStyle/>
          <a:p>
            <a:endParaRPr lang="en-US" dirty="0"/>
          </a:p>
        </p:txBody>
      </p:sp>
      <p:sp>
        <p:nvSpPr>
          <p:cNvPr id="67588" name="Slide Number Placeholder 3"/>
          <p:cNvSpPr>
            <a:spLocks noGrp="1"/>
          </p:cNvSpPr>
          <p:nvPr>
            <p:ph type="sldNum" sz="quarter" idx="5"/>
          </p:nvPr>
        </p:nvSpPr>
        <p:spPr bwMode="auto">
          <a:noFill/>
          <a:ln>
            <a:miter lim="800000"/>
          </a:ln>
        </p:spPr>
        <p:txBody>
          <a:bodyPr/>
          <a:lstStyle/>
          <a:p>
            <a:fld id="{050D64DF-4327-4111-8592-EE30D645AEBE}"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ln>
        </p:spPr>
      </p:sp>
      <p:sp>
        <p:nvSpPr>
          <p:cNvPr id="112643" name="Notes Placeholder 2"/>
          <p:cNvSpPr>
            <a:spLocks noGrp="1"/>
          </p:cNvSpPr>
          <p:nvPr>
            <p:ph type="body" idx="1"/>
          </p:nvPr>
        </p:nvSpPr>
        <p:spPr bwMode="auto">
          <a:noFill/>
        </p:spPr>
        <p:txBody>
          <a:bodyPr wrap="square" numCol="1" anchor="t" anchorCtr="0" compatLnSpc="1"/>
          <a:lstStyle/>
          <a:p>
            <a:endParaRPr lang="en-US"/>
          </a:p>
        </p:txBody>
      </p:sp>
      <p:sp>
        <p:nvSpPr>
          <p:cNvPr id="112644" name="Slide Number Placeholder 3"/>
          <p:cNvSpPr>
            <a:spLocks noGrp="1"/>
          </p:cNvSpPr>
          <p:nvPr>
            <p:ph type="sldNum" sz="quarter" idx="5"/>
          </p:nvPr>
        </p:nvSpPr>
        <p:spPr bwMode="auto">
          <a:noFill/>
          <a:ln>
            <a:miter lim="800000"/>
          </a:ln>
        </p:spPr>
        <p:txBody>
          <a:bodyPr/>
          <a:lstStyle/>
          <a:p>
            <a:fld id="{01C6FE8B-C1D6-4D97-B0BB-B34769508A7B}"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ln>
        </p:spPr>
      </p:sp>
      <p:sp>
        <p:nvSpPr>
          <p:cNvPr id="114691" name="Notes Placeholder 2"/>
          <p:cNvSpPr>
            <a:spLocks noGrp="1"/>
          </p:cNvSpPr>
          <p:nvPr>
            <p:ph type="body" idx="1"/>
          </p:nvPr>
        </p:nvSpPr>
        <p:spPr bwMode="auto">
          <a:noFill/>
        </p:spPr>
        <p:txBody>
          <a:bodyPr wrap="square" numCol="1" anchor="t" anchorCtr="0" compatLnSpc="1"/>
          <a:lstStyle/>
          <a:p>
            <a:endParaRPr lang="en-US" dirty="0"/>
          </a:p>
        </p:txBody>
      </p:sp>
      <p:sp>
        <p:nvSpPr>
          <p:cNvPr id="114692" name="Slide Number Placeholder 3"/>
          <p:cNvSpPr>
            <a:spLocks noGrp="1"/>
          </p:cNvSpPr>
          <p:nvPr>
            <p:ph type="sldNum" sz="quarter" idx="5"/>
          </p:nvPr>
        </p:nvSpPr>
        <p:spPr bwMode="auto">
          <a:noFill/>
          <a:ln>
            <a:miter lim="800000"/>
          </a:ln>
        </p:spPr>
        <p:txBody>
          <a:bodyPr/>
          <a:lstStyle/>
          <a:p>
            <a:fld id="{2C04B2D0-4850-4FA3-8A99-A2BE82E0B394}"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E061403-E0C8-42B5-BA11-A889297FB124}" type="slidenum">
              <a:rPr lang="de-DE" altLang="en-US"/>
            </a:fld>
            <a:endParaRPr lang="de-DE" alt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ln>
        </p:spPr>
      </p:sp>
      <p:sp>
        <p:nvSpPr>
          <p:cNvPr id="120835" name="Notes Placeholder 2"/>
          <p:cNvSpPr>
            <a:spLocks noGrp="1"/>
          </p:cNvSpPr>
          <p:nvPr>
            <p:ph type="body" idx="1"/>
          </p:nvPr>
        </p:nvSpPr>
        <p:spPr bwMode="auto">
          <a:noFill/>
        </p:spPr>
        <p:txBody>
          <a:bodyPr wrap="square" numCol="1" anchor="t" anchorCtr="0" compatLnSpc="1"/>
          <a:lstStyle/>
          <a:p>
            <a:endParaRPr lang="en-US" dirty="0"/>
          </a:p>
        </p:txBody>
      </p:sp>
      <p:sp>
        <p:nvSpPr>
          <p:cNvPr id="120836" name="Slide Number Placeholder 3"/>
          <p:cNvSpPr>
            <a:spLocks noGrp="1"/>
          </p:cNvSpPr>
          <p:nvPr>
            <p:ph type="sldNum" sz="quarter" idx="5"/>
          </p:nvPr>
        </p:nvSpPr>
        <p:spPr bwMode="auto">
          <a:noFill/>
          <a:ln>
            <a:miter lim="800000"/>
          </a:ln>
        </p:spPr>
        <p:txBody>
          <a:bodyPr/>
          <a:lstStyle/>
          <a:p>
            <a:fld id="{BCF5586D-C0F8-4258-8C5B-1F2C9D35F21F}"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ln>
        </p:spPr>
      </p:sp>
      <p:sp>
        <p:nvSpPr>
          <p:cNvPr id="126979" name="Notes Placeholder 2"/>
          <p:cNvSpPr>
            <a:spLocks noGrp="1"/>
          </p:cNvSpPr>
          <p:nvPr>
            <p:ph type="body" idx="1"/>
          </p:nvPr>
        </p:nvSpPr>
        <p:spPr bwMode="auto">
          <a:noFill/>
        </p:spPr>
        <p:txBody>
          <a:bodyPr wrap="square" numCol="1" anchor="t" anchorCtr="0" compatLnSpc="1"/>
          <a:lstStyle/>
          <a:p>
            <a:endParaRPr lang="en-US" dirty="0"/>
          </a:p>
        </p:txBody>
      </p:sp>
      <p:sp>
        <p:nvSpPr>
          <p:cNvPr id="126980" name="Slide Number Placeholder 3"/>
          <p:cNvSpPr>
            <a:spLocks noGrp="1"/>
          </p:cNvSpPr>
          <p:nvPr>
            <p:ph type="sldNum" sz="quarter" idx="5"/>
          </p:nvPr>
        </p:nvSpPr>
        <p:spPr bwMode="auto">
          <a:noFill/>
          <a:ln>
            <a:miter lim="800000"/>
          </a:ln>
        </p:spPr>
        <p:txBody>
          <a:bodyPr/>
          <a:lstStyle/>
          <a:p>
            <a:fld id="{E66D3D18-628C-4AE0-8D45-8766CEEEE8D0}"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DADB24-1696-47E2-A7DF-53CAA550493F}"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ln>
        </p:spPr>
      </p:sp>
      <p:sp>
        <p:nvSpPr>
          <p:cNvPr id="126979" name="Notes Placeholder 2"/>
          <p:cNvSpPr>
            <a:spLocks noGrp="1"/>
          </p:cNvSpPr>
          <p:nvPr>
            <p:ph type="body" idx="1"/>
          </p:nvPr>
        </p:nvSpPr>
        <p:spPr bwMode="auto">
          <a:noFill/>
        </p:spPr>
        <p:txBody>
          <a:bodyPr wrap="square" numCol="1" anchor="t" anchorCtr="0" compatLnSpc="1"/>
          <a:lstStyle/>
          <a:p>
            <a:endParaRPr lang="en-US" dirty="0"/>
          </a:p>
        </p:txBody>
      </p:sp>
      <p:sp>
        <p:nvSpPr>
          <p:cNvPr id="126980" name="Slide Number Placeholder 3"/>
          <p:cNvSpPr>
            <a:spLocks noGrp="1"/>
          </p:cNvSpPr>
          <p:nvPr>
            <p:ph type="sldNum" sz="quarter" idx="5"/>
          </p:nvPr>
        </p:nvSpPr>
        <p:spPr bwMode="auto">
          <a:noFill/>
          <a:ln>
            <a:miter lim="800000"/>
          </a:ln>
        </p:spPr>
        <p:txBody>
          <a:bodyPr/>
          <a:lstStyle/>
          <a:p>
            <a:fld id="{E66D3D18-628C-4AE0-8D45-8766CEEEE8D0}"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5AF18AC6-9805-4FE1-A002-6BF17920A69F}" type="slidenum">
              <a:rPr lang="de-DE" altLang="en-US"/>
            </a:fld>
            <a:endParaRPr lang="de-DE" altLang="en-US"/>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5F083555-0887-452A-ABAE-8CAC3F08FE50}" type="slidenum">
              <a:rPr lang="de-DE" altLang="en-US"/>
            </a:fld>
            <a:endParaRPr lang="de-DE" altLang="en-US"/>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ln>
        </p:spPr>
      </p:sp>
      <p:sp>
        <p:nvSpPr>
          <p:cNvPr id="126979" name="Notes Placeholder 2"/>
          <p:cNvSpPr>
            <a:spLocks noGrp="1"/>
          </p:cNvSpPr>
          <p:nvPr>
            <p:ph type="body" idx="1"/>
          </p:nvPr>
        </p:nvSpPr>
        <p:spPr bwMode="auto">
          <a:noFill/>
        </p:spPr>
        <p:txBody>
          <a:bodyPr wrap="square" numCol="1" anchor="t" anchorCtr="0" compatLnSpc="1"/>
          <a:lstStyle/>
          <a:p>
            <a:endParaRPr lang="en-US" dirty="0"/>
          </a:p>
        </p:txBody>
      </p:sp>
      <p:sp>
        <p:nvSpPr>
          <p:cNvPr id="126980" name="Slide Number Placeholder 3"/>
          <p:cNvSpPr>
            <a:spLocks noGrp="1"/>
          </p:cNvSpPr>
          <p:nvPr>
            <p:ph type="sldNum" sz="quarter" idx="5"/>
          </p:nvPr>
        </p:nvSpPr>
        <p:spPr bwMode="auto">
          <a:noFill/>
          <a:ln>
            <a:miter lim="800000"/>
          </a:ln>
        </p:spPr>
        <p:txBody>
          <a:bodyPr/>
          <a:lstStyle/>
          <a:p>
            <a:fld id="{E66D3D18-628C-4AE0-8D45-8766CEEEE8D0}"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p:spPr>
      </p:sp>
      <p:sp>
        <p:nvSpPr>
          <p:cNvPr id="135171" name="Notes Placeholder 2"/>
          <p:cNvSpPr>
            <a:spLocks noGrp="1"/>
          </p:cNvSpPr>
          <p:nvPr>
            <p:ph type="body" idx="1"/>
          </p:nvPr>
        </p:nvSpPr>
        <p:spPr bwMode="auto">
          <a:noFill/>
        </p:spPr>
        <p:txBody>
          <a:bodyPr wrap="square" numCol="1" anchor="t" anchorCtr="0" compatLnSpc="1"/>
          <a:lstStyle/>
          <a:p>
            <a:endParaRPr lang="en-US" dirty="0"/>
          </a:p>
        </p:txBody>
      </p:sp>
      <p:sp>
        <p:nvSpPr>
          <p:cNvPr id="135172" name="Slide Number Placeholder 3"/>
          <p:cNvSpPr>
            <a:spLocks noGrp="1"/>
          </p:cNvSpPr>
          <p:nvPr>
            <p:ph type="sldNum" sz="quarter" idx="5"/>
          </p:nvPr>
        </p:nvSpPr>
        <p:spPr bwMode="auto">
          <a:noFill/>
          <a:ln>
            <a:miter lim="800000"/>
          </a:ln>
        </p:spPr>
        <p:txBody>
          <a:bodyPr/>
          <a:lstStyle/>
          <a:p>
            <a:fld id="{B0696539-B05F-4C3C-8B60-E7CA3D65B9DB}"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ln>
        </p:spPr>
      </p:sp>
      <p:sp>
        <p:nvSpPr>
          <p:cNvPr id="137219" name="Notes Placeholder 2"/>
          <p:cNvSpPr>
            <a:spLocks noGrp="1"/>
          </p:cNvSpPr>
          <p:nvPr>
            <p:ph type="body" idx="1"/>
          </p:nvPr>
        </p:nvSpPr>
        <p:spPr bwMode="auto">
          <a:noFill/>
        </p:spPr>
        <p:txBody>
          <a:bodyPr wrap="square" numCol="1" anchor="t" anchorCtr="0" compatLnSpc="1"/>
          <a:lstStyle/>
          <a:p>
            <a:endParaRPr lang="en-US"/>
          </a:p>
        </p:txBody>
      </p:sp>
      <p:sp>
        <p:nvSpPr>
          <p:cNvPr id="137220" name="Slide Number Placeholder 3"/>
          <p:cNvSpPr>
            <a:spLocks noGrp="1"/>
          </p:cNvSpPr>
          <p:nvPr>
            <p:ph type="sldNum" sz="quarter" idx="5"/>
          </p:nvPr>
        </p:nvSpPr>
        <p:spPr bwMode="auto">
          <a:noFill/>
          <a:ln>
            <a:miter lim="800000"/>
          </a:ln>
        </p:spPr>
        <p:txBody>
          <a:bodyPr/>
          <a:lstStyle/>
          <a:p>
            <a:fld id="{C5474E06-5FE4-4205-9AD7-C0ED7FBD3647}"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35930D0-B052-46C9-8803-7A84E754CFE3}" type="slidenum">
              <a:rPr lang="de-DE" altLang="en-US"/>
            </a:fld>
            <a:endParaRPr lang="de-DE" altLang="en-US"/>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endParaRPr lang="en-US" dirty="0"/>
          </a:p>
        </p:txBody>
      </p:sp>
      <p:sp>
        <p:nvSpPr>
          <p:cNvPr id="139268" name="Slide Number Placeholder 3"/>
          <p:cNvSpPr>
            <a:spLocks noGrp="1"/>
          </p:cNvSpPr>
          <p:nvPr>
            <p:ph type="sldNum" sz="quarter" idx="5"/>
          </p:nvPr>
        </p:nvSpPr>
        <p:spPr bwMode="auto">
          <a:noFill/>
          <a:ln>
            <a:miter lim="800000"/>
          </a:ln>
        </p:spPr>
        <p:txBody>
          <a:bodyPr/>
          <a:lstStyle/>
          <a:p>
            <a:fld id="{608B9CD7-2D25-47B0-9A44-00D99467F576}"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ln>
        </p:spPr>
      </p:sp>
      <p:sp>
        <p:nvSpPr>
          <p:cNvPr id="141315" name="Notes Placeholder 2"/>
          <p:cNvSpPr>
            <a:spLocks noGrp="1"/>
          </p:cNvSpPr>
          <p:nvPr>
            <p:ph type="body" idx="1"/>
          </p:nvPr>
        </p:nvSpPr>
        <p:spPr bwMode="auto">
          <a:noFill/>
        </p:spPr>
        <p:txBody>
          <a:bodyPr wrap="square" numCol="1" anchor="t" anchorCtr="0" compatLnSpc="1"/>
          <a:lstStyle/>
          <a:p>
            <a:endParaRPr lang="en-US"/>
          </a:p>
        </p:txBody>
      </p:sp>
      <p:sp>
        <p:nvSpPr>
          <p:cNvPr id="141316" name="Slide Number Placeholder 3"/>
          <p:cNvSpPr>
            <a:spLocks noGrp="1"/>
          </p:cNvSpPr>
          <p:nvPr>
            <p:ph type="sldNum" sz="quarter" idx="5"/>
          </p:nvPr>
        </p:nvSpPr>
        <p:spPr bwMode="auto">
          <a:noFill/>
          <a:ln>
            <a:miter lim="800000"/>
          </a:ln>
        </p:spPr>
        <p:txBody>
          <a:bodyPr/>
          <a:lstStyle/>
          <a:p>
            <a:fld id="{D424A741-D0DD-4B57-B571-0E52E80C2B7B}"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ln>
        </p:spPr>
      </p:sp>
      <p:sp>
        <p:nvSpPr>
          <p:cNvPr id="143363" name="Notes Placeholder 2"/>
          <p:cNvSpPr>
            <a:spLocks noGrp="1"/>
          </p:cNvSpPr>
          <p:nvPr>
            <p:ph type="body" idx="1"/>
          </p:nvPr>
        </p:nvSpPr>
        <p:spPr bwMode="auto">
          <a:noFill/>
        </p:spPr>
        <p:txBody>
          <a:bodyPr wrap="square" numCol="1" anchor="t" anchorCtr="0" compatLnSpc="1"/>
          <a:lstStyle/>
          <a:p>
            <a:endParaRPr lang="en-US"/>
          </a:p>
        </p:txBody>
      </p:sp>
      <p:sp>
        <p:nvSpPr>
          <p:cNvPr id="143364" name="Slide Number Placeholder 3"/>
          <p:cNvSpPr>
            <a:spLocks noGrp="1"/>
          </p:cNvSpPr>
          <p:nvPr>
            <p:ph type="sldNum" sz="quarter" idx="5"/>
          </p:nvPr>
        </p:nvSpPr>
        <p:spPr bwMode="auto">
          <a:noFill/>
          <a:ln>
            <a:miter lim="800000"/>
          </a:ln>
        </p:spPr>
        <p:txBody>
          <a:bodyPr/>
          <a:lstStyle/>
          <a:p>
            <a:fld id="{84A7A624-2472-4313-8E29-633FC969F02E}"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6C6D2D04-57B2-4AC9-BB11-A27A17B78C2B}" type="slidenum">
              <a:rPr lang="de-DE" altLang="en-US"/>
            </a:fld>
            <a:endParaRPr lang="de-DE" altLang="en-US"/>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4E041998-51C1-469F-BBEC-89688CCA7594}" type="slidenum">
              <a:rPr lang="de-DE" altLang="en-US"/>
            </a:fld>
            <a:endParaRPr lang="de-DE" alt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7C008946-B70D-4F59-A6DB-E5E0532F59BD}" type="slidenum">
              <a:rPr lang="de-DE" altLang="en-US"/>
            </a:fld>
            <a:endParaRPr lang="de-DE" altLang="en-U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9BAD458-E02F-405C-B488-66159D7773C0}" type="slidenum">
              <a:rPr lang="de-DE" altLang="en-US"/>
            </a:fld>
            <a:endParaRPr lang="de-DE" altLang="en-US"/>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A88BC292-A0D4-4A3C-8996-2D150D92AF56}" type="slidenum">
              <a:rPr lang="de-DE" altLang="en-US"/>
            </a:fld>
            <a:endParaRPr lang="de-DE" altLang="en-US"/>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ln>
        </p:spPr>
      </p:sp>
      <p:sp>
        <p:nvSpPr>
          <p:cNvPr id="157699" name="Notes Placeholder 2"/>
          <p:cNvSpPr>
            <a:spLocks noGrp="1"/>
          </p:cNvSpPr>
          <p:nvPr>
            <p:ph type="body" idx="1"/>
          </p:nvPr>
        </p:nvSpPr>
        <p:spPr bwMode="auto">
          <a:noFill/>
        </p:spPr>
        <p:txBody>
          <a:bodyPr wrap="square" numCol="1" anchor="t" anchorCtr="0" compatLnSpc="1"/>
          <a:lstStyle/>
          <a:p>
            <a:endParaRPr lang="en-US" dirty="0"/>
          </a:p>
        </p:txBody>
      </p:sp>
      <p:sp>
        <p:nvSpPr>
          <p:cNvPr id="157700" name="Slide Number Placeholder 3"/>
          <p:cNvSpPr>
            <a:spLocks noGrp="1"/>
          </p:cNvSpPr>
          <p:nvPr>
            <p:ph type="sldNum" sz="quarter" idx="5"/>
          </p:nvPr>
        </p:nvSpPr>
        <p:spPr bwMode="auto">
          <a:noFill/>
          <a:ln>
            <a:miter lim="800000"/>
          </a:ln>
        </p:spPr>
        <p:txBody>
          <a:bodyPr/>
          <a:lstStyle/>
          <a:p>
            <a:fld id="{011C5D9A-09B3-4A3D-BA7D-8A19FC9D842E}"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ln>
        </p:spPr>
      </p:sp>
      <p:sp>
        <p:nvSpPr>
          <p:cNvPr id="159747" name="Notes Placeholder 2"/>
          <p:cNvSpPr>
            <a:spLocks noGrp="1"/>
          </p:cNvSpPr>
          <p:nvPr>
            <p:ph type="body" idx="1"/>
          </p:nvPr>
        </p:nvSpPr>
        <p:spPr bwMode="auto">
          <a:noFill/>
        </p:spPr>
        <p:txBody>
          <a:bodyPr wrap="square" numCol="1" anchor="t" anchorCtr="0" compatLnSpc="1"/>
          <a:lstStyle/>
          <a:p>
            <a:endParaRPr lang="en-US"/>
          </a:p>
        </p:txBody>
      </p:sp>
      <p:sp>
        <p:nvSpPr>
          <p:cNvPr id="159748" name="Slide Number Placeholder 3"/>
          <p:cNvSpPr>
            <a:spLocks noGrp="1"/>
          </p:cNvSpPr>
          <p:nvPr>
            <p:ph type="sldNum" sz="quarter" idx="5"/>
          </p:nvPr>
        </p:nvSpPr>
        <p:spPr bwMode="auto">
          <a:noFill/>
          <a:ln>
            <a:miter lim="800000"/>
          </a:ln>
        </p:spPr>
        <p:txBody>
          <a:bodyPr/>
          <a:lstStyle/>
          <a:p>
            <a:fld id="{9B4B9A81-E6B5-4F58-BF38-6E981A924C5A}"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EFEE58A-BE86-4781-B893-E0C7C4E1E048}" type="slidenum">
              <a:rPr lang="de-DE" altLang="en-US"/>
            </a:fld>
            <a:endParaRPr lang="de-DE" altLang="en-US"/>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5B23F19-B4D4-43C7-9284-E2EB253D5F22}" type="slidenum">
              <a:rPr lang="de-DE" altLang="en-US"/>
            </a:fld>
            <a:endParaRPr lang="de-DE" altLang="en-US"/>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9C43E07-B8B0-43ED-9371-97F36286EC2F}" type="slidenum">
              <a:rPr lang="de-DE" altLang="en-US"/>
            </a:fld>
            <a:endParaRPr lang="de-DE" altLang="en-US"/>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ln>
        </p:spPr>
      </p:sp>
      <p:sp>
        <p:nvSpPr>
          <p:cNvPr id="18435" name="Notes Placeholder 2"/>
          <p:cNvSpPr>
            <a:spLocks noGrp="1"/>
          </p:cNvSpPr>
          <p:nvPr>
            <p:ph type="body" idx="1"/>
          </p:nvPr>
        </p:nvSpPr>
        <p:spPr bwMode="auto">
          <a:noFill/>
        </p:spPr>
        <p:txBody>
          <a:bodyPr wrap="square" numCol="1" anchor="t" anchorCtr="0" compatLnSpc="1"/>
          <a:lstStyle/>
          <a:p>
            <a:endParaRPr lang="en-US"/>
          </a:p>
        </p:txBody>
      </p:sp>
      <p:sp>
        <p:nvSpPr>
          <p:cNvPr id="18436" name="Slide Number Placeholder 3"/>
          <p:cNvSpPr>
            <a:spLocks noGrp="1"/>
          </p:cNvSpPr>
          <p:nvPr>
            <p:ph type="sldNum" sz="quarter" idx="5"/>
          </p:nvPr>
        </p:nvSpPr>
        <p:spPr bwMode="auto">
          <a:noFill/>
          <a:ln>
            <a:miter lim="800000"/>
          </a:ln>
        </p:spPr>
        <p:txBody>
          <a:bodyPr/>
          <a:lstStyle/>
          <a:p>
            <a:fld id="{7252FCC6-DE1D-4842-BBD4-C23C95C797B3}"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ln>
        </p:spPr>
      </p:sp>
      <p:sp>
        <p:nvSpPr>
          <p:cNvPr id="20483" name="Notes Placeholder 2"/>
          <p:cNvSpPr>
            <a:spLocks noGrp="1"/>
          </p:cNvSpPr>
          <p:nvPr>
            <p:ph type="body" idx="1"/>
          </p:nvPr>
        </p:nvSpPr>
        <p:spPr bwMode="auto">
          <a:noFill/>
        </p:spPr>
        <p:txBody>
          <a:bodyPr wrap="square" numCol="1" anchor="t" anchorCtr="0" compatLnSpc="1"/>
          <a:lstStyle/>
          <a:p>
            <a:endParaRPr lang="en-US" dirty="0"/>
          </a:p>
        </p:txBody>
      </p:sp>
      <p:sp>
        <p:nvSpPr>
          <p:cNvPr id="20484" name="Slide Number Placeholder 3"/>
          <p:cNvSpPr>
            <a:spLocks noGrp="1"/>
          </p:cNvSpPr>
          <p:nvPr>
            <p:ph type="sldNum" sz="quarter" idx="5"/>
          </p:nvPr>
        </p:nvSpPr>
        <p:spPr bwMode="auto">
          <a:noFill/>
          <a:ln>
            <a:miter lim="800000"/>
          </a:ln>
        </p:spPr>
        <p:txBody>
          <a:bodyPr/>
          <a:lstStyle/>
          <a:p>
            <a:fld id="{8BA0B523-011C-4E86-8DCD-393F5DC5F680}" type="slidenum">
              <a:rPr lang="en-US"/>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46D879B-5D0F-4285-889B-B30A8B873A5E}"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0CAF54-DB1B-4F94-9FE7-026F7E8F80B2}"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D0C34E-F00A-4ADB-87DD-62758CCDEEEF}"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F3654-9B31-4A17-AAE1-DC99166F3A4F}"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32E36A9-02E9-4F5C-AA44-9C4A93BA96E1}" type="datetime1">
              <a:rPr lang="en-US" smtClean="0"/>
            </a:fld>
            <a:endParaRPr lang="en-US"/>
          </a:p>
        </p:txBody>
      </p:sp>
      <p:sp>
        <p:nvSpPr>
          <p:cNvPr id="5" name="Footer Placeholder 4"/>
          <p:cNvSpPr>
            <a:spLocks noGrp="1"/>
          </p:cNvSpPr>
          <p:nvPr>
            <p:ph type="ftr" sz="quarter" idx="11"/>
          </p:nvPr>
        </p:nvSpPr>
        <p:spPr/>
        <p:txBody>
          <a:bodyPr/>
          <a:lstStyle/>
          <a:p>
            <a:r>
              <a:rPr lang="en-US"/>
              <a:t>Nguyen Thu Hang, BMNV, FTU CS2</a:t>
            </a:r>
            <a:endParaRPr lang="en-US"/>
          </a:p>
        </p:txBody>
      </p:sp>
      <p:sp>
        <p:nvSpPr>
          <p:cNvPr id="6" name="Slide Number Placeholder 5"/>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F0AB31D-4582-41B7-A136-6A0B84389A43}"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E22877C-C2BA-4EC6-8771-F4888762EEB6}" type="datetime1">
              <a:rPr lang="en-US" smtClean="0"/>
            </a:fld>
            <a:endParaRPr lang="en-US"/>
          </a:p>
        </p:txBody>
      </p:sp>
      <p:sp>
        <p:nvSpPr>
          <p:cNvPr id="8" name="Footer Placeholder 7"/>
          <p:cNvSpPr>
            <a:spLocks noGrp="1"/>
          </p:cNvSpPr>
          <p:nvPr>
            <p:ph type="ftr" sz="quarter" idx="11"/>
          </p:nvPr>
        </p:nvSpPr>
        <p:spPr/>
        <p:txBody>
          <a:bodyPr/>
          <a:lstStyle/>
          <a:p>
            <a:r>
              <a:rPr lang="en-US"/>
              <a:t>Nguyen Thu Hang, BMNV, FTU CS2</a:t>
            </a:r>
            <a:endParaRPr lang="en-US"/>
          </a:p>
        </p:txBody>
      </p:sp>
      <p:sp>
        <p:nvSpPr>
          <p:cNvPr id="9" name="Slide Number Placeholder 8"/>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0C20A35-83BB-4D58-97CE-9D78EB0BEBBF}" type="datetime1">
              <a:rPr lang="en-US" smtClean="0"/>
            </a:fld>
            <a:endParaRPr lang="en-US"/>
          </a:p>
        </p:txBody>
      </p:sp>
      <p:sp>
        <p:nvSpPr>
          <p:cNvPr id="4" name="Footer Placeholder 3"/>
          <p:cNvSpPr>
            <a:spLocks noGrp="1"/>
          </p:cNvSpPr>
          <p:nvPr>
            <p:ph type="ftr" sz="quarter" idx="11"/>
          </p:nvPr>
        </p:nvSpPr>
        <p:spPr/>
        <p:txBody>
          <a:bodyPr/>
          <a:lstStyle/>
          <a:p>
            <a:r>
              <a:rPr lang="en-US"/>
              <a:t>Nguyen Thu Hang, BMNV, FTU CS2</a:t>
            </a:r>
            <a:endParaRPr lang="en-US"/>
          </a:p>
        </p:txBody>
      </p:sp>
      <p:sp>
        <p:nvSpPr>
          <p:cNvPr id="5" name="Slide Number Placeholder 4"/>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56043-2064-45A8-8DAC-D2DDBEE6B9BD}" type="datetime1">
              <a:rPr lang="en-US" smtClean="0"/>
            </a:fld>
            <a:endParaRPr lang="en-US"/>
          </a:p>
        </p:txBody>
      </p:sp>
      <p:sp>
        <p:nvSpPr>
          <p:cNvPr id="3" name="Footer Placeholder 2"/>
          <p:cNvSpPr>
            <a:spLocks noGrp="1"/>
          </p:cNvSpPr>
          <p:nvPr>
            <p:ph type="ftr" sz="quarter" idx="11"/>
          </p:nvPr>
        </p:nvSpPr>
        <p:spPr/>
        <p:txBody>
          <a:bodyPr/>
          <a:lstStyle/>
          <a:p>
            <a:r>
              <a:rPr lang="en-US"/>
              <a:t>Nguyen Thu Hang, BMNV, FTU CS2</a:t>
            </a:r>
            <a:endParaRPr lang="en-US"/>
          </a:p>
        </p:txBody>
      </p:sp>
      <p:sp>
        <p:nvSpPr>
          <p:cNvPr id="4" name="Slide Number Placeholder 3"/>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602D99E-126B-4849-81DC-622DA88DCE6C}"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82B63D3-1224-4D23-BE1A-C605AC1AF3A8}" type="datetime1">
              <a:rPr lang="en-US" smtClean="0"/>
            </a:fld>
            <a:endParaRPr lang="en-US"/>
          </a:p>
        </p:txBody>
      </p:sp>
      <p:sp>
        <p:nvSpPr>
          <p:cNvPr id="6" name="Footer Placeholder 5"/>
          <p:cNvSpPr>
            <a:spLocks noGrp="1"/>
          </p:cNvSpPr>
          <p:nvPr>
            <p:ph type="ftr" sz="quarter" idx="11"/>
          </p:nvPr>
        </p:nvSpPr>
        <p:spPr/>
        <p:txBody>
          <a:bodyPr/>
          <a:lstStyle/>
          <a:p>
            <a:r>
              <a:rPr lang="en-US"/>
              <a:t>Nguyen Thu Hang, BMNV, FTU CS2</a:t>
            </a:r>
            <a:endParaRPr lang="en-US"/>
          </a:p>
        </p:txBody>
      </p:sp>
      <p:sp>
        <p:nvSpPr>
          <p:cNvPr id="7" name="Slide Number Placeholder 6"/>
          <p:cNvSpPr>
            <a:spLocks noGrp="1"/>
          </p:cNvSpPr>
          <p:nvPr>
            <p:ph type="sldNum" sz="quarter" idx="12"/>
          </p:nvPr>
        </p:nvSpPr>
        <p:spPr/>
        <p:txBody>
          <a:bodyPr/>
          <a:lstStyle/>
          <a:p>
            <a:fld id="{2E602630-4AE3-4F55-BFE0-6998614332C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C1B5E-CAB8-484F-BFF2-1AF82F714F0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Nguyen Thu Hang, BMNV, FTU CS2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02630-4AE3-4F55-BFE0-6998614332C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9.wmf"/><Relationship Id="rId7" Type="http://schemas.openxmlformats.org/officeDocument/2006/relationships/oleObject" Target="../embeddings/oleObject11.bin"/><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 Id="rId3" Type="http://schemas.openxmlformats.org/officeDocument/2006/relationships/oleObject" Target="../embeddings/oleObject9.bin"/><Relationship Id="rId2" Type="http://schemas.openxmlformats.org/officeDocument/2006/relationships/image" Target="../media/image16.wmf"/><Relationship Id="rId15" Type="http://schemas.openxmlformats.org/officeDocument/2006/relationships/notesSlide" Target="../notesSlides/notesSlide11.xml"/><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21.wmf"/><Relationship Id="rId11" Type="http://schemas.openxmlformats.org/officeDocument/2006/relationships/oleObject" Target="../embeddings/oleObject13.bin"/><Relationship Id="rId10" Type="http://schemas.openxmlformats.org/officeDocument/2006/relationships/image" Target="../media/image20.w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5.wmf"/><Relationship Id="rId7" Type="http://schemas.openxmlformats.org/officeDocument/2006/relationships/oleObject" Target="../embeddings/oleObject17.bin"/><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 Id="rId3" Type="http://schemas.openxmlformats.org/officeDocument/2006/relationships/oleObject" Target="../embeddings/oleObject15.bin"/><Relationship Id="rId2" Type="http://schemas.openxmlformats.org/officeDocument/2006/relationships/image" Target="../media/image22.wmf"/><Relationship Id="rId16" Type="http://schemas.openxmlformats.org/officeDocument/2006/relationships/vmlDrawing" Target="../drawings/vmlDrawing5.vml"/><Relationship Id="rId15" Type="http://schemas.openxmlformats.org/officeDocument/2006/relationships/slideLayout" Target="../slideLayouts/slideLayout2.xml"/><Relationship Id="rId14" Type="http://schemas.openxmlformats.org/officeDocument/2006/relationships/image" Target="../media/image27.wmf"/><Relationship Id="rId13" Type="http://schemas.openxmlformats.org/officeDocument/2006/relationships/oleObject" Target="../embeddings/oleObject21.bin"/><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image" Target="../media/image26.w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1.wmf"/><Relationship Id="rId7" Type="http://schemas.openxmlformats.org/officeDocument/2006/relationships/oleObject" Target="../embeddings/oleObject25.bin"/><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 Id="rId3" Type="http://schemas.openxmlformats.org/officeDocument/2006/relationships/oleObject" Target="../embeddings/oleObject23.bin"/><Relationship Id="rId2" Type="http://schemas.openxmlformats.org/officeDocument/2006/relationships/image" Target="../media/image28.wmf"/><Relationship Id="rId17" Type="http://schemas.openxmlformats.org/officeDocument/2006/relationships/notesSlide" Target="../notesSlides/notesSlide12.xml"/><Relationship Id="rId16" Type="http://schemas.openxmlformats.org/officeDocument/2006/relationships/vmlDrawing" Target="../drawings/vmlDrawing6.vml"/><Relationship Id="rId15" Type="http://schemas.openxmlformats.org/officeDocument/2006/relationships/slideLayout" Target="../slideLayouts/slideLayout2.xml"/><Relationship Id="rId14" Type="http://schemas.openxmlformats.org/officeDocument/2006/relationships/oleObject" Target="../embeddings/oleObject29.bin"/><Relationship Id="rId13" Type="http://schemas.openxmlformats.org/officeDocument/2006/relationships/image" Target="../media/image33.wmf"/><Relationship Id="rId12" Type="http://schemas.openxmlformats.org/officeDocument/2006/relationships/oleObject" Target="../embeddings/oleObject28.bin"/><Relationship Id="rId11" Type="http://schemas.openxmlformats.org/officeDocument/2006/relationships/image" Target="../media/image32.wmf"/><Relationship Id="rId10" Type="http://schemas.openxmlformats.org/officeDocument/2006/relationships/oleObject" Target="../embeddings/oleObject27.bin"/><Relationship Id="rId1"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7.wmf"/><Relationship Id="rId7" Type="http://schemas.openxmlformats.org/officeDocument/2006/relationships/oleObject" Target="../embeddings/oleObject33.bin"/><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image" Target="../media/image35.wmf"/><Relationship Id="rId3" Type="http://schemas.openxmlformats.org/officeDocument/2006/relationships/oleObject" Target="../embeddings/oleObject31.bin"/><Relationship Id="rId2" Type="http://schemas.openxmlformats.org/officeDocument/2006/relationships/image" Target="../media/image34.wmf"/><Relationship Id="rId15" Type="http://schemas.openxmlformats.org/officeDocument/2006/relationships/notesSlide" Target="../notesSlides/notesSlide13.xml"/><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38.wmf"/><Relationship Id="rId11" Type="http://schemas.openxmlformats.org/officeDocument/2006/relationships/oleObject" Target="../embeddings/oleObject35.bin"/><Relationship Id="rId10" Type="http://schemas.openxmlformats.org/officeDocument/2006/relationships/image" Target="../media/image33.wmf"/><Relationship Id="rId1"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0.png"/><Relationship Id="rId3" Type="http://schemas.openxmlformats.org/officeDocument/2006/relationships/tags" Target="../tags/tag7.xml"/><Relationship Id="rId2" Type="http://schemas.openxmlformats.org/officeDocument/2006/relationships/image" Target="../media/image39.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37.bin"/><Relationship Id="rId2" Type="http://schemas.openxmlformats.org/officeDocument/2006/relationships/image" Target="../media/image42.wmf"/><Relationship Id="rId1"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6.wmf"/><Relationship Id="rId1"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50.wmf"/><Relationship Id="rId7" Type="http://schemas.openxmlformats.org/officeDocument/2006/relationships/oleObject" Target="../embeddings/oleObject43.bin"/><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 Id="rId3" Type="http://schemas.openxmlformats.org/officeDocument/2006/relationships/oleObject" Target="../embeddings/oleObject41.bin"/><Relationship Id="rId2" Type="http://schemas.openxmlformats.org/officeDocument/2006/relationships/image" Target="../media/image47.wmf"/><Relationship Id="rId15" Type="http://schemas.openxmlformats.org/officeDocument/2006/relationships/notesSlide" Target="../notesSlides/notesSlide25.xml"/><Relationship Id="rId14" Type="http://schemas.openxmlformats.org/officeDocument/2006/relationships/vmlDrawing" Target="../drawings/vmlDrawing11.vml"/><Relationship Id="rId13" Type="http://schemas.openxmlformats.org/officeDocument/2006/relationships/slideLayout" Target="../slideLayouts/slideLayout2.xml"/><Relationship Id="rId12" Type="http://schemas.openxmlformats.org/officeDocument/2006/relationships/image" Target="../media/image52.wmf"/><Relationship Id="rId11" Type="http://schemas.openxmlformats.org/officeDocument/2006/relationships/oleObject" Target="../embeddings/oleObject45.bin"/><Relationship Id="rId10" Type="http://schemas.openxmlformats.org/officeDocument/2006/relationships/image" Target="../media/image51.wmf"/><Relationship Id="rId1"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6.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7.emf"/></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48.bin"/><Relationship Id="rId2" Type="http://schemas.openxmlformats.org/officeDocument/2006/relationships/image" Target="../media/image58.wmf"/><Relationship Id="rId1"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49.bin"/><Relationship Id="rId1" Type="http://schemas.openxmlformats.org/officeDocument/2006/relationships/image" Target="../media/image55.png"/></Relationships>
</file>

<file path=ppt/slides/_rels/slide37.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63.png"/><Relationship Id="rId5" Type="http://schemas.openxmlformats.org/officeDocument/2006/relationships/tags" Target="../tags/tag10.xml"/><Relationship Id="rId4" Type="http://schemas.openxmlformats.org/officeDocument/2006/relationships/image" Target="../media/image62.png"/><Relationship Id="rId3" Type="http://schemas.openxmlformats.org/officeDocument/2006/relationships/tags" Target="../tags/tag9.xml"/><Relationship Id="rId2" Type="http://schemas.openxmlformats.org/officeDocument/2006/relationships/image" Target="../media/image61.png"/><Relationship Id="rId12" Type="http://schemas.openxmlformats.org/officeDocument/2006/relationships/notesSlide" Target="../notesSlides/notesSlide35.xml"/><Relationship Id="rId11" Type="http://schemas.openxmlformats.org/officeDocument/2006/relationships/slideLayout" Target="../slideLayouts/slideLayout2.xml"/><Relationship Id="rId10" Type="http://schemas.openxmlformats.org/officeDocument/2006/relationships/image" Target="../media/image64.png"/><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emf"/></Relationships>
</file>

<file path=ppt/slides/_rels/slide39.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68.png"/><Relationship Id="rId7" Type="http://schemas.openxmlformats.org/officeDocument/2006/relationships/tags" Target="../tags/tag1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67.png"/><Relationship Id="rId3" Type="http://schemas.openxmlformats.org/officeDocument/2006/relationships/tags" Target="../tags/tag13.xml"/><Relationship Id="rId2" Type="http://schemas.openxmlformats.org/officeDocument/2006/relationships/image" Target="../media/image66.png"/><Relationship Id="rId16" Type="http://schemas.openxmlformats.org/officeDocument/2006/relationships/notesSlide" Target="../notesSlides/notesSlide36.xml"/><Relationship Id="rId15" Type="http://schemas.openxmlformats.org/officeDocument/2006/relationships/slideLayout" Target="../slideLayouts/slideLayout2.xml"/><Relationship Id="rId14" Type="http://schemas.openxmlformats.org/officeDocument/2006/relationships/image" Target="../media/image71.png"/><Relationship Id="rId13" Type="http://schemas.openxmlformats.org/officeDocument/2006/relationships/tags" Target="../tags/tag17.xml"/><Relationship Id="rId12" Type="http://schemas.openxmlformats.org/officeDocument/2006/relationships/image" Target="../media/image70.png"/><Relationship Id="rId11" Type="http://schemas.openxmlformats.org/officeDocument/2006/relationships/tags" Target="../tags/tag16.xml"/><Relationship Id="rId10" Type="http://schemas.openxmlformats.org/officeDocument/2006/relationships/image" Target="../media/image69.png"/><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emf"/></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5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image" Target="../media/image7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78.png"/><Relationship Id="rId5" Type="http://schemas.openxmlformats.org/officeDocument/2006/relationships/tags" Target="../tags/tag20.xml"/><Relationship Id="rId4" Type="http://schemas.openxmlformats.org/officeDocument/2006/relationships/image" Target="../media/image77.png"/><Relationship Id="rId3" Type="http://schemas.openxmlformats.org/officeDocument/2006/relationships/tags" Target="../tags/tag19.xml"/><Relationship Id="rId2" Type="http://schemas.openxmlformats.org/officeDocument/2006/relationships/image" Target="../media/image76.png"/><Relationship Id="rId12" Type="http://schemas.openxmlformats.org/officeDocument/2006/relationships/notesSlide" Target="../notesSlides/notesSlide43.xml"/><Relationship Id="rId11" Type="http://schemas.openxmlformats.org/officeDocument/2006/relationships/slideLayout" Target="../slideLayouts/slideLayout2.xml"/><Relationship Id="rId10" Type="http://schemas.openxmlformats.org/officeDocument/2006/relationships/image" Target="../media/image79.png"/><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82.png"/><Relationship Id="rId5" Type="http://schemas.openxmlformats.org/officeDocument/2006/relationships/tags" Target="../tags/tag24.xml"/><Relationship Id="rId4" Type="http://schemas.openxmlformats.org/officeDocument/2006/relationships/image" Target="../media/image81.png"/><Relationship Id="rId3" Type="http://schemas.openxmlformats.org/officeDocument/2006/relationships/tags" Target="../tags/tag23.xml"/><Relationship Id="rId2" Type="http://schemas.openxmlformats.org/officeDocument/2006/relationships/image" Target="../media/image80.png"/><Relationship Id="rId10" Type="http://schemas.openxmlformats.org/officeDocument/2006/relationships/notesSlide" Target="../notesSlides/notesSlide44.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85.png"/><Relationship Id="rId5" Type="http://schemas.openxmlformats.org/officeDocument/2006/relationships/tags" Target="../tags/tag27.xml"/><Relationship Id="rId4" Type="http://schemas.openxmlformats.org/officeDocument/2006/relationships/image" Target="../media/image84.png"/><Relationship Id="rId3" Type="http://schemas.openxmlformats.org/officeDocument/2006/relationships/tags" Target="../tags/tag26.xml"/><Relationship Id="rId2" Type="http://schemas.openxmlformats.org/officeDocument/2006/relationships/image" Target="../media/image83.png"/><Relationship Id="rId10" Type="http://schemas.openxmlformats.org/officeDocument/2006/relationships/notesSlide" Target="../notesSlides/notesSlide45.xml"/><Relationship Id="rId1" Type="http://schemas.openxmlformats.org/officeDocument/2006/relationships/tags" Target="../tags/tag25.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86.jpeg"/></Relationships>
</file>

<file path=ppt/slides/_rels/slide52.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image" Target="../media/image5.jpeg"/><Relationship Id="rId7" Type="http://schemas.openxmlformats.org/officeDocument/2006/relationships/image" Target="../media/image89.png"/><Relationship Id="rId6" Type="http://schemas.openxmlformats.org/officeDocument/2006/relationships/tags" Target="../tags/tag30.xml"/><Relationship Id="rId5" Type="http://schemas.openxmlformats.org/officeDocument/2006/relationships/image" Target="../media/image88.png"/><Relationship Id="rId4" Type="http://schemas.openxmlformats.org/officeDocument/2006/relationships/tags" Target="../tags/tag29.xml"/><Relationship Id="rId3" Type="http://schemas.openxmlformats.org/officeDocument/2006/relationships/hyperlink" Target="file:///D:\Ton%20Duc%20Thang\M&#212;N%20H&#7884;C\K&#7922;%201-2017\Slide%20Method%20in%20Finance\Slide%20Method%20in%20Finance\h&#432;&#7899;ng%20d&#7851;n%20SV\f_table_0_01.pdf" TargetMode="External"/><Relationship Id="rId2" Type="http://schemas.openxmlformats.org/officeDocument/2006/relationships/image" Target="../media/image87.png"/><Relationship Id="rId11" Type="http://schemas.openxmlformats.org/officeDocument/2006/relationships/notesSlide" Target="../notesSlides/notesSlide47.xml"/><Relationship Id="rId10" Type="http://schemas.openxmlformats.org/officeDocument/2006/relationships/slideLayout" Target="../slideLayouts/slideLayout2.xml"/><Relationship Id="rId1" Type="http://schemas.openxmlformats.org/officeDocument/2006/relationships/tags" Target="../tags/tag2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0.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tags" Target="../tags/tag4.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3</a:t>
            </a:r>
            <a:endParaRPr lang="en-US" b="1" dirty="0"/>
          </a:p>
        </p:txBody>
      </p:sp>
      <p:sp>
        <p:nvSpPr>
          <p:cNvPr id="3" name="Subtitle 2"/>
          <p:cNvSpPr>
            <a:spLocks noGrp="1"/>
          </p:cNvSpPr>
          <p:nvPr>
            <p:ph type="subTitle" idx="1"/>
          </p:nvPr>
        </p:nvSpPr>
        <p:spPr>
          <a:xfrm>
            <a:off x="1371600" y="3600450"/>
            <a:ext cx="6400800" cy="1470025"/>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Multiple Regression</a:t>
            </a:r>
            <a:endParaRPr lang="en-US" sz="4000" b="1" dirty="0">
              <a:solidFill>
                <a:srgbClr val="FF0000"/>
              </a:solidFill>
              <a:latin typeface="Arial" panose="020B0604020202020204" pitchFamily="34" charset="0"/>
              <a:cs typeface="Arial" panose="020B0604020202020204" pitchFamily="34" charset="0"/>
            </a:endParaRPr>
          </a:p>
          <a:p>
            <a:endParaRPr 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err="1"/>
              <a:t>Stata</a:t>
            </a:r>
            <a:r>
              <a:rPr lang="en-US" dirty="0"/>
              <a:t> output</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a:t>Model: </a:t>
            </a:r>
            <a:r>
              <a:rPr lang="en-US" i="1" dirty="0">
                <a:sym typeface="Wingdings" panose="05000000000000000000" pitchFamily="2" charset="2"/>
              </a:rPr>
              <a:t>wage = f(</a:t>
            </a:r>
            <a:r>
              <a:rPr lang="en-US" i="1" dirty="0" err="1">
                <a:sym typeface="Wingdings" panose="05000000000000000000" pitchFamily="2" charset="2"/>
              </a:rPr>
              <a:t>educ,exper</a:t>
            </a:r>
            <a:r>
              <a:rPr lang="en-US" i="1" dirty="0">
                <a:sym typeface="Wingdings" panose="05000000000000000000" pitchFamily="2" charset="2"/>
              </a:rPr>
              <a:t> )</a:t>
            </a:r>
            <a:endParaRPr lang="en-US" dirty="0"/>
          </a:p>
        </p:txBody>
      </p:sp>
      <p:pic>
        <p:nvPicPr>
          <p:cNvPr id="146433" name="Picture 1"/>
          <p:cNvPicPr>
            <a:picLocks noChangeAspect="1" noChangeArrowheads="1"/>
          </p:cNvPicPr>
          <p:nvPr/>
        </p:nvPicPr>
        <p:blipFill>
          <a:blip r:embed="rId1" cstate="print"/>
          <a:srcRect/>
          <a:stretch>
            <a:fillRect/>
          </a:stretch>
        </p:blipFill>
        <p:spPr bwMode="auto">
          <a:xfrm>
            <a:off x="457200" y="1981200"/>
            <a:ext cx="14173200" cy="4648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62000"/>
          </a:xfrm>
        </p:spPr>
        <p:txBody>
          <a:bodyPr>
            <a:normAutofit/>
          </a:bodyPr>
          <a:lstStyle/>
          <a:p>
            <a:r>
              <a:rPr lang="en-US" sz="3400" b="1" dirty="0">
                <a:solidFill>
                  <a:srgbClr val="FF0000"/>
                </a:solidFill>
                <a:latin typeface="Arial" panose="020B0604020202020204" pitchFamily="34" charset="0"/>
                <a:cs typeface="Arial" panose="020B0604020202020204" pitchFamily="34" charset="0"/>
              </a:rPr>
              <a:t>4. Properties of OLS estimators </a:t>
            </a:r>
            <a:endParaRPr lang="en-US" sz="34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838200"/>
            <a:ext cx="8229600" cy="5287963"/>
          </a:xfrm>
        </p:spPr>
        <p:txBody>
          <a:bodyPr/>
          <a:lstStyle/>
          <a:p>
            <a:r>
              <a:rPr lang="en-US" sz="2500" dirty="0">
                <a:latin typeface="Arial" panose="020B0604020202020204" pitchFamily="34" charset="0"/>
                <a:cs typeface="Arial" panose="020B0604020202020204" pitchFamily="34" charset="0"/>
              </a:rPr>
              <a:t>The  sample regression line (surface) passes through the means of </a:t>
            </a:r>
            <a:endParaRPr lang="en-US" sz="2500" dirty="0">
              <a:latin typeface="Arial" panose="020B0604020202020204" pitchFamily="34" charset="0"/>
              <a:cs typeface="Arial" panose="020B0604020202020204" pitchFamily="34" charset="0"/>
            </a:endParaRPr>
          </a:p>
          <a:p>
            <a:endParaRPr lang="en-US" sz="25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mean value of the estimated Yi is equal to the mean value of f the actual Yi.</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Sum of residuals is equal to 0</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residuals are uncorrelated with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ki</a:t>
            </a:r>
            <a:r>
              <a:rPr lang="en-US" sz="2400" i="1" dirty="0">
                <a:latin typeface="Arial" panose="020B0604020202020204" pitchFamily="34" charset="0"/>
                <a:cs typeface="Arial" panose="020B0604020202020204" pitchFamily="34" charset="0"/>
              </a:rPr>
              <a:t> :</a:t>
            </a:r>
            <a:endParaRPr lang="en-US" sz="2400" i="1"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residuals are uncorrelated with</a:t>
            </a: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05" name="Object 1"/>
          <p:cNvGraphicFramePr>
            <a:graphicFrameLocks noChangeAspect="1"/>
          </p:cNvGraphicFramePr>
          <p:nvPr/>
        </p:nvGraphicFramePr>
        <p:xfrm>
          <a:off x="3200400" y="1295400"/>
          <a:ext cx="2514600" cy="457200"/>
        </p:xfrm>
        <a:graphic>
          <a:graphicData uri="http://schemas.openxmlformats.org/presentationml/2006/ole">
            <mc:AlternateContent xmlns:mc="http://schemas.openxmlformats.org/markup-compatibility/2006">
              <mc:Choice xmlns:v="urn:schemas-microsoft-com:vml" Requires="v">
                <p:oleObj spid="_x0000_s141596" name="Equation" r:id="rId1" imgW="21945600" imgH="5791200" progId="Equation.3">
                  <p:embed/>
                </p:oleObj>
              </mc:Choice>
              <mc:Fallback>
                <p:oleObj name="Equation" r:id="rId1" imgW="21945600" imgH="5791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295400"/>
                        <a:ext cx="251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07" name="Object 3"/>
          <p:cNvGraphicFramePr>
            <a:graphicFrameLocks noChangeAspect="1"/>
          </p:cNvGraphicFramePr>
          <p:nvPr/>
        </p:nvGraphicFramePr>
        <p:xfrm>
          <a:off x="4191000" y="2514600"/>
          <a:ext cx="990600" cy="540328"/>
        </p:xfrm>
        <a:graphic>
          <a:graphicData uri="http://schemas.openxmlformats.org/presentationml/2006/ole">
            <mc:AlternateContent xmlns:mc="http://schemas.openxmlformats.org/markup-compatibility/2006">
              <mc:Choice xmlns:v="urn:schemas-microsoft-com:vml" Requires="v">
                <p:oleObj spid="_x0000_s141597" name="Equation" r:id="rId3" imgW="10058400" imgH="5486400" progId="Equation.3">
                  <p:embed/>
                </p:oleObj>
              </mc:Choice>
              <mc:Fallback>
                <p:oleObj name="Equation" r:id="rId3" imgW="10058400" imgH="5486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514600"/>
                        <a:ext cx="990600" cy="540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09" name="Object 5"/>
          <p:cNvGraphicFramePr>
            <a:graphicFrameLocks noChangeAspect="1"/>
          </p:cNvGraphicFramePr>
          <p:nvPr/>
        </p:nvGraphicFramePr>
        <p:xfrm>
          <a:off x="5181600" y="2819400"/>
          <a:ext cx="1752600" cy="927848"/>
        </p:xfrm>
        <a:graphic>
          <a:graphicData uri="http://schemas.openxmlformats.org/presentationml/2006/ole">
            <mc:AlternateContent xmlns:mc="http://schemas.openxmlformats.org/markup-compatibility/2006">
              <mc:Choice xmlns:v="urn:schemas-microsoft-com:vml" Requires="v">
                <p:oleObj spid="_x0000_s141598" name="Equation" r:id="rId5" imgW="14325600" imgH="10363200" progId="Equation.3">
                  <p:embed/>
                </p:oleObj>
              </mc:Choice>
              <mc:Fallback>
                <p:oleObj name="Equation" r:id="rId5" imgW="14325600" imgH="10363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819400"/>
                        <a:ext cx="1752600" cy="927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11" name="Object 7"/>
          <p:cNvGraphicFramePr>
            <a:graphicFrameLocks noChangeAspect="1"/>
          </p:cNvGraphicFramePr>
          <p:nvPr/>
        </p:nvGraphicFramePr>
        <p:xfrm>
          <a:off x="6629400" y="3505200"/>
          <a:ext cx="1676400" cy="898071"/>
        </p:xfrm>
        <a:graphic>
          <a:graphicData uri="http://schemas.openxmlformats.org/presentationml/2006/ole">
            <mc:AlternateContent xmlns:mc="http://schemas.openxmlformats.org/markup-compatibility/2006">
              <mc:Choice xmlns:v="urn:schemas-microsoft-com:vml" Requires="v">
                <p:oleObj spid="_x0000_s141599" name="Equation" r:id="rId7" imgW="19202400" imgH="10363200" progId="Equation.3">
                  <p:embed/>
                </p:oleObj>
              </mc:Choice>
              <mc:Fallback>
                <p:oleObj name="Equation" r:id="rId7" imgW="19202400" imgH="10363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505200"/>
                        <a:ext cx="1676400" cy="898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13" name="Object 9"/>
          <p:cNvGraphicFramePr>
            <a:graphicFrameLocks noChangeAspect="1"/>
          </p:cNvGraphicFramePr>
          <p:nvPr/>
        </p:nvGraphicFramePr>
        <p:xfrm>
          <a:off x="5867400" y="4114800"/>
          <a:ext cx="381000" cy="642938"/>
        </p:xfrm>
        <a:graphic>
          <a:graphicData uri="http://schemas.openxmlformats.org/presentationml/2006/ole">
            <mc:AlternateContent xmlns:mc="http://schemas.openxmlformats.org/markup-compatibility/2006">
              <mc:Choice xmlns:v="urn:schemas-microsoft-com:vml" Requires="v">
                <p:oleObj spid="_x0000_s141600" name="Equation" r:id="rId9" imgW="3657600" imgH="6096000" progId="Equation.3">
                  <p:embed/>
                </p:oleObj>
              </mc:Choice>
              <mc:Fallback>
                <p:oleObj name="Equation" r:id="rId9" imgW="3657600" imgH="60960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114800"/>
                        <a:ext cx="3810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1515" name="Object 11"/>
          <p:cNvGraphicFramePr>
            <a:graphicFrameLocks noChangeAspect="1"/>
          </p:cNvGraphicFramePr>
          <p:nvPr/>
        </p:nvGraphicFramePr>
        <p:xfrm>
          <a:off x="6553200" y="4419600"/>
          <a:ext cx="1905000" cy="952500"/>
        </p:xfrm>
        <a:graphic>
          <a:graphicData uri="http://schemas.openxmlformats.org/presentationml/2006/ole">
            <mc:AlternateContent xmlns:mc="http://schemas.openxmlformats.org/markup-compatibility/2006">
              <mc:Choice xmlns:v="urn:schemas-microsoft-com:vml" Requires="v">
                <p:oleObj spid="_x0000_s141601" name="Equation" r:id="rId11" imgW="16764000" imgH="10363200" progId="Equation.3">
                  <p:embed/>
                </p:oleObj>
              </mc:Choice>
              <mc:Fallback>
                <p:oleObj name="Equation" r:id="rId11" imgW="16764000" imgH="103632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4419600"/>
                        <a:ext cx="1905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417638"/>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4. Properties of OLS estimators </a:t>
            </a:r>
            <a:endParaRPr lang="en-US" sz="3400" dirty="0">
              <a:solidFill>
                <a:srgbClr val="FF0000"/>
              </a:solidFill>
            </a:endParaRPr>
          </a:p>
        </p:txBody>
      </p:sp>
      <p:sp>
        <p:nvSpPr>
          <p:cNvPr id="3" name="Content Placeholder 2"/>
          <p:cNvSpPr>
            <a:spLocks noGrp="1"/>
          </p:cNvSpPr>
          <p:nvPr>
            <p:ph idx="1"/>
          </p:nvPr>
        </p:nvSpPr>
        <p:spPr>
          <a:xfrm>
            <a:off x="457200" y="762000"/>
            <a:ext cx="8458200" cy="5791200"/>
          </a:xfrm>
        </p:spPr>
        <p:txBody>
          <a:bodyPr>
            <a:normAutofit/>
          </a:bodyPr>
          <a:lstStyle/>
          <a:p>
            <a:pPr lvl="0">
              <a:lnSpc>
                <a:spcPct val="150000"/>
              </a:lnSpc>
              <a:buNone/>
            </a:pPr>
            <a:r>
              <a:rPr lang="en-US" sz="2500" b="1" dirty="0">
                <a:latin typeface="Arial" panose="020B0604020202020204" pitchFamily="34" charset="0"/>
                <a:cs typeface="Arial" panose="020B0604020202020204" pitchFamily="34" charset="0"/>
              </a:rPr>
              <a:t>   Gauss-Markov Theorem</a:t>
            </a:r>
            <a:r>
              <a:rPr lang="en-US" sz="2500" dirty="0">
                <a:latin typeface="Arial" panose="020B0604020202020204" pitchFamily="34" charset="0"/>
                <a:cs typeface="Arial" panose="020B0604020202020204" pitchFamily="34" charset="0"/>
              </a:rPr>
              <a:t>                        are the best linear unbiased estimators (BLUEs) of</a:t>
            </a:r>
            <a:endParaRPr lang="en-US" sz="2500" dirty="0">
              <a:latin typeface="Arial" panose="020B0604020202020204" pitchFamily="34" charset="0"/>
              <a:cs typeface="Arial" panose="020B0604020202020204" pitchFamily="34" charset="0"/>
            </a:endParaRPr>
          </a:p>
          <a:p>
            <a:pPr lvl="0">
              <a:lnSpc>
                <a:spcPct val="150000"/>
              </a:lnSpc>
            </a:pPr>
            <a:r>
              <a:rPr lang="en-US" sz="2500" dirty="0">
                <a:latin typeface="Arial" panose="020B0604020202020204" pitchFamily="34" charset="0"/>
                <a:cs typeface="Arial" panose="020B0604020202020204" pitchFamily="34" charset="0"/>
              </a:rPr>
              <a:t>An estimator       is an unbiased estimator of          if</a:t>
            </a:r>
            <a:endParaRPr lang="en-US" sz="2500" dirty="0">
              <a:latin typeface="Arial" panose="020B0604020202020204" pitchFamily="34" charset="0"/>
              <a:cs typeface="Arial" panose="020B0604020202020204" pitchFamily="34" charset="0"/>
            </a:endParaRPr>
          </a:p>
          <a:p>
            <a:pPr lvl="0">
              <a:lnSpc>
                <a:spcPct val="150000"/>
              </a:lnSpc>
              <a:buNone/>
            </a:pPr>
            <a:endParaRPr lang="en-US" sz="2500" dirty="0">
              <a:latin typeface="Arial" panose="020B0604020202020204" pitchFamily="34" charset="0"/>
              <a:cs typeface="Arial" panose="020B0604020202020204" pitchFamily="34" charset="0"/>
            </a:endParaRPr>
          </a:p>
          <a:p>
            <a:pPr lvl="0">
              <a:lnSpc>
                <a:spcPct val="150000"/>
              </a:lnSpc>
            </a:pPr>
            <a:r>
              <a:rPr lang="en-US" sz="2500" dirty="0">
                <a:latin typeface="Arial" panose="020B0604020202020204" pitchFamily="34" charset="0"/>
                <a:cs typeface="Arial" panose="020B0604020202020204" pitchFamily="34" charset="0"/>
              </a:rPr>
              <a:t>An estimator         of           is linear if and only if it can be expressed as a linear function of the data on the dependent variable: </a:t>
            </a:r>
            <a:endParaRPr lang="en-US" sz="2500" dirty="0">
              <a:latin typeface="Arial" panose="020B0604020202020204" pitchFamily="34" charset="0"/>
              <a:cs typeface="Arial" panose="020B0604020202020204" pitchFamily="34" charset="0"/>
            </a:endParaRPr>
          </a:p>
          <a:p>
            <a:pPr lvl="0">
              <a:lnSpc>
                <a:spcPct val="150000"/>
              </a:lnSpc>
            </a:pPr>
            <a:endParaRPr lang="en-US" sz="2500" dirty="0">
              <a:latin typeface="Arial" panose="020B0604020202020204" pitchFamily="34" charset="0"/>
              <a:cs typeface="Arial" panose="020B0604020202020204" pitchFamily="34" charset="0"/>
            </a:endParaRPr>
          </a:p>
          <a:p>
            <a:pPr lvl="0">
              <a:lnSpc>
                <a:spcPct val="150000"/>
              </a:lnSpc>
            </a:pPr>
            <a:r>
              <a:rPr lang="en-US" sz="2500" dirty="0">
                <a:latin typeface="Arial" panose="020B0604020202020204" pitchFamily="34" charset="0"/>
                <a:cs typeface="Arial" panose="020B0604020202020204" pitchFamily="34" charset="0"/>
              </a:rPr>
              <a:t>“best” is defined as smallest variance. </a:t>
            </a:r>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2529" name="Object 1"/>
          <p:cNvGraphicFramePr>
            <a:graphicFrameLocks noChangeAspect="1"/>
          </p:cNvGraphicFramePr>
          <p:nvPr/>
        </p:nvGraphicFramePr>
        <p:xfrm>
          <a:off x="4572000" y="914400"/>
          <a:ext cx="1681691" cy="534184"/>
        </p:xfrm>
        <a:graphic>
          <a:graphicData uri="http://schemas.openxmlformats.org/presentationml/2006/ole">
            <mc:AlternateContent xmlns:mc="http://schemas.openxmlformats.org/markup-compatibility/2006">
              <mc:Choice xmlns:v="urn:schemas-microsoft-com:vml" Requires="v">
                <p:oleObj spid="_x0000_s142720" name="Equation" r:id="rId1" imgW="19507200" imgH="6096000" progId="Equation.3">
                  <p:embed/>
                </p:oleObj>
              </mc:Choice>
              <mc:Fallback>
                <p:oleObj name="Equation" r:id="rId1" imgW="19507200" imgH="60960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14400"/>
                        <a:ext cx="1681691" cy="534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2531" name="Object 3"/>
          <p:cNvGraphicFramePr>
            <a:graphicFrameLocks noChangeAspect="1"/>
          </p:cNvGraphicFramePr>
          <p:nvPr/>
        </p:nvGraphicFramePr>
        <p:xfrm>
          <a:off x="6324600" y="1447800"/>
          <a:ext cx="2057400" cy="481483"/>
        </p:xfrm>
        <a:graphic>
          <a:graphicData uri="http://schemas.openxmlformats.org/presentationml/2006/ole">
            <mc:AlternateContent xmlns:mc="http://schemas.openxmlformats.org/markup-compatibility/2006">
              <mc:Choice xmlns:v="urn:schemas-microsoft-com:vml" Requires="v">
                <p:oleObj spid="_x0000_s142721" name="Equation" r:id="rId3" imgW="20726400" imgH="5791200" progId="Equation.3">
                  <p:embed/>
                </p:oleObj>
              </mc:Choice>
              <mc:Fallback>
                <p:oleObj name="Equation" r:id="rId3" imgW="20726400" imgH="579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47800"/>
                        <a:ext cx="2057400" cy="481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8"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4234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2343" name="Object 7"/>
          <p:cNvGraphicFramePr>
            <a:graphicFrameLocks noChangeAspect="1"/>
          </p:cNvGraphicFramePr>
          <p:nvPr/>
        </p:nvGraphicFramePr>
        <p:xfrm>
          <a:off x="2667000" y="1981200"/>
          <a:ext cx="457200" cy="723900"/>
        </p:xfrm>
        <a:graphic>
          <a:graphicData uri="http://schemas.openxmlformats.org/presentationml/2006/ole">
            <mc:AlternateContent xmlns:mc="http://schemas.openxmlformats.org/markup-compatibility/2006">
              <mc:Choice xmlns:v="urn:schemas-microsoft-com:vml" Requires="v">
                <p:oleObj spid="_x0000_s142722" name="Equation" r:id="rId5" imgW="4572000" imgH="6400800" progId="Equation.3">
                  <p:embed/>
                </p:oleObj>
              </mc:Choice>
              <mc:Fallback>
                <p:oleObj name="Equation" r:id="rId5" imgW="4572000" imgH="64008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981200"/>
                        <a:ext cx="457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6"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2345" name="Object 9"/>
          <p:cNvGraphicFramePr>
            <a:graphicFrameLocks noChangeAspect="1"/>
          </p:cNvGraphicFramePr>
          <p:nvPr/>
        </p:nvGraphicFramePr>
        <p:xfrm>
          <a:off x="7162800" y="2057400"/>
          <a:ext cx="685800" cy="762000"/>
        </p:xfrm>
        <a:graphic>
          <a:graphicData uri="http://schemas.openxmlformats.org/presentationml/2006/ole">
            <mc:AlternateContent xmlns:mc="http://schemas.openxmlformats.org/markup-compatibility/2006">
              <mc:Choice xmlns:v="urn:schemas-microsoft-com:vml" Requires="v">
                <p:oleObj spid="_x0000_s142723" name="Equation" r:id="rId7" imgW="4572000" imgH="5791200" progId="Equation.3">
                  <p:embed/>
                </p:oleObj>
              </mc:Choice>
              <mc:Fallback>
                <p:oleObj name="Equation" r:id="rId7" imgW="4572000" imgH="57912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2057400"/>
                        <a:ext cx="685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8"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2347" name="Object 11"/>
          <p:cNvGraphicFramePr>
            <a:graphicFrameLocks noChangeAspect="1"/>
          </p:cNvGraphicFramePr>
          <p:nvPr/>
        </p:nvGraphicFramePr>
        <p:xfrm>
          <a:off x="3124200" y="2590800"/>
          <a:ext cx="2095500" cy="762000"/>
        </p:xfrm>
        <a:graphic>
          <a:graphicData uri="http://schemas.openxmlformats.org/presentationml/2006/ole">
            <mc:AlternateContent xmlns:mc="http://schemas.openxmlformats.org/markup-compatibility/2006">
              <mc:Choice xmlns:v="urn:schemas-microsoft-com:vml" Requires="v">
                <p:oleObj spid="_x0000_s142724" name="Equation" r:id="rId9" imgW="17678400" imgH="6400800" progId="Equation.3">
                  <p:embed/>
                </p:oleObj>
              </mc:Choice>
              <mc:Fallback>
                <p:oleObj name="Equation" r:id="rId9" imgW="17678400" imgH="64008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590800"/>
                        <a:ext cx="2095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9" name="Object 13"/>
          <p:cNvGraphicFramePr>
            <a:graphicFrameLocks noChangeAspect="1"/>
          </p:cNvGraphicFramePr>
          <p:nvPr/>
        </p:nvGraphicFramePr>
        <p:xfrm>
          <a:off x="2743200" y="3352800"/>
          <a:ext cx="457200" cy="723900"/>
        </p:xfrm>
        <a:graphic>
          <a:graphicData uri="http://schemas.openxmlformats.org/presentationml/2006/ole">
            <mc:AlternateContent xmlns:mc="http://schemas.openxmlformats.org/markup-compatibility/2006">
              <mc:Choice xmlns:v="urn:schemas-microsoft-com:vml" Requires="v">
                <p:oleObj spid="_x0000_s142725" name="Equation" r:id="rId11" imgW="4572000" imgH="6400800" progId="Equation.3">
                  <p:embed/>
                </p:oleObj>
              </mc:Choice>
              <mc:Fallback>
                <p:oleObj name="Equation" r:id="rId11" imgW="4572000" imgH="64008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352800"/>
                        <a:ext cx="457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50" name="Object 14"/>
          <p:cNvGraphicFramePr>
            <a:graphicFrameLocks noChangeAspect="1"/>
          </p:cNvGraphicFramePr>
          <p:nvPr/>
        </p:nvGraphicFramePr>
        <p:xfrm>
          <a:off x="3886200" y="3276600"/>
          <a:ext cx="685800" cy="762000"/>
        </p:xfrm>
        <a:graphic>
          <a:graphicData uri="http://schemas.openxmlformats.org/presentationml/2006/ole">
            <mc:AlternateContent xmlns:mc="http://schemas.openxmlformats.org/markup-compatibility/2006">
              <mc:Choice xmlns:v="urn:schemas-microsoft-com:vml" Requires="v">
                <p:oleObj spid="_x0000_s142726" name="Equation" r:id="rId12" imgW="4572000" imgH="5791200" progId="Equation.3">
                  <p:embed/>
                </p:oleObj>
              </mc:Choice>
              <mc:Fallback>
                <p:oleObj name="Equation" r:id="rId12" imgW="4572000" imgH="579120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276600"/>
                        <a:ext cx="685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52"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2351" name="Object 15"/>
          <p:cNvGraphicFramePr>
            <a:graphicFrameLocks noChangeAspect="1"/>
          </p:cNvGraphicFramePr>
          <p:nvPr/>
        </p:nvGraphicFramePr>
        <p:xfrm>
          <a:off x="4114800" y="4419600"/>
          <a:ext cx="2311400" cy="1143000"/>
        </p:xfrm>
        <a:graphic>
          <a:graphicData uri="http://schemas.openxmlformats.org/presentationml/2006/ole">
            <mc:AlternateContent xmlns:mc="http://schemas.openxmlformats.org/markup-compatibility/2006">
              <mc:Choice xmlns:v="urn:schemas-microsoft-com:vml" Requires="v">
                <p:oleObj spid="_x0000_s142727" name="Equation" r:id="rId13" imgW="20726400" imgH="10363200" progId="Equation.3">
                  <p:embed/>
                </p:oleObj>
              </mc:Choice>
              <mc:Fallback>
                <p:oleObj name="Equation" r:id="rId13" imgW="20726400" imgH="10363200"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4419600"/>
                        <a:ext cx="23114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533400" y="914400"/>
            <a:ext cx="7924800" cy="1066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417638"/>
          </a:xfrm>
        </p:spPr>
        <p:txBody>
          <a:bodyPr>
            <a:normAutofit/>
          </a:bodyPr>
          <a:lstStyle/>
          <a:p>
            <a:pPr algn="l"/>
            <a:r>
              <a:rPr lang="en-US" sz="3400" b="1" dirty="0">
                <a:solidFill>
                  <a:srgbClr val="FF0000"/>
                </a:solidFill>
                <a:latin typeface="Arial" panose="020B0604020202020204" pitchFamily="34" charset="0"/>
                <a:cs typeface="Arial" panose="020B0604020202020204" pitchFamily="34" charset="0"/>
              </a:rPr>
              <a:t>4. Properties of OLS estimators </a:t>
            </a:r>
            <a:endParaRPr lang="en-US" sz="3400" dirty="0">
              <a:solidFill>
                <a:srgbClr val="FF0000"/>
              </a:solidFill>
            </a:endParaRPr>
          </a:p>
        </p:txBody>
      </p:sp>
      <p:sp>
        <p:nvSpPr>
          <p:cNvPr id="3" name="Content Placeholder 2"/>
          <p:cNvSpPr>
            <a:spLocks noGrp="1"/>
          </p:cNvSpPr>
          <p:nvPr>
            <p:ph idx="1"/>
          </p:nvPr>
        </p:nvSpPr>
        <p:spPr>
          <a:xfrm>
            <a:off x="457200" y="762000"/>
            <a:ext cx="8458200" cy="5791200"/>
          </a:xfrm>
        </p:spPr>
        <p:txBody>
          <a:bodyPr>
            <a:normAutofit/>
          </a:bodyPr>
          <a:lstStyle/>
          <a:p>
            <a:pPr>
              <a:lnSpc>
                <a:spcPct val="150000"/>
              </a:lnSpc>
              <a:buNone/>
            </a:pPr>
            <a:r>
              <a:rPr lang="en-US" sz="2500" b="1" dirty="0">
                <a:latin typeface="Arial" panose="020B0604020202020204" pitchFamily="34" charset="0"/>
                <a:cs typeface="Arial" panose="020B0604020202020204" pitchFamily="34" charset="0"/>
              </a:rPr>
              <a:t>Standard errors of the OLS estimators</a:t>
            </a:r>
            <a:endParaRPr lang="en-US" sz="2500" dirty="0">
              <a:latin typeface="Arial" panose="020B0604020202020204" pitchFamily="34" charset="0"/>
              <a:cs typeface="Arial" panose="020B0604020202020204" pitchFamily="34" charset="0"/>
            </a:endParaRPr>
          </a:p>
          <a:p>
            <a:pPr lvl="0">
              <a:lnSpc>
                <a:spcPct val="150000"/>
              </a:lnSpc>
            </a:pPr>
            <a:r>
              <a:rPr lang="en-US" sz="2500" dirty="0">
                <a:latin typeface="Arial" panose="020B0604020202020204" pitchFamily="34" charset="0"/>
                <a:cs typeface="Arial" panose="020B0604020202020204" pitchFamily="34" charset="0"/>
              </a:rPr>
              <a:t>An unbiased estimator of         : </a:t>
            </a:r>
            <a:endParaRPr lang="en-US" sz="2500" dirty="0">
              <a:latin typeface="Arial" panose="020B0604020202020204" pitchFamily="34" charset="0"/>
              <a:cs typeface="Arial" panose="020B0604020202020204" pitchFamily="34" charset="0"/>
            </a:endParaRPr>
          </a:p>
          <a:p>
            <a:pPr lvl="0">
              <a:lnSpc>
                <a:spcPct val="150000"/>
              </a:lnSpc>
              <a:buNone/>
            </a:pPr>
            <a:r>
              <a:rPr lang="en-US"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sym typeface="Wingdings" panose="05000000000000000000" pitchFamily="2" charset="2"/>
              </a:rPr>
              <a:t> This is not a true estimator because we can not observe the </a:t>
            </a:r>
            <a:r>
              <a:rPr lang="en-US" sz="2500" dirty="0" err="1">
                <a:latin typeface="Arial" panose="020B0604020202020204" pitchFamily="34" charset="0"/>
                <a:cs typeface="Arial" panose="020B0604020202020204" pitchFamily="34" charset="0"/>
                <a:sym typeface="Wingdings" panose="05000000000000000000" pitchFamily="2" charset="2"/>
              </a:rPr>
              <a:t>ui</a:t>
            </a:r>
            <a:r>
              <a:rPr lang="en-US" sz="2500" dirty="0">
                <a:latin typeface="Arial" panose="020B0604020202020204" pitchFamily="34" charset="0"/>
                <a:cs typeface="Arial" panose="020B0604020202020204" pitchFamily="34" charset="0"/>
                <a:sym typeface="Wingdings" panose="05000000000000000000" pitchFamily="2" charset="2"/>
              </a:rPr>
              <a:t>. </a:t>
            </a:r>
            <a:endParaRPr lang="en-US" sz="2500" dirty="0">
              <a:latin typeface="Arial" panose="020B0604020202020204" pitchFamily="34" charset="0"/>
              <a:cs typeface="Arial" panose="020B0604020202020204" pitchFamily="34" charset="0"/>
              <a:sym typeface="Wingdings" panose="05000000000000000000" pitchFamily="2" charset="2"/>
            </a:endParaRPr>
          </a:p>
          <a:p>
            <a:pPr>
              <a:lnSpc>
                <a:spcPct val="150000"/>
              </a:lnSpc>
            </a:pPr>
            <a:r>
              <a:rPr lang="en-US" sz="2500" dirty="0">
                <a:latin typeface="Arial" panose="020B0604020202020204" pitchFamily="34" charset="0"/>
                <a:cs typeface="Arial" panose="020B0604020202020204" pitchFamily="34" charset="0"/>
              </a:rPr>
              <a:t> The  unbiased estimator of       : </a:t>
            </a:r>
            <a:endParaRPr lang="en-US" sz="2500" dirty="0">
              <a:latin typeface="Arial" panose="020B0604020202020204" pitchFamily="34" charset="0"/>
              <a:cs typeface="Arial" panose="020B0604020202020204" pitchFamily="34" charset="0"/>
              <a:sym typeface="Wingdings" panose="05000000000000000000" pitchFamily="2" charset="2"/>
            </a:endParaRPr>
          </a:p>
          <a:p>
            <a:pPr lvl="0">
              <a:lnSpc>
                <a:spcPct val="150000"/>
              </a:lnSpc>
              <a:buNone/>
            </a:pPr>
            <a:r>
              <a:rPr lang="en-US" sz="2500" dirty="0">
                <a:latin typeface="Arial" panose="020B0604020202020204" pitchFamily="34" charset="0"/>
                <a:cs typeface="Arial" panose="020B0604020202020204" pitchFamily="34" charset="0"/>
              </a:rPr>
              <a:t>              follows         distribution with </a:t>
            </a:r>
            <a:r>
              <a:rPr lang="en-US" sz="2500" i="1" dirty="0" err="1">
                <a:latin typeface="Arial" panose="020B0604020202020204" pitchFamily="34" charset="0"/>
                <a:cs typeface="Arial" panose="020B0604020202020204" pitchFamily="34" charset="0"/>
              </a:rPr>
              <a:t>df</a:t>
            </a:r>
            <a:r>
              <a:rPr lang="en-US" sz="2500" i="1" dirty="0">
                <a:latin typeface="Arial" panose="020B0604020202020204" pitchFamily="34" charset="0"/>
                <a:cs typeface="Arial" panose="020B0604020202020204" pitchFamily="34" charset="0"/>
              </a:rPr>
              <a:t> = number of observations – number of estimated parameters = n-k</a:t>
            </a:r>
            <a:endParaRPr lang="en-US" sz="2500" i="1" dirty="0">
              <a:latin typeface="Arial" panose="020B0604020202020204" pitchFamily="34" charset="0"/>
              <a:cs typeface="Arial" panose="020B0604020202020204" pitchFamily="34" charset="0"/>
            </a:endParaRPr>
          </a:p>
          <a:p>
            <a:pPr>
              <a:buNone/>
            </a:pPr>
            <a:r>
              <a:rPr lang="en-US" sz="2500" dirty="0"/>
              <a:t>     Positive         is called the standard error of the regression (SER) (or Root MSE). SER is an estimator of the standard deviation of the error term. </a:t>
            </a:r>
            <a:endParaRPr lang="en-US" sz="2500" dirty="0"/>
          </a:p>
        </p:txBody>
      </p:sp>
      <p:sp>
        <p:nvSpPr>
          <p:cNvPr id="2253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2"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2538"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2537" name="Object 9"/>
          <p:cNvGraphicFramePr>
            <a:graphicFrameLocks noChangeAspect="1"/>
          </p:cNvGraphicFramePr>
          <p:nvPr/>
        </p:nvGraphicFramePr>
        <p:xfrm>
          <a:off x="457200" y="4038600"/>
          <a:ext cx="1284514" cy="457200"/>
        </p:xfrm>
        <a:graphic>
          <a:graphicData uri="http://schemas.openxmlformats.org/presentationml/2006/ole">
            <mc:AlternateContent xmlns:mc="http://schemas.openxmlformats.org/markup-compatibility/2006">
              <mc:Choice xmlns:v="urn:schemas-microsoft-com:vml" Requires="v">
                <p:oleObj spid="_x0000_s143746" name="Equation" r:id="rId1" imgW="13411200" imgH="4876800" progId="Equation.3">
                  <p:embed/>
                </p:oleObj>
              </mc:Choice>
              <mc:Fallback>
                <p:oleObj name="Equation" r:id="rId1" imgW="13411200" imgH="4876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38600"/>
                        <a:ext cx="128451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3367" name="Object 7"/>
          <p:cNvGraphicFramePr>
            <a:graphicFrameLocks noChangeAspect="1"/>
          </p:cNvGraphicFramePr>
          <p:nvPr/>
        </p:nvGraphicFramePr>
        <p:xfrm>
          <a:off x="4648200" y="1524000"/>
          <a:ext cx="457200" cy="457200"/>
        </p:xfrm>
        <a:graphic>
          <a:graphicData uri="http://schemas.openxmlformats.org/presentationml/2006/ole">
            <mc:AlternateContent xmlns:mc="http://schemas.openxmlformats.org/markup-compatibility/2006">
              <mc:Choice xmlns:v="urn:schemas-microsoft-com:vml" Requires="v">
                <p:oleObj spid="_x0000_s143747" name="Equation" r:id="rId3" imgW="5181600" imgH="4876800" progId="Equation.3">
                  <p:embed/>
                </p:oleObj>
              </mc:Choice>
              <mc:Fallback>
                <p:oleObj name="Equation" r:id="rId3" imgW="5181600" imgH="48768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524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3369" name="Object 9"/>
          <p:cNvGraphicFramePr>
            <a:graphicFrameLocks noChangeAspect="1"/>
          </p:cNvGraphicFramePr>
          <p:nvPr/>
        </p:nvGraphicFramePr>
        <p:xfrm>
          <a:off x="5486400" y="1339494"/>
          <a:ext cx="2819400" cy="840218"/>
        </p:xfrm>
        <a:graphic>
          <a:graphicData uri="http://schemas.openxmlformats.org/presentationml/2006/ole">
            <mc:AlternateContent xmlns:mc="http://schemas.openxmlformats.org/markup-compatibility/2006">
              <mc:Choice xmlns:v="urn:schemas-microsoft-com:vml" Requires="v">
                <p:oleObj spid="_x0000_s143748" name="Equation" r:id="rId5" imgW="34442400" imgH="10363200" progId="Equation.3">
                  <p:embed/>
                </p:oleObj>
              </mc:Choice>
              <mc:Fallback>
                <p:oleObj name="Equation" r:id="rId5" imgW="34442400" imgH="103632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339494"/>
                        <a:ext cx="2819400" cy="840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1" name="Object 5"/>
          <p:cNvGraphicFramePr>
            <a:graphicFrameLocks noChangeAspect="1"/>
          </p:cNvGraphicFramePr>
          <p:nvPr/>
        </p:nvGraphicFramePr>
        <p:xfrm>
          <a:off x="5562600" y="3048000"/>
          <a:ext cx="2696635" cy="990600"/>
        </p:xfrm>
        <a:graphic>
          <a:graphicData uri="http://schemas.openxmlformats.org/presentationml/2006/ole">
            <mc:AlternateContent xmlns:mc="http://schemas.openxmlformats.org/markup-compatibility/2006">
              <mc:Choice xmlns:v="urn:schemas-microsoft-com:vml" Requires="v">
                <p:oleObj spid="_x0000_s143749" name="Equation" r:id="rId7" imgW="28651200" imgH="10363200" progId="Equation.3">
                  <p:embed/>
                </p:oleObj>
              </mc:Choice>
              <mc:Fallback>
                <p:oleObj name="Equation" r:id="rId7" imgW="28651200" imgH="10363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048000"/>
                        <a:ext cx="269663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2" name="Object 12"/>
          <p:cNvGraphicFramePr>
            <a:graphicFrameLocks noChangeAspect="1"/>
          </p:cNvGraphicFramePr>
          <p:nvPr/>
        </p:nvGraphicFramePr>
        <p:xfrm>
          <a:off x="4876800" y="3352800"/>
          <a:ext cx="457200" cy="457200"/>
        </p:xfrm>
        <a:graphic>
          <a:graphicData uri="http://schemas.openxmlformats.org/presentationml/2006/ole">
            <mc:AlternateContent xmlns:mc="http://schemas.openxmlformats.org/markup-compatibility/2006">
              <mc:Choice xmlns:v="urn:schemas-microsoft-com:vml" Requires="v">
                <p:oleObj spid="_x0000_s143750" name="Equation" r:id="rId9" imgW="5181600" imgH="4876800" progId="Equation.3">
                  <p:embed/>
                </p:oleObj>
              </mc:Choice>
              <mc:Fallback>
                <p:oleObj name="Equation" r:id="rId9" imgW="5181600" imgH="48768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3528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3373" name="Object 13"/>
          <p:cNvGraphicFramePr>
            <a:graphicFrameLocks noChangeAspect="1"/>
          </p:cNvGraphicFramePr>
          <p:nvPr/>
        </p:nvGraphicFramePr>
        <p:xfrm>
          <a:off x="2895600" y="3810000"/>
          <a:ext cx="533400" cy="838200"/>
        </p:xfrm>
        <a:graphic>
          <a:graphicData uri="http://schemas.openxmlformats.org/presentationml/2006/ole">
            <mc:AlternateContent xmlns:mc="http://schemas.openxmlformats.org/markup-compatibility/2006">
              <mc:Choice xmlns:v="urn:schemas-microsoft-com:vml" Requires="v">
                <p:oleObj spid="_x0000_s143751" name="Equation" r:id="rId10" imgW="5181600" imgH="5486400" progId="Equation.3">
                  <p:embed/>
                </p:oleObj>
              </mc:Choice>
              <mc:Fallback>
                <p:oleObj name="Equation" r:id="rId10" imgW="5181600" imgH="548640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3810000"/>
                        <a:ext cx="533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3375" name="Object 15"/>
          <p:cNvGraphicFramePr>
            <a:graphicFrameLocks noChangeAspect="1"/>
          </p:cNvGraphicFramePr>
          <p:nvPr/>
        </p:nvGraphicFramePr>
        <p:xfrm>
          <a:off x="2057400" y="5029200"/>
          <a:ext cx="457200" cy="609600"/>
        </p:xfrm>
        <a:graphic>
          <a:graphicData uri="http://schemas.openxmlformats.org/presentationml/2006/ole">
            <mc:AlternateContent xmlns:mc="http://schemas.openxmlformats.org/markup-compatibility/2006">
              <mc:Choice xmlns:v="urn:schemas-microsoft-com:vml" Requires="v">
                <p:oleObj spid="_x0000_s143752" name="Equation" r:id="rId12" imgW="3657600" imgH="4267200" progId="Equation.3">
                  <p:embed/>
                </p:oleObj>
              </mc:Choice>
              <mc:Fallback>
                <p:oleObj name="Equation" r:id="rId12" imgW="3657600" imgH="4267200" progId="Equation.3">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5029200"/>
                        <a:ext cx="45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8"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43377" name="Object 17"/>
          <p:cNvGraphicFramePr>
            <a:graphicFrameLocks noChangeAspect="1"/>
          </p:cNvGraphicFramePr>
          <p:nvPr/>
        </p:nvGraphicFramePr>
        <p:xfrm>
          <a:off x="0" y="0"/>
          <a:ext cx="152400" cy="180975"/>
        </p:xfrm>
        <a:graphic>
          <a:graphicData uri="http://schemas.openxmlformats.org/presentationml/2006/ole">
            <mc:AlternateContent xmlns:mc="http://schemas.openxmlformats.org/markup-compatibility/2006">
              <mc:Choice xmlns:v="urn:schemas-microsoft-com:vml" Requires="v">
                <p:oleObj spid="_x0000_s143753" name="Equation" r:id="rId14" imgW="3657600" imgH="4267200" progId="Equation.3">
                  <p:embed/>
                </p:oleObj>
              </mc:Choice>
              <mc:Fallback>
                <p:oleObj name="Equation" r:id="rId14" imgW="3657600" imgH="4267200"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24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5486400" y="3048000"/>
            <a:ext cx="31242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 y="5105400"/>
            <a:ext cx="77724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latin typeface="Arial" panose="020B0604020202020204" pitchFamily="34" charset="0"/>
                <a:cs typeface="Arial" panose="020B0604020202020204" pitchFamily="34" charset="0"/>
              </a:rPr>
              <a:t>4. Properties of OLS estimators </a:t>
            </a:r>
            <a:endParaRPr lang="en-US" sz="3400" dirty="0">
              <a:solidFill>
                <a:srgbClr val="FF0000"/>
              </a:solidFill>
            </a:endParaRPr>
          </a:p>
        </p:txBody>
      </p:sp>
      <p:sp>
        <p:nvSpPr>
          <p:cNvPr id="3" name="Content Placeholder 2"/>
          <p:cNvSpPr>
            <a:spLocks noGrp="1"/>
          </p:cNvSpPr>
          <p:nvPr>
            <p:ph idx="1"/>
          </p:nvPr>
        </p:nvSpPr>
        <p:spPr>
          <a:xfrm>
            <a:off x="457200" y="1143000"/>
            <a:ext cx="8229600" cy="5715000"/>
          </a:xfrm>
        </p:spPr>
        <p:txBody>
          <a:bodyPr/>
          <a:lstStyle/>
          <a:p>
            <a:endParaRPr lang="en-US" dirty="0"/>
          </a:p>
          <a:p>
            <a:endParaRPr lang="en-US" dirty="0"/>
          </a:p>
          <a:p>
            <a:endParaRPr lang="en-US" dirty="0"/>
          </a:p>
          <a:p>
            <a:r>
              <a:rPr lang="en-US" dirty="0"/>
              <a:t>Where                                   is total sample variation in </a:t>
            </a:r>
            <a:r>
              <a:rPr lang="en-US" dirty="0" err="1"/>
              <a:t>xj</a:t>
            </a:r>
            <a:r>
              <a:rPr lang="en-US" dirty="0"/>
              <a:t> and            is the R-squared from regressing </a:t>
            </a:r>
            <a:r>
              <a:rPr lang="en-US" dirty="0" err="1"/>
              <a:t>xj</a:t>
            </a:r>
            <a:r>
              <a:rPr lang="en-US" dirty="0"/>
              <a:t> on all other independent variables  (and including an intercept).</a:t>
            </a:r>
            <a:endParaRPr lang="en-US" dirty="0"/>
          </a:p>
          <a:p>
            <a:r>
              <a:rPr lang="en-US" dirty="0"/>
              <a:t>Since      is unknown, we replace it with its estimator     . Standard error: </a:t>
            </a:r>
            <a:endParaRPr lang="en-US" dirty="0"/>
          </a:p>
        </p:txBody>
      </p:sp>
      <p:sp>
        <p:nvSpPr>
          <p:cNvPr id="1955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95585" name="Object 1"/>
          <p:cNvGraphicFramePr>
            <a:graphicFrameLocks noChangeAspect="1"/>
          </p:cNvGraphicFramePr>
          <p:nvPr/>
        </p:nvGraphicFramePr>
        <p:xfrm>
          <a:off x="2405063" y="1385888"/>
          <a:ext cx="3435350" cy="1101725"/>
        </p:xfrm>
        <a:graphic>
          <a:graphicData uri="http://schemas.openxmlformats.org/presentationml/2006/ole">
            <mc:AlternateContent xmlns:mc="http://schemas.openxmlformats.org/markup-compatibility/2006">
              <mc:Choice xmlns:v="urn:schemas-microsoft-com:vml" Requires="v">
                <p:oleObj spid="_x0000_s195870" name="Equation" r:id="rId1" imgW="35356800" imgH="11277600" progId="Equation.3">
                  <p:embed/>
                </p:oleObj>
              </mc:Choice>
              <mc:Fallback>
                <p:oleObj name="Equation" r:id="rId1" imgW="35356800" imgH="112776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1385888"/>
                        <a:ext cx="34353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95587" name="Object 3"/>
          <p:cNvGraphicFramePr>
            <a:graphicFrameLocks noChangeAspect="1"/>
          </p:cNvGraphicFramePr>
          <p:nvPr/>
        </p:nvGraphicFramePr>
        <p:xfrm>
          <a:off x="2209800" y="2743200"/>
          <a:ext cx="2732087" cy="914400"/>
        </p:xfrm>
        <a:graphic>
          <a:graphicData uri="http://schemas.openxmlformats.org/presentationml/2006/ole">
            <mc:AlternateContent xmlns:mc="http://schemas.openxmlformats.org/markup-compatibility/2006">
              <mc:Choice xmlns:v="urn:schemas-microsoft-com:vml" Requires="v">
                <p:oleObj spid="_x0000_s195871" name="Equation" r:id="rId3" imgW="30480000" imgH="10363200" progId="Equation.3">
                  <p:embed/>
                </p:oleObj>
              </mc:Choice>
              <mc:Fallback>
                <p:oleObj name="Equation" r:id="rId3" imgW="30480000" imgH="10363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743200"/>
                        <a:ext cx="27320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95589" name="Object 5"/>
          <p:cNvGraphicFramePr>
            <a:graphicFrameLocks noChangeAspect="1"/>
          </p:cNvGraphicFramePr>
          <p:nvPr/>
        </p:nvGraphicFramePr>
        <p:xfrm>
          <a:off x="3962400" y="3429000"/>
          <a:ext cx="762000" cy="561975"/>
        </p:xfrm>
        <a:graphic>
          <a:graphicData uri="http://schemas.openxmlformats.org/presentationml/2006/ole">
            <mc:AlternateContent xmlns:mc="http://schemas.openxmlformats.org/markup-compatibility/2006">
              <mc:Choice xmlns:v="urn:schemas-microsoft-com:vml" Requires="v">
                <p:oleObj spid="_x0000_s195872" name="Equation" r:id="rId5" imgW="4876800" imgH="6096000" progId="Equation.3">
                  <p:embed/>
                </p:oleObj>
              </mc:Choice>
              <mc:Fallback>
                <p:oleObj name="Equation" r:id="rId5" imgW="4876800" imgH="60960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429000"/>
                        <a:ext cx="7620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1" name="Object 7"/>
          <p:cNvGraphicFramePr>
            <a:graphicFrameLocks noChangeAspect="1"/>
          </p:cNvGraphicFramePr>
          <p:nvPr/>
        </p:nvGraphicFramePr>
        <p:xfrm>
          <a:off x="1895475" y="5024438"/>
          <a:ext cx="395504" cy="385762"/>
        </p:xfrm>
        <a:graphic>
          <a:graphicData uri="http://schemas.openxmlformats.org/presentationml/2006/ole">
            <mc:AlternateContent xmlns:mc="http://schemas.openxmlformats.org/markup-compatibility/2006">
              <mc:Choice xmlns:v="urn:schemas-microsoft-com:vml" Requires="v">
                <p:oleObj spid="_x0000_s195873" name="Equation" r:id="rId7" imgW="3657600" imgH="3352800" progId="Equation.3">
                  <p:embed/>
                </p:oleObj>
              </mc:Choice>
              <mc:Fallback>
                <p:oleObj name="Equation" r:id="rId7" imgW="3657600" imgH="33528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475" y="5024438"/>
                        <a:ext cx="395504"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2" name="Object 8"/>
          <p:cNvGraphicFramePr>
            <a:graphicFrameLocks noChangeAspect="1"/>
          </p:cNvGraphicFramePr>
          <p:nvPr/>
        </p:nvGraphicFramePr>
        <p:xfrm>
          <a:off x="2514600" y="5410200"/>
          <a:ext cx="457200" cy="609600"/>
        </p:xfrm>
        <a:graphic>
          <a:graphicData uri="http://schemas.openxmlformats.org/presentationml/2006/ole">
            <mc:AlternateContent xmlns:mc="http://schemas.openxmlformats.org/markup-compatibility/2006">
              <mc:Choice xmlns:v="urn:schemas-microsoft-com:vml" Requires="v">
                <p:oleObj spid="_x0000_s195874" name="Equation" r:id="rId9" imgW="3657600" imgH="4267200" progId="Equation.3">
                  <p:embed/>
                </p:oleObj>
              </mc:Choice>
              <mc:Fallback>
                <p:oleObj name="Equation" r:id="rId9" imgW="3657600" imgH="42672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5410200"/>
                        <a:ext cx="45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95593" name="Object 9"/>
          <p:cNvGraphicFramePr>
            <a:graphicFrameLocks noChangeAspect="1"/>
          </p:cNvGraphicFramePr>
          <p:nvPr/>
        </p:nvGraphicFramePr>
        <p:xfrm>
          <a:off x="3186113" y="5867400"/>
          <a:ext cx="4219575" cy="723900"/>
        </p:xfrm>
        <a:graphic>
          <a:graphicData uri="http://schemas.openxmlformats.org/presentationml/2006/ole">
            <mc:AlternateContent xmlns:mc="http://schemas.openxmlformats.org/markup-compatibility/2006">
              <mc:Choice xmlns:v="urn:schemas-microsoft-com:vml" Requires="v">
                <p:oleObj spid="_x0000_s195875" name="Equation" r:id="rId11" imgW="42062400" imgH="6400800" progId="Equation.3">
                  <p:embed/>
                </p:oleObj>
              </mc:Choice>
              <mc:Fallback>
                <p:oleObj name="Equation" r:id="rId11" imgW="42062400" imgH="64008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6113" y="5867400"/>
                        <a:ext cx="42195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2057400" y="1295400"/>
            <a:ext cx="42672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593725" y="1752600"/>
            <a:ext cx="8001000" cy="4519613"/>
          </a:xfrm>
        </p:spPr>
        <p:txBody>
          <a:bodyPr/>
          <a:lstStyle/>
          <a:p>
            <a:pPr eaLnBrk="1" hangingPunct="1">
              <a:lnSpc>
                <a:spcPts val="2900"/>
              </a:lnSpc>
            </a:pPr>
            <a:r>
              <a:rPr lang="de-DE" altLang="en-US" sz="2600" b="1" dirty="0"/>
              <a:t>Decomposition of total variation</a:t>
            </a:r>
            <a:endParaRPr lang="de-DE" altLang="en-US" sz="2600" b="1" dirty="0"/>
          </a:p>
          <a:p>
            <a:pPr eaLnBrk="1" hangingPunct="1">
              <a:lnSpc>
                <a:spcPts val="3600"/>
              </a:lnSpc>
            </a:pPr>
            <a:endParaRPr lang="de-DE" altLang="en-US" sz="1800" b="1" dirty="0"/>
          </a:p>
          <a:p>
            <a:pPr eaLnBrk="1" hangingPunct="1">
              <a:lnSpc>
                <a:spcPts val="3600"/>
              </a:lnSpc>
            </a:pPr>
            <a:endParaRPr lang="de-DE" altLang="en-US" sz="1800" b="1" dirty="0"/>
          </a:p>
          <a:p>
            <a:pPr eaLnBrk="1" hangingPunct="1">
              <a:lnSpc>
                <a:spcPts val="3600"/>
              </a:lnSpc>
            </a:pPr>
            <a:endParaRPr lang="de-DE" altLang="en-US" sz="1800" b="1" dirty="0"/>
          </a:p>
          <a:p>
            <a:pPr eaLnBrk="1" hangingPunct="1">
              <a:lnSpc>
                <a:spcPts val="3600"/>
              </a:lnSpc>
            </a:pPr>
            <a:r>
              <a:rPr lang="de-DE" altLang="en-US" sz="2600" b="1" dirty="0"/>
              <a:t>Goodness-of-fit measure (R-squared)</a:t>
            </a:r>
            <a:endParaRPr lang="de-DE" altLang="en-US" sz="2600" dirty="0"/>
          </a:p>
        </p:txBody>
      </p:sp>
      <p:pic>
        <p:nvPicPr>
          <p:cNvPr id="49155" name="Grafik 15"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460625" y="2808288"/>
            <a:ext cx="2425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731838" y="3392488"/>
            <a:ext cx="1905000"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a:t>Total </a:t>
            </a:r>
            <a:r>
              <a:rPr lang="de-DE" sz="2000" dirty="0" err="1"/>
              <a:t>variation</a:t>
            </a:r>
            <a:endParaRPr lang="de-DE" sz="2000" dirty="0"/>
          </a:p>
        </p:txBody>
      </p:sp>
      <p:cxnSp>
        <p:nvCxnSpPr>
          <p:cNvPr id="7" name="Gerade Verbindung mit Pfeil 6"/>
          <p:cNvCxnSpPr/>
          <p:nvPr/>
        </p:nvCxnSpPr>
        <p:spPr>
          <a:xfrm rot="5400000" flipH="1" flipV="1">
            <a:off x="2079626" y="3101975"/>
            <a:ext cx="303212" cy="300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2774951" y="3392488"/>
            <a:ext cx="1687512"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err="1"/>
              <a:t>Explained</a:t>
            </a:r>
            <a:r>
              <a:rPr lang="de-DE" sz="2000" dirty="0"/>
              <a:t> </a:t>
            </a:r>
            <a:r>
              <a:rPr lang="de-DE" sz="2000" dirty="0" err="1"/>
              <a:t>part</a:t>
            </a:r>
            <a:endParaRPr lang="de-DE" sz="2000" dirty="0"/>
          </a:p>
        </p:txBody>
      </p:sp>
      <p:cxnSp>
        <p:nvCxnSpPr>
          <p:cNvPr id="12" name="Gerade Verbindung mit Pfeil 11"/>
          <p:cNvCxnSpPr/>
          <p:nvPr/>
        </p:nvCxnSpPr>
        <p:spPr>
          <a:xfrm rot="5400000" flipH="1" flipV="1">
            <a:off x="3292476" y="3101975"/>
            <a:ext cx="303212" cy="300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699319" y="3403600"/>
            <a:ext cx="2615881"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2000" dirty="0" err="1"/>
              <a:t>Unexplained</a:t>
            </a:r>
            <a:r>
              <a:rPr lang="de-DE" sz="2000" dirty="0"/>
              <a:t> </a:t>
            </a:r>
            <a:r>
              <a:rPr lang="de-DE" sz="2000" dirty="0" err="1"/>
              <a:t>part</a:t>
            </a:r>
            <a:endParaRPr lang="de-DE" sz="2000" dirty="0"/>
          </a:p>
        </p:txBody>
      </p:sp>
      <p:cxnSp>
        <p:nvCxnSpPr>
          <p:cNvPr id="15" name="Gerade Verbindung mit Pfeil 14"/>
          <p:cNvCxnSpPr/>
          <p:nvPr/>
        </p:nvCxnSpPr>
        <p:spPr>
          <a:xfrm rot="16200000" flipV="1">
            <a:off x="4845844" y="3118644"/>
            <a:ext cx="292100"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9162" name="Grafik 16"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444625" y="4926013"/>
            <a:ext cx="2768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20"/>
          <p:cNvSpPr txBox="1"/>
          <p:nvPr/>
        </p:nvSpPr>
        <p:spPr>
          <a:xfrm>
            <a:off x="5229225" y="5291138"/>
            <a:ext cx="3359150" cy="1631216"/>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2000" dirty="0"/>
              <a:t>R-squared measures the fraction of the total variation that is explained by the regression. </a:t>
            </a:r>
            <a:r>
              <a:rPr lang="en-US" sz="2000" dirty="0">
                <a:sym typeface="Wingdings" panose="05000000000000000000" pitchFamily="2" charset="2"/>
              </a:rPr>
              <a:t>  </a:t>
            </a:r>
            <a:r>
              <a:rPr lang="en-US" sz="2000" dirty="0"/>
              <a:t>0 ≤ r</a:t>
            </a:r>
            <a:r>
              <a:rPr lang="en-US" sz="2000" baseline="30000" dirty="0"/>
              <a:t>2</a:t>
            </a:r>
            <a:r>
              <a:rPr lang="en-US" sz="2000" dirty="0"/>
              <a:t> ≤ 1</a:t>
            </a:r>
            <a:endParaRPr lang="en-US" sz="2000" dirty="0"/>
          </a:p>
          <a:p>
            <a:pPr eaLnBrk="1" hangingPunct="1">
              <a:defRPr/>
            </a:pPr>
            <a:endParaRPr lang="de-DE" sz="2000" dirty="0"/>
          </a:p>
        </p:txBody>
      </p:sp>
      <p:cxnSp>
        <p:nvCxnSpPr>
          <p:cNvPr id="22" name="Gerade Verbindung mit Pfeil 21"/>
          <p:cNvCxnSpPr/>
          <p:nvPr/>
        </p:nvCxnSpPr>
        <p:spPr>
          <a:xfrm rot="10800000">
            <a:off x="4352925" y="5181600"/>
            <a:ext cx="912813"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Rectangle 2"/>
          <p:cNvSpPr>
            <a:spLocks noChangeArrowheads="1"/>
          </p:cNvSpPr>
          <p:nvPr/>
        </p:nvSpPr>
        <p:spPr bwMode="auto">
          <a:xfrm>
            <a:off x="287337" y="80963"/>
            <a:ext cx="8780463"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en-US" sz="4000" dirty="0">
                <a:solidFill>
                  <a:srgbClr val="FF0000"/>
                </a:solidFill>
                <a:latin typeface="Arial" panose="020B0604020202020204" pitchFamily="34" charset="0"/>
              </a:rPr>
              <a:t>5</a:t>
            </a:r>
            <a:r>
              <a:rPr lang="en-US" sz="4000" dirty="0">
                <a:solidFill>
                  <a:srgbClr val="FF0000"/>
                </a:solidFill>
                <a:latin typeface="Arial" panose="020B0604020202020204" pitchFamily="34" charset="0"/>
                <a:cs typeface="Arial" panose="020B0604020202020204" pitchFamily="34" charset="0"/>
              </a:rPr>
              <a:t>. A measure of “Goodness of fit”</a:t>
            </a:r>
            <a:endParaRPr lang="de-DE" altLang="en-US" sz="4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pPr algn="l"/>
            <a:r>
              <a:rPr lang="en-US" sz="3800" b="1" dirty="0"/>
              <a:t>Example- Goodness of fit</a:t>
            </a:r>
            <a:endParaRPr lang="en-US" sz="3800" b="1" dirty="0"/>
          </a:p>
        </p:txBody>
      </p:sp>
      <p:sp>
        <p:nvSpPr>
          <p:cNvPr id="3" name="Content Placeholder 2"/>
          <p:cNvSpPr>
            <a:spLocks noGrp="1"/>
          </p:cNvSpPr>
          <p:nvPr>
            <p:ph idx="1"/>
          </p:nvPr>
        </p:nvSpPr>
        <p:spPr>
          <a:xfrm>
            <a:off x="457200" y="838200"/>
            <a:ext cx="8229600" cy="5287963"/>
          </a:xfrm>
        </p:spPr>
        <p:txBody>
          <a:bodyPr/>
          <a:lstStyle/>
          <a:p>
            <a:r>
              <a:rPr lang="en-US" sz="2600" dirty="0"/>
              <a:t>Determinants of college GPA: </a:t>
            </a:r>
            <a:endParaRPr lang="en-US" sz="2600" dirty="0"/>
          </a:p>
          <a:p>
            <a:pPr>
              <a:buNone/>
            </a:pPr>
            <a:r>
              <a:rPr lang="en-US" sz="2600" dirty="0"/>
              <a:t>  -</a:t>
            </a:r>
            <a:endParaRPr lang="en-US" sz="2600" dirty="0"/>
          </a:p>
          <a:p>
            <a:pPr>
              <a:buNone/>
            </a:pPr>
            <a:endParaRPr lang="en-US" dirty="0"/>
          </a:p>
        </p:txBody>
      </p:sp>
      <p:pic>
        <p:nvPicPr>
          <p:cNvPr id="201730" name="Picture 2"/>
          <p:cNvPicPr>
            <a:picLocks noChangeAspect="1" noChangeArrowheads="1"/>
          </p:cNvPicPr>
          <p:nvPr/>
        </p:nvPicPr>
        <p:blipFill>
          <a:blip r:embed="rId1" cstate="print"/>
          <a:srcRect/>
          <a:stretch>
            <a:fillRect/>
          </a:stretch>
        </p:blipFill>
        <p:spPr bwMode="auto">
          <a:xfrm>
            <a:off x="457200" y="1219200"/>
            <a:ext cx="11430000" cy="5410200"/>
          </a:xfrm>
          <a:prstGeom prst="rect">
            <a:avLst/>
          </a:prstGeom>
          <a:noFill/>
          <a:ln w="9525">
            <a:noFill/>
            <a:miter lim="800000"/>
            <a:headEnd/>
            <a:tailEnd/>
          </a:ln>
          <a:effectLst/>
        </p:spPr>
      </p:pic>
      <p:sp>
        <p:nvSpPr>
          <p:cNvPr id="5" name="Rectangle 4"/>
          <p:cNvSpPr/>
          <p:nvPr/>
        </p:nvSpPr>
        <p:spPr>
          <a:xfrm>
            <a:off x="5029200" y="3657600"/>
            <a:ext cx="23622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0"/>
            <a:ext cx="9144000" cy="990600"/>
          </a:xfrm>
        </p:spPr>
        <p:txBody>
          <a:bodyPr/>
          <a:lstStyle/>
          <a:p>
            <a:r>
              <a:rPr lang="en-US" sz="3200" b="1" dirty="0">
                <a:solidFill>
                  <a:srgbClr val="FF0000"/>
                </a:solidFill>
              </a:rPr>
              <a:t>5. Goodness-of-fit or coefficient of determination </a:t>
            </a:r>
            <a:r>
              <a:rPr lang="en-US" sz="3200" b="1" i="1" dirty="0">
                <a:solidFill>
                  <a:srgbClr val="FF0000"/>
                </a:solidFill>
              </a:rPr>
              <a:t>R</a:t>
            </a:r>
            <a:r>
              <a:rPr lang="en-US" sz="3200" b="1" i="1" baseline="30000" dirty="0">
                <a:solidFill>
                  <a:srgbClr val="FF0000"/>
                </a:solidFill>
              </a:rPr>
              <a:t>2</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41987" name="Content Placeholder 2"/>
          <p:cNvSpPr>
            <a:spLocks noGrp="1"/>
          </p:cNvSpPr>
          <p:nvPr>
            <p:ph sz="quarter" idx="1"/>
          </p:nvPr>
        </p:nvSpPr>
        <p:spPr>
          <a:xfrm>
            <a:off x="609600" y="1219200"/>
            <a:ext cx="8153400" cy="5029200"/>
          </a:xfrm>
        </p:spPr>
        <p:txBody>
          <a:bodyPr/>
          <a:lstStyle/>
          <a:p>
            <a:r>
              <a:rPr lang="en-US" sz="2800" dirty="0">
                <a:latin typeface="Times New Roman" panose="02020603050405020304" pitchFamily="18" charset="0"/>
                <a:cs typeface="Times New Roman" panose="02020603050405020304" pitchFamily="18" charset="0"/>
              </a:rPr>
              <a:t>Note that R</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lies between 0 and 1. </a:t>
            </a:r>
            <a:endParaRPr lang="en-US" sz="2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If it is 1, the fitted regression line explains 100 percent of the variation in Y</a:t>
            </a:r>
            <a:endParaRPr lang="en-US" sz="2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If it is 0, the model does not explain any of the variation in 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fit of the model is said to be “better’’ the closer R</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is to 1</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 the number of independent variables increases, R</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almost invariably increases and never decreases.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0"/>
            <a:ext cx="9144000" cy="990600"/>
          </a:xfrm>
        </p:spPr>
        <p:txBody>
          <a:bodyPr>
            <a:normAutofit/>
          </a:bodyPr>
          <a:lstStyle/>
          <a:p>
            <a:r>
              <a:rPr lang="en-US" sz="3200" b="1" i="1" dirty="0">
                <a:solidFill>
                  <a:srgbClr val="FF0000"/>
                </a:solidFill>
              </a:rPr>
              <a:t>R</a:t>
            </a:r>
            <a:r>
              <a:rPr lang="en-US" sz="3200" b="1" i="1" baseline="30000" dirty="0">
                <a:solidFill>
                  <a:srgbClr val="FF0000"/>
                </a:solidFill>
              </a:rPr>
              <a:t>2 </a:t>
            </a:r>
            <a:r>
              <a:rPr lang="en-US" sz="3200" b="1" dirty="0">
                <a:solidFill>
                  <a:srgbClr val="FF0000"/>
                </a:solidFill>
              </a:rPr>
              <a:t>and the adjusted </a:t>
            </a:r>
            <a:r>
              <a:rPr lang="en-US" sz="3200" b="1" i="1" dirty="0">
                <a:solidFill>
                  <a:srgbClr val="FF0000"/>
                </a:solidFill>
              </a:rPr>
              <a:t>R</a:t>
            </a:r>
            <a:r>
              <a:rPr lang="en-US" sz="3200" b="1" i="1" baseline="30000" dirty="0">
                <a:solidFill>
                  <a:srgbClr val="FF0000"/>
                </a:solidFill>
              </a:rPr>
              <a:t>2</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52227" name="Content Placeholder 2"/>
          <p:cNvSpPr>
            <a:spLocks noGrp="1"/>
          </p:cNvSpPr>
          <p:nvPr>
            <p:ph sz="quarter" idx="1"/>
          </p:nvPr>
        </p:nvSpPr>
        <p:spPr>
          <a:xfrm>
            <a:off x="0" y="914400"/>
            <a:ext cx="9144000" cy="5867400"/>
          </a:xfrm>
        </p:spPr>
        <p:txBody>
          <a:bodyPr/>
          <a:lstStyle/>
          <a:p>
            <a:r>
              <a:rPr lang="en-US" sz="2800" dirty="0">
                <a:latin typeface="Times New Roman" panose="02020603050405020304" pitchFamily="18" charset="0"/>
                <a:cs typeface="Times New Roman" panose="02020603050405020304" pitchFamily="18" charset="0"/>
              </a:rPr>
              <a:t>An alternative coefficient of determination:</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67030" lvl="1" indent="0">
              <a:buFont typeface="Wingdings 2" panose="05020102010507070707" pitchFamily="18" charset="2"/>
              <a:buNone/>
            </a:pPr>
            <a:r>
              <a:rPr lang="en-US" sz="2500" i="1" dirty="0">
                <a:latin typeface="Times New Roman" panose="02020603050405020304" pitchFamily="18" charset="0"/>
                <a:cs typeface="Times New Roman" panose="02020603050405020304" pitchFamily="18" charset="0"/>
              </a:rPr>
              <a:t>where k = the number of parameters in the model including the intercept term. </a:t>
            </a:r>
            <a:endParaRPr lang="en-US" sz="2500" i="1" dirty="0">
              <a:latin typeface="Times New Roman" panose="02020603050405020304" pitchFamily="18" charset="0"/>
              <a:cs typeface="Times New Roman" panose="02020603050405020304" pitchFamily="18" charset="0"/>
            </a:endParaRPr>
          </a:p>
          <a:p>
            <a:pPr marL="367030" lvl="1" indent="0">
              <a:buFont typeface="Wingdings 2" panose="05020102010507070707" pitchFamily="18" charset="2"/>
              <a:buNone/>
            </a:pPr>
            <a:endParaRPr lang="en-US" sz="2500" i="1" dirty="0">
              <a:latin typeface="Times New Roman" panose="02020603050405020304" pitchFamily="18" charset="0"/>
              <a:cs typeface="Times New Roman" panose="02020603050405020304" pitchFamily="18" charset="0"/>
            </a:endParaRPr>
          </a:p>
        </p:txBody>
      </p:sp>
      <p:graphicFrame>
        <p:nvGraphicFramePr>
          <p:cNvPr id="2" name="Object 3"/>
          <p:cNvGraphicFramePr>
            <a:graphicFrameLocks noChangeAspect="1"/>
          </p:cNvGraphicFramePr>
          <p:nvPr/>
        </p:nvGraphicFramePr>
        <p:xfrm>
          <a:off x="2286000" y="1524000"/>
          <a:ext cx="3656013" cy="1160463"/>
        </p:xfrm>
        <a:graphic>
          <a:graphicData uri="http://schemas.openxmlformats.org/presentationml/2006/ole">
            <mc:AlternateContent xmlns:mc="http://schemas.openxmlformats.org/markup-compatibility/2006">
              <mc:Choice xmlns:v="urn:schemas-microsoft-com:vml" Requires="v">
                <p:oleObj spid="_x0000_s13408" name="Equation" r:id="rId1" imgW="31699200" imgH="10058400" progId="Equation.3">
                  <p:embed/>
                </p:oleObj>
              </mc:Choice>
              <mc:Fallback>
                <p:oleObj name="Equation" r:id="rId1" imgW="31699200" imgH="100584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3656013"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61" name="Object 5"/>
          <p:cNvGraphicFramePr>
            <a:graphicFrameLocks noChangeAspect="1"/>
          </p:cNvGraphicFramePr>
          <p:nvPr/>
        </p:nvGraphicFramePr>
        <p:xfrm>
          <a:off x="2438400" y="2343150"/>
          <a:ext cx="4189413" cy="1212850"/>
        </p:xfrm>
        <a:graphic>
          <a:graphicData uri="http://schemas.openxmlformats.org/presentationml/2006/ole">
            <mc:AlternateContent xmlns:mc="http://schemas.openxmlformats.org/markup-compatibility/2006">
              <mc:Choice xmlns:v="urn:schemas-microsoft-com:vml" Requires="v">
                <p:oleObj spid="_x0000_s13409" name="Equation" r:id="rId3" imgW="32613600" imgH="9448800" progId="Equation.3">
                  <p:embed/>
                </p:oleObj>
              </mc:Choice>
              <mc:Fallback>
                <p:oleObj name="Equation" r:id="rId3" imgW="32613600" imgH="944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43150"/>
                        <a:ext cx="4189413"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371600" y="1447800"/>
            <a:ext cx="6400800"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7861"/>
                                        </p:tgtEl>
                                        <p:attrNameLst>
                                          <p:attrName>style.visibility</p:attrName>
                                        </p:attrNameLst>
                                      </p:cBhvr>
                                      <p:to>
                                        <p:strVal val="visible"/>
                                      </p:to>
                                    </p:set>
                                    <p:animEffect transition="in" filter="box(in)">
                                      <p:cBhvr>
                                        <p:cTn id="12" dur="500"/>
                                        <p:tgtEl>
                                          <p:spTgt spid="377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R</a:t>
            </a:r>
            <a:r>
              <a:rPr lang="en-US" b="1" i="1" baseline="30000" dirty="0">
                <a:solidFill>
                  <a:srgbClr val="FF0000"/>
                </a:solidFill>
              </a:rPr>
              <a:t>2 </a:t>
            </a:r>
            <a:r>
              <a:rPr lang="en-US" b="1" dirty="0">
                <a:solidFill>
                  <a:srgbClr val="FF0000"/>
                </a:solidFill>
              </a:rPr>
              <a:t>and the adjusted </a:t>
            </a:r>
            <a:r>
              <a:rPr lang="en-US" b="1" i="1" dirty="0">
                <a:solidFill>
                  <a:srgbClr val="FF0000"/>
                </a:solidFill>
              </a:rPr>
              <a:t>R</a:t>
            </a:r>
            <a:r>
              <a:rPr lang="en-US" b="1" i="1" baseline="30000" dirty="0">
                <a:solidFill>
                  <a:srgbClr val="FF0000"/>
                </a:solidFill>
              </a:rPr>
              <a:t>2</a:t>
            </a:r>
            <a:endParaRPr lang="en-US" dirty="0">
              <a:solidFill>
                <a:srgbClr val="FF0000"/>
              </a:solidFill>
            </a:endParaRPr>
          </a:p>
        </p:txBody>
      </p:sp>
      <p:sp>
        <p:nvSpPr>
          <p:cNvPr id="3" name="Content Placeholder 2"/>
          <p:cNvSpPr>
            <a:spLocks noGrp="1"/>
          </p:cNvSpPr>
          <p:nvPr>
            <p:ph idx="1"/>
          </p:nvPr>
        </p:nvSpPr>
        <p:spPr/>
        <p:txBody>
          <a:bodyPr/>
          <a:lstStyle/>
          <a:p>
            <a:r>
              <a:rPr lang="en-US" dirty="0"/>
              <a:t>It is good practice to use adjusted R2 than R2 because R2 tends to give an overly optimistic picture of the fit of the regression, particularly when the number of explanatory variables is not very small compared with the number of observations.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a:latin typeface="Arial" panose="020B0604020202020204" pitchFamily="34" charset="0"/>
                <a:cs typeface="Arial" panose="020B0604020202020204" pitchFamily="34" charset="0"/>
              </a:rPr>
              <a:t>Outline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14400"/>
            <a:ext cx="8229600" cy="5486400"/>
          </a:xfrm>
        </p:spPr>
        <p:txBody>
          <a:bodyPr>
            <a:normAutofit/>
          </a:bodyPr>
          <a:lstStyle/>
          <a:p>
            <a:pPr marL="514350" indent="-514350">
              <a:buAutoNum type="arabicPeriod"/>
            </a:pPr>
            <a:r>
              <a:rPr lang="en-US" dirty="0">
                <a:latin typeface="Arial" panose="020B0604020202020204" pitchFamily="34" charset="0"/>
                <a:cs typeface="Arial" panose="020B0604020202020204" pitchFamily="34" charset="0"/>
              </a:rPr>
              <a:t>Multiple Regression Equation</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The Three-Variable Model: Notation and Assumptions</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OLS Estimation  for the three-variable model</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Properties of OLS estimators</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Goodness of fit –R2 and adjusted R2</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More on Functional Form</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Hypothesis Testing in Multiple Regression </a:t>
            </a:r>
            <a:endParaRPr lang="en-US" dirty="0">
              <a:latin typeface="Arial" panose="020B0604020202020204" pitchFamily="34" charset="0"/>
              <a:cs typeface="Arial" panose="020B0604020202020204" pitchFamily="34" charset="0"/>
            </a:endParaRPr>
          </a:p>
          <a:p>
            <a:pPr marL="514350" indent="-514350">
              <a:buNone/>
            </a:pPr>
            <a:endParaRPr lang="en-US" dirty="0">
              <a:latin typeface="Arial" panose="020B0604020202020204" pitchFamily="34" charset="0"/>
              <a:cs typeface="Arial" panose="020B0604020202020204" pitchFamily="34" charset="0"/>
            </a:endParaRPr>
          </a:p>
          <a:p>
            <a:pPr marL="514350" indent="-514350">
              <a:buNone/>
            </a:pPr>
            <a:endParaRPr lang="en-US" dirty="0"/>
          </a:p>
          <a:p>
            <a:pPr marL="514350" indent="-514350">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The game of maximizing adjusted R2</a:t>
            </a:r>
            <a:endParaRPr lang="en-US" dirty="0">
              <a:solidFill>
                <a:srgbClr val="FF0000"/>
              </a:solidFill>
            </a:endParaRPr>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lgn="just"/>
            <a:r>
              <a:rPr lang="en-US" dirty="0"/>
              <a:t>Researchers play the game of maximizing adjusted R2, that is, choosing the model that gives the highest adjusted R2. </a:t>
            </a:r>
            <a:r>
              <a:rPr lang="en-US" dirty="0">
                <a:sym typeface="Wingdings" panose="05000000000000000000" pitchFamily="2" charset="2"/>
              </a:rPr>
              <a:t> This may be dangerous. </a:t>
            </a:r>
            <a:endParaRPr lang="en-US" dirty="0">
              <a:sym typeface="Wingdings" panose="05000000000000000000" pitchFamily="2" charset="2"/>
            </a:endParaRPr>
          </a:p>
          <a:p>
            <a:pPr algn="just"/>
            <a:r>
              <a:rPr lang="en-US" dirty="0">
                <a:sym typeface="Wingdings" panose="05000000000000000000" pitchFamily="2" charset="2"/>
              </a:rPr>
              <a:t>Our objective is not to obtain a high adjusted R2 per se but rather to obtain dependable estimates if the true population regression coefficients and draw statistical inferences about them.</a:t>
            </a:r>
            <a:endParaRPr lang="en-US" dirty="0">
              <a:sym typeface="Wingdings" panose="05000000000000000000" pitchFamily="2" charset="2"/>
            </a:endParaRPr>
          </a:p>
          <a:p>
            <a:pPr algn="just"/>
            <a:r>
              <a:rPr lang="en-US" dirty="0">
                <a:sym typeface="Wingdings" panose="05000000000000000000" pitchFamily="2" charset="2"/>
              </a:rPr>
              <a:t>Researchers should be </a:t>
            </a:r>
            <a:r>
              <a:rPr lang="en-US" dirty="0">
                <a:solidFill>
                  <a:srgbClr val="FF0000"/>
                </a:solidFill>
                <a:sym typeface="Wingdings" panose="05000000000000000000" pitchFamily="2" charset="2"/>
              </a:rPr>
              <a:t>more concerned about the logical or theoretical relevance of the explanatory variables to the dependent variable and their statistical significance. </a:t>
            </a:r>
            <a:endParaRPr lang="en-US" dirty="0">
              <a:solidFill>
                <a:srgbClr val="FF0000"/>
              </a:solidFill>
              <a:sym typeface="Wingdings" panose="05000000000000000000" pitchFamily="2" charset="2"/>
            </a:endParaRPr>
          </a:p>
          <a:p>
            <a:pPr algn="just"/>
            <a:r>
              <a:rPr lang="de-DE" altLang="en-US" sz="3200" b="1" dirty="0">
                <a:solidFill>
                  <a:srgbClr val="FF0000"/>
                </a:solidFill>
              </a:rPr>
              <a:t>Even if R-squared is small (as in the given example), regression may still provide good estimates of ceteris paribus effects</a:t>
            </a:r>
            <a:endParaRPr lang="en-US" dirty="0">
              <a:sym typeface="Wingdings" panose="05000000000000000000" pitchFamily="2" charset="2"/>
            </a:endParaRPr>
          </a:p>
          <a:p>
            <a:pPr algn="just"/>
            <a:endParaRPr lang="en-US" dirty="0">
              <a:solidFill>
                <a:srgbClr val="FF0000"/>
              </a:solidFill>
            </a:endParaRPr>
          </a:p>
        </p:txBody>
      </p:sp>
      <p:sp>
        <p:nvSpPr>
          <p:cNvPr id="4" name="Rectangle 3"/>
          <p:cNvSpPr/>
          <p:nvPr/>
        </p:nvSpPr>
        <p:spPr>
          <a:xfrm>
            <a:off x="533400" y="1447800"/>
            <a:ext cx="8229600" cy="480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0"/>
            <a:ext cx="9144000" cy="990600"/>
          </a:xfrm>
        </p:spPr>
        <p:txBody>
          <a:bodyPr/>
          <a:lstStyle/>
          <a:p>
            <a:pPr algn="ctr"/>
            <a:r>
              <a:rPr lang="en-US" sz="3200" b="1" dirty="0"/>
              <a:t>Comparing Coefficients of Determination </a:t>
            </a:r>
            <a:r>
              <a:rPr lang="en-US" sz="3200" b="1" i="1" dirty="0"/>
              <a:t>R</a:t>
            </a:r>
            <a:r>
              <a:rPr lang="en-US" sz="3200" b="1" i="1" baseline="30000" dirty="0"/>
              <a:t>2</a:t>
            </a:r>
            <a:endParaRPr lang="en-US" sz="3200" b="1" baseline="-25000" dirty="0">
              <a:latin typeface="Times New Roman" panose="02020603050405020304" pitchFamily="18" charset="0"/>
              <a:cs typeface="Times New Roman" panose="02020603050405020304" pitchFamily="18" charset="0"/>
            </a:endParaRPr>
          </a:p>
        </p:txBody>
      </p:sp>
      <p:sp>
        <p:nvSpPr>
          <p:cNvPr id="54275" name="Content Placeholder 2"/>
          <p:cNvSpPr>
            <a:spLocks noGrp="1"/>
          </p:cNvSpPr>
          <p:nvPr>
            <p:ph sz="quarter" idx="1"/>
          </p:nvPr>
        </p:nvSpPr>
        <p:spPr>
          <a:xfrm>
            <a:off x="-18143" y="1143000"/>
            <a:ext cx="9144000" cy="5562600"/>
          </a:xfrm>
        </p:spPr>
        <p:txBody>
          <a:bodyPr/>
          <a:lstStyle/>
          <a:p>
            <a:r>
              <a:rPr lang="en-US" sz="2800" dirty="0">
                <a:latin typeface="Times New Roman" panose="02020603050405020304" pitchFamily="18" charset="0"/>
                <a:cs typeface="Times New Roman" panose="02020603050405020304" pitchFamily="18" charset="0"/>
              </a:rPr>
              <a:t>It is crucial to note that in comparing two models on the basis of the coefficient of determination, whether adjusted or not</a:t>
            </a: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sample size n must be the same</a:t>
            </a: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dependent variable must be the same</a:t>
            </a: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explanatory variables may take any form. </a:t>
            </a:r>
            <a:endParaRPr lang="en-US" sz="2800" dirty="0">
              <a:latin typeface="Times New Roman" panose="02020603050405020304" pitchFamily="18" charset="0"/>
              <a:cs typeface="Times New Roman" panose="02020603050405020304" pitchFamily="18" charset="0"/>
            </a:endParaRPr>
          </a:p>
          <a:p>
            <a:pPr lvl="1">
              <a:buFont typeface="Wingdings 2" panose="05020102010507070707" pitchFamily="18" charset="2"/>
              <a:buNone/>
            </a:pPr>
            <a:r>
              <a:rPr lang="en-US" sz="2800" i="1" dirty="0">
                <a:latin typeface="Times New Roman" panose="02020603050405020304" pitchFamily="18" charset="0"/>
                <a:cs typeface="Times New Roman" panose="02020603050405020304" pitchFamily="18" charset="0"/>
              </a:rPr>
              <a:t>Thus for the models</a:t>
            </a: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lnY</a:t>
            </a:r>
            <a:r>
              <a:rPr lang="en-US" sz="2800" i="1" baseline="-25000" dirty="0" err="1">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1</a:t>
            </a:r>
            <a:r>
              <a:rPr lang="el-GR" sz="2800" i="1" dirty="0">
                <a:latin typeface="Times New Roman" panose="02020603050405020304" pitchFamily="18" charset="0"/>
                <a:cs typeface="Times New Roman" panose="02020603050405020304" pitchFamily="18" charset="0"/>
              </a:rPr>
              <a:t> + β</a:t>
            </a:r>
            <a:r>
              <a:rPr lang="el-GR" sz="2800" i="1"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2i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3</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3i</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u</a:t>
            </a:r>
            <a:r>
              <a:rPr lang="en-US" sz="2800" i="1" baseline="-25000" dirty="0" err="1">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(1)</a:t>
            </a: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nn-NO" sz="2800" i="1" dirty="0">
                <a:latin typeface="Times New Roman" panose="02020603050405020304" pitchFamily="18" charset="0"/>
                <a:cs typeface="Times New Roman" panose="02020603050405020304" pitchFamily="18" charset="0"/>
              </a:rPr>
              <a:t>		Y</a:t>
            </a:r>
            <a:r>
              <a:rPr lang="nn-NO" sz="2800" i="1" baseline="-25000" dirty="0">
                <a:latin typeface="Times New Roman" panose="02020603050405020304" pitchFamily="18" charset="0"/>
                <a:cs typeface="Times New Roman" panose="02020603050405020304" pitchFamily="18" charset="0"/>
              </a:rPr>
              <a:t>i</a:t>
            </a:r>
            <a:r>
              <a:rPr lang="nn-NO" sz="2800" i="1" dirty="0">
                <a:latin typeface="Times New Roman" panose="02020603050405020304" pitchFamily="18" charset="0"/>
                <a:cs typeface="Times New Roman" panose="02020603050405020304" pitchFamily="18" charset="0"/>
              </a:rPr>
              <a:t> = α</a:t>
            </a:r>
            <a:r>
              <a:rPr lang="nn-NO" sz="2800" i="1" baseline="-25000" dirty="0">
                <a:latin typeface="Times New Roman" panose="02020603050405020304" pitchFamily="18" charset="0"/>
                <a:cs typeface="Times New Roman" panose="02020603050405020304" pitchFamily="18" charset="0"/>
              </a:rPr>
              <a:t>1</a:t>
            </a:r>
            <a:r>
              <a:rPr lang="nn-NO" sz="2800" i="1" dirty="0">
                <a:latin typeface="Times New Roman" panose="02020603050405020304" pitchFamily="18" charset="0"/>
                <a:cs typeface="Times New Roman" panose="02020603050405020304" pitchFamily="18" charset="0"/>
              </a:rPr>
              <a:t> + α</a:t>
            </a:r>
            <a:r>
              <a:rPr lang="nn-NO" sz="2800" i="1" baseline="-25000" dirty="0">
                <a:latin typeface="Times New Roman" panose="02020603050405020304" pitchFamily="18" charset="0"/>
                <a:cs typeface="Times New Roman" panose="02020603050405020304" pitchFamily="18" charset="0"/>
              </a:rPr>
              <a:t>2</a:t>
            </a:r>
            <a:r>
              <a:rPr lang="nn-NO" sz="2800" i="1" dirty="0">
                <a:latin typeface="Times New Roman" panose="02020603050405020304" pitchFamily="18" charset="0"/>
                <a:cs typeface="Times New Roman" panose="02020603050405020304" pitchFamily="18" charset="0"/>
              </a:rPr>
              <a:t>X</a:t>
            </a:r>
            <a:r>
              <a:rPr lang="nn-NO" sz="2800" i="1" baseline="-25000" dirty="0">
                <a:latin typeface="Times New Roman" panose="02020603050405020304" pitchFamily="18" charset="0"/>
                <a:cs typeface="Times New Roman" panose="02020603050405020304" pitchFamily="18" charset="0"/>
              </a:rPr>
              <a:t>2i</a:t>
            </a:r>
            <a:r>
              <a:rPr lang="nn-NO" sz="2800" i="1" dirty="0">
                <a:latin typeface="Times New Roman" panose="02020603050405020304" pitchFamily="18" charset="0"/>
                <a:cs typeface="Times New Roman" panose="02020603050405020304" pitchFamily="18" charset="0"/>
              </a:rPr>
              <a:t> + α</a:t>
            </a:r>
            <a:r>
              <a:rPr lang="nn-NO" sz="2800" i="1" baseline="-25000" dirty="0">
                <a:latin typeface="Times New Roman" panose="02020603050405020304" pitchFamily="18" charset="0"/>
                <a:cs typeface="Times New Roman" panose="02020603050405020304" pitchFamily="18" charset="0"/>
              </a:rPr>
              <a:t>3</a:t>
            </a:r>
            <a:r>
              <a:rPr lang="nn-NO" sz="2800" i="1" dirty="0">
                <a:latin typeface="Times New Roman" panose="02020603050405020304" pitchFamily="18" charset="0"/>
                <a:cs typeface="Times New Roman" panose="02020603050405020304" pitchFamily="18" charset="0"/>
              </a:rPr>
              <a:t>X</a:t>
            </a:r>
            <a:r>
              <a:rPr lang="nn-NO" sz="2800" i="1" baseline="-25000" dirty="0">
                <a:latin typeface="Times New Roman" panose="02020603050405020304" pitchFamily="18" charset="0"/>
                <a:cs typeface="Times New Roman" panose="02020603050405020304" pitchFamily="18" charset="0"/>
              </a:rPr>
              <a:t>3i</a:t>
            </a:r>
            <a:r>
              <a:rPr lang="nn-NO" sz="2800" i="1" dirty="0">
                <a:latin typeface="Times New Roman" panose="02020603050405020304" pitchFamily="18" charset="0"/>
                <a:cs typeface="Times New Roman" panose="02020603050405020304" pitchFamily="18" charset="0"/>
              </a:rPr>
              <a:t> + u</a:t>
            </a:r>
            <a:r>
              <a:rPr lang="nn-NO" sz="2800" i="1" baseline="-25000" dirty="0">
                <a:latin typeface="Times New Roman" panose="02020603050405020304" pitchFamily="18" charset="0"/>
                <a:cs typeface="Times New Roman" panose="02020603050405020304" pitchFamily="18" charset="0"/>
              </a:rPr>
              <a:t>i</a:t>
            </a:r>
            <a:r>
              <a:rPr lang="nn-NO" sz="2800" i="1" dirty="0">
                <a:latin typeface="Times New Roman" panose="02020603050405020304" pitchFamily="18" charset="0"/>
                <a:cs typeface="Times New Roman" panose="02020603050405020304" pitchFamily="18" charset="0"/>
              </a:rPr>
              <a:t> 			(2)</a:t>
            </a:r>
            <a:endParaRPr lang="nn-NO" sz="28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i="1" dirty="0">
                <a:latin typeface="Times New Roman" panose="02020603050405020304" pitchFamily="18" charset="0"/>
                <a:cs typeface="Times New Roman" panose="02020603050405020304" pitchFamily="18" charset="0"/>
              </a:rPr>
              <a:t>	the computed R</a:t>
            </a:r>
            <a:r>
              <a:rPr lang="en-US" sz="2800" i="1" baseline="30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 terms cannot be compared </a:t>
            </a:r>
            <a:endParaRPr lang="en-US"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6. More on Functional Form</a:t>
            </a:r>
            <a:br>
              <a:rPr lang="en-US" sz="3200" b="1" dirty="0">
                <a:solidFill>
                  <a:srgbClr val="FF0000"/>
                </a:solidFill>
              </a:rPr>
            </a:br>
            <a:r>
              <a:rPr lang="en-US" sz="2800" b="1" i="1" dirty="0">
                <a:solidFill>
                  <a:srgbClr val="FF0000"/>
                </a:solidFill>
              </a:rPr>
              <a:t>The Cobb–Douglas Production Function</a:t>
            </a:r>
            <a:endParaRPr lang="en-US" sz="3200" b="1" i="1" baseline="-25000" dirty="0">
              <a:solidFill>
                <a:srgbClr val="FF0000"/>
              </a:solidFill>
              <a:latin typeface="Times New Roman" panose="02020603050405020304" pitchFamily="18" charset="0"/>
              <a:cs typeface="Times New Roman" panose="02020603050405020304" pitchFamily="18" charset="0"/>
            </a:endParaRPr>
          </a:p>
        </p:txBody>
      </p:sp>
      <p:sp>
        <p:nvSpPr>
          <p:cNvPr id="56323" name="Content Placeholder 2"/>
          <p:cNvSpPr>
            <a:spLocks noGrp="1"/>
          </p:cNvSpPr>
          <p:nvPr>
            <p:ph sz="quarter" idx="1"/>
          </p:nvPr>
        </p:nvSpPr>
        <p:spPr>
          <a:xfrm>
            <a:off x="0" y="1219200"/>
            <a:ext cx="9144000" cy="5562600"/>
          </a:xfrm>
        </p:spPr>
        <p:txBody>
          <a:bodyPr/>
          <a:lstStyle/>
          <a:p>
            <a:r>
              <a:rPr lang="en-US" sz="2800" dirty="0">
                <a:latin typeface="Times New Roman" panose="02020603050405020304" pitchFamily="18" charset="0"/>
                <a:cs typeface="Times New Roman" panose="02020603050405020304" pitchFamily="18" charset="0"/>
              </a:rPr>
              <a:t>The Cobb–Douglas production function, in its stochastic form, may be expressed as: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(1)</a:t>
            </a:r>
            <a:endParaRPr lang="en-US" sz="2800"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where 	</a:t>
            </a:r>
            <a:r>
              <a:rPr lang="en-US" sz="2400" i="1" dirty="0">
                <a:latin typeface="Times New Roman" panose="02020603050405020304" pitchFamily="18" charset="0"/>
                <a:cs typeface="Times New Roman" panose="02020603050405020304" pitchFamily="18" charset="0"/>
              </a:rPr>
              <a:t>Y = output</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X</a:t>
            </a:r>
            <a:r>
              <a:rPr lang="en-US" sz="2400" i="1"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 labor input</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X</a:t>
            </a:r>
            <a:r>
              <a:rPr lang="en-US" sz="2400" i="1" baseline="-25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 capital input</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u = stochastic disturbance term</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e = base of natural logarithm</a:t>
            </a:r>
            <a:endParaRPr lang="en-US" sz="2400"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we log-transform this model, we obtain: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ln</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Yi 	= </a:t>
            </a:r>
            <a:r>
              <a:rPr lang="en-US" sz="2800" i="1" dirty="0" err="1">
                <a:latin typeface="Times New Roman" panose="02020603050405020304" pitchFamily="18" charset="0"/>
                <a:cs typeface="Times New Roman" panose="02020603050405020304" pitchFamily="18" charset="0"/>
              </a:rPr>
              <a:t>ln</a:t>
            </a:r>
            <a:r>
              <a:rPr lang="en-US" sz="2800" i="1"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1</a:t>
            </a:r>
            <a:r>
              <a:rPr lang="el-GR" sz="2800" i="1" dirty="0">
                <a:latin typeface="Times New Roman" panose="02020603050405020304" pitchFamily="18" charset="0"/>
                <a:cs typeface="Times New Roman" panose="02020603050405020304" pitchFamily="18" charset="0"/>
              </a:rPr>
              <a:t> + β</a:t>
            </a:r>
            <a:r>
              <a:rPr lang="el-GR" sz="2800" i="1" baseline="-25000" dirty="0">
                <a:latin typeface="Times New Roman" panose="02020603050405020304" pitchFamily="18" charset="0"/>
                <a:cs typeface="Times New Roman" panose="02020603050405020304" pitchFamily="18" charset="0"/>
              </a:rPr>
              <a:t>2</a:t>
            </a:r>
            <a:r>
              <a:rPr lang="el-GR" sz="28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lnX</a:t>
            </a:r>
            <a:r>
              <a:rPr lang="en-US" sz="2800" i="1" baseline="-25000" dirty="0">
                <a:latin typeface="Times New Roman" panose="02020603050405020304" pitchFamily="18" charset="0"/>
                <a:cs typeface="Times New Roman" panose="02020603050405020304" pitchFamily="18" charset="0"/>
              </a:rPr>
              <a:t>2i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3</a:t>
            </a:r>
            <a:r>
              <a:rPr lang="en-US" sz="2800" i="1" dirty="0">
                <a:latin typeface="Times New Roman" panose="02020603050405020304" pitchFamily="18" charset="0"/>
                <a:cs typeface="Times New Roman" panose="02020603050405020304" pitchFamily="18" charset="0"/>
              </a:rPr>
              <a:t>lnX</a:t>
            </a:r>
            <a:r>
              <a:rPr lang="en-US" sz="2800" i="1" baseline="-25000" dirty="0">
                <a:latin typeface="Times New Roman" panose="02020603050405020304" pitchFamily="18" charset="0"/>
                <a:cs typeface="Times New Roman" panose="02020603050405020304" pitchFamily="18" charset="0"/>
              </a:rPr>
              <a:t>3i</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u</a:t>
            </a:r>
            <a:r>
              <a:rPr lang="en-US" sz="2800" i="1" baseline="-25000" dirty="0" err="1">
                <a:latin typeface="Times New Roman" panose="02020603050405020304" pitchFamily="18" charset="0"/>
                <a:cs typeface="Times New Roman" panose="02020603050405020304" pitchFamily="18" charset="0"/>
              </a:rPr>
              <a:t>i</a:t>
            </a:r>
            <a:endParaRPr lang="en-US" sz="2800" i="1" baseline="-25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i="1"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β</a:t>
            </a:r>
            <a:r>
              <a:rPr lang="en-US" sz="2800" i="1" baseline="-25000" dirty="0">
                <a:latin typeface="Times New Roman" panose="02020603050405020304" pitchFamily="18" charset="0"/>
                <a:cs typeface="Times New Roman" panose="02020603050405020304" pitchFamily="18" charset="0"/>
              </a:rPr>
              <a:t>0</a:t>
            </a:r>
            <a:r>
              <a:rPr lang="el-GR" sz="2800" i="1" dirty="0">
                <a:latin typeface="Times New Roman" panose="02020603050405020304" pitchFamily="18" charset="0"/>
                <a:cs typeface="Times New Roman" panose="02020603050405020304" pitchFamily="18" charset="0"/>
              </a:rPr>
              <a:t> + β</a:t>
            </a:r>
            <a:r>
              <a:rPr lang="el-GR" sz="2800" i="1"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lnX</a:t>
            </a:r>
            <a:r>
              <a:rPr lang="en-US" sz="2800" i="1" baseline="-25000" dirty="0">
                <a:latin typeface="Times New Roman" panose="02020603050405020304" pitchFamily="18" charset="0"/>
                <a:cs typeface="Times New Roman" panose="02020603050405020304" pitchFamily="18" charset="0"/>
              </a:rPr>
              <a:t>2i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3</a:t>
            </a:r>
            <a:r>
              <a:rPr lang="en-US" sz="2800" i="1" dirty="0">
                <a:latin typeface="Times New Roman" panose="02020603050405020304" pitchFamily="18" charset="0"/>
                <a:cs typeface="Times New Roman" panose="02020603050405020304" pitchFamily="18" charset="0"/>
              </a:rPr>
              <a:t>lnX</a:t>
            </a:r>
            <a:r>
              <a:rPr lang="en-US" sz="2800" i="1" baseline="-25000" dirty="0">
                <a:latin typeface="Times New Roman" panose="02020603050405020304" pitchFamily="18" charset="0"/>
                <a:cs typeface="Times New Roman" panose="02020603050405020304" pitchFamily="18" charset="0"/>
              </a:rPr>
              <a:t>3i</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u</a:t>
            </a:r>
            <a:r>
              <a:rPr lang="en-US" sz="2800" i="1" baseline="-25000" dirty="0" err="1">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where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0</a:t>
            </a:r>
            <a:r>
              <a:rPr lang="el-GR"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ln</a:t>
            </a:r>
            <a:r>
              <a:rPr lang="en-US" sz="2800" i="1"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1</a:t>
            </a:r>
            <a:r>
              <a:rPr lang="el-GR" sz="2800" i="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graphicFrame>
        <p:nvGraphicFramePr>
          <p:cNvPr id="8" name="Object 2"/>
          <p:cNvGraphicFramePr>
            <a:graphicFrameLocks noChangeAspect="1"/>
          </p:cNvGraphicFramePr>
          <p:nvPr/>
        </p:nvGraphicFramePr>
        <p:xfrm>
          <a:off x="3048000" y="2057400"/>
          <a:ext cx="3124200" cy="715963"/>
        </p:xfrm>
        <a:graphic>
          <a:graphicData uri="http://schemas.openxmlformats.org/presentationml/2006/ole">
            <mc:AlternateContent xmlns:mc="http://schemas.openxmlformats.org/markup-compatibility/2006">
              <mc:Choice xmlns:v="urn:schemas-microsoft-com:vml" Requires="v">
                <p:oleObj spid="_x0000_s449585" name="Equation" r:id="rId1" imgW="26212800" imgH="5791200" progId="Equation.3">
                  <p:embed/>
                </p:oleObj>
              </mc:Choice>
              <mc:Fallback>
                <p:oleObj name="Equation" r:id="rId1" imgW="26212800" imgH="5791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057400"/>
                        <a:ext cx="31242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0" y="0"/>
            <a:ext cx="9144000" cy="990600"/>
          </a:xfrm>
        </p:spPr>
        <p:txBody>
          <a:bodyPr>
            <a:normAutofit fontScale="90000"/>
          </a:bodyPr>
          <a:lstStyle/>
          <a:p>
            <a:pPr algn="ctr"/>
            <a:r>
              <a:rPr lang="en-US" sz="3600" b="1" dirty="0">
                <a:solidFill>
                  <a:srgbClr val="FF0000"/>
                </a:solidFill>
              </a:rPr>
              <a:t>6. More on Functional Form</a:t>
            </a:r>
            <a:br>
              <a:rPr lang="en-US" sz="3600" b="1" dirty="0">
                <a:solidFill>
                  <a:srgbClr val="FF0000"/>
                </a:solidFill>
              </a:rPr>
            </a:br>
            <a:r>
              <a:rPr lang="en-US" sz="2800" b="1" i="1" dirty="0">
                <a:solidFill>
                  <a:srgbClr val="FF0000"/>
                </a:solidFill>
              </a:rPr>
              <a:t>Polynomial Regression Models</a:t>
            </a:r>
            <a:endParaRPr lang="en-US" sz="2800" b="1" i="1" baseline="-25000" dirty="0">
              <a:solidFill>
                <a:srgbClr val="FF0000"/>
              </a:solidFill>
              <a:latin typeface="Times New Roman" panose="02020603050405020304" pitchFamily="18" charset="0"/>
              <a:cs typeface="Times New Roman" panose="02020603050405020304" pitchFamily="18" charset="0"/>
            </a:endParaRPr>
          </a:p>
        </p:txBody>
      </p:sp>
      <p:sp>
        <p:nvSpPr>
          <p:cNvPr id="64515" name="Content Placeholder 2"/>
          <p:cNvSpPr>
            <a:spLocks noGrp="1"/>
          </p:cNvSpPr>
          <p:nvPr>
            <p:ph sz="quarter" idx="1"/>
          </p:nvPr>
        </p:nvSpPr>
        <p:spPr>
          <a:xfrm>
            <a:off x="0" y="1219200"/>
            <a:ext cx="9144000" cy="5562600"/>
          </a:xfrm>
        </p:spPr>
        <p:txBody>
          <a:bodyPr/>
          <a:lstStyle/>
          <a:p>
            <a:r>
              <a:rPr lang="en-US" sz="2800" i="1" dirty="0">
                <a:latin typeface="Times New Roman" panose="02020603050405020304" pitchFamily="18" charset="0"/>
                <a:cs typeface="Times New Roman" panose="02020603050405020304" pitchFamily="18" charset="0"/>
              </a:rPr>
              <a:t>The U-shaped marginal cost curve </a:t>
            </a:r>
            <a:r>
              <a:rPr lang="en-US" sz="2800" dirty="0">
                <a:latin typeface="Times New Roman" panose="02020603050405020304" pitchFamily="18" charset="0"/>
                <a:cs typeface="Times New Roman" panose="02020603050405020304" pitchFamily="18" charset="0"/>
              </a:rPr>
              <a:t>shows that the relationship between </a:t>
            </a:r>
            <a:r>
              <a:rPr lang="en-US" sz="2800" b="1" dirty="0">
                <a:latin typeface="Times New Roman" panose="02020603050405020304" pitchFamily="18" charset="0"/>
                <a:cs typeface="Times New Roman" panose="02020603050405020304" pitchFamily="18" charset="0"/>
              </a:rPr>
              <a:t>MC</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output</a:t>
            </a:r>
            <a:r>
              <a:rPr lang="en-US" sz="2800" dirty="0">
                <a:latin typeface="Times New Roman" panose="02020603050405020304" pitchFamily="18" charset="0"/>
                <a:cs typeface="Times New Roman" panose="02020603050405020304" pitchFamily="18" charset="0"/>
              </a:rPr>
              <a:t> is nonlinear. the parabola is represented by the following equation: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s-ES" sz="2800" i="1" dirty="0">
                <a:latin typeface="Times New Roman" panose="02020603050405020304" pitchFamily="18" charset="0"/>
                <a:cs typeface="Times New Roman" panose="02020603050405020304" pitchFamily="18" charset="0"/>
              </a:rPr>
              <a:t>		Y = β</a:t>
            </a:r>
            <a:r>
              <a:rPr lang="es-ES" sz="2800" i="1" baseline="-25000" dirty="0">
                <a:latin typeface="Times New Roman" panose="02020603050405020304" pitchFamily="18" charset="0"/>
                <a:cs typeface="Times New Roman" panose="02020603050405020304" pitchFamily="18" charset="0"/>
              </a:rPr>
              <a:t>0</a:t>
            </a:r>
            <a:r>
              <a:rPr lang="es-ES" sz="2800" i="1" dirty="0">
                <a:latin typeface="Times New Roman" panose="02020603050405020304" pitchFamily="18" charset="0"/>
                <a:cs typeface="Times New Roman" panose="02020603050405020304" pitchFamily="18" charset="0"/>
              </a:rPr>
              <a:t> + β</a:t>
            </a:r>
            <a:r>
              <a:rPr lang="es-ES" sz="2800" i="1" baseline="-25000" dirty="0">
                <a:latin typeface="Times New Roman" panose="02020603050405020304" pitchFamily="18" charset="0"/>
                <a:cs typeface="Times New Roman" panose="02020603050405020304" pitchFamily="18" charset="0"/>
              </a:rPr>
              <a:t>1</a:t>
            </a:r>
            <a:r>
              <a:rPr lang="es-ES" sz="2800" i="1" dirty="0">
                <a:latin typeface="Times New Roman" panose="02020603050405020304" pitchFamily="18" charset="0"/>
                <a:cs typeface="Times New Roman" panose="02020603050405020304" pitchFamily="18" charset="0"/>
              </a:rPr>
              <a:t>X + β</a:t>
            </a:r>
            <a:r>
              <a:rPr lang="es-ES" sz="2800" i="1" baseline="-25000" dirty="0">
                <a:latin typeface="Times New Roman" panose="02020603050405020304" pitchFamily="18" charset="0"/>
                <a:cs typeface="Times New Roman" panose="02020603050405020304" pitchFamily="18" charset="0"/>
              </a:rPr>
              <a:t>2</a:t>
            </a:r>
            <a:r>
              <a:rPr lang="es-ES" sz="2800" i="1" dirty="0">
                <a:latin typeface="Times New Roman" panose="02020603050405020304" pitchFamily="18" charset="0"/>
                <a:cs typeface="Times New Roman" panose="02020603050405020304" pitchFamily="18" charset="0"/>
              </a:rPr>
              <a:t>X</a:t>
            </a:r>
            <a:r>
              <a:rPr lang="es-ES" sz="2800" i="1" baseline="-25000" dirty="0">
                <a:latin typeface="Times New Roman" panose="02020603050405020304" pitchFamily="18" charset="0"/>
                <a:cs typeface="Times New Roman" panose="02020603050405020304" pitchFamily="18" charset="0"/>
              </a:rPr>
              <a:t>i</a:t>
            </a:r>
            <a:r>
              <a:rPr lang="es-ES" sz="2800" i="1" baseline="30000" dirty="0">
                <a:latin typeface="Times New Roman" panose="02020603050405020304" pitchFamily="18" charset="0"/>
                <a:cs typeface="Times New Roman" panose="02020603050405020304" pitchFamily="18" charset="0"/>
              </a:rPr>
              <a:t>2</a:t>
            </a:r>
            <a:r>
              <a:rPr lang="es-ES" sz="2800" i="1" dirty="0">
                <a:latin typeface="Times New Roman" panose="02020603050405020304" pitchFamily="18" charset="0"/>
                <a:cs typeface="Times New Roman" panose="02020603050405020304" pitchFamily="18" charset="0"/>
              </a:rPr>
              <a:t>				   (4)</a:t>
            </a:r>
            <a:endParaRPr lang="es-ES" sz="28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which is called a quadratic function, </a:t>
            </a: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64518" name="Picture 6"/>
          <p:cNvPicPr>
            <a:picLocks noChangeAspect="1" noChangeArrowheads="1"/>
          </p:cNvPicPr>
          <p:nvPr/>
        </p:nvPicPr>
        <p:blipFill>
          <a:blip r:embed="rId1" cstate="print"/>
          <a:srcRect/>
          <a:stretch>
            <a:fillRect/>
          </a:stretch>
        </p:blipFill>
        <p:spPr bwMode="auto">
          <a:xfrm>
            <a:off x="3810000" y="3595914"/>
            <a:ext cx="4495800" cy="3200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0" y="0"/>
            <a:ext cx="9144000" cy="990600"/>
          </a:xfrm>
        </p:spPr>
        <p:txBody>
          <a:bodyPr>
            <a:normAutofit fontScale="90000"/>
          </a:bodyPr>
          <a:lstStyle/>
          <a:p>
            <a:pPr algn="ctr"/>
            <a:r>
              <a:rPr lang="en-US" sz="4000" b="1" dirty="0">
                <a:solidFill>
                  <a:srgbClr val="FF0000"/>
                </a:solidFill>
              </a:rPr>
              <a:t>6. More on Functional Form</a:t>
            </a:r>
            <a:br>
              <a:rPr lang="en-US" sz="4000" b="1" dirty="0">
                <a:solidFill>
                  <a:srgbClr val="FF0000"/>
                </a:solidFill>
              </a:rPr>
            </a:br>
            <a:r>
              <a:rPr lang="en-US" sz="3200" b="1" i="1" dirty="0">
                <a:solidFill>
                  <a:srgbClr val="FF0000"/>
                </a:solidFill>
              </a:rPr>
              <a:t>Polynomial Regression Models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66563" name="Content Placeholder 2"/>
          <p:cNvSpPr>
            <a:spLocks noGrp="1"/>
          </p:cNvSpPr>
          <p:nvPr>
            <p:ph sz="quarter" idx="1"/>
          </p:nvPr>
        </p:nvSpPr>
        <p:spPr>
          <a:xfrm>
            <a:off x="457200" y="2133600"/>
            <a:ext cx="7848600" cy="4648200"/>
          </a:xfrm>
        </p:spPr>
        <p:txBody>
          <a:bodyPr/>
          <a:lstStyle/>
          <a:p>
            <a:r>
              <a:rPr lang="en-US" sz="2800" dirty="0">
                <a:latin typeface="Times New Roman" panose="02020603050405020304" pitchFamily="18" charset="0"/>
                <a:cs typeface="Times New Roman" panose="02020603050405020304" pitchFamily="18" charset="0"/>
              </a:rPr>
              <a:t>The general </a:t>
            </a:r>
            <a:r>
              <a:rPr lang="en-US" sz="2800" i="1" dirty="0">
                <a:latin typeface="Times New Roman" panose="02020603050405020304" pitchFamily="18" charset="0"/>
                <a:cs typeface="Times New Roman" panose="02020603050405020304" pitchFamily="18" charset="0"/>
              </a:rPr>
              <a:t>k</a:t>
            </a:r>
            <a:r>
              <a:rPr lang="en-US" sz="2800" i="1" baseline="30000" dirty="0">
                <a:latin typeface="Times New Roman" panose="02020603050405020304" pitchFamily="18" charset="0"/>
                <a:cs typeface="Times New Roman" panose="02020603050405020304" pitchFamily="18" charset="0"/>
              </a:rPr>
              <a:t>th</a:t>
            </a:r>
            <a:r>
              <a:rPr lang="en-US" sz="2800" i="1" dirty="0">
                <a:latin typeface="Times New Roman" panose="02020603050405020304" pitchFamily="18" charset="0"/>
                <a:cs typeface="Times New Roman" panose="02020603050405020304" pitchFamily="18" charset="0"/>
              </a:rPr>
              <a:t> degree polynomial regression may be written as</a:t>
            </a:r>
            <a:endParaRPr lang="en-US" sz="2800" i="1"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Y</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0</a:t>
            </a:r>
            <a:r>
              <a:rPr lang="el-GR" sz="2800" i="1" dirty="0">
                <a:latin typeface="Times New Roman" panose="02020603050405020304" pitchFamily="18" charset="0"/>
                <a:cs typeface="Times New Roman" panose="02020603050405020304" pitchFamily="18" charset="0"/>
              </a:rPr>
              <a:t> + β</a:t>
            </a:r>
            <a:r>
              <a:rPr lang="el-GR" sz="2800" i="1" baseline="-25000" dirty="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i="1"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X</a:t>
            </a:r>
            <a:r>
              <a:rPr lang="en-US" sz="2800" i="1" baseline="-25000" dirty="0">
                <a:latin typeface="Times New Roman" panose="02020603050405020304" pitchFamily="18" charset="0"/>
                <a:cs typeface="Times New Roman" panose="02020603050405020304" pitchFamily="18" charset="0"/>
              </a:rPr>
              <a:t>i</a:t>
            </a:r>
            <a:r>
              <a:rPr lang="en-US" sz="2800" i="1" baseline="30000" dirty="0">
                <a:latin typeface="Times New Roman" panose="02020603050405020304" pitchFamily="18" charset="0"/>
                <a:cs typeface="Times New Roman" panose="02020603050405020304" pitchFamily="18" charset="0"/>
              </a:rPr>
              <a:t>2</a:t>
            </a:r>
            <a:r>
              <a:rPr lang="el-GR" sz="2800" dirty="0">
                <a:latin typeface="Times New Roman" panose="02020603050405020304" pitchFamily="18" charset="0"/>
                <a:cs typeface="Times New Roman" panose="02020603050405020304" pitchFamily="18" charset="0"/>
              </a:rPr>
              <a:t>+ · · ·+</a:t>
            </a:r>
            <a:r>
              <a:rPr lang="el-GR" sz="2800" i="1" dirty="0">
                <a:latin typeface="Times New Roman" panose="02020603050405020304" pitchFamily="18" charset="0"/>
                <a:cs typeface="Times New Roman" panose="02020603050405020304" pitchFamily="18" charset="0"/>
              </a:rPr>
              <a:t>β</a:t>
            </a:r>
            <a:r>
              <a:rPr lang="en-US" sz="2800" i="1" baseline="-25000" dirty="0" err="1">
                <a:latin typeface="Times New Roman" panose="02020603050405020304" pitchFamily="18" charset="0"/>
                <a:cs typeface="Times New Roman" panose="02020603050405020304" pitchFamily="18" charset="0"/>
              </a:rPr>
              <a:t>k</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i</a:t>
            </a:r>
            <a:r>
              <a:rPr lang="en-US" sz="2800" i="1" baseline="30000" dirty="0" err="1">
                <a:latin typeface="Times New Roman" panose="02020603050405020304" pitchFamily="18" charset="0"/>
                <a:cs typeface="Times New Roman" panose="02020603050405020304" pitchFamily="18" charset="0"/>
              </a:rPr>
              <a:t>k</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u</a:t>
            </a:r>
            <a:r>
              <a:rPr lang="en-US" sz="2800" i="1" baseline="-25000" dirty="0" err="1">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(5)</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0" y="0"/>
            <a:ext cx="9144000" cy="990600"/>
          </a:xfrm>
        </p:spPr>
        <p:txBody>
          <a:bodyPr/>
          <a:lstStyle/>
          <a:p>
            <a:pPr algn="ctr"/>
            <a:r>
              <a:rPr lang="en-US" sz="3200" b="1" dirty="0">
                <a:solidFill>
                  <a:srgbClr val="FF0000"/>
                </a:solidFill>
              </a:rPr>
              <a:t>7. Hypothesis Testing in Multiple Regression</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sz="quarter" idx="1"/>
          </p:nvPr>
        </p:nvSpPr>
        <p:spPr>
          <a:xfrm>
            <a:off x="609600" y="1219200"/>
            <a:ext cx="8077200" cy="5181600"/>
          </a:xfrm>
        </p:spPr>
        <p:txBody>
          <a:bodyPr>
            <a:normAutofit/>
          </a:bodyPr>
          <a:lstStyle/>
          <a:p>
            <a:pPr>
              <a:buFont typeface="Wingdings" panose="05000000000000000000" pitchFamily="2" charset="2"/>
              <a:buNone/>
              <a:defRPr/>
            </a:pPr>
            <a:r>
              <a:rPr lang="en-US" sz="2400" dirty="0">
                <a:latin typeface="Arial" panose="020B0604020202020204" pitchFamily="34" charset="0"/>
                <a:cs typeface="Arial" panose="020B0604020202020204" pitchFamily="34" charset="0"/>
              </a:rPr>
              <a:t>7.1. Testing hypotheses about an individual partial regression coefficient</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n-US" sz="2400" dirty="0">
                <a:latin typeface="Arial" panose="020B0604020202020204" pitchFamily="34" charset="0"/>
                <a:cs typeface="Arial" panose="020B0604020202020204" pitchFamily="34" charset="0"/>
              </a:rPr>
              <a:t>7.2. Testing the overall significance of the estimated multiple regression model, that is, finding out if all the partial slope coefficients are simultaneously equal to zero.</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n-US" sz="2400" dirty="0">
                <a:latin typeface="Arial" panose="020B0604020202020204" pitchFamily="34" charset="0"/>
                <a:cs typeface="Arial" panose="020B0604020202020204" pitchFamily="34" charset="0"/>
              </a:rPr>
              <a:t>7.3. Testing that two or more coefficients are equal to one another</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n-US" sz="2400" dirty="0">
                <a:latin typeface="Arial" panose="020B0604020202020204" pitchFamily="34" charset="0"/>
                <a:cs typeface="Arial" panose="020B0604020202020204" pitchFamily="34" charset="0"/>
              </a:rPr>
              <a:t>7.4. Testing that the partial regression coefficients satisfy certain restrictions </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n-US" sz="2400" dirty="0">
                <a:latin typeface="Arial" panose="020B0604020202020204" pitchFamily="34" charset="0"/>
                <a:cs typeface="Arial" panose="020B0604020202020204" pitchFamily="34" charset="0"/>
              </a:rPr>
              <a:t>7.5 Testing for Structural or Parameter Stability of Regression Models: The Chow Test</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0" y="0"/>
            <a:ext cx="9144000" cy="990600"/>
          </a:xfrm>
        </p:spPr>
        <p:txBody>
          <a:bodyPr>
            <a:normAutofit/>
          </a:bodyPr>
          <a:lstStyle/>
          <a:p>
            <a:r>
              <a:rPr lang="en-US" sz="3200" dirty="0">
                <a:solidFill>
                  <a:srgbClr val="FF0000"/>
                </a:solidFill>
              </a:rPr>
              <a:t>7.1. Hypothesis testing about individual coefficients</a:t>
            </a:r>
            <a:endParaRPr lang="en-US" sz="3200" baseline="-25000" dirty="0">
              <a:solidFill>
                <a:srgbClr val="FF0000"/>
              </a:solidFill>
              <a:latin typeface="Times New Roman" panose="02020603050405020304" pitchFamily="18" charset="0"/>
              <a:cs typeface="Times New Roman" panose="02020603050405020304" pitchFamily="18" charset="0"/>
            </a:endParaRPr>
          </a:p>
        </p:txBody>
      </p:sp>
      <p:sp>
        <p:nvSpPr>
          <p:cNvPr id="113667" name="Content Placeholder 2"/>
          <p:cNvSpPr>
            <a:spLocks noGrp="1"/>
          </p:cNvSpPr>
          <p:nvPr>
            <p:ph sz="quarter" idx="1"/>
          </p:nvPr>
        </p:nvSpPr>
        <p:spPr>
          <a:xfrm>
            <a:off x="533400" y="1219200"/>
            <a:ext cx="7696200" cy="4953000"/>
          </a:xfrm>
        </p:spPr>
        <p:txBody>
          <a:bodyPr/>
          <a:lstStyle/>
          <a:p>
            <a:pPr eaLnBrk="1" hangingPunct="1">
              <a:lnSpc>
                <a:spcPct val="85000"/>
              </a:lnSpc>
            </a:pPr>
            <a:r>
              <a:rPr lang="en-US" sz="2800" dirty="0">
                <a:latin typeface="Times New Roman" panose="02020603050405020304" pitchFamily="18" charset="0"/>
                <a:cs typeface="Times New Roman" panose="02020603050405020304" pitchFamily="18" charset="0"/>
                <a:sym typeface="Symbol" panose="05050102010706020507" pitchFamily="18" charset="2"/>
              </a:rPr>
              <a:t>A hypothesis about any individual partial regression coefficient.</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H</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j</a:t>
            </a:r>
            <a:r>
              <a:rPr lang="en-US" sz="2800" dirty="0">
                <a:latin typeface="Times New Roman" panose="02020603050405020304" pitchFamily="18" charset="0"/>
                <a:cs typeface="Times New Roman" panose="02020603050405020304" pitchFamily="18" charset="0"/>
                <a:sym typeface="Symbol" panose="05050102010706020507" pitchFamily="18" charset="2"/>
              </a:rPr>
              <a:t> = 0</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H</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j</a:t>
            </a:r>
            <a:r>
              <a:rPr lang="en-US" sz="2800" dirty="0">
                <a:latin typeface="Times New Roman" panose="02020603050405020304" pitchFamily="18" charset="0"/>
                <a:cs typeface="Times New Roman" panose="02020603050405020304" pitchFamily="18" charset="0"/>
                <a:sym typeface="Symbol" panose="05050102010706020507" pitchFamily="18" charset="2"/>
              </a:rPr>
              <a:t>  0</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latin typeface="Times New Roman" panose="02020603050405020304" pitchFamily="18" charset="0"/>
                <a:cs typeface="Times New Roman" panose="02020603050405020304" pitchFamily="18" charset="0"/>
                <a:sym typeface="Wingdings" panose="05000000000000000000" pitchFamily="2" charset="2"/>
              </a:rPr>
              <a:t>Xj</a:t>
            </a:r>
            <a:r>
              <a:rPr lang="en-US" sz="2800" dirty="0">
                <a:latin typeface="Times New Roman" panose="02020603050405020304" pitchFamily="18" charset="0"/>
                <a:cs typeface="Times New Roman" panose="02020603050405020304" pitchFamily="18" charset="0"/>
                <a:sym typeface="Wingdings" panose="05000000000000000000" pitchFamily="2" charset="2"/>
              </a:rPr>
              <a:t> has no effect on the expected value of Y</a:t>
            </a:r>
            <a:endParaRPr lang="en-US" sz="2800"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buNone/>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a:t>
            </a:r>
            <a:r>
              <a:rPr lang="en-US" sz="2800" dirty="0">
                <a:solidFill>
                  <a:srgbClr val="FF0000"/>
                </a:solidFill>
              </a:rPr>
              <a:t>he null hypothesis in most applications.</a:t>
            </a:r>
            <a:endParaRPr lang="en-US" sz="2800" dirty="0">
              <a:solidFill>
                <a:srgbClr val="FF0000"/>
              </a:solidFill>
            </a:endParaRPr>
          </a:p>
          <a:p>
            <a:pPr eaLnBrk="1" hangingPunct="1">
              <a:lnSpc>
                <a:spcPct val="85000"/>
              </a:lnSpc>
            </a:pPr>
            <a:r>
              <a:rPr lang="en-US" sz="2800" dirty="0"/>
              <a:t>Compare |t| with critical values:</a:t>
            </a:r>
            <a:endParaRPr lang="en-US" sz="2800" dirty="0"/>
          </a:p>
          <a:p>
            <a:pPr eaLnBrk="1" hangingPunct="1">
              <a:lnSpc>
                <a:spcPct val="85000"/>
              </a:lnSpc>
            </a:pPr>
            <a:endParaRPr lang="en-US" sz="2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endParaRPr lang="en-US" sz="2800" dirty="0">
              <a:latin typeface="Times New Roman" panose="02020603050405020304" pitchFamily="18" charset="0"/>
              <a:cs typeface="Times New Roman" panose="02020603050405020304" pitchFamily="18" charset="0"/>
            </a:endParaRPr>
          </a:p>
        </p:txBody>
      </p:sp>
      <p:graphicFrame>
        <p:nvGraphicFramePr>
          <p:cNvPr id="2" name="Object 4"/>
          <p:cNvGraphicFramePr>
            <a:graphicFrameLocks noChangeAspect="1"/>
          </p:cNvGraphicFramePr>
          <p:nvPr/>
        </p:nvGraphicFramePr>
        <p:xfrm>
          <a:off x="2877093" y="4191000"/>
          <a:ext cx="1693863" cy="1230312"/>
        </p:xfrm>
        <a:graphic>
          <a:graphicData uri="http://schemas.openxmlformats.org/presentationml/2006/ole">
            <mc:AlternateContent xmlns:mc="http://schemas.openxmlformats.org/markup-compatibility/2006">
              <mc:Choice xmlns:v="urn:schemas-microsoft-com:vml" Requires="v">
                <p:oleObj spid="_x0000_s311345" name="Equation" r:id="rId1" imgW="16764000" imgH="12192000" progId="Equation.3">
                  <p:embed/>
                </p:oleObj>
              </mc:Choice>
              <mc:Fallback>
                <p:oleObj name="Equation" r:id="rId1" imgW="16764000" imgH="121920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093" y="4191000"/>
                        <a:ext cx="1693863"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400" b="1" dirty="0">
                <a:latin typeface="Arial" panose="020B0604020202020204" pitchFamily="34" charset="0"/>
                <a:cs typeface="Arial" panose="020B0604020202020204" pitchFamily="34" charset="0"/>
              </a:rPr>
              <a:t>Testing Hypotheses on the coefficients </a:t>
            </a:r>
            <a:endParaRPr lang="en-US" sz="3400" b="1"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nvPr>
        </p:nvGraphicFramePr>
        <p:xfrm>
          <a:off x="457200" y="1219199"/>
          <a:ext cx="8458201" cy="4267202"/>
        </p:xfrm>
        <a:graphic>
          <a:graphicData uri="http://schemas.openxmlformats.org/drawingml/2006/table">
            <a:tbl>
              <a:tblPr/>
              <a:tblGrid>
                <a:gridCol w="2057400"/>
                <a:gridCol w="2057400"/>
                <a:gridCol w="2362200"/>
                <a:gridCol w="1981201"/>
              </a:tblGrid>
              <a:tr h="859916">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Hypotheses</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 H</a:t>
                      </a:r>
                      <a:r>
                        <a:rPr lang="en-US" sz="1700" b="1" baseline="-25000" dirty="0">
                          <a:latin typeface="Arial" panose="020B0604020202020204" pitchFamily="34" charset="0"/>
                          <a:ea typeface="MS Mincho"/>
                          <a:cs typeface="Arial" panose="020B0604020202020204" pitchFamily="34" charset="0"/>
                        </a:rPr>
                        <a:t>0</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Alternative</a:t>
                      </a:r>
                      <a:r>
                        <a:rPr lang="en-US" sz="1700" b="1" baseline="0" dirty="0">
                          <a:latin typeface="Arial" panose="020B0604020202020204" pitchFamily="34" charset="0"/>
                          <a:ea typeface="MS Mincho"/>
                          <a:cs typeface="Arial" panose="020B0604020202020204" pitchFamily="34" charset="0"/>
                        </a:rPr>
                        <a:t> hypothesis </a:t>
                      </a:r>
                      <a:r>
                        <a:rPr lang="en-US" sz="1700" b="1" dirty="0">
                          <a:latin typeface="Arial" panose="020B0604020202020204" pitchFamily="34" charset="0"/>
                          <a:ea typeface="MS Mincho"/>
                          <a:cs typeface="Arial" panose="020B0604020202020204" pitchFamily="34" charset="0"/>
                        </a:rPr>
                        <a:t> H</a:t>
                      </a:r>
                      <a:r>
                        <a:rPr lang="en-US" sz="1700" b="1" baseline="-25000" dirty="0">
                          <a:latin typeface="Arial" panose="020B0604020202020204" pitchFamily="34" charset="0"/>
                          <a:ea typeface="MS Mincho"/>
                          <a:cs typeface="Arial" panose="020B0604020202020204" pitchFamily="34" charset="0"/>
                        </a:rPr>
                        <a:t>1</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1000"/>
                        </a:spcAft>
                      </a:pPr>
                      <a:r>
                        <a:rPr lang="en-US" sz="1700" b="1" dirty="0">
                          <a:latin typeface="Arial" panose="020B0604020202020204" pitchFamily="34" charset="0"/>
                          <a:ea typeface="MS Mincho"/>
                          <a:cs typeface="Arial" panose="020B0604020202020204" pitchFamily="34" charset="0"/>
                        </a:rPr>
                        <a:t>Rejection</a:t>
                      </a:r>
                      <a:r>
                        <a:rPr lang="en-US" sz="1700" b="1" baseline="0" dirty="0">
                          <a:latin typeface="Arial" panose="020B0604020202020204" pitchFamily="34" charset="0"/>
                          <a:ea typeface="MS Mincho"/>
                          <a:cs typeface="Arial" panose="020B0604020202020204" pitchFamily="34" charset="0"/>
                        </a:rPr>
                        <a:t> region </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916">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Two</a:t>
                      </a:r>
                      <a:r>
                        <a:rPr lang="en-US" sz="1700" b="1" baseline="0" dirty="0">
                          <a:latin typeface="Arial" panose="020B0604020202020204" pitchFamily="34" charset="0"/>
                          <a:ea typeface="MS Mincho"/>
                          <a:cs typeface="Arial" panose="020B0604020202020204" pitchFamily="34" charset="0"/>
                        </a:rPr>
                        <a:t> tail</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US" sz="1700" b="1" i="1" dirty="0">
                          <a:latin typeface="Arial" panose="020B0604020202020204" pitchFamily="34" charset="0"/>
                          <a:ea typeface="MS Mincho"/>
                          <a:cs typeface="Arial" panose="020B0604020202020204" pitchFamily="34" charset="0"/>
                        </a:rPr>
                        <a:t>|t</a:t>
                      </a:r>
                      <a:r>
                        <a:rPr lang="en-US" sz="1700" b="1" i="1" baseline="-25000" dirty="0">
                          <a:latin typeface="Arial" panose="020B0604020202020204" pitchFamily="34" charset="0"/>
                          <a:ea typeface="MS Mincho"/>
                          <a:cs typeface="Arial" panose="020B0604020202020204" pitchFamily="34" charset="0"/>
                        </a:rPr>
                        <a:t>0</a:t>
                      </a:r>
                      <a:r>
                        <a:rPr lang="en-US" sz="1700" b="1" i="1" dirty="0">
                          <a:latin typeface="Arial" panose="020B0604020202020204" pitchFamily="34" charset="0"/>
                          <a:ea typeface="MS Mincho"/>
                          <a:cs typeface="Arial" panose="020B0604020202020204" pitchFamily="34" charset="0"/>
                        </a:rPr>
                        <a:t>|&gt;t</a:t>
                      </a:r>
                      <a:r>
                        <a:rPr lang="en-US" sz="1700" b="1" i="1" baseline="-25000" dirty="0">
                          <a:latin typeface="Arial" panose="020B0604020202020204" pitchFamily="34" charset="0"/>
                          <a:ea typeface="MS Mincho"/>
                          <a:cs typeface="Arial" panose="020B0604020202020204" pitchFamily="34" charset="0"/>
                        </a:rPr>
                        <a:t>(n-k),α/2</a:t>
                      </a:r>
                      <a:r>
                        <a:rPr lang="en-US" sz="1700" b="1" baseline="-25000" dirty="0">
                          <a:latin typeface="Arial" panose="020B0604020202020204" pitchFamily="34" charset="0"/>
                          <a:ea typeface="MS Mincho"/>
                          <a:cs typeface="Arial" panose="020B0604020202020204" pitchFamily="34" charset="0"/>
                        </a:rPr>
                        <a:t> </a:t>
                      </a:r>
                      <a:r>
                        <a:rPr lang="en-US" sz="1700" b="1" dirty="0">
                          <a:latin typeface="Arial" panose="020B0604020202020204" pitchFamily="34" charset="0"/>
                          <a:ea typeface="MS Mincho"/>
                          <a:cs typeface="Arial" panose="020B0604020202020204" pitchFamily="34" charset="0"/>
                        </a:rPr>
                        <a:t>       </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547">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Right</a:t>
                      </a:r>
                      <a:r>
                        <a:rPr lang="en-US" sz="1700" b="1" baseline="0" dirty="0">
                          <a:latin typeface="Arial" panose="020B0604020202020204" pitchFamily="34" charset="0"/>
                          <a:ea typeface="MS Mincho"/>
                          <a:cs typeface="Arial" panose="020B0604020202020204" pitchFamily="34" charset="0"/>
                        </a:rPr>
                        <a:t> tail</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US" sz="1700" b="1" i="1" dirty="0">
                          <a:latin typeface="Arial" panose="020B0604020202020204" pitchFamily="34" charset="0"/>
                          <a:ea typeface="MS Mincho"/>
                          <a:cs typeface="Arial" panose="020B0604020202020204" pitchFamily="34" charset="0"/>
                        </a:rPr>
                        <a:t>t</a:t>
                      </a:r>
                      <a:r>
                        <a:rPr lang="en-US" sz="1700" b="1" i="1" baseline="-25000" dirty="0">
                          <a:latin typeface="Arial" panose="020B0604020202020204" pitchFamily="34" charset="0"/>
                          <a:ea typeface="MS Mincho"/>
                          <a:cs typeface="Arial" panose="020B0604020202020204" pitchFamily="34" charset="0"/>
                        </a:rPr>
                        <a:t>0 </a:t>
                      </a:r>
                      <a:r>
                        <a:rPr lang="en-US" sz="1700" b="1" i="1" dirty="0">
                          <a:latin typeface="Arial" panose="020B0604020202020204" pitchFamily="34" charset="0"/>
                          <a:ea typeface="MS Mincho"/>
                          <a:cs typeface="Arial" panose="020B0604020202020204" pitchFamily="34" charset="0"/>
                        </a:rPr>
                        <a:t>&gt; t</a:t>
                      </a:r>
                      <a:r>
                        <a:rPr lang="en-US" sz="1700" b="1" i="1" baseline="-25000" dirty="0">
                          <a:latin typeface="Arial" panose="020B0604020202020204" pitchFamily="34" charset="0"/>
                          <a:ea typeface="MS Mincho"/>
                          <a:cs typeface="Arial" panose="020B0604020202020204" pitchFamily="34" charset="0"/>
                        </a:rPr>
                        <a:t>(n-k),α</a:t>
                      </a:r>
                      <a:r>
                        <a:rPr lang="en-US" sz="1700" b="1" dirty="0">
                          <a:latin typeface="Arial" panose="020B0604020202020204" pitchFamily="34" charset="0"/>
                          <a:ea typeface="MS Mincho"/>
                          <a:cs typeface="Arial" panose="020B0604020202020204" pitchFamily="34" charset="0"/>
                        </a:rPr>
                        <a:t>   </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3823">
                <a:tc>
                  <a:txBody>
                    <a:bodyPr/>
                    <a:lstStyle/>
                    <a:p>
                      <a:pPr marL="457200" algn="just">
                        <a:lnSpc>
                          <a:spcPct val="150000"/>
                        </a:lnSpc>
                        <a:spcAft>
                          <a:spcPts val="0"/>
                        </a:spcAft>
                      </a:pPr>
                      <a:r>
                        <a:rPr lang="en-US" sz="1700" b="1" dirty="0">
                          <a:latin typeface="Arial" panose="020B0604020202020204" pitchFamily="34" charset="0"/>
                          <a:ea typeface="MS Mincho"/>
                          <a:cs typeface="Arial" panose="020B0604020202020204" pitchFamily="34" charset="0"/>
                        </a:rPr>
                        <a:t>Left</a:t>
                      </a:r>
                      <a:r>
                        <a:rPr lang="en-US" sz="1700" b="1" baseline="0" dirty="0">
                          <a:latin typeface="Arial" panose="020B0604020202020204" pitchFamily="34" charset="0"/>
                          <a:ea typeface="MS Mincho"/>
                          <a:cs typeface="Arial" panose="020B0604020202020204" pitchFamily="34" charset="0"/>
                        </a:rPr>
                        <a:t> tail </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US" sz="1700" b="1" i="1" dirty="0">
                          <a:latin typeface="Arial" panose="020B0604020202020204" pitchFamily="34" charset="0"/>
                          <a:ea typeface="MS Mincho"/>
                          <a:cs typeface="Arial" panose="020B0604020202020204" pitchFamily="34" charset="0"/>
                        </a:rPr>
                        <a:t>t</a:t>
                      </a:r>
                      <a:r>
                        <a:rPr lang="en-US" sz="1700" b="1" i="1" baseline="-25000" dirty="0">
                          <a:latin typeface="Arial" panose="020B0604020202020204" pitchFamily="34" charset="0"/>
                          <a:ea typeface="MS Mincho"/>
                          <a:cs typeface="Arial" panose="020B0604020202020204" pitchFamily="34" charset="0"/>
                        </a:rPr>
                        <a:t>0 </a:t>
                      </a:r>
                      <a:r>
                        <a:rPr lang="en-US" sz="1700" b="1" i="1" dirty="0">
                          <a:latin typeface="Arial" panose="020B0604020202020204" pitchFamily="34" charset="0"/>
                          <a:ea typeface="MS Mincho"/>
                          <a:cs typeface="Arial" panose="020B0604020202020204" pitchFamily="34" charset="0"/>
                        </a:rPr>
                        <a:t>&lt;-  t</a:t>
                      </a:r>
                      <a:r>
                        <a:rPr lang="en-US" sz="1700" b="1" i="1" baseline="-25000" dirty="0">
                          <a:latin typeface="Arial" panose="020B0604020202020204" pitchFamily="34" charset="0"/>
                          <a:ea typeface="MS Mincho"/>
                          <a:cs typeface="Arial" panose="020B0604020202020204" pitchFamily="34" charset="0"/>
                        </a:rPr>
                        <a:t>(n-k),α</a:t>
                      </a:r>
                      <a:r>
                        <a:rPr lang="en-US" sz="1700" b="1" dirty="0">
                          <a:latin typeface="Arial" panose="020B0604020202020204" pitchFamily="34" charset="0"/>
                          <a:ea typeface="MS Mincho"/>
                          <a:cs typeface="Arial" panose="020B0604020202020204" pitchFamily="34" charset="0"/>
                        </a:rPr>
                        <a:t>    </a:t>
                      </a:r>
                      <a:endParaRPr lang="en-US" sz="1700" b="1" dirty="0">
                        <a:latin typeface="Arial" panose="020B0604020202020204" pitchFamily="34" charset="0"/>
                        <a:ea typeface="MS Mincho"/>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1750" name="Object 6"/>
          <p:cNvGraphicFramePr>
            <a:graphicFrameLocks noChangeAspect="1"/>
          </p:cNvGraphicFramePr>
          <p:nvPr/>
        </p:nvGraphicFramePr>
        <p:xfrm>
          <a:off x="2819400" y="2226252"/>
          <a:ext cx="1143000" cy="519546"/>
        </p:xfrm>
        <a:graphic>
          <a:graphicData uri="http://schemas.openxmlformats.org/presentationml/2006/ole">
            <mc:AlternateContent xmlns:mc="http://schemas.openxmlformats.org/markup-compatibility/2006">
              <mc:Choice xmlns:v="urn:schemas-microsoft-com:vml" Requires="v">
                <p:oleObj spid="_x0000_s499906" name="Equation" r:id="rId1" imgW="12496800" imgH="5791200" progId="Equation.3">
                  <p:embed/>
                </p:oleObj>
              </mc:Choice>
              <mc:Fallback>
                <p:oleObj name="Equation" r:id="rId1" imgW="12496800" imgH="5791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26252"/>
                        <a:ext cx="1143000" cy="519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5"/>
          <p:cNvGraphicFramePr>
            <a:graphicFrameLocks noChangeAspect="1"/>
          </p:cNvGraphicFramePr>
          <p:nvPr/>
        </p:nvGraphicFramePr>
        <p:xfrm>
          <a:off x="5181600" y="2274744"/>
          <a:ext cx="1219200" cy="554182"/>
        </p:xfrm>
        <a:graphic>
          <a:graphicData uri="http://schemas.openxmlformats.org/presentationml/2006/ole">
            <mc:AlternateContent xmlns:mc="http://schemas.openxmlformats.org/markup-compatibility/2006">
              <mc:Choice xmlns:v="urn:schemas-microsoft-com:vml" Requires="v">
                <p:oleObj spid="_x0000_s499907" name="Equation" r:id="rId3" imgW="12496800" imgH="5791200" progId="Equation.3">
                  <p:embed/>
                </p:oleObj>
              </mc:Choice>
              <mc:Fallback>
                <p:oleObj name="Equation" r:id="rId3" imgW="12496800" imgH="579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274744"/>
                        <a:ext cx="1219200" cy="554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2819400" y="3299980"/>
          <a:ext cx="1143000" cy="519545"/>
        </p:xfrm>
        <a:graphic>
          <a:graphicData uri="http://schemas.openxmlformats.org/presentationml/2006/ole">
            <mc:AlternateContent xmlns:mc="http://schemas.openxmlformats.org/markup-compatibility/2006">
              <mc:Choice xmlns:v="urn:schemas-microsoft-com:vml" Requires="v">
                <p:oleObj spid="_x0000_s499908" name="Equation" r:id="rId5" imgW="12496800" imgH="5791200" progId="Equation.3">
                  <p:embed/>
                </p:oleObj>
              </mc:Choice>
              <mc:Fallback>
                <p:oleObj name="Equation" r:id="rId5" imgW="12496800" imgH="579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299980"/>
                        <a:ext cx="1143000" cy="519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3"/>
          <p:cNvGraphicFramePr>
            <a:graphicFrameLocks noChangeAspect="1"/>
          </p:cNvGraphicFramePr>
          <p:nvPr/>
        </p:nvGraphicFramePr>
        <p:xfrm>
          <a:off x="5181600" y="3383108"/>
          <a:ext cx="1143000" cy="519545"/>
        </p:xfrm>
        <a:graphic>
          <a:graphicData uri="http://schemas.openxmlformats.org/presentationml/2006/ole">
            <mc:AlternateContent xmlns:mc="http://schemas.openxmlformats.org/markup-compatibility/2006">
              <mc:Choice xmlns:v="urn:schemas-microsoft-com:vml" Requires="v">
                <p:oleObj spid="_x0000_s499909" name="Equation" r:id="rId7" imgW="12496800" imgH="5791200" progId="Equation.3">
                  <p:embed/>
                </p:oleObj>
              </mc:Choice>
              <mc:Fallback>
                <p:oleObj name="Equation" r:id="rId7" imgW="12496800" imgH="5791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383108"/>
                        <a:ext cx="1143000" cy="519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6" name="Object 2"/>
          <p:cNvGraphicFramePr>
            <a:graphicFrameLocks noChangeAspect="1"/>
          </p:cNvGraphicFramePr>
          <p:nvPr/>
        </p:nvGraphicFramePr>
        <p:xfrm>
          <a:off x="2743200" y="4553816"/>
          <a:ext cx="1371600" cy="623454"/>
        </p:xfrm>
        <a:graphic>
          <a:graphicData uri="http://schemas.openxmlformats.org/presentationml/2006/ole">
            <mc:AlternateContent xmlns:mc="http://schemas.openxmlformats.org/markup-compatibility/2006">
              <mc:Choice xmlns:v="urn:schemas-microsoft-com:vml" Requires="v">
                <p:oleObj spid="_x0000_s499910" name="Equation" r:id="rId9" imgW="12496800" imgH="5791200" progId="Equation.3">
                  <p:embed/>
                </p:oleObj>
              </mc:Choice>
              <mc:Fallback>
                <p:oleObj name="Equation" r:id="rId9" imgW="12496800" imgH="57912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553816"/>
                        <a:ext cx="1371600" cy="623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5" name="Object 1"/>
          <p:cNvGraphicFramePr>
            <a:graphicFrameLocks noChangeAspect="1"/>
          </p:cNvGraphicFramePr>
          <p:nvPr/>
        </p:nvGraphicFramePr>
        <p:xfrm>
          <a:off x="5105400" y="4630015"/>
          <a:ext cx="1142999" cy="519545"/>
        </p:xfrm>
        <a:graphic>
          <a:graphicData uri="http://schemas.openxmlformats.org/presentationml/2006/ole">
            <mc:AlternateContent xmlns:mc="http://schemas.openxmlformats.org/markup-compatibility/2006">
              <mc:Choice xmlns:v="urn:schemas-microsoft-com:vml" Requires="v">
                <p:oleObj spid="_x0000_s499911" name="Equation" r:id="rId11" imgW="12496800" imgH="5791200" progId="Equation.3">
                  <p:embed/>
                </p:oleObj>
              </mc:Choice>
              <mc:Fallback>
                <p:oleObj name="Equation" r:id="rId11" imgW="12496800" imgH="57912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4630015"/>
                        <a:ext cx="1142999" cy="519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pPr algn="l"/>
            <a:r>
              <a:rPr lang="en-US" sz="2800" b="1" dirty="0"/>
              <a:t>Example 2: Determinants of college GPA </a:t>
            </a:r>
            <a:br>
              <a:rPr lang="en-US" sz="2800" b="1" dirty="0"/>
            </a:br>
            <a:endParaRPr lang="en-US" sz="2800" b="1" dirty="0"/>
          </a:p>
        </p:txBody>
      </p:sp>
      <p:sp>
        <p:nvSpPr>
          <p:cNvPr id="3" name="Content Placeholder 2"/>
          <p:cNvSpPr>
            <a:spLocks noGrp="1"/>
          </p:cNvSpPr>
          <p:nvPr>
            <p:ph idx="1"/>
          </p:nvPr>
        </p:nvSpPr>
        <p:spPr>
          <a:xfrm>
            <a:off x="457200" y="838200"/>
            <a:ext cx="8229600" cy="5287963"/>
          </a:xfrm>
        </p:spPr>
        <p:txBody>
          <a:bodyPr/>
          <a:lstStyle/>
          <a:p>
            <a:r>
              <a:rPr lang="en-US" sz="2600" dirty="0"/>
              <a:t>-</a:t>
            </a:r>
            <a:endParaRPr lang="en-US" sz="2600" dirty="0"/>
          </a:p>
          <a:p>
            <a:pPr>
              <a:buNone/>
            </a:pPr>
            <a:endParaRPr lang="en-US" dirty="0"/>
          </a:p>
        </p:txBody>
      </p:sp>
      <p:pic>
        <p:nvPicPr>
          <p:cNvPr id="201730" name="Picture 2"/>
          <p:cNvPicPr>
            <a:picLocks noChangeAspect="1" noChangeArrowheads="1"/>
          </p:cNvPicPr>
          <p:nvPr/>
        </p:nvPicPr>
        <p:blipFill>
          <a:blip r:embed="rId1" cstate="print"/>
          <a:srcRect/>
          <a:stretch>
            <a:fillRect/>
          </a:stretch>
        </p:blipFill>
        <p:spPr bwMode="auto">
          <a:xfrm>
            <a:off x="457200" y="838200"/>
            <a:ext cx="11430000" cy="5791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reminder on the language of classical hypothesis testing </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a:t>When H0 is not rejected </a:t>
            </a:r>
            <a:r>
              <a:rPr lang="en-US" dirty="0">
                <a:sym typeface="Wingdings" panose="05000000000000000000" pitchFamily="2" charset="2"/>
              </a:rPr>
              <a:t> “We fail to reject H0 at the x% level”, do not say: “H0 is accepted at the x% level”. </a:t>
            </a:r>
            <a:endParaRPr lang="en-US" dirty="0">
              <a:sym typeface="Wingdings" panose="05000000000000000000" pitchFamily="2" charset="2"/>
            </a:endParaRPr>
          </a:p>
          <a:p>
            <a:r>
              <a:rPr lang="en-US" dirty="0">
                <a:sym typeface="Wingdings" panose="05000000000000000000" pitchFamily="2" charset="2"/>
              </a:rPr>
              <a:t>Statistical significance </a:t>
            </a:r>
            <a:r>
              <a:rPr lang="en-US" dirty="0" err="1">
                <a:sym typeface="Wingdings" panose="05000000000000000000" pitchFamily="2" charset="2"/>
              </a:rPr>
              <a:t>vs</a:t>
            </a:r>
            <a:r>
              <a:rPr lang="en-US" dirty="0">
                <a:sym typeface="Wingdings" panose="05000000000000000000" pitchFamily="2" charset="2"/>
              </a:rPr>
              <a:t> economic significance: The statistical significance is determined by </a:t>
            </a:r>
            <a:r>
              <a:rPr lang="en-US" dirty="0">
                <a:solidFill>
                  <a:srgbClr val="FF0000"/>
                </a:solidFill>
                <a:sym typeface="Wingdings" panose="05000000000000000000" pitchFamily="2" charset="2"/>
              </a:rPr>
              <a:t>the size of the t-statistics </a:t>
            </a:r>
            <a:r>
              <a:rPr lang="en-US" dirty="0">
                <a:sym typeface="Wingdings" panose="05000000000000000000" pitchFamily="2" charset="2"/>
              </a:rPr>
              <a:t>whereas the economic significance is related </a:t>
            </a:r>
            <a:r>
              <a:rPr lang="en-US" dirty="0">
                <a:solidFill>
                  <a:srgbClr val="FF0000"/>
                </a:solidFill>
                <a:sym typeface="Wingdings" panose="05000000000000000000" pitchFamily="2" charset="2"/>
              </a:rPr>
              <a:t>to the size and sign of the estimators</a:t>
            </a:r>
            <a:r>
              <a:rPr lang="en-US" dirty="0">
                <a:sym typeface="Wingdings" panose="05000000000000000000" pitchFamily="2" charset="2"/>
              </a:rPr>
              <a:t>.  </a:t>
            </a:r>
            <a:endParaRPr lang="en-US" dirty="0"/>
          </a:p>
        </p:txBody>
      </p:sp>
      <p:sp>
        <p:nvSpPr>
          <p:cNvPr id="4" name="Rectangle 3"/>
          <p:cNvSpPr/>
          <p:nvPr/>
        </p:nvSpPr>
        <p:spPr>
          <a:xfrm>
            <a:off x="457200" y="1600200"/>
            <a:ext cx="8305800" cy="434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 Multiple regression equation </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pPr lvl="1">
              <a:buNone/>
            </a:pPr>
            <a:endParaRPr lang="en-US" i="1" dirty="0">
              <a:latin typeface="Times New Roman" panose="02020603050405020304" pitchFamily="18" charset="0"/>
              <a:cs typeface="Times New Roman" panose="02020603050405020304" pitchFamily="18" charset="0"/>
            </a:endParaRPr>
          </a:p>
          <a:p>
            <a:r>
              <a:rPr lang="en-US" altLang="en-US" sz="2800" dirty="0">
                <a:latin typeface="+mj-lt"/>
              </a:rPr>
              <a:t>Y = One dependent variable (criterion) </a:t>
            </a:r>
            <a:endParaRPr lang="en-US" altLang="en-US" sz="2800" dirty="0">
              <a:latin typeface="+mj-lt"/>
            </a:endParaRPr>
          </a:p>
          <a:p>
            <a:r>
              <a:rPr lang="en-US" altLang="en-US" sz="2800" dirty="0">
                <a:latin typeface="+mj-lt"/>
              </a:rPr>
              <a:t>X = Two or more independent variables (predictor variables).</a:t>
            </a:r>
            <a:endParaRPr lang="en-US" altLang="en-US" sz="2800" dirty="0">
              <a:latin typeface="+mj-lt"/>
            </a:endParaRPr>
          </a:p>
          <a:p>
            <a:pPr marL="342900" lvl="1" indent="-342900">
              <a:buFont typeface="Arial" panose="020B0604020202020204" pitchFamily="34" charset="0"/>
              <a:buChar char="•"/>
            </a:pPr>
            <a:r>
              <a:rPr lang="en-US" dirty="0" err="1">
                <a:latin typeface="+mj-lt"/>
                <a:cs typeface="Times New Roman" panose="02020603050405020304" pitchFamily="18" charset="0"/>
              </a:rPr>
              <a:t>u</a:t>
            </a:r>
            <a:r>
              <a:rPr lang="en-US" baseline="-25000" dirty="0" err="1">
                <a:latin typeface="+mj-lt"/>
                <a:cs typeface="Times New Roman" panose="02020603050405020304" pitchFamily="18" charset="0"/>
              </a:rPr>
              <a:t>i</a:t>
            </a:r>
            <a:r>
              <a:rPr lang="en-US" dirty="0">
                <a:latin typeface="+mj-lt"/>
                <a:cs typeface="Times New Roman" panose="02020603050405020304" pitchFamily="18" charset="0"/>
              </a:rPr>
              <a:t> the stochastic disturbance term</a:t>
            </a:r>
            <a:endParaRPr lang="en-US" altLang="en-US" sz="2800" dirty="0">
              <a:latin typeface="+mj-lt"/>
            </a:endParaRPr>
          </a:p>
          <a:p>
            <a:r>
              <a:rPr lang="en-US" altLang="en-US" sz="2800" dirty="0">
                <a:latin typeface="+mj-lt"/>
              </a:rPr>
              <a:t>    is the intercept</a:t>
            </a:r>
            <a:endParaRPr lang="en-US" altLang="en-US" sz="2800" dirty="0">
              <a:latin typeface="+mj-lt"/>
            </a:endParaRPr>
          </a:p>
          <a:p>
            <a:r>
              <a:rPr lang="en-US" altLang="en-US" sz="2800" dirty="0">
                <a:latin typeface="+mj-lt"/>
              </a:rPr>
              <a:t>       measures the change in Y with respect to </a:t>
            </a:r>
            <a:r>
              <a:rPr lang="en-US" altLang="en-US" sz="2800" dirty="0" err="1">
                <a:latin typeface="+mj-lt"/>
              </a:rPr>
              <a:t>Xk</a:t>
            </a:r>
            <a:r>
              <a:rPr lang="en-US" altLang="en-US" sz="2800" dirty="0">
                <a:latin typeface="+mj-lt"/>
              </a:rPr>
              <a:t>, holding other factors fixed.</a:t>
            </a:r>
            <a:endParaRPr lang="en-US" altLang="en-US" sz="2800" dirty="0">
              <a:latin typeface="+mj-lt"/>
            </a:endParaRPr>
          </a:p>
          <a:p>
            <a:endParaRPr lang="en-US" altLang="en-US" sz="2800" dirty="0">
              <a:latin typeface="+mj-lt"/>
            </a:endParaRPr>
          </a:p>
          <a:p>
            <a:pPr lvl="1">
              <a:buFont typeface="Wingdings" panose="05000000000000000000" pitchFamily="2" charset="2"/>
              <a:buChar char="§"/>
            </a:pPr>
            <a:endParaRPr lang="en-US" i="1" dirty="0">
              <a:latin typeface="Times New Roman" panose="02020603050405020304" pitchFamily="18" charset="0"/>
              <a:cs typeface="Times New Roman" panose="02020603050405020304" pitchFamily="18" charset="0"/>
            </a:endParaRPr>
          </a:p>
          <a:p>
            <a:endParaRPr lang="en-US" dirty="0"/>
          </a:p>
        </p:txBody>
      </p:sp>
      <p:graphicFrame>
        <p:nvGraphicFramePr>
          <p:cNvPr id="23554" name="Object 2"/>
          <p:cNvGraphicFramePr>
            <a:graphicFrameLocks noChangeAspect="1"/>
          </p:cNvGraphicFramePr>
          <p:nvPr/>
        </p:nvGraphicFramePr>
        <p:xfrm>
          <a:off x="1752599" y="1219200"/>
          <a:ext cx="5215853" cy="609600"/>
        </p:xfrm>
        <a:graphic>
          <a:graphicData uri="http://schemas.openxmlformats.org/presentationml/2006/ole">
            <mc:AlternateContent xmlns:mc="http://schemas.openxmlformats.org/markup-compatibility/2006">
              <mc:Choice xmlns:v="urn:schemas-microsoft-com:vml" Requires="v">
                <p:oleObj spid="_x0000_s23697" name="Equation" r:id="rId1" imgW="46939200" imgH="5486400" progId="Equation.3">
                  <p:embed/>
                </p:oleObj>
              </mc:Choice>
              <mc:Fallback>
                <p:oleObj name="Equation" r:id="rId1" imgW="46939200" imgH="54864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219200"/>
                        <a:ext cx="521585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3555" name="Object 3"/>
          <p:cNvGraphicFramePr>
            <a:graphicFrameLocks noChangeAspect="1"/>
          </p:cNvGraphicFramePr>
          <p:nvPr/>
        </p:nvGraphicFramePr>
        <p:xfrm>
          <a:off x="740229" y="3672681"/>
          <a:ext cx="533400" cy="533400"/>
        </p:xfrm>
        <a:graphic>
          <a:graphicData uri="http://schemas.openxmlformats.org/presentationml/2006/ole">
            <mc:AlternateContent xmlns:mc="http://schemas.openxmlformats.org/markup-compatibility/2006">
              <mc:Choice xmlns:v="urn:schemas-microsoft-com:vml" Requires="v">
                <p:oleObj spid="_x0000_s23698" name="Equation" r:id="rId3" imgW="4267200" imgH="5181600" progId="Equation.3">
                  <p:embed/>
                </p:oleObj>
              </mc:Choice>
              <mc:Fallback>
                <p:oleObj name="Equation" r:id="rId3" imgW="4267200" imgH="5181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29" y="36726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3558" name="Object 6"/>
          <p:cNvGraphicFramePr>
            <a:graphicFrameLocks noChangeAspect="1"/>
          </p:cNvGraphicFramePr>
          <p:nvPr/>
        </p:nvGraphicFramePr>
        <p:xfrm>
          <a:off x="816429" y="4202452"/>
          <a:ext cx="457200" cy="609600"/>
        </p:xfrm>
        <a:graphic>
          <a:graphicData uri="http://schemas.openxmlformats.org/presentationml/2006/ole">
            <mc:AlternateContent xmlns:mc="http://schemas.openxmlformats.org/markup-compatibility/2006">
              <mc:Choice xmlns:v="urn:schemas-microsoft-com:vml" Requires="v">
                <p:oleObj spid="_x0000_s23699" name="Equation" r:id="rId5" imgW="4876800" imgH="5486400" progId="Equation.3">
                  <p:embed/>
                </p:oleObj>
              </mc:Choice>
              <mc:Fallback>
                <p:oleObj name="Equation" r:id="rId5" imgW="4876800" imgH="5486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429" y="4202452"/>
                        <a:ext cx="45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80999" y="1371601"/>
            <a:ext cx="8153401" cy="4495800"/>
          </a:xfrm>
        </p:spPr>
        <p:txBody>
          <a:bodyPr>
            <a:noAutofit/>
          </a:bodyPr>
          <a:lstStyle/>
          <a:p>
            <a:pPr lvl="1" algn="just" eaLnBrk="1" hangingPunct="1">
              <a:lnSpc>
                <a:spcPts val="2800"/>
              </a:lnSpc>
            </a:pPr>
            <a:r>
              <a:rPr lang="de-DE" altLang="en-US" sz="2600" dirty="0"/>
              <a:t>If a variable is statistically significant, discuss </a:t>
            </a:r>
            <a:r>
              <a:rPr lang="de-DE" altLang="en-US" sz="2600" dirty="0">
                <a:solidFill>
                  <a:srgbClr val="FF0000"/>
                </a:solidFill>
              </a:rPr>
              <a:t>the magnitude </a:t>
            </a:r>
            <a:r>
              <a:rPr lang="de-DE" altLang="en-US" sz="2600" dirty="0"/>
              <a:t>of the coefficient to get an idea of its economic or practical importance</a:t>
            </a:r>
            <a:endParaRPr lang="de-DE" altLang="en-US" sz="2600" u="sng" dirty="0"/>
          </a:p>
          <a:p>
            <a:pPr lvl="1" algn="just" eaLnBrk="1" hangingPunct="1">
              <a:lnSpc>
                <a:spcPts val="2800"/>
              </a:lnSpc>
            </a:pPr>
            <a:r>
              <a:rPr lang="de-DE" altLang="en-US" sz="2600" dirty="0"/>
              <a:t>The fact that a coefficient is statistically significant does not necessarily mean it is economically or practically significant!</a:t>
            </a:r>
            <a:endParaRPr lang="de-DE" altLang="en-US" sz="2600" dirty="0"/>
          </a:p>
          <a:p>
            <a:pPr lvl="1" algn="just" eaLnBrk="1" hangingPunct="1">
              <a:lnSpc>
                <a:spcPts val="2800"/>
              </a:lnSpc>
            </a:pPr>
            <a:r>
              <a:rPr lang="de-DE" altLang="en-US" sz="2600" dirty="0"/>
              <a:t>If a variable is statistically and economically important but has the </a:t>
            </a:r>
            <a:r>
              <a:rPr lang="de-DE" altLang="en-US" sz="2600" dirty="0">
                <a:solidFill>
                  <a:srgbClr val="FF0000"/>
                </a:solidFill>
              </a:rPr>
              <a:t>wrong sign</a:t>
            </a:r>
            <a:r>
              <a:rPr lang="de-DE" altLang="en-US" sz="2600" dirty="0"/>
              <a:t>, the regression model might be misspecified.  </a:t>
            </a:r>
            <a:endParaRPr lang="de-DE" altLang="en-US" sz="2600" u="sng" dirty="0"/>
          </a:p>
        </p:txBody>
      </p:sp>
      <p:sp>
        <p:nvSpPr>
          <p:cNvPr id="25603" name="Rectangle 2"/>
          <p:cNvSpPr>
            <a:spLocks noChangeArrowheads="1"/>
          </p:cNvSpPr>
          <p:nvPr/>
        </p:nvSpPr>
        <p:spPr bwMode="auto">
          <a:xfrm>
            <a:off x="287338" y="80963"/>
            <a:ext cx="86280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3000" dirty="0">
                <a:solidFill>
                  <a:srgbClr val="FF0000"/>
                </a:solidFill>
              </a:rPr>
              <a:t>Guidelines for discussing economic and statistical significance</a:t>
            </a:r>
            <a:endParaRPr lang="de-DE" altLang="en-US" sz="3000" dirty="0">
              <a:solidFill>
                <a:srgbClr val="FF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7.2. Testing the Overall Significance of </a:t>
            </a:r>
            <a:br>
              <a:rPr lang="en-US" sz="3200" b="1" dirty="0">
                <a:solidFill>
                  <a:srgbClr val="FF0000"/>
                </a:solidFill>
              </a:rPr>
            </a:br>
            <a:r>
              <a:rPr lang="en-US" sz="3200" b="1" dirty="0">
                <a:solidFill>
                  <a:srgbClr val="FF0000"/>
                </a:solidFill>
              </a:rPr>
              <a:t>the Sample Regression</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19811" name="Content Placeholder 2"/>
          <p:cNvSpPr>
            <a:spLocks noGrp="1"/>
          </p:cNvSpPr>
          <p:nvPr>
            <p:ph sz="quarter" idx="1"/>
          </p:nvPr>
        </p:nvSpPr>
        <p:spPr>
          <a:xfrm>
            <a:off x="0" y="1219200"/>
            <a:ext cx="9144000" cy="5562600"/>
          </a:xfrm>
        </p:spPr>
        <p:txBody>
          <a:bodyPr/>
          <a:lstStyle/>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For  Y</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i</a:t>
            </a:r>
            <a:r>
              <a:rPr lang="en-US" sz="2800" dirty="0">
                <a:latin typeface="Times New Roman" panose="02020603050405020304" pitchFamily="18" charset="0"/>
                <a:cs typeface="Times New Roman" panose="02020603050405020304" pitchFamily="18" charset="0"/>
                <a:sym typeface="Symbol" panose="05050102010706020507" pitchFamily="18" charset="2"/>
              </a:rPr>
              <a:t> =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1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800"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2i</a:t>
            </a:r>
            <a:r>
              <a:rPr lang="en-US" sz="2800" dirty="0">
                <a:latin typeface="Times New Roman" panose="02020603050405020304" pitchFamily="18" charset="0"/>
                <a:cs typeface="Times New Roman" panose="02020603050405020304" pitchFamily="18" charset="0"/>
                <a:sym typeface="Symbol" panose="05050102010706020507" pitchFamily="18" charset="2"/>
              </a:rPr>
              <a:t> +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3i</a:t>
            </a:r>
            <a:r>
              <a:rPr lang="en-US" sz="2800" dirty="0">
                <a:latin typeface="Times New Roman" panose="02020603050405020304" pitchFamily="18" charset="0"/>
                <a:cs typeface="Times New Roman" panose="02020603050405020304" pitchFamily="18" charset="0"/>
                <a:sym typeface="Symbol" panose="05050102010706020507" pitchFamily="18" charset="2"/>
              </a:rPr>
              <a:t> + ........+  </a:t>
            </a:r>
            <a:r>
              <a:rPr lang="en-US" sz="2800" baseline="-30000" dirty="0" err="1">
                <a:latin typeface="Times New Roman" panose="02020603050405020304" pitchFamily="18" charset="0"/>
                <a:cs typeface="Times New Roman" panose="02020603050405020304" pitchFamily="18" charset="0"/>
                <a:sym typeface="Symbol" panose="05050102010706020507" pitchFamily="18" charset="2"/>
              </a:rPr>
              <a:t>k</a:t>
            </a:r>
            <a:r>
              <a:rPr lang="en-US" sz="2800" dirty="0" err="1">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err="1">
                <a:latin typeface="Times New Roman" panose="02020603050405020304" pitchFamily="18" charset="0"/>
                <a:cs typeface="Times New Roman" panose="02020603050405020304" pitchFamily="18" charset="0"/>
                <a:sym typeface="Symbol" panose="05050102010706020507" pitchFamily="18" charset="2"/>
              </a:rPr>
              <a:t>ki</a:t>
            </a:r>
            <a:r>
              <a:rPr lang="en-US" sz="2800" dirty="0">
                <a:latin typeface="Times New Roman" panose="02020603050405020304" pitchFamily="18" charset="0"/>
                <a:cs typeface="Times New Roman" panose="02020603050405020304" pitchFamily="18" charset="0"/>
                <a:sym typeface="Symbol" panose="05050102010706020507" pitchFamily="18" charset="2"/>
              </a:rPr>
              <a:t> + </a:t>
            </a:r>
            <a:r>
              <a:rPr lang="en-US" sz="2800" dirty="0" err="1">
                <a:latin typeface="Times New Roman" panose="02020603050405020304" pitchFamily="18" charset="0"/>
                <a:cs typeface="Times New Roman" panose="02020603050405020304" pitchFamily="18" charset="0"/>
                <a:sym typeface="Symbol" panose="05050102010706020507" pitchFamily="18" charset="2"/>
              </a:rPr>
              <a:t>u</a:t>
            </a:r>
            <a:r>
              <a:rPr lang="en-US" sz="2800" baseline="-30000" dirty="0" err="1">
                <a:latin typeface="Times New Roman" panose="02020603050405020304" pitchFamily="18" charset="0"/>
                <a:cs typeface="Times New Roman" panose="02020603050405020304" pitchFamily="18" charset="0"/>
                <a:sym typeface="Symbol" panose="05050102010706020507" pitchFamily="18" charset="2"/>
              </a:rPr>
              <a:t>i</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Char char="l"/>
            </a:pPr>
            <a:r>
              <a:rPr lang="en-US" sz="2800" dirty="0">
                <a:latin typeface="Times New Roman" panose="02020603050405020304" pitchFamily="18" charset="0"/>
                <a:cs typeface="Times New Roman" panose="02020603050405020304" pitchFamily="18" charset="0"/>
                <a:sym typeface="Symbol" panose="05050102010706020507" pitchFamily="18" charset="2"/>
              </a:rPr>
              <a:t>To test the hypothesis   </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H</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2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k</a:t>
            </a:r>
            <a:r>
              <a:rPr lang="en-US" sz="2800" dirty="0">
                <a:latin typeface="Times New Roman" panose="02020603050405020304" pitchFamily="18" charset="0"/>
                <a:cs typeface="Times New Roman" panose="02020603050405020304" pitchFamily="18" charset="0"/>
                <a:sym typeface="Symbol" panose="05050102010706020507" pitchFamily="18" charset="2"/>
              </a:rPr>
              <a:t>= 0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i="1" dirty="0">
                <a:latin typeface="Times New Roman" panose="02020603050405020304" pitchFamily="18" charset="0"/>
                <a:cs typeface="Times New Roman" panose="02020603050405020304" pitchFamily="18" charset="0"/>
                <a:sym typeface="Symbol" panose="05050102010706020507" pitchFamily="18" charset="2"/>
              </a:rPr>
              <a:t>all slope coefficients are simultaneously zero</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(this </a:t>
            </a:r>
            <a:r>
              <a:rPr lang="en-US" sz="2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is also a test of significance of R2</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H</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Not at all slope coefficients are simultaneously zero</a:t>
            </a:r>
            <a:endParaRPr lang="en-US" sz="2800" i="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endParaRPr lang="en-US" sz="48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a:t>
            </a:r>
            <a:endParaRPr lang="en-US" sz="32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sz="2000" i="1" dirty="0">
                <a:latin typeface="Times New Roman" panose="02020603050405020304" pitchFamily="18" charset="0"/>
                <a:cs typeface="Times New Roman" panose="02020603050405020304" pitchFamily="18" charset="0"/>
                <a:sym typeface="Symbol" panose="05050102010706020507" pitchFamily="18" charset="2"/>
              </a:rPr>
              <a:t>k = total number of parameters to be estimated including intercept</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endParaRPr lang="en-US" sz="20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5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	If F &gt; F </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critical</a:t>
            </a:r>
            <a:r>
              <a:rPr lang="en-US" sz="2800" dirty="0">
                <a:latin typeface="Times New Roman" panose="02020603050405020304" pitchFamily="18" charset="0"/>
                <a:cs typeface="Times New Roman" panose="02020603050405020304" pitchFamily="18" charset="0"/>
                <a:sym typeface="Symbol" panose="05050102010706020507" pitchFamily="18" charset="2"/>
              </a:rPr>
              <a:t> = F</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sz="2800" baseline="-25000" dirty="0">
                <a:latin typeface="Times New Roman" panose="02020603050405020304" pitchFamily="18" charset="0"/>
                <a:cs typeface="Times New Roman" panose="02020603050405020304" pitchFamily="18" charset="0"/>
                <a:sym typeface="Symbol" panose="05050102010706020507" pitchFamily="18" charset="2"/>
              </a:rPr>
              <a:t>(k-1,n-k)</a:t>
            </a:r>
            <a:r>
              <a:rPr lang="en-US" sz="2800" dirty="0">
                <a:latin typeface="Times New Roman" panose="02020603050405020304" pitchFamily="18" charset="0"/>
                <a:cs typeface="Times New Roman" panose="02020603050405020304" pitchFamily="18" charset="0"/>
                <a:sym typeface="Symbol" panose="05050102010706020507" pitchFamily="18" charset="2"/>
              </a:rPr>
              <a:t>, reject H</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sz="2800" dirty="0">
                <a:latin typeface="Times New Roman" panose="02020603050405020304" pitchFamily="18" charset="0"/>
                <a:cs typeface="Times New Roman" panose="02020603050405020304" pitchFamily="18" charset="0"/>
                <a:sym typeface="Symbol" panose="05050102010706020507" pitchFamily="18" charset="2"/>
              </a:rPr>
              <a:t> Otherwise you do not reject it</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10" name="Object 2"/>
          <p:cNvGraphicFramePr>
            <a:graphicFrameLocks noChangeAspect="1"/>
          </p:cNvGraphicFramePr>
          <p:nvPr/>
        </p:nvGraphicFramePr>
        <p:xfrm>
          <a:off x="2017713" y="3451225"/>
          <a:ext cx="2524125" cy="968375"/>
        </p:xfrm>
        <a:graphic>
          <a:graphicData uri="http://schemas.openxmlformats.org/presentationml/2006/ole">
            <mc:AlternateContent xmlns:mc="http://schemas.openxmlformats.org/markup-compatibility/2006">
              <mc:Choice xmlns:v="urn:schemas-microsoft-com:vml" Requires="v">
                <p:oleObj spid="_x0000_s317489" name="Equation" r:id="rId1" imgW="27736800" imgH="10668000" progId="Equation.3">
                  <p:embed/>
                </p:oleObj>
              </mc:Choice>
              <mc:Fallback>
                <p:oleObj name="Equation" r:id="rId1" imgW="27736800" imgH="10668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3" y="3451225"/>
                        <a:ext cx="252412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7.3. Testing the Equality of Two Regression Coefficients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7891" name="Content Placeholder 2"/>
          <p:cNvSpPr>
            <a:spLocks noGrp="1"/>
          </p:cNvSpPr>
          <p:nvPr>
            <p:ph sz="quarter" idx="1"/>
          </p:nvPr>
        </p:nvSpPr>
        <p:spPr>
          <a:xfrm>
            <a:off x="0" y="838200"/>
            <a:ext cx="9144000" cy="5925855"/>
          </a:xfrm>
        </p:spPr>
        <p:txBody>
          <a:bodyPr>
            <a:normAutofit/>
          </a:bodyPr>
          <a:lstStyle/>
          <a:p>
            <a:r>
              <a:rPr lang="en-US" sz="2600" dirty="0">
                <a:latin typeface="Times New Roman" panose="02020603050405020304" pitchFamily="18" charset="0"/>
                <a:cs typeface="Times New Roman" panose="02020603050405020304" pitchFamily="18" charset="0"/>
              </a:rPr>
              <a:t>Suppose in the multiple regression</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nn-NO" sz="2600" i="1" dirty="0">
                <a:latin typeface="Times New Roman" panose="02020603050405020304" pitchFamily="18" charset="0"/>
                <a:cs typeface="Times New Roman" panose="02020603050405020304" pitchFamily="18" charset="0"/>
              </a:rPr>
              <a:t>	Y</a:t>
            </a:r>
            <a:r>
              <a:rPr lang="nn-NO" sz="2600" i="1" baseline="-25000" dirty="0">
                <a:latin typeface="Times New Roman" panose="02020603050405020304" pitchFamily="18" charset="0"/>
                <a:cs typeface="Times New Roman" panose="02020603050405020304" pitchFamily="18" charset="0"/>
              </a:rPr>
              <a:t>i</a:t>
            </a:r>
            <a:r>
              <a:rPr lang="nn-NO" sz="2600" i="1" dirty="0">
                <a:latin typeface="Times New Roman" panose="02020603050405020304" pitchFamily="18" charset="0"/>
                <a:cs typeface="Times New Roman" panose="02020603050405020304" pitchFamily="18" charset="0"/>
              </a:rPr>
              <a:t> </a:t>
            </a:r>
            <a:r>
              <a:rPr lang="nn-NO" sz="2600" dirty="0">
                <a:latin typeface="Times New Roman" panose="02020603050405020304" pitchFamily="18" charset="0"/>
                <a:cs typeface="Times New Roman" panose="02020603050405020304" pitchFamily="18" charset="0"/>
              </a:rPr>
              <a:t>= </a:t>
            </a:r>
            <a:r>
              <a:rPr lang="nn-NO" sz="2600" i="1" dirty="0">
                <a:latin typeface="Times New Roman" panose="02020603050405020304" pitchFamily="18" charset="0"/>
                <a:cs typeface="Times New Roman" panose="02020603050405020304" pitchFamily="18" charset="0"/>
              </a:rPr>
              <a:t>β</a:t>
            </a:r>
            <a:r>
              <a:rPr lang="nn-NO" sz="2600" baseline="-25000" dirty="0">
                <a:latin typeface="Times New Roman" panose="02020603050405020304" pitchFamily="18" charset="0"/>
                <a:cs typeface="Times New Roman" panose="02020603050405020304" pitchFamily="18" charset="0"/>
              </a:rPr>
              <a:t>1</a:t>
            </a:r>
            <a:r>
              <a:rPr lang="nn-NO" sz="2600" dirty="0">
                <a:latin typeface="Times New Roman" panose="02020603050405020304" pitchFamily="18" charset="0"/>
                <a:cs typeface="Times New Roman" panose="02020603050405020304" pitchFamily="18" charset="0"/>
              </a:rPr>
              <a:t> + </a:t>
            </a:r>
            <a:r>
              <a:rPr lang="nn-NO" sz="2600" i="1" dirty="0">
                <a:latin typeface="Times New Roman" panose="02020603050405020304" pitchFamily="18" charset="0"/>
                <a:cs typeface="Times New Roman" panose="02020603050405020304" pitchFamily="18" charset="0"/>
              </a:rPr>
              <a:t>β</a:t>
            </a:r>
            <a:r>
              <a:rPr lang="nn-NO" sz="2600" baseline="-25000" dirty="0">
                <a:latin typeface="Times New Roman" panose="02020603050405020304" pitchFamily="18" charset="0"/>
                <a:cs typeface="Times New Roman" panose="02020603050405020304" pitchFamily="18" charset="0"/>
              </a:rPr>
              <a:t>2</a:t>
            </a:r>
            <a:r>
              <a:rPr lang="nn-NO" sz="2600" i="1" dirty="0">
                <a:latin typeface="Times New Roman" panose="02020603050405020304" pitchFamily="18" charset="0"/>
                <a:cs typeface="Times New Roman" panose="02020603050405020304" pitchFamily="18" charset="0"/>
              </a:rPr>
              <a:t>X</a:t>
            </a:r>
            <a:r>
              <a:rPr lang="nn-NO" sz="2600" baseline="-25000" dirty="0">
                <a:latin typeface="Times New Roman" panose="02020603050405020304" pitchFamily="18" charset="0"/>
                <a:cs typeface="Times New Roman" panose="02020603050405020304" pitchFamily="18" charset="0"/>
              </a:rPr>
              <a:t>2</a:t>
            </a:r>
            <a:r>
              <a:rPr lang="nn-NO" sz="2600" i="1" baseline="-25000" dirty="0">
                <a:latin typeface="Times New Roman" panose="02020603050405020304" pitchFamily="18" charset="0"/>
                <a:cs typeface="Times New Roman" panose="02020603050405020304" pitchFamily="18" charset="0"/>
              </a:rPr>
              <a:t>i</a:t>
            </a:r>
            <a:r>
              <a:rPr lang="nn-NO" sz="2600" i="1" dirty="0">
                <a:latin typeface="Times New Roman" panose="02020603050405020304" pitchFamily="18" charset="0"/>
                <a:cs typeface="Times New Roman" panose="02020603050405020304" pitchFamily="18" charset="0"/>
              </a:rPr>
              <a:t> </a:t>
            </a:r>
            <a:r>
              <a:rPr lang="nn-NO" sz="2600" dirty="0">
                <a:latin typeface="Times New Roman" panose="02020603050405020304" pitchFamily="18" charset="0"/>
                <a:cs typeface="Times New Roman" panose="02020603050405020304" pitchFamily="18" charset="0"/>
              </a:rPr>
              <a:t>+ </a:t>
            </a:r>
            <a:r>
              <a:rPr lang="nn-NO" sz="2600" i="1" dirty="0">
                <a:latin typeface="Times New Roman" panose="02020603050405020304" pitchFamily="18" charset="0"/>
                <a:cs typeface="Times New Roman" panose="02020603050405020304" pitchFamily="18" charset="0"/>
              </a:rPr>
              <a:t>β</a:t>
            </a:r>
            <a:r>
              <a:rPr lang="nn-NO" sz="2600" baseline="-25000" dirty="0">
                <a:latin typeface="Times New Roman" panose="02020603050405020304" pitchFamily="18" charset="0"/>
                <a:cs typeface="Times New Roman" panose="02020603050405020304" pitchFamily="18" charset="0"/>
              </a:rPr>
              <a:t>3</a:t>
            </a:r>
            <a:r>
              <a:rPr lang="nn-NO" sz="2600" i="1" dirty="0">
                <a:latin typeface="Times New Roman" panose="02020603050405020304" pitchFamily="18" charset="0"/>
                <a:cs typeface="Times New Roman" panose="02020603050405020304" pitchFamily="18" charset="0"/>
              </a:rPr>
              <a:t>X</a:t>
            </a:r>
            <a:r>
              <a:rPr lang="nn-NO" sz="2600" baseline="-25000" dirty="0">
                <a:latin typeface="Times New Roman" panose="02020603050405020304" pitchFamily="18" charset="0"/>
                <a:cs typeface="Times New Roman" panose="02020603050405020304" pitchFamily="18" charset="0"/>
              </a:rPr>
              <a:t>3</a:t>
            </a:r>
            <a:r>
              <a:rPr lang="nn-NO" sz="2600" i="1" baseline="-25000" dirty="0">
                <a:latin typeface="Times New Roman" panose="02020603050405020304" pitchFamily="18" charset="0"/>
                <a:cs typeface="Times New Roman" panose="02020603050405020304" pitchFamily="18" charset="0"/>
              </a:rPr>
              <a:t>i</a:t>
            </a:r>
            <a:r>
              <a:rPr lang="nn-NO" sz="2600" i="1" dirty="0">
                <a:latin typeface="Times New Roman" panose="02020603050405020304" pitchFamily="18" charset="0"/>
                <a:cs typeface="Times New Roman" panose="02020603050405020304" pitchFamily="18" charset="0"/>
              </a:rPr>
              <a:t> </a:t>
            </a:r>
            <a:r>
              <a:rPr lang="nn-NO" sz="2600" dirty="0">
                <a:latin typeface="Times New Roman" panose="02020603050405020304" pitchFamily="18" charset="0"/>
                <a:cs typeface="Times New Roman" panose="02020603050405020304" pitchFamily="18" charset="0"/>
              </a:rPr>
              <a:t>+ </a:t>
            </a:r>
            <a:r>
              <a:rPr lang="nn-NO" sz="2600" i="1" dirty="0">
                <a:latin typeface="Times New Roman" panose="02020603050405020304" pitchFamily="18" charset="0"/>
                <a:cs typeface="Times New Roman" panose="02020603050405020304" pitchFamily="18" charset="0"/>
              </a:rPr>
              <a:t>β</a:t>
            </a:r>
            <a:r>
              <a:rPr lang="nn-NO" sz="2600" baseline="-25000" dirty="0">
                <a:latin typeface="Times New Roman" panose="02020603050405020304" pitchFamily="18" charset="0"/>
                <a:cs typeface="Times New Roman" panose="02020603050405020304" pitchFamily="18" charset="0"/>
              </a:rPr>
              <a:t>4</a:t>
            </a:r>
            <a:r>
              <a:rPr lang="nn-NO" sz="2600" i="1" dirty="0">
                <a:latin typeface="Times New Roman" panose="02020603050405020304" pitchFamily="18" charset="0"/>
                <a:cs typeface="Times New Roman" panose="02020603050405020304" pitchFamily="18" charset="0"/>
              </a:rPr>
              <a:t>X</a:t>
            </a:r>
            <a:r>
              <a:rPr lang="nn-NO" sz="2600" baseline="-25000" dirty="0">
                <a:latin typeface="Times New Roman" panose="02020603050405020304" pitchFamily="18" charset="0"/>
                <a:cs typeface="Times New Roman" panose="02020603050405020304" pitchFamily="18" charset="0"/>
              </a:rPr>
              <a:t>4</a:t>
            </a:r>
            <a:r>
              <a:rPr lang="nn-NO" sz="2600" i="1" baseline="-25000" dirty="0">
                <a:latin typeface="Times New Roman" panose="02020603050405020304" pitchFamily="18" charset="0"/>
                <a:cs typeface="Times New Roman" panose="02020603050405020304" pitchFamily="18" charset="0"/>
              </a:rPr>
              <a:t>i</a:t>
            </a:r>
            <a:r>
              <a:rPr lang="nn-NO" sz="2600" i="1" dirty="0">
                <a:latin typeface="Times New Roman" panose="02020603050405020304" pitchFamily="18" charset="0"/>
                <a:cs typeface="Times New Roman" panose="02020603050405020304" pitchFamily="18" charset="0"/>
              </a:rPr>
              <a:t> </a:t>
            </a:r>
            <a:r>
              <a:rPr lang="nn-NO" sz="2600" dirty="0">
                <a:latin typeface="Times New Roman" panose="02020603050405020304" pitchFamily="18" charset="0"/>
                <a:cs typeface="Times New Roman" panose="02020603050405020304" pitchFamily="18" charset="0"/>
              </a:rPr>
              <a:t>+ </a:t>
            </a:r>
            <a:r>
              <a:rPr lang="nn-NO" sz="2600" i="1" dirty="0">
                <a:latin typeface="Times New Roman" panose="02020603050405020304" pitchFamily="18" charset="0"/>
                <a:cs typeface="Times New Roman" panose="02020603050405020304" pitchFamily="18" charset="0"/>
              </a:rPr>
              <a:t>u</a:t>
            </a:r>
            <a:r>
              <a:rPr lang="nn-NO" sz="2600" i="1" baseline="-25000" dirty="0">
                <a:latin typeface="Times New Roman" panose="02020603050405020304" pitchFamily="18" charset="0"/>
                <a:cs typeface="Times New Roman" panose="02020603050405020304" pitchFamily="18" charset="0"/>
              </a:rPr>
              <a:t>i</a:t>
            </a:r>
            <a:r>
              <a:rPr lang="nn-NO" sz="2600" i="1" dirty="0">
                <a:latin typeface="Times New Roman" panose="02020603050405020304" pitchFamily="18" charset="0"/>
                <a:cs typeface="Times New Roman" panose="02020603050405020304" pitchFamily="18" charset="0"/>
              </a:rPr>
              <a:t> 		</a:t>
            </a:r>
            <a:endParaRPr lang="nn-NO"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   we want to test the hypotheses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600" i="1" dirty="0">
                <a:latin typeface="Times New Roman" panose="02020603050405020304" pitchFamily="18" charset="0"/>
                <a:cs typeface="Times New Roman" panose="02020603050405020304" pitchFamily="18" charset="0"/>
              </a:rPr>
              <a:t>	H</a:t>
            </a:r>
            <a:r>
              <a:rPr lang="en-US" sz="2600" baseline="-25000" dirty="0">
                <a:latin typeface="Times New Roman" panose="02020603050405020304" pitchFamily="18" charset="0"/>
                <a:cs typeface="Times New Roman" panose="02020603050405020304" pitchFamily="18" charset="0"/>
              </a:rPr>
              <a:t>0</a:t>
            </a:r>
            <a:r>
              <a:rPr lang="en-US"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4</a:t>
            </a:r>
            <a:r>
              <a:rPr lang="el-G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or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4</a:t>
            </a:r>
            <a:r>
              <a:rPr lang="el-GR" sz="2600" dirty="0">
                <a:latin typeface="Times New Roman" panose="02020603050405020304" pitchFamily="18" charset="0"/>
                <a:cs typeface="Times New Roman" panose="02020603050405020304" pitchFamily="18" charset="0"/>
              </a:rPr>
              <a:t>) = 0</a:t>
            </a:r>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600" i="1" dirty="0">
                <a:latin typeface="Times New Roman" panose="02020603050405020304" pitchFamily="18" charset="0"/>
                <a:cs typeface="Times New Roman" panose="02020603050405020304" pitchFamily="18" charset="0"/>
              </a:rPr>
              <a:t>	H</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a:t>
            </a:r>
            <a:r>
              <a:rPr lang="pt-BR" sz="2800" i="1" dirty="0">
                <a:latin typeface="Times New Roman" panose="02020603050405020304" pitchFamily="18" charset="0"/>
                <a:cs typeface="Times New Roman" panose="02020603050405020304" pitchFamily="18" charset="0"/>
              </a:rPr>
              <a:t>≠</a:t>
            </a:r>
            <a:r>
              <a:rPr lang="el-GR"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4</a:t>
            </a:r>
            <a:r>
              <a:rPr lang="el-G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or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4</a:t>
            </a:r>
            <a:r>
              <a:rPr lang="el-GR" sz="2600" dirty="0">
                <a:latin typeface="Times New Roman" panose="02020603050405020304" pitchFamily="18" charset="0"/>
                <a:cs typeface="Times New Roman" panose="02020603050405020304" pitchFamily="18" charset="0"/>
              </a:rPr>
              <a:t>) </a:t>
            </a:r>
            <a:r>
              <a:rPr lang="pt-BR" sz="2800" i="1" dirty="0">
                <a:latin typeface="Times New Roman" panose="02020603050405020304" pitchFamily="18" charset="0"/>
                <a:cs typeface="Times New Roman" panose="02020603050405020304" pitchFamily="18" charset="0"/>
              </a:rPr>
              <a:t>≠</a:t>
            </a:r>
            <a:r>
              <a:rPr lang="el-GR" sz="2600" dirty="0">
                <a:latin typeface="Times New Roman" panose="02020603050405020304" pitchFamily="18" charset="0"/>
                <a:cs typeface="Times New Roman" panose="02020603050405020304" pitchFamily="18" charset="0"/>
              </a:rPr>
              <a:t> 0</a:t>
            </a:r>
            <a:endParaRPr lang="el-GR"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that is, the two slope coefficients β3 and β4 are equal.</a:t>
            </a:r>
            <a:endParaRPr lang="en-US" sz="26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If the </a:t>
            </a:r>
            <a:r>
              <a:rPr lang="en-US" sz="2600" i="1" dirty="0">
                <a:latin typeface="Times New Roman" panose="02020603050405020304" pitchFamily="18" charset="0"/>
                <a:cs typeface="Times New Roman" panose="02020603050405020304" pitchFamily="18" charset="0"/>
              </a:rPr>
              <a:t>t </a:t>
            </a:r>
            <a:r>
              <a:rPr lang="en-US" sz="2600" dirty="0">
                <a:latin typeface="Times New Roman" panose="02020603050405020304" pitchFamily="18" charset="0"/>
                <a:cs typeface="Times New Roman" panose="02020603050405020304" pitchFamily="18" charset="0"/>
              </a:rPr>
              <a:t>statistic exceeds the critical value, then you can reject the null hypothesis; otherwise, you do not reject it</a:t>
            </a:r>
            <a:endParaRPr lang="en-US" sz="2600" dirty="0">
              <a:latin typeface="Times New Roman" panose="02020603050405020304" pitchFamily="18" charset="0"/>
              <a:cs typeface="Times New Roman" panose="02020603050405020304" pitchFamily="18" charset="0"/>
            </a:endParaRPr>
          </a:p>
        </p:txBody>
      </p:sp>
      <p:pic>
        <p:nvPicPr>
          <p:cNvPr id="125957" name="Picture 1"/>
          <p:cNvPicPr>
            <a:picLocks noChangeAspect="1"/>
          </p:cNvPicPr>
          <p:nvPr/>
        </p:nvPicPr>
        <p:blipFill>
          <a:blip r:embed="rId1" cstate="print"/>
          <a:srcRect/>
          <a:stretch>
            <a:fillRect/>
          </a:stretch>
        </p:blipFill>
        <p:spPr bwMode="auto">
          <a:xfrm>
            <a:off x="2286000" y="3801127"/>
            <a:ext cx="3100388" cy="879475"/>
          </a:xfrm>
          <a:prstGeom prst="rect">
            <a:avLst/>
          </a:prstGeom>
          <a:noFill/>
          <a:ln w="9525">
            <a:noFill/>
            <a:miter lim="800000"/>
            <a:headEnd/>
            <a:tailEnd/>
          </a:ln>
        </p:spPr>
      </p:pic>
      <p:pic>
        <p:nvPicPr>
          <p:cNvPr id="125958" name="Picture 2"/>
          <p:cNvPicPr>
            <a:picLocks noChangeAspect="1"/>
          </p:cNvPicPr>
          <p:nvPr/>
        </p:nvPicPr>
        <p:blipFill>
          <a:blip r:embed="rId2" cstate="print"/>
          <a:srcRect/>
          <a:stretch>
            <a:fillRect/>
          </a:stretch>
        </p:blipFill>
        <p:spPr bwMode="auto">
          <a:xfrm>
            <a:off x="990600" y="4876800"/>
            <a:ext cx="6135688" cy="685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err="1"/>
              <a:t>Stata</a:t>
            </a:r>
            <a:r>
              <a:rPr lang="en-US" dirty="0"/>
              <a:t> output</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a:t>Model: </a:t>
            </a:r>
            <a:r>
              <a:rPr lang="en-US" i="1" dirty="0">
                <a:sym typeface="Wingdings" panose="05000000000000000000" pitchFamily="2" charset="2"/>
              </a:rPr>
              <a:t>wage = f(</a:t>
            </a:r>
            <a:r>
              <a:rPr lang="en-US" i="1" dirty="0" err="1">
                <a:sym typeface="Wingdings" panose="05000000000000000000" pitchFamily="2" charset="2"/>
              </a:rPr>
              <a:t>educ,exper</a:t>
            </a:r>
            <a:r>
              <a:rPr lang="en-US" i="1" dirty="0">
                <a:sym typeface="Wingdings" panose="05000000000000000000" pitchFamily="2" charset="2"/>
              </a:rPr>
              <a:t>, tenure )</a:t>
            </a:r>
            <a:endParaRPr lang="en-US" dirty="0"/>
          </a:p>
        </p:txBody>
      </p:sp>
      <p:pic>
        <p:nvPicPr>
          <p:cNvPr id="366595" name="Picture 3"/>
          <p:cNvPicPr>
            <a:picLocks noChangeAspect="1" noChangeArrowheads="1"/>
          </p:cNvPicPr>
          <p:nvPr/>
        </p:nvPicPr>
        <p:blipFill>
          <a:blip r:embed="rId1" cstate="print"/>
          <a:srcRect/>
          <a:stretch>
            <a:fillRect/>
          </a:stretch>
        </p:blipFill>
        <p:spPr bwMode="auto">
          <a:xfrm>
            <a:off x="609600" y="2057400"/>
            <a:ext cx="13106400" cy="4343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err="1"/>
              <a:t>Stata</a:t>
            </a:r>
            <a:r>
              <a:rPr lang="en-US" dirty="0"/>
              <a:t> output</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a:t>Model: </a:t>
            </a:r>
            <a:r>
              <a:rPr lang="en-US" i="1" dirty="0">
                <a:sym typeface="Wingdings" panose="05000000000000000000" pitchFamily="2" charset="2"/>
              </a:rPr>
              <a:t>wage = f(</a:t>
            </a:r>
            <a:r>
              <a:rPr lang="en-US" i="1" dirty="0" err="1">
                <a:sym typeface="Wingdings" panose="05000000000000000000" pitchFamily="2" charset="2"/>
              </a:rPr>
              <a:t>educ,exper</a:t>
            </a:r>
            <a:r>
              <a:rPr lang="en-US" i="1" dirty="0">
                <a:sym typeface="Wingdings" panose="05000000000000000000" pitchFamily="2" charset="2"/>
              </a:rPr>
              <a:t>, tenure )</a:t>
            </a:r>
            <a:endParaRPr lang="en-US" dirty="0"/>
          </a:p>
        </p:txBody>
      </p:sp>
      <p:pic>
        <p:nvPicPr>
          <p:cNvPr id="367619" name="Picture 3"/>
          <p:cNvPicPr>
            <a:picLocks noChangeAspect="1" noChangeArrowheads="1"/>
          </p:cNvPicPr>
          <p:nvPr/>
        </p:nvPicPr>
        <p:blipFill>
          <a:blip r:embed="rId1" cstate="print"/>
          <a:srcRect/>
          <a:stretch>
            <a:fillRect/>
          </a:stretch>
        </p:blipFill>
        <p:spPr bwMode="auto">
          <a:xfrm>
            <a:off x="990601" y="2209800"/>
            <a:ext cx="9296400" cy="4267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err="1"/>
              <a:t>Stata</a:t>
            </a:r>
            <a:r>
              <a:rPr lang="en-US" dirty="0"/>
              <a:t> output</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a:t>We have</a:t>
            </a:r>
            <a:endParaRPr lang="en-US" dirty="0"/>
          </a:p>
          <a:p>
            <a:pPr>
              <a:buFont typeface="Wingdings" panose="05000000000000000000" pitchFamily="2" charset="2"/>
              <a:buChar char="à"/>
            </a:pPr>
            <a:r>
              <a:rPr lang="en-US" dirty="0">
                <a:sym typeface="Wingdings" panose="05000000000000000000" pitchFamily="2" charset="2"/>
              </a:rPr>
              <a:t>t = -4.958</a:t>
            </a:r>
            <a:endParaRPr lang="en-US" dirty="0">
              <a:sym typeface="Wingdings" panose="05000000000000000000" pitchFamily="2" charset="2"/>
            </a:endParaRPr>
          </a:p>
          <a:p>
            <a:pPr>
              <a:buFont typeface="Wingdings" panose="05000000000000000000" pitchFamily="2" charset="2"/>
              <a:buChar char="à"/>
            </a:pPr>
            <a:r>
              <a:rPr lang="en-US" dirty="0">
                <a:sym typeface="Wingdings" panose="05000000000000000000" pitchFamily="2" charset="2"/>
              </a:rPr>
              <a:t>Reject H0</a:t>
            </a:r>
            <a:endParaRPr lang="en-US" dirty="0"/>
          </a:p>
        </p:txBody>
      </p:sp>
      <p:sp>
        <p:nvSpPr>
          <p:cNvPr id="36966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69665" name="Object 1"/>
          <p:cNvGraphicFramePr>
            <a:graphicFrameLocks noChangeAspect="1"/>
          </p:cNvGraphicFramePr>
          <p:nvPr/>
        </p:nvGraphicFramePr>
        <p:xfrm>
          <a:off x="3124200" y="1447800"/>
          <a:ext cx="3276600" cy="561975"/>
        </p:xfrm>
        <a:graphic>
          <a:graphicData uri="http://schemas.openxmlformats.org/presentationml/2006/ole">
            <mc:AlternateContent xmlns:mc="http://schemas.openxmlformats.org/markup-compatibility/2006">
              <mc:Choice xmlns:v="urn:schemas-microsoft-com:vml" Requires="v">
                <p:oleObj spid="_x0000_s369760" name="Equation" r:id="rId1" imgW="35661600" imgH="6096000" progId="Equation.3">
                  <p:embed/>
                </p:oleObj>
              </mc:Choice>
              <mc:Fallback>
                <p:oleObj name="Equation" r:id="rId1" imgW="35661600" imgH="60960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447800"/>
                        <a:ext cx="3276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69667" name="Object 3"/>
          <p:cNvGraphicFramePr>
            <a:graphicFrameLocks noChangeAspect="1"/>
          </p:cNvGraphicFramePr>
          <p:nvPr/>
        </p:nvGraphicFramePr>
        <p:xfrm>
          <a:off x="3657600" y="1905000"/>
          <a:ext cx="2209800" cy="699304"/>
        </p:xfrm>
        <a:graphic>
          <a:graphicData uri="http://schemas.openxmlformats.org/presentationml/2006/ole">
            <mc:AlternateContent xmlns:mc="http://schemas.openxmlformats.org/markup-compatibility/2006">
              <mc:Choice xmlns:v="urn:schemas-microsoft-com:vml" Requires="v">
                <p:oleObj spid="_x0000_s369761" name="Equation" r:id="rId3" imgW="17983200" imgH="5791200" progId="Equation.3">
                  <p:embed/>
                </p:oleObj>
              </mc:Choice>
              <mc:Fallback>
                <p:oleObj name="Equation" r:id="rId3" imgW="17983200" imgH="579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5000"/>
                        <a:ext cx="2209800" cy="699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7.3. Testing the Equality of Two Regression Coefficients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7891" name="Content Placeholder 2"/>
          <p:cNvSpPr>
            <a:spLocks noGrp="1"/>
          </p:cNvSpPr>
          <p:nvPr>
            <p:ph sz="quarter" idx="1"/>
          </p:nvPr>
        </p:nvSpPr>
        <p:spPr>
          <a:xfrm>
            <a:off x="0" y="838200"/>
            <a:ext cx="9144000" cy="5943600"/>
          </a:xfrm>
        </p:spPr>
        <p:txBody>
          <a:bodyPr>
            <a:normAutofit/>
          </a:bodyPr>
          <a:lstStyle/>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solidFill>
                  <a:srgbClr val="FF0000"/>
                </a:solidFill>
                <a:latin typeface="Times New Roman" panose="02020603050405020304" pitchFamily="18" charset="0"/>
                <a:cs typeface="Times New Roman" panose="02020603050405020304" pitchFamily="18" charset="0"/>
              </a:rPr>
              <a:t>Method 2: F-test</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If the </a:t>
            </a:r>
            <a:r>
              <a:rPr lang="en-US" sz="2600" i="1" dirty="0">
                <a:latin typeface="Times New Roman" panose="02020603050405020304" pitchFamily="18" charset="0"/>
                <a:cs typeface="Times New Roman" panose="02020603050405020304" pitchFamily="18" charset="0"/>
              </a:rPr>
              <a:t>F </a:t>
            </a:r>
            <a:r>
              <a:rPr lang="en-US" sz="2600" dirty="0">
                <a:latin typeface="Times New Roman" panose="02020603050405020304" pitchFamily="18" charset="0"/>
                <a:cs typeface="Times New Roman" panose="02020603050405020304" pitchFamily="18" charset="0"/>
              </a:rPr>
              <a:t>statistics exceeds the critical value then you can reject the null hypothesis; otherwise, you do not reject it.</a:t>
            </a:r>
            <a:endParaRPr lang="en-US" sz="2600" dirty="0">
              <a:latin typeface="Times New Roman" panose="02020603050405020304" pitchFamily="18" charset="0"/>
              <a:cs typeface="Times New Roman" panose="02020603050405020304" pitchFamily="18" charset="0"/>
            </a:endParaRPr>
          </a:p>
        </p:txBody>
      </p:sp>
      <p:pic>
        <p:nvPicPr>
          <p:cNvPr id="125958" name="Picture 2"/>
          <p:cNvPicPr>
            <a:picLocks noChangeAspect="1"/>
          </p:cNvPicPr>
          <p:nvPr/>
        </p:nvPicPr>
        <p:blipFill>
          <a:blip r:embed="rId1" cstate="print"/>
          <a:srcRect/>
          <a:stretch>
            <a:fillRect/>
          </a:stretch>
        </p:blipFill>
        <p:spPr bwMode="auto">
          <a:xfrm>
            <a:off x="1143000" y="4785782"/>
            <a:ext cx="6135688" cy="685800"/>
          </a:xfrm>
          <a:prstGeom prst="rect">
            <a:avLst/>
          </a:prstGeom>
          <a:noFill/>
          <a:ln w="9525">
            <a:noFill/>
            <a:miter lim="800000"/>
            <a:headEnd/>
            <a:tailEnd/>
          </a:ln>
        </p:spPr>
      </p:pic>
      <p:sp>
        <p:nvSpPr>
          <p:cNvPr id="38400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84001" name="Object 1"/>
          <p:cNvGraphicFramePr>
            <a:graphicFrameLocks noChangeAspect="1"/>
          </p:cNvGraphicFramePr>
          <p:nvPr/>
        </p:nvGraphicFramePr>
        <p:xfrm>
          <a:off x="1828800" y="3124200"/>
          <a:ext cx="4419600" cy="1166283"/>
        </p:xfrm>
        <a:graphic>
          <a:graphicData uri="http://schemas.openxmlformats.org/presentationml/2006/ole">
            <mc:AlternateContent xmlns:mc="http://schemas.openxmlformats.org/markup-compatibility/2006">
              <mc:Choice xmlns:v="urn:schemas-microsoft-com:vml" Requires="v">
                <p:oleObj spid="_x0000_s384048" name="Equation" r:id="rId2" imgW="49377600" imgH="13106400" progId="Equation.3">
                  <p:embed/>
                </p:oleObj>
              </mc:Choice>
              <mc:Fallback>
                <p:oleObj name="Equation" r:id="rId2" imgW="49377600" imgH="131064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24200"/>
                        <a:ext cx="4419600" cy="1166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593725" y="1311275"/>
            <a:ext cx="8140700" cy="4960938"/>
          </a:xfrm>
        </p:spPr>
        <p:txBody>
          <a:bodyPr/>
          <a:lstStyle/>
          <a:p>
            <a:pPr marL="0" indent="0" eaLnBrk="1" hangingPunct="1">
              <a:lnSpc>
                <a:spcPts val="2800"/>
              </a:lnSpc>
              <a:buNone/>
            </a:pPr>
            <a:r>
              <a:rPr lang="de-DE" altLang="en-US" sz="2600" b="1" dirty="0"/>
              <a:t>Method 3</a:t>
            </a:r>
            <a:endParaRPr lang="de-DE" altLang="en-US" sz="2600" b="1" dirty="0"/>
          </a:p>
          <a:p>
            <a:pPr eaLnBrk="1" hangingPunct="1">
              <a:lnSpc>
                <a:spcPts val="2800"/>
              </a:lnSpc>
            </a:pPr>
            <a:r>
              <a:rPr lang="de-DE" altLang="en-US" sz="2300" b="1" dirty="0"/>
              <a:t>Example: Return to education at 2 year vs. at 4 year colleges</a:t>
            </a:r>
            <a:endParaRPr lang="de-DE" altLang="en-US" sz="2300" b="1" dirty="0"/>
          </a:p>
        </p:txBody>
      </p:sp>
      <p:pic>
        <p:nvPicPr>
          <p:cNvPr id="39939" name="Grafik 17"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103313" y="3684588"/>
            <a:ext cx="5816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feld 19"/>
          <p:cNvSpPr txBox="1"/>
          <p:nvPr/>
        </p:nvSpPr>
        <p:spPr>
          <a:xfrm>
            <a:off x="2454275" y="2954338"/>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Years</a:t>
            </a:r>
            <a:r>
              <a:rPr lang="de-DE" sz="1400" dirty="0"/>
              <a:t> of </a:t>
            </a:r>
            <a:r>
              <a:rPr lang="de-DE" sz="1400" dirty="0" err="1"/>
              <a:t>education</a:t>
            </a:r>
            <a:r>
              <a:rPr lang="de-DE" sz="1400" dirty="0"/>
              <a:t> </a:t>
            </a:r>
            <a:r>
              <a:rPr lang="de-DE" sz="1400" dirty="0" err="1"/>
              <a:t>at</a:t>
            </a:r>
            <a:r>
              <a:rPr lang="de-DE" sz="1400" dirty="0"/>
              <a:t> 2 </a:t>
            </a:r>
            <a:r>
              <a:rPr lang="de-DE" sz="1400" dirty="0" err="1"/>
              <a:t>year</a:t>
            </a:r>
            <a:r>
              <a:rPr lang="de-DE" sz="1400" dirty="0"/>
              <a:t> </a:t>
            </a:r>
            <a:r>
              <a:rPr lang="de-DE" sz="1400" dirty="0" err="1"/>
              <a:t>colleges</a:t>
            </a:r>
            <a:endParaRPr lang="de-DE" sz="1400" dirty="0"/>
          </a:p>
        </p:txBody>
      </p:sp>
      <p:sp>
        <p:nvSpPr>
          <p:cNvPr id="22" name="Textfeld 21"/>
          <p:cNvSpPr txBox="1"/>
          <p:nvPr/>
        </p:nvSpPr>
        <p:spPr>
          <a:xfrm>
            <a:off x="4316413" y="2954338"/>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Years</a:t>
            </a:r>
            <a:r>
              <a:rPr lang="de-DE" sz="1400" dirty="0"/>
              <a:t> of </a:t>
            </a:r>
            <a:r>
              <a:rPr lang="de-DE" sz="1400" dirty="0" err="1"/>
              <a:t>education</a:t>
            </a:r>
            <a:r>
              <a:rPr lang="de-DE" sz="1400" dirty="0"/>
              <a:t> </a:t>
            </a:r>
            <a:r>
              <a:rPr lang="de-DE" sz="1400" dirty="0" err="1"/>
              <a:t>at</a:t>
            </a:r>
            <a:r>
              <a:rPr lang="de-DE" sz="1400" dirty="0"/>
              <a:t> 4 </a:t>
            </a:r>
            <a:r>
              <a:rPr lang="de-DE" sz="1400" dirty="0" err="1"/>
              <a:t>year</a:t>
            </a:r>
            <a:r>
              <a:rPr lang="de-DE" sz="1400" dirty="0"/>
              <a:t> </a:t>
            </a:r>
            <a:r>
              <a:rPr lang="de-DE" sz="1400" dirty="0" err="1"/>
              <a:t>colleges</a:t>
            </a:r>
            <a:endParaRPr lang="de-DE" sz="1400" dirty="0"/>
          </a:p>
        </p:txBody>
      </p:sp>
      <p:cxnSp>
        <p:nvCxnSpPr>
          <p:cNvPr id="23" name="Gerade Verbindung mit Pfeil 22"/>
          <p:cNvCxnSpPr/>
          <p:nvPr/>
        </p:nvCxnSpPr>
        <p:spPr>
          <a:xfrm rot="16200000" flipH="1">
            <a:off x="3531394" y="3483769"/>
            <a:ext cx="219075"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rot="5400000">
            <a:off x="4754562" y="3502026"/>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9944" name="Grafik 29"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585913" y="4327525"/>
            <a:ext cx="203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Grafik 30"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4572000" y="4327525"/>
            <a:ext cx="19939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Rechteck 28"/>
          <p:cNvSpPr>
            <a:spLocks noChangeArrowheads="1"/>
          </p:cNvSpPr>
          <p:nvPr/>
        </p:nvSpPr>
        <p:spPr bwMode="auto">
          <a:xfrm>
            <a:off x="957263" y="4232275"/>
            <a:ext cx="587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a:t>Test                                against                              .</a:t>
            </a:r>
            <a:endParaRPr lang="de-DE" altLang="en-US" sz="1800"/>
          </a:p>
        </p:txBody>
      </p:sp>
      <p:sp>
        <p:nvSpPr>
          <p:cNvPr id="39947" name="Rechteck 31"/>
          <p:cNvSpPr>
            <a:spLocks noChangeArrowheads="1"/>
          </p:cNvSpPr>
          <p:nvPr/>
        </p:nvSpPr>
        <p:spPr bwMode="auto">
          <a:xfrm>
            <a:off x="957263" y="4852988"/>
            <a:ext cx="3582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a:t>A possible test statistic would be:</a:t>
            </a:r>
            <a:endParaRPr lang="de-DE" altLang="en-US" sz="1800"/>
          </a:p>
        </p:txBody>
      </p:sp>
      <p:pic>
        <p:nvPicPr>
          <p:cNvPr id="39948" name="Grafik 34"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1030288" y="5437188"/>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Ellipse 40"/>
          <p:cNvSpPr/>
          <p:nvPr/>
        </p:nvSpPr>
        <p:spPr>
          <a:xfrm>
            <a:off x="1651000" y="5364163"/>
            <a:ext cx="11684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9952" name="Rectangle 2"/>
          <p:cNvSpPr>
            <a:spLocks noChangeArrowheads="1"/>
          </p:cNvSpPr>
          <p:nvPr/>
        </p:nvSpPr>
        <p:spPr bwMode="auto">
          <a:xfrm>
            <a:off x="287338" y="80963"/>
            <a:ext cx="84470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2900" dirty="0">
                <a:solidFill>
                  <a:srgbClr val="FF0000"/>
                </a:solidFill>
                <a:latin typeface="+mj-lt"/>
              </a:rPr>
              <a:t>7.3. Testing the Equality of Two Regression Coefficients</a:t>
            </a:r>
            <a:endParaRPr lang="de-DE" altLang="en-US" sz="2900" dirty="0">
              <a:latin typeface="+mj-lt"/>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twoyear.dta</a:t>
            </a:r>
            <a:endParaRPr lang="en-US" dirty="0"/>
          </a:p>
        </p:txBody>
      </p:sp>
      <p:pic>
        <p:nvPicPr>
          <p:cNvPr id="5" name="Picture 4"/>
          <p:cNvPicPr>
            <a:picLocks noChangeAspect="1"/>
          </p:cNvPicPr>
          <p:nvPr/>
        </p:nvPicPr>
        <p:blipFill>
          <a:blip r:embed="rId1"/>
          <a:stretch>
            <a:fillRect/>
          </a:stretch>
        </p:blipFill>
        <p:spPr>
          <a:xfrm>
            <a:off x="762000" y="1655540"/>
            <a:ext cx="8229600" cy="354691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feld 65"/>
          <p:cNvSpPr txBox="1"/>
          <p:nvPr/>
        </p:nvSpPr>
        <p:spPr>
          <a:xfrm>
            <a:off x="1395413" y="5911850"/>
            <a:ext cx="2519362"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Insert </a:t>
            </a:r>
            <a:r>
              <a:rPr lang="de-DE" sz="1400" dirty="0" err="1"/>
              <a:t>into</a:t>
            </a:r>
            <a:r>
              <a:rPr lang="de-DE" sz="1400" dirty="0"/>
              <a:t> original </a:t>
            </a:r>
            <a:r>
              <a:rPr lang="de-DE" sz="1400" dirty="0" err="1"/>
              <a:t>regression</a:t>
            </a:r>
            <a:endParaRPr lang="de-DE" sz="1400" dirty="0"/>
          </a:p>
        </p:txBody>
      </p:sp>
      <p:sp>
        <p:nvSpPr>
          <p:cNvPr id="40963" name="Rectangle 3"/>
          <p:cNvSpPr>
            <a:spLocks noGrp="1" noChangeArrowheads="1"/>
          </p:cNvSpPr>
          <p:nvPr>
            <p:ph type="body" idx="1"/>
          </p:nvPr>
        </p:nvSpPr>
        <p:spPr>
          <a:xfrm>
            <a:off x="593725" y="1905000"/>
            <a:ext cx="8140700" cy="4367213"/>
          </a:xfrm>
        </p:spPr>
        <p:txBody>
          <a:bodyPr/>
          <a:lstStyle/>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800"/>
              </a:lnSpc>
            </a:pPr>
            <a:r>
              <a:rPr lang="de-DE" altLang="en-US" sz="2300" b="1" dirty="0"/>
              <a:t>Method 3</a:t>
            </a:r>
            <a:endParaRPr lang="de-DE" altLang="en-US" sz="2300" b="1" dirty="0"/>
          </a:p>
        </p:txBody>
      </p:sp>
      <p:pic>
        <p:nvPicPr>
          <p:cNvPr id="40964" name="Grafik 19" descr="TP_tmp.png"/>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406400" y="2625725"/>
            <a:ext cx="8432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feld 23"/>
          <p:cNvSpPr txBox="1"/>
          <p:nvPr/>
        </p:nvSpPr>
        <p:spPr>
          <a:xfrm>
            <a:off x="5046663" y="3246438"/>
            <a:ext cx="3760787"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Usually</a:t>
            </a:r>
            <a:r>
              <a:rPr lang="de-DE" sz="1400" dirty="0"/>
              <a:t> not </a:t>
            </a:r>
            <a:r>
              <a:rPr lang="de-DE" sz="1400" dirty="0" err="1"/>
              <a:t>available</a:t>
            </a:r>
            <a:r>
              <a:rPr lang="de-DE" sz="1400" dirty="0"/>
              <a:t> in </a:t>
            </a:r>
            <a:r>
              <a:rPr lang="de-DE" sz="1400" dirty="0" err="1"/>
              <a:t>regression</a:t>
            </a:r>
            <a:r>
              <a:rPr lang="de-DE" sz="1400" dirty="0"/>
              <a:t> </a:t>
            </a:r>
            <a:r>
              <a:rPr lang="de-DE" sz="1400" dirty="0" err="1"/>
              <a:t>output</a:t>
            </a:r>
            <a:endParaRPr lang="de-DE" sz="1400" dirty="0"/>
          </a:p>
        </p:txBody>
      </p:sp>
      <p:cxnSp>
        <p:nvCxnSpPr>
          <p:cNvPr id="26" name="Gerade Verbindung mit Pfeil 25"/>
          <p:cNvCxnSpPr/>
          <p:nvPr/>
        </p:nvCxnSpPr>
        <p:spPr>
          <a:xfrm rot="5400000" flipH="1" flipV="1">
            <a:off x="7383463" y="3100387"/>
            <a:ext cx="255588"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Ellipse 38"/>
          <p:cNvSpPr/>
          <p:nvPr/>
        </p:nvSpPr>
        <p:spPr>
          <a:xfrm>
            <a:off x="7419975" y="2589213"/>
            <a:ext cx="1387475" cy="474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40968" name="Grafik 44"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651000" y="3948113"/>
            <a:ext cx="15367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Rechteck 42"/>
          <p:cNvSpPr>
            <a:spLocks noChangeArrowheads="1"/>
          </p:cNvSpPr>
          <p:nvPr/>
        </p:nvSpPr>
        <p:spPr bwMode="auto">
          <a:xfrm>
            <a:off x="774700" y="3867150"/>
            <a:ext cx="7593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dirty="0"/>
              <a:t>Define                          and test                       against                     .</a:t>
            </a:r>
            <a:endParaRPr lang="de-DE" altLang="en-US" sz="1800" dirty="0"/>
          </a:p>
        </p:txBody>
      </p:sp>
      <p:pic>
        <p:nvPicPr>
          <p:cNvPr id="40970" name="Grafik 51" descr="TP_tmp.png"/>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4316413" y="3954463"/>
            <a:ext cx="1397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Grafik 52"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6689725" y="3954463"/>
            <a:ext cx="13462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Grafik 54" descr="TP_tmp.png"/>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bwMode="auto">
          <a:xfrm>
            <a:off x="884238" y="4633913"/>
            <a:ext cx="6083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Grafik 69" descr="TP_tmp.png"/>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rcRect/>
          <a:stretch>
            <a:fillRect/>
          </a:stretch>
        </p:blipFill>
        <p:spPr bwMode="auto">
          <a:xfrm>
            <a:off x="2162175" y="5327650"/>
            <a:ext cx="5334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Gerade Verbindung mit Pfeil 60"/>
          <p:cNvCxnSpPr/>
          <p:nvPr/>
        </p:nvCxnSpPr>
        <p:spPr>
          <a:xfrm rot="5400000" flipH="1" flipV="1">
            <a:off x="2417763" y="5108575"/>
            <a:ext cx="949325" cy="657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Ellipse 61"/>
          <p:cNvSpPr/>
          <p:nvPr/>
        </p:nvSpPr>
        <p:spPr>
          <a:xfrm>
            <a:off x="3001963" y="4524375"/>
            <a:ext cx="1058862"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7" name="Textfeld 66"/>
          <p:cNvSpPr txBox="1"/>
          <p:nvPr/>
        </p:nvSpPr>
        <p:spPr>
          <a:xfrm>
            <a:off x="4389438" y="5911850"/>
            <a:ext cx="3760787"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a </a:t>
            </a:r>
            <a:r>
              <a:rPr lang="de-DE" sz="1400" dirty="0" err="1"/>
              <a:t>new</a:t>
            </a:r>
            <a:r>
              <a:rPr lang="de-DE" sz="1400" dirty="0"/>
              <a:t> </a:t>
            </a:r>
            <a:r>
              <a:rPr lang="de-DE" sz="1400" dirty="0" err="1"/>
              <a:t>regressor</a:t>
            </a:r>
            <a:r>
              <a:rPr lang="de-DE" sz="1400" dirty="0"/>
              <a:t> (= total </a:t>
            </a:r>
            <a:r>
              <a:rPr lang="de-DE" sz="1400" dirty="0" err="1"/>
              <a:t>years</a:t>
            </a:r>
            <a:r>
              <a:rPr lang="de-DE" sz="1400" dirty="0"/>
              <a:t> </a:t>
            </a:r>
            <a:r>
              <a:rPr lang="de-DE" sz="1400" dirty="0" err="1"/>
              <a:t>of</a:t>
            </a:r>
            <a:r>
              <a:rPr lang="de-DE" sz="1400" dirty="0"/>
              <a:t> </a:t>
            </a:r>
            <a:r>
              <a:rPr lang="de-DE" sz="1400" dirty="0" err="1"/>
              <a:t>college</a:t>
            </a:r>
            <a:r>
              <a:rPr lang="de-DE" sz="1400" dirty="0"/>
              <a:t>)</a:t>
            </a:r>
            <a:endParaRPr lang="de-DE" sz="1400" dirty="0"/>
          </a:p>
        </p:txBody>
      </p:sp>
      <p:cxnSp>
        <p:nvCxnSpPr>
          <p:cNvPr id="68" name="Gerade Verbindung mit Pfeil 67"/>
          <p:cNvCxnSpPr/>
          <p:nvPr/>
        </p:nvCxnSpPr>
        <p:spPr>
          <a:xfrm rot="5400000" flipH="1" flipV="1">
            <a:off x="4718051" y="5729287"/>
            <a:ext cx="292100"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a:off x="4279900" y="5254625"/>
            <a:ext cx="1387475" cy="365125"/>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0979" name="Rectangle 2"/>
          <p:cNvSpPr>
            <a:spLocks noChangeArrowheads="1"/>
          </p:cNvSpPr>
          <p:nvPr/>
        </p:nvSpPr>
        <p:spPr bwMode="auto">
          <a:xfrm>
            <a:off x="287338" y="346075"/>
            <a:ext cx="8520112"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5"/>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6"/>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None/>
            </a:pPr>
            <a:r>
              <a:rPr lang="en-US" sz="2900" dirty="0">
                <a:solidFill>
                  <a:srgbClr val="FF0000"/>
                </a:solidFill>
                <a:latin typeface="+mj-lt"/>
              </a:rPr>
              <a:t>7.3. Testing the Equality of Two Regression Coefficients</a:t>
            </a:r>
            <a:endParaRPr lang="de-DE" altLang="en-US" sz="2900" dirty="0">
              <a:latin typeface="+mj-lt"/>
            </a:endParaRPr>
          </a:p>
          <a:p>
            <a:pPr eaLnBrk="1" hangingPunct="1">
              <a:spcBef>
                <a:spcPct val="0"/>
              </a:spcBef>
              <a:buClrTx/>
              <a:buSzTx/>
              <a:buFontTx/>
              <a:buNone/>
            </a:pPr>
            <a:endParaRPr lang="de-DE" altLang="en-US" sz="4400"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593725" y="1531937"/>
            <a:ext cx="8001000" cy="4740276"/>
          </a:xfrm>
        </p:spPr>
        <p:txBody>
          <a:bodyPr>
            <a:normAutofit/>
          </a:bodyPr>
          <a:lstStyle/>
          <a:p>
            <a:pPr lvl="1" eaLnBrk="1" hangingPunct="1">
              <a:lnSpc>
                <a:spcPts val="2700"/>
              </a:lnSpc>
            </a:pPr>
            <a:r>
              <a:rPr lang="de-DE" altLang="en-US" sz="2600" dirty="0"/>
              <a:t>Incorporate more explanatory factors into the model</a:t>
            </a:r>
            <a:endParaRPr lang="de-DE" altLang="en-US" sz="2600" dirty="0"/>
          </a:p>
          <a:p>
            <a:pPr lvl="1" eaLnBrk="1" hangingPunct="1">
              <a:lnSpc>
                <a:spcPts val="2700"/>
              </a:lnSpc>
            </a:pPr>
            <a:r>
              <a:rPr lang="de-DE" altLang="en-US" sz="2600" dirty="0"/>
              <a:t>Explicitly hold fixed other factors that otherwise would be in u</a:t>
            </a:r>
            <a:endParaRPr lang="de-DE" altLang="en-US" sz="2600" dirty="0"/>
          </a:p>
          <a:p>
            <a:pPr lvl="1" eaLnBrk="1" hangingPunct="1">
              <a:lnSpc>
                <a:spcPts val="2700"/>
              </a:lnSpc>
            </a:pPr>
            <a:r>
              <a:rPr lang="de-DE" altLang="en-US" sz="2600" dirty="0"/>
              <a:t>Allow for more flexible functional forms</a:t>
            </a:r>
            <a:endParaRPr lang="de-DE" altLang="en-US" sz="2600" dirty="0"/>
          </a:p>
          <a:p>
            <a:pPr lvl="1" eaLnBrk="1" hangingPunct="1">
              <a:lnSpc>
                <a:spcPts val="100"/>
              </a:lnSpc>
            </a:pPr>
            <a:endParaRPr lang="de-DE" altLang="en-US" sz="2600" dirty="0"/>
          </a:p>
          <a:p>
            <a:pPr eaLnBrk="1" hangingPunct="1">
              <a:lnSpc>
                <a:spcPts val="2700"/>
              </a:lnSpc>
            </a:pPr>
            <a:r>
              <a:rPr lang="de-DE" altLang="en-US" sz="2600" b="1" dirty="0"/>
              <a:t>Example: Wage equation</a:t>
            </a:r>
            <a:endParaRPr lang="de-DE" altLang="en-US" sz="2600" b="1" dirty="0"/>
          </a:p>
        </p:txBody>
      </p:sp>
      <p:pic>
        <p:nvPicPr>
          <p:cNvPr id="9219" name="Grafik 15"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577975" y="5072063"/>
            <a:ext cx="42926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feld 26"/>
          <p:cNvSpPr txBox="1"/>
          <p:nvPr/>
        </p:nvSpPr>
        <p:spPr>
          <a:xfrm>
            <a:off x="993775" y="5838825"/>
            <a:ext cx="1174750" cy="3079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1400" dirty="0" err="1"/>
              <a:t>Hourly</a:t>
            </a:r>
            <a:r>
              <a:rPr lang="de-DE" sz="1400" dirty="0"/>
              <a:t> wage</a:t>
            </a:r>
            <a:endParaRPr lang="de-DE" sz="1400" dirty="0"/>
          </a:p>
        </p:txBody>
      </p:sp>
      <p:sp>
        <p:nvSpPr>
          <p:cNvPr id="9221" name="Textfeld 27"/>
          <p:cNvSpPr txBox="1">
            <a:spLocks noChangeArrowheads="1"/>
          </p:cNvSpPr>
          <p:nvPr/>
        </p:nvSpPr>
        <p:spPr bwMode="auto">
          <a:xfrm>
            <a:off x="2673350" y="5838825"/>
            <a:ext cx="1649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Years of education</a:t>
            </a:r>
            <a:endParaRPr lang="de-DE" altLang="en-US" sz="1400"/>
          </a:p>
        </p:txBody>
      </p:sp>
      <p:sp>
        <p:nvSpPr>
          <p:cNvPr id="9222" name="Textfeld 28"/>
          <p:cNvSpPr txBox="1">
            <a:spLocks noChangeArrowheads="1"/>
          </p:cNvSpPr>
          <p:nvPr/>
        </p:nvSpPr>
        <p:spPr bwMode="auto">
          <a:xfrm>
            <a:off x="4973638" y="5838825"/>
            <a:ext cx="2147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Labor market experience</a:t>
            </a:r>
            <a:endParaRPr lang="de-DE" altLang="en-US" sz="1400"/>
          </a:p>
        </p:txBody>
      </p:sp>
      <p:cxnSp>
        <p:nvCxnSpPr>
          <p:cNvPr id="31" name="Gerade Verbindung mit Pfeil 30"/>
          <p:cNvCxnSpPr>
            <a:stCxn id="9221" idx="0"/>
          </p:cNvCxnSpPr>
          <p:nvPr/>
        </p:nvCxnSpPr>
        <p:spPr>
          <a:xfrm rot="5400000" flipH="1" flipV="1">
            <a:off x="3340895" y="5520531"/>
            <a:ext cx="474662" cy="1619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rot="16200000" flipV="1">
            <a:off x="4937126" y="5437187"/>
            <a:ext cx="474662"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p:nvPr/>
        </p:nvCxnSpPr>
        <p:spPr>
          <a:xfrm rot="5400000" flipH="1" flipV="1">
            <a:off x="1468438" y="5327650"/>
            <a:ext cx="401638" cy="401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26" name="Textfeld 41"/>
          <p:cNvSpPr txBox="1">
            <a:spLocks noChangeArrowheads="1"/>
          </p:cNvSpPr>
          <p:nvPr/>
        </p:nvSpPr>
        <p:spPr bwMode="auto">
          <a:xfrm>
            <a:off x="6653213" y="5035550"/>
            <a:ext cx="1585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All other factors…</a:t>
            </a:r>
            <a:endParaRPr lang="de-DE" altLang="en-US" sz="1400"/>
          </a:p>
        </p:txBody>
      </p:sp>
      <p:cxnSp>
        <p:nvCxnSpPr>
          <p:cNvPr id="43" name="Gerade Verbindung mit Pfeil 42"/>
          <p:cNvCxnSpPr/>
          <p:nvPr/>
        </p:nvCxnSpPr>
        <p:spPr>
          <a:xfrm rot="10800000">
            <a:off x="6032500" y="5145088"/>
            <a:ext cx="657225"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667375" y="4999038"/>
            <a:ext cx="2921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9229" name="Textfeld 45"/>
          <p:cNvSpPr txBox="1">
            <a:spLocks noChangeArrowheads="1"/>
          </p:cNvSpPr>
          <p:nvPr/>
        </p:nvSpPr>
        <p:spPr bwMode="auto">
          <a:xfrm>
            <a:off x="1833563" y="4268788"/>
            <a:ext cx="5605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dirty="0"/>
              <a:t>Now measures effect of education </a:t>
            </a:r>
            <a:r>
              <a:rPr lang="de-DE" altLang="en-US" sz="1400" u="sng" dirty="0"/>
              <a:t>explicitly holding experience fixed</a:t>
            </a:r>
            <a:endParaRPr lang="de-DE" altLang="en-US" sz="1400" u="sng" dirty="0"/>
          </a:p>
        </p:txBody>
      </p:sp>
      <p:cxnSp>
        <p:nvCxnSpPr>
          <p:cNvPr id="47" name="Gerade Verbindung mit Pfeil 46"/>
          <p:cNvCxnSpPr/>
          <p:nvPr/>
        </p:nvCxnSpPr>
        <p:spPr>
          <a:xfrm rot="16200000" flipH="1">
            <a:off x="2983707" y="4688681"/>
            <a:ext cx="438150"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a:off x="3184525" y="5035550"/>
            <a:ext cx="328613"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9233" name="Rectangle 2"/>
          <p:cNvSpPr>
            <a:spLocks noChangeArrowheads="1"/>
          </p:cNvSpPr>
          <p:nvPr/>
        </p:nvSpPr>
        <p:spPr bwMode="auto">
          <a:xfrm>
            <a:off x="287338" y="-35151"/>
            <a:ext cx="91614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4000" dirty="0">
                <a:solidFill>
                  <a:srgbClr val="FF0000"/>
                </a:solidFill>
              </a:rPr>
              <a:t>Motivation for multiple regression</a:t>
            </a:r>
            <a:endParaRPr lang="de-DE" altLang="en-US" sz="4000" dirty="0">
              <a:solidFill>
                <a:srgbClr val="FF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7.3. Testing the Equality of Two Regression Coefficients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7891" name="Content Placeholder 2"/>
          <p:cNvSpPr>
            <a:spLocks noGrp="1"/>
          </p:cNvSpPr>
          <p:nvPr>
            <p:ph sz="quarter" idx="1"/>
          </p:nvPr>
        </p:nvSpPr>
        <p:spPr>
          <a:xfrm>
            <a:off x="685800" y="762000"/>
            <a:ext cx="8001000" cy="5943600"/>
          </a:xfrm>
        </p:spPr>
        <p:txBody>
          <a:bodyPr>
            <a:normAutofit/>
          </a:bodyPr>
          <a:lstStyle/>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solidFill>
                  <a:srgbClr val="FF0000"/>
                </a:solidFill>
                <a:latin typeface="Times New Roman" panose="02020603050405020304" pitchFamily="18" charset="0"/>
                <a:cs typeface="Times New Roman" panose="02020603050405020304" pitchFamily="18" charset="0"/>
              </a:rPr>
              <a:t>Stata  output F-test</a:t>
            </a:r>
            <a:endParaRPr lang="en-US" sz="30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test </a:t>
            </a:r>
            <a:r>
              <a:rPr lang="en-US" sz="3000" dirty="0" err="1">
                <a:latin typeface="Times New Roman" panose="02020603050405020304" pitchFamily="18" charset="0"/>
                <a:cs typeface="Times New Roman" panose="02020603050405020304" pitchFamily="18" charset="0"/>
              </a:rPr>
              <a:t>exper</a:t>
            </a:r>
            <a:r>
              <a:rPr lang="en-US" sz="3000" dirty="0">
                <a:latin typeface="Times New Roman" panose="02020603050405020304" pitchFamily="18" charset="0"/>
                <a:cs typeface="Times New Roman" panose="02020603050405020304" pitchFamily="18" charset="0"/>
              </a:rPr>
              <a:t>=tenure</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latin typeface="Times New Roman" panose="02020603050405020304" pitchFamily="18" charset="0"/>
                <a:cs typeface="Times New Roman" panose="02020603050405020304" pitchFamily="18" charset="0"/>
              </a:rPr>
              <a:t> ( 1)  </a:t>
            </a:r>
            <a:r>
              <a:rPr lang="en-US" sz="3000" dirty="0" err="1">
                <a:latin typeface="Times New Roman" panose="02020603050405020304" pitchFamily="18" charset="0"/>
                <a:cs typeface="Times New Roman" panose="02020603050405020304" pitchFamily="18" charset="0"/>
              </a:rPr>
              <a:t>exper</a:t>
            </a:r>
            <a:r>
              <a:rPr lang="en-US" sz="3000" dirty="0">
                <a:latin typeface="Times New Roman" panose="02020603050405020304" pitchFamily="18" charset="0"/>
                <a:cs typeface="Times New Roman" panose="02020603050405020304" pitchFamily="18" charset="0"/>
              </a:rPr>
              <a:t> - tenure = 0</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latin typeface="Times New Roman" panose="02020603050405020304" pitchFamily="18" charset="0"/>
                <a:cs typeface="Times New Roman" panose="02020603050405020304" pitchFamily="18" charset="0"/>
              </a:rPr>
              <a:t>       F(  1,   522) =   24.58</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Prob</a:t>
            </a:r>
            <a:r>
              <a:rPr lang="en-US" sz="3000" dirty="0">
                <a:latin typeface="Times New Roman" panose="02020603050405020304" pitchFamily="18" charset="0"/>
                <a:cs typeface="Times New Roman" panose="02020603050405020304" pitchFamily="18" charset="0"/>
              </a:rPr>
              <a:t> &gt; F =    0.0000</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0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ym typeface="Wingdings" panose="05000000000000000000" pitchFamily="2" charset="2"/>
              </a:rPr>
              <a:t>W</a:t>
            </a:r>
            <a:r>
              <a:rPr lang="en-US" sz="2800" dirty="0"/>
              <a:t>e reject the hypothesis that the two effects are equal. </a:t>
            </a: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stretch>
            <a:fillRect/>
          </a:stretch>
        </p:blipFill>
        <p:spPr>
          <a:xfrm>
            <a:off x="457200" y="1676400"/>
            <a:ext cx="8229600" cy="25908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7.4. Restricted Least Squares: Testing Linear Equality Restrictions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1747" name="Content Placeholder 2"/>
          <p:cNvSpPr>
            <a:spLocks noGrp="1"/>
          </p:cNvSpPr>
          <p:nvPr>
            <p:ph sz="quarter" idx="1"/>
          </p:nvPr>
        </p:nvSpPr>
        <p:spPr>
          <a:xfrm>
            <a:off x="0" y="1219200"/>
            <a:ext cx="9144000" cy="5562600"/>
          </a:xfrm>
        </p:spPr>
        <p:txBody>
          <a:bodyPr/>
          <a:lstStyle/>
          <a:p>
            <a:r>
              <a:rPr lang="en-US" sz="2800" dirty="0">
                <a:latin typeface="Times New Roman" panose="02020603050405020304" pitchFamily="18" charset="0"/>
                <a:cs typeface="Times New Roman" panose="02020603050405020304" pitchFamily="18" charset="0"/>
              </a:rPr>
              <a:t>Now consider the Cobb–Douglas production function: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200" dirty="0">
                <a:latin typeface="Times New Roman" panose="02020603050405020304" pitchFamily="18" charset="0"/>
                <a:cs typeface="Times New Roman" panose="02020603050405020304" pitchFamily="18" charset="0"/>
              </a:rPr>
              <a:t>									(1)</a:t>
            </a:r>
            <a:endParaRPr lang="en-US" sz="3200"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where 	</a:t>
            </a:r>
            <a:r>
              <a:rPr lang="en-US" sz="2400" i="1" dirty="0">
                <a:latin typeface="Times New Roman" panose="02020603050405020304" pitchFamily="18" charset="0"/>
                <a:cs typeface="Times New Roman" panose="02020603050405020304" pitchFamily="18" charset="0"/>
              </a:rPr>
              <a:t>Y = output</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X</a:t>
            </a:r>
            <a:r>
              <a:rPr lang="en-US" sz="2400" i="1"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 labor input</a:t>
            </a:r>
            <a:endParaRPr lang="en-US" sz="24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X</a:t>
            </a:r>
            <a:r>
              <a:rPr lang="en-US" sz="2400" i="1" baseline="-25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 capital input</a:t>
            </a:r>
            <a:endParaRPr lang="en-US" sz="2400" i="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Written in log form, the equation becomes		</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Yi 	= </a:t>
            </a:r>
            <a:r>
              <a:rPr lang="en-US" sz="3200" i="1" dirty="0" err="1">
                <a:latin typeface="Times New Roman" panose="02020603050405020304" pitchFamily="18" charset="0"/>
                <a:cs typeface="Times New Roman" panose="02020603050405020304" pitchFamily="18" charset="0"/>
              </a:rPr>
              <a:t>ln</a:t>
            </a:r>
            <a:r>
              <a:rPr lang="en-US" sz="3200" i="1" dirty="0">
                <a:latin typeface="Times New Roman" panose="02020603050405020304" pitchFamily="18" charset="0"/>
                <a:cs typeface="Times New Roman" panose="02020603050405020304" pitchFamily="18" charset="0"/>
              </a:rPr>
              <a:t> </a:t>
            </a:r>
            <a:r>
              <a:rPr lang="el-GR" sz="3200" i="1" dirty="0">
                <a:latin typeface="Times New Roman" panose="02020603050405020304" pitchFamily="18" charset="0"/>
                <a:cs typeface="Times New Roman" panose="02020603050405020304" pitchFamily="18" charset="0"/>
              </a:rPr>
              <a:t>β</a:t>
            </a:r>
            <a:r>
              <a:rPr lang="el-GR" sz="3200" i="1" baseline="-25000" dirty="0">
                <a:latin typeface="Times New Roman" panose="02020603050405020304" pitchFamily="18" charset="0"/>
                <a:cs typeface="Times New Roman" panose="02020603050405020304" pitchFamily="18" charset="0"/>
              </a:rPr>
              <a:t>1</a:t>
            </a:r>
            <a:r>
              <a:rPr lang="el-GR" sz="3200" i="1" dirty="0">
                <a:latin typeface="Times New Roman" panose="02020603050405020304" pitchFamily="18" charset="0"/>
                <a:cs typeface="Times New Roman" panose="02020603050405020304" pitchFamily="18" charset="0"/>
              </a:rPr>
              <a:t> + β</a:t>
            </a:r>
            <a:r>
              <a:rPr lang="el-GR" sz="3200" i="1" baseline="-25000" dirty="0">
                <a:latin typeface="Times New Roman" panose="02020603050405020304" pitchFamily="18" charset="0"/>
                <a:cs typeface="Times New Roman" panose="02020603050405020304" pitchFamily="18" charset="0"/>
              </a:rPr>
              <a:t>2</a:t>
            </a:r>
            <a:r>
              <a:rPr lang="el-GR" sz="3200" i="1"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lnX</a:t>
            </a:r>
            <a:r>
              <a:rPr lang="en-US" sz="3200" i="1" baseline="-25000" dirty="0">
                <a:latin typeface="Times New Roman" panose="02020603050405020304" pitchFamily="18" charset="0"/>
                <a:cs typeface="Times New Roman" panose="02020603050405020304" pitchFamily="18" charset="0"/>
              </a:rPr>
              <a:t>2i</a:t>
            </a:r>
            <a:r>
              <a:rPr lang="en-US" sz="3200" i="1" dirty="0">
                <a:latin typeface="Times New Roman" panose="02020603050405020304" pitchFamily="18" charset="0"/>
                <a:cs typeface="Times New Roman" panose="02020603050405020304" pitchFamily="18" charset="0"/>
              </a:rPr>
              <a:t> + </a:t>
            </a:r>
            <a:r>
              <a:rPr lang="el-GR" sz="3200" i="1" dirty="0">
                <a:latin typeface="Times New Roman" panose="02020603050405020304" pitchFamily="18" charset="0"/>
                <a:cs typeface="Times New Roman" panose="02020603050405020304" pitchFamily="18" charset="0"/>
              </a:rPr>
              <a:t>β</a:t>
            </a:r>
            <a:r>
              <a:rPr lang="el-GR" sz="3200" i="1" baseline="-25000" dirty="0">
                <a:latin typeface="Times New Roman" panose="02020603050405020304" pitchFamily="18" charset="0"/>
                <a:cs typeface="Times New Roman" panose="02020603050405020304" pitchFamily="18" charset="0"/>
              </a:rPr>
              <a:t>3</a:t>
            </a:r>
            <a:r>
              <a:rPr lang="en-US" sz="3200" i="1" dirty="0">
                <a:latin typeface="Times New Roman" panose="02020603050405020304" pitchFamily="18" charset="0"/>
                <a:cs typeface="Times New Roman" panose="02020603050405020304" pitchFamily="18" charset="0"/>
              </a:rPr>
              <a:t>lnX</a:t>
            </a:r>
            <a:r>
              <a:rPr lang="en-US" sz="3200" i="1" baseline="-25000" dirty="0">
                <a:latin typeface="Times New Roman" panose="02020603050405020304" pitchFamily="18" charset="0"/>
                <a:cs typeface="Times New Roman" panose="02020603050405020304" pitchFamily="18" charset="0"/>
              </a:rPr>
              <a:t>3i</a:t>
            </a:r>
            <a:r>
              <a:rPr lang="en-US" sz="3200" i="1"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u</a:t>
            </a:r>
            <a:r>
              <a:rPr lang="en-US" sz="3200" i="1" baseline="-25000" dirty="0" err="1">
                <a:latin typeface="Times New Roman" panose="02020603050405020304" pitchFamily="18" charset="0"/>
                <a:cs typeface="Times New Roman" panose="02020603050405020304" pitchFamily="18" charset="0"/>
              </a:rPr>
              <a:t>i</a:t>
            </a:r>
            <a:endParaRPr lang="en-US" sz="3200" i="1" baseline="-25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200" i="1" dirty="0">
                <a:latin typeface="Times New Roman" panose="02020603050405020304" pitchFamily="18" charset="0"/>
                <a:cs typeface="Times New Roman" panose="02020603050405020304" pitchFamily="18" charset="0"/>
              </a:rPr>
              <a:t>			</a:t>
            </a:r>
            <a:r>
              <a:rPr lang="el-GR" sz="3200" dirty="0">
                <a:latin typeface="Times New Roman" panose="02020603050405020304" pitchFamily="18" charset="0"/>
                <a:cs typeface="Times New Roman" panose="02020603050405020304" pitchFamily="18" charset="0"/>
              </a:rPr>
              <a:t>= </a:t>
            </a:r>
            <a:r>
              <a:rPr lang="el-GR" sz="3200" i="1" dirty="0">
                <a:latin typeface="Times New Roman" panose="02020603050405020304" pitchFamily="18" charset="0"/>
                <a:cs typeface="Times New Roman" panose="02020603050405020304" pitchFamily="18" charset="0"/>
              </a:rPr>
              <a:t>β</a:t>
            </a:r>
            <a:r>
              <a:rPr lang="en-US" sz="3200" i="1" baseline="-25000" dirty="0">
                <a:latin typeface="Times New Roman" panose="02020603050405020304" pitchFamily="18" charset="0"/>
                <a:cs typeface="Times New Roman" panose="02020603050405020304" pitchFamily="18" charset="0"/>
              </a:rPr>
              <a:t>0</a:t>
            </a:r>
            <a:r>
              <a:rPr lang="el-GR" sz="3200" i="1" dirty="0">
                <a:latin typeface="Times New Roman" panose="02020603050405020304" pitchFamily="18" charset="0"/>
                <a:cs typeface="Times New Roman" panose="02020603050405020304" pitchFamily="18" charset="0"/>
              </a:rPr>
              <a:t> + β</a:t>
            </a:r>
            <a:r>
              <a:rPr lang="el-GR" sz="3200" i="1" baseline="-25000" dirty="0">
                <a:latin typeface="Times New Roman" panose="02020603050405020304" pitchFamily="18" charset="0"/>
                <a:cs typeface="Times New Roman" panose="02020603050405020304" pitchFamily="18" charset="0"/>
              </a:rPr>
              <a:t>2</a:t>
            </a:r>
            <a:r>
              <a:rPr lang="en-US" sz="3200" i="1" dirty="0">
                <a:latin typeface="Times New Roman" panose="02020603050405020304" pitchFamily="18" charset="0"/>
                <a:cs typeface="Times New Roman" panose="02020603050405020304" pitchFamily="18" charset="0"/>
              </a:rPr>
              <a:t>lnX</a:t>
            </a:r>
            <a:r>
              <a:rPr lang="en-US" sz="3200" i="1" baseline="-25000" dirty="0">
                <a:latin typeface="Times New Roman" panose="02020603050405020304" pitchFamily="18" charset="0"/>
                <a:cs typeface="Times New Roman" panose="02020603050405020304" pitchFamily="18" charset="0"/>
              </a:rPr>
              <a:t>2i</a:t>
            </a:r>
            <a:r>
              <a:rPr lang="en-US" sz="3200" i="1" dirty="0">
                <a:latin typeface="Times New Roman" panose="02020603050405020304" pitchFamily="18" charset="0"/>
                <a:cs typeface="Times New Roman" panose="02020603050405020304" pitchFamily="18" charset="0"/>
              </a:rPr>
              <a:t> + </a:t>
            </a:r>
            <a:r>
              <a:rPr lang="el-GR" sz="3200" i="1" dirty="0">
                <a:latin typeface="Times New Roman" panose="02020603050405020304" pitchFamily="18" charset="0"/>
                <a:cs typeface="Times New Roman" panose="02020603050405020304" pitchFamily="18" charset="0"/>
              </a:rPr>
              <a:t>β</a:t>
            </a:r>
            <a:r>
              <a:rPr lang="el-GR" sz="3200" i="1" baseline="-25000" dirty="0">
                <a:latin typeface="Times New Roman" panose="02020603050405020304" pitchFamily="18" charset="0"/>
                <a:cs typeface="Times New Roman" panose="02020603050405020304" pitchFamily="18" charset="0"/>
              </a:rPr>
              <a:t>3</a:t>
            </a:r>
            <a:r>
              <a:rPr lang="en-US" sz="3200" i="1" dirty="0">
                <a:latin typeface="Times New Roman" panose="02020603050405020304" pitchFamily="18" charset="0"/>
                <a:cs typeface="Times New Roman" panose="02020603050405020304" pitchFamily="18" charset="0"/>
              </a:rPr>
              <a:t>lnX</a:t>
            </a:r>
            <a:r>
              <a:rPr lang="en-US" sz="3200" i="1" baseline="-25000" dirty="0">
                <a:latin typeface="Times New Roman" panose="02020603050405020304" pitchFamily="18" charset="0"/>
                <a:cs typeface="Times New Roman" panose="02020603050405020304" pitchFamily="18" charset="0"/>
              </a:rPr>
              <a:t>3i</a:t>
            </a:r>
            <a:r>
              <a:rPr lang="en-US" sz="3200" i="1"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u</a:t>
            </a:r>
            <a:r>
              <a:rPr lang="en-US" sz="3200" i="1" baseline="-25000" dirty="0" err="1">
                <a:latin typeface="Times New Roman" panose="02020603050405020304" pitchFamily="18" charset="0"/>
                <a:cs typeface="Times New Roman" panose="02020603050405020304" pitchFamily="18" charset="0"/>
              </a:rPr>
              <a:t>i</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3200" dirty="0">
                <a:latin typeface="Times New Roman" panose="02020603050405020304" pitchFamily="18" charset="0"/>
                <a:cs typeface="Times New Roman" panose="02020603050405020304" pitchFamily="18" charset="0"/>
              </a:rPr>
              <a:t>	where </a:t>
            </a:r>
            <a:r>
              <a:rPr lang="el-GR" sz="3200" i="1" dirty="0">
                <a:latin typeface="Times New Roman" panose="02020603050405020304" pitchFamily="18" charset="0"/>
                <a:cs typeface="Times New Roman" panose="02020603050405020304" pitchFamily="18" charset="0"/>
              </a:rPr>
              <a:t>β</a:t>
            </a:r>
            <a:r>
              <a:rPr lang="el-GR" sz="3200" i="1" baseline="-25000" dirty="0">
                <a:latin typeface="Times New Roman" panose="02020603050405020304" pitchFamily="18" charset="0"/>
                <a:cs typeface="Times New Roman" panose="02020603050405020304" pitchFamily="18" charset="0"/>
              </a:rPr>
              <a:t>0</a:t>
            </a:r>
            <a:r>
              <a:rPr lang="el-GR" sz="3200" i="1"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ln</a:t>
            </a:r>
            <a:r>
              <a:rPr lang="en-US" sz="3200" i="1" dirty="0">
                <a:latin typeface="Times New Roman" panose="02020603050405020304" pitchFamily="18" charset="0"/>
                <a:cs typeface="Times New Roman" panose="02020603050405020304" pitchFamily="18" charset="0"/>
              </a:rPr>
              <a:t> </a:t>
            </a:r>
            <a:r>
              <a:rPr lang="el-GR" sz="3200" i="1" dirty="0">
                <a:latin typeface="Times New Roman" panose="02020603050405020304" pitchFamily="18" charset="0"/>
                <a:cs typeface="Times New Roman" panose="02020603050405020304" pitchFamily="18" charset="0"/>
              </a:rPr>
              <a:t>β</a:t>
            </a:r>
            <a:r>
              <a:rPr lang="el-GR" sz="3200" i="1" baseline="-25000" dirty="0">
                <a:latin typeface="Times New Roman" panose="02020603050405020304" pitchFamily="18" charset="0"/>
                <a:cs typeface="Times New Roman" panose="02020603050405020304" pitchFamily="18" charset="0"/>
              </a:rPr>
              <a:t>1</a:t>
            </a:r>
            <a:r>
              <a:rPr lang="el-GR" sz="3200" i="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graphicFrame>
        <p:nvGraphicFramePr>
          <p:cNvPr id="6" name="Object 2"/>
          <p:cNvGraphicFramePr>
            <a:graphicFrameLocks noChangeAspect="1"/>
          </p:cNvGraphicFramePr>
          <p:nvPr/>
        </p:nvGraphicFramePr>
        <p:xfrm>
          <a:off x="1066800" y="1676400"/>
          <a:ext cx="3124200" cy="715963"/>
        </p:xfrm>
        <a:graphic>
          <a:graphicData uri="http://schemas.openxmlformats.org/presentationml/2006/ole">
            <mc:AlternateContent xmlns:mc="http://schemas.openxmlformats.org/markup-compatibility/2006">
              <mc:Choice xmlns:v="urn:schemas-microsoft-com:vml" Requires="v">
                <p:oleObj spid="_x0000_s320561" name="Equation" r:id="rId1" imgW="26212800" imgH="5791200" progId="Equation.3">
                  <p:embed/>
                </p:oleObj>
              </mc:Choice>
              <mc:Fallback>
                <p:oleObj name="Equation" r:id="rId1" imgW="26212800" imgH="5791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31242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7.4. Restricted Least Squares: Testing Linear Equality Restrictions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3795" name="Content Placeholder 2"/>
          <p:cNvSpPr>
            <a:spLocks noGrp="1"/>
          </p:cNvSpPr>
          <p:nvPr>
            <p:ph sz="quarter" idx="1"/>
          </p:nvPr>
        </p:nvSpPr>
        <p:spPr>
          <a:xfrm>
            <a:off x="457200" y="1219200"/>
            <a:ext cx="8229600" cy="4953000"/>
          </a:xfrm>
        </p:spPr>
        <p:txBody>
          <a:bodyPr/>
          <a:lstStyle/>
          <a:p>
            <a:pPr>
              <a:defRPr/>
            </a:pPr>
            <a:r>
              <a:rPr lang="en-US" sz="2800" dirty="0">
                <a:latin typeface="Times New Roman" panose="02020603050405020304" pitchFamily="18" charset="0"/>
                <a:cs typeface="Times New Roman" panose="02020603050405020304" pitchFamily="18" charset="0"/>
              </a:rPr>
              <a:t>If there are </a:t>
            </a:r>
            <a:r>
              <a:rPr lang="en-US" sz="2800" dirty="0">
                <a:solidFill>
                  <a:srgbClr val="FF0000"/>
                </a:solidFill>
                <a:latin typeface="Times New Roman" panose="02020603050405020304" pitchFamily="18" charset="0"/>
                <a:cs typeface="Times New Roman" panose="02020603050405020304" pitchFamily="18" charset="0"/>
              </a:rPr>
              <a:t>constant returns to scale, </a:t>
            </a:r>
            <a:r>
              <a:rPr lang="en-US" sz="2800" dirty="0">
                <a:latin typeface="Times New Roman" panose="02020603050405020304" pitchFamily="18" charset="0"/>
                <a:cs typeface="Times New Roman" panose="02020603050405020304" pitchFamily="18" charset="0"/>
              </a:rPr>
              <a:t>economic theory would suggest that: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800" i="1"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β</a:t>
            </a:r>
            <a:r>
              <a:rPr lang="el-GR" sz="2800" baseline="-25000" dirty="0">
                <a:latin typeface="Times New Roman" panose="02020603050405020304" pitchFamily="18" charset="0"/>
                <a:cs typeface="Times New Roman" panose="02020603050405020304" pitchFamily="18" charset="0"/>
              </a:rPr>
              <a:t>2</a:t>
            </a:r>
            <a:r>
              <a:rPr lang="el-GR" sz="2800"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β</a:t>
            </a:r>
            <a:r>
              <a:rPr lang="el-GR" sz="2800" baseline="-25000" dirty="0">
                <a:latin typeface="Times New Roman" panose="02020603050405020304" pitchFamily="18" charset="0"/>
                <a:cs typeface="Times New Roman" panose="02020603050405020304" pitchFamily="18" charset="0"/>
              </a:rPr>
              <a:t>3</a:t>
            </a:r>
            <a:r>
              <a:rPr lang="el-GR" sz="2800" dirty="0">
                <a:latin typeface="Times New Roman" panose="02020603050405020304" pitchFamily="18" charset="0"/>
                <a:cs typeface="Times New Roman" panose="02020603050405020304" pitchFamily="18" charset="0"/>
              </a:rPr>
              <a:t> = 1 </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800" dirty="0">
                <a:latin typeface="Times New Roman" panose="02020603050405020304" pitchFamily="18" charset="0"/>
                <a:cs typeface="Times New Roman" panose="02020603050405020304" pitchFamily="18" charset="0"/>
              </a:rPr>
              <a:t>     which is an example of a linear equality restriction.</a:t>
            </a:r>
            <a:endParaRPr lang="en-US" sz="2800" dirty="0">
              <a:latin typeface="Times New Roman" panose="02020603050405020304" pitchFamily="18" charset="0"/>
              <a:cs typeface="Times New Roman" panose="02020603050405020304" pitchFamily="18" charset="0"/>
            </a:endParaRPr>
          </a:p>
          <a:p>
            <a:pPr>
              <a:defRPr/>
            </a:pPr>
            <a:r>
              <a:rPr lang="en-US" sz="2800" dirty="0">
                <a:latin typeface="Times New Roman" panose="02020603050405020304" pitchFamily="18" charset="0"/>
                <a:cs typeface="Times New Roman" panose="02020603050405020304" pitchFamily="18" charset="0"/>
              </a:rPr>
              <a:t>If the restriction  is valid? There are two approaches:</a:t>
            </a:r>
            <a:endParaRPr lang="en-US" sz="2800" dirty="0">
              <a:latin typeface="Times New Roman" panose="02020603050405020304" pitchFamily="18" charset="0"/>
              <a:cs typeface="Times New Roman" panose="02020603050405020304" pitchFamily="18" charset="0"/>
            </a:endParaRPr>
          </a:p>
          <a:p>
            <a:pPr lvl="1">
              <a:defRPr/>
            </a:pPr>
            <a:r>
              <a:rPr lang="en-US" sz="2500" dirty="0">
                <a:latin typeface="Times New Roman" panose="02020603050405020304" pitchFamily="18" charset="0"/>
                <a:cs typeface="Times New Roman" panose="02020603050405020304" pitchFamily="18" charset="0"/>
              </a:rPr>
              <a:t>The </a:t>
            </a:r>
            <a:r>
              <a:rPr lang="en-US" sz="2500" i="1" dirty="0">
                <a:latin typeface="Times New Roman" panose="02020603050405020304" pitchFamily="18" charset="0"/>
                <a:cs typeface="Times New Roman" panose="02020603050405020304" pitchFamily="18" charset="0"/>
              </a:rPr>
              <a:t>t</a:t>
            </a:r>
            <a:r>
              <a:rPr lang="en-US" sz="2500" dirty="0">
                <a:latin typeface="Times New Roman" panose="02020603050405020304" pitchFamily="18" charset="0"/>
                <a:cs typeface="Times New Roman" panose="02020603050405020304" pitchFamily="18" charset="0"/>
              </a:rPr>
              <a:t>-Test Approach</a:t>
            </a:r>
            <a:endParaRPr lang="en-US" sz="2500" dirty="0">
              <a:latin typeface="Times New Roman" panose="02020603050405020304" pitchFamily="18" charset="0"/>
              <a:cs typeface="Times New Roman" panose="02020603050405020304" pitchFamily="18" charset="0"/>
            </a:endParaRPr>
          </a:p>
          <a:p>
            <a:pPr lvl="1">
              <a:defRPr/>
            </a:pPr>
            <a:r>
              <a:rPr lang="en-US" sz="2500" dirty="0">
                <a:latin typeface="Times New Roman" panose="02020603050405020304" pitchFamily="18" charset="0"/>
                <a:cs typeface="Times New Roman" panose="02020603050405020304" pitchFamily="18" charset="0"/>
              </a:rPr>
              <a:t>The </a:t>
            </a:r>
            <a:r>
              <a:rPr lang="en-US" sz="2500" i="1" dirty="0">
                <a:latin typeface="Times New Roman" panose="02020603050405020304" pitchFamily="18" charset="0"/>
                <a:cs typeface="Times New Roman" panose="02020603050405020304" pitchFamily="18" charset="0"/>
              </a:rPr>
              <a:t>F</a:t>
            </a:r>
            <a:r>
              <a:rPr lang="en-US" sz="2500" dirty="0">
                <a:latin typeface="Times New Roman" panose="02020603050405020304" pitchFamily="18" charset="0"/>
                <a:cs typeface="Times New Roman" panose="02020603050405020304" pitchFamily="18" charset="0"/>
              </a:rPr>
              <a:t>-Test Approach</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0" y="0"/>
            <a:ext cx="9144000" cy="990600"/>
          </a:xfrm>
        </p:spPr>
        <p:txBody>
          <a:bodyPr>
            <a:normAutofit/>
          </a:bodyPr>
          <a:lstStyle/>
          <a:p>
            <a:pPr marL="0" indent="0">
              <a:buFont typeface="Wingdings" panose="05000000000000000000" pitchFamily="2" charset="2"/>
              <a:buNone/>
            </a:pPr>
            <a:r>
              <a:rPr lang="en-US" sz="3200" b="1" dirty="0">
                <a:solidFill>
                  <a:srgbClr val="FF0000"/>
                </a:solidFill>
                <a:latin typeface="Times New Roman" panose="02020603050405020304" pitchFamily="18" charset="0"/>
                <a:cs typeface="Times New Roman" panose="02020603050405020304" pitchFamily="18" charset="0"/>
              </a:rPr>
              <a:t>The </a:t>
            </a:r>
            <a:r>
              <a:rPr lang="en-US" sz="3200" b="1" i="1" dirty="0">
                <a:solidFill>
                  <a:srgbClr val="FF0000"/>
                </a:solidFill>
                <a:latin typeface="Times New Roman" panose="02020603050405020304" pitchFamily="18" charset="0"/>
                <a:cs typeface="Times New Roman" panose="02020603050405020304" pitchFamily="18" charset="0"/>
              </a:rPr>
              <a:t>t</a:t>
            </a:r>
            <a:r>
              <a:rPr lang="en-US" sz="3200" b="1" dirty="0">
                <a:solidFill>
                  <a:srgbClr val="FF0000"/>
                </a:solidFill>
                <a:latin typeface="Times New Roman" panose="02020603050405020304" pitchFamily="18" charset="0"/>
                <a:cs typeface="Times New Roman" panose="02020603050405020304" pitchFamily="18" charset="0"/>
              </a:rPr>
              <a:t>-Test Approach</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5843" name="Content Placeholder 2"/>
          <p:cNvSpPr>
            <a:spLocks noGrp="1"/>
          </p:cNvSpPr>
          <p:nvPr>
            <p:ph sz="quarter" idx="1"/>
          </p:nvPr>
        </p:nvSpPr>
        <p:spPr>
          <a:xfrm>
            <a:off x="609600" y="838200"/>
            <a:ext cx="8153400" cy="5867400"/>
          </a:xfrm>
        </p:spPr>
        <p:txBody>
          <a:bodyPr>
            <a:normAutofit/>
          </a:bodyPr>
          <a:lstStyle/>
          <a:p>
            <a:pPr marL="0" indent="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0"/>
            <a:r>
              <a:rPr lang="en-US" sz="2700" dirty="0">
                <a:latin typeface="Times New Roman" panose="02020603050405020304" pitchFamily="18" charset="0"/>
                <a:cs typeface="Times New Roman" panose="02020603050405020304" pitchFamily="18" charset="0"/>
              </a:rPr>
              <a:t>If the </a:t>
            </a:r>
            <a:r>
              <a:rPr lang="en-US" sz="2700" i="1" dirty="0">
                <a:latin typeface="Times New Roman" panose="02020603050405020304" pitchFamily="18" charset="0"/>
                <a:cs typeface="Times New Roman" panose="02020603050405020304" pitchFamily="18" charset="0"/>
              </a:rPr>
              <a:t>t </a:t>
            </a:r>
            <a:r>
              <a:rPr lang="en-US" sz="2700" dirty="0">
                <a:latin typeface="Times New Roman" panose="02020603050405020304" pitchFamily="18" charset="0"/>
                <a:cs typeface="Times New Roman" panose="02020603050405020304" pitchFamily="18" charset="0"/>
              </a:rPr>
              <a:t>statistic exceeds the critical value, we reject the hypothesis of constant returns to scale. Otherwise we do not reject it.</a:t>
            </a:r>
            <a:endParaRPr lang="en-US" sz="2700" dirty="0">
              <a:latin typeface="Times New Roman" panose="02020603050405020304" pitchFamily="18" charset="0"/>
              <a:cs typeface="Times New Roman" panose="02020603050405020304" pitchFamily="18" charset="0"/>
            </a:endParaRPr>
          </a:p>
        </p:txBody>
      </p:sp>
      <p:pic>
        <p:nvPicPr>
          <p:cNvPr id="138245" name="Picture 1"/>
          <p:cNvPicPr>
            <a:picLocks noChangeAspect="1"/>
          </p:cNvPicPr>
          <p:nvPr/>
        </p:nvPicPr>
        <p:blipFill>
          <a:blip r:embed="rId1" cstate="print"/>
          <a:srcRect/>
          <a:stretch>
            <a:fillRect/>
          </a:stretch>
        </p:blipFill>
        <p:spPr bwMode="auto">
          <a:xfrm>
            <a:off x="2286000" y="3144394"/>
            <a:ext cx="5060950" cy="209321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0" y="0"/>
            <a:ext cx="9144000" cy="990600"/>
          </a:xfrm>
        </p:spPr>
        <p:txBody>
          <a:bodyPr>
            <a:normAutofit/>
          </a:bodyPr>
          <a:lstStyle/>
          <a:p>
            <a:pPr marL="0" indent="0">
              <a:buFont typeface="Wingdings" panose="05000000000000000000" pitchFamily="2" charset="2"/>
              <a:buNone/>
            </a:pPr>
            <a:r>
              <a:rPr lang="en-US" sz="3200" b="1" dirty="0">
                <a:solidFill>
                  <a:srgbClr val="FF0000"/>
                </a:solidFill>
                <a:latin typeface="Times New Roman" panose="02020603050405020304" pitchFamily="18" charset="0"/>
                <a:cs typeface="Times New Roman" panose="02020603050405020304" pitchFamily="18" charset="0"/>
              </a:rPr>
              <a:t>The </a:t>
            </a:r>
            <a:r>
              <a:rPr lang="en-US" sz="3200" b="1" i="1" dirty="0">
                <a:solidFill>
                  <a:srgbClr val="FF0000"/>
                </a:solidFill>
                <a:latin typeface="Times New Roman" panose="02020603050405020304" pitchFamily="18" charset="0"/>
                <a:cs typeface="Times New Roman" panose="02020603050405020304" pitchFamily="18" charset="0"/>
              </a:rPr>
              <a:t>F</a:t>
            </a:r>
            <a:r>
              <a:rPr lang="en-US" sz="3200" b="1" dirty="0">
                <a:solidFill>
                  <a:srgbClr val="FF0000"/>
                </a:solidFill>
                <a:latin typeface="Times New Roman" panose="02020603050405020304" pitchFamily="18" charset="0"/>
                <a:cs typeface="Times New Roman" panose="02020603050405020304" pitchFamily="18" charset="0"/>
              </a:rPr>
              <a:t>-Test Approach</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sz="quarter" idx="1"/>
          </p:nvPr>
        </p:nvSpPr>
        <p:spPr>
          <a:xfrm>
            <a:off x="609600" y="1219200"/>
            <a:ext cx="7924800" cy="5257800"/>
          </a:xfrm>
        </p:spPr>
        <p:txBody>
          <a:bodyPr>
            <a:normAutofit/>
          </a:bodyPr>
          <a:lstStyle/>
          <a:p>
            <a:pPr marL="0" indent="0"/>
            <a:r>
              <a:rPr lang="en-US" sz="2600" dirty="0">
                <a:latin typeface="Times New Roman" panose="02020603050405020304" pitchFamily="18" charset="0"/>
                <a:cs typeface="Times New Roman" panose="02020603050405020304" pitchFamily="18" charset="0"/>
              </a:rPr>
              <a:t>If the</a:t>
            </a:r>
            <a:r>
              <a:rPr lang="en-US" sz="2400" dirty="0">
                <a:latin typeface="Times New Roman" panose="02020603050405020304" pitchFamily="18" charset="0"/>
                <a:cs typeface="Times New Roman" panose="02020603050405020304" pitchFamily="18" charset="0"/>
              </a:rPr>
              <a:t> restriction is true: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2</a:t>
            </a:r>
            <a:r>
              <a:rPr lang="el-GR" sz="2600" dirty="0">
                <a:latin typeface="Times New Roman" panose="02020603050405020304" pitchFamily="18" charset="0"/>
                <a:cs typeface="Times New Roman" panose="02020603050405020304" pitchFamily="18" charset="0"/>
              </a:rPr>
              <a:t> = 1 −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endParaRPr lang="en-US" sz="2600" baseline="-25000" dirty="0">
              <a:latin typeface="Times New Roman" panose="02020603050405020304" pitchFamily="18" charset="0"/>
              <a:cs typeface="Times New Roman" panose="02020603050405020304" pitchFamily="18" charset="0"/>
            </a:endParaRPr>
          </a:p>
          <a:p>
            <a:pPr marL="0" indent="0"/>
            <a:r>
              <a:rPr lang="en-US" sz="2600" dirty="0">
                <a:latin typeface="Times New Roman" panose="02020603050405020304" pitchFamily="18" charset="0"/>
                <a:cs typeface="Times New Roman" panose="02020603050405020304" pitchFamily="18" charset="0"/>
              </a:rPr>
              <a:t>we can write the Cobb–Douglas production function as</a:t>
            </a:r>
            <a:endParaRPr lang="en-US"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ln</a:t>
            </a:r>
            <a:r>
              <a:rPr lang="en-US" sz="2600" i="1" dirty="0" err="1">
                <a:latin typeface="Times New Roman" panose="02020603050405020304" pitchFamily="18" charset="0"/>
                <a:cs typeface="Times New Roman" panose="02020603050405020304" pitchFamily="18" charset="0"/>
              </a:rPr>
              <a:t>Y</a:t>
            </a:r>
            <a:r>
              <a:rPr lang="en-US" sz="2600" i="1" baseline="-25000" dirty="0" err="1">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0</a:t>
            </a:r>
            <a:r>
              <a:rPr lang="el-GR" sz="2600" dirty="0">
                <a:latin typeface="Times New Roman" panose="02020603050405020304" pitchFamily="18" charset="0"/>
                <a:cs typeface="Times New Roman" panose="02020603050405020304" pitchFamily="18" charset="0"/>
              </a:rPr>
              <a:t> + (1 −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3</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u</a:t>
            </a:r>
            <a:r>
              <a:rPr lang="en-US" sz="2600" i="1" baseline="-25000" dirty="0" err="1">
                <a:latin typeface="Times New Roman" panose="02020603050405020304" pitchFamily="18" charset="0"/>
                <a:cs typeface="Times New Roman" panose="02020603050405020304" pitchFamily="18" charset="0"/>
              </a:rPr>
              <a:t>i</a:t>
            </a:r>
            <a:endParaRPr lang="en-US" sz="2600" i="1" baseline="-25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		</a:t>
            </a:r>
            <a:r>
              <a:rPr lang="el-GR"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0</a:t>
            </a:r>
            <a:r>
              <a:rPr lang="el-GR"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ln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ln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3</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 </a:t>
            </a:r>
            <a:r>
              <a:rPr lang="en-US" sz="2600" i="1" dirty="0" err="1">
                <a:latin typeface="Times New Roman" panose="02020603050405020304" pitchFamily="18" charset="0"/>
                <a:cs typeface="Times New Roman" panose="02020603050405020304" pitchFamily="18" charset="0"/>
              </a:rPr>
              <a:t>u</a:t>
            </a:r>
            <a:r>
              <a:rPr lang="en-US" sz="2600" i="1" baseline="-25000" dirty="0" err="1">
                <a:latin typeface="Times New Roman" panose="02020603050405020304" pitchFamily="18" charset="0"/>
                <a:cs typeface="Times New Roman" panose="02020603050405020304" pitchFamily="18" charset="0"/>
              </a:rPr>
              <a:t>i</a:t>
            </a:r>
            <a:endParaRPr lang="en-US" sz="2600" i="1" baseline="-25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or	(</a:t>
            </a:r>
            <a:r>
              <a:rPr lang="en-US" sz="2600" dirty="0" err="1">
                <a:latin typeface="Times New Roman" panose="02020603050405020304" pitchFamily="18" charset="0"/>
                <a:cs typeface="Times New Roman" panose="02020603050405020304" pitchFamily="18" charset="0"/>
              </a:rPr>
              <a:t>ln</a:t>
            </a:r>
            <a:r>
              <a:rPr lang="en-US" sz="2600" i="1" dirty="0" err="1">
                <a:latin typeface="Times New Roman" panose="02020603050405020304" pitchFamily="18" charset="0"/>
                <a:cs typeface="Times New Roman" panose="02020603050405020304" pitchFamily="18" charset="0"/>
              </a:rPr>
              <a:t>Y</a:t>
            </a:r>
            <a:r>
              <a:rPr lang="en-US" sz="2600" i="1" baseline="-25000" dirty="0" err="1">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ln</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0</a:t>
            </a:r>
            <a:r>
              <a:rPr lang="el-GR"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l-GR"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ln</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3</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ln</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 </a:t>
            </a:r>
            <a:r>
              <a:rPr lang="en-US" sz="2600" i="1" dirty="0" err="1">
                <a:latin typeface="Times New Roman" panose="02020603050405020304" pitchFamily="18" charset="0"/>
                <a:cs typeface="Times New Roman" panose="02020603050405020304" pitchFamily="18" charset="0"/>
              </a:rPr>
              <a:t>u</a:t>
            </a:r>
            <a:r>
              <a:rPr lang="en-US" sz="2600" i="1" baseline="-25000" dirty="0" err="1">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endParaRPr lang="en-US" sz="26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600" dirty="0">
                <a:latin typeface="Times New Roman" panose="02020603050405020304" pitchFamily="18" charset="0"/>
                <a:cs typeface="Times New Roman" panose="02020603050405020304" pitchFamily="18" charset="0"/>
              </a:rPr>
              <a:t>or 	ln(</a:t>
            </a:r>
            <a:r>
              <a:rPr lang="en-US" sz="2600" i="1" dirty="0">
                <a:latin typeface="Times New Roman" panose="02020603050405020304" pitchFamily="18" charset="0"/>
                <a:cs typeface="Times New Roman" panose="02020603050405020304" pitchFamily="18" charset="0"/>
              </a:rPr>
              <a:t>Y</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0</a:t>
            </a:r>
            <a:r>
              <a:rPr lang="el-GR" sz="2600" dirty="0">
                <a:latin typeface="Times New Roman" panose="02020603050405020304" pitchFamily="18" charset="0"/>
                <a:cs typeface="Times New Roman" panose="02020603050405020304" pitchFamily="18" charset="0"/>
              </a:rPr>
              <a:t> + </a:t>
            </a:r>
            <a:r>
              <a:rPr lang="el-GR" sz="2600" i="1" dirty="0">
                <a:latin typeface="Times New Roman" panose="02020603050405020304" pitchFamily="18" charset="0"/>
                <a:cs typeface="Times New Roman" panose="02020603050405020304" pitchFamily="18" charset="0"/>
              </a:rPr>
              <a:t>β</a:t>
            </a:r>
            <a:r>
              <a:rPr lang="el-GR" sz="2600" baseline="-25000" dirty="0">
                <a:latin typeface="Times New Roman" panose="02020603050405020304" pitchFamily="18" charset="0"/>
                <a:cs typeface="Times New Roman" panose="02020603050405020304" pitchFamily="18" charset="0"/>
              </a:rPr>
              <a:t>3</a:t>
            </a:r>
            <a:r>
              <a:rPr lang="en-US" sz="2600" dirty="0">
                <a:latin typeface="Times New Roman" panose="02020603050405020304" pitchFamily="18" charset="0"/>
                <a:cs typeface="Times New Roman" panose="02020603050405020304" pitchFamily="18" charset="0"/>
              </a:rPr>
              <a:t>ln(</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3</a:t>
            </a:r>
            <a:r>
              <a:rPr lang="en-US" sz="2600" i="1" baseline="-25000" dirty="0">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/X</a:t>
            </a:r>
            <a:r>
              <a:rPr lang="en-US" sz="2600" baseline="-25000" dirty="0">
                <a:latin typeface="Times New Roman" panose="02020603050405020304" pitchFamily="18" charset="0"/>
                <a:cs typeface="Times New Roman" panose="02020603050405020304" pitchFamily="18" charset="0"/>
              </a:rPr>
              <a:t>2</a:t>
            </a:r>
            <a:r>
              <a:rPr lang="en-US" sz="2600" i="1"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n-US" sz="2600" i="1" dirty="0" err="1">
                <a:latin typeface="Times New Roman" panose="02020603050405020304" pitchFamily="18" charset="0"/>
                <a:cs typeface="Times New Roman" panose="02020603050405020304" pitchFamily="18" charset="0"/>
              </a:rPr>
              <a:t>u</a:t>
            </a:r>
            <a:r>
              <a:rPr lang="en-US" sz="2600" i="1" baseline="-25000" dirty="0" err="1">
                <a:latin typeface="Times New Roman" panose="02020603050405020304" pitchFamily="18" charset="0"/>
                <a:cs typeface="Times New Roman" panose="02020603050405020304" pitchFamily="18" charset="0"/>
              </a:rPr>
              <a:t>i</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(3)</a:t>
            </a:r>
            <a:endParaRPr lang="en-US"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Y</a:t>
            </a:r>
            <a:r>
              <a:rPr lang="en-US" sz="2400" i="1" baseline="-25000" dirty="0">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output/labor ratio </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3</a:t>
            </a:r>
            <a:r>
              <a:rPr lang="en-US" sz="2400" i="1" baseline="-25000" dirty="0">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capital/labor ratio</a:t>
            </a:r>
            <a:endParaRPr lang="en-US" sz="24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Eq. (1): unrestricted model</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Eq. (3): restricted model.</a:t>
            </a:r>
            <a:endParaRPr lang="en-US" sz="28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800" baseline="-25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0" y="0"/>
            <a:ext cx="9144000" cy="990600"/>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The </a:t>
            </a:r>
            <a:r>
              <a:rPr lang="en-US" sz="3200" b="1" i="1" dirty="0">
                <a:solidFill>
                  <a:srgbClr val="FF0000"/>
                </a:solidFill>
                <a:latin typeface="Times New Roman" panose="02020603050405020304" pitchFamily="18" charset="0"/>
                <a:cs typeface="Times New Roman" panose="02020603050405020304" pitchFamily="18" charset="0"/>
              </a:rPr>
              <a:t>F</a:t>
            </a:r>
            <a:r>
              <a:rPr lang="en-US" sz="3200" b="1" dirty="0">
                <a:solidFill>
                  <a:srgbClr val="FF0000"/>
                </a:solidFill>
                <a:latin typeface="Times New Roman" panose="02020603050405020304" pitchFamily="18" charset="0"/>
                <a:cs typeface="Times New Roman" panose="02020603050405020304" pitchFamily="18" charset="0"/>
              </a:rPr>
              <a:t>-Test Approach</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sz="quarter" idx="1"/>
          </p:nvPr>
        </p:nvSpPr>
        <p:spPr>
          <a:xfrm>
            <a:off x="228600" y="1219200"/>
            <a:ext cx="8458200" cy="5029200"/>
          </a:xfrm>
        </p:spPr>
        <p:txBody>
          <a:bodyPr/>
          <a:lstStyle/>
          <a:p>
            <a:r>
              <a:rPr lang="en-US" sz="2400" dirty="0">
                <a:latin typeface="Times New Roman" panose="02020603050405020304" pitchFamily="18" charset="0"/>
                <a:cs typeface="Times New Roman" panose="02020603050405020304" pitchFamily="18" charset="0"/>
              </a:rPr>
              <a:t>We want to test the hypotheses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400" i="1" dirty="0">
                <a:latin typeface="Times New Roman" panose="02020603050405020304" pitchFamily="18" charset="0"/>
                <a:cs typeface="Times New Roman" panose="02020603050405020304" pitchFamily="18" charset="0"/>
              </a:rPr>
              <a:t>	H</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l-GR" sz="2400" i="1" dirty="0">
                <a:latin typeface="Times New Roman" panose="02020603050405020304" pitchFamily="18" charset="0"/>
                <a:cs typeface="Times New Roman" panose="02020603050405020304" pitchFamily="18" charset="0"/>
              </a:rPr>
              <a:t>β</a:t>
            </a:r>
            <a:r>
              <a:rPr lang="el-GR" sz="2400" baseline="-25000" dirty="0">
                <a:latin typeface="Times New Roman" panose="02020603050405020304" pitchFamily="18" charset="0"/>
                <a:cs typeface="Times New Roman" panose="02020603050405020304" pitchFamily="18" charset="0"/>
              </a:rPr>
              <a:t>2</a:t>
            </a:r>
            <a:r>
              <a:rPr lang="el-GR" sz="2400" dirty="0">
                <a:latin typeface="Times New Roman" panose="02020603050405020304" pitchFamily="18" charset="0"/>
                <a:cs typeface="Times New Roman" panose="02020603050405020304" pitchFamily="18" charset="0"/>
              </a:rPr>
              <a:t> + </a:t>
            </a:r>
            <a:r>
              <a:rPr lang="el-GR" sz="2400" i="1" dirty="0">
                <a:latin typeface="Times New Roman" panose="02020603050405020304" pitchFamily="18" charset="0"/>
                <a:cs typeface="Times New Roman" panose="02020603050405020304" pitchFamily="18" charset="0"/>
              </a:rPr>
              <a:t>β</a:t>
            </a:r>
            <a:r>
              <a:rPr lang="el-GR" sz="2400" baseline="-25000" dirty="0">
                <a:latin typeface="Times New Roman" panose="02020603050405020304" pitchFamily="18" charset="0"/>
                <a:cs typeface="Times New Roman" panose="02020603050405020304" pitchFamily="18" charset="0"/>
              </a:rPr>
              <a:t>3</a:t>
            </a:r>
            <a:r>
              <a:rPr lang="el-GR" sz="2400" dirty="0">
                <a:latin typeface="Times New Roman" panose="02020603050405020304" pitchFamily="18" charset="0"/>
                <a:cs typeface="Times New Roman" panose="02020603050405020304" pitchFamily="18" charset="0"/>
              </a:rPr>
              <a:t> = 1 </a:t>
            </a:r>
            <a:r>
              <a:rPr lang="en-US" sz="2400" dirty="0">
                <a:latin typeface="Times New Roman" panose="02020603050405020304" pitchFamily="18" charset="0"/>
                <a:cs typeface="Times New Roman" panose="02020603050405020304" pitchFamily="18" charset="0"/>
              </a:rPr>
              <a:t>(the restriction </a:t>
            </a:r>
            <a:r>
              <a:rPr lang="en-US" sz="2400" i="1" dirty="0">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is valid)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000" i="1" dirty="0">
                <a:latin typeface="Times New Roman" panose="02020603050405020304" pitchFamily="18" charset="0"/>
                <a:cs typeface="Times New Roman" panose="02020603050405020304" pitchFamily="18" charset="0"/>
              </a:rPr>
              <a:t>	RSS</a:t>
            </a:r>
            <a:r>
              <a:rPr lang="en-US" sz="2000" i="1" baseline="-25000" dirty="0">
                <a:latin typeface="Times New Roman" panose="02020603050405020304" pitchFamily="18" charset="0"/>
                <a:cs typeface="Times New Roman" panose="02020603050405020304" pitchFamily="18" charset="0"/>
              </a:rPr>
              <a:t>UR</a:t>
            </a:r>
            <a:r>
              <a:rPr lang="en-US" sz="2000" i="1" dirty="0">
                <a:latin typeface="Times New Roman" panose="02020603050405020304" pitchFamily="18" charset="0"/>
                <a:cs typeface="Times New Roman" panose="02020603050405020304" pitchFamily="18" charset="0"/>
              </a:rPr>
              <a:t>: RSS of the unrestricted regression </a:t>
            </a:r>
            <a:endParaRPr lang="en-US" sz="20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000" i="1" dirty="0">
                <a:latin typeface="Times New Roman" panose="02020603050405020304" pitchFamily="18" charset="0"/>
                <a:cs typeface="Times New Roman" panose="02020603050405020304" pitchFamily="18" charset="0"/>
              </a:rPr>
              <a:t>	RSS</a:t>
            </a:r>
            <a:r>
              <a:rPr lang="en-US" sz="2000" i="1" baseline="-25000" dirty="0">
                <a:latin typeface="Times New Roman" panose="02020603050405020304" pitchFamily="18" charset="0"/>
                <a:cs typeface="Times New Roman" panose="02020603050405020304" pitchFamily="18" charset="0"/>
              </a:rPr>
              <a:t>R</a:t>
            </a:r>
            <a:r>
              <a:rPr lang="en-US" sz="2000" i="1" dirty="0">
                <a:latin typeface="Times New Roman" panose="02020603050405020304" pitchFamily="18" charset="0"/>
                <a:cs typeface="Times New Roman" panose="02020603050405020304" pitchFamily="18" charset="0"/>
              </a:rPr>
              <a:t> : RSS of the restricted regression </a:t>
            </a:r>
            <a:endParaRPr lang="en-US" sz="20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000" i="1" dirty="0">
                <a:latin typeface="Times New Roman" panose="02020603050405020304" pitchFamily="18" charset="0"/>
                <a:cs typeface="Times New Roman" panose="02020603050405020304" pitchFamily="18" charset="0"/>
              </a:rPr>
              <a:t>	m = number of linear restrictions (1 in the present example)</a:t>
            </a:r>
            <a:endParaRPr lang="en-US" sz="20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000" i="1" dirty="0">
                <a:latin typeface="Times New Roman" panose="02020603050405020304" pitchFamily="18" charset="0"/>
                <a:cs typeface="Times New Roman" panose="02020603050405020304" pitchFamily="18" charset="0"/>
              </a:rPr>
              <a:t>	k = number of parameters in the unrestricted regression</a:t>
            </a:r>
            <a:endParaRPr lang="en-US" sz="2000"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0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 = number of observations</a:t>
            </a:r>
            <a:endParaRPr lang="en-US" sz="2400"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F statistic &gt; the critical F value at the chosen level of significance, we reject the hypothesis </a:t>
            </a:r>
            <a:r>
              <a:rPr lang="en-US" sz="2400" i="1" dirty="0">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baseline="-25000" dirty="0">
              <a:latin typeface="Times New Roman" panose="02020603050405020304" pitchFamily="18" charset="0"/>
              <a:cs typeface="Times New Roman" panose="02020603050405020304" pitchFamily="18" charset="0"/>
            </a:endParaRPr>
          </a:p>
        </p:txBody>
      </p:sp>
      <p:pic>
        <p:nvPicPr>
          <p:cNvPr id="142341" name="Picture 1"/>
          <p:cNvPicPr>
            <a:picLocks noChangeAspect="1"/>
          </p:cNvPicPr>
          <p:nvPr/>
        </p:nvPicPr>
        <p:blipFill>
          <a:blip r:embed="rId1" cstate="print"/>
          <a:srcRect/>
          <a:stretch>
            <a:fillRect/>
          </a:stretch>
        </p:blipFill>
        <p:spPr bwMode="auto">
          <a:xfrm>
            <a:off x="993775" y="2133600"/>
            <a:ext cx="2740025" cy="762000"/>
          </a:xfrm>
          <a:prstGeom prst="rect">
            <a:avLst/>
          </a:prstGeom>
          <a:noFill/>
          <a:ln w="9525">
            <a:noFill/>
            <a:miter lim="800000"/>
            <a:headEnd/>
            <a:tailEnd/>
          </a:ln>
        </p:spPr>
      </p:pic>
      <p:pic>
        <p:nvPicPr>
          <p:cNvPr id="142342" name="Picture 2"/>
          <p:cNvPicPr>
            <a:picLocks noChangeAspect="1"/>
          </p:cNvPicPr>
          <p:nvPr/>
        </p:nvPicPr>
        <p:blipFill>
          <a:blip r:embed="rId2" cstate="print"/>
          <a:srcRect/>
          <a:stretch>
            <a:fillRect/>
          </a:stretch>
        </p:blipFill>
        <p:spPr bwMode="auto">
          <a:xfrm>
            <a:off x="4186238" y="2133600"/>
            <a:ext cx="2519362" cy="762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A Cautionary Note</a:t>
            </a:r>
            <a:endParaRPr lang="en-US" dirty="0"/>
          </a:p>
        </p:txBody>
      </p:sp>
      <p:sp>
        <p:nvSpPr>
          <p:cNvPr id="3" name="Content Placeholder 2"/>
          <p:cNvSpPr>
            <a:spLocks noGrp="1"/>
          </p:cNvSpPr>
          <p:nvPr>
            <p:ph idx="1"/>
          </p:nvPr>
        </p:nvSpPr>
        <p:spPr>
          <a:xfrm>
            <a:off x="533400" y="1066800"/>
            <a:ext cx="7162800" cy="5059363"/>
          </a:xfrm>
        </p:spPr>
        <p:txBody>
          <a:bodyPr/>
          <a:lstStyle/>
          <a:p>
            <a:pPr algn="just"/>
            <a:r>
              <a:rPr lang="en-US" dirty="0"/>
              <a:t>Keep in mind that if the dependent variable in the restricted and unrestricted models is not the same, </a:t>
            </a:r>
            <a:r>
              <a:rPr lang="en-US" i="1" dirty="0"/>
              <a:t>R2(</a:t>
            </a:r>
            <a:r>
              <a:rPr lang="en-US" dirty="0"/>
              <a:t>unrestricted) and </a:t>
            </a:r>
            <a:r>
              <a:rPr lang="en-US" i="1" dirty="0"/>
              <a:t>R2(</a:t>
            </a:r>
            <a:r>
              <a:rPr lang="en-US" dirty="0"/>
              <a:t>restricted) are not directly comparable.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93725" y="2005013"/>
            <a:ext cx="8140700" cy="4267200"/>
          </a:xfrm>
        </p:spPr>
        <p:txBody>
          <a:bodyPr>
            <a:normAutofit/>
          </a:bodyPr>
          <a:lstStyle/>
          <a:p>
            <a:pPr eaLnBrk="1" hangingPunct="1">
              <a:lnSpc>
                <a:spcPts val="2800"/>
              </a:lnSpc>
            </a:pPr>
            <a:r>
              <a:rPr lang="de-DE" altLang="en-US" sz="2600" b="1" dirty="0"/>
              <a:t>Testing exclusion restrictions  (\MLB1.DTA)</a:t>
            </a:r>
            <a:endParaRPr lang="de-DE" altLang="en-US" sz="2600" b="1" dirty="0"/>
          </a:p>
        </p:txBody>
      </p:sp>
      <p:pic>
        <p:nvPicPr>
          <p:cNvPr id="43011" name="Grafik 16"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103313" y="3684588"/>
            <a:ext cx="5041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feld 19"/>
          <p:cNvSpPr txBox="1"/>
          <p:nvPr/>
        </p:nvSpPr>
        <p:spPr>
          <a:xfrm>
            <a:off x="3294063" y="2954338"/>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Years</a:t>
            </a:r>
            <a:r>
              <a:rPr lang="de-DE" sz="1400" dirty="0"/>
              <a:t> in </a:t>
            </a:r>
            <a:endParaRPr lang="de-DE" sz="1400" dirty="0"/>
          </a:p>
          <a:p>
            <a:pPr>
              <a:defRPr/>
            </a:pPr>
            <a:r>
              <a:rPr lang="de-DE" sz="1400" dirty="0" err="1"/>
              <a:t>the</a:t>
            </a:r>
            <a:r>
              <a:rPr lang="de-DE" sz="1400" dirty="0"/>
              <a:t> </a:t>
            </a:r>
            <a:r>
              <a:rPr lang="de-DE" sz="1400" dirty="0" err="1"/>
              <a:t>league</a:t>
            </a:r>
            <a:endParaRPr lang="de-DE" sz="1400" dirty="0"/>
          </a:p>
        </p:txBody>
      </p:sp>
      <p:sp>
        <p:nvSpPr>
          <p:cNvPr id="22" name="Textfeld 21"/>
          <p:cNvSpPr txBox="1"/>
          <p:nvPr/>
        </p:nvSpPr>
        <p:spPr>
          <a:xfrm>
            <a:off x="4718050" y="2954338"/>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Average</a:t>
            </a:r>
            <a:r>
              <a:rPr lang="de-DE" sz="1400" dirty="0"/>
              <a:t> </a:t>
            </a:r>
            <a:r>
              <a:rPr lang="de-DE" sz="1400" dirty="0" err="1"/>
              <a:t>number</a:t>
            </a:r>
            <a:r>
              <a:rPr lang="de-DE" sz="1400" dirty="0"/>
              <a:t> of </a:t>
            </a:r>
            <a:endParaRPr lang="de-DE" sz="1400" dirty="0"/>
          </a:p>
          <a:p>
            <a:pPr>
              <a:defRPr/>
            </a:pPr>
            <a:r>
              <a:rPr lang="de-DE" sz="1400" dirty="0" err="1"/>
              <a:t>games</a:t>
            </a:r>
            <a:r>
              <a:rPr lang="de-DE" sz="1400" dirty="0"/>
              <a:t> per </a:t>
            </a:r>
            <a:r>
              <a:rPr lang="de-DE" sz="1400" dirty="0" err="1"/>
              <a:t>year</a:t>
            </a:r>
            <a:endParaRPr lang="de-DE" sz="1400" dirty="0"/>
          </a:p>
        </p:txBody>
      </p:sp>
      <p:cxnSp>
        <p:nvCxnSpPr>
          <p:cNvPr id="23" name="Gerade Verbindung mit Pfeil 22"/>
          <p:cNvCxnSpPr/>
          <p:nvPr/>
        </p:nvCxnSpPr>
        <p:spPr>
          <a:xfrm rot="16200000" flipH="1">
            <a:off x="3933031" y="3483770"/>
            <a:ext cx="219075" cy="182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rot="5400000">
            <a:off x="1870075" y="3502026"/>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16" name="Grafik 18"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2162175" y="4341813"/>
            <a:ext cx="4597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feld 25"/>
          <p:cNvSpPr txBox="1"/>
          <p:nvPr/>
        </p:nvSpPr>
        <p:spPr>
          <a:xfrm>
            <a:off x="1066800" y="2954338"/>
            <a:ext cx="1789113" cy="52387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de-DE" sz="1400" dirty="0" err="1"/>
              <a:t>Salary</a:t>
            </a:r>
            <a:r>
              <a:rPr lang="de-DE" sz="1400" dirty="0"/>
              <a:t> of </a:t>
            </a:r>
            <a:r>
              <a:rPr lang="de-DE" sz="1400" dirty="0" err="1"/>
              <a:t>major</a:t>
            </a:r>
            <a:r>
              <a:rPr lang="de-DE" sz="1400" dirty="0"/>
              <a:t> </a:t>
            </a:r>
            <a:r>
              <a:rPr lang="de-DE" sz="1400" dirty="0" err="1"/>
              <a:t>lea</a:t>
            </a:r>
            <a:r>
              <a:rPr lang="de-DE" sz="1400" dirty="0"/>
              <a:t>-</a:t>
            </a:r>
            <a:endParaRPr lang="de-DE" sz="1400" dirty="0"/>
          </a:p>
          <a:p>
            <a:pPr>
              <a:defRPr/>
            </a:pPr>
            <a:r>
              <a:rPr lang="de-DE" sz="1400" dirty="0" err="1"/>
              <a:t>gue</a:t>
            </a:r>
            <a:r>
              <a:rPr lang="de-DE" sz="1400" dirty="0"/>
              <a:t> </a:t>
            </a:r>
            <a:r>
              <a:rPr lang="de-DE" sz="1400" dirty="0" err="1"/>
              <a:t>base</a:t>
            </a:r>
            <a:r>
              <a:rPr lang="de-DE" sz="1400" dirty="0"/>
              <a:t> ball </a:t>
            </a:r>
            <a:r>
              <a:rPr lang="de-DE" sz="1400" dirty="0" err="1"/>
              <a:t>player</a:t>
            </a:r>
            <a:endParaRPr lang="de-DE" sz="1400" dirty="0"/>
          </a:p>
        </p:txBody>
      </p:sp>
      <p:cxnSp>
        <p:nvCxnSpPr>
          <p:cNvPr id="33" name="Gerade Verbindung mit Pfeil 32"/>
          <p:cNvCxnSpPr/>
          <p:nvPr/>
        </p:nvCxnSpPr>
        <p:spPr>
          <a:xfrm rot="5400000">
            <a:off x="5375275" y="3502026"/>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1797050" y="4816475"/>
            <a:ext cx="1460500"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Batting</a:t>
            </a:r>
            <a:r>
              <a:rPr lang="de-DE" sz="1400" dirty="0"/>
              <a:t> </a:t>
            </a:r>
            <a:r>
              <a:rPr lang="de-DE" sz="1400" dirty="0" err="1"/>
              <a:t>average</a:t>
            </a:r>
            <a:endParaRPr lang="de-DE" sz="1400" dirty="0"/>
          </a:p>
        </p:txBody>
      </p:sp>
      <p:sp>
        <p:nvSpPr>
          <p:cNvPr id="38" name="Textfeld 37"/>
          <p:cNvSpPr txBox="1"/>
          <p:nvPr/>
        </p:nvSpPr>
        <p:spPr>
          <a:xfrm>
            <a:off x="3330575" y="4816475"/>
            <a:ext cx="1752600"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Home </a:t>
            </a:r>
            <a:r>
              <a:rPr lang="de-DE" sz="1400" dirty="0" err="1"/>
              <a:t>runs</a:t>
            </a:r>
            <a:r>
              <a:rPr lang="de-DE" sz="1400" dirty="0"/>
              <a:t> per </a:t>
            </a:r>
            <a:r>
              <a:rPr lang="de-DE" sz="1400" dirty="0" err="1"/>
              <a:t>year</a:t>
            </a:r>
            <a:endParaRPr lang="de-DE" sz="1400" dirty="0"/>
          </a:p>
        </p:txBody>
      </p:sp>
      <p:sp>
        <p:nvSpPr>
          <p:cNvPr id="39" name="Textfeld 38"/>
          <p:cNvSpPr txBox="1"/>
          <p:nvPr/>
        </p:nvSpPr>
        <p:spPr>
          <a:xfrm>
            <a:off x="5156200" y="4816475"/>
            <a:ext cx="2117725"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Runs </a:t>
            </a:r>
            <a:r>
              <a:rPr lang="de-DE" sz="1400" dirty="0" err="1"/>
              <a:t>batted</a:t>
            </a:r>
            <a:r>
              <a:rPr lang="de-DE" sz="1400" dirty="0"/>
              <a:t> in per </a:t>
            </a:r>
            <a:r>
              <a:rPr lang="de-DE" sz="1400" dirty="0" err="1"/>
              <a:t>year</a:t>
            </a:r>
            <a:endParaRPr lang="de-DE" sz="1400" dirty="0"/>
          </a:p>
        </p:txBody>
      </p:sp>
      <p:cxnSp>
        <p:nvCxnSpPr>
          <p:cNvPr id="40" name="Gerade Verbindung mit Pfeil 39"/>
          <p:cNvCxnSpPr/>
          <p:nvPr/>
        </p:nvCxnSpPr>
        <p:spPr>
          <a:xfrm rot="5400000" flipH="1" flipV="1">
            <a:off x="2618582" y="4615656"/>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rot="5400000" flipH="1" flipV="1">
            <a:off x="4006057" y="4615656"/>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rot="5400000" flipH="1" flipV="1">
            <a:off x="5576094" y="4615656"/>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25" name="Grafik 45"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1103313" y="5473700"/>
            <a:ext cx="3327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Rechteck 46"/>
          <p:cNvSpPr>
            <a:spLocks noChangeArrowheads="1"/>
          </p:cNvSpPr>
          <p:nvPr/>
        </p:nvSpPr>
        <p:spPr bwMode="auto">
          <a:xfrm>
            <a:off x="4608513" y="5386388"/>
            <a:ext cx="915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800"/>
              <a:t>against</a:t>
            </a:r>
            <a:endParaRPr lang="de-DE" altLang="en-US" sz="1800"/>
          </a:p>
        </p:txBody>
      </p:sp>
      <p:pic>
        <p:nvPicPr>
          <p:cNvPr id="43027" name="Grafik 49" descr="TP_tmp.png"/>
          <p:cNvPicPr>
            <a:picLocks noChangeAspect="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5630863" y="5473700"/>
            <a:ext cx="23876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hteck 50"/>
          <p:cNvSpPr/>
          <p:nvPr/>
        </p:nvSpPr>
        <p:spPr>
          <a:xfrm>
            <a:off x="1066800" y="5400675"/>
            <a:ext cx="3432175" cy="365125"/>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2" name="Textfeld 51"/>
          <p:cNvSpPr txBox="1"/>
          <p:nvPr/>
        </p:nvSpPr>
        <p:spPr>
          <a:xfrm>
            <a:off x="993774" y="6057900"/>
            <a:ext cx="8150225" cy="80021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2300" dirty="0"/>
              <a:t>Test </a:t>
            </a:r>
            <a:r>
              <a:rPr lang="de-DE" sz="2300" dirty="0" err="1"/>
              <a:t>whether</a:t>
            </a:r>
            <a:r>
              <a:rPr lang="de-DE" sz="2300" dirty="0"/>
              <a:t> </a:t>
            </a:r>
            <a:r>
              <a:rPr lang="de-DE" sz="2300" dirty="0" err="1"/>
              <a:t>performance</a:t>
            </a:r>
            <a:r>
              <a:rPr lang="de-DE" sz="2300" dirty="0"/>
              <a:t> </a:t>
            </a:r>
            <a:r>
              <a:rPr lang="de-DE" sz="2300" dirty="0" err="1"/>
              <a:t>measures</a:t>
            </a:r>
            <a:r>
              <a:rPr lang="de-DE" sz="2300" dirty="0"/>
              <a:t> </a:t>
            </a:r>
            <a:r>
              <a:rPr lang="de-DE" sz="2300" dirty="0" err="1"/>
              <a:t>have</a:t>
            </a:r>
            <a:r>
              <a:rPr lang="de-DE" sz="2300" dirty="0"/>
              <a:t> </a:t>
            </a:r>
            <a:r>
              <a:rPr lang="de-DE" sz="2300" dirty="0" err="1"/>
              <a:t>no</a:t>
            </a:r>
            <a:r>
              <a:rPr lang="de-DE" sz="2300" dirty="0"/>
              <a:t> </a:t>
            </a:r>
            <a:r>
              <a:rPr lang="de-DE" sz="2300" dirty="0" err="1"/>
              <a:t>effect</a:t>
            </a:r>
            <a:r>
              <a:rPr lang="de-DE" sz="2300" dirty="0"/>
              <a:t>/</a:t>
            </a:r>
            <a:r>
              <a:rPr lang="de-DE" sz="2300" dirty="0" err="1"/>
              <a:t>can</a:t>
            </a:r>
            <a:r>
              <a:rPr lang="de-DE" sz="2300" dirty="0"/>
              <a:t> </a:t>
            </a:r>
            <a:r>
              <a:rPr lang="de-DE" sz="2300" dirty="0" err="1"/>
              <a:t>be</a:t>
            </a:r>
            <a:r>
              <a:rPr lang="de-DE" sz="2300" dirty="0"/>
              <a:t> </a:t>
            </a:r>
            <a:r>
              <a:rPr lang="de-DE" sz="2300" dirty="0" err="1"/>
              <a:t>exluded</a:t>
            </a:r>
            <a:r>
              <a:rPr lang="de-DE" sz="2300" dirty="0"/>
              <a:t> </a:t>
            </a:r>
            <a:r>
              <a:rPr lang="de-DE" sz="2300" dirty="0" err="1"/>
              <a:t>from</a:t>
            </a:r>
            <a:r>
              <a:rPr lang="de-DE" sz="2300" dirty="0"/>
              <a:t> </a:t>
            </a:r>
            <a:r>
              <a:rPr lang="de-DE" sz="2300" dirty="0" err="1"/>
              <a:t>regression</a:t>
            </a:r>
            <a:r>
              <a:rPr lang="de-DE" sz="2300" dirty="0"/>
              <a:t>.</a:t>
            </a:r>
            <a:endParaRPr lang="de-DE" sz="2300" dirty="0"/>
          </a:p>
        </p:txBody>
      </p:sp>
      <p:cxnSp>
        <p:nvCxnSpPr>
          <p:cNvPr id="53" name="Gerade Verbindung mit Pfeil 52"/>
          <p:cNvCxnSpPr/>
          <p:nvPr/>
        </p:nvCxnSpPr>
        <p:spPr>
          <a:xfrm rot="5400000" flipH="1" flipV="1">
            <a:off x="1523207" y="5857081"/>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31" name="Rectangle 2"/>
          <p:cNvSpPr>
            <a:spLocks noChangeArrowheads="1"/>
          </p:cNvSpPr>
          <p:nvPr/>
        </p:nvSpPr>
        <p:spPr bwMode="auto">
          <a:xfrm>
            <a:off x="287338" y="80963"/>
            <a:ext cx="85518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3000" dirty="0">
                <a:solidFill>
                  <a:srgbClr val="FF0000"/>
                </a:solidFill>
              </a:rPr>
              <a:t>Testing multiple linear restrictions: The F-test</a:t>
            </a:r>
            <a:endParaRPr lang="de-DE" altLang="en-US" sz="3000" dirty="0">
              <a:solidFill>
                <a:srgbClr val="FF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593725" y="1835150"/>
            <a:ext cx="8140700" cy="4437063"/>
          </a:xfrm>
        </p:spPr>
        <p:txBody>
          <a:bodyPr>
            <a:normAutofit/>
          </a:bodyPr>
          <a:lstStyle/>
          <a:p>
            <a:pPr eaLnBrk="1" hangingPunct="1">
              <a:lnSpc>
                <a:spcPts val="2900"/>
              </a:lnSpc>
            </a:pPr>
            <a:r>
              <a:rPr lang="de-DE" altLang="en-US" sz="2600" b="1" dirty="0"/>
              <a:t>Estimation of the unrestricted model</a:t>
            </a:r>
            <a:endParaRPr lang="de-DE" altLang="en-US" sz="2600" b="1" dirty="0"/>
          </a:p>
        </p:txBody>
      </p:sp>
      <p:pic>
        <p:nvPicPr>
          <p:cNvPr id="44035" name="Grafik 23"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92138" y="2698750"/>
            <a:ext cx="6781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Grafik 30"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628650" y="5145088"/>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Grafik 27"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1395413" y="3648075"/>
            <a:ext cx="5981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Ellipse 32"/>
          <p:cNvSpPr/>
          <p:nvPr/>
        </p:nvSpPr>
        <p:spPr>
          <a:xfrm>
            <a:off x="2673350" y="3575050"/>
            <a:ext cx="65722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7" name="Ellipse 36"/>
          <p:cNvSpPr/>
          <p:nvPr/>
        </p:nvSpPr>
        <p:spPr>
          <a:xfrm>
            <a:off x="4389438" y="3575050"/>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9" name="Ellipse 38"/>
          <p:cNvSpPr/>
          <p:nvPr/>
        </p:nvSpPr>
        <p:spPr>
          <a:xfrm>
            <a:off x="6580188" y="3575050"/>
            <a:ext cx="8763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0" name="Textfeld 39"/>
          <p:cNvSpPr txBox="1"/>
          <p:nvPr/>
        </p:nvSpPr>
        <p:spPr>
          <a:xfrm>
            <a:off x="1066802" y="4560888"/>
            <a:ext cx="8140700"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2000" dirty="0"/>
              <a:t>None </a:t>
            </a:r>
            <a:r>
              <a:rPr lang="de-DE" sz="2000" dirty="0" err="1"/>
              <a:t>of</a:t>
            </a:r>
            <a:r>
              <a:rPr lang="de-DE" sz="2000" dirty="0"/>
              <a:t> </a:t>
            </a:r>
            <a:r>
              <a:rPr lang="de-DE" sz="2000" dirty="0" err="1"/>
              <a:t>these</a:t>
            </a:r>
            <a:r>
              <a:rPr lang="de-DE" sz="2000" dirty="0"/>
              <a:t> </a:t>
            </a:r>
            <a:r>
              <a:rPr lang="de-DE" sz="2000" dirty="0" err="1"/>
              <a:t>variabels</a:t>
            </a:r>
            <a:r>
              <a:rPr lang="de-DE" sz="2000" dirty="0"/>
              <a:t> </a:t>
            </a:r>
            <a:r>
              <a:rPr lang="de-DE" sz="2000" dirty="0" err="1"/>
              <a:t>is</a:t>
            </a:r>
            <a:r>
              <a:rPr lang="de-DE" sz="2000" dirty="0"/>
              <a:t> </a:t>
            </a:r>
            <a:r>
              <a:rPr lang="de-DE" sz="2000" dirty="0" err="1"/>
              <a:t>statistically</a:t>
            </a:r>
            <a:r>
              <a:rPr lang="de-DE" sz="2000" dirty="0"/>
              <a:t> </a:t>
            </a:r>
            <a:r>
              <a:rPr lang="de-DE" sz="2000" dirty="0" err="1"/>
              <a:t>significant</a:t>
            </a:r>
            <a:r>
              <a:rPr lang="de-DE" sz="2000" dirty="0"/>
              <a:t> </a:t>
            </a:r>
            <a:r>
              <a:rPr lang="de-DE" sz="2000" dirty="0" err="1"/>
              <a:t>when</a:t>
            </a:r>
            <a:r>
              <a:rPr lang="de-DE" sz="2000" dirty="0"/>
              <a:t> </a:t>
            </a:r>
            <a:r>
              <a:rPr lang="de-DE" sz="2000" dirty="0" err="1"/>
              <a:t>tested</a:t>
            </a:r>
            <a:r>
              <a:rPr lang="de-DE" sz="2000" dirty="0"/>
              <a:t> </a:t>
            </a:r>
            <a:r>
              <a:rPr lang="de-DE" sz="2000" dirty="0" err="1"/>
              <a:t>individually</a:t>
            </a:r>
            <a:endParaRPr lang="de-DE" sz="2000" dirty="0"/>
          </a:p>
        </p:txBody>
      </p:sp>
      <p:cxnSp>
        <p:nvCxnSpPr>
          <p:cNvPr id="41" name="Gerade Verbindung mit Pfeil 40"/>
          <p:cNvCxnSpPr/>
          <p:nvPr/>
        </p:nvCxnSpPr>
        <p:spPr>
          <a:xfrm rot="16200000" flipV="1">
            <a:off x="3038476" y="3976687"/>
            <a:ext cx="620712" cy="6207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rot="5400000" flipH="1" flipV="1">
            <a:off x="4590257" y="4214019"/>
            <a:ext cx="584200" cy="1095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V="1">
            <a:off x="6069013" y="3976688"/>
            <a:ext cx="912812" cy="584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Ellipse 48"/>
          <p:cNvSpPr/>
          <p:nvPr/>
        </p:nvSpPr>
        <p:spPr>
          <a:xfrm>
            <a:off x="2819400" y="5108575"/>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0" name="Textfeld 49"/>
          <p:cNvSpPr txBox="1"/>
          <p:nvPr/>
        </p:nvSpPr>
        <p:spPr>
          <a:xfrm>
            <a:off x="1468438" y="5765800"/>
            <a:ext cx="7192962" cy="800219"/>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2300" u="sng" dirty="0" err="1"/>
              <a:t>Idea</a:t>
            </a:r>
            <a:r>
              <a:rPr lang="de-DE" sz="2300" u="sng" dirty="0"/>
              <a:t>:</a:t>
            </a:r>
            <a:r>
              <a:rPr lang="de-DE" sz="2300" dirty="0"/>
              <a:t> </a:t>
            </a:r>
            <a:r>
              <a:rPr lang="de-DE" sz="2300" dirty="0" err="1"/>
              <a:t>How</a:t>
            </a:r>
            <a:r>
              <a:rPr lang="de-DE" sz="2300" dirty="0"/>
              <a:t> </a:t>
            </a:r>
            <a:r>
              <a:rPr lang="de-DE" sz="2300" dirty="0" err="1"/>
              <a:t>would</a:t>
            </a:r>
            <a:r>
              <a:rPr lang="de-DE" sz="2300" dirty="0"/>
              <a:t> </a:t>
            </a:r>
            <a:r>
              <a:rPr lang="de-DE" sz="2300" dirty="0" err="1"/>
              <a:t>the</a:t>
            </a:r>
            <a:r>
              <a:rPr lang="de-DE" sz="2300" dirty="0"/>
              <a:t> model fit </a:t>
            </a:r>
            <a:r>
              <a:rPr lang="de-DE" sz="2300" dirty="0" err="1"/>
              <a:t>be</a:t>
            </a:r>
            <a:r>
              <a:rPr lang="de-DE" sz="2300" dirty="0"/>
              <a:t> </a:t>
            </a:r>
            <a:r>
              <a:rPr lang="de-DE" sz="2300" dirty="0" err="1"/>
              <a:t>if</a:t>
            </a:r>
            <a:r>
              <a:rPr lang="de-DE" sz="2300" dirty="0"/>
              <a:t> </a:t>
            </a:r>
            <a:r>
              <a:rPr lang="de-DE" sz="2300" dirty="0" err="1"/>
              <a:t>these</a:t>
            </a:r>
            <a:r>
              <a:rPr lang="de-DE" sz="2300" dirty="0"/>
              <a:t> variables </a:t>
            </a:r>
            <a:r>
              <a:rPr lang="de-DE" sz="2300" dirty="0" err="1"/>
              <a:t>were</a:t>
            </a:r>
            <a:r>
              <a:rPr lang="de-DE" sz="2300" dirty="0"/>
              <a:t> </a:t>
            </a:r>
            <a:r>
              <a:rPr lang="de-DE" sz="2300" dirty="0" err="1"/>
              <a:t>dropped</a:t>
            </a:r>
            <a:r>
              <a:rPr lang="de-DE" sz="2300" dirty="0"/>
              <a:t> </a:t>
            </a:r>
            <a:r>
              <a:rPr lang="de-DE" sz="2300" dirty="0" err="1"/>
              <a:t>from</a:t>
            </a:r>
            <a:r>
              <a:rPr lang="de-DE" sz="2300" dirty="0"/>
              <a:t> </a:t>
            </a:r>
            <a:r>
              <a:rPr lang="de-DE" sz="2300" dirty="0" err="1"/>
              <a:t>the</a:t>
            </a:r>
            <a:r>
              <a:rPr lang="de-DE" sz="2300" dirty="0"/>
              <a:t> </a:t>
            </a:r>
            <a:r>
              <a:rPr lang="de-DE" sz="2300" dirty="0" err="1"/>
              <a:t>regression</a:t>
            </a:r>
            <a:r>
              <a:rPr lang="de-DE" sz="2300" dirty="0"/>
              <a:t>?</a:t>
            </a:r>
            <a:endParaRPr lang="de-DE" sz="2300" dirty="0"/>
          </a:p>
        </p:txBody>
      </p:sp>
      <p:cxnSp>
        <p:nvCxnSpPr>
          <p:cNvPr id="51" name="Gerade Verbindung mit Pfeil 50"/>
          <p:cNvCxnSpPr/>
          <p:nvPr/>
        </p:nvCxnSpPr>
        <p:spPr>
          <a:xfrm rot="5400000" flipH="1" flipV="1">
            <a:off x="2636838" y="5473700"/>
            <a:ext cx="365125"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8" name="Rectangle 2"/>
          <p:cNvSpPr>
            <a:spLocks noChangeArrowheads="1"/>
          </p:cNvSpPr>
          <p:nvPr/>
        </p:nvSpPr>
        <p:spPr bwMode="auto">
          <a:xfrm>
            <a:off x="287338" y="80963"/>
            <a:ext cx="85518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ts val="0"/>
              </a:spcBef>
              <a:buNone/>
            </a:pPr>
            <a:r>
              <a:rPr lang="de-DE" altLang="en-US" sz="3000" dirty="0">
                <a:solidFill>
                  <a:srgbClr val="FF0000"/>
                </a:solidFill>
              </a:rPr>
              <a:t>Testing multiple linear restrictions: The F-test</a:t>
            </a:r>
            <a:endParaRPr lang="de-DE" altLang="en-US" sz="3000" dirty="0">
              <a:solidFill>
                <a:srgbClr val="FF00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Grafik 15"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358900" y="2662238"/>
            <a:ext cx="51562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body" idx="1"/>
          </p:nvPr>
        </p:nvSpPr>
        <p:spPr>
          <a:xfrm>
            <a:off x="593724" y="1752600"/>
            <a:ext cx="8169275" cy="5105400"/>
          </a:xfrm>
        </p:spPr>
        <p:txBody>
          <a:bodyPr>
            <a:normAutofit fontScale="85000" lnSpcReduction="10000"/>
          </a:bodyPr>
          <a:lstStyle/>
          <a:p>
            <a:pPr eaLnBrk="1" hangingPunct="1">
              <a:lnSpc>
                <a:spcPts val="2900"/>
              </a:lnSpc>
            </a:pPr>
            <a:r>
              <a:rPr lang="de-DE" altLang="en-US" sz="2600" b="1" dirty="0"/>
              <a:t>Example: Average test scores and per student spending</a:t>
            </a:r>
            <a:endParaRPr lang="de-DE" altLang="en-US" sz="26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buFont typeface="Wingdings" panose="05000000000000000000" pitchFamily="2" charset="2"/>
              <a:buNone/>
            </a:pPr>
            <a:endParaRPr lang="de-DE" altLang="en-US" sz="1800" b="1" dirty="0"/>
          </a:p>
          <a:p>
            <a:pPr lvl="1" eaLnBrk="1" hangingPunct="1">
              <a:lnSpc>
                <a:spcPts val="2400"/>
              </a:lnSpc>
            </a:pPr>
            <a:r>
              <a:rPr lang="de-DE" altLang="en-US" sz="2500" dirty="0"/>
              <a:t>Per student spending is likely to be correlated with average family income at a given high school because of school financing</a:t>
            </a:r>
            <a:endParaRPr lang="de-DE" altLang="en-US" sz="2500" dirty="0"/>
          </a:p>
          <a:p>
            <a:pPr lvl="1" eaLnBrk="1" hangingPunct="1">
              <a:lnSpc>
                <a:spcPts val="2400"/>
              </a:lnSpc>
            </a:pPr>
            <a:r>
              <a:rPr lang="de-DE" altLang="en-US" sz="2500" dirty="0"/>
              <a:t>Omitting average family income in regression would lead to biased estimate of the effect of spending on average test scores</a:t>
            </a:r>
            <a:endParaRPr lang="de-DE" altLang="en-US" sz="2500" dirty="0"/>
          </a:p>
          <a:p>
            <a:pPr lvl="1" eaLnBrk="1" hangingPunct="1">
              <a:lnSpc>
                <a:spcPts val="2400"/>
              </a:lnSpc>
            </a:pPr>
            <a:r>
              <a:rPr lang="de-DE" altLang="en-US" sz="2500" dirty="0"/>
              <a:t>In a simple regression model, effect of per student spending would partly include the effect of family income on test scores</a:t>
            </a:r>
            <a:endParaRPr lang="de-DE" altLang="en-US" sz="2500" b="1" dirty="0"/>
          </a:p>
        </p:txBody>
      </p:sp>
      <p:sp>
        <p:nvSpPr>
          <p:cNvPr id="17" name="Textfeld 16"/>
          <p:cNvSpPr txBox="1"/>
          <p:nvPr/>
        </p:nvSpPr>
        <p:spPr>
          <a:xfrm>
            <a:off x="628650" y="3392488"/>
            <a:ext cx="1939925" cy="5238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1400" dirty="0" err="1"/>
              <a:t>Average</a:t>
            </a:r>
            <a:r>
              <a:rPr lang="de-DE" sz="1400" dirty="0"/>
              <a:t>  </a:t>
            </a:r>
            <a:r>
              <a:rPr lang="de-DE" sz="1400" dirty="0" err="1"/>
              <a:t>standardized</a:t>
            </a:r>
            <a:endParaRPr lang="de-DE" sz="1400" dirty="0"/>
          </a:p>
          <a:p>
            <a:pPr eaLnBrk="1" hangingPunct="1">
              <a:defRPr/>
            </a:pPr>
            <a:r>
              <a:rPr lang="de-DE" sz="1400" dirty="0" err="1"/>
              <a:t>test</a:t>
            </a:r>
            <a:r>
              <a:rPr lang="de-DE" sz="1400" dirty="0"/>
              <a:t> score </a:t>
            </a:r>
            <a:r>
              <a:rPr lang="de-DE" sz="1400" dirty="0" err="1"/>
              <a:t>of</a:t>
            </a:r>
            <a:r>
              <a:rPr lang="de-DE" sz="1400" dirty="0"/>
              <a:t> </a:t>
            </a:r>
            <a:r>
              <a:rPr lang="de-DE" sz="1400" dirty="0" err="1"/>
              <a:t>school</a:t>
            </a:r>
            <a:endParaRPr lang="de-DE" sz="1400" dirty="0"/>
          </a:p>
        </p:txBody>
      </p:sp>
      <p:sp>
        <p:nvSpPr>
          <p:cNvPr id="11269" name="Textfeld 17"/>
          <p:cNvSpPr txBox="1">
            <a:spLocks noChangeArrowheads="1"/>
          </p:cNvSpPr>
          <p:nvPr/>
        </p:nvSpPr>
        <p:spPr bwMode="auto">
          <a:xfrm>
            <a:off x="7419975" y="2954338"/>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Other factors</a:t>
            </a:r>
            <a:endParaRPr lang="de-DE" altLang="en-US" sz="1400"/>
          </a:p>
        </p:txBody>
      </p:sp>
      <p:cxnSp>
        <p:nvCxnSpPr>
          <p:cNvPr id="20" name="Gerade Verbindung mit Pfeil 19"/>
          <p:cNvCxnSpPr/>
          <p:nvPr/>
        </p:nvCxnSpPr>
        <p:spPr>
          <a:xfrm rot="5400000" flipH="1" flipV="1">
            <a:off x="1231107" y="2972594"/>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11269" idx="1"/>
          </p:cNvCxnSpPr>
          <p:nvPr/>
        </p:nvCxnSpPr>
        <p:spPr>
          <a:xfrm rot="10800000">
            <a:off x="6689725" y="2881313"/>
            <a:ext cx="730250" cy="227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6324600" y="2625725"/>
            <a:ext cx="2921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2" name="Textfeld 21"/>
          <p:cNvSpPr txBox="1"/>
          <p:nvPr/>
        </p:nvSpPr>
        <p:spPr>
          <a:xfrm>
            <a:off x="2928938" y="3392488"/>
            <a:ext cx="1855787" cy="5238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Per </a:t>
            </a:r>
            <a:r>
              <a:rPr lang="de-DE" sz="1400" dirty="0" err="1"/>
              <a:t>student</a:t>
            </a:r>
            <a:r>
              <a:rPr lang="de-DE" sz="1400" dirty="0"/>
              <a:t> </a:t>
            </a:r>
            <a:r>
              <a:rPr lang="de-DE" sz="1400" dirty="0" err="1"/>
              <a:t>spending</a:t>
            </a:r>
            <a:endParaRPr lang="de-DE" sz="1400" dirty="0"/>
          </a:p>
          <a:p>
            <a:pPr eaLnBrk="1" hangingPunct="1">
              <a:defRPr/>
            </a:pPr>
            <a:r>
              <a:rPr lang="de-DE" sz="1400" dirty="0" err="1"/>
              <a:t>at</a:t>
            </a:r>
            <a:r>
              <a:rPr lang="de-DE" sz="1400" dirty="0"/>
              <a:t> </a:t>
            </a:r>
            <a:r>
              <a:rPr lang="de-DE" sz="1400" dirty="0" err="1"/>
              <a:t>this</a:t>
            </a:r>
            <a:r>
              <a:rPr lang="de-DE" sz="1400" dirty="0"/>
              <a:t> </a:t>
            </a:r>
            <a:r>
              <a:rPr lang="de-DE" sz="1400" dirty="0" err="1"/>
              <a:t>school</a:t>
            </a:r>
            <a:endParaRPr lang="de-DE" sz="1400" dirty="0"/>
          </a:p>
        </p:txBody>
      </p:sp>
      <p:cxnSp>
        <p:nvCxnSpPr>
          <p:cNvPr id="23" name="Gerade Verbindung mit Pfeil 22"/>
          <p:cNvCxnSpPr/>
          <p:nvPr/>
        </p:nvCxnSpPr>
        <p:spPr>
          <a:xfrm rot="5400000" flipH="1" flipV="1">
            <a:off x="3531394" y="2972594"/>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083175" y="3392488"/>
            <a:ext cx="2170113" cy="5238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Average</a:t>
            </a:r>
            <a:r>
              <a:rPr lang="de-DE" sz="1400" dirty="0"/>
              <a:t> </a:t>
            </a:r>
            <a:r>
              <a:rPr lang="de-DE" sz="1400" dirty="0" err="1"/>
              <a:t>family</a:t>
            </a:r>
            <a:r>
              <a:rPr lang="de-DE" sz="1400" dirty="0"/>
              <a:t> </a:t>
            </a:r>
            <a:r>
              <a:rPr lang="de-DE" sz="1400" dirty="0" err="1"/>
              <a:t>income</a:t>
            </a:r>
            <a:endParaRPr lang="de-DE" sz="1400" dirty="0"/>
          </a:p>
          <a:p>
            <a:pPr eaLnBrk="1" hangingPunct="1">
              <a:defRPr/>
            </a:pPr>
            <a:r>
              <a:rPr lang="de-DE" sz="1400" dirty="0" err="1"/>
              <a:t>of</a:t>
            </a:r>
            <a:r>
              <a:rPr lang="de-DE" sz="1400" dirty="0"/>
              <a:t> </a:t>
            </a:r>
            <a:r>
              <a:rPr lang="de-DE" sz="1400" dirty="0" err="1"/>
              <a:t>students</a:t>
            </a:r>
            <a:r>
              <a:rPr lang="de-DE" sz="1400" dirty="0"/>
              <a:t> </a:t>
            </a:r>
            <a:r>
              <a:rPr lang="de-DE" sz="1400" dirty="0" err="1"/>
              <a:t>at</a:t>
            </a:r>
            <a:r>
              <a:rPr lang="de-DE" sz="1400" dirty="0"/>
              <a:t> </a:t>
            </a:r>
            <a:r>
              <a:rPr lang="de-DE" sz="1400" dirty="0" err="1"/>
              <a:t>this</a:t>
            </a:r>
            <a:r>
              <a:rPr lang="de-DE" sz="1400" dirty="0"/>
              <a:t> </a:t>
            </a:r>
            <a:r>
              <a:rPr lang="de-DE" sz="1400" dirty="0" err="1"/>
              <a:t>school</a:t>
            </a:r>
            <a:endParaRPr lang="de-DE" sz="1400" dirty="0"/>
          </a:p>
        </p:txBody>
      </p:sp>
      <p:cxnSp>
        <p:nvCxnSpPr>
          <p:cNvPr id="25" name="Gerade Verbindung mit Pfeil 24"/>
          <p:cNvCxnSpPr/>
          <p:nvPr/>
        </p:nvCxnSpPr>
        <p:spPr>
          <a:xfrm rot="5400000" flipH="1" flipV="1">
            <a:off x="5357019" y="2972594"/>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77" name="Rectangle 2"/>
          <p:cNvSpPr>
            <a:spLocks noChangeArrowheads="1"/>
          </p:cNvSpPr>
          <p:nvPr/>
        </p:nvSpPr>
        <p:spPr bwMode="auto">
          <a:xfrm>
            <a:off x="378619" y="306388"/>
            <a:ext cx="8765381" cy="113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br>
              <a:rPr lang="de-DE" altLang="en-US" sz="4400" dirty="0">
                <a:solidFill>
                  <a:schemeClr val="bg1"/>
                </a:solidFill>
              </a:rPr>
            </a:br>
            <a:endParaRPr lang="de-DE" altLang="en-US" sz="4400" dirty="0">
              <a:solidFill>
                <a:srgbClr val="FF0000"/>
              </a:solidFill>
            </a:endParaRPr>
          </a:p>
          <a:p>
            <a:pPr eaLnBrk="1" hangingPunct="1">
              <a:spcBef>
                <a:spcPts val="0"/>
              </a:spcBef>
              <a:buNone/>
            </a:pPr>
            <a:r>
              <a:rPr lang="de-DE" altLang="en-US" sz="4400" dirty="0">
                <a:solidFill>
                  <a:srgbClr val="FF0000"/>
                </a:solidFill>
              </a:rPr>
              <a:t>Motivation for multiple regression</a:t>
            </a:r>
            <a:endParaRPr lang="de-DE" altLang="en-US" sz="4400" dirty="0">
              <a:solidFill>
                <a:srgbClr val="FF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93725" y="1828800"/>
            <a:ext cx="8140700" cy="4443413"/>
          </a:xfrm>
        </p:spPr>
        <p:txBody>
          <a:bodyPr/>
          <a:lstStyle/>
          <a:p>
            <a:pPr eaLnBrk="1" hangingPunct="1">
              <a:lnSpc>
                <a:spcPts val="2900"/>
              </a:lnSpc>
            </a:pPr>
            <a:r>
              <a:rPr lang="de-DE" altLang="en-US" sz="2600" b="1" dirty="0"/>
              <a:t>Estimation of the restricted model</a:t>
            </a:r>
            <a:endParaRPr lang="de-DE" altLang="en-US" sz="2600" b="1" dirty="0"/>
          </a:p>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800"/>
              </a:lnSpc>
            </a:pPr>
            <a:endParaRPr lang="de-DE" altLang="en-US" sz="1800" b="1" dirty="0"/>
          </a:p>
          <a:p>
            <a:pPr eaLnBrk="1" hangingPunct="1">
              <a:lnSpc>
                <a:spcPts val="2200"/>
              </a:lnSpc>
            </a:pPr>
            <a:endParaRPr lang="de-DE" altLang="en-US" sz="1800" b="1" dirty="0"/>
          </a:p>
          <a:p>
            <a:pPr eaLnBrk="1" hangingPunct="1">
              <a:lnSpc>
                <a:spcPts val="2800"/>
              </a:lnSpc>
            </a:pPr>
            <a:r>
              <a:rPr lang="de-DE" altLang="en-US" sz="1800" b="1" dirty="0"/>
              <a:t>Test statistic</a:t>
            </a:r>
            <a:endParaRPr lang="de-DE" altLang="en-US" sz="1800" b="1" dirty="0"/>
          </a:p>
        </p:txBody>
      </p:sp>
      <p:pic>
        <p:nvPicPr>
          <p:cNvPr id="45059" name="Grafik 17"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92138" y="2662238"/>
            <a:ext cx="6781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Grafik 18" descr="TP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555625" y="3611563"/>
            <a:ext cx="4864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Ellipse 48"/>
          <p:cNvSpPr/>
          <p:nvPr/>
        </p:nvSpPr>
        <p:spPr>
          <a:xfrm>
            <a:off x="2709863" y="3575050"/>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0" name="Textfeld 49"/>
          <p:cNvSpPr txBox="1"/>
          <p:nvPr/>
        </p:nvSpPr>
        <p:spPr>
          <a:xfrm>
            <a:off x="628651" y="4268788"/>
            <a:ext cx="8515350"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2000" dirty="0"/>
              <a:t>The </a:t>
            </a:r>
            <a:r>
              <a:rPr lang="de-DE" sz="2000" dirty="0" err="1"/>
              <a:t>sum</a:t>
            </a:r>
            <a:r>
              <a:rPr lang="de-DE" sz="2000" dirty="0"/>
              <a:t> </a:t>
            </a:r>
            <a:r>
              <a:rPr lang="de-DE" sz="2000" dirty="0" err="1"/>
              <a:t>of</a:t>
            </a:r>
            <a:r>
              <a:rPr lang="de-DE" sz="2000" dirty="0"/>
              <a:t> </a:t>
            </a:r>
            <a:r>
              <a:rPr lang="de-DE" sz="2000" dirty="0" err="1"/>
              <a:t>squared</a:t>
            </a:r>
            <a:r>
              <a:rPr lang="de-DE" sz="2000" dirty="0"/>
              <a:t> </a:t>
            </a:r>
            <a:r>
              <a:rPr lang="de-DE" sz="2000" dirty="0" err="1"/>
              <a:t>residuals</a:t>
            </a:r>
            <a:r>
              <a:rPr lang="de-DE" sz="2000" dirty="0"/>
              <a:t> </a:t>
            </a:r>
            <a:r>
              <a:rPr lang="de-DE" sz="2000" dirty="0" err="1"/>
              <a:t>necessarily</a:t>
            </a:r>
            <a:r>
              <a:rPr lang="de-DE" sz="2000" dirty="0"/>
              <a:t> </a:t>
            </a:r>
            <a:r>
              <a:rPr lang="de-DE" sz="2000" dirty="0" err="1"/>
              <a:t>increases</a:t>
            </a:r>
            <a:r>
              <a:rPr lang="de-DE" sz="2000" dirty="0"/>
              <a:t>, but </a:t>
            </a:r>
            <a:r>
              <a:rPr lang="de-DE" sz="2000" dirty="0" err="1"/>
              <a:t>is</a:t>
            </a:r>
            <a:r>
              <a:rPr lang="de-DE" sz="2000" dirty="0"/>
              <a:t> </a:t>
            </a:r>
            <a:r>
              <a:rPr lang="de-DE" sz="2000" dirty="0" err="1"/>
              <a:t>the</a:t>
            </a:r>
            <a:r>
              <a:rPr lang="de-DE" sz="2000" dirty="0"/>
              <a:t> </a:t>
            </a:r>
            <a:r>
              <a:rPr lang="de-DE" sz="2000" dirty="0" err="1"/>
              <a:t>increase</a:t>
            </a:r>
            <a:r>
              <a:rPr lang="de-DE" sz="2000" dirty="0"/>
              <a:t> </a:t>
            </a:r>
            <a:r>
              <a:rPr lang="de-DE" sz="2000" dirty="0" err="1"/>
              <a:t>statistically</a:t>
            </a:r>
            <a:r>
              <a:rPr lang="de-DE" sz="2000" dirty="0"/>
              <a:t> </a:t>
            </a:r>
            <a:r>
              <a:rPr lang="de-DE" sz="2000" dirty="0" err="1"/>
              <a:t>significant</a:t>
            </a:r>
            <a:r>
              <a:rPr lang="de-DE" sz="2000" dirty="0"/>
              <a:t>?</a:t>
            </a:r>
            <a:endParaRPr lang="de-DE" sz="2000" dirty="0"/>
          </a:p>
        </p:txBody>
      </p:sp>
      <p:cxnSp>
        <p:nvCxnSpPr>
          <p:cNvPr id="51" name="Gerade Verbindung mit Pfeil 50"/>
          <p:cNvCxnSpPr/>
          <p:nvPr/>
        </p:nvCxnSpPr>
        <p:spPr>
          <a:xfrm rot="5400000" flipH="1" flipV="1">
            <a:off x="2527300" y="3940175"/>
            <a:ext cx="365125"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5064" name="Grafik 21"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628650" y="5546725"/>
            <a:ext cx="4559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Ellipse 22"/>
          <p:cNvSpPr/>
          <p:nvPr/>
        </p:nvSpPr>
        <p:spPr>
          <a:xfrm>
            <a:off x="3403600" y="5510213"/>
            <a:ext cx="255588" cy="328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6" name="Textfeld 25"/>
          <p:cNvSpPr txBox="1"/>
          <p:nvPr/>
        </p:nvSpPr>
        <p:spPr>
          <a:xfrm>
            <a:off x="3440113" y="4889500"/>
            <a:ext cx="2109787"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 </a:t>
            </a:r>
            <a:r>
              <a:rPr lang="de-DE" sz="1400" dirty="0" err="1"/>
              <a:t>Number</a:t>
            </a:r>
            <a:r>
              <a:rPr lang="de-DE" sz="1400" dirty="0"/>
              <a:t> </a:t>
            </a:r>
            <a:r>
              <a:rPr lang="de-DE" sz="1400" dirty="0" err="1"/>
              <a:t>of</a:t>
            </a:r>
            <a:r>
              <a:rPr lang="de-DE" sz="1400" dirty="0"/>
              <a:t> </a:t>
            </a:r>
            <a:r>
              <a:rPr lang="de-DE" sz="1400" dirty="0" err="1"/>
              <a:t>restrictions</a:t>
            </a:r>
            <a:endParaRPr lang="de-DE" sz="1400" dirty="0"/>
          </a:p>
        </p:txBody>
      </p:sp>
      <p:cxnSp>
        <p:nvCxnSpPr>
          <p:cNvPr id="30" name="Gerade Verbindung mit Pfeil 29"/>
          <p:cNvCxnSpPr/>
          <p:nvPr/>
        </p:nvCxnSpPr>
        <p:spPr>
          <a:xfrm rot="5400000">
            <a:off x="3659187" y="5181601"/>
            <a:ext cx="328613"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0" name="Rectangle 2"/>
          <p:cNvSpPr>
            <a:spLocks noChangeArrowheads="1"/>
          </p:cNvSpPr>
          <p:nvPr/>
        </p:nvSpPr>
        <p:spPr bwMode="auto">
          <a:xfrm>
            <a:off x="287338" y="80963"/>
            <a:ext cx="844708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7"/>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8"/>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None/>
            </a:pPr>
            <a:r>
              <a:rPr lang="de-DE" altLang="en-US" sz="3000" dirty="0">
                <a:solidFill>
                  <a:srgbClr val="FF0000"/>
                </a:solidFill>
              </a:rPr>
              <a:t>Testing multiple linear restrictions: The F-test</a:t>
            </a:r>
            <a:endParaRPr lang="de-DE" altLang="en-US" sz="3000" dirty="0">
              <a:solidFill>
                <a:srgbClr val="FF0000"/>
              </a:solidFill>
            </a:endParaRPr>
          </a:p>
          <a:p>
            <a:pPr eaLnBrk="1" hangingPunct="1">
              <a:spcBef>
                <a:spcPct val="0"/>
              </a:spcBef>
              <a:buClrTx/>
              <a:buSzTx/>
              <a:buFontTx/>
              <a:buNone/>
            </a:pPr>
            <a:endParaRPr lang="de-DE" altLang="en-US" sz="4400" dirty="0">
              <a:solidFill>
                <a:schemeClr val="bg1"/>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475" y="2565400"/>
            <a:ext cx="4187825"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3"/>
          <p:cNvSpPr>
            <a:spLocks noGrp="1" noChangeArrowheads="1"/>
          </p:cNvSpPr>
          <p:nvPr>
            <p:ph type="body" idx="1"/>
          </p:nvPr>
        </p:nvSpPr>
        <p:spPr>
          <a:xfrm>
            <a:off x="593725" y="2005013"/>
            <a:ext cx="8140700" cy="4267200"/>
          </a:xfrm>
        </p:spPr>
        <p:txBody>
          <a:bodyPr/>
          <a:lstStyle/>
          <a:p>
            <a:pPr eaLnBrk="1" hangingPunct="1">
              <a:lnSpc>
                <a:spcPts val="2900"/>
              </a:lnSpc>
            </a:pPr>
            <a:r>
              <a:rPr lang="de-DE" altLang="en-US" sz="1800" b="1" dirty="0"/>
              <a:t>Rejection rule </a:t>
            </a:r>
            <a:endParaRPr lang="de-DE" altLang="en-US" sz="1800" b="1" dirty="0"/>
          </a:p>
        </p:txBody>
      </p:sp>
      <p:sp>
        <p:nvSpPr>
          <p:cNvPr id="21" name="Textfeld 20"/>
          <p:cNvSpPr txBox="1"/>
          <p:nvPr/>
        </p:nvSpPr>
        <p:spPr>
          <a:xfrm>
            <a:off x="5046663" y="3319463"/>
            <a:ext cx="3797300" cy="95408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A F-</a:t>
            </a:r>
            <a:r>
              <a:rPr lang="de-DE" sz="1400" dirty="0" err="1"/>
              <a:t>distributed</a:t>
            </a:r>
            <a:r>
              <a:rPr lang="de-DE" sz="1400" dirty="0"/>
              <a:t> variable </a:t>
            </a:r>
            <a:r>
              <a:rPr lang="de-DE" sz="1400" dirty="0" err="1"/>
              <a:t>only</a:t>
            </a:r>
            <a:r>
              <a:rPr lang="de-DE" sz="1400" dirty="0"/>
              <a:t> </a:t>
            </a:r>
            <a:r>
              <a:rPr lang="de-DE" sz="1400" dirty="0" err="1"/>
              <a:t>takes</a:t>
            </a:r>
            <a:r>
              <a:rPr lang="de-DE" sz="1400" dirty="0"/>
              <a:t> on positive </a:t>
            </a:r>
            <a:r>
              <a:rPr lang="de-DE" sz="1400" dirty="0" err="1"/>
              <a:t>values</a:t>
            </a:r>
            <a:r>
              <a:rPr lang="de-DE" sz="1400" dirty="0"/>
              <a:t>. </a:t>
            </a:r>
            <a:r>
              <a:rPr lang="de-DE" sz="1400" dirty="0" err="1"/>
              <a:t>This</a:t>
            </a:r>
            <a:r>
              <a:rPr lang="de-DE" sz="1400" dirty="0"/>
              <a:t> </a:t>
            </a:r>
            <a:r>
              <a:rPr lang="de-DE" sz="1400" dirty="0" err="1"/>
              <a:t>corresponds</a:t>
            </a:r>
            <a:r>
              <a:rPr lang="de-DE" sz="1400" dirty="0"/>
              <a:t> </a:t>
            </a:r>
            <a:r>
              <a:rPr lang="de-DE" sz="1400" dirty="0" err="1"/>
              <a:t>to</a:t>
            </a:r>
            <a:r>
              <a:rPr lang="de-DE" sz="1400" dirty="0"/>
              <a:t> </a:t>
            </a:r>
            <a:r>
              <a:rPr lang="de-DE" sz="1400" dirty="0" err="1"/>
              <a:t>the</a:t>
            </a:r>
            <a:r>
              <a:rPr lang="de-DE" sz="1400" dirty="0"/>
              <a:t> </a:t>
            </a:r>
            <a:r>
              <a:rPr lang="de-DE" sz="1400" dirty="0" err="1"/>
              <a:t>fact</a:t>
            </a:r>
            <a:r>
              <a:rPr lang="de-DE" sz="1400" dirty="0"/>
              <a:t> </a:t>
            </a:r>
            <a:r>
              <a:rPr lang="de-DE" sz="1400" dirty="0" err="1"/>
              <a:t>that</a:t>
            </a:r>
            <a:r>
              <a:rPr lang="de-DE" sz="1400" dirty="0"/>
              <a:t> </a:t>
            </a:r>
            <a:r>
              <a:rPr lang="de-DE" sz="1400" dirty="0" err="1"/>
              <a:t>the</a:t>
            </a:r>
            <a:r>
              <a:rPr lang="de-DE" sz="1400" dirty="0"/>
              <a:t> </a:t>
            </a:r>
            <a:r>
              <a:rPr lang="de-DE" sz="1400" dirty="0" err="1"/>
              <a:t>sum</a:t>
            </a:r>
            <a:r>
              <a:rPr lang="de-DE" sz="1400" dirty="0"/>
              <a:t> </a:t>
            </a:r>
            <a:r>
              <a:rPr lang="de-DE" sz="1400" dirty="0" err="1"/>
              <a:t>of</a:t>
            </a:r>
            <a:r>
              <a:rPr lang="de-DE" sz="1400" dirty="0"/>
              <a:t> </a:t>
            </a:r>
            <a:r>
              <a:rPr lang="de-DE" sz="1400" dirty="0" err="1"/>
              <a:t>squared</a:t>
            </a:r>
            <a:r>
              <a:rPr lang="de-DE" sz="1400" dirty="0"/>
              <a:t> </a:t>
            </a:r>
            <a:r>
              <a:rPr lang="de-DE" sz="1400" dirty="0" err="1"/>
              <a:t>residuals</a:t>
            </a:r>
            <a:r>
              <a:rPr lang="de-DE" sz="1400" dirty="0"/>
              <a:t> </a:t>
            </a:r>
            <a:r>
              <a:rPr lang="de-DE" sz="1400" dirty="0" err="1"/>
              <a:t>can</a:t>
            </a:r>
            <a:r>
              <a:rPr lang="de-DE" sz="1400" dirty="0"/>
              <a:t> </a:t>
            </a:r>
            <a:r>
              <a:rPr lang="de-DE" sz="1400" dirty="0" err="1"/>
              <a:t>only</a:t>
            </a:r>
            <a:r>
              <a:rPr lang="de-DE" sz="1400" dirty="0"/>
              <a:t> </a:t>
            </a:r>
            <a:r>
              <a:rPr lang="de-DE" sz="1400" dirty="0" err="1"/>
              <a:t>increase</a:t>
            </a:r>
            <a:r>
              <a:rPr lang="de-DE" sz="1400" dirty="0"/>
              <a:t> </a:t>
            </a:r>
            <a:r>
              <a:rPr lang="de-DE" sz="1400" dirty="0" err="1"/>
              <a:t>if</a:t>
            </a:r>
            <a:r>
              <a:rPr lang="de-DE" sz="1400" dirty="0"/>
              <a:t> </a:t>
            </a:r>
            <a:r>
              <a:rPr lang="de-DE" sz="1400" dirty="0" err="1"/>
              <a:t>one</a:t>
            </a:r>
            <a:r>
              <a:rPr lang="de-DE" sz="1400" dirty="0"/>
              <a:t> </a:t>
            </a:r>
            <a:r>
              <a:rPr lang="de-DE" sz="1400" dirty="0" err="1"/>
              <a:t>moves</a:t>
            </a:r>
            <a:r>
              <a:rPr lang="de-DE" sz="1400" dirty="0"/>
              <a:t> </a:t>
            </a:r>
            <a:r>
              <a:rPr lang="de-DE" sz="1400" dirty="0" err="1"/>
              <a:t>from</a:t>
            </a:r>
            <a:r>
              <a:rPr lang="de-DE" sz="1400" dirty="0"/>
              <a:t> H</a:t>
            </a:r>
            <a:r>
              <a:rPr lang="de-DE" sz="1400" baseline="-25000" dirty="0"/>
              <a:t>1</a:t>
            </a:r>
            <a:r>
              <a:rPr lang="de-DE" sz="1400" dirty="0"/>
              <a:t> </a:t>
            </a:r>
            <a:r>
              <a:rPr lang="de-DE" sz="1400" dirty="0" err="1"/>
              <a:t>to</a:t>
            </a:r>
            <a:r>
              <a:rPr lang="de-DE" sz="1400" dirty="0"/>
              <a:t> H</a:t>
            </a:r>
            <a:r>
              <a:rPr lang="de-DE" sz="1400" baseline="-25000" dirty="0"/>
              <a:t>0</a:t>
            </a:r>
            <a:r>
              <a:rPr lang="de-DE" sz="1400" dirty="0"/>
              <a:t>.</a:t>
            </a:r>
            <a:endParaRPr lang="de-DE" sz="1400" dirty="0"/>
          </a:p>
        </p:txBody>
      </p:sp>
      <p:sp>
        <p:nvSpPr>
          <p:cNvPr id="24" name="Textfeld 23"/>
          <p:cNvSpPr txBox="1"/>
          <p:nvPr/>
        </p:nvSpPr>
        <p:spPr>
          <a:xfrm>
            <a:off x="4937125" y="4816475"/>
            <a:ext cx="3870325" cy="73818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Choose</a:t>
            </a:r>
            <a:r>
              <a:rPr lang="de-DE" sz="1400" dirty="0"/>
              <a:t> </a:t>
            </a:r>
            <a:r>
              <a:rPr lang="de-DE" sz="1400" dirty="0" err="1"/>
              <a:t>the</a:t>
            </a:r>
            <a:r>
              <a:rPr lang="de-DE" sz="1400" dirty="0"/>
              <a:t> </a:t>
            </a:r>
            <a:r>
              <a:rPr lang="de-DE" sz="1400" dirty="0" err="1"/>
              <a:t>critical</a:t>
            </a:r>
            <a:r>
              <a:rPr lang="de-DE" sz="1400" dirty="0"/>
              <a:t> </a:t>
            </a:r>
            <a:r>
              <a:rPr lang="de-DE" sz="1400" dirty="0" err="1"/>
              <a:t>value</a:t>
            </a:r>
            <a:r>
              <a:rPr lang="de-DE" sz="1400" dirty="0"/>
              <a:t> so </a:t>
            </a:r>
            <a:r>
              <a:rPr lang="de-DE" sz="1400" dirty="0" err="1"/>
              <a:t>that</a:t>
            </a:r>
            <a:r>
              <a:rPr lang="de-DE" sz="1400" dirty="0"/>
              <a:t> </a:t>
            </a:r>
            <a:r>
              <a:rPr lang="de-DE" sz="1400" dirty="0" err="1"/>
              <a:t>the</a:t>
            </a:r>
            <a:r>
              <a:rPr lang="de-DE" sz="1400" dirty="0"/>
              <a:t> null </a:t>
            </a:r>
            <a:r>
              <a:rPr lang="de-DE" sz="1400" dirty="0" err="1"/>
              <a:t>hypo-thesis</a:t>
            </a:r>
            <a:r>
              <a:rPr lang="de-DE" sz="1400" dirty="0"/>
              <a:t> </a:t>
            </a:r>
            <a:r>
              <a:rPr lang="de-DE" sz="1400" dirty="0" err="1"/>
              <a:t>is</a:t>
            </a:r>
            <a:r>
              <a:rPr lang="de-DE" sz="1400" dirty="0"/>
              <a:t> </a:t>
            </a:r>
            <a:r>
              <a:rPr lang="de-DE" sz="1400" dirty="0" err="1"/>
              <a:t>rejected</a:t>
            </a:r>
            <a:r>
              <a:rPr lang="de-DE" sz="1400" dirty="0"/>
              <a:t> in, </a:t>
            </a:r>
            <a:r>
              <a:rPr lang="de-DE" sz="1400" dirty="0" err="1"/>
              <a:t>for</a:t>
            </a:r>
            <a:r>
              <a:rPr lang="de-DE" sz="1400" dirty="0"/>
              <a:t> </a:t>
            </a:r>
            <a:r>
              <a:rPr lang="de-DE" sz="1400" dirty="0" err="1"/>
              <a:t>example</a:t>
            </a:r>
            <a:r>
              <a:rPr lang="de-DE" sz="1400" dirty="0"/>
              <a:t>, 5% </a:t>
            </a:r>
            <a:r>
              <a:rPr lang="de-DE" sz="1400" dirty="0" err="1"/>
              <a:t>of</a:t>
            </a:r>
            <a:r>
              <a:rPr lang="de-DE" sz="1400" dirty="0"/>
              <a:t> </a:t>
            </a:r>
            <a:r>
              <a:rPr lang="de-DE" sz="1400" dirty="0" err="1"/>
              <a:t>the</a:t>
            </a:r>
            <a:r>
              <a:rPr lang="de-DE" sz="1400" dirty="0"/>
              <a:t> </a:t>
            </a:r>
            <a:r>
              <a:rPr lang="de-DE" sz="1400" dirty="0" err="1"/>
              <a:t>cases</a:t>
            </a:r>
            <a:r>
              <a:rPr lang="de-DE" sz="1400" dirty="0"/>
              <a:t>, </a:t>
            </a:r>
            <a:r>
              <a:rPr lang="de-DE" sz="1400" dirty="0" err="1"/>
              <a:t>although</a:t>
            </a:r>
            <a:r>
              <a:rPr lang="de-DE" sz="1400" dirty="0"/>
              <a:t> </a:t>
            </a:r>
            <a:r>
              <a:rPr lang="de-DE" sz="1400" dirty="0" err="1"/>
              <a:t>it</a:t>
            </a:r>
            <a:r>
              <a:rPr lang="de-DE" sz="1400" dirty="0"/>
              <a:t> </a:t>
            </a:r>
            <a:r>
              <a:rPr lang="de-DE" sz="1400" dirty="0" err="1"/>
              <a:t>is</a:t>
            </a:r>
            <a:r>
              <a:rPr lang="de-DE" sz="1400" dirty="0"/>
              <a:t> </a:t>
            </a:r>
            <a:r>
              <a:rPr lang="de-DE" sz="1400" dirty="0" err="1"/>
              <a:t>true</a:t>
            </a:r>
            <a:r>
              <a:rPr lang="de-DE" sz="1400" dirty="0"/>
              <a:t>.</a:t>
            </a:r>
            <a:endParaRPr lang="de-DE" sz="1400" dirty="0"/>
          </a:p>
        </p:txBody>
      </p:sp>
      <p:cxnSp>
        <p:nvCxnSpPr>
          <p:cNvPr id="41" name="Gerade Verbindung mit Pfeil 40"/>
          <p:cNvCxnSpPr/>
          <p:nvPr/>
        </p:nvCxnSpPr>
        <p:spPr>
          <a:xfrm flipH="1">
            <a:off x="3492500" y="5016500"/>
            <a:ext cx="1481138" cy="4286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2232025" y="3465513"/>
            <a:ext cx="2814638" cy="808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88" name="Rectangle 2"/>
          <p:cNvSpPr>
            <a:spLocks noChangeArrowheads="1"/>
          </p:cNvSpPr>
          <p:nvPr/>
        </p:nvSpPr>
        <p:spPr bwMode="auto">
          <a:xfrm>
            <a:off x="287338" y="80963"/>
            <a:ext cx="7669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4400" dirty="0">
                <a:solidFill>
                  <a:srgbClr val="FF0000"/>
                </a:solidFill>
              </a:rPr>
              <a:t>F-distribution</a:t>
            </a:r>
            <a:endParaRPr lang="de-DE" altLang="en-US" sz="4400" dirty="0">
              <a:solidFill>
                <a:srgbClr val="FF0000"/>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593725" y="2005012"/>
            <a:ext cx="8140700" cy="4548187"/>
          </a:xfrm>
        </p:spPr>
        <p:txBody>
          <a:bodyPr>
            <a:noAutofit/>
          </a:bodyPr>
          <a:lstStyle/>
          <a:p>
            <a:pPr eaLnBrk="1" hangingPunct="1">
              <a:lnSpc>
                <a:spcPts val="2900"/>
              </a:lnSpc>
            </a:pPr>
            <a:r>
              <a:rPr lang="de-DE" altLang="en-US" sz="2300" b="1" dirty="0"/>
              <a:t>Test decision in example</a:t>
            </a:r>
            <a:endParaRPr lang="de-DE" altLang="en-US" sz="2300" b="1" dirty="0"/>
          </a:p>
          <a:p>
            <a:pPr eaLnBrk="1" hangingPunct="1">
              <a:lnSpc>
                <a:spcPts val="2800"/>
              </a:lnSpc>
            </a:pPr>
            <a:endParaRPr lang="de-DE" altLang="en-US" sz="2300" b="1" dirty="0"/>
          </a:p>
          <a:p>
            <a:pPr eaLnBrk="1" hangingPunct="1">
              <a:lnSpc>
                <a:spcPts val="2800"/>
              </a:lnSpc>
            </a:pPr>
            <a:endParaRPr lang="de-DE" altLang="en-US" sz="2300" b="1" dirty="0"/>
          </a:p>
          <a:p>
            <a:pPr eaLnBrk="1" hangingPunct="1">
              <a:lnSpc>
                <a:spcPts val="2800"/>
              </a:lnSpc>
            </a:pPr>
            <a:endParaRPr lang="de-DE" altLang="en-US" sz="2300" b="1" dirty="0"/>
          </a:p>
          <a:p>
            <a:pPr eaLnBrk="1" hangingPunct="1">
              <a:lnSpc>
                <a:spcPts val="2800"/>
              </a:lnSpc>
            </a:pPr>
            <a:endParaRPr lang="de-DE" altLang="en-US" sz="2300" b="1" dirty="0"/>
          </a:p>
          <a:p>
            <a:pPr eaLnBrk="1" hangingPunct="1">
              <a:lnSpc>
                <a:spcPts val="2800"/>
              </a:lnSpc>
            </a:pPr>
            <a:endParaRPr lang="de-DE" altLang="en-US" sz="2300" b="1" dirty="0"/>
          </a:p>
          <a:p>
            <a:pPr eaLnBrk="1" hangingPunct="1">
              <a:lnSpc>
                <a:spcPts val="2800"/>
              </a:lnSpc>
            </a:pPr>
            <a:endParaRPr lang="de-DE" altLang="en-US" sz="2300" b="1" dirty="0"/>
          </a:p>
          <a:p>
            <a:pPr eaLnBrk="1" hangingPunct="1">
              <a:lnSpc>
                <a:spcPts val="2500"/>
              </a:lnSpc>
            </a:pPr>
            <a:r>
              <a:rPr lang="de-DE" altLang="en-US" sz="2300" b="1" dirty="0"/>
              <a:t>Discussion</a:t>
            </a:r>
            <a:endParaRPr lang="de-DE" altLang="en-US" sz="2300" b="1" dirty="0"/>
          </a:p>
          <a:p>
            <a:pPr lvl="1" eaLnBrk="1" hangingPunct="1">
              <a:lnSpc>
                <a:spcPts val="2500"/>
              </a:lnSpc>
            </a:pPr>
            <a:r>
              <a:rPr lang="de-DE" altLang="en-US" sz="2300" dirty="0"/>
              <a:t>The three variables are „jointly significant“</a:t>
            </a:r>
            <a:endParaRPr lang="de-DE" altLang="en-US" sz="2300" dirty="0"/>
          </a:p>
          <a:p>
            <a:pPr lvl="1" eaLnBrk="1" hangingPunct="1">
              <a:lnSpc>
                <a:spcPts val="2500"/>
              </a:lnSpc>
            </a:pPr>
            <a:r>
              <a:rPr lang="de-DE" altLang="en-US" sz="2300" dirty="0"/>
              <a:t>They were not significant when tested individually</a:t>
            </a:r>
            <a:endParaRPr lang="de-DE" altLang="en-US" sz="2300" dirty="0"/>
          </a:p>
          <a:p>
            <a:pPr lvl="1" eaLnBrk="1" hangingPunct="1">
              <a:lnSpc>
                <a:spcPts val="2500"/>
              </a:lnSpc>
            </a:pPr>
            <a:r>
              <a:rPr lang="de-DE" altLang="en-US" sz="2300" dirty="0"/>
              <a:t>The likely reason is multicollinearity between them </a:t>
            </a:r>
            <a:endParaRPr lang="de-DE" altLang="en-US" sz="2300" dirty="0"/>
          </a:p>
        </p:txBody>
      </p:sp>
      <p:pic>
        <p:nvPicPr>
          <p:cNvPr id="47107" name="Grafik 12"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993775" y="2662238"/>
            <a:ext cx="4419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llipse 13"/>
          <p:cNvSpPr/>
          <p:nvPr/>
        </p:nvSpPr>
        <p:spPr>
          <a:xfrm>
            <a:off x="4316413" y="2589213"/>
            <a:ext cx="255587" cy="328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6" name="Textfeld 15"/>
          <p:cNvSpPr txBox="1"/>
          <p:nvPr/>
        </p:nvSpPr>
        <p:spPr>
          <a:xfrm>
            <a:off x="5046663" y="2151063"/>
            <a:ext cx="2957512"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Number</a:t>
            </a:r>
            <a:r>
              <a:rPr lang="de-DE" sz="1400" dirty="0"/>
              <a:t> </a:t>
            </a:r>
            <a:r>
              <a:rPr lang="de-DE" sz="1400" dirty="0" err="1"/>
              <a:t>of</a:t>
            </a:r>
            <a:r>
              <a:rPr lang="de-DE" sz="1400" dirty="0"/>
              <a:t> </a:t>
            </a:r>
            <a:r>
              <a:rPr lang="de-DE" sz="1400" dirty="0" err="1"/>
              <a:t>restrictions</a:t>
            </a:r>
            <a:r>
              <a:rPr lang="de-DE" sz="1400" dirty="0"/>
              <a:t> </a:t>
            </a:r>
            <a:r>
              <a:rPr lang="de-DE" sz="1400" dirty="0" err="1"/>
              <a:t>to</a:t>
            </a:r>
            <a:r>
              <a:rPr lang="de-DE" sz="1400" dirty="0"/>
              <a:t> </a:t>
            </a:r>
            <a:r>
              <a:rPr lang="de-DE" sz="1400" dirty="0" err="1"/>
              <a:t>be</a:t>
            </a:r>
            <a:r>
              <a:rPr lang="de-DE" sz="1400" dirty="0"/>
              <a:t> </a:t>
            </a:r>
            <a:r>
              <a:rPr lang="de-DE" sz="1400" dirty="0" err="1"/>
              <a:t>tested</a:t>
            </a:r>
            <a:r>
              <a:rPr lang="de-DE" sz="1400" dirty="0"/>
              <a:t> </a:t>
            </a:r>
            <a:endParaRPr lang="de-DE" sz="1400" dirty="0"/>
          </a:p>
        </p:txBody>
      </p:sp>
      <p:cxnSp>
        <p:nvCxnSpPr>
          <p:cNvPr id="18" name="Gerade Verbindung mit Pfeil 17"/>
          <p:cNvCxnSpPr>
            <a:stCxn id="16" idx="1"/>
            <a:endCxn id="14" idx="7"/>
          </p:cNvCxnSpPr>
          <p:nvPr/>
        </p:nvCxnSpPr>
        <p:spPr>
          <a:xfrm rot="10800000" flipV="1">
            <a:off x="4533900" y="2305050"/>
            <a:ext cx="512763" cy="3317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a:off x="2782888" y="2990850"/>
            <a:ext cx="1679575" cy="328613"/>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2" name="Textfeld 21"/>
          <p:cNvSpPr txBox="1"/>
          <p:nvPr/>
        </p:nvSpPr>
        <p:spPr>
          <a:xfrm>
            <a:off x="5667375" y="3136900"/>
            <a:ext cx="1971675"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Degrees</a:t>
            </a:r>
            <a:r>
              <a:rPr lang="de-DE" sz="1400" dirty="0"/>
              <a:t> </a:t>
            </a:r>
            <a:r>
              <a:rPr lang="de-DE" sz="1400" dirty="0" err="1"/>
              <a:t>of</a:t>
            </a:r>
            <a:r>
              <a:rPr lang="de-DE" sz="1400" dirty="0"/>
              <a:t> </a:t>
            </a:r>
            <a:r>
              <a:rPr lang="de-DE" sz="1400" dirty="0" err="1"/>
              <a:t>freedom</a:t>
            </a:r>
            <a:r>
              <a:rPr lang="de-DE" sz="1400" dirty="0"/>
              <a:t> in</a:t>
            </a:r>
            <a:endParaRPr lang="de-DE" sz="1400" dirty="0"/>
          </a:p>
          <a:p>
            <a:pPr>
              <a:defRPr/>
            </a:pPr>
            <a:r>
              <a:rPr lang="de-DE" sz="1400" dirty="0" err="1"/>
              <a:t>the</a:t>
            </a:r>
            <a:r>
              <a:rPr lang="de-DE" sz="1400" dirty="0"/>
              <a:t> </a:t>
            </a:r>
            <a:r>
              <a:rPr lang="de-DE" sz="1400" u="sng" dirty="0" err="1"/>
              <a:t>unrestricted</a:t>
            </a:r>
            <a:r>
              <a:rPr lang="de-DE" sz="1400" dirty="0"/>
              <a:t> model</a:t>
            </a:r>
            <a:endParaRPr lang="de-DE" sz="1400" dirty="0"/>
          </a:p>
        </p:txBody>
      </p:sp>
      <p:cxnSp>
        <p:nvCxnSpPr>
          <p:cNvPr id="23" name="Gerade Verbindung mit Pfeil 22"/>
          <p:cNvCxnSpPr>
            <a:endCxn id="20" idx="3"/>
          </p:cNvCxnSpPr>
          <p:nvPr/>
        </p:nvCxnSpPr>
        <p:spPr>
          <a:xfrm rot="10800000">
            <a:off x="4462463" y="3154363"/>
            <a:ext cx="1277937" cy="128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7114" name="Grafik 46" descr="TP_tmp.png">
            <a:hlinkClick r:id="rId3" action="ppaction://program"/>
          </p:cNvPr>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993775" y="3794125"/>
            <a:ext cx="3452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Grafik 39" descr="TP_tmp.png"/>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993775" y="4378325"/>
            <a:ext cx="3948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feld 47"/>
          <p:cNvSpPr txBox="1"/>
          <p:nvPr/>
        </p:nvSpPr>
        <p:spPr>
          <a:xfrm>
            <a:off x="5667375" y="4086225"/>
            <a:ext cx="2811463" cy="73818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The null </a:t>
            </a:r>
            <a:r>
              <a:rPr lang="de-DE" sz="1400" dirty="0" err="1"/>
              <a:t>hypothesis</a:t>
            </a:r>
            <a:r>
              <a:rPr lang="de-DE" sz="1400" dirty="0"/>
              <a:t> </a:t>
            </a:r>
            <a:r>
              <a:rPr lang="de-DE" sz="1400" dirty="0" err="1"/>
              <a:t>is</a:t>
            </a:r>
            <a:r>
              <a:rPr lang="de-DE" sz="1400" dirty="0"/>
              <a:t> </a:t>
            </a:r>
            <a:r>
              <a:rPr lang="de-DE" sz="1400" dirty="0" err="1"/>
              <a:t>overwhel-mingly</a:t>
            </a:r>
            <a:r>
              <a:rPr lang="de-DE" sz="1400" dirty="0"/>
              <a:t> </a:t>
            </a:r>
            <a:r>
              <a:rPr lang="de-DE" sz="1400" dirty="0" err="1"/>
              <a:t>rejected</a:t>
            </a:r>
            <a:r>
              <a:rPr lang="de-DE" sz="1400" dirty="0"/>
              <a:t> (</a:t>
            </a:r>
            <a:r>
              <a:rPr lang="de-DE" sz="1400" dirty="0" err="1"/>
              <a:t>even</a:t>
            </a:r>
            <a:r>
              <a:rPr lang="de-DE" sz="1400" dirty="0"/>
              <a:t> </a:t>
            </a:r>
            <a:r>
              <a:rPr lang="de-DE" sz="1400" dirty="0" err="1"/>
              <a:t>at</a:t>
            </a:r>
            <a:r>
              <a:rPr lang="de-DE" sz="1400" dirty="0"/>
              <a:t> </a:t>
            </a:r>
            <a:r>
              <a:rPr lang="de-DE" sz="1400" dirty="0" err="1"/>
              <a:t>very</a:t>
            </a:r>
            <a:r>
              <a:rPr lang="de-DE" sz="1400" dirty="0"/>
              <a:t> </a:t>
            </a:r>
            <a:r>
              <a:rPr lang="de-DE" sz="1400" dirty="0" err="1"/>
              <a:t>small</a:t>
            </a:r>
            <a:r>
              <a:rPr lang="de-DE" sz="1400" dirty="0"/>
              <a:t> </a:t>
            </a:r>
            <a:r>
              <a:rPr lang="de-DE" sz="1400" dirty="0" err="1"/>
              <a:t>significance</a:t>
            </a:r>
            <a:r>
              <a:rPr lang="de-DE" sz="1400" dirty="0"/>
              <a:t> </a:t>
            </a:r>
            <a:r>
              <a:rPr lang="de-DE" sz="1400" dirty="0" err="1"/>
              <a:t>levels</a:t>
            </a:r>
            <a:r>
              <a:rPr lang="de-DE" sz="1400" dirty="0"/>
              <a:t>).</a:t>
            </a:r>
            <a:endParaRPr lang="de-DE" sz="1400" dirty="0"/>
          </a:p>
        </p:txBody>
      </p:sp>
      <p:cxnSp>
        <p:nvCxnSpPr>
          <p:cNvPr id="49" name="Gerade Verbindung mit Pfeil 48"/>
          <p:cNvCxnSpPr/>
          <p:nvPr/>
        </p:nvCxnSpPr>
        <p:spPr>
          <a:xfrm rot="10800000">
            <a:off x="4498975" y="3867150"/>
            <a:ext cx="1204913"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rot="10800000" flipV="1">
            <a:off x="4973638" y="4232275"/>
            <a:ext cx="730250"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9" name="Rectangle 2"/>
          <p:cNvSpPr>
            <a:spLocks noChangeArrowheads="1"/>
          </p:cNvSpPr>
          <p:nvPr/>
        </p:nvSpPr>
        <p:spPr bwMode="auto">
          <a:xfrm>
            <a:off x="287338" y="80963"/>
            <a:ext cx="885666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Blip>
                <a:blip r:embed="rId8"/>
              </a:buBlip>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Blip>
                <a:blip r:embed="rId9"/>
              </a:buBlip>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None/>
            </a:pPr>
            <a:r>
              <a:rPr lang="de-DE" altLang="en-US" sz="3000" dirty="0">
                <a:solidFill>
                  <a:srgbClr val="FF0000"/>
                </a:solidFill>
              </a:rPr>
              <a:t>Testing multiple linear restrictions: The F-test</a:t>
            </a:r>
            <a:endParaRPr lang="de-DE" altLang="en-US" sz="3000" dirty="0">
              <a:solidFill>
                <a:srgbClr val="FF0000"/>
              </a:solidFill>
            </a:endParaRPr>
          </a:p>
          <a:p>
            <a:pPr eaLnBrk="1" hangingPunct="1">
              <a:spcBef>
                <a:spcPct val="0"/>
              </a:spcBef>
              <a:buClrTx/>
              <a:buSzTx/>
              <a:buFontTx/>
              <a:buNone/>
            </a:pPr>
            <a:endParaRPr lang="de-DE" altLang="en-US" sz="4400" dirty="0">
              <a:solidFill>
                <a:schemeClr val="bg1"/>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8201"/>
            <a:ext cx="8229600" cy="1295400"/>
          </a:xfrm>
        </p:spPr>
        <p:txBody>
          <a:bodyPr/>
          <a:lstStyle/>
          <a:p>
            <a:pPr algn="l"/>
            <a:r>
              <a:rPr lang="en-US" sz="1800" b="0" i="0" u="none" strike="noStrike" baseline="0" dirty="0">
                <a:latin typeface="TimesLTStd-Roman"/>
              </a:rPr>
              <a:t>Test hypothesis that, after controlling for </a:t>
            </a:r>
            <a:r>
              <a:rPr lang="en-US" sz="1800" b="0" i="1" u="none" strike="noStrike" baseline="0" dirty="0">
                <a:latin typeface="TimesLTStd-Italic"/>
              </a:rPr>
              <a:t>cigs</a:t>
            </a:r>
            <a:r>
              <a:rPr lang="en-US" sz="1800" b="0" i="0" u="none" strike="noStrike" baseline="0" dirty="0">
                <a:latin typeface="TimesLTStd-Roman"/>
              </a:rPr>
              <a:t>, </a:t>
            </a:r>
            <a:r>
              <a:rPr lang="en-US" sz="1800" b="0" i="1" u="none" strike="noStrike" baseline="0" dirty="0">
                <a:latin typeface="TimesLTStd-Italic"/>
              </a:rPr>
              <a:t>parity</a:t>
            </a:r>
            <a:r>
              <a:rPr lang="en-US" sz="1800" b="0" i="0" u="none" strike="noStrike" baseline="0" dirty="0">
                <a:latin typeface="TimesLTStd-Roman"/>
              </a:rPr>
              <a:t>, and </a:t>
            </a:r>
            <a:r>
              <a:rPr lang="en-US" sz="1800" b="0" i="1" u="none" strike="noStrike" baseline="0" dirty="0" err="1">
                <a:latin typeface="TimesLTStd-Italic"/>
              </a:rPr>
              <a:t>faminc</a:t>
            </a:r>
            <a:r>
              <a:rPr lang="en-US" sz="1800" b="0" i="0" u="none" strike="noStrike" baseline="0" dirty="0">
                <a:latin typeface="TimesLTStd-Roman"/>
              </a:rPr>
              <a:t>, parents’ education has no effect on birth weight</a:t>
            </a:r>
            <a:endParaRPr lang="en-US" dirty="0"/>
          </a:p>
        </p:txBody>
      </p:sp>
      <p:pic>
        <p:nvPicPr>
          <p:cNvPr id="5" name="Picture 4"/>
          <p:cNvPicPr>
            <a:picLocks noChangeAspect="1"/>
          </p:cNvPicPr>
          <p:nvPr/>
        </p:nvPicPr>
        <p:blipFill>
          <a:blip r:embed="rId1"/>
          <a:stretch>
            <a:fillRect/>
          </a:stretch>
        </p:blipFill>
        <p:spPr>
          <a:xfrm>
            <a:off x="173620" y="914400"/>
            <a:ext cx="8796759" cy="354833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7.5.  Testing for Structural or Parameter Stability of Regression Models: The Chow Test</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sz="quarter" idx="1"/>
          </p:nvPr>
        </p:nvSpPr>
        <p:spPr>
          <a:xfrm>
            <a:off x="0" y="1219200"/>
            <a:ext cx="9144000" cy="5562600"/>
          </a:xfrm>
        </p:spPr>
        <p:txBody>
          <a:bodyPr>
            <a:normAutofit lnSpcReduction="10000"/>
          </a:bodyPr>
          <a:lstStyle/>
          <a:p>
            <a:pPr>
              <a:defRPr/>
            </a:pPr>
            <a:r>
              <a:rPr lang="en-US" sz="2400" dirty="0">
                <a:latin typeface="Times New Roman" panose="02020603050405020304" pitchFamily="18" charset="0"/>
                <a:cs typeface="Times New Roman" panose="02020603050405020304" pitchFamily="18" charset="0"/>
              </a:rPr>
              <a:t>Now we have three possible regressions:</a:t>
            </a:r>
            <a:endParaRPr lang="en-US" sz="2400" dirty="0">
              <a:latin typeface="Times New Roman" panose="02020603050405020304" pitchFamily="18" charset="0"/>
              <a:cs typeface="Times New Roman" panose="02020603050405020304" pitchFamily="18" charset="0"/>
            </a:endParaRPr>
          </a:p>
          <a:p>
            <a:pPr>
              <a:defRPr/>
            </a:pPr>
            <a:r>
              <a:rPr lang="en-US" sz="2400" i="1" dirty="0">
                <a:latin typeface="Times New Roman" panose="02020603050405020304" pitchFamily="18" charset="0"/>
                <a:cs typeface="Times New Roman" panose="02020603050405020304" pitchFamily="18" charset="0"/>
              </a:rPr>
              <a:t>	Time period 1970–1981: </a:t>
            </a:r>
            <a:r>
              <a:rPr lang="en-US" sz="2400" i="1" dirty="0" err="1">
                <a:latin typeface="Times New Roman" panose="02020603050405020304" pitchFamily="18" charset="0"/>
                <a:cs typeface="Times New Roman" panose="02020603050405020304" pitchFamily="18" charset="0"/>
              </a:rPr>
              <a:t>Y</a:t>
            </a:r>
            <a:r>
              <a:rPr lang="en-US" sz="2400" i="1" baseline="-25000" dirty="0" err="1">
                <a:latin typeface="Times New Roman" panose="02020603050405020304" pitchFamily="18" charset="0"/>
                <a:cs typeface="Times New Roman" panose="02020603050405020304" pitchFamily="18" charset="0"/>
              </a:rPr>
              <a:t>t</a:t>
            </a:r>
            <a:r>
              <a:rPr lang="en-US" sz="2400" i="1" dirty="0">
                <a:latin typeface="Times New Roman" panose="02020603050405020304" pitchFamily="18" charset="0"/>
                <a:cs typeface="Times New Roman" panose="02020603050405020304" pitchFamily="18" charset="0"/>
              </a:rPr>
              <a:t> = λ</a:t>
            </a:r>
            <a:r>
              <a:rPr lang="en-US" sz="2400" i="1"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 λ</a:t>
            </a:r>
            <a:r>
              <a:rPr lang="en-US" sz="2400" i="1"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t</a:t>
            </a:r>
            <a:r>
              <a:rPr lang="en-US" sz="2400" i="1" dirty="0">
                <a:latin typeface="Times New Roman" panose="02020603050405020304" pitchFamily="18" charset="0"/>
                <a:cs typeface="Times New Roman" panose="02020603050405020304" pitchFamily="18" charset="0"/>
              </a:rPr>
              <a:t> + u</a:t>
            </a:r>
            <a:r>
              <a:rPr lang="en-US" sz="2400" i="1" baseline="-25000" dirty="0">
                <a:latin typeface="Times New Roman" panose="02020603050405020304" pitchFamily="18" charset="0"/>
                <a:cs typeface="Times New Roman" panose="02020603050405020304" pitchFamily="18" charset="0"/>
              </a:rPr>
              <a:t>1t</a:t>
            </a:r>
            <a:r>
              <a:rPr lang="en-US" sz="2400" i="1" dirty="0">
                <a:latin typeface="Times New Roman" panose="02020603050405020304" pitchFamily="18" charset="0"/>
                <a:cs typeface="Times New Roman" panose="02020603050405020304" pitchFamily="18" charset="0"/>
              </a:rPr>
              <a:t> 	(1)</a:t>
            </a:r>
            <a:endParaRPr lang="en-US" sz="24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400" i="1" dirty="0">
                <a:latin typeface="Times New Roman" panose="02020603050405020304" pitchFamily="18" charset="0"/>
                <a:cs typeface="Times New Roman" panose="02020603050405020304" pitchFamily="18" charset="0"/>
              </a:rPr>
              <a:t>	Time period 1982–1995: </a:t>
            </a:r>
            <a:r>
              <a:rPr lang="en-US" sz="2400" i="1" dirty="0" err="1">
                <a:latin typeface="Times New Roman" panose="02020603050405020304" pitchFamily="18" charset="0"/>
                <a:cs typeface="Times New Roman" panose="02020603050405020304" pitchFamily="18" charset="0"/>
              </a:rPr>
              <a:t>Y</a:t>
            </a:r>
            <a:r>
              <a:rPr lang="en-US" sz="2400" i="1" baseline="-25000" dirty="0" err="1">
                <a:latin typeface="Times New Roman" panose="02020603050405020304" pitchFamily="18" charset="0"/>
                <a:cs typeface="Times New Roman" panose="02020603050405020304" pitchFamily="18" charset="0"/>
              </a:rPr>
              <a:t>t</a:t>
            </a:r>
            <a:r>
              <a:rPr lang="en-US" sz="2400" i="1" dirty="0">
                <a:latin typeface="Times New Roman" panose="02020603050405020304" pitchFamily="18" charset="0"/>
                <a:cs typeface="Times New Roman" panose="02020603050405020304" pitchFamily="18" charset="0"/>
              </a:rPr>
              <a:t> = γ</a:t>
            </a:r>
            <a:r>
              <a:rPr lang="en-US" sz="2400" i="1"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 γ</a:t>
            </a:r>
            <a:r>
              <a:rPr lang="en-US" sz="2400" i="1"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t</a:t>
            </a:r>
            <a:r>
              <a:rPr lang="en-US" sz="2400" i="1" dirty="0">
                <a:latin typeface="Times New Roman" panose="02020603050405020304" pitchFamily="18" charset="0"/>
                <a:cs typeface="Times New Roman" panose="02020603050405020304" pitchFamily="18" charset="0"/>
              </a:rPr>
              <a:t> + u</a:t>
            </a:r>
            <a:r>
              <a:rPr lang="en-US" sz="2400" i="1" baseline="-25000" dirty="0">
                <a:latin typeface="Times New Roman" panose="02020603050405020304" pitchFamily="18" charset="0"/>
                <a:cs typeface="Times New Roman" panose="02020603050405020304" pitchFamily="18" charset="0"/>
              </a:rPr>
              <a:t>2t</a:t>
            </a:r>
            <a:r>
              <a:rPr lang="en-US" sz="2400" i="1" dirty="0">
                <a:latin typeface="Times New Roman" panose="02020603050405020304" pitchFamily="18" charset="0"/>
                <a:cs typeface="Times New Roman" panose="02020603050405020304" pitchFamily="18" charset="0"/>
              </a:rPr>
              <a:t> 		(2)</a:t>
            </a:r>
            <a:endParaRPr lang="en-US" sz="24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pt-BR" sz="2400" i="1" dirty="0">
                <a:latin typeface="Times New Roman" panose="02020603050405020304" pitchFamily="18" charset="0"/>
                <a:cs typeface="Times New Roman" panose="02020603050405020304" pitchFamily="18" charset="0"/>
              </a:rPr>
              <a:t>	Time period 1970–1995: Y</a:t>
            </a:r>
            <a:r>
              <a:rPr lang="pt-BR" sz="2400" i="1" baseline="-25000" dirty="0">
                <a:latin typeface="Times New Roman" panose="02020603050405020304" pitchFamily="18" charset="0"/>
                <a:cs typeface="Times New Roman" panose="02020603050405020304" pitchFamily="18" charset="0"/>
              </a:rPr>
              <a:t>t</a:t>
            </a:r>
            <a:r>
              <a:rPr lang="pt-BR" sz="2400" i="1" dirty="0">
                <a:latin typeface="Times New Roman" panose="02020603050405020304" pitchFamily="18" charset="0"/>
                <a:cs typeface="Times New Roman" panose="02020603050405020304" pitchFamily="18" charset="0"/>
              </a:rPr>
              <a:t> = α</a:t>
            </a:r>
            <a:r>
              <a:rPr lang="pt-BR" sz="2400" i="1" baseline="-25000" dirty="0">
                <a:latin typeface="Times New Roman" panose="02020603050405020304" pitchFamily="18" charset="0"/>
                <a:cs typeface="Times New Roman" panose="02020603050405020304" pitchFamily="18" charset="0"/>
              </a:rPr>
              <a:t>1</a:t>
            </a:r>
            <a:r>
              <a:rPr lang="pt-BR" sz="2400" i="1" dirty="0">
                <a:latin typeface="Times New Roman" panose="02020603050405020304" pitchFamily="18" charset="0"/>
                <a:cs typeface="Times New Roman" panose="02020603050405020304" pitchFamily="18" charset="0"/>
              </a:rPr>
              <a:t> + α</a:t>
            </a:r>
            <a:r>
              <a:rPr lang="pt-BR" sz="2400" i="1" baseline="-25000" dirty="0">
                <a:latin typeface="Times New Roman" panose="02020603050405020304" pitchFamily="18" charset="0"/>
                <a:cs typeface="Times New Roman" panose="02020603050405020304" pitchFamily="18" charset="0"/>
              </a:rPr>
              <a:t>2</a:t>
            </a:r>
            <a:r>
              <a:rPr lang="pt-BR" sz="2400" i="1" dirty="0">
                <a:latin typeface="Times New Roman" panose="02020603050405020304" pitchFamily="18" charset="0"/>
                <a:cs typeface="Times New Roman" panose="02020603050405020304" pitchFamily="18" charset="0"/>
              </a:rPr>
              <a:t>X</a:t>
            </a:r>
            <a:r>
              <a:rPr lang="pt-BR" sz="2400" i="1" baseline="-25000" dirty="0">
                <a:latin typeface="Times New Roman" panose="02020603050405020304" pitchFamily="18" charset="0"/>
                <a:cs typeface="Times New Roman" panose="02020603050405020304" pitchFamily="18" charset="0"/>
              </a:rPr>
              <a:t>t</a:t>
            </a:r>
            <a:r>
              <a:rPr lang="pt-BR" sz="2400" i="1" dirty="0">
                <a:latin typeface="Times New Roman" panose="02020603050405020304" pitchFamily="18" charset="0"/>
                <a:cs typeface="Times New Roman" panose="02020603050405020304" pitchFamily="18" charset="0"/>
              </a:rPr>
              <a:t> + u</a:t>
            </a:r>
            <a:r>
              <a:rPr lang="pt-BR" sz="2400" i="1" baseline="-25000" dirty="0">
                <a:latin typeface="Times New Roman" panose="02020603050405020304" pitchFamily="18" charset="0"/>
                <a:cs typeface="Times New Roman" panose="02020603050405020304" pitchFamily="18" charset="0"/>
              </a:rPr>
              <a:t>t</a:t>
            </a:r>
            <a:r>
              <a:rPr lang="pt-BR" sz="2400" i="1" dirty="0">
                <a:latin typeface="Times New Roman" panose="02020603050405020304" pitchFamily="18" charset="0"/>
                <a:cs typeface="Times New Roman" panose="02020603050405020304" pitchFamily="18" charset="0"/>
              </a:rPr>
              <a:t> 		(3)</a:t>
            </a:r>
            <a:endParaRPr lang="pt-BR" sz="2400" i="1"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there is </a:t>
            </a:r>
            <a:r>
              <a:rPr lang="en-US" sz="2400" b="1" dirty="0">
                <a:latin typeface="Times New Roman" panose="02020603050405020304" pitchFamily="18" charset="0"/>
                <a:cs typeface="Times New Roman" panose="02020603050405020304" pitchFamily="18" charset="0"/>
              </a:rPr>
              <a:t>no difference </a:t>
            </a:r>
            <a:r>
              <a:rPr lang="en-US" sz="2400" dirty="0">
                <a:latin typeface="Times New Roman" panose="02020603050405020304" pitchFamily="18" charset="0"/>
                <a:cs typeface="Times New Roman" panose="02020603050405020304" pitchFamily="18" charset="0"/>
              </a:rPr>
              <a:t>between the two time periods. The mechanics of the Chow test are as follows:</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1. Estimate regression (3), obtain </a:t>
            </a:r>
            <a:r>
              <a:rPr lang="en-US" sz="2400" b="1" dirty="0">
                <a:latin typeface="Times New Roman" panose="02020603050405020304" pitchFamily="18" charset="0"/>
                <a:cs typeface="Times New Roman" panose="02020603050405020304" pitchFamily="18" charset="0"/>
              </a:rPr>
              <a:t>RSS3 </a:t>
            </a:r>
            <a:r>
              <a:rPr lang="en-US" sz="2400" dirty="0">
                <a:latin typeface="Times New Roman" panose="02020603050405020304" pitchFamily="18" charset="0"/>
                <a:cs typeface="Times New Roman" panose="02020603050405020304" pitchFamily="18" charset="0"/>
              </a:rPr>
              <a:t>with df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1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2 −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000" i="1" dirty="0">
                <a:latin typeface="Times New Roman" panose="02020603050405020304" pitchFamily="18" charset="0"/>
                <a:cs typeface="Times New Roman" panose="02020603050405020304" pitchFamily="18" charset="0"/>
              </a:rPr>
              <a:t>We call </a:t>
            </a:r>
            <a:r>
              <a:rPr lang="en-US" sz="2000" b="1" i="1" dirty="0">
                <a:latin typeface="Times New Roman" panose="02020603050405020304" pitchFamily="18" charset="0"/>
                <a:cs typeface="Times New Roman" panose="02020603050405020304" pitchFamily="18" charset="0"/>
              </a:rPr>
              <a:t>RSS3 </a:t>
            </a:r>
            <a:r>
              <a:rPr lang="en-US" sz="2000" i="1" dirty="0">
                <a:latin typeface="Times New Roman" panose="02020603050405020304" pitchFamily="18" charset="0"/>
                <a:cs typeface="Times New Roman" panose="02020603050405020304" pitchFamily="18" charset="0"/>
              </a:rPr>
              <a:t>the restricted residual sum of squares (</a:t>
            </a:r>
            <a:r>
              <a:rPr lang="en-US" sz="2000" b="1" i="1" dirty="0">
                <a:latin typeface="Times New Roman" panose="02020603050405020304" pitchFamily="18" charset="0"/>
                <a:cs typeface="Times New Roman" panose="02020603050405020304" pitchFamily="18" charset="0"/>
              </a:rPr>
              <a:t>RSS</a:t>
            </a:r>
            <a:r>
              <a:rPr lang="en-US" sz="2000" b="1" i="1" baseline="-25000" dirty="0">
                <a:latin typeface="Times New Roman" panose="02020603050405020304" pitchFamily="18" charset="0"/>
                <a:cs typeface="Times New Roman" panose="02020603050405020304" pitchFamily="18" charset="0"/>
              </a:rPr>
              <a:t>R</a:t>
            </a:r>
            <a:r>
              <a:rPr lang="en-US" sz="2000" i="1" dirty="0">
                <a:latin typeface="Times New Roman" panose="02020603050405020304" pitchFamily="18" charset="0"/>
                <a:cs typeface="Times New Roman" panose="02020603050405020304" pitchFamily="18" charset="0"/>
              </a:rPr>
              <a:t>) because it is obtained by imposing the restrictions that λ1 = γ1 and λ2 = γ2, that is, the subperiod regressions are not different.</a:t>
            </a:r>
            <a:endParaRPr lang="en-US" sz="20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2. Estimate Eq. (1) and obtain its residual sum of squares, </a:t>
            </a:r>
            <a:r>
              <a:rPr lang="en-US" sz="2400" b="1" dirty="0">
                <a:latin typeface="Times New Roman" panose="02020603050405020304" pitchFamily="18" charset="0"/>
                <a:cs typeface="Times New Roman" panose="02020603050405020304" pitchFamily="18" charset="0"/>
              </a:rPr>
              <a:t>RSS1</a:t>
            </a:r>
            <a:r>
              <a:rPr lang="en-US" sz="2400" dirty="0">
                <a:latin typeface="Times New Roman" panose="02020603050405020304" pitchFamily="18" charset="0"/>
                <a:cs typeface="Times New Roman" panose="02020603050405020304" pitchFamily="18" charset="0"/>
              </a:rPr>
              <a:t>, with df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1 −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3. Estimate Eq. (2) and obtain its residual sum of squares, </a:t>
            </a:r>
            <a:r>
              <a:rPr lang="en-US" sz="2400" b="1" dirty="0">
                <a:latin typeface="Times New Roman" panose="02020603050405020304" pitchFamily="18" charset="0"/>
                <a:cs typeface="Times New Roman" panose="02020603050405020304" pitchFamily="18" charset="0"/>
              </a:rPr>
              <a:t>RSS2</a:t>
            </a:r>
            <a:r>
              <a:rPr lang="en-US" sz="2400" dirty="0">
                <a:latin typeface="Times New Roman" panose="02020603050405020304" pitchFamily="18" charset="0"/>
                <a:cs typeface="Times New Roman" panose="02020603050405020304" pitchFamily="18" charset="0"/>
              </a:rPr>
              <a:t>, with df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2 −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7.5.  Testing for Structural or Parameter Stability of Regression Models: The Chow Test</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58723" name="Content Placeholder 2"/>
          <p:cNvSpPr>
            <a:spLocks noGrp="1"/>
          </p:cNvSpPr>
          <p:nvPr>
            <p:ph sz="quarter" idx="1"/>
          </p:nvPr>
        </p:nvSpPr>
        <p:spPr>
          <a:xfrm>
            <a:off x="0" y="1219200"/>
            <a:ext cx="9144000" cy="5562600"/>
          </a:xfrm>
        </p:spPr>
        <p:txBody>
          <a:bodyPr/>
          <a:lstStyle/>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4. The unrestricted residual sum of squares (RSS</a:t>
            </a:r>
            <a:r>
              <a:rPr lang="en-US" sz="2400" baseline="-25000" dirty="0">
                <a:latin typeface="Times New Roman" panose="02020603050405020304" pitchFamily="18" charset="0"/>
                <a:cs typeface="Times New Roman" panose="02020603050405020304" pitchFamily="18" charset="0"/>
              </a:rPr>
              <a:t>UR</a:t>
            </a:r>
            <a:r>
              <a:rPr lang="en-US" sz="2400" dirty="0">
                <a:latin typeface="Times New Roman" panose="02020603050405020304" pitchFamily="18" charset="0"/>
                <a:cs typeface="Times New Roman" panose="02020603050405020304" pitchFamily="18" charset="0"/>
              </a:rPr>
              <a:t>), that is,</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RSS</a:t>
            </a:r>
            <a:r>
              <a:rPr lang="en-US" sz="2400" baseline="-25000" dirty="0">
                <a:latin typeface="Times New Roman" panose="02020603050405020304" pitchFamily="18" charset="0"/>
                <a:cs typeface="Times New Roman" panose="02020603050405020304" pitchFamily="18" charset="0"/>
              </a:rPr>
              <a:t>UR</a:t>
            </a:r>
            <a:r>
              <a:rPr lang="en-US" sz="2400" dirty="0">
                <a:latin typeface="Times New Roman" panose="02020603050405020304" pitchFamily="18" charset="0"/>
                <a:cs typeface="Times New Roman" panose="02020603050405020304" pitchFamily="18" charset="0"/>
              </a:rPr>
              <a:t> = RSS1 + RSS2 	with </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1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2 − 2</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5. F ratio:</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6. If the computed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value exceeds the critical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value, we reject the hypothesis of parameter stability conclude that the regressions (1) and (2) are different</a:t>
            </a:r>
            <a:endParaRPr lang="en-US" sz="2400" dirty="0">
              <a:latin typeface="Times New Roman" panose="02020603050405020304" pitchFamily="18" charset="0"/>
              <a:cs typeface="Times New Roman" panose="02020603050405020304" pitchFamily="18" charset="0"/>
            </a:endParaRPr>
          </a:p>
        </p:txBody>
      </p:sp>
      <p:pic>
        <p:nvPicPr>
          <p:cNvPr id="158725" name="Picture 1"/>
          <p:cNvPicPr>
            <a:picLocks noChangeAspect="1"/>
          </p:cNvPicPr>
          <p:nvPr/>
        </p:nvPicPr>
        <p:blipFill>
          <a:blip r:embed="rId1" cstate="print"/>
          <a:srcRect/>
          <a:stretch>
            <a:fillRect/>
          </a:stretch>
        </p:blipFill>
        <p:spPr bwMode="auto">
          <a:xfrm>
            <a:off x="1447800" y="2362200"/>
            <a:ext cx="3657600" cy="103663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dirty="0"/>
              <a:t>END OF CHAPTER 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Grafik 13"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981200" y="2589213"/>
            <a:ext cx="3911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Grp="1" noChangeArrowheads="1"/>
          </p:cNvSpPr>
          <p:nvPr>
            <p:ph type="body" idx="1"/>
          </p:nvPr>
        </p:nvSpPr>
        <p:spPr>
          <a:xfrm>
            <a:off x="593725" y="1524000"/>
            <a:ext cx="8001000" cy="5105400"/>
          </a:xfrm>
        </p:spPr>
        <p:txBody>
          <a:bodyPr/>
          <a:lstStyle/>
          <a:p>
            <a:pPr eaLnBrk="1" hangingPunct="1">
              <a:lnSpc>
                <a:spcPts val="2900"/>
              </a:lnSpc>
            </a:pPr>
            <a:r>
              <a:rPr lang="de-DE" altLang="en-US" sz="2600" b="1" dirty="0"/>
              <a:t>Example: Family income and family consumption</a:t>
            </a:r>
            <a:endParaRPr lang="de-DE" altLang="en-US" sz="26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buFont typeface="Wingdings" panose="05000000000000000000" pitchFamily="2" charset="2"/>
              <a:buNone/>
            </a:pPr>
            <a:endParaRPr lang="de-DE" altLang="en-US" sz="1800" b="1" dirty="0"/>
          </a:p>
          <a:p>
            <a:pPr marL="457200" lvl="1" indent="0" eaLnBrk="1" hangingPunct="1">
              <a:lnSpc>
                <a:spcPts val="2400"/>
              </a:lnSpc>
              <a:buNone/>
            </a:pPr>
            <a:r>
              <a:rPr lang="de-DE" altLang="en-US" sz="2300" dirty="0"/>
              <a:t>Model has two explanatory variables: inome and income squared</a:t>
            </a:r>
            <a:endParaRPr lang="de-DE" altLang="en-US" sz="2300" dirty="0"/>
          </a:p>
          <a:p>
            <a:pPr marL="457200" lvl="1" indent="0" eaLnBrk="1" hangingPunct="1">
              <a:lnSpc>
                <a:spcPts val="2400"/>
              </a:lnSpc>
              <a:buNone/>
            </a:pPr>
            <a:r>
              <a:rPr lang="de-DE" altLang="en-US" sz="2300" dirty="0"/>
              <a:t>Consumption is explained as a quadratic function of income</a:t>
            </a:r>
            <a:endParaRPr lang="de-DE" altLang="en-US" sz="2300" dirty="0"/>
          </a:p>
          <a:p>
            <a:pPr marL="457200" lvl="1" indent="0" eaLnBrk="1" hangingPunct="1">
              <a:lnSpc>
                <a:spcPts val="2400"/>
              </a:lnSpc>
              <a:buNone/>
            </a:pPr>
            <a:r>
              <a:rPr lang="de-DE" altLang="en-US" sz="2300" dirty="0"/>
              <a:t>One has to be very careful when interpreting the coefficients:</a:t>
            </a:r>
            <a:endParaRPr lang="de-DE" altLang="en-US" sz="2300" b="1" dirty="0"/>
          </a:p>
        </p:txBody>
      </p:sp>
      <p:sp>
        <p:nvSpPr>
          <p:cNvPr id="17" name="Textfeld 16"/>
          <p:cNvSpPr txBox="1"/>
          <p:nvPr/>
        </p:nvSpPr>
        <p:spPr>
          <a:xfrm>
            <a:off x="628650" y="3319463"/>
            <a:ext cx="1752600" cy="3079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1400" dirty="0"/>
              <a:t>Family </a:t>
            </a:r>
            <a:r>
              <a:rPr lang="de-DE" sz="1400" dirty="0" err="1"/>
              <a:t>consumption</a:t>
            </a:r>
            <a:endParaRPr lang="de-DE" sz="1400" dirty="0"/>
          </a:p>
        </p:txBody>
      </p:sp>
      <p:sp>
        <p:nvSpPr>
          <p:cNvPr id="13317" name="Textfeld 17"/>
          <p:cNvSpPr txBox="1">
            <a:spLocks noChangeArrowheads="1"/>
          </p:cNvSpPr>
          <p:nvPr/>
        </p:nvSpPr>
        <p:spPr bwMode="auto">
          <a:xfrm>
            <a:off x="7419975" y="2881313"/>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Other factors</a:t>
            </a:r>
            <a:endParaRPr lang="de-DE" altLang="en-US" sz="1400"/>
          </a:p>
        </p:txBody>
      </p:sp>
      <p:cxnSp>
        <p:nvCxnSpPr>
          <p:cNvPr id="20" name="Gerade Verbindung mit Pfeil 19"/>
          <p:cNvCxnSpPr/>
          <p:nvPr/>
        </p:nvCxnSpPr>
        <p:spPr>
          <a:xfrm flipV="1">
            <a:off x="1431925" y="2881313"/>
            <a:ext cx="547688"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13317" idx="1"/>
          </p:cNvCxnSpPr>
          <p:nvPr/>
        </p:nvCxnSpPr>
        <p:spPr>
          <a:xfrm rot="10800000">
            <a:off x="6069013" y="2771775"/>
            <a:ext cx="1350962" cy="2635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5703888" y="2589213"/>
            <a:ext cx="2921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2" name="Textfeld 21"/>
          <p:cNvSpPr txBox="1"/>
          <p:nvPr/>
        </p:nvSpPr>
        <p:spPr>
          <a:xfrm>
            <a:off x="2928938" y="3319463"/>
            <a:ext cx="1311275"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Family </a:t>
            </a:r>
            <a:r>
              <a:rPr lang="de-DE" sz="1400" dirty="0" err="1"/>
              <a:t>income</a:t>
            </a:r>
            <a:endParaRPr lang="de-DE" sz="1400" dirty="0"/>
          </a:p>
        </p:txBody>
      </p:sp>
      <p:cxnSp>
        <p:nvCxnSpPr>
          <p:cNvPr id="23" name="Gerade Verbindung mit Pfeil 22"/>
          <p:cNvCxnSpPr/>
          <p:nvPr/>
        </p:nvCxnSpPr>
        <p:spPr>
          <a:xfrm rot="5400000" flipH="1" flipV="1">
            <a:off x="3531394" y="2936081"/>
            <a:ext cx="401638"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083175" y="3319463"/>
            <a:ext cx="1998663"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Family </a:t>
            </a:r>
            <a:r>
              <a:rPr lang="de-DE" sz="1400" dirty="0" err="1"/>
              <a:t>income</a:t>
            </a:r>
            <a:r>
              <a:rPr lang="de-DE" sz="1400" dirty="0"/>
              <a:t> </a:t>
            </a:r>
            <a:r>
              <a:rPr lang="de-DE" sz="1400" u="sng" dirty="0" err="1"/>
              <a:t>squared</a:t>
            </a:r>
            <a:endParaRPr lang="de-DE" sz="1400" u="sng" dirty="0"/>
          </a:p>
        </p:txBody>
      </p:sp>
      <p:cxnSp>
        <p:nvCxnSpPr>
          <p:cNvPr id="25" name="Gerade Verbindung mit Pfeil 24"/>
          <p:cNvCxnSpPr/>
          <p:nvPr/>
        </p:nvCxnSpPr>
        <p:spPr>
          <a:xfrm rot="16200000" flipV="1">
            <a:off x="5156201" y="2917825"/>
            <a:ext cx="438150"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81" name="Grafik 34" descr="TP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3732213" y="5291138"/>
            <a:ext cx="2578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feld 35"/>
          <p:cNvSpPr txBox="1"/>
          <p:nvPr/>
        </p:nvSpPr>
        <p:spPr>
          <a:xfrm>
            <a:off x="519113" y="5291138"/>
            <a:ext cx="2747962" cy="7381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By</a:t>
            </a:r>
            <a:r>
              <a:rPr lang="de-DE" sz="1400" dirty="0"/>
              <a:t> </a:t>
            </a:r>
            <a:r>
              <a:rPr lang="de-DE" sz="1400" dirty="0" err="1"/>
              <a:t>how</a:t>
            </a:r>
            <a:r>
              <a:rPr lang="de-DE" sz="1400" dirty="0"/>
              <a:t> </a:t>
            </a:r>
            <a:r>
              <a:rPr lang="de-DE" sz="1400" dirty="0" err="1"/>
              <a:t>much</a:t>
            </a:r>
            <a:r>
              <a:rPr lang="de-DE" sz="1400" dirty="0"/>
              <a:t> </a:t>
            </a:r>
            <a:r>
              <a:rPr lang="de-DE" sz="1400" dirty="0" err="1"/>
              <a:t>does</a:t>
            </a:r>
            <a:r>
              <a:rPr lang="de-DE" sz="1400" dirty="0"/>
              <a:t> </a:t>
            </a:r>
            <a:r>
              <a:rPr lang="de-DE" sz="1400" dirty="0" err="1"/>
              <a:t>consumption</a:t>
            </a:r>
            <a:endParaRPr lang="de-DE" sz="1400" dirty="0"/>
          </a:p>
          <a:p>
            <a:pPr eaLnBrk="1" hangingPunct="1">
              <a:defRPr/>
            </a:pPr>
            <a:r>
              <a:rPr lang="de-DE" sz="1400" dirty="0" err="1"/>
              <a:t>increase</a:t>
            </a:r>
            <a:r>
              <a:rPr lang="de-DE" sz="1400" dirty="0"/>
              <a:t> </a:t>
            </a:r>
            <a:r>
              <a:rPr lang="de-DE" sz="1400" dirty="0" err="1"/>
              <a:t>if</a:t>
            </a:r>
            <a:r>
              <a:rPr lang="de-DE" sz="1400" dirty="0"/>
              <a:t> </a:t>
            </a:r>
            <a:r>
              <a:rPr lang="de-DE" sz="1400" dirty="0" err="1"/>
              <a:t>income</a:t>
            </a:r>
            <a:r>
              <a:rPr lang="de-DE" sz="1400" dirty="0"/>
              <a:t> </a:t>
            </a:r>
            <a:r>
              <a:rPr lang="de-DE" sz="1400" dirty="0" err="1"/>
              <a:t>is</a:t>
            </a:r>
            <a:r>
              <a:rPr lang="de-DE" sz="1400" dirty="0"/>
              <a:t> </a:t>
            </a:r>
            <a:r>
              <a:rPr lang="de-DE" sz="1400" dirty="0" err="1"/>
              <a:t>increased</a:t>
            </a:r>
            <a:endParaRPr lang="de-DE" sz="1400" dirty="0"/>
          </a:p>
          <a:p>
            <a:pPr eaLnBrk="1" hangingPunct="1">
              <a:defRPr/>
            </a:pPr>
            <a:r>
              <a:rPr lang="de-DE" sz="1400" dirty="0" err="1"/>
              <a:t>by</a:t>
            </a:r>
            <a:r>
              <a:rPr lang="de-DE" sz="1400" dirty="0"/>
              <a:t> </a:t>
            </a:r>
            <a:r>
              <a:rPr lang="de-DE" sz="1400" dirty="0" err="1"/>
              <a:t>one</a:t>
            </a:r>
            <a:r>
              <a:rPr lang="de-DE" sz="1400" dirty="0"/>
              <a:t> </a:t>
            </a:r>
            <a:r>
              <a:rPr lang="de-DE" sz="1400" dirty="0" err="1"/>
              <a:t>unit</a:t>
            </a:r>
            <a:r>
              <a:rPr lang="de-DE" sz="1400" dirty="0"/>
              <a:t>?</a:t>
            </a:r>
            <a:endParaRPr lang="de-DE" sz="1400" dirty="0"/>
          </a:p>
        </p:txBody>
      </p:sp>
      <p:cxnSp>
        <p:nvCxnSpPr>
          <p:cNvPr id="37" name="Gerade Verbindung mit Pfeil 36"/>
          <p:cNvCxnSpPr/>
          <p:nvPr/>
        </p:nvCxnSpPr>
        <p:spPr>
          <a:xfrm flipV="1">
            <a:off x="3111500" y="5473700"/>
            <a:ext cx="511175"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328" name="Textfeld 42"/>
          <p:cNvSpPr txBox="1">
            <a:spLocks noChangeArrowheads="1"/>
          </p:cNvSpPr>
          <p:nvPr/>
        </p:nvSpPr>
        <p:spPr bwMode="auto">
          <a:xfrm>
            <a:off x="7127875" y="5218113"/>
            <a:ext cx="1679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Depends on how much income is already there</a:t>
            </a:r>
            <a:endParaRPr lang="de-DE" altLang="en-US" sz="1400"/>
          </a:p>
        </p:txBody>
      </p:sp>
      <p:cxnSp>
        <p:nvCxnSpPr>
          <p:cNvPr id="44" name="Gerade Verbindung mit Pfeil 43"/>
          <p:cNvCxnSpPr/>
          <p:nvPr/>
        </p:nvCxnSpPr>
        <p:spPr>
          <a:xfrm rot="10800000">
            <a:off x="6397625" y="5619750"/>
            <a:ext cx="730250"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330" name="Rectangle 2"/>
          <p:cNvSpPr>
            <a:spLocks noChangeArrowheads="1"/>
          </p:cNvSpPr>
          <p:nvPr/>
        </p:nvSpPr>
        <p:spPr bwMode="auto">
          <a:xfrm>
            <a:off x="287338" y="406400"/>
            <a:ext cx="9161462"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de-DE" altLang="en-US" sz="4400" dirty="0">
                <a:solidFill>
                  <a:srgbClr val="FF0000"/>
                </a:solidFill>
              </a:rPr>
              <a:t>Motivation for multiple regression</a:t>
            </a:r>
            <a:endParaRPr lang="de-DE" altLang="en-US" sz="4400" dirty="0">
              <a:solidFill>
                <a:srgbClr val="FF0000"/>
              </a:solidFill>
            </a:endParaRPr>
          </a:p>
          <a:p>
            <a:pPr eaLnBrk="1" hangingPunct="1">
              <a:spcBef>
                <a:spcPct val="0"/>
              </a:spcBef>
              <a:buClrTx/>
              <a:buSzTx/>
              <a:buFontTx/>
              <a:buNone/>
            </a:pPr>
            <a:endParaRPr lang="de-DE" altLang="en-US" sz="4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fade">
                                      <p:cBhvr>
                                        <p:cTn id="7"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Grafik 25"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030288" y="2625725"/>
            <a:ext cx="6959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body" idx="1"/>
          </p:nvPr>
        </p:nvSpPr>
        <p:spPr>
          <a:xfrm>
            <a:off x="593725" y="1676399"/>
            <a:ext cx="8001000" cy="5100637"/>
          </a:xfrm>
        </p:spPr>
        <p:txBody>
          <a:bodyPr/>
          <a:lstStyle/>
          <a:p>
            <a:pPr eaLnBrk="1" hangingPunct="1">
              <a:lnSpc>
                <a:spcPts val="2900"/>
              </a:lnSpc>
            </a:pPr>
            <a:r>
              <a:rPr lang="de-DE" altLang="en-US" sz="2600" b="1" dirty="0"/>
              <a:t>Example: CEO salary, sales and CEO tenure</a:t>
            </a:r>
            <a:endParaRPr lang="de-DE" altLang="en-US" sz="2600" b="1" dirty="0"/>
          </a:p>
          <a:p>
            <a:pPr eaLnBrk="1" hangingPunct="1">
              <a:lnSpc>
                <a:spcPts val="2400"/>
              </a:lnSpc>
            </a:pPr>
            <a:endParaRPr lang="de-DE" altLang="en-US" sz="2600" b="1" dirty="0"/>
          </a:p>
          <a:p>
            <a:pPr eaLnBrk="1" hangingPunct="1">
              <a:lnSpc>
                <a:spcPts val="2400"/>
              </a:lnSpc>
            </a:pPr>
            <a:endParaRPr lang="de-DE" altLang="en-US" sz="1800" b="1" dirty="0"/>
          </a:p>
          <a:p>
            <a:pPr eaLnBrk="1" hangingPunct="1">
              <a:lnSpc>
                <a:spcPts val="2400"/>
              </a:lnSpc>
            </a:pPr>
            <a:endParaRPr lang="de-DE" altLang="en-US" sz="1800" b="1" dirty="0"/>
          </a:p>
          <a:p>
            <a:pPr eaLnBrk="1" hangingPunct="1">
              <a:lnSpc>
                <a:spcPts val="2400"/>
              </a:lnSpc>
              <a:buFont typeface="Wingdings" panose="05000000000000000000" pitchFamily="2" charset="2"/>
              <a:buNone/>
            </a:pPr>
            <a:endParaRPr lang="de-DE" altLang="en-US" sz="1800" b="1" dirty="0"/>
          </a:p>
          <a:p>
            <a:pPr eaLnBrk="1" hangingPunct="1">
              <a:lnSpc>
                <a:spcPts val="2400"/>
              </a:lnSpc>
              <a:buFont typeface="Wingdings" panose="05000000000000000000" pitchFamily="2" charset="2"/>
              <a:buNone/>
            </a:pPr>
            <a:endParaRPr lang="de-DE" altLang="en-US" sz="1800" b="1" dirty="0"/>
          </a:p>
          <a:p>
            <a:pPr lvl="1" eaLnBrk="1" hangingPunct="1">
              <a:lnSpc>
                <a:spcPts val="2800"/>
              </a:lnSpc>
            </a:pPr>
            <a:r>
              <a:rPr lang="de-DE" altLang="en-US" sz="2300" dirty="0"/>
              <a:t>Model assumes a constant elasticity relationship between CEO salary and the sales of his or her firm</a:t>
            </a:r>
            <a:endParaRPr lang="de-DE" altLang="en-US" sz="2300" dirty="0"/>
          </a:p>
          <a:p>
            <a:pPr lvl="1" eaLnBrk="1" hangingPunct="1">
              <a:lnSpc>
                <a:spcPts val="2800"/>
              </a:lnSpc>
            </a:pPr>
            <a:r>
              <a:rPr lang="de-DE" altLang="en-US" sz="2300" dirty="0"/>
              <a:t>Model assumes a quadratic relationship between CEO salary and his or her tenure with the firm</a:t>
            </a:r>
            <a:endParaRPr lang="de-DE" altLang="en-US" sz="2300" dirty="0"/>
          </a:p>
          <a:p>
            <a:pPr eaLnBrk="1" hangingPunct="1">
              <a:lnSpc>
                <a:spcPts val="2800"/>
              </a:lnSpc>
            </a:pPr>
            <a:r>
              <a:rPr lang="de-DE" altLang="en-US" sz="2300" b="1" dirty="0"/>
              <a:t>Meaning of linear regression</a:t>
            </a:r>
            <a:endParaRPr lang="de-DE" altLang="en-US" sz="2300" b="1" dirty="0"/>
          </a:p>
          <a:p>
            <a:pPr lvl="1" eaLnBrk="1" hangingPunct="1">
              <a:lnSpc>
                <a:spcPts val="2800"/>
              </a:lnSpc>
            </a:pPr>
            <a:r>
              <a:rPr lang="de-DE" altLang="en-US" sz="2300" dirty="0"/>
              <a:t>The model has to be linear </a:t>
            </a:r>
            <a:r>
              <a:rPr lang="de-DE" altLang="en-US" sz="2300" u="sng" dirty="0"/>
              <a:t>in the parameters </a:t>
            </a:r>
            <a:r>
              <a:rPr lang="de-DE" altLang="en-US" sz="2300" dirty="0"/>
              <a:t>(not in the variables)</a:t>
            </a:r>
            <a:endParaRPr lang="de-DE" altLang="en-US" sz="2300" b="1" dirty="0"/>
          </a:p>
        </p:txBody>
      </p:sp>
      <p:sp>
        <p:nvSpPr>
          <p:cNvPr id="17" name="Textfeld 16"/>
          <p:cNvSpPr txBox="1"/>
          <p:nvPr/>
        </p:nvSpPr>
        <p:spPr>
          <a:xfrm>
            <a:off x="628650" y="3319463"/>
            <a:ext cx="1595438" cy="3079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de-DE" sz="1400" dirty="0"/>
              <a:t>Log of CEO </a:t>
            </a:r>
            <a:r>
              <a:rPr lang="de-DE" sz="1400" dirty="0" err="1"/>
              <a:t>salary</a:t>
            </a:r>
            <a:endParaRPr lang="de-DE" sz="1400" dirty="0"/>
          </a:p>
        </p:txBody>
      </p:sp>
      <p:cxnSp>
        <p:nvCxnSpPr>
          <p:cNvPr id="20" name="Gerade Verbindung mit Pfeil 19"/>
          <p:cNvCxnSpPr/>
          <p:nvPr/>
        </p:nvCxnSpPr>
        <p:spPr>
          <a:xfrm flipV="1">
            <a:off x="1212850" y="2990850"/>
            <a:ext cx="255588" cy="255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2928938" y="3319463"/>
            <a:ext cx="919162"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a:t>Log </a:t>
            </a:r>
            <a:r>
              <a:rPr lang="de-DE" sz="1400" dirty="0" err="1"/>
              <a:t>sales</a:t>
            </a:r>
            <a:endParaRPr lang="de-DE" sz="1400" dirty="0"/>
          </a:p>
        </p:txBody>
      </p:sp>
      <p:cxnSp>
        <p:nvCxnSpPr>
          <p:cNvPr id="23" name="Gerade Verbindung mit Pfeil 22"/>
          <p:cNvCxnSpPr/>
          <p:nvPr/>
        </p:nvCxnSpPr>
        <p:spPr>
          <a:xfrm rot="5400000" flipH="1" flipV="1">
            <a:off x="3494882" y="2972594"/>
            <a:ext cx="401637"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4535488" y="3319463"/>
            <a:ext cx="3567112" cy="3079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de-DE" sz="1400" dirty="0" err="1"/>
              <a:t>Quadratic</a:t>
            </a:r>
            <a:r>
              <a:rPr lang="de-DE" sz="1400" dirty="0"/>
              <a:t> </a:t>
            </a:r>
            <a:r>
              <a:rPr lang="de-DE" sz="1400" dirty="0" err="1"/>
              <a:t>function</a:t>
            </a:r>
            <a:r>
              <a:rPr lang="de-DE" sz="1400" dirty="0"/>
              <a:t> of CEO </a:t>
            </a:r>
            <a:r>
              <a:rPr lang="de-DE" sz="1400" dirty="0" err="1"/>
              <a:t>tenure</a:t>
            </a:r>
            <a:r>
              <a:rPr lang="de-DE" sz="1400" dirty="0"/>
              <a:t> </a:t>
            </a:r>
            <a:r>
              <a:rPr lang="de-DE" sz="1400" dirty="0" err="1"/>
              <a:t>with</a:t>
            </a:r>
            <a:r>
              <a:rPr lang="de-DE" sz="1400" dirty="0"/>
              <a:t> firm</a:t>
            </a:r>
            <a:endParaRPr lang="de-DE" sz="1400" u="sng" dirty="0"/>
          </a:p>
        </p:txBody>
      </p:sp>
      <p:cxnSp>
        <p:nvCxnSpPr>
          <p:cNvPr id="25" name="Gerade Verbindung mit Pfeil 24"/>
          <p:cNvCxnSpPr/>
          <p:nvPr/>
        </p:nvCxnSpPr>
        <p:spPr>
          <a:xfrm rot="16200000" flipV="1">
            <a:off x="5703888" y="3027363"/>
            <a:ext cx="401637"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p:nvPr/>
        </p:nvCxnSpPr>
        <p:spPr>
          <a:xfrm rot="5400000" flipH="1" flipV="1">
            <a:off x="6567488" y="3014663"/>
            <a:ext cx="401637" cy="2809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71" name="Rectangle 2"/>
          <p:cNvSpPr>
            <a:spLocks noChangeArrowheads="1"/>
          </p:cNvSpPr>
          <p:nvPr/>
        </p:nvSpPr>
        <p:spPr bwMode="auto">
          <a:xfrm>
            <a:off x="287338" y="80963"/>
            <a:ext cx="8475662" cy="14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3"/>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4"/>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777777"/>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777777"/>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777777"/>
              </a:buClr>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de-DE" altLang="en-US" sz="4400" dirty="0">
                <a:solidFill>
                  <a:srgbClr val="FF0000"/>
                </a:solidFill>
              </a:rPr>
              <a:t>Motivation for multiple regression</a:t>
            </a:r>
            <a:endParaRPr lang="de-DE" altLang="en-US" sz="4400" dirty="0">
              <a:solidFill>
                <a:srgbClr val="FF0000"/>
              </a:solidFill>
            </a:endParaRPr>
          </a:p>
          <a:p>
            <a:pPr eaLnBrk="1" hangingPunct="1">
              <a:spcBef>
                <a:spcPct val="0"/>
              </a:spcBef>
              <a:buClrTx/>
              <a:buSzTx/>
              <a:buFontTx/>
              <a:buNone/>
            </a:pPr>
            <a:endParaRPr lang="de-DE" altLang="en-US" sz="4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8" end="8"/>
                                            </p:txEl>
                                          </p:spTgt>
                                        </p:tgtEl>
                                        <p:attrNameLst>
                                          <p:attrName>style.visibility</p:attrName>
                                        </p:attrNameLst>
                                      </p:cBhvr>
                                      <p:to>
                                        <p:strVal val="visible"/>
                                      </p:to>
                                    </p:set>
                                    <p:animEffect transition="in" filter="fade">
                                      <p:cBhvr>
                                        <p:cTn id="7" dur="500"/>
                                        <p:tgtEl>
                                          <p:spTgt spid="8195">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xEl>
                                              <p:pRg st="9" end="9"/>
                                            </p:txEl>
                                          </p:spTgt>
                                        </p:tgtEl>
                                        <p:attrNameLst>
                                          <p:attrName>style.visibility</p:attrName>
                                        </p:attrNameLst>
                                      </p:cBhvr>
                                      <p:to>
                                        <p:strVal val="visible"/>
                                      </p:to>
                                    </p:set>
                                    <p:animEffect transition="in" filter="fade">
                                      <p:cBhvr>
                                        <p:cTn id="10"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9144000" cy="990600"/>
          </a:xfrm>
        </p:spPr>
        <p:txBody>
          <a:bodyPr>
            <a:normAutofit fontScale="90000"/>
          </a:bodyPr>
          <a:lstStyle/>
          <a:p>
            <a:pPr algn="ctr"/>
            <a:r>
              <a:rPr lang="en-US" sz="3200" b="1" dirty="0">
                <a:solidFill>
                  <a:srgbClr val="FF0000"/>
                </a:solidFill>
              </a:rPr>
              <a:t>2. The Three-Variable Model: Notation and Assumptions</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7411" name="Content Placeholder 2"/>
          <p:cNvSpPr>
            <a:spLocks noGrp="1"/>
          </p:cNvSpPr>
          <p:nvPr>
            <p:ph sz="quarter" idx="1"/>
          </p:nvPr>
        </p:nvSpPr>
        <p:spPr>
          <a:xfrm>
            <a:off x="0" y="914400"/>
            <a:ext cx="9144000" cy="5562600"/>
          </a:xfrm>
        </p:spPr>
        <p:txBody>
          <a:bodyPr/>
          <a:lstStyle/>
          <a:p>
            <a:pPr>
              <a:buFont typeface="Wingdings" panose="05000000000000000000" pitchFamily="2" charset="2"/>
              <a:buNone/>
            </a:pPr>
            <a:r>
              <a:rPr lang="en-US" sz="2400" b="1" dirty="0"/>
              <a:t>Assumptions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1. Linear regression model, or linear in the parameters.</a:t>
            </a:r>
            <a:endParaRPr lang="en-US" sz="2800" b="1"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2.  Zero mean value of disturbance </a:t>
            </a:r>
            <a:r>
              <a:rPr lang="en-US" sz="2800" dirty="0" err="1">
                <a:latin typeface="Times New Roman" panose="02020603050405020304" pitchFamily="18" charset="0"/>
                <a:cs typeface="Times New Roman" panose="02020603050405020304" pitchFamily="18" charset="0"/>
              </a:rPr>
              <a:t>u</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nn-NO" sz="2800" dirty="0">
                <a:latin typeface="Times New Roman" panose="02020603050405020304" pitchFamily="18" charset="0"/>
                <a:cs typeface="Times New Roman" panose="02020603050405020304" pitchFamily="18" charset="0"/>
              </a:rPr>
              <a:t>E(u</a:t>
            </a:r>
            <a:r>
              <a:rPr lang="nn-NO" sz="2800" baseline="-25000" dirty="0">
                <a:latin typeface="Times New Roman" panose="02020603050405020304" pitchFamily="18" charset="0"/>
                <a:cs typeface="Times New Roman" panose="02020603050405020304" pitchFamily="18" charset="0"/>
              </a:rPr>
              <a:t>i</a:t>
            </a:r>
            <a:r>
              <a:rPr lang="nn-NO" sz="2800" dirty="0">
                <a:latin typeface="Times New Roman" panose="02020603050405020304" pitchFamily="18" charset="0"/>
                <a:cs typeface="Times New Roman" panose="02020603050405020304" pitchFamily="18" charset="0"/>
              </a:rPr>
              <a:t>|X</a:t>
            </a:r>
            <a:r>
              <a:rPr lang="nn-NO" sz="2800" baseline="-25000" dirty="0">
                <a:latin typeface="Times New Roman" panose="02020603050405020304" pitchFamily="18" charset="0"/>
                <a:cs typeface="Times New Roman" panose="02020603050405020304" pitchFamily="18" charset="0"/>
              </a:rPr>
              <a:t>2i</a:t>
            </a:r>
            <a:r>
              <a:rPr lang="nn-NO" sz="2800" dirty="0">
                <a:latin typeface="Times New Roman" panose="02020603050405020304" pitchFamily="18" charset="0"/>
                <a:cs typeface="Times New Roman" panose="02020603050405020304" pitchFamily="18" charset="0"/>
              </a:rPr>
              <a:t>, X</a:t>
            </a:r>
            <a:r>
              <a:rPr lang="nn-NO" sz="2800" baseline="-25000" dirty="0">
                <a:latin typeface="Times New Roman" panose="02020603050405020304" pitchFamily="18" charset="0"/>
                <a:cs typeface="Times New Roman" panose="02020603050405020304" pitchFamily="18" charset="0"/>
              </a:rPr>
              <a:t>3i</a:t>
            </a:r>
            <a:r>
              <a:rPr lang="nn-NO" sz="2800" dirty="0">
                <a:latin typeface="Times New Roman" panose="02020603050405020304" pitchFamily="18" charset="0"/>
                <a:cs typeface="Times New Roman" panose="02020603050405020304" pitchFamily="18" charset="0"/>
              </a:rPr>
              <a:t>) = 0</a:t>
            </a:r>
            <a:endParaRPr lang="nn-NO" sz="28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3. No serial correlation between the disturbances: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Cov</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u</a:t>
            </a:r>
            <a:r>
              <a:rPr lang="en-US" sz="2800" baseline="-25000" dirty="0" err="1">
                <a:latin typeface="Times New Roman" panose="02020603050405020304" pitchFamily="18" charset="0"/>
                <a:cs typeface="Times New Roman" panose="02020603050405020304" pitchFamily="18" charset="0"/>
              </a:rPr>
              <a:t>i</a:t>
            </a:r>
            <a:r>
              <a:rPr lang="en-US" sz="2800" dirty="0" err="1">
                <a:latin typeface="Times New Roman" panose="02020603050405020304" pitchFamily="18" charset="0"/>
                <a:cs typeface="Times New Roman" panose="02020603050405020304" pitchFamily="18" charset="0"/>
              </a:rPr>
              <a:t>,u</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 0,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j</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4. </a:t>
            </a:r>
            <a:r>
              <a:rPr lang="en-US" sz="2800" dirty="0" err="1">
                <a:latin typeface="Times New Roman" panose="02020603050405020304" pitchFamily="18" charset="0"/>
                <a:cs typeface="Times New Roman" panose="02020603050405020304" pitchFamily="18" charset="0"/>
              </a:rPr>
              <a:t>Homoscedasticity</a:t>
            </a:r>
            <a:r>
              <a:rPr lang="en-US" sz="2800" dirty="0">
                <a:latin typeface="Times New Roman" panose="02020603050405020304" pitchFamily="18" charset="0"/>
                <a:cs typeface="Times New Roman" panose="02020603050405020304" pitchFamily="18" charset="0"/>
              </a:rPr>
              <a:t> or constant variance of </a:t>
            </a:r>
            <a:r>
              <a:rPr lang="en-US" sz="2800" dirty="0" err="1">
                <a:latin typeface="Times New Roman" panose="02020603050405020304" pitchFamily="18" charset="0"/>
                <a:cs typeface="Times New Roman" panose="02020603050405020304" pitchFamily="18" charset="0"/>
              </a:rPr>
              <a:t>u</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u</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σ</a:t>
            </a:r>
            <a:r>
              <a:rPr lang="el-GR" sz="2800" baseline="30000" dirty="0">
                <a:latin typeface="Times New Roman" panose="02020603050405020304" pitchFamily="18" charset="0"/>
                <a:cs typeface="Times New Roman" panose="02020603050405020304" pitchFamily="18" charset="0"/>
              </a:rPr>
              <a:t>2</a:t>
            </a:r>
            <a:endParaRPr lang="en-US" sz="2800" baseline="300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5.</a:t>
            </a:r>
            <a:r>
              <a:rPr lang="en-US" sz="2800" dirty="0">
                <a:solidFill>
                  <a:srgbClr val="FF0000"/>
                </a:solidFill>
                <a:latin typeface="Times New Roman" panose="02020603050405020304" pitchFamily="18" charset="0"/>
                <a:cs typeface="Times New Roman" panose="02020603050405020304" pitchFamily="18" charset="0"/>
              </a:rPr>
              <a:t> Zero covariance between </a:t>
            </a:r>
            <a:r>
              <a:rPr lang="en-US" sz="2800" dirty="0" err="1">
                <a:solidFill>
                  <a:srgbClr val="FF0000"/>
                </a:solidFill>
                <a:latin typeface="Times New Roman" panose="02020603050405020304" pitchFamily="18" charset="0"/>
                <a:cs typeface="Times New Roman" panose="02020603050405020304" pitchFamily="18" charset="0"/>
              </a:rPr>
              <a:t>u</a:t>
            </a:r>
            <a:r>
              <a:rPr lang="en-US" sz="2800" baseline="-25000" dirty="0" err="1">
                <a:solidFill>
                  <a:srgbClr val="FF0000"/>
                </a:solidFill>
                <a:latin typeface="Times New Roman" panose="02020603050405020304" pitchFamily="18" charset="0"/>
                <a:cs typeface="Times New Roman" panose="02020603050405020304" pitchFamily="18" charset="0"/>
              </a:rPr>
              <a:t>i</a:t>
            </a:r>
            <a:r>
              <a:rPr lang="en-US" sz="2800" baseline="-25000" dirty="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and each X variable </a:t>
            </a:r>
            <a:endParaRPr lang="en-US" sz="28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cov</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u</a:t>
            </a:r>
            <a:r>
              <a:rPr lang="en-US" sz="2800" baseline="-25000" dirty="0" err="1">
                <a:solidFill>
                  <a:srgbClr val="FF0000"/>
                </a:solidFill>
                <a:latin typeface="Times New Roman" panose="02020603050405020304" pitchFamily="18" charset="0"/>
                <a:cs typeface="Times New Roman" panose="02020603050405020304" pitchFamily="18" charset="0"/>
              </a:rPr>
              <a:t>i</a:t>
            </a:r>
            <a:r>
              <a:rPr lang="en-US" sz="2800" dirty="0">
                <a:solidFill>
                  <a:srgbClr val="FF0000"/>
                </a:solidFill>
                <a:latin typeface="Times New Roman" panose="02020603050405020304" pitchFamily="18" charset="0"/>
                <a:cs typeface="Times New Roman" panose="02020603050405020304" pitchFamily="18" charset="0"/>
              </a:rPr>
              <a:t>, X</a:t>
            </a:r>
            <a:r>
              <a:rPr lang="en-US" sz="2800" baseline="-25000" dirty="0">
                <a:solidFill>
                  <a:srgbClr val="FF0000"/>
                </a:solidFill>
                <a:latin typeface="Times New Roman" panose="02020603050405020304" pitchFamily="18" charset="0"/>
                <a:cs typeface="Times New Roman" panose="02020603050405020304" pitchFamily="18" charset="0"/>
              </a:rPr>
              <a:t>2i</a:t>
            </a:r>
            <a:r>
              <a:rPr lang="en-US" sz="2800" dirty="0">
                <a:solidFill>
                  <a:srgbClr val="FF0000"/>
                </a:solidFill>
                <a:latin typeface="Times New Roman" panose="02020603050405020304" pitchFamily="18" charset="0"/>
                <a:cs typeface="Times New Roman" panose="02020603050405020304" pitchFamily="18" charset="0"/>
              </a:rPr>
              <a:t>) = </a:t>
            </a:r>
            <a:r>
              <a:rPr lang="en-US" sz="2800" dirty="0" err="1">
                <a:solidFill>
                  <a:srgbClr val="FF0000"/>
                </a:solidFill>
                <a:latin typeface="Times New Roman" panose="02020603050405020304" pitchFamily="18" charset="0"/>
                <a:cs typeface="Times New Roman" panose="02020603050405020304" pitchFamily="18" charset="0"/>
              </a:rPr>
              <a:t>cov</a:t>
            </a:r>
            <a:r>
              <a:rPr lang="en-US" sz="2800" dirty="0">
                <a:solidFill>
                  <a:srgbClr val="FF0000"/>
                </a:solidFill>
                <a:latin typeface="Times New Roman" panose="02020603050405020304" pitchFamily="18" charset="0"/>
                <a:cs typeface="Times New Roman" panose="02020603050405020304" pitchFamily="18" charset="0"/>
              </a:rPr>
              <a:t> (u</a:t>
            </a:r>
            <a:r>
              <a:rPr lang="en-US" sz="2800" baseline="-25000" dirty="0">
                <a:solidFill>
                  <a:srgbClr val="FF0000"/>
                </a:solidFill>
                <a:latin typeface="Times New Roman" panose="02020603050405020304" pitchFamily="18" charset="0"/>
                <a:cs typeface="Times New Roman" panose="02020603050405020304" pitchFamily="18" charset="0"/>
              </a:rPr>
              <a:t>i</a:t>
            </a:r>
            <a:r>
              <a:rPr lang="en-US" sz="2800" dirty="0">
                <a:solidFill>
                  <a:srgbClr val="FF0000"/>
                </a:solidFill>
                <a:latin typeface="Times New Roman" panose="02020603050405020304" pitchFamily="18" charset="0"/>
                <a:cs typeface="Times New Roman" panose="02020603050405020304" pitchFamily="18" charset="0"/>
              </a:rPr>
              <a:t>,X</a:t>
            </a:r>
            <a:r>
              <a:rPr lang="en-US" sz="2800" baseline="-25000" dirty="0">
                <a:solidFill>
                  <a:srgbClr val="FF0000"/>
                </a:solidFill>
                <a:latin typeface="Times New Roman" panose="02020603050405020304" pitchFamily="18" charset="0"/>
                <a:cs typeface="Times New Roman" panose="02020603050405020304" pitchFamily="18" charset="0"/>
              </a:rPr>
              <a:t>3i</a:t>
            </a:r>
            <a:r>
              <a:rPr lang="en-US" sz="2800" dirty="0">
                <a:solidFill>
                  <a:srgbClr val="FF0000"/>
                </a:solidFill>
                <a:latin typeface="Times New Roman" panose="02020603050405020304" pitchFamily="18" charset="0"/>
                <a:cs typeface="Times New Roman" panose="02020603050405020304" pitchFamily="18" charset="0"/>
              </a:rPr>
              <a:t>) = 0 </a:t>
            </a:r>
            <a:endParaRPr lang="en-US" sz="28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6. No specification bias or the model is correctly specified. </a:t>
            </a: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7. No exact </a:t>
            </a:r>
            <a:r>
              <a:rPr lang="en-US" sz="2800" dirty="0" err="1">
                <a:latin typeface="Times New Roman" panose="02020603050405020304" pitchFamily="18" charset="0"/>
                <a:cs typeface="Times New Roman" panose="02020603050405020304" pitchFamily="18" charset="0"/>
              </a:rPr>
              <a:t>collinearity</a:t>
            </a:r>
            <a:r>
              <a:rPr lang="en-US" sz="2800" dirty="0">
                <a:latin typeface="Times New Roman" panose="02020603050405020304" pitchFamily="18" charset="0"/>
                <a:cs typeface="Times New Roman" panose="02020603050405020304" pitchFamily="18" charset="0"/>
              </a:rPr>
              <a:t> between the X variables.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graphicFrame>
        <p:nvGraphicFramePr>
          <p:cNvPr id="43009" name="Object 1"/>
          <p:cNvGraphicFramePr>
            <a:graphicFrameLocks noChangeAspect="1"/>
          </p:cNvGraphicFramePr>
          <p:nvPr/>
        </p:nvGraphicFramePr>
        <p:xfrm>
          <a:off x="2209800" y="914400"/>
          <a:ext cx="4471988" cy="609600"/>
        </p:xfrm>
        <a:graphic>
          <a:graphicData uri="http://schemas.openxmlformats.org/presentationml/2006/ole">
            <mc:AlternateContent xmlns:mc="http://schemas.openxmlformats.org/markup-compatibility/2006">
              <mc:Choice xmlns:v="urn:schemas-microsoft-com:vml" Requires="v">
                <p:oleObj spid="_x0000_s43056" name="Equation" r:id="rId1" imgW="40233600" imgH="5486400" progId="Equation.3">
                  <p:embed/>
                </p:oleObj>
              </mc:Choice>
              <mc:Fallback>
                <p:oleObj name="Equation" r:id="rId1" imgW="40233600" imgH="54864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0"/>
                        <a:ext cx="4471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990600"/>
          </a:xfrm>
        </p:spPr>
        <p:txBody>
          <a:bodyPr/>
          <a:lstStyle/>
          <a:p>
            <a:pPr algn="ctr"/>
            <a:r>
              <a:rPr lang="en-US" sz="3200" b="1" dirty="0">
                <a:solidFill>
                  <a:srgbClr val="FF0000"/>
                </a:solidFill>
              </a:rPr>
              <a:t>3. OLS Estimation  for the three-variable model</a:t>
            </a:r>
            <a:endParaRPr 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sz="quarter" idx="1"/>
          </p:nvPr>
        </p:nvSpPr>
        <p:spPr>
          <a:xfrm>
            <a:off x="0" y="1219200"/>
            <a:ext cx="9144000" cy="5562600"/>
          </a:xfrm>
        </p:spPr>
        <p:txBody>
          <a:bodyPr/>
          <a:lstStyle/>
          <a:p>
            <a:pPr>
              <a:buFont typeface="Wingdings" panose="05000000000000000000" pitchFamily="2" charset="2"/>
              <a:buNone/>
            </a:pPr>
            <a:endParaRPr lang="en-US" sz="2800" b="1" dirty="0">
              <a:solidFill>
                <a:srgbClr val="FF0000"/>
              </a:solidFill>
            </a:endParaRPr>
          </a:p>
          <a:p>
            <a:r>
              <a:rPr lang="en-US" sz="2800" dirty="0">
                <a:latin typeface="Times New Roman" panose="02020603050405020304" pitchFamily="18" charset="0"/>
                <a:cs typeface="Times New Roman" panose="02020603050405020304" pitchFamily="18" charset="0"/>
              </a:rPr>
              <a:t>To find the OLS estimators, let us first write the sample regression function (SRF) as follows: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residual sum of squares (RSS) ∑uˆ</a:t>
            </a:r>
            <a:r>
              <a:rPr lang="en-US" sz="2800" baseline="30000" dirty="0">
                <a:latin typeface="Times New Roman" panose="02020603050405020304" pitchFamily="18" charset="0"/>
                <a:cs typeface="Times New Roman" panose="02020603050405020304" pitchFamily="18" charset="0"/>
              </a:rPr>
              <a:t>2</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as small as possible</a:t>
            </a:r>
            <a:endParaRPr lang="en-US" sz="2800" dirty="0">
              <a:latin typeface="Times New Roman" panose="02020603050405020304" pitchFamily="18" charset="0"/>
              <a:cs typeface="Times New Roman" panose="02020603050405020304" pitchFamily="18" charset="0"/>
            </a:endParaRPr>
          </a:p>
        </p:txBody>
      </p:sp>
      <p:graphicFrame>
        <p:nvGraphicFramePr>
          <p:cNvPr id="19462" name="Object 5"/>
          <p:cNvGraphicFramePr>
            <a:graphicFrameLocks noChangeAspect="1"/>
          </p:cNvGraphicFramePr>
          <p:nvPr/>
        </p:nvGraphicFramePr>
        <p:xfrm>
          <a:off x="1431925" y="2609850"/>
          <a:ext cx="4400550" cy="666750"/>
        </p:xfrm>
        <a:graphic>
          <a:graphicData uri="http://schemas.openxmlformats.org/presentationml/2006/ole">
            <mc:AlternateContent xmlns:mc="http://schemas.openxmlformats.org/markup-compatibility/2006">
              <mc:Choice xmlns:v="urn:schemas-microsoft-com:vml" Requires="v">
                <p:oleObj spid="_x0000_s1167" name="Equation" r:id="rId1" imgW="40233600" imgH="6096000" progId="Equation.3">
                  <p:embed/>
                </p:oleObj>
              </mc:Choice>
              <mc:Fallback>
                <p:oleObj name="Equation" r:id="rId1" imgW="40233600" imgH="6096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2609850"/>
                        <a:ext cx="44005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6"/>
          <p:cNvGraphicFramePr>
            <a:graphicFrameLocks noChangeAspect="1"/>
          </p:cNvGraphicFramePr>
          <p:nvPr/>
        </p:nvGraphicFramePr>
        <p:xfrm>
          <a:off x="808038" y="3962400"/>
          <a:ext cx="4170362" cy="1143000"/>
        </p:xfrm>
        <a:graphic>
          <a:graphicData uri="http://schemas.openxmlformats.org/presentationml/2006/ole">
            <mc:AlternateContent xmlns:mc="http://schemas.openxmlformats.org/markup-compatibility/2006">
              <mc:Choice xmlns:v="urn:schemas-microsoft-com:vml" Requires="v">
                <p:oleObj spid="_x0000_s1168" name="Equation" r:id="rId3" imgW="41148000" imgH="11277600" progId="Equation.3">
                  <p:embed/>
                </p:oleObj>
              </mc:Choice>
              <mc:Fallback>
                <p:oleObj name="Equation" r:id="rId3" imgW="41148000" imgH="11277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3962400"/>
                        <a:ext cx="41703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782638" y="5016500"/>
          <a:ext cx="7466012" cy="774700"/>
        </p:xfrm>
        <a:graphic>
          <a:graphicData uri="http://schemas.openxmlformats.org/presentationml/2006/ole">
            <mc:AlternateContent xmlns:mc="http://schemas.openxmlformats.org/markup-compatibility/2006">
              <mc:Choice xmlns:v="urn:schemas-microsoft-com:vml" Requires="v">
                <p:oleObj spid="_x0000_s1169" name="Equation" r:id="rId5" imgW="64312800" imgH="7315200" progId="Equation.3">
                  <p:embed/>
                </p:oleObj>
              </mc:Choice>
              <mc:Fallback>
                <p:oleObj name="Equation" r:id="rId5" imgW="64312800" imgH="7315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638" y="5016500"/>
                        <a:ext cx="746601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EXPOINT" val="latex"/>
  <p:tag name="SOURCE" val="\documentclass{slides}\pagestyle{empty}&#10;\begin{document}&#10;\[wage = \beta_0 + \beta_1 educ + \beta_2 exper + u\]&#10;\end{document}&#10;"/>
  <p:tag name="FILENAME" val="TP_tmp"/>
  <p:tag name="FORMAT" val="pngmono"/>
  <p:tag name="RES" val="1200"/>
  <p:tag name="BLEND" val="0"/>
  <p:tag name="TRANSPARENT" val="0"/>
  <p:tag name="TBUG" val="0"/>
  <p:tag name="ALLOWFS" val="0"/>
  <p:tag name="ORIGWIDTH" val="338"/>
  <p:tag name="PICTUREFILESIZE" val="16505"/>
</p:tagLst>
</file>

<file path=ppt/tags/tag10.xml><?xml version="1.0" encoding="utf-8"?>
<p:tagLst xmlns:p="http://schemas.openxmlformats.org/presentationml/2006/main">
  <p:tag name="TEXPOINT" val="latex"/>
  <p:tag name="SOURCE" val="\documentclass{slides}\pagestyle{empty}&#10;\begin{document}&#10;\[H_1:\beta_1 - \beta_2&lt;0 \]&#10;\end{document}&#10;"/>
  <p:tag name="FILENAME" val="TP_tmp"/>
  <p:tag name="FORMAT" val="pngmono"/>
  <p:tag name="RES" val="1200"/>
  <p:tag name="BLEND" val="0"/>
  <p:tag name="TRANSPARENT" val="0"/>
  <p:tag name="TBUG" val="0"/>
  <p:tag name="ALLOWFS" val="0"/>
  <p:tag name="ORIGWIDTH" val="157"/>
  <p:tag name="PICTUREFILESIZE" val="6377"/>
</p:tagLst>
</file>

<file path=ppt/tags/tag11.xml><?xml version="1.0" encoding="utf-8"?>
<p:tagLst xmlns:p="http://schemas.openxmlformats.org/presentationml/2006/main">
  <p:tag name="TEXPOINT" val="latex"/>
  <p:tag name="SOURCE" val="\documentclass{slides}\pagestyle{empty}&#10;\begin{document}&#10;\[t = \frac{\hat \beta_1 - \hat \beta_2}{se(\hat \beta_1 - \hat \beta_2)} \]&#10;\end{document}&#10;"/>
  <p:tag name="FILENAME" val="TP_tmp"/>
  <p:tag name="FORMAT" val="pngmono"/>
  <p:tag name="RES" val="1200"/>
  <p:tag name="BLEND" val="0"/>
  <p:tag name="TRANSPARENT" val="0"/>
  <p:tag name="TBUG" val="0"/>
  <p:tag name="ALLOWFS" val="0"/>
  <p:tag name="ORIGWIDTH" val="150"/>
  <p:tag name="PICTUREFILESIZE" val="12596"/>
</p:tagLst>
</file>

<file path=ppt/tags/tag12.xml><?xml version="1.0" encoding="utf-8"?>
<p:tagLst xmlns:p="http://schemas.openxmlformats.org/presentationml/2006/main">
  <p:tag name="TEXPOINT" val="latex"/>
  <p:tag name="SOURCE" val="\documentclass{slides}\pagestyle{empty}&#10;\begin{document}&#10;\[se(\hat \beta_1 - \hat \beta_2)= \sqrt{\widehat{Var}(\hat \beta_1 - \hat \beta_2)} = \sqrt{\widehat{Var}(\hat \beta_1) +\widehat{Var}(\hat \beta_2) - 2\widehat{Cov}(\hat \beta_1,\hat \beta_2)} \]&#10;\end{document}&#10;"/>
  <p:tag name="FILENAME" val="TP_tmp"/>
  <p:tag name="FORMAT" val="pngmono"/>
  <p:tag name="RES" val="1200"/>
  <p:tag name="BLEND" val="0"/>
  <p:tag name="TRANSPARENT" val="0"/>
  <p:tag name="TBUG" val="0"/>
  <p:tag name="ALLOWFS" val="0"/>
  <p:tag name="ORIGWIDTH" val="664"/>
  <p:tag name="PICTUREFILESIZE" val="35242"/>
</p:tagLst>
</file>

<file path=ppt/tags/tag13.xml><?xml version="1.0" encoding="utf-8"?>
<p:tagLst xmlns:p="http://schemas.openxmlformats.org/presentationml/2006/main">
  <p:tag name="TEXPOINT" val="latex"/>
  <p:tag name="SOURCE" val="\documentclass{slides}\pagestyle{empty}&#10;\begin{document}&#10;\[\theta_1 = \beta_1 - \beta_2 \]&#10;\end{document}&#10;"/>
  <p:tag name="FILENAME" val="TP_tmp"/>
  <p:tag name="FORMAT" val="pngmono"/>
  <p:tag name="RES" val="1200"/>
  <p:tag name="BLEND" val="0"/>
  <p:tag name="TRANSPARENT" val="0"/>
  <p:tag name="TBUG" val="0"/>
  <p:tag name="ALLOWFS" val="0"/>
  <p:tag name="ORIGWIDTH" val="121"/>
  <p:tag name="PICTUREFILESIZE" val="5000"/>
</p:tagLst>
</file>

<file path=ppt/tags/tag14.xml><?xml version="1.0" encoding="utf-8"?>
<p:tagLst xmlns:p="http://schemas.openxmlformats.org/presentationml/2006/main">
  <p:tag name="TEXPOINT" val="latex"/>
  <p:tag name="SOURCE" val="\documentclass{slides}\pagestyle{empty}&#10;\begin{document}&#10;\[H_0:\theta_1=0 \]&#10;\end{document}&#10;"/>
  <p:tag name="FILENAME" val="TP_tmp"/>
  <p:tag name="FORMAT" val="pngmono"/>
  <p:tag name="RES" val="1200"/>
  <p:tag name="BLEND" val="0"/>
  <p:tag name="TRANSPARENT" val="0"/>
  <p:tag name="TBUG" val="0"/>
  <p:tag name="ALLOWFS" val="0"/>
  <p:tag name="ORIGWIDTH" val="110"/>
  <p:tag name="PICTUREFILESIZE" val="3971"/>
</p:tagLst>
</file>

<file path=ppt/tags/tag15.xml><?xml version="1.0" encoding="utf-8"?>
<p:tagLst xmlns:p="http://schemas.openxmlformats.org/presentationml/2006/main">
  <p:tag name="TEXPOINT" val="latex"/>
  <p:tag name="SOURCE" val="\documentclass{slides}\pagestyle{empty}&#10;\begin{document}&#10;\[H_1:\theta_1&lt;0 \]&#10;\end{document}&#10;"/>
  <p:tag name="FILENAME" val="TP_tmp"/>
  <p:tag name="FORMAT" val="pngmono"/>
  <p:tag name="RES" val="1200"/>
  <p:tag name="BLEND" val="0"/>
  <p:tag name="TRANSPARENT" val="0"/>
  <p:tag name="TBUG" val="0"/>
  <p:tag name="ALLOWFS" val="0"/>
  <p:tag name="ORIGWIDTH" val="106"/>
  <p:tag name="PICTUREFILESIZE" val="3975"/>
</p:tagLst>
</file>

<file path=ppt/tags/tag16.xml><?xml version="1.0" encoding="utf-8"?>
<p:tagLst xmlns:p="http://schemas.openxmlformats.org/presentationml/2006/main">
  <p:tag name="TEXPOINT" val="latex"/>
  <p:tag name="SOURCE" val="\documentclass{slides}\pagestyle{empty}&#10;\begin{document}&#10;\[ \log(wage) = \beta_0 + (\theta_1 + \beta_2) jc + \beta_2 univ + \beta_3 exper + u \]&#10;\end{document}&#10;"/>
  <p:tag name="FILENAME" val="TP_tmp"/>
  <p:tag name="FORMAT" val="pngmono"/>
  <p:tag name="RES" val="1200"/>
  <p:tag name="BLEND" val="0"/>
  <p:tag name="TRANSPARENT" val="0"/>
  <p:tag name="TBUG" val="0"/>
  <p:tag name="ALLOWFS" val="0"/>
  <p:tag name="ORIGWIDTH" val="479"/>
  <p:tag name="PICTUREFILESIZE" val="26430"/>
</p:tagLst>
</file>

<file path=ppt/tags/tag17.xml><?xml version="1.0" encoding="utf-8"?>
<p:tagLst xmlns:p="http://schemas.openxmlformats.org/presentationml/2006/main">
  <p:tag name="TEXPOINT" val="latex"/>
  <p:tag name="SOURCE" val="\documentclass{slides}\pagestyle{empty}&#10;\begin{document}&#10;\[  = \beta_0 + \theta_1  jc + \beta_2 {(jc + univ)} + \beta_3 exper + u \]&#10;\end{document}&#10;"/>
  <p:tag name="FILENAME" val="TP_tmp"/>
  <p:tag name="FORMAT" val="pngmono"/>
  <p:tag name="RES" val="1200"/>
  <p:tag name="BLEND" val="0"/>
  <p:tag name="TRANSPARENT" val="0"/>
  <p:tag name="TBUG" val="0"/>
  <p:tag name="ALLOWFS" val="0"/>
  <p:tag name="ORIGWIDTH" val="420"/>
  <p:tag name="PICTUREFILESIZE" val="19746"/>
</p:tagLst>
</file>

<file path=ppt/tags/tag18.xml><?xml version="1.0" encoding="utf-8"?>
<p:tagLst xmlns:p="http://schemas.openxmlformats.org/presentationml/2006/main">
  <p:tag name="TEXPOINT" val="latex"/>
  <p:tag name="SOURCE" val="\documentclass{slides}\pagestyle{empty}&#10;\begin{document}&#10;\[ \log(salary) = \beta_0 + \beta_1 years + \beta_2 gamesyr \]&#10;\end{document}&#10;"/>
  <p:tag name="FILENAME" val="TP_tmp"/>
  <p:tag name="FORMAT" val="pngmono"/>
  <p:tag name="RES" val="1200"/>
  <p:tag name="BLEND" val="0"/>
  <p:tag name="TRANSPARENT" val="0"/>
  <p:tag name="TBUG" val="0"/>
  <p:tag name="ALLOWFS" val="0"/>
  <p:tag name="ORIGWIDTH" val="397"/>
  <p:tag name="PICTUREFILESIZE" val="21487"/>
</p:tagLst>
</file>

<file path=ppt/tags/tag19.xml><?xml version="1.0" encoding="utf-8"?>
<p:tagLst xmlns:p="http://schemas.openxmlformats.org/presentationml/2006/main">
  <p:tag name="TEXPOINT" val="latex"/>
  <p:tag name="SOURCE" val="\documentclass{slides}\pagestyle{empty}&#10;\begin{document}&#10;\[+ \beta_3 bavg +\beta_4 hrunsyr + \beta_5 rbisyr + u \]&#10;\end{document}&#10;"/>
  <p:tag name="FILENAME" val="TP_tmp"/>
  <p:tag name="FORMAT" val="pngmono"/>
  <p:tag name="RES" val="1200"/>
  <p:tag name="BLEND" val="0"/>
  <p:tag name="TRANSPARENT" val="0"/>
  <p:tag name="TBUG" val="0"/>
  <p:tag name="ALLOWFS" val="0"/>
  <p:tag name="ORIGWIDTH" val="362"/>
  <p:tag name="PICTUREFILESIZE" val="18461"/>
</p:tagLst>
</file>

<file path=ppt/tags/tag2.xml><?xml version="1.0" encoding="utf-8"?>
<p:tagLst xmlns:p="http://schemas.openxmlformats.org/presentationml/2006/main">
  <p:tag name="TEXPOINT" val="latex"/>
  <p:tag name="SOURCE" val="\documentclass{slides}\pagestyle{empty}&#10;\begin{document}&#10;\[avgscore = \beta_0 + \beta_1 expend + \beta_2 avginc + u\]&#10;\end{document}&#10;"/>
  <p:tag name="FILENAME" val="TP_tmp"/>
  <p:tag name="FORMAT" val="pngmono"/>
  <p:tag name="RES" val="1200"/>
  <p:tag name="BLEND" val="0"/>
  <p:tag name="TRANSPARENT" val="0"/>
  <p:tag name="TBUG" val="0"/>
  <p:tag name="ALLOWFS" val="0"/>
  <p:tag name="ORIGWIDTH" val="406"/>
  <p:tag name="PICTUREFILESIZE" val="20877"/>
</p:tagLst>
</file>

<file path=ppt/tags/tag20.xml><?xml version="1.0" encoding="utf-8"?>
<p:tagLst xmlns:p="http://schemas.openxmlformats.org/presentationml/2006/main">
  <p:tag name="TEXPOINT" val="latex"/>
  <p:tag name="SOURCE" val="\documentclass{slides}\pagestyle{empty}&#10;\begin{document}&#10;\[H_0:\beta_3=0, \beta_4=0, \beta_5=0 \]&#10;\end{document}&#10;"/>
  <p:tag name="FILENAME" val="TP_tmp"/>
  <p:tag name="FORMAT" val="pngmono"/>
  <p:tag name="RES" val="1200"/>
  <p:tag name="BLEND" val="0"/>
  <p:tag name="TRANSPARENT" val="0"/>
  <p:tag name="TBUG" val="0"/>
  <p:tag name="ALLOWFS" val="0"/>
  <p:tag name="ORIGWIDTH" val="262"/>
  <p:tag name="PICTUREFILESIZE" val="10595"/>
</p:tagLst>
</file>

<file path=ppt/tags/tag21.xml><?xml version="1.0" encoding="utf-8"?>
<p:tagLst xmlns:p="http://schemas.openxmlformats.org/presentationml/2006/main">
  <p:tag name="TEXPOINT" val="latex"/>
  <p:tag name="SOURCE" val="\documentclass{slides}\pagestyle{empty}&#10;\begin{document}&#10;\[H_1: H_0\ {\rm is\ not\ true} \]&#10;\end{document}&#10;"/>
  <p:tag name="FILENAME" val="TP_tmp"/>
  <p:tag name="FORMAT" val="pngmono"/>
  <p:tag name="RES" val="1200"/>
  <p:tag name="BLEND" val="0"/>
  <p:tag name="TRANSPARENT" val="0"/>
  <p:tag name="TBUG" val="0"/>
  <p:tag name="ALLOWFS" val="0"/>
  <p:tag name="ORIGWIDTH" val="188"/>
  <p:tag name="PICTUREFILESIZE" val="6831"/>
</p:tagLst>
</file>

<file path=ppt/tags/tag22.xml><?xml version="1.0" encoding="utf-8"?>
<p:tagLst xmlns:p="http://schemas.openxmlformats.org/presentationml/2006/main">
  <p:tag name="TEXPOINT" val="latex"/>
  <p:tag name="SOURCE" val="\documentclass{slides}&#10;\usepackage{amsmath}&#10;\pagestyle{empty}&#10;&#10;&#10;\begin{document}&#10;\[ \widehat{\log}(salary) = \underset{\displaystyle\phantom{1}(0.29)}{\phantom{(}11.19\phantom{)}} + \underset{\displaystyle(.0121)}{\phantom{(}.0689\phantom{)}} years + \underset{\displaystyle(.0026)}{\phantom{(}.0126\phantom{)}} gamesyr\]&#10;\end{document}&#10;"/>
  <p:tag name="FILENAME" val="TP_tmp"/>
  <p:tag name="FORMAT" val="pngmono"/>
  <p:tag name="RES" val="1200"/>
  <p:tag name="BLEND" val="0"/>
  <p:tag name="TRANSPARENT" val="0"/>
  <p:tag name="TBUG" val="0"/>
  <p:tag name="ALLOWFS" val="0"/>
  <p:tag name="ORIGWIDTH" val="534"/>
  <p:tag name="PICTUREFILESIZE" val="40232"/>
</p:tagLst>
</file>

<file path=ppt/tags/tag23.xml><?xml version="1.0" encoding="utf-8"?>
<p:tagLst xmlns:p="http://schemas.openxmlformats.org/presentationml/2006/main">
  <p:tag name="TEXPOINT" val="latex"/>
  <p:tag name="SOURCE" val="\documentclass{slides}\pagestyle{empty}&#10;\begin{document}&#10;\[ n= 353,\ SSR = 183.186,\ R^2 = .6278\]&#10;\end{document}&#10;"/>
  <p:tag name="FILENAME" val="TP_tmp"/>
  <p:tag name="FORMAT" val="pngmono"/>
  <p:tag name="RES" val="1200"/>
  <p:tag name="BLEND" val="0"/>
  <p:tag name="TRANSPARENT" val="0"/>
  <p:tag name="TBUG" val="0"/>
  <p:tag name="ALLOWFS" val="0"/>
  <p:tag name="ORIGWIDTH" val="384"/>
  <p:tag name="PICTUREFILESIZE" val="18059"/>
</p:tagLst>
</file>

<file path=ppt/tags/tag24.xml><?xml version="1.0" encoding="utf-8"?>
<p:tagLst xmlns:p="http://schemas.openxmlformats.org/presentationml/2006/main">
  <p:tag name="TEXPOINT" val="latex"/>
  <p:tag name="SOURCE" val="\documentclass{slides}&#10;\usepackage{amsmath}&#10;\pagestyle{empty}&#10;&#10;&#10;\begin{document}&#10;\[ + \underset{\displaystyle(.00110)}{\phantom{(}.00098\phantom{)}} bavg+ \underset{\displaystyle(.0161)}{\phantom{(}.0144\phantom{)}} hrunsyr + \underset{\displaystyle(.0072)}{\phantom{(}.0108\phantom{)}} rbisyr\]&#10;\end{document}&#10;"/>
  <p:tag name="FILENAME" val="TP_tmp"/>
  <p:tag name="FORMAT" val="pngmono"/>
  <p:tag name="RES" val="1200"/>
  <p:tag name="BLEND" val="0"/>
  <p:tag name="TRANSPARENT" val="0"/>
  <p:tag name="TBUG" val="0"/>
  <p:tag name="ALLOWFS" val="0"/>
  <p:tag name="ORIGWIDTH" val="471"/>
  <p:tag name="PICTUREFILESIZE" val="35505"/>
</p:tagLst>
</file>

<file path=ppt/tags/tag25.xml><?xml version="1.0" encoding="utf-8"?>
<p:tagLst xmlns:p="http://schemas.openxmlformats.org/presentationml/2006/main">
  <p:tag name="TEXPOINT" val="latex"/>
  <p:tag name="SOURCE" val="\documentclass{slides}&#10;\usepackage{amsmath}&#10;\pagestyle{empty}&#10;&#10;&#10;\begin{document}&#10;\[ \widehat{\log}(salary) = \underset{\displaystyle\phantom{1}(0.11)}{\phantom{(}11.22\phantom{)}} + \underset{\displaystyle(.0125)}{\phantom{(}.0713\phantom{)}} years + \underset{\displaystyle(.0013)}{\phantom{(}.0202\phantom{)}} gamesyr\]&#10;\end{document}&#10;"/>
  <p:tag name="FILENAME" val="TP_tmp"/>
  <p:tag name="FORMAT" val="pngmono"/>
  <p:tag name="RES" val="1200"/>
  <p:tag name="BLEND" val="0"/>
  <p:tag name="TRANSPARENT" val="0"/>
  <p:tag name="TBUG" val="0"/>
  <p:tag name="ALLOWFS" val="0"/>
  <p:tag name="ORIGWIDTH" val="534"/>
  <p:tag name="PICTUREFILESIZE" val="38169"/>
</p:tagLst>
</file>

<file path=ppt/tags/tag26.xml><?xml version="1.0" encoding="utf-8"?>
<p:tagLst xmlns:p="http://schemas.openxmlformats.org/presentationml/2006/main">
  <p:tag name="TEXPOINT" val="latex"/>
  <p:tag name="SOURCE" val="\documentclass{slides}\pagestyle{empty}&#10;\begin{document}&#10;\[ n= 353,\ SSR = 198.311,\ R^2 = .5971\]&#10;\end{document}&#10;"/>
  <p:tag name="FILENAME" val="TP_tmp"/>
  <p:tag name="FORMAT" val="pngmono"/>
  <p:tag name="RES" val="1200"/>
  <p:tag name="BLEND" val="0"/>
  <p:tag name="TRANSPARENT" val="0"/>
  <p:tag name="TBUG" val="0"/>
  <p:tag name="ALLOWFS" val="0"/>
  <p:tag name="ORIGWIDTH" val="383"/>
  <p:tag name="PICTUREFILESIZE" val="16465"/>
</p:tagLst>
</file>

<file path=ppt/tags/tag27.xml><?xml version="1.0" encoding="utf-8"?>
<p:tagLst xmlns:p="http://schemas.openxmlformats.org/presentationml/2006/main">
  <p:tag name="TEXPOINT" val="latex"/>
  <p:tag name="SOURCE" val="\documentclass{slides}\pagestyle{empty}&#10;\begin{document}&#10;\[ F= \frac{(SSR_r - SSR_{ur})/q}{SSR_{ur}/(n-k-1)}\ \sim \ F_{q, n-k-1}\]&#10;\end{document}&#10;"/>
  <p:tag name="FILENAME" val="TP_tmp"/>
  <p:tag name="FORMAT" val="pngmono"/>
  <p:tag name="RES" val="1200"/>
  <p:tag name="BLEND" val="0"/>
  <p:tag name="TRANSPARENT" val="0"/>
  <p:tag name="TBUG" val="0"/>
  <p:tag name="ALLOWFS" val="0"/>
  <p:tag name="ORIGWIDTH" val="359"/>
  <p:tag name="PICTUREFILESIZE" val="25970"/>
</p:tagLst>
</file>

<file path=ppt/tags/tag28.xml><?xml version="1.0" encoding="utf-8"?>
<p:tagLst xmlns:p="http://schemas.openxmlformats.org/presentationml/2006/main">
  <p:tag name="TEXPOINT" val="latex"/>
  <p:tag name="SOURCE" val="\documentclass{slides}\pagestyle{empty}&#10;\begin{document}&#10;\[ F= \frac{(198.311-183.186)/3}{183.186/(353-5-1)}\approx 9.55\]&#10;\end{document}&#10;"/>
  <p:tag name="FILENAME" val="TP_tmp"/>
  <p:tag name="FORMAT" val="pngmono"/>
  <p:tag name="RES" val="1200"/>
  <p:tag name="BLEND" val="0"/>
  <p:tag name="TRANSPARENT" val="0"/>
  <p:tag name="TBUG" val="0"/>
  <p:tag name="ALLOWFS" val="0"/>
  <p:tag name="ORIGWIDTH" val="348"/>
  <p:tag name="PICTUREFILESIZE" val="28149"/>
</p:tagLst>
</file>

<file path=ppt/tags/tag29.xml><?xml version="1.0" encoding="utf-8"?>
<p:tagLst xmlns:p="http://schemas.openxmlformats.org/presentationml/2006/main">
  <p:tag name="TEXPOINT" val="latex"/>
  <p:tag name="SOURCE" val="\documentclass{slides}\pagestyle{empty}&#10;\begin{document}&#10;\[ F \sim F_{3,347} \ \Rightarrow \ c_{0.01} = 3.78  \]&#10;\end{document}&#10;"/>
  <p:tag name="FILENAME" val="TP_tmp"/>
  <p:tag name="FORMAT" val="pngmono"/>
  <p:tag name="RES" val="1200"/>
  <p:tag name="BLEND" val="0"/>
  <p:tag name="TRANSPARENT" val="0"/>
  <p:tag name="TBUG" val="0"/>
  <p:tag name="ALLOWFS" val="0"/>
  <p:tag name="ORIGWIDTH" val="272"/>
  <p:tag name="PICTUREFILESIZE" val="10882"/>
</p:tagLst>
</file>

<file path=ppt/tags/tag3.xml><?xml version="1.0" encoding="utf-8"?>
<p:tagLst xmlns:p="http://schemas.openxmlformats.org/presentationml/2006/main">
  <p:tag name="TEXPOINT" val="latex"/>
  <p:tag name="SOURCE" val="\documentclass{slides}\pagestyle{empty}&#10;\begin{document}&#10;\[cons = \beta_0 + \beta_1 inc + \beta_2 inc^2 + u\]&#10;\end{document}&#10;"/>
  <p:tag name="FILENAME" val="TP_tmp"/>
  <p:tag name="FORMAT" val="pngmono"/>
  <p:tag name="RES" val="1200"/>
  <p:tag name="BLEND" val="0"/>
  <p:tag name="TRANSPARENT" val="0"/>
  <p:tag name="TBUG" val="0"/>
  <p:tag name="ALLOWFS" val="0"/>
  <p:tag name="ORIGWIDTH" val="308"/>
  <p:tag name="PICTUREFILESIZE" val="14781"/>
</p:tagLst>
</file>

<file path=ppt/tags/tag30.xml><?xml version="1.0" encoding="utf-8"?>
<p:tagLst xmlns:p="http://schemas.openxmlformats.org/presentationml/2006/main">
  <p:tag name="TEXPOINT" val="latex"/>
  <p:tag name="SOURCE" val="\documentclass{slides}\pagestyle{empty}&#10;\begin{document}&#10;\[P(F-statistic &gt; 9.55) = 0.000 \]&#10;\end{document}&#10;"/>
  <p:tag name="FILENAME" val="TP_tmp"/>
  <p:tag name="FORMAT" val="pngmono"/>
  <p:tag name="RES" val="1200"/>
  <p:tag name="BLEND" val="0"/>
  <p:tag name="TRANSPARENT" val="0"/>
  <p:tag name="TBUG" val="0"/>
  <p:tag name="ALLOWFS" val="0"/>
  <p:tag name="ORIGWIDTH" val="311"/>
  <p:tag name="PICTUREFILESIZE" val="14291"/>
</p:tagLst>
</file>

<file path=ppt/tags/tag4.xml><?xml version="1.0" encoding="utf-8"?>
<p:tagLst xmlns:p="http://schemas.openxmlformats.org/presentationml/2006/main">
  <p:tag name="TEXPOINT" val="latex"/>
  <p:tag name="SOURCE" val="\documentclass{slides}\pagestyle{empty}&#10;\begin{document}&#10;\[\frac{\partial cons}{\partial inc}= \beta_1 + 2 \beta_2 inc\]&#10;\end{document}&#10;"/>
  <p:tag name="FILENAME" val="TP_tmp"/>
  <p:tag name="FORMAT" val="pngmono"/>
  <p:tag name="RES" val="1200"/>
  <p:tag name="BLEND" val="0"/>
  <p:tag name="TRANSPARENT" val="0"/>
  <p:tag name="TBUG" val="0"/>
  <p:tag name="ALLOWFS" val="0"/>
  <p:tag name="ORIGWIDTH" val="203"/>
  <p:tag name="PICTUREFILESIZE" val="15191"/>
</p:tagLst>
</file>

<file path=ppt/tags/tag5.xml><?xml version="1.0" encoding="utf-8"?>
<p:tagLst xmlns:p="http://schemas.openxmlformats.org/presentationml/2006/main">
  <p:tag name="TEXPOINT" val="latex"/>
  <p:tag name="SOURCE" val="\documentclass{slides}\pagestyle{empty}&#10;\begin{document}&#10;\[\log (salary) = \beta_0 + \beta_1 \log (sales) +\beta_2 ceoten + \beta_3 ceoten^2 + u\]&#10;\end{document}&#10;"/>
  <p:tag name="FILENAME" val="TP_tmp"/>
  <p:tag name="FORMAT" val="pngmono"/>
  <p:tag name="RES" val="1200"/>
  <p:tag name="BLEND" val="0"/>
  <p:tag name="TRANSPARENT" val="0"/>
  <p:tag name="TBUG" val="0"/>
  <p:tag name="ALLOWFS" val="0"/>
  <p:tag name="ORIGWIDTH" val="548"/>
  <p:tag name="PICTUREFILESIZE" val="30982"/>
</p:tagLst>
</file>

<file path=ppt/tags/tag6.xml><?xml version="1.0" encoding="utf-8"?>
<p:tagLst xmlns:p="http://schemas.openxmlformats.org/presentationml/2006/main">
  <p:tag name="TEXPOINT" val="latex"/>
  <p:tag name="SOURCE" val="\documentclass{slides}\pagestyle{empty}&#10;\begin{document}&#10;\[ SST = SSE + SSR \]&#10;\end{document}&#10;"/>
  <p:tag name="FILENAME" val="TP_tmp"/>
  <p:tag name="FORMAT" val="pngmono"/>
  <p:tag name="RES" val="1200"/>
  <p:tag name="BLEND" val="0"/>
  <p:tag name="TRANSPARENT" val="0"/>
  <p:tag name="TBUG" val="0"/>
  <p:tag name="ALLOWFS" val="0"/>
  <p:tag name="ORIGWIDTH" val="191"/>
  <p:tag name="PICTUREFILESIZE" val="8151"/>
</p:tagLst>
</file>

<file path=ppt/tags/tag7.xml><?xml version="1.0" encoding="utf-8"?>
<p:tagLst xmlns:p="http://schemas.openxmlformats.org/presentationml/2006/main">
  <p:tag name="TEXPOINT" val="latex"/>
  <p:tag name="SOURCE" val="\documentclass{slides}\pagestyle{empty}&#10;\begin{document}&#10;\[ R^2 = \frac{SSE}{SST} = 1 - \frac{SSR}{SST} \]&#10;\end{document}&#10;"/>
  <p:tag name="FILENAME" val="TP_tmp"/>
  <p:tag name="FORMAT" val="pngmono"/>
  <p:tag name="RES" val="1200"/>
  <p:tag name="BLEND" val="0"/>
  <p:tag name="TRANSPARENT" val="0"/>
  <p:tag name="TBUG" val="0"/>
  <p:tag name="ALLOWFS" val="0"/>
  <p:tag name="ORIGWIDTH" val="218"/>
  <p:tag name="PICTUREFILESIZE" val="13305"/>
</p:tagLst>
</file>

<file path=ppt/tags/tag8.xml><?xml version="1.0" encoding="utf-8"?>
<p:tagLst xmlns:p="http://schemas.openxmlformats.org/presentationml/2006/main">
  <p:tag name="TEXPOINT" val="latex"/>
  <p:tag name="SOURCE" val="\documentclass{slides}\pagestyle{empty}&#10;\begin{document}&#10;\[ \log(wage) = \beta_0 + \beta_1 jc + \beta_2 univ + \beta_3 exper + u \]&#10;\end{document}&#10;"/>
  <p:tag name="FILENAME" val="TP_tmp"/>
  <p:tag name="FORMAT" val="pngmono"/>
  <p:tag name="RES" val="1200"/>
  <p:tag name="BLEND" val="0"/>
  <p:tag name="TRANSPARENT" val="0"/>
  <p:tag name="TBUG" val="0"/>
  <p:tag name="ALLOWFS" val="0"/>
  <p:tag name="ORIGWIDTH" val="458"/>
  <p:tag name="PICTUREFILESIZE" val="22430"/>
</p:tagLst>
</file>

<file path=ppt/tags/tag9.xml><?xml version="1.0" encoding="utf-8"?>
<p:tagLst xmlns:p="http://schemas.openxmlformats.org/presentationml/2006/main">
  <p:tag name="TEXPOINT" val="latex"/>
  <p:tag name="SOURCE" val="\documentclass{slides}\pagestyle{empty}&#10;\begin{document}&#10;\[H_0:\beta_1 -  \beta_2=0 \]&#10;\end{document}&#10;"/>
  <p:tag name="FILENAME" val="TP_tmp"/>
  <p:tag name="FORMAT" val="pngmono"/>
  <p:tag name="RES" val="1200"/>
  <p:tag name="BLEND" val="0"/>
  <p:tag name="TRANSPARENT" val="0"/>
  <p:tag name="TBUG" val="0"/>
  <p:tag name="ALLOWFS" val="0"/>
  <p:tag name="ORIGWIDTH" val="160"/>
  <p:tag name="PICTUREFILESIZE" val="63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16209</Words>
  <Application>WPS Presentation</Application>
  <PresentationFormat>On-screen Show (4:3)</PresentationFormat>
  <Paragraphs>574</Paragraphs>
  <Slides>56</Slides>
  <Notes>49</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50</vt:i4>
      </vt:variant>
      <vt:variant>
        <vt:lpstr>幻灯片标题</vt:lpstr>
      </vt:variant>
      <vt:variant>
        <vt:i4>56</vt:i4>
      </vt:variant>
    </vt:vector>
  </HeadingPairs>
  <TitlesOfParts>
    <vt:vector size="125" baseType="lpstr">
      <vt:lpstr>Arial</vt:lpstr>
      <vt:lpstr>SimSun</vt:lpstr>
      <vt:lpstr>Wingdings</vt:lpstr>
      <vt:lpstr>Times New Roman</vt:lpstr>
      <vt:lpstr>Tahoma</vt:lpstr>
      <vt:lpstr>Calibri</vt:lpstr>
      <vt:lpstr>Microsoft YaHei</vt:lpstr>
      <vt:lpstr>Arial Unicode MS</vt:lpstr>
      <vt:lpstr>Gill Sans MT</vt:lpstr>
      <vt:lpstr>Courier New</vt:lpstr>
      <vt:lpstr>Wingdings 2</vt:lpstr>
      <vt:lpstr>Symbol</vt:lpstr>
      <vt:lpstr>MS Mincho</vt:lpstr>
      <vt:lpstr>Euphorigenic</vt:lpstr>
      <vt:lpstr>TimesLTStd-Roman</vt:lpstr>
      <vt:lpstr>TimesLTStd-Italic</vt:lpstr>
      <vt:lpstr>Gigi</vt:lpstr>
      <vt:lpstr>Garamond</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Chapter 3</vt:lpstr>
      <vt:lpstr>Outline</vt:lpstr>
      <vt:lpstr>1. Multiple regression equation </vt:lpstr>
      <vt:lpstr>PowerPoint 演示文稿</vt:lpstr>
      <vt:lpstr>PowerPoint 演示文稿</vt:lpstr>
      <vt:lpstr>PowerPoint 演示文稿</vt:lpstr>
      <vt:lpstr>PowerPoint 演示文稿</vt:lpstr>
      <vt:lpstr>2. The Three-Variable Model: Notation and Assumptions</vt:lpstr>
      <vt:lpstr>3. OLS Estimation  for the three-variable model</vt:lpstr>
      <vt:lpstr>Example- Stata output</vt:lpstr>
      <vt:lpstr>4. Properties of OLS estimators </vt:lpstr>
      <vt:lpstr>4. Properties of OLS estimators </vt:lpstr>
      <vt:lpstr>4. Properties of OLS estimators </vt:lpstr>
      <vt:lpstr>4. Properties of OLS estimators </vt:lpstr>
      <vt:lpstr>PowerPoint 演示文稿</vt:lpstr>
      <vt:lpstr>Example- Goodness of fit</vt:lpstr>
      <vt:lpstr>5. Goodness-of-fit or coefficient of determination R2</vt:lpstr>
      <vt:lpstr>R2 and the adjusted R2</vt:lpstr>
      <vt:lpstr>R2 and the adjusted R2</vt:lpstr>
      <vt:lpstr>The game of maximizing adjusted R2</vt:lpstr>
      <vt:lpstr>Comparing Coefficients of Determination R2</vt:lpstr>
      <vt:lpstr>6. More on Functional Form The Cobb–Douglas Production Function</vt:lpstr>
      <vt:lpstr>6. More on Functional Form Polynomial Regression Models</vt:lpstr>
      <vt:lpstr>6. More on Functional Form Polynomial Regression Models</vt:lpstr>
      <vt:lpstr>7. Hypothesis Testing in Multiple Regression</vt:lpstr>
      <vt:lpstr>7.1. Hypothesis testing about individual coefficients</vt:lpstr>
      <vt:lpstr>Testing Hypotheses on the coefficients </vt:lpstr>
      <vt:lpstr>Example 2: Determinants of college GPA  </vt:lpstr>
      <vt:lpstr>A reminder on the language of classical hypothesis testing </vt:lpstr>
      <vt:lpstr>PowerPoint 演示文稿</vt:lpstr>
      <vt:lpstr>7.2. Testing the Overall Significance of  the Sample Regression</vt:lpstr>
      <vt:lpstr>7.3. Testing the Equality of Two Regression Coefficients</vt:lpstr>
      <vt:lpstr>Example- Stata output</vt:lpstr>
      <vt:lpstr>Example- Stata output</vt:lpstr>
      <vt:lpstr>Example- Stata output</vt:lpstr>
      <vt:lpstr>7.3. Testing the Equality of Two Regression Coefficients</vt:lpstr>
      <vt:lpstr>PowerPoint 演示文稿</vt:lpstr>
      <vt:lpstr>twoyear.dta</vt:lpstr>
      <vt:lpstr>PowerPoint 演示文稿</vt:lpstr>
      <vt:lpstr>7.3. Testing the Equality of Two Regression Coefficients</vt:lpstr>
      <vt:lpstr>PowerPoint 演示文稿</vt:lpstr>
      <vt:lpstr>7.4. Restricted Least Squares: Testing Linear Equality Restrictions</vt:lpstr>
      <vt:lpstr>7.4. Restricted Least Squares: Testing Linear Equality Restrictions</vt:lpstr>
      <vt:lpstr>The t-Test Approach</vt:lpstr>
      <vt:lpstr>The F-Test Approach</vt:lpstr>
      <vt:lpstr>The F-Test Approach</vt:lpstr>
      <vt:lpstr>A Cautionary Note</vt:lpstr>
      <vt:lpstr>PowerPoint 演示文稿</vt:lpstr>
      <vt:lpstr>PowerPoint 演示文稿</vt:lpstr>
      <vt:lpstr>PowerPoint 演示文稿</vt:lpstr>
      <vt:lpstr>PowerPoint 演示文稿</vt:lpstr>
      <vt:lpstr>PowerPoint 演示文稿</vt:lpstr>
      <vt:lpstr>PowerPoint 演示文稿</vt:lpstr>
      <vt:lpstr>7.5.  Testing for Structural or Parameter Stability of Regression Models: The Chow Test</vt:lpstr>
      <vt:lpstr>7.5.  Testing for Structural or Parameter Stability of Regression Models: The Chow Test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Hang</dc:creator>
  <cp:lastModifiedBy>LENOVO</cp:lastModifiedBy>
  <cp:revision>133</cp:revision>
  <dcterms:created xsi:type="dcterms:W3CDTF">2015-08-07T02:51:00Z</dcterms:created>
  <dcterms:modified xsi:type="dcterms:W3CDTF">2022-10-31T04:22:53Z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FA232174F8AA490ABED99568B7756887</vt:lpwstr>
  </property>
  <property fmtid="{D5CDD505-2E9C-101B-9397-08002B2CF9AE}" pid="3" name="KSOProductBuildVer">
    <vt:lpwstr>1033-11.2.0.11380</vt:lpwstr>
  </property>
</Properties>
</file>