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57" r:id="rId4"/>
    <p:sldId id="258" r:id="rId5"/>
    <p:sldId id="259" r:id="rId6"/>
    <p:sldId id="260" r:id="rId7"/>
    <p:sldId id="261" r:id="rId8"/>
    <p:sldId id="262" r:id="rId9"/>
    <p:sldId id="263" r:id="rId10"/>
    <p:sldId id="264" r:id="rId11"/>
    <p:sldId id="270" r:id="rId12"/>
    <p:sldId id="283" r:id="rId13"/>
    <p:sldId id="284" r:id="rId14"/>
    <p:sldId id="285" r:id="rId15"/>
    <p:sldId id="286" r:id="rId16"/>
    <p:sldId id="265" r:id="rId17"/>
    <p:sldId id="271" r:id="rId18"/>
    <p:sldId id="267" r:id="rId19"/>
    <p:sldId id="268" r:id="rId20"/>
    <p:sldId id="272" r:id="rId21"/>
    <p:sldId id="274" r:id="rId22"/>
    <p:sldId id="275" r:id="rId23"/>
    <p:sldId id="280" r:id="rId24"/>
    <p:sldId id="281" r:id="rId25"/>
    <p:sldId id="277" r:id="rId26"/>
    <p:sldId id="278"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9" autoAdjust="0"/>
    <p:restoredTop sz="80466" autoAdjust="0"/>
  </p:normalViewPr>
  <p:slideViewPr>
    <p:cSldViewPr>
      <p:cViewPr varScale="1">
        <p:scale>
          <a:sx n="42" d="100"/>
          <a:sy n="42" d="100"/>
        </p:scale>
        <p:origin x="1567"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126BB-6E0D-4C55-BE22-CE40246D7F28}" type="datetimeFigureOut">
              <a:rPr lang="en-US" smtClean="0"/>
              <a:pPr/>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EA0986-31D2-4CFD-8B2C-96DB5E9604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30724" name="Slide Number Placeholder 3"/>
          <p:cNvSpPr>
            <a:spLocks noGrp="1"/>
          </p:cNvSpPr>
          <p:nvPr>
            <p:ph type="sldNum" sz="quarter" idx="5"/>
          </p:nvPr>
        </p:nvSpPr>
        <p:spPr bwMode="auto">
          <a:noFill/>
          <a:ln>
            <a:miter lim="800000"/>
            <a:headEnd/>
            <a:tailEnd/>
          </a:ln>
        </p:spPr>
        <p:txBody>
          <a:bodyPr/>
          <a:lstStyle/>
          <a:p>
            <a:fld id="{B7AB7990-5A74-4563-873C-7E621E1ABF5B}" type="slidenum">
              <a:rPr lang="en-US"/>
              <a:pPr/>
              <a:t>16</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30724" name="Slide Number Placeholder 3"/>
          <p:cNvSpPr>
            <a:spLocks noGrp="1"/>
          </p:cNvSpPr>
          <p:nvPr>
            <p:ph type="sldNum" sz="quarter" idx="5"/>
          </p:nvPr>
        </p:nvSpPr>
        <p:spPr bwMode="auto">
          <a:noFill/>
          <a:ln>
            <a:miter lim="800000"/>
            <a:headEnd/>
            <a:tailEnd/>
          </a:ln>
        </p:spPr>
        <p:txBody>
          <a:bodyPr/>
          <a:lstStyle/>
          <a:p>
            <a:fld id="{B7AB7990-5A74-4563-873C-7E621E1ABF5B}" type="slidenum">
              <a:rPr lang="en-US"/>
              <a:pPr/>
              <a:t>17</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34820" name="Slide Number Placeholder 3"/>
          <p:cNvSpPr>
            <a:spLocks noGrp="1"/>
          </p:cNvSpPr>
          <p:nvPr>
            <p:ph type="sldNum" sz="quarter" idx="5"/>
          </p:nvPr>
        </p:nvSpPr>
        <p:spPr bwMode="auto">
          <a:noFill/>
          <a:ln>
            <a:miter lim="800000"/>
            <a:headEnd/>
            <a:tailEnd/>
          </a:ln>
        </p:spPr>
        <p:txBody>
          <a:bodyPr/>
          <a:lstStyle/>
          <a:p>
            <a:fld id="{1512F0AC-5D92-4F20-BEDC-EA7C6B38A0CE}" type="slidenum">
              <a:rPr lang="en-US"/>
              <a:pPr/>
              <a:t>18</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36868" name="Slide Number Placeholder 3"/>
          <p:cNvSpPr>
            <a:spLocks noGrp="1"/>
          </p:cNvSpPr>
          <p:nvPr>
            <p:ph type="sldNum" sz="quarter" idx="5"/>
          </p:nvPr>
        </p:nvSpPr>
        <p:spPr bwMode="auto">
          <a:noFill/>
          <a:ln>
            <a:miter lim="800000"/>
            <a:headEnd/>
            <a:tailEnd/>
          </a:ln>
        </p:spPr>
        <p:txBody>
          <a:bodyPr/>
          <a:lstStyle/>
          <a:p>
            <a:fld id="{539CBACD-139C-49D1-AF8A-A22085263A04}" type="slidenum">
              <a:rPr lang="en-US"/>
              <a:pPr/>
              <a:t>19</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4340" name="Slide Number Placeholder 3"/>
          <p:cNvSpPr>
            <a:spLocks noGrp="1"/>
          </p:cNvSpPr>
          <p:nvPr>
            <p:ph type="sldNum" sz="quarter" idx="5"/>
          </p:nvPr>
        </p:nvSpPr>
        <p:spPr bwMode="auto">
          <a:noFill/>
          <a:ln>
            <a:miter lim="800000"/>
            <a:headEnd/>
            <a:tailEnd/>
          </a:ln>
        </p:spPr>
        <p:txBody>
          <a:bodyPr/>
          <a:lstStyle/>
          <a:p>
            <a:fld id="{04C60FED-887F-4A91-AD7E-92A0D12EBEA2}" type="slidenum">
              <a:rPr lang="en-US"/>
              <a:pPr/>
              <a:t>3</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EA0986-31D2-4CFD-8B2C-96DB5E96045E}"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ln>
            <a:miter lim="800000"/>
            <a:headEnd/>
            <a:tailEnd/>
          </a:ln>
        </p:spPr>
        <p:txBody>
          <a:bodyPr/>
          <a:lstStyle/>
          <a:p>
            <a:fld id="{35BC26F8-5DDA-4219-B29B-0000282A6180}" type="slidenum">
              <a:rPr lang="en-US"/>
              <a:pPr/>
              <a:t>4</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8436" name="Slide Number Placeholder 3"/>
          <p:cNvSpPr>
            <a:spLocks noGrp="1"/>
          </p:cNvSpPr>
          <p:nvPr>
            <p:ph type="sldNum" sz="quarter" idx="5"/>
          </p:nvPr>
        </p:nvSpPr>
        <p:spPr bwMode="auto">
          <a:noFill/>
          <a:ln>
            <a:miter lim="800000"/>
            <a:headEnd/>
            <a:tailEnd/>
          </a:ln>
        </p:spPr>
        <p:txBody>
          <a:bodyPr/>
          <a:lstStyle/>
          <a:p>
            <a:fld id="{001AC6D8-DAB1-4D76-B751-815333F2D3EC}" type="slidenum">
              <a:rPr lang="en-US"/>
              <a:pPr/>
              <a:t>5</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0484" name="Slide Number Placeholder 3"/>
          <p:cNvSpPr>
            <a:spLocks noGrp="1"/>
          </p:cNvSpPr>
          <p:nvPr>
            <p:ph type="sldNum" sz="quarter" idx="5"/>
          </p:nvPr>
        </p:nvSpPr>
        <p:spPr bwMode="auto">
          <a:noFill/>
          <a:ln>
            <a:miter lim="800000"/>
            <a:headEnd/>
            <a:tailEnd/>
          </a:ln>
        </p:spPr>
        <p:txBody>
          <a:bodyPr/>
          <a:lstStyle/>
          <a:p>
            <a:fld id="{E3FE41B2-2B72-42F9-949F-327D8AD4493E}" type="slidenum">
              <a:rPr lang="en-US"/>
              <a:pPr/>
              <a:t>6</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22532" name="Slide Number Placeholder 3"/>
          <p:cNvSpPr>
            <a:spLocks noGrp="1"/>
          </p:cNvSpPr>
          <p:nvPr>
            <p:ph type="sldNum" sz="quarter" idx="5"/>
          </p:nvPr>
        </p:nvSpPr>
        <p:spPr bwMode="auto">
          <a:noFill/>
          <a:ln>
            <a:miter lim="800000"/>
            <a:headEnd/>
            <a:tailEnd/>
          </a:ln>
        </p:spPr>
        <p:txBody>
          <a:bodyPr/>
          <a:lstStyle/>
          <a:p>
            <a:fld id="{82D545C8-EFAA-49F6-9B85-C907B44D0682}" type="slidenum">
              <a:rPr lang="en-US"/>
              <a:pPr/>
              <a:t>7</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4580" name="Slide Number Placeholder 3"/>
          <p:cNvSpPr>
            <a:spLocks noGrp="1"/>
          </p:cNvSpPr>
          <p:nvPr>
            <p:ph type="sldNum" sz="quarter" idx="5"/>
          </p:nvPr>
        </p:nvSpPr>
        <p:spPr bwMode="auto">
          <a:noFill/>
          <a:ln>
            <a:miter lim="800000"/>
            <a:headEnd/>
            <a:tailEnd/>
          </a:ln>
        </p:spPr>
        <p:txBody>
          <a:bodyPr/>
          <a:lstStyle/>
          <a:p>
            <a:fld id="{CF180424-2C58-4B8D-8731-5C6BEF080997}" type="slidenum">
              <a:rPr lang="en-US"/>
              <a:pPr/>
              <a:t>8</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8ADFF9C3-DDFD-4A6D-A2B1-88C6DE710C19}" type="slidenum">
              <a:rPr lang="en-US"/>
              <a:pPr/>
              <a:t>9</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8676" name="Slide Number Placeholder 3"/>
          <p:cNvSpPr>
            <a:spLocks noGrp="1"/>
          </p:cNvSpPr>
          <p:nvPr>
            <p:ph type="sldNum" sz="quarter" idx="5"/>
          </p:nvPr>
        </p:nvSpPr>
        <p:spPr bwMode="auto">
          <a:noFill/>
          <a:ln>
            <a:miter lim="800000"/>
            <a:headEnd/>
            <a:tailEnd/>
          </a:ln>
        </p:spPr>
        <p:txBody>
          <a:bodyPr/>
          <a:lstStyle/>
          <a:p>
            <a:fld id="{ED93C3EA-2E79-4636-9E88-408B87EC63D7}" type="slidenum">
              <a:rPr lang="en-US"/>
              <a:pPr/>
              <a:t>10</a:t>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FA5219-4D40-4E13-BAF5-9BECEBD4AB87}" type="datetime1">
              <a:rPr lang="en-US" smtClean="0"/>
              <a:t>10/12/2022</a:t>
            </a:fld>
            <a:endParaRPr lang="en-US"/>
          </a:p>
        </p:txBody>
      </p:sp>
      <p:sp>
        <p:nvSpPr>
          <p:cNvPr id="5" name="Footer Placeholder 4"/>
          <p:cNvSpPr>
            <a:spLocks noGrp="1"/>
          </p:cNvSpPr>
          <p:nvPr>
            <p:ph type="ftr" sz="quarter" idx="11"/>
          </p:nvPr>
        </p:nvSpPr>
        <p:spPr/>
        <p:txBody>
          <a:bodyPr/>
          <a:lstStyle/>
          <a:p>
            <a:r>
              <a:rPr lang="en-US"/>
              <a:t>Nguyen Thu Hang, BMNV, FTU CS2</a:t>
            </a:r>
          </a:p>
        </p:txBody>
      </p:sp>
      <p:sp>
        <p:nvSpPr>
          <p:cNvPr id="6" name="Slide Number Placeholder 5"/>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5B681-073C-4161-8ED2-53AE2198AC9A}" type="datetime1">
              <a:rPr lang="en-US" smtClean="0"/>
              <a:t>10/12/2022</a:t>
            </a:fld>
            <a:endParaRPr lang="en-US"/>
          </a:p>
        </p:txBody>
      </p:sp>
      <p:sp>
        <p:nvSpPr>
          <p:cNvPr id="5" name="Footer Placeholder 4"/>
          <p:cNvSpPr>
            <a:spLocks noGrp="1"/>
          </p:cNvSpPr>
          <p:nvPr>
            <p:ph type="ftr" sz="quarter" idx="11"/>
          </p:nvPr>
        </p:nvSpPr>
        <p:spPr/>
        <p:txBody>
          <a:bodyPr/>
          <a:lstStyle/>
          <a:p>
            <a:r>
              <a:rPr lang="en-US"/>
              <a:t>Nguyen Thu Hang, BMNV, FTU CS2</a:t>
            </a:r>
          </a:p>
        </p:txBody>
      </p:sp>
      <p:sp>
        <p:nvSpPr>
          <p:cNvPr id="6" name="Slide Number Placeholder 5"/>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BB1F99-D074-4319-9BF9-B7F25C4AE245}" type="datetime1">
              <a:rPr lang="en-US" smtClean="0"/>
              <a:t>10/12/2022</a:t>
            </a:fld>
            <a:endParaRPr lang="en-US"/>
          </a:p>
        </p:txBody>
      </p:sp>
      <p:sp>
        <p:nvSpPr>
          <p:cNvPr id="5" name="Footer Placeholder 4"/>
          <p:cNvSpPr>
            <a:spLocks noGrp="1"/>
          </p:cNvSpPr>
          <p:nvPr>
            <p:ph type="ftr" sz="quarter" idx="11"/>
          </p:nvPr>
        </p:nvSpPr>
        <p:spPr/>
        <p:txBody>
          <a:bodyPr/>
          <a:lstStyle/>
          <a:p>
            <a:r>
              <a:rPr lang="en-US"/>
              <a:t>Nguyen Thu Hang, BMNV, FTU CS2</a:t>
            </a:r>
          </a:p>
        </p:txBody>
      </p:sp>
      <p:sp>
        <p:nvSpPr>
          <p:cNvPr id="6" name="Slide Number Placeholder 5"/>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FE64DF-7D35-45C4-8FF8-568342FBDC66}" type="datetime1">
              <a:rPr lang="en-US" smtClean="0"/>
              <a:t>10/12/2022</a:t>
            </a:fld>
            <a:endParaRPr lang="en-US"/>
          </a:p>
        </p:txBody>
      </p:sp>
      <p:sp>
        <p:nvSpPr>
          <p:cNvPr id="5" name="Footer Placeholder 4"/>
          <p:cNvSpPr>
            <a:spLocks noGrp="1"/>
          </p:cNvSpPr>
          <p:nvPr>
            <p:ph type="ftr" sz="quarter" idx="11"/>
          </p:nvPr>
        </p:nvSpPr>
        <p:spPr/>
        <p:txBody>
          <a:bodyPr/>
          <a:lstStyle/>
          <a:p>
            <a:r>
              <a:rPr lang="en-US"/>
              <a:t>Nguyen Thu Hang, BMNV, FTU CS2</a:t>
            </a:r>
          </a:p>
        </p:txBody>
      </p:sp>
      <p:sp>
        <p:nvSpPr>
          <p:cNvPr id="6" name="Slide Number Placeholder 5"/>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0941E-4A9B-48ED-B9C9-1BA261B16D0B}" type="datetime1">
              <a:rPr lang="en-US" smtClean="0"/>
              <a:t>10/12/2022</a:t>
            </a:fld>
            <a:endParaRPr lang="en-US"/>
          </a:p>
        </p:txBody>
      </p:sp>
      <p:sp>
        <p:nvSpPr>
          <p:cNvPr id="5" name="Footer Placeholder 4"/>
          <p:cNvSpPr>
            <a:spLocks noGrp="1"/>
          </p:cNvSpPr>
          <p:nvPr>
            <p:ph type="ftr" sz="quarter" idx="11"/>
          </p:nvPr>
        </p:nvSpPr>
        <p:spPr/>
        <p:txBody>
          <a:bodyPr/>
          <a:lstStyle/>
          <a:p>
            <a:r>
              <a:rPr lang="en-US"/>
              <a:t>Nguyen Thu Hang, BMNV, FTU CS2</a:t>
            </a:r>
          </a:p>
        </p:txBody>
      </p:sp>
      <p:sp>
        <p:nvSpPr>
          <p:cNvPr id="6" name="Slide Number Placeholder 5"/>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16C79C-7FCF-42E6-B1C6-A0B07B740A62}" type="datetime1">
              <a:rPr lang="en-US" smtClean="0"/>
              <a:t>10/12/2022</a:t>
            </a:fld>
            <a:endParaRPr lang="en-US"/>
          </a:p>
        </p:txBody>
      </p:sp>
      <p:sp>
        <p:nvSpPr>
          <p:cNvPr id="6" name="Footer Placeholder 5"/>
          <p:cNvSpPr>
            <a:spLocks noGrp="1"/>
          </p:cNvSpPr>
          <p:nvPr>
            <p:ph type="ftr" sz="quarter" idx="11"/>
          </p:nvPr>
        </p:nvSpPr>
        <p:spPr/>
        <p:txBody>
          <a:bodyPr/>
          <a:lstStyle/>
          <a:p>
            <a:r>
              <a:rPr lang="en-US"/>
              <a:t>Nguyen Thu Hang, BMNV, FTU CS2</a:t>
            </a:r>
          </a:p>
        </p:txBody>
      </p:sp>
      <p:sp>
        <p:nvSpPr>
          <p:cNvPr id="7" name="Slide Number Placeholder 6"/>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A2AB14-A550-46A4-B01A-96E1400248DD}" type="datetime1">
              <a:rPr lang="en-US" smtClean="0"/>
              <a:t>10/12/2022</a:t>
            </a:fld>
            <a:endParaRPr lang="en-US"/>
          </a:p>
        </p:txBody>
      </p:sp>
      <p:sp>
        <p:nvSpPr>
          <p:cNvPr id="8" name="Footer Placeholder 7"/>
          <p:cNvSpPr>
            <a:spLocks noGrp="1"/>
          </p:cNvSpPr>
          <p:nvPr>
            <p:ph type="ftr" sz="quarter" idx="11"/>
          </p:nvPr>
        </p:nvSpPr>
        <p:spPr/>
        <p:txBody>
          <a:bodyPr/>
          <a:lstStyle/>
          <a:p>
            <a:r>
              <a:rPr lang="en-US"/>
              <a:t>Nguyen Thu Hang, BMNV, FTU CS2</a:t>
            </a:r>
          </a:p>
        </p:txBody>
      </p:sp>
      <p:sp>
        <p:nvSpPr>
          <p:cNvPr id="9" name="Slide Number Placeholder 8"/>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0085D3-984B-4688-9680-EF0EC08481BC}" type="datetime1">
              <a:rPr lang="en-US" smtClean="0"/>
              <a:t>10/12/2022</a:t>
            </a:fld>
            <a:endParaRPr lang="en-US"/>
          </a:p>
        </p:txBody>
      </p:sp>
      <p:sp>
        <p:nvSpPr>
          <p:cNvPr id="4" name="Footer Placeholder 3"/>
          <p:cNvSpPr>
            <a:spLocks noGrp="1"/>
          </p:cNvSpPr>
          <p:nvPr>
            <p:ph type="ftr" sz="quarter" idx="11"/>
          </p:nvPr>
        </p:nvSpPr>
        <p:spPr/>
        <p:txBody>
          <a:bodyPr/>
          <a:lstStyle/>
          <a:p>
            <a:r>
              <a:rPr lang="en-US"/>
              <a:t>Nguyen Thu Hang, BMNV, FTU CS2</a:t>
            </a:r>
          </a:p>
        </p:txBody>
      </p:sp>
      <p:sp>
        <p:nvSpPr>
          <p:cNvPr id="5" name="Slide Number Placeholder 4"/>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936D8-F296-42A3-A67E-AEFE2B472536}" type="datetime1">
              <a:rPr lang="en-US" smtClean="0"/>
              <a:t>10/12/2022</a:t>
            </a:fld>
            <a:endParaRPr lang="en-US"/>
          </a:p>
        </p:txBody>
      </p:sp>
      <p:sp>
        <p:nvSpPr>
          <p:cNvPr id="3" name="Footer Placeholder 2"/>
          <p:cNvSpPr>
            <a:spLocks noGrp="1"/>
          </p:cNvSpPr>
          <p:nvPr>
            <p:ph type="ftr" sz="quarter" idx="11"/>
          </p:nvPr>
        </p:nvSpPr>
        <p:spPr/>
        <p:txBody>
          <a:bodyPr/>
          <a:lstStyle/>
          <a:p>
            <a:r>
              <a:rPr lang="en-US"/>
              <a:t>Nguyen Thu Hang, BMNV, FTU CS2</a:t>
            </a:r>
          </a:p>
        </p:txBody>
      </p:sp>
      <p:sp>
        <p:nvSpPr>
          <p:cNvPr id="4" name="Slide Number Placeholder 3"/>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6AFC8-D95B-4430-AF69-D82332E97F99}" type="datetime1">
              <a:rPr lang="en-US" smtClean="0"/>
              <a:t>10/12/2022</a:t>
            </a:fld>
            <a:endParaRPr lang="en-US"/>
          </a:p>
        </p:txBody>
      </p:sp>
      <p:sp>
        <p:nvSpPr>
          <p:cNvPr id="6" name="Footer Placeholder 5"/>
          <p:cNvSpPr>
            <a:spLocks noGrp="1"/>
          </p:cNvSpPr>
          <p:nvPr>
            <p:ph type="ftr" sz="quarter" idx="11"/>
          </p:nvPr>
        </p:nvSpPr>
        <p:spPr/>
        <p:txBody>
          <a:bodyPr/>
          <a:lstStyle/>
          <a:p>
            <a:r>
              <a:rPr lang="en-US"/>
              <a:t>Nguyen Thu Hang, BMNV, FTU CS2</a:t>
            </a:r>
          </a:p>
        </p:txBody>
      </p:sp>
      <p:sp>
        <p:nvSpPr>
          <p:cNvPr id="7" name="Slide Number Placeholder 6"/>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EFD3-AEFD-458F-A472-59B9A43771AB}" type="datetime1">
              <a:rPr lang="en-US" smtClean="0"/>
              <a:t>10/12/2022</a:t>
            </a:fld>
            <a:endParaRPr lang="en-US"/>
          </a:p>
        </p:txBody>
      </p:sp>
      <p:sp>
        <p:nvSpPr>
          <p:cNvPr id="6" name="Footer Placeholder 5"/>
          <p:cNvSpPr>
            <a:spLocks noGrp="1"/>
          </p:cNvSpPr>
          <p:nvPr>
            <p:ph type="ftr" sz="quarter" idx="11"/>
          </p:nvPr>
        </p:nvSpPr>
        <p:spPr/>
        <p:txBody>
          <a:bodyPr/>
          <a:lstStyle/>
          <a:p>
            <a:r>
              <a:rPr lang="en-US"/>
              <a:t>Nguyen Thu Hang, BMNV, FTU CS2</a:t>
            </a:r>
          </a:p>
        </p:txBody>
      </p:sp>
      <p:sp>
        <p:nvSpPr>
          <p:cNvPr id="7" name="Slide Number Placeholder 6"/>
          <p:cNvSpPr>
            <a:spLocks noGrp="1"/>
          </p:cNvSpPr>
          <p:nvPr>
            <p:ph type="sldNum" sz="quarter" idx="12"/>
          </p:nvPr>
        </p:nvSpPr>
        <p:spPr/>
        <p:txBody>
          <a:bodyPr/>
          <a:lstStyle/>
          <a:p>
            <a:fld id="{DE94C228-82B5-4F93-93CB-37591C68DB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F569C-CCB4-4CA5-8D54-1AEB8924DCC6}" type="datetime1">
              <a:rPr lang="en-US" smtClean="0"/>
              <a:t>10/12/2022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Nguyen Thu Hang, BMNV, FTU CS2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4C228-82B5-4F93-93CB-37591C68DB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2.w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3.wmf"/><Relationship Id="rId1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9.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32.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4B</a:t>
            </a:r>
          </a:p>
        </p:txBody>
      </p:sp>
      <p:sp>
        <p:nvSpPr>
          <p:cNvPr id="3" name="Subtitle 2"/>
          <p:cNvSpPr>
            <a:spLocks noGrp="1"/>
          </p:cNvSpPr>
          <p:nvPr>
            <p:ph type="subTitle" idx="1"/>
          </p:nvPr>
        </p:nvSpPr>
        <p:spPr/>
        <p:txBody>
          <a:bodyPr>
            <a:normAutofit/>
          </a:bodyPr>
          <a:lstStyle/>
          <a:p>
            <a:r>
              <a:rPr lang="en-US" sz="4000" b="1" dirty="0" err="1">
                <a:solidFill>
                  <a:srgbClr val="FF0000"/>
                </a:solidFill>
                <a:latin typeface="Times New Roman" pitchFamily="18" charset="0"/>
                <a:cs typeface="Times New Roman" pitchFamily="18" charset="0"/>
              </a:rPr>
              <a:t>Multicollinearity</a:t>
            </a:r>
            <a:endParaRPr lang="en-US" sz="4000" b="1" dirty="0">
              <a:solidFill>
                <a:srgbClr val="FF0000"/>
              </a:solidFill>
              <a:latin typeface="Times New Roman" pitchFamily="18" charset="0"/>
              <a:cs typeface="Times New Roman" pitchFamily="18" charset="0"/>
            </a:endParaRPr>
          </a:p>
          <a:p>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0"/>
            <a:ext cx="9144000" cy="990600"/>
          </a:xfrm>
        </p:spPr>
        <p:txBody>
          <a:bodyPr>
            <a:normAutofit/>
          </a:bodyPr>
          <a:lstStyle/>
          <a:p>
            <a:pPr algn="ctr"/>
            <a:r>
              <a:rPr lang="en-US" sz="3200" b="1" dirty="0"/>
              <a:t> Example</a:t>
            </a:r>
            <a:endParaRPr lang="en-US" sz="3200" b="1" baseline="-25000" dirty="0">
              <a:latin typeface="Times New Roman" pitchFamily="18" charset="0"/>
              <a:cs typeface="Times New Roman" pitchFamily="18" charset="0"/>
            </a:endParaRPr>
          </a:p>
        </p:txBody>
      </p:sp>
      <p:pic>
        <p:nvPicPr>
          <p:cNvPr id="27652" name="Picture 4"/>
          <p:cNvPicPr>
            <a:picLocks noChangeAspect="1"/>
          </p:cNvPicPr>
          <p:nvPr/>
        </p:nvPicPr>
        <p:blipFill>
          <a:blip r:embed="rId3" cstate="print"/>
          <a:srcRect/>
          <a:stretch>
            <a:fillRect/>
          </a:stretch>
        </p:blipFill>
        <p:spPr bwMode="auto">
          <a:xfrm>
            <a:off x="0" y="1219200"/>
            <a:ext cx="9067800" cy="4060825"/>
          </a:xfrm>
          <a:prstGeom prst="rect">
            <a:avLst/>
          </a:prstGeom>
          <a:noFill/>
          <a:ln w="9525">
            <a:noFill/>
            <a:miter lim="800000"/>
            <a:headEnd/>
            <a:tailEnd/>
          </a:ln>
        </p:spPr>
      </p:pic>
      <p:pic>
        <p:nvPicPr>
          <p:cNvPr id="27653" name="Picture 5"/>
          <p:cNvPicPr>
            <a:picLocks noChangeAspect="1"/>
          </p:cNvPicPr>
          <p:nvPr/>
        </p:nvPicPr>
        <p:blipFill>
          <a:blip r:embed="rId4" cstate="print"/>
          <a:srcRect/>
          <a:stretch>
            <a:fillRect/>
          </a:stretch>
        </p:blipFill>
        <p:spPr bwMode="auto">
          <a:xfrm>
            <a:off x="1949450" y="5410200"/>
            <a:ext cx="5341938" cy="1447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a:t>
            </a:r>
          </a:p>
        </p:txBody>
      </p:sp>
      <p:sp>
        <p:nvSpPr>
          <p:cNvPr id="3" name="Content Placeholder 2"/>
          <p:cNvSpPr>
            <a:spLocks noGrp="1"/>
          </p:cNvSpPr>
          <p:nvPr>
            <p:ph idx="1"/>
          </p:nvPr>
        </p:nvSpPr>
        <p:spPr>
          <a:xfrm>
            <a:off x="457200" y="914400"/>
            <a:ext cx="8229600" cy="5486400"/>
          </a:xfrm>
        </p:spPr>
        <p:txBody>
          <a:bodyPr>
            <a:normAutofit fontScale="92500" lnSpcReduction="10000"/>
          </a:bodyPr>
          <a:lstStyle/>
          <a:p>
            <a:r>
              <a:rPr lang="en-US" dirty="0"/>
              <a:t>Income and wealth together explain about 96 percent of the variation in consumption expenditure .</a:t>
            </a:r>
          </a:p>
          <a:p>
            <a:r>
              <a:rPr lang="en-US" dirty="0"/>
              <a:t>Neither of the slope coefficients is individually statistically significant. </a:t>
            </a:r>
          </a:p>
          <a:p>
            <a:r>
              <a:rPr lang="en-US" dirty="0"/>
              <a:t>Not only is the wealth variable statistically insignificant but also it has the wrong sign. </a:t>
            </a:r>
          </a:p>
          <a:p>
            <a:r>
              <a:rPr lang="en-US" dirty="0"/>
              <a:t>H0 (                 ) is rejected (F=92.40) </a:t>
            </a:r>
            <a:r>
              <a:rPr lang="en-US" dirty="0">
                <a:sym typeface="Wingdings" pitchFamily="2" charset="2"/>
              </a:rPr>
              <a:t> Consumption expenditure is related to income and wealth. </a:t>
            </a:r>
            <a:endParaRPr lang="en-US" dirty="0"/>
          </a:p>
          <a:p>
            <a:pPr>
              <a:buNone/>
            </a:pPr>
            <a:r>
              <a:rPr lang="en-US" dirty="0">
                <a:sym typeface="Wingdings" pitchFamily="2" charset="2"/>
              </a:rPr>
              <a:t> When </a:t>
            </a:r>
            <a:r>
              <a:rPr lang="en-US" dirty="0" err="1">
                <a:sym typeface="Wingdings" pitchFamily="2" charset="2"/>
              </a:rPr>
              <a:t>collinearity</a:t>
            </a:r>
            <a:r>
              <a:rPr lang="en-US" dirty="0">
                <a:sym typeface="Wingdings" pitchFamily="2" charset="2"/>
              </a:rPr>
              <a:t> is high, tests on individual </a:t>
            </a:r>
            <a:r>
              <a:rPr lang="en-US" dirty="0" err="1">
                <a:sym typeface="Wingdings" pitchFamily="2" charset="2"/>
              </a:rPr>
              <a:t>regressors</a:t>
            </a:r>
            <a:r>
              <a:rPr lang="en-US" dirty="0">
                <a:sym typeface="Wingdings" pitchFamily="2" charset="2"/>
              </a:rPr>
              <a:t> are not reliable. </a:t>
            </a:r>
            <a:endParaRPr lang="en-US" dirty="0"/>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524000" y="4038600"/>
          <a:ext cx="1447800" cy="428978"/>
        </p:xfrm>
        <a:graphic>
          <a:graphicData uri="http://schemas.openxmlformats.org/presentationml/2006/ole">
            <mc:AlternateContent xmlns:mc="http://schemas.openxmlformats.org/markup-compatibility/2006">
              <mc:Choice xmlns:v="urn:schemas-microsoft-com:vml" Requires="v">
                <p:oleObj name="Equation" r:id="rId3" imgW="774364" imgH="228501" progId="Equation.3">
                  <p:embed/>
                </p:oleObj>
              </mc:Choice>
              <mc:Fallback>
                <p:oleObj name="Equation" r:id="rId3" imgW="774364"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38600"/>
                        <a:ext cx="1447800" cy="428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533400" y="5334000"/>
            <a:ext cx="754380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Example</a:t>
            </a:r>
          </a:p>
        </p:txBody>
      </p:sp>
      <p:sp>
        <p:nvSpPr>
          <p:cNvPr id="3" name="Content Placeholder 2"/>
          <p:cNvSpPr>
            <a:spLocks noGrp="1"/>
          </p:cNvSpPr>
          <p:nvPr>
            <p:ph idx="1"/>
          </p:nvPr>
        </p:nvSpPr>
        <p:spPr>
          <a:xfrm>
            <a:off x="457200" y="990600"/>
            <a:ext cx="8229600" cy="5135563"/>
          </a:xfrm>
        </p:spPr>
        <p:txBody>
          <a:bodyPr/>
          <a:lstStyle/>
          <a:p>
            <a:r>
              <a:rPr lang="en-US" dirty="0"/>
              <a:t>Correlation matrix</a:t>
            </a:r>
          </a:p>
        </p:txBody>
      </p:sp>
      <p:pic>
        <p:nvPicPr>
          <p:cNvPr id="61442" name="Picture 2"/>
          <p:cNvPicPr>
            <a:picLocks noChangeAspect="1" noChangeArrowheads="1"/>
          </p:cNvPicPr>
          <p:nvPr/>
        </p:nvPicPr>
        <p:blipFill>
          <a:blip r:embed="rId2" cstate="print"/>
          <a:srcRect/>
          <a:stretch>
            <a:fillRect/>
          </a:stretch>
        </p:blipFill>
        <p:spPr bwMode="auto">
          <a:xfrm>
            <a:off x="685800" y="1676400"/>
            <a:ext cx="8153400" cy="4343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143000"/>
            <a:ext cx="8229600" cy="4983163"/>
          </a:xfrm>
        </p:spPr>
        <p:txBody>
          <a:bodyPr/>
          <a:lstStyle/>
          <a:p>
            <a:r>
              <a:rPr lang="en-US" dirty="0"/>
              <a:t>Regression results</a:t>
            </a:r>
          </a:p>
        </p:txBody>
      </p:sp>
      <p:pic>
        <p:nvPicPr>
          <p:cNvPr id="62467" name="Picture 3"/>
          <p:cNvPicPr>
            <a:picLocks noChangeAspect="1" noChangeArrowheads="1"/>
          </p:cNvPicPr>
          <p:nvPr/>
        </p:nvPicPr>
        <p:blipFill>
          <a:blip r:embed="rId3" cstate="print"/>
          <a:srcRect/>
          <a:stretch>
            <a:fillRect/>
          </a:stretch>
        </p:blipFill>
        <p:spPr bwMode="auto">
          <a:xfrm>
            <a:off x="838200" y="1752600"/>
            <a:ext cx="8991600" cy="4648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143000"/>
            <a:ext cx="8229600" cy="4983163"/>
          </a:xfrm>
        </p:spPr>
        <p:txBody>
          <a:bodyPr/>
          <a:lstStyle/>
          <a:p>
            <a:r>
              <a:rPr lang="en-US" dirty="0"/>
              <a:t>Regression results without sibs</a:t>
            </a:r>
          </a:p>
        </p:txBody>
      </p:sp>
      <p:pic>
        <p:nvPicPr>
          <p:cNvPr id="63490" name="Picture 2"/>
          <p:cNvPicPr>
            <a:picLocks noChangeAspect="1" noChangeArrowheads="1"/>
          </p:cNvPicPr>
          <p:nvPr/>
        </p:nvPicPr>
        <p:blipFill>
          <a:blip r:embed="rId3" cstate="print"/>
          <a:srcRect/>
          <a:stretch>
            <a:fillRect/>
          </a:stretch>
        </p:blipFill>
        <p:spPr bwMode="auto">
          <a:xfrm>
            <a:off x="762000" y="1905000"/>
            <a:ext cx="8991600" cy="4114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143000"/>
            <a:ext cx="8229600" cy="4983163"/>
          </a:xfrm>
        </p:spPr>
        <p:txBody>
          <a:bodyPr/>
          <a:lstStyle/>
          <a:p>
            <a:r>
              <a:rPr lang="en-US" dirty="0"/>
              <a:t>Regression results without </a:t>
            </a:r>
            <a:r>
              <a:rPr lang="en-US" dirty="0" err="1"/>
              <a:t>brthord</a:t>
            </a:r>
            <a:r>
              <a:rPr lang="en-US" dirty="0"/>
              <a:t> </a:t>
            </a:r>
          </a:p>
        </p:txBody>
      </p:sp>
      <p:pic>
        <p:nvPicPr>
          <p:cNvPr id="64514" name="Picture 2"/>
          <p:cNvPicPr>
            <a:picLocks noChangeAspect="1" noChangeArrowheads="1"/>
          </p:cNvPicPr>
          <p:nvPr/>
        </p:nvPicPr>
        <p:blipFill>
          <a:blip r:embed="rId3" cstate="print"/>
          <a:srcRect/>
          <a:stretch>
            <a:fillRect/>
          </a:stretch>
        </p:blipFill>
        <p:spPr bwMode="auto">
          <a:xfrm>
            <a:off x="990600" y="1981200"/>
            <a:ext cx="9067800" cy="4191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9144000" cy="990600"/>
          </a:xfrm>
        </p:spPr>
        <p:txBody>
          <a:bodyPr/>
          <a:lstStyle/>
          <a:p>
            <a:pPr algn="ctr"/>
            <a:r>
              <a:rPr lang="en-US" sz="3200" b="1"/>
              <a:t>3. Detection of Multicollinearity</a:t>
            </a:r>
            <a:endParaRPr lang="en-US" sz="3200" b="1" baseline="-25000">
              <a:latin typeface="Times New Roman" pitchFamily="18" charset="0"/>
              <a:cs typeface="Times New Roman" pitchFamily="18" charset="0"/>
            </a:endParaRPr>
          </a:p>
        </p:txBody>
      </p:sp>
      <p:sp>
        <p:nvSpPr>
          <p:cNvPr id="29699" name="Content Placeholder 2"/>
          <p:cNvSpPr>
            <a:spLocks noGrp="1"/>
          </p:cNvSpPr>
          <p:nvPr>
            <p:ph sz="quarter" idx="1"/>
          </p:nvPr>
        </p:nvSpPr>
        <p:spPr>
          <a:xfrm>
            <a:off x="0" y="1219200"/>
            <a:ext cx="9144000" cy="5562600"/>
          </a:xfrm>
        </p:spPr>
        <p:txBody>
          <a:bodyPr>
            <a:normAutofit/>
          </a:bodyPr>
          <a:lstStyle/>
          <a:p>
            <a:pPr>
              <a:lnSpc>
                <a:spcPct val="150000"/>
              </a:lnSpc>
            </a:pPr>
            <a:r>
              <a:rPr lang="en-US" b="1" dirty="0">
                <a:latin typeface="Times New Roman" pitchFamily="18" charset="0"/>
                <a:cs typeface="Times New Roman" pitchFamily="18" charset="0"/>
              </a:rPr>
              <a:t>High </a:t>
            </a:r>
            <a:r>
              <a:rPr lang="en-US" b="1" i="1" dirty="0">
                <a:latin typeface="Times New Roman" pitchFamily="18" charset="0"/>
                <a:cs typeface="Times New Roman" pitchFamily="18" charset="0"/>
              </a:rPr>
              <a:t>R</a:t>
            </a:r>
            <a:r>
              <a:rPr lang="en-US" b="1" baseline="30000" dirty="0">
                <a:latin typeface="Times New Roman" pitchFamily="18" charset="0"/>
                <a:cs typeface="Times New Roman" pitchFamily="18" charset="0"/>
              </a:rPr>
              <a:t>2</a:t>
            </a:r>
            <a:r>
              <a:rPr lang="en-US" b="1" dirty="0">
                <a:latin typeface="Times New Roman" pitchFamily="18" charset="0"/>
                <a:cs typeface="Times New Roman" pitchFamily="18" charset="0"/>
              </a:rPr>
              <a:t> but few significant </a:t>
            </a:r>
            <a:r>
              <a:rPr lang="en-US" b="1" i="1" dirty="0">
                <a:latin typeface="Times New Roman" pitchFamily="18" charset="0"/>
                <a:cs typeface="Times New Roman" pitchFamily="18" charset="0"/>
              </a:rPr>
              <a:t>t </a:t>
            </a:r>
            <a:r>
              <a:rPr lang="en-US" b="1" dirty="0">
                <a:latin typeface="Times New Roman" pitchFamily="18" charset="0"/>
                <a:cs typeface="Times New Roman" pitchFamily="18" charset="0"/>
              </a:rPr>
              <a:t>ratios.</a:t>
            </a:r>
            <a:r>
              <a:rPr lang="en-US" dirty="0">
                <a:latin typeface="Times New Roman" pitchFamily="18" charset="0"/>
                <a:cs typeface="Times New Roman" pitchFamily="18" charset="0"/>
              </a:rPr>
              <a:t> If </a:t>
            </a:r>
            <a:r>
              <a:rPr lang="en-US" i="1" dirty="0">
                <a:latin typeface="Times New Roman" pitchFamily="18" charset="0"/>
                <a:cs typeface="Times New Roman" pitchFamily="18" charset="0"/>
              </a:rPr>
              <a:t>R</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is high, say, in excess of 0.8, the </a:t>
            </a:r>
            <a:r>
              <a:rPr lang="en-US" i="1" dirty="0">
                <a:latin typeface="Times New Roman" pitchFamily="18" charset="0"/>
                <a:cs typeface="Times New Roman" pitchFamily="18" charset="0"/>
              </a:rPr>
              <a:t>F </a:t>
            </a:r>
            <a:r>
              <a:rPr lang="en-US" dirty="0">
                <a:latin typeface="Times New Roman" pitchFamily="18" charset="0"/>
                <a:cs typeface="Times New Roman" pitchFamily="18" charset="0"/>
              </a:rPr>
              <a:t>test in most cases will reject the hypothesis that the partial slope coefficients are simultaneously equal to zero, but the individual </a:t>
            </a:r>
            <a:r>
              <a:rPr lang="en-US" i="1" dirty="0">
                <a:latin typeface="Times New Roman" pitchFamily="18" charset="0"/>
                <a:cs typeface="Times New Roman" pitchFamily="18" charset="0"/>
              </a:rPr>
              <a:t>t </a:t>
            </a:r>
            <a:r>
              <a:rPr lang="en-US" dirty="0">
                <a:latin typeface="Times New Roman" pitchFamily="18" charset="0"/>
                <a:cs typeface="Times New Roman" pitchFamily="18" charset="0"/>
              </a:rPr>
              <a:t>tests will show that none or very few of the partial slope coefficients are statistically different from zero.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9144000" cy="990600"/>
          </a:xfrm>
        </p:spPr>
        <p:txBody>
          <a:bodyPr/>
          <a:lstStyle/>
          <a:p>
            <a:pPr algn="ctr"/>
            <a:r>
              <a:rPr lang="en-US" sz="3200" b="1"/>
              <a:t>3. Detection of Multicollinearity</a:t>
            </a:r>
            <a:endParaRPr lang="en-US" sz="3200" b="1" baseline="-25000">
              <a:latin typeface="Times New Roman" pitchFamily="18" charset="0"/>
              <a:cs typeface="Times New Roman" pitchFamily="18" charset="0"/>
            </a:endParaRPr>
          </a:p>
        </p:txBody>
      </p:sp>
      <p:sp>
        <p:nvSpPr>
          <p:cNvPr id="29699" name="Content Placeholder 2"/>
          <p:cNvSpPr>
            <a:spLocks noGrp="1"/>
          </p:cNvSpPr>
          <p:nvPr>
            <p:ph sz="quarter" idx="1"/>
          </p:nvPr>
        </p:nvSpPr>
        <p:spPr>
          <a:xfrm>
            <a:off x="0" y="1219200"/>
            <a:ext cx="9144000" cy="5562600"/>
          </a:xfrm>
        </p:spPr>
        <p:txBody>
          <a:bodyPr>
            <a:normAutofit/>
          </a:bodyPr>
          <a:lstStyle/>
          <a:p>
            <a:r>
              <a:rPr lang="en-US" sz="2800" b="1" dirty="0">
                <a:latin typeface="Times New Roman" pitchFamily="18" charset="0"/>
                <a:cs typeface="Times New Roman" pitchFamily="18" charset="0"/>
              </a:rPr>
              <a:t>High pair-wise correlation among </a:t>
            </a:r>
            <a:r>
              <a:rPr lang="en-US" sz="2800" b="1" dirty="0" err="1">
                <a:latin typeface="Times New Roman" pitchFamily="18" charset="0"/>
                <a:cs typeface="Times New Roman" pitchFamily="18" charset="0"/>
              </a:rPr>
              <a:t>regressors</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 rule of thumb indicates that the pair-wise correlation is high, say, in </a:t>
            </a:r>
            <a:r>
              <a:rPr lang="en-US" sz="2800" dirty="0">
                <a:solidFill>
                  <a:srgbClr val="FF0000"/>
                </a:solidFill>
                <a:latin typeface="Times New Roman" pitchFamily="18" charset="0"/>
                <a:cs typeface="Times New Roman" pitchFamily="18" charset="0"/>
              </a:rPr>
              <a:t>excess of 0.8, then </a:t>
            </a:r>
            <a:r>
              <a:rPr lang="en-US" sz="2800" dirty="0" err="1">
                <a:solidFill>
                  <a:srgbClr val="FF0000"/>
                </a:solidFill>
                <a:latin typeface="Times New Roman" pitchFamily="18" charset="0"/>
                <a:cs typeface="Times New Roman" pitchFamily="18" charset="0"/>
              </a:rPr>
              <a:t>multicollinearity</a:t>
            </a:r>
            <a:r>
              <a:rPr lang="en-US" sz="2800" dirty="0">
                <a:solidFill>
                  <a:srgbClr val="FF0000"/>
                </a:solidFill>
                <a:latin typeface="Times New Roman" pitchFamily="18" charset="0"/>
                <a:cs typeface="Times New Roman" pitchFamily="18" charset="0"/>
              </a:rPr>
              <a:t> is a serious problem</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 </a:t>
            </a:r>
            <a:r>
              <a:rPr lang="en-US" sz="2800" dirty="0">
                <a:solidFill>
                  <a:srgbClr val="FF0000"/>
                </a:solidFill>
                <a:latin typeface="Times New Roman" pitchFamily="18" charset="0"/>
                <a:cs typeface="Times New Roman" pitchFamily="18" charset="0"/>
                <a:sym typeface="Wingdings" pitchFamily="2" charset="2"/>
              </a:rPr>
              <a:t>This is a sufficient but not necessary condition</a:t>
            </a:r>
            <a:r>
              <a:rPr lang="en-US" sz="2800" dirty="0">
                <a:latin typeface="Times New Roman" pitchFamily="18" charset="0"/>
                <a:cs typeface="Times New Roman" pitchFamily="18" charset="0"/>
                <a:sym typeface="Wingdings" pitchFamily="2" charset="2"/>
              </a:rPr>
              <a:t>.  The model involving more than two explanatory variables, the correlations will not provide an infallible guide to the presence of </a:t>
            </a:r>
            <a:r>
              <a:rPr lang="en-US" sz="2800" dirty="0" err="1">
                <a:latin typeface="Times New Roman" pitchFamily="18" charset="0"/>
                <a:cs typeface="Times New Roman" pitchFamily="18" charset="0"/>
                <a:sym typeface="Wingdings" pitchFamily="2" charset="2"/>
              </a:rPr>
              <a:t>multicollinearity</a:t>
            </a:r>
            <a:r>
              <a:rPr lang="en-US" sz="2800" dirty="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Auxiliary regressions: </a:t>
            </a:r>
            <a:r>
              <a:rPr lang="en-US" sz="2800" dirty="0">
                <a:latin typeface="Times New Roman" pitchFamily="18" charset="0"/>
                <a:cs typeface="Times New Roman" pitchFamily="18" charset="0"/>
              </a:rPr>
              <a:t>to regress each </a:t>
            </a:r>
            <a:r>
              <a:rPr lang="en-US" sz="2800" i="1" dirty="0">
                <a:latin typeface="Times New Roman" pitchFamily="18" charset="0"/>
                <a:cs typeface="Times New Roman" pitchFamily="18" charset="0"/>
              </a:rPr>
              <a:t>Xi </a:t>
            </a:r>
            <a:r>
              <a:rPr lang="en-US" sz="2800" dirty="0">
                <a:latin typeface="Times New Roman" pitchFamily="18" charset="0"/>
                <a:cs typeface="Times New Roman" pitchFamily="18" charset="0"/>
              </a:rPr>
              <a:t>on the remaining </a:t>
            </a:r>
            <a:r>
              <a:rPr lang="en-US" sz="2800" i="1" dirty="0">
                <a:latin typeface="Times New Roman" pitchFamily="18" charset="0"/>
                <a:cs typeface="Times New Roman" pitchFamily="18" charset="0"/>
              </a:rPr>
              <a:t>X </a:t>
            </a:r>
            <a:r>
              <a:rPr lang="en-US" sz="2800" dirty="0">
                <a:latin typeface="Times New Roman" pitchFamily="18" charset="0"/>
                <a:cs typeface="Times New Roman" pitchFamily="18" charset="0"/>
              </a:rPr>
              <a:t>variables and compute the corresponding </a:t>
            </a:r>
            <a:r>
              <a:rPr lang="en-US" sz="2800" i="1" dirty="0">
                <a:latin typeface="Times New Roman" pitchFamily="18" charset="0"/>
                <a:cs typeface="Times New Roman" pitchFamily="18" charset="0"/>
              </a:rPr>
              <a:t>R</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If the computed </a:t>
            </a:r>
            <a:r>
              <a:rPr lang="en-US" sz="2800" i="1" dirty="0">
                <a:latin typeface="Times New Roman" pitchFamily="18" charset="0"/>
                <a:cs typeface="Times New Roman" pitchFamily="18" charset="0"/>
              </a:rPr>
              <a:t>F </a:t>
            </a:r>
            <a:r>
              <a:rPr lang="en-US" sz="2800" dirty="0">
                <a:latin typeface="Times New Roman" pitchFamily="18" charset="0"/>
                <a:cs typeface="Times New Roman" pitchFamily="18" charset="0"/>
              </a:rPr>
              <a:t>exceeds the critical </a:t>
            </a:r>
            <a:r>
              <a:rPr lang="en-US" sz="2800" i="1" dirty="0" err="1">
                <a:latin typeface="Times New Roman" pitchFamily="18" charset="0"/>
                <a:cs typeface="Times New Roman" pitchFamily="18" charset="0"/>
              </a:rPr>
              <a:t>F</a:t>
            </a:r>
            <a:r>
              <a:rPr lang="en-US" sz="2800" i="1" baseline="-25000" dirty="0" err="1">
                <a:latin typeface="Times New Roman" pitchFamily="18" charset="0"/>
                <a:cs typeface="Times New Roman" pitchFamily="18" charset="0"/>
              </a:rPr>
              <a:t>i</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at the chosen level of significance, it is taken to mean that the particular </a:t>
            </a: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is collinear with other </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’s;</a:t>
            </a:r>
            <a:endParaRPr lang="en-US" sz="28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0"/>
            <a:ext cx="9144000" cy="990600"/>
          </a:xfrm>
        </p:spPr>
        <p:txBody>
          <a:bodyPr/>
          <a:lstStyle/>
          <a:p>
            <a:pPr algn="ctr"/>
            <a:r>
              <a:rPr lang="en-US" sz="3200" b="1"/>
              <a:t>3. Detection of Multicollinearity</a:t>
            </a:r>
            <a:endParaRPr lang="en-US" sz="3200" b="1" baseline="-25000">
              <a:latin typeface="Times New Roman" pitchFamily="18" charset="0"/>
              <a:cs typeface="Times New Roman" pitchFamily="18" charset="0"/>
            </a:endParaRPr>
          </a:p>
        </p:txBody>
      </p:sp>
      <p:sp>
        <p:nvSpPr>
          <p:cNvPr id="15363" name="Content Placeholder 2"/>
          <p:cNvSpPr>
            <a:spLocks noGrp="1"/>
          </p:cNvSpPr>
          <p:nvPr>
            <p:ph sz="quarter" idx="1"/>
          </p:nvPr>
        </p:nvSpPr>
        <p:spPr>
          <a:xfrm>
            <a:off x="0" y="1219200"/>
            <a:ext cx="9144000" cy="5562600"/>
          </a:xfrm>
        </p:spPr>
        <p:txBody>
          <a:bodyPr/>
          <a:lstStyle/>
          <a:p>
            <a:r>
              <a:rPr lang="en-US" sz="2800" b="1">
                <a:latin typeface="Times New Roman" pitchFamily="18" charset="0"/>
                <a:cs typeface="Times New Roman" pitchFamily="18" charset="0"/>
              </a:rPr>
              <a:t>Tolerance and variance inflation factor: </a:t>
            </a:r>
            <a:r>
              <a:rPr lang="en-US" sz="2800">
                <a:latin typeface="Times New Roman" pitchFamily="18" charset="0"/>
                <a:cs typeface="Times New Roman" pitchFamily="18" charset="0"/>
              </a:rPr>
              <a:t>if the VIF of a variable exceeds 10, which will happen if </a:t>
            </a:r>
            <a:r>
              <a:rPr lang="en-US" sz="2800" i="1">
                <a:latin typeface="Times New Roman" pitchFamily="18" charset="0"/>
                <a:cs typeface="Times New Roman" pitchFamily="18" charset="0"/>
              </a:rPr>
              <a:t>R</a:t>
            </a:r>
            <a:r>
              <a:rPr lang="en-US" sz="2800" baseline="30000">
                <a:latin typeface="Times New Roman" pitchFamily="18" charset="0"/>
                <a:cs typeface="Times New Roman" pitchFamily="18" charset="0"/>
              </a:rPr>
              <a:t>2</a:t>
            </a:r>
            <a:r>
              <a:rPr lang="en-US" sz="2800" i="1" baseline="-25000">
                <a:latin typeface="Times New Roman" pitchFamily="18" charset="0"/>
                <a:cs typeface="Times New Roman" pitchFamily="18" charset="0"/>
              </a:rPr>
              <a:t>j</a:t>
            </a:r>
            <a:r>
              <a:rPr lang="en-US" sz="2800" i="1">
                <a:latin typeface="Times New Roman" pitchFamily="18" charset="0"/>
                <a:cs typeface="Times New Roman" pitchFamily="18" charset="0"/>
              </a:rPr>
              <a:t> </a:t>
            </a:r>
            <a:r>
              <a:rPr lang="en-US" sz="2800">
                <a:latin typeface="Times New Roman" pitchFamily="18" charset="0"/>
                <a:cs typeface="Times New Roman" pitchFamily="18" charset="0"/>
              </a:rPr>
              <a:t>exceeds 0.90, that variable is said be highly collinear</a:t>
            </a:r>
          </a:p>
          <a:p>
            <a:pPr>
              <a:buFont typeface="Wingdings" pitchFamily="2" charset="2"/>
              <a:buNone/>
            </a:pPr>
            <a:r>
              <a:rPr lang="en-US" sz="2800">
                <a:latin typeface="Times New Roman" pitchFamily="18" charset="0"/>
                <a:cs typeface="Times New Roman" pitchFamily="18" charset="0"/>
              </a:rPr>
              <a:t>The inverse of the VIF is called </a:t>
            </a:r>
            <a:r>
              <a:rPr lang="en-US" sz="2800" b="1">
                <a:latin typeface="Times New Roman" pitchFamily="18" charset="0"/>
                <a:cs typeface="Times New Roman" pitchFamily="18" charset="0"/>
              </a:rPr>
              <a:t>tolerance </a:t>
            </a:r>
            <a:r>
              <a:rPr lang="en-US" sz="2800">
                <a:latin typeface="Times New Roman" pitchFamily="18" charset="0"/>
                <a:cs typeface="Times New Roman" pitchFamily="18" charset="0"/>
              </a:rPr>
              <a:t>(TOL). That is,</a:t>
            </a:r>
          </a:p>
          <a:p>
            <a:endParaRPr lang="en-US" sz="2800" i="1">
              <a:latin typeface="Times New Roman" pitchFamily="18" charset="0"/>
              <a:cs typeface="Times New Roman" pitchFamily="18" charset="0"/>
            </a:endParaRPr>
          </a:p>
          <a:p>
            <a:endParaRPr lang="en-US" sz="2800" i="1">
              <a:latin typeface="Times New Roman" pitchFamily="18" charset="0"/>
              <a:cs typeface="Times New Roman" pitchFamily="18" charset="0"/>
            </a:endParaRPr>
          </a:p>
          <a:p>
            <a:pPr>
              <a:buFont typeface="Wingdings" pitchFamily="2" charset="2"/>
              <a:buNone/>
            </a:pPr>
            <a:r>
              <a:rPr lang="en-US" sz="2800">
                <a:latin typeface="Times New Roman" pitchFamily="18" charset="0"/>
                <a:cs typeface="Times New Roman" pitchFamily="18" charset="0"/>
              </a:rPr>
              <a:t>When </a:t>
            </a:r>
            <a:r>
              <a:rPr lang="en-US" sz="2800" i="1">
                <a:latin typeface="Times New Roman" pitchFamily="18" charset="0"/>
                <a:cs typeface="Times New Roman" pitchFamily="18" charset="0"/>
              </a:rPr>
              <a:t>R</a:t>
            </a:r>
            <a:r>
              <a:rPr lang="en-US" sz="2800" baseline="30000">
                <a:latin typeface="Times New Roman" pitchFamily="18" charset="0"/>
                <a:cs typeface="Times New Roman" pitchFamily="18" charset="0"/>
              </a:rPr>
              <a:t>2</a:t>
            </a:r>
            <a:r>
              <a:rPr lang="en-US" sz="2800" i="1" baseline="-25000">
                <a:latin typeface="Times New Roman" pitchFamily="18" charset="0"/>
                <a:cs typeface="Times New Roman" pitchFamily="18" charset="0"/>
              </a:rPr>
              <a:t>j</a:t>
            </a:r>
            <a:r>
              <a:rPr lang="en-US" sz="2800" i="1">
                <a:latin typeface="Times New Roman" pitchFamily="18" charset="0"/>
                <a:cs typeface="Times New Roman" pitchFamily="18" charset="0"/>
              </a:rPr>
              <a:t> </a:t>
            </a:r>
            <a:r>
              <a:rPr lang="en-US" sz="2800">
                <a:latin typeface="Times New Roman" pitchFamily="18" charset="0"/>
                <a:cs typeface="Times New Roman" pitchFamily="18" charset="0"/>
              </a:rPr>
              <a:t>= 1 (i.e., perfect collinearity), TOL</a:t>
            </a:r>
            <a:r>
              <a:rPr lang="en-US" sz="2800" i="1" baseline="-25000">
                <a:latin typeface="Times New Roman" pitchFamily="18" charset="0"/>
                <a:cs typeface="Times New Roman" pitchFamily="18" charset="0"/>
              </a:rPr>
              <a:t>j</a:t>
            </a:r>
            <a:r>
              <a:rPr lang="en-US" sz="2800" i="1">
                <a:latin typeface="Times New Roman" pitchFamily="18" charset="0"/>
                <a:cs typeface="Times New Roman" pitchFamily="18" charset="0"/>
              </a:rPr>
              <a:t> </a:t>
            </a:r>
            <a:r>
              <a:rPr lang="en-US" sz="2800">
                <a:latin typeface="Times New Roman" pitchFamily="18" charset="0"/>
                <a:cs typeface="Times New Roman" pitchFamily="18" charset="0"/>
              </a:rPr>
              <a:t>= 0</a:t>
            </a:r>
          </a:p>
          <a:p>
            <a:pPr>
              <a:buFont typeface="Wingdings" pitchFamily="2" charset="2"/>
              <a:buNone/>
            </a:pPr>
            <a:r>
              <a:rPr lang="en-US" sz="2800">
                <a:latin typeface="Times New Roman" pitchFamily="18" charset="0"/>
                <a:cs typeface="Times New Roman" pitchFamily="18" charset="0"/>
              </a:rPr>
              <a:t>When </a:t>
            </a:r>
            <a:r>
              <a:rPr lang="en-US" sz="2800" i="1">
                <a:latin typeface="Times New Roman" pitchFamily="18" charset="0"/>
                <a:cs typeface="Times New Roman" pitchFamily="18" charset="0"/>
              </a:rPr>
              <a:t>R</a:t>
            </a:r>
            <a:r>
              <a:rPr lang="en-US" sz="2800" baseline="30000">
                <a:latin typeface="Times New Roman" pitchFamily="18" charset="0"/>
                <a:cs typeface="Times New Roman" pitchFamily="18" charset="0"/>
              </a:rPr>
              <a:t>2</a:t>
            </a:r>
            <a:r>
              <a:rPr lang="en-US" sz="2800" i="1" baseline="-25000">
                <a:latin typeface="Times New Roman" pitchFamily="18" charset="0"/>
                <a:cs typeface="Times New Roman" pitchFamily="18" charset="0"/>
              </a:rPr>
              <a:t>j</a:t>
            </a:r>
            <a:r>
              <a:rPr lang="en-US" sz="2800" i="1">
                <a:latin typeface="Times New Roman" pitchFamily="18" charset="0"/>
                <a:cs typeface="Times New Roman" pitchFamily="18" charset="0"/>
              </a:rPr>
              <a:t> </a:t>
            </a:r>
            <a:r>
              <a:rPr lang="en-US" sz="2800">
                <a:latin typeface="Times New Roman" pitchFamily="18" charset="0"/>
                <a:cs typeface="Times New Roman" pitchFamily="18" charset="0"/>
              </a:rPr>
              <a:t>= 0 (i.e., no collinearity whatsoever), TOL</a:t>
            </a:r>
            <a:r>
              <a:rPr lang="en-US" sz="2800" i="1" baseline="-25000">
                <a:latin typeface="Times New Roman" pitchFamily="18" charset="0"/>
                <a:cs typeface="Times New Roman" pitchFamily="18" charset="0"/>
              </a:rPr>
              <a:t>j</a:t>
            </a:r>
            <a:r>
              <a:rPr lang="en-US" sz="2800" i="1">
                <a:latin typeface="Times New Roman" pitchFamily="18" charset="0"/>
                <a:cs typeface="Times New Roman" pitchFamily="18" charset="0"/>
              </a:rPr>
              <a:t> </a:t>
            </a:r>
            <a:r>
              <a:rPr lang="en-US" sz="2800">
                <a:latin typeface="Times New Roman" pitchFamily="18" charset="0"/>
                <a:cs typeface="Times New Roman" pitchFamily="18" charset="0"/>
              </a:rPr>
              <a:t>is 1</a:t>
            </a:r>
            <a:endParaRPr lang="en-US" sz="2800" i="1">
              <a:latin typeface="Times New Roman" pitchFamily="18" charset="0"/>
              <a:cs typeface="Times New Roman" pitchFamily="18" charset="0"/>
            </a:endParaRPr>
          </a:p>
        </p:txBody>
      </p:sp>
      <p:pic>
        <p:nvPicPr>
          <p:cNvPr id="33797" name="Picture 3"/>
          <p:cNvPicPr>
            <a:picLocks noChangeAspect="1"/>
          </p:cNvPicPr>
          <p:nvPr/>
        </p:nvPicPr>
        <p:blipFill>
          <a:blip r:embed="rId3" cstate="print"/>
          <a:srcRect/>
          <a:stretch>
            <a:fillRect/>
          </a:stretch>
        </p:blipFill>
        <p:spPr bwMode="auto">
          <a:xfrm>
            <a:off x="1390650" y="3162300"/>
            <a:ext cx="3767138" cy="9525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0"/>
            <a:ext cx="9144000" cy="990600"/>
          </a:xfrm>
        </p:spPr>
        <p:txBody>
          <a:bodyPr/>
          <a:lstStyle/>
          <a:p>
            <a:pPr algn="ctr"/>
            <a:r>
              <a:rPr lang="en-US" sz="3200" b="1"/>
              <a:t>4. Remedial Measures</a:t>
            </a:r>
            <a:endParaRPr lang="en-US" sz="3200" b="1" baseline="-25000">
              <a:latin typeface="Times New Roman" pitchFamily="18" charset="0"/>
              <a:cs typeface="Times New Roman" pitchFamily="18" charset="0"/>
            </a:endParaRPr>
          </a:p>
        </p:txBody>
      </p:sp>
      <p:sp>
        <p:nvSpPr>
          <p:cNvPr id="35843" name="Content Placeholder 2"/>
          <p:cNvSpPr>
            <a:spLocks noGrp="1"/>
          </p:cNvSpPr>
          <p:nvPr>
            <p:ph sz="quarter" idx="1"/>
          </p:nvPr>
        </p:nvSpPr>
        <p:spPr>
          <a:xfrm>
            <a:off x="0" y="1219200"/>
            <a:ext cx="9144000" cy="5562600"/>
          </a:xfrm>
        </p:spPr>
        <p:txBody>
          <a:bodyPr/>
          <a:lstStyle/>
          <a:p>
            <a:r>
              <a:rPr lang="en-US" sz="2800" dirty="0">
                <a:solidFill>
                  <a:srgbClr val="FF0000"/>
                </a:solidFill>
                <a:latin typeface="Times New Roman" pitchFamily="18" charset="0"/>
                <a:cs typeface="Times New Roman" pitchFamily="18" charset="0"/>
              </a:rPr>
              <a:t>Do Nothing:</a:t>
            </a:r>
          </a:p>
          <a:p>
            <a:r>
              <a:rPr lang="en-US" sz="2800" dirty="0">
                <a:solidFill>
                  <a:srgbClr val="FF0000"/>
                </a:solidFill>
                <a:latin typeface="Times New Roman" pitchFamily="18" charset="0"/>
                <a:cs typeface="Times New Roman" pitchFamily="18" charset="0"/>
              </a:rPr>
              <a:t>A priori information.</a:t>
            </a:r>
          </a:p>
          <a:p>
            <a:r>
              <a:rPr lang="en-US" sz="2800" dirty="0">
                <a:latin typeface="Times New Roman" pitchFamily="18" charset="0"/>
                <a:cs typeface="Times New Roman" pitchFamily="18" charset="0"/>
              </a:rPr>
              <a:t>Combining cross-sectional and time series data.</a:t>
            </a:r>
          </a:p>
          <a:p>
            <a:r>
              <a:rPr lang="en-US" sz="2800" dirty="0">
                <a:latin typeface="Times New Roman" pitchFamily="18" charset="0"/>
                <a:cs typeface="Times New Roman" pitchFamily="18" charset="0"/>
              </a:rPr>
              <a:t>Dropping a variable(s) and specification bias</a:t>
            </a:r>
          </a:p>
          <a:p>
            <a:r>
              <a:rPr lang="en-US" sz="2800" dirty="0">
                <a:latin typeface="Times New Roman" pitchFamily="18" charset="0"/>
                <a:cs typeface="Times New Roman" pitchFamily="18" charset="0"/>
              </a:rPr>
              <a:t>Transformation of variables</a:t>
            </a:r>
          </a:p>
          <a:p>
            <a:r>
              <a:rPr lang="en-US" sz="2800" dirty="0">
                <a:solidFill>
                  <a:srgbClr val="FF0000"/>
                </a:solidFill>
                <a:latin typeface="Times New Roman" pitchFamily="18" charset="0"/>
                <a:cs typeface="Times New Roman" pitchFamily="18" charset="0"/>
              </a:rPr>
              <a:t>Additional or new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382000" cy="4525963"/>
          </a:xfrm>
        </p:spPr>
        <p:txBody>
          <a:bodyPr/>
          <a:lstStyle/>
          <a:p>
            <a:r>
              <a:rPr lang="en-US" dirty="0"/>
              <a:t>The nature of </a:t>
            </a:r>
            <a:r>
              <a:rPr lang="en-US" dirty="0" err="1"/>
              <a:t>multicollinearity</a:t>
            </a:r>
            <a:endParaRPr lang="en-US" dirty="0"/>
          </a:p>
          <a:p>
            <a:r>
              <a:rPr lang="en-US" dirty="0"/>
              <a:t>Estimation in the presence of </a:t>
            </a:r>
            <a:r>
              <a:rPr lang="en-US" dirty="0" err="1"/>
              <a:t>multicollinearity</a:t>
            </a:r>
            <a:r>
              <a:rPr lang="en-US" dirty="0"/>
              <a:t>.</a:t>
            </a:r>
          </a:p>
          <a:p>
            <a:r>
              <a:rPr lang="en-US" dirty="0"/>
              <a:t>Practical consequences</a:t>
            </a:r>
          </a:p>
          <a:p>
            <a:r>
              <a:rPr lang="en-US" dirty="0"/>
              <a:t>Detection of </a:t>
            </a:r>
            <a:r>
              <a:rPr lang="en-US" dirty="0" err="1"/>
              <a:t>multicollinearity</a:t>
            </a:r>
            <a:endParaRPr lang="en-US" dirty="0"/>
          </a:p>
          <a:p>
            <a:r>
              <a:rPr lang="en-US" dirty="0"/>
              <a:t>Remedial 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Do Nothing</a:t>
            </a: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r>
              <a:rPr lang="en-US" dirty="0" err="1">
                <a:latin typeface="Times New Roman" pitchFamily="18" charset="0"/>
                <a:cs typeface="Times New Roman" pitchFamily="18" charset="0"/>
              </a:rPr>
              <a:t>Multicollinearity</a:t>
            </a:r>
            <a:r>
              <a:rPr lang="en-US" dirty="0">
                <a:latin typeface="Times New Roman" pitchFamily="18" charset="0"/>
                <a:cs typeface="Times New Roman" pitchFamily="18" charset="0"/>
              </a:rPr>
              <a:t> is essentially a data deficiency </a:t>
            </a:r>
            <a:r>
              <a:rPr lang="en-US">
                <a:latin typeface="Times New Roman" pitchFamily="18" charset="0"/>
                <a:cs typeface="Times New Roman" pitchFamily="18" charset="0"/>
              </a:rPr>
              <a:t>problem and </a:t>
            </a:r>
            <a:r>
              <a:rPr lang="en-US" dirty="0">
                <a:latin typeface="Times New Roman" pitchFamily="18" charset="0"/>
                <a:cs typeface="Times New Roman" pitchFamily="18" charset="0"/>
              </a:rPr>
              <a:t>sometimes we have no choice over the data we have available for empirical analysis.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5897563"/>
          </a:xfrm>
        </p:spPr>
        <p:txBody>
          <a:bodyPr>
            <a:normAutofit/>
          </a:bodyPr>
          <a:lstStyle/>
          <a:p>
            <a:pPr>
              <a:lnSpc>
                <a:spcPct val="150000"/>
              </a:lnSpc>
              <a:buNone/>
            </a:pPr>
            <a:r>
              <a:rPr lang="en-US" sz="2500" b="1" dirty="0">
                <a:solidFill>
                  <a:srgbClr val="FF0000"/>
                </a:solidFill>
                <a:latin typeface="Arial" pitchFamily="34" charset="0"/>
                <a:cs typeface="Arial" pitchFamily="34" charset="0"/>
              </a:rPr>
              <a:t>Priori information </a:t>
            </a:r>
          </a:p>
          <a:p>
            <a:pPr>
              <a:lnSpc>
                <a:spcPct val="150000"/>
              </a:lnSpc>
              <a:buNone/>
            </a:pPr>
            <a:r>
              <a:rPr lang="en-US" sz="2500" dirty="0">
                <a:latin typeface="Arial" pitchFamily="34" charset="0"/>
                <a:cs typeface="Arial" pitchFamily="34" charset="0"/>
              </a:rPr>
              <a:t>Ex: Suppose we consider the Cobb Douglas production function of a country: </a:t>
            </a:r>
          </a:p>
          <a:p>
            <a:pPr>
              <a:lnSpc>
                <a:spcPct val="150000"/>
              </a:lnSpc>
              <a:buNone/>
            </a:pPr>
            <a:endParaRPr lang="en-US" sz="2500" dirty="0">
              <a:latin typeface="Arial" pitchFamily="34" charset="0"/>
              <a:cs typeface="Arial" pitchFamily="34" charset="0"/>
            </a:endParaRPr>
          </a:p>
          <a:p>
            <a:pPr>
              <a:lnSpc>
                <a:spcPct val="150000"/>
              </a:lnSpc>
              <a:buNone/>
            </a:pPr>
            <a:r>
              <a:rPr lang="en-US" sz="2500" dirty="0">
                <a:latin typeface="Arial" pitchFamily="34" charset="0"/>
                <a:cs typeface="Arial" pitchFamily="34" charset="0"/>
              </a:rPr>
              <a:t>Or: </a:t>
            </a:r>
          </a:p>
          <a:p>
            <a:pPr>
              <a:lnSpc>
                <a:spcPct val="150000"/>
              </a:lnSpc>
              <a:buNone/>
            </a:pPr>
            <a:r>
              <a:rPr lang="en-US" sz="2500" dirty="0">
                <a:latin typeface="Arial" pitchFamily="34" charset="0"/>
                <a:cs typeface="Arial" pitchFamily="34" charset="0"/>
              </a:rPr>
              <a:t>-   High correlation between K and L leads to large variances of coefficient estimators. </a:t>
            </a:r>
          </a:p>
          <a:p>
            <a:pPr marL="0" indent="0">
              <a:lnSpc>
                <a:spcPct val="150000"/>
              </a:lnSpc>
              <a:buNone/>
            </a:pPr>
            <a:r>
              <a:rPr lang="en-US" sz="2500" dirty="0">
                <a:latin typeface="Arial" pitchFamily="34" charset="0"/>
                <a:cs typeface="Arial" pitchFamily="34" charset="0"/>
              </a:rPr>
              <a:t>-  Based on the findings in prior literature, we know that the country has constant returns to scale: </a:t>
            </a:r>
            <a:r>
              <a:rPr lang="en-US" sz="2500" dirty="0" err="1">
                <a:latin typeface="Arial" pitchFamily="34" charset="0"/>
                <a:cs typeface="Arial" pitchFamily="34" charset="0"/>
              </a:rPr>
              <a:t>α+β</a:t>
            </a:r>
            <a:r>
              <a:rPr lang="en-US" sz="2500" dirty="0">
                <a:latin typeface="Arial" pitchFamily="34" charset="0"/>
                <a:cs typeface="Arial" pitchFamily="34" charset="0"/>
              </a:rPr>
              <a:t> = 1. </a:t>
            </a:r>
          </a:p>
          <a:p>
            <a:pPr>
              <a:buNone/>
            </a:pPr>
            <a:endParaRPr lang="en-US" dirty="0"/>
          </a:p>
          <a:p>
            <a:pPr>
              <a:buNone/>
            </a:pPr>
            <a:endParaRPr lang="en-US" dirty="0"/>
          </a:p>
          <a:p>
            <a:pPr>
              <a:buNone/>
            </a:pPr>
            <a:endParaRPr lang="en-US" dirty="0"/>
          </a:p>
          <a:p>
            <a:pPr>
              <a:buNone/>
            </a:pPr>
            <a:endParaRPr lang="en-US" dirty="0"/>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1" name="Object 1"/>
          <p:cNvGraphicFramePr>
            <a:graphicFrameLocks noChangeAspect="1"/>
          </p:cNvGraphicFramePr>
          <p:nvPr/>
        </p:nvGraphicFramePr>
        <p:xfrm>
          <a:off x="838200" y="2209800"/>
          <a:ext cx="2582333" cy="664029"/>
        </p:xfrm>
        <a:graphic>
          <a:graphicData uri="http://schemas.openxmlformats.org/presentationml/2006/ole">
            <mc:AlternateContent xmlns:mc="http://schemas.openxmlformats.org/markup-compatibility/2006">
              <mc:Choice xmlns:v="urn:schemas-microsoft-com:vml" Requires="v">
                <p:oleObj name="Equation" r:id="rId3" imgW="1002865" imgH="253890" progId="Equation.3">
                  <p:embed/>
                </p:oleObj>
              </mc:Choice>
              <mc:Fallback>
                <p:oleObj name="Equation" r:id="rId3" imgW="1002865" imgH="25389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2582333" cy="664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3" name="Object 3"/>
          <p:cNvGraphicFramePr>
            <a:graphicFrameLocks noChangeAspect="1"/>
          </p:cNvGraphicFramePr>
          <p:nvPr/>
        </p:nvGraphicFramePr>
        <p:xfrm>
          <a:off x="3733800" y="2286000"/>
          <a:ext cx="4343400" cy="457200"/>
        </p:xfrm>
        <a:graphic>
          <a:graphicData uri="http://schemas.openxmlformats.org/presentationml/2006/ole">
            <mc:AlternateContent xmlns:mc="http://schemas.openxmlformats.org/markup-compatibility/2006">
              <mc:Choice xmlns:v="urn:schemas-microsoft-com:vml" Requires="v">
                <p:oleObj name="Equation" r:id="rId5" imgW="2171700" imgH="228600" progId="Equation.3">
                  <p:embed/>
                </p:oleObj>
              </mc:Choice>
              <mc:Fallback>
                <p:oleObj name="Equation" r:id="rId5" imgW="21717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286000"/>
                        <a:ext cx="434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5" name="Object 5"/>
          <p:cNvGraphicFramePr>
            <a:graphicFrameLocks noChangeAspect="1"/>
          </p:cNvGraphicFramePr>
          <p:nvPr/>
        </p:nvGraphicFramePr>
        <p:xfrm>
          <a:off x="1219200" y="2819400"/>
          <a:ext cx="3745992" cy="544476"/>
        </p:xfrm>
        <a:graphic>
          <a:graphicData uri="http://schemas.openxmlformats.org/presentationml/2006/ole">
            <mc:AlternateContent xmlns:mc="http://schemas.openxmlformats.org/markup-compatibility/2006">
              <mc:Choice xmlns:v="urn:schemas-microsoft-com:vml" Requires="v">
                <p:oleObj name="Equation" r:id="rId7" imgW="1638300" imgH="241300" progId="Equation.3">
                  <p:embed/>
                </p:oleObj>
              </mc:Choice>
              <mc:Fallback>
                <p:oleObj name="Equation" r:id="rId7" imgW="1638300" imgH="2413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819400"/>
                        <a:ext cx="3745992" cy="544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nSpc>
                <a:spcPct val="150000"/>
              </a:lnSpc>
              <a:buNone/>
            </a:pPr>
            <a:r>
              <a:rPr lang="en-US" sz="2500" b="1" dirty="0">
                <a:solidFill>
                  <a:srgbClr val="FF0000"/>
                </a:solidFill>
                <a:latin typeface="Arial" pitchFamily="34" charset="0"/>
                <a:cs typeface="Arial" pitchFamily="34" charset="0"/>
              </a:rPr>
              <a:t>Priori information </a:t>
            </a:r>
            <a:endParaRPr lang="en-US" sz="2500" dirty="0">
              <a:solidFill>
                <a:srgbClr val="FF0000"/>
              </a:solidFill>
              <a:latin typeface="Arial" pitchFamily="34" charset="0"/>
              <a:cs typeface="Arial" pitchFamily="34" charset="0"/>
            </a:endParaRPr>
          </a:p>
          <a:p>
            <a:pPr>
              <a:lnSpc>
                <a:spcPct val="150000"/>
              </a:lnSpc>
              <a:buNone/>
            </a:pPr>
            <a:r>
              <a:rPr lang="en-US" sz="2500" dirty="0">
                <a:latin typeface="Arial" pitchFamily="34" charset="0"/>
                <a:cs typeface="Arial" pitchFamily="34" charset="0"/>
              </a:rPr>
              <a:t>Replacing β with 1-α, we obtain:</a:t>
            </a:r>
          </a:p>
          <a:p>
            <a:pPr>
              <a:lnSpc>
                <a:spcPct val="150000"/>
              </a:lnSpc>
            </a:pPr>
            <a:endParaRPr lang="en-US" sz="2500" dirty="0">
              <a:latin typeface="Arial" pitchFamily="34" charset="0"/>
              <a:cs typeface="Arial" pitchFamily="34" charset="0"/>
            </a:endParaRPr>
          </a:p>
          <a:p>
            <a:pPr>
              <a:lnSpc>
                <a:spcPct val="150000"/>
              </a:lnSpc>
              <a:buNone/>
            </a:pPr>
            <a:r>
              <a:rPr lang="en-US" sz="2500" dirty="0">
                <a:latin typeface="Arial" pitchFamily="34" charset="0"/>
                <a:cs typeface="Arial" pitchFamily="34" charset="0"/>
              </a:rPr>
              <a:t>or</a:t>
            </a:r>
          </a:p>
          <a:p>
            <a:pPr>
              <a:lnSpc>
                <a:spcPct val="150000"/>
              </a:lnSpc>
              <a:buNone/>
            </a:pPr>
            <a:r>
              <a:rPr lang="en-US" sz="2500" dirty="0">
                <a:latin typeface="Arial" pitchFamily="34" charset="0"/>
                <a:cs typeface="Arial" pitchFamily="34" charset="0"/>
                <a:sym typeface="Wingdings" pitchFamily="2" charset="2"/>
              </a:rPr>
              <a:t>Where </a:t>
            </a:r>
          </a:p>
          <a:p>
            <a:pPr>
              <a:lnSpc>
                <a:spcPct val="150000"/>
              </a:lnSpc>
              <a:buNone/>
            </a:pPr>
            <a:r>
              <a:rPr lang="en-US" sz="2500" dirty="0">
                <a:latin typeface="Arial" pitchFamily="34" charset="0"/>
                <a:cs typeface="Arial" pitchFamily="34" charset="0"/>
                <a:sym typeface="Wingdings" pitchFamily="2" charset="2"/>
              </a:rPr>
              <a:t>We estimate     and compute:  </a:t>
            </a:r>
            <a:endParaRPr lang="en-US" sz="2500" dirty="0">
              <a:latin typeface="Arial" pitchFamily="34" charset="0"/>
              <a:cs typeface="Arial" pitchFamily="34" charset="0"/>
            </a:endParaRPr>
          </a:p>
        </p:txBody>
      </p:sp>
      <p:graphicFrame>
        <p:nvGraphicFramePr>
          <p:cNvPr id="43010" name="Object 2"/>
          <p:cNvGraphicFramePr>
            <a:graphicFrameLocks noChangeAspect="1"/>
          </p:cNvGraphicFramePr>
          <p:nvPr/>
        </p:nvGraphicFramePr>
        <p:xfrm>
          <a:off x="5029200" y="1066800"/>
          <a:ext cx="3827463" cy="466725"/>
        </p:xfrm>
        <a:graphic>
          <a:graphicData uri="http://schemas.openxmlformats.org/presentationml/2006/ole">
            <mc:AlternateContent xmlns:mc="http://schemas.openxmlformats.org/markup-compatibility/2006">
              <mc:Choice xmlns:v="urn:schemas-microsoft-com:vml" Requires="v">
                <p:oleObj name="Equation" r:id="rId2" imgW="1955800" imgH="241300" progId="Equation.3">
                  <p:embed/>
                </p:oleObj>
              </mc:Choice>
              <mc:Fallback>
                <p:oleObj name="Equation" r:id="rId2" imgW="1955800" imgH="2413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066800"/>
                        <a:ext cx="382746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1" name="Object 3"/>
          <p:cNvGraphicFramePr>
            <a:graphicFrameLocks noChangeAspect="1"/>
          </p:cNvGraphicFramePr>
          <p:nvPr/>
        </p:nvGraphicFramePr>
        <p:xfrm>
          <a:off x="1752600" y="1600200"/>
          <a:ext cx="4876800" cy="657992"/>
        </p:xfrm>
        <a:graphic>
          <a:graphicData uri="http://schemas.openxmlformats.org/presentationml/2006/ole">
            <mc:AlternateContent xmlns:mc="http://schemas.openxmlformats.org/markup-compatibility/2006">
              <mc:Choice xmlns:v="urn:schemas-microsoft-com:vml" Requires="v">
                <p:oleObj name="Equation" r:id="rId4" imgW="2006600" imgH="241300" progId="Equation.3">
                  <p:embed/>
                </p:oleObj>
              </mc:Choice>
              <mc:Fallback>
                <p:oleObj name="Equation" r:id="rId4" imgW="2006600" imgH="2413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600200"/>
                        <a:ext cx="4876800" cy="6579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3" name="Object 5"/>
          <p:cNvGraphicFramePr>
            <a:graphicFrameLocks noChangeAspect="1"/>
          </p:cNvGraphicFramePr>
          <p:nvPr/>
        </p:nvGraphicFramePr>
        <p:xfrm>
          <a:off x="1600200" y="2286000"/>
          <a:ext cx="3587877" cy="695325"/>
        </p:xfrm>
        <a:graphic>
          <a:graphicData uri="http://schemas.openxmlformats.org/presentationml/2006/ole">
            <mc:AlternateContent xmlns:mc="http://schemas.openxmlformats.org/markup-compatibility/2006">
              <mc:Choice xmlns:v="urn:schemas-microsoft-com:vml" Requires="v">
                <p:oleObj name="Equation" r:id="rId6" imgW="1231366" imgH="241195" progId="Equation.3">
                  <p:embed/>
                </p:oleObj>
              </mc:Choice>
              <mc:Fallback>
                <p:oleObj name="Equation" r:id="rId6" imgW="1231366" imgH="241195"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286000"/>
                        <a:ext cx="3587877"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5" name="Object 7"/>
          <p:cNvGraphicFramePr>
            <a:graphicFrameLocks noChangeAspect="1"/>
          </p:cNvGraphicFramePr>
          <p:nvPr/>
        </p:nvGraphicFramePr>
        <p:xfrm>
          <a:off x="2057400" y="2971800"/>
          <a:ext cx="1976248" cy="542925"/>
        </p:xfrm>
        <a:graphic>
          <a:graphicData uri="http://schemas.openxmlformats.org/presentationml/2006/ole">
            <mc:AlternateContent xmlns:mc="http://schemas.openxmlformats.org/markup-compatibility/2006">
              <mc:Choice xmlns:v="urn:schemas-microsoft-com:vml" Requires="v">
                <p:oleObj name="Equation" r:id="rId8" imgW="863225" imgH="241195" progId="Equation.3">
                  <p:embed/>
                </p:oleObj>
              </mc:Choice>
              <mc:Fallback>
                <p:oleObj name="Equation" r:id="rId8" imgW="863225" imgH="241195"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2971800"/>
                        <a:ext cx="197624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7" name="Object 9"/>
          <p:cNvGraphicFramePr>
            <a:graphicFrameLocks noChangeAspect="1"/>
          </p:cNvGraphicFramePr>
          <p:nvPr/>
        </p:nvGraphicFramePr>
        <p:xfrm>
          <a:off x="4876800" y="2971800"/>
          <a:ext cx="1911096" cy="542925"/>
        </p:xfrm>
        <a:graphic>
          <a:graphicData uri="http://schemas.openxmlformats.org/presentationml/2006/ole">
            <mc:AlternateContent xmlns:mc="http://schemas.openxmlformats.org/markup-compatibility/2006">
              <mc:Choice xmlns:v="urn:schemas-microsoft-com:vml" Requires="v">
                <p:oleObj name="Equation" r:id="rId10" imgW="838200" imgH="241300" progId="Equation.3">
                  <p:embed/>
                </p:oleObj>
              </mc:Choice>
              <mc:Fallback>
                <p:oleObj name="Equation" r:id="rId10" imgW="838200" imgH="2413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2971800"/>
                        <a:ext cx="1911096"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9" name="Object 11"/>
          <p:cNvGraphicFramePr>
            <a:graphicFrameLocks noChangeAspect="1"/>
          </p:cNvGraphicFramePr>
          <p:nvPr/>
        </p:nvGraphicFramePr>
        <p:xfrm>
          <a:off x="2667000" y="3657600"/>
          <a:ext cx="381000" cy="476250"/>
        </p:xfrm>
        <a:graphic>
          <a:graphicData uri="http://schemas.openxmlformats.org/presentationml/2006/ole">
            <mc:AlternateContent xmlns:mc="http://schemas.openxmlformats.org/markup-compatibility/2006">
              <mc:Choice xmlns:v="urn:schemas-microsoft-com:vml" Requires="v">
                <p:oleObj name="Equation" r:id="rId12" imgW="152334" imgH="190417" progId="Equation.3">
                  <p:embed/>
                </p:oleObj>
              </mc:Choice>
              <mc:Fallback>
                <p:oleObj name="Equation" r:id="rId12" imgW="152334" imgH="190417"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657600"/>
                        <a:ext cx="3810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21" name="Object 13"/>
          <p:cNvGraphicFramePr>
            <a:graphicFrameLocks noChangeAspect="1"/>
          </p:cNvGraphicFramePr>
          <p:nvPr/>
        </p:nvGraphicFramePr>
        <p:xfrm>
          <a:off x="5257800" y="3657600"/>
          <a:ext cx="1389885" cy="542924"/>
        </p:xfrm>
        <a:graphic>
          <a:graphicData uri="http://schemas.openxmlformats.org/presentationml/2006/ole">
            <mc:AlternateContent xmlns:mc="http://schemas.openxmlformats.org/markup-compatibility/2006">
              <mc:Choice xmlns:v="urn:schemas-microsoft-com:vml" Requires="v">
                <p:oleObj name="Equation" r:id="rId14" imgW="609336" imgH="241195" progId="Equation.3">
                  <p:embed/>
                </p:oleObj>
              </mc:Choice>
              <mc:Fallback>
                <p:oleObj name="Equation" r:id="rId14" imgW="609336" imgH="241195"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3657600"/>
                        <a:ext cx="1389885" cy="542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000" b="1" dirty="0">
                <a:solidFill>
                  <a:srgbClr val="FF0000"/>
                </a:solidFill>
              </a:rPr>
              <a:t>Combining cross-sectional and time series data</a:t>
            </a:r>
          </a:p>
        </p:txBody>
      </p:sp>
      <p:sp>
        <p:nvSpPr>
          <p:cNvPr id="3" name="Content Placeholder 2"/>
          <p:cNvSpPr>
            <a:spLocks noGrp="1"/>
          </p:cNvSpPr>
          <p:nvPr>
            <p:ph idx="1"/>
          </p:nvPr>
        </p:nvSpPr>
        <p:spPr>
          <a:xfrm>
            <a:off x="457200" y="838200"/>
            <a:ext cx="8229600" cy="5287963"/>
          </a:xfrm>
        </p:spPr>
        <p:txBody>
          <a:bodyPr/>
          <a:lstStyle/>
          <a:p>
            <a:r>
              <a:rPr lang="en-US" dirty="0"/>
              <a:t>Examine the demand for automobiles</a:t>
            </a:r>
          </a:p>
          <a:p>
            <a:endParaRPr lang="en-US" dirty="0"/>
          </a:p>
          <a:p>
            <a:pPr>
              <a:buNone/>
            </a:pPr>
            <a:r>
              <a:rPr lang="en-US" dirty="0"/>
              <a:t>   Where Y= number of cars sold, P= average price, I= income, t= time. </a:t>
            </a:r>
          </a:p>
          <a:p>
            <a:pPr>
              <a:buFont typeface="Wingdings" pitchFamily="2" charset="2"/>
              <a:buChar char="à"/>
            </a:pPr>
            <a:r>
              <a:rPr lang="en-US" dirty="0">
                <a:sym typeface="Wingdings" pitchFamily="2" charset="2"/>
              </a:rPr>
              <a:t>We estimate price elasticity and income elasticity. </a:t>
            </a:r>
          </a:p>
          <a:p>
            <a:pPr>
              <a:buFont typeface="Wingdings" pitchFamily="2" charset="2"/>
              <a:buChar char="à"/>
            </a:pPr>
            <a:r>
              <a:rPr lang="en-US" dirty="0">
                <a:sym typeface="Wingdings" pitchFamily="2" charset="2"/>
              </a:rPr>
              <a:t>In time series data, the price and income variables tend to be highly collinear. </a:t>
            </a:r>
            <a:endParaRPr lang="en-US"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noChangeAspect="1"/>
          </p:cNvGraphicFramePr>
          <p:nvPr/>
        </p:nvGraphicFramePr>
        <p:xfrm>
          <a:off x="1524000" y="1295400"/>
          <a:ext cx="5645151" cy="624348"/>
        </p:xfrm>
        <a:graphic>
          <a:graphicData uri="http://schemas.openxmlformats.org/presentationml/2006/ole">
            <mc:AlternateContent xmlns:mc="http://schemas.openxmlformats.org/markup-compatibility/2006">
              <mc:Choice xmlns:v="urn:schemas-microsoft-com:vml" Requires="v">
                <p:oleObj name="Equation" r:id="rId2" imgW="2070100" imgH="228600" progId="Equation.3">
                  <p:embed/>
                </p:oleObj>
              </mc:Choice>
              <mc:Fallback>
                <p:oleObj name="Equation" r:id="rId2" imgW="2070100" imgH="2286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5645151" cy="624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000" b="1" dirty="0">
                <a:solidFill>
                  <a:srgbClr val="FF0000"/>
                </a:solidFill>
              </a:rPr>
              <a:t>Combining cross-sectional and time series data</a:t>
            </a:r>
          </a:p>
        </p:txBody>
      </p:sp>
      <p:sp>
        <p:nvSpPr>
          <p:cNvPr id="3" name="Content Placeholder 2"/>
          <p:cNvSpPr>
            <a:spLocks noGrp="1"/>
          </p:cNvSpPr>
          <p:nvPr>
            <p:ph idx="1"/>
          </p:nvPr>
        </p:nvSpPr>
        <p:spPr>
          <a:xfrm>
            <a:off x="457200" y="838200"/>
            <a:ext cx="8229600" cy="5287963"/>
          </a:xfrm>
        </p:spPr>
        <p:txBody>
          <a:bodyPr>
            <a:normAutofit/>
          </a:bodyPr>
          <a:lstStyle/>
          <a:p>
            <a:pPr algn="just"/>
            <a:r>
              <a:rPr lang="en-US" dirty="0"/>
              <a:t>If we have cross-sectional data, for ex,  data generated by consumer panes, or budget studies conducted by various private and governmental agencies </a:t>
            </a:r>
            <a:r>
              <a:rPr lang="en-US" dirty="0">
                <a:sym typeface="Wingdings" pitchFamily="2" charset="2"/>
              </a:rPr>
              <a:t> we obtain a fairly reliable estimate of the income elasticity</a:t>
            </a:r>
          </a:p>
          <a:p>
            <a:pPr algn="just"/>
            <a:r>
              <a:rPr lang="en-US" dirty="0">
                <a:sym typeface="Wingdings" pitchFamily="2" charset="2"/>
              </a:rPr>
              <a:t>Time series regression:</a:t>
            </a:r>
          </a:p>
          <a:p>
            <a:pPr algn="just"/>
            <a:endParaRPr lang="en-US" dirty="0">
              <a:sym typeface="Wingdings" pitchFamily="2" charset="2"/>
            </a:endParaRPr>
          </a:p>
          <a:p>
            <a:pPr algn="just"/>
            <a:r>
              <a:rPr lang="en-US" dirty="0">
                <a:sym typeface="Wingdings" pitchFamily="2" charset="2"/>
              </a:rPr>
              <a:t>Where: </a:t>
            </a:r>
          </a:p>
          <a:p>
            <a:pPr algn="just">
              <a:buNone/>
            </a:pPr>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sym typeface="Wingdings" pitchFamily="2" charset="2"/>
            </a:endParaRPr>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3" name="Object 3"/>
          <p:cNvGraphicFramePr>
            <a:graphicFrameLocks noChangeAspect="1"/>
          </p:cNvGraphicFramePr>
          <p:nvPr/>
        </p:nvGraphicFramePr>
        <p:xfrm>
          <a:off x="7772399" y="2743200"/>
          <a:ext cx="881743" cy="685800"/>
        </p:xfrm>
        <a:graphic>
          <a:graphicData uri="http://schemas.openxmlformats.org/presentationml/2006/ole">
            <mc:AlternateContent xmlns:mc="http://schemas.openxmlformats.org/markup-compatibility/2006">
              <mc:Choice xmlns:v="urn:schemas-microsoft-com:vml" Requires="v">
                <p:oleObj name="Equation" r:id="rId2" imgW="190417" imgH="253890" progId="Equation.3">
                  <p:embed/>
                </p:oleObj>
              </mc:Choice>
              <mc:Fallback>
                <p:oleObj name="Equation" r:id="rId2" imgW="190417" imgH="25389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399" y="2743200"/>
                        <a:ext cx="88174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5" name="Object 5"/>
          <p:cNvGraphicFramePr>
            <a:graphicFrameLocks noChangeAspect="1"/>
          </p:cNvGraphicFramePr>
          <p:nvPr/>
        </p:nvGraphicFramePr>
        <p:xfrm>
          <a:off x="5029200" y="3429000"/>
          <a:ext cx="3200400" cy="551793"/>
        </p:xfrm>
        <a:graphic>
          <a:graphicData uri="http://schemas.openxmlformats.org/presentationml/2006/ole">
            <mc:AlternateContent xmlns:mc="http://schemas.openxmlformats.org/markup-compatibility/2006">
              <mc:Choice xmlns:v="urn:schemas-microsoft-com:vml" Requires="v">
                <p:oleObj name="Equation" r:id="rId4" imgW="1384300" imgH="241300" progId="Equation.3">
                  <p:embed/>
                </p:oleObj>
              </mc:Choice>
              <mc:Fallback>
                <p:oleObj name="Equation" r:id="rId4" imgW="1384300" imgH="2413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429000"/>
                        <a:ext cx="3200400" cy="551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7" name="Object 7"/>
          <p:cNvGraphicFramePr>
            <a:graphicFrameLocks noChangeAspect="1"/>
          </p:cNvGraphicFramePr>
          <p:nvPr/>
        </p:nvGraphicFramePr>
        <p:xfrm>
          <a:off x="2590800" y="4495800"/>
          <a:ext cx="2514600" cy="561975"/>
        </p:xfrm>
        <a:graphic>
          <a:graphicData uri="http://schemas.openxmlformats.org/presentationml/2006/ole">
            <mc:AlternateContent xmlns:mc="http://schemas.openxmlformats.org/markup-compatibility/2006">
              <mc:Choice xmlns:v="urn:schemas-microsoft-com:vml" Requires="v">
                <p:oleObj name="Equation" r:id="rId6" imgW="1205977" imgH="253890" progId="Equation.3">
                  <p:embed/>
                </p:oleObj>
              </mc:Choice>
              <mc:Fallback>
                <p:oleObj name="Equation" r:id="rId6" imgW="1205977" imgH="25389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95800"/>
                        <a:ext cx="2514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553200"/>
          </a:xfrm>
        </p:spPr>
        <p:txBody>
          <a:bodyPr>
            <a:normAutofit fontScale="77500" lnSpcReduction="20000"/>
          </a:bodyPr>
          <a:lstStyle/>
          <a:p>
            <a:r>
              <a:rPr lang="en-US" sz="3000" b="1" dirty="0">
                <a:solidFill>
                  <a:srgbClr val="FF0000"/>
                </a:solidFill>
                <a:latin typeface="Arial" pitchFamily="34" charset="0"/>
                <a:cs typeface="Arial" pitchFamily="34" charset="0"/>
              </a:rPr>
              <a:t>Dropping a variable(s) and specification bias</a:t>
            </a:r>
          </a:p>
          <a:p>
            <a:pPr marL="58738" indent="-58738" algn="just">
              <a:lnSpc>
                <a:spcPct val="150000"/>
              </a:lnSpc>
              <a:buFontTx/>
              <a:buChar char="-"/>
              <a:tabLst>
                <a:tab pos="0" algn="l"/>
              </a:tabLst>
            </a:pPr>
            <a:r>
              <a:rPr lang="en-US" dirty="0">
                <a:latin typeface="Arial" pitchFamily="34" charset="0"/>
                <a:cs typeface="Arial" pitchFamily="34" charset="0"/>
              </a:rPr>
              <a:t>When we drop the wealth variable, the income variable is now highly significant.</a:t>
            </a:r>
          </a:p>
          <a:p>
            <a:pPr marL="58738" indent="-58738" algn="just">
              <a:lnSpc>
                <a:spcPct val="150000"/>
              </a:lnSpc>
              <a:buFontTx/>
              <a:buChar char="-"/>
              <a:tabLst>
                <a:tab pos="0" algn="l"/>
              </a:tabLst>
            </a:pPr>
            <a:r>
              <a:rPr lang="en-US" dirty="0">
                <a:latin typeface="Arial" pitchFamily="34" charset="0"/>
                <a:cs typeface="Arial" pitchFamily="34" charset="0"/>
              </a:rPr>
              <a:t> But we may be committing a specification bias or specification error. Economic theory says that income and wealth should both be included in the model explaining the consumption expenditure, dropping the wealth variable would constitute specification bias. </a:t>
            </a:r>
          </a:p>
          <a:p>
            <a:pPr marL="58738" indent="-58738" algn="just">
              <a:lnSpc>
                <a:spcPct val="150000"/>
              </a:lnSpc>
              <a:buFontTx/>
              <a:buChar char="-"/>
              <a:tabLst>
                <a:tab pos="0" algn="l"/>
              </a:tabLst>
            </a:pPr>
            <a:r>
              <a:rPr lang="en-US" dirty="0">
                <a:latin typeface="Arial" pitchFamily="34" charset="0"/>
                <a:cs typeface="Arial" pitchFamily="34" charset="0"/>
              </a:rPr>
              <a:t>The remedy may be worse than the disease. </a:t>
            </a:r>
            <a:r>
              <a:rPr lang="en-US" dirty="0" err="1">
                <a:latin typeface="Arial" pitchFamily="34" charset="0"/>
                <a:cs typeface="Arial" pitchFamily="34" charset="0"/>
              </a:rPr>
              <a:t>Multicolliearity</a:t>
            </a:r>
            <a:r>
              <a:rPr lang="en-US" dirty="0">
                <a:latin typeface="Arial" pitchFamily="34" charset="0"/>
                <a:cs typeface="Arial" pitchFamily="34" charset="0"/>
              </a:rPr>
              <a:t> may prevent precise estimation of the parameters, whereas omitting a variable may seriously mislead us as to the true values of the parameters. </a:t>
            </a:r>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533400" y="1752600"/>
            <a:ext cx="8382000" cy="2514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lnSpc>
                <a:spcPct val="150000"/>
              </a:lnSpc>
              <a:buNone/>
            </a:pPr>
            <a:r>
              <a:rPr lang="en-US" b="1" dirty="0">
                <a:solidFill>
                  <a:srgbClr val="FF0000"/>
                </a:solidFill>
              </a:rPr>
              <a:t>Transformation of variables-first difference form</a:t>
            </a:r>
          </a:p>
          <a:p>
            <a:pPr>
              <a:lnSpc>
                <a:spcPct val="150000"/>
              </a:lnSpc>
              <a:buNone/>
            </a:pPr>
            <a:r>
              <a:rPr lang="en-US" sz="2900" dirty="0">
                <a:latin typeface="Arial" pitchFamily="34" charset="0"/>
                <a:cs typeface="Arial" pitchFamily="34" charset="0"/>
              </a:rPr>
              <a:t>Regression model:</a:t>
            </a:r>
          </a:p>
          <a:p>
            <a:pPr>
              <a:lnSpc>
                <a:spcPct val="150000"/>
              </a:lnSpc>
              <a:buNone/>
            </a:pPr>
            <a:r>
              <a:rPr lang="en-US" sz="2900" dirty="0">
                <a:latin typeface="Arial" pitchFamily="34" charset="0"/>
                <a:cs typeface="Arial" pitchFamily="34" charset="0"/>
                <a:sym typeface="Wingdings" pitchFamily="2" charset="2"/>
              </a:rPr>
              <a:t> It must hold at time (t-1):</a:t>
            </a:r>
          </a:p>
          <a:p>
            <a:pPr>
              <a:lnSpc>
                <a:spcPct val="150000"/>
              </a:lnSpc>
            </a:pPr>
            <a:endParaRPr lang="en-US" sz="2900" dirty="0">
              <a:latin typeface="Arial" pitchFamily="34" charset="0"/>
              <a:cs typeface="Arial" pitchFamily="34" charset="0"/>
              <a:sym typeface="Wingdings" pitchFamily="2" charset="2"/>
            </a:endParaRPr>
          </a:p>
          <a:p>
            <a:pPr>
              <a:lnSpc>
                <a:spcPct val="150000"/>
              </a:lnSpc>
              <a:buNone/>
            </a:pPr>
            <a:r>
              <a:rPr lang="en-US" sz="2900" dirty="0">
                <a:latin typeface="Arial" pitchFamily="34" charset="0"/>
                <a:cs typeface="Arial" pitchFamily="34" charset="0"/>
                <a:sym typeface="Wingdings" pitchFamily="2" charset="2"/>
              </a:rPr>
              <a:t></a:t>
            </a:r>
          </a:p>
          <a:p>
            <a:pPr>
              <a:lnSpc>
                <a:spcPct val="150000"/>
              </a:lnSpc>
            </a:pPr>
            <a:endParaRPr lang="en-US" sz="2900" dirty="0">
              <a:latin typeface="Arial" pitchFamily="34" charset="0"/>
              <a:cs typeface="Arial" pitchFamily="34" charset="0"/>
              <a:sym typeface="Wingdings" pitchFamily="2" charset="2"/>
            </a:endParaRPr>
          </a:p>
          <a:p>
            <a:pPr>
              <a:lnSpc>
                <a:spcPct val="150000"/>
              </a:lnSpc>
              <a:buNone/>
            </a:pPr>
            <a:r>
              <a:rPr lang="en-US" sz="2900" dirty="0">
                <a:latin typeface="Arial" pitchFamily="34" charset="0"/>
                <a:cs typeface="Arial" pitchFamily="34" charset="0"/>
                <a:sym typeface="Wingdings" pitchFamily="2" charset="2"/>
              </a:rPr>
              <a:t> The first difference regression model often reduces the severity of </a:t>
            </a:r>
            <a:r>
              <a:rPr lang="en-US" sz="2900" dirty="0" err="1">
                <a:latin typeface="Arial" pitchFamily="34" charset="0"/>
                <a:cs typeface="Arial" pitchFamily="34" charset="0"/>
                <a:sym typeface="Wingdings" pitchFamily="2" charset="2"/>
              </a:rPr>
              <a:t>multicollinearity</a:t>
            </a:r>
            <a:r>
              <a:rPr lang="en-US" sz="2900" dirty="0">
                <a:latin typeface="Arial" pitchFamily="34" charset="0"/>
                <a:cs typeface="Arial" pitchFamily="34" charset="0"/>
                <a:sym typeface="Wingdings" pitchFamily="2" charset="2"/>
              </a:rPr>
              <a:t>. </a:t>
            </a:r>
            <a:endParaRPr lang="en-US" sz="2900" dirty="0">
              <a:latin typeface="Arial" pitchFamily="34" charset="0"/>
              <a:cs typeface="Arial" pitchFamily="34" charset="0"/>
            </a:endParaRPr>
          </a:p>
          <a:p>
            <a:endParaRPr lang="en-US" dirty="0">
              <a:sym typeface="Wingdings" pitchFamily="2" charset="2"/>
            </a:endParaRPr>
          </a:p>
          <a:p>
            <a:endParaRPr lang="en-US" dirty="0"/>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1" name="Object 1"/>
          <p:cNvGraphicFramePr>
            <a:graphicFrameLocks noChangeAspect="1"/>
          </p:cNvGraphicFramePr>
          <p:nvPr/>
        </p:nvGraphicFramePr>
        <p:xfrm>
          <a:off x="4038600" y="1219200"/>
          <a:ext cx="4089400" cy="533400"/>
        </p:xfrm>
        <a:graphic>
          <a:graphicData uri="http://schemas.openxmlformats.org/presentationml/2006/ole">
            <mc:AlternateContent xmlns:mc="http://schemas.openxmlformats.org/markup-compatibility/2006">
              <mc:Choice xmlns:v="urn:schemas-microsoft-com:vml" Requires="v">
                <p:oleObj name="Equation" r:id="rId2" imgW="1752600" imgH="228600" progId="Equation.3">
                  <p:embed/>
                </p:oleObj>
              </mc:Choice>
              <mc:Fallback>
                <p:oleObj name="Equation" r:id="rId2" imgW="175260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219200"/>
                        <a:ext cx="4089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3" name="Object 3"/>
          <p:cNvGraphicFramePr>
            <a:graphicFrameLocks noChangeAspect="1"/>
          </p:cNvGraphicFramePr>
          <p:nvPr/>
        </p:nvGraphicFramePr>
        <p:xfrm>
          <a:off x="1371600" y="2667000"/>
          <a:ext cx="5943600" cy="663348"/>
        </p:xfrm>
        <a:graphic>
          <a:graphicData uri="http://schemas.openxmlformats.org/presentationml/2006/ole">
            <mc:AlternateContent xmlns:mc="http://schemas.openxmlformats.org/markup-compatibility/2006">
              <mc:Choice xmlns:v="urn:schemas-microsoft-com:vml" Requires="v">
                <p:oleObj name="Equation" r:id="rId4" imgW="2133600" imgH="241300" progId="Equation.3">
                  <p:embed/>
                </p:oleObj>
              </mc:Choice>
              <mc:Fallback>
                <p:oleObj name="Equation" r:id="rId4" imgW="2133600" imgH="2413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5943600" cy="663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990600" y="3352800"/>
          <a:ext cx="7403592" cy="533400"/>
        </p:xfrm>
        <a:graphic>
          <a:graphicData uri="http://schemas.openxmlformats.org/presentationml/2006/ole">
            <mc:AlternateContent xmlns:mc="http://schemas.openxmlformats.org/markup-compatibility/2006">
              <mc:Choice xmlns:v="urn:schemas-microsoft-com:vml" Requires="v">
                <p:oleObj name="Equation" r:id="rId6" imgW="3302000" imgH="241300" progId="Equation.3">
                  <p:embed/>
                </p:oleObj>
              </mc:Choice>
              <mc:Fallback>
                <p:oleObj name="Equation" r:id="rId6" imgW="3302000" imgH="2413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352800"/>
                        <a:ext cx="740359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solidFill>
                  <a:srgbClr val="FF0000"/>
                </a:solidFill>
              </a:rPr>
              <a:t>Additional or new data</a:t>
            </a:r>
          </a:p>
        </p:txBody>
      </p:sp>
      <p:sp>
        <p:nvSpPr>
          <p:cNvPr id="3" name="Content Placeholder 2"/>
          <p:cNvSpPr>
            <a:spLocks noGrp="1"/>
          </p:cNvSpPr>
          <p:nvPr>
            <p:ph idx="1"/>
          </p:nvPr>
        </p:nvSpPr>
        <p:spPr>
          <a:xfrm>
            <a:off x="457200" y="914400"/>
            <a:ext cx="8229600" cy="5211763"/>
          </a:xfrm>
        </p:spPr>
        <p:txBody>
          <a:bodyPr/>
          <a:lstStyle/>
          <a:p>
            <a:r>
              <a:rPr lang="en-US" dirty="0"/>
              <a:t>Increasing the size of the sample may attenuate the </a:t>
            </a:r>
            <a:r>
              <a:rPr lang="en-US" dirty="0" err="1"/>
              <a:t>collinearity</a:t>
            </a:r>
            <a:r>
              <a:rPr lang="en-US" dirty="0"/>
              <a:t> problem.</a:t>
            </a:r>
          </a:p>
          <a:p>
            <a:endParaRPr lang="en-US" dirty="0"/>
          </a:p>
          <a:p>
            <a:endParaRPr lang="en-US" dirty="0"/>
          </a:p>
          <a:p>
            <a:endParaRPr lang="en-US" dirty="0"/>
          </a:p>
          <a:p>
            <a:endParaRPr lang="en-US" dirty="0"/>
          </a:p>
          <a:p>
            <a:endParaRPr lang="en-US" dirty="0"/>
          </a:p>
          <a:p>
            <a:r>
              <a:rPr lang="en-US" dirty="0"/>
              <a:t>The sample size increases </a:t>
            </a:r>
            <a:r>
              <a:rPr lang="en-US" dirty="0">
                <a:sym typeface="Wingdings" pitchFamily="2" charset="2"/>
              </a:rPr>
              <a:t>           will increase  The variance will decrease.</a:t>
            </a:r>
            <a:endParaRPr lang="en-US" dirty="0"/>
          </a:p>
        </p:txBody>
      </p:sp>
      <p:pic>
        <p:nvPicPr>
          <p:cNvPr id="5" name="Picture 6"/>
          <p:cNvPicPr>
            <a:picLocks noChangeAspect="1"/>
          </p:cNvPicPr>
          <p:nvPr/>
        </p:nvPicPr>
        <p:blipFill>
          <a:blip r:embed="rId3" cstate="print"/>
          <a:srcRect/>
          <a:stretch>
            <a:fillRect/>
          </a:stretch>
        </p:blipFill>
        <p:spPr bwMode="auto">
          <a:xfrm>
            <a:off x="1066800" y="1981200"/>
            <a:ext cx="6858000" cy="2798763"/>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89" name="Object 1"/>
          <p:cNvGraphicFramePr>
            <a:graphicFrameLocks noChangeAspect="1"/>
          </p:cNvGraphicFramePr>
          <p:nvPr/>
        </p:nvGraphicFramePr>
        <p:xfrm>
          <a:off x="5715000" y="5029200"/>
          <a:ext cx="838200" cy="526312"/>
        </p:xfrm>
        <a:graphic>
          <a:graphicData uri="http://schemas.openxmlformats.org/presentationml/2006/ole">
            <mc:AlternateContent xmlns:mc="http://schemas.openxmlformats.org/markup-compatibility/2006">
              <mc:Choice xmlns:v="urn:schemas-microsoft-com:vml" Requires="v">
                <p:oleObj name="Equation" r:id="rId4" imgW="406048" imgH="253780" progId="Equation.3">
                  <p:embed/>
                </p:oleObj>
              </mc:Choice>
              <mc:Fallback>
                <p:oleObj name="Equation" r:id="rId4" imgW="406048" imgH="25378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029200"/>
                        <a:ext cx="838200" cy="52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9144000" cy="990600"/>
          </a:xfrm>
        </p:spPr>
        <p:txBody>
          <a:bodyPr/>
          <a:lstStyle/>
          <a:p>
            <a:pPr algn="ctr"/>
            <a:r>
              <a:rPr lang="en-US" sz="3200" b="1"/>
              <a:t>1. The Nature of Multicollinearity</a:t>
            </a:r>
            <a:endParaRPr lang="en-US" sz="3200" b="1" baseline="-25000">
              <a:latin typeface="Times New Roman" pitchFamily="18" charset="0"/>
              <a:cs typeface="Times New Roman" pitchFamily="18" charset="0"/>
            </a:endParaRPr>
          </a:p>
        </p:txBody>
      </p:sp>
      <p:sp>
        <p:nvSpPr>
          <p:cNvPr id="15363" name="Content Placeholder 2"/>
          <p:cNvSpPr>
            <a:spLocks noGrp="1"/>
          </p:cNvSpPr>
          <p:nvPr>
            <p:ph sz="quarter" idx="1"/>
          </p:nvPr>
        </p:nvSpPr>
        <p:spPr>
          <a:xfrm>
            <a:off x="0" y="838200"/>
            <a:ext cx="9144000" cy="5943600"/>
          </a:xfrm>
        </p:spPr>
        <p:txBody>
          <a:bodyPr>
            <a:normAutofit lnSpcReduction="10000"/>
          </a:bodyPr>
          <a:lstStyle/>
          <a:p>
            <a:pPr>
              <a:defRPr/>
            </a:pPr>
            <a:r>
              <a:rPr lang="en-US" sz="2800" dirty="0">
                <a:latin typeface="Times New Roman" panose="02020603050405020304" pitchFamily="18" charset="0"/>
                <a:cs typeface="Times New Roman" panose="02020603050405020304" pitchFamily="18" charset="0"/>
              </a:rPr>
              <a:t>Originally it meant the existence of a “perfect,” or exact, linear relationship among some or all explanatory variables of a regression model. </a:t>
            </a:r>
          </a:p>
          <a:p>
            <a:pPr>
              <a:defRPr/>
            </a:pPr>
            <a:r>
              <a:rPr lang="en-US" sz="2800" dirty="0">
                <a:latin typeface="Times New Roman" panose="02020603050405020304" pitchFamily="18" charset="0"/>
                <a:cs typeface="Times New Roman" panose="02020603050405020304" pitchFamily="18" charset="0"/>
              </a:rPr>
              <a:t>Today, it includes perfect </a:t>
            </a:r>
            <a:r>
              <a:rPr lang="en-US" sz="2800" dirty="0" err="1">
                <a:latin typeface="Times New Roman" panose="02020603050405020304" pitchFamily="18" charset="0"/>
                <a:cs typeface="Times New Roman" panose="02020603050405020304" pitchFamily="18" charset="0"/>
              </a:rPr>
              <a:t>multicollinearity</a:t>
            </a:r>
            <a:r>
              <a:rPr lang="en-US" sz="2800" dirty="0">
                <a:latin typeface="Times New Roman" panose="02020603050405020304" pitchFamily="18" charset="0"/>
                <a:cs typeface="Times New Roman" panose="02020603050405020304" pitchFamily="18" charset="0"/>
              </a:rPr>
              <a:t> and less than perfect </a:t>
            </a:r>
            <a:r>
              <a:rPr lang="en-US" sz="2800" dirty="0" err="1">
                <a:latin typeface="Times New Roman" panose="02020603050405020304" pitchFamily="18" charset="0"/>
                <a:cs typeface="Times New Roman" panose="02020603050405020304" pitchFamily="18" charset="0"/>
              </a:rPr>
              <a:t>multicollinearity</a:t>
            </a:r>
            <a:r>
              <a:rPr lang="en-US" sz="2800" dirty="0">
                <a:latin typeface="Times New Roman" panose="02020603050405020304" pitchFamily="18" charset="0"/>
                <a:cs typeface="Times New Roman" panose="02020603050405020304" pitchFamily="18" charset="0"/>
              </a:rPr>
              <a:t>.</a:t>
            </a:r>
          </a:p>
          <a:p>
            <a:pPr>
              <a:defRPr/>
            </a:pPr>
            <a:r>
              <a:rPr lang="en-US" sz="2800" dirty="0">
                <a:latin typeface="Times New Roman" panose="02020603050405020304" pitchFamily="18" charset="0"/>
                <a:cs typeface="Times New Roman" panose="02020603050405020304" pitchFamily="18" charset="0"/>
              </a:rPr>
              <a:t>Wooldridge (2004): High (but not perfect) correlation between  two or more independent variables is called </a:t>
            </a:r>
            <a:r>
              <a:rPr lang="en-US" sz="2800" dirty="0" err="1">
                <a:latin typeface="Times New Roman" panose="02020603050405020304" pitchFamily="18" charset="0"/>
                <a:cs typeface="Times New Roman" panose="02020603050405020304" pitchFamily="18" charset="0"/>
              </a:rPr>
              <a:t>multicollinearity</a:t>
            </a:r>
            <a:r>
              <a:rPr lang="en-US" sz="2800" dirty="0">
                <a:latin typeface="Times New Roman" panose="02020603050405020304" pitchFamily="18" charset="0"/>
                <a:cs typeface="Times New Roman" panose="02020603050405020304" pitchFamily="18" charset="0"/>
              </a:rPr>
              <a:t>. </a:t>
            </a:r>
          </a:p>
          <a:p>
            <a:pPr>
              <a:defRPr/>
            </a:pPr>
            <a:r>
              <a:rPr lang="en-US" sz="2800" dirty="0">
                <a:latin typeface="Times New Roman" panose="02020603050405020304" pitchFamily="18" charset="0"/>
                <a:cs typeface="Times New Roman" panose="02020603050405020304" pitchFamily="18" charset="0"/>
              </a:rPr>
              <a:t>Perfect </a:t>
            </a:r>
            <a:r>
              <a:rPr lang="en-US" sz="2800" dirty="0" err="1">
                <a:latin typeface="Times New Roman" panose="02020603050405020304" pitchFamily="18" charset="0"/>
                <a:cs typeface="Times New Roman" panose="02020603050405020304" pitchFamily="18" charset="0"/>
              </a:rPr>
              <a:t>multicollinearity</a:t>
            </a:r>
            <a:endParaRPr lang="en-US" sz="2800" dirty="0">
              <a:latin typeface="Times New Roman" panose="02020603050405020304" pitchFamily="18" charset="0"/>
              <a:cs typeface="Times New Roman" panose="02020603050405020304" pitchFamily="18" charset="0"/>
            </a:endParaRPr>
          </a:p>
          <a:p>
            <a:pPr marL="0" indent="0">
              <a:buFont typeface="Wingdings" pitchFamily="2" charset="2"/>
              <a:buNone/>
              <a:defRPr/>
            </a:pPr>
            <a:r>
              <a:rPr lang="en-US" sz="2800" i="1" dirty="0">
                <a:latin typeface="Times New Roman" panose="02020603050405020304" pitchFamily="18" charset="0"/>
                <a:cs typeface="Times New Roman" panose="02020603050405020304" pitchFamily="18" charset="0"/>
              </a:rPr>
              <a:t>	</a:t>
            </a:r>
            <a:r>
              <a:rPr lang="el-GR" sz="2800" i="1" dirty="0">
                <a:latin typeface="Times New Roman" panose="02020603050405020304" pitchFamily="18" charset="0"/>
                <a:cs typeface="Times New Roman" panose="02020603050405020304" pitchFamily="18" charset="0"/>
              </a:rPr>
              <a:t>λ</a:t>
            </a:r>
            <a:r>
              <a:rPr lang="el-GR" sz="2800" baseline="-25000" dirty="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λ</a:t>
            </a:r>
            <a:r>
              <a:rPr lang="el-GR" sz="2800"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 · ·+</a:t>
            </a:r>
            <a:r>
              <a:rPr lang="el-GR" sz="2800" i="1" dirty="0">
                <a:latin typeface="Times New Roman" panose="02020603050405020304" pitchFamily="18" charset="0"/>
                <a:cs typeface="Times New Roman" panose="02020603050405020304" pitchFamily="18" charset="0"/>
              </a:rPr>
              <a:t>λ</a:t>
            </a:r>
            <a:r>
              <a:rPr lang="en-US" sz="2800" i="1" baseline="-25000" dirty="0">
                <a:latin typeface="Times New Roman" panose="02020603050405020304" pitchFamily="18" charset="0"/>
                <a:cs typeface="Times New Roman" panose="02020603050405020304" pitchFamily="18" charset="0"/>
              </a:rPr>
              <a:t>k</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k</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0</a:t>
            </a:r>
          </a:p>
          <a:p>
            <a:pPr>
              <a:defRPr/>
            </a:pPr>
            <a:r>
              <a:rPr lang="en-US" sz="2800" dirty="0" err="1">
                <a:latin typeface="Times New Roman" panose="02020603050405020304" pitchFamily="18" charset="0"/>
                <a:cs typeface="Times New Roman" panose="02020603050405020304" pitchFamily="18" charset="0"/>
              </a:rPr>
              <a:t>Unperfect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multicollinearity</a:t>
            </a:r>
            <a:endParaRPr lang="en-US" sz="2800" dirty="0">
              <a:latin typeface="Times New Roman" panose="02020603050405020304" pitchFamily="18" charset="0"/>
              <a:cs typeface="Times New Roman" panose="02020603050405020304" pitchFamily="18" charset="0"/>
            </a:endParaRPr>
          </a:p>
          <a:p>
            <a:pPr marL="0" indent="0">
              <a:buFont typeface="Wingdings" pitchFamily="2" charset="2"/>
              <a:buNone/>
              <a:defRPr/>
            </a:pPr>
            <a:r>
              <a:rPr lang="en-US" sz="2800" i="1" dirty="0">
                <a:latin typeface="Times New Roman" panose="02020603050405020304" pitchFamily="18" charset="0"/>
                <a:cs typeface="Times New Roman" panose="02020603050405020304" pitchFamily="18" charset="0"/>
              </a:rPr>
              <a:t>	</a:t>
            </a:r>
            <a:r>
              <a:rPr lang="el-GR" sz="2800" i="1" dirty="0">
                <a:latin typeface="Times New Roman" panose="02020603050405020304" pitchFamily="18" charset="0"/>
                <a:cs typeface="Times New Roman" panose="02020603050405020304" pitchFamily="18" charset="0"/>
              </a:rPr>
              <a:t>λ</a:t>
            </a:r>
            <a:r>
              <a:rPr lang="el-GR" sz="2800" baseline="-25000" dirty="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a:t>
            </a:r>
            <a:r>
              <a:rPr lang="el-GR" sz="2800" i="1" dirty="0">
                <a:latin typeface="Times New Roman" panose="02020603050405020304" pitchFamily="18" charset="0"/>
                <a:cs typeface="Times New Roman" panose="02020603050405020304" pitchFamily="18" charset="0"/>
              </a:rPr>
              <a:t>λ</a:t>
            </a:r>
            <a:r>
              <a:rPr lang="el-GR" sz="2800"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X</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 · ·+</a:t>
            </a:r>
            <a:r>
              <a:rPr lang="el-GR" sz="2800" i="1" dirty="0">
                <a:latin typeface="Times New Roman" panose="02020603050405020304" pitchFamily="18" charset="0"/>
                <a:cs typeface="Times New Roman" panose="02020603050405020304" pitchFamily="18" charset="0"/>
              </a:rPr>
              <a:t>λ</a:t>
            </a:r>
            <a:r>
              <a:rPr lang="el-GR" sz="2800" baseline="-25000" dirty="0">
                <a:latin typeface="Times New Roman" panose="02020603050405020304" pitchFamily="18" charset="0"/>
                <a:cs typeface="Times New Roman" panose="02020603050405020304" pitchFamily="18" charset="0"/>
              </a:rPr>
              <a:t>2</a:t>
            </a:r>
            <a:r>
              <a:rPr lang="en-US" sz="2800" i="1" dirty="0" err="1">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k</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v</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0</a:t>
            </a:r>
          </a:p>
          <a:p>
            <a:pPr marL="0" indent="350838">
              <a:buFont typeface="Wingdings" pitchFamily="2" charset="2"/>
              <a:buNone/>
              <a:defRPr/>
            </a:pPr>
            <a:r>
              <a:rPr lang="en-US" sz="2800" i="1" dirty="0">
                <a:latin typeface="Times New Roman" panose="02020603050405020304" pitchFamily="18" charset="0"/>
                <a:cs typeface="Times New Roman" panose="02020603050405020304" pitchFamily="18" charset="0"/>
              </a:rPr>
              <a:t>where v</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is a stochastic error term.</a:t>
            </a:r>
          </a:p>
        </p:txBody>
      </p:sp>
      <p:sp>
        <p:nvSpPr>
          <p:cNvPr id="5" name="Rectangle 4"/>
          <p:cNvSpPr/>
          <p:nvPr/>
        </p:nvSpPr>
        <p:spPr>
          <a:xfrm>
            <a:off x="381000" y="2895600"/>
            <a:ext cx="8382000"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990600"/>
          </a:xfrm>
        </p:spPr>
        <p:txBody>
          <a:bodyPr/>
          <a:lstStyle/>
          <a:p>
            <a:pPr algn="ctr"/>
            <a:r>
              <a:rPr lang="en-US" sz="3200" b="1"/>
              <a:t>1. The Nature of Multicollinearity</a:t>
            </a:r>
            <a:endParaRPr lang="en-US" sz="3200" b="1" baseline="-25000">
              <a:latin typeface="Times New Roman" pitchFamily="18" charset="0"/>
              <a:cs typeface="Times New Roman" pitchFamily="18" charset="0"/>
            </a:endParaRPr>
          </a:p>
        </p:txBody>
      </p:sp>
      <p:sp>
        <p:nvSpPr>
          <p:cNvPr id="15363" name="Content Placeholder 2"/>
          <p:cNvSpPr>
            <a:spLocks noGrp="1"/>
          </p:cNvSpPr>
          <p:nvPr>
            <p:ph sz="quarter" idx="1"/>
          </p:nvPr>
        </p:nvSpPr>
        <p:spPr>
          <a:xfrm>
            <a:off x="0" y="1219200"/>
            <a:ext cx="9144000" cy="5562600"/>
          </a:xfrm>
        </p:spPr>
        <p:txBody>
          <a:bodyPr>
            <a:normAutofit lnSpcReduction="10000"/>
          </a:bodyPr>
          <a:lstStyle/>
          <a:p>
            <a:r>
              <a:rPr lang="en-US" sz="2800" dirty="0">
                <a:latin typeface="Times New Roman" pitchFamily="18" charset="0"/>
                <a:cs typeface="Times New Roman" pitchFamily="18" charset="0"/>
              </a:rPr>
              <a:t>A numerical example:</a:t>
            </a:r>
          </a:p>
          <a:p>
            <a:endParaRPr lang="en-US" sz="2800" dirty="0">
              <a:latin typeface="Times New Roman" pitchFamily="18" charset="0"/>
              <a:cs typeface="Times New Roman" pitchFamily="18" charset="0"/>
            </a:endParaRPr>
          </a:p>
          <a:p>
            <a:pPr>
              <a:buFont typeface="Wingdings" pitchFamily="2" charset="2"/>
              <a:buNone/>
            </a:pPr>
            <a:endParaRPr lang="en-US" sz="2800" dirty="0">
              <a:latin typeface="Times New Roman" pitchFamily="18" charset="0"/>
              <a:cs typeface="Times New Roman" pitchFamily="18" charset="0"/>
            </a:endParaRPr>
          </a:p>
          <a:p>
            <a:pPr>
              <a:buFont typeface="Wingdings" pitchFamily="2" charset="2"/>
              <a:buNone/>
            </a:pPr>
            <a:endParaRPr lang="en-US" sz="2800" dirty="0">
              <a:latin typeface="Times New Roman" pitchFamily="18" charset="0"/>
              <a:cs typeface="Times New Roman" pitchFamily="18" charset="0"/>
            </a:endParaRPr>
          </a:p>
          <a:p>
            <a:pPr>
              <a:buFont typeface="Wingdings" pitchFamily="2" charset="2"/>
              <a:buNone/>
            </a:pPr>
            <a:endParaRPr lang="en-US"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3</a:t>
            </a:r>
            <a:r>
              <a:rPr lang="en-US" sz="2800" i="1" baseline="-25000" dirty="0">
                <a:latin typeface="Times New Roman" pitchFamily="18" charset="0"/>
                <a:cs typeface="Times New Roman" pitchFamily="18" charset="0"/>
              </a:rPr>
              <a:t>i</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 5</a:t>
            </a:r>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a:t>
            </a:r>
            <a:r>
              <a:rPr lang="en-US" sz="2800" i="1" baseline="-25000" dirty="0">
                <a:latin typeface="Times New Roman" pitchFamily="18" charset="0"/>
                <a:cs typeface="Times New Roman" pitchFamily="18" charset="0"/>
              </a:rPr>
              <a:t>i</a:t>
            </a:r>
            <a:r>
              <a:rPr lang="en-US" sz="2800" i="1" dirty="0">
                <a:latin typeface="Times New Roman" pitchFamily="18" charset="0"/>
                <a:cs typeface="Times New Roman" pitchFamily="18" charset="0"/>
              </a:rPr>
              <a:t>  </a:t>
            </a:r>
            <a:r>
              <a:rPr lang="en-US" sz="2800" i="1"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 There is perfect </a:t>
            </a:r>
            <a:r>
              <a:rPr lang="en-US" sz="2800" dirty="0" err="1">
                <a:latin typeface="Times New Roman" pitchFamily="18" charset="0"/>
                <a:cs typeface="Times New Roman" pitchFamily="18" charset="0"/>
              </a:rPr>
              <a:t>collinearity</a:t>
            </a:r>
            <a:r>
              <a:rPr lang="en-US" sz="2800" dirty="0">
                <a:latin typeface="Times New Roman" pitchFamily="18" charset="0"/>
                <a:cs typeface="Times New Roman" pitchFamily="18" charset="0"/>
              </a:rPr>
              <a:t> between </a:t>
            </a:r>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and </a:t>
            </a:r>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3</a:t>
            </a:r>
          </a:p>
          <a:p>
            <a:r>
              <a:rPr lang="en-US" sz="2800" dirty="0">
                <a:latin typeface="Times New Roman" pitchFamily="18" charset="0"/>
                <a:cs typeface="Times New Roman" pitchFamily="18" charset="0"/>
              </a:rPr>
              <a:t>The variable </a:t>
            </a:r>
            <a:r>
              <a:rPr lang="en-US" sz="2800" i="1" dirty="0">
                <a:latin typeface="Times New Roman" pitchFamily="18" charset="0"/>
                <a:cs typeface="Times New Roman" pitchFamily="18" charset="0"/>
              </a:rPr>
              <a:t>X</a:t>
            </a:r>
            <a:r>
              <a:rPr lang="en-US" sz="2800" i="1" baseline="30000" dirty="0">
                <a:latin typeface="Times New Roman" pitchFamily="18" charset="0"/>
                <a:cs typeface="Times New Roman" pitchFamily="18" charset="0"/>
              </a:rPr>
              <a:t>*</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was created from </a:t>
            </a:r>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by simply adding to it the following numbers (v</a:t>
            </a:r>
            <a:r>
              <a:rPr lang="en-US" sz="2800" baseline="-25000" dirty="0">
                <a:latin typeface="Times New Roman" pitchFamily="18" charset="0"/>
                <a:cs typeface="Times New Roman" pitchFamily="18" charset="0"/>
              </a:rPr>
              <a:t>i</a:t>
            </a:r>
            <a:r>
              <a:rPr lang="en-US" sz="2800" dirty="0">
                <a:latin typeface="Times New Roman" pitchFamily="18" charset="0"/>
                <a:cs typeface="Times New Roman" pitchFamily="18" charset="0"/>
              </a:rPr>
              <a:t> = 2, 0, 7, 9, 2). Now there is no longer perfect </a:t>
            </a:r>
            <a:r>
              <a:rPr lang="en-US" sz="2800" dirty="0" err="1">
                <a:latin typeface="Times New Roman" pitchFamily="18" charset="0"/>
                <a:cs typeface="Times New Roman" pitchFamily="18" charset="0"/>
              </a:rPr>
              <a:t>collinearity</a:t>
            </a:r>
            <a:r>
              <a:rPr lang="en-US" sz="2800" dirty="0">
                <a:latin typeface="Times New Roman" pitchFamily="18" charset="0"/>
                <a:cs typeface="Times New Roman" pitchFamily="18" charset="0"/>
              </a:rPr>
              <a:t> between </a:t>
            </a:r>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and </a:t>
            </a:r>
            <a:r>
              <a:rPr lang="en-US" sz="2800" i="1" dirty="0">
                <a:latin typeface="Times New Roman" pitchFamily="18" charset="0"/>
                <a:cs typeface="Times New Roman" pitchFamily="18" charset="0"/>
              </a:rPr>
              <a:t>X</a:t>
            </a:r>
            <a:r>
              <a:rPr lang="en-US" sz="2800" i="1" baseline="30000" dirty="0">
                <a:latin typeface="Times New Roman" pitchFamily="18" charset="0"/>
                <a:cs typeface="Times New Roman" pitchFamily="18" charset="0"/>
              </a:rPr>
              <a:t>*</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a:t>
            </a:r>
            <a:r>
              <a:rPr lang="en-US" sz="2400" i="1" dirty="0">
                <a:latin typeface="Times New Roman" pitchFamily="18" charset="0"/>
                <a:cs typeface="Times New Roman" pitchFamily="18" charset="0"/>
              </a:rPr>
              <a:t>However, the two variables are highly correlated because calculations will show that the coefficient of correlation between them is 0.9959.</a:t>
            </a:r>
            <a:endParaRPr lang="en-US" sz="2800" i="1" dirty="0">
              <a:latin typeface="Times New Roman" pitchFamily="18" charset="0"/>
              <a:cs typeface="Times New Roman" pitchFamily="18" charset="0"/>
            </a:endParaRPr>
          </a:p>
        </p:txBody>
      </p:sp>
      <p:pic>
        <p:nvPicPr>
          <p:cNvPr id="15365" name="Picture 1"/>
          <p:cNvPicPr>
            <a:picLocks noChangeAspect="1"/>
          </p:cNvPicPr>
          <p:nvPr/>
        </p:nvPicPr>
        <p:blipFill>
          <a:blip r:embed="rId3" cstate="print"/>
          <a:srcRect/>
          <a:stretch>
            <a:fillRect/>
          </a:stretch>
        </p:blipFill>
        <p:spPr bwMode="auto">
          <a:xfrm>
            <a:off x="4114800" y="1219200"/>
            <a:ext cx="3733800" cy="21574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9144000" cy="990600"/>
          </a:xfrm>
        </p:spPr>
        <p:txBody>
          <a:bodyPr/>
          <a:lstStyle/>
          <a:p>
            <a:pPr algn="ctr"/>
            <a:r>
              <a:rPr lang="en-US" sz="3200" b="1"/>
              <a:t>The Nature of Multicollinearity</a:t>
            </a:r>
            <a:endParaRPr lang="en-US" sz="3200" b="1" baseline="-25000">
              <a:latin typeface="Times New Roman" pitchFamily="18" charset="0"/>
              <a:cs typeface="Times New Roman" pitchFamily="18" charset="0"/>
            </a:endParaRPr>
          </a:p>
        </p:txBody>
      </p:sp>
      <p:sp>
        <p:nvSpPr>
          <p:cNvPr id="17411" name="Content Placeholder 2"/>
          <p:cNvSpPr>
            <a:spLocks noGrp="1"/>
          </p:cNvSpPr>
          <p:nvPr>
            <p:ph sz="quarter" idx="1"/>
          </p:nvPr>
        </p:nvSpPr>
        <p:spPr>
          <a:xfrm>
            <a:off x="0" y="1219200"/>
            <a:ext cx="9144000" cy="5562600"/>
          </a:xfrm>
        </p:spPr>
        <p:txBody>
          <a:bodyPr/>
          <a:lstStyle/>
          <a:p>
            <a:r>
              <a:rPr lang="en-US" sz="2800">
                <a:latin typeface="Times New Roman" pitchFamily="18" charset="0"/>
                <a:cs typeface="Times New Roman" pitchFamily="18" charset="0"/>
              </a:rPr>
              <a:t>The term</a:t>
            </a:r>
            <a:endParaRPr lang="en-US" sz="2800" i="1">
              <a:latin typeface="Times New Roman" pitchFamily="18" charset="0"/>
              <a:cs typeface="Times New Roman" pitchFamily="18" charset="0"/>
            </a:endParaRPr>
          </a:p>
        </p:txBody>
      </p:sp>
      <p:pic>
        <p:nvPicPr>
          <p:cNvPr id="17414" name="Picture 1"/>
          <p:cNvPicPr>
            <a:picLocks noChangeAspect="1"/>
          </p:cNvPicPr>
          <p:nvPr/>
        </p:nvPicPr>
        <p:blipFill>
          <a:blip r:embed="rId3" cstate="print"/>
          <a:srcRect/>
          <a:stretch>
            <a:fillRect/>
          </a:stretch>
        </p:blipFill>
        <p:spPr bwMode="auto">
          <a:xfrm>
            <a:off x="0" y="76200"/>
            <a:ext cx="9220200" cy="6477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990600"/>
          </a:xfrm>
        </p:spPr>
        <p:txBody>
          <a:bodyPr>
            <a:normAutofit/>
          </a:bodyPr>
          <a:lstStyle/>
          <a:p>
            <a:r>
              <a:rPr lang="en-US" sz="3200" b="1" dirty="0"/>
              <a:t>2. Estimation in the presence of </a:t>
            </a:r>
            <a:r>
              <a:rPr lang="en-US" sz="3200" b="1" dirty="0" err="1"/>
              <a:t>multicollinearity</a:t>
            </a:r>
            <a:endParaRPr lang="en-US" sz="3200" dirty="0">
              <a:latin typeface="Times New Roman" pitchFamily="18" charset="0"/>
              <a:cs typeface="Times New Roman" pitchFamily="18" charset="0"/>
            </a:endParaRPr>
          </a:p>
        </p:txBody>
      </p:sp>
      <p:sp>
        <p:nvSpPr>
          <p:cNvPr id="15363" name="Content Placeholder 2"/>
          <p:cNvSpPr>
            <a:spLocks noGrp="1"/>
          </p:cNvSpPr>
          <p:nvPr>
            <p:ph sz="quarter" idx="1"/>
          </p:nvPr>
        </p:nvSpPr>
        <p:spPr>
          <a:xfrm>
            <a:off x="0" y="762000"/>
            <a:ext cx="9144000" cy="6096000"/>
          </a:xfrm>
        </p:spPr>
        <p:txBody>
          <a:bodyPr/>
          <a:lstStyle/>
          <a:p>
            <a:pPr>
              <a:buNone/>
            </a:pPr>
            <a:r>
              <a:rPr lang="en-US" sz="2800" dirty="0">
                <a:latin typeface="Times New Roman" pitchFamily="18" charset="0"/>
                <a:cs typeface="Times New Roman" pitchFamily="18" charset="0"/>
              </a:rPr>
              <a:t>Perfect </a:t>
            </a:r>
            <a:r>
              <a:rPr lang="en-US" sz="2800" dirty="0" err="1">
                <a:latin typeface="Times New Roman" pitchFamily="18" charset="0"/>
                <a:cs typeface="Times New Roman" pitchFamily="18" charset="0"/>
              </a:rPr>
              <a:t>multicollinearity</a:t>
            </a:r>
            <a:endParaRPr lang="en-US" sz="2800"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pPr>
              <a:buFont typeface="Wingdings" pitchFamily="2" charset="2"/>
              <a:buNone/>
            </a:pPr>
            <a:r>
              <a:rPr lang="en-US" sz="2800" dirty="0">
                <a:latin typeface="Times New Roman" pitchFamily="18" charset="0"/>
                <a:cs typeface="Times New Roman" pitchFamily="18" charset="0"/>
              </a:rPr>
              <a:t>Perfect </a:t>
            </a:r>
            <a:r>
              <a:rPr lang="en-US" sz="2800" dirty="0" err="1">
                <a:latin typeface="Times New Roman" pitchFamily="18" charset="0"/>
                <a:cs typeface="Times New Roman" pitchFamily="18" charset="0"/>
              </a:rPr>
              <a:t>collirearity</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a:t>
            </a:r>
            <a:r>
              <a:rPr lang="en-US" sz="28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3</a:t>
            </a:r>
            <a:r>
              <a:rPr lang="en-US" sz="2800" i="1" baseline="-25000" dirty="0">
                <a:latin typeface="Times New Roman" pitchFamily="18" charset="0"/>
                <a:cs typeface="Times New Roman" pitchFamily="18" charset="0"/>
              </a:rPr>
              <a:t>i</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rPr>
              <a:t>λX</a:t>
            </a:r>
            <a:r>
              <a:rPr lang="en-US" sz="2800" baseline="-25000" dirty="0">
                <a:latin typeface="Times New Roman" pitchFamily="18" charset="0"/>
                <a:cs typeface="Times New Roman" pitchFamily="18" charset="0"/>
              </a:rPr>
              <a:t>2</a:t>
            </a:r>
            <a:r>
              <a:rPr lang="en-US" sz="2800" i="1" baseline="-25000" dirty="0">
                <a:latin typeface="Times New Roman" pitchFamily="18" charset="0"/>
                <a:cs typeface="Times New Roman" pitchFamily="18" charset="0"/>
              </a:rPr>
              <a:t>i</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 where </a:t>
            </a:r>
            <a:r>
              <a:rPr lang="en-US" sz="2800" i="1" dirty="0">
                <a:latin typeface="Times New Roman" pitchFamily="18" charset="0"/>
                <a:cs typeface="Times New Roman" pitchFamily="18" charset="0"/>
              </a:rPr>
              <a:t>λ </a:t>
            </a:r>
            <a:r>
              <a:rPr lang="en-US" sz="2800" dirty="0">
                <a:latin typeface="Times New Roman" pitchFamily="18" charset="0"/>
                <a:cs typeface="Times New Roman" pitchFamily="18" charset="0"/>
              </a:rPr>
              <a:t>is a nonzero constant</a:t>
            </a:r>
          </a:p>
          <a:p>
            <a:endParaRPr lang="en-US" sz="2800" i="1" dirty="0">
              <a:latin typeface="Times New Roman" pitchFamily="18" charset="0"/>
              <a:cs typeface="Times New Roman" pitchFamily="18" charset="0"/>
            </a:endParaRPr>
          </a:p>
          <a:p>
            <a:pPr>
              <a:buFont typeface="Wingdings" pitchFamily="2" charset="2"/>
              <a:buNone/>
            </a:pPr>
            <a:endParaRPr lang="en-US" sz="3600" i="1" dirty="0">
              <a:latin typeface="Times New Roman" pitchFamily="18" charset="0"/>
              <a:cs typeface="Times New Roman" pitchFamily="18" charset="0"/>
            </a:endParaRPr>
          </a:p>
          <a:p>
            <a:pPr>
              <a:buFont typeface="Wingdings" pitchFamily="2" charset="2"/>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 the estimator is indeterminate</a:t>
            </a:r>
            <a:endParaRPr lang="en-US" sz="2800" i="1" dirty="0">
              <a:latin typeface="Times New Roman" pitchFamily="18" charset="0"/>
              <a:cs typeface="Times New Roman" pitchFamily="18" charset="0"/>
            </a:endParaRPr>
          </a:p>
        </p:txBody>
      </p:sp>
      <p:pic>
        <p:nvPicPr>
          <p:cNvPr id="19462" name="Picture 1"/>
          <p:cNvPicPr>
            <a:picLocks noChangeAspect="1"/>
          </p:cNvPicPr>
          <p:nvPr/>
        </p:nvPicPr>
        <p:blipFill>
          <a:blip r:embed="rId3" cstate="print"/>
          <a:srcRect/>
          <a:stretch>
            <a:fillRect/>
          </a:stretch>
        </p:blipFill>
        <p:spPr bwMode="auto">
          <a:xfrm>
            <a:off x="1219200" y="1219200"/>
            <a:ext cx="5029200" cy="2082800"/>
          </a:xfrm>
          <a:prstGeom prst="rect">
            <a:avLst/>
          </a:prstGeom>
          <a:noFill/>
          <a:ln w="9525">
            <a:noFill/>
            <a:miter lim="800000"/>
            <a:headEnd/>
            <a:tailEnd/>
          </a:ln>
        </p:spPr>
      </p:pic>
      <p:pic>
        <p:nvPicPr>
          <p:cNvPr id="19463" name="Picture 2"/>
          <p:cNvPicPr>
            <a:picLocks noChangeAspect="1"/>
          </p:cNvPicPr>
          <p:nvPr/>
        </p:nvPicPr>
        <p:blipFill>
          <a:blip r:embed="rId4" cstate="print"/>
          <a:srcRect/>
          <a:stretch>
            <a:fillRect/>
          </a:stretch>
        </p:blipFill>
        <p:spPr bwMode="auto">
          <a:xfrm>
            <a:off x="609600" y="3733800"/>
            <a:ext cx="6219825" cy="1228725"/>
          </a:xfrm>
          <a:prstGeom prst="rect">
            <a:avLst/>
          </a:prstGeom>
          <a:noFill/>
          <a:ln w="9525">
            <a:noFill/>
            <a:miter lim="800000"/>
            <a:headEnd/>
            <a:tailEnd/>
          </a:ln>
        </p:spPr>
      </p:pic>
      <p:pic>
        <p:nvPicPr>
          <p:cNvPr id="19464" name="Picture 4"/>
          <p:cNvPicPr>
            <a:picLocks noChangeAspect="1"/>
          </p:cNvPicPr>
          <p:nvPr/>
        </p:nvPicPr>
        <p:blipFill>
          <a:blip r:embed="rId5" cstate="print"/>
          <a:srcRect/>
          <a:stretch>
            <a:fillRect/>
          </a:stretch>
        </p:blipFill>
        <p:spPr bwMode="auto">
          <a:xfrm>
            <a:off x="7010400" y="3886200"/>
            <a:ext cx="846138" cy="885825"/>
          </a:xfrm>
          <a:prstGeom prst="rect">
            <a:avLst/>
          </a:prstGeom>
          <a:noFill/>
          <a:ln w="9525">
            <a:noFill/>
            <a:miter lim="800000"/>
            <a:headEnd/>
            <a:tailEnd/>
          </a:ln>
        </p:spPr>
      </p:pic>
      <p:sp>
        <p:nvSpPr>
          <p:cNvPr id="8" name="Rectangle 7"/>
          <p:cNvSpPr/>
          <p:nvPr/>
        </p:nvSpPr>
        <p:spPr>
          <a:xfrm>
            <a:off x="228600" y="4953000"/>
            <a:ext cx="55626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4000" cy="990600"/>
          </a:xfrm>
        </p:spPr>
        <p:txBody>
          <a:bodyPr/>
          <a:lstStyle/>
          <a:p>
            <a:r>
              <a:rPr lang="en-US" sz="3200" b="1" dirty="0"/>
              <a:t>2. Estimation in the presence of </a:t>
            </a:r>
            <a:r>
              <a:rPr lang="en-US" sz="3200" b="1" dirty="0" err="1"/>
              <a:t>multicollinearity</a:t>
            </a:r>
            <a:br>
              <a:rPr lang="en-US" sz="3200" dirty="0">
                <a:latin typeface="Times New Roman" pitchFamily="18" charset="0"/>
                <a:cs typeface="Times New Roman" pitchFamily="18" charset="0"/>
              </a:rPr>
            </a:br>
            <a:endParaRPr lang="en-US" sz="3200" b="1" baseline="-25000" dirty="0">
              <a:latin typeface="Times New Roman" pitchFamily="18" charset="0"/>
              <a:cs typeface="Times New Roman" pitchFamily="18" charset="0"/>
            </a:endParaRPr>
          </a:p>
        </p:txBody>
      </p:sp>
      <p:sp>
        <p:nvSpPr>
          <p:cNvPr id="21507" name="Content Placeholder 2"/>
          <p:cNvSpPr>
            <a:spLocks noGrp="1"/>
          </p:cNvSpPr>
          <p:nvPr>
            <p:ph sz="quarter" idx="1"/>
          </p:nvPr>
        </p:nvSpPr>
        <p:spPr>
          <a:xfrm>
            <a:off x="457200" y="685800"/>
            <a:ext cx="8686800" cy="6096000"/>
          </a:xfrm>
        </p:spPr>
        <p:txBody>
          <a:bodyPr>
            <a:normAutofit/>
          </a:bodyPr>
          <a:lstStyle/>
          <a:p>
            <a:pPr>
              <a:buNone/>
            </a:pPr>
            <a:r>
              <a:rPr lang="en-US" sz="2800" b="1" dirty="0">
                <a:solidFill>
                  <a:srgbClr val="FF0000"/>
                </a:solidFill>
                <a:latin typeface="Times New Roman" pitchFamily="18" charset="0"/>
                <a:cs typeface="Times New Roman" pitchFamily="18" charset="0"/>
              </a:rPr>
              <a:t>High </a:t>
            </a:r>
            <a:r>
              <a:rPr lang="en-US" sz="2800" b="1" dirty="0" err="1">
                <a:solidFill>
                  <a:srgbClr val="FF0000"/>
                </a:solidFill>
                <a:latin typeface="Times New Roman" pitchFamily="18" charset="0"/>
                <a:cs typeface="Times New Roman" pitchFamily="18" charset="0"/>
              </a:rPr>
              <a:t>multicollinearity</a:t>
            </a:r>
            <a:endParaRPr lang="en-US" sz="2800" b="1" dirty="0">
              <a:solidFill>
                <a:srgbClr val="FF0000"/>
              </a:solidFill>
              <a:latin typeface="Times New Roman" pitchFamily="18" charset="0"/>
              <a:cs typeface="Times New Roman" pitchFamily="18" charset="0"/>
            </a:endParaRPr>
          </a:p>
          <a:p>
            <a:r>
              <a:rPr lang="en-US" sz="2800" dirty="0">
                <a:latin typeface="Times New Roman" pitchFamily="18" charset="0"/>
                <a:cs typeface="Times New Roman" pitchFamily="18" charset="0"/>
              </a:rPr>
              <a:t>The variances and </a:t>
            </a:r>
            <a:r>
              <a:rPr lang="en-US" sz="2800" dirty="0" err="1">
                <a:latin typeface="Times New Roman" pitchFamily="18" charset="0"/>
                <a:cs typeface="Times New Roman" pitchFamily="18" charset="0"/>
              </a:rPr>
              <a:t>covariances</a:t>
            </a:r>
            <a:r>
              <a:rPr lang="en-US" sz="2800" dirty="0">
                <a:latin typeface="Times New Roman" pitchFamily="18" charset="0"/>
                <a:cs typeface="Times New Roman" pitchFamily="18" charset="0"/>
              </a:rPr>
              <a:t> of </a:t>
            </a:r>
            <a:r>
              <a:rPr lang="en-US" sz="2800" i="1" dirty="0">
                <a:latin typeface="Times New Roman" pitchFamily="18" charset="0"/>
                <a:cs typeface="Times New Roman" pitchFamily="18" charset="0"/>
              </a:rPr>
              <a:t>β</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and </a:t>
            </a:r>
            <a:r>
              <a:rPr lang="en-US" sz="2800" i="1" dirty="0">
                <a:latin typeface="Times New Roman" pitchFamily="18" charset="0"/>
                <a:cs typeface="Times New Roman" pitchFamily="18" charset="0"/>
              </a:rPr>
              <a:t>β</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are given by</a:t>
            </a: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endParaRPr lang="en-US" sz="3200" i="1" dirty="0">
              <a:latin typeface="Times New Roman" pitchFamily="18" charset="0"/>
              <a:cs typeface="Times New Roman" pitchFamily="18" charset="0"/>
            </a:endParaRPr>
          </a:p>
          <a:p>
            <a:pPr>
              <a:buNone/>
            </a:pPr>
            <a:endParaRPr lang="en-US" sz="3200" i="1"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sym typeface="Wingdings" pitchFamily="2" charset="2"/>
              </a:rPr>
              <a:t> </a:t>
            </a:r>
            <a:r>
              <a:rPr lang="en-US" sz="2600" dirty="0">
                <a:latin typeface="Times New Roman" pitchFamily="18" charset="0"/>
                <a:cs typeface="Times New Roman" pitchFamily="18" charset="0"/>
              </a:rPr>
              <a:t>where </a:t>
            </a:r>
            <a:r>
              <a:rPr lang="en-US" sz="2600" i="1" dirty="0">
                <a:latin typeface="Times New Roman" pitchFamily="18" charset="0"/>
                <a:cs typeface="Times New Roman" pitchFamily="18" charset="0"/>
              </a:rPr>
              <a:t>r</a:t>
            </a:r>
            <a:r>
              <a:rPr lang="en-US" sz="2600" baseline="-25000" dirty="0">
                <a:latin typeface="Times New Roman" pitchFamily="18" charset="0"/>
                <a:cs typeface="Times New Roman" pitchFamily="18" charset="0"/>
              </a:rPr>
              <a:t>23</a:t>
            </a:r>
            <a:r>
              <a:rPr lang="en-US" sz="2600" dirty="0">
                <a:latin typeface="Times New Roman" pitchFamily="18" charset="0"/>
                <a:cs typeface="Times New Roman" pitchFamily="18" charset="0"/>
              </a:rPr>
              <a:t> is the coefficient of correlation between </a:t>
            </a:r>
            <a:r>
              <a:rPr lang="en-US" sz="2600" i="1" dirty="0">
                <a:latin typeface="Times New Roman" pitchFamily="18" charset="0"/>
                <a:cs typeface="Times New Roman" pitchFamily="18" charset="0"/>
              </a:rPr>
              <a:t>X</a:t>
            </a:r>
            <a:r>
              <a:rPr lang="en-US" sz="2600" baseline="-25000" dirty="0">
                <a:latin typeface="Times New Roman" pitchFamily="18" charset="0"/>
                <a:cs typeface="Times New Roman" pitchFamily="18" charset="0"/>
              </a:rPr>
              <a:t>2</a:t>
            </a:r>
            <a:r>
              <a:rPr lang="en-US" sz="2600" dirty="0">
                <a:latin typeface="Times New Roman" pitchFamily="18" charset="0"/>
                <a:cs typeface="Times New Roman" pitchFamily="18" charset="0"/>
              </a:rPr>
              <a:t> and </a:t>
            </a:r>
            <a:r>
              <a:rPr lang="en-US" sz="2600" i="1" dirty="0">
                <a:latin typeface="Times New Roman" pitchFamily="18" charset="0"/>
                <a:cs typeface="Times New Roman" pitchFamily="18" charset="0"/>
              </a:rPr>
              <a:t>X</a:t>
            </a:r>
            <a:r>
              <a:rPr lang="en-US" sz="2600" baseline="-25000" dirty="0">
                <a:latin typeface="Times New Roman" pitchFamily="18" charset="0"/>
                <a:cs typeface="Times New Roman" pitchFamily="18" charset="0"/>
              </a:rPr>
              <a:t>3</a:t>
            </a:r>
            <a:r>
              <a:rPr lang="en-US" sz="2600" dirty="0">
                <a:latin typeface="Times New Roman" pitchFamily="18" charset="0"/>
                <a:cs typeface="Times New Roman" pitchFamily="18" charset="0"/>
              </a:rPr>
              <a:t>.</a:t>
            </a:r>
          </a:p>
          <a:p>
            <a:r>
              <a:rPr lang="en-US" sz="2600" dirty="0">
                <a:latin typeface="Times New Roman" pitchFamily="18" charset="0"/>
                <a:cs typeface="Times New Roman" pitchFamily="18" charset="0"/>
              </a:rPr>
              <a:t>The </a:t>
            </a:r>
            <a:r>
              <a:rPr lang="en-US" sz="2600" i="1" dirty="0">
                <a:latin typeface="Times New Roman" pitchFamily="18" charset="0"/>
                <a:cs typeface="Times New Roman" pitchFamily="18" charset="0"/>
              </a:rPr>
              <a:t>r</a:t>
            </a:r>
            <a:r>
              <a:rPr lang="en-US" sz="2600" baseline="-25000" dirty="0">
                <a:latin typeface="Times New Roman" pitchFamily="18" charset="0"/>
                <a:cs typeface="Times New Roman" pitchFamily="18" charset="0"/>
              </a:rPr>
              <a:t>23</a:t>
            </a:r>
            <a:r>
              <a:rPr lang="en-US" sz="2600" dirty="0">
                <a:latin typeface="Times New Roman" pitchFamily="18" charset="0"/>
                <a:cs typeface="Times New Roman" pitchFamily="18" charset="0"/>
              </a:rPr>
              <a:t> tends toward 1 as </a:t>
            </a:r>
            <a:r>
              <a:rPr lang="en-US" sz="2600" dirty="0" err="1">
                <a:latin typeface="Times New Roman" pitchFamily="18" charset="0"/>
                <a:cs typeface="Times New Roman" pitchFamily="18" charset="0"/>
              </a:rPr>
              <a:t>collinearity</a:t>
            </a:r>
            <a:r>
              <a:rPr lang="en-US" sz="2600" dirty="0">
                <a:latin typeface="Times New Roman" pitchFamily="18" charset="0"/>
                <a:cs typeface="Times New Roman" pitchFamily="18" charset="0"/>
              </a:rPr>
              <a:t> increases, the variances and covariance of the estimators increase.</a:t>
            </a:r>
          </a:p>
          <a:p>
            <a:pPr>
              <a:buNone/>
            </a:pPr>
            <a:r>
              <a:rPr lang="en-US" sz="2600" b="1" dirty="0">
                <a:solidFill>
                  <a:srgbClr val="FF0000"/>
                </a:solidFill>
                <a:latin typeface="Times New Roman" pitchFamily="18" charset="0"/>
                <a:cs typeface="Times New Roman" pitchFamily="18" charset="0"/>
              </a:rPr>
              <a:t>Perfect </a:t>
            </a:r>
            <a:r>
              <a:rPr lang="en-US" sz="2600" b="1" dirty="0" err="1">
                <a:solidFill>
                  <a:srgbClr val="FF0000"/>
                </a:solidFill>
                <a:latin typeface="Times New Roman" pitchFamily="18" charset="0"/>
                <a:cs typeface="Times New Roman" pitchFamily="18" charset="0"/>
              </a:rPr>
              <a:t>collinearity</a:t>
            </a:r>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r</a:t>
            </a:r>
            <a:r>
              <a:rPr lang="en-US" sz="2600" baseline="-25000" dirty="0">
                <a:latin typeface="Times New Roman" pitchFamily="18" charset="0"/>
                <a:cs typeface="Times New Roman" pitchFamily="18" charset="0"/>
              </a:rPr>
              <a:t>23</a:t>
            </a:r>
            <a:r>
              <a:rPr lang="en-US" sz="2600" dirty="0">
                <a:latin typeface="Times New Roman" pitchFamily="18" charset="0"/>
                <a:cs typeface="Times New Roman" pitchFamily="18" charset="0"/>
              </a:rPr>
              <a:t> = 1, the variances are infinite. </a:t>
            </a:r>
            <a:endParaRPr lang="en-US" sz="2600" i="1" dirty="0">
              <a:latin typeface="Times New Roman" pitchFamily="18" charset="0"/>
              <a:cs typeface="Times New Roman" pitchFamily="18" charset="0"/>
            </a:endParaRPr>
          </a:p>
        </p:txBody>
      </p:sp>
      <p:pic>
        <p:nvPicPr>
          <p:cNvPr id="21510" name="Picture 6"/>
          <p:cNvPicPr>
            <a:picLocks noChangeAspect="1"/>
          </p:cNvPicPr>
          <p:nvPr/>
        </p:nvPicPr>
        <p:blipFill>
          <a:blip r:embed="rId3" cstate="print"/>
          <a:srcRect/>
          <a:stretch>
            <a:fillRect/>
          </a:stretch>
        </p:blipFill>
        <p:spPr bwMode="auto">
          <a:xfrm>
            <a:off x="1371600" y="1676400"/>
            <a:ext cx="6858000" cy="27987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0"/>
            <a:ext cx="9144000" cy="990600"/>
          </a:xfrm>
        </p:spPr>
        <p:txBody>
          <a:bodyPr/>
          <a:lstStyle/>
          <a:p>
            <a:r>
              <a:rPr lang="en-US" sz="3200" b="1" dirty="0"/>
              <a:t>2. Estimation in the presence of </a:t>
            </a:r>
            <a:r>
              <a:rPr lang="en-US" sz="3200" b="1" dirty="0" err="1"/>
              <a:t>multicollinearity</a:t>
            </a:r>
            <a:br>
              <a:rPr lang="en-US" sz="3200" dirty="0">
                <a:latin typeface="Times New Roman" pitchFamily="18" charset="0"/>
                <a:cs typeface="Times New Roman" pitchFamily="18" charset="0"/>
              </a:rPr>
            </a:br>
            <a:endParaRPr lang="en-US" sz="3200" b="1" baseline="-25000" dirty="0">
              <a:latin typeface="Times New Roman" pitchFamily="18" charset="0"/>
              <a:cs typeface="Times New Roman" pitchFamily="18" charset="0"/>
            </a:endParaRPr>
          </a:p>
        </p:txBody>
      </p:sp>
      <p:sp>
        <p:nvSpPr>
          <p:cNvPr id="23555" name="Content Placeholder 2"/>
          <p:cNvSpPr>
            <a:spLocks noGrp="1"/>
          </p:cNvSpPr>
          <p:nvPr>
            <p:ph sz="quarter" idx="1"/>
          </p:nvPr>
        </p:nvSpPr>
        <p:spPr>
          <a:xfrm>
            <a:off x="0" y="1219200"/>
            <a:ext cx="9144000" cy="5562600"/>
          </a:xfrm>
        </p:spPr>
        <p:txBody>
          <a:bodyPr/>
          <a:lstStyle/>
          <a:p>
            <a:r>
              <a:rPr lang="en-US" sz="2800" dirty="0">
                <a:latin typeface="Times New Roman" pitchFamily="18" charset="0"/>
                <a:cs typeface="Times New Roman" pitchFamily="18" charset="0"/>
              </a:rPr>
              <a:t>The speed with which variances and </a:t>
            </a:r>
            <a:r>
              <a:rPr lang="en-US" sz="2800" dirty="0" err="1">
                <a:latin typeface="Times New Roman" pitchFamily="18" charset="0"/>
                <a:cs typeface="Times New Roman" pitchFamily="18" charset="0"/>
              </a:rPr>
              <a:t>covariances</a:t>
            </a:r>
            <a:r>
              <a:rPr lang="en-US" sz="2800" dirty="0">
                <a:latin typeface="Times New Roman" pitchFamily="18" charset="0"/>
                <a:cs typeface="Times New Roman" pitchFamily="18" charset="0"/>
              </a:rPr>
              <a:t> increase can be seen with the </a:t>
            </a:r>
            <a:r>
              <a:rPr lang="en-US" sz="2800" b="1" dirty="0">
                <a:latin typeface="Times New Roman" pitchFamily="18" charset="0"/>
                <a:cs typeface="Times New Roman" pitchFamily="18" charset="0"/>
              </a:rPr>
              <a:t>variance-inflating factor (VIF), </a:t>
            </a:r>
            <a:r>
              <a:rPr lang="en-US" sz="2800" dirty="0">
                <a:latin typeface="Times New Roman" pitchFamily="18" charset="0"/>
                <a:cs typeface="Times New Roman" pitchFamily="18" charset="0"/>
              </a:rPr>
              <a:t>which is defined as:</a:t>
            </a:r>
          </a:p>
          <a:p>
            <a:endParaRPr lang="en-US" sz="2800" i="1" dirty="0">
              <a:latin typeface="Times New Roman" pitchFamily="18" charset="0"/>
              <a:cs typeface="Times New Roman" pitchFamily="18" charset="0"/>
            </a:endParaRPr>
          </a:p>
          <a:p>
            <a:endParaRPr lang="en-US" sz="2800" i="1" dirty="0">
              <a:latin typeface="Times New Roman" pitchFamily="18" charset="0"/>
              <a:cs typeface="Times New Roman" pitchFamily="18" charset="0"/>
            </a:endParaRPr>
          </a:p>
          <a:p>
            <a:r>
              <a:rPr lang="en-US" sz="2800" dirty="0">
                <a:latin typeface="Times New Roman" pitchFamily="18" charset="0"/>
                <a:cs typeface="Times New Roman" pitchFamily="18" charset="0"/>
              </a:rPr>
              <a:t>Using this definition, we can express</a:t>
            </a:r>
            <a:endParaRPr lang="en-US" sz="2600" i="1" dirty="0">
              <a:latin typeface="Times New Roman" pitchFamily="18" charset="0"/>
              <a:cs typeface="Times New Roman" pitchFamily="18" charset="0"/>
            </a:endParaRPr>
          </a:p>
        </p:txBody>
      </p:sp>
      <p:pic>
        <p:nvPicPr>
          <p:cNvPr id="23558" name="Picture 1"/>
          <p:cNvPicPr>
            <a:picLocks noChangeAspect="1"/>
          </p:cNvPicPr>
          <p:nvPr/>
        </p:nvPicPr>
        <p:blipFill>
          <a:blip r:embed="rId3" cstate="print"/>
          <a:srcRect/>
          <a:stretch>
            <a:fillRect/>
          </a:stretch>
        </p:blipFill>
        <p:spPr bwMode="auto">
          <a:xfrm>
            <a:off x="2743200" y="2590800"/>
            <a:ext cx="2409825" cy="868363"/>
          </a:xfrm>
          <a:prstGeom prst="rect">
            <a:avLst/>
          </a:prstGeom>
          <a:noFill/>
          <a:ln w="9525">
            <a:noFill/>
            <a:miter lim="800000"/>
            <a:headEnd/>
            <a:tailEnd/>
          </a:ln>
        </p:spPr>
      </p:pic>
      <p:pic>
        <p:nvPicPr>
          <p:cNvPr id="23559" name="Picture 2"/>
          <p:cNvPicPr>
            <a:picLocks noChangeAspect="1"/>
          </p:cNvPicPr>
          <p:nvPr/>
        </p:nvPicPr>
        <p:blipFill>
          <a:blip r:embed="rId4" cstate="print"/>
          <a:srcRect/>
          <a:stretch>
            <a:fillRect/>
          </a:stretch>
        </p:blipFill>
        <p:spPr bwMode="auto">
          <a:xfrm>
            <a:off x="2819400" y="4248150"/>
            <a:ext cx="2976563" cy="18478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9144000" cy="990600"/>
          </a:xfrm>
        </p:spPr>
        <p:txBody>
          <a:bodyPr/>
          <a:lstStyle/>
          <a:p>
            <a:pPr algn="ctr"/>
            <a:r>
              <a:rPr lang="en-US" sz="3200" b="1" dirty="0"/>
              <a:t>3. Practical consequences of </a:t>
            </a:r>
            <a:r>
              <a:rPr lang="en-US" sz="3200" b="1" dirty="0" err="1"/>
              <a:t>Multicollinearity</a:t>
            </a:r>
            <a:endParaRPr lang="en-US" sz="3200" b="1" baseline="-25000" dirty="0">
              <a:latin typeface="Times New Roman" pitchFamily="18" charset="0"/>
              <a:cs typeface="Times New Roman" pitchFamily="18" charset="0"/>
            </a:endParaRPr>
          </a:p>
        </p:txBody>
      </p:sp>
      <p:sp>
        <p:nvSpPr>
          <p:cNvPr id="15363" name="Content Placeholder 2"/>
          <p:cNvSpPr>
            <a:spLocks noGrp="1"/>
          </p:cNvSpPr>
          <p:nvPr>
            <p:ph sz="quarter" idx="1"/>
          </p:nvPr>
        </p:nvSpPr>
        <p:spPr>
          <a:xfrm>
            <a:off x="304800" y="1219200"/>
            <a:ext cx="8839200" cy="5562600"/>
          </a:xfrm>
        </p:spPr>
        <p:txBody>
          <a:bodyPr>
            <a:normAutofit lnSpcReduction="10000"/>
          </a:bodyPr>
          <a:lstStyle/>
          <a:p>
            <a:pPr>
              <a:buNone/>
              <a:defRPr/>
            </a:pPr>
            <a:r>
              <a:rPr lang="en-US" sz="2800" b="1" dirty="0">
                <a:solidFill>
                  <a:srgbClr val="FF0000"/>
                </a:solidFill>
                <a:latin typeface="Times New Roman" panose="02020603050405020304" pitchFamily="18" charset="0"/>
                <a:cs typeface="Times New Roman" panose="02020603050405020304" pitchFamily="18" charset="0"/>
              </a:rPr>
              <a:t>High </a:t>
            </a:r>
            <a:r>
              <a:rPr lang="en-US" sz="2800" b="1" dirty="0" err="1">
                <a:solidFill>
                  <a:srgbClr val="FF0000"/>
                </a:solidFill>
                <a:latin typeface="Times New Roman" panose="02020603050405020304" pitchFamily="18" charset="0"/>
                <a:cs typeface="Times New Roman" panose="02020603050405020304" pitchFamily="18" charset="0"/>
              </a:rPr>
              <a:t>multicollinearity</a:t>
            </a:r>
            <a:endParaRPr lang="en-US" sz="2800" b="1" dirty="0">
              <a:solidFill>
                <a:srgbClr val="FF0000"/>
              </a:solidFill>
              <a:latin typeface="Times New Roman" panose="02020603050405020304" pitchFamily="18" charset="0"/>
              <a:cs typeface="Times New Roman" panose="02020603050405020304" pitchFamily="18" charset="0"/>
            </a:endParaRPr>
          </a:p>
          <a:p>
            <a:pPr marL="0" indent="0">
              <a:buFont typeface="Wingdings" pitchFamily="2" charset="2"/>
              <a:buNone/>
              <a:defRPr/>
            </a:pPr>
            <a:r>
              <a:rPr lang="en-US" sz="2600" dirty="0">
                <a:latin typeface="Times New Roman" panose="02020603050405020304" pitchFamily="18" charset="0"/>
                <a:cs typeface="Times New Roman" panose="02020603050405020304" pitchFamily="18" charset="0"/>
              </a:rPr>
              <a:t>1. The OLS estimators have large variances and </a:t>
            </a:r>
            <a:r>
              <a:rPr lang="en-US" sz="2600" dirty="0" err="1">
                <a:latin typeface="Times New Roman" panose="02020603050405020304" pitchFamily="18" charset="0"/>
                <a:cs typeface="Times New Roman" panose="02020603050405020304" pitchFamily="18" charset="0"/>
              </a:rPr>
              <a:t>covariances</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making precise estimation difficult</a:t>
            </a:r>
            <a:r>
              <a:rPr lang="en-US" sz="2600" dirty="0">
                <a:latin typeface="Times New Roman" panose="02020603050405020304" pitchFamily="18" charset="0"/>
                <a:cs typeface="Times New Roman" panose="02020603050405020304" pitchFamily="18" charset="0"/>
              </a:rPr>
              <a:t>.</a:t>
            </a:r>
          </a:p>
          <a:p>
            <a:pPr marL="0" indent="0">
              <a:buFont typeface="Wingdings" pitchFamily="2" charset="2"/>
              <a:buNone/>
              <a:defRPr/>
            </a:pPr>
            <a:r>
              <a:rPr lang="en-US" sz="2600" dirty="0">
                <a:latin typeface="Times New Roman" panose="02020603050405020304" pitchFamily="18" charset="0"/>
                <a:cs typeface="Times New Roman" panose="02020603050405020304" pitchFamily="18" charset="0"/>
              </a:rPr>
              <a:t>2. The confidence intervals tend to be much wider, leading to the acceptance of the “zero null hypothesis” (i.e., the true population coefficient is zero) more readily.</a:t>
            </a:r>
          </a:p>
          <a:p>
            <a:pPr marL="0" indent="0">
              <a:buFont typeface="Wingdings" pitchFamily="2" charset="2"/>
              <a:buNone/>
              <a:defRPr/>
            </a:pPr>
            <a:r>
              <a:rPr lang="en-US" sz="2600" dirty="0">
                <a:latin typeface="Times New Roman" panose="02020603050405020304" pitchFamily="18" charset="0"/>
                <a:cs typeface="Times New Roman" panose="02020603050405020304" pitchFamily="18" charset="0"/>
              </a:rPr>
              <a:t>3. The </a:t>
            </a:r>
            <a:r>
              <a:rPr lang="en-US" sz="2600" i="1" dirty="0">
                <a:latin typeface="Times New Roman" panose="02020603050405020304" pitchFamily="18" charset="0"/>
                <a:cs typeface="Times New Roman" panose="02020603050405020304" pitchFamily="18" charset="0"/>
              </a:rPr>
              <a:t>t </a:t>
            </a:r>
            <a:r>
              <a:rPr lang="en-US" sz="2600" dirty="0">
                <a:latin typeface="Times New Roman" panose="02020603050405020304" pitchFamily="18" charset="0"/>
                <a:cs typeface="Times New Roman" panose="02020603050405020304" pitchFamily="18" charset="0"/>
              </a:rPr>
              <a:t>ratio of one or more coefficients tends to be statistically insignificant.</a:t>
            </a:r>
          </a:p>
          <a:p>
            <a:pPr marL="0" indent="0">
              <a:buFont typeface="Wingdings" pitchFamily="2" charset="2"/>
              <a:buNone/>
              <a:defRPr/>
            </a:pPr>
            <a:r>
              <a:rPr lang="en-US" sz="2600" dirty="0">
                <a:latin typeface="Times New Roman" panose="02020603050405020304" pitchFamily="18" charset="0"/>
                <a:cs typeface="Times New Roman" panose="02020603050405020304" pitchFamily="18" charset="0"/>
              </a:rPr>
              <a:t>4. Although the </a:t>
            </a:r>
            <a:r>
              <a:rPr lang="en-US" sz="2600" i="1" dirty="0">
                <a:latin typeface="Times New Roman" panose="02020603050405020304" pitchFamily="18" charset="0"/>
                <a:cs typeface="Times New Roman" panose="02020603050405020304" pitchFamily="18" charset="0"/>
              </a:rPr>
              <a:t>t </a:t>
            </a:r>
            <a:r>
              <a:rPr lang="en-US" sz="2600" dirty="0">
                <a:latin typeface="Times New Roman" panose="02020603050405020304" pitchFamily="18" charset="0"/>
                <a:cs typeface="Times New Roman" panose="02020603050405020304" pitchFamily="18" charset="0"/>
              </a:rPr>
              <a:t>ratio of one or more coefficients is statistically insignificant, </a:t>
            </a:r>
            <a:r>
              <a:rPr lang="en-US" sz="2600" i="1" dirty="0">
                <a:latin typeface="Times New Roman" panose="02020603050405020304" pitchFamily="18" charset="0"/>
                <a:cs typeface="Times New Roman" panose="02020603050405020304" pitchFamily="18" charset="0"/>
              </a:rPr>
              <a:t>R</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the overall measure of goodness of fit, can be very high.</a:t>
            </a:r>
          </a:p>
          <a:p>
            <a:pPr marL="0" indent="0">
              <a:buFont typeface="Wingdings" pitchFamily="2" charset="2"/>
              <a:buNone/>
              <a:defRPr/>
            </a:pPr>
            <a:r>
              <a:rPr lang="en-US" sz="2600" dirty="0">
                <a:latin typeface="Times New Roman" panose="02020603050405020304" pitchFamily="18" charset="0"/>
                <a:cs typeface="Times New Roman" panose="02020603050405020304" pitchFamily="18" charset="0"/>
              </a:rPr>
              <a:t>5. The OLS estimators and their standard errors can be sensitive to small changes in the data. </a:t>
            </a:r>
          </a:p>
        </p:txBody>
      </p:sp>
      <p:sp>
        <p:nvSpPr>
          <p:cNvPr id="5" name="Rectangle 4"/>
          <p:cNvSpPr/>
          <p:nvPr/>
        </p:nvSpPr>
        <p:spPr>
          <a:xfrm>
            <a:off x="304800" y="3581400"/>
            <a:ext cx="8839200" cy="1981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4204</TotalTime>
  <Words>1266</Words>
  <Application>Microsoft Office PowerPoint</Application>
  <PresentationFormat>On-screen Show (4:3)</PresentationFormat>
  <Paragraphs>162</Paragraphs>
  <Slides>27</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Times New Roman</vt:lpstr>
      <vt:lpstr>Wingdings</vt:lpstr>
      <vt:lpstr>Office Theme</vt:lpstr>
      <vt:lpstr>Equation</vt:lpstr>
      <vt:lpstr>Chapter 4B</vt:lpstr>
      <vt:lpstr>Outline</vt:lpstr>
      <vt:lpstr>1. The Nature of Multicollinearity</vt:lpstr>
      <vt:lpstr>1. The Nature of Multicollinearity</vt:lpstr>
      <vt:lpstr>The Nature of Multicollinearity</vt:lpstr>
      <vt:lpstr>2. Estimation in the presence of multicollinearity</vt:lpstr>
      <vt:lpstr>2. Estimation in the presence of multicollinearity </vt:lpstr>
      <vt:lpstr>2. Estimation in the presence of multicollinearity </vt:lpstr>
      <vt:lpstr>3. Practical consequences of Multicollinearity</vt:lpstr>
      <vt:lpstr> Example</vt:lpstr>
      <vt:lpstr>Example</vt:lpstr>
      <vt:lpstr>Example</vt:lpstr>
      <vt:lpstr>Example</vt:lpstr>
      <vt:lpstr>Example</vt:lpstr>
      <vt:lpstr>Example</vt:lpstr>
      <vt:lpstr>3. Detection of Multicollinearity</vt:lpstr>
      <vt:lpstr>3. Detection of Multicollinearity</vt:lpstr>
      <vt:lpstr>3. Detection of Multicollinearity</vt:lpstr>
      <vt:lpstr>4. Remedial Measures</vt:lpstr>
      <vt:lpstr>Do Nothing</vt:lpstr>
      <vt:lpstr>PowerPoint Presentation</vt:lpstr>
      <vt:lpstr>PowerPoint Presentation</vt:lpstr>
      <vt:lpstr>Combining cross-sectional and time series data</vt:lpstr>
      <vt:lpstr>Combining cross-sectional and time series data</vt:lpstr>
      <vt:lpstr>PowerPoint Presentation</vt:lpstr>
      <vt:lpstr>PowerPoint Presentation</vt:lpstr>
      <vt:lpstr>Additional or new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Hang</dc:creator>
  <cp:lastModifiedBy>Hang Nguyen Thu</cp:lastModifiedBy>
  <cp:revision>40</cp:revision>
  <dcterms:created xsi:type="dcterms:W3CDTF">2015-08-12T09:35:04Z</dcterms:created>
  <dcterms:modified xsi:type="dcterms:W3CDTF">2022-10-12T07:09:40Z</dcterms:modified>
</cp:coreProperties>
</file>