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4" r:id="rId4"/>
  </p:sldMasterIdLst>
  <p:notesMasterIdLst>
    <p:notesMasterId r:id="rId6"/>
  </p:notesMasterIdLst>
  <p:sldIdLst>
    <p:sldId id="256" r:id="rId5"/>
    <p:sldId id="279" r:id="rId7"/>
    <p:sldId id="278" r:id="rId8"/>
    <p:sldId id="277" r:id="rId9"/>
    <p:sldId id="333" r:id="rId10"/>
    <p:sldId id="336" r:id="rId11"/>
    <p:sldId id="337" r:id="rId12"/>
    <p:sldId id="287" r:id="rId13"/>
    <p:sldId id="332" r:id="rId14"/>
    <p:sldId id="338" r:id="rId15"/>
    <p:sldId id="281" r:id="rId16"/>
    <p:sldId id="335" r:id="rId17"/>
    <p:sldId id="257" r:id="rId18"/>
    <p:sldId id="351" r:id="rId19"/>
    <p:sldId id="347" r:id="rId20"/>
    <p:sldId id="349" r:id="rId21"/>
    <p:sldId id="352" r:id="rId22"/>
    <p:sldId id="353" r:id="rId23"/>
    <p:sldId id="265" r:id="rId24"/>
    <p:sldId id="354" r:id="rId25"/>
    <p:sldId id="364" r:id="rId26"/>
    <p:sldId id="365" r:id="rId27"/>
    <p:sldId id="366" r:id="rId28"/>
    <p:sldId id="359" r:id="rId29"/>
    <p:sldId id="367" r:id="rId30"/>
    <p:sldId id="368" r:id="rId31"/>
    <p:sldId id="369" r:id="rId32"/>
    <p:sldId id="273" r:id="rId33"/>
    <p:sldId id="282" r:id="rId34"/>
    <p:sldId id="339" r:id="rId35"/>
    <p:sldId id="340" r:id="rId36"/>
    <p:sldId id="341" r:id="rId37"/>
    <p:sldId id="342" r:id="rId38"/>
    <p:sldId id="276" r:id="rId39"/>
    <p:sldId id="343" r:id="rId40"/>
    <p:sldId id="344" r:id="rId41"/>
    <p:sldId id="345" r:id="rId42"/>
    <p:sldId id="280" r:id="rId43"/>
    <p:sldId id="346" r:id="rId44"/>
    <p:sldId id="286" r:id="rId45"/>
    <p:sldId id="291" r:id="rId46"/>
    <p:sldId id="37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35" autoAdjust="0"/>
  </p:normalViewPr>
  <p:slideViewPr>
    <p:cSldViewPr>
      <p:cViewPr varScale="1">
        <p:scale>
          <a:sx n="46" d="100"/>
          <a:sy n="46" d="100"/>
        </p:scale>
        <p:origin x="1399"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0" Type="http://schemas.openxmlformats.org/officeDocument/2006/relationships/tableStyles" Target="tableStyles.xml"/><Relationship Id="rId5" Type="http://schemas.openxmlformats.org/officeDocument/2006/relationships/slide" Target="slides/slide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C8152F-74D1-4D3E-9FB0-C96049F3F2A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264D2-F92F-4160-AF8B-5ED467015D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264D2-F92F-4160-AF8B-5ED467015D2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3D17F94-6861-43B5-8BF4-12500A8D76E1}" type="slidenum">
              <a:rPr lang="de-DE" altLang="en-US"/>
            </a:fld>
            <a:endParaRPr lang="de-DE" altLang="en-US"/>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0A559BB-1A10-4780-80A3-FA22A83059C2}" type="slidenum">
              <a:rPr lang="de-DE" altLang="en-US"/>
            </a:fld>
            <a:endParaRPr lang="de-DE" altLang="en-US"/>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7FBCC22-A018-4BD0-A37D-647C45D7376C}" type="slidenum">
              <a:rPr lang="de-DE" altLang="en-US"/>
            </a:fld>
            <a:endParaRPr lang="de-DE" altLang="en-US"/>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BA7E3A3-F989-4D47-AEB7-E735412F105A}" type="slidenum">
              <a:rPr lang="de-DE" altLang="en-US"/>
            </a:fld>
            <a:endParaRPr lang="de-DE" altLang="en-US"/>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7940C0F-4B62-4E43-BDA6-911DB152DF44}" type="slidenum">
              <a:rPr lang="de-DE" altLang="en-US"/>
            </a:fld>
            <a:endParaRPr lang="de-DE" altLang="en-US"/>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9F94919-E264-4ADB-8F08-2A645B428B15}" type="slidenum">
              <a:rPr lang="de-DE" altLang="en-US"/>
            </a:fld>
            <a:endParaRPr lang="de-DE" altLang="en-US"/>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EA0FD86-363F-439E-9FB4-ABB665355C5E}" type="slidenum">
              <a:rPr lang="de-DE" altLang="en-US"/>
            </a:fld>
            <a:endParaRPr lang="de-DE" altLang="en-US"/>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4BEBA1C-A070-4B2A-A9B2-ADD2B62A5883}" type="slidenum">
              <a:rPr lang="de-DE" altLang="en-US"/>
            </a:fld>
            <a:endParaRPr lang="de-DE" altLang="en-US"/>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4C58893-E3C1-4169-A55B-EEE3BE8D1CC5}" type="slidenum">
              <a:rPr lang="de-DE" altLang="en-US"/>
            </a:fld>
            <a:endParaRPr lang="de-DE" altLang="en-US"/>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0A03FBA-83B9-482D-902A-64F3758288B9}" type="slidenum">
              <a:rPr lang="de-DE" altLang="en-US"/>
            </a:fld>
            <a:endParaRPr lang="de-DE" altLang="en-US"/>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264D2-F92F-4160-AF8B-5ED467015D2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264D2-F92F-4160-AF8B-5ED467015D2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264D2-F92F-4160-AF8B-5ED467015D2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solidFill>
                  <a:srgbClr val="FF0000"/>
                </a:solidFill>
              </a:rPr>
              <a:t>(45min)</a:t>
            </a:r>
            <a:endParaRPr lang="en-US" dirty="0"/>
          </a:p>
        </p:txBody>
      </p:sp>
      <p:sp>
        <p:nvSpPr>
          <p:cNvPr id="4" name="Slide Number Placeholder 3"/>
          <p:cNvSpPr>
            <a:spLocks noGrp="1"/>
          </p:cNvSpPr>
          <p:nvPr>
            <p:ph type="sldNum" sz="quarter" idx="10"/>
          </p:nvPr>
        </p:nvSpPr>
        <p:spPr/>
        <p:txBody>
          <a:bodyPr/>
          <a:lstStyle/>
          <a:p>
            <a:fld id="{D67264D2-F92F-4160-AF8B-5ED467015D2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264D2-F92F-4160-AF8B-5ED467015D2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p:spPr>
        <p:txBody>
          <a:bodyPr/>
          <a:lstStyle/>
          <a:p>
            <a:endParaRPr lang="ar-K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p:spPr>
        <p:txBody>
          <a:bodyPr/>
          <a:lstStyle/>
          <a:p>
            <a:endParaRPr lang="ar-K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451DD-C077-4E28-93F5-7734F4B6BD8B}" type="datetime1">
              <a:rPr lang="en-US" smtClean="0"/>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6452557A-B05E-4C46-A0F2-4E72AF0D220E}" type="slidenum">
              <a:rPr lang="en-US" smtClean="0"/>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7959BCD-B45B-4008-838D-06183616819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20F1CD-09CC-493B-8945-79FD938DBB7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AD0325-6300-4D9C-AB16-D3DF7161CC32}" type="datetimeFigureOut">
              <a:rPr lang="en-US" smtClean="0"/>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9DAC536C-3728-43EE-B9D3-2D7038D5043D}" type="slidenum">
              <a:rPr lang="en-US" smtClean="0"/>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EAD0325-6300-4D9C-AB16-D3DF7161CC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EAD0325-6300-4D9C-AB16-D3DF7161CC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EAD0325-6300-4D9C-AB16-D3DF7161CC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C536C-3728-43EE-B9D3-2D7038D5043D}" type="slidenum">
              <a:rPr lang="en-US" smtClean="0"/>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EAD0325-6300-4D9C-AB16-D3DF7161CC3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C536C-3728-43EE-B9D3-2D7038D5043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AD0325-6300-4D9C-AB16-D3DF7161CC3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C536C-3728-43EE-B9D3-2D7038D5043D}"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D0325-6300-4D9C-AB16-D3DF7161CC3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C536C-3728-43EE-B9D3-2D7038D5043D}"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AD0325-6300-4D9C-AB16-D3DF7161CC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C536C-3728-43EE-B9D3-2D7038D5043D}" type="slidenum">
              <a:rPr lang="en-US" smtClean="0"/>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0AEEFA-8A2D-4305-9095-97CAB4F4756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EAD0325-6300-4D9C-AB16-D3DF7161CC32}" type="datetimeFigureOut">
              <a:rPr lang="en-US" smtClean="0"/>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9DAC536C-3728-43EE-B9D3-2D7038D5043D}" type="slidenum">
              <a:rPr lang="en-US" smtClean="0"/>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EAD0325-6300-4D9C-AB16-D3DF7161CC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EAD0325-6300-4D9C-AB16-D3DF7161CC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C536C-3728-43EE-B9D3-2D7038D5043D}" type="slidenum">
              <a:rPr lang="en-US" smtClean="0"/>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9563" y="142875"/>
            <a:ext cx="7605712"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17500" y="1803400"/>
            <a:ext cx="4176713" cy="398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hart Placeholder 3"/>
          <p:cNvSpPr>
            <a:spLocks noGrp="1"/>
          </p:cNvSpPr>
          <p:nvPr>
            <p:ph type="chart" sz="half" idx="2"/>
          </p:nvPr>
        </p:nvSpPr>
        <p:spPr>
          <a:xfrm>
            <a:off x="4646613" y="1803400"/>
            <a:ext cx="4176712" cy="3987800"/>
          </a:xfrm>
        </p:spPr>
        <p:txBody>
          <a:bodyPr/>
          <a:lstStyle/>
          <a:p>
            <a:endParaRPr lang="en-US"/>
          </a:p>
        </p:txBody>
      </p:sp>
      <p:sp>
        <p:nvSpPr>
          <p:cNvPr id="5" name="Footer Placeholder 4"/>
          <p:cNvSpPr>
            <a:spLocks noGrp="1"/>
          </p:cNvSpPr>
          <p:nvPr>
            <p:ph type="ftr" sz="quarter" idx="10"/>
          </p:nvPr>
        </p:nvSpPr>
        <p:spPr>
          <a:xfrm>
            <a:off x="304800" y="6248400"/>
            <a:ext cx="5410200" cy="457200"/>
          </a:xfrm>
        </p:spPr>
        <p:txBody>
          <a:bodyPr/>
          <a:lstStyle>
            <a:lvl1pPr>
              <a:defRPr/>
            </a:lvl1pPr>
          </a:lstStyle>
          <a:p>
            <a:r>
              <a:rPr lang="en-US"/>
              <a:t>Copyright © 2009 Pearson Prentice Hall. All rights reserved.</a:t>
            </a:r>
            <a:endParaRPr lang="en-US"/>
          </a:p>
        </p:txBody>
      </p:sp>
      <p:sp>
        <p:nvSpPr>
          <p:cNvPr id="6" name="Slide Number Placeholder 5"/>
          <p:cNvSpPr>
            <a:spLocks noGrp="1"/>
          </p:cNvSpPr>
          <p:nvPr>
            <p:ph type="sldNum" sz="quarter" idx="11"/>
          </p:nvPr>
        </p:nvSpPr>
        <p:spPr>
          <a:xfrm>
            <a:off x="8077200" y="6324600"/>
            <a:ext cx="914400" cy="457200"/>
          </a:xfrm>
        </p:spPr>
        <p:txBody>
          <a:bodyPr/>
          <a:lstStyle>
            <a:lvl1pPr>
              <a:defRPr/>
            </a:lvl1pPr>
          </a:lstStyle>
          <a:p>
            <a:r>
              <a:rPr lang="en-US"/>
              <a:t>6-</a:t>
            </a:r>
            <a:fld id="{E3E61BDF-B432-4349-ABE6-2D535E22F86F}"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97982FF1-F8B4-42B0-9C35-F124C9D3C422}" type="slidenum">
              <a:rPr lang="en-US"/>
            </a:fld>
            <a:endParaRPr lang="en-US"/>
          </a:p>
        </p:txBody>
      </p:sp>
      <p:sp>
        <p:nvSpPr>
          <p:cNvPr id="8" name="Date Placeholder 7"/>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F72A173-E697-4A9D-8D9F-015454FCF04B}" type="datetime1">
              <a:rPr lang="en-US" smtClean="0"/>
            </a:fld>
            <a:endParaRPr lang="en-US"/>
          </a:p>
        </p:txBody>
      </p:sp>
      <p:sp>
        <p:nvSpPr>
          <p:cNvPr id="5" name="Footer Placeholder 4"/>
          <p:cNvSpPr>
            <a:spLocks noGrp="1"/>
          </p:cNvSpPr>
          <p:nvPr>
            <p:ph type="ftr" sz="quarter" idx="11"/>
          </p:nvPr>
        </p:nvSpPr>
        <p:spPr/>
        <p:txBody>
          <a:bodyPr/>
          <a:lstStyle/>
          <a:p>
            <a:r>
              <a:rPr lang="en-US"/>
              <a:t>Nguyen Thu Hang-BMNV, FTU CS2</a:t>
            </a:r>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C0A3BF-80B4-4E4A-8EE4-99A56A7BC29A}" type="datetime1">
              <a:rPr lang="en-US" smtClean="0"/>
            </a:fld>
            <a:endParaRPr lang="en-US"/>
          </a:p>
        </p:txBody>
      </p:sp>
      <p:sp>
        <p:nvSpPr>
          <p:cNvPr id="5" name="Footer Placeholder 4"/>
          <p:cNvSpPr>
            <a:spLocks noGrp="1"/>
          </p:cNvSpPr>
          <p:nvPr>
            <p:ph type="ftr" sz="quarter" idx="11"/>
          </p:nvPr>
        </p:nvSpPr>
        <p:spPr/>
        <p:txBody>
          <a:bodyPr/>
          <a:lstStyle/>
          <a:p>
            <a:r>
              <a:rPr lang="en-US"/>
              <a:t>Nguyen Thu Hang-BMNV, FTU CS2</a:t>
            </a:r>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F482296-987D-46FF-964E-908C60548FC9}" type="datetime1">
              <a:rPr lang="en-US" smtClean="0"/>
            </a:fld>
            <a:endParaRPr lang="en-US"/>
          </a:p>
        </p:txBody>
      </p:sp>
      <p:sp>
        <p:nvSpPr>
          <p:cNvPr id="5" name="Footer Placeholder 4"/>
          <p:cNvSpPr>
            <a:spLocks noGrp="1"/>
          </p:cNvSpPr>
          <p:nvPr>
            <p:ph type="ftr" sz="quarter" idx="11"/>
          </p:nvPr>
        </p:nvSpPr>
        <p:spPr/>
        <p:txBody>
          <a:bodyPr/>
          <a:lstStyle/>
          <a:p>
            <a:r>
              <a:rPr lang="en-US"/>
              <a:t>Nguyen Thu Hang-BMNV, FTU CS2</a:t>
            </a:r>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6D69730-16BF-498B-8666-7D507F7F0FEB}" type="datetime1">
              <a:rPr lang="en-US" smtClean="0"/>
            </a:fld>
            <a:endParaRPr lang="en-US"/>
          </a:p>
        </p:txBody>
      </p:sp>
      <p:sp>
        <p:nvSpPr>
          <p:cNvPr id="6" name="Footer Placeholder 5"/>
          <p:cNvSpPr>
            <a:spLocks noGrp="1"/>
          </p:cNvSpPr>
          <p:nvPr>
            <p:ph type="ftr" sz="quarter" idx="11"/>
          </p:nvPr>
        </p:nvSpPr>
        <p:spPr/>
        <p:txBody>
          <a:bodyPr/>
          <a:lstStyle/>
          <a:p>
            <a:r>
              <a:rPr lang="en-US"/>
              <a:t>Nguyen Thu Hang-BMNV, FTU CS2</a:t>
            </a:r>
            <a:endParaRPr lang="en-US"/>
          </a:p>
        </p:txBody>
      </p:sp>
      <p:sp>
        <p:nvSpPr>
          <p:cNvPr id="7" name="Slide Number Placeholder 6"/>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6DA309E-E3E1-458C-BDD0-BAE5ABC165C7}" type="datetime1">
              <a:rPr lang="en-US" smtClean="0"/>
            </a:fld>
            <a:endParaRPr lang="en-US"/>
          </a:p>
        </p:txBody>
      </p:sp>
      <p:sp>
        <p:nvSpPr>
          <p:cNvPr id="8" name="Footer Placeholder 7"/>
          <p:cNvSpPr>
            <a:spLocks noGrp="1"/>
          </p:cNvSpPr>
          <p:nvPr>
            <p:ph type="ftr" sz="quarter" idx="11"/>
          </p:nvPr>
        </p:nvSpPr>
        <p:spPr/>
        <p:txBody>
          <a:bodyPr/>
          <a:lstStyle/>
          <a:p>
            <a:r>
              <a:rPr lang="en-US"/>
              <a:t>Nguyen Thu Hang-BMNV, FTU CS2</a:t>
            </a:r>
            <a:endParaRPr lang="en-US"/>
          </a:p>
        </p:txBody>
      </p:sp>
      <p:sp>
        <p:nvSpPr>
          <p:cNvPr id="9" name="Slide Number Placeholder 8"/>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0B4B11-DC67-42F9-8CBB-3041B5F292D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F7F4ACA-63A2-4D65-B850-F7B480622DCE}" type="datetime1">
              <a:rPr lang="en-US" smtClean="0"/>
            </a:fld>
            <a:endParaRPr lang="en-US"/>
          </a:p>
        </p:txBody>
      </p:sp>
      <p:sp>
        <p:nvSpPr>
          <p:cNvPr id="4" name="Footer Placeholder 3"/>
          <p:cNvSpPr>
            <a:spLocks noGrp="1"/>
          </p:cNvSpPr>
          <p:nvPr>
            <p:ph type="ftr" sz="quarter" idx="11"/>
          </p:nvPr>
        </p:nvSpPr>
        <p:spPr/>
        <p:txBody>
          <a:bodyPr/>
          <a:lstStyle/>
          <a:p>
            <a:r>
              <a:rPr lang="en-US"/>
              <a:t>Nguyen Thu Hang-BMNV, FTU CS2</a:t>
            </a:r>
            <a:endParaRPr lang="en-US"/>
          </a:p>
        </p:txBody>
      </p:sp>
      <p:sp>
        <p:nvSpPr>
          <p:cNvPr id="5" name="Slide Number Placeholder 4"/>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0AA5F-4878-47A3-BC33-B2D3B211797B}" type="datetime1">
              <a:rPr lang="en-US" smtClean="0"/>
            </a:fld>
            <a:endParaRPr lang="en-US"/>
          </a:p>
        </p:txBody>
      </p:sp>
      <p:sp>
        <p:nvSpPr>
          <p:cNvPr id="3" name="Footer Placeholder 2"/>
          <p:cNvSpPr>
            <a:spLocks noGrp="1"/>
          </p:cNvSpPr>
          <p:nvPr>
            <p:ph type="ftr" sz="quarter" idx="11"/>
          </p:nvPr>
        </p:nvSpPr>
        <p:spPr/>
        <p:txBody>
          <a:bodyPr/>
          <a:lstStyle/>
          <a:p>
            <a:r>
              <a:rPr lang="en-US"/>
              <a:t>Nguyen Thu Hang-BMNV, FTU CS2</a:t>
            </a:r>
            <a:endParaRPr lang="en-US"/>
          </a:p>
        </p:txBody>
      </p:sp>
      <p:sp>
        <p:nvSpPr>
          <p:cNvPr id="4" name="Slide Number Placeholder 3"/>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9F8E6E-1263-4EE0-852D-16054FE4AE36}" type="datetime1">
              <a:rPr lang="en-US" smtClean="0"/>
            </a:fld>
            <a:endParaRPr lang="en-US"/>
          </a:p>
        </p:txBody>
      </p:sp>
      <p:sp>
        <p:nvSpPr>
          <p:cNvPr id="6" name="Footer Placeholder 5"/>
          <p:cNvSpPr>
            <a:spLocks noGrp="1"/>
          </p:cNvSpPr>
          <p:nvPr>
            <p:ph type="ftr" sz="quarter" idx="11"/>
          </p:nvPr>
        </p:nvSpPr>
        <p:spPr/>
        <p:txBody>
          <a:bodyPr/>
          <a:lstStyle/>
          <a:p>
            <a:r>
              <a:rPr lang="en-US"/>
              <a:t>Nguyen Thu Hang-BMNV, FTU CS2</a:t>
            </a:r>
            <a:endParaRPr lang="en-US"/>
          </a:p>
        </p:txBody>
      </p:sp>
      <p:sp>
        <p:nvSpPr>
          <p:cNvPr id="7" name="Slide Number Placeholder 6"/>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2A9C1F-8166-4212-A4F2-12F25241304B}" type="datetime1">
              <a:rPr lang="en-US" smtClean="0"/>
            </a:fld>
            <a:endParaRPr lang="en-US"/>
          </a:p>
        </p:txBody>
      </p:sp>
      <p:sp>
        <p:nvSpPr>
          <p:cNvPr id="6" name="Footer Placeholder 5"/>
          <p:cNvSpPr>
            <a:spLocks noGrp="1"/>
          </p:cNvSpPr>
          <p:nvPr>
            <p:ph type="ftr" sz="quarter" idx="11"/>
          </p:nvPr>
        </p:nvSpPr>
        <p:spPr/>
        <p:txBody>
          <a:bodyPr/>
          <a:lstStyle/>
          <a:p>
            <a:r>
              <a:rPr lang="en-US"/>
              <a:t>Nguyen Thu Hang-BMNV, FTU CS2</a:t>
            </a:r>
            <a:endParaRPr lang="en-US"/>
          </a:p>
        </p:txBody>
      </p:sp>
      <p:sp>
        <p:nvSpPr>
          <p:cNvPr id="7" name="Slide Number Placeholder 6"/>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A9AF5A6-A7BF-4D11-805C-4C144EE1990D}" type="datetime1">
              <a:rPr lang="en-US" smtClean="0"/>
            </a:fld>
            <a:endParaRPr lang="en-US"/>
          </a:p>
        </p:txBody>
      </p:sp>
      <p:sp>
        <p:nvSpPr>
          <p:cNvPr id="5" name="Footer Placeholder 4"/>
          <p:cNvSpPr>
            <a:spLocks noGrp="1"/>
          </p:cNvSpPr>
          <p:nvPr>
            <p:ph type="ftr" sz="quarter" idx="11"/>
          </p:nvPr>
        </p:nvSpPr>
        <p:spPr/>
        <p:txBody>
          <a:bodyPr/>
          <a:lstStyle/>
          <a:p>
            <a:r>
              <a:rPr lang="en-US"/>
              <a:t>Nguyen Thu Hang-BMNV, FTU CS2</a:t>
            </a:r>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390B7DC-716B-47E7-8C8B-4F8852647ACA}" type="datetime1">
              <a:rPr lang="en-US" smtClean="0"/>
            </a:fld>
            <a:endParaRPr lang="en-US"/>
          </a:p>
        </p:txBody>
      </p:sp>
      <p:sp>
        <p:nvSpPr>
          <p:cNvPr id="5" name="Footer Placeholder 4"/>
          <p:cNvSpPr>
            <a:spLocks noGrp="1"/>
          </p:cNvSpPr>
          <p:nvPr>
            <p:ph type="ftr" sz="quarter" idx="11"/>
          </p:nvPr>
        </p:nvSpPr>
        <p:spPr/>
        <p:txBody>
          <a:bodyPr/>
          <a:lstStyle/>
          <a:p>
            <a:r>
              <a:rPr lang="en-US"/>
              <a:t>Nguyen Thu Hang-BMNV, FTU CS2</a:t>
            </a:r>
            <a:endParaRPr lang="en-US"/>
          </a:p>
        </p:txBody>
      </p:sp>
      <p:sp>
        <p:nvSpPr>
          <p:cNvPr id="6" name="Slide Number Placeholder 5"/>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60C6B29-6932-49BA-948D-43E0CBE73068}"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2557A-B05E-4C46-A0F2-4E72AF0D220E}" type="slidenum">
              <a:rPr lang="en-US" smtClean="0"/>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0B14B6E-6A7F-4C9E-9293-2C36FA51948E}"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97051-D698-4249-91A9-C942CF04A3C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4E84E-437D-48A6-BF02-576521B9AA7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52557A-B05E-4C46-A0F2-4E72AF0D220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854005-36DE-4CBF-9434-1520BD58862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2557A-B05E-4C46-A0F2-4E72AF0D220E}" type="slidenum">
              <a:rPr lang="en-US" smtClean="0"/>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8F0E5CAA-39E2-4194-8EF5-A402C77E85F3}" type="datetime1">
              <a:rPr lang="en-US" smtClean="0"/>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6452557A-B05E-4C46-A0F2-4E72AF0D220E}" type="slidenum">
              <a:rPr lang="en-US" smtClean="0"/>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2">
            <a:extLst>
              <a:ext uri="{28A0092B-C50C-407E-A947-70E740481C1C}">
                <a14:useLocalDpi xmlns:a14="http://schemas.microsoft.com/office/drawing/2010/main" val="0"/>
              </a:ext>
            </a:extLst>
          </a:blip>
          <a:srcRect l="12500" t="1538" r="12500" b="-1538"/>
          <a:stretch>
            <a:fillRect/>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6010F5-3B72-448D-AF2B-89175AEC94B1}" type="datetime1">
              <a:rPr lang="en-US" smtClean="0"/>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452557A-B05E-4C46-A0F2-4E72AF0D220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a:fillRect/>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AD0325-6300-4D9C-AB16-D3DF7161CC32}" type="datetimeFigureOut">
              <a:rPr lang="en-US" smtClean="0"/>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DAC536C-3728-43EE-B9D3-2D7038D504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23E76-018C-4BE1-9695-678717A5495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Nguyen Thu Hang-BMNV, FTU CS2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2557A-B05E-4C46-A0F2-4E72AF0D220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0.jpe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3.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619999" cy="2403073"/>
          </a:xfrm>
        </p:spPr>
        <p:txBody>
          <a:bodyPr>
            <a:normAutofit fontScale="90000"/>
          </a:bodyPr>
          <a:lstStyle/>
          <a:p>
            <a:pPr algn="ctr">
              <a:lnSpc>
                <a:spcPct val="200000"/>
              </a:lnSpc>
            </a:pPr>
            <a:br>
              <a:rPr lang="en-US" sz="3600" b="1" dirty="0">
                <a:effectLst/>
                <a:latin typeface="Arial" panose="020B0604020202020204" pitchFamily="34" charset="0"/>
                <a:ea typeface="Times New Roman" panose="02020603050405020304" pitchFamily="18" charset="0"/>
                <a:cs typeface="Arial" panose="020B0604020202020204" pitchFamily="34" charset="0"/>
              </a:rPr>
            </a:br>
            <a:br>
              <a:rPr lang="en-US" sz="3600" b="1" dirty="0">
                <a:effectLst/>
                <a:latin typeface="Arial" panose="020B0604020202020204" pitchFamily="34" charset="0"/>
                <a:ea typeface="Times New Roman" panose="02020603050405020304" pitchFamily="18" charset="0"/>
                <a:cs typeface="Arial" panose="020B0604020202020204" pitchFamily="34" charset="0"/>
              </a:rPr>
            </a:br>
            <a:br>
              <a:rPr lang="en-US" sz="3600" b="1" dirty="0">
                <a:effectLst/>
                <a:latin typeface="Arial" panose="020B0604020202020204" pitchFamily="34" charset="0"/>
                <a:ea typeface="Times New Roman" panose="02020603050405020304" pitchFamily="18" charset="0"/>
                <a:cs typeface="Arial" panose="020B0604020202020204" pitchFamily="34" charset="0"/>
              </a:rPr>
            </a:br>
            <a:br>
              <a:rPr lang="en-US" sz="3600" b="1" dirty="0">
                <a:effectLst/>
                <a:latin typeface="Arial" panose="020B0604020202020204" pitchFamily="34" charset="0"/>
                <a:ea typeface="Times New Roman" panose="02020603050405020304" pitchFamily="18" charset="0"/>
                <a:cs typeface="Arial" panose="020B0604020202020204" pitchFamily="34" charset="0"/>
              </a:rPr>
            </a:br>
            <a:r>
              <a:rPr lang="en-US" sz="3600" b="1" dirty="0">
                <a:effectLst/>
                <a:latin typeface="Arial" panose="020B0604020202020204" pitchFamily="34" charset="0"/>
                <a:ea typeface="Times New Roman" panose="02020603050405020304" pitchFamily="18" charset="0"/>
                <a:cs typeface="Arial" panose="020B0604020202020204" pitchFamily="34" charset="0"/>
              </a:rPr>
              <a:t>QUANTITATIVE METHODS FOR FINANCE – TCHE442</a:t>
            </a:r>
            <a:endParaRPr lang="en-US" sz="33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a:t>Instructor: Nguyen Thu Hang</a:t>
            </a:r>
            <a:endParaRPr lang="en-US" dirty="0"/>
          </a:p>
          <a:p>
            <a:r>
              <a:rPr lang="en-US" dirty="0"/>
              <a:t>nguyenthuhang.cs2@ftu.edu.vn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CHAPTER 1</a:t>
            </a:r>
            <a:endParaRPr lang="en-US" b="1" dirty="0">
              <a:solidFill>
                <a:srgbClr val="FF0000"/>
              </a:solidFill>
            </a:endParaRPr>
          </a:p>
        </p:txBody>
      </p:sp>
      <p:sp>
        <p:nvSpPr>
          <p:cNvPr id="3" name="Content Placeholder 2"/>
          <p:cNvSpPr>
            <a:spLocks noGrp="1"/>
          </p:cNvSpPr>
          <p:nvPr>
            <p:ph idx="1"/>
          </p:nvPr>
        </p:nvSpPr>
        <p:spPr>
          <a:xfrm>
            <a:off x="1286328" y="1997464"/>
            <a:ext cx="6571343" cy="3089667"/>
          </a:xfrm>
        </p:spPr>
        <p:txBody>
          <a:bodyPr>
            <a:normAutofit/>
          </a:bodyPr>
          <a:lstStyle/>
          <a:p>
            <a:pPr marL="0" indent="0">
              <a:buNone/>
            </a:pPr>
            <a:r>
              <a:rPr lang="en-US" sz="4000" b="1" dirty="0"/>
              <a:t>INTRODUCTION TO ECONOMETRICS</a:t>
            </a:r>
            <a:endParaRPr lang="en-US" sz="4000" b="1"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200" b="1" dirty="0">
                <a:latin typeface="Arial" panose="020B0604020202020204" pitchFamily="34" charset="0"/>
                <a:cs typeface="Arial" panose="020B0604020202020204" pitchFamily="34" charset="0"/>
              </a:rPr>
              <a:t>The Nature and Purpose of Econometrics</a:t>
            </a:r>
            <a:br>
              <a:rPr lang="en-US" b="1" dirty="0"/>
            </a:br>
            <a:endParaRPr lang="en-US" sz="3800" b="1" dirty="0"/>
          </a:p>
        </p:txBody>
      </p:sp>
      <p:sp>
        <p:nvSpPr>
          <p:cNvPr id="3" name="Content Placeholder 2"/>
          <p:cNvSpPr>
            <a:spLocks noGrp="1"/>
          </p:cNvSpPr>
          <p:nvPr>
            <p:ph idx="1"/>
          </p:nvPr>
        </p:nvSpPr>
        <p:spPr>
          <a:xfrm>
            <a:off x="1443491" y="2015733"/>
            <a:ext cx="6862309" cy="3775467"/>
          </a:xfrm>
        </p:spPr>
        <p:txBody>
          <a:bodyPr/>
          <a:lstStyle/>
          <a:p>
            <a:pPr marL="514350" indent="-514350">
              <a:buAutoNum type="arabicPeriod"/>
            </a:pPr>
            <a:r>
              <a:rPr lang="en-GB" dirty="0">
                <a:solidFill>
                  <a:srgbClr val="FF0000"/>
                </a:solidFill>
                <a:latin typeface="Arial" panose="020B0604020202020204" pitchFamily="34" charset="0"/>
                <a:cs typeface="Arial" panose="020B0604020202020204" pitchFamily="34" charset="0"/>
              </a:rPr>
              <a:t>Why</a:t>
            </a:r>
            <a:r>
              <a:rPr lang="en-GB" dirty="0">
                <a:latin typeface="Arial" panose="020B0604020202020204" pitchFamily="34" charset="0"/>
                <a:cs typeface="Arial" panose="020B0604020202020204" pitchFamily="34" charset="0"/>
              </a:rPr>
              <a:t> do you need to learn Econometrics? </a:t>
            </a:r>
            <a:endParaRPr lang="en-GB" dirty="0">
              <a:latin typeface="Arial" panose="020B0604020202020204" pitchFamily="34" charset="0"/>
              <a:cs typeface="Arial" panose="020B0604020202020204" pitchFamily="34" charset="0"/>
            </a:endParaRPr>
          </a:p>
          <a:p>
            <a:pPr marL="514350" indent="-514350">
              <a:buAutoNum type="arabicPeriod"/>
            </a:pPr>
            <a:r>
              <a:rPr lang="en-GB" dirty="0">
                <a:solidFill>
                  <a:srgbClr val="FF0000"/>
                </a:solidFill>
                <a:latin typeface="Arial" panose="020B0604020202020204" pitchFamily="34" charset="0"/>
                <a:cs typeface="Arial" panose="020B0604020202020204" pitchFamily="34" charset="0"/>
              </a:rPr>
              <a:t>What </a:t>
            </a:r>
            <a:r>
              <a:rPr lang="en-GB" dirty="0">
                <a:latin typeface="Arial" panose="020B0604020202020204" pitchFamily="34" charset="0"/>
                <a:cs typeface="Arial" panose="020B0604020202020204" pitchFamily="34" charset="0"/>
              </a:rPr>
              <a:t>is Econometrics? What will you learn from the course?</a:t>
            </a:r>
            <a:endParaRPr lang="en-GB" dirty="0">
              <a:latin typeface="Arial" panose="020B0604020202020204" pitchFamily="34" charset="0"/>
              <a:cs typeface="Arial" panose="020B0604020202020204" pitchFamily="34" charset="0"/>
            </a:endParaRPr>
          </a:p>
          <a:p>
            <a:pPr marL="514350" indent="-514350">
              <a:buAutoNum type="arabicPeriod"/>
            </a:pPr>
            <a:r>
              <a:rPr lang="en-GB" dirty="0">
                <a:solidFill>
                  <a:srgbClr val="FF0000"/>
                </a:solidFill>
                <a:latin typeface="Arial" panose="020B0604020202020204" pitchFamily="34" charset="0"/>
                <a:cs typeface="Arial" panose="020B0604020202020204" pitchFamily="34" charset="0"/>
              </a:rPr>
              <a:t>How</a:t>
            </a:r>
            <a:r>
              <a:rPr lang="en-GB" dirty="0">
                <a:latin typeface="Arial" panose="020B0604020202020204" pitchFamily="34" charset="0"/>
                <a:cs typeface="Arial" panose="020B0604020202020204" pitchFamily="34" charset="0"/>
              </a:rPr>
              <a:t> do you learn? Methodology of Econometrics </a:t>
            </a:r>
            <a:endParaRPr lang="en-GB"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Terminology and notation</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Types of data</a:t>
            </a:r>
            <a:endParaRPr lang="en-US" dirty="0">
              <a:latin typeface="Arial" panose="020B0604020202020204" pitchFamily="34" charset="0"/>
              <a:cs typeface="Arial" panose="020B0604020202020204" pitchFamily="34" charset="0"/>
            </a:endParaRPr>
          </a:p>
          <a:p>
            <a:pPr marL="514350" indent="-514350">
              <a:buAutoNum type="arabicPeriod"/>
            </a:pPr>
            <a:r>
              <a:rPr lang="en-US" dirty="0">
                <a:latin typeface="Arial" panose="020B0604020202020204" pitchFamily="34" charset="0"/>
                <a:cs typeface="Arial" panose="020B0604020202020204" pitchFamily="34" charset="0"/>
              </a:rPr>
              <a:t>Introduction to Stata</a:t>
            </a:r>
            <a:br>
              <a:rPr lang="en-GB"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381000" y="274638"/>
            <a:ext cx="7848600" cy="1143000"/>
          </a:xfrm>
        </p:spPr>
        <p:txBody>
          <a:bodyPr/>
          <a:lstStyle/>
          <a:p>
            <a:r>
              <a:rPr lang="en-GB" sz="3200" dirty="0">
                <a:solidFill>
                  <a:srgbClr val="FF0000"/>
                </a:solidFill>
                <a:latin typeface="Arial" panose="020B0604020202020204" pitchFamily="34" charset="0"/>
                <a:cs typeface="Arial" panose="020B0604020202020204" pitchFamily="34" charset="0"/>
              </a:rPr>
              <a:t>1.Why</a:t>
            </a:r>
            <a:r>
              <a:rPr lang="en-GB" sz="3200" dirty="0">
                <a:latin typeface="Arial" panose="020B0604020202020204" pitchFamily="34" charset="0"/>
                <a:cs typeface="Arial" panose="020B0604020202020204" pitchFamily="34" charset="0"/>
              </a:rPr>
              <a:t> do you need to learn Econometrics?</a:t>
            </a:r>
            <a:endParaRPr lang="en-US" dirty="0">
              <a:solidFill>
                <a:srgbClr val="FF0000"/>
              </a:solidFill>
            </a:endParaRPr>
          </a:p>
        </p:txBody>
      </p:sp>
      <p:sp>
        <p:nvSpPr>
          <p:cNvPr id="132101" name="Rectangle 5"/>
          <p:cNvSpPr>
            <a:spLocks noGrp="1" noChangeArrowheads="1"/>
          </p:cNvSpPr>
          <p:nvPr>
            <p:ph type="body" idx="4294967295"/>
          </p:nvPr>
        </p:nvSpPr>
        <p:spPr>
          <a:xfrm>
            <a:off x="304800" y="1143000"/>
            <a:ext cx="8382000" cy="4190999"/>
          </a:xfrm>
        </p:spPr>
        <p:txBody>
          <a:bodyPr>
            <a:noAutofit/>
          </a:bodyPr>
          <a:lstStyle/>
          <a:p>
            <a:pPr marL="0" marR="0">
              <a:lnSpc>
                <a:spcPct val="125000"/>
              </a:lnSpc>
              <a:spcBef>
                <a:spcPts val="0"/>
              </a:spcBef>
              <a:spcAft>
                <a:spcPts val="0"/>
              </a:spcAft>
            </a:pPr>
            <a:r>
              <a:rPr lang="en-US" sz="2400" dirty="0">
                <a:effectLst/>
                <a:latin typeface="+mj-lt"/>
                <a:ea typeface="Times New Roman" panose="02020603050405020304" pitchFamily="18" charset="0"/>
              </a:rPr>
              <a:t>Economics suggests important relationships, often with policy implications, but </a:t>
            </a:r>
            <a:r>
              <a:rPr lang="en-US" sz="2400" u="sng" dirty="0">
                <a:effectLst/>
                <a:latin typeface="+mj-lt"/>
                <a:ea typeface="Times New Roman" panose="02020603050405020304" pitchFamily="18" charset="0"/>
              </a:rPr>
              <a:t>virtually never</a:t>
            </a:r>
            <a:r>
              <a:rPr lang="en-US" sz="2400" dirty="0">
                <a:effectLst/>
                <a:latin typeface="+mj-lt"/>
                <a:ea typeface="Times New Roman" panose="02020603050405020304" pitchFamily="18" charset="0"/>
              </a:rPr>
              <a:t> suggests quantitative magnitudes of causal effects.</a:t>
            </a:r>
            <a:endParaRPr lang="en-US" sz="2400" dirty="0">
              <a:effectLst/>
              <a:latin typeface="+mj-lt"/>
              <a:ea typeface="Times New Roman" panose="02020603050405020304" pitchFamily="18" charset="0"/>
            </a:endParaRPr>
          </a:p>
          <a:p>
            <a:pPr marL="0" marR="0">
              <a:lnSpc>
                <a:spcPct val="125000"/>
              </a:lnSpc>
              <a:spcBef>
                <a:spcPts val="0"/>
              </a:spcBef>
              <a:spcAft>
                <a:spcPts val="0"/>
              </a:spcAft>
            </a:pPr>
            <a:r>
              <a:rPr lang="en-US" sz="2400" dirty="0">
                <a:effectLst/>
                <a:latin typeface="+mj-lt"/>
                <a:ea typeface="Times New Roman" panose="02020603050405020304" pitchFamily="18" charset="0"/>
              </a:rPr>
              <a:t>What is the </a:t>
            </a:r>
            <a:r>
              <a:rPr lang="en-US" sz="2400" i="1" dirty="0">
                <a:effectLst/>
                <a:latin typeface="+mj-lt"/>
                <a:ea typeface="Times New Roman" panose="02020603050405020304" pitchFamily="18" charset="0"/>
              </a:rPr>
              <a:t>quantitative</a:t>
            </a:r>
            <a:r>
              <a:rPr lang="en-US" sz="2400" dirty="0">
                <a:effectLst/>
                <a:latin typeface="+mj-lt"/>
                <a:ea typeface="Times New Roman" panose="02020603050405020304" pitchFamily="18" charset="0"/>
              </a:rPr>
              <a:t> effect of reducing class size on student achievement?</a:t>
            </a:r>
            <a:endParaRPr lang="en-US" sz="2400" dirty="0">
              <a:effectLst/>
              <a:latin typeface="+mj-lt"/>
              <a:ea typeface="Times New Roman" panose="02020603050405020304" pitchFamily="18" charset="0"/>
            </a:endParaRPr>
          </a:p>
          <a:p>
            <a:pPr marL="0" marR="0">
              <a:lnSpc>
                <a:spcPct val="125000"/>
              </a:lnSpc>
              <a:spcBef>
                <a:spcPts val="0"/>
              </a:spcBef>
              <a:spcAft>
                <a:spcPts val="0"/>
              </a:spcAft>
            </a:pPr>
            <a:r>
              <a:rPr lang="en-US" sz="2400" dirty="0">
                <a:effectLst/>
                <a:latin typeface="+mj-lt"/>
                <a:ea typeface="Times New Roman" panose="02020603050405020304" pitchFamily="18" charset="0"/>
              </a:rPr>
              <a:t>How does another year of education change earnings?</a:t>
            </a:r>
            <a:endParaRPr lang="en-US" sz="2400" dirty="0">
              <a:effectLst/>
              <a:latin typeface="+mj-lt"/>
              <a:ea typeface="Times New Roman" panose="02020603050405020304" pitchFamily="18" charset="0"/>
            </a:endParaRPr>
          </a:p>
          <a:p>
            <a:pPr marL="0" marR="0">
              <a:lnSpc>
                <a:spcPct val="125000"/>
              </a:lnSpc>
              <a:spcBef>
                <a:spcPts val="0"/>
              </a:spcBef>
              <a:spcAft>
                <a:spcPts val="0"/>
              </a:spcAft>
            </a:pPr>
            <a:r>
              <a:rPr lang="en-US" sz="2400" dirty="0">
                <a:effectLst/>
                <a:latin typeface="+mj-lt"/>
                <a:ea typeface="Times New Roman" panose="02020603050405020304" pitchFamily="18" charset="0"/>
              </a:rPr>
              <a:t>What is the price elasticity of cigarettes?</a:t>
            </a:r>
            <a:endParaRPr lang="en-US" sz="2400" dirty="0">
              <a:effectLst/>
              <a:latin typeface="+mj-lt"/>
              <a:ea typeface="Times New Roman" panose="02020603050405020304" pitchFamily="18" charset="0"/>
            </a:endParaRPr>
          </a:p>
          <a:p>
            <a:pPr marL="0" marR="0">
              <a:lnSpc>
                <a:spcPct val="125000"/>
              </a:lnSpc>
              <a:spcBef>
                <a:spcPts val="0"/>
              </a:spcBef>
              <a:spcAft>
                <a:spcPts val="0"/>
              </a:spcAft>
            </a:pPr>
            <a:r>
              <a:rPr lang="en-US" sz="2400" dirty="0">
                <a:effectLst/>
                <a:latin typeface="+mj-lt"/>
                <a:ea typeface="Times New Roman" panose="02020603050405020304" pitchFamily="18" charset="0"/>
              </a:rPr>
              <a:t>What is the effect on output growth of a 1 percentage point increase in interest rates by the Fed?</a:t>
            </a:r>
            <a:endParaRPr lang="en-US" sz="2400" dirty="0">
              <a:effectLst/>
              <a:latin typeface="+mj-lt"/>
              <a:ea typeface="Times New Roman" panose="02020603050405020304" pitchFamily="18" charset="0"/>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p>
        </p:txBody>
      </p:sp>
      <p:sp>
        <p:nvSpPr>
          <p:cNvPr id="2" name="Title 1"/>
          <p:cNvSpPr>
            <a:spLocks noGrp="1"/>
          </p:cNvSpPr>
          <p:nvPr>
            <p:ph type="title" idx="4294967295"/>
          </p:nvPr>
        </p:nvSpPr>
        <p:spPr>
          <a:xfrm>
            <a:off x="457200" y="0"/>
            <a:ext cx="8229600" cy="1143000"/>
          </a:xfrm>
        </p:spPr>
        <p:txBody>
          <a:bodyPr>
            <a:normAutofit/>
          </a:bodyPr>
          <a:lstStyle/>
          <a:p>
            <a:pPr algn="l"/>
            <a:r>
              <a:rPr lang="en-GB" sz="3400" dirty="0">
                <a:latin typeface="Arial" panose="020B0604020202020204" pitchFamily="34" charset="0"/>
                <a:cs typeface="Arial" panose="020B0604020202020204" pitchFamily="34" charset="0"/>
              </a:rPr>
              <a:t>2. </a:t>
            </a:r>
            <a:r>
              <a:rPr lang="en-GB" sz="3400" dirty="0">
                <a:solidFill>
                  <a:srgbClr val="FF0000"/>
                </a:solidFill>
                <a:latin typeface="Arial" panose="020B0604020202020204" pitchFamily="34" charset="0"/>
                <a:cs typeface="Arial" panose="020B0604020202020204" pitchFamily="34" charset="0"/>
              </a:rPr>
              <a:t>What</a:t>
            </a:r>
            <a:r>
              <a:rPr lang="en-GB" sz="3400" dirty="0">
                <a:latin typeface="Arial" panose="020B0604020202020204" pitchFamily="34" charset="0"/>
                <a:cs typeface="Arial" panose="020B0604020202020204" pitchFamily="34" charset="0"/>
              </a:rPr>
              <a:t> is Econometrics?</a:t>
            </a:r>
            <a:br>
              <a:rPr lang="en-GB" sz="3400" dirty="0">
                <a:latin typeface="Arial" panose="020B0604020202020204" pitchFamily="34" charset="0"/>
                <a:cs typeface="Arial" panose="020B0604020202020204" pitchFamily="34" charset="0"/>
              </a:rPr>
            </a:br>
            <a:endParaRPr lang="en-US" sz="34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762000"/>
            <a:ext cx="9220200" cy="5364163"/>
          </a:xfrm>
        </p:spPr>
        <p:txBody>
          <a:bodyPr/>
          <a:lstStyle/>
          <a:p>
            <a:r>
              <a:rPr lang="en-US" sz="2400" dirty="0">
                <a:latin typeface="Arial" panose="020B0604020202020204" pitchFamily="34" charset="0"/>
                <a:cs typeface="Arial" panose="020B0604020202020204" pitchFamily="34" charset="0"/>
              </a:rPr>
              <a:t>Econometrics = “</a:t>
            </a:r>
            <a:r>
              <a:rPr lang="en-US" sz="2400" dirty="0">
                <a:solidFill>
                  <a:srgbClr val="FF0000"/>
                </a:solidFill>
                <a:latin typeface="Arial" panose="020B0604020202020204" pitchFamily="34" charset="0"/>
                <a:cs typeface="Arial" panose="020B0604020202020204" pitchFamily="34" charset="0"/>
              </a:rPr>
              <a:t>economic measurement</a:t>
            </a:r>
            <a:r>
              <a:rPr lang="en-US"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“Econometrics may be defined as the social science in which the tools of </a:t>
            </a:r>
            <a:r>
              <a:rPr lang="en-US" sz="2400" dirty="0">
                <a:solidFill>
                  <a:srgbClr val="FF0000"/>
                </a:solidFill>
                <a:latin typeface="Arial" panose="020B0604020202020204" pitchFamily="34" charset="0"/>
                <a:cs typeface="Arial" panose="020B0604020202020204" pitchFamily="34" charset="0"/>
              </a:rPr>
              <a:t>economic theory, mathematics, and statistical inference</a:t>
            </a:r>
            <a:r>
              <a:rPr lang="en-US" sz="2400" dirty="0">
                <a:latin typeface="Arial" panose="020B0604020202020204" pitchFamily="34" charset="0"/>
                <a:cs typeface="Arial" panose="020B0604020202020204" pitchFamily="34" charset="0"/>
              </a:rPr>
              <a:t> are applied to the </a:t>
            </a:r>
            <a:r>
              <a:rPr lang="en-US" sz="2400" dirty="0">
                <a:solidFill>
                  <a:srgbClr val="FF0000"/>
                </a:solidFill>
                <a:latin typeface="Arial" panose="020B0604020202020204" pitchFamily="34" charset="0"/>
                <a:cs typeface="Arial" panose="020B0604020202020204" pitchFamily="34" charset="0"/>
              </a:rPr>
              <a:t>analysis of economic phenomena</a:t>
            </a:r>
            <a:r>
              <a:rPr lang="en-US" sz="2400" dirty="0">
                <a:latin typeface="Arial" panose="020B0604020202020204" pitchFamily="34" charset="0"/>
                <a:cs typeface="Arial" panose="020B0604020202020204" pitchFamily="34" charset="0"/>
              </a:rPr>
              <a:t>” (Goldberger 1964).</a:t>
            </a:r>
            <a:endParaRPr lang="en-US" sz="2400" dirty="0">
              <a:latin typeface="Arial" panose="020B0604020202020204" pitchFamily="34" charset="0"/>
              <a:cs typeface="Arial" panose="020B0604020202020204" pitchFamily="34" charset="0"/>
            </a:endParaRPr>
          </a:p>
          <a:p>
            <a:endParaRPr lang="en-US" dirty="0"/>
          </a:p>
        </p:txBody>
      </p:sp>
      <p:pic>
        <p:nvPicPr>
          <p:cNvPr id="4098" name="Picture 2"/>
          <p:cNvPicPr>
            <a:picLocks noChangeAspect="1" noChangeArrowheads="1"/>
          </p:cNvPicPr>
          <p:nvPr/>
        </p:nvPicPr>
        <p:blipFill>
          <a:blip r:embed="rId1" cstate="print"/>
          <a:srcRect/>
          <a:stretch>
            <a:fillRect/>
          </a:stretch>
        </p:blipFill>
        <p:spPr bwMode="auto">
          <a:xfrm>
            <a:off x="1676400" y="2895600"/>
            <a:ext cx="5105400" cy="27722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altLang="en-US" sz="3200" b="1" dirty="0"/>
              <a:t>Typical goals of econometric analysis</a:t>
            </a:r>
            <a:br>
              <a:rPr lang="de-DE" altLang="en-US" sz="3200" b="1" dirty="0"/>
            </a:br>
            <a:endParaRPr lang="en-US" dirty="0"/>
          </a:p>
        </p:txBody>
      </p:sp>
      <p:sp>
        <p:nvSpPr>
          <p:cNvPr id="3" name="Content Placeholder 2"/>
          <p:cNvSpPr>
            <a:spLocks noGrp="1"/>
          </p:cNvSpPr>
          <p:nvPr>
            <p:ph idx="1"/>
          </p:nvPr>
        </p:nvSpPr>
        <p:spPr>
          <a:xfrm>
            <a:off x="609600" y="2015733"/>
            <a:ext cx="7696199" cy="3927867"/>
          </a:xfrm>
        </p:spPr>
        <p:txBody>
          <a:bodyPr/>
          <a:lstStyle/>
          <a:p>
            <a:pPr lvl="1" eaLnBrk="1" hangingPunct="1">
              <a:lnSpc>
                <a:spcPts val="3600"/>
              </a:lnSpc>
            </a:pPr>
            <a:r>
              <a:rPr lang="de-DE" altLang="en-US" sz="2600" b="1" dirty="0"/>
              <a:t>Estimating</a:t>
            </a:r>
            <a:r>
              <a:rPr lang="de-DE" altLang="en-US" sz="2600" dirty="0"/>
              <a:t> relationships between economic variables</a:t>
            </a:r>
            <a:endParaRPr lang="de-DE" altLang="en-US" sz="2600" dirty="0"/>
          </a:p>
          <a:p>
            <a:pPr lvl="1" eaLnBrk="1" hangingPunct="1">
              <a:lnSpc>
                <a:spcPts val="3600"/>
              </a:lnSpc>
            </a:pPr>
            <a:r>
              <a:rPr lang="de-DE" altLang="en-US" sz="2600" b="1" dirty="0">
                <a:solidFill>
                  <a:srgbClr val="FF0000"/>
                </a:solidFill>
              </a:rPr>
              <a:t>Testing</a:t>
            </a:r>
            <a:r>
              <a:rPr lang="de-DE" altLang="en-US" sz="2600" dirty="0">
                <a:solidFill>
                  <a:srgbClr val="FF0000"/>
                </a:solidFill>
              </a:rPr>
              <a:t> economic theories and hypotheses</a:t>
            </a:r>
            <a:endParaRPr lang="de-DE" altLang="en-US" sz="2600" dirty="0">
              <a:solidFill>
                <a:srgbClr val="FF0000"/>
              </a:solidFill>
            </a:endParaRPr>
          </a:p>
          <a:p>
            <a:pPr lvl="1" eaLnBrk="1" hangingPunct="1">
              <a:lnSpc>
                <a:spcPts val="3600"/>
              </a:lnSpc>
            </a:pPr>
            <a:r>
              <a:rPr lang="de-DE" altLang="en-US" sz="2600" b="1" dirty="0"/>
              <a:t>Forecasting</a:t>
            </a:r>
            <a:r>
              <a:rPr lang="de-DE" altLang="en-US" sz="2600" dirty="0"/>
              <a:t> economic variables</a:t>
            </a:r>
            <a:endParaRPr lang="de-DE" altLang="en-US" sz="2600" dirty="0"/>
          </a:p>
          <a:p>
            <a:pPr lvl="1" eaLnBrk="1" hangingPunct="1">
              <a:lnSpc>
                <a:spcPts val="3600"/>
              </a:lnSpc>
            </a:pPr>
            <a:r>
              <a:rPr lang="de-DE" altLang="en-US" sz="2600" b="1" dirty="0"/>
              <a:t>Evaluating</a:t>
            </a:r>
            <a:r>
              <a:rPr lang="de-DE" altLang="en-US" sz="2600" dirty="0"/>
              <a:t> and </a:t>
            </a:r>
            <a:r>
              <a:rPr lang="de-DE" altLang="en-US" sz="2600" b="1" dirty="0"/>
              <a:t>implement</a:t>
            </a:r>
            <a:r>
              <a:rPr lang="de-DE" altLang="en-US" sz="2600" dirty="0"/>
              <a:t>ing government and business policy</a:t>
            </a:r>
            <a:endParaRPr lang="de-DE" altLang="en-US" sz="2600" dirty="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381000" y="274638"/>
            <a:ext cx="7848600" cy="1143000"/>
          </a:xfrm>
        </p:spPr>
        <p:txBody>
          <a:bodyPr/>
          <a:lstStyle/>
          <a:p>
            <a:r>
              <a:rPr lang="en-US" dirty="0">
                <a:ea typeface="MS PGothic" panose="020B0600070205080204" pitchFamily="34" charset="-128"/>
              </a:rPr>
              <a:t>In this course you will: </a:t>
            </a:r>
            <a:endParaRPr lang="en-US" dirty="0">
              <a:solidFill>
                <a:srgbClr val="FF0000"/>
              </a:solidFill>
            </a:endParaRPr>
          </a:p>
        </p:txBody>
      </p:sp>
      <p:sp>
        <p:nvSpPr>
          <p:cNvPr id="132101" name="Rectangle 5"/>
          <p:cNvSpPr>
            <a:spLocks noGrp="1" noChangeArrowheads="1"/>
          </p:cNvSpPr>
          <p:nvPr>
            <p:ph type="body" idx="4294967295"/>
          </p:nvPr>
        </p:nvSpPr>
        <p:spPr>
          <a:xfrm>
            <a:off x="304800" y="1143000"/>
            <a:ext cx="8305800" cy="4190999"/>
          </a:xfrm>
        </p:spPr>
        <p:txBody>
          <a:bodyPr>
            <a:noAutofit/>
          </a:bodyPr>
          <a:lstStyle/>
          <a:p>
            <a:pPr marL="342900" marR="0" lvl="0" indent="-342900">
              <a:lnSpc>
                <a:spcPct val="125000"/>
              </a:lnSpc>
              <a:spcBef>
                <a:spcPts val="0"/>
              </a:spcBef>
              <a:spcAft>
                <a:spcPts val="0"/>
              </a:spcAft>
              <a:buClr>
                <a:srgbClr val="FFCC00"/>
              </a:buClr>
              <a:buFont typeface="Symbol" panose="05050102010706020507" pitchFamily="18" charset="2"/>
              <a:buChar char=""/>
              <a:tabLst>
                <a:tab pos="457200" algn="l"/>
              </a:tabLst>
            </a:pPr>
            <a:r>
              <a:rPr lang="en-US" sz="2400" dirty="0">
                <a:effectLst/>
                <a:latin typeface="+mj-lt"/>
                <a:ea typeface="Times New Roman" panose="02020603050405020304" pitchFamily="18" charset="0"/>
              </a:rPr>
              <a:t>Learn methods for </a:t>
            </a:r>
            <a:r>
              <a:rPr lang="en-US" sz="2400" dirty="0">
                <a:solidFill>
                  <a:srgbClr val="FF0000"/>
                </a:solidFill>
                <a:effectLst/>
                <a:latin typeface="+mj-lt"/>
                <a:ea typeface="Times New Roman" panose="02020603050405020304" pitchFamily="18" charset="0"/>
              </a:rPr>
              <a:t>estimating causal effects using observational data</a:t>
            </a:r>
            <a:endParaRPr lang="en-US" sz="2400" dirty="0">
              <a:solidFill>
                <a:srgbClr val="FF0000"/>
              </a:solidFill>
              <a:effectLst/>
              <a:latin typeface="+mj-lt"/>
              <a:ea typeface="Times New Roman" panose="02020603050405020304" pitchFamily="18" charset="0"/>
            </a:endParaRPr>
          </a:p>
          <a:p>
            <a:pPr marL="342900" marR="0" lvl="0" indent="-342900">
              <a:lnSpc>
                <a:spcPct val="125000"/>
              </a:lnSpc>
              <a:spcBef>
                <a:spcPts val="0"/>
              </a:spcBef>
              <a:spcAft>
                <a:spcPts val="0"/>
              </a:spcAft>
              <a:buClr>
                <a:srgbClr val="FFCC00"/>
              </a:buClr>
              <a:buFont typeface="Symbol" panose="05050102010706020507" pitchFamily="18" charset="2"/>
              <a:buChar char=""/>
              <a:tabLst>
                <a:tab pos="457200" algn="l"/>
              </a:tabLst>
            </a:pPr>
            <a:r>
              <a:rPr lang="en-US" sz="2400" dirty="0">
                <a:solidFill>
                  <a:srgbClr val="FF0000"/>
                </a:solidFill>
                <a:effectLst/>
                <a:latin typeface="+mj-lt"/>
                <a:ea typeface="Times New Roman" panose="02020603050405020304" pitchFamily="18" charset="0"/>
              </a:rPr>
              <a:t>Focus on applications </a:t>
            </a:r>
            <a:r>
              <a:rPr lang="en-US" sz="2400" dirty="0">
                <a:effectLst/>
                <a:latin typeface="+mj-lt"/>
                <a:ea typeface="Times New Roman" panose="02020603050405020304" pitchFamily="18" charset="0"/>
              </a:rPr>
              <a:t>– theory is used only as needed to understand the “</a:t>
            </a:r>
            <a:r>
              <a:rPr lang="en-US" sz="2400" dirty="0" err="1">
                <a:effectLst/>
                <a:latin typeface="+mj-lt"/>
                <a:ea typeface="Times New Roman" panose="02020603050405020304" pitchFamily="18" charset="0"/>
              </a:rPr>
              <a:t>why”s</a:t>
            </a:r>
            <a:r>
              <a:rPr lang="en-US" sz="2400" dirty="0">
                <a:effectLst/>
                <a:latin typeface="+mj-lt"/>
                <a:ea typeface="Times New Roman" panose="02020603050405020304" pitchFamily="18" charset="0"/>
              </a:rPr>
              <a:t> of the methods;</a:t>
            </a:r>
            <a:endParaRPr lang="en-US" sz="2400" dirty="0">
              <a:effectLst/>
              <a:latin typeface="+mj-lt"/>
              <a:ea typeface="Times New Roman" panose="02020603050405020304" pitchFamily="18" charset="0"/>
            </a:endParaRPr>
          </a:p>
          <a:p>
            <a:pPr marL="342900" marR="0" lvl="0" indent="-342900">
              <a:lnSpc>
                <a:spcPct val="125000"/>
              </a:lnSpc>
              <a:spcBef>
                <a:spcPts val="0"/>
              </a:spcBef>
              <a:spcAft>
                <a:spcPts val="0"/>
              </a:spcAft>
              <a:buClr>
                <a:srgbClr val="FFCC00"/>
              </a:buClr>
              <a:buFont typeface="Symbol" panose="05050102010706020507" pitchFamily="18" charset="2"/>
              <a:buChar char=""/>
              <a:tabLst>
                <a:tab pos="457200" algn="l"/>
              </a:tabLst>
            </a:pPr>
            <a:r>
              <a:rPr lang="en-US" sz="2400" dirty="0">
                <a:effectLst/>
                <a:latin typeface="+mj-lt"/>
                <a:ea typeface="Times New Roman" panose="02020603050405020304" pitchFamily="18" charset="0"/>
              </a:rPr>
              <a:t>Learn to </a:t>
            </a:r>
            <a:r>
              <a:rPr lang="en-US" sz="2400" dirty="0">
                <a:solidFill>
                  <a:srgbClr val="FF0000"/>
                </a:solidFill>
                <a:effectLst/>
                <a:latin typeface="+mj-lt"/>
                <a:ea typeface="Times New Roman" panose="02020603050405020304" pitchFamily="18" charset="0"/>
              </a:rPr>
              <a:t>evaluate the regression analysis </a:t>
            </a:r>
            <a:r>
              <a:rPr lang="en-US" sz="2400" dirty="0">
                <a:effectLst/>
                <a:latin typeface="+mj-lt"/>
                <a:ea typeface="Times New Roman" panose="02020603050405020304" pitchFamily="18" charset="0"/>
              </a:rPr>
              <a:t>of others – this means you will be able to read/understand empirical </a:t>
            </a:r>
            <a:r>
              <a:rPr lang="en-US" sz="2400" dirty="0">
                <a:solidFill>
                  <a:srgbClr val="FF0000"/>
                </a:solidFill>
                <a:effectLst/>
                <a:latin typeface="+mj-lt"/>
                <a:ea typeface="Times New Roman" panose="02020603050405020304" pitchFamily="18" charset="0"/>
              </a:rPr>
              <a:t>economics papers </a:t>
            </a:r>
            <a:r>
              <a:rPr lang="en-US" sz="2400" dirty="0">
                <a:effectLst/>
                <a:latin typeface="+mj-lt"/>
                <a:ea typeface="Times New Roman" panose="02020603050405020304" pitchFamily="18" charset="0"/>
              </a:rPr>
              <a:t>in other econ courses;</a:t>
            </a:r>
            <a:endParaRPr lang="en-US" sz="2400" dirty="0">
              <a:effectLst/>
              <a:latin typeface="+mj-lt"/>
              <a:ea typeface="Times New Roman" panose="02020603050405020304" pitchFamily="18" charset="0"/>
            </a:endParaRPr>
          </a:p>
          <a:p>
            <a:pPr marL="342900" marR="0" lvl="0" indent="-342900">
              <a:lnSpc>
                <a:spcPct val="125000"/>
              </a:lnSpc>
              <a:spcBef>
                <a:spcPts val="0"/>
              </a:spcBef>
              <a:spcAft>
                <a:spcPts val="0"/>
              </a:spcAft>
              <a:buClr>
                <a:srgbClr val="FFCC00"/>
              </a:buClr>
              <a:buFont typeface="Symbol" panose="05050102010706020507" pitchFamily="18" charset="2"/>
              <a:buChar char=""/>
              <a:tabLst>
                <a:tab pos="457200" algn="l"/>
              </a:tabLst>
            </a:pPr>
            <a:r>
              <a:rPr lang="en-US" sz="2400" dirty="0">
                <a:solidFill>
                  <a:srgbClr val="FF0000"/>
                </a:solidFill>
                <a:effectLst/>
                <a:latin typeface="+mj-lt"/>
                <a:ea typeface="Times New Roman" panose="02020603050405020304" pitchFamily="18" charset="0"/>
              </a:rPr>
              <a:t>Get some hands-on experience </a:t>
            </a:r>
            <a:r>
              <a:rPr lang="en-US" sz="2400" dirty="0">
                <a:effectLst/>
                <a:latin typeface="+mj-lt"/>
                <a:ea typeface="Times New Roman" panose="02020603050405020304" pitchFamily="18" charset="0"/>
              </a:rPr>
              <a:t>with regression analysis in your problem sets.</a:t>
            </a:r>
            <a:endParaRPr lang="en-US" sz="2400" dirty="0">
              <a:effectLst/>
              <a:latin typeface="+mj-lt"/>
              <a:ea typeface="Times New Roman" panose="02020603050405020304" pitchFamily="18" charset="0"/>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381000" y="274638"/>
            <a:ext cx="7848600" cy="1143000"/>
          </a:xfrm>
        </p:spPr>
        <p:txBody>
          <a:bodyPr/>
          <a:lstStyle/>
          <a:p>
            <a:r>
              <a:rPr lang="en-US" dirty="0">
                <a:solidFill>
                  <a:srgbClr val="FF0000"/>
                </a:solidFill>
              </a:rPr>
              <a:t>3. Methodology of Econometrics</a:t>
            </a:r>
            <a:endParaRPr lang="en-US" dirty="0">
              <a:solidFill>
                <a:srgbClr val="FF0000"/>
              </a:solidFill>
            </a:endParaRPr>
          </a:p>
        </p:txBody>
      </p:sp>
      <p:sp>
        <p:nvSpPr>
          <p:cNvPr id="132101" name="Rectangle 5"/>
          <p:cNvSpPr>
            <a:spLocks noGrp="1" noChangeArrowheads="1"/>
          </p:cNvSpPr>
          <p:nvPr>
            <p:ph type="body" idx="4294967295"/>
          </p:nvPr>
        </p:nvSpPr>
        <p:spPr>
          <a:xfrm>
            <a:off x="381000" y="990600"/>
            <a:ext cx="8305800" cy="4648200"/>
          </a:xfrm>
        </p:spPr>
        <p:txBody>
          <a:bodyPr>
            <a:noAutofit/>
          </a:bodyPr>
          <a:lstStyle/>
          <a:p>
            <a:pPr>
              <a:buFontTx/>
              <a:buNone/>
            </a:pPr>
            <a:r>
              <a:rPr lang="en-US" sz="2400" dirty="0">
                <a:latin typeface="Times New Roman" panose="02020603050405020304" pitchFamily="18" charset="0"/>
              </a:rPr>
              <a:t>1. </a:t>
            </a:r>
            <a:r>
              <a:rPr lang="en-US" sz="2400" dirty="0">
                <a:latin typeface="Arial" panose="020B0604020202020204" pitchFamily="34" charset="0"/>
                <a:cs typeface="Arial" panose="020B0604020202020204" pitchFamily="34" charset="0"/>
              </a:rPr>
              <a:t>Statement of theory </a:t>
            </a:r>
            <a:r>
              <a:rPr lang="en-US" sz="2400" dirty="0">
                <a:solidFill>
                  <a:srgbClr val="FF0000"/>
                </a:solidFill>
                <a:latin typeface="Arial" panose="020B0604020202020204" pitchFamily="34" charset="0"/>
                <a:cs typeface="Arial" panose="020B0604020202020204" pitchFamily="34" charset="0"/>
              </a:rPr>
              <a:t>or hypothesis .</a:t>
            </a:r>
            <a:endParaRPr lang="en-US" sz="2400" dirty="0">
              <a:solidFill>
                <a:srgbClr val="FF0000"/>
              </a:solidFill>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2. Specification of the </a:t>
            </a:r>
            <a:r>
              <a:rPr lang="en-US" sz="2400" dirty="0">
                <a:solidFill>
                  <a:srgbClr val="FF0000"/>
                </a:solidFill>
                <a:latin typeface="Arial" panose="020B0604020202020204" pitchFamily="34" charset="0"/>
                <a:cs typeface="Arial" panose="020B0604020202020204" pitchFamily="34" charset="0"/>
              </a:rPr>
              <a:t>mathematical model of </a:t>
            </a:r>
            <a:r>
              <a:rPr lang="en-US" sz="2400" dirty="0">
                <a:latin typeface="Arial" panose="020B0604020202020204" pitchFamily="34" charset="0"/>
                <a:cs typeface="Arial" panose="020B0604020202020204" pitchFamily="34" charset="0"/>
              </a:rPr>
              <a:t>the theory</a:t>
            </a:r>
            <a:endParaRPr lang="en-US" sz="2400" dirty="0">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3. Specification of the statistical, or </a:t>
            </a:r>
            <a:r>
              <a:rPr lang="en-US" sz="2400" dirty="0">
                <a:solidFill>
                  <a:srgbClr val="FF0000"/>
                </a:solidFill>
                <a:latin typeface="Arial" panose="020B0604020202020204" pitchFamily="34" charset="0"/>
                <a:cs typeface="Arial" panose="020B0604020202020204" pitchFamily="34" charset="0"/>
              </a:rPr>
              <a:t>econometric,</a:t>
            </a:r>
            <a:r>
              <a:rPr lang="en-US" sz="2400" dirty="0">
                <a:latin typeface="Arial" panose="020B0604020202020204" pitchFamily="34" charset="0"/>
                <a:cs typeface="Arial" panose="020B0604020202020204" pitchFamily="34" charset="0"/>
              </a:rPr>
              <a:t> model</a:t>
            </a:r>
            <a:endParaRPr lang="en-US" sz="2400" dirty="0">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4. Collecting the </a:t>
            </a:r>
            <a:r>
              <a:rPr lang="en-US" sz="2400" dirty="0">
                <a:solidFill>
                  <a:srgbClr val="FF0000"/>
                </a:solidFill>
                <a:latin typeface="Arial" panose="020B0604020202020204" pitchFamily="34" charset="0"/>
                <a:cs typeface="Arial" panose="020B0604020202020204" pitchFamily="34" charset="0"/>
              </a:rPr>
              <a:t>data</a:t>
            </a:r>
            <a:endParaRPr lang="en-US" sz="2400" dirty="0">
              <a:solidFill>
                <a:srgbClr val="FF0000"/>
              </a:solidFill>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5. Estimation of </a:t>
            </a:r>
            <a:r>
              <a:rPr lang="en-US" sz="2400" dirty="0">
                <a:solidFill>
                  <a:srgbClr val="FF0000"/>
                </a:solidFill>
                <a:latin typeface="Arial" panose="020B0604020202020204" pitchFamily="34" charset="0"/>
                <a:cs typeface="Arial" panose="020B0604020202020204" pitchFamily="34" charset="0"/>
              </a:rPr>
              <a:t>the parameters </a:t>
            </a:r>
            <a:r>
              <a:rPr lang="en-US" sz="2400" dirty="0">
                <a:latin typeface="Arial" panose="020B0604020202020204" pitchFamily="34" charset="0"/>
                <a:cs typeface="Arial" panose="020B0604020202020204" pitchFamily="34" charset="0"/>
              </a:rPr>
              <a:t>of the econometric model</a:t>
            </a:r>
            <a:endParaRPr lang="en-US" sz="2400" dirty="0">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6. Hypothesis </a:t>
            </a:r>
            <a:r>
              <a:rPr lang="en-US" sz="2400" dirty="0">
                <a:solidFill>
                  <a:srgbClr val="FF0000"/>
                </a:solidFill>
                <a:latin typeface="Arial" panose="020B0604020202020204" pitchFamily="34" charset="0"/>
                <a:cs typeface="Arial" panose="020B0604020202020204" pitchFamily="34" charset="0"/>
              </a:rPr>
              <a:t>testing</a:t>
            </a:r>
            <a:endParaRPr lang="en-US" sz="2400" dirty="0">
              <a:solidFill>
                <a:srgbClr val="FF0000"/>
              </a:solidFill>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7. Forecasting or </a:t>
            </a:r>
            <a:r>
              <a:rPr lang="en-US" sz="2400" dirty="0">
                <a:solidFill>
                  <a:srgbClr val="FF0000"/>
                </a:solidFill>
                <a:latin typeface="Arial" panose="020B0604020202020204" pitchFamily="34" charset="0"/>
                <a:cs typeface="Arial" panose="020B0604020202020204" pitchFamily="34" charset="0"/>
              </a:rPr>
              <a:t>prediction</a:t>
            </a:r>
            <a:endParaRPr lang="en-US" sz="2400" dirty="0">
              <a:solidFill>
                <a:srgbClr val="FF0000"/>
              </a:solidFill>
              <a:latin typeface="Arial" panose="020B0604020202020204" pitchFamily="34" charset="0"/>
              <a:cs typeface="Arial" panose="020B0604020202020204" pitchFamily="34" charset="0"/>
            </a:endParaRPr>
          </a:p>
          <a:p>
            <a:pPr>
              <a:buFontTx/>
              <a:buNone/>
            </a:pPr>
            <a:r>
              <a:rPr lang="en-US" sz="2400" dirty="0">
                <a:latin typeface="Arial" panose="020B0604020202020204" pitchFamily="34" charset="0"/>
                <a:cs typeface="Arial" panose="020B0604020202020204" pitchFamily="34" charset="0"/>
              </a:rPr>
              <a:t>8. Using the model for control or </a:t>
            </a:r>
            <a:r>
              <a:rPr lang="en-US" sz="2400" dirty="0">
                <a:solidFill>
                  <a:srgbClr val="FF0000"/>
                </a:solidFill>
                <a:latin typeface="Arial" panose="020B0604020202020204" pitchFamily="34" charset="0"/>
                <a:cs typeface="Arial" panose="020B0604020202020204" pitchFamily="34" charset="0"/>
              </a:rPr>
              <a:t>policy purposes.</a:t>
            </a:r>
            <a:endParaRPr lang="en-US" sz="2400"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6948034" cy="1049235"/>
          </a:xfrm>
        </p:spPr>
        <p:txBody>
          <a:bodyPr/>
          <a:lstStyle/>
          <a:p>
            <a:r>
              <a:rPr lang="en-US" sz="3200" dirty="0">
                <a:solidFill>
                  <a:srgbClr val="FF0000"/>
                </a:solidFill>
                <a:latin typeface="Arial" panose="020B0604020202020204" pitchFamily="34" charset="0"/>
                <a:cs typeface="Arial" panose="020B0604020202020204" pitchFamily="34" charset="0"/>
              </a:rPr>
              <a:t>Statement of Theory or Hypothesis</a:t>
            </a:r>
            <a:endParaRPr lang="en-US" dirty="0"/>
          </a:p>
        </p:txBody>
      </p:sp>
      <p:sp>
        <p:nvSpPr>
          <p:cNvPr id="3" name="Content Placeholder 2"/>
          <p:cNvSpPr>
            <a:spLocks noGrp="1"/>
          </p:cNvSpPr>
          <p:nvPr>
            <p:ph idx="1"/>
          </p:nvPr>
        </p:nvSpPr>
        <p:spPr>
          <a:xfrm>
            <a:off x="609600" y="2015733"/>
            <a:ext cx="7405235" cy="3450613"/>
          </a:xfrm>
        </p:spPr>
        <p:txBody>
          <a:bodyPr/>
          <a:lstStyle/>
          <a:p>
            <a:pPr>
              <a:lnSpc>
                <a:spcPct val="160000"/>
              </a:lnSpc>
            </a:pPr>
            <a:r>
              <a:rPr lang="en-US" sz="2400" b="1" dirty="0"/>
              <a:t>Example: </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On average, consumers increase their consumption as their income increases, but not as much as the increase in their income (MPC &lt; 1).</a:t>
            </a:r>
            <a:endParaRPr lang="en-US" sz="2400" dirty="0">
              <a:latin typeface="Arial" panose="020B0604020202020204" pitchFamily="34" charset="0"/>
              <a:cs typeface="Arial" panose="020B0604020202020204" pitchFamily="34" charset="0"/>
            </a:endParaRPr>
          </a:p>
          <a:p>
            <a:pPr>
              <a:lnSpc>
                <a:spcPct val="160000"/>
              </a:lnSpc>
            </a:pPr>
            <a:r>
              <a:rPr lang="en-US" sz="2400" dirty="0">
                <a:latin typeface="Arial" panose="020B0604020202020204" pitchFamily="34" charset="0"/>
                <a:cs typeface="Arial" panose="020B0604020202020204" pitchFamily="34" charset="0"/>
              </a:rPr>
              <a:t>    </a:t>
            </a:r>
            <a:r>
              <a:rPr lang="en-US" sz="2400" i="1" dirty="0"/>
              <a:t>MPC= marginal propensity to consume</a:t>
            </a:r>
            <a:endParaRPr lang="en-US" sz="24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latin typeface="Arial" panose="020B0604020202020204" pitchFamily="34" charset="0"/>
                <a:cs typeface="Arial" panose="020B0604020202020204" pitchFamily="34" charset="0"/>
              </a:rPr>
              <a:t>Specification of the Mathematical Model</a:t>
            </a:r>
            <a:endParaRPr lang="en-US" dirty="0"/>
          </a:p>
        </p:txBody>
      </p:sp>
      <p:sp>
        <p:nvSpPr>
          <p:cNvPr id="3" name="Content Placeholder 2"/>
          <p:cNvSpPr>
            <a:spLocks noGrp="1"/>
          </p:cNvSpPr>
          <p:nvPr>
            <p:ph idx="1"/>
          </p:nvPr>
        </p:nvSpPr>
        <p:spPr>
          <a:xfrm>
            <a:off x="1295400" y="2015733"/>
            <a:ext cx="7619999" cy="3450613"/>
          </a:xfrm>
        </p:spPr>
        <p:txBody>
          <a:bodyPr>
            <a:normAutofit fontScale="62500" lnSpcReduction="20000"/>
          </a:bodyPr>
          <a:lstStyle/>
          <a:p>
            <a:pPr algn="ctr">
              <a:lnSpc>
                <a:spcPct val="160000"/>
              </a:lnSpc>
              <a:buFontTx/>
              <a:buNone/>
            </a:pPr>
            <a:r>
              <a:rPr lang="es-ES" sz="2700" i="1" dirty="0">
                <a:latin typeface="Arial" panose="020B0604020202020204" pitchFamily="34" charset="0"/>
                <a:cs typeface="Arial" panose="020B0604020202020204" pitchFamily="34" charset="0"/>
              </a:rPr>
              <a:t>Y = β</a:t>
            </a:r>
            <a:r>
              <a:rPr lang="es-ES" sz="2700" i="1" baseline="-25000" dirty="0">
                <a:latin typeface="Arial" panose="020B0604020202020204" pitchFamily="34" charset="0"/>
                <a:cs typeface="Arial" panose="020B0604020202020204" pitchFamily="34" charset="0"/>
              </a:rPr>
              <a:t>1</a:t>
            </a:r>
            <a:r>
              <a:rPr lang="es-ES" sz="2700" i="1" dirty="0">
                <a:latin typeface="Arial" panose="020B0604020202020204" pitchFamily="34" charset="0"/>
                <a:cs typeface="Arial" panose="020B0604020202020204" pitchFamily="34" charset="0"/>
              </a:rPr>
              <a:t> + β</a:t>
            </a:r>
            <a:r>
              <a:rPr lang="es-ES" sz="2700" i="1" baseline="-25000" dirty="0">
                <a:latin typeface="Arial" panose="020B0604020202020204" pitchFamily="34" charset="0"/>
                <a:cs typeface="Arial" panose="020B0604020202020204" pitchFamily="34" charset="0"/>
              </a:rPr>
              <a:t>2</a:t>
            </a:r>
            <a:r>
              <a:rPr lang="es-ES" sz="2700" i="1" dirty="0">
                <a:latin typeface="Arial" panose="020B0604020202020204" pitchFamily="34" charset="0"/>
                <a:cs typeface="Arial" panose="020B0604020202020204" pitchFamily="34" charset="0"/>
              </a:rPr>
              <a:t>X              0 &lt; β</a:t>
            </a:r>
            <a:r>
              <a:rPr lang="es-ES" sz="2700" i="1" baseline="-25000" dirty="0">
                <a:latin typeface="Arial" panose="020B0604020202020204" pitchFamily="34" charset="0"/>
                <a:cs typeface="Arial" panose="020B0604020202020204" pitchFamily="34" charset="0"/>
              </a:rPr>
              <a:t>2</a:t>
            </a:r>
            <a:r>
              <a:rPr lang="es-ES" sz="2700" i="1" dirty="0">
                <a:latin typeface="Arial" panose="020B0604020202020204" pitchFamily="34" charset="0"/>
                <a:cs typeface="Arial" panose="020B0604020202020204" pitchFamily="34" charset="0"/>
              </a:rPr>
              <a:t> &lt; 1 	     (1)		</a:t>
            </a:r>
            <a:endParaRPr lang="es-ES" sz="2700" i="1" dirty="0">
              <a:latin typeface="Arial" panose="020B0604020202020204" pitchFamily="34" charset="0"/>
              <a:cs typeface="Arial" panose="020B0604020202020204" pitchFamily="34" charset="0"/>
            </a:endParaRPr>
          </a:p>
          <a:p>
            <a:pPr lvl="1">
              <a:lnSpc>
                <a:spcPct val="160000"/>
              </a:lnSpc>
              <a:buFontTx/>
              <a:buNone/>
            </a:pPr>
            <a:r>
              <a:rPr lang="en-US" sz="2700" i="1" dirty="0">
                <a:latin typeface="Arial" panose="020B0604020202020204" pitchFamily="34" charset="0"/>
                <a:cs typeface="Arial" panose="020B0604020202020204" pitchFamily="34" charset="0"/>
              </a:rPr>
              <a:t>Y = consumption expenditure (</a:t>
            </a:r>
            <a:r>
              <a:rPr lang="en-US" sz="2700" dirty="0">
                <a:latin typeface="Arial" panose="020B0604020202020204" pitchFamily="34" charset="0"/>
                <a:cs typeface="Arial" panose="020B0604020202020204" pitchFamily="34" charset="0"/>
              </a:rPr>
              <a:t>dependent variable)</a:t>
            </a:r>
            <a:endParaRPr lang="en-US" sz="2700" i="1" dirty="0">
              <a:latin typeface="Arial" panose="020B0604020202020204" pitchFamily="34" charset="0"/>
              <a:cs typeface="Arial" panose="020B0604020202020204" pitchFamily="34" charset="0"/>
            </a:endParaRPr>
          </a:p>
          <a:p>
            <a:pPr lvl="1">
              <a:lnSpc>
                <a:spcPct val="160000"/>
              </a:lnSpc>
              <a:buFontTx/>
              <a:buNone/>
            </a:pPr>
            <a:r>
              <a:rPr lang="en-US" sz="2700" i="1" dirty="0">
                <a:latin typeface="Arial" panose="020B0604020202020204" pitchFamily="34" charset="0"/>
                <a:cs typeface="Arial" panose="020B0604020202020204" pitchFamily="34" charset="0"/>
              </a:rPr>
              <a:t>X = </a:t>
            </a:r>
            <a:r>
              <a:rPr lang="en-US" sz="2700" dirty="0">
                <a:latin typeface="Arial" panose="020B0604020202020204" pitchFamily="34" charset="0"/>
                <a:cs typeface="Arial" panose="020B0604020202020204" pitchFamily="34" charset="0"/>
              </a:rPr>
              <a:t>income (independent or explanatory variable)</a:t>
            </a:r>
            <a:endParaRPr lang="en-US" sz="2700" i="1" dirty="0">
              <a:latin typeface="Arial" panose="020B0604020202020204" pitchFamily="34" charset="0"/>
              <a:cs typeface="Arial" panose="020B0604020202020204" pitchFamily="34" charset="0"/>
            </a:endParaRPr>
          </a:p>
          <a:p>
            <a:pPr lvl="1">
              <a:lnSpc>
                <a:spcPct val="160000"/>
              </a:lnSpc>
              <a:buFontTx/>
              <a:buNone/>
            </a:pPr>
            <a:r>
              <a:rPr lang="en-US" sz="2700" i="1" dirty="0">
                <a:latin typeface="Arial" panose="020B0604020202020204" pitchFamily="34" charset="0"/>
                <a:cs typeface="Arial" panose="020B0604020202020204" pitchFamily="34" charset="0"/>
              </a:rPr>
              <a:t>β</a:t>
            </a:r>
            <a:r>
              <a:rPr lang="en-US" sz="2700" i="1" baseline="-25000" dirty="0">
                <a:latin typeface="Arial" panose="020B0604020202020204" pitchFamily="34" charset="0"/>
                <a:cs typeface="Arial" panose="020B0604020202020204" pitchFamily="34" charset="0"/>
              </a:rPr>
              <a:t>1</a:t>
            </a:r>
            <a:r>
              <a:rPr lang="en-US" sz="2700" i="1" dirty="0">
                <a:latin typeface="Arial" panose="020B0604020202020204" pitchFamily="34" charset="0"/>
                <a:cs typeface="Arial" panose="020B0604020202020204" pitchFamily="34" charset="0"/>
              </a:rPr>
              <a:t> = </a:t>
            </a:r>
            <a:r>
              <a:rPr lang="en-US" sz="2700" dirty="0">
                <a:latin typeface="Arial" panose="020B0604020202020204" pitchFamily="34" charset="0"/>
                <a:cs typeface="Arial" panose="020B0604020202020204" pitchFamily="34" charset="0"/>
              </a:rPr>
              <a:t>the intercept </a:t>
            </a:r>
            <a:endParaRPr lang="en-US" sz="2700" dirty="0">
              <a:latin typeface="Arial" panose="020B0604020202020204" pitchFamily="34" charset="0"/>
              <a:cs typeface="Arial" panose="020B0604020202020204" pitchFamily="34" charset="0"/>
            </a:endParaRPr>
          </a:p>
          <a:p>
            <a:pPr lvl="1">
              <a:lnSpc>
                <a:spcPct val="160000"/>
              </a:lnSpc>
              <a:buFontTx/>
              <a:buNone/>
            </a:pPr>
            <a:r>
              <a:rPr lang="en-US" sz="2700" i="1" dirty="0">
                <a:latin typeface="Arial" panose="020B0604020202020204" pitchFamily="34" charset="0"/>
                <a:cs typeface="Arial" panose="020B0604020202020204" pitchFamily="34" charset="0"/>
              </a:rPr>
              <a:t>β</a:t>
            </a:r>
            <a:r>
              <a:rPr lang="en-US" sz="2700" i="1" baseline="-25000" dirty="0">
                <a:latin typeface="Arial" panose="020B0604020202020204" pitchFamily="34" charset="0"/>
                <a:cs typeface="Arial" panose="020B0604020202020204" pitchFamily="34" charset="0"/>
              </a:rPr>
              <a:t>2</a:t>
            </a:r>
            <a:r>
              <a:rPr lang="en-US" sz="2700" i="1" dirty="0">
                <a:latin typeface="Arial" panose="020B0604020202020204" pitchFamily="34" charset="0"/>
                <a:cs typeface="Arial" panose="020B0604020202020204" pitchFamily="34" charset="0"/>
              </a:rPr>
              <a:t> = </a:t>
            </a:r>
            <a:r>
              <a:rPr lang="en-US" sz="2700" dirty="0">
                <a:latin typeface="Arial" panose="020B0604020202020204" pitchFamily="34" charset="0"/>
                <a:cs typeface="Arial" panose="020B0604020202020204" pitchFamily="34" charset="0"/>
              </a:rPr>
              <a:t>the</a:t>
            </a:r>
            <a:r>
              <a:rPr lang="en-US" sz="2700" i="1" dirty="0">
                <a:latin typeface="Arial" panose="020B0604020202020204" pitchFamily="34" charset="0"/>
                <a:cs typeface="Arial" panose="020B0604020202020204" pitchFamily="34" charset="0"/>
              </a:rPr>
              <a:t> </a:t>
            </a:r>
            <a:r>
              <a:rPr lang="en-US" sz="2700" dirty="0">
                <a:latin typeface="Arial" panose="020B0604020202020204" pitchFamily="34" charset="0"/>
                <a:cs typeface="Arial" panose="020B0604020202020204" pitchFamily="34" charset="0"/>
              </a:rPr>
              <a:t>slope coefficient</a:t>
            </a:r>
            <a:endParaRPr lang="en-US" sz="2700" i="1" dirty="0">
              <a:latin typeface="Arial" panose="020B0604020202020204" pitchFamily="34" charset="0"/>
              <a:cs typeface="Arial" panose="020B0604020202020204" pitchFamily="34" charset="0"/>
            </a:endParaRPr>
          </a:p>
          <a:p>
            <a:pPr>
              <a:lnSpc>
                <a:spcPct val="160000"/>
              </a:lnSpc>
            </a:pPr>
            <a:r>
              <a:rPr lang="en-US" sz="2700" dirty="0">
                <a:latin typeface="Arial" panose="020B0604020202020204" pitchFamily="34" charset="0"/>
                <a:cs typeface="Arial" panose="020B0604020202020204" pitchFamily="34" charset="0"/>
              </a:rPr>
              <a:t>The slope coefficient </a:t>
            </a:r>
            <a:r>
              <a:rPr lang="en-US" sz="2700" i="1" dirty="0">
                <a:latin typeface="Arial" panose="020B0604020202020204" pitchFamily="34" charset="0"/>
                <a:cs typeface="Arial" panose="020B0604020202020204" pitchFamily="34" charset="0"/>
              </a:rPr>
              <a:t>β</a:t>
            </a:r>
            <a:r>
              <a:rPr lang="en-US" sz="2700" i="1" baseline="-25000" dirty="0">
                <a:latin typeface="Arial" panose="020B0604020202020204" pitchFamily="34" charset="0"/>
                <a:cs typeface="Arial" panose="020B0604020202020204" pitchFamily="34" charset="0"/>
              </a:rPr>
              <a:t>2</a:t>
            </a:r>
            <a:r>
              <a:rPr lang="en-US" sz="2700" i="1" dirty="0">
                <a:latin typeface="Arial" panose="020B0604020202020204" pitchFamily="34" charset="0"/>
                <a:cs typeface="Arial" panose="020B0604020202020204" pitchFamily="34" charset="0"/>
              </a:rPr>
              <a:t> measures the MPC. </a:t>
            </a:r>
            <a:endParaRPr lang="en-US" sz="2700" i="1" dirty="0">
              <a:latin typeface="Arial" panose="020B0604020202020204" pitchFamily="34" charset="0"/>
              <a:cs typeface="Arial" panose="020B0604020202020204" pitchFamily="34" charset="0"/>
            </a:endParaRPr>
          </a:p>
          <a:p>
            <a:pPr>
              <a:lnSpc>
                <a:spcPct val="160000"/>
              </a:lnSpc>
              <a:buNone/>
            </a:pPr>
            <a:r>
              <a:rPr lang="en-US" sz="2800" i="1" dirty="0"/>
              <a:t>           MPC= marginal propensity to consume</a:t>
            </a:r>
            <a:endParaRPr lang="ar-KW" sz="2800" dirty="0"/>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5415"/>
            <a:ext cx="5847115" cy="1197446"/>
          </a:xfrm>
        </p:spPr>
        <p:txBody>
          <a:bodyPr>
            <a:normAutofit/>
          </a:bodyPr>
          <a:lstStyle/>
          <a:p>
            <a:pPr algn="l"/>
            <a:r>
              <a:rPr lang="en-US" sz="2900" dirty="0"/>
              <a:t>Example</a:t>
            </a:r>
            <a:endParaRPr lang="ar-KW" sz="2900" dirty="0"/>
          </a:p>
        </p:txBody>
      </p:sp>
      <p:sp>
        <p:nvSpPr>
          <p:cNvPr id="291843" name="Rectangle 3"/>
          <p:cNvSpPr>
            <a:spLocks noGrp="1" noChangeArrowheads="1"/>
          </p:cNvSpPr>
          <p:nvPr>
            <p:ph type="subTitle" idx="1"/>
          </p:nvPr>
        </p:nvSpPr>
        <p:spPr>
          <a:noFill/>
        </p:spPr>
        <p:txBody>
          <a:bodyPr/>
          <a:lstStyle/>
          <a:p>
            <a:r>
              <a:rPr lang="en-US">
                <a:latin typeface="Times New Roman" panose="02020603050405020304" pitchFamily="18" charset="0"/>
              </a:rPr>
              <a:t>Geometrically</a:t>
            </a:r>
            <a:r>
              <a:rPr lang="en-US" i="1">
                <a:latin typeface="Times New Roman" panose="02020603050405020304" pitchFamily="18" charset="0"/>
              </a:rPr>
              <a:t>,</a:t>
            </a:r>
            <a:endParaRPr lang="en-US" i="1">
              <a:latin typeface="Times New Roman" panose="02020603050405020304" pitchFamily="18" charset="0"/>
            </a:endParaRPr>
          </a:p>
        </p:txBody>
      </p:sp>
      <p:pic>
        <p:nvPicPr>
          <p:cNvPr id="8196" name="Picture 2"/>
          <p:cNvPicPr>
            <a:picLocks noChangeAspect="1" noChangeArrowheads="1"/>
          </p:cNvPicPr>
          <p:nvPr/>
        </p:nvPicPr>
        <p:blipFill>
          <a:blip r:embed="rId1" cstate="print"/>
          <a:srcRect/>
          <a:stretch>
            <a:fillRect/>
          </a:stretch>
        </p:blipFill>
        <p:spPr bwMode="auto">
          <a:xfrm>
            <a:off x="192088" y="1520825"/>
            <a:ext cx="8770937" cy="53371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915" y="762000"/>
            <a:ext cx="6571343" cy="1049235"/>
          </a:xfrm>
        </p:spPr>
        <p:txBody>
          <a:bodyPr/>
          <a:lstStyle/>
          <a:p>
            <a:r>
              <a:rPr lang="en-US" dirty="0"/>
              <a:t>Course materials</a:t>
            </a:r>
            <a:endParaRPr lang="en-US" dirty="0"/>
          </a:p>
        </p:txBody>
      </p:sp>
      <p:sp>
        <p:nvSpPr>
          <p:cNvPr id="3" name="Content Placeholder 2"/>
          <p:cNvSpPr>
            <a:spLocks noGrp="1"/>
          </p:cNvSpPr>
          <p:nvPr>
            <p:ph idx="1"/>
          </p:nvPr>
        </p:nvSpPr>
        <p:spPr>
          <a:xfrm>
            <a:off x="457200" y="2227366"/>
            <a:ext cx="8382000" cy="2819400"/>
          </a:xfrm>
        </p:spPr>
        <p:txBody>
          <a:bodyPr/>
          <a:lstStyle/>
          <a:p>
            <a:pPr marL="342900" marR="0" lvl="0" indent="-342900" algn="just">
              <a:lnSpc>
                <a:spcPct val="115000"/>
              </a:lnSpc>
              <a:spcBef>
                <a:spcPts val="600"/>
              </a:spcBef>
              <a:spcAft>
                <a:spcPts val="0"/>
              </a:spcAft>
              <a:buFont typeface="+mj-lt"/>
              <a:buAutoNum type="arabicPeriod"/>
            </a:pPr>
            <a:r>
              <a:rPr lang="en-US" sz="2800" u="none" strike="noStrike" dirty="0">
                <a:solidFill>
                  <a:srgbClr val="222222"/>
                </a:solidFill>
                <a:effectLst/>
                <a:highlight>
                  <a:srgbClr val="FFFFFF"/>
                </a:highlight>
                <a:latin typeface="Times New Roman" panose="02020603050405020304" pitchFamily="18" charset="0"/>
                <a:ea typeface="Times New Roman" panose="02020603050405020304" pitchFamily="18" charset="0"/>
              </a:rPr>
              <a:t>Brooks, C., 2014. </a:t>
            </a:r>
            <a:r>
              <a:rPr lang="en-US" sz="2800" i="1" u="none" strike="noStrike" dirty="0">
                <a:solidFill>
                  <a:srgbClr val="222222"/>
                </a:solidFill>
                <a:effectLst/>
                <a:highlight>
                  <a:srgbClr val="FFFFFF"/>
                </a:highlight>
                <a:latin typeface="Times New Roman" panose="02020603050405020304" pitchFamily="18" charset="0"/>
                <a:ea typeface="Times New Roman" panose="02020603050405020304" pitchFamily="18" charset="0"/>
              </a:rPr>
              <a:t>Introductory econometrics for finance</a:t>
            </a:r>
            <a:r>
              <a:rPr lang="en-US" sz="2800" u="none" strike="noStrike" dirty="0">
                <a:solidFill>
                  <a:srgbClr val="222222"/>
                </a:solidFill>
                <a:effectLst/>
                <a:highlight>
                  <a:srgbClr val="FFFFFF"/>
                </a:highlight>
                <a:latin typeface="Times New Roman" panose="02020603050405020304" pitchFamily="18" charset="0"/>
                <a:ea typeface="Times New Roman" panose="02020603050405020304" pitchFamily="18" charset="0"/>
              </a:rPr>
              <a:t>. Cambridge university press</a:t>
            </a:r>
            <a:r>
              <a:rPr lang="en-US" sz="1800" u="none" strike="noStrike" dirty="0">
                <a:solidFill>
                  <a:srgbClr val="222222"/>
                </a:solidFill>
                <a:effectLst/>
                <a:highlight>
                  <a:srgbClr val="FFFFFF"/>
                </a:highlight>
                <a:latin typeface="Times New Roman" panose="02020603050405020304" pitchFamily="18" charset="0"/>
                <a:ea typeface="Times New Roman" panose="02020603050405020304" pitchFamily="18" charset="0"/>
              </a:rPr>
              <a:t>.</a:t>
            </a:r>
            <a:endParaRPr lang="en-US" sz="1800" u="none" strike="noStrike" dirty="0">
              <a:solidFill>
                <a:srgbClr val="222222"/>
              </a:solidFill>
              <a:effectLst/>
              <a:latin typeface="Times New Roman" panose="02020603050405020304" pitchFamily="18" charset="0"/>
              <a:ea typeface="Times New Roman" panose="02020603050405020304" pitchFamily="18" charset="0"/>
            </a:endParaRPr>
          </a:p>
          <a:p>
            <a:pPr lvl="0">
              <a:buNone/>
            </a:pPr>
            <a:r>
              <a:rPr lang="en-US" sz="2600" dirty="0">
                <a:solidFill>
                  <a:srgbClr val="FF0000"/>
                </a:solidFill>
              </a:rPr>
              <a:t>2. Introductory Econometrics- A modern approach</a:t>
            </a:r>
            <a:endParaRPr lang="en-US" sz="2600" dirty="0">
              <a:solidFill>
                <a:srgbClr val="FF0000"/>
              </a:solidFill>
            </a:endParaRPr>
          </a:p>
          <a:p>
            <a:pPr lvl="0">
              <a:buNone/>
            </a:pPr>
            <a:r>
              <a:rPr lang="en-US" sz="2600" dirty="0">
                <a:solidFill>
                  <a:srgbClr val="FF0000"/>
                </a:solidFill>
              </a:rPr>
              <a:t>     by Jeffrey M. Wooldridge (Ch1-9)</a:t>
            </a:r>
            <a:endParaRPr lang="en-US" sz="2600" dirty="0">
              <a:solidFill>
                <a:srgbClr val="FF0000"/>
              </a:solidFill>
            </a:endParaRPr>
          </a:p>
          <a:p>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idx="4294967295"/>
          </p:nvPr>
        </p:nvSpPr>
        <p:spPr>
          <a:xfrm>
            <a:off x="609600" y="389731"/>
            <a:ext cx="8229600" cy="1049337"/>
          </a:xfrm>
        </p:spPr>
        <p:txBody>
          <a:bodyPr>
            <a:normAutofit fontScale="90000"/>
          </a:bodyPr>
          <a:lstStyle/>
          <a:p>
            <a:r>
              <a:rPr lang="en-US" sz="3200" b="1" dirty="0">
                <a:solidFill>
                  <a:srgbClr val="FF0000"/>
                </a:solidFill>
                <a:latin typeface="Arial" panose="020B0604020202020204" pitchFamily="34" charset="0"/>
                <a:cs typeface="Arial" panose="020B0604020202020204" pitchFamily="34" charset="0"/>
              </a:rPr>
              <a:t>Specification of the Econometric Model</a:t>
            </a:r>
            <a:br>
              <a:rPr lang="en-US" sz="3200" b="1" dirty="0">
                <a:solidFill>
                  <a:srgbClr val="FF0000"/>
                </a:solidFill>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4294967295"/>
          </p:nvPr>
        </p:nvSpPr>
        <p:spPr>
          <a:xfrm>
            <a:off x="304800" y="1447800"/>
            <a:ext cx="8229600" cy="4495800"/>
          </a:xfrm>
        </p:spPr>
        <p:txBody>
          <a:bodyPr>
            <a:normAutofit fontScale="92500" lnSpcReduction="20000"/>
          </a:bodyPr>
          <a:lstStyle/>
          <a:p>
            <a:pPr>
              <a:lnSpc>
                <a:spcPct val="150000"/>
              </a:lnSpc>
            </a:pPr>
            <a:r>
              <a:rPr lang="en-US" sz="2000" dirty="0">
                <a:latin typeface="+mj-lt"/>
                <a:cs typeface="Arial" panose="020B0604020202020204" pitchFamily="34" charset="0"/>
              </a:rPr>
              <a:t>Other variables can affect consumption expenditure: </a:t>
            </a:r>
            <a:r>
              <a:rPr lang="en-US" sz="2000" i="1" dirty="0">
                <a:latin typeface="+mj-lt"/>
                <a:cs typeface="Arial" panose="020B0604020202020204" pitchFamily="34" charset="0"/>
              </a:rPr>
              <a:t>size of family, ages of the members in the family, family religion  </a:t>
            </a:r>
            <a:r>
              <a:rPr lang="en-US" sz="2000" i="1" dirty="0">
                <a:latin typeface="+mj-lt"/>
                <a:cs typeface="Arial" panose="020B0604020202020204" pitchFamily="34" charset="0"/>
                <a:sym typeface="Wingdings" panose="05000000000000000000" pitchFamily="2" charset="2"/>
              </a:rPr>
              <a:t> </a:t>
            </a:r>
            <a:r>
              <a:rPr lang="en-US" sz="2000" dirty="0">
                <a:latin typeface="+mj-lt"/>
                <a:cs typeface="Arial" panose="020B0604020202020204" pitchFamily="34" charset="0"/>
              </a:rPr>
              <a:t>the </a:t>
            </a:r>
            <a:r>
              <a:rPr lang="en-US" sz="2000" i="1" dirty="0">
                <a:latin typeface="+mj-lt"/>
                <a:cs typeface="Arial" panose="020B0604020202020204" pitchFamily="34" charset="0"/>
              </a:rPr>
              <a:t>inexact</a:t>
            </a:r>
            <a:r>
              <a:rPr lang="en-US" sz="2000" dirty="0">
                <a:latin typeface="+mj-lt"/>
                <a:cs typeface="Arial" panose="020B0604020202020204" pitchFamily="34" charset="0"/>
              </a:rPr>
              <a:t> relationships between economic variables</a:t>
            </a:r>
            <a:endParaRPr lang="en-US" sz="2000" dirty="0">
              <a:latin typeface="+mj-lt"/>
              <a:cs typeface="Arial" panose="020B0604020202020204" pitchFamily="34" charset="0"/>
            </a:endParaRPr>
          </a:p>
          <a:p>
            <a:pPr>
              <a:lnSpc>
                <a:spcPct val="150000"/>
              </a:lnSpc>
            </a:pPr>
            <a:r>
              <a:rPr lang="en-US" sz="2000" dirty="0">
                <a:latin typeface="+mj-lt"/>
                <a:cs typeface="Arial" panose="020B0604020202020204" pitchFamily="34" charset="0"/>
              </a:rPr>
              <a:t>To allow for the </a:t>
            </a:r>
            <a:r>
              <a:rPr lang="en-US" sz="2000" i="1" dirty="0">
                <a:latin typeface="+mj-lt"/>
                <a:cs typeface="Arial" panose="020B0604020202020204" pitchFamily="34" charset="0"/>
              </a:rPr>
              <a:t>inexact</a:t>
            </a:r>
            <a:r>
              <a:rPr lang="en-US" sz="2000" dirty="0">
                <a:latin typeface="+mj-lt"/>
                <a:cs typeface="Arial" panose="020B0604020202020204" pitchFamily="34" charset="0"/>
              </a:rPr>
              <a:t> relationships between economic variables, (1) is modified as follows:</a:t>
            </a:r>
            <a:endParaRPr lang="en-US" sz="2000" dirty="0">
              <a:latin typeface="+mj-lt"/>
              <a:cs typeface="Arial" panose="020B0604020202020204" pitchFamily="34" charset="0"/>
            </a:endParaRPr>
          </a:p>
          <a:p>
            <a:pPr>
              <a:lnSpc>
                <a:spcPct val="150000"/>
              </a:lnSpc>
            </a:pPr>
            <a:r>
              <a:rPr lang="es-ES" sz="2000" i="1" dirty="0">
                <a:latin typeface="+mj-lt"/>
                <a:cs typeface="Arial" panose="020B0604020202020204" pitchFamily="34" charset="0"/>
              </a:rPr>
              <a:t>Y = β</a:t>
            </a:r>
            <a:r>
              <a:rPr lang="es-ES" sz="2000" i="1" baseline="-25000" dirty="0">
                <a:latin typeface="+mj-lt"/>
                <a:cs typeface="Arial" panose="020B0604020202020204" pitchFamily="34" charset="0"/>
              </a:rPr>
              <a:t>1</a:t>
            </a:r>
            <a:r>
              <a:rPr lang="es-ES" sz="2000" i="1" dirty="0">
                <a:latin typeface="+mj-lt"/>
                <a:cs typeface="Arial" panose="020B0604020202020204" pitchFamily="34" charset="0"/>
              </a:rPr>
              <a:t> + β</a:t>
            </a:r>
            <a:r>
              <a:rPr lang="es-ES" sz="2000" i="1" baseline="-25000" dirty="0">
                <a:latin typeface="+mj-lt"/>
                <a:cs typeface="Arial" panose="020B0604020202020204" pitchFamily="34" charset="0"/>
              </a:rPr>
              <a:t>2</a:t>
            </a:r>
            <a:r>
              <a:rPr lang="es-ES" sz="2000" i="1" dirty="0">
                <a:latin typeface="+mj-lt"/>
                <a:cs typeface="Arial" panose="020B0604020202020204" pitchFamily="34" charset="0"/>
              </a:rPr>
              <a:t>X + </a:t>
            </a:r>
            <a:r>
              <a:rPr lang="es-ES" sz="2000" i="1" dirty="0">
                <a:solidFill>
                  <a:srgbClr val="FF0000"/>
                </a:solidFill>
                <a:latin typeface="+mj-lt"/>
                <a:cs typeface="Arial" panose="020B0604020202020204" pitchFamily="34" charset="0"/>
              </a:rPr>
              <a:t>u </a:t>
            </a:r>
            <a:r>
              <a:rPr lang="es-ES" sz="2000" i="1" dirty="0">
                <a:latin typeface="+mj-lt"/>
                <a:cs typeface="Arial" panose="020B0604020202020204" pitchFamily="34" charset="0"/>
              </a:rPr>
              <a:t>	</a:t>
            </a:r>
            <a:r>
              <a:rPr lang="ar-SA" sz="2000" i="1" dirty="0">
                <a:latin typeface="+mj-lt"/>
                <a:cs typeface="Arial" panose="020B0604020202020204" pitchFamily="34" charset="0"/>
              </a:rPr>
              <a:t>	</a:t>
            </a:r>
            <a:r>
              <a:rPr lang="es-ES" sz="2000" i="1" dirty="0">
                <a:latin typeface="+mj-lt"/>
                <a:cs typeface="Arial" panose="020B0604020202020204" pitchFamily="34" charset="0"/>
              </a:rPr>
              <a:t>				(2)</a:t>
            </a:r>
            <a:endParaRPr lang="es-ES" sz="2000" i="1" dirty="0">
              <a:latin typeface="+mj-lt"/>
              <a:cs typeface="Arial" panose="020B0604020202020204" pitchFamily="34" charset="0"/>
            </a:endParaRPr>
          </a:p>
          <a:p>
            <a:pPr>
              <a:lnSpc>
                <a:spcPct val="150000"/>
              </a:lnSpc>
            </a:pPr>
            <a:r>
              <a:rPr lang="en-US" sz="2000" dirty="0">
                <a:latin typeface="+mj-lt"/>
                <a:cs typeface="Arial" panose="020B0604020202020204" pitchFamily="34" charset="0"/>
              </a:rPr>
              <a:t>where u = </a:t>
            </a:r>
            <a:r>
              <a:rPr lang="en-US" sz="2000" i="1" dirty="0">
                <a:latin typeface="+mj-lt"/>
                <a:cs typeface="Arial" panose="020B0604020202020204" pitchFamily="34" charset="0"/>
              </a:rPr>
              <a:t>the disturbance, or error, term, </a:t>
            </a:r>
            <a:r>
              <a:rPr lang="en-US" sz="2000" dirty="0">
                <a:latin typeface="+mj-lt"/>
                <a:cs typeface="Arial" panose="020B0604020202020204" pitchFamily="34" charset="0"/>
              </a:rPr>
              <a:t> a random (stochastic) variable that has well-defined </a:t>
            </a:r>
            <a:r>
              <a:rPr lang="en-US" sz="2000" i="1" dirty="0">
                <a:latin typeface="+mj-lt"/>
                <a:cs typeface="Arial" panose="020B0604020202020204" pitchFamily="34" charset="0"/>
              </a:rPr>
              <a:t>probabilistic properties</a:t>
            </a:r>
            <a:r>
              <a:rPr lang="en-US" sz="2000" dirty="0">
                <a:latin typeface="+mj-lt"/>
                <a:cs typeface="Arial" panose="020B0604020202020204" pitchFamily="34" charset="0"/>
              </a:rPr>
              <a:t>. </a:t>
            </a:r>
            <a:endParaRPr lang="en-US" sz="2000" dirty="0">
              <a:latin typeface="+mj-lt"/>
              <a:cs typeface="Arial" panose="020B0604020202020204" pitchFamily="34" charset="0"/>
            </a:endParaRPr>
          </a:p>
          <a:p>
            <a:pPr>
              <a:lnSpc>
                <a:spcPct val="150000"/>
              </a:lnSpc>
            </a:pPr>
            <a:r>
              <a:rPr lang="en-US" sz="2000" i="1" dirty="0">
                <a:latin typeface="+mj-lt"/>
                <a:cs typeface="Arial" panose="020B0604020202020204" pitchFamily="34" charset="0"/>
              </a:rPr>
              <a:t>u may well represent all those factors that affect consumption but are not taken into account </a:t>
            </a:r>
            <a:r>
              <a:rPr lang="en-US" sz="2000" dirty="0">
                <a:latin typeface="+mj-lt"/>
                <a:cs typeface="Arial" panose="020B0604020202020204" pitchFamily="34" charset="0"/>
              </a:rPr>
              <a:t>explicitly.</a:t>
            </a:r>
            <a:endParaRPr lang="en-US" sz="2000" dirty="0">
              <a:latin typeface="+mj-lt"/>
              <a:cs typeface="Arial" panose="020B0604020202020204" pitchFamily="34"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ExamPLE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pic>
        <p:nvPicPr>
          <p:cNvPr id="6" name="Picture 2"/>
          <p:cNvPicPr>
            <a:picLocks noChangeAspect="1" noChangeArrowheads="1"/>
          </p:cNvPicPr>
          <p:nvPr/>
        </p:nvPicPr>
        <p:blipFill>
          <a:blip r:embed="rId1" cstate="print"/>
          <a:srcRect/>
          <a:stretch>
            <a:fillRect/>
          </a:stretch>
        </p:blipFill>
        <p:spPr bwMode="auto">
          <a:xfrm>
            <a:off x="1307632" y="1391654"/>
            <a:ext cx="6159968" cy="449579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latin typeface="Arial" panose="020B0604020202020204" pitchFamily="34" charset="0"/>
                <a:cs typeface="Arial" panose="020B0604020202020204" pitchFamily="34" charset="0"/>
              </a:rPr>
              <a:t> Obtaining Data</a:t>
            </a:r>
            <a:endParaRPr lang="en-US" dirty="0"/>
          </a:p>
        </p:txBody>
      </p:sp>
      <p:sp>
        <p:nvSpPr>
          <p:cNvPr id="3" name="Content Placeholder 2"/>
          <p:cNvSpPr>
            <a:spLocks noGrp="1"/>
          </p:cNvSpPr>
          <p:nvPr>
            <p:ph idx="1"/>
          </p:nvPr>
        </p:nvSpPr>
        <p:spPr>
          <a:xfrm>
            <a:off x="381000" y="2019766"/>
            <a:ext cx="2971801" cy="3450613"/>
          </a:xfrm>
        </p:spPr>
        <p:txBody>
          <a:bodyPr/>
          <a:lstStyle/>
          <a:p>
            <a:r>
              <a:rPr lang="en-US" sz="2000" b="1" dirty="0">
                <a:latin typeface="Arial" panose="020B0604020202020204" pitchFamily="34" charset="0"/>
                <a:cs typeface="Arial" panose="020B0604020202020204" pitchFamily="34" charset="0"/>
              </a:rPr>
              <a:t>Y =  </a:t>
            </a:r>
            <a:r>
              <a:rPr lang="en-US" sz="2000" b="1" i="1" dirty="0">
                <a:latin typeface="Arial" panose="020B0604020202020204" pitchFamily="34" charset="0"/>
                <a:cs typeface="Arial" panose="020B0604020202020204" pitchFamily="34" charset="0"/>
              </a:rPr>
              <a:t>personal consumption expenditure </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X =  </a:t>
            </a:r>
            <a:r>
              <a:rPr lang="en-US" sz="2000" b="1" i="1" dirty="0">
                <a:latin typeface="Arial" panose="020B0604020202020204" pitchFamily="34" charset="0"/>
                <a:cs typeface="Arial" panose="020B0604020202020204" pitchFamily="34" charset="0"/>
              </a:rPr>
              <a:t>gross domestic product</a:t>
            </a:r>
            <a:endParaRPr lang="en-US" dirty="0"/>
          </a:p>
        </p:txBody>
      </p:sp>
      <p:sp>
        <p:nvSpPr>
          <p:cNvPr id="4" name="Footer Placeholder 3"/>
          <p:cNvSpPr>
            <a:spLocks noGrp="1"/>
          </p:cNvSpPr>
          <p:nvPr>
            <p:ph type="ftr" sz="quarter" idx="11"/>
          </p:nvPr>
        </p:nvSpPr>
        <p:spPr/>
        <p:txBody>
          <a:bodyPr/>
          <a:lstStyle/>
          <a:p>
            <a:endParaRPr lang="en-US"/>
          </a:p>
        </p:txBody>
      </p:sp>
      <p:pic>
        <p:nvPicPr>
          <p:cNvPr id="7" name="Picture 2"/>
          <p:cNvPicPr>
            <a:picLocks noChangeAspect="1" noChangeArrowheads="1"/>
          </p:cNvPicPr>
          <p:nvPr/>
        </p:nvPicPr>
        <p:blipFill>
          <a:blip r:embed="rId1" cstate="print"/>
          <a:srcRect/>
          <a:stretch>
            <a:fillRect/>
          </a:stretch>
        </p:blipFill>
        <p:spPr bwMode="auto">
          <a:xfrm>
            <a:off x="3657599" y="1406206"/>
            <a:ext cx="5334001" cy="4343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latin typeface="Arial" panose="020B0604020202020204" pitchFamily="34" charset="0"/>
                <a:cs typeface="Arial" panose="020B0604020202020204" pitchFamily="34" charset="0"/>
              </a:rPr>
              <a:t>Estimation of the Econometric Model</a:t>
            </a:r>
            <a:endParaRPr lang="en-US" dirty="0"/>
          </a:p>
        </p:txBody>
      </p:sp>
      <p:sp>
        <p:nvSpPr>
          <p:cNvPr id="3" name="Content Placeholder 2"/>
          <p:cNvSpPr>
            <a:spLocks noGrp="1"/>
          </p:cNvSpPr>
          <p:nvPr>
            <p:ph idx="1"/>
          </p:nvPr>
        </p:nvSpPr>
        <p:spPr/>
        <p:txBody>
          <a:bodyPr/>
          <a:lstStyle/>
          <a:p>
            <a:r>
              <a:rPr lang="en-US" sz="2000" i="1" dirty="0">
                <a:solidFill>
                  <a:srgbClr val="FF0000"/>
                </a:solidFill>
                <a:latin typeface="Arial" panose="020B0604020202020204" pitchFamily="34" charset="0"/>
                <a:cs typeface="Arial" panose="020B0604020202020204" pitchFamily="34" charset="0"/>
              </a:rPr>
              <a:t>Regression analysis </a:t>
            </a:r>
            <a:r>
              <a:rPr lang="en-US" sz="2000" dirty="0">
                <a:latin typeface="Arial" panose="020B0604020202020204" pitchFamily="34" charset="0"/>
                <a:cs typeface="Arial" panose="020B0604020202020204" pitchFamily="34" charset="0"/>
              </a:rPr>
              <a:t>is the main tool used to obtain the estimates. We obtain the  estimates </a:t>
            </a:r>
            <a:endParaRPr lang="en-US" sz="2000"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β</a:t>
            </a:r>
            <a:r>
              <a:rPr lang="en-US" sz="2000" i="1" baseline="-25000" dirty="0">
                <a:latin typeface="Arial" panose="020B0604020202020204" pitchFamily="34" charset="0"/>
                <a:cs typeface="Arial" panose="020B0604020202020204" pitchFamily="34" charset="0"/>
              </a:rPr>
              <a:t>1</a:t>
            </a:r>
            <a:r>
              <a:rPr lang="en-US" sz="2000" i="1" dirty="0">
                <a:latin typeface="Arial" panose="020B0604020202020204" pitchFamily="34" charset="0"/>
                <a:cs typeface="Arial" panose="020B0604020202020204" pitchFamily="34" charset="0"/>
              </a:rPr>
              <a:t> = −184.08 and β</a:t>
            </a:r>
            <a:r>
              <a:rPr lang="en-US" sz="2000" i="1" baseline="-25000" dirty="0">
                <a:latin typeface="Arial" panose="020B0604020202020204" pitchFamily="34" charset="0"/>
                <a:cs typeface="Arial" panose="020B0604020202020204" pitchFamily="34" charset="0"/>
              </a:rPr>
              <a:t>2</a:t>
            </a:r>
            <a:r>
              <a:rPr lang="en-US" sz="2000" i="1" dirty="0">
                <a:latin typeface="Arial" panose="020B0604020202020204" pitchFamily="34" charset="0"/>
                <a:cs typeface="Arial" panose="020B0604020202020204" pitchFamily="34" charset="0"/>
              </a:rPr>
              <a:t>= 0.7064</a:t>
            </a:r>
            <a:endParaRPr lang="en-US" sz="2000"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Yˆ = −184.08 + 0.7064X</a:t>
            </a:r>
            <a:r>
              <a:rPr lang="en-US" sz="2000" i="1" baseline="-25000" dirty="0">
                <a:latin typeface="Arial" panose="020B0604020202020204" pitchFamily="34" charset="0"/>
                <a:cs typeface="Arial" panose="020B0604020202020204" pitchFamily="34" charset="0"/>
              </a:rPr>
              <a:t>i</a:t>
            </a:r>
            <a:r>
              <a:rPr lang="en-US" sz="2000" i="1" dirty="0">
                <a:latin typeface="Arial" panose="020B0604020202020204" pitchFamily="34" charset="0"/>
                <a:cs typeface="Arial" panose="020B0604020202020204" pitchFamily="34" charset="0"/>
              </a:rPr>
              <a:t>			(3)</a:t>
            </a:r>
            <a:endParaRPr lang="en-US" sz="2000" i="1"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a:latin typeface="Arial" panose="020B0604020202020204" pitchFamily="34" charset="0"/>
                <a:cs typeface="Arial" panose="020B0604020202020204" pitchFamily="34" charset="0"/>
              </a:rPr>
              <a:t>An increase in real income of 1 dollar led, </a:t>
            </a:r>
            <a:r>
              <a:rPr lang="en-US" sz="2000" i="1" dirty="0">
                <a:latin typeface="Arial" panose="020B0604020202020204" pitchFamily="34" charset="0"/>
                <a:cs typeface="Arial" panose="020B0604020202020204" pitchFamily="34" charset="0"/>
              </a:rPr>
              <a:t>on average, to an increase of about 70 cents in real consumption</a:t>
            </a: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algn="l"/>
            <a:r>
              <a:rPr lang="en-US" dirty="0"/>
              <a:t>Example</a:t>
            </a:r>
            <a:endParaRPr lang="ar-KW" dirty="0"/>
          </a:p>
        </p:txBody>
      </p:sp>
      <p:sp>
        <p:nvSpPr>
          <p:cNvPr id="291843" name="Rectangle 3"/>
          <p:cNvSpPr>
            <a:spLocks noGrp="1" noChangeArrowheads="1"/>
          </p:cNvSpPr>
          <p:nvPr>
            <p:ph type="body" idx="4294967295"/>
          </p:nvPr>
        </p:nvSpPr>
        <p:spPr/>
        <p:txBody>
          <a:bodyPr/>
          <a:lstStyle/>
          <a:p>
            <a:endParaRPr lang="en-US">
              <a:latin typeface="Times New Roman" panose="02020603050405020304" pitchFamily="18" charset="0"/>
            </a:endParaRPr>
          </a:p>
          <a:p>
            <a:endParaRPr lang="en-US">
              <a:latin typeface="Times New Roman" panose="02020603050405020304" pitchFamily="18" charset="0"/>
            </a:endParaRPr>
          </a:p>
        </p:txBody>
      </p:sp>
      <p:pic>
        <p:nvPicPr>
          <p:cNvPr id="12292" name="Picture 2"/>
          <p:cNvPicPr>
            <a:picLocks noChangeAspect="1" noChangeArrowheads="1"/>
          </p:cNvPicPr>
          <p:nvPr/>
        </p:nvPicPr>
        <p:blipFill>
          <a:blip r:embed="rId1" cstate="print"/>
          <a:srcRect/>
          <a:stretch>
            <a:fillRect/>
          </a:stretch>
        </p:blipFill>
        <p:spPr bwMode="auto">
          <a:xfrm>
            <a:off x="896938" y="1504950"/>
            <a:ext cx="7319962" cy="5148263"/>
          </a:xfrm>
          <a:prstGeom prst="rect">
            <a:avLst/>
          </a:prstGeom>
          <a:noFill/>
          <a:ln w="9525">
            <a:noFill/>
            <a:miter lim="800000"/>
            <a:headEnd/>
            <a:tailEnd/>
          </a:ln>
        </p:spPr>
      </p:pic>
      <p:sp>
        <p:nvSpPr>
          <p:cNvPr id="12293" name="Rectangle 5"/>
          <p:cNvSpPr>
            <a:spLocks noChangeArrowheads="1"/>
          </p:cNvSpPr>
          <p:nvPr/>
        </p:nvSpPr>
        <p:spPr bwMode="auto">
          <a:xfrm>
            <a:off x="625475" y="1044575"/>
            <a:ext cx="3825875" cy="40005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a:ln>
                  <a:noFill/>
                </a:ln>
                <a:solidFill>
                  <a:prstClr val="white"/>
                </a:solidFill>
                <a:effectLst/>
                <a:uLnTx/>
                <a:uFillTx/>
                <a:latin typeface="Calibri" panose="020F0502020204030204"/>
                <a:ea typeface="+mn-ea"/>
                <a:cs typeface="+mn-cs"/>
              </a:rPr>
              <a:t>The data are plotted in Figure I.3</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mj-lt"/>
              </a:rPr>
              <a:t>Hypothesis Testing</a:t>
            </a:r>
            <a:endParaRPr lang="en-US" dirty="0"/>
          </a:p>
        </p:txBody>
      </p:sp>
      <p:sp>
        <p:nvSpPr>
          <p:cNvPr id="3" name="Content Placeholder 2"/>
          <p:cNvSpPr>
            <a:spLocks noGrp="1"/>
          </p:cNvSpPr>
          <p:nvPr>
            <p:ph idx="1"/>
          </p:nvPr>
        </p:nvSpPr>
        <p:spPr>
          <a:xfrm>
            <a:off x="990601" y="2015733"/>
            <a:ext cx="7024234" cy="3450613"/>
          </a:xfrm>
        </p:spPr>
        <p:txBody>
          <a:bodyPr>
            <a:normAutofit/>
          </a:bodyPr>
          <a:lstStyle/>
          <a:p>
            <a:pPr>
              <a:defRPr/>
            </a:pPr>
            <a:r>
              <a:rPr lang="en-US" sz="2000" dirty="0">
                <a:latin typeface="+mj-lt"/>
              </a:rPr>
              <a:t>Keynes expected the </a:t>
            </a:r>
            <a:r>
              <a:rPr lang="en-US" sz="2000" i="1" dirty="0">
                <a:solidFill>
                  <a:srgbClr val="FF0000"/>
                </a:solidFill>
                <a:latin typeface="+mj-lt"/>
              </a:rPr>
              <a:t>MPC to be positive but less than 1</a:t>
            </a:r>
            <a:r>
              <a:rPr lang="en-US" sz="2000" dirty="0">
                <a:solidFill>
                  <a:srgbClr val="FF0000"/>
                </a:solidFill>
                <a:latin typeface="+mj-lt"/>
              </a:rPr>
              <a:t>. </a:t>
            </a:r>
            <a:endParaRPr lang="en-US" sz="2000" dirty="0">
              <a:solidFill>
                <a:srgbClr val="FF0000"/>
              </a:solidFill>
              <a:latin typeface="+mj-lt"/>
            </a:endParaRPr>
          </a:p>
          <a:p>
            <a:pPr>
              <a:defRPr/>
            </a:pPr>
            <a:r>
              <a:rPr lang="en-US" sz="2000" dirty="0">
                <a:latin typeface="+mj-lt"/>
              </a:rPr>
              <a:t>In our example MPC= 0.70 </a:t>
            </a:r>
            <a:r>
              <a:rPr lang="en-US" sz="2000" dirty="0">
                <a:latin typeface="+mj-lt"/>
                <a:sym typeface="Wingdings" panose="05000000000000000000" pitchFamily="2" charset="2"/>
              </a:rPr>
              <a:t> </a:t>
            </a:r>
            <a:r>
              <a:rPr lang="en-US" sz="2000" dirty="0">
                <a:latin typeface="+mj-lt"/>
              </a:rPr>
              <a:t>we must enquire whether this estimate is sufficiently below unity. In other words</a:t>
            </a:r>
            <a:r>
              <a:rPr lang="en-US" sz="2000" dirty="0">
                <a:solidFill>
                  <a:srgbClr val="FF0000"/>
                </a:solidFill>
                <a:latin typeface="+mj-lt"/>
              </a:rPr>
              <a:t>, is </a:t>
            </a:r>
            <a:r>
              <a:rPr lang="en-US" sz="2000" i="1" dirty="0">
                <a:solidFill>
                  <a:srgbClr val="FF0000"/>
                </a:solidFill>
                <a:latin typeface="+mj-lt"/>
              </a:rPr>
              <a:t>0.70 statistically less than 1? </a:t>
            </a:r>
            <a:r>
              <a:rPr lang="en-US" sz="2000" i="1" dirty="0">
                <a:latin typeface="+mj-lt"/>
              </a:rPr>
              <a:t>If it is, it may support </a:t>
            </a:r>
            <a:r>
              <a:rPr lang="en-US" sz="2000" dirty="0">
                <a:latin typeface="+mj-lt"/>
              </a:rPr>
              <a:t>Keynes’ theory.</a:t>
            </a:r>
            <a:endParaRPr lang="en-US" sz="2000" dirty="0">
              <a:latin typeface="+mj-lt"/>
            </a:endParaRPr>
          </a:p>
          <a:p>
            <a:pPr>
              <a:defRPr/>
            </a:pPr>
            <a:r>
              <a:rPr lang="en-US" sz="2000" dirty="0">
                <a:latin typeface="+mj-lt"/>
              </a:rPr>
              <a:t>Such confirmation or refutation of economic theories on the basis of sample evidence is based on a branch of statistical theory known as </a:t>
            </a:r>
            <a:r>
              <a:rPr lang="en-US" sz="2000" dirty="0">
                <a:solidFill>
                  <a:srgbClr val="FF0000"/>
                </a:solidFill>
                <a:latin typeface="+mj-lt"/>
              </a:rPr>
              <a:t>statistical inference (hypothesis testing). </a:t>
            </a:r>
            <a:endParaRPr lang="en-US" sz="2000" dirty="0">
              <a:solidFill>
                <a:srgbClr val="FF0000"/>
              </a:solidFill>
              <a:latin typeface="+mj-lt"/>
            </a:endParaRP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rPr>
              <a:t>Forecasting or Prediction</a:t>
            </a:r>
            <a:endParaRPr lang="en-US" dirty="0"/>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To illustrate, suppose we want to predict the mean consumption expenditure for 2015. The GDP value for 2015 was </a:t>
            </a:r>
            <a:r>
              <a:rPr lang="en-US" sz="2000" dirty="0">
                <a:solidFill>
                  <a:srgbClr val="FF0000"/>
                </a:solidFill>
                <a:latin typeface="Arial" panose="020B0604020202020204" pitchFamily="34" charset="0"/>
                <a:cs typeface="Arial" panose="020B0604020202020204" pitchFamily="34" charset="0"/>
              </a:rPr>
              <a:t>7269.8</a:t>
            </a:r>
            <a:r>
              <a:rPr lang="en-US" sz="2000" dirty="0">
                <a:latin typeface="Arial" panose="020B0604020202020204" pitchFamily="34" charset="0"/>
                <a:cs typeface="Arial" panose="020B0604020202020204" pitchFamily="34" charset="0"/>
              </a:rPr>
              <a:t> billion dollars consumption would be:</a:t>
            </a:r>
            <a:endParaRPr lang="en-US" sz="2000" dirty="0">
              <a:latin typeface="Arial" panose="020B0604020202020204" pitchFamily="34" charset="0"/>
              <a:cs typeface="Arial" panose="020B0604020202020204" pitchFamily="34" charset="0"/>
            </a:endParaRPr>
          </a:p>
          <a:p>
            <a:pPr>
              <a:buNone/>
            </a:pPr>
            <a:r>
              <a:rPr lang="es-ES" sz="2000" i="1" dirty="0">
                <a:latin typeface="Arial" panose="020B0604020202020204" pitchFamily="34" charset="0"/>
                <a:cs typeface="Arial" panose="020B0604020202020204" pitchFamily="34" charset="0"/>
              </a:rPr>
              <a:t>        Yˆ2015 = −184.0779 + 0.7064 (7269.8) </a:t>
            </a:r>
            <a:r>
              <a:rPr lang="en-US" sz="2000" dirty="0">
                <a:latin typeface="Arial" panose="020B0604020202020204" pitchFamily="34" charset="0"/>
                <a:cs typeface="Arial" panose="020B0604020202020204" pitchFamily="34" charset="0"/>
              </a:rPr>
              <a:t>= 4951</a:t>
            </a:r>
            <a:r>
              <a:rPr lang="en-US" sz="2000" i="1" dirty="0">
                <a:latin typeface="Arial" panose="020B0604020202020204" pitchFamily="34" charset="0"/>
                <a:cs typeface="Arial" panose="020B0604020202020204" pitchFamily="34" charset="0"/>
              </a:rPr>
              <a:t>.3</a:t>
            </a:r>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0000"/>
                </a:solidFill>
              </a:rPr>
              <a:t>Use of the Model for Control or Policy Purposes</a:t>
            </a:r>
            <a:endParaRPr lang="en-US" dirty="0"/>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Suppose the government decides to propose a </a:t>
            </a:r>
            <a:r>
              <a:rPr lang="en-US" sz="2000" dirty="0">
                <a:solidFill>
                  <a:srgbClr val="FF0000"/>
                </a:solidFill>
                <a:latin typeface="Arial" panose="020B0604020202020204" pitchFamily="34" charset="0"/>
                <a:cs typeface="Arial" panose="020B0604020202020204" pitchFamily="34" charset="0"/>
              </a:rPr>
              <a:t>reduction in the income tax.</a:t>
            </a:r>
            <a:r>
              <a:rPr lang="en-US" sz="2000" dirty="0">
                <a:latin typeface="Arial" panose="020B0604020202020204" pitchFamily="34" charset="0"/>
                <a:cs typeface="Arial" panose="020B0604020202020204" pitchFamily="34" charset="0"/>
              </a:rPr>
              <a:t> What will be the effect of such a policy on income and thereby on consumption expenditure and ultimately on employment?</a:t>
            </a:r>
            <a:endParaRPr lang="en-US" sz="2000" dirty="0">
              <a:latin typeface="Arial" panose="020B0604020202020204" pitchFamily="34" charset="0"/>
              <a:cs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6571343" cy="1049235"/>
          </a:xfrm>
        </p:spPr>
        <p:txBody>
          <a:bodyPr/>
          <a:lstStyle/>
          <a:p>
            <a:pPr algn="l"/>
            <a:r>
              <a:rPr lang="en-US" dirty="0">
                <a:solidFill>
                  <a:srgbClr val="FF0000"/>
                </a:solidFill>
              </a:rPr>
              <a:t>4. Terminology and notation</a:t>
            </a:r>
            <a:endParaRPr lang="en-US" dirty="0">
              <a:solidFill>
                <a:srgbClr val="FF0000"/>
              </a:solidFill>
            </a:endParaRPr>
          </a:p>
        </p:txBody>
      </p:sp>
      <p:sp>
        <p:nvSpPr>
          <p:cNvPr id="3" name="Content Placeholder 2"/>
          <p:cNvSpPr>
            <a:spLocks noGrp="1"/>
          </p:cNvSpPr>
          <p:nvPr>
            <p:ph idx="1"/>
          </p:nvPr>
        </p:nvSpPr>
        <p:spPr>
          <a:xfrm>
            <a:off x="457200" y="2019767"/>
            <a:ext cx="8458200" cy="3847634"/>
          </a:xfrm>
        </p:spPr>
        <p:txBody>
          <a:bodyPr>
            <a:normAutofit fontScale="92500"/>
          </a:bodyPr>
          <a:lstStyle/>
          <a:p>
            <a:pPr>
              <a:buNone/>
            </a:pPr>
            <a:r>
              <a:rPr lang="en-US" dirty="0">
                <a:latin typeface="Arial" panose="020B0604020202020204" pitchFamily="34" charset="0"/>
                <a:cs typeface="Arial" panose="020B0604020202020204" pitchFamily="34" charset="0"/>
              </a:rPr>
              <a:t>Unless stated otherwise: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letter Y will denote the dependent variable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The X’s will denote the independent variables, </a:t>
            </a:r>
            <a:r>
              <a:rPr lang="en-US" dirty="0" err="1">
                <a:latin typeface="Arial" panose="020B0604020202020204" pitchFamily="34" charset="0"/>
                <a:cs typeface="Arial" panose="020B0604020202020204" pitchFamily="34" charset="0"/>
              </a:rPr>
              <a:t>X</a:t>
            </a:r>
            <a:r>
              <a:rPr lang="en-US" sz="2000" dirty="0" err="1">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being the</a:t>
            </a: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kth</a:t>
            </a:r>
            <a:r>
              <a:rPr lang="en-US" dirty="0">
                <a:latin typeface="Arial" panose="020B0604020202020204" pitchFamily="34" charset="0"/>
                <a:cs typeface="Arial" panose="020B0604020202020204" pitchFamily="34" charset="0"/>
              </a:rPr>
              <a:t> explanatory variable.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subscript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or t will denote the </a:t>
            </a:r>
            <a:r>
              <a:rPr lang="en-US" dirty="0" err="1">
                <a:latin typeface="Arial" panose="020B0604020202020204" pitchFamily="34" charset="0"/>
                <a:cs typeface="Arial" panose="020B0604020202020204" pitchFamily="34" charset="0"/>
              </a:rPr>
              <a:t>ith</a:t>
            </a:r>
            <a:r>
              <a:rPr lang="en-US" dirty="0">
                <a:latin typeface="Arial" panose="020B0604020202020204" pitchFamily="34" charset="0"/>
                <a:cs typeface="Arial" panose="020B0604020202020204" pitchFamily="34" charset="0"/>
              </a:rPr>
              <a:t> or the </a:t>
            </a:r>
            <a:r>
              <a:rPr lang="en-US" dirty="0" err="1">
                <a:latin typeface="Arial" panose="020B0604020202020204" pitchFamily="34" charset="0"/>
                <a:cs typeface="Arial" panose="020B0604020202020204" pitchFamily="34" charset="0"/>
              </a:rPr>
              <a:t>tth</a:t>
            </a:r>
            <a:r>
              <a:rPr lang="en-US" dirty="0">
                <a:latin typeface="Arial" panose="020B0604020202020204" pitchFamily="34" charset="0"/>
                <a:cs typeface="Arial" panose="020B0604020202020204" pitchFamily="34" charset="0"/>
              </a:rPr>
              <a:t> observation or value.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N will denote the total number of observations or values in the population,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n will denote the total number of observations in a sample.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 or e will denote the random error or stochastic</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Terminology and notation</a:t>
            </a:r>
            <a:endParaRPr lang="en-US" dirty="0"/>
          </a:p>
        </p:txBody>
      </p:sp>
      <p:sp>
        <p:nvSpPr>
          <p:cNvPr id="3" name="Content Placeholder 2"/>
          <p:cNvSpPr>
            <a:spLocks noGrp="1"/>
          </p:cNvSpPr>
          <p:nvPr>
            <p:ph idx="1"/>
          </p:nvPr>
        </p:nvSpPr>
        <p:spPr>
          <a:xfrm>
            <a:off x="457200" y="1853755"/>
            <a:ext cx="8229600" cy="4272408"/>
          </a:xfrm>
        </p:spPr>
        <p:txBody>
          <a:bodyPr>
            <a:normAutofit/>
          </a:bodyPr>
          <a:lstStyle/>
          <a:p>
            <a:r>
              <a:rPr lang="en-US" dirty="0"/>
              <a:t>In the literature the terms dependent variable and explanatory variable are described variously. A representative list is:</a:t>
            </a:r>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endParaRPr lang="en-US"/>
          </a:p>
        </p:txBody>
      </p:sp>
      <p:pic>
        <p:nvPicPr>
          <p:cNvPr id="18434" name="Picture 2"/>
          <p:cNvPicPr>
            <a:picLocks noChangeAspect="1" noChangeArrowheads="1"/>
          </p:cNvPicPr>
          <p:nvPr/>
        </p:nvPicPr>
        <p:blipFill>
          <a:blip r:embed="rId1" cstate="print"/>
          <a:srcRect/>
          <a:stretch>
            <a:fillRect/>
          </a:stretch>
        </p:blipFill>
        <p:spPr bwMode="auto">
          <a:xfrm>
            <a:off x="914400" y="2743200"/>
            <a:ext cx="6858000" cy="2971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endParaRPr lang="en-US" dirty="0"/>
          </a:p>
        </p:txBody>
      </p:sp>
      <p:sp>
        <p:nvSpPr>
          <p:cNvPr id="3" name="Content Placeholder 2"/>
          <p:cNvSpPr>
            <a:spLocks noGrp="1"/>
          </p:cNvSpPr>
          <p:nvPr>
            <p:ph idx="1"/>
          </p:nvPr>
        </p:nvSpPr>
        <p:spPr>
          <a:xfrm>
            <a:off x="1443491" y="2015733"/>
            <a:ext cx="6571343" cy="3089667"/>
          </a:xfrm>
        </p:spPr>
        <p:txBody>
          <a:bodyPr>
            <a:normAutofit/>
          </a:bodyPr>
          <a:lstStyle/>
          <a:p>
            <a:r>
              <a:rPr lang="en-US" sz="3000" dirty="0"/>
              <a:t>Performance: 10%</a:t>
            </a:r>
            <a:endParaRPr lang="en-US" sz="3000" dirty="0"/>
          </a:p>
          <a:p>
            <a:r>
              <a:rPr lang="en-US" sz="3000" dirty="0"/>
              <a:t>Mid-term test + project: 30%</a:t>
            </a:r>
            <a:endParaRPr lang="en-US" sz="3000" dirty="0"/>
          </a:p>
          <a:p>
            <a:pPr marL="0" marR="0" algn="ctr">
              <a:lnSpc>
                <a:spcPct val="115000"/>
              </a:lnSpc>
              <a:spcBef>
                <a:spcPts val="0"/>
              </a:spcBef>
              <a:spcAft>
                <a:spcPts val="0"/>
              </a:spcAft>
            </a:pPr>
            <a:r>
              <a:rPr lang="en-US" sz="3000" dirty="0"/>
              <a:t>Final  exam : 60% </a:t>
            </a:r>
            <a:r>
              <a:rPr lang="en-US" sz="2600" dirty="0"/>
              <a:t>(</a:t>
            </a:r>
            <a:r>
              <a:rPr lang="en-US" sz="2600" dirty="0">
                <a:solidFill>
                  <a:srgbClr val="000000"/>
                </a:solidFill>
                <a:effectLst/>
                <a:latin typeface="Times New Roman" panose="02020603050405020304" pitchFamily="18" charset="0"/>
                <a:ea typeface="Times New Roman" panose="02020603050405020304" pitchFamily="18" charset="0"/>
              </a:rPr>
              <a:t>Written exam MCQ &amp;/or problem-solving questions </a:t>
            </a:r>
            <a:r>
              <a:rPr lang="en-US" sz="2600" dirty="0">
                <a:latin typeface="Times New Roman" panose="02020603050405020304" pitchFamily="18" charset="0"/>
                <a:ea typeface="Times New Roman" panose="02020603050405020304" pitchFamily="18" charset="0"/>
              </a:rPr>
              <a:t>- </a:t>
            </a:r>
            <a:r>
              <a:rPr lang="en-US" sz="2600" dirty="0">
                <a:solidFill>
                  <a:srgbClr val="000000"/>
                </a:solidFill>
                <a:effectLst/>
                <a:latin typeface="Times New Roman" panose="02020603050405020304" pitchFamily="18" charset="0"/>
                <a:ea typeface="Times New Roman" panose="02020603050405020304" pitchFamily="18" charset="0"/>
              </a:rPr>
              <a:t>60 minutes</a:t>
            </a:r>
            <a:r>
              <a:rPr lang="en-US" sz="2600" dirty="0"/>
              <a:t>)</a:t>
            </a:r>
            <a:endParaRPr lang="en-US" sz="2600" dirty="0"/>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85799" y="1828799"/>
            <a:ext cx="8258175" cy="3886201"/>
          </a:xfrm>
        </p:spPr>
        <p:txBody>
          <a:bodyPr>
            <a:noAutofit/>
          </a:bodyPr>
          <a:lstStyle/>
          <a:p>
            <a:pPr eaLnBrk="1" hangingPunct="1">
              <a:lnSpc>
                <a:spcPts val="3600"/>
              </a:lnSpc>
              <a:spcBef>
                <a:spcPts val="0"/>
              </a:spcBef>
            </a:pPr>
            <a:r>
              <a:rPr lang="de-DE" altLang="en-US" sz="2300" b="1" dirty="0"/>
              <a:t>Different kinds of economic data sets</a:t>
            </a:r>
            <a:endParaRPr lang="de-DE" altLang="en-US" sz="2300" b="1" dirty="0"/>
          </a:p>
          <a:p>
            <a:pPr lvl="1" eaLnBrk="1" hangingPunct="1">
              <a:lnSpc>
                <a:spcPts val="3600"/>
              </a:lnSpc>
              <a:spcBef>
                <a:spcPts val="0"/>
              </a:spcBef>
            </a:pPr>
            <a:r>
              <a:rPr lang="de-DE" altLang="en-US" sz="2300" dirty="0"/>
              <a:t>Cross-sectional data</a:t>
            </a:r>
            <a:endParaRPr lang="de-DE" altLang="en-US" sz="2300" dirty="0"/>
          </a:p>
          <a:p>
            <a:pPr lvl="1" eaLnBrk="1" hangingPunct="1">
              <a:lnSpc>
                <a:spcPts val="3600"/>
              </a:lnSpc>
              <a:spcBef>
                <a:spcPts val="0"/>
              </a:spcBef>
            </a:pPr>
            <a:r>
              <a:rPr lang="de-DE" altLang="en-US" sz="2300" dirty="0"/>
              <a:t>Time series data</a:t>
            </a:r>
            <a:endParaRPr lang="de-DE" altLang="en-US" sz="2300" dirty="0"/>
          </a:p>
          <a:p>
            <a:pPr lvl="1" eaLnBrk="1" hangingPunct="1">
              <a:lnSpc>
                <a:spcPts val="3600"/>
              </a:lnSpc>
              <a:spcBef>
                <a:spcPts val="0"/>
              </a:spcBef>
            </a:pPr>
            <a:r>
              <a:rPr lang="de-DE" altLang="en-US" sz="2300" dirty="0"/>
              <a:t>Pooled cross sections</a:t>
            </a:r>
            <a:endParaRPr lang="de-DE" altLang="en-US" sz="2300" dirty="0"/>
          </a:p>
          <a:p>
            <a:pPr lvl="1" eaLnBrk="1" hangingPunct="1">
              <a:lnSpc>
                <a:spcPts val="3600"/>
              </a:lnSpc>
              <a:spcBef>
                <a:spcPts val="0"/>
              </a:spcBef>
            </a:pPr>
            <a:r>
              <a:rPr lang="de-DE" altLang="en-US" sz="2300" dirty="0"/>
              <a:t>Panel/Longitudinal data</a:t>
            </a:r>
            <a:endParaRPr lang="de-DE" altLang="en-US" sz="2300" dirty="0"/>
          </a:p>
          <a:p>
            <a:pPr eaLnBrk="1" hangingPunct="1">
              <a:lnSpc>
                <a:spcPts val="3600"/>
              </a:lnSpc>
              <a:spcBef>
                <a:spcPts val="0"/>
              </a:spcBef>
            </a:pPr>
            <a:r>
              <a:rPr lang="de-DE" altLang="en-US" sz="2300" b="1" dirty="0"/>
              <a:t>Econometric methods depend on the nature of the data used</a:t>
            </a:r>
            <a:endParaRPr lang="de-DE" altLang="en-US" sz="2300" b="1" dirty="0"/>
          </a:p>
          <a:p>
            <a:pPr lvl="1" eaLnBrk="1" hangingPunct="1">
              <a:lnSpc>
                <a:spcPts val="3600"/>
              </a:lnSpc>
              <a:spcBef>
                <a:spcPts val="0"/>
              </a:spcBef>
            </a:pPr>
            <a:r>
              <a:rPr lang="de-DE" altLang="en-US" sz="2300" dirty="0"/>
              <a:t>Use of inappropriate methods may lead to misleading results</a:t>
            </a:r>
            <a:endParaRPr lang="de-DE" altLang="en-US" sz="2300" b="1" dirty="0"/>
          </a:p>
        </p:txBody>
      </p:sp>
      <p:sp>
        <p:nvSpPr>
          <p:cNvPr id="18435"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5. Types of data</a:t>
            </a:r>
            <a:endParaRPr lang="de-DE" altLang="en-US" sz="4400" dirty="0">
              <a:solidFill>
                <a:srgbClr val="FF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87338" y="2005013"/>
            <a:ext cx="8399462" cy="4267200"/>
          </a:xfrm>
        </p:spPr>
        <p:txBody>
          <a:bodyPr/>
          <a:lstStyle/>
          <a:p>
            <a:pPr eaLnBrk="1" hangingPunct="1">
              <a:lnSpc>
                <a:spcPts val="2900"/>
              </a:lnSpc>
            </a:pPr>
            <a:r>
              <a:rPr lang="de-DE" altLang="en-US" sz="1800" b="1" dirty="0"/>
              <a:t>Cross-sectional data sets</a:t>
            </a:r>
            <a:endParaRPr lang="de-DE" altLang="en-US" sz="1800" b="1" dirty="0"/>
          </a:p>
          <a:p>
            <a:pPr lvl="1" eaLnBrk="1" hangingPunct="1">
              <a:lnSpc>
                <a:spcPts val="3700"/>
              </a:lnSpc>
            </a:pPr>
            <a:r>
              <a:rPr lang="de-DE" altLang="en-US" sz="1800" dirty="0"/>
              <a:t>Sample of individuals, households, firms, cities, states, countries,     or other units of interest </a:t>
            </a:r>
            <a:r>
              <a:rPr lang="de-DE" altLang="en-US" sz="1800" b="1" dirty="0"/>
              <a:t>at a given point of time/in a given period</a:t>
            </a:r>
            <a:endParaRPr lang="de-DE" altLang="en-US" sz="1800" b="1" dirty="0"/>
          </a:p>
          <a:p>
            <a:pPr lvl="1" eaLnBrk="1" hangingPunct="1">
              <a:lnSpc>
                <a:spcPts val="3700"/>
              </a:lnSpc>
            </a:pPr>
            <a:r>
              <a:rPr lang="de-DE" altLang="en-US" sz="1800" dirty="0"/>
              <a:t>Cross-sectional observations are more or less </a:t>
            </a:r>
            <a:r>
              <a:rPr lang="de-DE" altLang="en-US" sz="1800" b="1" dirty="0"/>
              <a:t>independent</a:t>
            </a:r>
            <a:endParaRPr lang="de-DE" altLang="en-US" sz="1800" b="1" dirty="0"/>
          </a:p>
          <a:p>
            <a:pPr lvl="1" eaLnBrk="1" hangingPunct="1">
              <a:lnSpc>
                <a:spcPts val="3700"/>
              </a:lnSpc>
            </a:pPr>
            <a:r>
              <a:rPr lang="de-DE" altLang="en-US" sz="1800" dirty="0"/>
              <a:t>For example, </a:t>
            </a:r>
            <a:r>
              <a:rPr lang="de-DE" altLang="en-US" sz="1800" b="1" dirty="0"/>
              <a:t>pure random sampling </a:t>
            </a:r>
            <a:r>
              <a:rPr lang="de-DE" altLang="en-US" sz="1800" dirty="0"/>
              <a:t>from a population</a:t>
            </a:r>
            <a:endParaRPr lang="de-DE" altLang="en-US" sz="1800" dirty="0"/>
          </a:p>
          <a:p>
            <a:pPr lvl="1" eaLnBrk="1" hangingPunct="1">
              <a:lnSpc>
                <a:spcPts val="3700"/>
              </a:lnSpc>
            </a:pPr>
            <a:r>
              <a:rPr lang="de-DE" altLang="en-US" sz="1800" dirty="0"/>
              <a:t>Sometimes pure random sampling is violated, e.g. units refuse to respond in surveys, or if sampling is characterized by clustering</a:t>
            </a:r>
            <a:endParaRPr lang="de-DE" altLang="en-US" sz="1800" dirty="0"/>
          </a:p>
          <a:p>
            <a:pPr lvl="1" eaLnBrk="1" hangingPunct="1">
              <a:lnSpc>
                <a:spcPts val="3700"/>
              </a:lnSpc>
            </a:pPr>
            <a:r>
              <a:rPr lang="de-DE" altLang="en-US" sz="1800" dirty="0"/>
              <a:t>Cross-sectional data typically encountered in applied microeconomics</a:t>
            </a:r>
            <a:endParaRPr lang="de-DE" altLang="en-US" sz="1800" dirty="0"/>
          </a:p>
        </p:txBody>
      </p:sp>
      <p:sp>
        <p:nvSpPr>
          <p:cNvPr id="20483"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2775" y="2636838"/>
            <a:ext cx="68770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llipse 4"/>
          <p:cNvSpPr/>
          <p:nvPr/>
        </p:nvSpPr>
        <p:spPr>
          <a:xfrm>
            <a:off x="1008063" y="4292600"/>
            <a:ext cx="401637"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2532" name="Textfeld 5"/>
          <p:cNvSpPr txBox="1">
            <a:spLocks noChangeArrowheads="1"/>
          </p:cNvSpPr>
          <p:nvPr/>
        </p:nvSpPr>
        <p:spPr bwMode="auto">
          <a:xfrm>
            <a:off x="1547813" y="6021388"/>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Observation number</a:t>
            </a:r>
            <a:endParaRPr lang="de-DE" altLang="en-US" sz="1400"/>
          </a:p>
        </p:txBody>
      </p:sp>
      <p:cxnSp>
        <p:nvCxnSpPr>
          <p:cNvPr id="7" name="Gerade Verbindung mit Pfeil 6"/>
          <p:cNvCxnSpPr/>
          <p:nvPr/>
        </p:nvCxnSpPr>
        <p:spPr>
          <a:xfrm flipH="1" flipV="1">
            <a:off x="1295400" y="4616450"/>
            <a:ext cx="647700" cy="14414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087563" y="4292600"/>
            <a:ext cx="504825"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2535" name="Textfeld 14"/>
          <p:cNvSpPr txBox="1">
            <a:spLocks noChangeArrowheads="1"/>
          </p:cNvSpPr>
          <p:nvPr/>
        </p:nvSpPr>
        <p:spPr bwMode="auto">
          <a:xfrm>
            <a:off x="4211638" y="6021388"/>
            <a:ext cx="1174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Hourly wage</a:t>
            </a:r>
            <a:endParaRPr lang="de-DE" altLang="en-US" sz="1400"/>
          </a:p>
        </p:txBody>
      </p:sp>
      <p:cxnSp>
        <p:nvCxnSpPr>
          <p:cNvPr id="16" name="Gerade Verbindung mit Pfeil 15"/>
          <p:cNvCxnSpPr/>
          <p:nvPr/>
        </p:nvCxnSpPr>
        <p:spPr>
          <a:xfrm flipH="1" flipV="1">
            <a:off x="2555875" y="4581525"/>
            <a:ext cx="1871663" cy="14398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5400675" y="4292600"/>
            <a:ext cx="401638"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7" name="Ellipse 26"/>
          <p:cNvSpPr/>
          <p:nvPr/>
        </p:nvSpPr>
        <p:spPr>
          <a:xfrm>
            <a:off x="6516688" y="4292600"/>
            <a:ext cx="401637"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2539" name="Textfeld 27"/>
          <p:cNvSpPr txBox="1">
            <a:spLocks noChangeArrowheads="1"/>
          </p:cNvSpPr>
          <p:nvPr/>
        </p:nvSpPr>
        <p:spPr bwMode="auto">
          <a:xfrm>
            <a:off x="7343775" y="3536950"/>
            <a:ext cx="1644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Indicator variables</a:t>
            </a:r>
            <a:endParaRPr lang="de-DE" altLang="en-US" sz="1400"/>
          </a:p>
          <a:p>
            <a:pPr eaLnBrk="1" hangingPunct="1">
              <a:spcBef>
                <a:spcPct val="0"/>
              </a:spcBef>
              <a:buClrTx/>
              <a:buSzTx/>
              <a:buFontTx/>
              <a:buNone/>
            </a:pPr>
            <a:r>
              <a:rPr lang="de-DE" altLang="en-US" sz="1400"/>
              <a:t>(1=yes, 0=no)</a:t>
            </a:r>
            <a:endParaRPr lang="de-DE" altLang="en-US" sz="1400"/>
          </a:p>
        </p:txBody>
      </p:sp>
      <p:cxnSp>
        <p:nvCxnSpPr>
          <p:cNvPr id="29" name="Gerade Verbindung mit Pfeil 28"/>
          <p:cNvCxnSpPr>
            <a:stCxn id="22539" idx="1"/>
          </p:cNvCxnSpPr>
          <p:nvPr/>
        </p:nvCxnSpPr>
        <p:spPr>
          <a:xfrm flipH="1">
            <a:off x="5795963" y="3798888"/>
            <a:ext cx="1547812" cy="4937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22539" idx="1"/>
          </p:cNvCxnSpPr>
          <p:nvPr/>
        </p:nvCxnSpPr>
        <p:spPr>
          <a:xfrm flipH="1">
            <a:off x="6804025" y="3798888"/>
            <a:ext cx="539750" cy="4587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542"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
        <p:nvSpPr>
          <p:cNvPr id="15" name="Rectangle 3"/>
          <p:cNvSpPr txBox="1">
            <a:spLocks noChangeArrowheads="1"/>
          </p:cNvSpPr>
          <p:nvPr/>
        </p:nvSpPr>
        <p:spPr bwMode="auto">
          <a:xfrm>
            <a:off x="612775" y="1927225"/>
            <a:ext cx="7981950" cy="4267200"/>
          </a:xfrm>
          <a:prstGeom prst="rect">
            <a:avLst/>
          </a:prstGeom>
          <a:noFill/>
          <a:ln w="9525">
            <a:noFill/>
            <a:miter lim="800000"/>
          </a:ln>
        </p:spPr>
        <p:txBody>
          <a:bodyPr/>
          <a:lstStyle/>
          <a:p>
            <a:pPr marL="342900" indent="-342900" eaLnBrk="1" hangingPunct="1">
              <a:lnSpc>
                <a:spcPts val="2900"/>
              </a:lnSpc>
              <a:spcBef>
                <a:spcPct val="20000"/>
              </a:spcBef>
              <a:buClr>
                <a:schemeClr val="folHlink"/>
              </a:buClr>
              <a:buSzPct val="60000"/>
              <a:buFont typeface="Wingdings" panose="05000000000000000000" pitchFamily="2" charset="2"/>
              <a:buBlip>
                <a:blip r:embed="rId2"/>
              </a:buBlip>
              <a:defRPr/>
            </a:pPr>
            <a:r>
              <a:rPr lang="de-DE" b="1" kern="0" dirty="0">
                <a:latin typeface="+mn-lt"/>
                <a:cs typeface="+mn-cs"/>
              </a:rPr>
              <a:t>Cross-sectional data set on wages and other characteristics</a:t>
            </a:r>
            <a:endParaRPr lang="de-DE" kern="0" dirty="0">
              <a:latin typeface="+mn-lt"/>
              <a:cs typeface="+mn-cs"/>
            </a:endParaRPr>
          </a:p>
          <a:p>
            <a:pPr marL="742950" lvl="1" indent="-285750" eaLnBrk="1" hangingPunct="1">
              <a:lnSpc>
                <a:spcPts val="3300"/>
              </a:lnSpc>
              <a:spcBef>
                <a:spcPct val="20000"/>
              </a:spcBef>
              <a:buClr>
                <a:schemeClr val="hlink"/>
              </a:buClr>
              <a:buSzPct val="55000"/>
              <a:buFont typeface="Wingdings" panose="05000000000000000000" pitchFamily="2" charset="2"/>
              <a:buBlip>
                <a:blip r:embed="rId3"/>
              </a:buBlip>
              <a:defRPr/>
            </a:pPr>
            <a:endParaRPr lang="de-DE" kern="0" dirty="0">
              <a:latin typeface="+mn-lt"/>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2603500"/>
            <a:ext cx="71247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Grp="1" noChangeArrowheads="1"/>
          </p:cNvSpPr>
          <p:nvPr>
            <p:ph type="body" idx="1"/>
          </p:nvPr>
        </p:nvSpPr>
        <p:spPr>
          <a:xfrm>
            <a:off x="106363" y="1908175"/>
            <a:ext cx="7981950" cy="4267200"/>
          </a:xfrm>
        </p:spPr>
        <p:txBody>
          <a:bodyPr/>
          <a:lstStyle/>
          <a:p>
            <a:pPr eaLnBrk="1" hangingPunct="1">
              <a:lnSpc>
                <a:spcPts val="2900"/>
              </a:lnSpc>
            </a:pPr>
            <a:r>
              <a:rPr lang="de-DE" altLang="en-US" sz="1800" b="1"/>
              <a:t>Cross-sectional data on growth rates and country characteristics</a:t>
            </a:r>
            <a:endParaRPr lang="de-DE" altLang="en-US" sz="1800"/>
          </a:p>
          <a:p>
            <a:pPr lvl="1" eaLnBrk="1" hangingPunct="1">
              <a:lnSpc>
                <a:spcPts val="3300"/>
              </a:lnSpc>
            </a:pPr>
            <a:endParaRPr lang="de-DE" altLang="en-US" sz="1800"/>
          </a:p>
        </p:txBody>
      </p:sp>
      <p:sp>
        <p:nvSpPr>
          <p:cNvPr id="5" name="Ellipse 4"/>
          <p:cNvSpPr/>
          <p:nvPr/>
        </p:nvSpPr>
        <p:spPr>
          <a:xfrm>
            <a:off x="5327650" y="4041775"/>
            <a:ext cx="401638"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4581" name="Textfeld 5"/>
          <p:cNvSpPr txBox="1">
            <a:spLocks noChangeArrowheads="1"/>
          </p:cNvSpPr>
          <p:nvPr/>
        </p:nvSpPr>
        <p:spPr bwMode="auto">
          <a:xfrm>
            <a:off x="7056438" y="5589588"/>
            <a:ext cx="1450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Adult secondary</a:t>
            </a:r>
            <a:endParaRPr lang="de-DE" altLang="en-US" sz="1400"/>
          </a:p>
          <a:p>
            <a:pPr eaLnBrk="1" hangingPunct="1">
              <a:spcBef>
                <a:spcPct val="0"/>
              </a:spcBef>
              <a:buClrTx/>
              <a:buSzTx/>
              <a:buFontTx/>
              <a:buNone/>
            </a:pPr>
            <a:r>
              <a:rPr lang="de-DE" altLang="en-US" sz="1400"/>
              <a:t>education rates</a:t>
            </a:r>
            <a:endParaRPr lang="de-DE" altLang="en-US" sz="1400"/>
          </a:p>
        </p:txBody>
      </p:sp>
      <p:cxnSp>
        <p:nvCxnSpPr>
          <p:cNvPr id="7" name="Gerade Verbindung mit Pfeil 6"/>
          <p:cNvCxnSpPr/>
          <p:nvPr/>
        </p:nvCxnSpPr>
        <p:spPr>
          <a:xfrm flipH="1" flipV="1">
            <a:off x="6948488" y="4365625"/>
            <a:ext cx="539750" cy="12239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3887788" y="4041775"/>
            <a:ext cx="504825"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4584" name="Textfeld 14"/>
          <p:cNvSpPr txBox="1">
            <a:spLocks noChangeArrowheads="1"/>
          </p:cNvSpPr>
          <p:nvPr/>
        </p:nvSpPr>
        <p:spPr bwMode="auto">
          <a:xfrm>
            <a:off x="4500563" y="5589588"/>
            <a:ext cx="211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Government consumtion</a:t>
            </a:r>
            <a:endParaRPr lang="de-DE" altLang="en-US" sz="1400"/>
          </a:p>
          <a:p>
            <a:pPr eaLnBrk="1" hangingPunct="1">
              <a:spcBef>
                <a:spcPct val="0"/>
              </a:spcBef>
              <a:buClrTx/>
              <a:buSzTx/>
              <a:buFontTx/>
              <a:buNone/>
            </a:pPr>
            <a:r>
              <a:rPr lang="de-DE" altLang="en-US" sz="1400"/>
              <a:t>as percentage of GDP</a:t>
            </a:r>
            <a:endParaRPr lang="de-DE" altLang="en-US" sz="1400"/>
          </a:p>
        </p:txBody>
      </p:sp>
      <p:sp>
        <p:nvSpPr>
          <p:cNvPr id="26" name="Ellipse 25"/>
          <p:cNvSpPr/>
          <p:nvPr/>
        </p:nvSpPr>
        <p:spPr>
          <a:xfrm>
            <a:off x="6696075" y="4041775"/>
            <a:ext cx="401638"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4586" name="Textfeld 27"/>
          <p:cNvSpPr txBox="1">
            <a:spLocks noChangeArrowheads="1"/>
          </p:cNvSpPr>
          <p:nvPr/>
        </p:nvSpPr>
        <p:spPr bwMode="auto">
          <a:xfrm>
            <a:off x="2411413" y="5589588"/>
            <a:ext cx="1685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Growth rate of real</a:t>
            </a:r>
            <a:endParaRPr lang="de-DE" altLang="en-US" sz="1400"/>
          </a:p>
          <a:p>
            <a:pPr eaLnBrk="1" hangingPunct="1">
              <a:spcBef>
                <a:spcPct val="0"/>
              </a:spcBef>
              <a:buClrTx/>
              <a:buSzTx/>
              <a:buFontTx/>
              <a:buNone/>
            </a:pPr>
            <a:r>
              <a:rPr lang="de-DE" altLang="en-US" sz="1400"/>
              <a:t>per capita GDP</a:t>
            </a:r>
            <a:endParaRPr lang="de-DE" altLang="en-US" sz="1400"/>
          </a:p>
        </p:txBody>
      </p:sp>
      <p:cxnSp>
        <p:nvCxnSpPr>
          <p:cNvPr id="29" name="Gerade Verbindung mit Pfeil 28"/>
          <p:cNvCxnSpPr/>
          <p:nvPr/>
        </p:nvCxnSpPr>
        <p:spPr>
          <a:xfrm flipV="1">
            <a:off x="3059113" y="4329113"/>
            <a:ext cx="900112" cy="1295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p:nvPr/>
        </p:nvCxnSpPr>
        <p:spPr>
          <a:xfrm flipV="1">
            <a:off x="4932363" y="4365625"/>
            <a:ext cx="468312" cy="12588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589"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81000" y="1828800"/>
            <a:ext cx="8213725" cy="4267200"/>
          </a:xfrm>
        </p:spPr>
        <p:txBody>
          <a:bodyPr>
            <a:normAutofit/>
          </a:bodyPr>
          <a:lstStyle/>
          <a:p>
            <a:pPr eaLnBrk="1" hangingPunct="1">
              <a:lnSpc>
                <a:spcPts val="2900"/>
              </a:lnSpc>
            </a:pPr>
            <a:r>
              <a:rPr lang="de-DE" altLang="en-US" sz="1800" b="1" dirty="0"/>
              <a:t>Time series data</a:t>
            </a:r>
            <a:endParaRPr lang="de-DE" altLang="en-US" sz="1800" b="1" dirty="0"/>
          </a:p>
          <a:p>
            <a:pPr lvl="1" eaLnBrk="1" hangingPunct="1">
              <a:lnSpc>
                <a:spcPts val="3200"/>
              </a:lnSpc>
            </a:pPr>
            <a:r>
              <a:rPr lang="de-DE" altLang="en-US" sz="1800" dirty="0"/>
              <a:t>Observations of a variable or several variables over time</a:t>
            </a:r>
            <a:endParaRPr lang="de-DE" altLang="en-US" sz="1800" dirty="0"/>
          </a:p>
          <a:p>
            <a:pPr lvl="1" eaLnBrk="1" hangingPunct="1">
              <a:lnSpc>
                <a:spcPts val="3200"/>
              </a:lnSpc>
            </a:pPr>
            <a:r>
              <a:rPr lang="de-DE" altLang="en-US" sz="1800" dirty="0"/>
              <a:t>For example, stock prices, money supply, consumer price index,  gross domestic product, annual homicide rates, automobile sales, …</a:t>
            </a:r>
            <a:endParaRPr lang="de-DE" altLang="en-US" sz="1800" dirty="0"/>
          </a:p>
          <a:p>
            <a:pPr lvl="1" eaLnBrk="1" hangingPunct="1">
              <a:lnSpc>
                <a:spcPts val="3200"/>
              </a:lnSpc>
            </a:pPr>
            <a:r>
              <a:rPr lang="de-DE" altLang="en-US" sz="1800" dirty="0"/>
              <a:t>Time series observations are typically </a:t>
            </a:r>
            <a:r>
              <a:rPr lang="de-DE" altLang="en-US" sz="1800" b="1" dirty="0"/>
              <a:t>serially correlated</a:t>
            </a:r>
            <a:endParaRPr lang="de-DE" altLang="en-US" sz="1800" b="1" dirty="0"/>
          </a:p>
          <a:p>
            <a:pPr lvl="1" eaLnBrk="1" hangingPunct="1">
              <a:lnSpc>
                <a:spcPts val="3200"/>
              </a:lnSpc>
            </a:pPr>
            <a:r>
              <a:rPr lang="de-DE" altLang="en-US" sz="1800" b="1" dirty="0"/>
              <a:t>Ordering</a:t>
            </a:r>
            <a:r>
              <a:rPr lang="de-DE" altLang="en-US" sz="1800" dirty="0"/>
              <a:t> of observations conveys important information</a:t>
            </a:r>
            <a:endParaRPr lang="de-DE" altLang="en-US" sz="1800" dirty="0"/>
          </a:p>
          <a:p>
            <a:pPr lvl="1" eaLnBrk="1" hangingPunct="1">
              <a:lnSpc>
                <a:spcPts val="3200"/>
              </a:lnSpc>
            </a:pPr>
            <a:r>
              <a:rPr lang="de-DE" altLang="en-US" sz="1800" dirty="0"/>
              <a:t>Data frequency: daily, weekly, monthly, quarterly, annually, …</a:t>
            </a:r>
            <a:endParaRPr lang="de-DE" altLang="en-US" sz="1800" dirty="0"/>
          </a:p>
          <a:p>
            <a:pPr lvl="1" eaLnBrk="1" hangingPunct="1">
              <a:lnSpc>
                <a:spcPts val="3200"/>
              </a:lnSpc>
            </a:pPr>
            <a:r>
              <a:rPr lang="de-DE" altLang="en-US" sz="1800" dirty="0"/>
              <a:t>Typical features of time series: </a:t>
            </a:r>
            <a:r>
              <a:rPr lang="de-DE" altLang="en-US" sz="1800" b="1" dirty="0"/>
              <a:t>trends and seasonality</a:t>
            </a:r>
            <a:endParaRPr lang="de-DE" altLang="en-US" sz="1800" b="1" dirty="0"/>
          </a:p>
          <a:p>
            <a:pPr lvl="1" eaLnBrk="1" hangingPunct="1">
              <a:lnSpc>
                <a:spcPts val="3200"/>
              </a:lnSpc>
            </a:pPr>
            <a:r>
              <a:rPr lang="de-DE" altLang="en-US" sz="1800" dirty="0"/>
              <a:t>Typical applications: applied macroeconomics and finance</a:t>
            </a:r>
            <a:endParaRPr lang="de-DE" altLang="en-US" sz="1800" dirty="0"/>
          </a:p>
        </p:txBody>
      </p:sp>
      <p:sp>
        <p:nvSpPr>
          <p:cNvPr id="26627"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611188" y="2005013"/>
            <a:ext cx="7983537" cy="4267200"/>
          </a:xfrm>
        </p:spPr>
        <p:txBody>
          <a:bodyPr/>
          <a:lstStyle/>
          <a:p>
            <a:pPr eaLnBrk="1" hangingPunct="1">
              <a:lnSpc>
                <a:spcPts val="2900"/>
              </a:lnSpc>
            </a:pPr>
            <a:r>
              <a:rPr lang="de-DE" altLang="en-US" sz="1800" b="1"/>
              <a:t>Time series data on minimum wages and related variables</a:t>
            </a:r>
            <a:endParaRPr lang="de-DE" altLang="en-US" sz="1800"/>
          </a:p>
        </p:txBody>
      </p:sp>
      <p:pic>
        <p:nvPicPr>
          <p:cNvPr id="28675"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6263" y="2546350"/>
            <a:ext cx="7240587"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llipse 4"/>
          <p:cNvSpPr/>
          <p:nvPr/>
        </p:nvSpPr>
        <p:spPr>
          <a:xfrm>
            <a:off x="4427538" y="3716338"/>
            <a:ext cx="504825"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8677" name="Textfeld 5"/>
          <p:cNvSpPr txBox="1">
            <a:spLocks noChangeArrowheads="1"/>
          </p:cNvSpPr>
          <p:nvPr/>
        </p:nvSpPr>
        <p:spPr bwMode="auto">
          <a:xfrm>
            <a:off x="5651500" y="5589588"/>
            <a:ext cx="1435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Unemployment </a:t>
            </a:r>
            <a:endParaRPr lang="de-DE" altLang="en-US" sz="1400"/>
          </a:p>
          <a:p>
            <a:pPr eaLnBrk="1" hangingPunct="1">
              <a:spcBef>
                <a:spcPct val="0"/>
              </a:spcBef>
              <a:buClrTx/>
              <a:buSzTx/>
              <a:buFontTx/>
              <a:buNone/>
            </a:pPr>
            <a:r>
              <a:rPr lang="de-DE" altLang="en-US" sz="1400"/>
              <a:t>rate</a:t>
            </a:r>
            <a:endParaRPr lang="de-DE" altLang="en-US" sz="1400"/>
          </a:p>
        </p:txBody>
      </p:sp>
      <p:cxnSp>
        <p:nvCxnSpPr>
          <p:cNvPr id="7" name="Gerade Verbindung mit Pfeil 6"/>
          <p:cNvCxnSpPr/>
          <p:nvPr/>
        </p:nvCxnSpPr>
        <p:spPr>
          <a:xfrm flipH="1" flipV="1">
            <a:off x="5940425" y="4041775"/>
            <a:ext cx="539750" cy="15827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3276600" y="3716338"/>
            <a:ext cx="474663"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8680" name="Textfeld 14"/>
          <p:cNvSpPr txBox="1">
            <a:spLocks noChangeArrowheads="1"/>
          </p:cNvSpPr>
          <p:nvPr/>
        </p:nvSpPr>
        <p:spPr bwMode="auto">
          <a:xfrm>
            <a:off x="2735263" y="5589588"/>
            <a:ext cx="1263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Average </a:t>
            </a:r>
            <a:endParaRPr lang="de-DE" altLang="en-US" sz="1400"/>
          </a:p>
          <a:p>
            <a:pPr eaLnBrk="1" hangingPunct="1">
              <a:spcBef>
                <a:spcPct val="0"/>
              </a:spcBef>
              <a:buClrTx/>
              <a:buSzTx/>
              <a:buFontTx/>
              <a:buNone/>
            </a:pPr>
            <a:r>
              <a:rPr lang="de-DE" altLang="en-US" sz="1400"/>
              <a:t>coverage rate</a:t>
            </a:r>
            <a:endParaRPr lang="de-DE" altLang="en-US" sz="1400"/>
          </a:p>
        </p:txBody>
      </p:sp>
      <p:sp>
        <p:nvSpPr>
          <p:cNvPr id="26" name="Ellipse 25"/>
          <p:cNvSpPr/>
          <p:nvPr/>
        </p:nvSpPr>
        <p:spPr>
          <a:xfrm>
            <a:off x="5616575" y="3716338"/>
            <a:ext cx="468313"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28682" name="Textfeld 27"/>
          <p:cNvSpPr txBox="1">
            <a:spLocks noChangeArrowheads="1"/>
          </p:cNvSpPr>
          <p:nvPr/>
        </p:nvSpPr>
        <p:spPr bwMode="auto">
          <a:xfrm>
            <a:off x="468313" y="5589588"/>
            <a:ext cx="1755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Average minimum </a:t>
            </a:r>
            <a:endParaRPr lang="de-DE" altLang="en-US" sz="1400"/>
          </a:p>
          <a:p>
            <a:pPr eaLnBrk="1" hangingPunct="1">
              <a:spcBef>
                <a:spcPct val="0"/>
              </a:spcBef>
              <a:buClrTx/>
              <a:buSzTx/>
              <a:buFontTx/>
              <a:buNone/>
            </a:pPr>
            <a:r>
              <a:rPr lang="de-DE" altLang="en-US" sz="1400"/>
              <a:t>wage for given year</a:t>
            </a:r>
            <a:endParaRPr lang="de-DE" altLang="en-US" sz="1400"/>
          </a:p>
        </p:txBody>
      </p:sp>
      <p:cxnSp>
        <p:nvCxnSpPr>
          <p:cNvPr id="29" name="Gerade Verbindung mit Pfeil 28"/>
          <p:cNvCxnSpPr/>
          <p:nvPr/>
        </p:nvCxnSpPr>
        <p:spPr>
          <a:xfrm flipV="1">
            <a:off x="1223963" y="3933825"/>
            <a:ext cx="2052637" cy="16906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p:nvPr/>
        </p:nvCxnSpPr>
        <p:spPr>
          <a:xfrm flipV="1">
            <a:off x="3527425" y="4005263"/>
            <a:ext cx="1044575" cy="16557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6624638" y="3716338"/>
            <a:ext cx="684212"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cxnSp>
        <p:nvCxnSpPr>
          <p:cNvPr id="18" name="Gerade Verbindung mit Pfeil 17"/>
          <p:cNvCxnSpPr/>
          <p:nvPr/>
        </p:nvCxnSpPr>
        <p:spPr>
          <a:xfrm flipH="1" flipV="1">
            <a:off x="7164388" y="4005263"/>
            <a:ext cx="792162" cy="15843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687" name="Textfeld 19"/>
          <p:cNvSpPr txBox="1">
            <a:spLocks noChangeArrowheads="1"/>
          </p:cNvSpPr>
          <p:nvPr/>
        </p:nvSpPr>
        <p:spPr bwMode="auto">
          <a:xfrm>
            <a:off x="7451725" y="5589588"/>
            <a:ext cx="1311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Gross national</a:t>
            </a:r>
            <a:endParaRPr lang="de-DE" altLang="en-US" sz="1400"/>
          </a:p>
          <a:p>
            <a:pPr eaLnBrk="1" hangingPunct="1">
              <a:spcBef>
                <a:spcPct val="0"/>
              </a:spcBef>
              <a:buClrTx/>
              <a:buSzTx/>
              <a:buFontTx/>
              <a:buNone/>
            </a:pPr>
            <a:r>
              <a:rPr lang="de-DE" altLang="en-US" sz="1400"/>
              <a:t>product</a:t>
            </a:r>
            <a:endParaRPr lang="de-DE" altLang="en-US" sz="1400"/>
          </a:p>
        </p:txBody>
      </p:sp>
      <p:sp>
        <p:nvSpPr>
          <p:cNvPr id="28688"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571500" y="1752599"/>
            <a:ext cx="8001000" cy="4313663"/>
          </a:xfrm>
        </p:spPr>
        <p:txBody>
          <a:bodyPr/>
          <a:lstStyle/>
          <a:p>
            <a:pPr eaLnBrk="1" hangingPunct="1">
              <a:lnSpc>
                <a:spcPts val="2900"/>
              </a:lnSpc>
            </a:pPr>
            <a:r>
              <a:rPr lang="de-DE" altLang="en-US" sz="1800" b="1" dirty="0"/>
              <a:t>Pooled cross sections</a:t>
            </a:r>
            <a:endParaRPr lang="de-DE" altLang="en-US" sz="1800" b="1" dirty="0"/>
          </a:p>
          <a:p>
            <a:pPr lvl="1" eaLnBrk="1" hangingPunct="1">
              <a:lnSpc>
                <a:spcPts val="3200"/>
              </a:lnSpc>
            </a:pPr>
            <a:r>
              <a:rPr lang="de-DE" altLang="en-US" sz="1800" dirty="0"/>
              <a:t>Two or more cross sections are combined in one data set</a:t>
            </a:r>
            <a:endParaRPr lang="de-DE" altLang="en-US" sz="1800" dirty="0"/>
          </a:p>
          <a:p>
            <a:pPr lvl="1" eaLnBrk="1" hangingPunct="1">
              <a:lnSpc>
                <a:spcPts val="3200"/>
              </a:lnSpc>
            </a:pPr>
            <a:r>
              <a:rPr lang="de-DE" altLang="en-US" sz="1800" dirty="0"/>
              <a:t>Cross sections are drawn independently of each other</a:t>
            </a:r>
            <a:endParaRPr lang="de-DE" altLang="en-US" sz="1800" dirty="0"/>
          </a:p>
          <a:p>
            <a:pPr lvl="1" eaLnBrk="1" hangingPunct="1">
              <a:lnSpc>
                <a:spcPts val="3200"/>
              </a:lnSpc>
            </a:pPr>
            <a:r>
              <a:rPr lang="de-DE" altLang="en-US" sz="1800" dirty="0"/>
              <a:t>Pooled cross sections often used to evaluate policy changes</a:t>
            </a:r>
            <a:endParaRPr lang="de-DE" altLang="en-US" sz="1800" dirty="0"/>
          </a:p>
          <a:p>
            <a:pPr lvl="1" eaLnBrk="1" hangingPunct="1">
              <a:lnSpc>
                <a:spcPts val="3200"/>
              </a:lnSpc>
            </a:pPr>
            <a:r>
              <a:rPr lang="de-DE" altLang="en-US" sz="1800" dirty="0"/>
              <a:t>Example:</a:t>
            </a:r>
            <a:endParaRPr lang="de-DE" altLang="en-US" sz="1800" dirty="0"/>
          </a:p>
          <a:p>
            <a:pPr lvl="2" eaLnBrk="1" hangingPunct="1">
              <a:lnSpc>
                <a:spcPts val="3200"/>
              </a:lnSpc>
            </a:pPr>
            <a:r>
              <a:rPr lang="de-DE" altLang="en-US" sz="1800" dirty="0"/>
              <a:t>Evaluate effect of change in property taxes on house prices</a:t>
            </a:r>
            <a:endParaRPr lang="de-DE" altLang="en-US" sz="1800" dirty="0"/>
          </a:p>
          <a:p>
            <a:pPr lvl="2" eaLnBrk="1" hangingPunct="1">
              <a:lnSpc>
                <a:spcPts val="3200"/>
              </a:lnSpc>
            </a:pPr>
            <a:r>
              <a:rPr lang="de-DE" altLang="en-US" sz="1800" dirty="0"/>
              <a:t>Random sample of house prices for the year 1993</a:t>
            </a:r>
            <a:endParaRPr lang="de-DE" altLang="en-US" sz="1800" dirty="0"/>
          </a:p>
          <a:p>
            <a:pPr lvl="2" eaLnBrk="1" hangingPunct="1">
              <a:lnSpc>
                <a:spcPts val="3200"/>
              </a:lnSpc>
            </a:pPr>
            <a:r>
              <a:rPr lang="de-DE" altLang="en-US" sz="1800" dirty="0"/>
              <a:t>A </a:t>
            </a:r>
            <a:r>
              <a:rPr lang="de-DE" altLang="en-US" sz="1800" b="1" dirty="0"/>
              <a:t>new</a:t>
            </a:r>
            <a:r>
              <a:rPr lang="de-DE" altLang="en-US" sz="1800" dirty="0"/>
              <a:t> random sample of house prices for the year 1995</a:t>
            </a:r>
            <a:endParaRPr lang="de-DE" altLang="en-US" sz="1800" dirty="0"/>
          </a:p>
          <a:p>
            <a:pPr lvl="2" eaLnBrk="1" hangingPunct="1">
              <a:lnSpc>
                <a:spcPts val="3200"/>
              </a:lnSpc>
            </a:pPr>
            <a:r>
              <a:rPr lang="de-DE" altLang="en-US" sz="1800" dirty="0"/>
              <a:t>Compare before/after (1993: before reform, 1995: after reform)</a:t>
            </a:r>
            <a:endParaRPr lang="de-DE" altLang="en-US" sz="1800" dirty="0"/>
          </a:p>
        </p:txBody>
      </p:sp>
      <p:sp>
        <p:nvSpPr>
          <p:cNvPr id="30723"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639762" y="2006600"/>
            <a:ext cx="8001000" cy="4267200"/>
          </a:xfrm>
        </p:spPr>
        <p:txBody>
          <a:bodyPr/>
          <a:lstStyle/>
          <a:p>
            <a:pPr eaLnBrk="1" hangingPunct="1">
              <a:lnSpc>
                <a:spcPts val="2700"/>
              </a:lnSpc>
            </a:pPr>
            <a:r>
              <a:rPr lang="de-DE" altLang="en-US" sz="1800" b="1" dirty="0"/>
              <a:t>Pooled cross sections on housing prices</a:t>
            </a:r>
            <a:endParaRPr lang="de-DE" altLang="en-US" sz="1800" dirty="0"/>
          </a:p>
          <a:p>
            <a:pPr lvl="1" eaLnBrk="1" hangingPunct="1">
              <a:lnSpc>
                <a:spcPts val="3300"/>
              </a:lnSpc>
            </a:pPr>
            <a:endParaRPr lang="de-DE" altLang="en-US" sz="1800" dirty="0"/>
          </a:p>
        </p:txBody>
      </p:sp>
      <p:pic>
        <p:nvPicPr>
          <p:cNvPr id="32771"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6263" y="2565400"/>
            <a:ext cx="5837237"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llipse 4"/>
          <p:cNvSpPr/>
          <p:nvPr/>
        </p:nvSpPr>
        <p:spPr>
          <a:xfrm>
            <a:off x="3995738" y="3465513"/>
            <a:ext cx="468312"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32773" name="Textfeld 5"/>
          <p:cNvSpPr txBox="1">
            <a:spLocks noChangeArrowheads="1"/>
          </p:cNvSpPr>
          <p:nvPr/>
        </p:nvSpPr>
        <p:spPr bwMode="auto">
          <a:xfrm>
            <a:off x="7056438" y="3213100"/>
            <a:ext cx="1922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Number of bathrooms</a:t>
            </a:r>
            <a:endParaRPr lang="de-DE" altLang="en-US" sz="1400"/>
          </a:p>
        </p:txBody>
      </p:sp>
      <p:cxnSp>
        <p:nvCxnSpPr>
          <p:cNvPr id="7" name="Gerade Verbindung mit Pfeil 6"/>
          <p:cNvCxnSpPr/>
          <p:nvPr/>
        </p:nvCxnSpPr>
        <p:spPr>
          <a:xfrm flipH="1">
            <a:off x="6084888" y="3395663"/>
            <a:ext cx="1008062" cy="2127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3167063" y="3249613"/>
            <a:ext cx="474662"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32776" name="Textfeld 14"/>
          <p:cNvSpPr txBox="1">
            <a:spLocks noChangeArrowheads="1"/>
          </p:cNvSpPr>
          <p:nvPr/>
        </p:nvSpPr>
        <p:spPr bwMode="auto">
          <a:xfrm>
            <a:off x="7056438" y="2457450"/>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Size of house</a:t>
            </a:r>
            <a:endParaRPr lang="de-DE" altLang="en-US" sz="1400"/>
          </a:p>
          <a:p>
            <a:pPr eaLnBrk="1" hangingPunct="1">
              <a:spcBef>
                <a:spcPct val="0"/>
              </a:spcBef>
              <a:buClrTx/>
              <a:buSzTx/>
              <a:buFontTx/>
              <a:buNone/>
            </a:pPr>
            <a:r>
              <a:rPr lang="de-DE" altLang="en-US" sz="1400"/>
              <a:t>in square feet</a:t>
            </a:r>
            <a:endParaRPr lang="de-DE" altLang="en-US" sz="1400"/>
          </a:p>
        </p:txBody>
      </p:sp>
      <p:sp>
        <p:nvSpPr>
          <p:cNvPr id="26" name="Ellipse 25"/>
          <p:cNvSpPr/>
          <p:nvPr/>
        </p:nvSpPr>
        <p:spPr>
          <a:xfrm>
            <a:off x="5651500" y="3500438"/>
            <a:ext cx="401638"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32778" name="Textfeld 27"/>
          <p:cNvSpPr txBox="1">
            <a:spLocks noChangeArrowheads="1"/>
          </p:cNvSpPr>
          <p:nvPr/>
        </p:nvSpPr>
        <p:spPr bwMode="auto">
          <a:xfrm>
            <a:off x="5940425" y="2133600"/>
            <a:ext cx="1149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Property tax</a:t>
            </a:r>
            <a:endParaRPr lang="de-DE" altLang="en-US" sz="1400"/>
          </a:p>
        </p:txBody>
      </p:sp>
      <p:cxnSp>
        <p:nvCxnSpPr>
          <p:cNvPr id="29" name="Gerade Verbindung mit Pfeil 28"/>
          <p:cNvCxnSpPr/>
          <p:nvPr/>
        </p:nvCxnSpPr>
        <p:spPr>
          <a:xfrm flipH="1">
            <a:off x="3671888" y="2384425"/>
            <a:ext cx="2305050" cy="9366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32776" idx="1"/>
          </p:cNvCxnSpPr>
          <p:nvPr/>
        </p:nvCxnSpPr>
        <p:spPr>
          <a:xfrm flipH="1">
            <a:off x="4500563" y="2719388"/>
            <a:ext cx="2555875" cy="817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a:xfrm flipV="1">
            <a:off x="503238" y="4652963"/>
            <a:ext cx="711993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2782" name="Textfeld 37"/>
          <p:cNvSpPr txBox="1">
            <a:spLocks noChangeArrowheads="1"/>
          </p:cNvSpPr>
          <p:nvPr/>
        </p:nvSpPr>
        <p:spPr bwMode="auto">
          <a:xfrm>
            <a:off x="6300788" y="4257675"/>
            <a:ext cx="1279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Before reform</a:t>
            </a:r>
            <a:endParaRPr lang="de-DE" altLang="en-US" sz="1400"/>
          </a:p>
        </p:txBody>
      </p:sp>
      <p:sp>
        <p:nvSpPr>
          <p:cNvPr id="32783" name="Textfeld 38"/>
          <p:cNvSpPr txBox="1">
            <a:spLocks noChangeArrowheads="1"/>
          </p:cNvSpPr>
          <p:nvPr/>
        </p:nvSpPr>
        <p:spPr bwMode="auto">
          <a:xfrm>
            <a:off x="6337300" y="4732338"/>
            <a:ext cx="1150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After reform</a:t>
            </a:r>
            <a:endParaRPr lang="de-DE" altLang="en-US" sz="1400"/>
          </a:p>
        </p:txBody>
      </p:sp>
      <p:sp>
        <p:nvSpPr>
          <p:cNvPr id="32784"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457200" y="1905000"/>
            <a:ext cx="8001000" cy="4267200"/>
          </a:xfrm>
        </p:spPr>
        <p:txBody>
          <a:bodyPr/>
          <a:lstStyle/>
          <a:p>
            <a:pPr eaLnBrk="1" hangingPunct="1">
              <a:lnSpc>
                <a:spcPts val="2900"/>
              </a:lnSpc>
            </a:pPr>
            <a:r>
              <a:rPr lang="de-DE" altLang="en-US" sz="1800" b="1" dirty="0"/>
              <a:t>Panel or longitudinal data</a:t>
            </a:r>
            <a:endParaRPr lang="de-DE" altLang="en-US" sz="1800" b="1" dirty="0"/>
          </a:p>
          <a:p>
            <a:pPr lvl="1" eaLnBrk="1" hangingPunct="1">
              <a:lnSpc>
                <a:spcPts val="3200"/>
              </a:lnSpc>
            </a:pPr>
            <a:r>
              <a:rPr lang="de-DE" altLang="en-US" sz="1800" dirty="0"/>
              <a:t>The </a:t>
            </a:r>
            <a:r>
              <a:rPr lang="de-DE" altLang="en-US" sz="1800" b="1" dirty="0"/>
              <a:t>same</a:t>
            </a:r>
            <a:r>
              <a:rPr lang="de-DE" altLang="en-US" sz="1800" dirty="0"/>
              <a:t> cross-sectional units are followed over time</a:t>
            </a:r>
            <a:endParaRPr lang="de-DE" altLang="en-US" sz="1800" dirty="0"/>
          </a:p>
          <a:p>
            <a:pPr lvl="1" eaLnBrk="1" hangingPunct="1">
              <a:lnSpc>
                <a:spcPts val="3200"/>
              </a:lnSpc>
            </a:pPr>
            <a:r>
              <a:rPr lang="de-DE" altLang="en-US" sz="1800" dirty="0"/>
              <a:t>Panel data have a </a:t>
            </a:r>
            <a:r>
              <a:rPr lang="de-DE" altLang="en-US" sz="1800" b="1" dirty="0"/>
              <a:t>cross-sectional and a time series dimension</a:t>
            </a:r>
            <a:endParaRPr lang="de-DE" altLang="en-US" sz="1800" b="1" dirty="0"/>
          </a:p>
          <a:p>
            <a:pPr lvl="1" eaLnBrk="1" hangingPunct="1">
              <a:lnSpc>
                <a:spcPts val="3200"/>
              </a:lnSpc>
            </a:pPr>
            <a:r>
              <a:rPr lang="de-DE" altLang="en-US" sz="1800" dirty="0"/>
              <a:t>Panel data can be used to account for time-invariant unobservables</a:t>
            </a:r>
            <a:endParaRPr lang="de-DE" altLang="en-US" sz="1800" dirty="0"/>
          </a:p>
          <a:p>
            <a:pPr lvl="1" eaLnBrk="1" hangingPunct="1">
              <a:lnSpc>
                <a:spcPts val="3200"/>
              </a:lnSpc>
            </a:pPr>
            <a:r>
              <a:rPr lang="de-DE" altLang="en-US" sz="1800" dirty="0"/>
              <a:t>Panel data can be used to model lagged responses</a:t>
            </a:r>
            <a:endParaRPr lang="de-DE" altLang="en-US" sz="1800" dirty="0"/>
          </a:p>
          <a:p>
            <a:pPr lvl="1" eaLnBrk="1" hangingPunct="1">
              <a:lnSpc>
                <a:spcPts val="3200"/>
              </a:lnSpc>
            </a:pPr>
            <a:r>
              <a:rPr lang="de-DE" altLang="en-US" sz="1800" dirty="0"/>
              <a:t>Example:</a:t>
            </a:r>
            <a:endParaRPr lang="de-DE" altLang="en-US" sz="1800" dirty="0"/>
          </a:p>
          <a:p>
            <a:pPr lvl="2" eaLnBrk="1" hangingPunct="1">
              <a:lnSpc>
                <a:spcPts val="3200"/>
              </a:lnSpc>
            </a:pPr>
            <a:r>
              <a:rPr lang="de-DE" altLang="en-US" sz="1800" dirty="0"/>
              <a:t>City crime statistics; each city is observed in two years</a:t>
            </a:r>
            <a:endParaRPr lang="de-DE" altLang="en-US" sz="1800" dirty="0"/>
          </a:p>
          <a:p>
            <a:pPr lvl="2" eaLnBrk="1" hangingPunct="1">
              <a:lnSpc>
                <a:spcPts val="3200"/>
              </a:lnSpc>
            </a:pPr>
            <a:r>
              <a:rPr lang="de-DE" altLang="en-US" sz="1800" dirty="0"/>
              <a:t>Time-invariant unobserved city characteristics may be modeled</a:t>
            </a:r>
            <a:endParaRPr lang="de-DE" altLang="en-US" sz="1800" dirty="0"/>
          </a:p>
          <a:p>
            <a:pPr lvl="2" eaLnBrk="1" hangingPunct="1">
              <a:lnSpc>
                <a:spcPts val="3200"/>
              </a:lnSpc>
            </a:pPr>
            <a:r>
              <a:rPr lang="de-DE" altLang="en-US" sz="1800" dirty="0"/>
              <a:t>Effect of police on crime rates may exhibit time lag</a:t>
            </a:r>
            <a:endParaRPr lang="de-DE" altLang="en-US" sz="1800" dirty="0"/>
          </a:p>
        </p:txBody>
      </p:sp>
      <p:sp>
        <p:nvSpPr>
          <p:cNvPr id="34819"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1"/>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2"/>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593725" y="2005013"/>
            <a:ext cx="8001000" cy="4267200"/>
          </a:xfrm>
        </p:spPr>
        <p:txBody>
          <a:bodyPr/>
          <a:lstStyle/>
          <a:p>
            <a:pPr eaLnBrk="1" hangingPunct="1">
              <a:lnSpc>
                <a:spcPts val="2900"/>
              </a:lnSpc>
            </a:pPr>
            <a:r>
              <a:rPr lang="de-DE" altLang="en-US" sz="1800" b="1"/>
              <a:t>Two-year panel data on city crime statistics</a:t>
            </a:r>
            <a:endParaRPr lang="de-DE" altLang="en-US" sz="1800"/>
          </a:p>
          <a:p>
            <a:pPr lvl="1" eaLnBrk="1" hangingPunct="1">
              <a:lnSpc>
                <a:spcPts val="3300"/>
              </a:lnSpc>
            </a:pPr>
            <a:endParaRPr lang="de-DE" altLang="en-US" sz="1800"/>
          </a:p>
        </p:txBody>
      </p:sp>
      <p:pic>
        <p:nvPicPr>
          <p:cNvPr id="36867"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238" y="2678113"/>
            <a:ext cx="62484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hteck 19"/>
          <p:cNvSpPr/>
          <p:nvPr/>
        </p:nvSpPr>
        <p:spPr>
          <a:xfrm>
            <a:off x="755650" y="3644900"/>
            <a:ext cx="5580063" cy="5476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36869" name="Textfeld 22"/>
          <p:cNvSpPr txBox="1">
            <a:spLocks noChangeArrowheads="1"/>
          </p:cNvSpPr>
          <p:nvPr/>
        </p:nvSpPr>
        <p:spPr bwMode="auto">
          <a:xfrm>
            <a:off x="6875463" y="2924175"/>
            <a:ext cx="2027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Each city has two time </a:t>
            </a:r>
            <a:endParaRPr lang="de-DE" altLang="en-US" sz="1400"/>
          </a:p>
          <a:p>
            <a:pPr eaLnBrk="1" hangingPunct="1">
              <a:spcBef>
                <a:spcPct val="0"/>
              </a:spcBef>
              <a:buClrTx/>
              <a:buSzTx/>
              <a:buFontTx/>
              <a:buNone/>
            </a:pPr>
            <a:r>
              <a:rPr lang="de-DE" altLang="en-US" sz="1400"/>
              <a:t>series observations</a:t>
            </a:r>
            <a:endParaRPr lang="de-DE" altLang="en-US" sz="1400"/>
          </a:p>
        </p:txBody>
      </p:sp>
      <p:sp>
        <p:nvSpPr>
          <p:cNvPr id="8" name="Ellipse 7"/>
          <p:cNvSpPr/>
          <p:nvPr/>
        </p:nvSpPr>
        <p:spPr>
          <a:xfrm>
            <a:off x="5940425" y="4905375"/>
            <a:ext cx="401638" cy="255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9" name="Ellipse 8"/>
          <p:cNvSpPr/>
          <p:nvPr/>
        </p:nvSpPr>
        <p:spPr>
          <a:xfrm>
            <a:off x="5940425" y="5157788"/>
            <a:ext cx="401638" cy="255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36872" name="Textfeld 9"/>
          <p:cNvSpPr txBox="1">
            <a:spLocks noChangeArrowheads="1"/>
          </p:cNvSpPr>
          <p:nvPr/>
        </p:nvSpPr>
        <p:spPr bwMode="auto">
          <a:xfrm>
            <a:off x="7127875" y="3933825"/>
            <a:ext cx="12874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Number of </a:t>
            </a:r>
            <a:endParaRPr lang="de-DE" altLang="en-US" sz="1400"/>
          </a:p>
          <a:p>
            <a:pPr eaLnBrk="1" hangingPunct="1">
              <a:spcBef>
                <a:spcPct val="0"/>
              </a:spcBef>
              <a:buClrTx/>
              <a:buSzTx/>
              <a:buFontTx/>
              <a:buNone/>
            </a:pPr>
            <a:r>
              <a:rPr lang="de-DE" altLang="en-US" sz="1400"/>
              <a:t>police in 1986</a:t>
            </a:r>
            <a:endParaRPr lang="de-DE" altLang="en-US" sz="1400"/>
          </a:p>
        </p:txBody>
      </p:sp>
      <p:sp>
        <p:nvSpPr>
          <p:cNvPr id="36873" name="Textfeld 10"/>
          <p:cNvSpPr txBox="1">
            <a:spLocks noChangeArrowheads="1"/>
          </p:cNvSpPr>
          <p:nvPr/>
        </p:nvSpPr>
        <p:spPr bwMode="auto">
          <a:xfrm>
            <a:off x="7164388" y="4868863"/>
            <a:ext cx="1343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de-DE" altLang="en-US" sz="1400"/>
              <a:t>Number of</a:t>
            </a:r>
            <a:endParaRPr lang="de-DE" altLang="en-US" sz="1400"/>
          </a:p>
          <a:p>
            <a:pPr eaLnBrk="1" hangingPunct="1">
              <a:spcBef>
                <a:spcPct val="0"/>
              </a:spcBef>
              <a:buClrTx/>
              <a:buSzTx/>
              <a:buFontTx/>
              <a:buNone/>
            </a:pPr>
            <a:r>
              <a:rPr lang="de-DE" altLang="en-US" sz="1400"/>
              <a:t> police in 1990</a:t>
            </a:r>
            <a:endParaRPr lang="de-DE" altLang="en-US" sz="1400"/>
          </a:p>
        </p:txBody>
      </p:sp>
      <p:cxnSp>
        <p:nvCxnSpPr>
          <p:cNvPr id="12" name="Gerade Verbindung mit Pfeil 11"/>
          <p:cNvCxnSpPr/>
          <p:nvPr/>
        </p:nvCxnSpPr>
        <p:spPr>
          <a:xfrm flipH="1">
            <a:off x="6372225" y="3357563"/>
            <a:ext cx="539750" cy="2508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a:off x="6335713" y="4113213"/>
            <a:ext cx="828675" cy="7921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H="1">
            <a:off x="6372225" y="5049838"/>
            <a:ext cx="828675" cy="1793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877" name="Rectangle 2"/>
          <p:cNvSpPr>
            <a:spLocks noChangeArrowheads="1"/>
          </p:cNvSpPr>
          <p:nvPr/>
        </p:nvSpPr>
        <p:spPr bwMode="auto">
          <a:xfrm>
            <a:off x="287338" y="80963"/>
            <a:ext cx="86566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2"/>
              </a:buBlip>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Blip>
                <a:blip r:embed="rId3"/>
              </a:buBlip>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rgbClr val="808080"/>
              </a:buClr>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rgbClr val="808080"/>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rgbClr val="808080"/>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sz="4400" dirty="0">
                <a:solidFill>
                  <a:srgbClr val="FF0000"/>
                </a:solidFill>
              </a:rPr>
              <a:t>Types of data</a:t>
            </a:r>
            <a:endParaRPr lang="de-DE" altLang="en-US" sz="4400" dirty="0">
              <a:solidFill>
                <a:srgbClr val="FF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914400"/>
          </a:xfrm>
        </p:spPr>
        <p:txBody>
          <a:bodyPr/>
          <a:lstStyle/>
          <a:p>
            <a:r>
              <a:rPr lang="en-US" b="1" dirty="0">
                <a:solidFill>
                  <a:srgbClr val="FF0000"/>
                </a:solidFill>
              </a:rPr>
              <a:t>Outline</a:t>
            </a:r>
            <a:endParaRPr lang="en-US" b="1" dirty="0">
              <a:solidFill>
                <a:srgbClr val="FF0000"/>
              </a:solidFill>
            </a:endParaRPr>
          </a:p>
        </p:txBody>
      </p:sp>
      <p:sp>
        <p:nvSpPr>
          <p:cNvPr id="3" name="Content Placeholder 2"/>
          <p:cNvSpPr>
            <a:spLocks noGrp="1"/>
          </p:cNvSpPr>
          <p:nvPr>
            <p:ph idx="1"/>
          </p:nvPr>
        </p:nvSpPr>
        <p:spPr>
          <a:xfrm>
            <a:off x="304800" y="1219200"/>
            <a:ext cx="8610600" cy="4953000"/>
          </a:xfrm>
        </p:spPr>
        <p:txBody>
          <a:bodyPr>
            <a:normAutofit fontScale="25000" lnSpcReduction="20000"/>
          </a:bodyPr>
          <a:lstStyle/>
          <a:p>
            <a:pPr marL="0" indent="0">
              <a:buNone/>
            </a:pPr>
            <a:endParaRPr lang="en-US" sz="2500" b="1" dirty="0"/>
          </a:p>
          <a:p>
            <a:r>
              <a:rPr lang="en-US" sz="9200" dirty="0">
                <a:latin typeface="+mj-lt"/>
              </a:rPr>
              <a:t>Chapter 1: Introduction (6 hours)</a:t>
            </a:r>
            <a:endParaRPr lang="en-US" sz="9200" dirty="0">
              <a:latin typeface="+mj-lt"/>
            </a:endParaRPr>
          </a:p>
          <a:p>
            <a:r>
              <a:rPr lang="en-US" sz="9200" dirty="0">
                <a:latin typeface="+mj-lt"/>
              </a:rPr>
              <a:t>Chapter 2: Simple Regression  (6 hours)</a:t>
            </a:r>
            <a:endParaRPr lang="en-US" sz="9200" dirty="0">
              <a:latin typeface="+mj-lt"/>
            </a:endParaRPr>
          </a:p>
          <a:p>
            <a:r>
              <a:rPr lang="en-US" sz="9200" dirty="0">
                <a:latin typeface="+mj-lt"/>
              </a:rPr>
              <a:t>Chapter 3: Multiple Regression (6 hours)</a:t>
            </a:r>
            <a:endParaRPr lang="en-US" sz="9200" dirty="0">
              <a:latin typeface="+mj-lt"/>
            </a:endParaRPr>
          </a:p>
          <a:p>
            <a:r>
              <a:rPr lang="en-US" sz="9200" dirty="0">
                <a:latin typeface="+mj-lt"/>
              </a:rPr>
              <a:t>Chapter 4: Dummy Variable Regression Models (6 hours)</a:t>
            </a:r>
            <a:endParaRPr lang="en-US" sz="9200" dirty="0">
              <a:latin typeface="+mj-lt"/>
            </a:endParaRPr>
          </a:p>
          <a:p>
            <a:r>
              <a:rPr lang="en-US" sz="9200" dirty="0">
                <a:latin typeface="+mj-lt"/>
              </a:rPr>
              <a:t>Chapter 5: </a:t>
            </a:r>
            <a:r>
              <a:rPr lang="en-US" sz="9200" dirty="0">
                <a:effectLst/>
                <a:latin typeface="+mj-lt"/>
                <a:ea typeface="Times New Roman" panose="02020603050405020304" pitchFamily="18" charset="0"/>
              </a:rPr>
              <a:t>Univariate time series modeling and forecasting (3 hours)</a:t>
            </a:r>
            <a:endParaRPr lang="en-US" sz="9200" dirty="0">
              <a:effectLst/>
              <a:latin typeface="+mj-lt"/>
              <a:ea typeface="Times New Roman" panose="02020603050405020304" pitchFamily="18" charset="0"/>
            </a:endParaRPr>
          </a:p>
          <a:p>
            <a:r>
              <a:rPr lang="en-US" sz="9200" dirty="0">
                <a:latin typeface="+mj-lt"/>
              </a:rPr>
              <a:t>Chapter 6: </a:t>
            </a:r>
            <a:r>
              <a:rPr lang="en-US" sz="9200" dirty="0">
                <a:effectLst/>
                <a:latin typeface="+mj-lt"/>
                <a:ea typeface="Times New Roman" panose="02020603050405020304" pitchFamily="18" charset="0"/>
              </a:rPr>
              <a:t>Multivariate models</a:t>
            </a:r>
            <a:endParaRPr lang="en-US" sz="9200" dirty="0">
              <a:effectLst/>
              <a:latin typeface="+mj-lt"/>
              <a:ea typeface="Times New Roman" panose="02020603050405020304" pitchFamily="18" charset="0"/>
            </a:endParaRPr>
          </a:p>
          <a:p>
            <a:r>
              <a:rPr lang="en-US" sz="9200" dirty="0">
                <a:latin typeface="+mj-lt"/>
              </a:rPr>
              <a:t>Chapter 7: </a:t>
            </a:r>
            <a:r>
              <a:rPr lang="en-US" sz="9200" dirty="0">
                <a:effectLst/>
                <a:latin typeface="+mj-lt"/>
                <a:ea typeface="Times New Roman" panose="02020603050405020304" pitchFamily="18" charset="0"/>
              </a:rPr>
              <a:t>Panel data </a:t>
            </a:r>
            <a:r>
              <a:rPr lang="en-US" sz="9200" dirty="0">
                <a:latin typeface="+mj-lt"/>
              </a:rPr>
              <a:t>(6 hours)</a:t>
            </a:r>
            <a:endParaRPr lang="en-US" sz="9200" dirty="0">
              <a:effectLst/>
              <a:latin typeface="+mj-lt"/>
              <a:ea typeface="Times New Roman" panose="02020603050405020304" pitchFamily="18" charset="0"/>
            </a:endParaRPr>
          </a:p>
          <a:p>
            <a:r>
              <a:rPr lang="en-US" sz="9200" dirty="0">
                <a:latin typeface="+mj-lt"/>
              </a:rPr>
              <a:t>Chapter 8: </a:t>
            </a:r>
            <a:r>
              <a:rPr lang="en-US" sz="9200" dirty="0">
                <a:effectLst/>
                <a:latin typeface="+mj-lt"/>
                <a:ea typeface="Times New Roman" panose="02020603050405020304" pitchFamily="18" charset="0"/>
              </a:rPr>
              <a:t> Simulation method</a:t>
            </a:r>
            <a:endParaRPr lang="en-US" sz="9200" dirty="0">
              <a:latin typeface="+mj-lt"/>
            </a:endParaRPr>
          </a:p>
          <a:p>
            <a:r>
              <a:rPr lang="en-US" sz="9200" dirty="0">
                <a:latin typeface="+mj-lt"/>
              </a:rPr>
              <a:t>Empirical Research + Presentation (9 hours)</a:t>
            </a:r>
            <a:endParaRPr lang="en-US" sz="9200" dirty="0">
              <a:latin typeface="+mj-lt"/>
            </a:endParaRPr>
          </a:p>
          <a:p>
            <a:endParaRPr lang="en-US" sz="9200"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Measurement Scales of Variables</a:t>
            </a:r>
            <a:endParaRPr lang="en-US" dirty="0">
              <a:solidFill>
                <a:srgbClr val="FF0000"/>
              </a:solidFill>
            </a:endParaRPr>
          </a:p>
        </p:txBody>
      </p:sp>
      <p:sp>
        <p:nvSpPr>
          <p:cNvPr id="3" name="Content Placeholder 2"/>
          <p:cNvSpPr>
            <a:spLocks noGrp="1"/>
          </p:cNvSpPr>
          <p:nvPr>
            <p:ph idx="1"/>
          </p:nvPr>
        </p:nvSpPr>
        <p:spPr>
          <a:xfrm>
            <a:off x="990600" y="2019766"/>
            <a:ext cx="7543799" cy="3771434"/>
          </a:xfrm>
        </p:spPr>
        <p:txBody>
          <a:bodyPr>
            <a:normAutofit fontScale="92500"/>
          </a:bodyPr>
          <a:lstStyle/>
          <a:p>
            <a:r>
              <a:rPr lang="en-US" dirty="0"/>
              <a:t>Four broad categories: </a:t>
            </a:r>
            <a:r>
              <a:rPr lang="en-US" b="1" dirty="0">
                <a:solidFill>
                  <a:srgbClr val="FF0000"/>
                </a:solidFill>
              </a:rPr>
              <a:t>ratio scale, </a:t>
            </a:r>
            <a:r>
              <a:rPr lang="en-US" dirty="0"/>
              <a:t>interval scale, ordinal scale and nominal scale.</a:t>
            </a:r>
            <a:endParaRPr lang="en-US" dirty="0"/>
          </a:p>
          <a:p>
            <a:r>
              <a:rPr lang="en-US" dirty="0"/>
              <a:t>Ratio scale: GDP growth rate, interest rate, ROE. Most economic variables belong to this category. </a:t>
            </a:r>
            <a:endParaRPr lang="en-US" dirty="0"/>
          </a:p>
          <a:p>
            <a:r>
              <a:rPr lang="en-US" dirty="0"/>
              <a:t>Interval scale: the distance between two time periods, say (2000-1995)</a:t>
            </a:r>
            <a:endParaRPr lang="en-US" dirty="0"/>
          </a:p>
          <a:p>
            <a:r>
              <a:rPr lang="en-US" dirty="0"/>
              <a:t>Ordinal scale: income class (upper, middle, lower), grading systems (A,B, C grades)</a:t>
            </a:r>
            <a:endParaRPr lang="en-US" dirty="0"/>
          </a:p>
          <a:p>
            <a:r>
              <a:rPr lang="en-US" dirty="0"/>
              <a:t>Nominal scale: gender (male, female), marital status (married, unmarried, divorced, separated)</a:t>
            </a:r>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4000" dirty="0">
                <a:solidFill>
                  <a:srgbClr val="FF0000"/>
                </a:solidFill>
              </a:rPr>
              <a:t>Introduction to Stata</a:t>
            </a:r>
            <a:endParaRPr lang="en-US" sz="4000" dirty="0">
              <a:solidFill>
                <a:srgbClr val="FF0000"/>
              </a:solidFill>
            </a:endParaRPr>
          </a:p>
          <a:p>
            <a:r>
              <a:rPr lang="en-US" sz="4000" dirty="0">
                <a:solidFill>
                  <a:srgbClr val="FF0000"/>
                </a:solidFill>
              </a:rPr>
              <a:t>How to cite a research paper</a:t>
            </a:r>
            <a:endParaRPr lang="en-US" sz="4000" dirty="0">
              <a:solidFill>
                <a:srgbClr val="FF0000"/>
              </a:solidFill>
            </a:endParaRPr>
          </a:p>
          <a:p>
            <a:r>
              <a:rPr lang="en-US" sz="4000">
                <a:solidFill>
                  <a:srgbClr val="FF0000"/>
                </a:solidFill>
              </a:rPr>
              <a:t>References</a:t>
            </a:r>
            <a:endParaRPr lang="en-US" sz="4000" dirty="0">
              <a:solidFill>
                <a:srgbClr val="FF0000"/>
              </a:solidFill>
            </a:endParaRPr>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HOMEWORKS</a:t>
            </a:r>
            <a:endParaRPr lang="en-US" dirty="0"/>
          </a:p>
        </p:txBody>
      </p:sp>
      <p:sp>
        <p:nvSpPr>
          <p:cNvPr id="3" name="Content Placeholder 2"/>
          <p:cNvSpPr>
            <a:spLocks noGrp="1"/>
          </p:cNvSpPr>
          <p:nvPr>
            <p:ph idx="1"/>
          </p:nvPr>
        </p:nvSpPr>
        <p:spPr/>
        <p:txBody>
          <a:bodyPr>
            <a:normAutofit/>
          </a:bodyPr>
          <a:lstStyle/>
          <a:p>
            <a:r>
              <a:rPr lang="en-US" sz="2600" dirty="0"/>
              <a:t>Download data on stock prices of all firms listed on HOSE and HNX</a:t>
            </a:r>
            <a:endParaRPr lang="en-US" sz="2600" dirty="0"/>
          </a:p>
          <a:p>
            <a:r>
              <a:rPr lang="en-US" sz="2600" dirty="0"/>
              <a:t>Calculate daily return, weekly return, monthly return and annual returns</a:t>
            </a:r>
            <a:endParaRPr lang="en-US" sz="2600" dirty="0"/>
          </a:p>
          <a:p>
            <a:r>
              <a:rPr lang="en-US" sz="2600" dirty="0"/>
              <a:t>Merge the annual returns and the data on financial statements </a:t>
            </a:r>
            <a:endParaRPr lang="en-US" sz="26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101" name="Rectangle 5"/>
          <p:cNvSpPr>
            <a:spLocks noGrp="1" noChangeArrowheads="1"/>
          </p:cNvSpPr>
          <p:nvPr>
            <p:ph type="body" idx="4294967295"/>
          </p:nvPr>
        </p:nvSpPr>
        <p:spPr>
          <a:xfrm>
            <a:off x="1562100" y="2057400"/>
            <a:ext cx="6019800" cy="2057400"/>
          </a:xfrm>
        </p:spPr>
        <p:txBody>
          <a:bodyPr>
            <a:normAutofit/>
          </a:bodyPr>
          <a:lstStyle/>
          <a:p>
            <a:pPr algn="ctr">
              <a:buNone/>
            </a:pPr>
            <a:r>
              <a:rPr lang="en-US" sz="2800" b="1" dirty="0">
                <a:solidFill>
                  <a:srgbClr val="FF0000"/>
                </a:solidFill>
              </a:rPr>
              <a:t>What are your expectations for the course?</a:t>
            </a:r>
            <a:endParaRPr lang="en-US" sz="2800" b="1" dirty="0">
              <a:solidFill>
                <a:srgbClr val="FF0000"/>
              </a:solidFill>
            </a:endParaRPr>
          </a:p>
          <a:p>
            <a:endParaRPr lang="en-US"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0" y="274638"/>
            <a:ext cx="8229600" cy="1143000"/>
          </a:xfrm>
        </p:spPr>
        <p:txBody>
          <a:bodyPr/>
          <a:lstStyle/>
          <a:p>
            <a:r>
              <a:rPr lang="en-US" dirty="0"/>
              <a:t>Examples of empirical research</a:t>
            </a:r>
            <a:endParaRPr lang="en-US" dirty="0">
              <a:solidFill>
                <a:srgbClr val="FF0000"/>
              </a:solidFill>
            </a:endParaRPr>
          </a:p>
        </p:txBody>
      </p:sp>
      <p:sp>
        <p:nvSpPr>
          <p:cNvPr id="132101" name="Rectangle 5"/>
          <p:cNvSpPr>
            <a:spLocks noGrp="1" noChangeArrowheads="1"/>
          </p:cNvSpPr>
          <p:nvPr>
            <p:ph type="body" idx="4294967295"/>
          </p:nvPr>
        </p:nvSpPr>
        <p:spPr>
          <a:xfrm>
            <a:off x="152400" y="1066800"/>
            <a:ext cx="8991600" cy="4952999"/>
          </a:xfrm>
        </p:spPr>
        <p:txBody>
          <a:bodyPr>
            <a:normAutofit/>
          </a:bodyPr>
          <a:lstStyle/>
          <a:p>
            <a:pPr algn="just">
              <a:buFont typeface="Wingdings" panose="05000000000000000000" pitchFamily="2" charset="2"/>
              <a:buChar char="q"/>
            </a:pPr>
            <a:r>
              <a:rPr lang="en-US" dirty="0"/>
              <a:t>This thesis examines the relationship between the probability of financial distress and some specific financial ratios in order to identify internal factors causing distress for firms. (</a:t>
            </a:r>
            <a:r>
              <a:rPr lang="en-US" i="1" dirty="0" err="1"/>
              <a:t>Phu</a:t>
            </a:r>
            <a:r>
              <a:rPr lang="en-US" i="1" dirty="0"/>
              <a:t> Kim Yen, K49 CLC</a:t>
            </a:r>
            <a:r>
              <a:rPr lang="en-US" dirty="0"/>
              <a:t>)</a:t>
            </a:r>
            <a:endParaRPr lang="en-US" dirty="0"/>
          </a:p>
          <a:p>
            <a:pPr algn="just"/>
            <a:r>
              <a:rPr lang="en-US" b="1" dirty="0"/>
              <a:t>Findings: </a:t>
            </a:r>
            <a:r>
              <a:rPr lang="en-US" dirty="0"/>
              <a:t>Size has negative coefficients which are statistically significant at significance level of 1% in all estimations. This finding is consistent with previous study of Ohlson (1980). The author concludes that size affect the probability of financial distress of Vietnamese listed firms, especially those on HOSE. In reality, large-cap companies often have more power in its trading position with counterparties as well as more approaches to financing resources. Therefore, it is easier for them to weather unexpected downturns</a:t>
            </a:r>
            <a:endParaRPr lang="en-US"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0" y="274638"/>
            <a:ext cx="8229600" cy="1143000"/>
          </a:xfrm>
        </p:spPr>
        <p:txBody>
          <a:bodyPr/>
          <a:lstStyle/>
          <a:p>
            <a:r>
              <a:rPr lang="en-US" dirty="0"/>
              <a:t>Examples of empirical research</a:t>
            </a:r>
            <a:endParaRPr lang="en-US" dirty="0">
              <a:solidFill>
                <a:srgbClr val="FF0000"/>
              </a:solidFill>
            </a:endParaRPr>
          </a:p>
        </p:txBody>
      </p:sp>
      <p:sp>
        <p:nvSpPr>
          <p:cNvPr id="132101" name="Rectangle 5"/>
          <p:cNvSpPr>
            <a:spLocks noGrp="1" noChangeArrowheads="1"/>
          </p:cNvSpPr>
          <p:nvPr>
            <p:ph type="body" idx="4294967295"/>
          </p:nvPr>
        </p:nvSpPr>
        <p:spPr>
          <a:xfrm>
            <a:off x="152400" y="1066800"/>
            <a:ext cx="8991600" cy="4952999"/>
          </a:xfrm>
        </p:spPr>
        <p:txBody>
          <a:bodyPr>
            <a:normAutofit/>
          </a:bodyPr>
          <a:lstStyle/>
          <a:p>
            <a:pPr>
              <a:buFont typeface="Wingdings" panose="05000000000000000000" pitchFamily="2" charset="2"/>
              <a:buChar char="q"/>
            </a:pPr>
            <a:r>
              <a:rPr lang="en-US" dirty="0"/>
              <a:t>This thesis analyzes determinants of commercial banks’ net interest margin in Vietnam </a:t>
            </a:r>
            <a:r>
              <a:rPr lang="en-US" i="1" dirty="0"/>
              <a:t>(Hoang </a:t>
            </a:r>
            <a:r>
              <a:rPr lang="en-US" i="1" dirty="0" err="1"/>
              <a:t>Trung</a:t>
            </a:r>
            <a:r>
              <a:rPr lang="en-US" i="1" dirty="0"/>
              <a:t> </a:t>
            </a:r>
            <a:r>
              <a:rPr lang="en-US" i="1" dirty="0" err="1"/>
              <a:t>Khanh</a:t>
            </a:r>
            <a:r>
              <a:rPr lang="en-US" i="1" dirty="0"/>
              <a:t>, K49CLC).</a:t>
            </a:r>
            <a:endParaRPr lang="en-US" i="1" dirty="0"/>
          </a:p>
          <a:p>
            <a:pPr algn="just"/>
            <a:r>
              <a:rPr lang="en-US" b="1" dirty="0"/>
              <a:t>Findings: </a:t>
            </a:r>
            <a:r>
              <a:rPr lang="en-US" i="1" dirty="0"/>
              <a:t>Operating expense</a:t>
            </a:r>
            <a:r>
              <a:rPr lang="en-US" dirty="0"/>
              <a:t> has positive coefficients which are statistically significant at the significance level of 1% in all estimations. This finding is consistent with previous studies of Abreu and Mendes (2003) and </a:t>
            </a:r>
            <a:r>
              <a:rPr lang="en-US" dirty="0" err="1"/>
              <a:t>Maudos</a:t>
            </a:r>
            <a:r>
              <a:rPr lang="en-US" dirty="0"/>
              <a:t> and Fernández de Guevara (2004). We conclude that operating expense affect Vietnamese banks’ NIM positively and accept hypothesis H1 established earlier. As operating expense gets larger, banks would tend to pass on the increasing cost of operating inefficiency to the public in the form of higher loan interest, which in turn would result in a higher value of NIM. </a:t>
            </a:r>
            <a:endParaRPr 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143000"/>
          </a:xfrm>
        </p:spPr>
        <p:txBody>
          <a:bodyPr/>
          <a:lstStyle/>
          <a:p>
            <a:r>
              <a:rPr lang="en-US" dirty="0"/>
              <a:t>Examples of empirical research</a:t>
            </a:r>
            <a:endParaRPr lang="en-US" dirty="0"/>
          </a:p>
        </p:txBody>
      </p:sp>
      <p:sp>
        <p:nvSpPr>
          <p:cNvPr id="3" name="Content Placeholder 2"/>
          <p:cNvSpPr>
            <a:spLocks noGrp="1"/>
          </p:cNvSpPr>
          <p:nvPr>
            <p:ph idx="4294967295"/>
          </p:nvPr>
        </p:nvSpPr>
        <p:spPr>
          <a:xfrm>
            <a:off x="0" y="990600"/>
            <a:ext cx="8896985" cy="5135880"/>
          </a:xfrm>
        </p:spPr>
        <p:txBody>
          <a:bodyPr>
            <a:normAutofit/>
          </a:bodyPr>
          <a:lstStyle/>
          <a:p>
            <a:pPr algn="just"/>
            <a:endParaRPr lang="en-US" dirty="0"/>
          </a:p>
          <a:p>
            <a:pPr algn="just">
              <a:buFont typeface="Wingdings" panose="05000000000000000000" pitchFamily="2" charset="2"/>
              <a:buChar char="q"/>
            </a:pPr>
            <a:r>
              <a:rPr lang="en-US" dirty="0"/>
              <a:t>    This thesis examines the relationship between the probability of financial distress and some specific financial ratios in order to identify internal factors causing distress for firms. (</a:t>
            </a:r>
            <a:r>
              <a:rPr lang="en-US" i="1" dirty="0" err="1"/>
              <a:t>Phu</a:t>
            </a:r>
            <a:r>
              <a:rPr lang="en-US" i="1" dirty="0"/>
              <a:t> Kim Yen, K49 CLC</a:t>
            </a:r>
            <a:r>
              <a:rPr lang="en-US" dirty="0"/>
              <a:t>)</a:t>
            </a:r>
            <a:endParaRPr lang="en-US" dirty="0"/>
          </a:p>
          <a:p>
            <a:pPr algn="just"/>
            <a:r>
              <a:rPr lang="en-US" b="1" dirty="0"/>
              <a:t>Findings: </a:t>
            </a:r>
            <a:r>
              <a:rPr lang="en-US" dirty="0"/>
              <a:t>Size has negative coefficients which are statistically significant at significance level of 1% in all estimations. This finding is consistent with previous study of </a:t>
            </a:r>
            <a:r>
              <a:rPr lang="en-US" dirty="0" err="1"/>
              <a:t>Ohlson</a:t>
            </a:r>
            <a:r>
              <a:rPr lang="en-US" dirty="0"/>
              <a:t> (1980). The author concludes that size affect the probability of financial distress of Vietnamese listed firms, especially those on HOSE. In reality, large-cap companies often have more power in its trading position with counterparties as well as more approaches to financing resources. Therefore, it is easier for them to weather unexpected downturns.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0" y="274638"/>
            <a:ext cx="8229600" cy="1143000"/>
          </a:xfrm>
        </p:spPr>
        <p:txBody>
          <a:bodyPr/>
          <a:lstStyle/>
          <a:p>
            <a:r>
              <a:rPr lang="en-US" dirty="0">
                <a:solidFill>
                  <a:srgbClr val="FF0000"/>
                </a:solidFill>
              </a:rPr>
              <a:t>Instruction for your project</a:t>
            </a:r>
            <a:endParaRPr lang="en-US" dirty="0">
              <a:solidFill>
                <a:srgbClr val="FF0000"/>
              </a:solidFill>
            </a:endParaRPr>
          </a:p>
        </p:txBody>
      </p:sp>
      <p:sp>
        <p:nvSpPr>
          <p:cNvPr id="132101" name="Rectangle 5"/>
          <p:cNvSpPr>
            <a:spLocks noGrp="1" noChangeArrowheads="1"/>
          </p:cNvSpPr>
          <p:nvPr>
            <p:ph type="body" idx="4294967295"/>
          </p:nvPr>
        </p:nvSpPr>
        <p:spPr>
          <a:xfrm>
            <a:off x="152400" y="914400"/>
            <a:ext cx="8991600" cy="5105399"/>
          </a:xfrm>
        </p:spPr>
        <p:txBody>
          <a:bodyPr>
            <a:normAutofit fontScale="70000" lnSpcReduction="20000"/>
          </a:bodyPr>
          <a:lstStyle/>
          <a:p>
            <a:pPr>
              <a:spcBef>
                <a:spcPts val="0"/>
              </a:spcBef>
            </a:pPr>
            <a:r>
              <a:rPr lang="en-US" sz="2700" dirty="0"/>
              <a:t>Each group (max. 5 students) should write and present a short report (max. 15 pages all included) based on the data and introduction given during the course. </a:t>
            </a:r>
            <a:endParaRPr lang="en-US" sz="2700" dirty="0"/>
          </a:p>
          <a:p>
            <a:pPr>
              <a:spcBef>
                <a:spcPts val="0"/>
              </a:spcBef>
            </a:pPr>
            <a:r>
              <a:rPr lang="en-US" sz="2700" dirty="0"/>
              <a:t>The report should be organized as follows:</a:t>
            </a:r>
            <a:endParaRPr lang="en-US" sz="2700" dirty="0"/>
          </a:p>
          <a:p>
            <a:pPr marL="0" indent="0">
              <a:spcBef>
                <a:spcPts val="0"/>
              </a:spcBef>
              <a:buNone/>
            </a:pPr>
            <a:r>
              <a:rPr lang="en-US" sz="2700" b="1" dirty="0"/>
              <a:t>1. Introduction: </a:t>
            </a:r>
            <a:r>
              <a:rPr lang="en-US" sz="2700" dirty="0"/>
              <a:t>Give a brief statement about the motivation and  purpose of the study.</a:t>
            </a:r>
            <a:endParaRPr lang="en-US" sz="2700" dirty="0"/>
          </a:p>
          <a:p>
            <a:pPr marL="514350" indent="-514350">
              <a:spcBef>
                <a:spcPts val="0"/>
              </a:spcBef>
              <a:buNone/>
            </a:pPr>
            <a:r>
              <a:rPr lang="en-US" sz="2700" b="1" dirty="0"/>
              <a:t>2. Literature Review</a:t>
            </a:r>
            <a:endParaRPr lang="en-US" sz="2700" b="1" dirty="0"/>
          </a:p>
          <a:p>
            <a:pPr marL="514350" indent="-514350">
              <a:spcBef>
                <a:spcPts val="0"/>
              </a:spcBef>
              <a:buFontTx/>
              <a:buChar char="-"/>
            </a:pPr>
            <a:r>
              <a:rPr lang="en-US" sz="2700" dirty="0"/>
              <a:t>Summarize the main published work concerning  your research question.</a:t>
            </a:r>
            <a:endParaRPr lang="en-US" sz="2700" dirty="0"/>
          </a:p>
          <a:p>
            <a:pPr marL="514350" indent="-514350">
              <a:spcBef>
                <a:spcPts val="0"/>
              </a:spcBef>
              <a:buFontTx/>
              <a:buChar char="-"/>
            </a:pPr>
            <a:r>
              <a:rPr lang="en-US" sz="2700" dirty="0"/>
              <a:t>It should be a synthesis and </a:t>
            </a:r>
            <a:r>
              <a:rPr lang="en-US" sz="2700" dirty="0">
                <a:solidFill>
                  <a:srgbClr val="FF0000"/>
                </a:solidFill>
              </a:rPr>
              <a:t>analysis of the relevant published work, linked at all times to your research question</a:t>
            </a:r>
            <a:r>
              <a:rPr lang="en-US" sz="2700" dirty="0"/>
              <a:t>.</a:t>
            </a:r>
            <a:endParaRPr lang="en-US" sz="2700" dirty="0"/>
          </a:p>
          <a:p>
            <a:pPr marL="514350" indent="-514350">
              <a:spcBef>
                <a:spcPts val="0"/>
              </a:spcBef>
              <a:buFontTx/>
              <a:buChar char="-"/>
            </a:pPr>
            <a:r>
              <a:rPr lang="en-US" sz="2700" dirty="0">
                <a:solidFill>
                  <a:srgbClr val="FF0000"/>
                </a:solidFill>
              </a:rPr>
              <a:t>State your hypotheses</a:t>
            </a:r>
            <a:endParaRPr lang="en-US" sz="2700" dirty="0">
              <a:solidFill>
                <a:srgbClr val="FF0000"/>
              </a:solidFill>
            </a:endParaRPr>
          </a:p>
          <a:p>
            <a:pPr marL="514350" indent="-514350">
              <a:spcBef>
                <a:spcPts val="0"/>
              </a:spcBef>
              <a:buNone/>
            </a:pPr>
            <a:r>
              <a:rPr lang="en-US" sz="2700" b="1" dirty="0"/>
              <a:t>3. Methodology and data</a:t>
            </a:r>
            <a:endParaRPr lang="en-US" sz="2700" b="1" dirty="0"/>
          </a:p>
          <a:p>
            <a:pPr marL="514350" indent="-514350">
              <a:spcBef>
                <a:spcPts val="0"/>
              </a:spcBef>
              <a:buFontTx/>
              <a:buChar char="-"/>
            </a:pPr>
            <a:r>
              <a:rPr lang="en-US" sz="2700" dirty="0"/>
              <a:t>An introduction of your model (dependent and independent variables)</a:t>
            </a:r>
            <a:endParaRPr lang="en-US" sz="2700" dirty="0"/>
          </a:p>
          <a:p>
            <a:pPr marL="514350" indent="-514350">
              <a:spcBef>
                <a:spcPts val="0"/>
              </a:spcBef>
              <a:buFontTx/>
              <a:buChar char="-"/>
            </a:pPr>
            <a:r>
              <a:rPr lang="en-US" sz="2700" dirty="0"/>
              <a:t>A description of the data must be provided here. You should discuss the data sources and the definition of variables and report in a table summary statistics such as minimum and maximum values, means, standard deviations for each variable.</a:t>
            </a:r>
            <a:endParaRPr lang="en-US" sz="2700" dirty="0"/>
          </a:p>
          <a:p>
            <a:pPr marL="514350" indent="-514350">
              <a:spcBef>
                <a:spcPts val="0"/>
              </a:spcBef>
              <a:buNone/>
            </a:pPr>
            <a:r>
              <a:rPr lang="en-US" sz="2700" b="1" dirty="0"/>
              <a:t>4. Results: </a:t>
            </a:r>
            <a:r>
              <a:rPr lang="en-US" sz="2700" dirty="0"/>
              <a:t>Estimation results are provided in a table and discussed in this section.</a:t>
            </a:r>
            <a:endParaRPr lang="en-US" sz="2700" dirty="0"/>
          </a:p>
          <a:p>
            <a:pPr marL="514350" indent="-514350">
              <a:spcBef>
                <a:spcPts val="0"/>
              </a:spcBef>
              <a:buNone/>
            </a:pPr>
            <a:r>
              <a:rPr lang="en-US" sz="2700" b="1" dirty="0"/>
              <a:t>5. Conclusion:  </a:t>
            </a:r>
            <a:r>
              <a:rPr lang="en-US" sz="2700" dirty="0"/>
              <a:t>you should summarize the results  here. </a:t>
            </a:r>
            <a:endParaRPr lang="en-US" sz="2700" dirty="0"/>
          </a:p>
          <a:p>
            <a:endParaRPr lang="en-US" dirty="0"/>
          </a:p>
        </p:txBody>
      </p:sp>
    </p:spTree>
  </p:cSld>
  <p:clrMapOvr>
    <a:masterClrMapping/>
  </p:clrMapOvr>
  <p:transition spd="med">
    <p:wipe dir="r"/>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12789</Words>
  <Application>WPS Presentation</Application>
  <PresentationFormat>On-screen Show (4:3)</PresentationFormat>
  <Paragraphs>345</Paragraphs>
  <Slides>42</Slides>
  <Notes>20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42</vt:i4>
      </vt:variant>
    </vt:vector>
  </HeadingPairs>
  <TitlesOfParts>
    <vt:vector size="57" baseType="lpstr">
      <vt:lpstr>Arial</vt:lpstr>
      <vt:lpstr>SimSun</vt:lpstr>
      <vt:lpstr>Wingdings</vt:lpstr>
      <vt:lpstr>Times New Roman</vt:lpstr>
      <vt:lpstr>Gill Sans MT</vt:lpstr>
      <vt:lpstr>Microsoft YaHei</vt:lpstr>
      <vt:lpstr>Arial Unicode MS</vt:lpstr>
      <vt:lpstr>Calibri</vt:lpstr>
      <vt:lpstr>MS PGothic</vt:lpstr>
      <vt:lpstr>Symbol</vt:lpstr>
      <vt:lpstr>Calibri</vt:lpstr>
      <vt:lpstr>Tahoma</vt:lpstr>
      <vt:lpstr>Gallery</vt:lpstr>
      <vt:lpstr>1_Gallery</vt:lpstr>
      <vt:lpstr>Office Theme</vt:lpstr>
      <vt:lpstr>    QUANTITATIVE METHODS FOR FINANCE – TCHE442</vt:lpstr>
      <vt:lpstr>Course materials</vt:lpstr>
      <vt:lpstr>Assessment </vt:lpstr>
      <vt:lpstr>Outline</vt:lpstr>
      <vt:lpstr>PowerPoint 演示文稿</vt:lpstr>
      <vt:lpstr>Examples of empirical research</vt:lpstr>
      <vt:lpstr>Examples of empirical research</vt:lpstr>
      <vt:lpstr>Examples of empirical research</vt:lpstr>
      <vt:lpstr>Instruction for your project</vt:lpstr>
      <vt:lpstr>CHAPTER 1</vt:lpstr>
      <vt:lpstr>The Nature and Purpose of Econometrics </vt:lpstr>
      <vt:lpstr>1.Why do you need to learn Econometrics?</vt:lpstr>
      <vt:lpstr>2. What is Econometrics? </vt:lpstr>
      <vt:lpstr>Typical goals of econometric analysis </vt:lpstr>
      <vt:lpstr>In this course you will: </vt:lpstr>
      <vt:lpstr>3. Methodology of Econometrics</vt:lpstr>
      <vt:lpstr>Statement of Theory or Hypothesis</vt:lpstr>
      <vt:lpstr>Specification of the Mathematical Model</vt:lpstr>
      <vt:lpstr>Example</vt:lpstr>
      <vt:lpstr>Specification of the Econometric Model </vt:lpstr>
      <vt:lpstr>ExamPLE</vt:lpstr>
      <vt:lpstr> Obtaining Data</vt:lpstr>
      <vt:lpstr>Estimation of the Econometric Model</vt:lpstr>
      <vt:lpstr>Example</vt:lpstr>
      <vt:lpstr>Hypothesis Testing</vt:lpstr>
      <vt:lpstr>Forecasting or Prediction</vt:lpstr>
      <vt:lpstr>Use of the Model for Control or Policy Purposes</vt:lpstr>
      <vt:lpstr>4. Terminology and notation</vt:lpstr>
      <vt:lpstr>Terminology and notation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Measurement Scales of Variables</vt:lpstr>
      <vt:lpstr>PowerPoint 演示文稿</vt:lpstr>
      <vt:lpstr>HOMEWORKS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Hang</dc:creator>
  <cp:lastModifiedBy>LENOVO</cp:lastModifiedBy>
  <cp:revision>85</cp:revision>
  <dcterms:created xsi:type="dcterms:W3CDTF">2015-06-16T00:55:00Z</dcterms:created>
  <dcterms:modified xsi:type="dcterms:W3CDTF">2022-10-17T04:40:09Z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F7C1CE08430A479193C372E65A35C6E5</vt:lpwstr>
  </property>
  <property fmtid="{D5CDD505-2E9C-101B-9397-08002B2CF9AE}" pid="3" name="KSOProductBuildVer">
    <vt:lpwstr>1033-11.2.0.11341</vt:lpwstr>
  </property>
</Properties>
</file>