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61" r:id="rId7"/>
    <p:sldId id="262" r:id="rId8"/>
    <p:sldId id="468" r:id="rId9"/>
    <p:sldId id="267" r:id="rId10"/>
    <p:sldId id="291" r:id="rId11"/>
    <p:sldId id="340" r:id="rId12"/>
    <p:sldId id="330" r:id="rId13"/>
    <p:sldId id="270" r:id="rId14"/>
    <p:sldId id="325" r:id="rId15"/>
    <p:sldId id="326" r:id="rId16"/>
    <p:sldId id="328" r:id="rId17"/>
    <p:sldId id="327" r:id="rId18"/>
    <p:sldId id="266" r:id="rId19"/>
    <p:sldId id="265" r:id="rId20"/>
    <p:sldId id="296" r:id="rId21"/>
    <p:sldId id="271" r:id="rId22"/>
    <p:sldId id="333" r:id="rId23"/>
    <p:sldId id="334" r:id="rId24"/>
    <p:sldId id="336" r:id="rId25"/>
    <p:sldId id="342" r:id="rId26"/>
    <p:sldId id="337" r:id="rId27"/>
    <p:sldId id="338" r:id="rId28"/>
    <p:sldId id="345" r:id="rId29"/>
    <p:sldId id="344" r:id="rId30"/>
    <p:sldId id="346" r:id="rId31"/>
    <p:sldId id="428" r:id="rId32"/>
    <p:sldId id="299" r:id="rId33"/>
    <p:sldId id="469" r:id="rId34"/>
    <p:sldId id="303" r:id="rId35"/>
    <p:sldId id="366" r:id="rId36"/>
    <p:sldId id="373" r:id="rId37"/>
    <p:sldId id="367" r:id="rId38"/>
    <p:sldId id="370" r:id="rId39"/>
    <p:sldId id="371" r:id="rId40"/>
    <p:sldId id="375" r:id="rId41"/>
    <p:sldId id="376" r:id="rId42"/>
    <p:sldId id="377" r:id="rId43"/>
    <p:sldId id="357" r:id="rId44"/>
    <p:sldId id="378" r:id="rId45"/>
    <p:sldId id="379" r:id="rId46"/>
    <p:sldId id="380" r:id="rId47"/>
    <p:sldId id="363" r:id="rId48"/>
    <p:sldId id="364" r:id="rId49"/>
    <p:sldId id="381" r:id="rId50"/>
    <p:sldId id="382" r:id="rId51"/>
    <p:sldId id="383" r:id="rId52"/>
    <p:sldId id="434" r:id="rId53"/>
    <p:sldId id="433" r:id="rId54"/>
    <p:sldId id="432" r:id="rId55"/>
    <p:sldId id="301" r:id="rId56"/>
    <p:sldId id="386" r:id="rId57"/>
    <p:sldId id="470" r:id="rId58"/>
    <p:sldId id="471" r:id="rId59"/>
    <p:sldId id="306" r:id="rId60"/>
    <p:sldId id="472" r:id="rId61"/>
    <p:sldId id="390" r:id="rId62"/>
    <p:sldId id="435" r:id="rId63"/>
    <p:sldId id="304" r:id="rId64"/>
    <p:sldId id="664" r:id="rId65"/>
    <p:sldId id="666" r:id="rId66"/>
    <p:sldId id="802" r:id="rId67"/>
    <p:sldId id="466" r:id="rId68"/>
    <p:sldId id="305" r:id="rId69"/>
    <p:sldId id="395" r:id="rId70"/>
    <p:sldId id="307" r:id="rId71"/>
    <p:sldId id="396" r:id="rId72"/>
    <p:sldId id="309" r:id="rId73"/>
    <p:sldId id="400" r:id="rId74"/>
    <p:sldId id="467" r:id="rId75"/>
    <p:sldId id="440" r:id="rId76"/>
    <p:sldId id="399" r:id="rId77"/>
    <p:sldId id="453" r:id="rId78"/>
    <p:sldId id="451" r:id="rId79"/>
    <p:sldId id="442" r:id="rId80"/>
    <p:sldId id="312" r:id="rId81"/>
    <p:sldId id="401" r:id="rId82"/>
    <p:sldId id="444" r:id="rId83"/>
    <p:sldId id="450" r:id="rId84"/>
    <p:sldId id="448" r:id="rId85"/>
    <p:sldId id="424" r:id="rId86"/>
    <p:sldId id="473" r:id="rId87"/>
    <p:sldId id="318" r:id="rId88"/>
    <p:sldId id="474" r:id="rId89"/>
    <p:sldId id="313"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1"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1" autoAdjust="0"/>
    <p:restoredTop sz="91318" autoAdjust="0"/>
  </p:normalViewPr>
  <p:slideViewPr>
    <p:cSldViewPr>
      <p:cViewPr varScale="1">
        <p:scale>
          <a:sx n="53" d="100"/>
          <a:sy n="53" d="100"/>
        </p:scale>
        <p:origin x="1193" y="2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4" Type="http://schemas.openxmlformats.org/officeDocument/2006/relationships/commentAuthors" Target="commentAuthors.xml"/><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109.wmf"/><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21.vml.rels><?xml version="1.0" encoding="UTF-8" standalone="yes"?>
<Relationships xmlns="http://schemas.openxmlformats.org/package/2006/relationships"><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E5DEC6-A910-4B30-B3EA-7BECBBFFE8E9}"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62B78-26AD-4BCC-8001-F00580229FB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p:sp>
      <p:sp>
        <p:nvSpPr>
          <p:cNvPr id="38915" name="Rectangle 3"/>
          <p:cNvSpPr>
            <a:spLocks noGrp="1" noChangeArrowheads="1"/>
          </p:cNvSpPr>
          <p:nvPr>
            <p:ph type="body" idx="1"/>
          </p:nvPr>
        </p:nvSpPr>
        <p:spPr>
          <a:noFill/>
        </p:spPr>
        <p:txBody>
          <a:bodyPr/>
          <a:lstStyle/>
          <a:p>
            <a:endParaRPr lang="ar-KW"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solidFill>
                  <a:srgbClr val="FF0000"/>
                </a:solidFill>
              </a:rPr>
              <a:t>The term “linear” regression will always mean a regression that is linear in the parameters; </a:t>
            </a:r>
            <a:r>
              <a:rPr lang="en-US" dirty="0"/>
              <a:t>the </a:t>
            </a:r>
            <a:r>
              <a:rPr lang="en-US" dirty="0" err="1"/>
              <a:t>β’s</a:t>
            </a:r>
            <a:r>
              <a:rPr lang="en-US" dirty="0"/>
              <a:t> </a:t>
            </a:r>
            <a:r>
              <a:rPr lang="en-US" i="1" dirty="0"/>
              <a:t>(that is, the parameters are raised to the first power only). </a:t>
            </a:r>
            <a:endParaRPr lang="en-US" dirty="0"/>
          </a:p>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a:noFill/>
        </p:spPr>
        <p:txBody>
          <a:bodyPr/>
          <a:lstStyle/>
          <a:p>
            <a:endParaRPr lang="ar-KW"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p:sp>
      <p:sp>
        <p:nvSpPr>
          <p:cNvPr id="33795" name="Rectangle 3"/>
          <p:cNvSpPr>
            <a:spLocks noGrp="1" noChangeArrowheads="1"/>
          </p:cNvSpPr>
          <p:nvPr>
            <p:ph type="body" idx="1"/>
          </p:nvPr>
        </p:nvSpPr>
        <p:spPr>
          <a:noFill/>
        </p:spPr>
        <p:txBody>
          <a:bodyPr/>
          <a:lstStyle/>
          <a:p>
            <a:r>
              <a:rPr lang="en-US" sz="1200" b="1" dirty="0" err="1">
                <a:latin typeface="Arial" panose="020B0604020202020204" pitchFamily="34" charset="0"/>
                <a:cs typeface="Arial" panose="020B0604020202020204" pitchFamily="34" charset="0"/>
              </a:rPr>
              <a:t>Bảng</a:t>
            </a:r>
            <a:r>
              <a:rPr lang="en-US" sz="1200" b="1" dirty="0">
                <a:latin typeface="Arial" panose="020B0604020202020204" pitchFamily="34" charset="0"/>
                <a:cs typeface="Arial" panose="020B0604020202020204" pitchFamily="34" charset="0"/>
              </a:rPr>
              <a:t> 2.1: chi </a:t>
            </a:r>
            <a:r>
              <a:rPr lang="en-US" sz="1200" b="1" dirty="0" err="1">
                <a:latin typeface="Arial" panose="020B0604020202020204" pitchFamily="34" charset="0"/>
                <a:cs typeface="Arial" panose="020B0604020202020204" pitchFamily="34" charset="0"/>
              </a:rPr>
              <a:t>tiêu</a:t>
            </a:r>
            <a:r>
              <a:rPr lang="en-US" sz="1200" b="1" dirty="0">
                <a:latin typeface="Arial" panose="020B0604020202020204" pitchFamily="34" charset="0"/>
                <a:cs typeface="Arial" panose="020B0604020202020204" pitchFamily="34" charset="0"/>
              </a:rPr>
              <a:t> (Y) </a:t>
            </a:r>
            <a:r>
              <a:rPr lang="en-US" sz="1200" b="1" dirty="0" err="1">
                <a:latin typeface="Arial" panose="020B0604020202020204" pitchFamily="34" charset="0"/>
                <a:cs typeface="Arial" panose="020B0604020202020204" pitchFamily="34" charset="0"/>
              </a:rPr>
              <a:t>và</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thu</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nhập</a:t>
            </a:r>
            <a:r>
              <a:rPr lang="en-US" sz="1200" b="1" dirty="0">
                <a:latin typeface="Arial" panose="020B0604020202020204" pitchFamily="34" charset="0"/>
                <a:cs typeface="Arial" panose="020B0604020202020204" pitchFamily="34" charset="0"/>
              </a:rPr>
              <a:t> (X) </a:t>
            </a:r>
            <a:r>
              <a:rPr lang="en-US" sz="1200" b="1" dirty="0" err="1">
                <a:latin typeface="Arial" panose="020B0604020202020204" pitchFamily="34" charset="0"/>
                <a:cs typeface="Arial" panose="020B0604020202020204" pitchFamily="34" charset="0"/>
              </a:rPr>
              <a:t>của</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các</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hộ</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gia</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đình</a:t>
            </a:r>
            <a:endParaRPr lang="en-US" sz="1200" b="1" dirty="0">
              <a:latin typeface="Arial" panose="020B0604020202020204" pitchFamily="34" charset="0"/>
              <a:cs typeface="Arial" panose="020B0604020202020204" pitchFamily="34" charset="0"/>
            </a:endParaRPr>
          </a:p>
          <a:p>
            <a:endParaRPr lang="en-US" sz="1200" b="1" dirty="0">
              <a:latin typeface="Arial" panose="020B0604020202020204" pitchFamily="34" charset="0"/>
              <a:cs typeface="Arial" panose="020B0604020202020204" pitchFamily="34" charset="0"/>
            </a:endParaRPr>
          </a:p>
          <a:p>
            <a:r>
              <a:rPr lang="en-US" dirty="0"/>
              <a:t>Refer</a:t>
            </a:r>
            <a:r>
              <a:rPr lang="en-US" baseline="0" dirty="0"/>
              <a:t> to </a:t>
            </a:r>
            <a:r>
              <a:rPr lang="en-US" dirty="0"/>
              <a:t> a total population of 60 families and their weekly income (</a:t>
            </a:r>
            <a:r>
              <a:rPr lang="en-US" dirty="0">
                <a:solidFill>
                  <a:srgbClr val="FF0000"/>
                </a:solidFill>
              </a:rPr>
              <a:t>X</a:t>
            </a:r>
            <a:r>
              <a:rPr lang="en-US" dirty="0"/>
              <a:t>) and weekly consumption expenditure (</a:t>
            </a:r>
            <a:r>
              <a:rPr lang="en-US" dirty="0">
                <a:solidFill>
                  <a:srgbClr val="FF0000"/>
                </a:solidFill>
              </a:rPr>
              <a:t>Y</a:t>
            </a:r>
            <a:r>
              <a:rPr lang="en-US" dirty="0"/>
              <a:t>). The 60 families are divided into </a:t>
            </a:r>
            <a:r>
              <a:rPr lang="en-US" dirty="0">
                <a:solidFill>
                  <a:srgbClr val="FF0000"/>
                </a:solidFill>
              </a:rPr>
              <a:t>10</a:t>
            </a:r>
            <a:r>
              <a:rPr lang="en-US" dirty="0"/>
              <a:t> income groups.</a:t>
            </a:r>
            <a:endParaRPr lang="en-US" sz="1200" b="1" dirty="0">
              <a:latin typeface="Arial" panose="020B0604020202020204" pitchFamily="34" charset="0"/>
              <a:cs typeface="Arial" panose="020B0604020202020204" pitchFamily="34" charset="0"/>
            </a:endParaRPr>
          </a:p>
          <a:p>
            <a:endParaRPr lang="en-US" sz="1200" b="1" dirty="0">
              <a:latin typeface="Arial" panose="020B0604020202020204" pitchFamily="34" charset="0"/>
              <a:cs typeface="Arial" panose="020B0604020202020204" pitchFamily="34" charset="0"/>
            </a:endParaRPr>
          </a:p>
          <a:p>
            <a:endParaRPr lang="en-US" sz="1200" b="1"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dirty="0"/>
              <a:t>There </a:t>
            </a:r>
            <a:r>
              <a:rPr lang="en-US" dirty="0">
                <a:solidFill>
                  <a:srgbClr val="FF0000"/>
                </a:solidFill>
              </a:rPr>
              <a:t>is considerable variation </a:t>
            </a:r>
            <a:r>
              <a:rPr lang="en-US" dirty="0"/>
              <a:t>in weekly consumption expenditure in each income group. But the general picture we</a:t>
            </a:r>
            <a:r>
              <a:rPr lang="en-US" baseline="0" dirty="0"/>
              <a:t> can see </a:t>
            </a:r>
            <a:r>
              <a:rPr lang="en-US" dirty="0"/>
              <a:t> is that, despite the variability of weekly consumption expenditure within each income bracket, </a:t>
            </a:r>
            <a:r>
              <a:rPr lang="en-US" i="1" dirty="0"/>
              <a:t>on the average, weekly consumption </a:t>
            </a:r>
            <a:r>
              <a:rPr lang="en-US" dirty="0"/>
              <a:t>expenditure </a:t>
            </a:r>
            <a:r>
              <a:rPr lang="en-US" dirty="0">
                <a:solidFill>
                  <a:srgbClr val="FF0000"/>
                </a:solidFill>
              </a:rPr>
              <a:t>increases </a:t>
            </a:r>
            <a:r>
              <a:rPr lang="en-US" dirty="0"/>
              <a:t>as income increases.</a:t>
            </a:r>
            <a:endParaRPr lang="en-US" dirty="0"/>
          </a:p>
          <a:p>
            <a:endParaRPr lang="ar-KW"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p:sp>
      <p:sp>
        <p:nvSpPr>
          <p:cNvPr id="34819" name="Rectangle 3"/>
          <p:cNvSpPr>
            <a:spLocks noGrp="1" noChangeArrowheads="1"/>
          </p:cNvSpPr>
          <p:nvPr>
            <p:ph type="body" idx="1"/>
          </p:nvPr>
        </p:nvSpPr>
        <p:spPr>
          <a:noFill/>
        </p:spPr>
        <p:txBody>
          <a:bodyPr/>
          <a:lstStyle/>
          <a:p>
            <a:r>
              <a:rPr lang="en-US" dirty="0"/>
              <a:t>This figure</a:t>
            </a:r>
            <a:r>
              <a:rPr lang="en-US" baseline="0" dirty="0"/>
              <a:t> provides clearer tendency. </a:t>
            </a:r>
            <a:r>
              <a:rPr lang="en-US" dirty="0"/>
              <a:t>The dark circled points show </a:t>
            </a:r>
            <a:r>
              <a:rPr lang="en-US" baseline="0" dirty="0"/>
              <a:t>the mean, or average weekly consumption expenditure corresponding to each of the 10 levels of income.  </a:t>
            </a:r>
            <a:endParaRPr lang="en-US" baseline="0" dirty="0"/>
          </a:p>
          <a:p>
            <a:endParaRPr lang="en-US" baseline="0" dirty="0"/>
          </a:p>
          <a:p>
            <a:r>
              <a:rPr lang="en-US" baseline="0" dirty="0"/>
              <a:t>Conditional expected values</a:t>
            </a:r>
            <a:endParaRPr lang="en-US" baseline="0" dirty="0"/>
          </a:p>
          <a:p>
            <a:endParaRPr lang="en-US" baseline="0" dirty="0"/>
          </a:p>
          <a:p>
            <a:r>
              <a:rPr lang="en-US" baseline="0" dirty="0"/>
              <a:t>We call these mean values conditional expected values because they depend on the given values of variable X. </a:t>
            </a:r>
            <a:endParaRPr lang="en-US" baseline="0" dirty="0"/>
          </a:p>
          <a:p>
            <a:r>
              <a:rPr lang="en-US" sz="1200" kern="1200" baseline="0" dirty="0">
                <a:solidFill>
                  <a:schemeClr val="tx1"/>
                </a:solidFill>
                <a:latin typeface="+mn-lt"/>
                <a:ea typeface="+mn-ea"/>
                <a:cs typeface="+mn-cs"/>
              </a:rPr>
              <a:t>If we join these conditional mean values, we obtain the population regression line. More simply, it is the regression of Y on X.</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pPr marL="0" indent="0">
              <a:spcBef>
                <a:spcPts val="0"/>
              </a:spcBef>
              <a:buNone/>
              <a:defRPr/>
            </a:pPr>
            <a:r>
              <a:rPr lang="en-US" dirty="0">
                <a:sym typeface="Wingdings" panose="05000000000000000000" pitchFamily="2" charset="2"/>
              </a:rPr>
              <a:t> </a:t>
            </a:r>
            <a:r>
              <a:rPr lang="en-US" dirty="0"/>
              <a:t>The </a:t>
            </a:r>
            <a:r>
              <a:rPr lang="en-US" i="1" dirty="0">
                <a:solidFill>
                  <a:srgbClr val="FF0000"/>
                </a:solidFill>
              </a:rPr>
              <a:t>“population” </a:t>
            </a:r>
            <a:r>
              <a:rPr lang="en-US" dirty="0"/>
              <a:t>comes from the fact that we are dealing in this example with the entire population of 60 families. </a:t>
            </a:r>
            <a:endParaRPr lang="en-US" dirty="0"/>
          </a:p>
          <a:p>
            <a:endParaRPr lang="ar-KW"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Given the income level of Xi, an individual family’s consumption expenditure is clustered around the average consumption of all family at that Xi. </a:t>
            </a:r>
            <a:endParaRPr lang="en-US" dirty="0"/>
          </a:p>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latin typeface="Arial" panose="020B0604020202020204" pitchFamily="34" charset="0"/>
                <a:cs typeface="Arial" panose="020B0604020202020204" pitchFamily="34" charset="0"/>
              </a:rPr>
              <a:t>Each conditional mean </a:t>
            </a:r>
            <a:r>
              <a:rPr lang="en-US" sz="1200" i="1" dirty="0">
                <a:solidFill>
                  <a:srgbClr val="FF0000"/>
                </a:solidFill>
                <a:latin typeface="Arial" panose="020B0604020202020204" pitchFamily="34" charset="0"/>
                <a:cs typeface="Arial" panose="020B0604020202020204" pitchFamily="34" charset="0"/>
              </a:rPr>
              <a:t>E(Y | X</a:t>
            </a:r>
            <a:r>
              <a:rPr lang="en-US" sz="1200" i="1" baseline="-25000" dirty="0">
                <a:solidFill>
                  <a:srgbClr val="FF0000"/>
                </a:solidFill>
                <a:latin typeface="Arial" panose="020B0604020202020204" pitchFamily="34" charset="0"/>
                <a:cs typeface="Arial" panose="020B0604020202020204" pitchFamily="34" charset="0"/>
              </a:rPr>
              <a:t>i</a:t>
            </a:r>
            <a:r>
              <a:rPr lang="en-US" sz="1200" i="1" dirty="0">
                <a:solidFill>
                  <a:srgbClr val="FF0000"/>
                </a:solidFill>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is a function of </a:t>
            </a:r>
            <a:r>
              <a:rPr lang="en-US" sz="1200" i="1" dirty="0">
                <a:solidFill>
                  <a:srgbClr val="FF0000"/>
                </a:solidFill>
                <a:latin typeface="Arial" panose="020B0604020202020204" pitchFamily="34" charset="0"/>
                <a:cs typeface="Arial" panose="020B0604020202020204" pitchFamily="34" charset="0"/>
              </a:rPr>
              <a:t>X</a:t>
            </a:r>
            <a:r>
              <a:rPr lang="en-US" sz="1200" i="1" baseline="-25000" dirty="0">
                <a:solidFill>
                  <a:srgbClr val="FF0000"/>
                </a:solidFill>
                <a:latin typeface="Arial" panose="020B0604020202020204" pitchFamily="34" charset="0"/>
                <a:cs typeface="Arial" panose="020B0604020202020204" pitchFamily="34" charset="0"/>
              </a:rPr>
              <a:t>i</a:t>
            </a:r>
            <a:r>
              <a:rPr lang="en-US" sz="1200" i="1" dirty="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 E(Y/X</a:t>
            </a:r>
            <a:r>
              <a:rPr lang="en-US" sz="1200" i="1" baseline="-25000" dirty="0">
                <a:latin typeface="Arial" panose="020B0604020202020204" pitchFamily="34" charset="0"/>
                <a:cs typeface="Arial" panose="020B0604020202020204" pitchFamily="34" charset="0"/>
              </a:rPr>
              <a:t>i</a:t>
            </a:r>
            <a:r>
              <a:rPr lang="en-US" sz="1200" i="1" dirty="0">
                <a:latin typeface="Arial" panose="020B0604020202020204" pitchFamily="34" charset="0"/>
                <a:cs typeface="Arial" panose="020B0604020202020204" pitchFamily="34" charset="0"/>
              </a:rPr>
              <a:t>)= f(X</a:t>
            </a:r>
            <a:r>
              <a:rPr lang="en-US" sz="1200" i="1" baseline="-25000" dirty="0">
                <a:latin typeface="Arial" panose="020B0604020202020204" pitchFamily="34" charset="0"/>
                <a:cs typeface="Arial" panose="020B0604020202020204" pitchFamily="34" charset="0"/>
              </a:rPr>
              <a:t>i</a:t>
            </a:r>
            <a:r>
              <a:rPr lang="en-US" sz="1200" i="1" dirty="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sym typeface="Wingdings" panose="05000000000000000000" pitchFamily="2" charset="2"/>
              </a:rPr>
              <a:t> known </a:t>
            </a:r>
            <a:r>
              <a:rPr lang="en-US" sz="1200" dirty="0">
                <a:latin typeface="Arial" panose="020B0604020202020204" pitchFamily="34" charset="0"/>
                <a:cs typeface="Arial" panose="020B0604020202020204" pitchFamily="34" charset="0"/>
              </a:rPr>
              <a:t>as the </a:t>
            </a:r>
            <a:r>
              <a:rPr lang="en-US" sz="1200" dirty="0">
                <a:solidFill>
                  <a:srgbClr val="FF0000"/>
                </a:solidFill>
                <a:latin typeface="Arial" panose="020B0604020202020204" pitchFamily="34" charset="0"/>
                <a:cs typeface="Arial" panose="020B0604020202020204" pitchFamily="34" charset="0"/>
              </a:rPr>
              <a:t>conditional expectation function </a:t>
            </a:r>
            <a:r>
              <a:rPr lang="en-US" sz="1200" dirty="0">
                <a:latin typeface="Arial" panose="020B0604020202020204" pitchFamily="34" charset="0"/>
                <a:cs typeface="Arial" panose="020B0604020202020204" pitchFamily="34" charset="0"/>
              </a:rPr>
              <a:t>(CEF) or </a:t>
            </a:r>
            <a:r>
              <a:rPr lang="en-US" sz="1200" i="1" dirty="0">
                <a:solidFill>
                  <a:srgbClr val="FF0000"/>
                </a:solidFill>
                <a:latin typeface="Arial" panose="020B0604020202020204" pitchFamily="34" charset="0"/>
                <a:cs typeface="Arial" panose="020B0604020202020204" pitchFamily="34" charset="0"/>
              </a:rPr>
              <a:t>population regression function </a:t>
            </a:r>
            <a:r>
              <a:rPr lang="en-US" sz="1200" dirty="0">
                <a:latin typeface="Arial" panose="020B0604020202020204" pitchFamily="34" charset="0"/>
                <a:cs typeface="Arial" panose="020B0604020202020204" pitchFamily="34" charset="0"/>
              </a:rPr>
              <a:t>(PRF) or population regression (PR) for short.  </a:t>
            </a:r>
            <a:r>
              <a:rPr lang="en-US" sz="1200" dirty="0">
                <a:latin typeface="Arial" panose="020B0604020202020204" pitchFamily="34" charset="0"/>
                <a:cs typeface="Arial" panose="020B0604020202020204" pitchFamily="34" charset="0"/>
                <a:sym typeface="Wingdings" panose="05000000000000000000" pitchFamily="2" charset="2"/>
              </a:rPr>
              <a:t> </a:t>
            </a:r>
            <a:r>
              <a:rPr lang="en-US" sz="1200" dirty="0">
                <a:solidFill>
                  <a:srgbClr val="FF0000"/>
                </a:solidFill>
                <a:latin typeface="Arial" panose="020B0604020202020204" pitchFamily="34" charset="0"/>
                <a:cs typeface="Arial" panose="020B0604020202020204" pitchFamily="34" charset="0"/>
              </a:rPr>
              <a:t>How the mean or average response of Y varies with X. </a:t>
            </a:r>
            <a:endParaRPr lang="en-US" sz="1200" dirty="0">
              <a:solidFill>
                <a:srgbClr val="FF0000"/>
              </a:solidFill>
              <a:latin typeface="Arial" panose="020B0604020202020204" pitchFamily="34" charset="0"/>
              <a:cs typeface="Arial" panose="020B0604020202020204" pitchFamily="34" charset="0"/>
            </a:endParaRPr>
          </a:p>
          <a:p>
            <a:endParaRPr lang="en-US" sz="1200" dirty="0">
              <a:solidFill>
                <a:srgbClr val="FF0000"/>
              </a:solidFill>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 For example, assume that the PRF </a:t>
            </a:r>
            <a:r>
              <a:rPr lang="en-US" sz="1200" i="1" dirty="0">
                <a:solidFill>
                  <a:srgbClr val="FF0000"/>
                </a:solidFill>
                <a:latin typeface="Arial" panose="020B0604020202020204" pitchFamily="34" charset="0"/>
                <a:cs typeface="Arial" panose="020B0604020202020204" pitchFamily="34" charset="0"/>
              </a:rPr>
              <a:t>E(Y | X</a:t>
            </a:r>
            <a:r>
              <a:rPr lang="en-US" sz="1200" i="1" baseline="-25000" dirty="0">
                <a:solidFill>
                  <a:srgbClr val="FF0000"/>
                </a:solidFill>
                <a:latin typeface="Arial" panose="020B0604020202020204" pitchFamily="34" charset="0"/>
                <a:cs typeface="Arial" panose="020B0604020202020204" pitchFamily="34" charset="0"/>
              </a:rPr>
              <a:t>i</a:t>
            </a:r>
            <a:r>
              <a:rPr lang="en-US" sz="1200" i="1" dirty="0">
                <a:solidFill>
                  <a:srgbClr val="FF0000"/>
                </a:solidFill>
                <a:latin typeface="Arial" panose="020B0604020202020204" pitchFamily="34" charset="0"/>
                <a:cs typeface="Arial" panose="020B0604020202020204" pitchFamily="34" charset="0"/>
              </a:rPr>
              <a:t>)</a:t>
            </a:r>
            <a:r>
              <a:rPr lang="en-US" sz="1200" i="1" dirty="0">
                <a:solidFill>
                  <a:srgbClr val="FFFF00"/>
                </a:solidFill>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is a linear function of </a:t>
            </a:r>
            <a:r>
              <a:rPr lang="en-US" sz="1200" i="1" dirty="0">
                <a:solidFill>
                  <a:srgbClr val="FF0000"/>
                </a:solidFill>
                <a:latin typeface="Arial" panose="020B0604020202020204" pitchFamily="34" charset="0"/>
                <a:cs typeface="Arial" panose="020B0604020202020204" pitchFamily="34" charset="0"/>
              </a:rPr>
              <a:t>X</a:t>
            </a:r>
            <a:r>
              <a:rPr lang="en-US" sz="1200" i="1" baseline="-25000" dirty="0">
                <a:solidFill>
                  <a:srgbClr val="FF0000"/>
                </a:solidFill>
                <a:latin typeface="Arial" panose="020B0604020202020204" pitchFamily="34" charset="0"/>
                <a:cs typeface="Arial" panose="020B0604020202020204" pitchFamily="34" charset="0"/>
              </a:rPr>
              <a:t>i</a:t>
            </a:r>
            <a:r>
              <a:rPr lang="en-US" sz="1200" i="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say, of the type</a:t>
            </a:r>
            <a:endParaRPr lang="en-US" dirty="0"/>
          </a:p>
          <a:p>
            <a:endParaRPr lang="en-US" dirty="0"/>
          </a:p>
          <a:p>
            <a:endParaRPr lang="en-US" dirty="0"/>
          </a:p>
          <a:p>
            <a:r>
              <a:rPr lang="en-US" dirty="0"/>
              <a:t>From the preceding discussion and Figures. 2.1 and 2.2, it is clear that each conditional mean </a:t>
            </a:r>
            <a:r>
              <a:rPr lang="en-US" i="1" dirty="0">
                <a:solidFill>
                  <a:srgbClr val="FFFF00"/>
                </a:solidFill>
              </a:rPr>
              <a:t>E(Y | X</a:t>
            </a:r>
            <a:r>
              <a:rPr lang="en-US" i="1" baseline="-25000" dirty="0">
                <a:solidFill>
                  <a:srgbClr val="FFFF00"/>
                </a:solidFill>
              </a:rPr>
              <a:t>i</a:t>
            </a:r>
            <a:r>
              <a:rPr lang="en-US" i="1" dirty="0">
                <a:solidFill>
                  <a:srgbClr val="FFFF00"/>
                </a:solidFill>
              </a:rPr>
              <a:t>) </a:t>
            </a:r>
            <a:r>
              <a:rPr lang="en-US" dirty="0"/>
              <a:t>is a function of </a:t>
            </a:r>
            <a:r>
              <a:rPr lang="en-US" i="1" dirty="0">
                <a:solidFill>
                  <a:srgbClr val="FFFF00"/>
                </a:solidFill>
              </a:rPr>
              <a:t>X</a:t>
            </a:r>
            <a:r>
              <a:rPr lang="en-US" i="1" baseline="-25000" dirty="0">
                <a:solidFill>
                  <a:srgbClr val="FFFF00"/>
                </a:solidFill>
              </a:rPr>
              <a:t>i</a:t>
            </a:r>
            <a:r>
              <a:rPr lang="en-US" i="1" dirty="0"/>
              <a:t>. </a:t>
            </a:r>
            <a:r>
              <a:rPr lang="en-US" dirty="0"/>
              <a:t>Symbolically,</a:t>
            </a:r>
            <a:endParaRPr lang="en-US" dirty="0"/>
          </a:p>
          <a:p>
            <a:endParaRPr lang="en-US" dirty="0"/>
          </a:p>
          <a:p>
            <a:r>
              <a:rPr lang="en-US" dirty="0"/>
              <a:t>Beta1</a:t>
            </a:r>
            <a:r>
              <a:rPr lang="en-US" baseline="0" dirty="0"/>
              <a:t>, beta2 are unknown but fixed parameters- the regression coefficients. Beta 1 is known as intercept and beta2 is called slope coefficients.  </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Arial" panose="020B0604020202020204" pitchFamily="34" charset="0"/>
                <a:cs typeface="Arial" panose="020B0604020202020204" pitchFamily="34" charset="0"/>
              </a:rPr>
              <a:t>In regression analysis, our interest is in estimating the PRFs, i.e., estimating the unknown beta 1, beta 2 on the basis of observations on Y and X. </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9AF8E24-A6BF-482B-AB44-7F5A17BB02A5}" type="slidenum">
              <a:rPr lang="de-DE" altLang="en-US"/>
            </a:fld>
            <a:endParaRPr lang="de-DE" altLang="en-US"/>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data of Table 2.1 represent the </a:t>
            </a:r>
            <a:r>
              <a:rPr lang="en-US" i="1" dirty="0"/>
              <a:t>population, not a sample</a:t>
            </a:r>
            <a:r>
              <a:rPr lang="en-US" dirty="0"/>
              <a:t>. In most practical situations </a:t>
            </a:r>
            <a:r>
              <a:rPr lang="en-US" dirty="0">
                <a:solidFill>
                  <a:srgbClr val="FF0000"/>
                </a:solidFill>
              </a:rPr>
              <a:t>what we have is a sample of </a:t>
            </a:r>
            <a:r>
              <a:rPr lang="en-US" i="1" dirty="0">
                <a:solidFill>
                  <a:srgbClr val="FF0000"/>
                </a:solidFill>
              </a:rPr>
              <a:t>Y values </a:t>
            </a:r>
            <a:r>
              <a:rPr lang="en-US" i="1" dirty="0"/>
              <a:t>corresponding to </a:t>
            </a:r>
            <a:r>
              <a:rPr lang="en-US" dirty="0"/>
              <a:t>some</a:t>
            </a:r>
            <a:r>
              <a:rPr lang="en-US" i="1" dirty="0"/>
              <a:t> </a:t>
            </a:r>
            <a:r>
              <a:rPr lang="en-US" dirty="0"/>
              <a:t>fixed </a:t>
            </a:r>
            <a:r>
              <a:rPr lang="en-US" i="1" dirty="0"/>
              <a:t>X’s. </a:t>
            </a:r>
            <a:endParaRPr lang="en-US" dirty="0"/>
          </a:p>
          <a:p>
            <a:r>
              <a:rPr lang="en-US" dirty="0"/>
              <a:t>Pretend that the population of </a:t>
            </a:r>
            <a:r>
              <a:rPr lang="en-US" i="1" dirty="0"/>
              <a:t>Table 2.1 </a:t>
            </a:r>
            <a:r>
              <a:rPr lang="en-US" dirty="0"/>
              <a:t>was</a:t>
            </a:r>
            <a:r>
              <a:rPr lang="en-US" i="1" dirty="0"/>
              <a:t> not known  </a:t>
            </a:r>
            <a:r>
              <a:rPr lang="en-US" dirty="0"/>
              <a:t>to us and the only information we had was a randomly selected sample of </a:t>
            </a:r>
            <a:r>
              <a:rPr lang="en-US" i="1" dirty="0"/>
              <a:t>Y </a:t>
            </a:r>
            <a:r>
              <a:rPr lang="en-US" dirty="0"/>
              <a:t>values for the fixed </a:t>
            </a:r>
            <a:r>
              <a:rPr lang="en-US" i="1" dirty="0"/>
              <a:t>X’s as given in Table 2.4. each Y (given X</a:t>
            </a:r>
            <a:r>
              <a:rPr lang="en-US" i="1" baseline="-25000" dirty="0"/>
              <a:t>i</a:t>
            </a:r>
            <a:r>
              <a:rPr lang="en-US" i="1" dirty="0"/>
              <a:t>) in </a:t>
            </a:r>
            <a:r>
              <a:rPr lang="en-US" dirty="0"/>
              <a:t>Table 2.4 is chosen randomly from similar </a:t>
            </a:r>
            <a:r>
              <a:rPr lang="en-US" i="1" dirty="0"/>
              <a:t>Y’s corresponding to the same X</a:t>
            </a:r>
            <a:r>
              <a:rPr lang="en-US" i="1" baseline="-25000" dirty="0"/>
              <a:t>i</a:t>
            </a:r>
            <a:r>
              <a:rPr lang="en-US" i="1" dirty="0"/>
              <a:t> </a:t>
            </a:r>
            <a:r>
              <a:rPr lang="en-US" dirty="0"/>
              <a:t>from the population of Table 2.1.</a:t>
            </a:r>
            <a:endParaRPr lang="en-US" dirty="0"/>
          </a:p>
          <a:p>
            <a:r>
              <a:rPr lang="en-US" dirty="0"/>
              <a:t>Can we estimate the PRF from the sample data? We may not be able to estimate the PRF “</a:t>
            </a:r>
            <a:r>
              <a:rPr lang="en-US" i="1" dirty="0"/>
              <a:t>accurately</a:t>
            </a:r>
            <a:r>
              <a:rPr lang="en-US" dirty="0"/>
              <a:t>” because of sampling fluctuations. To see this, suppose we draw another random sample from the population of Table 2.1, as presented in Table 2.5. Plotting the data of Tables 2.4 and 2.5, we obtain the </a:t>
            </a:r>
            <a:r>
              <a:rPr lang="en-US" dirty="0" err="1"/>
              <a:t>scattergram</a:t>
            </a:r>
            <a:r>
              <a:rPr lang="en-US" dirty="0"/>
              <a:t> given in Figure 2.4. In the </a:t>
            </a:r>
            <a:r>
              <a:rPr lang="en-US" dirty="0" err="1"/>
              <a:t>scattergram</a:t>
            </a:r>
            <a:r>
              <a:rPr lang="en-US" dirty="0"/>
              <a:t> two sample regression lines are drawn so as</a:t>
            </a:r>
            <a:endParaRPr lang="en-US" dirty="0"/>
          </a:p>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p:sp>
      <p:sp>
        <p:nvSpPr>
          <p:cNvPr id="50179" name="Rectangle 3"/>
          <p:cNvSpPr>
            <a:spLocks noGrp="1" noChangeArrowheads="1"/>
          </p:cNvSpPr>
          <p:nvPr>
            <p:ph type="body" idx="1"/>
          </p:nvPr>
        </p:nvSpPr>
        <p:spPr>
          <a:noFill/>
        </p:spPr>
        <p:txBody>
          <a:bodyPr/>
          <a:lstStyle/>
          <a:p>
            <a:r>
              <a:rPr lang="en-US" dirty="0"/>
              <a:t>The data of Table 2.1 represent the </a:t>
            </a:r>
            <a:r>
              <a:rPr lang="en-US" i="1" dirty="0"/>
              <a:t>population, not a sample</a:t>
            </a:r>
            <a:r>
              <a:rPr lang="en-US" dirty="0"/>
              <a:t>. In most practical situations </a:t>
            </a:r>
            <a:r>
              <a:rPr lang="en-US" dirty="0">
                <a:solidFill>
                  <a:srgbClr val="FF0000"/>
                </a:solidFill>
              </a:rPr>
              <a:t>what we have is a sample of </a:t>
            </a:r>
            <a:r>
              <a:rPr lang="en-US" i="1" dirty="0">
                <a:solidFill>
                  <a:srgbClr val="FF0000"/>
                </a:solidFill>
              </a:rPr>
              <a:t>Y values </a:t>
            </a:r>
            <a:r>
              <a:rPr lang="en-US" i="1" dirty="0"/>
              <a:t>corresponding to </a:t>
            </a:r>
            <a:r>
              <a:rPr lang="en-US" dirty="0"/>
              <a:t>some</a:t>
            </a:r>
            <a:r>
              <a:rPr lang="en-US" i="1" dirty="0"/>
              <a:t> </a:t>
            </a:r>
            <a:r>
              <a:rPr lang="en-US" dirty="0"/>
              <a:t>fixed </a:t>
            </a:r>
            <a:r>
              <a:rPr lang="en-US" i="1" dirty="0"/>
              <a:t>X’s. </a:t>
            </a:r>
            <a:endParaRPr lang="en-US" dirty="0"/>
          </a:p>
          <a:p>
            <a:r>
              <a:rPr lang="en-US" dirty="0"/>
              <a:t>Pretend that the population of </a:t>
            </a:r>
            <a:r>
              <a:rPr lang="en-US" i="1" dirty="0"/>
              <a:t>Table 2.1 </a:t>
            </a:r>
            <a:r>
              <a:rPr lang="en-US" dirty="0"/>
              <a:t>was</a:t>
            </a:r>
            <a:r>
              <a:rPr lang="en-US" i="1" dirty="0"/>
              <a:t> not known  </a:t>
            </a:r>
            <a:r>
              <a:rPr lang="en-US" dirty="0"/>
              <a:t>to us and the only information we had was a randomly selected sample of </a:t>
            </a:r>
            <a:r>
              <a:rPr lang="en-US" i="1" dirty="0"/>
              <a:t>Y </a:t>
            </a:r>
            <a:r>
              <a:rPr lang="en-US" dirty="0"/>
              <a:t>values for the fixed </a:t>
            </a:r>
            <a:r>
              <a:rPr lang="en-US" i="1" dirty="0"/>
              <a:t>X’s as given in Table 2.4. each Y (given X</a:t>
            </a:r>
            <a:r>
              <a:rPr lang="en-US" i="1" baseline="-25000" dirty="0"/>
              <a:t>i</a:t>
            </a:r>
            <a:r>
              <a:rPr lang="en-US" i="1" dirty="0"/>
              <a:t>) in </a:t>
            </a:r>
            <a:r>
              <a:rPr lang="en-US" dirty="0"/>
              <a:t>Table 2.4 is chosen randomly from similar </a:t>
            </a:r>
            <a:r>
              <a:rPr lang="en-US" i="1" dirty="0"/>
              <a:t>Y’s corresponding to the same X</a:t>
            </a:r>
            <a:r>
              <a:rPr lang="en-US" i="1" baseline="-25000" dirty="0"/>
              <a:t>i</a:t>
            </a:r>
            <a:r>
              <a:rPr lang="en-US" i="1" dirty="0"/>
              <a:t> </a:t>
            </a:r>
            <a:r>
              <a:rPr lang="en-US" dirty="0"/>
              <a:t>from the population of Table 2.1.</a:t>
            </a:r>
            <a:endParaRPr lang="en-US" dirty="0"/>
          </a:p>
          <a:p>
            <a:r>
              <a:rPr lang="en-US" dirty="0"/>
              <a:t>Can we estimate the PRF from the sample data? We may not be able to estimate the PRF “</a:t>
            </a:r>
            <a:r>
              <a:rPr lang="en-US" i="1" dirty="0"/>
              <a:t>accurately</a:t>
            </a:r>
            <a:r>
              <a:rPr lang="en-US" dirty="0"/>
              <a:t>” because of sampling fluctuations. To see this, suppose we draw another random sample from the population of Table 2.1, as presented in Table 2.5. Plotting the data of Tables 2.4 and 2.5, we obtain the </a:t>
            </a:r>
            <a:r>
              <a:rPr lang="en-US" dirty="0" err="1"/>
              <a:t>scattergram</a:t>
            </a:r>
            <a:r>
              <a:rPr lang="en-US" dirty="0"/>
              <a:t> given in Figure 2.4. In the </a:t>
            </a:r>
            <a:r>
              <a:rPr lang="en-US" dirty="0" err="1"/>
              <a:t>scattergram</a:t>
            </a:r>
            <a:r>
              <a:rPr lang="en-US" dirty="0"/>
              <a:t> two sample regression lines are drawn so as</a:t>
            </a:r>
            <a:endParaRPr lang="en-US" dirty="0"/>
          </a:p>
          <a:p>
            <a:endParaRPr lang="en-US" dirty="0"/>
          </a:p>
          <a:p>
            <a:endParaRPr lang="ar-KW"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have a hard</a:t>
            </a:r>
            <a:r>
              <a:rPr lang="en-US" baseline="0" dirty="0"/>
              <a:t> job. A biggest obstacle on the way to our goals!</a:t>
            </a:r>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p:sp>
      <p:sp>
        <p:nvSpPr>
          <p:cNvPr id="51203" name="Rectangle 3"/>
          <p:cNvSpPr>
            <a:spLocks noGrp="1" noChangeArrowheads="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t>Which of the two regression lines represents the “true” population regression line?</a:t>
            </a:r>
            <a:r>
              <a:rPr lang="en-US" dirty="0"/>
              <a:t> There is no way we can be absolutely sure that either of the regression lines shown in Figure 2.4 represents the true population regression line (or curve). Supposedly they represent the population regression line, but because of sampling fluctuations </a:t>
            </a:r>
            <a:r>
              <a:rPr lang="en-US" i="1" dirty="0"/>
              <a:t>they are at best an approximation </a:t>
            </a:r>
            <a:r>
              <a:rPr lang="en-US" dirty="0"/>
              <a:t>of the true PR. In general, we would get </a:t>
            </a:r>
            <a:r>
              <a:rPr lang="en-US" i="1" dirty="0"/>
              <a:t>N different SRFs for N different samples, </a:t>
            </a:r>
            <a:r>
              <a:rPr lang="en-US" dirty="0"/>
              <a:t>and these SRFs are not likely to be the same.</a:t>
            </a:r>
            <a:endParaRPr lang="en-US" dirty="0"/>
          </a:p>
          <a:p>
            <a:endParaRPr lang="ar-KW"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p:sp>
      <p:sp>
        <p:nvSpPr>
          <p:cNvPr id="53251" name="Rectangle 3"/>
          <p:cNvSpPr>
            <a:spLocks noGrp="1" noChangeArrowheads="1"/>
          </p:cNvSpPr>
          <p:nvPr>
            <p:ph type="body" idx="1"/>
          </p:nvPr>
        </p:nvSpPr>
        <p:spPr>
          <a:noFill/>
        </p:spPr>
        <p:txBody>
          <a:bodyPr/>
          <a:lstStyle/>
          <a:p>
            <a:r>
              <a:rPr lang="en-US" dirty="0"/>
              <a:t>We can develop the concept of the </a:t>
            </a:r>
            <a:r>
              <a:rPr lang="en-US" i="1" dirty="0">
                <a:solidFill>
                  <a:srgbClr val="FFFF00"/>
                </a:solidFill>
              </a:rPr>
              <a:t>sample regression function (SRF) </a:t>
            </a:r>
            <a:r>
              <a:rPr lang="en-US" dirty="0"/>
              <a:t>to represent the sample regression line. The sample counterpart of (2.2.2) may be written as</a:t>
            </a:r>
            <a:endParaRPr lang="en-US" dirty="0"/>
          </a:p>
          <a:p>
            <a:r>
              <a:rPr lang="en-US" i="1" dirty="0" err="1">
                <a:solidFill>
                  <a:srgbClr val="FFFF00"/>
                </a:solidFill>
              </a:rPr>
              <a:t>Yˆ</a:t>
            </a:r>
            <a:r>
              <a:rPr lang="en-US" i="1" baseline="-25000" dirty="0" err="1">
                <a:solidFill>
                  <a:srgbClr val="FFFF00"/>
                </a:solidFill>
              </a:rPr>
              <a:t>i</a:t>
            </a:r>
            <a:r>
              <a:rPr lang="en-US" i="1" baseline="-25000" dirty="0">
                <a:solidFill>
                  <a:srgbClr val="FFFF00"/>
                </a:solidFill>
              </a:rPr>
              <a:t> </a:t>
            </a:r>
            <a:r>
              <a:rPr lang="en-US" i="1" dirty="0">
                <a:solidFill>
                  <a:srgbClr val="FFFF00"/>
                </a:solidFill>
              </a:rPr>
              <a:t>= </a:t>
            </a:r>
            <a:r>
              <a:rPr lang="el-GR" i="1" dirty="0">
                <a:solidFill>
                  <a:srgbClr val="FFFF00"/>
                </a:solidFill>
              </a:rPr>
              <a:t>βˆ</a:t>
            </a:r>
            <a:r>
              <a:rPr lang="el-GR" i="1" baseline="-25000" dirty="0">
                <a:solidFill>
                  <a:srgbClr val="FFFF00"/>
                </a:solidFill>
              </a:rPr>
              <a:t>1</a:t>
            </a:r>
            <a:r>
              <a:rPr lang="el-GR" i="1" dirty="0">
                <a:solidFill>
                  <a:srgbClr val="FFFF00"/>
                </a:solidFill>
              </a:rPr>
              <a:t> + βˆ</a:t>
            </a:r>
            <a:r>
              <a:rPr lang="el-GR" i="1" baseline="-25000" dirty="0">
                <a:solidFill>
                  <a:srgbClr val="FFFF00"/>
                </a:solidFill>
              </a:rPr>
              <a:t>2</a:t>
            </a:r>
            <a:r>
              <a:rPr lang="en-US" i="1" dirty="0">
                <a:solidFill>
                  <a:srgbClr val="FFFF00"/>
                </a:solidFill>
              </a:rPr>
              <a:t>X</a:t>
            </a:r>
            <a:r>
              <a:rPr lang="en-US" i="1" baseline="-25000" dirty="0">
                <a:solidFill>
                  <a:srgbClr val="FFFF00"/>
                </a:solidFill>
              </a:rPr>
              <a:t>i</a:t>
            </a:r>
            <a:r>
              <a:rPr lang="en-US" i="1" dirty="0">
                <a:solidFill>
                  <a:srgbClr val="FFFF00"/>
                </a:solidFill>
              </a:rPr>
              <a:t> 					(2.6.1)</a:t>
            </a:r>
            <a:endParaRPr lang="en-US" i="1" dirty="0">
              <a:solidFill>
                <a:srgbClr val="FFFF00"/>
              </a:solidFill>
            </a:endParaRPr>
          </a:p>
          <a:p>
            <a:r>
              <a:rPr lang="en-US" dirty="0"/>
              <a:t>where </a:t>
            </a:r>
            <a:r>
              <a:rPr lang="en-US" i="1" dirty="0"/>
              <a:t>Yˆ is read as “Y-hat’’ or “Y-cap’’</a:t>
            </a:r>
            <a:endParaRPr lang="en-US" i="1" dirty="0"/>
          </a:p>
          <a:p>
            <a:r>
              <a:rPr lang="es-ES" i="1" dirty="0" err="1"/>
              <a:t>Yˆ</a:t>
            </a:r>
            <a:r>
              <a:rPr lang="es-ES" i="1" baseline="-25000" dirty="0" err="1"/>
              <a:t>i</a:t>
            </a:r>
            <a:r>
              <a:rPr lang="es-ES" i="1" dirty="0"/>
              <a:t> = </a:t>
            </a:r>
            <a:r>
              <a:rPr lang="es-ES" i="1" dirty="0" err="1"/>
              <a:t>estimator</a:t>
            </a:r>
            <a:r>
              <a:rPr lang="es-ES" i="1" dirty="0"/>
              <a:t> of E(Y | X</a:t>
            </a:r>
            <a:r>
              <a:rPr lang="es-ES" i="1" baseline="-25000" dirty="0"/>
              <a:t>i</a:t>
            </a:r>
            <a:r>
              <a:rPr lang="es-ES" i="1" dirty="0"/>
              <a:t>) – </a:t>
            </a:r>
            <a:r>
              <a:rPr lang="es-ES" i="1" dirty="0" err="1"/>
              <a:t>conditional</a:t>
            </a:r>
            <a:r>
              <a:rPr lang="es-ES" i="1" dirty="0"/>
              <a:t> mean of Y </a:t>
            </a:r>
            <a:r>
              <a:rPr lang="es-ES" i="1" dirty="0" err="1"/>
              <a:t>given</a:t>
            </a:r>
            <a:r>
              <a:rPr lang="es-ES" i="1" dirty="0"/>
              <a:t> a </a:t>
            </a:r>
            <a:r>
              <a:rPr lang="es-ES" i="1" dirty="0" err="1"/>
              <a:t>level</a:t>
            </a:r>
            <a:r>
              <a:rPr lang="es-ES" i="1" baseline="0" dirty="0"/>
              <a:t> of Xi</a:t>
            </a:r>
            <a:endParaRPr lang="es-ES" i="1" dirty="0"/>
          </a:p>
          <a:p>
            <a:r>
              <a:rPr lang="en-US" i="1" dirty="0"/>
              <a:t>βˆ</a:t>
            </a:r>
            <a:r>
              <a:rPr lang="en-US" i="1" baseline="-25000" dirty="0"/>
              <a:t>1</a:t>
            </a:r>
            <a:r>
              <a:rPr lang="en-US" i="1" dirty="0"/>
              <a:t> = estimator of β</a:t>
            </a:r>
            <a:r>
              <a:rPr lang="en-US" i="1" baseline="-25000" dirty="0"/>
              <a:t>1</a:t>
            </a:r>
            <a:endParaRPr lang="en-US" i="1" baseline="-25000" dirty="0"/>
          </a:p>
          <a:p>
            <a:r>
              <a:rPr lang="en-US" i="1" dirty="0"/>
              <a:t>βˆ</a:t>
            </a:r>
            <a:r>
              <a:rPr lang="en-US" i="1" baseline="-25000" dirty="0"/>
              <a:t>2</a:t>
            </a:r>
            <a:r>
              <a:rPr lang="en-US" i="1" dirty="0"/>
              <a:t> = estimator of β</a:t>
            </a:r>
            <a:r>
              <a:rPr lang="en-US" i="1" baseline="-25000" dirty="0"/>
              <a:t>2</a:t>
            </a:r>
            <a:endParaRPr lang="en-US" i="1" baseline="-25000" dirty="0"/>
          </a:p>
          <a:p>
            <a:r>
              <a:rPr lang="en-US" dirty="0"/>
              <a:t>Note that an estimator, also known as </a:t>
            </a:r>
            <a:r>
              <a:rPr lang="en-US" dirty="0">
                <a:solidFill>
                  <a:srgbClr val="FFFF00"/>
                </a:solidFill>
              </a:rPr>
              <a:t>a (sample) statistic</a:t>
            </a:r>
            <a:r>
              <a:rPr lang="en-US" dirty="0"/>
              <a:t>, is simply a rule or formula or method that tells how to estimate the population parameter from the information provided by the sample at hand. </a:t>
            </a: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A particular numerical value obtained by the estimator in an application is known as </a:t>
            </a:r>
            <a:r>
              <a:rPr lang="en-US" dirty="0">
                <a:solidFill>
                  <a:srgbClr val="FF0000"/>
                </a:solidFill>
              </a:rPr>
              <a:t>an estimates</a:t>
            </a:r>
            <a:r>
              <a:rPr lang="en-US" dirty="0"/>
              <a:t>.  </a:t>
            </a:r>
            <a:endParaRPr lang="en-US" dirty="0"/>
          </a:p>
          <a:p>
            <a:endParaRPr lang="en-US" dirty="0"/>
          </a:p>
          <a:p>
            <a:endParaRPr lang="ar-KW"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p:sp>
      <p:sp>
        <p:nvSpPr>
          <p:cNvPr id="53251" name="Rectangle 3"/>
          <p:cNvSpPr>
            <a:spLocks noGrp="1" noChangeArrowheads="1"/>
          </p:cNvSpPr>
          <p:nvPr>
            <p:ph type="body" idx="1"/>
          </p:nvPr>
        </p:nvSpPr>
        <p:spPr>
          <a:noFill/>
        </p:spPr>
        <p:txBody>
          <a:bodyPr/>
          <a:lstStyle/>
          <a:p>
            <a:r>
              <a:rPr lang="en-US" dirty="0"/>
              <a:t>ˆ</a:t>
            </a:r>
            <a:r>
              <a:rPr lang="en-US" i="1" dirty="0" err="1"/>
              <a:t>u</a:t>
            </a:r>
            <a:r>
              <a:rPr lang="en-US" i="1" baseline="-25000" dirty="0" err="1"/>
              <a:t>i</a:t>
            </a:r>
            <a:r>
              <a:rPr lang="en-US" i="1" dirty="0"/>
              <a:t> denotes the (sample) </a:t>
            </a:r>
            <a:r>
              <a:rPr lang="en-US" dirty="0"/>
              <a:t>residual term. Conceptually ˆ</a:t>
            </a:r>
            <a:r>
              <a:rPr lang="en-US" i="1" dirty="0" err="1"/>
              <a:t>u</a:t>
            </a:r>
            <a:r>
              <a:rPr lang="en-US" i="1" baseline="-25000" dirty="0" err="1"/>
              <a:t>i</a:t>
            </a:r>
            <a:r>
              <a:rPr lang="en-US" i="1" dirty="0"/>
              <a:t> is analogous to </a:t>
            </a:r>
            <a:r>
              <a:rPr lang="en-US" i="1" dirty="0" err="1"/>
              <a:t>u</a:t>
            </a:r>
            <a:r>
              <a:rPr lang="en-US" sz="900" i="1" baseline="-25000" dirty="0" err="1"/>
              <a:t>i</a:t>
            </a:r>
            <a:r>
              <a:rPr lang="en-US" i="1" dirty="0"/>
              <a:t> and can be regarded as </a:t>
            </a:r>
            <a:r>
              <a:rPr lang="en-US" dirty="0"/>
              <a:t>an </a:t>
            </a:r>
            <a:r>
              <a:rPr lang="en-US" i="1" dirty="0"/>
              <a:t>estimate of </a:t>
            </a:r>
            <a:r>
              <a:rPr lang="en-US" i="1" dirty="0" err="1"/>
              <a:t>u</a:t>
            </a:r>
            <a:r>
              <a:rPr lang="en-US" i="1" baseline="-25000" dirty="0" err="1"/>
              <a:t>i</a:t>
            </a:r>
            <a:r>
              <a:rPr lang="en-US" i="1" dirty="0"/>
              <a:t>. It is introduced in the SRF for the same reasons as </a:t>
            </a:r>
            <a:r>
              <a:rPr lang="en-US" i="1" dirty="0" err="1"/>
              <a:t>u</a:t>
            </a:r>
            <a:r>
              <a:rPr lang="en-US" i="1" baseline="-25000" dirty="0" err="1"/>
              <a:t>i</a:t>
            </a:r>
            <a:r>
              <a:rPr lang="en-US" i="1" dirty="0"/>
              <a:t> was </a:t>
            </a:r>
            <a:r>
              <a:rPr lang="en-US" dirty="0"/>
              <a:t>introduced in the PRF. </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because more often than not our analysis is based upon a single sample from some population. But because of sampling fluctuations our estimate of the PRF based on the SRF is at best an approximate</a:t>
            </a:r>
            <a:r>
              <a:rPr lang="en-US" baseline="0" dirty="0"/>
              <a:t> one. </a:t>
            </a:r>
            <a:endParaRPr lang="en-US" dirty="0"/>
          </a:p>
          <a:p>
            <a:endParaRPr lang="en-US" dirty="0"/>
          </a:p>
          <a:p>
            <a:r>
              <a:rPr lang="en-US" dirty="0"/>
              <a:t>The critical question now is: Granted that the SRF is but an approximation of the PRF, can we devise a rule or a method that will make this approximation as “close” as possible? In other words, </a:t>
            </a:r>
            <a:r>
              <a:rPr lang="en-US" i="1" dirty="0">
                <a:solidFill>
                  <a:srgbClr val="FFFF00"/>
                </a:solidFill>
              </a:rPr>
              <a:t>how should the SRF be constructed so that</a:t>
            </a:r>
            <a:r>
              <a:rPr lang="en-US" dirty="0">
                <a:solidFill>
                  <a:srgbClr val="FFFF00"/>
                </a:solidFill>
              </a:rPr>
              <a:t> </a:t>
            </a:r>
            <a:r>
              <a:rPr lang="en-US" i="1" dirty="0">
                <a:solidFill>
                  <a:srgbClr val="FFFF00"/>
                </a:solidFill>
              </a:rPr>
              <a:t>βˆ</a:t>
            </a:r>
            <a:r>
              <a:rPr lang="en-US" i="1" baseline="-25000" dirty="0">
                <a:solidFill>
                  <a:srgbClr val="FFFF00"/>
                </a:solidFill>
              </a:rPr>
              <a:t>1</a:t>
            </a:r>
            <a:r>
              <a:rPr lang="en-US" i="1" dirty="0">
                <a:solidFill>
                  <a:srgbClr val="FFFF00"/>
                </a:solidFill>
              </a:rPr>
              <a:t> is as “close” as possible to the true β</a:t>
            </a:r>
            <a:r>
              <a:rPr lang="en-US" i="1" baseline="-25000" dirty="0">
                <a:solidFill>
                  <a:srgbClr val="FFFF00"/>
                </a:solidFill>
              </a:rPr>
              <a:t>1</a:t>
            </a:r>
            <a:r>
              <a:rPr lang="en-US" i="1" dirty="0">
                <a:solidFill>
                  <a:srgbClr val="FFFF00"/>
                </a:solidFill>
              </a:rPr>
              <a:t> and βˆ</a:t>
            </a:r>
            <a:r>
              <a:rPr lang="en-US" i="1" baseline="-25000" dirty="0">
                <a:solidFill>
                  <a:srgbClr val="FFFF00"/>
                </a:solidFill>
              </a:rPr>
              <a:t>2</a:t>
            </a:r>
            <a:r>
              <a:rPr lang="en-US" i="1" dirty="0">
                <a:solidFill>
                  <a:srgbClr val="FFFF00"/>
                </a:solidFill>
              </a:rPr>
              <a:t> is as </a:t>
            </a:r>
            <a:r>
              <a:rPr lang="en-US" dirty="0">
                <a:solidFill>
                  <a:srgbClr val="FFFF00"/>
                </a:solidFill>
              </a:rPr>
              <a:t>“close” as possible to the true </a:t>
            </a:r>
            <a:r>
              <a:rPr lang="en-US" i="1" dirty="0">
                <a:solidFill>
                  <a:srgbClr val="FFFF00"/>
                </a:solidFill>
              </a:rPr>
              <a:t>β</a:t>
            </a:r>
            <a:r>
              <a:rPr lang="en-US" i="1" baseline="-25000" dirty="0">
                <a:solidFill>
                  <a:srgbClr val="FFFF00"/>
                </a:solidFill>
              </a:rPr>
              <a:t>2</a:t>
            </a:r>
            <a:r>
              <a:rPr lang="en-US" i="1" dirty="0">
                <a:solidFill>
                  <a:srgbClr val="FFFF00"/>
                </a:solidFill>
              </a:rPr>
              <a:t> </a:t>
            </a:r>
            <a:r>
              <a:rPr lang="en-US" i="1" dirty="0"/>
              <a:t>even though we will never know the true β</a:t>
            </a:r>
            <a:r>
              <a:rPr lang="en-US" i="1" baseline="-25000" dirty="0"/>
              <a:t>1</a:t>
            </a:r>
            <a:r>
              <a:rPr lang="en-US" i="1" dirty="0"/>
              <a:t> </a:t>
            </a:r>
            <a:r>
              <a:rPr lang="en-US" dirty="0"/>
              <a:t>and </a:t>
            </a:r>
            <a:r>
              <a:rPr lang="el-GR" i="1" dirty="0"/>
              <a:t>β</a:t>
            </a:r>
            <a:r>
              <a:rPr lang="el-GR" i="1" baseline="-25000" dirty="0"/>
              <a:t>2</a:t>
            </a:r>
            <a:r>
              <a:rPr lang="el-GR" i="1" dirty="0"/>
              <a:t>?</a:t>
            </a:r>
            <a:r>
              <a:rPr lang="en-US" i="1" dirty="0"/>
              <a:t> </a:t>
            </a:r>
            <a:endParaRPr lang="ar-KW"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p:sp>
      <p:sp>
        <p:nvSpPr>
          <p:cNvPr id="55299" name="Rectangle 3"/>
          <p:cNvSpPr>
            <a:spLocks noGrp="1" noChangeArrowheads="1"/>
          </p:cNvSpPr>
          <p:nvPr>
            <p:ph type="body" idx="1"/>
          </p:nvPr>
        </p:nvSpPr>
        <p:spPr>
          <a:noFill/>
        </p:spPr>
        <p:txBody>
          <a:bodyPr/>
          <a:lstStyle/>
          <a:p>
            <a:r>
              <a:rPr lang="en-US" dirty="0"/>
              <a:t>Can we have a rule or a method that will make this approximation as “close” as possible?</a:t>
            </a:r>
            <a:endParaRPr lang="ar-KW"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p:sp>
      <p:sp>
        <p:nvSpPr>
          <p:cNvPr id="74755" name="Rectangle 3"/>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de-DE" altLang="en-US" sz="1200" b="1" dirty="0"/>
              <a:t>Fit as good as possible a regression line through the data points:</a:t>
            </a:r>
            <a:endParaRPr lang="de-DE" altLang="en-US" sz="1200" b="1" dirty="0"/>
          </a:p>
          <a:p>
            <a:endParaRPr lang="ar-KW"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50000"/>
              </a:lnSpc>
            </a:pPr>
            <a:r>
              <a:rPr lang="en-US" i="1" dirty="0">
                <a:latin typeface="Arial" panose="020B0604020202020204" pitchFamily="34" charset="0"/>
                <a:cs typeface="Arial" panose="020B0604020202020204" pitchFamily="34" charset="0"/>
              </a:rPr>
              <a:t>X</a:t>
            </a:r>
            <a:r>
              <a:rPr lang="en-US" i="1" baseline="-25000"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Y</a:t>
            </a:r>
            <a:r>
              <a:rPr lang="en-US" i="1" baseline="-25000"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Y</a:t>
            </a:r>
            <a:r>
              <a:rPr lang="en-US" dirty="0">
                <a:latin typeface="Arial" panose="020B0604020202020204" pitchFamily="34" charset="0"/>
                <a:cs typeface="Arial" panose="020B0604020202020204" pitchFamily="34" charset="0"/>
              </a:rPr>
              <a:t>, α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β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hồi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U</a:t>
            </a:r>
            <a:r>
              <a:rPr lang="en-US" i="1" baseline="-25000" dirty="0" err="1">
                <a:latin typeface="Arial" panose="020B0604020202020204" pitchFamily="34" charset="0"/>
                <a:cs typeface="Arial" panose="020B0604020202020204" pitchFamily="34" charset="0"/>
              </a:rPr>
              <a:t>i</a:t>
            </a:r>
            <a:r>
              <a:rPr lang="en-US" i="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ngẫu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nhiên</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where </a:t>
            </a:r>
            <a:r>
              <a:rPr lang="en-US" sz="1200" i="1" dirty="0">
                <a:solidFill>
                  <a:srgbClr val="FFFF00"/>
                </a:solidFill>
              </a:rPr>
              <a:t>ˆu</a:t>
            </a:r>
            <a:r>
              <a:rPr lang="en-US" sz="1200" i="1" baseline="30000" dirty="0">
                <a:solidFill>
                  <a:srgbClr val="FFFF00"/>
                </a:solidFill>
              </a:rPr>
              <a:t>2</a:t>
            </a:r>
            <a:r>
              <a:rPr lang="en-US" sz="1200" i="1" baseline="-25000" dirty="0">
                <a:solidFill>
                  <a:srgbClr val="FFFF00"/>
                </a:solidFill>
              </a:rPr>
              <a:t>i </a:t>
            </a:r>
            <a:r>
              <a:rPr lang="en-US" sz="1200" i="1" dirty="0"/>
              <a:t>are the squared residuals.</a:t>
            </a:r>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ln>
        </p:spPr>
      </p:sp>
      <p:sp>
        <p:nvSpPr>
          <p:cNvPr id="62467" name="Notes Placeholder 2"/>
          <p:cNvSpPr>
            <a:spLocks noGrp="1"/>
          </p:cNvSpPr>
          <p:nvPr>
            <p:ph type="body" idx="1"/>
          </p:nvPr>
        </p:nvSpPr>
        <p:spPr bwMode="auto">
          <a:noFill/>
        </p:spPr>
        <p:txBody>
          <a:bodyPr wrap="square" numCol="1" anchor="t" anchorCtr="0" compatLnSpc="1"/>
          <a:lstStyle/>
          <a:p>
            <a:endParaRPr lang="en-US" dirty="0"/>
          </a:p>
        </p:txBody>
      </p:sp>
      <p:sp>
        <p:nvSpPr>
          <p:cNvPr id="62468" name="Slide Number Placeholder 3"/>
          <p:cNvSpPr>
            <a:spLocks noGrp="1"/>
          </p:cNvSpPr>
          <p:nvPr>
            <p:ph type="sldNum" sz="quarter" idx="5"/>
          </p:nvPr>
        </p:nvSpPr>
        <p:spPr bwMode="auto">
          <a:noFill/>
          <a:ln>
            <a:miter lim="800000"/>
          </a:ln>
        </p:spPr>
        <p:txBody>
          <a:bodyPr/>
          <a:lstStyle/>
          <a:p>
            <a:fld id="{009137C2-094A-48D4-8748-3E6C6460C6BF}" type="slidenum">
              <a:rPr lang="en-US"/>
            </a:fld>
            <a:endParaRPr lang="en-US"/>
          </a:p>
        </p:txBody>
      </p:sp>
      <p:sp>
        <p:nvSpPr>
          <p:cNvPr id="2" name="Footer Placeholder 1"/>
          <p:cNvSpPr>
            <a:spLocks noGrp="1"/>
          </p:cNvSpPr>
          <p:nvPr>
            <p:ph type="ftr" sz="quarter" idx="4"/>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B7D9B8D-B93D-491E-B168-F6800989D2FC}" type="slidenum">
              <a:rPr lang="de-DE" altLang="en-US"/>
            </a:fld>
            <a:endParaRPr lang="de-DE" altLang="en-US"/>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50000"/>
              </a:lnSpc>
            </a:pPr>
            <a:r>
              <a:rPr lang="en-US" dirty="0">
                <a:latin typeface="Arial" panose="020B0604020202020204" pitchFamily="34" charset="0"/>
                <a:cs typeface="Arial" panose="020B0604020202020204" pitchFamily="34" charset="0"/>
              </a:rPr>
              <a:t>The term regression was introduced</a:t>
            </a:r>
            <a:r>
              <a:rPr lang="en-US" baseline="0" dirty="0">
                <a:latin typeface="Arial" panose="020B0604020202020204" pitchFamily="34" charset="0"/>
                <a:cs typeface="Arial" panose="020B0604020202020204" pitchFamily="34" charset="0"/>
              </a:rPr>
              <a:t> by Galton. He found that there was a tendency for tall parents to have tall children, for short fathers to have short children. The average height of children born of parents of given height tended to move or regress toward the average height in the population as a whole. In other words the height of the children of unusually tall or unusually short parents tend to move toward the average height of the population. </a:t>
            </a:r>
            <a:endParaRPr lang="en-US" baseline="0"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err="1">
                <a:latin typeface="Arial" panose="020B0604020202020204" pitchFamily="34" charset="0"/>
                <a:cs typeface="Arial" panose="020B0604020202020204" pitchFamily="34" charset="0"/>
              </a:rPr>
              <a:t>Nghiên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cứu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Francis Galton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trẻ</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lvl="0">
              <a:lnSpc>
                <a:spcPct val="150000"/>
              </a:lnSpc>
            </a:pP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cha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con </a:t>
            </a:r>
            <a:r>
              <a:rPr lang="en-US" dirty="0" err="1">
                <a:latin typeface="Arial" panose="020B0604020202020204" pitchFamily="34" charset="0"/>
                <a:cs typeface="Arial" panose="020B0604020202020204" pitchFamily="34" charset="0"/>
              </a:rPr>
              <a:t>trai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trung </a:t>
            </a:r>
            <a:r>
              <a:rPr lang="en-US" dirty="0" err="1">
                <a:latin typeface="Arial" panose="020B0604020202020204" pitchFamily="34" charset="0"/>
                <a:cs typeface="Arial" panose="020B0604020202020204" pitchFamily="34" charset="0"/>
              </a:rPr>
              <a:t>bình</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lvl="0">
              <a:lnSpc>
                <a:spcPct val="150000"/>
              </a:lnSpc>
            </a:pP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cha </a:t>
            </a:r>
            <a:r>
              <a:rPr lang="en-US" dirty="0" err="1">
                <a:latin typeface="Arial" panose="020B0604020202020204" pitchFamily="34" charset="0"/>
                <a:cs typeface="Arial" panose="020B0604020202020204" pitchFamily="34" charset="0"/>
              </a:rPr>
              <a:t>tăng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con </a:t>
            </a:r>
            <a:r>
              <a:rPr lang="en-US" dirty="0" err="1">
                <a:latin typeface="Arial" panose="020B0604020202020204" pitchFamily="34" charset="0"/>
                <a:cs typeface="Arial" panose="020B0604020202020204" pitchFamily="34" charset="0"/>
              </a:rPr>
              <a:t>trai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tăng</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B5EA2F2-8CE6-4B60-AEA1-ECB070EF0AC1}" type="slidenum">
              <a:rPr lang="de-DE" altLang="en-US"/>
            </a:fld>
            <a:endParaRPr lang="de-DE" altLang="en-US"/>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If edu=0?</a:t>
            </a:r>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80FF800-0322-4CC8-8140-82D66802DFF7}" type="slidenum">
              <a:rPr lang="de-DE" altLang="en-US"/>
            </a:fld>
            <a:endParaRPr lang="de-DE" altLang="en-US"/>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first discuss these</a:t>
            </a:r>
            <a:r>
              <a:rPr lang="en-US" baseline="0" dirty="0"/>
              <a:t> assumptions in the context of the two-variable regression model. In the following chapter, we extend them to multiple regression models. </a:t>
            </a:r>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first discuss these</a:t>
            </a:r>
            <a:r>
              <a:rPr lang="en-US" baseline="0" dirty="0"/>
              <a:t> assumptions in the context of the two-variable regression model. In the following chapter, we extend them to multiple regression models. </a:t>
            </a:r>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first discuss these</a:t>
            </a:r>
            <a:r>
              <a:rPr lang="en-US" baseline="0" dirty="0"/>
              <a:t> assumptions in the context of the two-variable regression model. In the following chapter, we extend them to multiple regression models. </a:t>
            </a:r>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p:sp>
      <p:sp>
        <p:nvSpPr>
          <p:cNvPr id="94211" name="Rectangle 3"/>
          <p:cNvSpPr>
            <a:spLocks noGrp="1" noChangeArrowheads="1"/>
          </p:cNvSpPr>
          <p:nvPr>
            <p:ph type="body" idx="1"/>
          </p:nvPr>
        </p:nvSpPr>
        <p:spPr>
          <a:noFill/>
        </p:spPr>
        <p:txBody>
          <a:bodyPr/>
          <a:lstStyle/>
          <a:p>
            <a:endParaRPr lang="ar-KW"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first discuss these</a:t>
            </a:r>
            <a:r>
              <a:rPr lang="en-US" baseline="0" dirty="0"/>
              <a:t> assumptions in the context of the two-variable regression model. In the following chapter, we extend them to multiple regression models. </a:t>
            </a:r>
            <a:endParaRPr lang="en-US" baseline="0" dirty="0"/>
          </a:p>
          <a:p>
            <a:r>
              <a:rPr lang="en-US" dirty="0"/>
              <a:t>- </a:t>
            </a:r>
            <a:r>
              <a:rPr lang="en-US" dirty="0" err="1">
                <a:sym typeface="+mn-ea"/>
              </a:rPr>
              <a:t>Homoscedasticity: hiệp phương sai không đồng nhất</a:t>
            </a:r>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p:sp>
      <p:sp>
        <p:nvSpPr>
          <p:cNvPr id="96259" name="Rectangle 3"/>
          <p:cNvSpPr>
            <a:spLocks noGrp="1" noChangeArrowheads="1"/>
          </p:cNvSpPr>
          <p:nvPr>
            <p:ph type="body" idx="1"/>
          </p:nvPr>
        </p:nvSpPr>
        <p:spPr>
          <a:noFill/>
        </p:spPr>
        <p:txBody>
          <a:bodyPr/>
          <a:lstStyle/>
          <a:p>
            <a:endParaRPr lang="ar-KW"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p:sp>
      <p:sp>
        <p:nvSpPr>
          <p:cNvPr id="97283" name="Rectangle 3"/>
          <p:cNvSpPr>
            <a:spLocks noGrp="1" noChangeArrowheads="1"/>
          </p:cNvSpPr>
          <p:nvPr>
            <p:ph type="body" idx="1"/>
          </p:nvPr>
        </p:nvSpPr>
        <p:spPr>
          <a:noFill/>
        </p:spPr>
        <p:txBody>
          <a:bodyPr/>
          <a:lstStyle/>
          <a:p>
            <a:pPr marL="319405" indent="-319405" eaLnBrk="1" hangingPunct="1">
              <a:lnSpc>
                <a:spcPct val="80000"/>
              </a:lnSpc>
              <a:spcBef>
                <a:spcPts val="600"/>
              </a:spcBef>
              <a:buClr>
                <a:schemeClr val="accent2"/>
              </a:buClr>
              <a:buSzPct val="120000"/>
            </a:pPr>
            <a:r>
              <a:rPr lang="en-US" sz="1200" i="1" dirty="0">
                <a:latin typeface="Times New Roman" panose="02020603050405020304" pitchFamily="18" charset="0"/>
                <a:cs typeface="Times New Roman" panose="02020603050405020304" pitchFamily="18" charset="0"/>
              </a:rPr>
              <a:t>Tests for </a:t>
            </a:r>
            <a:r>
              <a:rPr lang="en-US" sz="1200" i="1" dirty="0" err="1">
                <a:latin typeface="Times New Roman" panose="02020603050405020304" pitchFamily="18" charset="0"/>
                <a:cs typeface="Times New Roman" panose="02020603050405020304" pitchFamily="18" charset="0"/>
              </a:rPr>
              <a:t>heteroscedasticity</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Goldfeld-Quandt</a:t>
            </a:r>
            <a:r>
              <a:rPr lang="en-US" sz="1200" i="1" dirty="0">
                <a:latin typeface="Times New Roman" panose="02020603050405020304" pitchFamily="18" charset="0"/>
                <a:cs typeface="Times New Roman" panose="02020603050405020304" pitchFamily="18" charset="0"/>
              </a:rPr>
              <a:t> test, White’s test </a:t>
            </a:r>
            <a:endParaRPr lang="en-US" sz="1200" i="1" dirty="0">
              <a:latin typeface="Times New Roman" panose="02020603050405020304" pitchFamily="18" charset="0"/>
              <a:cs typeface="Times New Roman" panose="02020603050405020304" pitchFamily="18" charset="0"/>
            </a:endParaRPr>
          </a:p>
          <a:p>
            <a:pPr marL="319405" indent="-319405" eaLnBrk="1" hangingPunct="1">
              <a:lnSpc>
                <a:spcPct val="80000"/>
              </a:lnSpc>
              <a:spcBef>
                <a:spcPts val="600"/>
              </a:spcBef>
              <a:buClr>
                <a:schemeClr val="accent2"/>
              </a:buClr>
              <a:buSzPct val="120000"/>
            </a:pPr>
            <a:r>
              <a:rPr lang="en-US" sz="1200" i="1" dirty="0">
                <a:latin typeface="Times New Roman" panose="02020603050405020304" pitchFamily="18" charset="0"/>
                <a:cs typeface="Times New Roman" panose="02020603050405020304" pitchFamily="18" charset="0"/>
              </a:rPr>
              <a:t>If the form of </a:t>
            </a:r>
            <a:r>
              <a:rPr lang="en-US" sz="1200" i="1" dirty="0" err="1">
                <a:latin typeface="Times New Roman" panose="02020603050405020304" pitchFamily="18" charset="0"/>
                <a:cs typeface="Times New Roman" panose="02020603050405020304" pitchFamily="18" charset="0"/>
              </a:rPr>
              <a:t>heteroscedasticity</a:t>
            </a:r>
            <a:r>
              <a:rPr lang="en-US" sz="1200" i="1" dirty="0">
                <a:latin typeface="Times New Roman" panose="02020603050405020304" pitchFamily="18" charset="0"/>
                <a:cs typeface="Times New Roman" panose="02020603050405020304" pitchFamily="18" charset="0"/>
              </a:rPr>
              <a:t> is known, we can use Generalized Least Squares (GLS) to estimate the model.</a:t>
            </a:r>
            <a:endParaRPr lang="en-US" sz="1200" i="1" dirty="0">
              <a:latin typeface="Times New Roman" panose="02020603050405020304" pitchFamily="18" charset="0"/>
              <a:cs typeface="Times New Roman" panose="02020603050405020304" pitchFamily="18" charset="0"/>
              <a:sym typeface="Symbol" panose="05050102010706020507" pitchFamily="18" charset="2"/>
            </a:endParaRPr>
          </a:p>
          <a:p>
            <a:endParaRPr lang="ar-KW"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n-US" dirty="0"/>
              <a:t>Suppose we have</a:t>
            </a:r>
            <a:r>
              <a:rPr lang="en-US" baseline="0" dirty="0"/>
              <a:t> a sample of fathers and sons’ height. One point indicates the height of a father and of his son. They are in inches. 1 inch = 2.54 centimes. </a:t>
            </a:r>
            <a:endParaRPr lang="en-US" baseline="0" dirty="0"/>
          </a:p>
          <a:p>
            <a:pPr>
              <a:defRPr/>
            </a:pPr>
            <a:r>
              <a:rPr lang="en-US" baseline="0" dirty="0">
                <a:latin typeface="Arial" panose="020B0604020202020204" pitchFamily="34" charset="0"/>
                <a:cs typeface="Arial" panose="020B0604020202020204" pitchFamily="34" charset="0"/>
              </a:rPr>
              <a:t>He found that there was a tendency for tall parents to have tall children, for short fathers to have short children. The average height of children born of parents of given height tended to move or regress toward the average height in the population as a whole. In other words the height of the children of unusually tall or unusually short parents tend to move toward the average height of the population. </a:t>
            </a:r>
            <a:endParaRPr lang="en-US" baseline="0" dirty="0">
              <a:latin typeface="Arial" panose="020B0604020202020204" pitchFamily="34" charset="0"/>
              <a:cs typeface="Arial" panose="020B0604020202020204" pitchFamily="34" charset="0"/>
            </a:endParaRPr>
          </a:p>
          <a:p>
            <a:pPr>
              <a:defRPr/>
            </a:pPr>
            <a:endParaRPr lang="en-US" baseline="0" dirty="0">
              <a:latin typeface="Arial" panose="020B0604020202020204" pitchFamily="34" charset="0"/>
              <a:cs typeface="Arial" panose="020B0604020202020204" pitchFamily="34" charset="0"/>
            </a:endParaRPr>
          </a:p>
          <a:p>
            <a:pPr>
              <a:defRPr/>
            </a:pPr>
            <a:r>
              <a:rPr lang="en-US" baseline="0" dirty="0">
                <a:latin typeface="Arial" panose="020B0604020202020204" pitchFamily="34" charset="0"/>
                <a:cs typeface="Arial" panose="020B0604020202020204" pitchFamily="34" charset="0"/>
              </a:rPr>
              <a:t>This relationship between fathers and sons’ height is found by Galton. He introduced  t</a:t>
            </a:r>
            <a:r>
              <a:rPr lang="en-US" dirty="0">
                <a:latin typeface="Arial" panose="020B0604020202020204" pitchFamily="34" charset="0"/>
                <a:cs typeface="Arial" panose="020B0604020202020204" pitchFamily="34" charset="0"/>
              </a:rPr>
              <a:t>he term regression</a:t>
            </a:r>
            <a:r>
              <a:rPr lang="en-US" baseline="0" dirty="0">
                <a:latin typeface="Arial" panose="020B0604020202020204" pitchFamily="34" charset="0"/>
                <a:cs typeface="Arial" panose="020B0604020202020204" pitchFamily="34" charset="0"/>
              </a:rPr>
              <a:t>.</a:t>
            </a:r>
            <a:endParaRPr lang="en-US" baseline="0" dirty="0">
              <a:latin typeface="Arial" panose="020B0604020202020204" pitchFamily="34" charset="0"/>
              <a:cs typeface="Arial" panose="020B0604020202020204" pitchFamily="34" charset="0"/>
            </a:endParaRPr>
          </a:p>
          <a:p>
            <a:pPr>
              <a:defRPr/>
            </a:pPr>
            <a:endParaRPr lang="en-US"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dirty="0"/>
              <a:t>Is the study of the dependence of one variable, the dependent variable, on one or more other variables, the explanatory variables.</a:t>
            </a:r>
            <a:endParaRPr lang="en-US" dirty="0"/>
          </a:p>
          <a:p>
            <a:pPr>
              <a:defRPr/>
            </a:pPr>
            <a:endParaRPr lang="en-US" baseline="0" dirty="0">
              <a:latin typeface="Arial" panose="020B0604020202020204" pitchFamily="34" charset="0"/>
              <a:cs typeface="Arial" panose="020B0604020202020204" pitchFamily="34" charset="0"/>
            </a:endParaRPr>
          </a:p>
          <a:p>
            <a:pPr>
              <a:defRPr/>
            </a:pPr>
            <a:r>
              <a:rPr lang="en-US" baseline="0" dirty="0">
                <a:latin typeface="Arial" panose="020B0604020202020204" pitchFamily="34" charset="0"/>
                <a:cs typeface="Arial" panose="020B0604020202020204" pitchFamily="34" charset="0"/>
              </a:rPr>
              <a:t>In other words, in  </a:t>
            </a:r>
            <a:r>
              <a:rPr lang="en-US" baseline="0" dirty="0">
                <a:latin typeface="+mn-lt"/>
                <a:cs typeface="+mn-cs"/>
              </a:rPr>
              <a:t>r</a:t>
            </a:r>
            <a:r>
              <a:rPr lang="en-US" dirty="0"/>
              <a:t>egression analysis we</a:t>
            </a:r>
            <a:r>
              <a:rPr lang="en-US" baseline="0" dirty="0"/>
              <a:t> estimate or predict </a:t>
            </a:r>
            <a:r>
              <a:rPr lang="en-US" dirty="0"/>
              <a:t>the (population) </a:t>
            </a:r>
            <a:r>
              <a:rPr lang="en-US" dirty="0">
                <a:solidFill>
                  <a:srgbClr val="FF0000"/>
                </a:solidFill>
              </a:rPr>
              <a:t>mean</a:t>
            </a:r>
            <a:r>
              <a:rPr lang="en-US" dirty="0"/>
              <a:t> value of the dependent variable on the basis of the known or </a:t>
            </a:r>
            <a:r>
              <a:rPr lang="en-US" dirty="0">
                <a:solidFill>
                  <a:srgbClr val="FF0000"/>
                </a:solidFill>
              </a:rPr>
              <a:t>fixed values of the explanatory variable(s). </a:t>
            </a:r>
            <a:endParaRPr lang="en-US" dirty="0">
              <a:solidFill>
                <a:srgbClr val="FF0000"/>
              </a:solidFill>
            </a:endParaRPr>
          </a:p>
          <a:p>
            <a:endParaRPr lang="en-US" dirty="0"/>
          </a:p>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p:sp>
      <p:sp>
        <p:nvSpPr>
          <p:cNvPr id="100355" name="Rectangle 3"/>
          <p:cNvSpPr>
            <a:spLocks noGrp="1" noChangeArrowheads="1"/>
          </p:cNvSpPr>
          <p:nvPr>
            <p:ph type="body" idx="1"/>
          </p:nvPr>
        </p:nvSpPr>
        <p:spPr>
          <a:noFill/>
        </p:spPr>
        <p:txBody>
          <a:bodyPr/>
          <a:lstStyle/>
          <a:p>
            <a:r>
              <a:rPr lang="en-US" i="1" dirty="0"/>
              <a:t>In Figure 3.6a, the </a:t>
            </a:r>
            <a:r>
              <a:rPr lang="en-US" i="1" dirty="0" err="1"/>
              <a:t>u’s</a:t>
            </a:r>
            <a:r>
              <a:rPr lang="en-US" i="1" dirty="0"/>
              <a:t> are positively correlated, </a:t>
            </a:r>
            <a:r>
              <a:rPr lang="en-US" dirty="0"/>
              <a:t>a positive </a:t>
            </a:r>
            <a:r>
              <a:rPr lang="en-US" i="1" dirty="0"/>
              <a:t>u followed by a positive u or a negative u followed by a </a:t>
            </a:r>
            <a:r>
              <a:rPr lang="en-US" dirty="0"/>
              <a:t>negative </a:t>
            </a:r>
            <a:r>
              <a:rPr lang="en-US" i="1" dirty="0"/>
              <a:t>u. </a:t>
            </a:r>
            <a:endParaRPr lang="en-US" i="1" dirty="0"/>
          </a:p>
          <a:p>
            <a:endParaRPr lang="en-US" i="1" dirty="0"/>
          </a:p>
          <a:p>
            <a:r>
              <a:rPr lang="en-US" i="1" dirty="0"/>
              <a:t>In Figure 3.6b, the </a:t>
            </a:r>
            <a:r>
              <a:rPr lang="en-US" i="1" dirty="0" err="1"/>
              <a:t>u’s</a:t>
            </a:r>
            <a:r>
              <a:rPr lang="en-US" i="1" dirty="0"/>
              <a:t> are negatively correlated, a positive u </a:t>
            </a:r>
            <a:r>
              <a:rPr lang="en-US" dirty="0"/>
              <a:t>followed by a negative </a:t>
            </a:r>
            <a:r>
              <a:rPr lang="en-US" i="1" dirty="0"/>
              <a:t>u and vice versa. </a:t>
            </a:r>
            <a:endParaRPr lang="en-US" i="1" dirty="0"/>
          </a:p>
          <a:p>
            <a:endParaRPr lang="en-US" i="1" dirty="0"/>
          </a:p>
          <a:p>
            <a:r>
              <a:rPr lang="en-US" dirty="0"/>
              <a:t>If the disturbances follow systematic patterns, Figure 3.6</a:t>
            </a:r>
            <a:r>
              <a:rPr lang="en-US" i="1" dirty="0"/>
              <a:t>a and b, there is auto- or serial correlation.</a:t>
            </a:r>
            <a:r>
              <a:rPr lang="en-US" dirty="0"/>
              <a:t> Figure 3.6</a:t>
            </a:r>
            <a:r>
              <a:rPr lang="en-US" i="1" dirty="0"/>
              <a:t>c shows </a:t>
            </a:r>
            <a:r>
              <a:rPr lang="en-US" dirty="0"/>
              <a:t>that there is no systematic pattern to the </a:t>
            </a:r>
            <a:r>
              <a:rPr lang="en-US" i="1" dirty="0" err="1"/>
              <a:t>u’s</a:t>
            </a:r>
            <a:r>
              <a:rPr lang="en-US" i="1" dirty="0"/>
              <a:t>, thus indicating zero correlation.</a:t>
            </a:r>
            <a:endParaRPr lang="ar-KW"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a:latin typeface="Times New Roman" panose="02020603050405020304" pitchFamily="18" charset="0"/>
                <a:cs typeface="Times New Roman" panose="02020603050405020304" pitchFamily="18" charset="0"/>
                <a:sym typeface="Symbol" panose="05050102010706020507" pitchFamily="18" charset="2"/>
              </a:rPr>
              <a:t>Two alternative methods: Instrumental Variables (IV) and Generalized Method if Moments (GMM)</a:t>
            </a:r>
            <a:endParaRPr lang="en-US" sz="1200" dirty="0">
              <a:latin typeface="Times New Roman" panose="02020603050405020304" pitchFamily="18" charset="0"/>
              <a:cs typeface="Times New Roman" panose="02020603050405020304" pitchFamily="18" charset="0"/>
              <a:sym typeface="Symbol" panose="05050102010706020507" pitchFamily="18" charset="2"/>
            </a:endParaRPr>
          </a:p>
          <a:p>
            <a:pPr marL="0" marR="0" indent="0" algn="l" defTabSz="914400" rtl="0" eaLnBrk="1" fontAlgn="auto" latinLnBrk="0" hangingPunct="1">
              <a:lnSpc>
                <a:spcPct val="100000"/>
              </a:lnSpc>
              <a:spcBef>
                <a:spcPts val="0"/>
              </a:spcBef>
              <a:spcAft>
                <a:spcPts val="0"/>
              </a:spcAft>
              <a:buClrTx/>
              <a:buSzTx/>
              <a:buFontTx/>
              <a:buNone/>
              <a:defRPr/>
            </a:pPr>
            <a:endParaRPr lang="en-US" sz="1200" dirty="0">
              <a:latin typeface="Times New Roman" panose="02020603050405020304" pitchFamily="18" charset="0"/>
              <a:cs typeface="Times New Roman" panose="02020603050405020304" pitchFamily="18" charset="0"/>
              <a:sym typeface="Symbol" panose="05050102010706020507" pitchFamily="18" charset="2"/>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i="1" dirty="0">
                <a:latin typeface="Arial" panose="020B0604020202020204" pitchFamily="34" charset="0"/>
                <a:cs typeface="Arial" panose="020B0604020202020204" pitchFamily="34" charset="0"/>
              </a:rPr>
              <a:t>Thus, if X and u are positively correlated, X increases </a:t>
            </a:r>
            <a:r>
              <a:rPr lang="en-US" sz="1200" dirty="0">
                <a:latin typeface="Arial" panose="020B0604020202020204" pitchFamily="34" charset="0"/>
                <a:cs typeface="Arial" panose="020B0604020202020204" pitchFamily="34" charset="0"/>
              </a:rPr>
              <a:t>when </a:t>
            </a:r>
            <a:r>
              <a:rPr lang="en-US" sz="1200" i="1" dirty="0">
                <a:latin typeface="Arial" panose="020B0604020202020204" pitchFamily="34" charset="0"/>
                <a:cs typeface="Arial" panose="020B0604020202020204" pitchFamily="34" charset="0"/>
              </a:rPr>
              <a:t>u increases and it decreases when u decreases. Similarly, if X and u </a:t>
            </a:r>
            <a:r>
              <a:rPr lang="en-US" sz="1200" dirty="0">
                <a:latin typeface="Arial" panose="020B0604020202020204" pitchFamily="34" charset="0"/>
                <a:cs typeface="Arial" panose="020B0604020202020204" pitchFamily="34" charset="0"/>
              </a:rPr>
              <a:t>are negatively correlated, </a:t>
            </a:r>
            <a:r>
              <a:rPr lang="en-US" sz="1200" i="1" dirty="0">
                <a:latin typeface="Arial" panose="020B0604020202020204" pitchFamily="34" charset="0"/>
                <a:cs typeface="Arial" panose="020B0604020202020204" pitchFamily="34" charset="0"/>
              </a:rPr>
              <a:t>X increases when u decreases and it  decreases </a:t>
            </a:r>
            <a:r>
              <a:rPr lang="en-US" sz="1200" dirty="0">
                <a:latin typeface="Arial" panose="020B0604020202020204" pitchFamily="34" charset="0"/>
                <a:cs typeface="Arial" panose="020B0604020202020204" pitchFamily="34" charset="0"/>
              </a:rPr>
              <a:t>when </a:t>
            </a:r>
            <a:r>
              <a:rPr lang="en-US" sz="1200" i="1" dirty="0">
                <a:latin typeface="Arial" panose="020B0604020202020204" pitchFamily="34" charset="0"/>
                <a:cs typeface="Arial" panose="020B0604020202020204" pitchFamily="34" charset="0"/>
              </a:rPr>
              <a:t>u increases. In either case, it is difficult to isolate the influence of X </a:t>
            </a:r>
            <a:r>
              <a:rPr lang="en-US" sz="1200" dirty="0">
                <a:latin typeface="Arial" panose="020B0604020202020204" pitchFamily="34" charset="0"/>
                <a:cs typeface="Arial" panose="020B0604020202020204" pitchFamily="34" charset="0"/>
              </a:rPr>
              <a:t>and </a:t>
            </a:r>
            <a:r>
              <a:rPr lang="en-US" sz="1200" i="1" dirty="0">
                <a:latin typeface="Arial" panose="020B0604020202020204" pitchFamily="34" charset="0"/>
                <a:cs typeface="Arial" panose="020B0604020202020204" pitchFamily="34" charset="0"/>
              </a:rPr>
              <a:t>u on Y.</a:t>
            </a:r>
            <a:endParaRPr lang="en-US" sz="120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n-US" sz="1200" dirty="0">
              <a:latin typeface="Times New Roman" panose="02020603050405020304" pitchFamily="18" charset="0"/>
              <a:cs typeface="Times New Roman" panose="02020603050405020304" pitchFamily="18" charset="0"/>
              <a:sym typeface="Symbol" panose="05050102010706020507" pitchFamily="18" charset="2"/>
            </a:endParaRPr>
          </a:p>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a:latin typeface="Arial" panose="020B0604020202020204" pitchFamily="34" charset="0"/>
                <a:cs typeface="Arial" panose="020B0604020202020204" pitchFamily="34" charset="0"/>
              </a:rPr>
              <a:t>An econometric investigation begins with the specification of the econometric model underlying the phenomenon of interest. Some important </a:t>
            </a:r>
            <a:r>
              <a:rPr lang="en-US" sz="1200" u="sng" dirty="0">
                <a:solidFill>
                  <a:srgbClr val="FF0000"/>
                </a:solidFill>
                <a:latin typeface="Arial" panose="020B0604020202020204" pitchFamily="34" charset="0"/>
                <a:cs typeface="Arial" panose="020B0604020202020204" pitchFamily="34" charset="0"/>
              </a:rPr>
              <a:t>questions</a:t>
            </a:r>
            <a:r>
              <a:rPr lang="en-US" sz="1200" dirty="0">
                <a:latin typeface="Arial" panose="020B0604020202020204" pitchFamily="34" charset="0"/>
                <a:cs typeface="Arial" panose="020B0604020202020204" pitchFamily="34" charset="0"/>
              </a:rPr>
              <a:t> that arise in the specification of the model include the following: </a:t>
            </a: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p:sp>
      <p:sp>
        <p:nvSpPr>
          <p:cNvPr id="106499" name="Rectangle 3"/>
          <p:cNvSpPr>
            <a:spLocks noGrp="1" noChangeArrowheads="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Suppose we choose the following two models to depict the underlying relationship between the rate of change of money wages and the unemployment rate:</a:t>
            </a:r>
            <a:endParaRPr lang="en-US" dirty="0"/>
          </a:p>
          <a:p>
            <a:endParaRPr lang="en-US" altLang="en-US" dirty="0"/>
          </a:p>
          <a:p>
            <a:r>
              <a:rPr lang="en-US" dirty="0"/>
              <a:t>where </a:t>
            </a:r>
            <a:r>
              <a:rPr lang="en-US" i="1" dirty="0"/>
              <a:t>Y</a:t>
            </a:r>
            <a:r>
              <a:rPr lang="en-US" i="1" baseline="-25000" dirty="0"/>
              <a:t>i</a:t>
            </a:r>
            <a:r>
              <a:rPr lang="en-US" i="1" dirty="0"/>
              <a:t> = the rate of change of money wages, and X</a:t>
            </a:r>
            <a:r>
              <a:rPr lang="en-US" i="1" baseline="-25000" dirty="0"/>
              <a:t>i</a:t>
            </a:r>
            <a:r>
              <a:rPr lang="en-US" i="1" dirty="0"/>
              <a:t> = the unemployment </a:t>
            </a:r>
            <a:r>
              <a:rPr lang="en-US" dirty="0"/>
              <a:t>rate. The regression model (3.2.7) is linear both in the parameters and the variables, whereas (3.2.8) is linear in the parameters (hence a linear  regression model by our definition) but nonlinear in the variable </a:t>
            </a:r>
            <a:r>
              <a:rPr lang="en-US" i="1" dirty="0"/>
              <a:t>X. Now consider </a:t>
            </a:r>
            <a:r>
              <a:rPr lang="en-US" dirty="0"/>
              <a:t>Figure 3.7.</a:t>
            </a:r>
            <a:endParaRPr lang="en-US" dirty="0"/>
          </a:p>
          <a:p>
            <a:r>
              <a:rPr lang="en-US" dirty="0"/>
              <a:t>If model (3.2.8) is the “correct” or the “true” model, fitting the model (3.2.7) to the </a:t>
            </a:r>
            <a:r>
              <a:rPr lang="en-US" dirty="0" err="1"/>
              <a:t>scatterpoints</a:t>
            </a:r>
            <a:r>
              <a:rPr lang="en-US" dirty="0"/>
              <a:t> shown in Figure 3.7 will give us wrong predictions. </a:t>
            </a:r>
            <a:endParaRPr lang="en-US" dirty="0"/>
          </a:p>
          <a:p>
            <a:r>
              <a:rPr lang="en-US" dirty="0"/>
              <a:t>Unfortunately, in practice one rarely knows the correct variables to include in the model or the correct functional form of the model or the correct probabilistic assumptions about the variables entering the model for the theory underlying the particular investigation may not be strong or robust enough to answer all these questions. </a:t>
            </a:r>
            <a:endParaRPr lang="en-US" dirty="0"/>
          </a:p>
          <a:p>
            <a:endParaRPr lang="ar-KW"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p:sp>
      <p:sp>
        <p:nvSpPr>
          <p:cNvPr id="107523" name="Rectangle 3"/>
          <p:cNvSpPr>
            <a:spLocks noGrp="1" noChangeArrowheads="1"/>
          </p:cNvSpPr>
          <p:nvPr>
            <p:ph type="body" idx="1"/>
          </p:nvPr>
        </p:nvSpPr>
        <p:spPr>
          <a:noFill/>
        </p:spPr>
        <p:txBody>
          <a:bodyPr/>
          <a:lstStyle/>
          <a:p>
            <a:endParaRPr lang="ar-KW"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p:spPr>
        <p:txBody>
          <a:bodyPr/>
          <a:lstStyle/>
          <a:p>
            <a:r>
              <a:rPr lang="en-US" sz="1200" dirty="0"/>
              <a:t>But since the data change from sample to sample, the estimates will change. Therefore, what is needed is some measure of “</a:t>
            </a:r>
            <a:r>
              <a:rPr lang="en-US" sz="1200" dirty="0">
                <a:solidFill>
                  <a:srgbClr val="FF0000"/>
                </a:solidFill>
              </a:rPr>
              <a:t>reliability”</a:t>
            </a:r>
            <a:r>
              <a:rPr lang="en-US" sz="1200" dirty="0"/>
              <a:t> or precision of the estimators </a:t>
            </a:r>
            <a:r>
              <a:rPr lang="en-US" sz="1200" dirty="0">
                <a:solidFill>
                  <a:srgbClr val="FF0000"/>
                </a:solidFill>
              </a:rPr>
              <a:t>βˆ</a:t>
            </a:r>
            <a:r>
              <a:rPr lang="en-US" sz="1200" baseline="-25000" dirty="0">
                <a:solidFill>
                  <a:srgbClr val="FF0000"/>
                </a:solidFill>
              </a:rPr>
              <a:t>1</a:t>
            </a:r>
            <a:r>
              <a:rPr lang="en-US" sz="1200" dirty="0"/>
              <a:t> and </a:t>
            </a:r>
            <a:r>
              <a:rPr lang="en-US" sz="1200" dirty="0">
                <a:solidFill>
                  <a:srgbClr val="FF0000"/>
                </a:solidFill>
              </a:rPr>
              <a:t>βˆ</a:t>
            </a:r>
            <a:r>
              <a:rPr lang="en-US" sz="1200" baseline="-25000" dirty="0">
                <a:solidFill>
                  <a:srgbClr val="FF0000"/>
                </a:solidFill>
              </a:rPr>
              <a:t>2</a:t>
            </a:r>
            <a:r>
              <a:rPr lang="en-US" sz="1200" dirty="0">
                <a:solidFill>
                  <a:srgbClr val="FF0000"/>
                </a:solidFill>
              </a:rPr>
              <a:t>.</a:t>
            </a:r>
            <a:r>
              <a:rPr lang="en-US" sz="1200" dirty="0"/>
              <a:t> In statistics the precision of an estimate is measured by </a:t>
            </a:r>
            <a:r>
              <a:rPr lang="en-US" sz="1200" dirty="0">
                <a:solidFill>
                  <a:srgbClr val="FF0000"/>
                </a:solidFill>
              </a:rPr>
              <a:t>its standard error (se), </a:t>
            </a:r>
            <a:r>
              <a:rPr lang="en-US" sz="1200" dirty="0"/>
              <a:t>which can be obtained as follows: </a:t>
            </a:r>
            <a:endParaRPr lang="en-US" altLang="en-US" dirty="0"/>
          </a:p>
          <a:p>
            <a:r>
              <a:rPr lang="en-US" altLang="en-US" dirty="0"/>
              <a:t>See Appendix</a:t>
            </a:r>
            <a:r>
              <a:rPr lang="en-US" altLang="en-US" baseline="0" dirty="0"/>
              <a:t> 3A3, (101)</a:t>
            </a:r>
            <a:endParaRPr lang="en-US" altLang="en-US" baseline="0" dirty="0"/>
          </a:p>
          <a:p>
            <a:r>
              <a:rPr lang="en-US" altLang="en-US" baseline="0" dirty="0"/>
              <a:t>xi^2=(Xi-</a:t>
            </a:r>
            <a:r>
              <a:rPr lang="en-US" altLang="en-US" baseline="0" dirty="0" err="1"/>
              <a:t>Xbar</a:t>
            </a:r>
            <a:r>
              <a:rPr lang="en-US" altLang="en-US" baseline="0" dirty="0"/>
              <a:t>)^2</a:t>
            </a:r>
            <a:endParaRPr lang="ar-KW"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a:noFill/>
        </p:spPr>
        <p:txBody>
          <a:bodyPr/>
          <a:lstStyle/>
          <a:p>
            <a:endParaRPr lang="ar-KW"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a:latin typeface="Arial" panose="020B0604020202020204" pitchFamily="34" charset="0"/>
                <a:cs typeface="Arial" panose="020B0604020202020204" pitchFamily="34" charset="0"/>
              </a:rPr>
              <a:t>Phân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tích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hồi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quy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cứu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biến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phụ</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(hay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hay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biến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độc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(hay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nhằm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trung </a:t>
            </a:r>
            <a:r>
              <a:rPr lang="en-US" dirty="0" err="1">
                <a:latin typeface="Arial" panose="020B0604020202020204" pitchFamily="34" charset="0"/>
                <a:cs typeface="Arial" panose="020B0604020202020204" pitchFamily="34" charset="0"/>
              </a:rPr>
              <a:t>bình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a:t>
            </a:r>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a:t>
            </a:r>
            <a:r>
              <a:rPr lang="en-US" dirty="0" err="1"/>
              <a:t>educ</a:t>
            </a:r>
            <a:r>
              <a:rPr lang="en-US" dirty="0"/>
              <a:t>) = 0.0532</a:t>
            </a:r>
            <a:endParaRPr lang="en-US" dirty="0"/>
          </a:p>
          <a:p>
            <a:r>
              <a:rPr lang="en-US" dirty="0"/>
              <a:t>SE(beta1_ = 0.6849</a:t>
            </a:r>
            <a:endParaRPr lang="en-US" dirty="0"/>
          </a:p>
          <a:p>
            <a:r>
              <a:rPr lang="en-US" dirty="0"/>
              <a:t>RSS= 5980.6822</a:t>
            </a:r>
            <a:endParaRPr lang="en-US" dirty="0"/>
          </a:p>
          <a:p>
            <a:r>
              <a:rPr lang="en-US" dirty="0"/>
              <a:t>Sigma^2= 11.41 (MSE)</a:t>
            </a:r>
            <a:endParaRPr lang="en-US" dirty="0"/>
          </a:p>
          <a:p>
            <a:endParaRPr lang="en-US" dirty="0"/>
          </a:p>
          <a:p>
            <a:endParaRPr lang="en-US" dirty="0"/>
          </a:p>
          <a:p>
            <a:r>
              <a:rPr lang="en-US" dirty="0" err="1"/>
              <a:t>twoway</a:t>
            </a:r>
            <a:r>
              <a:rPr lang="en-US" dirty="0"/>
              <a:t> scatter wage </a:t>
            </a:r>
            <a:r>
              <a:rPr lang="en-US" dirty="0" err="1"/>
              <a:t>educ</a:t>
            </a:r>
            <a:endParaRPr lang="en-US" dirty="0"/>
          </a:p>
          <a:p>
            <a:endParaRPr lang="en-US" dirty="0"/>
          </a:p>
          <a:p>
            <a:r>
              <a:rPr lang="en-US" dirty="0"/>
              <a:t>. graph </a:t>
            </a:r>
            <a:r>
              <a:rPr lang="en-US" dirty="0" err="1"/>
              <a:t>twoway</a:t>
            </a:r>
            <a:r>
              <a:rPr lang="en-US" dirty="0"/>
              <a:t> </a:t>
            </a:r>
            <a:r>
              <a:rPr lang="en-US" dirty="0" err="1"/>
              <a:t>lfit</a:t>
            </a:r>
            <a:r>
              <a:rPr lang="en-US" dirty="0"/>
              <a:t> wage </a:t>
            </a:r>
            <a:r>
              <a:rPr lang="en-US" dirty="0" err="1"/>
              <a:t>educ</a:t>
            </a:r>
            <a:endParaRPr lang="en-US" dirty="0"/>
          </a:p>
          <a:p>
            <a:endParaRPr lang="en-US" dirty="0"/>
          </a:p>
          <a:p>
            <a:r>
              <a:rPr lang="en-US" dirty="0"/>
              <a:t>. graph </a:t>
            </a:r>
            <a:r>
              <a:rPr lang="en-US" dirty="0" err="1"/>
              <a:t>twoway</a:t>
            </a:r>
            <a:r>
              <a:rPr lang="en-US" dirty="0"/>
              <a:t> (</a:t>
            </a:r>
            <a:r>
              <a:rPr lang="en-US" dirty="0" err="1"/>
              <a:t>lfit</a:t>
            </a:r>
            <a:r>
              <a:rPr lang="en-US" dirty="0"/>
              <a:t> wage </a:t>
            </a:r>
            <a:r>
              <a:rPr lang="en-US" dirty="0" err="1"/>
              <a:t>educ</a:t>
            </a:r>
            <a:r>
              <a:rPr lang="en-US" dirty="0"/>
              <a:t>) (scatter wage </a:t>
            </a:r>
            <a:r>
              <a:rPr lang="en-US" dirty="0" err="1"/>
              <a:t>educ</a:t>
            </a:r>
            <a:r>
              <a:rPr lang="en-US" dirty="0"/>
              <a:t>)</a:t>
            </a:r>
            <a:endParaRPr lang="en-US" dirty="0"/>
          </a:p>
          <a:p>
            <a:endParaRPr lang="en-US" dirty="0"/>
          </a:p>
          <a:p>
            <a:r>
              <a:rPr lang="en-US" dirty="0"/>
              <a:t>The </a:t>
            </a:r>
            <a:r>
              <a:rPr lang="en-US" b="1" dirty="0"/>
              <a:t>Root MSE</a:t>
            </a:r>
            <a:r>
              <a:rPr lang="en-US" dirty="0"/>
              <a:t>, or root mean squared error</a:t>
            </a:r>
            <a:r>
              <a:rPr lang="en-US" baseline="0" dirty="0"/>
              <a:t> (sigma)</a:t>
            </a:r>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p:sp>
      <p:sp>
        <p:nvSpPr>
          <p:cNvPr id="118787" name="Rectangle 3"/>
          <p:cNvSpPr>
            <a:spLocks noGrp="1" noChangeArrowheads="1"/>
          </p:cNvSpPr>
          <p:nvPr>
            <p:ph type="body" idx="1"/>
          </p:nvPr>
        </p:nvSpPr>
        <p:spPr>
          <a:noFill/>
        </p:spPr>
        <p:txBody>
          <a:bodyPr/>
          <a:lstStyle/>
          <a:p>
            <a:r>
              <a:rPr lang="en-US" dirty="0"/>
              <a:t>We now consider the </a:t>
            </a:r>
            <a:r>
              <a:rPr lang="en-US" i="1" dirty="0">
                <a:solidFill>
                  <a:srgbClr val="FF0000"/>
                </a:solidFill>
              </a:rPr>
              <a:t>goodness of fit </a:t>
            </a:r>
            <a:r>
              <a:rPr lang="en-US" dirty="0"/>
              <a:t>of the fitted regression line to a set of data; that is, we shall find out how “well” the sample regression line fits the data. The coefficient of determination </a:t>
            </a:r>
            <a:r>
              <a:rPr lang="en-US" i="1" dirty="0">
                <a:solidFill>
                  <a:srgbClr val="FFFF00"/>
                </a:solidFill>
              </a:rPr>
              <a:t>r</a:t>
            </a:r>
            <a:r>
              <a:rPr lang="en-US" i="1" baseline="30000" dirty="0">
                <a:solidFill>
                  <a:srgbClr val="FFFF00"/>
                </a:solidFill>
              </a:rPr>
              <a:t>2</a:t>
            </a:r>
            <a:r>
              <a:rPr lang="en-US" i="1" dirty="0"/>
              <a:t> (two-variable case) or </a:t>
            </a:r>
            <a:r>
              <a:rPr lang="en-US" i="1" dirty="0">
                <a:solidFill>
                  <a:srgbClr val="FFFF00"/>
                </a:solidFill>
              </a:rPr>
              <a:t>R</a:t>
            </a:r>
            <a:r>
              <a:rPr lang="en-US" i="1" baseline="30000" dirty="0">
                <a:solidFill>
                  <a:srgbClr val="FFFF00"/>
                </a:solidFill>
              </a:rPr>
              <a:t>2</a:t>
            </a:r>
            <a:r>
              <a:rPr lang="en-US" i="1" dirty="0"/>
              <a:t> (multiple regression) is a summary </a:t>
            </a:r>
            <a:r>
              <a:rPr lang="en-US" dirty="0"/>
              <a:t>measure that tells how </a:t>
            </a:r>
            <a:r>
              <a:rPr lang="en-US" i="1" dirty="0">
                <a:solidFill>
                  <a:srgbClr val="FFFF00"/>
                </a:solidFill>
              </a:rPr>
              <a:t>well the sample regression line fits the data</a:t>
            </a:r>
            <a:r>
              <a:rPr lang="en-US" dirty="0"/>
              <a:t>.</a:t>
            </a:r>
            <a:endParaRPr lang="en-US" dirty="0"/>
          </a:p>
          <a:p>
            <a:r>
              <a:rPr lang="en-US" i="1" dirty="0"/>
              <a:t>Consider  a heuristic explanation </a:t>
            </a:r>
            <a:r>
              <a:rPr lang="en-US" dirty="0"/>
              <a:t>of </a:t>
            </a:r>
            <a:r>
              <a:rPr lang="en-US" i="1" dirty="0"/>
              <a:t>r</a:t>
            </a:r>
            <a:r>
              <a:rPr lang="en-US" i="1" baseline="30000" dirty="0"/>
              <a:t>2</a:t>
            </a:r>
            <a:r>
              <a:rPr lang="en-US" i="1" dirty="0"/>
              <a:t> in terms of a graphical device, known as the Venn diagram </a:t>
            </a:r>
            <a:r>
              <a:rPr lang="en-US" dirty="0"/>
              <a:t>shown in Figure 3.9.</a:t>
            </a:r>
            <a:endParaRPr lang="en-US" dirty="0"/>
          </a:p>
          <a:p>
            <a:r>
              <a:rPr lang="en-US" dirty="0"/>
              <a:t>In this figure the circle </a:t>
            </a:r>
            <a:r>
              <a:rPr lang="en-US" i="1" dirty="0"/>
              <a:t>Y represents variation in the dependent variable Y </a:t>
            </a:r>
            <a:r>
              <a:rPr lang="en-US" dirty="0"/>
              <a:t>and the circle </a:t>
            </a:r>
            <a:r>
              <a:rPr lang="en-US" i="1" dirty="0"/>
              <a:t>X represents variation in the explanatory variable X. The </a:t>
            </a:r>
            <a:r>
              <a:rPr lang="en-US" dirty="0"/>
              <a:t>overlap of the two circles indicates the extent to which the variation in </a:t>
            </a:r>
            <a:r>
              <a:rPr lang="en-US" i="1" dirty="0"/>
              <a:t>Y is explained by the variation in X.</a:t>
            </a:r>
            <a:endParaRPr lang="en-US" i="1" dirty="0"/>
          </a:p>
          <a:p>
            <a:endParaRPr lang="ar-KW"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80FF800-0322-4CC8-8140-82D66802DFF7}" type="slidenum">
              <a:rPr lang="de-DE" altLang="en-US"/>
            </a:fld>
            <a:endParaRPr lang="de-DE" altLang="en-US"/>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DA61AC8-B99B-4C6F-A904-B6300F14F2A9}" type="slidenum">
              <a:rPr lang="de-DE" altLang="en-US"/>
            </a:fld>
            <a:endParaRPr lang="de-DE" altLang="en-US"/>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82AC863-7001-45F8-B1EC-A2B27E642CF4}" type="slidenum">
              <a:rPr lang="de-DE" altLang="en-US"/>
            </a:fld>
            <a:endParaRPr lang="de-DE" altLang="en-US"/>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343503A-7DDB-4AA1-AC54-20AFAB7085D3}" type="slidenum">
              <a:rPr lang="de-DE" altLang="en-US"/>
            </a:fld>
            <a:endParaRPr lang="de-DE" altLang="en-US"/>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dirty="0"/>
              <a:t>TSS = ESS +RSS </a:t>
            </a:r>
            <a:endParaRPr lang="en-US" b="1" dirty="0"/>
          </a:p>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p:sp>
      <p:sp>
        <p:nvSpPr>
          <p:cNvPr id="122883" name="Rectangle 3"/>
          <p:cNvSpPr>
            <a:spLocks noGrp="1" noChangeArrowheads="1"/>
          </p:cNvSpPr>
          <p:nvPr>
            <p:ph type="body" idx="1"/>
          </p:nvPr>
        </p:nvSpPr>
        <p:spPr>
          <a:noFill/>
        </p:spPr>
        <p:txBody>
          <a:bodyPr/>
          <a:lstStyle/>
          <a:p>
            <a:endParaRPr lang="ar-KW"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Calculate</a:t>
            </a:r>
            <a:r>
              <a:rPr lang="en-US" baseline="0" dirty="0"/>
              <a:t> R2 based on TSS and RSS</a:t>
            </a:r>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err="1">
                <a:solidFill>
                  <a:schemeClr val="tx1"/>
                </a:solidFill>
                <a:latin typeface="+mn-lt"/>
                <a:ea typeface="+mn-ea"/>
                <a:cs typeface="+mn-cs"/>
              </a:rPr>
              <a:t>Cần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giải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thích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là</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tại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sao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theo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phân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phối</a:t>
            </a:r>
            <a:r>
              <a:rPr lang="en-US" sz="1200" kern="1200" baseline="0" dirty="0">
                <a:solidFill>
                  <a:schemeClr val="tx1"/>
                </a:solidFill>
                <a:latin typeface="+mn-lt"/>
                <a:ea typeface="+mn-ea"/>
                <a:cs typeface="+mn-cs"/>
              </a:rPr>
              <a:t> t </a:t>
            </a:r>
            <a:r>
              <a:rPr lang="en-US" sz="1200" kern="1200" baseline="0" dirty="0" err="1">
                <a:solidFill>
                  <a:schemeClr val="tx1"/>
                </a:solidFill>
                <a:latin typeface="+mn-lt"/>
                <a:ea typeface="+mn-ea"/>
                <a:cs typeface="+mn-cs"/>
              </a:rPr>
              <a:t>mà</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không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phải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là</a:t>
            </a:r>
            <a:r>
              <a:rPr lang="en-US" sz="1200" kern="1200" baseline="0" dirty="0">
                <a:solidFill>
                  <a:schemeClr val="tx1"/>
                </a:solidFill>
                <a:latin typeface="+mn-lt"/>
                <a:ea typeface="+mn-ea"/>
                <a:cs typeface="+mn-cs"/>
              </a:rPr>
              <a:t> Z (</a:t>
            </a:r>
            <a:r>
              <a:rPr lang="en-US" sz="1200" kern="1200" baseline="0" dirty="0" err="1">
                <a:solidFill>
                  <a:schemeClr val="tx1"/>
                </a:solidFill>
                <a:latin typeface="+mn-lt"/>
                <a:ea typeface="+mn-ea"/>
                <a:cs typeface="+mn-cs"/>
              </a:rPr>
              <a:t>chuẩn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tắc</a:t>
            </a:r>
            <a:r>
              <a:rPr lang="en-US" sz="1200" kern="1200" baseline="0" dirty="0">
                <a:solidFill>
                  <a:schemeClr val="tx1"/>
                </a:solidFill>
                <a:latin typeface="+mn-lt"/>
                <a:ea typeface="+mn-ea"/>
                <a:cs typeface="+mn-cs"/>
              </a:rPr>
              <a:t>)</a:t>
            </a:r>
            <a:endParaRPr lang="en-US" sz="1200" kern="1200" baseline="0" dirty="0">
              <a:solidFill>
                <a:schemeClr val="tx1"/>
              </a:solidFill>
              <a:latin typeface="+mn-lt"/>
              <a:ea typeface="+mn-ea"/>
              <a:cs typeface="+mn-cs"/>
            </a:endParaRPr>
          </a:p>
          <a:p>
            <a:r>
              <a:rPr lang="en-US" sz="1200" kern="1200" baseline="0" dirty="0" err="1">
                <a:solidFill>
                  <a:schemeClr val="tx1"/>
                </a:solidFill>
                <a:latin typeface="+mn-lt"/>
                <a:ea typeface="+mn-ea"/>
                <a:cs typeface="+mn-cs"/>
              </a:rPr>
              <a:t>Vì</a:t>
            </a:r>
            <a:r>
              <a:rPr lang="en-US" sz="1200" kern="1200" baseline="0" dirty="0">
                <a:solidFill>
                  <a:schemeClr val="tx1"/>
                </a:solidFill>
                <a:latin typeface="+mn-lt"/>
                <a:ea typeface="+mn-ea"/>
                <a:cs typeface="+mn-cs"/>
              </a:rPr>
              <a:t> Se(b1) </a:t>
            </a:r>
            <a:r>
              <a:rPr lang="en-US" sz="1200" kern="1200" baseline="0" dirty="0" err="1">
                <a:solidFill>
                  <a:schemeClr val="tx1"/>
                </a:solidFill>
                <a:latin typeface="+mn-lt"/>
                <a:ea typeface="+mn-ea"/>
                <a:cs typeface="+mn-cs"/>
              </a:rPr>
              <a:t>không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biết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dùng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uhat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để</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ước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lượng</a:t>
            </a:r>
            <a:r>
              <a:rPr lang="en-US" sz="1200" kern="1200" baseline="0" dirty="0">
                <a:solidFill>
                  <a:schemeClr val="tx1"/>
                </a:solidFill>
                <a:latin typeface="+mn-lt"/>
                <a:ea typeface="+mn-ea"/>
                <a:cs typeface="+mn-cs"/>
              </a:rPr>
              <a:t>.</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 (estimator- parameter)/se </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Such an interval, if it exists, is known as a </a:t>
            </a:r>
            <a:r>
              <a:rPr lang="en-US" sz="1200" b="1" kern="1200" baseline="0" dirty="0">
                <a:solidFill>
                  <a:schemeClr val="tx1"/>
                </a:solidFill>
                <a:latin typeface="+mn-lt"/>
                <a:ea typeface="+mn-ea"/>
                <a:cs typeface="+mn-cs"/>
              </a:rPr>
              <a:t>confidence interval; 1 − </a:t>
            </a:r>
            <a:r>
              <a:rPr lang="en-US" sz="1200" b="1" i="1" kern="1200" baseline="0" dirty="0">
                <a:solidFill>
                  <a:schemeClr val="tx1"/>
                </a:solidFill>
                <a:latin typeface="+mn-lt"/>
                <a:ea typeface="+mn-ea"/>
                <a:cs typeface="+mn-cs"/>
              </a:rPr>
              <a:t>α is</a:t>
            </a:r>
            <a:endParaRPr lang="en-US" sz="1200" b="1"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known as the </a:t>
            </a:r>
            <a:r>
              <a:rPr lang="en-US" sz="1200" b="1" kern="1200" baseline="0" dirty="0">
                <a:solidFill>
                  <a:schemeClr val="tx1"/>
                </a:solidFill>
                <a:latin typeface="+mn-lt"/>
                <a:ea typeface="+mn-ea"/>
                <a:cs typeface="+mn-cs"/>
              </a:rPr>
              <a:t>confidence coefficient; and </a:t>
            </a:r>
            <a:r>
              <a:rPr lang="en-US" sz="1200" b="1" i="1" kern="1200" baseline="0" dirty="0">
                <a:solidFill>
                  <a:schemeClr val="tx1"/>
                </a:solidFill>
                <a:latin typeface="+mn-lt"/>
                <a:ea typeface="+mn-ea"/>
                <a:cs typeface="+mn-cs"/>
              </a:rPr>
              <a:t>α (0 &lt; α &lt; 1) is known as the</a:t>
            </a:r>
            <a:endParaRPr lang="en-US" sz="1200" b="1" i="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level of significance.</a:t>
            </a:r>
            <a:endParaRPr lang="en-US" sz="1200" b="1" kern="1200" baseline="0" dirty="0">
              <a:solidFill>
                <a:schemeClr val="tx1"/>
              </a:solidFill>
              <a:latin typeface="+mn-lt"/>
              <a:ea typeface="+mn-ea"/>
              <a:cs typeface="+mn-cs"/>
            </a:endParaRPr>
          </a:p>
          <a:p>
            <a:endParaRPr lang="en-US" sz="1200" b="1"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the width of the confidence interval is proportional</a:t>
            </a:r>
            <a:endParaRPr lang="en-US" sz="1200" i="1"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to the standard error of the estimator. That is, the larger the standard error,</a:t>
            </a:r>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larger is the width of the confidence interval. Put differently, the larger</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standard error of the estimator, the greater is the uncertainty of estimating</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true value of the unknown parameter. the </a:t>
            </a:r>
            <a:r>
              <a:rPr lang="en-US" sz="1200" kern="1200" baseline="0">
                <a:solidFill>
                  <a:schemeClr val="tx1"/>
                </a:solidFill>
                <a:latin typeface="+mn-lt"/>
                <a:ea typeface="+mn-ea"/>
                <a:cs typeface="+mn-cs"/>
              </a:rPr>
              <a:t>standard error of </a:t>
            </a:r>
            <a:r>
              <a:rPr lang="en-US" sz="1200" kern="1200" baseline="0" dirty="0">
                <a:solidFill>
                  <a:schemeClr val="tx1"/>
                </a:solidFill>
                <a:latin typeface="+mn-lt"/>
                <a:ea typeface="+mn-ea"/>
                <a:cs typeface="+mn-cs"/>
              </a:rPr>
              <a:t>an estimator is often described as a measure of the </a:t>
            </a:r>
            <a:r>
              <a:rPr lang="en-US" sz="1200" b="1" kern="1200" baseline="0" dirty="0">
                <a:solidFill>
                  <a:schemeClr val="tx1"/>
                </a:solidFill>
                <a:latin typeface="+mn-lt"/>
                <a:ea typeface="+mn-ea"/>
                <a:cs typeface="+mn-cs"/>
              </a:rPr>
              <a:t>precision of the estimator,</a:t>
            </a:r>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i.e., how precisely the estimator measures the true population value</a:t>
            </a:r>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3FAC2A2-479E-44A0-B564-5A8A8175922D}" type="slidenum">
              <a:rPr lang="de-DE" altLang="en-US"/>
            </a:fld>
            <a:endParaRPr lang="de-DE" altLang="en-US"/>
          </a:p>
        </p:txBody>
      </p:sp>
      <p:sp>
        <p:nvSpPr>
          <p:cNvPr id="10243" name="Rectangle 2"/>
          <p:cNvSpPr>
            <a:spLocks noGrp="1" noRot="1" noChangeAspect="1" noChangeArrowheads="1" noTextEdit="1"/>
          </p:cNvSpPr>
          <p:nvPr>
            <p:ph type="sldImg"/>
          </p:nvPr>
        </p:nvSpPr>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Functional relationship between y and x. If u and beta 0 held fixed =&gt; change in u is zeo, then x has a liner function </a:t>
            </a:r>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1379" name="Rectangle 3"/>
          <p:cNvSpPr>
            <a:spLocks noGrp="1" noRot="1" noChangeAspect="1" noChangeArrowheads="1" noTextEdit="1"/>
          </p:cNvSpPr>
          <p:nvPr>
            <p:ph type="sldImg"/>
          </p:nvPr>
        </p:nvSpPr>
        <p:spPr>
          <a:xfrm>
            <a:off x="1912938" y="692150"/>
            <a:ext cx="3032125" cy="2273300"/>
          </a:xfrm>
          <a:ln cap="flat"/>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5475" name="Rectangle 3"/>
          <p:cNvSpPr>
            <a:spLocks noGrp="1" noRot="1" noChangeAspect="1" noChangeArrowheads="1" noTextEdit="1"/>
          </p:cNvSpPr>
          <p:nvPr>
            <p:ph type="sldImg"/>
          </p:nvPr>
        </p:nvSpPr>
        <p:spPr>
          <a:xfrm>
            <a:off x="1912938" y="692150"/>
            <a:ext cx="3032125" cy="2273300"/>
          </a:xfrm>
          <a:ln cap="flat"/>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
        <p:nvSpPr>
          <p:cNvPr id="114691" name="Rectangle 3"/>
          <p:cNvSpPr>
            <a:spLocks noGrp="1" noRot="1" noChangeAspect="1" noChangeArrowheads="1" noTextEdit="1"/>
          </p:cNvSpPr>
          <p:nvPr>
            <p:ph type="sldImg"/>
          </p:nvPr>
        </p:nvSpPr>
        <p:spPr>
          <a:xfrm>
            <a:off x="1912938" y="692150"/>
            <a:ext cx="3032125" cy="2273300"/>
          </a:xfrm>
          <a:ln cap="flat"/>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a:noFill/>
        </p:spPr>
        <p:txBody>
          <a:bodyPr/>
          <a:lstStyle/>
          <a:p>
            <a:endParaRPr lang="ar-KW"/>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Null hypothesis and alternative hypothesis</a:t>
            </a:r>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display </a:t>
            </a:r>
            <a:r>
              <a:rPr lang="en-US" dirty="0" err="1"/>
              <a:t>invttail</a:t>
            </a:r>
            <a:r>
              <a:rPr lang="en-US" dirty="0"/>
              <a:t>(500,0.025)  </a:t>
            </a:r>
            <a:r>
              <a:rPr lang="en-US" dirty="0">
                <a:sym typeface="Wingdings" panose="05000000000000000000" pitchFamily="2" charset="2"/>
              </a:rPr>
              <a:t> </a:t>
            </a:r>
            <a:r>
              <a:rPr lang="en-US" dirty="0" err="1">
                <a:sym typeface="Wingdings" panose="05000000000000000000" pitchFamily="2" charset="2"/>
              </a:rPr>
              <a:t>tim</a:t>
            </a:r>
            <a:r>
              <a:rPr lang="en-US" baseline="0" dirty="0">
                <a:sym typeface="Wingdings" panose="05000000000000000000" pitchFamily="2" charset="2"/>
              </a:rPr>
              <a:t> t statistics</a:t>
            </a:r>
            <a:endParaRPr lang="en-US" baseline="0" dirty="0">
              <a:sym typeface="Wingdings" panose="05000000000000000000" pitchFamily="2" charset="2"/>
            </a:endParaRPr>
          </a:p>
          <a:p>
            <a:endParaRPr lang="en-US" baseline="0" dirty="0">
              <a:sym typeface="Wingdings" panose="05000000000000000000" pitchFamily="2" charset="2"/>
            </a:endParaRPr>
          </a:p>
          <a:p>
            <a:r>
              <a:rPr lang="en-US" dirty="0"/>
              <a:t>. display 1- </a:t>
            </a:r>
            <a:r>
              <a:rPr lang="en-US" dirty="0" err="1"/>
              <a:t>ttail</a:t>
            </a:r>
            <a:r>
              <a:rPr lang="en-US" dirty="0"/>
              <a:t>(526,-1.32) </a:t>
            </a:r>
            <a:r>
              <a:rPr lang="en-US" dirty="0">
                <a:sym typeface="Wingdings" panose="05000000000000000000" pitchFamily="2" charset="2"/>
              </a:rPr>
              <a:t> Tim p value,</a:t>
            </a:r>
            <a:r>
              <a:rPr lang="en-US" baseline="0" dirty="0">
                <a:sym typeface="Wingdings" panose="05000000000000000000" pitchFamily="2" charset="2"/>
              </a:rPr>
              <a:t> one-tail</a:t>
            </a:r>
            <a:endParaRPr lang="en-US" baseline="0" dirty="0">
              <a:sym typeface="Wingdings" panose="05000000000000000000" pitchFamily="2" charset="2"/>
            </a:endParaRPr>
          </a:p>
          <a:p>
            <a:r>
              <a:rPr lang="en-US" dirty="0"/>
              <a:t>display </a:t>
            </a:r>
            <a:r>
              <a:rPr lang="en-US" baseline="0" dirty="0"/>
              <a:t>   </a:t>
            </a:r>
            <a:r>
              <a:rPr lang="en-US" dirty="0" err="1"/>
              <a:t>ttail</a:t>
            </a:r>
            <a:r>
              <a:rPr lang="en-US" dirty="0"/>
              <a:t>(526,1.32) </a:t>
            </a:r>
            <a:endParaRPr lang="en-US" baseline="0" dirty="0">
              <a:sym typeface="Wingdings" panose="05000000000000000000" pitchFamily="2" charset="2"/>
            </a:endParaRPr>
          </a:p>
          <a:p>
            <a:endParaRPr lang="en-US" dirty="0"/>
          </a:p>
          <a:p>
            <a:r>
              <a:rPr lang="en-US" dirty="0"/>
              <a:t>.09370459</a:t>
            </a:r>
            <a:endParaRPr lang="en-US" dirty="0"/>
          </a:p>
          <a:p>
            <a:endParaRPr lang="en-US" dirty="0"/>
          </a:p>
          <a:p>
            <a:r>
              <a:rPr lang="en-US" dirty="0"/>
              <a:t>. display 2*(1-ttail(526,-</a:t>
            </a:r>
            <a:r>
              <a:rPr lang="en-US"/>
              <a:t>1.32)) </a:t>
            </a:r>
            <a:r>
              <a:rPr lang="en-US">
                <a:sym typeface="Wingdings" panose="05000000000000000000" pitchFamily="2" charset="2"/>
              </a:rPr>
              <a:t> Two tails</a:t>
            </a:r>
            <a:endParaRPr lang="en-US" dirty="0"/>
          </a:p>
          <a:p>
            <a:r>
              <a:rPr lang="en-US" dirty="0"/>
              <a:t>.18740917</a:t>
            </a:r>
            <a:endParaRPr lang="en-US" dirty="0"/>
          </a:p>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a:noFill/>
        </p:spPr>
        <p:txBody>
          <a:bodyPr/>
          <a:lstStyle/>
          <a:p>
            <a:endParaRPr lang="ar-KW"/>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 </a:t>
            </a:r>
            <a:r>
              <a:rPr lang="en-US" dirty="0" err="1"/>
              <a:t>di</a:t>
            </a:r>
            <a:r>
              <a:rPr lang="en-US" dirty="0"/>
              <a:t>  </a:t>
            </a:r>
            <a:r>
              <a:rPr lang="en-US" dirty="0" err="1"/>
              <a:t>invttail</a:t>
            </a:r>
            <a:r>
              <a:rPr lang="en-US" dirty="0"/>
              <a:t>(522,0.05)</a:t>
            </a: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err="1"/>
              <a:t>di</a:t>
            </a:r>
            <a:r>
              <a:rPr lang="en-US" dirty="0"/>
              <a:t>  </a:t>
            </a:r>
            <a:r>
              <a:rPr lang="en-US" dirty="0" err="1"/>
              <a:t>invFtail</a:t>
            </a:r>
            <a:r>
              <a:rPr lang="en-US" dirty="0"/>
              <a:t>(1,522,0.05)</a:t>
            </a:r>
            <a:endParaRPr lang="en-US" dirty="0"/>
          </a:p>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p:sp>
      <p:sp>
        <p:nvSpPr>
          <p:cNvPr id="81923" name="Rectangle 3"/>
          <p:cNvSpPr>
            <a:spLocks noGrp="1" noChangeArrowheads="1"/>
          </p:cNvSpPr>
          <p:nvPr>
            <p:ph type="body" idx="1"/>
          </p:nvPr>
        </p:nvSpPr>
        <p:spPr>
          <a:noFill/>
        </p:spPr>
        <p:txBody>
          <a:bodyPr/>
          <a:lstStyle/>
          <a:p>
            <a:endParaRPr lang="ar-K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31CA97E-4D80-4FA1-94EF-D064F4636218}" type="slidenum">
              <a:rPr lang="de-DE" altLang="en-US"/>
            </a:fld>
            <a:endParaRPr lang="de-DE" altLang="en-US"/>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0" i="0" dirty="0">
                <a:solidFill>
                  <a:srgbClr val="202124"/>
                </a:solidFill>
                <a:effectLst/>
                <a:latin typeface="Arial" panose="020B0604020202020204" pitchFamily="34" charset="0"/>
              </a:rPr>
              <a:t>The first order derivative of a function represents </a:t>
            </a:r>
            <a:r>
              <a:rPr lang="en-US" b="1" i="0" dirty="0">
                <a:solidFill>
                  <a:srgbClr val="202124"/>
                </a:solidFill>
                <a:effectLst/>
                <a:latin typeface="Arial" panose="020B0604020202020204" pitchFamily="34" charset="0"/>
              </a:rPr>
              <a:t>the rate of change of one variable with respect to another variable</a:t>
            </a:r>
            <a:r>
              <a:rPr lang="en-US" b="0" i="0" dirty="0">
                <a:solidFill>
                  <a:srgbClr val="202124"/>
                </a:solidFill>
                <a:effectLst/>
                <a:latin typeface="Arial" panose="020B0604020202020204" pitchFamily="34" charset="0"/>
              </a:rPr>
              <a:t>. </a:t>
            </a:r>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p:sp>
      <p:sp>
        <p:nvSpPr>
          <p:cNvPr id="93187" name="Rectangle 3"/>
          <p:cNvSpPr>
            <a:spLocks noGrp="1" noChangeArrowheads="1"/>
          </p:cNvSpPr>
          <p:nvPr>
            <p:ph type="body" idx="1"/>
          </p:nvPr>
        </p:nvSpPr>
        <p:spPr>
          <a:noFill/>
        </p:spPr>
        <p:txBody>
          <a:bodyPr/>
          <a:lstStyle/>
          <a:p>
            <a:endParaRPr lang="ar-KW"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p:sp>
      <p:sp>
        <p:nvSpPr>
          <p:cNvPr id="91139" name="Rectangle 3"/>
          <p:cNvSpPr>
            <a:spLocks noGrp="1" noChangeArrowheads="1"/>
          </p:cNvSpPr>
          <p:nvPr>
            <p:ph type="body" idx="1"/>
          </p:nvPr>
        </p:nvSpPr>
        <p:spPr>
          <a:noFill/>
        </p:spPr>
        <p:txBody>
          <a:bodyPr/>
          <a:lstStyle/>
          <a:p>
            <a:endParaRPr lang="ar-KW"/>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ln>
        </p:spPr>
      </p:sp>
      <p:sp>
        <p:nvSpPr>
          <p:cNvPr id="186371" name="Notes Placeholder 2"/>
          <p:cNvSpPr>
            <a:spLocks noGrp="1"/>
          </p:cNvSpPr>
          <p:nvPr>
            <p:ph type="body" idx="1"/>
          </p:nvPr>
        </p:nvSpPr>
        <p:spPr bwMode="auto">
          <a:noFill/>
        </p:spPr>
        <p:txBody>
          <a:bodyPr wrap="square" numCol="1" anchor="t" anchorCtr="0" compatLnSpc="1"/>
          <a:lstStyle/>
          <a:p>
            <a:endParaRPr lang="en-US"/>
          </a:p>
        </p:txBody>
      </p:sp>
      <p:sp>
        <p:nvSpPr>
          <p:cNvPr id="186372" name="Slide Number Placeholder 3"/>
          <p:cNvSpPr>
            <a:spLocks noGrp="1"/>
          </p:cNvSpPr>
          <p:nvPr>
            <p:ph type="sldNum" sz="quarter" idx="5"/>
          </p:nvPr>
        </p:nvSpPr>
        <p:spPr bwMode="auto">
          <a:noFill/>
          <a:ln>
            <a:miter lim="800000"/>
          </a:ln>
        </p:spPr>
        <p:txBody>
          <a:bodyPr/>
          <a:lstStyle/>
          <a:p>
            <a:fld id="{9AD8B40C-86B2-45EC-BBCC-44A5B9E8DAEB}" type="slidenum">
              <a:rPr lang="en-US"/>
            </a:fld>
            <a:endParaRPr lang="en-US"/>
          </a:p>
        </p:txBody>
      </p:sp>
      <p:sp>
        <p:nvSpPr>
          <p:cNvPr id="2" name="Footer Placeholder 1"/>
          <p:cNvSpPr>
            <a:spLocks noGrp="1"/>
          </p:cNvSpPr>
          <p:nvPr>
            <p:ph type="ftr" sz="quarter" idx="4"/>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BF6B3EA-AA11-4EA8-8AEE-0B58425AB553}" type="slidenum">
              <a:rPr lang="de-DE" altLang="en-US"/>
            </a:fld>
            <a:endParaRPr lang="de-DE" altLang="en-US"/>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8501E9C-23D1-484B-A12A-7CB3CDB92FB9}" type="slidenum">
              <a:rPr lang="de-DE" altLang="en-US"/>
            </a:fld>
            <a:endParaRPr lang="de-DE" altLang="en-US"/>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B5E1E2E-972C-4A6E-B391-C4E63103845F}" type="slidenum">
              <a:rPr lang="de-DE" altLang="en-US"/>
            </a:fld>
            <a:endParaRPr lang="de-DE"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AA63AF6-4BF6-4527-A7DE-64DC20599159}" type="slidenum">
              <a:rPr lang="de-DE" altLang="en-US"/>
            </a:fld>
            <a:endParaRPr lang="de-DE" altLang="en-US"/>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672CFCD-BDAA-492C-9574-D6A6E7D0E8DD}" type="slidenum">
              <a:rPr lang="de-DE" altLang="en-US"/>
            </a:fld>
            <a:endParaRPr lang="de-DE" altLang="en-US"/>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peripheral variables: </a:t>
            </a:r>
            <a:r>
              <a:rPr lang="en-US" dirty="0" err="1"/>
              <a:t>khong</a:t>
            </a:r>
            <a:r>
              <a:rPr lang="en-US" baseline="0" dirty="0"/>
              <a:t> </a:t>
            </a:r>
            <a:r>
              <a:rPr lang="en-US" baseline="0" dirty="0" err="1"/>
              <a:t>trong</a:t>
            </a:r>
            <a:r>
              <a:rPr lang="en-US" baseline="0" dirty="0"/>
              <a:t> </a:t>
            </a:r>
            <a:r>
              <a:rPr lang="en-US" baseline="0" dirty="0" err="1"/>
              <a:t>yeu</a:t>
            </a:r>
            <a:endParaRPr lang="en-US" baseline="0" dirty="0"/>
          </a:p>
          <a:p>
            <a:r>
              <a:rPr lang="en-US" baseline="0" dirty="0"/>
              <a:t>Parsimony: nguyen </a:t>
            </a:r>
            <a:r>
              <a:rPr lang="en-US" baseline="0" dirty="0" err="1"/>
              <a:t>tac</a:t>
            </a:r>
            <a:r>
              <a:rPr lang="en-US" baseline="0" dirty="0"/>
              <a:t> </a:t>
            </a:r>
            <a:r>
              <a:rPr lang="en-US" baseline="0" dirty="0" err="1"/>
              <a:t>tiet</a:t>
            </a:r>
            <a:r>
              <a:rPr lang="en-US" baseline="0" dirty="0"/>
              <a:t> </a:t>
            </a:r>
            <a:r>
              <a:rPr lang="en-US" baseline="0" dirty="0" err="1"/>
              <a:t>kiem</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1. </a:t>
            </a:r>
            <a:r>
              <a:rPr lang="en-US" i="1" dirty="0">
                <a:solidFill>
                  <a:srgbClr val="FFFF00"/>
                </a:solidFill>
              </a:rPr>
              <a:t>Vagueness (‘</a:t>
            </a:r>
            <a:r>
              <a:rPr lang="en-US" i="1" dirty="0" err="1">
                <a:solidFill>
                  <a:srgbClr val="FFFF00"/>
                </a:solidFill>
              </a:rPr>
              <a:t>veignis</a:t>
            </a:r>
            <a:r>
              <a:rPr lang="en-US" i="1" dirty="0">
                <a:solidFill>
                  <a:srgbClr val="FFFF00"/>
                </a:solidFill>
              </a:rPr>
              <a:t>)of theory</a:t>
            </a:r>
            <a:r>
              <a:rPr lang="en-US" i="1" dirty="0"/>
              <a:t>: The theory, if any, determining the behavior of Y </a:t>
            </a:r>
            <a:r>
              <a:rPr lang="en-US" dirty="0"/>
              <a:t>may be, and often is, incomplete. </a:t>
            </a:r>
            <a:r>
              <a:rPr lang="en-US" i="1" dirty="0"/>
              <a:t>We might be </a:t>
            </a:r>
            <a:r>
              <a:rPr lang="en-US" dirty="0"/>
              <a:t>ignorant or unsure about the other variables affecting </a:t>
            </a:r>
            <a:r>
              <a:rPr lang="en-US" i="1" dirty="0"/>
              <a:t>Y. </a:t>
            </a:r>
            <a:endParaRPr lang="en-US" dirty="0"/>
          </a:p>
          <a:p>
            <a:r>
              <a:rPr lang="en-US" dirty="0"/>
              <a:t>2. </a:t>
            </a:r>
            <a:r>
              <a:rPr lang="en-US" i="1" dirty="0">
                <a:solidFill>
                  <a:srgbClr val="FFFF00"/>
                </a:solidFill>
              </a:rPr>
              <a:t>Unavailability of data</a:t>
            </a:r>
            <a:r>
              <a:rPr lang="en-US" i="1" dirty="0"/>
              <a:t>: </a:t>
            </a:r>
            <a:r>
              <a:rPr lang="en-US" dirty="0"/>
              <a:t>Lack of quantitative information about these variables, e.g., information on family wealth generally is not available. </a:t>
            </a:r>
            <a:endParaRPr lang="en-US" dirty="0"/>
          </a:p>
          <a:p>
            <a:r>
              <a:rPr lang="en-US" dirty="0">
                <a:solidFill>
                  <a:srgbClr val="FFFF00"/>
                </a:solidFill>
              </a:rPr>
              <a:t>3. </a:t>
            </a:r>
            <a:r>
              <a:rPr lang="en-US" i="1" dirty="0">
                <a:solidFill>
                  <a:srgbClr val="FFFF00"/>
                </a:solidFill>
              </a:rPr>
              <a:t>Core variables versus peripheral variables</a:t>
            </a:r>
            <a:r>
              <a:rPr lang="en-US" i="1" dirty="0"/>
              <a:t>: Assume </a:t>
            </a:r>
            <a:r>
              <a:rPr lang="en-US" dirty="0"/>
              <a:t>that besides income </a:t>
            </a:r>
            <a:r>
              <a:rPr lang="en-US" i="1" dirty="0"/>
              <a:t>X</a:t>
            </a:r>
            <a:r>
              <a:rPr lang="en-US" i="1" baseline="-25000" dirty="0"/>
              <a:t>1</a:t>
            </a:r>
            <a:r>
              <a:rPr lang="en-US" i="1" dirty="0"/>
              <a:t>, the number of children per family X</a:t>
            </a:r>
            <a:r>
              <a:rPr lang="en-US" i="1" baseline="-25000" dirty="0"/>
              <a:t>2</a:t>
            </a:r>
            <a:r>
              <a:rPr lang="en-US" i="1" dirty="0"/>
              <a:t>, sex X</a:t>
            </a:r>
            <a:r>
              <a:rPr lang="en-US" i="1" baseline="-25000" dirty="0"/>
              <a:t>3</a:t>
            </a:r>
            <a:r>
              <a:rPr lang="en-US" i="1" dirty="0"/>
              <a:t>, religion X</a:t>
            </a:r>
            <a:r>
              <a:rPr lang="en-US" i="1" baseline="-25000" dirty="0"/>
              <a:t>4</a:t>
            </a:r>
            <a:r>
              <a:rPr lang="en-US" i="1" dirty="0"/>
              <a:t>, education X</a:t>
            </a:r>
            <a:r>
              <a:rPr lang="en-US" i="1" baseline="-25000" dirty="0"/>
              <a:t>5</a:t>
            </a:r>
            <a:r>
              <a:rPr lang="en-US" i="1" dirty="0"/>
              <a:t>, and geographical region X</a:t>
            </a:r>
            <a:r>
              <a:rPr lang="en-US" i="1" baseline="-25000" dirty="0"/>
              <a:t>6</a:t>
            </a:r>
            <a:r>
              <a:rPr lang="en-US" i="1" dirty="0"/>
              <a:t> also affect </a:t>
            </a:r>
            <a:r>
              <a:rPr lang="en-US" dirty="0"/>
              <a:t>consumption expenditure. But the joint influence of all or some of these variables may be so small and it does not pay to introduce them into the model explicitly. One hopes that their combined effect can be treated as a random variable </a:t>
            </a:r>
            <a:r>
              <a:rPr lang="en-US" i="1" dirty="0" err="1">
                <a:solidFill>
                  <a:srgbClr val="FFFF00"/>
                </a:solidFill>
              </a:rPr>
              <a:t>ui</a:t>
            </a:r>
            <a:r>
              <a:rPr lang="en-US" i="1" dirty="0"/>
              <a:t>.</a:t>
            </a:r>
            <a:endParaRPr lang="en-US" dirty="0"/>
          </a:p>
          <a:p>
            <a:r>
              <a:rPr lang="en-US" dirty="0"/>
              <a:t>5. </a:t>
            </a:r>
            <a:r>
              <a:rPr lang="en-US" i="1" dirty="0">
                <a:solidFill>
                  <a:srgbClr val="FFFF00"/>
                </a:solidFill>
              </a:rPr>
              <a:t>Poor proxy variables: </a:t>
            </a:r>
            <a:r>
              <a:rPr lang="en-US" dirty="0"/>
              <a:t>for example, Friedman regards </a:t>
            </a:r>
            <a:r>
              <a:rPr lang="en-US" i="1" dirty="0"/>
              <a:t>permanent consumption (</a:t>
            </a:r>
            <a:r>
              <a:rPr lang="en-US" i="1" dirty="0" err="1"/>
              <a:t>Y</a:t>
            </a:r>
            <a:r>
              <a:rPr lang="en-US" i="1" baseline="-25000" dirty="0" err="1"/>
              <a:t>p</a:t>
            </a:r>
            <a:r>
              <a:rPr lang="en-US" i="1" dirty="0"/>
              <a:t>) as a function </a:t>
            </a:r>
            <a:r>
              <a:rPr lang="en-US" dirty="0"/>
              <a:t>of </a:t>
            </a:r>
            <a:r>
              <a:rPr lang="en-US" i="1" dirty="0"/>
              <a:t>permanent income (</a:t>
            </a:r>
            <a:r>
              <a:rPr lang="en-US" i="1" dirty="0" err="1"/>
              <a:t>X</a:t>
            </a:r>
            <a:r>
              <a:rPr lang="en-US" i="1" baseline="-25000" dirty="0" err="1"/>
              <a:t>p</a:t>
            </a:r>
            <a:r>
              <a:rPr lang="en-US" i="1" dirty="0"/>
              <a:t>). But since data on these variables are not directly </a:t>
            </a:r>
            <a:r>
              <a:rPr lang="en-US" dirty="0"/>
              <a:t>observable, in practice we use proxy variables, such as current consumption (</a:t>
            </a:r>
            <a:r>
              <a:rPr lang="en-US" i="1" dirty="0"/>
              <a:t>Y) and current income (X), there is the problem of errors of measurement, </a:t>
            </a:r>
            <a:r>
              <a:rPr lang="en-US" i="1" dirty="0">
                <a:solidFill>
                  <a:srgbClr val="FFFF00"/>
                </a:solidFill>
              </a:rPr>
              <a:t>u</a:t>
            </a:r>
            <a:r>
              <a:rPr lang="en-US" i="1" dirty="0"/>
              <a:t> may in this case then also represent the errors </a:t>
            </a:r>
            <a:r>
              <a:rPr lang="en-US" dirty="0"/>
              <a:t>of measurement. </a:t>
            </a:r>
            <a:endParaRPr lang="en-US" dirty="0"/>
          </a:p>
          <a:p>
            <a:r>
              <a:rPr lang="en-US" dirty="0"/>
              <a:t>6. </a:t>
            </a:r>
            <a:r>
              <a:rPr lang="en-US" i="1" dirty="0">
                <a:solidFill>
                  <a:srgbClr val="FFFF00"/>
                </a:solidFill>
              </a:rPr>
              <a:t>Principle of parsimony: </a:t>
            </a:r>
            <a:r>
              <a:rPr lang="en-US" i="1" dirty="0"/>
              <a:t>we would like to </a:t>
            </a:r>
            <a:r>
              <a:rPr lang="en-US" dirty="0"/>
              <a:t>keep our regression model as simple as possible. If we can explain the behavior of </a:t>
            </a:r>
            <a:r>
              <a:rPr lang="en-US" i="1" dirty="0"/>
              <a:t>Y “substantially” with two or three explanatory variables and if </a:t>
            </a:r>
            <a:r>
              <a:rPr lang="en-US" dirty="0"/>
              <a:t>our theory is not strong enough to suggest what other variables might be included, why introduce more variables? Let </a:t>
            </a:r>
            <a:r>
              <a:rPr lang="en-US" i="1" dirty="0" err="1"/>
              <a:t>u</a:t>
            </a:r>
            <a:r>
              <a:rPr lang="en-US" i="1" baseline="-25000" dirty="0" err="1"/>
              <a:t>i</a:t>
            </a:r>
            <a:r>
              <a:rPr lang="en-US" i="1" dirty="0"/>
              <a:t> represent all other variables.</a:t>
            </a:r>
            <a:endParaRPr lang="en-US" i="1" dirty="0"/>
          </a:p>
          <a:p>
            <a:endParaRPr lang="en-US" dirty="0"/>
          </a:p>
          <a:p>
            <a:r>
              <a:rPr lang="en-US" i="1" dirty="0"/>
              <a:t>Nếu muốn đưa một biến vào mô hình phải giải thích tại sao biến đó cần được đưa vào (lí do) - theory</a:t>
            </a:r>
            <a:endParaRPr lang="en-US" i="1" dirty="0"/>
          </a:p>
          <a:p>
            <a:r>
              <a:rPr lang="en-US" i="1" dirty="0"/>
              <a:t>Có theory nhưng không đo lường được -&gt; cần một biến đại diện khác để đo lường - proxy</a:t>
            </a:r>
            <a:endParaRPr lang="en-US" i="1" dirty="0"/>
          </a:p>
          <a:p>
            <a:endParaRPr lang="en-US" i="1" dirty="0"/>
          </a:p>
          <a:p>
            <a:endParaRPr lang="en-US" i="1" dirty="0"/>
          </a:p>
          <a:p>
            <a:endParaRPr lang="en-US" dirty="0"/>
          </a:p>
        </p:txBody>
      </p:sp>
      <p:sp>
        <p:nvSpPr>
          <p:cNvPr id="4" name="Slide Number Placeholder 3"/>
          <p:cNvSpPr>
            <a:spLocks noGrp="1"/>
          </p:cNvSpPr>
          <p:nvPr>
            <p:ph type="sldNum" sz="quarter" idx="10"/>
          </p:nvPr>
        </p:nvSpPr>
        <p:spPr/>
        <p:txBody>
          <a:bodyPr/>
          <a:lstStyle/>
          <a:p>
            <a:fld id="{B0462B78-26AD-4BCC-8001-F00580229FB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9BC81FC-4033-476B-8281-85136539F9A4}" type="datetime1">
              <a:rPr lang="en-US" smtClean="0"/>
            </a:fld>
            <a:endParaRPr lang="en-US"/>
          </a:p>
        </p:txBody>
      </p:sp>
      <p:sp>
        <p:nvSpPr>
          <p:cNvPr id="5" name="Footer Placeholder 4"/>
          <p:cNvSpPr>
            <a:spLocks noGrp="1"/>
          </p:cNvSpPr>
          <p:nvPr>
            <p:ph type="ftr" sz="quarter" idx="11"/>
          </p:nvPr>
        </p:nvSpPr>
        <p:spPr/>
        <p:txBody>
          <a:bodyPr/>
          <a:lstStyle/>
          <a:p>
            <a:r>
              <a:rPr lang="en-US"/>
              <a:t>Nguyen Thu Hang- BMNV, FTU CS2</a:t>
            </a:r>
            <a:endParaRPr lang="en-US"/>
          </a:p>
        </p:txBody>
      </p:sp>
      <p:sp>
        <p:nvSpPr>
          <p:cNvPr id="6" name="Slide Number Placeholder 5"/>
          <p:cNvSpPr>
            <a:spLocks noGrp="1"/>
          </p:cNvSpPr>
          <p:nvPr>
            <p:ph type="sldNum" sz="quarter" idx="12"/>
          </p:nvPr>
        </p:nvSpPr>
        <p:spPr/>
        <p:txBody>
          <a:bodyPr/>
          <a:lstStyle/>
          <a:p>
            <a:fld id="{D8F76347-6C85-4501-ADAE-668789F1D02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0D35F30-032A-47BB-A00E-737C3CEE30A4}" type="datetime1">
              <a:rPr lang="en-US" smtClean="0"/>
            </a:fld>
            <a:endParaRPr lang="en-US"/>
          </a:p>
        </p:txBody>
      </p:sp>
      <p:sp>
        <p:nvSpPr>
          <p:cNvPr id="5" name="Footer Placeholder 4"/>
          <p:cNvSpPr>
            <a:spLocks noGrp="1"/>
          </p:cNvSpPr>
          <p:nvPr>
            <p:ph type="ftr" sz="quarter" idx="11"/>
          </p:nvPr>
        </p:nvSpPr>
        <p:spPr/>
        <p:txBody>
          <a:bodyPr/>
          <a:lstStyle/>
          <a:p>
            <a:r>
              <a:rPr lang="en-US"/>
              <a:t>Nguyen Thu Hang- BMNV, FTU CS2</a:t>
            </a:r>
            <a:endParaRPr lang="en-US"/>
          </a:p>
        </p:txBody>
      </p:sp>
      <p:sp>
        <p:nvSpPr>
          <p:cNvPr id="6" name="Slide Number Placeholder 5"/>
          <p:cNvSpPr>
            <a:spLocks noGrp="1"/>
          </p:cNvSpPr>
          <p:nvPr>
            <p:ph type="sldNum" sz="quarter" idx="12"/>
          </p:nvPr>
        </p:nvSpPr>
        <p:spPr/>
        <p:txBody>
          <a:bodyPr/>
          <a:lstStyle/>
          <a:p>
            <a:fld id="{D8F76347-6C85-4501-ADAE-668789F1D02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3B85BB4-6B45-4544-A924-8A4FB280BDD3}" type="datetime1">
              <a:rPr lang="en-US" smtClean="0"/>
            </a:fld>
            <a:endParaRPr lang="en-US"/>
          </a:p>
        </p:txBody>
      </p:sp>
      <p:sp>
        <p:nvSpPr>
          <p:cNvPr id="5" name="Footer Placeholder 4"/>
          <p:cNvSpPr>
            <a:spLocks noGrp="1"/>
          </p:cNvSpPr>
          <p:nvPr>
            <p:ph type="ftr" sz="quarter" idx="11"/>
          </p:nvPr>
        </p:nvSpPr>
        <p:spPr/>
        <p:txBody>
          <a:bodyPr/>
          <a:lstStyle/>
          <a:p>
            <a:r>
              <a:rPr lang="en-US"/>
              <a:t>Nguyen Thu Hang- BMNV, FTU CS2</a:t>
            </a:r>
            <a:endParaRPr lang="en-US"/>
          </a:p>
        </p:txBody>
      </p:sp>
      <p:sp>
        <p:nvSpPr>
          <p:cNvPr id="6" name="Slide Number Placeholder 5"/>
          <p:cNvSpPr>
            <a:spLocks noGrp="1"/>
          </p:cNvSpPr>
          <p:nvPr>
            <p:ph type="sldNum" sz="quarter" idx="12"/>
          </p:nvPr>
        </p:nvSpPr>
        <p:spPr/>
        <p:txBody>
          <a:bodyPr/>
          <a:lstStyle/>
          <a:p>
            <a:fld id="{D8F76347-6C85-4501-ADAE-668789F1D02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383462" cy="990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09600" y="1828800"/>
            <a:ext cx="3962400" cy="45323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24400" y="1828800"/>
            <a:ext cx="3962400" cy="45323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13"/>
          <p:cNvSpPr>
            <a:spLocks noGrp="1" noChangeArrowheads="1"/>
          </p:cNvSpPr>
          <p:nvPr>
            <p:ph type="ftr" sz="quarter" idx="10"/>
          </p:nvPr>
        </p:nvSpPr>
        <p:spPr/>
        <p:txBody>
          <a:bodyPr/>
          <a:lstStyle>
            <a:lvl1pPr>
              <a:defRPr/>
            </a:lvl1pPr>
          </a:lstStyle>
          <a:p>
            <a:pPr>
              <a:defRPr/>
            </a:pPr>
            <a:endParaRPr lang="en-US" altLang="en-US"/>
          </a:p>
        </p:txBody>
      </p:sp>
      <p:sp>
        <p:nvSpPr>
          <p:cNvPr id="6" name="Rectangle 14"/>
          <p:cNvSpPr>
            <a:spLocks noGrp="1" noChangeArrowheads="1"/>
          </p:cNvSpPr>
          <p:nvPr>
            <p:ph type="sldNum" sz="quarter" idx="11"/>
          </p:nvPr>
        </p:nvSpPr>
        <p:spPr/>
        <p:txBody>
          <a:bodyPr/>
          <a:lstStyle>
            <a:lvl1pPr>
              <a:defRPr/>
            </a:lvl1pPr>
          </a:lstStyle>
          <a:p>
            <a:pPr>
              <a:defRPr/>
            </a:pPr>
            <a:r>
              <a:rPr lang="en-US" altLang="en-US"/>
              <a:t>Chap 1-</a:t>
            </a:r>
            <a:fld id="{3618F506-D3A0-46AF-BFFA-C3E65A3FF248}" type="slidenum">
              <a:rPr lang="en-US" altLang="en-US" smtClean="0"/>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1793342-0C2A-49F9-B863-65595DCE55BB}" type="datetime1">
              <a:rPr lang="en-US" smtClean="0"/>
            </a:fld>
            <a:endParaRPr lang="en-US"/>
          </a:p>
        </p:txBody>
      </p:sp>
      <p:sp>
        <p:nvSpPr>
          <p:cNvPr id="5" name="Footer Placeholder 4"/>
          <p:cNvSpPr>
            <a:spLocks noGrp="1"/>
          </p:cNvSpPr>
          <p:nvPr>
            <p:ph type="ftr" sz="quarter" idx="11"/>
          </p:nvPr>
        </p:nvSpPr>
        <p:spPr/>
        <p:txBody>
          <a:bodyPr/>
          <a:lstStyle/>
          <a:p>
            <a:r>
              <a:rPr lang="en-US"/>
              <a:t>Nguyen Thu Hang- BMNV, FTU CS2</a:t>
            </a:r>
            <a:endParaRPr lang="en-US"/>
          </a:p>
        </p:txBody>
      </p:sp>
      <p:sp>
        <p:nvSpPr>
          <p:cNvPr id="6" name="Slide Number Placeholder 5"/>
          <p:cNvSpPr>
            <a:spLocks noGrp="1"/>
          </p:cNvSpPr>
          <p:nvPr>
            <p:ph type="sldNum" sz="quarter" idx="12"/>
          </p:nvPr>
        </p:nvSpPr>
        <p:spPr/>
        <p:txBody>
          <a:bodyPr/>
          <a:lstStyle/>
          <a:p>
            <a:fld id="{D8F76347-6C85-4501-ADAE-668789F1D02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918FEB1-215F-4C3C-AF60-94209DBFE44C}" type="datetime1">
              <a:rPr lang="en-US" smtClean="0"/>
            </a:fld>
            <a:endParaRPr lang="en-US"/>
          </a:p>
        </p:txBody>
      </p:sp>
      <p:sp>
        <p:nvSpPr>
          <p:cNvPr id="5" name="Footer Placeholder 4"/>
          <p:cNvSpPr>
            <a:spLocks noGrp="1"/>
          </p:cNvSpPr>
          <p:nvPr>
            <p:ph type="ftr" sz="quarter" idx="11"/>
          </p:nvPr>
        </p:nvSpPr>
        <p:spPr/>
        <p:txBody>
          <a:bodyPr/>
          <a:lstStyle/>
          <a:p>
            <a:r>
              <a:rPr lang="en-US"/>
              <a:t>Nguyen Thu Hang- BMNV, FTU CS2</a:t>
            </a:r>
            <a:endParaRPr lang="en-US"/>
          </a:p>
        </p:txBody>
      </p:sp>
      <p:sp>
        <p:nvSpPr>
          <p:cNvPr id="6" name="Slide Number Placeholder 5"/>
          <p:cNvSpPr>
            <a:spLocks noGrp="1"/>
          </p:cNvSpPr>
          <p:nvPr>
            <p:ph type="sldNum" sz="quarter" idx="12"/>
          </p:nvPr>
        </p:nvSpPr>
        <p:spPr/>
        <p:txBody>
          <a:bodyPr/>
          <a:lstStyle/>
          <a:p>
            <a:fld id="{D8F76347-6C85-4501-ADAE-668789F1D02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6BABFC1-E8EF-4447-99A6-13C9C6B0CFA6}" type="datetime1">
              <a:rPr lang="en-US" smtClean="0"/>
            </a:fld>
            <a:endParaRPr lang="en-US"/>
          </a:p>
        </p:txBody>
      </p:sp>
      <p:sp>
        <p:nvSpPr>
          <p:cNvPr id="6" name="Footer Placeholder 5"/>
          <p:cNvSpPr>
            <a:spLocks noGrp="1"/>
          </p:cNvSpPr>
          <p:nvPr>
            <p:ph type="ftr" sz="quarter" idx="11"/>
          </p:nvPr>
        </p:nvSpPr>
        <p:spPr/>
        <p:txBody>
          <a:bodyPr/>
          <a:lstStyle/>
          <a:p>
            <a:r>
              <a:rPr lang="en-US"/>
              <a:t>Nguyen Thu Hang- BMNV, FTU CS2</a:t>
            </a:r>
            <a:endParaRPr lang="en-US"/>
          </a:p>
        </p:txBody>
      </p:sp>
      <p:sp>
        <p:nvSpPr>
          <p:cNvPr id="7" name="Slide Number Placeholder 6"/>
          <p:cNvSpPr>
            <a:spLocks noGrp="1"/>
          </p:cNvSpPr>
          <p:nvPr>
            <p:ph type="sldNum" sz="quarter" idx="12"/>
          </p:nvPr>
        </p:nvSpPr>
        <p:spPr/>
        <p:txBody>
          <a:bodyPr/>
          <a:lstStyle/>
          <a:p>
            <a:fld id="{D8F76347-6C85-4501-ADAE-668789F1D02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02FC34A-0B68-4DC1-9D15-361AB2CE2D0E}" type="datetime1">
              <a:rPr lang="en-US" smtClean="0"/>
            </a:fld>
            <a:endParaRPr lang="en-US"/>
          </a:p>
        </p:txBody>
      </p:sp>
      <p:sp>
        <p:nvSpPr>
          <p:cNvPr id="8" name="Footer Placeholder 7"/>
          <p:cNvSpPr>
            <a:spLocks noGrp="1"/>
          </p:cNvSpPr>
          <p:nvPr>
            <p:ph type="ftr" sz="quarter" idx="11"/>
          </p:nvPr>
        </p:nvSpPr>
        <p:spPr/>
        <p:txBody>
          <a:bodyPr/>
          <a:lstStyle/>
          <a:p>
            <a:r>
              <a:rPr lang="en-US"/>
              <a:t>Nguyen Thu Hang- BMNV, FTU CS2</a:t>
            </a:r>
            <a:endParaRPr lang="en-US"/>
          </a:p>
        </p:txBody>
      </p:sp>
      <p:sp>
        <p:nvSpPr>
          <p:cNvPr id="9" name="Slide Number Placeholder 8"/>
          <p:cNvSpPr>
            <a:spLocks noGrp="1"/>
          </p:cNvSpPr>
          <p:nvPr>
            <p:ph type="sldNum" sz="quarter" idx="12"/>
          </p:nvPr>
        </p:nvSpPr>
        <p:spPr/>
        <p:txBody>
          <a:bodyPr/>
          <a:lstStyle/>
          <a:p>
            <a:fld id="{D8F76347-6C85-4501-ADAE-668789F1D02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7AD0F96-7002-41DE-AD32-7243BB7421A1}" type="datetime1">
              <a:rPr lang="en-US" smtClean="0"/>
            </a:fld>
            <a:endParaRPr lang="en-US"/>
          </a:p>
        </p:txBody>
      </p:sp>
      <p:sp>
        <p:nvSpPr>
          <p:cNvPr id="4" name="Footer Placeholder 3"/>
          <p:cNvSpPr>
            <a:spLocks noGrp="1"/>
          </p:cNvSpPr>
          <p:nvPr>
            <p:ph type="ftr" sz="quarter" idx="11"/>
          </p:nvPr>
        </p:nvSpPr>
        <p:spPr/>
        <p:txBody>
          <a:bodyPr/>
          <a:lstStyle/>
          <a:p>
            <a:r>
              <a:rPr lang="en-US"/>
              <a:t>Nguyen Thu Hang- BMNV, FTU CS2</a:t>
            </a:r>
            <a:endParaRPr lang="en-US"/>
          </a:p>
        </p:txBody>
      </p:sp>
      <p:sp>
        <p:nvSpPr>
          <p:cNvPr id="5" name="Slide Number Placeholder 4"/>
          <p:cNvSpPr>
            <a:spLocks noGrp="1"/>
          </p:cNvSpPr>
          <p:nvPr>
            <p:ph type="sldNum" sz="quarter" idx="12"/>
          </p:nvPr>
        </p:nvSpPr>
        <p:spPr/>
        <p:txBody>
          <a:bodyPr/>
          <a:lstStyle/>
          <a:p>
            <a:fld id="{D8F76347-6C85-4501-ADAE-668789F1D02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7622D-133C-4C5C-B313-7AE3BD067445}" type="datetime1">
              <a:rPr lang="en-US" smtClean="0"/>
            </a:fld>
            <a:endParaRPr lang="en-US"/>
          </a:p>
        </p:txBody>
      </p:sp>
      <p:sp>
        <p:nvSpPr>
          <p:cNvPr id="3" name="Footer Placeholder 2"/>
          <p:cNvSpPr>
            <a:spLocks noGrp="1"/>
          </p:cNvSpPr>
          <p:nvPr>
            <p:ph type="ftr" sz="quarter" idx="11"/>
          </p:nvPr>
        </p:nvSpPr>
        <p:spPr/>
        <p:txBody>
          <a:bodyPr/>
          <a:lstStyle/>
          <a:p>
            <a:r>
              <a:rPr lang="en-US"/>
              <a:t>Nguyen Thu Hang- BMNV, FTU CS2</a:t>
            </a:r>
            <a:endParaRPr lang="en-US"/>
          </a:p>
        </p:txBody>
      </p:sp>
      <p:sp>
        <p:nvSpPr>
          <p:cNvPr id="4" name="Slide Number Placeholder 3"/>
          <p:cNvSpPr>
            <a:spLocks noGrp="1"/>
          </p:cNvSpPr>
          <p:nvPr>
            <p:ph type="sldNum" sz="quarter" idx="12"/>
          </p:nvPr>
        </p:nvSpPr>
        <p:spPr/>
        <p:txBody>
          <a:bodyPr/>
          <a:lstStyle/>
          <a:p>
            <a:fld id="{D8F76347-6C85-4501-ADAE-668789F1D02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16F84A2-F07A-43B3-8E33-2520C34D7EE4}" type="datetime1">
              <a:rPr lang="en-US" smtClean="0"/>
            </a:fld>
            <a:endParaRPr lang="en-US"/>
          </a:p>
        </p:txBody>
      </p:sp>
      <p:sp>
        <p:nvSpPr>
          <p:cNvPr id="6" name="Footer Placeholder 5"/>
          <p:cNvSpPr>
            <a:spLocks noGrp="1"/>
          </p:cNvSpPr>
          <p:nvPr>
            <p:ph type="ftr" sz="quarter" idx="11"/>
          </p:nvPr>
        </p:nvSpPr>
        <p:spPr/>
        <p:txBody>
          <a:bodyPr/>
          <a:lstStyle/>
          <a:p>
            <a:r>
              <a:rPr lang="en-US"/>
              <a:t>Nguyen Thu Hang- BMNV, FTU CS2</a:t>
            </a:r>
            <a:endParaRPr lang="en-US"/>
          </a:p>
        </p:txBody>
      </p:sp>
      <p:sp>
        <p:nvSpPr>
          <p:cNvPr id="7" name="Slide Number Placeholder 6"/>
          <p:cNvSpPr>
            <a:spLocks noGrp="1"/>
          </p:cNvSpPr>
          <p:nvPr>
            <p:ph type="sldNum" sz="quarter" idx="12"/>
          </p:nvPr>
        </p:nvSpPr>
        <p:spPr/>
        <p:txBody>
          <a:bodyPr/>
          <a:lstStyle/>
          <a:p>
            <a:fld id="{D8F76347-6C85-4501-ADAE-668789F1D02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BA365ED-8B17-4950-8DCE-EBC1EE82D616}" type="datetime1">
              <a:rPr lang="en-US" smtClean="0"/>
            </a:fld>
            <a:endParaRPr lang="en-US"/>
          </a:p>
        </p:txBody>
      </p:sp>
      <p:sp>
        <p:nvSpPr>
          <p:cNvPr id="6" name="Footer Placeholder 5"/>
          <p:cNvSpPr>
            <a:spLocks noGrp="1"/>
          </p:cNvSpPr>
          <p:nvPr>
            <p:ph type="ftr" sz="quarter" idx="11"/>
          </p:nvPr>
        </p:nvSpPr>
        <p:spPr/>
        <p:txBody>
          <a:bodyPr/>
          <a:lstStyle/>
          <a:p>
            <a:r>
              <a:rPr lang="en-US"/>
              <a:t>Nguyen Thu Hang- BMNV, FTU CS2</a:t>
            </a:r>
            <a:endParaRPr lang="en-US"/>
          </a:p>
        </p:txBody>
      </p:sp>
      <p:sp>
        <p:nvSpPr>
          <p:cNvPr id="7" name="Slide Number Placeholder 6"/>
          <p:cNvSpPr>
            <a:spLocks noGrp="1"/>
          </p:cNvSpPr>
          <p:nvPr>
            <p:ph type="sldNum" sz="quarter" idx="12"/>
          </p:nvPr>
        </p:nvSpPr>
        <p:spPr/>
        <p:txBody>
          <a:bodyPr/>
          <a:lstStyle/>
          <a:p>
            <a:fld id="{D8F76347-6C85-4501-ADAE-668789F1D02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54F61-4167-46A2-9302-A9816195138B}"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Nguyen Thu Hang- BMNV, FTU CS2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76347-6C85-4501-ADAE-668789F1D02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image" Target="../media/image21.png"/><Relationship Id="rId7" Type="http://schemas.openxmlformats.org/officeDocument/2006/relationships/tags" Target="../tags/tag11.xml"/><Relationship Id="rId6" Type="http://schemas.openxmlformats.org/officeDocument/2006/relationships/image" Target="../media/image20.png"/><Relationship Id="rId5" Type="http://schemas.openxmlformats.org/officeDocument/2006/relationships/tags" Target="../tags/tag10.xml"/><Relationship Id="rId4" Type="http://schemas.openxmlformats.org/officeDocument/2006/relationships/image" Target="../media/image19.png"/><Relationship Id="rId3" Type="http://schemas.openxmlformats.org/officeDocument/2006/relationships/tags" Target="../tags/tag9.xml"/><Relationship Id="rId2" Type="http://schemas.openxmlformats.org/officeDocument/2006/relationships/image" Target="../media/image18.png"/><Relationship Id="rId16" Type="http://schemas.openxmlformats.org/officeDocument/2006/relationships/notesSlide" Target="../notesSlides/notesSlide17.xml"/><Relationship Id="rId15" Type="http://schemas.openxmlformats.org/officeDocument/2006/relationships/slideLayout" Target="../slideLayouts/slideLayout2.xml"/><Relationship Id="rId14" Type="http://schemas.openxmlformats.org/officeDocument/2006/relationships/image" Target="../media/image23.png"/><Relationship Id="rId13" Type="http://schemas.openxmlformats.org/officeDocument/2006/relationships/tags" Target="../tags/tag13.xml"/><Relationship Id="rId12" Type="http://schemas.openxmlformats.org/officeDocument/2006/relationships/image" Target="../media/image4.jpeg"/><Relationship Id="rId11" Type="http://schemas.openxmlformats.org/officeDocument/2006/relationships/image" Target="../media/image3.jpeg"/><Relationship Id="rId10" Type="http://schemas.openxmlformats.org/officeDocument/2006/relationships/image" Target="../media/image22.png"/><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27.wmf"/><Relationship Id="rId3" Type="http://schemas.openxmlformats.org/officeDocument/2006/relationships/oleObject" Target="../embeddings/oleObject5.bin"/><Relationship Id="rId2" Type="http://schemas.openxmlformats.org/officeDocument/2006/relationships/image" Target="../media/image26.wmf"/><Relationship Id="rId1"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28.wmf"/><Relationship Id="rId1"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image" Target="../media/image30.wmf"/><Relationship Id="rId3" Type="http://schemas.openxmlformats.org/officeDocument/2006/relationships/oleObject" Target="../embeddings/oleObject8.bin"/><Relationship Id="rId2" Type="http://schemas.openxmlformats.org/officeDocument/2006/relationships/image" Target="../media/image29.wmf"/><Relationship Id="rId1"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image" Target="../media/image36.png"/><Relationship Id="rId6" Type="http://schemas.openxmlformats.org/officeDocument/2006/relationships/image" Target="../media/image35.wmf"/><Relationship Id="rId5" Type="http://schemas.openxmlformats.org/officeDocument/2006/relationships/oleObject" Target="../embeddings/oleObject11.bin"/><Relationship Id="rId4" Type="http://schemas.openxmlformats.org/officeDocument/2006/relationships/image" Target="../media/image34.wmf"/><Relationship Id="rId3" Type="http://schemas.openxmlformats.org/officeDocument/2006/relationships/oleObject" Target="../embeddings/oleObject10.bin"/><Relationship Id="rId2" Type="http://schemas.openxmlformats.org/officeDocument/2006/relationships/image" Target="../media/image33.wmf"/><Relationship Id="rId10" Type="http://schemas.openxmlformats.org/officeDocument/2006/relationships/notesSlide" Target="../notesSlides/notesSlide26.xml"/><Relationship Id="rId1"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38.wmf"/><Relationship Id="rId3" Type="http://schemas.openxmlformats.org/officeDocument/2006/relationships/oleObject" Target="../embeddings/oleObject13.bin"/><Relationship Id="rId2" Type="http://schemas.openxmlformats.org/officeDocument/2006/relationships/image" Target="../media/image37.wmf"/><Relationship Id="rId1"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tags" Target="../tags/tag15.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41.png"/><Relationship Id="rId1" Type="http://schemas.openxmlformats.org/officeDocument/2006/relationships/tags" Target="../tags/tag14.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tags" Target="../tags/tag1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43.png"/><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image" Target="../media/image48.png"/><Relationship Id="rId7" Type="http://schemas.openxmlformats.org/officeDocument/2006/relationships/tags" Target="../tags/tag21.xml"/><Relationship Id="rId6" Type="http://schemas.openxmlformats.org/officeDocument/2006/relationships/image" Target="../media/image47.png"/><Relationship Id="rId5" Type="http://schemas.openxmlformats.org/officeDocument/2006/relationships/tags" Target="../tags/tag20.xml"/><Relationship Id="rId4" Type="http://schemas.openxmlformats.org/officeDocument/2006/relationships/image" Target="../media/image46.png"/><Relationship Id="rId3" Type="http://schemas.openxmlformats.org/officeDocument/2006/relationships/tags" Target="../tags/tag19.xml"/><Relationship Id="rId2" Type="http://schemas.openxmlformats.org/officeDocument/2006/relationships/image" Target="../media/image45.png"/><Relationship Id="rId14" Type="http://schemas.openxmlformats.org/officeDocument/2006/relationships/notesSlide" Target="../notesSlides/notesSlide31.xml"/><Relationship Id="rId13" Type="http://schemas.openxmlformats.org/officeDocument/2006/relationships/slideLayout" Target="../slideLayouts/slideLayout2.xml"/><Relationship Id="rId12" Type="http://schemas.openxmlformats.org/officeDocument/2006/relationships/image" Target="../media/image4.jpeg"/><Relationship Id="rId11" Type="http://schemas.openxmlformats.org/officeDocument/2006/relationships/image" Target="../media/image3.jpeg"/><Relationship Id="rId10" Type="http://schemas.openxmlformats.org/officeDocument/2006/relationships/image" Target="../media/image49.png"/><Relationship Id="rId1" Type="http://schemas.openxmlformats.org/officeDocument/2006/relationships/tags" Target="../tags/tag18.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14.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50.wmf"/><Relationship Id="rId1"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5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52.wmf"/><Relationship Id="rId1" Type="http://schemas.openxmlformats.org/officeDocument/2006/relationships/oleObject" Target="../embeddings/oleObject16.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55.wmf"/><Relationship Id="rId1" Type="http://schemas.openxmlformats.org/officeDocument/2006/relationships/oleObject" Target="../embeddings/oleObject1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image" Target="../media/image56.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57.wmf"/><Relationship Id="rId1" Type="http://schemas.openxmlformats.org/officeDocument/2006/relationships/oleObject" Target="../embeddings/oleObject18.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image" Target="../media/image5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image" Target="../media/image59.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1.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slideLayout" Target="../slideLayouts/slideLayout2.xml"/><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6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67.emf"/></Relationships>
</file>

<file path=ppt/slides/_rels/slide52.xml.rels><?xml version="1.0" encoding="UTF-8" standalone="yes"?>
<Relationships xmlns="http://schemas.openxmlformats.org/package/2006/relationships"><Relationship Id="rId9" Type="http://schemas.openxmlformats.org/officeDocument/2006/relationships/notesSlide" Target="../notesSlides/notesSlide51.xml"/><Relationship Id="rId8" Type="http://schemas.openxmlformats.org/officeDocument/2006/relationships/vmlDrawing" Target="../drawings/vmlDrawing12.vml"/><Relationship Id="rId7" Type="http://schemas.openxmlformats.org/officeDocument/2006/relationships/slideLayout" Target="../slideLayouts/slideLayout2.xml"/><Relationship Id="rId6" Type="http://schemas.openxmlformats.org/officeDocument/2006/relationships/image" Target="../media/image70.wmf"/><Relationship Id="rId5" Type="http://schemas.openxmlformats.org/officeDocument/2006/relationships/oleObject" Target="../embeddings/oleObject21.bin"/><Relationship Id="rId4" Type="http://schemas.openxmlformats.org/officeDocument/2006/relationships/image" Target="../media/image69.wmf"/><Relationship Id="rId3" Type="http://schemas.openxmlformats.org/officeDocument/2006/relationships/oleObject" Target="../embeddings/oleObject20.bin"/><Relationship Id="rId2" Type="http://schemas.openxmlformats.org/officeDocument/2006/relationships/image" Target="../media/image68.wmf"/><Relationship Id="rId1" Type="http://schemas.openxmlformats.org/officeDocument/2006/relationships/oleObject" Target="../embeddings/oleObject19.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image" Target="../media/image48.png"/><Relationship Id="rId7" Type="http://schemas.openxmlformats.org/officeDocument/2006/relationships/tags" Target="../tags/tag26.xml"/><Relationship Id="rId6" Type="http://schemas.openxmlformats.org/officeDocument/2006/relationships/image" Target="../media/image47.png"/><Relationship Id="rId5" Type="http://schemas.openxmlformats.org/officeDocument/2006/relationships/tags" Target="../tags/tag25.xml"/><Relationship Id="rId4" Type="http://schemas.openxmlformats.org/officeDocument/2006/relationships/image" Target="../media/image46.png"/><Relationship Id="rId3" Type="http://schemas.openxmlformats.org/officeDocument/2006/relationships/tags" Target="../tags/tag24.xml"/><Relationship Id="rId2" Type="http://schemas.openxmlformats.org/officeDocument/2006/relationships/image" Target="../media/image45.png"/><Relationship Id="rId14" Type="http://schemas.openxmlformats.org/officeDocument/2006/relationships/notesSlide" Target="../notesSlides/notesSlide53.xml"/><Relationship Id="rId13" Type="http://schemas.openxmlformats.org/officeDocument/2006/relationships/slideLayout" Target="../slideLayouts/slideLayout2.xml"/><Relationship Id="rId12" Type="http://schemas.openxmlformats.org/officeDocument/2006/relationships/image" Target="../media/image4.jpeg"/><Relationship Id="rId11" Type="http://schemas.openxmlformats.org/officeDocument/2006/relationships/image" Target="../media/image3.jpeg"/><Relationship Id="rId10" Type="http://schemas.openxmlformats.org/officeDocument/2006/relationships/image" Target="../media/image49.png"/><Relationship Id="rId1" Type="http://schemas.openxmlformats.org/officeDocument/2006/relationships/tags" Target="../tags/tag23.xml"/></Relationships>
</file>

<file path=ppt/slides/_rels/slide56.xml.rels><?xml version="1.0" encoding="UTF-8" standalone="yes"?>
<Relationships xmlns="http://schemas.openxmlformats.org/package/2006/relationships"><Relationship Id="rId9" Type="http://schemas.openxmlformats.org/officeDocument/2006/relationships/image" Target="../media/image75.png"/><Relationship Id="rId8" Type="http://schemas.openxmlformats.org/officeDocument/2006/relationships/tags" Target="../tags/tag31.xml"/><Relationship Id="rId7" Type="http://schemas.openxmlformats.org/officeDocument/2006/relationships/image" Target="../media/image74.png"/><Relationship Id="rId6" Type="http://schemas.openxmlformats.org/officeDocument/2006/relationships/tags" Target="../tags/tag30.xml"/><Relationship Id="rId5" Type="http://schemas.openxmlformats.org/officeDocument/2006/relationships/image" Target="../media/image73.png"/><Relationship Id="rId4" Type="http://schemas.openxmlformats.org/officeDocument/2006/relationships/tags" Target="../tags/tag29.xml"/><Relationship Id="rId3" Type="http://schemas.openxmlformats.org/officeDocument/2006/relationships/image" Target="../media/image72.png"/><Relationship Id="rId2" Type="http://schemas.openxmlformats.org/officeDocument/2006/relationships/tags" Target="../tags/tag28.xml"/><Relationship Id="rId13" Type="http://schemas.openxmlformats.org/officeDocument/2006/relationships/notesSlide" Target="../notesSlides/notesSlide54.xml"/><Relationship Id="rId12" Type="http://schemas.openxmlformats.org/officeDocument/2006/relationships/slideLayout" Target="../slideLayouts/slideLayout2.xml"/><Relationship Id="rId11" Type="http://schemas.openxmlformats.org/officeDocument/2006/relationships/image" Target="../media/image4.jpeg"/><Relationship Id="rId10" Type="http://schemas.openxmlformats.org/officeDocument/2006/relationships/image" Target="../media/image3.jpeg"/><Relationship Id="rId1" Type="http://schemas.openxmlformats.org/officeDocument/2006/relationships/image" Target="../media/image71.jpeg"/></Relationships>
</file>

<file path=ppt/slides/_rels/slide5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8.png"/><Relationship Id="rId7" Type="http://schemas.openxmlformats.org/officeDocument/2006/relationships/tags" Target="../tags/tag34.xml"/><Relationship Id="rId6" Type="http://schemas.openxmlformats.org/officeDocument/2006/relationships/image" Target="../media/image77.png"/><Relationship Id="rId5" Type="http://schemas.openxmlformats.org/officeDocument/2006/relationships/tags" Target="../tags/tag33.xml"/><Relationship Id="rId4" Type="http://schemas.openxmlformats.org/officeDocument/2006/relationships/image" Target="../media/image76.png"/><Relationship Id="rId3" Type="http://schemas.openxmlformats.org/officeDocument/2006/relationships/tags" Target="../tags/tag32.xml"/><Relationship Id="rId2" Type="http://schemas.openxmlformats.org/officeDocument/2006/relationships/image" Target="../media/image4.jpeg"/><Relationship Id="rId10" Type="http://schemas.openxmlformats.org/officeDocument/2006/relationships/notesSlide" Target="../notesSlides/notesSlide55.xml"/><Relationship Id="rId1" Type="http://schemas.openxmlformats.org/officeDocument/2006/relationships/image" Target="../media/image3.jpeg"/></Relationships>
</file>

<file path=ppt/slides/_rels/slide58.xml.rels><?xml version="1.0" encoding="UTF-8" standalone="yes"?>
<Relationships xmlns="http://schemas.openxmlformats.org/package/2006/relationships"><Relationship Id="rId8" Type="http://schemas.openxmlformats.org/officeDocument/2006/relationships/notesSlide" Target="../notesSlides/notesSlide56.xml"/><Relationship Id="rId7"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80.png"/><Relationship Id="rId3" Type="http://schemas.openxmlformats.org/officeDocument/2006/relationships/tags" Target="../tags/tag36.xml"/><Relationship Id="rId2" Type="http://schemas.openxmlformats.org/officeDocument/2006/relationships/image" Target="../media/image79.png"/><Relationship Id="rId1" Type="http://schemas.openxmlformats.org/officeDocument/2006/relationships/tags" Target="../tags/tag3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image" Target="../media/image8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82.emf"/></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86.wmf"/><Relationship Id="rId7" Type="http://schemas.openxmlformats.org/officeDocument/2006/relationships/oleObject" Target="../embeddings/oleObject25.bin"/><Relationship Id="rId6" Type="http://schemas.openxmlformats.org/officeDocument/2006/relationships/image" Target="../media/image85.wmf"/><Relationship Id="rId5" Type="http://schemas.openxmlformats.org/officeDocument/2006/relationships/oleObject" Target="../embeddings/oleObject24.bin"/><Relationship Id="rId4" Type="http://schemas.openxmlformats.org/officeDocument/2006/relationships/image" Target="../media/image84.wmf"/><Relationship Id="rId3" Type="http://schemas.openxmlformats.org/officeDocument/2006/relationships/oleObject" Target="../embeddings/oleObject23.bin"/><Relationship Id="rId2" Type="http://schemas.openxmlformats.org/officeDocument/2006/relationships/image" Target="../media/image83.wmf"/><Relationship Id="rId15" Type="http://schemas.openxmlformats.org/officeDocument/2006/relationships/notesSlide" Target="../notesSlides/notesSlide59.xml"/><Relationship Id="rId14" Type="http://schemas.openxmlformats.org/officeDocument/2006/relationships/vmlDrawing" Target="../drawings/vmlDrawing13.vml"/><Relationship Id="rId13" Type="http://schemas.openxmlformats.org/officeDocument/2006/relationships/slideLayout" Target="../slideLayouts/slideLayout2.xml"/><Relationship Id="rId12" Type="http://schemas.openxmlformats.org/officeDocument/2006/relationships/image" Target="../media/image88.wmf"/><Relationship Id="rId11" Type="http://schemas.openxmlformats.org/officeDocument/2006/relationships/oleObject" Target="../embeddings/oleObject27.bin"/><Relationship Id="rId10" Type="http://schemas.openxmlformats.org/officeDocument/2006/relationships/image" Target="../media/image87.wmf"/><Relationship Id="rId1" Type="http://schemas.openxmlformats.org/officeDocument/2006/relationships/oleObject" Target="../embeddings/oleObject22.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2.xml"/><Relationship Id="rId1" Type="http://schemas.openxmlformats.org/officeDocument/2006/relationships/image" Target="../media/image8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90.emf"/></Relationships>
</file>

<file path=ppt/slides/_rels/slide66.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92.wmf"/><Relationship Id="rId3" Type="http://schemas.openxmlformats.org/officeDocument/2006/relationships/oleObject" Target="../embeddings/oleObject29.bin"/><Relationship Id="rId2" Type="http://schemas.openxmlformats.org/officeDocument/2006/relationships/image" Target="../media/image91.wmf"/><Relationship Id="rId1" Type="http://schemas.openxmlformats.org/officeDocument/2006/relationships/oleObject" Target="../embeddings/oleObject28.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xml"/><Relationship Id="rId1" Type="http://schemas.openxmlformats.org/officeDocument/2006/relationships/image" Target="../media/image93.png"/></Relationships>
</file>

<file path=ppt/slides/_rels/slide68.xml.rels><?xml version="1.0" encoding="UTF-8" standalone="yes"?>
<Relationships xmlns="http://schemas.openxmlformats.org/package/2006/relationships"><Relationship Id="rId9" Type="http://schemas.openxmlformats.org/officeDocument/2006/relationships/notesSlide" Target="../notesSlides/notesSlide65.xml"/><Relationship Id="rId8" Type="http://schemas.openxmlformats.org/officeDocument/2006/relationships/vmlDrawing" Target="../drawings/vmlDrawing15.vml"/><Relationship Id="rId7" Type="http://schemas.openxmlformats.org/officeDocument/2006/relationships/slideLayout" Target="../slideLayouts/slideLayout2.xml"/><Relationship Id="rId6" Type="http://schemas.openxmlformats.org/officeDocument/2006/relationships/image" Target="../media/image96.wmf"/><Relationship Id="rId5" Type="http://schemas.openxmlformats.org/officeDocument/2006/relationships/oleObject" Target="../embeddings/oleObject32.bin"/><Relationship Id="rId4" Type="http://schemas.openxmlformats.org/officeDocument/2006/relationships/image" Target="../media/image95.wmf"/><Relationship Id="rId3" Type="http://schemas.openxmlformats.org/officeDocument/2006/relationships/oleObject" Target="../embeddings/oleObject31.bin"/><Relationship Id="rId2" Type="http://schemas.openxmlformats.org/officeDocument/2006/relationships/image" Target="../media/image94.wmf"/><Relationship Id="rId1" Type="http://schemas.openxmlformats.org/officeDocument/2006/relationships/oleObject" Target="../embeddings/oleObject30.bin"/></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97.wmf"/><Relationship Id="rId1" Type="http://schemas.openxmlformats.org/officeDocument/2006/relationships/oleObject" Target="../embeddings/oleObject33.bin"/></Relationships>
</file>

<file path=ppt/slides/_rels/slide7.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image" Target="../media/image7.png"/><Relationship Id="rId7" Type="http://schemas.openxmlformats.org/officeDocument/2006/relationships/tags" Target="../tags/tag4.xml"/><Relationship Id="rId6" Type="http://schemas.openxmlformats.org/officeDocument/2006/relationships/image" Target="../media/image6.png"/><Relationship Id="rId5" Type="http://schemas.openxmlformats.org/officeDocument/2006/relationships/tags" Target="../tags/tag3.xml"/><Relationship Id="rId4" Type="http://schemas.openxmlformats.org/officeDocument/2006/relationships/image" Target="../media/image5.png"/><Relationship Id="rId3" Type="http://schemas.openxmlformats.org/officeDocument/2006/relationships/tags" Target="../tags/tag2.xml"/><Relationship Id="rId2" Type="http://schemas.openxmlformats.org/officeDocument/2006/relationships/image" Target="../media/image4.jpeg"/><Relationship Id="rId12" Type="http://schemas.openxmlformats.org/officeDocument/2006/relationships/notesSlide" Target="../notesSlides/notesSlide7.xml"/><Relationship Id="rId11" Type="http://schemas.openxmlformats.org/officeDocument/2006/relationships/slideLayout" Target="../slideLayouts/slideLayout2.xml"/><Relationship Id="rId10" Type="http://schemas.openxmlformats.org/officeDocument/2006/relationships/image" Target="../media/image8.png"/><Relationship Id="rId1" Type="http://schemas.openxmlformats.org/officeDocument/2006/relationships/image" Target="../media/image3.jpeg"/></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98.wmf"/><Relationship Id="rId1" Type="http://schemas.openxmlformats.org/officeDocument/2006/relationships/oleObject" Target="../embeddings/oleObject34.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xml"/><Relationship Id="rId1" Type="http://schemas.openxmlformats.org/officeDocument/2006/relationships/image" Target="../media/image99.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90.emf"/></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100.wmf"/><Relationship Id="rId1" Type="http://schemas.openxmlformats.org/officeDocument/2006/relationships/oleObject" Target="../embeddings/oleObject35.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xml"/><Relationship Id="rId1" Type="http://schemas.openxmlformats.org/officeDocument/2006/relationships/image" Target="../media/image10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xml"/><Relationship Id="rId1" Type="http://schemas.openxmlformats.org/officeDocument/2006/relationships/image" Target="../media/image102.png"/></Relationships>
</file>

<file path=ppt/slides/_rels/slide77.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2.xml"/><Relationship Id="rId6" Type="http://schemas.openxmlformats.org/officeDocument/2006/relationships/image" Target="../media/image105.wmf"/><Relationship Id="rId5" Type="http://schemas.openxmlformats.org/officeDocument/2006/relationships/oleObject" Target="../embeddings/oleObject38.bin"/><Relationship Id="rId4" Type="http://schemas.openxmlformats.org/officeDocument/2006/relationships/image" Target="../media/image104.wmf"/><Relationship Id="rId3" Type="http://schemas.openxmlformats.org/officeDocument/2006/relationships/oleObject" Target="../embeddings/oleObject37.bin"/><Relationship Id="rId2" Type="http://schemas.openxmlformats.org/officeDocument/2006/relationships/image" Target="../media/image103.wmf"/><Relationship Id="rId1" Type="http://schemas.openxmlformats.org/officeDocument/2006/relationships/oleObject" Target="../embeddings/oleObject36.bin"/></Relationships>
</file>

<file path=ppt/slides/_rels/slide7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9.wmf"/><Relationship Id="rId7" Type="http://schemas.openxmlformats.org/officeDocument/2006/relationships/oleObject" Target="../embeddings/oleObject42.bin"/><Relationship Id="rId6" Type="http://schemas.openxmlformats.org/officeDocument/2006/relationships/image" Target="../media/image108.wmf"/><Relationship Id="rId5" Type="http://schemas.openxmlformats.org/officeDocument/2006/relationships/oleObject" Target="../embeddings/oleObject41.bin"/><Relationship Id="rId4" Type="http://schemas.openxmlformats.org/officeDocument/2006/relationships/image" Target="../media/image107.wmf"/><Relationship Id="rId3" Type="http://schemas.openxmlformats.org/officeDocument/2006/relationships/oleObject" Target="../embeddings/oleObject40.bin"/><Relationship Id="rId2" Type="http://schemas.openxmlformats.org/officeDocument/2006/relationships/image" Target="../media/image106.wmf"/><Relationship Id="rId10" Type="http://schemas.openxmlformats.org/officeDocument/2006/relationships/vmlDrawing" Target="../drawings/vmlDrawing20.vml"/><Relationship Id="rId1" Type="http://schemas.openxmlformats.org/officeDocument/2006/relationships/oleObject" Target="../embeddings/oleObject39.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xml"/><Relationship Id="rId1" Type="http://schemas.openxmlformats.org/officeDocument/2006/relationships/image" Target="../media/image110.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tags" Target="../tags/tag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tags" Target="../tags/tag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111.png"/></Relationships>
</file>

<file path=ppt/slides/_rels/slide81.xml.rels><?xml version="1.0" encoding="UTF-8" standalone="yes"?>
<Relationships xmlns="http://schemas.openxmlformats.org/package/2006/relationships"><Relationship Id="rId9" Type="http://schemas.openxmlformats.org/officeDocument/2006/relationships/oleObject" Target="../embeddings/oleObject47.bin"/><Relationship Id="rId8" Type="http://schemas.openxmlformats.org/officeDocument/2006/relationships/image" Target="../media/image115.wmf"/><Relationship Id="rId7" Type="http://schemas.openxmlformats.org/officeDocument/2006/relationships/oleObject" Target="../embeddings/oleObject46.bin"/><Relationship Id="rId6" Type="http://schemas.openxmlformats.org/officeDocument/2006/relationships/image" Target="../media/image114.wmf"/><Relationship Id="rId5" Type="http://schemas.openxmlformats.org/officeDocument/2006/relationships/oleObject" Target="../embeddings/oleObject45.bin"/><Relationship Id="rId4" Type="http://schemas.openxmlformats.org/officeDocument/2006/relationships/image" Target="../media/image113.wmf"/><Relationship Id="rId3" Type="http://schemas.openxmlformats.org/officeDocument/2006/relationships/oleObject" Target="../embeddings/oleObject44.bin"/><Relationship Id="rId2" Type="http://schemas.openxmlformats.org/officeDocument/2006/relationships/image" Target="../media/image112.wmf"/><Relationship Id="rId15" Type="http://schemas.openxmlformats.org/officeDocument/2006/relationships/notesSlide" Target="../notesSlides/notesSlide73.xml"/><Relationship Id="rId14" Type="http://schemas.openxmlformats.org/officeDocument/2006/relationships/vmlDrawing" Target="../drawings/vmlDrawing21.vml"/><Relationship Id="rId13" Type="http://schemas.openxmlformats.org/officeDocument/2006/relationships/slideLayout" Target="../slideLayouts/slideLayout2.xml"/><Relationship Id="rId12" Type="http://schemas.openxmlformats.org/officeDocument/2006/relationships/image" Target="../media/image117.wmf"/><Relationship Id="rId11" Type="http://schemas.openxmlformats.org/officeDocument/2006/relationships/oleObject" Target="../embeddings/oleObject48.bin"/><Relationship Id="rId10" Type="http://schemas.openxmlformats.org/officeDocument/2006/relationships/image" Target="../media/image116.wmf"/><Relationship Id="rId1" Type="http://schemas.openxmlformats.org/officeDocument/2006/relationships/oleObject" Target="../embeddings/oleObject43.bin"/></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notesSlide" Target="../notesSlides/notesSlide74.xml"/><Relationship Id="rId7"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120.png"/><Relationship Id="rId3" Type="http://schemas.openxmlformats.org/officeDocument/2006/relationships/tags" Target="../tags/tag38.xml"/><Relationship Id="rId2" Type="http://schemas.openxmlformats.org/officeDocument/2006/relationships/image" Target="../media/image119.png"/><Relationship Id="rId1" Type="http://schemas.openxmlformats.org/officeDocument/2006/relationships/tags" Target="../tags/tag37.xml"/></Relationships>
</file>

<file path=ppt/slides/_rels/slide85.xml.rels><?xml version="1.0" encoding="UTF-8" standalone="yes"?>
<Relationships xmlns="http://schemas.openxmlformats.org/package/2006/relationships"><Relationship Id="rId9" Type="http://schemas.openxmlformats.org/officeDocument/2006/relationships/notesSlide" Target="../notesSlides/notesSlide75.xml"/><Relationship Id="rId8" Type="http://schemas.openxmlformats.org/officeDocument/2006/relationships/slideLayout" Target="../slideLayouts/slideLayout2.xml"/><Relationship Id="rId7" Type="http://schemas.openxmlformats.org/officeDocument/2006/relationships/image" Target="../media/image123.png"/><Relationship Id="rId6" Type="http://schemas.openxmlformats.org/officeDocument/2006/relationships/tags" Target="../tags/tag40.xml"/><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122.png"/><Relationship Id="rId2" Type="http://schemas.openxmlformats.org/officeDocument/2006/relationships/tags" Target="../tags/tag39.xml"/><Relationship Id="rId1" Type="http://schemas.openxmlformats.org/officeDocument/2006/relationships/image" Target="../media/image121.jpeg"/></Relationships>
</file>

<file path=ppt/slides/_rels/slide86.xml.rels><?xml version="1.0" encoding="UTF-8" standalone="yes"?>
<Relationships xmlns="http://schemas.openxmlformats.org/package/2006/relationships"><Relationship Id="rId8" Type="http://schemas.openxmlformats.org/officeDocument/2006/relationships/notesSlide" Target="../notesSlides/notesSlide76.xml"/><Relationship Id="rId7"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125.png"/><Relationship Id="rId3" Type="http://schemas.openxmlformats.org/officeDocument/2006/relationships/tags" Target="../tags/tag42.xml"/><Relationship Id="rId2" Type="http://schemas.openxmlformats.org/officeDocument/2006/relationships/image" Target="../media/image124.png"/><Relationship Id="rId1" Type="http://schemas.openxmlformats.org/officeDocument/2006/relationships/tags" Target="../tags/tag41.xml"/></Relationships>
</file>

<file path=ppt/slides/_rels/slide87.xml.rels><?xml version="1.0" encoding="UTF-8" standalone="yes"?>
<Relationships xmlns="http://schemas.openxmlformats.org/package/2006/relationships"><Relationship Id="rId8" Type="http://schemas.openxmlformats.org/officeDocument/2006/relationships/notesSlide" Target="../notesSlides/notesSlide77.xml"/><Relationship Id="rId7"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127.png"/><Relationship Id="rId3" Type="http://schemas.openxmlformats.org/officeDocument/2006/relationships/tags" Target="../tags/tag44.xml"/><Relationship Id="rId2" Type="http://schemas.openxmlformats.org/officeDocument/2006/relationships/image" Target="../media/image126.png"/><Relationship Id="rId1" Type="http://schemas.openxmlformats.org/officeDocument/2006/relationships/tags" Target="../tags/tag4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Arial" panose="020B0604020202020204" pitchFamily="34" charset="0"/>
                <a:cs typeface="Arial" panose="020B0604020202020204" pitchFamily="34" charset="0"/>
              </a:rPr>
              <a:t>CHAPTER 2</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62000" y="3505200"/>
            <a:ext cx="7543800" cy="2133600"/>
          </a:xfrm>
        </p:spPr>
        <p:txBody>
          <a:bodyPr>
            <a:normAutofit/>
          </a:bodyPr>
          <a:lstStyle/>
          <a:p>
            <a:r>
              <a:rPr lang="en-US" sz="4000" b="1" dirty="0">
                <a:solidFill>
                  <a:srgbClr val="FF0000"/>
                </a:solidFill>
                <a:latin typeface="Arial" panose="020B0604020202020204" pitchFamily="34" charset="0"/>
                <a:cs typeface="Arial" panose="020B0604020202020204" pitchFamily="34" charset="0"/>
              </a:rPr>
              <a:t>SIMPLE REGRESSION</a:t>
            </a:r>
            <a:endParaRPr lang="en-US" sz="4000" b="1" dirty="0">
              <a:solidFill>
                <a:srgbClr val="FF0000"/>
              </a:solidFill>
              <a:latin typeface="Arial" panose="020B0604020202020204" pitchFamily="34" charset="0"/>
              <a:cs typeface="Arial" panose="020B0604020202020204" pitchFamily="34" charset="0"/>
            </a:endParaRPr>
          </a:p>
          <a:p>
            <a:endParaRPr lang="en-US" sz="4000" b="1"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normAutofit/>
          </a:bodyPr>
          <a:lstStyle/>
          <a:p>
            <a:pPr algn="l"/>
            <a:r>
              <a:rPr lang="en-US" b="1" dirty="0">
                <a:solidFill>
                  <a:srgbClr val="FF0000"/>
                </a:solidFill>
              </a:rPr>
              <a:t>3. The meaning of term linear</a:t>
            </a:r>
            <a:endParaRPr lang="ar-KW" b="1" dirty="0">
              <a:solidFill>
                <a:srgbClr val="FF0000"/>
              </a:solidFill>
            </a:endParaRPr>
          </a:p>
        </p:txBody>
      </p:sp>
      <p:sp>
        <p:nvSpPr>
          <p:cNvPr id="291843" name="Rectangle 3"/>
          <p:cNvSpPr>
            <a:spLocks noGrp="1" noChangeArrowheads="1"/>
          </p:cNvSpPr>
          <p:nvPr>
            <p:ph type="body" idx="4294967295"/>
          </p:nvPr>
        </p:nvSpPr>
        <p:spPr>
          <a:xfrm>
            <a:off x="457200" y="1143000"/>
            <a:ext cx="8229600" cy="5486400"/>
          </a:xfrm>
        </p:spPr>
        <p:txBody>
          <a:bodyPr>
            <a:noAutofit/>
          </a:bodyPr>
          <a:lstStyle/>
          <a:p>
            <a:pPr>
              <a:buFont typeface="Wingdings" panose="05000000000000000000" pitchFamily="2" charset="2"/>
              <a:buChar char="q"/>
            </a:pPr>
            <a:r>
              <a:rPr lang="en-US" sz="2500" b="1" dirty="0"/>
              <a:t>Linearity in the Variables</a:t>
            </a:r>
            <a:endParaRPr lang="en-US" sz="2500" b="1" dirty="0"/>
          </a:p>
          <a:p>
            <a:r>
              <a:rPr lang="en-US" sz="2500" dirty="0"/>
              <a:t>The</a:t>
            </a:r>
            <a:r>
              <a:rPr lang="en-US" sz="2500" dirty="0">
                <a:solidFill>
                  <a:srgbClr val="FF0000"/>
                </a:solidFill>
              </a:rPr>
              <a:t> </a:t>
            </a:r>
            <a:r>
              <a:rPr lang="en-US" sz="2500" dirty="0"/>
              <a:t>conditional expectation of </a:t>
            </a:r>
            <a:r>
              <a:rPr lang="en-US" sz="2500" i="1" dirty="0"/>
              <a:t>Y is a linear function of X</a:t>
            </a:r>
            <a:r>
              <a:rPr lang="en-US" sz="2500" i="1" baseline="-25000" dirty="0"/>
              <a:t>i</a:t>
            </a:r>
            <a:r>
              <a:rPr lang="en-US" sz="2500" i="1" dirty="0"/>
              <a:t>, </a:t>
            </a:r>
            <a:r>
              <a:rPr lang="en-US" sz="2500" dirty="0"/>
              <a:t>the regression curve in this case is a straight line. But </a:t>
            </a:r>
            <a:endParaRPr lang="en-US" sz="2500" dirty="0"/>
          </a:p>
          <a:p>
            <a:pPr>
              <a:buNone/>
            </a:pPr>
            <a:r>
              <a:rPr lang="en-US" sz="2500" i="1" dirty="0">
                <a:solidFill>
                  <a:srgbClr val="FF0000"/>
                </a:solidFill>
              </a:rPr>
              <a:t>          E(Y | X</a:t>
            </a:r>
            <a:r>
              <a:rPr lang="en-US" sz="2500" i="1" baseline="-25000" dirty="0">
                <a:solidFill>
                  <a:srgbClr val="FF0000"/>
                </a:solidFill>
              </a:rPr>
              <a:t>i</a:t>
            </a:r>
            <a:r>
              <a:rPr lang="en-US" sz="2500" i="1" dirty="0">
                <a:solidFill>
                  <a:srgbClr val="FF0000"/>
                </a:solidFill>
              </a:rPr>
              <a:t>) = β</a:t>
            </a:r>
            <a:r>
              <a:rPr lang="en-US" sz="2500" i="1" baseline="-25000" dirty="0">
                <a:solidFill>
                  <a:srgbClr val="FF0000"/>
                </a:solidFill>
              </a:rPr>
              <a:t>1</a:t>
            </a:r>
            <a:r>
              <a:rPr lang="en-US" sz="2500" i="1" dirty="0">
                <a:solidFill>
                  <a:srgbClr val="FF0000"/>
                </a:solidFill>
              </a:rPr>
              <a:t> + β</a:t>
            </a:r>
            <a:r>
              <a:rPr lang="en-US" sz="2500" i="1" baseline="-25000" dirty="0">
                <a:solidFill>
                  <a:srgbClr val="FF0000"/>
                </a:solidFill>
              </a:rPr>
              <a:t>2</a:t>
            </a:r>
            <a:r>
              <a:rPr lang="en-US" sz="2500" i="1" dirty="0">
                <a:solidFill>
                  <a:srgbClr val="FF0000"/>
                </a:solidFill>
              </a:rPr>
              <a:t>X</a:t>
            </a:r>
            <a:r>
              <a:rPr lang="en-US" sz="2500" i="1" baseline="30000" dirty="0">
                <a:solidFill>
                  <a:srgbClr val="FF0000"/>
                </a:solidFill>
              </a:rPr>
              <a:t>2</a:t>
            </a:r>
            <a:r>
              <a:rPr lang="en-US" sz="2500" i="1" baseline="-25000" dirty="0">
                <a:solidFill>
                  <a:srgbClr val="FF0000"/>
                </a:solidFill>
              </a:rPr>
              <a:t>i</a:t>
            </a:r>
            <a:r>
              <a:rPr lang="en-US" sz="2500" i="1" dirty="0">
                <a:solidFill>
                  <a:srgbClr val="FF0000"/>
                </a:solidFill>
              </a:rPr>
              <a:t> 	</a:t>
            </a:r>
            <a:r>
              <a:rPr lang="en-US" sz="2500" dirty="0">
                <a:solidFill>
                  <a:srgbClr val="FF0000"/>
                </a:solidFill>
              </a:rPr>
              <a:t>is not a linear function</a:t>
            </a:r>
            <a:endParaRPr lang="en-US" sz="2500" dirty="0">
              <a:solidFill>
                <a:srgbClr val="FF0000"/>
              </a:solidFill>
            </a:endParaRPr>
          </a:p>
          <a:p>
            <a:pPr>
              <a:buFont typeface="Wingdings" panose="05000000000000000000" pitchFamily="2" charset="2"/>
              <a:buChar char="q"/>
            </a:pPr>
            <a:r>
              <a:rPr lang="en-US" sz="2500" b="1" dirty="0"/>
              <a:t>Linearity in the Parameters</a:t>
            </a:r>
            <a:endParaRPr lang="en-US" sz="2500" b="1" dirty="0"/>
          </a:p>
          <a:p>
            <a:r>
              <a:rPr lang="en-US" sz="2500" dirty="0"/>
              <a:t>The conditional expectation of </a:t>
            </a:r>
            <a:r>
              <a:rPr lang="en-US" sz="2500" i="1" dirty="0"/>
              <a:t>Y, E(Y | X</a:t>
            </a:r>
            <a:r>
              <a:rPr lang="en-US" sz="2500" i="1" baseline="-25000" dirty="0"/>
              <a:t>i</a:t>
            </a:r>
            <a:r>
              <a:rPr lang="en-US" sz="2500" i="1" dirty="0"/>
              <a:t>), is a linear function of the parameters, the </a:t>
            </a:r>
            <a:r>
              <a:rPr lang="en-US" sz="2500" i="1" dirty="0" err="1"/>
              <a:t>β’s</a:t>
            </a:r>
            <a:r>
              <a:rPr lang="en-US" sz="2500" i="1" dirty="0"/>
              <a:t>; it may or may not </a:t>
            </a:r>
            <a:r>
              <a:rPr lang="en-US" sz="2500" dirty="0"/>
              <a:t>be linear in the variable X. </a:t>
            </a:r>
            <a:endParaRPr lang="en-US" sz="2500" dirty="0"/>
          </a:p>
          <a:p>
            <a:pPr>
              <a:buNone/>
            </a:pPr>
            <a:r>
              <a:rPr lang="en-US" sz="2500" i="1" dirty="0">
                <a:solidFill>
                  <a:srgbClr val="FF0000"/>
                </a:solidFill>
              </a:rPr>
              <a:t>     E(Y | X</a:t>
            </a:r>
            <a:r>
              <a:rPr lang="en-US" sz="2500" i="1" baseline="-25000" dirty="0">
                <a:solidFill>
                  <a:srgbClr val="FF0000"/>
                </a:solidFill>
              </a:rPr>
              <a:t>i</a:t>
            </a:r>
            <a:r>
              <a:rPr lang="en-US" sz="2500" i="1" dirty="0">
                <a:solidFill>
                  <a:srgbClr val="FF0000"/>
                </a:solidFill>
              </a:rPr>
              <a:t>) = β</a:t>
            </a:r>
            <a:r>
              <a:rPr lang="en-US" sz="2500" i="1" baseline="-25000" dirty="0">
                <a:solidFill>
                  <a:srgbClr val="FF0000"/>
                </a:solidFill>
              </a:rPr>
              <a:t>1</a:t>
            </a:r>
            <a:r>
              <a:rPr lang="en-US" sz="2500" i="1" dirty="0">
                <a:solidFill>
                  <a:srgbClr val="FF0000"/>
                </a:solidFill>
              </a:rPr>
              <a:t> + β</a:t>
            </a:r>
            <a:r>
              <a:rPr lang="en-US" sz="2500" i="1" baseline="-25000" dirty="0">
                <a:solidFill>
                  <a:srgbClr val="FF0000"/>
                </a:solidFill>
              </a:rPr>
              <a:t>2</a:t>
            </a:r>
            <a:r>
              <a:rPr lang="en-US" sz="2500" i="1" dirty="0">
                <a:solidFill>
                  <a:srgbClr val="FF0000"/>
                </a:solidFill>
              </a:rPr>
              <a:t>X</a:t>
            </a:r>
            <a:r>
              <a:rPr lang="en-US" sz="2500" i="1" baseline="30000" dirty="0">
                <a:solidFill>
                  <a:srgbClr val="FF0000"/>
                </a:solidFill>
              </a:rPr>
              <a:t>2</a:t>
            </a:r>
            <a:r>
              <a:rPr lang="en-US" sz="2500" i="1" baseline="-25000" dirty="0">
                <a:solidFill>
                  <a:srgbClr val="FF0000"/>
                </a:solidFill>
              </a:rPr>
              <a:t>i </a:t>
            </a:r>
            <a:r>
              <a:rPr lang="en-US" sz="2500" i="1" dirty="0">
                <a:solidFill>
                  <a:srgbClr val="FF0000"/>
                </a:solidFill>
              </a:rPr>
              <a:t>   is a linear </a:t>
            </a:r>
            <a:r>
              <a:rPr lang="en-US" sz="2500" dirty="0"/>
              <a:t>(in the parameter) regression model.</a:t>
            </a:r>
            <a:endParaRPr lang="en-US" sz="2500" dirty="0"/>
          </a:p>
          <a:p>
            <a:pPr>
              <a:buNone/>
            </a:pPr>
            <a:r>
              <a:rPr lang="en-US" sz="2800" dirty="0"/>
              <a:t>     The term “linear” regression will always mean a regression that is linear in the parameters.</a:t>
            </a:r>
            <a:endParaRPr lang="en-US" sz="2500" dirty="0"/>
          </a:p>
        </p:txBody>
      </p:sp>
      <p:sp>
        <p:nvSpPr>
          <p:cNvPr id="4" name="Rectangle 3"/>
          <p:cNvSpPr/>
          <p:nvPr/>
        </p:nvSpPr>
        <p:spPr>
          <a:xfrm>
            <a:off x="838200" y="5486400"/>
            <a:ext cx="7315200"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90600"/>
          </a:xfrm>
        </p:spPr>
        <p:txBody>
          <a:bodyPr>
            <a:normAutofit/>
          </a:bodyPr>
          <a:lstStyle/>
          <a:p>
            <a:pPr algn="l"/>
            <a:r>
              <a:rPr lang="en-US" sz="3400" b="1" dirty="0">
                <a:latin typeface="Arial" panose="020B0604020202020204" pitchFamily="34" charset="0"/>
                <a:cs typeface="Arial" panose="020B0604020202020204" pitchFamily="34" charset="0"/>
              </a:rPr>
              <a:t>Examples of linear regression models</a:t>
            </a:r>
            <a:endParaRPr lang="en-US" sz="3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43000"/>
            <a:ext cx="8229600" cy="4983163"/>
          </a:xfrm>
        </p:spPr>
        <p:txBody>
          <a:bodyPr/>
          <a:lstStyle/>
          <a:p>
            <a:endParaRPr lang="en-US" dirty="0"/>
          </a:p>
          <a:p>
            <a:endParaRPr lang="en-US" dirty="0"/>
          </a:p>
        </p:txBody>
      </p:sp>
      <p:sp>
        <p:nvSpPr>
          <p:cNvPr id="491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9153" name="Object 1"/>
          <p:cNvGraphicFramePr>
            <a:graphicFrameLocks noChangeAspect="1"/>
          </p:cNvGraphicFramePr>
          <p:nvPr/>
        </p:nvGraphicFramePr>
        <p:xfrm>
          <a:off x="1752600" y="1447800"/>
          <a:ext cx="4511675" cy="1295400"/>
        </p:xfrm>
        <a:graphic>
          <a:graphicData uri="http://schemas.openxmlformats.org/presentationml/2006/ole">
            <mc:AlternateContent xmlns:mc="http://schemas.openxmlformats.org/markup-compatibility/2006">
              <mc:Choice xmlns:v="urn:schemas-microsoft-com:vml" Requires="v">
                <p:oleObj spid="_x0000_s590856" name="Equation" r:id="rId1" imgW="30784800" imgH="10363200" progId="Equation.3">
                  <p:embed/>
                </p:oleObj>
              </mc:Choice>
              <mc:Fallback>
                <p:oleObj name="Equation" r:id="rId1" imgW="30784800" imgH="103632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451167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9155" name="Object 3"/>
          <p:cNvGraphicFramePr>
            <a:graphicFrameLocks noChangeAspect="1"/>
          </p:cNvGraphicFramePr>
          <p:nvPr/>
        </p:nvGraphicFramePr>
        <p:xfrm>
          <a:off x="1676400" y="2971800"/>
          <a:ext cx="4791075" cy="838200"/>
        </p:xfrm>
        <a:graphic>
          <a:graphicData uri="http://schemas.openxmlformats.org/presentationml/2006/ole">
            <mc:AlternateContent xmlns:mc="http://schemas.openxmlformats.org/markup-compatibility/2006">
              <mc:Choice xmlns:v="urn:schemas-microsoft-com:vml" Requires="v">
                <p:oleObj spid="_x0000_s590857" name="Equation" r:id="rId3" imgW="32613600" imgH="5486400" progId="Equation.3">
                  <p:embed/>
                </p:oleObj>
              </mc:Choice>
              <mc:Fallback>
                <p:oleObj name="Equation" r:id="rId3" imgW="32613600" imgH="5486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971800"/>
                        <a:ext cx="47910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8"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9157" name="Object 5"/>
          <p:cNvGraphicFramePr>
            <a:graphicFrameLocks noChangeAspect="1"/>
          </p:cNvGraphicFramePr>
          <p:nvPr/>
        </p:nvGraphicFramePr>
        <p:xfrm>
          <a:off x="1905000" y="4038600"/>
          <a:ext cx="4211637" cy="762000"/>
        </p:xfrm>
        <a:graphic>
          <a:graphicData uri="http://schemas.openxmlformats.org/presentationml/2006/ole">
            <mc:AlternateContent xmlns:mc="http://schemas.openxmlformats.org/markup-compatibility/2006">
              <mc:Choice xmlns:v="urn:schemas-microsoft-com:vml" Requires="v">
                <p:oleObj spid="_x0000_s590858" name="Equation" r:id="rId5" imgW="39319200" imgH="5791200" progId="Equation.3">
                  <p:embed/>
                </p:oleObj>
              </mc:Choice>
              <mc:Fallback>
                <p:oleObj name="Equation" r:id="rId5" imgW="39319200" imgH="579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038600"/>
                        <a:ext cx="4211637"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1143000"/>
          </a:xfrm>
        </p:spPr>
        <p:txBody>
          <a:bodyPr>
            <a:normAutofit/>
          </a:bodyPr>
          <a:lstStyle/>
          <a:p>
            <a:pPr algn="ctr"/>
            <a:r>
              <a:rPr lang="en-US" b="1" dirty="0"/>
              <a:t>Example</a:t>
            </a:r>
            <a:endParaRPr lang="ar-KW" b="1" dirty="0"/>
          </a:p>
        </p:txBody>
      </p:sp>
      <p:sp>
        <p:nvSpPr>
          <p:cNvPr id="291843" name="Rectangle 3"/>
          <p:cNvSpPr>
            <a:spLocks noGrp="1" noChangeArrowheads="1"/>
          </p:cNvSpPr>
          <p:nvPr>
            <p:ph type="body" idx="4294967295"/>
          </p:nvPr>
        </p:nvSpPr>
        <p:spPr>
          <a:xfrm>
            <a:off x="457200" y="914400"/>
            <a:ext cx="8229600" cy="5486400"/>
          </a:xfrm>
        </p:spPr>
        <p:txBody>
          <a:bodyPr>
            <a:normAutofit/>
          </a:bodyPr>
          <a:lstStyle/>
          <a:p>
            <a:pPr>
              <a:defRPr/>
            </a:pPr>
            <a:r>
              <a:rPr lang="en-US" dirty="0">
                <a:solidFill>
                  <a:srgbClr val="FFFF00"/>
                </a:solidFill>
              </a:rPr>
              <a:t> </a:t>
            </a:r>
            <a:endParaRPr lang="en-US" dirty="0">
              <a:solidFill>
                <a:srgbClr val="FFFF00"/>
              </a:solidFill>
            </a:endParaRPr>
          </a:p>
          <a:p>
            <a:pPr>
              <a:defRPr/>
            </a:pPr>
            <a:r>
              <a:rPr lang="en-US" dirty="0"/>
              <a:t>Table 2.1:  a total population of 60 families and their weekly income (X) and weekly consumption expenditure (Y). The 60 families are divided into 10 income groups.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7"/>
          <p:cNvSpPr>
            <a:spLocks noGrp="1"/>
          </p:cNvSpPr>
          <p:nvPr>
            <p:ph type="ctrTitle"/>
          </p:nvPr>
        </p:nvSpPr>
        <p:spPr>
          <a:noFill/>
        </p:spPr>
        <p:txBody>
          <a:bodyPr/>
          <a:lstStyle/>
          <a:p>
            <a:endParaRPr lang="en-US"/>
          </a:p>
        </p:txBody>
      </p:sp>
      <p:sp>
        <p:nvSpPr>
          <p:cNvPr id="9" name="Subtitle 8"/>
          <p:cNvSpPr>
            <a:spLocks noGrp="1"/>
          </p:cNvSpPr>
          <p:nvPr>
            <p:ph type="subTitle" idx="1"/>
          </p:nvPr>
        </p:nvSpPr>
        <p:spPr/>
        <p:txBody>
          <a:bodyPr/>
          <a:lstStyle/>
          <a:p>
            <a:endParaRPr lang="en-US"/>
          </a:p>
        </p:txBody>
      </p:sp>
      <p:pic>
        <p:nvPicPr>
          <p:cNvPr id="5124" name="Picture 2"/>
          <p:cNvPicPr>
            <a:picLocks noChangeAspect="1" noChangeArrowheads="1"/>
          </p:cNvPicPr>
          <p:nvPr/>
        </p:nvPicPr>
        <p:blipFill>
          <a:blip r:embed="rId1" cstate="print"/>
          <a:srcRect/>
          <a:stretch>
            <a:fillRect/>
          </a:stretch>
        </p:blipFill>
        <p:spPr bwMode="auto">
          <a:xfrm>
            <a:off x="236538" y="1073150"/>
            <a:ext cx="8702675" cy="55848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Some findings</a:t>
            </a:r>
            <a:endParaRPr lang="en-US" b="1" dirty="0"/>
          </a:p>
        </p:txBody>
      </p:sp>
      <p:sp>
        <p:nvSpPr>
          <p:cNvPr id="3" name="Content Placeholder 2"/>
          <p:cNvSpPr>
            <a:spLocks noGrp="1"/>
          </p:cNvSpPr>
          <p:nvPr>
            <p:ph idx="1"/>
          </p:nvPr>
        </p:nvSpPr>
        <p:spPr/>
        <p:txBody>
          <a:bodyPr>
            <a:normAutofit/>
          </a:bodyPr>
          <a:lstStyle/>
          <a:p>
            <a:pPr marL="0" indent="0">
              <a:spcBef>
                <a:spcPts val="0"/>
              </a:spcBef>
              <a:defRPr/>
            </a:pPr>
            <a:r>
              <a:rPr lang="en-US" dirty="0"/>
              <a:t> There </a:t>
            </a:r>
            <a:r>
              <a:rPr lang="en-US" dirty="0">
                <a:solidFill>
                  <a:srgbClr val="FF0000"/>
                </a:solidFill>
              </a:rPr>
              <a:t>is considerable variation </a:t>
            </a:r>
            <a:r>
              <a:rPr lang="en-US" dirty="0"/>
              <a:t>in weekly consumption expenditure in each income group. </a:t>
            </a:r>
            <a:endParaRPr lang="en-US" dirty="0"/>
          </a:p>
          <a:p>
            <a:pPr marL="0" indent="0">
              <a:spcBef>
                <a:spcPts val="0"/>
              </a:spcBef>
              <a:defRPr/>
            </a:pPr>
            <a:r>
              <a:rPr lang="en-US" i="1" dirty="0"/>
              <a:t> On the average, weekly consumption </a:t>
            </a:r>
            <a:r>
              <a:rPr lang="en-US" dirty="0"/>
              <a:t>expenditure </a:t>
            </a:r>
            <a:r>
              <a:rPr lang="en-US" dirty="0">
                <a:solidFill>
                  <a:srgbClr val="FF0000"/>
                </a:solidFill>
              </a:rPr>
              <a:t>increases </a:t>
            </a:r>
            <a:r>
              <a:rPr lang="en-US" dirty="0"/>
              <a:t>as income increases. </a:t>
            </a:r>
            <a:r>
              <a:rPr lang="en-US" dirty="0">
                <a:sym typeface="Wingdings" panose="05000000000000000000" pitchFamily="2" charset="2"/>
              </a:rPr>
              <a:t> The dependence of consumption expenditure on income. </a:t>
            </a:r>
            <a:endParaRPr lang="en-US" dirty="0"/>
          </a:p>
          <a:p>
            <a:endParaRPr lang="ar-KW"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57200" y="228600"/>
            <a:ext cx="8229600" cy="1143000"/>
          </a:xfrm>
        </p:spPr>
        <p:txBody>
          <a:bodyPr>
            <a:normAutofit/>
          </a:bodyPr>
          <a:lstStyle/>
          <a:p>
            <a:pPr algn="l"/>
            <a:r>
              <a:rPr lang="en-US" sz="3800" b="1" dirty="0">
                <a:solidFill>
                  <a:srgbClr val="FF0000"/>
                </a:solidFill>
              </a:rPr>
              <a:t>2. The population regression line (PRL)</a:t>
            </a:r>
            <a:endParaRPr lang="ar-KW" sz="3800" b="1" dirty="0">
              <a:solidFill>
                <a:srgbClr val="FF0000"/>
              </a:solidFill>
            </a:endParaRPr>
          </a:p>
        </p:txBody>
      </p:sp>
      <p:sp>
        <p:nvSpPr>
          <p:cNvPr id="291843" name="Rectangle 3"/>
          <p:cNvSpPr>
            <a:spLocks noGrp="1" noChangeArrowheads="1"/>
          </p:cNvSpPr>
          <p:nvPr>
            <p:ph type="body" idx="4294967295"/>
          </p:nvPr>
        </p:nvSpPr>
        <p:spPr/>
        <p:txBody>
          <a:bodyPr/>
          <a:lstStyle/>
          <a:p>
            <a:endParaRPr lang="en-US"/>
          </a:p>
        </p:txBody>
      </p:sp>
      <p:pic>
        <p:nvPicPr>
          <p:cNvPr id="6148" name="Picture 4"/>
          <p:cNvPicPr>
            <a:picLocks noChangeAspect="1" noChangeArrowheads="1"/>
          </p:cNvPicPr>
          <p:nvPr/>
        </p:nvPicPr>
        <p:blipFill>
          <a:blip r:embed="rId1" cstate="print"/>
          <a:srcRect/>
          <a:stretch>
            <a:fillRect/>
          </a:stretch>
        </p:blipFill>
        <p:spPr bwMode="auto">
          <a:xfrm>
            <a:off x="0" y="1309688"/>
            <a:ext cx="8855075" cy="554831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914400"/>
          </a:xfrm>
        </p:spPr>
        <p:txBody>
          <a:bodyPr>
            <a:normAutofit/>
          </a:bodyPr>
          <a:lstStyle/>
          <a:p>
            <a:pPr algn="l"/>
            <a:r>
              <a:rPr lang="en-US" sz="2800" b="1" dirty="0">
                <a:solidFill>
                  <a:srgbClr val="FF0000"/>
                </a:solidFill>
              </a:rPr>
              <a:t>      2. Population Regression Function (PRF) </a:t>
            </a:r>
            <a:endParaRPr lang="en-US" sz="2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43000"/>
            <a:ext cx="8229600" cy="4983163"/>
          </a:xfrm>
        </p:spPr>
        <p:txBody>
          <a:bodyPr/>
          <a:lstStyle/>
          <a:p>
            <a:endParaRPr lang="en-US" dirty="0"/>
          </a:p>
        </p:txBody>
      </p:sp>
      <p:sp>
        <p:nvSpPr>
          <p:cNvPr id="4" name="Rectangle 3"/>
          <p:cNvSpPr/>
          <p:nvPr/>
        </p:nvSpPr>
        <p:spPr>
          <a:xfrm>
            <a:off x="1981200" y="1981200"/>
            <a:ext cx="35814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4" name="Picture 346"/>
          <p:cNvPicPr>
            <a:picLocks noChangeAspect="1" noChangeArrowheads="1"/>
          </p:cNvPicPr>
          <p:nvPr/>
        </p:nvPicPr>
        <p:blipFill>
          <a:blip r:embed="rId1" cstate="print"/>
          <a:srcRect/>
          <a:stretch>
            <a:fillRect/>
          </a:stretch>
        </p:blipFill>
        <p:spPr bwMode="auto">
          <a:xfrm>
            <a:off x="381000" y="838200"/>
            <a:ext cx="8305800" cy="5715000"/>
          </a:xfrm>
          <a:prstGeom prst="rect">
            <a:avLst/>
          </a:prstGeom>
          <a:noFill/>
          <a:ln w="9525">
            <a:noFill/>
            <a:miter lim="800000"/>
            <a:headEnd/>
            <a:tailEnd/>
          </a:ln>
        </p:spPr>
      </p:pic>
      <p:pic>
        <p:nvPicPr>
          <p:cNvPr id="6" name="Picture 4"/>
          <p:cNvPicPr>
            <a:picLocks noChangeAspect="1" noChangeArrowheads="1"/>
          </p:cNvPicPr>
          <p:nvPr/>
        </p:nvPicPr>
        <p:blipFill>
          <a:blip r:embed="rId2" cstate="print"/>
          <a:srcRect/>
          <a:stretch>
            <a:fillRect/>
          </a:stretch>
        </p:blipFill>
        <p:spPr bwMode="auto">
          <a:xfrm>
            <a:off x="195263" y="1057275"/>
            <a:ext cx="8802687" cy="560863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fontScale="90000"/>
          </a:bodyPr>
          <a:lstStyle/>
          <a:p>
            <a:pPr algn="l"/>
            <a:r>
              <a:rPr lang="en-US" sz="4000" b="1" dirty="0">
                <a:solidFill>
                  <a:srgbClr val="FF0000"/>
                </a:solidFill>
              </a:rPr>
              <a:t>2. Population Regression Function (PRF)</a:t>
            </a:r>
            <a:endParaRPr lang="en-US" sz="40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04800" y="914400"/>
            <a:ext cx="8610600" cy="5211763"/>
          </a:xfrm>
        </p:spPr>
        <p:txBody>
          <a:bodyPr>
            <a:noAutofit/>
          </a:bodyPr>
          <a:lstStyle/>
          <a:p>
            <a:pPr algn="just"/>
            <a:r>
              <a:rPr lang="en-US" sz="2300" i="1" dirty="0">
                <a:latin typeface="Arial" panose="020B0604020202020204" pitchFamily="34" charset="0"/>
                <a:cs typeface="Arial" panose="020B0604020202020204" pitchFamily="34" charset="0"/>
              </a:rPr>
              <a:t>E(Y/X</a:t>
            </a:r>
            <a:r>
              <a:rPr lang="en-US" sz="2300" i="1" baseline="-25000" dirty="0">
                <a:latin typeface="Arial" panose="020B0604020202020204" pitchFamily="34" charset="0"/>
                <a:cs typeface="Arial" panose="020B0604020202020204" pitchFamily="34" charset="0"/>
              </a:rPr>
              <a:t>i</a:t>
            </a:r>
            <a:r>
              <a:rPr lang="en-US" sz="2300" i="1" dirty="0">
                <a:latin typeface="Arial" panose="020B0604020202020204" pitchFamily="34" charset="0"/>
                <a:cs typeface="Arial" panose="020B0604020202020204" pitchFamily="34" charset="0"/>
              </a:rPr>
              <a:t>)= f(X</a:t>
            </a:r>
            <a:r>
              <a:rPr lang="en-US" sz="2300" i="1" baseline="-25000" dirty="0">
                <a:latin typeface="Arial" panose="020B0604020202020204" pitchFamily="34" charset="0"/>
                <a:cs typeface="Arial" panose="020B0604020202020204" pitchFamily="34" charset="0"/>
              </a:rPr>
              <a:t>i</a:t>
            </a:r>
            <a:r>
              <a:rPr lang="en-US" sz="2300" i="1" dirty="0">
                <a:latin typeface="Arial" panose="020B0604020202020204" pitchFamily="34" charset="0"/>
                <a:cs typeface="Arial" panose="020B0604020202020204" pitchFamily="34" charset="0"/>
              </a:rPr>
              <a:t>)</a:t>
            </a:r>
            <a:r>
              <a:rPr lang="en-US" sz="2300" dirty="0">
                <a:latin typeface="Arial" panose="020B0604020202020204" pitchFamily="34" charset="0"/>
                <a:cs typeface="Arial" panose="020B0604020202020204" pitchFamily="34" charset="0"/>
              </a:rPr>
              <a:t> </a:t>
            </a:r>
            <a:r>
              <a:rPr lang="en-US" sz="2300" dirty="0">
                <a:latin typeface="Arial" panose="020B0604020202020204" pitchFamily="34" charset="0"/>
                <a:cs typeface="Arial" panose="020B0604020202020204" pitchFamily="34" charset="0"/>
                <a:sym typeface="Wingdings" panose="05000000000000000000" pitchFamily="2" charset="2"/>
              </a:rPr>
              <a:t> </a:t>
            </a:r>
            <a:r>
              <a:rPr lang="en-US" sz="2300" i="1" dirty="0">
                <a:latin typeface="Arial" panose="020B0604020202020204" pitchFamily="34" charset="0"/>
                <a:cs typeface="Arial" panose="020B0604020202020204" pitchFamily="34" charset="0"/>
                <a:sym typeface="Wingdings" panose="05000000000000000000" pitchFamily="2" charset="2"/>
              </a:rPr>
              <a:t>P</a:t>
            </a:r>
            <a:r>
              <a:rPr lang="en-US" sz="2300" i="1" dirty="0">
                <a:latin typeface="Arial" panose="020B0604020202020204" pitchFamily="34" charset="0"/>
                <a:cs typeface="Arial" panose="020B0604020202020204" pitchFamily="34" charset="0"/>
              </a:rPr>
              <a:t>opulation regression function </a:t>
            </a:r>
            <a:r>
              <a:rPr lang="en-US" sz="2300" dirty="0">
                <a:latin typeface="Arial" panose="020B0604020202020204" pitchFamily="34" charset="0"/>
                <a:cs typeface="Arial" panose="020B0604020202020204" pitchFamily="34" charset="0"/>
              </a:rPr>
              <a:t>(PRF) </a:t>
            </a:r>
            <a:r>
              <a:rPr lang="en-US" sz="2300" dirty="0">
                <a:latin typeface="Arial" panose="020B0604020202020204" pitchFamily="34" charset="0"/>
                <a:cs typeface="Arial" panose="020B0604020202020204" pitchFamily="34" charset="0"/>
                <a:sym typeface="Wingdings" panose="05000000000000000000" pitchFamily="2" charset="2"/>
              </a:rPr>
              <a:t> </a:t>
            </a:r>
            <a:r>
              <a:rPr lang="en-US" sz="2300" dirty="0">
                <a:latin typeface="Arial" panose="020B0604020202020204" pitchFamily="34" charset="0"/>
                <a:cs typeface="Arial" panose="020B0604020202020204" pitchFamily="34" charset="0"/>
              </a:rPr>
              <a:t>How the mean or average response of Y varies with X. </a:t>
            </a:r>
            <a:endParaRPr lang="en-US" sz="2300" dirty="0">
              <a:latin typeface="Arial" panose="020B0604020202020204" pitchFamily="34" charset="0"/>
              <a:cs typeface="Arial" panose="020B0604020202020204" pitchFamily="34" charset="0"/>
            </a:endParaRPr>
          </a:p>
          <a:p>
            <a:r>
              <a:rPr lang="en-US" sz="2300" dirty="0">
                <a:latin typeface="Arial" panose="020B0604020202020204" pitchFamily="34" charset="0"/>
                <a:cs typeface="Arial" panose="020B0604020202020204" pitchFamily="34" charset="0"/>
              </a:rPr>
              <a:t>The functional form of the PRF is an empirical question. For example, assume : </a:t>
            </a:r>
            <a:r>
              <a:rPr lang="es-ES" sz="2300" i="1" dirty="0">
                <a:latin typeface="Arial" panose="020B0604020202020204" pitchFamily="34" charset="0"/>
                <a:cs typeface="Arial" panose="020B0604020202020204" pitchFamily="34" charset="0"/>
              </a:rPr>
              <a:t>E(Y | X</a:t>
            </a:r>
            <a:r>
              <a:rPr lang="es-ES" sz="2300" i="1" baseline="-25000" dirty="0">
                <a:latin typeface="Arial" panose="020B0604020202020204" pitchFamily="34" charset="0"/>
                <a:cs typeface="Arial" panose="020B0604020202020204" pitchFamily="34" charset="0"/>
              </a:rPr>
              <a:t>i</a:t>
            </a:r>
            <a:r>
              <a:rPr lang="es-ES" sz="2300" i="1" dirty="0">
                <a:latin typeface="Arial" panose="020B0604020202020204" pitchFamily="34" charset="0"/>
                <a:cs typeface="Arial" panose="020B0604020202020204" pitchFamily="34" charset="0"/>
              </a:rPr>
              <a:t>) = β</a:t>
            </a:r>
            <a:r>
              <a:rPr lang="es-ES" sz="2300" i="1" baseline="-25000" dirty="0">
                <a:latin typeface="Arial" panose="020B0604020202020204" pitchFamily="34" charset="0"/>
                <a:cs typeface="Arial" panose="020B0604020202020204" pitchFamily="34" charset="0"/>
              </a:rPr>
              <a:t>1</a:t>
            </a:r>
            <a:r>
              <a:rPr lang="es-ES" sz="2300" i="1" dirty="0">
                <a:latin typeface="Arial" panose="020B0604020202020204" pitchFamily="34" charset="0"/>
                <a:cs typeface="Arial" panose="020B0604020202020204" pitchFamily="34" charset="0"/>
              </a:rPr>
              <a:t> + β</a:t>
            </a:r>
            <a:r>
              <a:rPr lang="es-ES" sz="2300" i="1" baseline="-25000" dirty="0">
                <a:latin typeface="Arial" panose="020B0604020202020204" pitchFamily="34" charset="0"/>
                <a:cs typeface="Arial" panose="020B0604020202020204" pitchFamily="34" charset="0"/>
              </a:rPr>
              <a:t>2</a:t>
            </a:r>
            <a:r>
              <a:rPr lang="es-ES" sz="2300" i="1" dirty="0">
                <a:latin typeface="Arial" panose="020B0604020202020204" pitchFamily="34" charset="0"/>
                <a:cs typeface="Arial" panose="020B0604020202020204" pitchFamily="34" charset="0"/>
              </a:rPr>
              <a:t>X</a:t>
            </a:r>
            <a:r>
              <a:rPr lang="es-ES" sz="2300" i="1" baseline="-25000" dirty="0">
                <a:latin typeface="Arial" panose="020B0604020202020204" pitchFamily="34" charset="0"/>
                <a:cs typeface="Arial" panose="020B0604020202020204" pitchFamily="34" charset="0"/>
              </a:rPr>
              <a:t>i.</a:t>
            </a:r>
            <a:endParaRPr lang="es-ES" sz="2300" i="1" baseline="-25000" dirty="0">
              <a:latin typeface="Arial" panose="020B0604020202020204" pitchFamily="34" charset="0"/>
              <a:cs typeface="Arial" panose="020B0604020202020204" pitchFamily="34" charset="0"/>
            </a:endParaRPr>
          </a:p>
          <a:p>
            <a:endParaRPr lang="en-US" sz="2300" dirty="0">
              <a:latin typeface="Arial" panose="020B0604020202020204" pitchFamily="34" charset="0"/>
              <a:cs typeface="Arial" panose="020B0604020202020204" pitchFamily="34" charset="0"/>
            </a:endParaRPr>
          </a:p>
          <a:p>
            <a:pPr lvl="0" algn="just">
              <a:buNone/>
            </a:pPr>
            <a:r>
              <a:rPr lang="en-US" sz="2300" dirty="0">
                <a:latin typeface="Arial" panose="020B0604020202020204" pitchFamily="34" charset="0"/>
                <a:cs typeface="Arial" panose="020B0604020202020204" pitchFamily="34" charset="0"/>
              </a:rPr>
              <a:t>    </a:t>
            </a:r>
            <a:r>
              <a:rPr lang="en-US" sz="2300" dirty="0">
                <a:latin typeface="Arial" panose="020B0604020202020204" pitchFamily="34" charset="0"/>
                <a:cs typeface="Arial" panose="020B0604020202020204" pitchFamily="34" charset="0"/>
                <a:sym typeface="Wingdings" panose="05000000000000000000" pitchFamily="2" charset="2"/>
              </a:rPr>
              <a:t>O</a:t>
            </a:r>
            <a:r>
              <a:rPr lang="en-US" sz="2300" dirty="0">
                <a:latin typeface="Arial" panose="020B0604020202020204" pitchFamily="34" charset="0"/>
                <a:cs typeface="Arial" panose="020B0604020202020204" pitchFamily="34" charset="0"/>
              </a:rPr>
              <a:t>ur interest is in estimating the unknown beta 1, beta 2 on the basis of observations on Y and X. </a:t>
            </a:r>
            <a:endParaRPr lang="en-US" sz="2300" dirty="0">
              <a:latin typeface="Arial" panose="020B0604020202020204" pitchFamily="34" charset="0"/>
              <a:cs typeface="Arial" panose="020B0604020202020204" pitchFamily="34" charset="0"/>
            </a:endParaRPr>
          </a:p>
          <a:p>
            <a:pPr lvl="0" algn="just">
              <a:buNone/>
            </a:pPr>
            <a:endParaRPr lang="en-US" sz="2300" dirty="0">
              <a:latin typeface="Arial" panose="020B0604020202020204" pitchFamily="34" charset="0"/>
              <a:cs typeface="Arial" panose="020B0604020202020204" pitchFamily="34" charset="0"/>
            </a:endParaRPr>
          </a:p>
        </p:txBody>
      </p:sp>
      <p:sp>
        <p:nvSpPr>
          <p:cNvPr id="2253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5" name="Rectangle 4"/>
          <p:cNvSpPr/>
          <p:nvPr/>
        </p:nvSpPr>
        <p:spPr>
          <a:xfrm>
            <a:off x="457200" y="2857500"/>
            <a:ext cx="8458200" cy="876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593725" y="1646237"/>
            <a:ext cx="8001000" cy="4625976"/>
          </a:xfrm>
        </p:spPr>
        <p:txBody>
          <a:bodyPr>
            <a:normAutofit/>
          </a:bodyPr>
          <a:lstStyle/>
          <a:p>
            <a:pPr eaLnBrk="1" hangingPunct="1">
              <a:lnSpc>
                <a:spcPts val="2900"/>
              </a:lnSpc>
            </a:pPr>
            <a:r>
              <a:rPr lang="de-DE" altLang="en-US" sz="2600" b="1" dirty="0"/>
              <a:t>In order to estimate the regression model one needs data</a:t>
            </a:r>
            <a:endParaRPr lang="de-DE" altLang="en-US" sz="2600" b="1" dirty="0"/>
          </a:p>
          <a:p>
            <a:pPr eaLnBrk="1" hangingPunct="1">
              <a:lnSpc>
                <a:spcPts val="3400"/>
              </a:lnSpc>
            </a:pPr>
            <a:r>
              <a:rPr lang="de-DE" altLang="en-US" sz="2600" b="1" dirty="0"/>
              <a:t>A random sample of  n  observations</a:t>
            </a:r>
            <a:endParaRPr lang="de-DE" altLang="en-US" sz="2600" b="1" dirty="0"/>
          </a:p>
        </p:txBody>
      </p:sp>
      <p:pic>
        <p:nvPicPr>
          <p:cNvPr id="27652" name="Grafik 51"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5521325" y="3830638"/>
            <a:ext cx="2667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Grafik 54" descr="TP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811213" y="3355975"/>
            <a:ext cx="889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Grafik 56" descr="TP_tmp.png"/>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811213" y="3903663"/>
            <a:ext cx="889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Grafik 58" descr="TP_tmp.png"/>
          <p:cNvPicPr>
            <a:picLocks noChangeAspect="1"/>
          </p:cNvPicPr>
          <p:nvPr>
            <p:custDataLst>
              <p:tags r:id="rId7"/>
            </p:custDataLst>
          </p:nvPr>
        </p:nvPicPr>
        <p:blipFill>
          <a:blip r:embed="rId8">
            <a:extLst>
              <a:ext uri="{28A0092B-C50C-407E-A947-70E740481C1C}">
                <a14:useLocalDpi xmlns:a14="http://schemas.microsoft.com/office/drawing/2010/main" val="0"/>
              </a:ext>
            </a:extLst>
          </a:blip>
          <a:srcRect/>
          <a:stretch>
            <a:fillRect/>
          </a:stretch>
        </p:blipFill>
        <p:spPr bwMode="auto">
          <a:xfrm>
            <a:off x="811213" y="4451350"/>
            <a:ext cx="889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Grafik 60" descr="TP_tmp.png"/>
          <p:cNvPicPr>
            <a:picLocks noChangeAspect="1"/>
          </p:cNvPicPr>
          <p:nvPr>
            <p:custDataLst>
              <p:tags r:id="rId9"/>
            </p:custDataLst>
          </p:nvPr>
        </p:nvPicPr>
        <p:blipFill>
          <a:blip r:embed="rId10">
            <a:extLst>
              <a:ext uri="{28A0092B-C50C-407E-A947-70E740481C1C}">
                <a14:useLocalDpi xmlns:a14="http://schemas.microsoft.com/office/drawing/2010/main" val="0"/>
              </a:ext>
            </a:extLst>
          </a:blip>
          <a:srcRect/>
          <a:stretch>
            <a:fillRect/>
          </a:stretch>
        </p:blipFill>
        <p:spPr bwMode="auto">
          <a:xfrm>
            <a:off x="811213" y="5473700"/>
            <a:ext cx="889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Textfeld 62"/>
          <p:cNvSpPr txBox="1">
            <a:spLocks noChangeArrowheads="1"/>
          </p:cNvSpPr>
          <p:nvPr/>
        </p:nvSpPr>
        <p:spPr bwMode="auto">
          <a:xfrm>
            <a:off x="2344738" y="3319463"/>
            <a:ext cx="14938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1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1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First observation</a:t>
            </a:r>
            <a:endParaRPr lang="de-DE" altLang="en-US" sz="1400"/>
          </a:p>
        </p:txBody>
      </p:sp>
      <p:sp>
        <p:nvSpPr>
          <p:cNvPr id="27658" name="Textfeld 64"/>
          <p:cNvSpPr txBox="1">
            <a:spLocks noChangeArrowheads="1"/>
          </p:cNvSpPr>
          <p:nvPr/>
        </p:nvSpPr>
        <p:spPr bwMode="auto">
          <a:xfrm>
            <a:off x="2344738" y="3867150"/>
            <a:ext cx="1730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1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1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Second observation</a:t>
            </a:r>
            <a:endParaRPr lang="de-DE" altLang="en-US" sz="1400"/>
          </a:p>
        </p:txBody>
      </p:sp>
      <p:sp>
        <p:nvSpPr>
          <p:cNvPr id="27659" name="Textfeld 65"/>
          <p:cNvSpPr txBox="1">
            <a:spLocks noChangeArrowheads="1"/>
          </p:cNvSpPr>
          <p:nvPr/>
        </p:nvSpPr>
        <p:spPr bwMode="auto">
          <a:xfrm>
            <a:off x="2344738" y="4414838"/>
            <a:ext cx="1563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1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1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Third observation</a:t>
            </a:r>
            <a:endParaRPr lang="de-DE" altLang="en-US" sz="1400"/>
          </a:p>
        </p:txBody>
      </p:sp>
      <p:sp>
        <p:nvSpPr>
          <p:cNvPr id="27660" name="Textfeld 66"/>
          <p:cNvSpPr txBox="1">
            <a:spLocks noChangeArrowheads="1"/>
          </p:cNvSpPr>
          <p:nvPr/>
        </p:nvSpPr>
        <p:spPr bwMode="auto">
          <a:xfrm>
            <a:off x="2344738" y="5437188"/>
            <a:ext cx="1479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1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1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n-th observation</a:t>
            </a:r>
            <a:endParaRPr lang="de-DE" altLang="en-US" sz="1400"/>
          </a:p>
        </p:txBody>
      </p:sp>
      <p:pic>
        <p:nvPicPr>
          <p:cNvPr id="27661" name="Grafik 68" descr="TP_tmp.png"/>
          <p:cNvPicPr>
            <a:picLocks noChangeAspect="1"/>
          </p:cNvPicPr>
          <p:nvPr>
            <p:custDataLst>
              <p:tags r:id="rId13"/>
            </p:custDataLst>
          </p:nvPr>
        </p:nvPicPr>
        <p:blipFill>
          <a:blip r:embed="rId14">
            <a:extLst>
              <a:ext uri="{28A0092B-C50C-407E-A947-70E740481C1C}">
                <a14:useLocalDpi xmlns:a14="http://schemas.microsoft.com/office/drawing/2010/main" val="0"/>
              </a:ext>
            </a:extLst>
          </a:blip>
          <a:srcRect l="-81818" r="-81818"/>
          <a:stretch>
            <a:fillRect/>
          </a:stretch>
        </p:blipFill>
        <p:spPr bwMode="auto">
          <a:xfrm>
            <a:off x="1212850" y="5072063"/>
            <a:ext cx="66675"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0" name="Gerade Verbindung mit Pfeil 69"/>
          <p:cNvCxnSpPr/>
          <p:nvPr/>
        </p:nvCxnSpPr>
        <p:spPr>
          <a:xfrm rot="10800000" flipV="1">
            <a:off x="1760538" y="3502025"/>
            <a:ext cx="5842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8" name="Gerade Verbindung mit Pfeil 77"/>
          <p:cNvCxnSpPr/>
          <p:nvPr/>
        </p:nvCxnSpPr>
        <p:spPr>
          <a:xfrm rot="10800000" flipV="1">
            <a:off x="1760538" y="4049713"/>
            <a:ext cx="5842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Gerade Verbindung mit Pfeil 78"/>
          <p:cNvCxnSpPr/>
          <p:nvPr/>
        </p:nvCxnSpPr>
        <p:spPr>
          <a:xfrm rot="10800000" flipV="1">
            <a:off x="1760538" y="4597400"/>
            <a:ext cx="5842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p:nvPr/>
        </p:nvCxnSpPr>
        <p:spPr>
          <a:xfrm rot="10800000" flipV="1">
            <a:off x="1760538" y="5619750"/>
            <a:ext cx="5842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Geschweifte Klammer rechts 80"/>
          <p:cNvSpPr/>
          <p:nvPr/>
        </p:nvSpPr>
        <p:spPr>
          <a:xfrm>
            <a:off x="4243388" y="3429000"/>
            <a:ext cx="328612" cy="2227263"/>
          </a:xfrm>
          <a:prstGeom prst="rightBrace">
            <a:avLst>
              <a:gd name="adj1" fmla="val 8333"/>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de-DE"/>
          </a:p>
        </p:txBody>
      </p:sp>
      <p:sp>
        <p:nvSpPr>
          <p:cNvPr id="27667" name="Textfeld 81"/>
          <p:cNvSpPr txBox="1">
            <a:spLocks noChangeArrowheads="1"/>
          </p:cNvSpPr>
          <p:nvPr/>
        </p:nvSpPr>
        <p:spPr bwMode="auto">
          <a:xfrm>
            <a:off x="4900613" y="4779963"/>
            <a:ext cx="1731962"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1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1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Value of the </a:t>
            </a:r>
            <a:r>
              <a:rPr lang="de-DE" altLang="en-US" sz="1400" u="sng"/>
              <a:t>expla-</a:t>
            </a:r>
            <a:endParaRPr lang="de-DE" altLang="en-US" sz="1400" u="sng"/>
          </a:p>
          <a:p>
            <a:pPr eaLnBrk="1" hangingPunct="1">
              <a:spcBef>
                <a:spcPct val="0"/>
              </a:spcBef>
              <a:buClrTx/>
              <a:buSzTx/>
              <a:buFontTx/>
              <a:buNone/>
            </a:pPr>
            <a:r>
              <a:rPr lang="de-DE" altLang="en-US" sz="1400" u="sng"/>
              <a:t>natory variable </a:t>
            </a:r>
            <a:r>
              <a:rPr lang="de-DE" altLang="en-US" sz="1400"/>
              <a:t>of </a:t>
            </a:r>
            <a:endParaRPr lang="de-DE" altLang="en-US" sz="1400"/>
          </a:p>
          <a:p>
            <a:pPr eaLnBrk="1" hangingPunct="1">
              <a:spcBef>
                <a:spcPct val="0"/>
              </a:spcBef>
              <a:buClrTx/>
              <a:buSzTx/>
              <a:buFontTx/>
              <a:buNone/>
            </a:pPr>
            <a:r>
              <a:rPr lang="de-DE" altLang="en-US" sz="1400"/>
              <a:t>the i-th observation</a:t>
            </a:r>
            <a:endParaRPr lang="de-DE" altLang="en-US" sz="1400"/>
          </a:p>
        </p:txBody>
      </p:sp>
      <p:sp>
        <p:nvSpPr>
          <p:cNvPr id="27668" name="Textfeld 83"/>
          <p:cNvSpPr txBox="1">
            <a:spLocks noChangeArrowheads="1"/>
          </p:cNvSpPr>
          <p:nvPr/>
        </p:nvSpPr>
        <p:spPr bwMode="auto">
          <a:xfrm>
            <a:off x="6762750" y="4451350"/>
            <a:ext cx="23066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1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1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dirty="0"/>
              <a:t>Value of the </a:t>
            </a:r>
            <a:r>
              <a:rPr lang="de-DE" altLang="en-US" sz="1400" u="sng" dirty="0"/>
              <a:t>dependent</a:t>
            </a:r>
            <a:endParaRPr lang="de-DE" altLang="en-US" sz="1400" u="sng" dirty="0"/>
          </a:p>
          <a:p>
            <a:pPr eaLnBrk="1" hangingPunct="1">
              <a:spcBef>
                <a:spcPct val="0"/>
              </a:spcBef>
              <a:buClrTx/>
              <a:buSzTx/>
              <a:buFontTx/>
              <a:buNone/>
            </a:pPr>
            <a:r>
              <a:rPr lang="de-DE" altLang="en-US" sz="1400" dirty="0"/>
              <a:t>variable of the i-th ob-</a:t>
            </a:r>
            <a:endParaRPr lang="de-DE" altLang="en-US" sz="1400" dirty="0"/>
          </a:p>
          <a:p>
            <a:pPr eaLnBrk="1" hangingPunct="1">
              <a:spcBef>
                <a:spcPct val="0"/>
              </a:spcBef>
              <a:buClrTx/>
              <a:buSzTx/>
              <a:buFontTx/>
              <a:buNone/>
            </a:pPr>
            <a:r>
              <a:rPr lang="de-DE" altLang="en-US" sz="1400" dirty="0"/>
              <a:t>servation</a:t>
            </a:r>
            <a:endParaRPr lang="de-DE" altLang="en-US" sz="1400" dirty="0"/>
          </a:p>
        </p:txBody>
      </p:sp>
      <p:cxnSp>
        <p:nvCxnSpPr>
          <p:cNvPr id="85" name="Gerade Verbindung mit Pfeil 84"/>
          <p:cNvCxnSpPr/>
          <p:nvPr/>
        </p:nvCxnSpPr>
        <p:spPr>
          <a:xfrm rot="10800000">
            <a:off x="6288088" y="4159250"/>
            <a:ext cx="511175" cy="4016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Gerade Verbindung mit Pfeil 88"/>
          <p:cNvCxnSpPr/>
          <p:nvPr/>
        </p:nvCxnSpPr>
        <p:spPr>
          <a:xfrm rot="5400000" flipH="1" flipV="1">
            <a:off x="5174456" y="4140995"/>
            <a:ext cx="657225" cy="6207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671" name="Rectangle 2"/>
          <p:cNvSpPr>
            <a:spLocks noChangeArrowheads="1"/>
          </p:cNvSpPr>
          <p:nvPr/>
        </p:nvSpPr>
        <p:spPr bwMode="auto">
          <a:xfrm>
            <a:off x="287338" y="80963"/>
            <a:ext cx="766921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1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1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4400" dirty="0">
                <a:solidFill>
                  <a:srgbClr val="FF0000"/>
                </a:solidFill>
              </a:rPr>
              <a:t>Sample</a:t>
            </a:r>
            <a:endParaRPr lang="de-DE" altLang="en-US" sz="4400" dirty="0">
              <a:solidFill>
                <a:srgbClr val="FF0000"/>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Autofit/>
          </a:bodyPr>
          <a:lstStyle/>
          <a:p>
            <a:pPr lvl="0"/>
            <a:r>
              <a:rPr lang="en-US" sz="3000" b="1" dirty="0">
                <a:solidFill>
                  <a:srgbClr val="FF0000"/>
                </a:solidFill>
                <a:latin typeface="Arial" panose="020B0604020202020204" pitchFamily="34" charset="0"/>
                <a:cs typeface="Arial" panose="020B0604020202020204" pitchFamily="34" charset="0"/>
              </a:rPr>
              <a:t>4. The Sample Regression Function (SRF)</a:t>
            </a:r>
            <a:br>
              <a:rPr lang="en-US" sz="3700" dirty="0">
                <a:solidFill>
                  <a:srgbClr val="FF0000"/>
                </a:solidFill>
                <a:latin typeface="Arial" panose="020B0604020202020204" pitchFamily="34" charset="0"/>
                <a:cs typeface="Arial" panose="020B0604020202020204" pitchFamily="34" charset="0"/>
              </a:rPr>
            </a:br>
            <a:endParaRPr lang="en-US" sz="3700"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04800" y="914400"/>
            <a:ext cx="8382000" cy="4724401"/>
          </a:xfrm>
        </p:spPr>
        <p:txBody>
          <a:bodyPr>
            <a:normAutofit fontScale="92500"/>
          </a:bodyPr>
          <a:lstStyle/>
          <a:p>
            <a:pPr algn="just">
              <a:buNone/>
            </a:pPr>
            <a:r>
              <a:rPr lang="en-US" dirty="0"/>
              <a:t>    </a:t>
            </a:r>
            <a:r>
              <a:rPr lang="en-US" sz="3100" dirty="0"/>
              <a:t>A sample of Y values corresponding to some fixed X’s.</a:t>
            </a:r>
            <a:r>
              <a:rPr lang="en-US" sz="3100" dirty="0">
                <a:solidFill>
                  <a:srgbClr val="FF0000"/>
                </a:solidFill>
              </a:rPr>
              <a:t> </a:t>
            </a:r>
            <a:r>
              <a:rPr lang="en-US" sz="3100" dirty="0"/>
              <a:t>Can we estimate the PRF from the sample data? </a:t>
            </a:r>
            <a:endParaRPr lang="en-US" sz="3100" dirty="0"/>
          </a:p>
          <a:p>
            <a:pPr algn="just"/>
            <a:endParaRPr lang="en-US" dirty="0"/>
          </a:p>
          <a:p>
            <a:pPr algn="just"/>
            <a:r>
              <a:rPr lang="en-US" dirty="0"/>
              <a:t>We may not be able to estimate the PRF “accurately” because of sampling fluctuations.</a:t>
            </a:r>
            <a:endParaRPr lang="en-US" dirty="0"/>
          </a:p>
          <a:p>
            <a:pPr algn="just"/>
            <a:r>
              <a:rPr lang="en-US" dirty="0"/>
              <a:t>Suppose we draw another random sample from the population of Table 2.1, as presented in Table 2.4 and 2.5, we obtain the scatter-gram given in Figure 2.4.</a:t>
            </a:r>
            <a:endParaRPr lang="en-US" dirty="0">
              <a:latin typeface="Arial" panose="020B0604020202020204" pitchFamily="34" charset="0"/>
              <a:cs typeface="Arial" panose="020B0604020202020204" pitchFamily="34" charset="0"/>
              <a:sym typeface="Wingdings" panose="05000000000000000000" pitchFamily="2" charset="2"/>
            </a:endParaRPr>
          </a:p>
        </p:txBody>
      </p:sp>
      <p:sp>
        <p:nvSpPr>
          <p:cNvPr id="4" name="Rectangle 3"/>
          <p:cNvSpPr/>
          <p:nvPr/>
        </p:nvSpPr>
        <p:spPr>
          <a:xfrm>
            <a:off x="381000" y="990600"/>
            <a:ext cx="8305800"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l"/>
            <a:r>
              <a:rPr lang="en-US" dirty="0">
                <a:latin typeface="Arial" panose="020B0604020202020204" pitchFamily="34" charset="0"/>
                <a:cs typeface="Arial" panose="020B0604020202020204" pitchFamily="34" charset="0"/>
              </a:rPr>
              <a:t>Outline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43000"/>
            <a:ext cx="8229600" cy="5410200"/>
          </a:xfrm>
        </p:spPr>
        <p:txBody>
          <a:bodyPr>
            <a:normAutofit fontScale="70000" lnSpcReduction="20000"/>
          </a:bodyPr>
          <a:lstStyle/>
          <a:p>
            <a:pPr marL="571500" indent="-571500">
              <a:lnSpc>
                <a:spcPct val="120000"/>
              </a:lnSpc>
              <a:buNone/>
            </a:pPr>
            <a:r>
              <a:rPr lang="en-US" dirty="0">
                <a:latin typeface="Arial" panose="020B0604020202020204" pitchFamily="34" charset="0"/>
                <a:cs typeface="Arial" panose="020B0604020202020204" pitchFamily="34" charset="0"/>
              </a:rPr>
              <a:t>1. Regression analysis</a:t>
            </a:r>
            <a:endParaRPr lang="en-US" dirty="0">
              <a:latin typeface="Arial" panose="020B0604020202020204" pitchFamily="34" charset="0"/>
              <a:cs typeface="Arial" panose="020B0604020202020204" pitchFamily="34" charset="0"/>
            </a:endParaRPr>
          </a:p>
          <a:p>
            <a:pPr marL="571500" indent="-571500">
              <a:lnSpc>
                <a:spcPct val="120000"/>
              </a:lnSpc>
              <a:buNone/>
            </a:pPr>
            <a:r>
              <a:rPr lang="en-US" dirty="0">
                <a:latin typeface="Arial" panose="020B0604020202020204" pitchFamily="34" charset="0"/>
                <a:cs typeface="Arial" panose="020B0604020202020204" pitchFamily="34" charset="0"/>
              </a:rPr>
              <a:t>2. Population Regression Function (PRF)</a:t>
            </a:r>
            <a:endParaRPr lang="en-US" dirty="0">
              <a:latin typeface="Arial" panose="020B0604020202020204" pitchFamily="34" charset="0"/>
              <a:cs typeface="Arial" panose="020B0604020202020204" pitchFamily="34" charset="0"/>
            </a:endParaRPr>
          </a:p>
          <a:p>
            <a:pPr marL="571500" indent="-571500">
              <a:lnSpc>
                <a:spcPct val="120000"/>
              </a:lnSpc>
              <a:buNone/>
            </a:pPr>
            <a:r>
              <a:rPr lang="en-US" dirty="0">
                <a:latin typeface="Arial" panose="020B0604020202020204" pitchFamily="34" charset="0"/>
                <a:cs typeface="Arial" panose="020B0604020202020204" pitchFamily="34" charset="0"/>
              </a:rPr>
              <a:t>3. The meaning of term linear</a:t>
            </a:r>
            <a:endParaRPr lang="en-US" dirty="0">
              <a:latin typeface="Arial" panose="020B0604020202020204" pitchFamily="34" charset="0"/>
              <a:cs typeface="Arial" panose="020B0604020202020204" pitchFamily="34" charset="0"/>
            </a:endParaRPr>
          </a:p>
          <a:p>
            <a:pPr marL="571500" indent="-571500">
              <a:lnSpc>
                <a:spcPct val="120000"/>
              </a:lnSpc>
              <a:buNone/>
            </a:pPr>
            <a:r>
              <a:rPr lang="en-US" dirty="0">
                <a:latin typeface="Arial" panose="020B0604020202020204" pitchFamily="34" charset="0"/>
                <a:cs typeface="Arial" panose="020B0604020202020204" pitchFamily="34" charset="0"/>
              </a:rPr>
              <a:t>4. Sample regression function (SRF)</a:t>
            </a:r>
            <a:endParaRPr lang="en-US" dirty="0">
              <a:latin typeface="Arial" panose="020B0604020202020204" pitchFamily="34" charset="0"/>
              <a:cs typeface="Arial" panose="020B0604020202020204" pitchFamily="34" charset="0"/>
            </a:endParaRPr>
          </a:p>
          <a:p>
            <a:pPr>
              <a:lnSpc>
                <a:spcPct val="120000"/>
              </a:lnSpc>
              <a:buNone/>
            </a:pPr>
            <a:r>
              <a:rPr lang="en-US" dirty="0">
                <a:latin typeface="Arial" panose="020B0604020202020204" pitchFamily="34" charset="0"/>
                <a:cs typeface="Arial" panose="020B0604020202020204" pitchFamily="34" charset="0"/>
              </a:rPr>
              <a:t>5. The Method of Ordinary Least Squares (OLS) </a:t>
            </a:r>
            <a:endParaRPr lang="en-US" dirty="0">
              <a:latin typeface="Arial" panose="020B0604020202020204" pitchFamily="34" charset="0"/>
              <a:cs typeface="Arial" panose="020B0604020202020204" pitchFamily="34" charset="0"/>
            </a:endParaRPr>
          </a:p>
          <a:p>
            <a:pPr>
              <a:lnSpc>
                <a:spcPct val="120000"/>
              </a:lnSpc>
              <a:buNone/>
            </a:pPr>
            <a:r>
              <a:rPr lang="en-US" dirty="0">
                <a:latin typeface="Arial" panose="020B0604020202020204" pitchFamily="34" charset="0"/>
                <a:cs typeface="Arial" panose="020B0604020202020204" pitchFamily="34" charset="0"/>
              </a:rPr>
              <a:t>6. The assumptions underlying the method of least squares</a:t>
            </a:r>
            <a:endParaRPr lang="en-US" dirty="0">
              <a:latin typeface="Arial" panose="020B0604020202020204" pitchFamily="34" charset="0"/>
              <a:cs typeface="Arial" panose="020B0604020202020204" pitchFamily="34" charset="0"/>
            </a:endParaRPr>
          </a:p>
          <a:p>
            <a:pPr>
              <a:lnSpc>
                <a:spcPct val="120000"/>
              </a:lnSpc>
              <a:buNone/>
            </a:pPr>
            <a:r>
              <a:rPr lang="en-US" dirty="0">
                <a:latin typeface="Arial" panose="020B0604020202020204" pitchFamily="34" charset="0"/>
                <a:cs typeface="Arial" panose="020B0604020202020204" pitchFamily="34" charset="0"/>
              </a:rPr>
              <a:t>7. Precision or standard errors of least-square estimates</a:t>
            </a:r>
            <a:endParaRPr lang="en-US" dirty="0">
              <a:latin typeface="Arial" panose="020B0604020202020204" pitchFamily="34" charset="0"/>
              <a:cs typeface="Arial" panose="020B0604020202020204" pitchFamily="34" charset="0"/>
            </a:endParaRPr>
          </a:p>
          <a:p>
            <a:pPr>
              <a:lnSpc>
                <a:spcPct val="120000"/>
              </a:lnSpc>
              <a:buNone/>
            </a:pPr>
            <a:r>
              <a:rPr lang="en-US" dirty="0">
                <a:latin typeface="Arial" panose="020B0604020202020204" pitchFamily="34" charset="0"/>
                <a:cs typeface="Arial" panose="020B0604020202020204" pitchFamily="34" charset="0"/>
              </a:rPr>
              <a:t>8. Properties of least squares estimators</a:t>
            </a:r>
            <a:endParaRPr lang="en-US" dirty="0">
              <a:latin typeface="Arial" panose="020B0604020202020204" pitchFamily="34" charset="0"/>
              <a:cs typeface="Arial" panose="020B0604020202020204" pitchFamily="34" charset="0"/>
            </a:endParaRPr>
          </a:p>
          <a:p>
            <a:pPr>
              <a:lnSpc>
                <a:spcPct val="120000"/>
              </a:lnSpc>
              <a:buNone/>
            </a:pPr>
            <a:r>
              <a:rPr lang="en-US" dirty="0">
                <a:latin typeface="Arial" panose="020B0604020202020204" pitchFamily="34" charset="0"/>
                <a:cs typeface="Arial" panose="020B0604020202020204" pitchFamily="34" charset="0"/>
              </a:rPr>
              <a:t>9. A measure of “Goodness of fit”</a:t>
            </a:r>
            <a:endParaRPr lang="en-US" dirty="0">
              <a:latin typeface="Arial" panose="020B0604020202020204" pitchFamily="34" charset="0"/>
              <a:cs typeface="Arial" panose="020B0604020202020204" pitchFamily="34" charset="0"/>
            </a:endParaRPr>
          </a:p>
          <a:p>
            <a:pPr>
              <a:lnSpc>
                <a:spcPct val="120000"/>
              </a:lnSpc>
              <a:buNone/>
            </a:pPr>
            <a:r>
              <a:rPr lang="en-US" dirty="0">
                <a:latin typeface="Arial" panose="020B0604020202020204" pitchFamily="34" charset="0"/>
                <a:cs typeface="Arial" panose="020B0604020202020204" pitchFamily="34" charset="0"/>
              </a:rPr>
              <a:t>10. Confidence intervals for regression coefficients and variance</a:t>
            </a:r>
            <a:endParaRPr lang="en-US" dirty="0">
              <a:latin typeface="Arial" panose="020B0604020202020204" pitchFamily="34" charset="0"/>
              <a:cs typeface="Arial" panose="020B0604020202020204" pitchFamily="34" charset="0"/>
            </a:endParaRPr>
          </a:p>
          <a:p>
            <a:pPr>
              <a:lnSpc>
                <a:spcPct val="120000"/>
              </a:lnSpc>
              <a:buNone/>
            </a:pPr>
            <a:r>
              <a:rPr lang="en-US" dirty="0">
                <a:latin typeface="Arial" panose="020B0604020202020204" pitchFamily="34" charset="0"/>
                <a:cs typeface="Arial" panose="020B0604020202020204" pitchFamily="34" charset="0"/>
              </a:rPr>
              <a:t>11. Hypothesis testing: t-test, Chi square test and F-test</a:t>
            </a:r>
            <a:endParaRPr lang="en-US" dirty="0">
              <a:latin typeface="Arial" panose="020B0604020202020204" pitchFamily="34" charset="0"/>
              <a:cs typeface="Arial" panose="020B0604020202020204" pitchFamily="34" charset="0"/>
            </a:endParaRPr>
          </a:p>
          <a:p>
            <a:pPr>
              <a:lnSpc>
                <a:spcPct val="120000"/>
              </a:lnSpc>
              <a:buNone/>
            </a:pPr>
            <a:r>
              <a:rPr lang="en-US" dirty="0">
                <a:latin typeface="Arial" panose="020B0604020202020204" pitchFamily="34" charset="0"/>
                <a:cs typeface="Arial" panose="020B0604020202020204" pitchFamily="34" charset="0"/>
              </a:rPr>
              <a:t>12. Some key points when reading the results</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normAutofit fontScale="90000"/>
          </a:bodyPr>
          <a:lstStyle/>
          <a:p>
            <a:r>
              <a:rPr lang="en-US" sz="3300" b="1" dirty="0">
                <a:solidFill>
                  <a:srgbClr val="FF0000"/>
                </a:solidFill>
                <a:latin typeface="Arial" panose="020B0604020202020204" pitchFamily="34" charset="0"/>
                <a:cs typeface="Arial" panose="020B0604020202020204" pitchFamily="34" charset="0"/>
              </a:rPr>
              <a:t>4. The Sample Regression Function (SRF)</a:t>
            </a:r>
            <a:br>
              <a:rPr lang="en-US" sz="5400" dirty="0">
                <a:latin typeface="Arial" panose="020B0604020202020204" pitchFamily="34" charset="0"/>
                <a:cs typeface="Arial" panose="020B0604020202020204" pitchFamily="34" charset="0"/>
              </a:rPr>
            </a:br>
            <a:endParaRPr lang="ar-KW" dirty="0"/>
          </a:p>
        </p:txBody>
      </p:sp>
      <p:sp>
        <p:nvSpPr>
          <p:cNvPr id="291843" name="Rectangle 3"/>
          <p:cNvSpPr>
            <a:spLocks noGrp="1" noChangeArrowheads="1"/>
          </p:cNvSpPr>
          <p:nvPr>
            <p:ph type="body" idx="4294967295"/>
          </p:nvPr>
        </p:nvSpPr>
        <p:spPr/>
        <p:txBody>
          <a:bodyPr/>
          <a:lstStyle/>
          <a:p>
            <a:endParaRPr lang="en-US"/>
          </a:p>
        </p:txBody>
      </p:sp>
      <p:pic>
        <p:nvPicPr>
          <p:cNvPr id="21508" name="Picture 4"/>
          <p:cNvPicPr>
            <a:picLocks noChangeAspect="1" noChangeArrowheads="1"/>
          </p:cNvPicPr>
          <p:nvPr/>
        </p:nvPicPr>
        <p:blipFill>
          <a:blip r:embed="rId1" cstate="print"/>
          <a:srcRect/>
          <a:stretch>
            <a:fillRect/>
          </a:stretch>
        </p:blipFill>
        <p:spPr bwMode="auto">
          <a:xfrm>
            <a:off x="160338" y="1047750"/>
            <a:ext cx="8882062" cy="56578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normAutofit/>
          </a:bodyPr>
          <a:lstStyle/>
          <a:p>
            <a:r>
              <a:rPr lang="en-US" sz="3000" b="1" dirty="0">
                <a:solidFill>
                  <a:srgbClr val="FF0000"/>
                </a:solidFill>
                <a:latin typeface="Arial" panose="020B0604020202020204" pitchFamily="34" charset="0"/>
                <a:cs typeface="Arial" panose="020B0604020202020204" pitchFamily="34" charset="0"/>
              </a:rPr>
              <a:t>4. The Sample Regression Function (SRF)</a:t>
            </a:r>
            <a:br>
              <a:rPr lang="en-US" sz="3000" dirty="0">
                <a:solidFill>
                  <a:srgbClr val="FF0000"/>
                </a:solidFill>
                <a:latin typeface="Arial" panose="020B0604020202020204" pitchFamily="34" charset="0"/>
                <a:cs typeface="Arial" panose="020B0604020202020204" pitchFamily="34" charset="0"/>
              </a:rPr>
            </a:br>
            <a:endParaRPr lang="ar-KW" sz="3000" dirty="0">
              <a:solidFill>
                <a:srgbClr val="FF0000"/>
              </a:solidFill>
            </a:endParaRPr>
          </a:p>
        </p:txBody>
      </p:sp>
      <p:sp>
        <p:nvSpPr>
          <p:cNvPr id="291843" name="Rectangle 3"/>
          <p:cNvSpPr>
            <a:spLocks noGrp="1" noChangeArrowheads="1"/>
          </p:cNvSpPr>
          <p:nvPr>
            <p:ph type="body" idx="4294967295"/>
          </p:nvPr>
        </p:nvSpPr>
        <p:spPr/>
        <p:txBody>
          <a:bodyPr/>
          <a:lstStyle/>
          <a:p>
            <a:endParaRPr lang="en-US"/>
          </a:p>
        </p:txBody>
      </p:sp>
      <p:pic>
        <p:nvPicPr>
          <p:cNvPr id="22532" name="Picture 4"/>
          <p:cNvPicPr>
            <a:picLocks noChangeAspect="1" noChangeArrowheads="1"/>
          </p:cNvPicPr>
          <p:nvPr/>
        </p:nvPicPr>
        <p:blipFill>
          <a:blip r:embed="rId1" cstate="print"/>
          <a:srcRect/>
          <a:stretch>
            <a:fillRect/>
          </a:stretch>
        </p:blipFill>
        <p:spPr bwMode="auto">
          <a:xfrm>
            <a:off x="158750" y="1039813"/>
            <a:ext cx="8839200" cy="56165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normAutofit fontScale="90000"/>
          </a:bodyPr>
          <a:lstStyle/>
          <a:p>
            <a:r>
              <a:rPr lang="en-US" sz="3300" b="1" dirty="0">
                <a:solidFill>
                  <a:srgbClr val="FF0000"/>
                </a:solidFill>
                <a:latin typeface="Arial" panose="020B0604020202020204" pitchFamily="34" charset="0"/>
                <a:cs typeface="Arial" panose="020B0604020202020204" pitchFamily="34" charset="0"/>
              </a:rPr>
              <a:t>4. The Sample Regression Function (SRF)</a:t>
            </a:r>
            <a:br>
              <a:rPr lang="en-US" dirty="0">
                <a:solidFill>
                  <a:srgbClr val="FF0000"/>
                </a:solidFill>
                <a:latin typeface="Arial" panose="020B0604020202020204" pitchFamily="34" charset="0"/>
                <a:cs typeface="Arial" panose="020B0604020202020204" pitchFamily="34" charset="0"/>
              </a:rPr>
            </a:br>
            <a:endParaRPr lang="ar-KW" dirty="0">
              <a:solidFill>
                <a:srgbClr val="FF0000"/>
              </a:solidFill>
            </a:endParaRPr>
          </a:p>
        </p:txBody>
      </p:sp>
      <p:sp>
        <p:nvSpPr>
          <p:cNvPr id="291843" name="Rectangle 3"/>
          <p:cNvSpPr>
            <a:spLocks noGrp="1" noChangeArrowheads="1"/>
          </p:cNvSpPr>
          <p:nvPr>
            <p:ph type="body" idx="4294967295"/>
          </p:nvPr>
        </p:nvSpPr>
        <p:spPr>
          <a:xfrm>
            <a:off x="457200" y="838200"/>
            <a:ext cx="8229600" cy="5791200"/>
          </a:xfrm>
        </p:spPr>
        <p:txBody>
          <a:bodyPr>
            <a:normAutofit fontScale="77500" lnSpcReduction="20000"/>
          </a:bodyPr>
          <a:lstStyle/>
          <a:p>
            <a:r>
              <a:rPr lang="en-US" dirty="0"/>
              <a:t>Population regression function</a:t>
            </a:r>
            <a:endParaRPr lang="en-US" dirty="0"/>
          </a:p>
          <a:p>
            <a:pPr>
              <a:buNone/>
            </a:pPr>
            <a:endParaRPr lang="en-US" dirty="0"/>
          </a:p>
          <a:p>
            <a:pPr>
              <a:buNone/>
            </a:pPr>
            <a:endParaRPr lang="en-US" dirty="0"/>
          </a:p>
          <a:p>
            <a:r>
              <a:rPr lang="en-US" dirty="0"/>
              <a:t>Sample regression function</a:t>
            </a:r>
            <a:endParaRPr lang="en-US" dirty="0"/>
          </a:p>
          <a:p>
            <a:endParaRPr lang="en-US" i="1" dirty="0"/>
          </a:p>
          <a:p>
            <a:r>
              <a:rPr lang="es-ES" i="1" dirty="0" err="1"/>
              <a:t>Yˆ</a:t>
            </a:r>
            <a:r>
              <a:rPr lang="es-ES" i="1" baseline="-25000" dirty="0" err="1"/>
              <a:t>i</a:t>
            </a:r>
            <a:r>
              <a:rPr lang="es-ES" i="1" dirty="0"/>
              <a:t> = </a:t>
            </a:r>
            <a:r>
              <a:rPr lang="es-ES" i="1" dirty="0" err="1"/>
              <a:t>estimator</a:t>
            </a:r>
            <a:r>
              <a:rPr lang="es-ES" i="1" dirty="0"/>
              <a:t> of E(Y | X</a:t>
            </a:r>
            <a:r>
              <a:rPr lang="es-ES" i="1" baseline="-25000" dirty="0"/>
              <a:t>i</a:t>
            </a:r>
            <a:r>
              <a:rPr lang="es-ES" i="1" dirty="0"/>
              <a:t>)</a:t>
            </a:r>
            <a:endParaRPr lang="es-ES" i="1" dirty="0"/>
          </a:p>
          <a:p>
            <a:r>
              <a:rPr lang="en-US" i="1" dirty="0"/>
              <a:t>βˆ</a:t>
            </a:r>
            <a:r>
              <a:rPr lang="en-US" i="1" baseline="-25000" dirty="0"/>
              <a:t>1</a:t>
            </a:r>
            <a:r>
              <a:rPr lang="en-US" i="1" dirty="0"/>
              <a:t> = estimator of β</a:t>
            </a:r>
            <a:r>
              <a:rPr lang="en-US" i="1" baseline="-25000" dirty="0"/>
              <a:t>1</a:t>
            </a:r>
            <a:endParaRPr lang="en-US" i="1" baseline="-25000" dirty="0"/>
          </a:p>
          <a:p>
            <a:r>
              <a:rPr lang="en-US" i="1" dirty="0"/>
              <a:t>βˆ</a:t>
            </a:r>
            <a:r>
              <a:rPr lang="en-US" i="1" baseline="-25000" dirty="0"/>
              <a:t>2</a:t>
            </a:r>
            <a:r>
              <a:rPr lang="en-US" i="1" dirty="0"/>
              <a:t> = estimator of β</a:t>
            </a:r>
            <a:r>
              <a:rPr lang="en-US" i="1" baseline="-25000" dirty="0"/>
              <a:t>2</a:t>
            </a:r>
            <a:endParaRPr lang="en-US" i="1" baseline="-25000" dirty="0"/>
          </a:p>
          <a:p>
            <a:endParaRPr lang="en-US" i="1" baseline="-25000" dirty="0"/>
          </a:p>
          <a:p>
            <a:endParaRPr lang="en-US" i="1" baseline="-25000" dirty="0"/>
          </a:p>
          <a:p>
            <a:r>
              <a:rPr lang="en-US" dirty="0"/>
              <a:t>An estimator, also known as a (sample) statistic, is simply a </a:t>
            </a:r>
            <a:r>
              <a:rPr lang="en-US" dirty="0">
                <a:solidFill>
                  <a:srgbClr val="FF0000"/>
                </a:solidFill>
              </a:rPr>
              <a:t>rule or formula or method that tells how to estimate the population parameter from the information provided by the sample.</a:t>
            </a:r>
            <a:endParaRPr lang="en-US" dirty="0">
              <a:solidFill>
                <a:srgbClr val="FF0000"/>
              </a:solidFill>
            </a:endParaRPr>
          </a:p>
          <a:p>
            <a:r>
              <a:rPr lang="en-US" dirty="0"/>
              <a:t>A particular numerical value obtained by the estimator in an application is known as an estimate.  </a:t>
            </a:r>
            <a:endParaRPr lang="en-US" dirty="0"/>
          </a:p>
        </p:txBody>
      </p:sp>
      <p:sp>
        <p:nvSpPr>
          <p:cNvPr id="11673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16740"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16741" name="Object 5"/>
          <p:cNvGraphicFramePr>
            <a:graphicFrameLocks noChangeAspect="1"/>
          </p:cNvGraphicFramePr>
          <p:nvPr/>
        </p:nvGraphicFramePr>
        <p:xfrm>
          <a:off x="3048000" y="1219200"/>
          <a:ext cx="4267200" cy="533400"/>
        </p:xfrm>
        <a:graphic>
          <a:graphicData uri="http://schemas.openxmlformats.org/presentationml/2006/ole">
            <mc:AlternateContent xmlns:mc="http://schemas.openxmlformats.org/markup-compatibility/2006">
              <mc:Choice xmlns:v="urn:schemas-microsoft-com:vml" Requires="v">
                <p:oleObj spid="_x0000_s116783" name="Equation" r:id="rId1" imgW="46634400" imgH="5486400" progId="Equation.3">
                  <p:embed/>
                </p:oleObj>
              </mc:Choice>
              <mc:Fallback>
                <p:oleObj name="Equation" r:id="rId1" imgW="46634400" imgH="5486400" progId="Equation.3">
                  <p:embed/>
                  <p:pic>
                    <p:nvPicPr>
                      <p:cNvPr id="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219200"/>
                        <a:ext cx="4267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2" name="Object 6"/>
          <p:cNvGraphicFramePr>
            <a:graphicFrameLocks noChangeAspect="1"/>
          </p:cNvGraphicFramePr>
          <p:nvPr/>
        </p:nvGraphicFramePr>
        <p:xfrm>
          <a:off x="5029200" y="1905000"/>
          <a:ext cx="2667000" cy="558800"/>
        </p:xfrm>
        <a:graphic>
          <a:graphicData uri="http://schemas.openxmlformats.org/presentationml/2006/ole">
            <mc:AlternateContent xmlns:mc="http://schemas.openxmlformats.org/markup-compatibility/2006">
              <mc:Choice xmlns:v="urn:schemas-microsoft-com:vml" Requires="v">
                <p:oleObj spid="_x0000_s116784" name="Equation" r:id="rId3" imgW="21336000" imgH="6096000" progId="Equation.3">
                  <p:embed/>
                </p:oleObj>
              </mc:Choice>
              <mc:Fallback>
                <p:oleObj name="Equation" r:id="rId3" imgW="21336000" imgH="60960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905000"/>
                        <a:ext cx="26670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457200" y="4191000"/>
            <a:ext cx="8305800" cy="228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normAutofit fontScale="90000"/>
          </a:bodyPr>
          <a:lstStyle/>
          <a:p>
            <a:r>
              <a:rPr lang="en-US" sz="3300" b="1" dirty="0">
                <a:solidFill>
                  <a:srgbClr val="FF0000"/>
                </a:solidFill>
                <a:latin typeface="Arial" panose="020B0604020202020204" pitchFamily="34" charset="0"/>
                <a:cs typeface="Arial" panose="020B0604020202020204" pitchFamily="34" charset="0"/>
              </a:rPr>
              <a:t>4. The Sample Regression Function (SRF)</a:t>
            </a:r>
            <a:br>
              <a:rPr lang="en-US" dirty="0">
                <a:solidFill>
                  <a:srgbClr val="FF0000"/>
                </a:solidFill>
                <a:latin typeface="Arial" panose="020B0604020202020204" pitchFamily="34" charset="0"/>
                <a:cs typeface="Arial" panose="020B0604020202020204" pitchFamily="34" charset="0"/>
              </a:rPr>
            </a:br>
            <a:endParaRPr lang="ar-KW" dirty="0">
              <a:solidFill>
                <a:srgbClr val="FF0000"/>
              </a:solidFill>
            </a:endParaRPr>
          </a:p>
        </p:txBody>
      </p:sp>
      <p:sp>
        <p:nvSpPr>
          <p:cNvPr id="291843" name="Rectangle 3"/>
          <p:cNvSpPr>
            <a:spLocks noGrp="1" noChangeArrowheads="1"/>
          </p:cNvSpPr>
          <p:nvPr>
            <p:ph type="body" idx="4294967295"/>
          </p:nvPr>
        </p:nvSpPr>
        <p:spPr>
          <a:xfrm>
            <a:off x="457200" y="838200"/>
            <a:ext cx="8229600" cy="5287963"/>
          </a:xfrm>
        </p:spPr>
        <p:txBody>
          <a:bodyPr>
            <a:normAutofit/>
          </a:bodyPr>
          <a:lstStyle/>
          <a:p>
            <a:r>
              <a:rPr lang="en-US" dirty="0"/>
              <a:t>The stochastic form of SRF: </a:t>
            </a:r>
            <a:endParaRPr lang="en-US" dirty="0"/>
          </a:p>
          <a:p>
            <a:pPr>
              <a:buNone/>
            </a:pPr>
            <a:endParaRPr lang="en-US" dirty="0"/>
          </a:p>
          <a:p>
            <a:pPr>
              <a:buNone/>
            </a:pPr>
            <a:endParaRPr lang="en-US" dirty="0"/>
          </a:p>
          <a:p>
            <a:pPr>
              <a:buNone/>
            </a:pPr>
            <a:r>
              <a:rPr lang="en-US" dirty="0"/>
              <a:t>            ˆ</a:t>
            </a:r>
            <a:r>
              <a:rPr lang="en-US" i="1" dirty="0" err="1"/>
              <a:t>u</a:t>
            </a:r>
            <a:r>
              <a:rPr lang="en-US" i="1" baseline="-25000" dirty="0" err="1"/>
              <a:t>i</a:t>
            </a:r>
            <a:r>
              <a:rPr lang="en-US" i="1" dirty="0"/>
              <a:t>  = the (sample) </a:t>
            </a:r>
            <a:r>
              <a:rPr lang="en-US" dirty="0"/>
              <a:t>residual term. </a:t>
            </a:r>
            <a:endParaRPr lang="en-US" dirty="0"/>
          </a:p>
          <a:p>
            <a:r>
              <a:rPr lang="en-US" dirty="0"/>
              <a:t>Conceptually ˆ</a:t>
            </a:r>
            <a:r>
              <a:rPr lang="en-US" dirty="0" err="1"/>
              <a:t>u</a:t>
            </a:r>
            <a:r>
              <a:rPr lang="en-US" baseline="-25000" dirty="0" err="1"/>
              <a:t>i</a:t>
            </a:r>
            <a:r>
              <a:rPr lang="en-US" dirty="0"/>
              <a:t> is analogous to </a:t>
            </a:r>
            <a:r>
              <a:rPr lang="en-US" dirty="0" err="1"/>
              <a:t>u</a:t>
            </a:r>
            <a:r>
              <a:rPr lang="en-US" sz="1800" baseline="-25000" dirty="0" err="1"/>
              <a:t>i</a:t>
            </a:r>
            <a:r>
              <a:rPr lang="en-US" dirty="0"/>
              <a:t> and can be regarded as an estimate of </a:t>
            </a:r>
            <a:r>
              <a:rPr lang="en-US" dirty="0" err="1"/>
              <a:t>u</a:t>
            </a:r>
            <a:r>
              <a:rPr lang="en-US" baseline="-25000" dirty="0" err="1"/>
              <a:t>i</a:t>
            </a:r>
            <a:r>
              <a:rPr lang="en-US" dirty="0"/>
              <a:t>. It is introduced in the SRF for the same reasons as </a:t>
            </a:r>
            <a:r>
              <a:rPr lang="en-US" dirty="0" err="1"/>
              <a:t>u</a:t>
            </a:r>
            <a:r>
              <a:rPr lang="en-US" baseline="-25000" dirty="0" err="1"/>
              <a:t>i</a:t>
            </a:r>
            <a:r>
              <a:rPr lang="en-US" dirty="0"/>
              <a:t> was introduced in the PRF. </a:t>
            </a:r>
            <a:endParaRPr lang="en-US" dirty="0"/>
          </a:p>
          <a:p>
            <a:endParaRPr lang="en-US" i="1" dirty="0"/>
          </a:p>
        </p:txBody>
      </p:sp>
      <p:sp>
        <p:nvSpPr>
          <p:cNvPr id="11673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16740"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47460" name="Object 4"/>
          <p:cNvGraphicFramePr>
            <a:graphicFrameLocks noChangeAspect="1"/>
          </p:cNvGraphicFramePr>
          <p:nvPr/>
        </p:nvGraphicFramePr>
        <p:xfrm>
          <a:off x="2057400" y="1524000"/>
          <a:ext cx="3124200" cy="685800"/>
        </p:xfrm>
        <a:graphic>
          <a:graphicData uri="http://schemas.openxmlformats.org/presentationml/2006/ole">
            <mc:AlternateContent xmlns:mc="http://schemas.openxmlformats.org/markup-compatibility/2006">
              <mc:Choice xmlns:v="urn:schemas-microsoft-com:vml" Requires="v">
                <p:oleObj spid="_x0000_s147481" name="Equation" r:id="rId1" imgW="27127200" imgH="6096000" progId="Equation.3">
                  <p:embed/>
                </p:oleObj>
              </mc:Choice>
              <mc:Fallback>
                <p:oleObj name="Equation" r:id="rId1" imgW="27127200" imgH="6096000" progId="Equation.3">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24000"/>
                        <a:ext cx="3124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381000"/>
            <a:ext cx="8686800" cy="1143000"/>
          </a:xfrm>
        </p:spPr>
        <p:txBody>
          <a:bodyPr>
            <a:normAutofit/>
          </a:bodyPr>
          <a:lstStyle/>
          <a:p>
            <a:r>
              <a:rPr lang="en-US" sz="3000" b="1" dirty="0">
                <a:solidFill>
                  <a:srgbClr val="FF0000"/>
                </a:solidFill>
                <a:latin typeface="Arial" panose="020B0604020202020204" pitchFamily="34" charset="0"/>
                <a:cs typeface="Arial" panose="020B0604020202020204" pitchFamily="34" charset="0"/>
              </a:rPr>
              <a:t>4. The Sample Regression Function (SRF)</a:t>
            </a:r>
            <a:br>
              <a:rPr lang="en-US" sz="3000" dirty="0">
                <a:latin typeface="Arial" panose="020B0604020202020204" pitchFamily="34" charset="0"/>
                <a:cs typeface="Arial" panose="020B0604020202020204" pitchFamily="34" charset="0"/>
              </a:rPr>
            </a:br>
            <a:endParaRPr lang="ar-KW" sz="3000" dirty="0"/>
          </a:p>
        </p:txBody>
      </p:sp>
      <p:sp>
        <p:nvSpPr>
          <p:cNvPr id="291843" name="Rectangle 3"/>
          <p:cNvSpPr>
            <a:spLocks noGrp="1" noChangeArrowheads="1"/>
          </p:cNvSpPr>
          <p:nvPr>
            <p:ph type="body" idx="4294967295"/>
          </p:nvPr>
        </p:nvSpPr>
        <p:spPr>
          <a:xfrm>
            <a:off x="457200" y="838200"/>
            <a:ext cx="8229600" cy="5287963"/>
          </a:xfrm>
        </p:spPr>
        <p:txBody>
          <a:bodyPr>
            <a:normAutofit/>
          </a:bodyPr>
          <a:lstStyle/>
          <a:p>
            <a:r>
              <a:rPr lang="en-US" dirty="0"/>
              <a:t>Our primary objective in regression analysis is to estimate the PRF </a:t>
            </a:r>
            <a:endParaRPr lang="en-US" dirty="0"/>
          </a:p>
          <a:p>
            <a:endParaRPr lang="en-US" dirty="0"/>
          </a:p>
          <a:p>
            <a:endParaRPr lang="en-US" dirty="0"/>
          </a:p>
          <a:p>
            <a:r>
              <a:rPr lang="en-US" dirty="0"/>
              <a:t>On the basis of the SRF </a:t>
            </a:r>
            <a:endParaRPr lang="en-US" dirty="0"/>
          </a:p>
          <a:p>
            <a:pPr>
              <a:buNone/>
            </a:pPr>
            <a:r>
              <a:rPr lang="en-US" dirty="0"/>
              <a:t>   How should the SRF be constructed so that βˆ</a:t>
            </a:r>
            <a:r>
              <a:rPr lang="en-US" baseline="-25000" dirty="0"/>
              <a:t>1</a:t>
            </a:r>
            <a:r>
              <a:rPr lang="en-US" dirty="0"/>
              <a:t> is as “close” as possible to the true β</a:t>
            </a:r>
            <a:r>
              <a:rPr lang="en-US" baseline="-25000" dirty="0"/>
              <a:t>1</a:t>
            </a:r>
            <a:r>
              <a:rPr lang="en-US" dirty="0"/>
              <a:t> and βˆ</a:t>
            </a:r>
            <a:r>
              <a:rPr lang="en-US" baseline="-25000" dirty="0"/>
              <a:t>2</a:t>
            </a:r>
            <a:r>
              <a:rPr lang="en-US" dirty="0"/>
              <a:t> is as “close” as possible to the true β</a:t>
            </a:r>
            <a:r>
              <a:rPr lang="en-US" baseline="-25000" dirty="0"/>
              <a:t>2</a:t>
            </a:r>
            <a:r>
              <a:rPr lang="en-US" dirty="0"/>
              <a:t> even though we will never know the true β</a:t>
            </a:r>
            <a:r>
              <a:rPr lang="en-US" baseline="-25000" dirty="0"/>
              <a:t>1</a:t>
            </a:r>
            <a:r>
              <a:rPr lang="en-US" dirty="0"/>
              <a:t> and </a:t>
            </a:r>
            <a:r>
              <a:rPr lang="el-GR" dirty="0"/>
              <a:t>β</a:t>
            </a:r>
            <a:r>
              <a:rPr lang="el-GR" baseline="-25000" dirty="0"/>
              <a:t>2</a:t>
            </a:r>
            <a:r>
              <a:rPr lang="el-GR" dirty="0"/>
              <a:t>?</a:t>
            </a:r>
            <a:endParaRPr lang="en-US" dirty="0"/>
          </a:p>
        </p:txBody>
      </p:sp>
      <p:sp>
        <p:nvSpPr>
          <p:cNvPr id="11469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14689" name="Object 1"/>
          <p:cNvGraphicFramePr>
            <a:graphicFrameLocks noChangeAspect="1"/>
          </p:cNvGraphicFramePr>
          <p:nvPr/>
        </p:nvGraphicFramePr>
        <p:xfrm>
          <a:off x="2057400" y="2057400"/>
          <a:ext cx="4648200" cy="626606"/>
        </p:xfrm>
        <a:graphic>
          <a:graphicData uri="http://schemas.openxmlformats.org/presentationml/2006/ole">
            <mc:AlternateContent xmlns:mc="http://schemas.openxmlformats.org/markup-compatibility/2006">
              <mc:Choice xmlns:v="urn:schemas-microsoft-com:vml" Requires="v">
                <p:oleObj spid="_x0000_s114732" name="Equation" r:id="rId1" imgW="53340000" imgH="5486400" progId="Equation.3">
                  <p:embed/>
                </p:oleObj>
              </mc:Choice>
              <mc:Fallback>
                <p:oleObj name="Equation" r:id="rId1" imgW="53340000" imgH="5486400" progId="Equation.3">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4648200" cy="6266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691" name="Object 3"/>
          <p:cNvGraphicFramePr>
            <a:graphicFrameLocks noChangeAspect="1"/>
          </p:cNvGraphicFramePr>
          <p:nvPr/>
        </p:nvGraphicFramePr>
        <p:xfrm>
          <a:off x="4953000" y="2971800"/>
          <a:ext cx="3505200" cy="635000"/>
        </p:xfrm>
        <a:graphic>
          <a:graphicData uri="http://schemas.openxmlformats.org/presentationml/2006/ole">
            <mc:AlternateContent xmlns:mc="http://schemas.openxmlformats.org/markup-compatibility/2006">
              <mc:Choice xmlns:v="urn:schemas-microsoft-com:vml" Requires="v">
                <p:oleObj spid="_x0000_s114733" name="Equation" r:id="rId3" imgW="27127200" imgH="6096000" progId="Equation.3">
                  <p:embed/>
                </p:oleObj>
              </mc:Choice>
              <mc:Fallback>
                <p:oleObj name="Equation" r:id="rId3" imgW="27127200" imgH="60960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971800"/>
                        <a:ext cx="35052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381000" y="3733800"/>
            <a:ext cx="8305800" cy="2209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normAutofit fontScale="90000"/>
          </a:bodyPr>
          <a:lstStyle/>
          <a:p>
            <a:r>
              <a:rPr lang="en-US" dirty="0"/>
              <a:t>The SRF is an approximation of the PRF</a:t>
            </a:r>
            <a:endParaRPr lang="ar-KW" dirty="0"/>
          </a:p>
        </p:txBody>
      </p:sp>
      <p:sp>
        <p:nvSpPr>
          <p:cNvPr id="291843" name="Rectangle 3"/>
          <p:cNvSpPr>
            <a:spLocks noGrp="1" noChangeArrowheads="1"/>
          </p:cNvSpPr>
          <p:nvPr>
            <p:ph type="body" idx="4294967295"/>
          </p:nvPr>
        </p:nvSpPr>
        <p:spPr/>
        <p:txBody>
          <a:bodyPr/>
          <a:lstStyle/>
          <a:p>
            <a:endParaRPr lang="en-US"/>
          </a:p>
        </p:txBody>
      </p:sp>
      <p:pic>
        <p:nvPicPr>
          <p:cNvPr id="26628" name="Picture 4"/>
          <p:cNvPicPr>
            <a:picLocks noChangeAspect="1" noChangeArrowheads="1"/>
          </p:cNvPicPr>
          <p:nvPr/>
        </p:nvPicPr>
        <p:blipFill>
          <a:blip r:embed="rId1" cstate="print"/>
          <a:srcRect/>
          <a:stretch>
            <a:fillRect/>
          </a:stretch>
        </p:blipFill>
        <p:spPr bwMode="auto">
          <a:xfrm>
            <a:off x="230188" y="1085850"/>
            <a:ext cx="8755062" cy="55753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57200" y="274638"/>
            <a:ext cx="8458200" cy="1143000"/>
          </a:xfrm>
        </p:spPr>
        <p:txBody>
          <a:bodyPr>
            <a:normAutofit/>
          </a:bodyPr>
          <a:lstStyle/>
          <a:p>
            <a:r>
              <a:rPr lang="en-US" sz="3300" b="1" dirty="0">
                <a:solidFill>
                  <a:srgbClr val="FF0000"/>
                </a:solidFill>
              </a:rPr>
              <a:t>5. The method of Ordinary Least Squares (OLS)</a:t>
            </a:r>
            <a:endParaRPr lang="ar-KW" altLang="en-US" sz="3300" dirty="0">
              <a:solidFill>
                <a:srgbClr val="FF0000"/>
              </a:solidFill>
            </a:endParaRPr>
          </a:p>
        </p:txBody>
      </p:sp>
      <p:sp>
        <p:nvSpPr>
          <p:cNvPr id="291843" name="Rectangle 3"/>
          <p:cNvSpPr>
            <a:spLocks noGrp="1" noChangeArrowheads="1"/>
          </p:cNvSpPr>
          <p:nvPr>
            <p:ph type="body" idx="4294967295"/>
          </p:nvPr>
        </p:nvSpPr>
        <p:spPr/>
        <p:txBody>
          <a:bodyPr/>
          <a:lstStyle/>
          <a:p>
            <a:endParaRPr lang="en-US"/>
          </a:p>
        </p:txBody>
      </p:sp>
      <p:pic>
        <p:nvPicPr>
          <p:cNvPr id="6148" name="Picture 4"/>
          <p:cNvPicPr>
            <a:picLocks noChangeAspect="1" noChangeArrowheads="1"/>
          </p:cNvPicPr>
          <p:nvPr/>
        </p:nvPicPr>
        <p:blipFill>
          <a:blip r:embed="rId1" cstate="print"/>
          <a:srcRect/>
          <a:stretch>
            <a:fillRect/>
          </a:stretch>
        </p:blipFill>
        <p:spPr bwMode="auto">
          <a:xfrm>
            <a:off x="231775" y="1085850"/>
            <a:ext cx="8740775" cy="55594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763000" cy="1143000"/>
          </a:xfrm>
        </p:spPr>
        <p:txBody>
          <a:bodyPr>
            <a:noAutofit/>
          </a:bodyPr>
          <a:lstStyle/>
          <a:p>
            <a:pPr algn="l"/>
            <a:r>
              <a:rPr lang="en-US" sz="3300" b="1" dirty="0">
                <a:solidFill>
                  <a:srgbClr val="FF0000"/>
                </a:solidFill>
              </a:rPr>
              <a:t>5. The method of Ordinary Least Squares (OLS)</a:t>
            </a:r>
            <a:endParaRPr lang="en-US" sz="33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3400" y="990600"/>
            <a:ext cx="8229600" cy="5135563"/>
          </a:xfrm>
        </p:spPr>
        <p:txBody>
          <a:bodyPr>
            <a:normAutofit/>
          </a:bodyPr>
          <a:lstStyle/>
          <a:p>
            <a:r>
              <a:rPr lang="en-US" sz="2800" dirty="0">
                <a:latin typeface="Arial" panose="020B0604020202020204" pitchFamily="34" charset="0"/>
                <a:cs typeface="Arial" panose="020B0604020202020204" pitchFamily="34" charset="0"/>
              </a:rPr>
              <a:t>Two-variable PRF: </a:t>
            </a:r>
            <a:endParaRPr lang="en-US" sz="2800" dirty="0">
              <a:latin typeface="Arial" panose="020B0604020202020204" pitchFamily="34" charset="0"/>
              <a:cs typeface="Arial" panose="020B0604020202020204" pitchFamily="34" charset="0"/>
            </a:endParaRPr>
          </a:p>
          <a:p>
            <a:pPr>
              <a:lnSpc>
                <a:spcPct val="150000"/>
              </a:lnSpc>
            </a:pPr>
            <a:r>
              <a:rPr lang="en-US" sz="2800" dirty="0">
                <a:latin typeface="Arial" panose="020B0604020202020204" pitchFamily="34" charset="0"/>
                <a:cs typeface="Arial" panose="020B0604020202020204" pitchFamily="34" charset="0"/>
              </a:rPr>
              <a:t>The PRF is not directly observable. We estimate it from the SRF:</a:t>
            </a:r>
            <a:endParaRPr lang="en-US" sz="2800" dirty="0">
              <a:latin typeface="Arial" panose="020B0604020202020204" pitchFamily="34" charset="0"/>
              <a:cs typeface="Arial" panose="020B0604020202020204" pitchFamily="34" charset="0"/>
            </a:endParaRPr>
          </a:p>
          <a:p>
            <a:pPr>
              <a:buNone/>
            </a:pPr>
            <a:endParaRPr lang="en-US" dirty="0"/>
          </a:p>
          <a:p>
            <a:pPr>
              <a:buNone/>
            </a:pPr>
            <a:endParaRPr lang="en-US" dirty="0"/>
          </a:p>
          <a:p>
            <a:r>
              <a:rPr lang="en-US" dirty="0"/>
              <a:t>Or </a:t>
            </a:r>
            <a:endParaRPr lang="en-US" dirty="0"/>
          </a:p>
          <a:p>
            <a:r>
              <a:rPr lang="en-US" dirty="0"/>
              <a:t>The residuals are the differences between the actual and estimated Y values. </a:t>
            </a:r>
            <a:endParaRPr lang="en-US" dirty="0"/>
          </a:p>
        </p:txBody>
      </p:sp>
      <p:sp>
        <p:nvSpPr>
          <p:cNvPr id="57346"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 name="Object 2"/>
          <p:cNvGraphicFramePr>
            <a:graphicFrameLocks noChangeAspect="1"/>
          </p:cNvGraphicFramePr>
          <p:nvPr/>
        </p:nvGraphicFramePr>
        <p:xfrm>
          <a:off x="4191000" y="990600"/>
          <a:ext cx="3148013" cy="590550"/>
        </p:xfrm>
        <a:graphic>
          <a:graphicData uri="http://schemas.openxmlformats.org/presentationml/2006/ole">
            <mc:AlternateContent xmlns:mc="http://schemas.openxmlformats.org/markup-compatibility/2006">
              <mc:Choice xmlns:v="urn:schemas-microsoft-com:vml" Requires="v">
                <p:oleObj spid="_x0000_s153668" name="Equation" r:id="rId1" imgW="27432000" imgH="5486400" progId="Equation.3">
                  <p:embed/>
                </p:oleObj>
              </mc:Choice>
              <mc:Fallback>
                <p:oleObj name="Equation" r:id="rId1" imgW="27432000" imgH="54864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90600"/>
                        <a:ext cx="314801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7" name="Object 3"/>
          <p:cNvGraphicFramePr>
            <a:graphicFrameLocks noChangeAspect="1"/>
          </p:cNvGraphicFramePr>
          <p:nvPr/>
        </p:nvGraphicFramePr>
        <p:xfrm>
          <a:off x="3657600" y="2209800"/>
          <a:ext cx="3200400" cy="685800"/>
        </p:xfrm>
        <a:graphic>
          <a:graphicData uri="http://schemas.openxmlformats.org/presentationml/2006/ole">
            <mc:AlternateContent xmlns:mc="http://schemas.openxmlformats.org/markup-compatibility/2006">
              <mc:Choice xmlns:v="urn:schemas-microsoft-com:vml" Requires="v">
                <p:oleObj spid="_x0000_s153669" name="Equation" r:id="rId3" imgW="27127200" imgH="6096000" progId="Equation.3">
                  <p:embed/>
                </p:oleObj>
              </mc:Choice>
              <mc:Fallback>
                <p:oleObj name="Equation" r:id="rId3" imgW="27127200" imgH="6096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209800"/>
                        <a:ext cx="3200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0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53608"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53607" name="Object 7"/>
          <p:cNvGraphicFramePr>
            <a:graphicFrameLocks noChangeAspect="1"/>
          </p:cNvGraphicFramePr>
          <p:nvPr/>
        </p:nvGraphicFramePr>
        <p:xfrm>
          <a:off x="1828800" y="3957484"/>
          <a:ext cx="4876800" cy="719528"/>
        </p:xfrm>
        <a:graphic>
          <a:graphicData uri="http://schemas.openxmlformats.org/presentationml/2006/ole">
            <mc:AlternateContent xmlns:mc="http://schemas.openxmlformats.org/markup-compatibility/2006">
              <mc:Choice xmlns:v="urn:schemas-microsoft-com:vml" Requires="v">
                <p:oleObj spid="_x0000_s153670" name="Equation" r:id="rId5" imgW="42062400" imgH="6096000" progId="Equation.3">
                  <p:embed/>
                </p:oleObj>
              </mc:Choice>
              <mc:Fallback>
                <p:oleObj name="Equation" r:id="rId5" imgW="42062400" imgH="609600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957484"/>
                        <a:ext cx="4876800" cy="719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10"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mc:AlternateContent xmlns:mc="http://schemas.openxmlformats.org/markup-compatibility/2006">
        <mc:Choice xmlns:a14="http://schemas.microsoft.com/office/drawing/2010/main" Requires="a14">
          <p:sp>
            <p:nvSpPr>
              <p:cNvPr id="13" name="TextBox 12"/>
              <p:cNvSpPr txBox="1"/>
              <p:nvPr/>
            </p:nvSpPr>
            <p:spPr>
              <a:xfrm>
                <a:off x="3124200" y="3237025"/>
                <a:ext cx="3733800" cy="57849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acc>
                        <m:accPr>
                          <m:ctrlPr>
                            <a:rPr lang="en-US" sz="3000" i="1" smtClean="0">
                              <a:solidFill>
                                <a:srgbClr val="836967"/>
                              </a:solidFill>
                              <a:latin typeface="Cambria Math" panose="02040503050406030204" pitchFamily="18" charset="0"/>
                            </a:rPr>
                          </m:ctrlPr>
                        </m:accPr>
                        <m:e>
                          <m:sSub>
                            <m:sSubPr>
                              <m:ctrlPr>
                                <a:rPr lang="en-US" sz="3000" i="1">
                                  <a:solidFill>
                                    <a:srgbClr val="836967"/>
                                  </a:solidFill>
                                  <a:latin typeface="Cambria Math" panose="02040503050406030204" pitchFamily="18" charset="0"/>
                                </a:rPr>
                              </m:ctrlPr>
                            </m:sSubPr>
                            <m:e>
                              <m:r>
                                <a:rPr lang="en-US" sz="3000" i="1">
                                  <a:latin typeface="Cambria Math" panose="02040503050406030204" pitchFamily="18" charset="0"/>
                                </a:rPr>
                                <m:t>𝑌</m:t>
                              </m:r>
                            </m:e>
                            <m:sub>
                              <m:r>
                                <a:rPr lang="en-US" sz="3000" i="1">
                                  <a:latin typeface="Cambria Math" panose="02040503050406030204" pitchFamily="18" charset="0"/>
                                </a:rPr>
                                <m:t>𝑖</m:t>
                              </m:r>
                            </m:sub>
                          </m:sSub>
                        </m:e>
                      </m:acc>
                      <m:r>
                        <a:rPr lang="en-US" sz="3000" i="0">
                          <a:latin typeface="Cambria Math" panose="02040503050406030204" pitchFamily="18" charset="0"/>
                        </a:rPr>
                        <m:t>=</m:t>
                      </m:r>
                      <m:acc>
                        <m:accPr>
                          <m:ctrlPr>
                            <a:rPr lang="en-US" sz="3000" i="1">
                              <a:solidFill>
                                <a:srgbClr val="836967"/>
                              </a:solidFill>
                              <a:latin typeface="Cambria Math" panose="02040503050406030204" pitchFamily="18" charset="0"/>
                            </a:rPr>
                          </m:ctrlPr>
                        </m:accPr>
                        <m:e>
                          <m:sSub>
                            <m:sSubPr>
                              <m:ctrlPr>
                                <a:rPr lang="en-US" sz="3000" i="1">
                                  <a:solidFill>
                                    <a:srgbClr val="836967"/>
                                  </a:solidFill>
                                  <a:latin typeface="Cambria Math" panose="02040503050406030204" pitchFamily="18" charset="0"/>
                                </a:rPr>
                              </m:ctrlPr>
                            </m:sSubPr>
                            <m:e>
                              <m:r>
                                <a:rPr lang="en-US" sz="3000" i="1">
                                  <a:latin typeface="Cambria Math" panose="02040503050406030204" pitchFamily="18" charset="0"/>
                                </a:rPr>
                                <m:t>𝛽</m:t>
                              </m:r>
                            </m:e>
                            <m:sub>
                              <m:r>
                                <a:rPr lang="en-US" sz="3000" i="0">
                                  <a:latin typeface="Cambria Math" panose="02040503050406030204" pitchFamily="18" charset="0"/>
                                </a:rPr>
                                <m:t>1</m:t>
                              </m:r>
                            </m:sub>
                          </m:sSub>
                        </m:e>
                      </m:acc>
                      <m:r>
                        <a:rPr lang="en-US" sz="3000" i="0">
                          <a:latin typeface="Cambria Math" panose="02040503050406030204" pitchFamily="18" charset="0"/>
                        </a:rPr>
                        <m:t>+</m:t>
                      </m:r>
                      <m:acc>
                        <m:accPr>
                          <m:ctrlPr>
                            <a:rPr lang="en-US" sz="3000" i="1">
                              <a:solidFill>
                                <a:srgbClr val="836967"/>
                              </a:solidFill>
                              <a:latin typeface="Cambria Math" panose="02040503050406030204" pitchFamily="18" charset="0"/>
                            </a:rPr>
                          </m:ctrlPr>
                        </m:accPr>
                        <m:e>
                          <m:sSub>
                            <m:sSubPr>
                              <m:ctrlPr>
                                <a:rPr lang="en-US" sz="3000" i="1">
                                  <a:solidFill>
                                    <a:srgbClr val="836967"/>
                                  </a:solidFill>
                                  <a:latin typeface="Cambria Math" panose="02040503050406030204" pitchFamily="18" charset="0"/>
                                </a:rPr>
                              </m:ctrlPr>
                            </m:sSubPr>
                            <m:e>
                              <m:r>
                                <a:rPr lang="en-US" sz="3000" i="1">
                                  <a:latin typeface="Cambria Math" panose="02040503050406030204" pitchFamily="18" charset="0"/>
                                </a:rPr>
                                <m:t>𝛽</m:t>
                              </m:r>
                            </m:e>
                            <m:sub>
                              <m:r>
                                <a:rPr lang="en-US" sz="3000" i="0">
                                  <a:latin typeface="Cambria Math" panose="02040503050406030204" pitchFamily="18" charset="0"/>
                                </a:rPr>
                                <m:t>2</m:t>
                              </m:r>
                            </m:sub>
                          </m:sSub>
                        </m:e>
                      </m:acc>
                      <m:sSub>
                        <m:sSubPr>
                          <m:ctrlPr>
                            <a:rPr lang="en-US" sz="3000" i="1">
                              <a:solidFill>
                                <a:srgbClr val="836967"/>
                              </a:solidFill>
                              <a:latin typeface="Cambria Math" panose="02040503050406030204" pitchFamily="18" charset="0"/>
                            </a:rPr>
                          </m:ctrlPr>
                        </m:sSubPr>
                        <m:e>
                          <m:r>
                            <a:rPr lang="en-US" sz="3000" i="1">
                              <a:latin typeface="Cambria Math" panose="02040503050406030204" pitchFamily="18" charset="0"/>
                            </a:rPr>
                            <m:t>𝑋</m:t>
                          </m:r>
                        </m:e>
                        <m:sub>
                          <m:r>
                            <a:rPr lang="en-US" sz="3000" i="1">
                              <a:latin typeface="Cambria Math" panose="02040503050406030204" pitchFamily="18" charset="0"/>
                            </a:rPr>
                            <m:t>𝑖</m:t>
                          </m:r>
                        </m:sub>
                      </m:sSub>
                    </m:oMath>
                  </m:oMathPara>
                </a14:m>
                <a:endParaRPr lang="en-US" sz="3000" dirty="0"/>
              </a:p>
            </p:txBody>
          </p:sp>
        </mc:Choice>
        <mc:Fallback>
          <p:sp>
            <p:nvSpPr>
              <p:cNvPr id="13" name="TextBox 12"/>
              <p:cNvSpPr txBox="1">
                <a:spLocks noRot="1" noChangeAspect="1" noMove="1" noResize="1" noEditPoints="1" noAdjustHandles="1" noChangeArrowheads="1" noChangeShapeType="1" noTextEdit="1"/>
              </p:cNvSpPr>
              <p:nvPr/>
            </p:nvSpPr>
            <p:spPr>
              <a:xfrm>
                <a:off x="3124200" y="3237025"/>
                <a:ext cx="3733800" cy="578492"/>
              </a:xfrm>
              <a:prstGeom prst="rect">
                <a:avLst/>
              </a:prstGeom>
              <a:blipFill rotWithShape="1">
                <a:blip r:embed="rId7"/>
                <a:stretch>
                  <a:fillRect t="-74" b="76"/>
                </a:stretch>
              </a:blipFill>
            </p:spPr>
            <p:txBody>
              <a:bodyPr/>
              <a:lstStyle/>
              <a:p>
                <a:r>
                  <a:rPr lang="en-US"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a:bodyPr>
          <a:lstStyle/>
          <a:p>
            <a:r>
              <a:rPr lang="en-US" sz="3300" b="1" dirty="0">
                <a:solidFill>
                  <a:srgbClr val="FF0000"/>
                </a:solidFill>
              </a:rPr>
              <a:t>5. The method of Ordinary Least Squares (OLS)</a:t>
            </a:r>
            <a:endParaRPr lang="en-US" sz="3300" dirty="0">
              <a:solidFill>
                <a:srgbClr val="FF0000"/>
              </a:solidFill>
            </a:endParaRPr>
          </a:p>
        </p:txBody>
      </p:sp>
      <p:sp>
        <p:nvSpPr>
          <p:cNvPr id="3" name="Content Placeholder 2"/>
          <p:cNvSpPr>
            <a:spLocks noGrp="1"/>
          </p:cNvSpPr>
          <p:nvPr>
            <p:ph idx="1"/>
          </p:nvPr>
        </p:nvSpPr>
        <p:spPr>
          <a:xfrm>
            <a:off x="381000" y="1143000"/>
            <a:ext cx="8229600" cy="4983163"/>
          </a:xfrm>
        </p:spPr>
        <p:txBody>
          <a:bodyPr/>
          <a:lstStyle/>
          <a:p>
            <a:r>
              <a:rPr lang="en-US" dirty="0"/>
              <a:t>Given n pairs of observations on Y and X, we would like to determine the SRF in such a manner that</a:t>
            </a:r>
            <a:r>
              <a:rPr lang="en-US" dirty="0">
                <a:solidFill>
                  <a:srgbClr val="FF0000"/>
                </a:solidFill>
              </a:rPr>
              <a:t> it is as close as possible to the actual </a:t>
            </a:r>
            <a:r>
              <a:rPr lang="en-US" i="1" dirty="0">
                <a:solidFill>
                  <a:srgbClr val="FF0000"/>
                </a:solidFill>
              </a:rPr>
              <a:t>Y. </a:t>
            </a:r>
            <a:r>
              <a:rPr lang="en-US" i="1" dirty="0"/>
              <a:t>To </a:t>
            </a:r>
            <a:r>
              <a:rPr lang="en-US" dirty="0"/>
              <a:t>this end, we may adopt the following criterion: </a:t>
            </a:r>
            <a:endParaRPr lang="en-US" dirty="0"/>
          </a:p>
          <a:p>
            <a:pPr>
              <a:buNone/>
            </a:pPr>
            <a:r>
              <a:rPr lang="en-US" dirty="0"/>
              <a:t>   Choose the SRF in such a way that the sum of the residuals                     or Q is as small as possible.</a:t>
            </a:r>
            <a:endParaRPr lang="en-US" dirty="0"/>
          </a:p>
          <a:p>
            <a:endParaRPr lang="en-US" dirty="0"/>
          </a:p>
        </p:txBody>
      </p:sp>
      <p:sp>
        <p:nvSpPr>
          <p:cNvPr id="1566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56673" name="Object 1"/>
          <p:cNvGraphicFramePr>
            <a:graphicFrameLocks noChangeAspect="1"/>
          </p:cNvGraphicFramePr>
          <p:nvPr/>
        </p:nvGraphicFramePr>
        <p:xfrm>
          <a:off x="3005138" y="4157663"/>
          <a:ext cx="1889125" cy="754062"/>
        </p:xfrm>
        <a:graphic>
          <a:graphicData uri="http://schemas.openxmlformats.org/presentationml/2006/ole">
            <mc:AlternateContent xmlns:mc="http://schemas.openxmlformats.org/markup-compatibility/2006">
              <mc:Choice xmlns:v="urn:schemas-microsoft-com:vml" Requires="v">
                <p:oleObj spid="_x0000_s156716" name="Equation" r:id="rId1" imgW="17068800" imgH="6705600" progId="Equation.3">
                  <p:embed/>
                </p:oleObj>
              </mc:Choice>
              <mc:Fallback>
                <p:oleObj name="Equation" r:id="rId1" imgW="17068800" imgH="6705600" progId="Equation.3">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138" y="4157663"/>
                        <a:ext cx="1889125"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6675" name="Object 3"/>
          <p:cNvGraphicFramePr>
            <a:graphicFrameLocks noChangeAspect="1"/>
          </p:cNvGraphicFramePr>
          <p:nvPr/>
        </p:nvGraphicFramePr>
        <p:xfrm>
          <a:off x="2514600" y="5105400"/>
          <a:ext cx="4755197" cy="1250911"/>
        </p:xfrm>
        <a:graphic>
          <a:graphicData uri="http://schemas.openxmlformats.org/presentationml/2006/ole">
            <mc:AlternateContent xmlns:mc="http://schemas.openxmlformats.org/markup-compatibility/2006">
              <mc:Choice xmlns:v="urn:schemas-microsoft-com:vml" Requires="v">
                <p:oleObj spid="_x0000_s156717" name="Equation" r:id="rId3" imgW="46939200" imgH="10363200" progId="Equation.3">
                  <p:embed/>
                </p:oleObj>
              </mc:Choice>
              <mc:Fallback>
                <p:oleObj name="Equation" r:id="rId3" imgW="46939200" imgH="10363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105400"/>
                        <a:ext cx="4755197" cy="1250911"/>
                      </a:xfrm>
                      <a:prstGeom prst="rect">
                        <a:avLst/>
                      </a:prstGeom>
                      <a:solidFill>
                        <a:srgbClr val="CCFFFF"/>
                      </a:solidFill>
                    </p:spPr>
                  </p:pic>
                </p:oleObj>
              </mc:Fallback>
            </mc:AlternateContent>
          </a:graphicData>
        </a:graphic>
      </p:graphicFrame>
      <p:sp>
        <p:nvSpPr>
          <p:cNvPr id="7" name="Rectangle 6"/>
          <p:cNvSpPr/>
          <p:nvPr/>
        </p:nvSpPr>
        <p:spPr>
          <a:xfrm>
            <a:off x="533400" y="3733800"/>
            <a:ext cx="8305800" cy="2743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0" y="0"/>
            <a:ext cx="9144000" cy="990600"/>
          </a:xfrm>
        </p:spPr>
        <p:txBody>
          <a:bodyPr/>
          <a:lstStyle/>
          <a:p>
            <a:pPr algn="ctr"/>
            <a:r>
              <a:rPr lang="en-US" sz="3600" b="1" dirty="0">
                <a:latin typeface="Times New Roman" panose="02020603050405020304" pitchFamily="18" charset="0"/>
                <a:cs typeface="Times New Roman" panose="02020603050405020304" pitchFamily="18" charset="0"/>
              </a:rPr>
              <a:t>5. The Method of Ordinary Least Squares</a:t>
            </a:r>
            <a:endParaRPr lang="en-US" sz="3600" b="1" dirty="0">
              <a:latin typeface="Times New Roman" panose="02020603050405020304" pitchFamily="18" charset="0"/>
              <a:cs typeface="Times New Roman" panose="02020603050405020304" pitchFamily="18" charset="0"/>
            </a:endParaRPr>
          </a:p>
        </p:txBody>
      </p:sp>
      <p:sp>
        <p:nvSpPr>
          <p:cNvPr id="61443" name="Content Placeholder 2"/>
          <p:cNvSpPr>
            <a:spLocks noGrp="1"/>
          </p:cNvSpPr>
          <p:nvPr>
            <p:ph sz="quarter" idx="1"/>
          </p:nvPr>
        </p:nvSpPr>
        <p:spPr>
          <a:xfrm>
            <a:off x="0" y="1524000"/>
            <a:ext cx="9144000" cy="5334000"/>
          </a:xfrm>
        </p:spPr>
        <p:txBody>
          <a:bodyPr/>
          <a:lstStyle/>
          <a:p>
            <a:pPr>
              <a:buFontTx/>
              <a:buNone/>
            </a:pPr>
            <a:r>
              <a:rPr lang="en-US" sz="2800" dirty="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a:p>
            <a:pPr eaLnBrk="1" hangingPunct="1">
              <a:lnSpc>
                <a:spcPct val="80000"/>
              </a:lnSpc>
              <a:spcBef>
                <a:spcPts val="600"/>
              </a:spcBef>
              <a:buSzPct val="120000"/>
              <a:buFont typeface="Wingdings" panose="05000000000000000000" pitchFamily="2" charset="2"/>
              <a:buChar char="§"/>
            </a:pPr>
            <a:endParaRPr lang="en-US" sz="3200" dirty="0">
              <a:latin typeface="Times New Roman" panose="02020603050405020304" pitchFamily="18" charset="0"/>
              <a:cs typeface="Times New Roman" panose="02020603050405020304" pitchFamily="18" charset="0"/>
            </a:endParaRPr>
          </a:p>
          <a:p>
            <a:pPr eaLnBrk="1" hangingPunct="1">
              <a:lnSpc>
                <a:spcPct val="80000"/>
              </a:lnSpc>
              <a:spcBef>
                <a:spcPts val="600"/>
              </a:spcBef>
              <a:buSzPct val="120000"/>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eaLnBrk="1" hangingPunct="1">
              <a:lnSpc>
                <a:spcPct val="80000"/>
              </a:lnSpc>
              <a:spcBef>
                <a:spcPts val="600"/>
              </a:spcBef>
              <a:buSzPct val="120000"/>
              <a:buFont typeface="Wingdings" panose="05000000000000000000" pitchFamily="2" charset="2"/>
              <a:buNone/>
            </a:pPr>
            <a:endParaRPr lang="en-US" sz="2800" dirty="0">
              <a:latin typeface="Times New Roman" panose="02020603050405020304" pitchFamily="18" charset="0"/>
              <a:cs typeface="Times New Roman" panose="02020603050405020304" pitchFamily="18" charset="0"/>
            </a:endParaRPr>
          </a:p>
          <a:p>
            <a:pPr eaLnBrk="1" hangingPunct="1">
              <a:lnSpc>
                <a:spcPct val="80000"/>
              </a:lnSpc>
              <a:spcBef>
                <a:spcPts val="600"/>
              </a:spcBef>
              <a:buSzPct val="120000"/>
              <a:buFont typeface="Wingdings" panose="05000000000000000000" pitchFamily="2" charset="2"/>
              <a:buNone/>
            </a:pPr>
            <a:endParaRPr lang="en-US" sz="2800" dirty="0">
              <a:latin typeface="Times New Roman" panose="02020603050405020304" pitchFamily="18" charset="0"/>
              <a:cs typeface="Times New Roman" panose="02020603050405020304" pitchFamily="18" charset="0"/>
            </a:endParaRPr>
          </a:p>
          <a:p>
            <a:pPr eaLnBrk="1" hangingPunct="1">
              <a:lnSpc>
                <a:spcPct val="80000"/>
              </a:lnSpc>
              <a:spcBef>
                <a:spcPts val="600"/>
              </a:spcBef>
              <a:buSzPct val="120000"/>
              <a:buFont typeface="Wingdings" panose="05000000000000000000" pitchFamily="2" charset="2"/>
              <a:buNone/>
            </a:pPr>
            <a:endParaRPr lang="en-US" sz="2800" dirty="0">
              <a:latin typeface="Times New Roman" panose="02020603050405020304" pitchFamily="18" charset="0"/>
              <a:cs typeface="Times New Roman" panose="02020603050405020304" pitchFamily="18" charset="0"/>
            </a:endParaRPr>
          </a:p>
          <a:p>
            <a:pPr eaLnBrk="1" hangingPunct="1">
              <a:lnSpc>
                <a:spcPct val="80000"/>
              </a:lnSpc>
              <a:spcBef>
                <a:spcPts val="600"/>
              </a:spcBef>
              <a:buSzPct val="120000"/>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pic>
        <p:nvPicPr>
          <p:cNvPr id="61446" name="Picture 8"/>
          <p:cNvPicPr>
            <a:picLocks noChangeAspect="1" noChangeArrowheads="1"/>
          </p:cNvPicPr>
          <p:nvPr/>
        </p:nvPicPr>
        <p:blipFill>
          <a:blip r:embed="rId1" cstate="print"/>
          <a:srcRect/>
          <a:stretch>
            <a:fillRect/>
          </a:stretch>
        </p:blipFill>
        <p:spPr bwMode="auto">
          <a:xfrm>
            <a:off x="2061882" y="1651934"/>
            <a:ext cx="3962400" cy="1812925"/>
          </a:xfrm>
          <a:prstGeom prst="rect">
            <a:avLst/>
          </a:prstGeom>
          <a:noFill/>
          <a:ln w="9525">
            <a:noFill/>
            <a:miter lim="800000"/>
            <a:headEnd/>
            <a:tailEnd/>
          </a:ln>
        </p:spPr>
      </p:pic>
      <p:pic>
        <p:nvPicPr>
          <p:cNvPr id="61447" name="Picture 9"/>
          <p:cNvPicPr>
            <a:picLocks noChangeAspect="1" noChangeArrowheads="1"/>
          </p:cNvPicPr>
          <p:nvPr/>
        </p:nvPicPr>
        <p:blipFill>
          <a:blip r:embed="rId2" cstate="print"/>
          <a:srcRect/>
          <a:stretch>
            <a:fillRect/>
          </a:stretch>
        </p:blipFill>
        <p:spPr bwMode="auto">
          <a:xfrm>
            <a:off x="1981200" y="4197537"/>
            <a:ext cx="3962400" cy="152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b="1" dirty="0">
                <a:solidFill>
                  <a:srgbClr val="FF0000"/>
                </a:solidFill>
                <a:latin typeface="Arial" panose="020B0604020202020204" pitchFamily="34" charset="0"/>
                <a:cs typeface="Arial" panose="020B0604020202020204" pitchFamily="34" charset="0"/>
              </a:rPr>
              <a:t>1. Regression analysis</a:t>
            </a:r>
            <a:endParaRPr lang="en-US"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990600"/>
            <a:ext cx="8229600" cy="5135563"/>
          </a:xfrm>
        </p:spPr>
        <p:txBody>
          <a:bodyPr>
            <a:normAutofit lnSpcReduction="10000"/>
          </a:bodyPr>
          <a:lstStyle/>
          <a:p>
            <a:pPr>
              <a:lnSpc>
                <a:spcPct val="150000"/>
              </a:lnSpc>
            </a:pPr>
            <a:r>
              <a:rPr lang="en-US" dirty="0">
                <a:solidFill>
                  <a:srgbClr val="FF0000"/>
                </a:solidFill>
                <a:latin typeface="Arial" panose="020B0604020202020204" pitchFamily="34" charset="0"/>
                <a:cs typeface="Arial" panose="020B0604020202020204" pitchFamily="34" charset="0"/>
              </a:rPr>
              <a:t>Galton’s law of universal regression: </a:t>
            </a:r>
            <a:r>
              <a:rPr lang="en-US" dirty="0">
                <a:latin typeface="Arial" panose="020B0604020202020204" pitchFamily="34" charset="0"/>
                <a:cs typeface="Arial" panose="020B0604020202020204" pitchFamily="34" charset="0"/>
              </a:rPr>
              <a:t>how the average height of sons changes, given the fathers’ height</a:t>
            </a:r>
            <a:endParaRPr lang="en-US" dirty="0">
              <a:latin typeface="Arial" panose="020B0604020202020204" pitchFamily="34" charset="0"/>
              <a:cs typeface="Arial" panose="020B0604020202020204" pitchFamily="34" charset="0"/>
            </a:endParaRPr>
          </a:p>
          <a:p>
            <a:pPr lvl="0">
              <a:lnSpc>
                <a:spcPct val="150000"/>
              </a:lnSpc>
            </a:pPr>
            <a:r>
              <a:rPr lang="en-US" dirty="0">
                <a:latin typeface="Arial" panose="020B0604020202020204" pitchFamily="34" charset="0"/>
                <a:cs typeface="Arial" panose="020B0604020202020204" pitchFamily="34" charset="0"/>
              </a:rPr>
              <a:t>The average height of children born of parents of given height tended to move or </a:t>
            </a:r>
            <a:r>
              <a:rPr lang="en-US" dirty="0">
                <a:solidFill>
                  <a:srgbClr val="FF0000"/>
                </a:solidFill>
                <a:latin typeface="Arial" panose="020B0604020202020204" pitchFamily="34" charset="0"/>
                <a:cs typeface="Arial" panose="020B0604020202020204" pitchFamily="34" charset="0"/>
              </a:rPr>
              <a:t>regress </a:t>
            </a:r>
            <a:r>
              <a:rPr lang="en-US" dirty="0">
                <a:latin typeface="Arial" panose="020B0604020202020204" pitchFamily="34" charset="0"/>
                <a:cs typeface="Arial" panose="020B0604020202020204" pitchFamily="34" charset="0"/>
              </a:rPr>
              <a:t>toward the average height in the population as a whole. </a:t>
            </a:r>
            <a:endParaRPr lang="en-US" dirty="0">
              <a:latin typeface="Arial" panose="020B0604020202020204" pitchFamily="34" charset="0"/>
              <a:cs typeface="Arial" panose="020B0604020202020204" pitchFamily="34"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593725" y="1676400"/>
            <a:ext cx="8001000" cy="4595813"/>
          </a:xfrm>
        </p:spPr>
        <p:txBody>
          <a:bodyPr>
            <a:noAutofit/>
          </a:bodyPr>
          <a:lstStyle/>
          <a:p>
            <a:pPr eaLnBrk="1" hangingPunct="1">
              <a:lnSpc>
                <a:spcPts val="2900"/>
              </a:lnSpc>
            </a:pPr>
            <a:r>
              <a:rPr lang="de-DE" altLang="en-US" sz="2600" b="1" dirty="0"/>
              <a:t>CEO Salary and return on equity</a:t>
            </a:r>
            <a:endParaRPr lang="de-DE" altLang="en-US" sz="2600" b="1" dirty="0"/>
          </a:p>
          <a:p>
            <a:pPr eaLnBrk="1" hangingPunct="1">
              <a:lnSpc>
                <a:spcPct val="150000"/>
              </a:lnSpc>
            </a:pPr>
            <a:endParaRPr lang="de-DE" altLang="en-US" sz="2600" b="1" dirty="0"/>
          </a:p>
          <a:p>
            <a:pPr eaLnBrk="1" hangingPunct="1">
              <a:lnSpc>
                <a:spcPct val="150000"/>
              </a:lnSpc>
            </a:pPr>
            <a:endParaRPr lang="de-DE" altLang="en-US" sz="2600" b="1" dirty="0"/>
          </a:p>
          <a:p>
            <a:pPr eaLnBrk="1" hangingPunct="1">
              <a:lnSpc>
                <a:spcPct val="150000"/>
              </a:lnSpc>
              <a:buFont typeface="Wingdings" panose="05000000000000000000" pitchFamily="2" charset="2"/>
              <a:buNone/>
            </a:pPr>
            <a:endParaRPr lang="de-DE" altLang="en-US" sz="2600" b="1" dirty="0"/>
          </a:p>
          <a:p>
            <a:pPr eaLnBrk="1" hangingPunct="1">
              <a:lnSpc>
                <a:spcPct val="150000"/>
              </a:lnSpc>
            </a:pPr>
            <a:r>
              <a:rPr lang="de-DE" altLang="en-US" sz="2600" b="1" dirty="0"/>
              <a:t>Fitted regression</a:t>
            </a:r>
            <a:endParaRPr lang="de-DE" altLang="en-US" sz="2600" b="1" dirty="0"/>
          </a:p>
          <a:p>
            <a:pPr eaLnBrk="1" hangingPunct="1">
              <a:lnSpc>
                <a:spcPct val="150000"/>
              </a:lnSpc>
            </a:pPr>
            <a:endParaRPr lang="de-DE" altLang="en-US" sz="2600" b="1" dirty="0"/>
          </a:p>
          <a:p>
            <a:pPr eaLnBrk="1" hangingPunct="1">
              <a:lnSpc>
                <a:spcPct val="150000"/>
              </a:lnSpc>
            </a:pPr>
            <a:endParaRPr lang="de-DE" altLang="en-US" sz="2600" b="1" dirty="0"/>
          </a:p>
          <a:p>
            <a:pPr eaLnBrk="1" hangingPunct="1">
              <a:lnSpc>
                <a:spcPct val="150000"/>
              </a:lnSpc>
            </a:pPr>
            <a:endParaRPr lang="de-DE" altLang="en-US" sz="2600" b="1" dirty="0"/>
          </a:p>
          <a:p>
            <a:pPr eaLnBrk="1" hangingPunct="1">
              <a:lnSpc>
                <a:spcPct val="150000"/>
              </a:lnSpc>
            </a:pPr>
            <a:r>
              <a:rPr lang="de-DE" altLang="en-US" sz="2600" b="1" dirty="0"/>
              <a:t>Causal interpretation?</a:t>
            </a:r>
            <a:endParaRPr lang="de-DE" altLang="en-US" sz="2600" b="1" dirty="0"/>
          </a:p>
        </p:txBody>
      </p:sp>
      <p:pic>
        <p:nvPicPr>
          <p:cNvPr id="34819" name="Grafik 4"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2271713" y="2698750"/>
            <a:ext cx="29845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feld 5"/>
          <p:cNvSpPr txBox="1"/>
          <p:nvPr/>
        </p:nvSpPr>
        <p:spPr>
          <a:xfrm>
            <a:off x="287338" y="3281363"/>
            <a:ext cx="3693191" cy="44627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eaLnBrk="1" hangingPunct="1">
              <a:defRPr/>
            </a:pPr>
            <a:r>
              <a:rPr lang="de-DE" sz="2300" dirty="0" err="1"/>
              <a:t>Salary</a:t>
            </a:r>
            <a:r>
              <a:rPr lang="de-DE" sz="2300" dirty="0"/>
              <a:t> in </a:t>
            </a:r>
            <a:r>
              <a:rPr lang="de-DE" sz="2300" dirty="0" err="1"/>
              <a:t>thousands</a:t>
            </a:r>
            <a:r>
              <a:rPr lang="de-DE" sz="2300" dirty="0"/>
              <a:t> of </a:t>
            </a:r>
            <a:r>
              <a:rPr lang="de-DE" sz="2300" dirty="0" err="1"/>
              <a:t>dollars</a:t>
            </a:r>
            <a:endParaRPr lang="de-DE" sz="2300" dirty="0"/>
          </a:p>
        </p:txBody>
      </p:sp>
      <p:cxnSp>
        <p:nvCxnSpPr>
          <p:cNvPr id="7" name="Gerade Verbindung mit Pfeil 6"/>
          <p:cNvCxnSpPr/>
          <p:nvPr/>
        </p:nvCxnSpPr>
        <p:spPr>
          <a:xfrm rot="5400000" flipH="1" flipV="1">
            <a:off x="2253456" y="3009107"/>
            <a:ext cx="365125" cy="3286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822" name="Textfeld 12"/>
          <p:cNvSpPr txBox="1">
            <a:spLocks noChangeArrowheads="1"/>
          </p:cNvSpPr>
          <p:nvPr/>
        </p:nvSpPr>
        <p:spPr bwMode="auto">
          <a:xfrm>
            <a:off x="4060825" y="3429000"/>
            <a:ext cx="32939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600" dirty="0"/>
              <a:t>Return on equity of the CEO‘s firm</a:t>
            </a:r>
            <a:endParaRPr lang="de-DE" altLang="en-US" sz="1600" dirty="0"/>
          </a:p>
        </p:txBody>
      </p:sp>
      <p:cxnSp>
        <p:nvCxnSpPr>
          <p:cNvPr id="16" name="Gerade Verbindung mit Pfeil 15"/>
          <p:cNvCxnSpPr/>
          <p:nvPr/>
        </p:nvCxnSpPr>
        <p:spPr>
          <a:xfrm rot="16200000" flipV="1">
            <a:off x="4444206" y="3118644"/>
            <a:ext cx="474663" cy="2190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4824" name="Grafik 19" descr="TP_tmp.png"/>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1827213" y="4733200"/>
            <a:ext cx="3873500" cy="375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7" name="Textfeld 22"/>
          <p:cNvSpPr txBox="1">
            <a:spLocks noChangeArrowheads="1"/>
          </p:cNvSpPr>
          <p:nvPr/>
        </p:nvSpPr>
        <p:spPr bwMode="auto">
          <a:xfrm>
            <a:off x="3048000" y="5599624"/>
            <a:ext cx="6246838"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2300" dirty="0"/>
              <a:t>If the return on equity increases by 1 percent,</a:t>
            </a:r>
            <a:endParaRPr lang="de-DE" altLang="en-US" sz="2300" dirty="0"/>
          </a:p>
          <a:p>
            <a:pPr eaLnBrk="1" hangingPunct="1">
              <a:spcBef>
                <a:spcPct val="0"/>
              </a:spcBef>
              <a:buClrTx/>
              <a:buSzTx/>
              <a:buFontTx/>
              <a:buNone/>
            </a:pPr>
            <a:r>
              <a:rPr lang="de-DE" altLang="en-US" sz="2300" dirty="0"/>
              <a:t>then salary is predicted to change by 18,501 $</a:t>
            </a:r>
            <a:endParaRPr lang="de-DE" altLang="en-US" sz="2300" dirty="0"/>
          </a:p>
        </p:txBody>
      </p:sp>
      <p:cxnSp>
        <p:nvCxnSpPr>
          <p:cNvPr id="24" name="Gerade Verbindung mit Pfeil 23"/>
          <p:cNvCxnSpPr/>
          <p:nvPr/>
        </p:nvCxnSpPr>
        <p:spPr>
          <a:xfrm rot="16200000" flipV="1">
            <a:off x="4578864" y="5206066"/>
            <a:ext cx="511175" cy="3286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829" name="Rectangle 2"/>
          <p:cNvSpPr>
            <a:spLocks noChangeArrowheads="1"/>
          </p:cNvSpPr>
          <p:nvPr/>
        </p:nvSpPr>
        <p:spPr bwMode="auto">
          <a:xfrm>
            <a:off x="287338" y="80963"/>
            <a:ext cx="9313862" cy="1077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sz="3300" dirty="0">
                <a:solidFill>
                  <a:srgbClr val="FF0000"/>
                </a:solidFill>
              </a:rPr>
              <a:t>5. The method of Ordinary Least Squares (OLS)</a:t>
            </a:r>
            <a:endParaRPr lang="de-DE" altLang="en-US" sz="3300" dirty="0">
              <a:solidFill>
                <a:srgbClr val="FF0000"/>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593725" y="2005013"/>
            <a:ext cx="8001000" cy="4267200"/>
          </a:xfrm>
        </p:spPr>
        <p:txBody>
          <a:bodyPr>
            <a:noAutofit/>
          </a:bodyPr>
          <a:lstStyle/>
          <a:p>
            <a:pPr eaLnBrk="1" hangingPunct="1">
              <a:lnSpc>
                <a:spcPts val="2900"/>
              </a:lnSpc>
            </a:pPr>
            <a:r>
              <a:rPr lang="de-DE" altLang="en-US" sz="2600" b="1" dirty="0"/>
              <a:t>Wage and education</a:t>
            </a:r>
            <a:endParaRPr lang="de-DE" altLang="en-US" sz="2600" b="1" dirty="0"/>
          </a:p>
          <a:p>
            <a:pPr eaLnBrk="1" hangingPunct="1">
              <a:lnSpc>
                <a:spcPct val="150000"/>
              </a:lnSpc>
            </a:pPr>
            <a:endParaRPr lang="de-DE" altLang="en-US" sz="2600" b="1" dirty="0"/>
          </a:p>
          <a:p>
            <a:pPr eaLnBrk="1" hangingPunct="1">
              <a:lnSpc>
                <a:spcPct val="150000"/>
              </a:lnSpc>
              <a:buFont typeface="Wingdings" panose="05000000000000000000" pitchFamily="2" charset="2"/>
              <a:buNone/>
            </a:pPr>
            <a:endParaRPr lang="de-DE" altLang="en-US" sz="2600" b="1" dirty="0"/>
          </a:p>
          <a:p>
            <a:pPr eaLnBrk="1" hangingPunct="1">
              <a:lnSpc>
                <a:spcPct val="150000"/>
              </a:lnSpc>
            </a:pPr>
            <a:r>
              <a:rPr lang="de-DE" altLang="en-US" sz="2600" b="1" dirty="0"/>
              <a:t>Fitted regression</a:t>
            </a:r>
            <a:endParaRPr lang="de-DE" altLang="en-US" sz="2600" b="1" dirty="0"/>
          </a:p>
          <a:p>
            <a:pPr eaLnBrk="1" hangingPunct="1">
              <a:lnSpc>
                <a:spcPct val="150000"/>
              </a:lnSpc>
            </a:pPr>
            <a:endParaRPr lang="de-DE" altLang="en-US" sz="2600" b="1" dirty="0"/>
          </a:p>
          <a:p>
            <a:pPr eaLnBrk="1" hangingPunct="1">
              <a:lnSpc>
                <a:spcPct val="150000"/>
              </a:lnSpc>
            </a:pPr>
            <a:endParaRPr lang="de-DE" altLang="en-US" sz="2600" b="1" dirty="0"/>
          </a:p>
          <a:p>
            <a:pPr eaLnBrk="1" hangingPunct="1">
              <a:lnSpc>
                <a:spcPct val="150000"/>
              </a:lnSpc>
            </a:pPr>
            <a:endParaRPr lang="de-DE" altLang="en-US" sz="2600" b="1" dirty="0"/>
          </a:p>
        </p:txBody>
      </p:sp>
      <p:pic>
        <p:nvPicPr>
          <p:cNvPr id="38915" name="Grafik 13"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2278063" y="2698750"/>
            <a:ext cx="29718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feld 5"/>
          <p:cNvSpPr txBox="1"/>
          <p:nvPr/>
        </p:nvSpPr>
        <p:spPr>
          <a:xfrm>
            <a:off x="631105" y="3429000"/>
            <a:ext cx="2713758"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eaLnBrk="1" hangingPunct="1">
              <a:defRPr/>
            </a:pPr>
            <a:r>
              <a:rPr lang="de-DE" sz="2000" dirty="0" err="1"/>
              <a:t>Hourly</a:t>
            </a:r>
            <a:r>
              <a:rPr lang="de-DE" sz="2000" dirty="0"/>
              <a:t> wage in </a:t>
            </a:r>
            <a:r>
              <a:rPr lang="de-DE" sz="2000" dirty="0" err="1"/>
              <a:t>dollars</a:t>
            </a:r>
            <a:endParaRPr lang="de-DE" sz="2000" dirty="0"/>
          </a:p>
        </p:txBody>
      </p:sp>
      <p:cxnSp>
        <p:nvCxnSpPr>
          <p:cNvPr id="7" name="Gerade Verbindung mit Pfeil 6"/>
          <p:cNvCxnSpPr/>
          <p:nvPr/>
        </p:nvCxnSpPr>
        <p:spPr>
          <a:xfrm rot="5400000" flipH="1" flipV="1">
            <a:off x="2253456" y="3009107"/>
            <a:ext cx="365125" cy="3286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918" name="Textfeld 12"/>
          <p:cNvSpPr txBox="1">
            <a:spLocks noChangeArrowheads="1"/>
          </p:cNvSpPr>
          <p:nvPr/>
        </p:nvSpPr>
        <p:spPr bwMode="auto">
          <a:xfrm>
            <a:off x="4060825" y="3429000"/>
            <a:ext cx="22740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2000" dirty="0"/>
              <a:t>Years of education</a:t>
            </a:r>
            <a:endParaRPr lang="de-DE" altLang="en-US" sz="2000" dirty="0"/>
          </a:p>
        </p:txBody>
      </p:sp>
      <p:cxnSp>
        <p:nvCxnSpPr>
          <p:cNvPr id="16" name="Gerade Verbindung mit Pfeil 15"/>
          <p:cNvCxnSpPr/>
          <p:nvPr/>
        </p:nvCxnSpPr>
        <p:spPr>
          <a:xfrm rot="16200000" flipV="1">
            <a:off x="4444206" y="3118644"/>
            <a:ext cx="474663" cy="2190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8920" name="Grafik 14" descr="TP_tmp.png"/>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2082800" y="4597400"/>
            <a:ext cx="3302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feld 20"/>
          <p:cNvSpPr txBox="1"/>
          <p:nvPr/>
        </p:nvSpPr>
        <p:spPr>
          <a:xfrm>
            <a:off x="2578100" y="5291138"/>
            <a:ext cx="903288" cy="30797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de-DE" sz="1400" dirty="0" err="1"/>
              <a:t>Intercept</a:t>
            </a:r>
            <a:endParaRPr lang="de-DE" sz="1400" dirty="0"/>
          </a:p>
        </p:txBody>
      </p:sp>
      <p:cxnSp>
        <p:nvCxnSpPr>
          <p:cNvPr id="22" name="Gerade Verbindung mit Pfeil 21"/>
          <p:cNvCxnSpPr/>
          <p:nvPr/>
        </p:nvCxnSpPr>
        <p:spPr>
          <a:xfrm rot="5400000" flipH="1" flipV="1">
            <a:off x="2997994" y="4980781"/>
            <a:ext cx="365125" cy="3286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923" name="Textfeld 22"/>
          <p:cNvSpPr txBox="1">
            <a:spLocks noChangeArrowheads="1"/>
          </p:cNvSpPr>
          <p:nvPr/>
        </p:nvSpPr>
        <p:spPr bwMode="auto">
          <a:xfrm>
            <a:off x="3481388" y="5505333"/>
            <a:ext cx="617957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2000" dirty="0"/>
              <a:t>In the sample, one more year of education was</a:t>
            </a:r>
            <a:endParaRPr lang="de-DE" altLang="en-US" sz="2000" dirty="0"/>
          </a:p>
          <a:p>
            <a:pPr eaLnBrk="1" hangingPunct="1">
              <a:spcBef>
                <a:spcPct val="0"/>
              </a:spcBef>
              <a:buClrTx/>
              <a:buSzTx/>
              <a:buFontTx/>
              <a:buNone/>
            </a:pPr>
            <a:r>
              <a:rPr lang="de-DE" altLang="en-US" sz="2000" dirty="0"/>
              <a:t>associated with an increase in hourly wage by 0.54 $</a:t>
            </a:r>
            <a:endParaRPr lang="de-DE" altLang="en-US" sz="2000" dirty="0"/>
          </a:p>
        </p:txBody>
      </p:sp>
      <p:cxnSp>
        <p:nvCxnSpPr>
          <p:cNvPr id="24" name="Gerade Verbindung mit Pfeil 23"/>
          <p:cNvCxnSpPr/>
          <p:nvPr/>
        </p:nvCxnSpPr>
        <p:spPr>
          <a:xfrm rot="16200000" flipV="1">
            <a:off x="4604544" y="5017294"/>
            <a:ext cx="511175" cy="3286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925" name="Rectangle 2"/>
          <p:cNvSpPr>
            <a:spLocks noChangeArrowheads="1"/>
          </p:cNvSpPr>
          <p:nvPr/>
        </p:nvSpPr>
        <p:spPr bwMode="auto">
          <a:xfrm>
            <a:off x="0" y="-17929"/>
            <a:ext cx="914400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sz="3300" dirty="0">
                <a:solidFill>
                  <a:srgbClr val="FF0000"/>
                </a:solidFill>
              </a:rPr>
              <a:t>5. The method of Ordinary Least Squares (OLS)</a:t>
            </a:r>
            <a:endParaRPr lang="de-DE" altLang="en-US" sz="33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287338" y="1543050"/>
            <a:ext cx="8307387" cy="4729163"/>
          </a:xfrm>
        </p:spPr>
        <p:txBody>
          <a:bodyPr>
            <a:normAutofit/>
          </a:bodyPr>
          <a:lstStyle/>
          <a:p>
            <a:pPr eaLnBrk="1" hangingPunct="1">
              <a:lnSpc>
                <a:spcPts val="2900"/>
              </a:lnSpc>
            </a:pPr>
            <a:r>
              <a:rPr lang="de-DE" altLang="en-US" sz="2300" b="1" u="sng" dirty="0"/>
              <a:t>Properties of OLS on any sample of data</a:t>
            </a:r>
            <a:endParaRPr lang="de-DE" altLang="en-US" sz="2300" b="1" u="sng" dirty="0"/>
          </a:p>
          <a:p>
            <a:pPr eaLnBrk="1" hangingPunct="1">
              <a:lnSpc>
                <a:spcPts val="2500"/>
              </a:lnSpc>
            </a:pPr>
            <a:r>
              <a:rPr lang="de-DE" altLang="en-US" sz="2300" b="1" dirty="0"/>
              <a:t>Fitted values and residuals</a:t>
            </a:r>
            <a:endParaRPr lang="de-DE" altLang="en-US" sz="2300" b="1" dirty="0"/>
          </a:p>
          <a:p>
            <a:pPr eaLnBrk="1" hangingPunct="1">
              <a:lnSpc>
                <a:spcPts val="2500"/>
              </a:lnSpc>
            </a:pPr>
            <a:endParaRPr lang="de-DE" altLang="en-US" sz="2300" b="1" dirty="0"/>
          </a:p>
          <a:p>
            <a:pPr eaLnBrk="1" hangingPunct="1">
              <a:lnSpc>
                <a:spcPts val="2500"/>
              </a:lnSpc>
            </a:pPr>
            <a:endParaRPr lang="de-DE" altLang="en-US" sz="2300" b="1" dirty="0"/>
          </a:p>
          <a:p>
            <a:pPr eaLnBrk="1" hangingPunct="1">
              <a:lnSpc>
                <a:spcPts val="2500"/>
              </a:lnSpc>
            </a:pPr>
            <a:endParaRPr lang="de-DE" altLang="en-US" sz="2300" b="1" dirty="0"/>
          </a:p>
          <a:p>
            <a:pPr eaLnBrk="1" hangingPunct="1">
              <a:lnSpc>
                <a:spcPts val="2500"/>
              </a:lnSpc>
            </a:pPr>
            <a:endParaRPr lang="de-DE" altLang="en-US" sz="2300" b="1" dirty="0"/>
          </a:p>
          <a:p>
            <a:pPr eaLnBrk="1" hangingPunct="1">
              <a:lnSpc>
                <a:spcPts val="2500"/>
              </a:lnSpc>
            </a:pPr>
            <a:endParaRPr lang="de-DE" altLang="en-US" sz="2300" b="1" dirty="0"/>
          </a:p>
          <a:p>
            <a:pPr eaLnBrk="1" hangingPunct="1">
              <a:lnSpc>
                <a:spcPts val="2500"/>
              </a:lnSpc>
            </a:pPr>
            <a:r>
              <a:rPr lang="de-DE" altLang="en-US" sz="2300" b="1" dirty="0"/>
              <a:t>Algebraic properties of OLS regression</a:t>
            </a:r>
            <a:endParaRPr lang="de-DE" altLang="en-US" sz="2300" b="1" dirty="0"/>
          </a:p>
        </p:txBody>
      </p:sp>
      <p:pic>
        <p:nvPicPr>
          <p:cNvPr id="43011" name="Grafik 9"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4973638" y="3100388"/>
            <a:ext cx="13716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Grafik 19" descr="TP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738188" y="4852988"/>
            <a:ext cx="1231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Grafik 8" descr="TP_tmp.png"/>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2016125" y="3063875"/>
            <a:ext cx="1765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feld 10"/>
          <p:cNvSpPr txBox="1"/>
          <p:nvPr/>
        </p:nvSpPr>
        <p:spPr>
          <a:xfrm>
            <a:off x="1212850" y="3721100"/>
            <a:ext cx="2192338" cy="30797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de-DE" sz="1400" dirty="0" err="1"/>
              <a:t>Fitted</a:t>
            </a:r>
            <a:r>
              <a:rPr lang="de-DE" sz="1400" dirty="0"/>
              <a:t> </a:t>
            </a:r>
            <a:r>
              <a:rPr lang="de-DE" sz="1400" dirty="0" err="1"/>
              <a:t>or</a:t>
            </a:r>
            <a:r>
              <a:rPr lang="de-DE" sz="1400" dirty="0"/>
              <a:t> </a:t>
            </a:r>
            <a:r>
              <a:rPr lang="de-DE" sz="1400" dirty="0" err="1"/>
              <a:t>predicted</a:t>
            </a:r>
            <a:r>
              <a:rPr lang="de-DE" sz="1400" dirty="0"/>
              <a:t> </a:t>
            </a:r>
            <a:r>
              <a:rPr lang="de-DE" sz="1400" dirty="0" err="1"/>
              <a:t>values</a:t>
            </a:r>
            <a:endParaRPr lang="de-DE" sz="1400" dirty="0"/>
          </a:p>
        </p:txBody>
      </p:sp>
      <p:cxnSp>
        <p:nvCxnSpPr>
          <p:cNvPr id="12" name="Gerade Verbindung mit Pfeil 11"/>
          <p:cNvCxnSpPr/>
          <p:nvPr/>
        </p:nvCxnSpPr>
        <p:spPr>
          <a:xfrm rot="5400000" flipH="1" flipV="1">
            <a:off x="1632744" y="3410744"/>
            <a:ext cx="365125" cy="3286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4097338" y="3721100"/>
            <a:ext cx="3708400" cy="30797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de-DE" sz="1400" dirty="0" err="1"/>
              <a:t>Deviations</a:t>
            </a:r>
            <a:r>
              <a:rPr lang="de-DE" sz="1400" dirty="0"/>
              <a:t> </a:t>
            </a:r>
            <a:r>
              <a:rPr lang="de-DE" sz="1400" dirty="0" err="1"/>
              <a:t>from</a:t>
            </a:r>
            <a:r>
              <a:rPr lang="de-DE" sz="1400" dirty="0"/>
              <a:t> </a:t>
            </a:r>
            <a:r>
              <a:rPr lang="de-DE" sz="1400" dirty="0" err="1"/>
              <a:t>regression</a:t>
            </a:r>
            <a:r>
              <a:rPr lang="de-DE" sz="1400" dirty="0"/>
              <a:t> </a:t>
            </a:r>
            <a:r>
              <a:rPr lang="de-DE" sz="1400" dirty="0" err="1"/>
              <a:t>line</a:t>
            </a:r>
            <a:r>
              <a:rPr lang="de-DE" sz="1400" dirty="0"/>
              <a:t> (= </a:t>
            </a:r>
            <a:r>
              <a:rPr lang="de-DE" sz="1400" dirty="0" err="1"/>
              <a:t>residuals</a:t>
            </a:r>
            <a:r>
              <a:rPr lang="de-DE" sz="1400" dirty="0"/>
              <a:t>)</a:t>
            </a:r>
            <a:endParaRPr lang="de-DE" sz="1400" dirty="0"/>
          </a:p>
        </p:txBody>
      </p:sp>
      <p:cxnSp>
        <p:nvCxnSpPr>
          <p:cNvPr id="14" name="Gerade Verbindung mit Pfeil 13"/>
          <p:cNvCxnSpPr/>
          <p:nvPr/>
        </p:nvCxnSpPr>
        <p:spPr>
          <a:xfrm rot="5400000" flipH="1" flipV="1">
            <a:off x="4626769" y="3410744"/>
            <a:ext cx="401638" cy="2921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358775" y="5732463"/>
            <a:ext cx="2300288" cy="5238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de-DE" sz="1400" dirty="0" err="1"/>
              <a:t>Deviations</a:t>
            </a:r>
            <a:r>
              <a:rPr lang="de-DE" sz="1400" dirty="0"/>
              <a:t> </a:t>
            </a:r>
            <a:r>
              <a:rPr lang="de-DE" sz="1400" dirty="0" err="1"/>
              <a:t>from</a:t>
            </a:r>
            <a:r>
              <a:rPr lang="de-DE" sz="1400" dirty="0"/>
              <a:t> </a:t>
            </a:r>
            <a:r>
              <a:rPr lang="de-DE" sz="1400" dirty="0" err="1"/>
              <a:t>regression</a:t>
            </a:r>
            <a:r>
              <a:rPr lang="de-DE" sz="1400" dirty="0"/>
              <a:t> </a:t>
            </a:r>
            <a:r>
              <a:rPr lang="de-DE" sz="1400" dirty="0" err="1"/>
              <a:t>line</a:t>
            </a:r>
            <a:r>
              <a:rPr lang="de-DE" sz="1400" dirty="0"/>
              <a:t> </a:t>
            </a:r>
            <a:r>
              <a:rPr lang="de-DE" sz="1400" dirty="0" err="1"/>
              <a:t>sum</a:t>
            </a:r>
            <a:r>
              <a:rPr lang="de-DE" sz="1400" dirty="0"/>
              <a:t> </a:t>
            </a:r>
            <a:r>
              <a:rPr lang="de-DE" sz="1400" dirty="0" err="1"/>
              <a:t>up</a:t>
            </a:r>
            <a:r>
              <a:rPr lang="de-DE" sz="1400" dirty="0"/>
              <a:t> </a:t>
            </a:r>
            <a:r>
              <a:rPr lang="de-DE" sz="1400" dirty="0" err="1"/>
              <a:t>to</a:t>
            </a:r>
            <a:r>
              <a:rPr lang="de-DE" sz="1400" dirty="0"/>
              <a:t> </a:t>
            </a:r>
            <a:r>
              <a:rPr lang="de-DE" sz="1400" dirty="0" err="1"/>
              <a:t>zero</a:t>
            </a:r>
            <a:endParaRPr lang="de-DE" sz="1400" dirty="0"/>
          </a:p>
        </p:txBody>
      </p:sp>
      <p:cxnSp>
        <p:nvCxnSpPr>
          <p:cNvPr id="22" name="Gerade Verbindung mit Pfeil 21"/>
          <p:cNvCxnSpPr>
            <a:stCxn id="21" idx="0"/>
          </p:cNvCxnSpPr>
          <p:nvPr/>
        </p:nvCxnSpPr>
        <p:spPr>
          <a:xfrm flipV="1">
            <a:off x="1509713" y="5300663"/>
            <a:ext cx="109537" cy="431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3020" name="Grafik 27" descr="TP_tmp.png"/>
          <p:cNvPicPr>
            <a:picLocks noChangeAspect="1"/>
          </p:cNvPicPr>
          <p:nvPr>
            <p:custDataLst>
              <p:tags r:id="rId7"/>
            </p:custDataLst>
          </p:nvPr>
        </p:nvPicPr>
        <p:blipFill>
          <a:blip r:embed="rId8">
            <a:extLst>
              <a:ext uri="{28A0092B-C50C-407E-A947-70E740481C1C}">
                <a14:useLocalDpi xmlns:a14="http://schemas.microsoft.com/office/drawing/2010/main" val="0"/>
              </a:ext>
            </a:extLst>
          </a:blip>
          <a:srcRect/>
          <a:stretch>
            <a:fillRect/>
          </a:stretch>
        </p:blipFill>
        <p:spPr bwMode="auto">
          <a:xfrm>
            <a:off x="3362325" y="4852988"/>
            <a:ext cx="14605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feld 25"/>
          <p:cNvSpPr txBox="1"/>
          <p:nvPr/>
        </p:nvSpPr>
        <p:spPr>
          <a:xfrm>
            <a:off x="3024188" y="5732463"/>
            <a:ext cx="2701925" cy="5238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de-DE" sz="1400" dirty="0" err="1"/>
              <a:t>Correlation</a:t>
            </a:r>
            <a:r>
              <a:rPr lang="de-DE" sz="1400" dirty="0"/>
              <a:t> </a:t>
            </a:r>
            <a:r>
              <a:rPr lang="de-DE" sz="1400" dirty="0" err="1"/>
              <a:t>between</a:t>
            </a:r>
            <a:r>
              <a:rPr lang="de-DE" sz="1400" dirty="0"/>
              <a:t> </a:t>
            </a:r>
            <a:r>
              <a:rPr lang="de-DE" sz="1400" dirty="0" err="1"/>
              <a:t>deviations</a:t>
            </a:r>
            <a:r>
              <a:rPr lang="de-DE" sz="1400" dirty="0"/>
              <a:t> </a:t>
            </a:r>
            <a:r>
              <a:rPr lang="de-DE" sz="1400" dirty="0" err="1"/>
              <a:t>and</a:t>
            </a:r>
            <a:r>
              <a:rPr lang="de-DE" sz="1400" dirty="0"/>
              <a:t> </a:t>
            </a:r>
            <a:r>
              <a:rPr lang="de-DE" sz="1400" dirty="0" err="1"/>
              <a:t>regressors</a:t>
            </a:r>
            <a:r>
              <a:rPr lang="de-DE" sz="1400" dirty="0"/>
              <a:t> </a:t>
            </a:r>
            <a:r>
              <a:rPr lang="de-DE" sz="1400" dirty="0" err="1"/>
              <a:t>is</a:t>
            </a:r>
            <a:r>
              <a:rPr lang="de-DE" sz="1400" dirty="0"/>
              <a:t> </a:t>
            </a:r>
            <a:r>
              <a:rPr lang="de-DE" sz="1400" dirty="0" err="1"/>
              <a:t>zero</a:t>
            </a:r>
            <a:endParaRPr lang="de-DE" sz="1400" dirty="0"/>
          </a:p>
        </p:txBody>
      </p:sp>
      <p:cxnSp>
        <p:nvCxnSpPr>
          <p:cNvPr id="27" name="Gerade Verbindung mit Pfeil 26"/>
          <p:cNvCxnSpPr/>
          <p:nvPr/>
        </p:nvCxnSpPr>
        <p:spPr>
          <a:xfrm flipH="1" flipV="1">
            <a:off x="4500563" y="5265738"/>
            <a:ext cx="34925" cy="5032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3023" name="Grafik 33" descr="TP_tmp.png"/>
          <p:cNvPicPr>
            <a:picLocks noChangeAspect="1"/>
          </p:cNvPicPr>
          <p:nvPr>
            <p:custDataLst>
              <p:tags r:id="rId9"/>
            </p:custDataLst>
          </p:nvPr>
        </p:nvPicPr>
        <p:blipFill>
          <a:blip r:embed="rId10">
            <a:extLst>
              <a:ext uri="{28A0092B-C50C-407E-A947-70E740481C1C}">
                <a14:useLocalDpi xmlns:a14="http://schemas.microsoft.com/office/drawing/2010/main" val="0"/>
              </a:ext>
            </a:extLst>
          </a:blip>
          <a:srcRect/>
          <a:stretch>
            <a:fillRect/>
          </a:stretch>
        </p:blipFill>
        <p:spPr bwMode="auto">
          <a:xfrm>
            <a:off x="6069013" y="4999038"/>
            <a:ext cx="1625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feld 31"/>
          <p:cNvSpPr txBox="1"/>
          <p:nvPr/>
        </p:nvSpPr>
        <p:spPr>
          <a:xfrm>
            <a:off x="5867400" y="5732463"/>
            <a:ext cx="2263775" cy="5238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de-DE" sz="1400" dirty="0"/>
              <a:t>Sample </a:t>
            </a:r>
            <a:r>
              <a:rPr lang="de-DE" sz="1400" dirty="0" err="1"/>
              <a:t>averages</a:t>
            </a:r>
            <a:r>
              <a:rPr lang="de-DE" sz="1400" dirty="0"/>
              <a:t> </a:t>
            </a:r>
            <a:r>
              <a:rPr lang="de-DE" sz="1400" dirty="0" err="1"/>
              <a:t>of</a:t>
            </a:r>
            <a:r>
              <a:rPr lang="de-DE" sz="1400" dirty="0"/>
              <a:t> y </a:t>
            </a:r>
            <a:r>
              <a:rPr lang="de-DE" sz="1400" dirty="0" err="1"/>
              <a:t>and</a:t>
            </a:r>
            <a:r>
              <a:rPr lang="de-DE" sz="1400" dirty="0"/>
              <a:t> x </a:t>
            </a:r>
            <a:r>
              <a:rPr lang="de-DE" sz="1400" dirty="0" err="1"/>
              <a:t>lie</a:t>
            </a:r>
            <a:r>
              <a:rPr lang="de-DE" sz="1400" dirty="0"/>
              <a:t> on </a:t>
            </a:r>
            <a:r>
              <a:rPr lang="de-DE" sz="1400" dirty="0" err="1"/>
              <a:t>regression</a:t>
            </a:r>
            <a:r>
              <a:rPr lang="de-DE" sz="1400" dirty="0"/>
              <a:t> </a:t>
            </a:r>
            <a:r>
              <a:rPr lang="de-DE" sz="1400" dirty="0" err="1"/>
              <a:t>line</a:t>
            </a:r>
            <a:endParaRPr lang="de-DE" sz="1400" dirty="0"/>
          </a:p>
        </p:txBody>
      </p:sp>
      <p:cxnSp>
        <p:nvCxnSpPr>
          <p:cNvPr id="33" name="Gerade Verbindung mit Pfeil 32"/>
          <p:cNvCxnSpPr>
            <a:stCxn id="32" idx="0"/>
          </p:cNvCxnSpPr>
          <p:nvPr/>
        </p:nvCxnSpPr>
        <p:spPr>
          <a:xfrm flipV="1">
            <a:off x="6999288" y="5300663"/>
            <a:ext cx="93662" cy="431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026" name="Rectangle 2"/>
          <p:cNvSpPr>
            <a:spLocks noChangeArrowheads="1"/>
          </p:cNvSpPr>
          <p:nvPr/>
        </p:nvSpPr>
        <p:spPr bwMode="auto">
          <a:xfrm>
            <a:off x="287338" y="80963"/>
            <a:ext cx="870426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1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1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sz="3300" dirty="0">
                <a:solidFill>
                  <a:srgbClr val="FF0000"/>
                </a:solidFill>
              </a:rPr>
              <a:t>5. The method of Ordinary Least Squares (OLS)</a:t>
            </a:r>
            <a:endParaRPr lang="de-DE" altLang="en-US" sz="3300" dirty="0">
              <a:solidFill>
                <a:srgbClr val="FF0000"/>
              </a:solidFill>
            </a:endParaRPr>
          </a:p>
        </p:txBody>
      </p:sp>
      <p:sp>
        <p:nvSpPr>
          <p:cNvPr id="2" name="Oval Callout 1"/>
          <p:cNvSpPr/>
          <p:nvPr/>
        </p:nvSpPr>
        <p:spPr>
          <a:xfrm>
            <a:off x="6891338" y="2209800"/>
            <a:ext cx="1568450" cy="854075"/>
          </a:xfrm>
          <a:prstGeom prst="wedgeEllipseCallout">
            <a:avLst>
              <a:gd name="adj1" fmla="val -77835"/>
              <a:gd name="adj2" fmla="val 6165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If u&gt;0</a:t>
            </a:r>
            <a:endParaRPr lang="en-US" dirty="0"/>
          </a:p>
          <a:p>
            <a:pPr algn="ctr" eaLnBrk="1" hangingPunct="1">
              <a:defRPr/>
            </a:pPr>
            <a:r>
              <a:rPr lang="en-US" dirty="0"/>
              <a:t>And if u&lt;0</a:t>
            </a:r>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solidFill>
                  <a:srgbClr val="FF0000"/>
                </a:solidFill>
              </a:rPr>
              <a:t>6. The assumptions underlying the OLS </a:t>
            </a:r>
            <a:endParaRPr lang="en-US" sz="3800" b="1" dirty="0">
              <a:solidFill>
                <a:srgbClr val="FF0000"/>
              </a:solidFill>
            </a:endParaRPr>
          </a:p>
        </p:txBody>
      </p:sp>
      <p:sp>
        <p:nvSpPr>
          <p:cNvPr id="3" name="Content Placeholder 2"/>
          <p:cNvSpPr>
            <a:spLocks noGrp="1"/>
          </p:cNvSpPr>
          <p:nvPr>
            <p:ph idx="1"/>
          </p:nvPr>
        </p:nvSpPr>
        <p:spPr>
          <a:xfrm>
            <a:off x="457200" y="1219200"/>
            <a:ext cx="8229600" cy="4906963"/>
          </a:xfrm>
        </p:spPr>
        <p:txBody>
          <a:bodyPr/>
          <a:lstStyle/>
          <a:p>
            <a:pPr>
              <a:buNone/>
            </a:pPr>
            <a:r>
              <a:rPr lang="en-US" b="1" dirty="0"/>
              <a:t>     Assumptions 1: </a:t>
            </a:r>
            <a:r>
              <a:rPr lang="en-US" dirty="0"/>
              <a:t>Linear in Parameters. The regression model is linear in the parameters.</a:t>
            </a:r>
            <a:endParaRPr lang="en-US" dirty="0"/>
          </a:p>
          <a:p>
            <a:endParaRPr lang="en-US" dirty="0"/>
          </a:p>
          <a:p>
            <a:endParaRPr lang="en-US" dirty="0"/>
          </a:p>
        </p:txBody>
      </p:sp>
      <p:graphicFrame>
        <p:nvGraphicFramePr>
          <p:cNvPr id="159746" name="Object 2"/>
          <p:cNvGraphicFramePr>
            <a:graphicFrameLocks noChangeAspect="1"/>
          </p:cNvGraphicFramePr>
          <p:nvPr/>
        </p:nvGraphicFramePr>
        <p:xfrm>
          <a:off x="2209800" y="2910595"/>
          <a:ext cx="4062413" cy="762086"/>
        </p:xfrm>
        <a:graphic>
          <a:graphicData uri="http://schemas.openxmlformats.org/presentationml/2006/ole">
            <mc:AlternateContent xmlns:mc="http://schemas.openxmlformats.org/markup-compatibility/2006">
              <mc:Choice xmlns:v="urn:schemas-microsoft-com:vml" Requires="v">
                <p:oleObj spid="_x0000_s159767" name="Equation" r:id="rId1" imgW="27432000" imgH="5486400" progId="Equation.3">
                  <p:embed/>
                </p:oleObj>
              </mc:Choice>
              <mc:Fallback>
                <p:oleObj name="Equation" r:id="rId1" imgW="27432000" imgH="54864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910595"/>
                        <a:ext cx="4062413" cy="7620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685800" y="1219200"/>
            <a:ext cx="7696200"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solidFill>
                  <a:srgbClr val="FF0000"/>
                </a:solidFill>
              </a:rPr>
              <a:t>6. The assumptions underlying the OLS </a:t>
            </a:r>
            <a:endParaRPr lang="en-US" sz="3800" dirty="0">
              <a:solidFill>
                <a:srgbClr val="FF0000"/>
              </a:solidFill>
            </a:endParaRPr>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pPr>
              <a:buNone/>
            </a:pPr>
            <a:r>
              <a:rPr lang="en-US" b="1" dirty="0"/>
              <a:t>     Assumption 2: </a:t>
            </a:r>
            <a:r>
              <a:rPr lang="en-US" dirty="0"/>
              <a:t>X values are fixed in repeated samplings. X is assumed to be non-stochastic. </a:t>
            </a:r>
            <a:endParaRPr lang="en-US" dirty="0"/>
          </a:p>
          <a:p>
            <a:pPr algn="just"/>
            <a:endParaRPr lang="en-US" dirty="0"/>
          </a:p>
          <a:p>
            <a:pPr algn="just"/>
            <a:r>
              <a:rPr lang="en-US" dirty="0"/>
              <a:t>Keeping the value of income </a:t>
            </a:r>
            <a:r>
              <a:rPr lang="en-US" i="1" dirty="0"/>
              <a:t>X </a:t>
            </a:r>
            <a:r>
              <a:rPr lang="en-US" dirty="0"/>
              <a:t>fixed, say, at $80, we draw at random a family and observe its weekly family consumption expenditure Y as, say, $60. Still keeping X at $80, we draw at random another family and observe its Y value as $75. In each of these drawings (i.e., repeated sampling), the value of X is fixed at $80. </a:t>
            </a:r>
            <a:endParaRPr lang="en-US" dirty="0"/>
          </a:p>
          <a:p>
            <a:pPr algn="just"/>
            <a:r>
              <a:rPr lang="en-US" dirty="0"/>
              <a:t>Our regression analysis </a:t>
            </a:r>
            <a:r>
              <a:rPr lang="en-US" dirty="0">
                <a:solidFill>
                  <a:srgbClr val="FF0000"/>
                </a:solidFill>
              </a:rPr>
              <a:t>is </a:t>
            </a:r>
            <a:r>
              <a:rPr lang="en-US" i="1" dirty="0">
                <a:solidFill>
                  <a:srgbClr val="FF0000"/>
                </a:solidFill>
              </a:rPr>
              <a:t>conditional regression analysis</a:t>
            </a:r>
            <a:r>
              <a:rPr lang="en-US" dirty="0"/>
              <a:t>, that is, conditional on the given values of the </a:t>
            </a:r>
            <a:r>
              <a:rPr lang="en-US" dirty="0" err="1"/>
              <a:t>regressor</a:t>
            </a:r>
            <a:r>
              <a:rPr lang="en-US" dirty="0"/>
              <a:t>(s) </a:t>
            </a:r>
            <a:r>
              <a:rPr lang="en-US" i="1" dirty="0"/>
              <a:t>X.</a:t>
            </a:r>
            <a:endParaRPr lang="en-US" dirty="0"/>
          </a:p>
        </p:txBody>
      </p:sp>
      <p:sp>
        <p:nvSpPr>
          <p:cNvPr id="4" name="Rectangle 3"/>
          <p:cNvSpPr/>
          <p:nvPr/>
        </p:nvSpPr>
        <p:spPr>
          <a:xfrm>
            <a:off x="762000" y="1295400"/>
            <a:ext cx="75438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rmAutofit fontScale="90000"/>
          </a:bodyPr>
          <a:lstStyle/>
          <a:p>
            <a:r>
              <a:rPr lang="en-US" b="1" dirty="0">
                <a:solidFill>
                  <a:srgbClr val="FF0000"/>
                </a:solidFill>
              </a:rPr>
              <a:t>6. The assumptions underlying the OLS </a:t>
            </a:r>
            <a:endParaRPr lang="en-US"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buNone/>
            </a:pPr>
            <a:r>
              <a:rPr lang="en-US" b="1" dirty="0">
                <a:solidFill>
                  <a:srgbClr val="FF0000"/>
                </a:solidFill>
              </a:rPr>
              <a:t>   </a:t>
            </a:r>
            <a:r>
              <a:rPr lang="en-US" b="1" dirty="0"/>
              <a:t>Assumptions 3:  Zero mean value of disturbance </a:t>
            </a:r>
            <a:endParaRPr lang="en-US" b="1" dirty="0"/>
          </a:p>
          <a:p>
            <a:endParaRPr lang="en-US" b="1" dirty="0"/>
          </a:p>
          <a:p>
            <a:endParaRPr lang="en-US" b="1" dirty="0"/>
          </a:p>
          <a:p>
            <a:r>
              <a:rPr lang="en-US" dirty="0"/>
              <a:t>Each Y population corresponding to a given X is distributed around its mean value  with some Y values above the mean and some below it. The mean value of these deviations corresponding to any given X should be zero.</a:t>
            </a:r>
            <a:endParaRPr lang="en-US" dirty="0"/>
          </a:p>
          <a:p>
            <a:r>
              <a:rPr lang="en-US" dirty="0"/>
              <a:t>Note that the assumption </a:t>
            </a:r>
            <a:r>
              <a:rPr lang="en-US" dirty="0">
                <a:solidFill>
                  <a:srgbClr val="FF0000"/>
                </a:solidFill>
              </a:rPr>
              <a:t>E(</a:t>
            </a:r>
            <a:r>
              <a:rPr lang="en-US" dirty="0" err="1">
                <a:solidFill>
                  <a:srgbClr val="FF0000"/>
                </a:solidFill>
              </a:rPr>
              <a:t>u</a:t>
            </a:r>
            <a:r>
              <a:rPr lang="en-US" baseline="-25000" dirty="0" err="1">
                <a:solidFill>
                  <a:srgbClr val="FF0000"/>
                </a:solidFill>
              </a:rPr>
              <a:t>i</a:t>
            </a:r>
            <a:r>
              <a:rPr lang="en-US" dirty="0">
                <a:solidFill>
                  <a:srgbClr val="FF0000"/>
                </a:solidFill>
              </a:rPr>
              <a:t> | X</a:t>
            </a:r>
            <a:r>
              <a:rPr lang="en-US" baseline="-25000" dirty="0">
                <a:solidFill>
                  <a:srgbClr val="FF0000"/>
                </a:solidFill>
              </a:rPr>
              <a:t>i</a:t>
            </a:r>
            <a:r>
              <a:rPr lang="en-US" dirty="0">
                <a:solidFill>
                  <a:srgbClr val="FF0000"/>
                </a:solidFill>
              </a:rPr>
              <a:t>) = 0</a:t>
            </a:r>
            <a:r>
              <a:rPr lang="en-US" dirty="0">
                <a:solidFill>
                  <a:srgbClr val="FFFF00"/>
                </a:solidFill>
              </a:rPr>
              <a:t> </a:t>
            </a:r>
            <a:r>
              <a:rPr lang="en-US" dirty="0"/>
              <a:t>implies that </a:t>
            </a:r>
            <a:r>
              <a:rPr lang="en-US" dirty="0">
                <a:solidFill>
                  <a:srgbClr val="FF0000"/>
                </a:solidFill>
              </a:rPr>
              <a:t>E(Y</a:t>
            </a:r>
            <a:r>
              <a:rPr lang="en-US" baseline="-25000" dirty="0">
                <a:solidFill>
                  <a:srgbClr val="FF0000"/>
                </a:solidFill>
              </a:rPr>
              <a:t>i</a:t>
            </a:r>
            <a:r>
              <a:rPr lang="en-US" dirty="0">
                <a:solidFill>
                  <a:srgbClr val="FF0000"/>
                </a:solidFill>
              </a:rPr>
              <a:t> | X</a:t>
            </a:r>
            <a:r>
              <a:rPr lang="en-US" baseline="-25000" dirty="0">
                <a:solidFill>
                  <a:srgbClr val="FF0000"/>
                </a:solidFill>
              </a:rPr>
              <a:t>i</a:t>
            </a:r>
            <a:r>
              <a:rPr lang="en-US" dirty="0">
                <a:solidFill>
                  <a:srgbClr val="FF0000"/>
                </a:solidFill>
              </a:rPr>
              <a:t>) = β</a:t>
            </a:r>
            <a:r>
              <a:rPr lang="ar-SA" baseline="-25000" dirty="0">
                <a:solidFill>
                  <a:srgbClr val="FF0000"/>
                </a:solidFill>
              </a:rPr>
              <a:t>1</a:t>
            </a:r>
            <a:r>
              <a:rPr lang="en-US" dirty="0">
                <a:solidFill>
                  <a:srgbClr val="FF0000"/>
                </a:solidFill>
              </a:rPr>
              <a:t> + β</a:t>
            </a:r>
            <a:r>
              <a:rPr lang="en-US" baseline="-25000" dirty="0">
                <a:solidFill>
                  <a:srgbClr val="FF0000"/>
                </a:solidFill>
              </a:rPr>
              <a:t>2</a:t>
            </a:r>
            <a:r>
              <a:rPr lang="en-US" dirty="0">
                <a:solidFill>
                  <a:srgbClr val="FF0000"/>
                </a:solidFill>
              </a:rPr>
              <a:t>X</a:t>
            </a:r>
            <a:r>
              <a:rPr lang="en-US" baseline="-25000" dirty="0">
                <a:solidFill>
                  <a:srgbClr val="FF0000"/>
                </a:solidFill>
              </a:rPr>
              <a:t>i</a:t>
            </a:r>
            <a:r>
              <a:rPr lang="en-US" dirty="0">
                <a:solidFill>
                  <a:srgbClr val="FF0000"/>
                </a:solidFill>
              </a:rPr>
              <a:t>. </a:t>
            </a:r>
            <a:endParaRPr lang="en-US" dirty="0">
              <a:solidFill>
                <a:srgbClr val="FF0000"/>
              </a:solidFill>
            </a:endParaRPr>
          </a:p>
          <a:p>
            <a:endParaRPr lang="en-US" dirty="0"/>
          </a:p>
          <a:p>
            <a:endParaRPr lang="en-US" dirty="0"/>
          </a:p>
        </p:txBody>
      </p:sp>
      <p:graphicFrame>
        <p:nvGraphicFramePr>
          <p:cNvPr id="160771" name="Object 3"/>
          <p:cNvGraphicFramePr>
            <a:graphicFrameLocks noChangeAspect="1"/>
          </p:cNvGraphicFramePr>
          <p:nvPr/>
        </p:nvGraphicFramePr>
        <p:xfrm>
          <a:off x="3441700" y="1905000"/>
          <a:ext cx="2433638" cy="762000"/>
        </p:xfrm>
        <a:graphic>
          <a:graphicData uri="http://schemas.openxmlformats.org/presentationml/2006/ole">
            <mc:AlternateContent xmlns:mc="http://schemas.openxmlformats.org/markup-compatibility/2006">
              <mc:Choice xmlns:v="urn:schemas-microsoft-com:vml" Requires="v">
                <p:oleObj spid="_x0000_s160792" name="Equation" r:id="rId1" imgW="20726400" imgH="5486400" progId="Equation.3">
                  <p:embed/>
                </p:oleObj>
              </mc:Choice>
              <mc:Fallback>
                <p:oleObj name="Equation" r:id="rId1" imgW="20726400" imgH="5486400" progId="Equation.3">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700" y="1905000"/>
                        <a:ext cx="243363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685800" y="1143000"/>
            <a:ext cx="8001000" cy="1447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en-US" altLang="en-US" dirty="0"/>
              <a:t>Assumption 3</a:t>
            </a:r>
            <a:endParaRPr lang="ar-KW" altLang="en-US" dirty="0"/>
          </a:p>
        </p:txBody>
      </p:sp>
      <p:sp>
        <p:nvSpPr>
          <p:cNvPr id="291843" name="Rectangle 3"/>
          <p:cNvSpPr>
            <a:spLocks noGrp="1" noChangeArrowheads="1"/>
          </p:cNvSpPr>
          <p:nvPr>
            <p:ph type="body" idx="4294967295"/>
          </p:nvPr>
        </p:nvSpPr>
        <p:spPr/>
        <p:txBody>
          <a:bodyPr/>
          <a:lstStyle/>
          <a:p>
            <a:endParaRPr lang="en-US"/>
          </a:p>
        </p:txBody>
      </p:sp>
      <p:pic>
        <p:nvPicPr>
          <p:cNvPr id="25604" name="Picture 4"/>
          <p:cNvPicPr>
            <a:picLocks noChangeAspect="1" noChangeArrowheads="1"/>
          </p:cNvPicPr>
          <p:nvPr/>
        </p:nvPicPr>
        <p:blipFill>
          <a:blip r:embed="rId1" cstate="print"/>
          <a:srcRect/>
          <a:stretch>
            <a:fillRect/>
          </a:stretch>
        </p:blipFill>
        <p:spPr bwMode="auto">
          <a:xfrm>
            <a:off x="195263" y="1122363"/>
            <a:ext cx="8777287" cy="5570537"/>
          </a:xfrm>
          <a:prstGeom prst="rect">
            <a:avLst/>
          </a:prstGeom>
          <a:noFill/>
          <a:ln w="9525">
            <a:noFill/>
            <a:miter lim="800000"/>
            <a:headEnd/>
            <a:tailEnd/>
          </a:ln>
        </p:spPr>
      </p:pic>
      <p:sp>
        <p:nvSpPr>
          <p:cNvPr id="25605" name="Rectangle 4"/>
          <p:cNvSpPr>
            <a:spLocks noChangeArrowheads="1"/>
          </p:cNvSpPr>
          <p:nvPr/>
        </p:nvSpPr>
        <p:spPr bwMode="auto">
          <a:xfrm>
            <a:off x="4413250" y="1112838"/>
            <a:ext cx="1711325" cy="369887"/>
          </a:xfrm>
          <a:prstGeom prst="rect">
            <a:avLst/>
          </a:prstGeom>
          <a:noFill/>
          <a:ln w="9525">
            <a:noFill/>
            <a:miter lim="800000"/>
          </a:ln>
        </p:spPr>
        <p:txBody>
          <a:bodyPr>
            <a:spAutoFit/>
          </a:bodyPr>
          <a:lstStyle/>
          <a:p>
            <a:r>
              <a:rPr lang="en-US" altLang="en-US" sz="1800" b="1" i="1">
                <a:solidFill>
                  <a:srgbClr val="0000CC"/>
                </a:solidFill>
              </a:rPr>
              <a:t>E(u</a:t>
            </a:r>
            <a:r>
              <a:rPr lang="en-US" altLang="en-US" sz="1800" b="1" i="1" baseline="-25000">
                <a:solidFill>
                  <a:srgbClr val="0000CC"/>
                </a:solidFill>
              </a:rPr>
              <a:t>i</a:t>
            </a:r>
            <a:r>
              <a:rPr lang="en-US" altLang="en-US" sz="1800" b="1" i="1">
                <a:solidFill>
                  <a:srgbClr val="0000CC"/>
                </a:solidFill>
              </a:rPr>
              <a:t> | X</a:t>
            </a:r>
            <a:r>
              <a:rPr lang="en-US" altLang="en-US" sz="1800" b="1" i="1" baseline="-25000">
                <a:solidFill>
                  <a:srgbClr val="0000CC"/>
                </a:solidFill>
              </a:rPr>
              <a:t>i</a:t>
            </a:r>
            <a:r>
              <a:rPr lang="en-US" altLang="en-US" sz="1800" b="1" i="1">
                <a:solidFill>
                  <a:srgbClr val="0000CC"/>
                </a:solidFill>
              </a:rPr>
              <a:t>) = 0 </a:t>
            </a:r>
            <a:endParaRPr lang="en-US" altLang="en-US" sz="1800" b="1">
              <a:solidFill>
                <a:srgbClr val="0000CC"/>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solidFill>
                  <a:srgbClr val="FF0000"/>
                </a:solidFill>
              </a:rPr>
              <a:t>6. The assumptions underlying the OLS </a:t>
            </a:r>
            <a:endParaRPr lang="en-US" sz="3800"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endParaRPr lang="en-US" dirty="0"/>
          </a:p>
          <a:p>
            <a:pPr>
              <a:buNone/>
            </a:pPr>
            <a:r>
              <a:rPr lang="en-US" b="1" dirty="0"/>
              <a:t>    Assumption 4:  </a:t>
            </a:r>
            <a:r>
              <a:rPr lang="en-US" dirty="0" err="1"/>
              <a:t>Homoscedasticity</a:t>
            </a:r>
            <a:r>
              <a:rPr lang="en-US" dirty="0"/>
              <a:t> or equal variance of disturbance</a:t>
            </a:r>
            <a:endParaRPr lang="en-US" dirty="0"/>
          </a:p>
          <a:p>
            <a:endParaRPr lang="en-US" b="1" dirty="0"/>
          </a:p>
          <a:p>
            <a:endParaRPr lang="en-US" b="1" dirty="0"/>
          </a:p>
          <a:p>
            <a:pPr algn="just"/>
            <a:r>
              <a:rPr lang="en-US" dirty="0"/>
              <a:t>The variation around the regression line (which is the line of average relationship between Y and X) is the </a:t>
            </a:r>
            <a:r>
              <a:rPr lang="en-US" u="sng" dirty="0"/>
              <a:t>same</a:t>
            </a:r>
            <a:r>
              <a:rPr lang="en-US" dirty="0"/>
              <a:t> across the X values; it neither increases or decreases as X varies</a:t>
            </a:r>
            <a:endParaRPr lang="en-US" dirty="0"/>
          </a:p>
        </p:txBody>
      </p:sp>
      <p:graphicFrame>
        <p:nvGraphicFramePr>
          <p:cNvPr id="160772" name="Object 4"/>
          <p:cNvGraphicFramePr>
            <a:graphicFrameLocks noChangeAspect="1"/>
          </p:cNvGraphicFramePr>
          <p:nvPr/>
        </p:nvGraphicFramePr>
        <p:xfrm>
          <a:off x="3276600" y="2667000"/>
          <a:ext cx="3908425" cy="685800"/>
        </p:xfrm>
        <a:graphic>
          <a:graphicData uri="http://schemas.openxmlformats.org/presentationml/2006/ole">
            <mc:AlternateContent xmlns:mc="http://schemas.openxmlformats.org/markup-compatibility/2006">
              <mc:Choice xmlns:v="urn:schemas-microsoft-com:vml" Requires="v">
                <p:oleObj spid="_x0000_s163864" name="Equation" r:id="rId1" imgW="25298400" imgH="5791200" progId="Equation.3">
                  <p:embed/>
                </p:oleObj>
              </mc:Choice>
              <mc:Fallback>
                <p:oleObj name="Equation" r:id="rId1" imgW="25298400" imgH="5791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667000"/>
                        <a:ext cx="39084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685800" y="1676400"/>
            <a:ext cx="8305800" cy="1752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endParaRPr lang="ar-KW" altLang="en-US"/>
          </a:p>
        </p:txBody>
      </p:sp>
      <p:sp>
        <p:nvSpPr>
          <p:cNvPr id="291843" name="Rectangle 3"/>
          <p:cNvSpPr>
            <a:spLocks noGrp="1" noChangeArrowheads="1"/>
          </p:cNvSpPr>
          <p:nvPr>
            <p:ph type="body" idx="4294967295"/>
          </p:nvPr>
        </p:nvSpPr>
        <p:spPr/>
        <p:txBody>
          <a:bodyPr/>
          <a:lstStyle/>
          <a:p>
            <a:endParaRPr lang="en-US"/>
          </a:p>
        </p:txBody>
      </p:sp>
      <p:pic>
        <p:nvPicPr>
          <p:cNvPr id="27652" name="Picture 4"/>
          <p:cNvPicPr>
            <a:picLocks noChangeAspect="1" noChangeArrowheads="1"/>
          </p:cNvPicPr>
          <p:nvPr/>
        </p:nvPicPr>
        <p:blipFill>
          <a:blip r:embed="rId1" cstate="print"/>
          <a:srcRect/>
          <a:stretch>
            <a:fillRect/>
          </a:stretch>
        </p:blipFill>
        <p:spPr bwMode="auto">
          <a:xfrm>
            <a:off x="209550" y="1081088"/>
            <a:ext cx="8775700" cy="5551487"/>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endParaRPr lang="ar-KW" altLang="en-US"/>
          </a:p>
        </p:txBody>
      </p:sp>
      <p:sp>
        <p:nvSpPr>
          <p:cNvPr id="291843" name="Rectangle 3"/>
          <p:cNvSpPr>
            <a:spLocks noGrp="1" noChangeArrowheads="1"/>
          </p:cNvSpPr>
          <p:nvPr>
            <p:ph type="body" idx="4294967295"/>
          </p:nvPr>
        </p:nvSpPr>
        <p:spPr/>
        <p:txBody>
          <a:bodyPr/>
          <a:lstStyle/>
          <a:p>
            <a:endParaRPr lang="en-US"/>
          </a:p>
        </p:txBody>
      </p:sp>
      <p:pic>
        <p:nvPicPr>
          <p:cNvPr id="28676" name="Picture 4"/>
          <p:cNvPicPr>
            <a:picLocks noChangeAspect="1" noChangeArrowheads="1"/>
          </p:cNvPicPr>
          <p:nvPr/>
        </p:nvPicPr>
        <p:blipFill>
          <a:blip r:embed="rId1" cstate="print"/>
          <a:srcRect/>
          <a:stretch>
            <a:fillRect/>
          </a:stretch>
        </p:blipFill>
        <p:spPr bwMode="auto">
          <a:xfrm>
            <a:off x="138113" y="1049338"/>
            <a:ext cx="8904287" cy="558323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b="1" dirty="0">
                <a:solidFill>
                  <a:srgbClr val="FF0000"/>
                </a:solidFill>
                <a:latin typeface="Arial" panose="020B0604020202020204" pitchFamily="34" charset="0"/>
                <a:cs typeface="Arial" panose="020B0604020202020204" pitchFamily="34" charset="0"/>
              </a:rPr>
              <a:t>1. Regression analysis</a:t>
            </a:r>
            <a:endParaRPr lang="en-US"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990600"/>
            <a:ext cx="8229600" cy="5135563"/>
          </a:xfrm>
        </p:spPr>
        <p:txBody>
          <a:bodyPr>
            <a:normAutofit/>
          </a:bodyPr>
          <a:lstStyle/>
          <a:p>
            <a:endParaRPr lang="en-US" dirty="0"/>
          </a:p>
        </p:txBody>
      </p:sp>
      <p:sp>
        <p:nvSpPr>
          <p:cNvPr id="4" name="Rectangle 3"/>
          <p:cNvSpPr/>
          <p:nvPr/>
        </p:nvSpPr>
        <p:spPr>
          <a:xfrm>
            <a:off x="1828800" y="1828800"/>
            <a:ext cx="29718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344"/>
          <p:cNvPicPr>
            <a:picLocks noChangeAspect="1" noChangeArrowheads="1"/>
          </p:cNvPicPr>
          <p:nvPr/>
        </p:nvPicPr>
        <p:blipFill>
          <a:blip r:embed="rId1" cstate="print"/>
          <a:srcRect/>
          <a:stretch>
            <a:fillRect/>
          </a:stretch>
        </p:blipFill>
        <p:spPr bwMode="auto">
          <a:xfrm>
            <a:off x="685800" y="1066800"/>
            <a:ext cx="7391400" cy="54864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800" b="1" dirty="0">
                <a:solidFill>
                  <a:srgbClr val="FF0000"/>
                </a:solidFill>
              </a:rPr>
              <a:t>6. The assumptions underlying the OLS </a:t>
            </a:r>
            <a:endParaRPr lang="en-US" sz="3800"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buNone/>
            </a:pPr>
            <a:r>
              <a:rPr lang="en-US" b="1" dirty="0"/>
              <a:t>     Assumption 5:</a:t>
            </a:r>
            <a:r>
              <a:rPr lang="en-US" dirty="0"/>
              <a:t>  No autocorrelation between the disturbance:                               , </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i≠j</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endParaRPr lang="en-US" dirty="0"/>
          </a:p>
          <a:p>
            <a:r>
              <a:rPr lang="en-US" dirty="0"/>
              <a:t>The disturbances </a:t>
            </a:r>
            <a:r>
              <a:rPr lang="en-US" dirty="0" err="1"/>
              <a:t>u</a:t>
            </a:r>
            <a:r>
              <a:rPr lang="en-US" baseline="-25000" dirty="0" err="1"/>
              <a:t>i</a:t>
            </a:r>
            <a:r>
              <a:rPr lang="en-US" dirty="0"/>
              <a:t> and </a:t>
            </a:r>
            <a:r>
              <a:rPr lang="en-US" dirty="0" err="1"/>
              <a:t>u</a:t>
            </a:r>
            <a:r>
              <a:rPr lang="en-US" baseline="-25000" dirty="0" err="1"/>
              <a:t>j</a:t>
            </a:r>
            <a:r>
              <a:rPr lang="en-US" dirty="0"/>
              <a:t> are uncorrelated, i.e., no serial correlation. This means that, given X</a:t>
            </a:r>
            <a:r>
              <a:rPr lang="en-US" baseline="-25000" dirty="0"/>
              <a:t>i</a:t>
            </a:r>
            <a:r>
              <a:rPr lang="en-US" dirty="0"/>
              <a:t> , the deviations of any two Y values from their mean value do not exhibit patterns.</a:t>
            </a:r>
            <a:endParaRPr lang="en-US" dirty="0"/>
          </a:p>
          <a:p>
            <a:pPr>
              <a:buNone/>
            </a:pPr>
            <a:r>
              <a:rPr lang="en-US" dirty="0"/>
              <a:t>     Ex: (</a:t>
            </a:r>
            <a:r>
              <a:rPr lang="en-US" dirty="0" err="1"/>
              <a:t>Y</a:t>
            </a:r>
            <a:r>
              <a:rPr lang="en-US" baseline="-25000" dirty="0" err="1"/>
              <a:t>t</a:t>
            </a:r>
            <a:r>
              <a:rPr lang="en-US" dirty="0"/>
              <a:t> = β</a:t>
            </a:r>
            <a:r>
              <a:rPr lang="en-US" baseline="-25000" dirty="0"/>
              <a:t>1</a:t>
            </a:r>
            <a:r>
              <a:rPr lang="en-US" dirty="0"/>
              <a:t> + β</a:t>
            </a:r>
            <a:r>
              <a:rPr lang="en-US" baseline="-25000" dirty="0"/>
              <a:t>2</a:t>
            </a:r>
            <a:r>
              <a:rPr lang="en-US" dirty="0"/>
              <a:t>X</a:t>
            </a:r>
            <a:r>
              <a:rPr lang="en-US" baseline="-25000" dirty="0"/>
              <a:t>t</a:t>
            </a:r>
            <a:r>
              <a:rPr lang="en-US" dirty="0"/>
              <a:t> + </a:t>
            </a:r>
            <a:r>
              <a:rPr lang="en-US" dirty="0" err="1"/>
              <a:t>u</a:t>
            </a:r>
            <a:r>
              <a:rPr lang="en-US" baseline="-25000" dirty="0" err="1"/>
              <a:t>t</a:t>
            </a:r>
            <a:r>
              <a:rPr lang="en-US" dirty="0"/>
              <a:t>) that </a:t>
            </a:r>
            <a:r>
              <a:rPr lang="en-US" dirty="0" err="1"/>
              <a:t>u</a:t>
            </a:r>
            <a:r>
              <a:rPr lang="en-US" baseline="-25000" dirty="0" err="1"/>
              <a:t>t</a:t>
            </a:r>
            <a:r>
              <a:rPr lang="en-US" dirty="0"/>
              <a:t> and u</a:t>
            </a:r>
            <a:r>
              <a:rPr lang="en-US" baseline="-25000" dirty="0"/>
              <a:t>t−1</a:t>
            </a:r>
            <a:r>
              <a:rPr lang="en-US" dirty="0"/>
              <a:t> are positively correlated. Then </a:t>
            </a:r>
            <a:r>
              <a:rPr lang="en-US" dirty="0" err="1"/>
              <a:t>Y</a:t>
            </a:r>
            <a:r>
              <a:rPr lang="en-US" baseline="-25000" dirty="0" err="1"/>
              <a:t>t</a:t>
            </a:r>
            <a:r>
              <a:rPr lang="en-US" dirty="0"/>
              <a:t> depends not only on </a:t>
            </a:r>
            <a:r>
              <a:rPr lang="en-US" dirty="0" err="1"/>
              <a:t>X</a:t>
            </a:r>
            <a:r>
              <a:rPr lang="en-US" baseline="-25000" dirty="0" err="1"/>
              <a:t>t</a:t>
            </a:r>
            <a:r>
              <a:rPr lang="en-US" dirty="0"/>
              <a:t> but also on u</a:t>
            </a:r>
            <a:r>
              <a:rPr lang="en-US" baseline="-25000" dirty="0"/>
              <a:t>t−1</a:t>
            </a:r>
            <a:r>
              <a:rPr lang="en-US" dirty="0"/>
              <a:t> for u</a:t>
            </a:r>
            <a:r>
              <a:rPr lang="en-US" baseline="-25000" dirty="0"/>
              <a:t>t−1</a:t>
            </a:r>
            <a:r>
              <a:rPr lang="en-US" dirty="0"/>
              <a:t> to some extent determines </a:t>
            </a:r>
            <a:r>
              <a:rPr lang="en-US" dirty="0" err="1"/>
              <a:t>u</a:t>
            </a:r>
            <a:r>
              <a:rPr lang="en-US" baseline="-25000" dirty="0" err="1"/>
              <a:t>t</a:t>
            </a:r>
            <a:r>
              <a:rPr lang="en-US" dirty="0"/>
              <a:t>. </a:t>
            </a:r>
            <a:endParaRPr lang="en-US" dirty="0"/>
          </a:p>
          <a:p>
            <a:r>
              <a:rPr lang="en-US" dirty="0"/>
              <a:t>We will see how </a:t>
            </a:r>
            <a:r>
              <a:rPr lang="en-US" dirty="0" err="1"/>
              <a:t>intercorrelations</a:t>
            </a:r>
            <a:r>
              <a:rPr lang="en-US" dirty="0"/>
              <a:t> among the disturbances can brought into the analysis and with what consequences. </a:t>
            </a:r>
            <a:endParaRPr lang="en-US" dirty="0"/>
          </a:p>
          <a:p>
            <a:endParaRPr lang="en-US" dirty="0">
              <a:solidFill>
                <a:srgbClr val="FF0000"/>
              </a:solidFill>
            </a:endParaRPr>
          </a:p>
        </p:txBody>
      </p:sp>
      <p:graphicFrame>
        <p:nvGraphicFramePr>
          <p:cNvPr id="165890" name="Object 2"/>
          <p:cNvGraphicFramePr>
            <a:graphicFrameLocks noChangeAspect="1"/>
          </p:cNvGraphicFramePr>
          <p:nvPr/>
        </p:nvGraphicFramePr>
        <p:xfrm>
          <a:off x="2743200" y="1524000"/>
          <a:ext cx="2209800" cy="585562"/>
        </p:xfrm>
        <a:graphic>
          <a:graphicData uri="http://schemas.openxmlformats.org/presentationml/2006/ole">
            <mc:AlternateContent xmlns:mc="http://schemas.openxmlformats.org/markup-compatibility/2006">
              <mc:Choice xmlns:v="urn:schemas-microsoft-com:vml" Requires="v">
                <p:oleObj spid="_x0000_s165911" name="Equation" r:id="rId1" imgW="21945600" imgH="5791200" progId="Equation.3">
                  <p:embed/>
                </p:oleObj>
              </mc:Choice>
              <mc:Fallback>
                <p:oleObj name="Equation" r:id="rId1" imgW="21945600" imgH="57912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524000"/>
                        <a:ext cx="2209800" cy="585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762000" y="1143000"/>
            <a:ext cx="7543800" cy="990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endParaRPr lang="ar-KW" altLang="en-US"/>
          </a:p>
        </p:txBody>
      </p:sp>
      <p:sp>
        <p:nvSpPr>
          <p:cNvPr id="291843" name="Rectangle 3"/>
          <p:cNvSpPr>
            <a:spLocks noGrp="1" noChangeArrowheads="1"/>
          </p:cNvSpPr>
          <p:nvPr>
            <p:ph type="body" idx="4294967295"/>
          </p:nvPr>
        </p:nvSpPr>
        <p:spPr/>
        <p:txBody>
          <a:bodyPr/>
          <a:lstStyle/>
          <a:p>
            <a:endParaRPr lang="en-US"/>
          </a:p>
        </p:txBody>
      </p:sp>
      <p:pic>
        <p:nvPicPr>
          <p:cNvPr id="31748" name="Picture 4"/>
          <p:cNvPicPr>
            <a:picLocks noChangeAspect="1" noChangeArrowheads="1"/>
          </p:cNvPicPr>
          <p:nvPr/>
        </p:nvPicPr>
        <p:blipFill>
          <a:blip r:embed="rId1"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800" b="1" dirty="0">
                <a:solidFill>
                  <a:srgbClr val="FF0000"/>
                </a:solidFill>
              </a:rPr>
              <a:t>6. The assumptions underlying the OLS </a:t>
            </a:r>
            <a:endParaRPr lang="en-US" sz="3800" dirty="0">
              <a:solidFill>
                <a:srgbClr val="FF0000"/>
              </a:solidFill>
            </a:endParaRPr>
          </a:p>
        </p:txBody>
      </p:sp>
      <p:sp>
        <p:nvSpPr>
          <p:cNvPr id="3" name="Content Placeholder 2"/>
          <p:cNvSpPr>
            <a:spLocks noGrp="1"/>
          </p:cNvSpPr>
          <p:nvPr>
            <p:ph idx="1"/>
          </p:nvPr>
        </p:nvSpPr>
        <p:spPr>
          <a:xfrm>
            <a:off x="457200" y="990600"/>
            <a:ext cx="8229600" cy="4419600"/>
          </a:xfrm>
        </p:spPr>
        <p:txBody>
          <a:bodyPr>
            <a:normAutofit fontScale="25000" lnSpcReduction="20000"/>
          </a:bodyPr>
          <a:lstStyle/>
          <a:p>
            <a:pPr>
              <a:lnSpc>
                <a:spcPct val="120000"/>
              </a:lnSpc>
              <a:buNone/>
            </a:pPr>
            <a:r>
              <a:rPr lang="en-US" sz="10000" b="1" dirty="0"/>
              <a:t>        Assumption 6:</a:t>
            </a:r>
            <a:r>
              <a:rPr lang="en-US" sz="10000" dirty="0"/>
              <a:t>  Zero covariance between </a:t>
            </a:r>
            <a:r>
              <a:rPr lang="en-US" sz="10000" dirty="0" err="1"/>
              <a:t>ui</a:t>
            </a:r>
            <a:r>
              <a:rPr lang="en-US" sz="10000" dirty="0"/>
              <a:t> and Xi </a:t>
            </a:r>
            <a:endParaRPr lang="en-US" sz="10000" dirty="0"/>
          </a:p>
          <a:p>
            <a:pPr>
              <a:lnSpc>
                <a:spcPct val="120000"/>
              </a:lnSpc>
              <a:buNone/>
            </a:pPr>
            <a:endParaRPr lang="en-US" sz="8000" dirty="0"/>
          </a:p>
          <a:p>
            <a:pPr algn="just">
              <a:lnSpc>
                <a:spcPct val="120000"/>
              </a:lnSpc>
            </a:pPr>
            <a:endParaRPr lang="en-US" sz="9600" dirty="0">
              <a:latin typeface="Arial" panose="020B0604020202020204" pitchFamily="34" charset="0"/>
              <a:cs typeface="Arial" panose="020B0604020202020204" pitchFamily="34" charset="0"/>
            </a:endParaRPr>
          </a:p>
          <a:p>
            <a:pPr algn="just">
              <a:lnSpc>
                <a:spcPct val="120000"/>
              </a:lnSpc>
            </a:pPr>
            <a:endParaRPr lang="en-US" sz="9600" dirty="0">
              <a:latin typeface="Arial" panose="020B0604020202020204" pitchFamily="34" charset="0"/>
              <a:cs typeface="Arial" panose="020B0604020202020204" pitchFamily="34" charset="0"/>
            </a:endParaRPr>
          </a:p>
          <a:p>
            <a:pPr algn="just">
              <a:lnSpc>
                <a:spcPct val="120000"/>
              </a:lnSpc>
            </a:pPr>
            <a:r>
              <a:rPr lang="en-US" sz="9600" dirty="0">
                <a:latin typeface="Arial" panose="020B0604020202020204" pitchFamily="34" charset="0"/>
                <a:cs typeface="Arial" panose="020B0604020202020204" pitchFamily="34" charset="0"/>
              </a:rPr>
              <a:t>The disturbance u and explanatory variable X are uncorrelated</a:t>
            </a:r>
            <a:r>
              <a:rPr lang="en-US" sz="9600" dirty="0">
                <a:solidFill>
                  <a:srgbClr val="FF0000"/>
                </a:solidFill>
                <a:latin typeface="Arial" panose="020B0604020202020204" pitchFamily="34" charset="0"/>
                <a:cs typeface="Arial" panose="020B0604020202020204" pitchFamily="34" charset="0"/>
              </a:rPr>
              <a:t>. </a:t>
            </a:r>
            <a:r>
              <a:rPr lang="en-US" sz="9600" dirty="0">
                <a:latin typeface="Arial" panose="020B0604020202020204" pitchFamily="34" charset="0"/>
                <a:cs typeface="Arial" panose="020B0604020202020204" pitchFamily="34" charset="0"/>
              </a:rPr>
              <a:t>The PRF assumes that </a:t>
            </a:r>
            <a:r>
              <a:rPr lang="en-US" sz="9600" i="1" dirty="0">
                <a:latin typeface="Arial" panose="020B0604020202020204" pitchFamily="34" charset="0"/>
                <a:cs typeface="Arial" panose="020B0604020202020204" pitchFamily="34" charset="0"/>
              </a:rPr>
              <a:t>X and u (which may represent </a:t>
            </a:r>
            <a:r>
              <a:rPr lang="en-US" sz="9600" dirty="0">
                <a:latin typeface="Arial" panose="020B0604020202020204" pitchFamily="34" charset="0"/>
                <a:cs typeface="Arial" panose="020B0604020202020204" pitchFamily="34" charset="0"/>
              </a:rPr>
              <a:t>the influence of all the omitted variables) have separate (and additive) influence on </a:t>
            </a:r>
            <a:r>
              <a:rPr lang="en-US" sz="9600" i="1" dirty="0">
                <a:latin typeface="Arial" panose="020B0604020202020204" pitchFamily="34" charset="0"/>
                <a:cs typeface="Arial" panose="020B0604020202020204" pitchFamily="34" charset="0"/>
              </a:rPr>
              <a:t>Y. But if X and u are </a:t>
            </a:r>
            <a:r>
              <a:rPr lang="en-US" sz="9600" i="1" u="sng" dirty="0">
                <a:latin typeface="Arial" panose="020B0604020202020204" pitchFamily="34" charset="0"/>
                <a:cs typeface="Arial" panose="020B0604020202020204" pitchFamily="34" charset="0"/>
              </a:rPr>
              <a:t>correlated</a:t>
            </a:r>
            <a:r>
              <a:rPr lang="en-US" sz="9600" i="1" dirty="0">
                <a:latin typeface="Arial" panose="020B0604020202020204" pitchFamily="34" charset="0"/>
                <a:cs typeface="Arial" panose="020B0604020202020204" pitchFamily="34" charset="0"/>
              </a:rPr>
              <a:t>, it is not possible to assess their </a:t>
            </a:r>
            <a:r>
              <a:rPr lang="en-US" sz="9600" dirty="0">
                <a:latin typeface="Arial" panose="020B0604020202020204" pitchFamily="34" charset="0"/>
                <a:cs typeface="Arial" panose="020B0604020202020204" pitchFamily="34" charset="0"/>
              </a:rPr>
              <a:t>individual effects on </a:t>
            </a:r>
            <a:r>
              <a:rPr lang="en-US" sz="9600" i="1" dirty="0">
                <a:latin typeface="Arial" panose="020B0604020202020204" pitchFamily="34" charset="0"/>
                <a:cs typeface="Arial" panose="020B0604020202020204" pitchFamily="34" charset="0"/>
              </a:rPr>
              <a:t>Y. </a:t>
            </a:r>
            <a:endParaRPr lang="en-US" sz="9600" i="1" dirty="0">
              <a:latin typeface="Arial" panose="020B0604020202020204" pitchFamily="34" charset="0"/>
              <a:cs typeface="Arial" panose="020B0604020202020204" pitchFamily="34" charset="0"/>
            </a:endParaRPr>
          </a:p>
          <a:p>
            <a:pPr algn="just">
              <a:lnSpc>
                <a:spcPct val="120000"/>
              </a:lnSpc>
            </a:pPr>
            <a:r>
              <a:rPr lang="en-US" sz="8000"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a:p>
            <a:endParaRPr lang="en-US" dirty="0">
              <a:solidFill>
                <a:srgbClr val="FF0000"/>
              </a:solidFill>
            </a:endParaRPr>
          </a:p>
        </p:txBody>
      </p:sp>
      <p:graphicFrame>
        <p:nvGraphicFramePr>
          <p:cNvPr id="165890" name="Object 2"/>
          <p:cNvGraphicFramePr>
            <a:graphicFrameLocks noChangeAspect="1"/>
          </p:cNvGraphicFramePr>
          <p:nvPr/>
        </p:nvGraphicFramePr>
        <p:xfrm>
          <a:off x="3200400" y="1524000"/>
          <a:ext cx="2268538" cy="577850"/>
        </p:xfrm>
        <a:graphic>
          <a:graphicData uri="http://schemas.openxmlformats.org/presentationml/2006/ole">
            <mc:AlternateContent xmlns:mc="http://schemas.openxmlformats.org/markup-compatibility/2006">
              <mc:Choice xmlns:v="urn:schemas-microsoft-com:vml" Requires="v">
                <p:oleObj spid="_x0000_s166935" name="Equation" r:id="rId1" imgW="21640800" imgH="5486400" progId="Equation.3">
                  <p:embed/>
                </p:oleObj>
              </mc:Choice>
              <mc:Fallback>
                <p:oleObj name="Equation" r:id="rId1" imgW="21640800" imgH="54864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524000"/>
                        <a:ext cx="2268538"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990600" y="990600"/>
            <a:ext cx="6781800"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solidFill>
                  <a:srgbClr val="FF0000"/>
                </a:solidFill>
              </a:rPr>
              <a:t>6. The assumptions underlying the OLS </a:t>
            </a:r>
            <a:endParaRPr lang="en-US" sz="3800" dirty="0">
              <a:solidFill>
                <a:srgbClr val="FF0000"/>
              </a:solidFill>
            </a:endParaRPr>
          </a:p>
        </p:txBody>
      </p:sp>
      <p:sp>
        <p:nvSpPr>
          <p:cNvPr id="3" name="Content Placeholder 2"/>
          <p:cNvSpPr>
            <a:spLocks noGrp="1"/>
          </p:cNvSpPr>
          <p:nvPr>
            <p:ph idx="1"/>
          </p:nvPr>
        </p:nvSpPr>
        <p:spPr/>
        <p:txBody>
          <a:bodyPr>
            <a:normAutofit/>
          </a:bodyPr>
          <a:lstStyle/>
          <a:p>
            <a:r>
              <a:rPr lang="en-US" sz="2500" b="1" dirty="0"/>
              <a:t>Assumption 7: </a:t>
            </a:r>
            <a:r>
              <a:rPr lang="en-US" sz="2500" dirty="0"/>
              <a:t>The number of observations n must be greater than the number of parameters to be estimated. </a:t>
            </a:r>
            <a:endParaRPr lang="en-US" sz="2500" dirty="0"/>
          </a:p>
          <a:p>
            <a:r>
              <a:rPr lang="en-US" sz="2500" b="1" dirty="0"/>
              <a:t>Assumption 8: </a:t>
            </a:r>
            <a:r>
              <a:rPr lang="en-US" sz="2500" dirty="0"/>
              <a:t>Variability in X values. </a:t>
            </a:r>
            <a:r>
              <a:rPr lang="en-US" sz="2500" dirty="0">
                <a:solidFill>
                  <a:srgbClr val="FF0000"/>
                </a:solidFill>
              </a:rPr>
              <a:t>The X values in a given sample must not all be the same</a:t>
            </a:r>
            <a:r>
              <a:rPr lang="en-US" sz="2500" b="1" dirty="0">
                <a:solidFill>
                  <a:srgbClr val="FF0000"/>
                </a:solidFill>
              </a:rPr>
              <a:t>. </a:t>
            </a:r>
            <a:endParaRPr lang="en-US" sz="2500" b="1"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3800" b="1" dirty="0"/>
              <a:t>6. The assumptions underlying the OLS </a:t>
            </a:r>
            <a:endParaRPr lang="en-US" sz="3800" dirty="0"/>
          </a:p>
        </p:txBody>
      </p:sp>
      <p:sp>
        <p:nvSpPr>
          <p:cNvPr id="3" name="Content Placeholder 2"/>
          <p:cNvSpPr>
            <a:spLocks noGrp="1"/>
          </p:cNvSpPr>
          <p:nvPr>
            <p:ph idx="1"/>
          </p:nvPr>
        </p:nvSpPr>
        <p:spPr>
          <a:xfrm>
            <a:off x="457200" y="990600"/>
            <a:ext cx="8229600" cy="5135563"/>
          </a:xfrm>
        </p:spPr>
        <p:txBody>
          <a:bodyPr>
            <a:normAutofit fontScale="92500"/>
          </a:bodyPr>
          <a:lstStyle/>
          <a:p>
            <a:pPr algn="just">
              <a:buNone/>
            </a:pPr>
            <a:r>
              <a:rPr lang="en-US" sz="2700" b="1" dirty="0">
                <a:latin typeface="Arial" panose="020B0604020202020204" pitchFamily="34" charset="0"/>
                <a:cs typeface="Arial" panose="020B0604020202020204" pitchFamily="34" charset="0"/>
              </a:rPr>
              <a:t>     Assumption 9: </a:t>
            </a:r>
            <a:r>
              <a:rPr lang="en-US" sz="2700" dirty="0">
                <a:latin typeface="Arial" panose="020B0604020202020204" pitchFamily="34" charset="0"/>
                <a:cs typeface="Arial" panose="020B0604020202020204" pitchFamily="34" charset="0"/>
              </a:rPr>
              <a:t>The regression model is correctly specified. There is no specification bias or error in the model used in empirical analysis.</a:t>
            </a:r>
            <a:endParaRPr lang="en-US" sz="2700" dirty="0">
              <a:latin typeface="Arial" panose="020B0604020202020204" pitchFamily="34" charset="0"/>
              <a:cs typeface="Arial" panose="020B0604020202020204" pitchFamily="34" charset="0"/>
            </a:endParaRPr>
          </a:p>
          <a:p>
            <a:pPr algn="just">
              <a:buNone/>
            </a:pPr>
            <a:endParaRPr lang="en-US" sz="2700" dirty="0">
              <a:latin typeface="Arial" panose="020B0604020202020204" pitchFamily="34" charset="0"/>
              <a:cs typeface="Arial" panose="020B0604020202020204" pitchFamily="34" charset="0"/>
            </a:endParaRPr>
          </a:p>
          <a:p>
            <a:pPr algn="just"/>
            <a:r>
              <a:rPr lang="en-US" sz="2700" dirty="0">
                <a:latin typeface="Arial" panose="020B0604020202020204" pitchFamily="34" charset="0"/>
                <a:cs typeface="Arial" panose="020B0604020202020204" pitchFamily="34" charset="0"/>
              </a:rPr>
              <a:t>Some important </a:t>
            </a:r>
            <a:r>
              <a:rPr lang="en-US" sz="2700" u="sng" dirty="0">
                <a:solidFill>
                  <a:srgbClr val="FF0000"/>
                </a:solidFill>
                <a:latin typeface="Arial" panose="020B0604020202020204" pitchFamily="34" charset="0"/>
                <a:cs typeface="Arial" panose="020B0604020202020204" pitchFamily="34" charset="0"/>
              </a:rPr>
              <a:t>questions</a:t>
            </a:r>
            <a:r>
              <a:rPr lang="en-US" sz="2700" dirty="0">
                <a:latin typeface="Arial" panose="020B0604020202020204" pitchFamily="34" charset="0"/>
                <a:cs typeface="Arial" panose="020B0604020202020204" pitchFamily="34" charset="0"/>
              </a:rPr>
              <a:t> that arise in the specification of the model include the following:</a:t>
            </a:r>
            <a:endParaRPr lang="en-US" sz="2700" dirty="0">
              <a:latin typeface="Arial" panose="020B0604020202020204" pitchFamily="34" charset="0"/>
              <a:cs typeface="Arial" panose="020B0604020202020204" pitchFamily="34" charset="0"/>
            </a:endParaRPr>
          </a:p>
          <a:p>
            <a:pPr algn="just">
              <a:buNone/>
            </a:pPr>
            <a:r>
              <a:rPr lang="en-US" sz="2700" dirty="0">
                <a:latin typeface="Arial" panose="020B0604020202020204" pitchFamily="34" charset="0"/>
                <a:cs typeface="Arial" panose="020B0604020202020204" pitchFamily="34" charset="0"/>
              </a:rPr>
              <a:t> </a:t>
            </a:r>
            <a:endParaRPr lang="en-US" sz="2700" dirty="0">
              <a:latin typeface="Arial" panose="020B0604020202020204" pitchFamily="34" charset="0"/>
              <a:cs typeface="Arial" panose="020B0604020202020204" pitchFamily="34" charset="0"/>
            </a:endParaRPr>
          </a:p>
          <a:p>
            <a:pPr algn="just">
              <a:buNone/>
            </a:pPr>
            <a:r>
              <a:rPr lang="en-US" sz="2700" dirty="0">
                <a:solidFill>
                  <a:srgbClr val="FFFF00"/>
                </a:solidFill>
                <a:latin typeface="Arial" panose="020B0604020202020204" pitchFamily="34" charset="0"/>
                <a:cs typeface="Arial" panose="020B0604020202020204" pitchFamily="34" charset="0"/>
              </a:rPr>
              <a:t>    </a:t>
            </a:r>
            <a:r>
              <a:rPr lang="en-US" sz="2700" dirty="0">
                <a:latin typeface="Arial" panose="020B0604020202020204" pitchFamily="34" charset="0"/>
                <a:cs typeface="Arial" panose="020B0604020202020204" pitchFamily="34" charset="0"/>
              </a:rPr>
              <a:t>(1) What variables should be included in the model? </a:t>
            </a:r>
            <a:endParaRPr lang="en-US" sz="2700" dirty="0">
              <a:latin typeface="Arial" panose="020B0604020202020204" pitchFamily="34" charset="0"/>
              <a:cs typeface="Arial" panose="020B0604020202020204" pitchFamily="34" charset="0"/>
            </a:endParaRPr>
          </a:p>
          <a:p>
            <a:pPr algn="just">
              <a:buNone/>
            </a:pPr>
            <a:r>
              <a:rPr lang="en-US" sz="2700" dirty="0">
                <a:latin typeface="Arial" panose="020B0604020202020204" pitchFamily="34" charset="0"/>
                <a:cs typeface="Arial" panose="020B0604020202020204" pitchFamily="34" charset="0"/>
              </a:rPr>
              <a:t>    (2) What is the functional form of the model? Is it linear in the parameters, the variables, or both? </a:t>
            </a:r>
            <a:endParaRPr lang="en-US" sz="2700" dirty="0">
              <a:latin typeface="Arial" panose="020B0604020202020204" pitchFamily="34" charset="0"/>
              <a:cs typeface="Arial" panose="020B0604020202020204" pitchFamily="34" charset="0"/>
            </a:endParaRPr>
          </a:p>
          <a:p>
            <a:pPr algn="just">
              <a:buNone/>
            </a:pPr>
            <a:r>
              <a:rPr lang="en-US" sz="2700" dirty="0">
                <a:latin typeface="Arial" panose="020B0604020202020204" pitchFamily="34" charset="0"/>
                <a:cs typeface="Arial" panose="020B0604020202020204" pitchFamily="34" charset="0"/>
              </a:rPr>
              <a:t>    (3) What are the probabilistic assumptions made about the Y</a:t>
            </a:r>
            <a:r>
              <a:rPr lang="en-US" sz="2700" baseline="-25000" dirty="0">
                <a:latin typeface="Arial" panose="020B0604020202020204" pitchFamily="34" charset="0"/>
                <a:cs typeface="Arial" panose="020B0604020202020204" pitchFamily="34" charset="0"/>
              </a:rPr>
              <a:t>i</a:t>
            </a:r>
            <a:r>
              <a:rPr lang="en-US" sz="2700" dirty="0">
                <a:latin typeface="Arial" panose="020B0604020202020204" pitchFamily="34" charset="0"/>
                <a:cs typeface="Arial" panose="020B0604020202020204" pitchFamily="34" charset="0"/>
              </a:rPr>
              <a:t> , the X</a:t>
            </a:r>
            <a:r>
              <a:rPr lang="en-US" sz="2700" baseline="-25000" dirty="0">
                <a:latin typeface="Arial" panose="020B0604020202020204" pitchFamily="34" charset="0"/>
                <a:cs typeface="Arial" panose="020B0604020202020204" pitchFamily="34" charset="0"/>
              </a:rPr>
              <a:t>i</a:t>
            </a:r>
            <a:r>
              <a:rPr lang="en-US" sz="2700" dirty="0">
                <a:latin typeface="Arial" panose="020B0604020202020204" pitchFamily="34" charset="0"/>
                <a:cs typeface="Arial" panose="020B0604020202020204" pitchFamily="34" charset="0"/>
              </a:rPr>
              <a:t>, and the </a:t>
            </a:r>
            <a:r>
              <a:rPr lang="en-US" sz="2700" dirty="0" err="1">
                <a:latin typeface="Arial" panose="020B0604020202020204" pitchFamily="34" charset="0"/>
                <a:cs typeface="Arial" panose="020B0604020202020204" pitchFamily="34" charset="0"/>
              </a:rPr>
              <a:t>u</a:t>
            </a:r>
            <a:r>
              <a:rPr lang="en-US" sz="2700" baseline="-25000" dirty="0" err="1">
                <a:latin typeface="Arial" panose="020B0604020202020204" pitchFamily="34" charset="0"/>
                <a:cs typeface="Arial" panose="020B0604020202020204" pitchFamily="34" charset="0"/>
              </a:rPr>
              <a:t>i</a:t>
            </a:r>
            <a:r>
              <a:rPr lang="en-US" sz="2700" dirty="0">
                <a:latin typeface="Arial" panose="020B0604020202020204" pitchFamily="34" charset="0"/>
                <a:cs typeface="Arial" panose="020B0604020202020204" pitchFamily="34" charset="0"/>
              </a:rPr>
              <a:t> entering the model?</a:t>
            </a:r>
            <a:endParaRPr lang="en-US" sz="2700" dirty="0">
              <a:latin typeface="Arial" panose="020B0604020202020204" pitchFamily="34" charset="0"/>
              <a:cs typeface="Arial" panose="020B0604020202020204" pitchFamily="34" charset="0"/>
            </a:endParaRPr>
          </a:p>
          <a:p>
            <a:pPr algn="just"/>
            <a:endParaRPr lang="en-US" sz="2500" dirty="0"/>
          </a:p>
        </p:txBody>
      </p:sp>
      <p:sp>
        <p:nvSpPr>
          <p:cNvPr id="5" name="Rectangle 4"/>
          <p:cNvSpPr/>
          <p:nvPr/>
        </p:nvSpPr>
        <p:spPr>
          <a:xfrm>
            <a:off x="685800" y="990600"/>
            <a:ext cx="8077200"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9600" y="3886200"/>
            <a:ext cx="8077200" cy="2438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57200" y="0"/>
            <a:ext cx="8229600" cy="1143000"/>
          </a:xfrm>
        </p:spPr>
        <p:txBody>
          <a:bodyPr/>
          <a:lstStyle/>
          <a:p>
            <a:pPr algn="l"/>
            <a:r>
              <a:rPr lang="en-US" altLang="en-US" dirty="0"/>
              <a:t>An example of assumption 9</a:t>
            </a:r>
            <a:endParaRPr lang="ar-KW" altLang="en-US" dirty="0"/>
          </a:p>
        </p:txBody>
      </p:sp>
      <p:sp>
        <p:nvSpPr>
          <p:cNvPr id="291843" name="Rectangle 3"/>
          <p:cNvSpPr>
            <a:spLocks noGrp="1" noChangeArrowheads="1"/>
          </p:cNvSpPr>
          <p:nvPr>
            <p:ph type="body" idx="4294967295"/>
          </p:nvPr>
        </p:nvSpPr>
        <p:spPr>
          <a:xfrm>
            <a:off x="457200" y="914400"/>
            <a:ext cx="8229600" cy="5715000"/>
          </a:xfrm>
        </p:spPr>
        <p:txBody>
          <a:bodyPr>
            <a:normAutofit fontScale="92500" lnSpcReduction="20000"/>
          </a:bodyPr>
          <a:lstStyle/>
          <a:p>
            <a:r>
              <a:rPr lang="en-US" sz="3800" dirty="0">
                <a:latin typeface="Arial" panose="020B0604020202020204" pitchFamily="34" charset="0"/>
                <a:cs typeface="Arial" panose="020B0604020202020204" pitchFamily="34" charset="0"/>
              </a:rPr>
              <a:t>Two models depict the underlying relationship between the rate of change of money wages and the unemployment rate:</a:t>
            </a:r>
            <a:endParaRPr lang="en-US" sz="3800" dirty="0">
              <a:latin typeface="Arial" panose="020B0604020202020204" pitchFamily="34" charset="0"/>
              <a:cs typeface="Arial" panose="020B0604020202020204" pitchFamily="34" charset="0"/>
            </a:endParaRPr>
          </a:p>
          <a:p>
            <a:pPr>
              <a:buNone/>
            </a:pPr>
            <a:r>
              <a:rPr lang="en-US" sz="3800" i="1" dirty="0">
                <a:solidFill>
                  <a:srgbClr val="FF0000"/>
                </a:solidFill>
                <a:latin typeface="Arial" panose="020B0604020202020204" pitchFamily="34" charset="0"/>
                <a:cs typeface="Arial" panose="020B0604020202020204" pitchFamily="34" charset="0"/>
              </a:rPr>
              <a:t>       Y</a:t>
            </a:r>
            <a:r>
              <a:rPr lang="en-US" sz="3800" i="1" baseline="-25000" dirty="0">
                <a:solidFill>
                  <a:srgbClr val="FF0000"/>
                </a:solidFill>
                <a:latin typeface="Arial" panose="020B0604020202020204" pitchFamily="34" charset="0"/>
                <a:cs typeface="Arial" panose="020B0604020202020204" pitchFamily="34" charset="0"/>
              </a:rPr>
              <a:t>i</a:t>
            </a:r>
            <a:r>
              <a:rPr lang="en-US" sz="3800" i="1" dirty="0">
                <a:solidFill>
                  <a:srgbClr val="FF0000"/>
                </a:solidFill>
                <a:latin typeface="Arial" panose="020B0604020202020204" pitchFamily="34" charset="0"/>
                <a:cs typeface="Arial" panose="020B0604020202020204" pitchFamily="34" charset="0"/>
              </a:rPr>
              <a:t> = </a:t>
            </a:r>
            <a:r>
              <a:rPr lang="el-GR" sz="3800" i="1" dirty="0">
                <a:solidFill>
                  <a:srgbClr val="FF0000"/>
                </a:solidFill>
                <a:latin typeface="Arial" panose="020B0604020202020204" pitchFamily="34" charset="0"/>
                <a:cs typeface="Arial" panose="020B0604020202020204" pitchFamily="34" charset="0"/>
              </a:rPr>
              <a:t>α</a:t>
            </a:r>
            <a:r>
              <a:rPr lang="el-GR" sz="3800" i="1" baseline="-25000" dirty="0">
                <a:solidFill>
                  <a:srgbClr val="FF0000"/>
                </a:solidFill>
                <a:latin typeface="Arial" panose="020B0604020202020204" pitchFamily="34" charset="0"/>
                <a:cs typeface="Arial" panose="020B0604020202020204" pitchFamily="34" charset="0"/>
              </a:rPr>
              <a:t>1</a:t>
            </a:r>
            <a:r>
              <a:rPr lang="el-GR" sz="3800" i="1" dirty="0">
                <a:solidFill>
                  <a:srgbClr val="FF0000"/>
                </a:solidFill>
                <a:latin typeface="Arial" panose="020B0604020202020204" pitchFamily="34" charset="0"/>
                <a:cs typeface="Arial" panose="020B0604020202020204" pitchFamily="34" charset="0"/>
              </a:rPr>
              <a:t> + α</a:t>
            </a:r>
            <a:r>
              <a:rPr lang="el-GR" sz="3800" i="1" baseline="-25000" dirty="0">
                <a:solidFill>
                  <a:srgbClr val="FF0000"/>
                </a:solidFill>
                <a:latin typeface="Arial" panose="020B0604020202020204" pitchFamily="34" charset="0"/>
                <a:cs typeface="Arial" panose="020B0604020202020204" pitchFamily="34" charset="0"/>
              </a:rPr>
              <a:t>2</a:t>
            </a:r>
            <a:r>
              <a:rPr lang="en-US" sz="3800" i="1" dirty="0">
                <a:solidFill>
                  <a:srgbClr val="FF0000"/>
                </a:solidFill>
                <a:latin typeface="Arial" panose="020B0604020202020204" pitchFamily="34" charset="0"/>
                <a:cs typeface="Arial" panose="020B0604020202020204" pitchFamily="34" charset="0"/>
              </a:rPr>
              <a:t>X</a:t>
            </a:r>
            <a:r>
              <a:rPr lang="en-US" sz="3800" i="1" baseline="-25000" dirty="0">
                <a:solidFill>
                  <a:srgbClr val="FF0000"/>
                </a:solidFill>
                <a:latin typeface="Arial" panose="020B0604020202020204" pitchFamily="34" charset="0"/>
                <a:cs typeface="Arial" panose="020B0604020202020204" pitchFamily="34" charset="0"/>
              </a:rPr>
              <a:t>i</a:t>
            </a:r>
            <a:r>
              <a:rPr lang="en-US" sz="3800" i="1" dirty="0">
                <a:solidFill>
                  <a:srgbClr val="FF0000"/>
                </a:solidFill>
                <a:latin typeface="Arial" panose="020B0604020202020204" pitchFamily="34" charset="0"/>
                <a:cs typeface="Arial" panose="020B0604020202020204" pitchFamily="34" charset="0"/>
              </a:rPr>
              <a:t> + </a:t>
            </a:r>
            <a:r>
              <a:rPr lang="en-US" sz="3800" i="1" dirty="0" err="1">
                <a:solidFill>
                  <a:srgbClr val="FF0000"/>
                </a:solidFill>
                <a:latin typeface="Arial" panose="020B0604020202020204" pitchFamily="34" charset="0"/>
                <a:cs typeface="Arial" panose="020B0604020202020204" pitchFamily="34" charset="0"/>
              </a:rPr>
              <a:t>u</a:t>
            </a:r>
            <a:r>
              <a:rPr lang="en-US" sz="3800" i="1" baseline="-25000" dirty="0" err="1">
                <a:solidFill>
                  <a:srgbClr val="FF0000"/>
                </a:solidFill>
                <a:latin typeface="Arial" panose="020B0604020202020204" pitchFamily="34" charset="0"/>
                <a:cs typeface="Arial" panose="020B0604020202020204" pitchFamily="34" charset="0"/>
              </a:rPr>
              <a:t>i</a:t>
            </a:r>
            <a:r>
              <a:rPr lang="en-US" sz="3800" i="1" dirty="0">
                <a:solidFill>
                  <a:srgbClr val="FF0000"/>
                </a:solidFill>
                <a:latin typeface="Arial" panose="020B0604020202020204" pitchFamily="34" charset="0"/>
                <a:cs typeface="Arial" panose="020B0604020202020204" pitchFamily="34" charset="0"/>
              </a:rPr>
              <a:t> 						</a:t>
            </a:r>
            <a:endParaRPr lang="en-US" sz="3800" i="1" dirty="0">
              <a:solidFill>
                <a:srgbClr val="FF0000"/>
              </a:solidFill>
              <a:latin typeface="Arial" panose="020B0604020202020204" pitchFamily="34" charset="0"/>
              <a:cs typeface="Arial" panose="020B0604020202020204" pitchFamily="34" charset="0"/>
            </a:endParaRPr>
          </a:p>
          <a:p>
            <a:pPr>
              <a:buNone/>
            </a:pPr>
            <a:r>
              <a:rPr lang="en-US" sz="3800" i="1" dirty="0">
                <a:solidFill>
                  <a:srgbClr val="FF0000"/>
                </a:solidFill>
                <a:latin typeface="Arial" panose="020B0604020202020204" pitchFamily="34" charset="0"/>
                <a:cs typeface="Arial" panose="020B0604020202020204" pitchFamily="34" charset="0"/>
              </a:rPr>
              <a:t>       Y</a:t>
            </a:r>
            <a:r>
              <a:rPr lang="en-US" sz="3800" i="1" baseline="-25000" dirty="0">
                <a:solidFill>
                  <a:srgbClr val="FF0000"/>
                </a:solidFill>
                <a:latin typeface="Arial" panose="020B0604020202020204" pitchFamily="34" charset="0"/>
                <a:cs typeface="Arial" panose="020B0604020202020204" pitchFamily="34" charset="0"/>
              </a:rPr>
              <a:t>i</a:t>
            </a:r>
            <a:r>
              <a:rPr lang="en-US" sz="3800" i="1" dirty="0">
                <a:solidFill>
                  <a:srgbClr val="FF0000"/>
                </a:solidFill>
                <a:latin typeface="Arial" panose="020B0604020202020204" pitchFamily="34" charset="0"/>
                <a:cs typeface="Arial" panose="020B0604020202020204" pitchFamily="34" charset="0"/>
              </a:rPr>
              <a:t> = </a:t>
            </a:r>
            <a:r>
              <a:rPr lang="el-GR" sz="3800" i="1" dirty="0">
                <a:solidFill>
                  <a:srgbClr val="FF0000"/>
                </a:solidFill>
                <a:latin typeface="Arial" panose="020B0604020202020204" pitchFamily="34" charset="0"/>
                <a:cs typeface="Arial" panose="020B0604020202020204" pitchFamily="34" charset="0"/>
              </a:rPr>
              <a:t>β</a:t>
            </a:r>
            <a:r>
              <a:rPr lang="el-GR" sz="3800" i="1" baseline="-25000" dirty="0">
                <a:solidFill>
                  <a:srgbClr val="FF0000"/>
                </a:solidFill>
                <a:latin typeface="Arial" panose="020B0604020202020204" pitchFamily="34" charset="0"/>
                <a:cs typeface="Arial" panose="020B0604020202020204" pitchFamily="34" charset="0"/>
              </a:rPr>
              <a:t>1</a:t>
            </a:r>
            <a:r>
              <a:rPr lang="el-GR" sz="3800" i="1" dirty="0">
                <a:solidFill>
                  <a:srgbClr val="FF0000"/>
                </a:solidFill>
                <a:latin typeface="Arial" panose="020B0604020202020204" pitchFamily="34" charset="0"/>
                <a:cs typeface="Arial" panose="020B0604020202020204" pitchFamily="34" charset="0"/>
              </a:rPr>
              <a:t> + β</a:t>
            </a:r>
            <a:r>
              <a:rPr lang="el-GR" sz="3800" i="1" baseline="-25000" dirty="0">
                <a:solidFill>
                  <a:srgbClr val="FF0000"/>
                </a:solidFill>
                <a:latin typeface="Arial" panose="020B0604020202020204" pitchFamily="34" charset="0"/>
                <a:cs typeface="Arial" panose="020B0604020202020204" pitchFamily="34" charset="0"/>
              </a:rPr>
              <a:t>2</a:t>
            </a:r>
            <a:r>
              <a:rPr lang="el-GR" sz="3800" i="1" dirty="0">
                <a:solidFill>
                  <a:srgbClr val="FF0000"/>
                </a:solidFill>
                <a:latin typeface="Arial" panose="020B0604020202020204" pitchFamily="34" charset="0"/>
                <a:cs typeface="Arial" panose="020B0604020202020204" pitchFamily="34" charset="0"/>
              </a:rPr>
              <a:t>  </a:t>
            </a:r>
            <a:r>
              <a:rPr lang="en-US" sz="3800" i="1" dirty="0">
                <a:solidFill>
                  <a:srgbClr val="FF0000"/>
                </a:solidFill>
                <a:latin typeface="Arial" panose="020B0604020202020204" pitchFamily="34" charset="0"/>
                <a:cs typeface="Arial" panose="020B0604020202020204" pitchFamily="34" charset="0"/>
              </a:rPr>
              <a:t>(</a:t>
            </a:r>
            <a:r>
              <a:rPr lang="el-GR" sz="3800" i="1" dirty="0">
                <a:solidFill>
                  <a:srgbClr val="FF0000"/>
                </a:solidFill>
                <a:latin typeface="Arial" panose="020B0604020202020204" pitchFamily="34" charset="0"/>
                <a:cs typeface="Arial" panose="020B0604020202020204" pitchFamily="34" charset="0"/>
              </a:rPr>
              <a:t>1</a:t>
            </a:r>
            <a:r>
              <a:rPr lang="en-US" sz="3800" i="1" dirty="0">
                <a:solidFill>
                  <a:srgbClr val="FF0000"/>
                </a:solidFill>
                <a:latin typeface="Arial" panose="020B0604020202020204" pitchFamily="34" charset="0"/>
                <a:cs typeface="Arial" panose="020B0604020202020204" pitchFamily="34" charset="0"/>
              </a:rPr>
              <a:t>/X</a:t>
            </a:r>
            <a:r>
              <a:rPr lang="en-US" sz="3800" i="1" baseline="-25000" dirty="0">
                <a:solidFill>
                  <a:srgbClr val="FF0000"/>
                </a:solidFill>
                <a:latin typeface="Arial" panose="020B0604020202020204" pitchFamily="34" charset="0"/>
                <a:cs typeface="Arial" panose="020B0604020202020204" pitchFamily="34" charset="0"/>
              </a:rPr>
              <a:t>i</a:t>
            </a:r>
            <a:r>
              <a:rPr lang="en-US" sz="3800" i="1" dirty="0">
                <a:solidFill>
                  <a:srgbClr val="FF0000"/>
                </a:solidFill>
                <a:latin typeface="Arial" panose="020B0604020202020204" pitchFamily="34" charset="0"/>
                <a:cs typeface="Arial" panose="020B0604020202020204" pitchFamily="34" charset="0"/>
              </a:rPr>
              <a:t> ) + </a:t>
            </a:r>
            <a:r>
              <a:rPr lang="en-US" sz="3800" i="1" dirty="0" err="1">
                <a:solidFill>
                  <a:srgbClr val="FF0000"/>
                </a:solidFill>
                <a:latin typeface="Arial" panose="020B0604020202020204" pitchFamily="34" charset="0"/>
                <a:cs typeface="Arial" panose="020B0604020202020204" pitchFamily="34" charset="0"/>
              </a:rPr>
              <a:t>u</a:t>
            </a:r>
            <a:r>
              <a:rPr lang="en-US" sz="3800" i="1" baseline="-25000" dirty="0" err="1">
                <a:solidFill>
                  <a:srgbClr val="FF0000"/>
                </a:solidFill>
                <a:latin typeface="Arial" panose="020B0604020202020204" pitchFamily="34" charset="0"/>
                <a:cs typeface="Arial" panose="020B0604020202020204" pitchFamily="34" charset="0"/>
              </a:rPr>
              <a:t>i</a:t>
            </a:r>
            <a:r>
              <a:rPr lang="en-US" sz="3800" i="1" dirty="0">
                <a:solidFill>
                  <a:srgbClr val="FF0000"/>
                </a:solidFill>
                <a:latin typeface="Arial" panose="020B0604020202020204" pitchFamily="34" charset="0"/>
                <a:cs typeface="Arial" panose="020B0604020202020204" pitchFamily="34" charset="0"/>
              </a:rPr>
              <a:t> 					</a:t>
            </a:r>
            <a:endParaRPr lang="en-US" sz="3800" i="1" dirty="0">
              <a:solidFill>
                <a:srgbClr val="FF0000"/>
              </a:solidFill>
              <a:latin typeface="Arial" panose="020B0604020202020204" pitchFamily="34" charset="0"/>
              <a:cs typeface="Arial" panose="020B0604020202020204" pitchFamily="34" charset="0"/>
            </a:endParaRPr>
          </a:p>
          <a:p>
            <a:r>
              <a:rPr lang="en-US" sz="3800" dirty="0">
                <a:latin typeface="Arial" panose="020B0604020202020204" pitchFamily="34" charset="0"/>
                <a:cs typeface="Arial" panose="020B0604020202020204" pitchFamily="34" charset="0"/>
              </a:rPr>
              <a:t>If the second model  is the “correct” or the “true” model, fitting the first one to the </a:t>
            </a:r>
            <a:r>
              <a:rPr lang="en-US" sz="3800" dirty="0" err="1">
                <a:latin typeface="Arial" panose="020B0604020202020204" pitchFamily="34" charset="0"/>
                <a:cs typeface="Arial" panose="020B0604020202020204" pitchFamily="34" charset="0"/>
              </a:rPr>
              <a:t>scatterpoints</a:t>
            </a:r>
            <a:r>
              <a:rPr lang="en-US" sz="3800" dirty="0">
                <a:latin typeface="Arial" panose="020B0604020202020204" pitchFamily="34" charset="0"/>
                <a:cs typeface="Arial" panose="020B0604020202020204" pitchFamily="34" charset="0"/>
              </a:rPr>
              <a:t> shown in Figure 3.7 will give us wrong predictions. </a:t>
            </a:r>
            <a:endParaRPr lang="en-US" sz="3800" dirty="0">
              <a:latin typeface="Arial" panose="020B0604020202020204" pitchFamily="34" charset="0"/>
              <a:cs typeface="Arial" panose="020B0604020202020204" pitchFamily="34" charset="0"/>
            </a:endParaRP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endParaRPr lang="ar-KW" altLang="en-US"/>
          </a:p>
        </p:txBody>
      </p:sp>
      <p:sp>
        <p:nvSpPr>
          <p:cNvPr id="291843" name="Rectangle 3"/>
          <p:cNvSpPr>
            <a:spLocks noGrp="1" noChangeArrowheads="1"/>
          </p:cNvSpPr>
          <p:nvPr>
            <p:ph type="body" idx="4294967295"/>
          </p:nvPr>
        </p:nvSpPr>
        <p:spPr/>
        <p:txBody>
          <a:bodyPr/>
          <a:lstStyle/>
          <a:p>
            <a:endParaRPr lang="en-US"/>
          </a:p>
        </p:txBody>
      </p:sp>
      <p:pic>
        <p:nvPicPr>
          <p:cNvPr id="38916" name="Picture 4"/>
          <p:cNvPicPr>
            <a:picLocks noChangeAspect="1" noChangeArrowheads="1"/>
          </p:cNvPicPr>
          <p:nvPr/>
        </p:nvPicPr>
        <p:blipFill>
          <a:blip r:embed="rId1" cstate="print"/>
          <a:srcRect/>
          <a:stretch>
            <a:fillRect/>
          </a:stretch>
        </p:blipFill>
        <p:spPr bwMode="auto">
          <a:xfrm>
            <a:off x="207963" y="1085850"/>
            <a:ext cx="8820150" cy="5570538"/>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solidFill>
                  <a:srgbClr val="FF0000"/>
                </a:solidFill>
              </a:rPr>
              <a:t>6. The assumptions underlying the OLS </a:t>
            </a:r>
            <a:endParaRPr lang="en-US" sz="3800" dirty="0">
              <a:solidFill>
                <a:srgbClr val="FF0000"/>
              </a:solidFill>
            </a:endParaRPr>
          </a:p>
        </p:txBody>
      </p:sp>
      <p:sp>
        <p:nvSpPr>
          <p:cNvPr id="3" name="Content Placeholder 2"/>
          <p:cNvSpPr>
            <a:spLocks noGrp="1"/>
          </p:cNvSpPr>
          <p:nvPr>
            <p:ph idx="1"/>
          </p:nvPr>
        </p:nvSpPr>
        <p:spPr/>
        <p:txBody>
          <a:bodyPr/>
          <a:lstStyle/>
          <a:p>
            <a:pPr>
              <a:buNone/>
            </a:pPr>
            <a:r>
              <a:rPr lang="en-US" b="1" dirty="0"/>
              <a:t>    Assumption 10: </a:t>
            </a:r>
            <a:r>
              <a:rPr lang="en-US" dirty="0"/>
              <a:t>There is no perfect </a:t>
            </a:r>
            <a:r>
              <a:rPr lang="en-US" dirty="0" err="1"/>
              <a:t>multicollinearity</a:t>
            </a:r>
            <a:r>
              <a:rPr lang="en-US" dirty="0"/>
              <a:t>. </a:t>
            </a:r>
            <a:endParaRPr lang="en-US" dirty="0"/>
          </a:p>
          <a:p>
            <a:endParaRPr lang="en-US" dirty="0"/>
          </a:p>
          <a:p>
            <a:r>
              <a:rPr lang="en-US" dirty="0"/>
              <a:t>That is, there are no perfect linear relationships among the independent variables. </a:t>
            </a:r>
            <a:endParaRPr lang="en-US" dirty="0"/>
          </a:p>
          <a:p>
            <a:r>
              <a:rPr lang="en-US" dirty="0">
                <a:sym typeface="Wingdings" panose="05000000000000000000" pitchFamily="2" charset="2"/>
              </a:rPr>
              <a:t> We will discuss in the multiple regression models. </a:t>
            </a:r>
            <a:endParaRPr lang="en-US" dirty="0"/>
          </a:p>
        </p:txBody>
      </p:sp>
      <p:sp>
        <p:nvSpPr>
          <p:cNvPr id="4" name="Rectangle 3"/>
          <p:cNvSpPr/>
          <p:nvPr/>
        </p:nvSpPr>
        <p:spPr>
          <a:xfrm>
            <a:off x="457200" y="1447800"/>
            <a:ext cx="8229600" cy="1295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5240" y="152400"/>
            <a:ext cx="9144000" cy="579437"/>
          </a:xfrm>
        </p:spPr>
        <p:txBody>
          <a:bodyPr>
            <a:noAutofit/>
          </a:bodyPr>
          <a:lstStyle/>
          <a:p>
            <a:pPr algn="ctr"/>
            <a:r>
              <a:rPr lang="en-US" altLang="en-US" sz="3000" b="1" dirty="0">
                <a:solidFill>
                  <a:srgbClr val="FF0000"/>
                </a:solidFill>
              </a:rPr>
              <a:t>7. Precision or standard errors of Least-Squares estimates</a:t>
            </a:r>
            <a:endParaRPr lang="ar-KW" altLang="en-US" sz="3000" b="1" dirty="0">
              <a:solidFill>
                <a:srgbClr val="FF0000"/>
              </a:solidFill>
            </a:endParaRPr>
          </a:p>
        </p:txBody>
      </p:sp>
      <p:sp>
        <p:nvSpPr>
          <p:cNvPr id="291843" name="Rectangle 3"/>
          <p:cNvSpPr>
            <a:spLocks noGrp="1" noChangeArrowheads="1"/>
          </p:cNvSpPr>
          <p:nvPr>
            <p:ph type="body" idx="4294967295"/>
          </p:nvPr>
        </p:nvSpPr>
        <p:spPr>
          <a:xfrm>
            <a:off x="457200" y="990600"/>
            <a:ext cx="8229600" cy="5135563"/>
          </a:xfrm>
        </p:spPr>
        <p:txBody>
          <a:bodyPr>
            <a:normAutofit/>
          </a:bodyPr>
          <a:lstStyle/>
          <a:p>
            <a:pPr algn="just">
              <a:defRPr/>
            </a:pPr>
            <a:r>
              <a:rPr lang="en-US" sz="2300" dirty="0"/>
              <a:t>The least-squares estimates are a function of the sample data. </a:t>
            </a:r>
            <a:endParaRPr lang="en-US" sz="2300" dirty="0"/>
          </a:p>
          <a:p>
            <a:pPr algn="just">
              <a:defRPr/>
            </a:pPr>
            <a:r>
              <a:rPr lang="en-US" sz="2300" b="1" dirty="0"/>
              <a:t>To measure the reliability or precision of the estimators βˆ</a:t>
            </a:r>
            <a:r>
              <a:rPr lang="en-US" sz="2300" b="1" baseline="-25000" dirty="0"/>
              <a:t>1</a:t>
            </a:r>
            <a:r>
              <a:rPr lang="en-US" sz="2300" b="1" dirty="0"/>
              <a:t> and βˆ</a:t>
            </a:r>
            <a:r>
              <a:rPr lang="en-US" sz="2300" b="1" baseline="-25000" dirty="0"/>
              <a:t>2</a:t>
            </a:r>
            <a:r>
              <a:rPr lang="en-US" sz="2300" b="1" dirty="0"/>
              <a:t>: </a:t>
            </a:r>
            <a:endParaRPr lang="en-US" sz="2300" b="1" dirty="0"/>
          </a:p>
        </p:txBody>
      </p:sp>
      <p:pic>
        <p:nvPicPr>
          <p:cNvPr id="40964" name="Picture 4"/>
          <p:cNvPicPr>
            <a:picLocks noChangeAspect="1" noChangeArrowheads="1"/>
          </p:cNvPicPr>
          <p:nvPr/>
        </p:nvPicPr>
        <p:blipFill>
          <a:blip r:embed="rId1" cstate="print"/>
          <a:srcRect/>
          <a:stretch>
            <a:fillRect/>
          </a:stretch>
        </p:blipFill>
        <p:spPr bwMode="auto">
          <a:xfrm>
            <a:off x="816768" y="2286000"/>
            <a:ext cx="7815263" cy="327342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4294967295"/>
          </p:nvPr>
        </p:nvSpPr>
        <p:spPr>
          <a:xfrm>
            <a:off x="457200" y="990600"/>
            <a:ext cx="8229600" cy="5135563"/>
          </a:xfrm>
        </p:spPr>
        <p:txBody>
          <a:bodyPr>
            <a:normAutofit fontScale="92500" lnSpcReduction="20000"/>
          </a:bodyPr>
          <a:lstStyle/>
          <a:p>
            <a:pPr>
              <a:buNone/>
            </a:pPr>
            <a:r>
              <a:rPr lang="en-US" dirty="0"/>
              <a:t>   σ</a:t>
            </a:r>
            <a:r>
              <a:rPr lang="en-US" baseline="30000" dirty="0"/>
              <a:t>2</a:t>
            </a:r>
            <a:r>
              <a:rPr lang="en-US" dirty="0"/>
              <a:t> is the constant </a:t>
            </a:r>
            <a:r>
              <a:rPr lang="en-US" dirty="0">
                <a:solidFill>
                  <a:srgbClr val="FF0000"/>
                </a:solidFill>
              </a:rPr>
              <a:t>or </a:t>
            </a:r>
            <a:r>
              <a:rPr lang="en-US" dirty="0" err="1">
                <a:solidFill>
                  <a:srgbClr val="FF0000"/>
                </a:solidFill>
              </a:rPr>
              <a:t>homoscedastic</a:t>
            </a:r>
            <a:r>
              <a:rPr lang="en-US" dirty="0">
                <a:solidFill>
                  <a:srgbClr val="FF0000"/>
                </a:solidFill>
              </a:rPr>
              <a:t> </a:t>
            </a:r>
            <a:r>
              <a:rPr lang="en-US" dirty="0"/>
              <a:t>variance of </a:t>
            </a:r>
            <a:r>
              <a:rPr lang="en-US" dirty="0" err="1"/>
              <a:t>u</a:t>
            </a:r>
            <a:r>
              <a:rPr lang="en-US" baseline="-25000" dirty="0" err="1"/>
              <a:t>i</a:t>
            </a:r>
            <a:r>
              <a:rPr lang="en-US" dirty="0"/>
              <a:t> </a:t>
            </a:r>
            <a:endParaRPr lang="en-US" dirty="0"/>
          </a:p>
          <a:p>
            <a:endParaRPr lang="en-US" dirty="0"/>
          </a:p>
          <a:p>
            <a:endParaRPr lang="en-US" dirty="0"/>
          </a:p>
          <a:p>
            <a:pPr>
              <a:buNone/>
            </a:pPr>
            <a:r>
              <a:rPr lang="en-US" dirty="0"/>
              <a:t>Where:</a:t>
            </a:r>
            <a:endParaRPr lang="en-US" dirty="0"/>
          </a:p>
          <a:p>
            <a:r>
              <a:rPr lang="en-US" dirty="0"/>
              <a:t> </a:t>
            </a:r>
            <a:r>
              <a:rPr lang="en-US" dirty="0">
                <a:solidFill>
                  <a:srgbClr val="FF0000"/>
                </a:solidFill>
              </a:rPr>
              <a:t>ˆσ</a:t>
            </a:r>
            <a:r>
              <a:rPr lang="en-US" baseline="30000" dirty="0">
                <a:solidFill>
                  <a:srgbClr val="FF0000"/>
                </a:solidFill>
              </a:rPr>
              <a:t>2</a:t>
            </a:r>
            <a:r>
              <a:rPr lang="en-US" dirty="0">
                <a:solidFill>
                  <a:srgbClr val="FFFF00"/>
                </a:solidFill>
              </a:rPr>
              <a:t> </a:t>
            </a:r>
            <a:r>
              <a:rPr lang="en-US" dirty="0"/>
              <a:t>is the OLS estimator of the </a:t>
            </a:r>
            <a:r>
              <a:rPr lang="en-US" dirty="0">
                <a:solidFill>
                  <a:srgbClr val="FF0000"/>
                </a:solidFill>
              </a:rPr>
              <a:t>true but unknown σ</a:t>
            </a:r>
            <a:r>
              <a:rPr lang="en-US" baseline="30000" dirty="0">
                <a:solidFill>
                  <a:srgbClr val="FF0000"/>
                </a:solidFill>
              </a:rPr>
              <a:t>2</a:t>
            </a:r>
            <a:r>
              <a:rPr lang="en-US" dirty="0">
                <a:solidFill>
                  <a:srgbClr val="FFFF00"/>
                </a:solidFill>
              </a:rPr>
              <a:t> </a:t>
            </a:r>
            <a:r>
              <a:rPr lang="en-US" dirty="0"/>
              <a:t>and where the expression n−2 is known as the number of degrees of freedom (</a:t>
            </a:r>
            <a:r>
              <a:rPr lang="en-US" dirty="0" err="1"/>
              <a:t>df</a:t>
            </a:r>
            <a:r>
              <a:rPr lang="en-US" dirty="0"/>
              <a:t>).</a:t>
            </a:r>
            <a:endParaRPr lang="en-US" dirty="0"/>
          </a:p>
          <a:p>
            <a:r>
              <a:rPr lang="en-US" dirty="0"/>
              <a:t>          is the residual sum of squares </a:t>
            </a:r>
            <a:r>
              <a:rPr lang="en-US" dirty="0">
                <a:solidFill>
                  <a:srgbClr val="FF0000"/>
                </a:solidFill>
              </a:rPr>
              <a:t>(RSS). </a:t>
            </a:r>
            <a:endParaRPr lang="en-US" dirty="0"/>
          </a:p>
          <a:p>
            <a:endParaRPr lang="en-US" dirty="0"/>
          </a:p>
          <a:p>
            <a:endParaRPr lang="en-US" dirty="0"/>
          </a:p>
          <a:p>
            <a:pPr>
              <a:buNone/>
            </a:pPr>
            <a:r>
              <a:rPr lang="en-US" dirty="0"/>
              <a:t> </a:t>
            </a:r>
            <a:endParaRPr lang="en-US" dirty="0"/>
          </a:p>
        </p:txBody>
      </p:sp>
      <p:pic>
        <p:nvPicPr>
          <p:cNvPr id="41988" name="Picture 4"/>
          <p:cNvPicPr>
            <a:picLocks noChangeAspect="1" noChangeArrowheads="1"/>
          </p:cNvPicPr>
          <p:nvPr/>
        </p:nvPicPr>
        <p:blipFill>
          <a:blip r:embed="rId1" cstate="print"/>
          <a:srcRect/>
          <a:stretch>
            <a:fillRect/>
          </a:stretch>
        </p:blipFill>
        <p:spPr bwMode="auto">
          <a:xfrm>
            <a:off x="1981200" y="1371600"/>
            <a:ext cx="5622925" cy="661988"/>
          </a:xfrm>
          <a:prstGeom prst="rect">
            <a:avLst/>
          </a:prstGeom>
          <a:noFill/>
          <a:ln w="9525">
            <a:noFill/>
            <a:miter lim="800000"/>
            <a:headEnd/>
            <a:tailEnd/>
          </a:ln>
        </p:spPr>
      </p:pic>
      <p:pic>
        <p:nvPicPr>
          <p:cNvPr id="41989" name="Picture 5"/>
          <p:cNvPicPr>
            <a:picLocks noChangeAspect="1" noChangeArrowheads="1"/>
          </p:cNvPicPr>
          <p:nvPr/>
        </p:nvPicPr>
        <p:blipFill>
          <a:blip r:embed="rId2" cstate="print"/>
          <a:srcRect/>
          <a:stretch>
            <a:fillRect/>
          </a:stretch>
        </p:blipFill>
        <p:spPr bwMode="auto">
          <a:xfrm>
            <a:off x="1066800" y="3962400"/>
            <a:ext cx="609600" cy="440152"/>
          </a:xfrm>
          <a:prstGeom prst="rect">
            <a:avLst/>
          </a:prstGeom>
          <a:noFill/>
          <a:ln w="9525">
            <a:noFill/>
            <a:miter lim="800000"/>
            <a:headEnd/>
            <a:tailEnd/>
          </a:ln>
        </p:spPr>
      </p:pic>
      <p:pic>
        <p:nvPicPr>
          <p:cNvPr id="41990" name="Picture 6"/>
          <p:cNvPicPr>
            <a:picLocks noChangeAspect="1" noChangeArrowheads="1"/>
          </p:cNvPicPr>
          <p:nvPr/>
        </p:nvPicPr>
        <p:blipFill>
          <a:blip r:embed="rId3" cstate="print"/>
          <a:srcRect/>
          <a:stretch>
            <a:fillRect/>
          </a:stretch>
        </p:blipFill>
        <p:spPr bwMode="auto">
          <a:xfrm>
            <a:off x="1600200" y="4648200"/>
            <a:ext cx="6699250" cy="595313"/>
          </a:xfrm>
          <a:prstGeom prst="rect">
            <a:avLst/>
          </a:prstGeom>
          <a:noFill/>
          <a:ln w="9525">
            <a:noFill/>
            <a:miter lim="800000"/>
            <a:headEnd/>
            <a:tailEnd/>
          </a:ln>
        </p:spPr>
      </p:pic>
      <p:sp>
        <p:nvSpPr>
          <p:cNvPr id="7" name="Rectangle 2"/>
          <p:cNvSpPr txBox="1">
            <a:spLocks noChangeArrowheads="1"/>
          </p:cNvSpPr>
          <p:nvPr/>
        </p:nvSpPr>
        <p:spPr>
          <a:xfrm>
            <a:off x="0" y="339169"/>
            <a:ext cx="9144000" cy="36250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3000" b="1" i="0" u="none" strike="noStrike" kern="1200" cap="none" spc="0" normalizeH="0" baseline="0" noProof="0" dirty="0">
                <a:ln>
                  <a:noFill/>
                </a:ln>
                <a:solidFill>
                  <a:srgbClr val="FF0000"/>
                </a:solidFill>
                <a:effectLst/>
                <a:uLnTx/>
                <a:uFillTx/>
                <a:latin typeface="+mj-lt"/>
                <a:ea typeface="+mj-ea"/>
                <a:cs typeface="+mj-cs"/>
              </a:rPr>
              <a:t>7. Precision or standard errors of Least-Squares estimates</a:t>
            </a:r>
            <a:endParaRPr kumimoji="0" lang="ar-KW" altLang="en-US" sz="3000" b="1" i="0" u="none" strike="noStrike" kern="1200" cap="none" spc="0" normalizeH="0" baseline="0" noProof="0" dirty="0">
              <a:ln>
                <a:noFill/>
              </a:ln>
              <a:solidFill>
                <a:srgbClr val="FF0000"/>
              </a:solidFill>
              <a:effectLst/>
              <a:uLnTx/>
              <a:uFillTx/>
              <a:latin typeface="+mj-lt"/>
              <a:ea typeface="+mj-ea"/>
              <a:cs typeface="+mj-cs"/>
            </a:endParaRPr>
          </a:p>
        </p:txBody>
      </p:sp>
      <p:sp>
        <p:nvSpPr>
          <p:cNvPr id="8" name="Rectangle 7"/>
          <p:cNvSpPr/>
          <p:nvPr/>
        </p:nvSpPr>
        <p:spPr>
          <a:xfrm>
            <a:off x="457200" y="914400"/>
            <a:ext cx="82296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257800" y="5181600"/>
            <a:ext cx="2209800" cy="369332"/>
          </a:xfrm>
          <a:prstGeom prst="rect">
            <a:avLst/>
          </a:prstGeom>
          <a:noFill/>
        </p:spPr>
        <p:txBody>
          <a:bodyPr wrap="square" rtlCol="0">
            <a:spAutoFit/>
          </a:bodyPr>
          <a:lstStyle/>
          <a:p>
            <a:r>
              <a:rPr lang="en-US" dirty="0"/>
              <a:t>See 3.5.2, 83</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b="1" dirty="0">
                <a:solidFill>
                  <a:srgbClr val="FF0000"/>
                </a:solidFill>
                <a:latin typeface="Arial" panose="020B0604020202020204" pitchFamily="34" charset="0"/>
                <a:cs typeface="Arial" panose="020B0604020202020204" pitchFamily="34" charset="0"/>
              </a:rPr>
              <a:t>1. Regression analysis?</a:t>
            </a:r>
            <a:endParaRPr lang="en-US"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990600"/>
            <a:ext cx="8686800" cy="5135563"/>
          </a:xfrm>
        </p:spPr>
        <p:txBody>
          <a:bodyPr>
            <a:normAutofit fontScale="92500"/>
          </a:bodyPr>
          <a:lstStyle/>
          <a:p>
            <a:pPr>
              <a:buNone/>
              <a:defRPr/>
            </a:pPr>
            <a:r>
              <a:rPr lang="en-US" dirty="0"/>
              <a:t>    Is the study of the dependence of one variable, the dependent variable, on one or more other variables, the independent variables.</a:t>
            </a:r>
            <a:endParaRPr lang="en-US" dirty="0"/>
          </a:p>
          <a:p>
            <a:pPr>
              <a:buNone/>
              <a:defRPr/>
            </a:pPr>
            <a:endParaRPr lang="en-US" dirty="0"/>
          </a:p>
          <a:p>
            <a:pPr>
              <a:defRPr/>
            </a:pPr>
            <a:r>
              <a:rPr lang="en-US" dirty="0">
                <a:latin typeface="+mj-lt"/>
              </a:rPr>
              <a:t>To estimate the (population) mean or average value of the dependent variable on the basis of the known or fixed values of the independent variable(s). </a:t>
            </a:r>
            <a:endParaRPr lang="en-US" dirty="0">
              <a:latin typeface="+mj-lt"/>
            </a:endParaRPr>
          </a:p>
          <a:p>
            <a:pPr lvl="0" algn="just"/>
            <a:r>
              <a:rPr lang="en-US" dirty="0">
                <a:latin typeface="+mj-lt"/>
                <a:cs typeface="Arial" panose="020B0604020202020204" pitchFamily="34" charset="0"/>
              </a:rPr>
              <a:t>One independent variable = simple regression</a:t>
            </a:r>
            <a:endParaRPr lang="en-US" dirty="0">
              <a:latin typeface="+mj-lt"/>
              <a:cs typeface="Arial" panose="020B0604020202020204" pitchFamily="34" charset="0"/>
            </a:endParaRPr>
          </a:p>
          <a:p>
            <a:pPr lvl="0" algn="just"/>
            <a:r>
              <a:rPr lang="en-US" dirty="0">
                <a:latin typeface="+mj-lt"/>
                <a:cs typeface="Arial" panose="020B0604020202020204" pitchFamily="34" charset="0"/>
              </a:rPr>
              <a:t>More than one independent variable = multiple regression </a:t>
            </a:r>
            <a:endParaRPr lang="en-US" dirty="0">
              <a:latin typeface="+mj-lt"/>
              <a:cs typeface="Arial" panose="020B0604020202020204" pitchFamily="34" charset="0"/>
            </a:endParaRPr>
          </a:p>
          <a:p>
            <a:pPr>
              <a:defRPr/>
            </a:pPr>
            <a:endParaRPr lang="en-US" dirty="0"/>
          </a:p>
          <a:p>
            <a:endParaRPr lang="en-US" dirty="0"/>
          </a:p>
        </p:txBody>
      </p:sp>
      <p:sp>
        <p:nvSpPr>
          <p:cNvPr id="4" name="Rectangle 3"/>
          <p:cNvSpPr/>
          <p:nvPr/>
        </p:nvSpPr>
        <p:spPr>
          <a:xfrm>
            <a:off x="228600" y="990600"/>
            <a:ext cx="8534400" cy="1524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3600" b="1" dirty="0">
                <a:solidFill>
                  <a:srgbClr val="FF0000"/>
                </a:solidFill>
              </a:rPr>
              <a:t>Properties of OLS Estimators</a:t>
            </a:r>
            <a:endParaRPr lang="en-US" sz="3600" dirty="0">
              <a:solidFill>
                <a:srgbClr val="FF0000"/>
              </a:solidFill>
            </a:endParaRPr>
          </a:p>
        </p:txBody>
      </p:sp>
      <p:sp>
        <p:nvSpPr>
          <p:cNvPr id="3" name="Content Placeholder 2"/>
          <p:cNvSpPr>
            <a:spLocks noGrp="1"/>
          </p:cNvSpPr>
          <p:nvPr>
            <p:ph idx="1"/>
          </p:nvPr>
        </p:nvSpPr>
        <p:spPr>
          <a:xfrm>
            <a:off x="304800" y="990600"/>
            <a:ext cx="8382000" cy="5489902"/>
          </a:xfrm>
        </p:spPr>
        <p:txBody>
          <a:bodyPr>
            <a:normAutofit/>
          </a:bodyPr>
          <a:lstStyle/>
          <a:p>
            <a:r>
              <a:rPr lang="en-US" sz="2600" dirty="0"/>
              <a:t>With the assumption that </a:t>
            </a:r>
            <a:r>
              <a:rPr lang="en-US" sz="2600" dirty="0" err="1"/>
              <a:t>ui</a:t>
            </a:r>
            <a:r>
              <a:rPr lang="en-US" sz="2600" dirty="0"/>
              <a:t> follow the normal distribution, the OLS estimators have the following properties:</a:t>
            </a:r>
            <a:endParaRPr lang="en-US" sz="2600" dirty="0"/>
          </a:p>
          <a:p>
            <a:endParaRPr lang="en-US" sz="2600" i="1" dirty="0"/>
          </a:p>
          <a:p>
            <a:endParaRPr lang="en-US" sz="2600" i="1" dirty="0"/>
          </a:p>
          <a:p>
            <a:endParaRPr lang="en-US" sz="2600" i="1" dirty="0"/>
          </a:p>
          <a:p>
            <a:endParaRPr lang="en-US" sz="2600" i="1" dirty="0"/>
          </a:p>
          <a:p>
            <a:endParaRPr lang="en-US" sz="2600" i="1" dirty="0"/>
          </a:p>
          <a:p>
            <a:endParaRPr lang="en-US" sz="2600" i="1" dirty="0"/>
          </a:p>
        </p:txBody>
      </p:sp>
      <p:pic>
        <p:nvPicPr>
          <p:cNvPr id="168963" name="Picture 3"/>
          <p:cNvPicPr>
            <a:picLocks noChangeAspect="1" noChangeArrowheads="1"/>
          </p:cNvPicPr>
          <p:nvPr/>
        </p:nvPicPr>
        <p:blipFill>
          <a:blip r:embed="rId1" cstate="print"/>
          <a:srcRect/>
          <a:stretch>
            <a:fillRect/>
          </a:stretch>
        </p:blipFill>
        <p:spPr bwMode="auto">
          <a:xfrm>
            <a:off x="533400" y="3820998"/>
            <a:ext cx="3505200" cy="1429305"/>
          </a:xfrm>
          <a:prstGeom prst="rect">
            <a:avLst/>
          </a:prstGeom>
          <a:noFill/>
          <a:ln w="9525">
            <a:noFill/>
            <a:miter lim="800000"/>
            <a:headEnd/>
            <a:tailEnd/>
          </a:ln>
        </p:spPr>
      </p:pic>
      <p:pic>
        <p:nvPicPr>
          <p:cNvPr id="168964" name="Picture 4"/>
          <p:cNvPicPr>
            <a:picLocks noChangeAspect="1" noChangeArrowheads="1"/>
          </p:cNvPicPr>
          <p:nvPr/>
        </p:nvPicPr>
        <p:blipFill>
          <a:blip r:embed="rId2" cstate="print"/>
          <a:srcRect/>
          <a:stretch>
            <a:fillRect/>
          </a:stretch>
        </p:blipFill>
        <p:spPr bwMode="auto">
          <a:xfrm>
            <a:off x="990600" y="2673565"/>
            <a:ext cx="2590800" cy="685800"/>
          </a:xfrm>
          <a:prstGeom prst="rect">
            <a:avLst/>
          </a:prstGeom>
          <a:noFill/>
          <a:ln w="9525">
            <a:noFill/>
            <a:miter lim="800000"/>
            <a:headEnd/>
            <a:tailEnd/>
          </a:ln>
        </p:spPr>
      </p:pic>
      <p:pic>
        <p:nvPicPr>
          <p:cNvPr id="168965" name="Picture 5"/>
          <p:cNvPicPr>
            <a:picLocks noChangeAspect="1" noChangeArrowheads="1"/>
          </p:cNvPicPr>
          <p:nvPr/>
        </p:nvPicPr>
        <p:blipFill>
          <a:blip r:embed="rId3" cstate="print"/>
          <a:srcRect/>
          <a:stretch>
            <a:fillRect/>
          </a:stretch>
        </p:blipFill>
        <p:spPr bwMode="auto">
          <a:xfrm>
            <a:off x="4876800" y="3735551"/>
            <a:ext cx="2971800" cy="1600200"/>
          </a:xfrm>
          <a:prstGeom prst="rect">
            <a:avLst/>
          </a:prstGeom>
          <a:noFill/>
          <a:ln w="9525">
            <a:noFill/>
            <a:miter lim="800000"/>
            <a:headEnd/>
            <a:tailEnd/>
          </a:ln>
        </p:spPr>
      </p:pic>
      <p:pic>
        <p:nvPicPr>
          <p:cNvPr id="168966" name="Picture 6"/>
          <p:cNvPicPr>
            <a:picLocks noChangeAspect="1" noChangeArrowheads="1"/>
          </p:cNvPicPr>
          <p:nvPr/>
        </p:nvPicPr>
        <p:blipFill>
          <a:blip r:embed="rId4" cstate="print"/>
          <a:srcRect/>
          <a:stretch>
            <a:fillRect/>
          </a:stretch>
        </p:blipFill>
        <p:spPr bwMode="auto">
          <a:xfrm>
            <a:off x="4841081" y="2632709"/>
            <a:ext cx="2586037" cy="698929"/>
          </a:xfrm>
          <a:prstGeom prst="rect">
            <a:avLst/>
          </a:prstGeom>
          <a:noFill/>
          <a:ln w="9525">
            <a:noFill/>
            <a:miter lim="800000"/>
            <a:headEnd/>
            <a:tailEnd/>
          </a:ln>
        </p:spPr>
      </p:pic>
      <p:sp>
        <p:nvSpPr>
          <p:cNvPr id="44441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44420"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lstStyle/>
          <a:p>
            <a:r>
              <a:rPr lang="en-US" dirty="0"/>
              <a:t>Example</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a:t>Wage and education (WAGE1.dta)</a:t>
            </a:r>
            <a:endParaRPr lang="en-US" dirty="0"/>
          </a:p>
          <a:p>
            <a:endParaRPr lang="en-US" dirty="0"/>
          </a:p>
        </p:txBody>
      </p:sp>
      <p:pic>
        <p:nvPicPr>
          <p:cNvPr id="570370" name="Picture 2"/>
          <p:cNvPicPr>
            <a:picLocks noChangeAspect="1" noChangeArrowheads="1"/>
          </p:cNvPicPr>
          <p:nvPr/>
        </p:nvPicPr>
        <p:blipFill>
          <a:blip r:embed="rId1" cstate="print"/>
          <a:srcRect/>
          <a:stretch>
            <a:fillRect/>
          </a:stretch>
        </p:blipFill>
        <p:spPr bwMode="auto">
          <a:xfrm>
            <a:off x="762000" y="1295400"/>
            <a:ext cx="11353801" cy="38862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400" b="1" dirty="0">
                <a:solidFill>
                  <a:srgbClr val="FF0000"/>
                </a:solidFill>
                <a:latin typeface="Arial" panose="020B0604020202020204" pitchFamily="34" charset="0"/>
                <a:cs typeface="Arial" panose="020B0604020202020204" pitchFamily="34" charset="0"/>
              </a:rPr>
              <a:t>8. Properties of OLS statistics</a:t>
            </a:r>
            <a:endParaRPr lang="en-US" sz="34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990600"/>
            <a:ext cx="8229600" cy="5135563"/>
          </a:xfrm>
        </p:spPr>
        <p:txBody>
          <a:bodyPr>
            <a:normAutofit/>
          </a:bodyPr>
          <a:lstStyle/>
          <a:p>
            <a:pPr lvl="0">
              <a:lnSpc>
                <a:spcPct val="150000"/>
              </a:lnSpc>
            </a:pPr>
            <a:r>
              <a:rPr lang="en-US" sz="2800" dirty="0">
                <a:latin typeface="Arial" panose="020B0604020202020204" pitchFamily="34" charset="0"/>
                <a:cs typeface="Arial" panose="020B0604020202020204" pitchFamily="34" charset="0"/>
              </a:rPr>
              <a:t>The sum and the sample average of the OLS residuals is zero.</a:t>
            </a:r>
            <a:endParaRPr lang="en-US" sz="2800" dirty="0">
              <a:latin typeface="Arial" panose="020B0604020202020204" pitchFamily="34" charset="0"/>
              <a:cs typeface="Arial" panose="020B0604020202020204" pitchFamily="34" charset="0"/>
            </a:endParaRPr>
          </a:p>
          <a:p>
            <a:pPr lvl="0">
              <a:lnSpc>
                <a:spcPct val="150000"/>
              </a:lnSpc>
            </a:pPr>
            <a:r>
              <a:rPr lang="en-US" sz="2800" dirty="0">
                <a:latin typeface="Arial" panose="020B0604020202020204" pitchFamily="34" charset="0"/>
                <a:cs typeface="Arial" panose="020B0604020202020204" pitchFamily="34" charset="0"/>
              </a:rPr>
              <a:t>The sample covariance between the </a:t>
            </a:r>
            <a:r>
              <a:rPr lang="en-US" sz="2800" dirty="0" err="1">
                <a:latin typeface="Arial" panose="020B0604020202020204" pitchFamily="34" charset="0"/>
                <a:cs typeface="Arial" panose="020B0604020202020204" pitchFamily="34" charset="0"/>
              </a:rPr>
              <a:t>regressors</a:t>
            </a:r>
            <a:r>
              <a:rPr lang="en-US" sz="2800" dirty="0">
                <a:latin typeface="Arial" panose="020B0604020202020204" pitchFamily="34" charset="0"/>
                <a:cs typeface="Arial" panose="020B0604020202020204" pitchFamily="34" charset="0"/>
              </a:rPr>
              <a:t> and the OLS residuals is zero.</a:t>
            </a:r>
            <a:endParaRPr lang="en-US" sz="2800" dirty="0">
              <a:latin typeface="Arial" panose="020B0604020202020204" pitchFamily="34" charset="0"/>
              <a:cs typeface="Arial" panose="020B0604020202020204" pitchFamily="34" charset="0"/>
            </a:endParaRPr>
          </a:p>
          <a:p>
            <a:pPr lvl="0">
              <a:lnSpc>
                <a:spcPct val="150000"/>
              </a:lnSpc>
            </a:pPr>
            <a:r>
              <a:rPr lang="en-US" sz="2800" dirty="0">
                <a:latin typeface="Arial" panose="020B0604020202020204" pitchFamily="34" charset="0"/>
                <a:cs typeface="Arial" panose="020B0604020202020204" pitchFamily="34" charset="0"/>
              </a:rPr>
              <a:t>The point           is  always on the OLS regression line</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lvl="0" algn="ctr">
              <a:lnSpc>
                <a:spcPct val="150000"/>
              </a:lnSpc>
              <a:buNone/>
            </a:pPr>
            <a:r>
              <a:rPr lang="en-US" sz="2600" i="1" dirty="0">
                <a:latin typeface="Arial" panose="020B0604020202020204" pitchFamily="34" charset="0"/>
                <a:cs typeface="Arial" panose="020B0604020202020204" pitchFamily="34" charset="0"/>
              </a:rPr>
              <a:t>(See Appendix 3A.1, p100)</a:t>
            </a:r>
            <a:endParaRPr lang="en-US" sz="2600" i="1" dirty="0">
              <a:latin typeface="Arial" panose="020B0604020202020204" pitchFamily="34" charset="0"/>
              <a:cs typeface="Arial" panose="020B0604020202020204" pitchFamily="34" charset="0"/>
            </a:endParaRPr>
          </a:p>
        </p:txBody>
      </p:sp>
      <p:sp>
        <p:nvSpPr>
          <p:cNvPr id="71682"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1684"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168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1688"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2711"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2713" name="Rectangle 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2715"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2717" name="Rectangle 1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2719" name="Rectangle 1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2721" name="Rectangle 1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2722" name="Rectangle 1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2724" name="Rectangle 2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2726" name="Rectangle 2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507913" name="Rectangle 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507912" name="Object 8"/>
          <p:cNvGraphicFramePr>
            <a:graphicFrameLocks noChangeAspect="1"/>
          </p:cNvGraphicFramePr>
          <p:nvPr/>
        </p:nvGraphicFramePr>
        <p:xfrm>
          <a:off x="3733800" y="1523999"/>
          <a:ext cx="1447800" cy="1034143"/>
        </p:xfrm>
        <a:graphic>
          <a:graphicData uri="http://schemas.openxmlformats.org/presentationml/2006/ole">
            <mc:AlternateContent xmlns:mc="http://schemas.openxmlformats.org/markup-compatibility/2006">
              <mc:Choice xmlns:v="urn:schemas-microsoft-com:vml" Requires="v">
                <p:oleObj spid="_x0000_s507978" name="Equation" r:id="rId1" imgW="14325600" imgH="10363200" progId="Equation.3">
                  <p:embed/>
                </p:oleObj>
              </mc:Choice>
              <mc:Fallback>
                <p:oleObj name="Equation" r:id="rId1" imgW="14325600" imgH="10363200" progId="Equation.3">
                  <p:embed/>
                  <p:pic>
                    <p:nvPicPr>
                      <p:cNvPr id="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523999"/>
                        <a:ext cx="1447800" cy="1034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7915"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507914" name="Object 10"/>
          <p:cNvGraphicFramePr>
            <a:graphicFrameLocks noChangeAspect="1"/>
          </p:cNvGraphicFramePr>
          <p:nvPr/>
        </p:nvGraphicFramePr>
        <p:xfrm>
          <a:off x="5930900" y="2971800"/>
          <a:ext cx="1550988" cy="914400"/>
        </p:xfrm>
        <a:graphic>
          <a:graphicData uri="http://schemas.openxmlformats.org/presentationml/2006/ole">
            <mc:AlternateContent xmlns:mc="http://schemas.openxmlformats.org/markup-compatibility/2006">
              <mc:Choice xmlns:v="urn:schemas-microsoft-com:vml" Requires="v">
                <p:oleObj spid="_x0000_s507979" name="Equation" r:id="rId3" imgW="17373600" imgH="10363200" progId="Equation.3">
                  <p:embed/>
                </p:oleObj>
              </mc:Choice>
              <mc:Fallback>
                <p:oleObj name="Equation" r:id="rId3" imgW="17373600" imgH="103632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900" y="2971800"/>
                        <a:ext cx="15509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7917" name="Rectangle 1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23" name="TextBox 22"/>
          <p:cNvSpPr txBox="1"/>
          <p:nvPr/>
        </p:nvSpPr>
        <p:spPr>
          <a:xfrm>
            <a:off x="7239000" y="0"/>
            <a:ext cx="1676400" cy="369332"/>
          </a:xfrm>
          <a:prstGeom prst="rect">
            <a:avLst/>
          </a:prstGeom>
          <a:noFill/>
        </p:spPr>
        <p:txBody>
          <a:bodyPr wrap="square" rtlCol="0">
            <a:spAutoFit/>
          </a:bodyPr>
          <a:lstStyle/>
          <a:p>
            <a:r>
              <a:rPr lang="en-US" b="1" dirty="0">
                <a:solidFill>
                  <a:srgbClr val="FF0000"/>
                </a:solidFill>
              </a:rPr>
              <a:t>LEC 5</a:t>
            </a:r>
            <a:endParaRPr lang="en-US" b="1" dirty="0">
              <a:solidFill>
                <a:srgbClr val="FF0000"/>
              </a:solidFill>
            </a:endParaRPr>
          </a:p>
        </p:txBody>
      </p:sp>
      <p:sp>
        <p:nvSpPr>
          <p:cNvPr id="507918"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 name="Object 13"/>
          <p:cNvGraphicFramePr>
            <a:graphicFrameLocks noChangeAspect="1"/>
          </p:cNvGraphicFramePr>
          <p:nvPr/>
        </p:nvGraphicFramePr>
        <p:xfrm>
          <a:off x="2514600" y="3886200"/>
          <a:ext cx="815975" cy="416668"/>
        </p:xfrm>
        <a:graphic>
          <a:graphicData uri="http://schemas.openxmlformats.org/presentationml/2006/ole">
            <mc:AlternateContent xmlns:mc="http://schemas.openxmlformats.org/markup-compatibility/2006">
              <mc:Choice xmlns:v="urn:schemas-microsoft-com:vml" Requires="v">
                <p:oleObj spid="_x0000_s507980" name="Equation" r:id="rId5" imgW="10668000" imgH="5486400" progId="Equation.3">
                  <p:embed/>
                </p:oleObj>
              </mc:Choice>
              <mc:Fallback>
                <p:oleObj name="Equation" r:id="rId5" imgW="10668000" imgH="5486400"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886200"/>
                        <a:ext cx="815975" cy="4166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3200" b="1" dirty="0">
                <a:solidFill>
                  <a:srgbClr val="FF0000"/>
                </a:solidFill>
                <a:latin typeface="Arial" panose="020B0604020202020204" pitchFamily="34" charset="0"/>
                <a:cs typeface="Arial" panose="020B0604020202020204" pitchFamily="34" charset="0"/>
              </a:rPr>
              <a:t>8. Properties of least-squares estimators</a:t>
            </a:r>
            <a:endParaRPr lang="en-US" sz="32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219200"/>
            <a:ext cx="8229600" cy="4906963"/>
          </a:xfrm>
        </p:spPr>
        <p:txBody>
          <a:bodyPr>
            <a:normAutofit/>
          </a:bodyPr>
          <a:lstStyle/>
          <a:p>
            <a:pPr algn="just">
              <a:lnSpc>
                <a:spcPct val="160000"/>
              </a:lnSpc>
            </a:pPr>
            <a:r>
              <a:rPr lang="en-US" sz="2800" b="1" dirty="0">
                <a:latin typeface="Arial" panose="020B0604020202020204" pitchFamily="34" charset="0"/>
                <a:cs typeface="Arial" panose="020B0604020202020204" pitchFamily="34" charset="0"/>
              </a:rPr>
              <a:t> Gauss-Markov Theorem: </a:t>
            </a:r>
            <a:r>
              <a:rPr lang="en-US" sz="2800" dirty="0">
                <a:latin typeface="Arial" panose="020B0604020202020204" pitchFamily="34" charset="0"/>
                <a:cs typeface="Arial" panose="020B0604020202020204" pitchFamily="34" charset="0"/>
              </a:rPr>
              <a:t>Given the assumptions of the classical linear regression model, the least-squares estimators in the class of unbiased linear estimators, have minimum variance, that is, they are BLUE. </a:t>
            </a:r>
            <a:r>
              <a:rPr lang="en-US" sz="2800" dirty="0">
                <a:solidFill>
                  <a:srgbClr val="FF0000"/>
                </a:solidFill>
                <a:latin typeface="Arial" panose="020B0604020202020204" pitchFamily="34" charset="0"/>
                <a:cs typeface="Arial" panose="020B0604020202020204" pitchFamily="34" charset="0"/>
              </a:rPr>
              <a:t>(BLUE- Best Linear Unbiased Estimator).</a:t>
            </a:r>
            <a:endParaRPr lang="en-US" sz="2800" dirty="0">
              <a:solidFill>
                <a:srgbClr val="FF0000"/>
              </a:solidFill>
              <a:latin typeface="Arial" panose="020B0604020202020204" pitchFamily="34" charset="0"/>
              <a:cs typeface="Arial" panose="020B0604020202020204" pitchFamily="34" charset="0"/>
            </a:endParaRPr>
          </a:p>
          <a:p>
            <a:pPr lvl="0">
              <a:lnSpc>
                <a:spcPct val="150000"/>
              </a:lnSpc>
            </a:pPr>
            <a:endParaRPr lang="en-US" sz="2500" dirty="0">
              <a:latin typeface="Arial" panose="020B0604020202020204" pitchFamily="34" charset="0"/>
              <a:cs typeface="Arial" panose="020B0604020202020204" pitchFamily="34" charset="0"/>
            </a:endParaRPr>
          </a:p>
        </p:txBody>
      </p:sp>
      <p:sp>
        <p:nvSpPr>
          <p:cNvPr id="7373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373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373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3736"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3738"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3740"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79881" name="Rectangle 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192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192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1928"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1930"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1933" name="Rectangle 1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292100" y="0"/>
            <a:ext cx="8559800" cy="817563"/>
          </a:xfrm>
        </p:spPr>
        <p:txBody>
          <a:bodyPr>
            <a:normAutofit fontScale="90000"/>
          </a:bodyPr>
          <a:lstStyle/>
          <a:p>
            <a:r>
              <a:rPr lang="en-US" b="1" dirty="0">
                <a:solidFill>
                  <a:srgbClr val="FF0000"/>
                </a:solidFill>
                <a:latin typeface="Arial" panose="020B0604020202020204" pitchFamily="34" charset="0"/>
                <a:cs typeface="Arial" panose="020B0604020202020204" pitchFamily="34" charset="0"/>
              </a:rPr>
              <a:t>9. A measure of “Goodness of fit”</a:t>
            </a:r>
            <a:endParaRPr lang="ar-KW" altLang="en-US" dirty="0">
              <a:solidFill>
                <a:srgbClr val="FF0000"/>
              </a:solidFill>
            </a:endParaRPr>
          </a:p>
        </p:txBody>
      </p:sp>
      <p:sp>
        <p:nvSpPr>
          <p:cNvPr id="291843" name="Rectangle 3"/>
          <p:cNvSpPr>
            <a:spLocks noGrp="1" noChangeArrowheads="1"/>
          </p:cNvSpPr>
          <p:nvPr>
            <p:ph type="body" idx="4294967295"/>
          </p:nvPr>
        </p:nvSpPr>
        <p:spPr>
          <a:xfrm>
            <a:off x="457200" y="1066800"/>
            <a:ext cx="8229600" cy="5059363"/>
          </a:xfrm>
        </p:spPr>
        <p:txBody>
          <a:bodyPr>
            <a:normAutofit/>
          </a:bodyPr>
          <a:lstStyle/>
          <a:p>
            <a:pPr>
              <a:buNone/>
            </a:pPr>
            <a:r>
              <a:rPr lang="en-US" dirty="0"/>
              <a:t>    The goodness of fit:  how “well” the sample regression line fits the data. </a:t>
            </a:r>
            <a:endParaRPr lang="en-US" dirty="0"/>
          </a:p>
          <a:p>
            <a:endParaRPr lang="en-US" dirty="0"/>
          </a:p>
          <a:p>
            <a:pPr algn="just"/>
            <a:r>
              <a:rPr lang="en-US" dirty="0"/>
              <a:t>The coefficient of determination r</a:t>
            </a:r>
            <a:r>
              <a:rPr lang="en-US" baseline="30000" dirty="0"/>
              <a:t>2</a:t>
            </a:r>
            <a:r>
              <a:rPr lang="en-US" dirty="0"/>
              <a:t> (two-variable case) or R</a:t>
            </a:r>
            <a:r>
              <a:rPr lang="en-US" baseline="30000" dirty="0"/>
              <a:t>2</a:t>
            </a:r>
            <a:r>
              <a:rPr lang="en-US" dirty="0"/>
              <a:t> (multiple regression) is a summary measure that tells how well the sample regression line fits the data.</a:t>
            </a:r>
            <a:endParaRPr lang="en-US" dirty="0"/>
          </a:p>
          <a:p>
            <a:endParaRPr lang="en-US" dirty="0"/>
          </a:p>
        </p:txBody>
      </p:sp>
      <p:sp>
        <p:nvSpPr>
          <p:cNvPr id="4" name="Rectangle 3"/>
          <p:cNvSpPr/>
          <p:nvPr/>
        </p:nvSpPr>
        <p:spPr>
          <a:xfrm>
            <a:off x="685800" y="990600"/>
            <a:ext cx="8001000"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593725" y="1828800"/>
            <a:ext cx="8001000" cy="4443413"/>
          </a:xfrm>
        </p:spPr>
        <p:txBody>
          <a:bodyPr/>
          <a:lstStyle/>
          <a:p>
            <a:pPr eaLnBrk="1" hangingPunct="1">
              <a:lnSpc>
                <a:spcPts val="2500"/>
              </a:lnSpc>
            </a:pPr>
            <a:r>
              <a:rPr lang="de-DE" altLang="en-US" sz="2600" b="1" dirty="0"/>
              <a:t>Fitted values and residuals</a:t>
            </a:r>
            <a:endParaRPr lang="de-DE" altLang="en-US" sz="2600" b="1" dirty="0"/>
          </a:p>
          <a:p>
            <a:pPr eaLnBrk="1" hangingPunct="1">
              <a:lnSpc>
                <a:spcPts val="2500"/>
              </a:lnSpc>
            </a:pPr>
            <a:endParaRPr lang="de-DE" altLang="en-US" sz="1800" b="1" dirty="0"/>
          </a:p>
          <a:p>
            <a:pPr eaLnBrk="1" hangingPunct="1">
              <a:lnSpc>
                <a:spcPts val="2500"/>
              </a:lnSpc>
            </a:pPr>
            <a:endParaRPr lang="de-DE" altLang="en-US" sz="1800" b="1" dirty="0"/>
          </a:p>
          <a:p>
            <a:pPr eaLnBrk="1" hangingPunct="1">
              <a:lnSpc>
                <a:spcPts val="2500"/>
              </a:lnSpc>
            </a:pPr>
            <a:endParaRPr lang="de-DE" altLang="en-US" sz="1800" b="1" dirty="0"/>
          </a:p>
          <a:p>
            <a:pPr eaLnBrk="1" hangingPunct="1">
              <a:lnSpc>
                <a:spcPts val="2500"/>
              </a:lnSpc>
            </a:pPr>
            <a:endParaRPr lang="de-DE" altLang="en-US" sz="1800" b="1" dirty="0"/>
          </a:p>
          <a:p>
            <a:pPr eaLnBrk="1" hangingPunct="1">
              <a:lnSpc>
                <a:spcPts val="2500"/>
              </a:lnSpc>
            </a:pPr>
            <a:r>
              <a:rPr lang="de-DE" altLang="en-US" sz="2600" b="1" dirty="0"/>
              <a:t>Algebraic properties of OLS regression</a:t>
            </a:r>
            <a:endParaRPr lang="de-DE" altLang="en-US" sz="2600" b="1" dirty="0"/>
          </a:p>
        </p:txBody>
      </p:sp>
      <p:pic>
        <p:nvPicPr>
          <p:cNvPr id="43011" name="Grafik 9"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5040313" y="2628106"/>
            <a:ext cx="13716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Grafik 19" descr="TP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718071" y="4579938"/>
            <a:ext cx="1231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Grafik 8" descr="TP_tmp.png"/>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2141538" y="2549049"/>
            <a:ext cx="1765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feld 10"/>
          <p:cNvSpPr txBox="1"/>
          <p:nvPr/>
        </p:nvSpPr>
        <p:spPr>
          <a:xfrm>
            <a:off x="718071" y="3228439"/>
            <a:ext cx="2846933" cy="40011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de-DE" sz="2000" dirty="0" err="1"/>
              <a:t>Fitted</a:t>
            </a:r>
            <a:r>
              <a:rPr lang="de-DE" sz="2000" dirty="0"/>
              <a:t> </a:t>
            </a:r>
            <a:r>
              <a:rPr lang="de-DE" sz="2000" dirty="0" err="1"/>
              <a:t>or</a:t>
            </a:r>
            <a:r>
              <a:rPr lang="de-DE" sz="2000" dirty="0"/>
              <a:t> </a:t>
            </a:r>
            <a:r>
              <a:rPr lang="de-DE" sz="2000" dirty="0" err="1"/>
              <a:t>predicted</a:t>
            </a:r>
            <a:r>
              <a:rPr lang="de-DE" sz="2000" dirty="0"/>
              <a:t> </a:t>
            </a:r>
            <a:r>
              <a:rPr lang="de-DE" sz="2000" dirty="0" err="1"/>
              <a:t>values</a:t>
            </a:r>
            <a:endParaRPr lang="de-DE" sz="2000" dirty="0"/>
          </a:p>
        </p:txBody>
      </p:sp>
      <p:cxnSp>
        <p:nvCxnSpPr>
          <p:cNvPr id="12" name="Gerade Verbindung mit Pfeil 11"/>
          <p:cNvCxnSpPr/>
          <p:nvPr/>
        </p:nvCxnSpPr>
        <p:spPr>
          <a:xfrm rot="5400000" flipH="1" flipV="1">
            <a:off x="1862297" y="2834005"/>
            <a:ext cx="365125" cy="3286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3987443" y="3290719"/>
            <a:ext cx="4748095" cy="40011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de-DE" sz="2000" dirty="0" err="1"/>
              <a:t>Deviations</a:t>
            </a:r>
            <a:r>
              <a:rPr lang="de-DE" sz="2000" dirty="0"/>
              <a:t> </a:t>
            </a:r>
            <a:r>
              <a:rPr lang="de-DE" sz="2000" dirty="0" err="1"/>
              <a:t>from</a:t>
            </a:r>
            <a:r>
              <a:rPr lang="de-DE" sz="2000" dirty="0"/>
              <a:t> </a:t>
            </a:r>
            <a:r>
              <a:rPr lang="de-DE" sz="2000" dirty="0" err="1"/>
              <a:t>regression</a:t>
            </a:r>
            <a:r>
              <a:rPr lang="de-DE" sz="2000" dirty="0"/>
              <a:t> </a:t>
            </a:r>
            <a:r>
              <a:rPr lang="de-DE" sz="2000" dirty="0" err="1"/>
              <a:t>line</a:t>
            </a:r>
            <a:r>
              <a:rPr lang="de-DE" sz="2000" dirty="0"/>
              <a:t> (= </a:t>
            </a:r>
            <a:r>
              <a:rPr lang="de-DE" sz="2000" dirty="0" err="1"/>
              <a:t>residuals</a:t>
            </a:r>
            <a:r>
              <a:rPr lang="de-DE" sz="2000" dirty="0"/>
              <a:t>)</a:t>
            </a:r>
            <a:endParaRPr lang="de-DE" sz="2000" dirty="0"/>
          </a:p>
        </p:txBody>
      </p:sp>
      <p:cxnSp>
        <p:nvCxnSpPr>
          <p:cNvPr id="14" name="Gerade Verbindung mit Pfeil 13"/>
          <p:cNvCxnSpPr/>
          <p:nvPr/>
        </p:nvCxnSpPr>
        <p:spPr>
          <a:xfrm rot="5400000" flipH="1" flipV="1">
            <a:off x="5052219" y="2924175"/>
            <a:ext cx="401638" cy="2921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318453" y="5551488"/>
            <a:ext cx="2300288" cy="1015663"/>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de-DE" sz="2000" dirty="0" err="1"/>
              <a:t>Deviations</a:t>
            </a:r>
            <a:r>
              <a:rPr lang="de-DE" sz="2000" dirty="0"/>
              <a:t> </a:t>
            </a:r>
            <a:r>
              <a:rPr lang="de-DE" sz="2000" dirty="0" err="1"/>
              <a:t>from</a:t>
            </a:r>
            <a:r>
              <a:rPr lang="de-DE" sz="2000" dirty="0"/>
              <a:t> </a:t>
            </a:r>
            <a:r>
              <a:rPr lang="de-DE" sz="2000" dirty="0" err="1"/>
              <a:t>regression</a:t>
            </a:r>
            <a:r>
              <a:rPr lang="de-DE" sz="2000" dirty="0"/>
              <a:t> </a:t>
            </a:r>
            <a:r>
              <a:rPr lang="de-DE" sz="2000" dirty="0" err="1"/>
              <a:t>line</a:t>
            </a:r>
            <a:r>
              <a:rPr lang="de-DE" sz="2000" dirty="0"/>
              <a:t> </a:t>
            </a:r>
            <a:r>
              <a:rPr lang="de-DE" sz="2000" dirty="0" err="1"/>
              <a:t>sum</a:t>
            </a:r>
            <a:r>
              <a:rPr lang="de-DE" sz="2000" dirty="0"/>
              <a:t> </a:t>
            </a:r>
            <a:r>
              <a:rPr lang="de-DE" sz="2000" dirty="0" err="1"/>
              <a:t>up</a:t>
            </a:r>
            <a:r>
              <a:rPr lang="de-DE" sz="2000" dirty="0"/>
              <a:t> </a:t>
            </a:r>
            <a:r>
              <a:rPr lang="de-DE" sz="2000" dirty="0" err="1"/>
              <a:t>to</a:t>
            </a:r>
            <a:r>
              <a:rPr lang="de-DE" sz="2000" dirty="0"/>
              <a:t> </a:t>
            </a:r>
            <a:r>
              <a:rPr lang="de-DE" sz="2000" dirty="0" err="1"/>
              <a:t>zero</a:t>
            </a:r>
            <a:endParaRPr lang="de-DE" sz="2000" dirty="0"/>
          </a:p>
        </p:txBody>
      </p:sp>
      <p:cxnSp>
        <p:nvCxnSpPr>
          <p:cNvPr id="22" name="Gerade Verbindung mit Pfeil 21"/>
          <p:cNvCxnSpPr/>
          <p:nvPr/>
        </p:nvCxnSpPr>
        <p:spPr>
          <a:xfrm flipV="1">
            <a:off x="1468597" y="5145088"/>
            <a:ext cx="109537" cy="431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3020" name="Grafik 27" descr="TP_tmp.png"/>
          <p:cNvPicPr>
            <a:picLocks noChangeAspect="1"/>
          </p:cNvPicPr>
          <p:nvPr>
            <p:custDataLst>
              <p:tags r:id="rId7"/>
            </p:custDataLst>
          </p:nvPr>
        </p:nvPicPr>
        <p:blipFill>
          <a:blip r:embed="rId8">
            <a:extLst>
              <a:ext uri="{28A0092B-C50C-407E-A947-70E740481C1C}">
                <a14:useLocalDpi xmlns:a14="http://schemas.microsoft.com/office/drawing/2010/main" val="0"/>
              </a:ext>
            </a:extLst>
          </a:blip>
          <a:srcRect/>
          <a:stretch>
            <a:fillRect/>
          </a:stretch>
        </p:blipFill>
        <p:spPr bwMode="auto">
          <a:xfrm>
            <a:off x="3352800" y="4560888"/>
            <a:ext cx="14605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feld 25"/>
          <p:cNvSpPr txBox="1"/>
          <p:nvPr/>
        </p:nvSpPr>
        <p:spPr>
          <a:xfrm>
            <a:off x="3024188" y="5732463"/>
            <a:ext cx="2701925" cy="1015663"/>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de-DE" sz="2000" dirty="0" err="1"/>
              <a:t>Correlation</a:t>
            </a:r>
            <a:r>
              <a:rPr lang="de-DE" sz="2000" dirty="0"/>
              <a:t> </a:t>
            </a:r>
            <a:r>
              <a:rPr lang="de-DE" sz="2000" dirty="0" err="1"/>
              <a:t>between</a:t>
            </a:r>
            <a:r>
              <a:rPr lang="de-DE" sz="2000" dirty="0"/>
              <a:t> </a:t>
            </a:r>
            <a:r>
              <a:rPr lang="de-DE" sz="2000" dirty="0" err="1"/>
              <a:t>deviations</a:t>
            </a:r>
            <a:r>
              <a:rPr lang="de-DE" sz="2000" dirty="0"/>
              <a:t> </a:t>
            </a:r>
            <a:r>
              <a:rPr lang="de-DE" sz="2000" dirty="0" err="1"/>
              <a:t>and</a:t>
            </a:r>
            <a:r>
              <a:rPr lang="de-DE" sz="2000" dirty="0"/>
              <a:t> </a:t>
            </a:r>
            <a:r>
              <a:rPr lang="de-DE" sz="2000" dirty="0" err="1"/>
              <a:t>regressors</a:t>
            </a:r>
            <a:r>
              <a:rPr lang="de-DE" sz="2000" dirty="0"/>
              <a:t> </a:t>
            </a:r>
            <a:r>
              <a:rPr lang="de-DE" sz="2000" dirty="0" err="1"/>
              <a:t>is</a:t>
            </a:r>
            <a:r>
              <a:rPr lang="de-DE" sz="2000" dirty="0"/>
              <a:t> </a:t>
            </a:r>
            <a:r>
              <a:rPr lang="de-DE" sz="2000" dirty="0" err="1"/>
              <a:t>zero</a:t>
            </a:r>
            <a:endParaRPr lang="de-DE" sz="2000" dirty="0"/>
          </a:p>
        </p:txBody>
      </p:sp>
      <p:cxnSp>
        <p:nvCxnSpPr>
          <p:cNvPr id="27" name="Gerade Verbindung mit Pfeil 26"/>
          <p:cNvCxnSpPr/>
          <p:nvPr/>
        </p:nvCxnSpPr>
        <p:spPr>
          <a:xfrm flipH="1" flipV="1">
            <a:off x="4375150" y="5142539"/>
            <a:ext cx="34925" cy="5032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3023" name="Grafik 33" descr="TP_tmp.png"/>
          <p:cNvPicPr>
            <a:picLocks noChangeAspect="1"/>
          </p:cNvPicPr>
          <p:nvPr>
            <p:custDataLst>
              <p:tags r:id="rId9"/>
            </p:custDataLst>
          </p:nvPr>
        </p:nvPicPr>
        <p:blipFill>
          <a:blip r:embed="rId10">
            <a:extLst>
              <a:ext uri="{28A0092B-C50C-407E-A947-70E740481C1C}">
                <a14:useLocalDpi xmlns:a14="http://schemas.microsoft.com/office/drawing/2010/main" val="0"/>
              </a:ext>
            </a:extLst>
          </a:blip>
          <a:srcRect/>
          <a:stretch>
            <a:fillRect/>
          </a:stretch>
        </p:blipFill>
        <p:spPr bwMode="auto">
          <a:xfrm>
            <a:off x="6069013" y="4999038"/>
            <a:ext cx="1625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feld 31"/>
          <p:cNvSpPr txBox="1"/>
          <p:nvPr/>
        </p:nvSpPr>
        <p:spPr>
          <a:xfrm>
            <a:off x="5887517" y="5620723"/>
            <a:ext cx="2263775" cy="1015663"/>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de-DE" sz="2000" dirty="0"/>
              <a:t>Sample </a:t>
            </a:r>
            <a:r>
              <a:rPr lang="de-DE" sz="2000" dirty="0" err="1"/>
              <a:t>averages</a:t>
            </a:r>
            <a:r>
              <a:rPr lang="de-DE" sz="2000" dirty="0"/>
              <a:t> </a:t>
            </a:r>
            <a:r>
              <a:rPr lang="de-DE" sz="2000" dirty="0" err="1"/>
              <a:t>of</a:t>
            </a:r>
            <a:r>
              <a:rPr lang="de-DE" sz="2000" dirty="0"/>
              <a:t> y </a:t>
            </a:r>
            <a:r>
              <a:rPr lang="de-DE" sz="2000" dirty="0" err="1"/>
              <a:t>and</a:t>
            </a:r>
            <a:r>
              <a:rPr lang="de-DE" sz="2000" dirty="0"/>
              <a:t> x </a:t>
            </a:r>
            <a:r>
              <a:rPr lang="de-DE" sz="2000" dirty="0" err="1"/>
              <a:t>lie</a:t>
            </a:r>
            <a:r>
              <a:rPr lang="de-DE" sz="2000" dirty="0"/>
              <a:t> on </a:t>
            </a:r>
            <a:r>
              <a:rPr lang="de-DE" sz="2000" dirty="0" err="1"/>
              <a:t>regression</a:t>
            </a:r>
            <a:r>
              <a:rPr lang="de-DE" sz="2000" dirty="0"/>
              <a:t> </a:t>
            </a:r>
            <a:r>
              <a:rPr lang="de-DE" sz="2000" dirty="0" err="1"/>
              <a:t>line</a:t>
            </a:r>
            <a:endParaRPr lang="de-DE" sz="2000" dirty="0"/>
          </a:p>
        </p:txBody>
      </p:sp>
      <p:cxnSp>
        <p:nvCxnSpPr>
          <p:cNvPr id="33" name="Gerade Verbindung mit Pfeil 32"/>
          <p:cNvCxnSpPr>
            <a:stCxn id="32" idx="0"/>
          </p:cNvCxnSpPr>
          <p:nvPr/>
        </p:nvCxnSpPr>
        <p:spPr>
          <a:xfrm flipV="1">
            <a:off x="7019405" y="5188923"/>
            <a:ext cx="93662" cy="431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026" name="Rectangle 2"/>
          <p:cNvSpPr>
            <a:spLocks noChangeArrowheads="1"/>
          </p:cNvSpPr>
          <p:nvPr/>
        </p:nvSpPr>
        <p:spPr bwMode="auto">
          <a:xfrm>
            <a:off x="287338" y="80963"/>
            <a:ext cx="847566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1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1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ts val="0"/>
              </a:spcBef>
              <a:buNone/>
            </a:pPr>
            <a:r>
              <a:rPr lang="de-DE" altLang="en-US" sz="3400" dirty="0">
                <a:solidFill>
                  <a:srgbClr val="FF0000"/>
                </a:solidFill>
              </a:rPr>
              <a:t>Properties of OLS</a:t>
            </a:r>
            <a:endParaRPr lang="de-DE" altLang="en-US" sz="3400" dirty="0">
              <a:solidFill>
                <a:srgbClr val="FF0000"/>
              </a:solidFill>
            </a:endParaRPr>
          </a:p>
        </p:txBody>
      </p:sp>
      <p:sp>
        <p:nvSpPr>
          <p:cNvPr id="2" name="Oval Callout 1"/>
          <p:cNvSpPr/>
          <p:nvPr/>
        </p:nvSpPr>
        <p:spPr>
          <a:xfrm>
            <a:off x="6891338" y="2209800"/>
            <a:ext cx="1568450" cy="854075"/>
          </a:xfrm>
          <a:prstGeom prst="wedgeEllipseCallout">
            <a:avLst>
              <a:gd name="adj1" fmla="val -77835"/>
              <a:gd name="adj2" fmla="val 6165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If u&gt;0</a:t>
            </a:r>
            <a:endParaRPr lang="en-US" dirty="0"/>
          </a:p>
          <a:p>
            <a:pPr algn="ctr" eaLnBrk="1" hangingPunct="1">
              <a:defRPr/>
            </a:pPr>
            <a:r>
              <a:rPr lang="en-US" dirty="0"/>
              <a:t>And if u&lt;0</a:t>
            </a:r>
            <a:endParaRPr 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593724" y="1606550"/>
            <a:ext cx="8245475" cy="5022850"/>
          </a:xfrm>
        </p:spPr>
        <p:txBody>
          <a:bodyPr/>
          <a:lstStyle/>
          <a:p>
            <a:pPr eaLnBrk="1" hangingPunct="1">
              <a:lnSpc>
                <a:spcPct val="150000"/>
              </a:lnSpc>
              <a:buFont typeface="Wingdings" panose="05000000000000000000" pitchFamily="2" charset="2"/>
              <a:buNone/>
            </a:pPr>
            <a:r>
              <a:rPr lang="de-DE" altLang="en-US" sz="1800" b="1" dirty="0"/>
              <a:t> </a:t>
            </a:r>
            <a:endParaRPr lang="de-DE" altLang="en-US" sz="1800" b="1" dirty="0"/>
          </a:p>
        </p:txBody>
      </p:sp>
      <p:pic>
        <p:nvPicPr>
          <p:cNvPr id="45059" name="Picture 2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9750" y="2335211"/>
            <a:ext cx="4743450" cy="3184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Gerade Verbindung mit Pfeil 7"/>
          <p:cNvCxnSpPr/>
          <p:nvPr/>
        </p:nvCxnSpPr>
        <p:spPr>
          <a:xfrm flipH="1">
            <a:off x="1871663" y="2060575"/>
            <a:ext cx="2087562" cy="7921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Ellipse 9"/>
          <p:cNvSpPr/>
          <p:nvPr/>
        </p:nvSpPr>
        <p:spPr>
          <a:xfrm>
            <a:off x="1547813" y="2816225"/>
            <a:ext cx="292100"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pic>
        <p:nvPicPr>
          <p:cNvPr id="45062" name="Grafik 14" descr="TP_tmp.png"/>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3995738" y="1989138"/>
            <a:ext cx="182562"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Gerade Verbindung mit Pfeil 15"/>
          <p:cNvCxnSpPr/>
          <p:nvPr/>
        </p:nvCxnSpPr>
        <p:spPr>
          <a:xfrm rot="10800000" flipV="1">
            <a:off x="2636838" y="2735263"/>
            <a:ext cx="3432175" cy="584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2303463" y="3213100"/>
            <a:ext cx="292100"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pic>
        <p:nvPicPr>
          <p:cNvPr id="45065" name="Grafik 18" descr="TP_tmp.png"/>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bwMode="auto">
          <a:xfrm>
            <a:off x="6178550" y="2662238"/>
            <a:ext cx="171450"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Gerade Verbindung mit Pfeil 20"/>
          <p:cNvCxnSpPr/>
          <p:nvPr/>
        </p:nvCxnSpPr>
        <p:spPr>
          <a:xfrm flipH="1">
            <a:off x="3743325" y="3538538"/>
            <a:ext cx="2179638" cy="5032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Ellipse 21"/>
          <p:cNvSpPr/>
          <p:nvPr/>
        </p:nvSpPr>
        <p:spPr>
          <a:xfrm>
            <a:off x="3167063" y="3968750"/>
            <a:ext cx="541337"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pic>
        <p:nvPicPr>
          <p:cNvPr id="45068" name="Grafik 25" descr="TP_tmp.png"/>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6032500" y="3392488"/>
            <a:ext cx="1419225"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Gerade Verbindung mit Pfeil 28"/>
          <p:cNvCxnSpPr/>
          <p:nvPr/>
        </p:nvCxnSpPr>
        <p:spPr>
          <a:xfrm flipH="1" flipV="1">
            <a:off x="4932363" y="4473575"/>
            <a:ext cx="2049462" cy="5984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Ellipse 29"/>
          <p:cNvSpPr/>
          <p:nvPr/>
        </p:nvSpPr>
        <p:spPr>
          <a:xfrm>
            <a:off x="4248150" y="4365625"/>
            <a:ext cx="6477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pic>
        <p:nvPicPr>
          <p:cNvPr id="45071" name="Grafik 33" descr="TP_tmp.png"/>
          <p:cNvPicPr>
            <a:picLocks noChangeAspect="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7054850" y="4962525"/>
            <a:ext cx="110490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Ellipse 36"/>
          <p:cNvSpPr/>
          <p:nvPr/>
        </p:nvSpPr>
        <p:spPr>
          <a:xfrm>
            <a:off x="4248150" y="4760913"/>
            <a:ext cx="6477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43" name="Textfeld 42"/>
          <p:cNvSpPr txBox="1"/>
          <p:nvPr/>
        </p:nvSpPr>
        <p:spPr>
          <a:xfrm>
            <a:off x="4827589" y="5583238"/>
            <a:ext cx="4164012" cy="132343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sz="2000" dirty="0"/>
              <a:t>For example, CEO number 12‘s salary was 526,023 $ lower than predicted using the the information on his firm‘s return on equity   </a:t>
            </a:r>
            <a:endParaRPr lang="de-DE" sz="2000" dirty="0"/>
          </a:p>
        </p:txBody>
      </p:sp>
      <p:sp>
        <p:nvSpPr>
          <p:cNvPr id="45074" name="Rectangle 2"/>
          <p:cNvSpPr>
            <a:spLocks noChangeArrowheads="1"/>
          </p:cNvSpPr>
          <p:nvPr/>
        </p:nvSpPr>
        <p:spPr bwMode="auto">
          <a:xfrm>
            <a:off x="287338" y="80963"/>
            <a:ext cx="766921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10"/>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11"/>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ts val="0"/>
              </a:spcBef>
              <a:buNone/>
            </a:pPr>
            <a:r>
              <a:rPr lang="de-DE" altLang="en-US" sz="4400" dirty="0">
                <a:solidFill>
                  <a:srgbClr val="FF0000"/>
                </a:solidFill>
              </a:rPr>
              <a:t>Properties of OLS</a:t>
            </a:r>
            <a:endParaRPr lang="de-DE" altLang="en-US" sz="4400" dirty="0">
              <a:solidFill>
                <a:srgbClr val="FF0000"/>
              </a:solidFill>
            </a:endParaRPr>
          </a:p>
        </p:txBody>
      </p:sp>
      <p:cxnSp>
        <p:nvCxnSpPr>
          <p:cNvPr id="36" name="Gerade Verbindung mit Pfeil 35"/>
          <p:cNvCxnSpPr/>
          <p:nvPr/>
        </p:nvCxnSpPr>
        <p:spPr>
          <a:xfrm flipH="1" flipV="1">
            <a:off x="4859338" y="5013325"/>
            <a:ext cx="684212" cy="6111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593725" y="1981200"/>
            <a:ext cx="8001000" cy="4291013"/>
          </a:xfrm>
        </p:spPr>
        <p:txBody>
          <a:bodyPr>
            <a:normAutofit/>
          </a:bodyPr>
          <a:lstStyle/>
          <a:p>
            <a:pPr eaLnBrk="1" hangingPunct="1">
              <a:lnSpc>
                <a:spcPts val="2900"/>
              </a:lnSpc>
            </a:pPr>
            <a:r>
              <a:rPr lang="de-DE" altLang="en-US" sz="2500" b="1" dirty="0"/>
              <a:t>Goodness-of-Fit</a:t>
            </a:r>
            <a:endParaRPr lang="de-DE" altLang="en-US" sz="2500" b="1" dirty="0"/>
          </a:p>
          <a:p>
            <a:pPr eaLnBrk="1" hangingPunct="1">
              <a:lnSpc>
                <a:spcPts val="2900"/>
              </a:lnSpc>
            </a:pPr>
            <a:endParaRPr lang="de-DE" altLang="en-US" sz="2500" b="1" dirty="0"/>
          </a:p>
          <a:p>
            <a:pPr eaLnBrk="1" hangingPunct="1">
              <a:lnSpc>
                <a:spcPct val="150000"/>
              </a:lnSpc>
              <a:buFont typeface="Wingdings" panose="05000000000000000000" pitchFamily="2" charset="2"/>
              <a:buNone/>
            </a:pPr>
            <a:endParaRPr lang="de-DE" altLang="en-US" sz="2500" b="1" dirty="0"/>
          </a:p>
          <a:p>
            <a:pPr eaLnBrk="1" hangingPunct="1">
              <a:lnSpc>
                <a:spcPct val="150000"/>
              </a:lnSpc>
            </a:pPr>
            <a:r>
              <a:rPr lang="de-DE" altLang="en-US" sz="2500" b="1" dirty="0"/>
              <a:t>Measures of Variation</a:t>
            </a:r>
            <a:endParaRPr lang="de-DE" altLang="en-US" sz="2500" dirty="0"/>
          </a:p>
        </p:txBody>
      </p:sp>
      <p:sp>
        <p:nvSpPr>
          <p:cNvPr id="47107" name="Textfeld 3"/>
          <p:cNvSpPr txBox="1">
            <a:spLocks noChangeArrowheads="1"/>
          </p:cNvSpPr>
          <p:nvPr/>
        </p:nvSpPr>
        <p:spPr bwMode="auto">
          <a:xfrm>
            <a:off x="858839" y="2652394"/>
            <a:ext cx="8001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2500" dirty="0"/>
              <a:t>How well does the explanatory variable explain the dependent variable?</a:t>
            </a:r>
            <a:endParaRPr lang="de-DE" altLang="en-US" sz="2500" dirty="0"/>
          </a:p>
        </p:txBody>
      </p:sp>
      <p:pic>
        <p:nvPicPr>
          <p:cNvPr id="47108" name="Grafik 15" descr="TP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671513" y="4159250"/>
            <a:ext cx="2400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Grafik 9" descr="TP_tmp.png"/>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3549650" y="4159250"/>
            <a:ext cx="241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Grafik 12" descr="TP_tmp.png"/>
          <p:cNvPicPr>
            <a:picLocks noChangeAspect="1"/>
          </p:cNvPicPr>
          <p:nvPr>
            <p:custDataLst>
              <p:tags r:id="rId7"/>
            </p:custDataLst>
          </p:nvPr>
        </p:nvPicPr>
        <p:blipFill>
          <a:blip r:embed="rId8">
            <a:extLst>
              <a:ext uri="{28A0092B-C50C-407E-A947-70E740481C1C}">
                <a14:useLocalDpi xmlns:a14="http://schemas.microsoft.com/office/drawing/2010/main" val="0"/>
              </a:ext>
            </a:extLst>
          </a:blip>
          <a:srcRect/>
          <a:stretch>
            <a:fillRect/>
          </a:stretch>
        </p:blipFill>
        <p:spPr bwMode="auto">
          <a:xfrm>
            <a:off x="6470650" y="4159250"/>
            <a:ext cx="167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feld 13"/>
          <p:cNvSpPr txBox="1"/>
          <p:nvPr/>
        </p:nvSpPr>
        <p:spPr>
          <a:xfrm>
            <a:off x="256158" y="5329873"/>
            <a:ext cx="2875980" cy="1015663"/>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lgn="just" eaLnBrk="1" hangingPunct="1">
              <a:defRPr/>
            </a:pPr>
            <a:r>
              <a:rPr lang="de-DE" sz="2000" u="sng" dirty="0"/>
              <a:t>Total </a:t>
            </a:r>
            <a:r>
              <a:rPr lang="de-DE" sz="2000" u="sng" dirty="0" err="1"/>
              <a:t>sum</a:t>
            </a:r>
            <a:r>
              <a:rPr lang="de-DE" sz="2000" u="sng" dirty="0"/>
              <a:t> </a:t>
            </a:r>
            <a:r>
              <a:rPr lang="de-DE" sz="2000" u="sng" dirty="0" err="1"/>
              <a:t>of</a:t>
            </a:r>
            <a:r>
              <a:rPr lang="de-DE" sz="2000" u="sng" dirty="0"/>
              <a:t> </a:t>
            </a:r>
            <a:r>
              <a:rPr lang="de-DE" sz="2000" u="sng" dirty="0" err="1"/>
              <a:t>squares</a:t>
            </a:r>
            <a:r>
              <a:rPr lang="de-DE" sz="2000" dirty="0"/>
              <a:t>,</a:t>
            </a:r>
            <a:endParaRPr lang="de-DE" sz="2000" dirty="0"/>
          </a:p>
          <a:p>
            <a:pPr algn="just" eaLnBrk="1" hangingPunct="1">
              <a:defRPr/>
            </a:pPr>
            <a:r>
              <a:rPr lang="de-DE" sz="2000" dirty="0" err="1"/>
              <a:t>represents</a:t>
            </a:r>
            <a:r>
              <a:rPr lang="de-DE" sz="2000" dirty="0"/>
              <a:t> total </a:t>
            </a:r>
            <a:r>
              <a:rPr lang="de-DE" sz="2000" dirty="0" err="1"/>
              <a:t>variation</a:t>
            </a:r>
            <a:r>
              <a:rPr lang="de-DE" sz="2000" dirty="0"/>
              <a:t> </a:t>
            </a:r>
            <a:endParaRPr lang="de-DE" sz="2000" dirty="0"/>
          </a:p>
          <a:p>
            <a:pPr algn="just" eaLnBrk="1" hangingPunct="1">
              <a:defRPr/>
            </a:pPr>
            <a:r>
              <a:rPr lang="de-DE" sz="2000" dirty="0"/>
              <a:t>in </a:t>
            </a:r>
            <a:r>
              <a:rPr lang="de-DE" sz="2000" dirty="0" err="1"/>
              <a:t>dependent</a:t>
            </a:r>
            <a:r>
              <a:rPr lang="de-DE" sz="2000" dirty="0"/>
              <a:t> variable </a:t>
            </a:r>
            <a:endParaRPr lang="de-DE" sz="2000" dirty="0"/>
          </a:p>
        </p:txBody>
      </p:sp>
      <p:cxnSp>
        <p:nvCxnSpPr>
          <p:cNvPr id="15" name="Gerade Verbindung mit Pfeil 14"/>
          <p:cNvCxnSpPr/>
          <p:nvPr/>
        </p:nvCxnSpPr>
        <p:spPr>
          <a:xfrm rot="16200000" flipV="1">
            <a:off x="665163" y="4926013"/>
            <a:ext cx="839787" cy="255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3476625" y="5437188"/>
            <a:ext cx="2619375" cy="132343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sz="2000" u="sng" dirty="0" err="1"/>
              <a:t>Explained</a:t>
            </a:r>
            <a:r>
              <a:rPr lang="de-DE" sz="2000" u="sng" dirty="0"/>
              <a:t> </a:t>
            </a:r>
            <a:r>
              <a:rPr lang="de-DE" sz="2000" u="sng" dirty="0" err="1"/>
              <a:t>sum</a:t>
            </a:r>
            <a:r>
              <a:rPr lang="de-DE" sz="2000" u="sng" dirty="0"/>
              <a:t> </a:t>
            </a:r>
            <a:r>
              <a:rPr lang="de-DE" sz="2000" u="sng" dirty="0" err="1"/>
              <a:t>of</a:t>
            </a:r>
            <a:r>
              <a:rPr lang="de-DE" sz="2000" u="sng" dirty="0"/>
              <a:t> </a:t>
            </a:r>
            <a:r>
              <a:rPr lang="de-DE" sz="2000" u="sng" dirty="0" err="1"/>
              <a:t>squares</a:t>
            </a:r>
            <a:r>
              <a:rPr lang="de-DE" sz="2000" dirty="0"/>
              <a:t>,</a:t>
            </a:r>
            <a:endParaRPr lang="de-DE" sz="2000" dirty="0"/>
          </a:p>
          <a:p>
            <a:pPr eaLnBrk="1" hangingPunct="1">
              <a:defRPr/>
            </a:pPr>
            <a:r>
              <a:rPr lang="de-DE" sz="2000" dirty="0" err="1"/>
              <a:t>represents</a:t>
            </a:r>
            <a:r>
              <a:rPr lang="de-DE" sz="2000" dirty="0"/>
              <a:t> </a:t>
            </a:r>
            <a:r>
              <a:rPr lang="de-DE" sz="2000" dirty="0" err="1"/>
              <a:t>variation</a:t>
            </a:r>
            <a:r>
              <a:rPr lang="de-DE" sz="2000" dirty="0"/>
              <a:t> </a:t>
            </a:r>
            <a:endParaRPr lang="de-DE" sz="2000" dirty="0"/>
          </a:p>
          <a:p>
            <a:pPr eaLnBrk="1" hangingPunct="1">
              <a:defRPr/>
            </a:pPr>
            <a:r>
              <a:rPr lang="de-DE" sz="2000" dirty="0" err="1"/>
              <a:t>explained</a:t>
            </a:r>
            <a:r>
              <a:rPr lang="de-DE" sz="2000" dirty="0"/>
              <a:t> </a:t>
            </a:r>
            <a:r>
              <a:rPr lang="de-DE" sz="2000" dirty="0" err="1"/>
              <a:t>by</a:t>
            </a:r>
            <a:r>
              <a:rPr lang="de-DE" sz="2000" dirty="0"/>
              <a:t> </a:t>
            </a:r>
            <a:r>
              <a:rPr lang="de-DE" sz="2000" dirty="0" err="1"/>
              <a:t>regression</a:t>
            </a:r>
            <a:endParaRPr lang="de-DE" sz="2000" dirty="0"/>
          </a:p>
        </p:txBody>
      </p:sp>
      <p:cxnSp>
        <p:nvCxnSpPr>
          <p:cNvPr id="20" name="Gerade Verbindung mit Pfeil 19"/>
          <p:cNvCxnSpPr/>
          <p:nvPr/>
        </p:nvCxnSpPr>
        <p:spPr>
          <a:xfrm rot="16200000" flipV="1">
            <a:off x="3688081" y="4906645"/>
            <a:ext cx="839787" cy="255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6251575" y="5437188"/>
            <a:ext cx="2760820" cy="1015663"/>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de-DE" sz="2000" u="sng" dirty="0"/>
              <a:t>Residual </a:t>
            </a:r>
            <a:r>
              <a:rPr lang="de-DE" sz="2000" u="sng" dirty="0" err="1"/>
              <a:t>sum</a:t>
            </a:r>
            <a:r>
              <a:rPr lang="de-DE" sz="2000" u="sng" dirty="0"/>
              <a:t> </a:t>
            </a:r>
            <a:r>
              <a:rPr lang="de-DE" sz="2000" u="sng" dirty="0" err="1"/>
              <a:t>of</a:t>
            </a:r>
            <a:r>
              <a:rPr lang="de-DE" sz="2000" u="sng" dirty="0"/>
              <a:t> </a:t>
            </a:r>
            <a:r>
              <a:rPr lang="de-DE" sz="2000" u="sng" dirty="0" err="1"/>
              <a:t>squares</a:t>
            </a:r>
            <a:r>
              <a:rPr lang="de-DE" sz="2000" dirty="0"/>
              <a:t>,</a:t>
            </a:r>
            <a:endParaRPr lang="de-DE" sz="2000" dirty="0"/>
          </a:p>
          <a:p>
            <a:pPr eaLnBrk="1" hangingPunct="1">
              <a:defRPr/>
            </a:pPr>
            <a:r>
              <a:rPr lang="de-DE" sz="2000" dirty="0" err="1"/>
              <a:t>represents</a:t>
            </a:r>
            <a:r>
              <a:rPr lang="de-DE" sz="2000" dirty="0"/>
              <a:t> </a:t>
            </a:r>
            <a:r>
              <a:rPr lang="de-DE" sz="2000" dirty="0" err="1"/>
              <a:t>variation</a:t>
            </a:r>
            <a:r>
              <a:rPr lang="de-DE" sz="2000" dirty="0"/>
              <a:t> </a:t>
            </a:r>
            <a:r>
              <a:rPr lang="de-DE" sz="2000" u="sng" dirty="0"/>
              <a:t>not</a:t>
            </a:r>
            <a:endParaRPr lang="de-DE" sz="2000" u="sng" dirty="0"/>
          </a:p>
          <a:p>
            <a:pPr eaLnBrk="1" hangingPunct="1">
              <a:defRPr/>
            </a:pPr>
            <a:r>
              <a:rPr lang="de-DE" sz="2000" dirty="0" err="1"/>
              <a:t>explained</a:t>
            </a:r>
            <a:r>
              <a:rPr lang="de-DE" sz="2000" dirty="0"/>
              <a:t> </a:t>
            </a:r>
            <a:r>
              <a:rPr lang="de-DE" sz="2000" dirty="0" err="1"/>
              <a:t>by</a:t>
            </a:r>
            <a:r>
              <a:rPr lang="de-DE" sz="2000" dirty="0"/>
              <a:t> </a:t>
            </a:r>
            <a:r>
              <a:rPr lang="de-DE" sz="2000" dirty="0" err="1"/>
              <a:t>regression</a:t>
            </a:r>
            <a:endParaRPr lang="de-DE" sz="2000" dirty="0"/>
          </a:p>
        </p:txBody>
      </p:sp>
      <p:cxnSp>
        <p:nvCxnSpPr>
          <p:cNvPr id="22" name="Gerade Verbindung mit Pfeil 21"/>
          <p:cNvCxnSpPr/>
          <p:nvPr/>
        </p:nvCxnSpPr>
        <p:spPr>
          <a:xfrm rot="16200000" flipV="1">
            <a:off x="6434138" y="4926013"/>
            <a:ext cx="839787" cy="255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117" name="Rectangle 2"/>
          <p:cNvSpPr>
            <a:spLocks noChangeArrowheads="1"/>
          </p:cNvSpPr>
          <p:nvPr/>
        </p:nvSpPr>
        <p:spPr bwMode="auto">
          <a:xfrm>
            <a:off x="287338" y="80963"/>
            <a:ext cx="809466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None/>
            </a:pPr>
            <a:r>
              <a:rPr lang="en-US" sz="4000" dirty="0">
                <a:solidFill>
                  <a:srgbClr val="FF0000"/>
                </a:solidFill>
                <a:latin typeface="Arial" panose="020B0604020202020204" pitchFamily="34" charset="0"/>
                <a:cs typeface="Arial" panose="020B0604020202020204" pitchFamily="34" charset="0"/>
              </a:rPr>
              <a:t>9. A measure of “Goodness of fit”</a:t>
            </a:r>
            <a:endParaRPr lang="de-DE" altLang="en-US" sz="4000" dirty="0">
              <a:solidFill>
                <a:srgbClr val="FF0000"/>
              </a:solidFill>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593725" y="1752600"/>
            <a:ext cx="8001000" cy="4519613"/>
          </a:xfrm>
        </p:spPr>
        <p:txBody>
          <a:bodyPr/>
          <a:lstStyle/>
          <a:p>
            <a:pPr eaLnBrk="1" hangingPunct="1">
              <a:lnSpc>
                <a:spcPts val="2900"/>
              </a:lnSpc>
            </a:pPr>
            <a:r>
              <a:rPr lang="de-DE" altLang="en-US" sz="2600" b="1" dirty="0"/>
              <a:t>Decomposition of total variation</a:t>
            </a:r>
            <a:endParaRPr lang="de-DE" altLang="en-US" sz="2600" b="1" dirty="0"/>
          </a:p>
          <a:p>
            <a:pPr eaLnBrk="1" hangingPunct="1">
              <a:lnSpc>
                <a:spcPts val="3600"/>
              </a:lnSpc>
            </a:pPr>
            <a:endParaRPr lang="de-DE" altLang="en-US" sz="1800" b="1" dirty="0"/>
          </a:p>
          <a:p>
            <a:pPr eaLnBrk="1" hangingPunct="1">
              <a:lnSpc>
                <a:spcPts val="3600"/>
              </a:lnSpc>
            </a:pPr>
            <a:endParaRPr lang="de-DE" altLang="en-US" sz="1800" b="1" dirty="0"/>
          </a:p>
          <a:p>
            <a:pPr eaLnBrk="1" hangingPunct="1">
              <a:lnSpc>
                <a:spcPts val="3600"/>
              </a:lnSpc>
            </a:pPr>
            <a:endParaRPr lang="de-DE" altLang="en-US" sz="1800" b="1" dirty="0"/>
          </a:p>
          <a:p>
            <a:pPr eaLnBrk="1" hangingPunct="1">
              <a:lnSpc>
                <a:spcPts val="3600"/>
              </a:lnSpc>
            </a:pPr>
            <a:r>
              <a:rPr lang="de-DE" altLang="en-US" sz="2600" b="1" dirty="0"/>
              <a:t>Goodness-of-fit measure (R-squared)</a:t>
            </a:r>
            <a:endParaRPr lang="de-DE" altLang="en-US" sz="2600" dirty="0"/>
          </a:p>
        </p:txBody>
      </p:sp>
      <p:pic>
        <p:nvPicPr>
          <p:cNvPr id="49155" name="Grafik 15"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2460625" y="2808288"/>
            <a:ext cx="2425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feld 5"/>
          <p:cNvSpPr txBox="1"/>
          <p:nvPr/>
        </p:nvSpPr>
        <p:spPr>
          <a:xfrm>
            <a:off x="731838" y="3392488"/>
            <a:ext cx="1905000" cy="40011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sz="2000" dirty="0"/>
              <a:t>Total </a:t>
            </a:r>
            <a:r>
              <a:rPr lang="de-DE" sz="2000" dirty="0" err="1"/>
              <a:t>variation</a:t>
            </a:r>
            <a:endParaRPr lang="de-DE" sz="2000" dirty="0"/>
          </a:p>
        </p:txBody>
      </p:sp>
      <p:cxnSp>
        <p:nvCxnSpPr>
          <p:cNvPr id="7" name="Gerade Verbindung mit Pfeil 6"/>
          <p:cNvCxnSpPr/>
          <p:nvPr/>
        </p:nvCxnSpPr>
        <p:spPr>
          <a:xfrm rot="5400000" flipH="1" flipV="1">
            <a:off x="2079626" y="3101975"/>
            <a:ext cx="303212" cy="3000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2774951" y="3392488"/>
            <a:ext cx="1687512" cy="40011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sz="2000" dirty="0" err="1"/>
              <a:t>Explained</a:t>
            </a:r>
            <a:r>
              <a:rPr lang="de-DE" sz="2000" dirty="0"/>
              <a:t> </a:t>
            </a:r>
            <a:r>
              <a:rPr lang="de-DE" sz="2000" dirty="0" err="1"/>
              <a:t>part</a:t>
            </a:r>
            <a:endParaRPr lang="de-DE" sz="2000" dirty="0"/>
          </a:p>
        </p:txBody>
      </p:sp>
      <p:cxnSp>
        <p:nvCxnSpPr>
          <p:cNvPr id="12" name="Gerade Verbindung mit Pfeil 11"/>
          <p:cNvCxnSpPr/>
          <p:nvPr/>
        </p:nvCxnSpPr>
        <p:spPr>
          <a:xfrm rot="5400000" flipH="1" flipV="1">
            <a:off x="3292476" y="3101975"/>
            <a:ext cx="303212" cy="3000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4699319" y="3403600"/>
            <a:ext cx="2615881" cy="40011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sz="2000" dirty="0" err="1"/>
              <a:t>Unexplained</a:t>
            </a:r>
            <a:r>
              <a:rPr lang="de-DE" sz="2000" dirty="0"/>
              <a:t> </a:t>
            </a:r>
            <a:r>
              <a:rPr lang="de-DE" sz="2000" dirty="0" err="1"/>
              <a:t>part</a:t>
            </a:r>
            <a:endParaRPr lang="de-DE" sz="2000" dirty="0"/>
          </a:p>
        </p:txBody>
      </p:sp>
      <p:cxnSp>
        <p:nvCxnSpPr>
          <p:cNvPr id="15" name="Gerade Verbindung mit Pfeil 14"/>
          <p:cNvCxnSpPr/>
          <p:nvPr/>
        </p:nvCxnSpPr>
        <p:spPr>
          <a:xfrm rot="16200000" flipV="1">
            <a:off x="4845844" y="3118644"/>
            <a:ext cx="292100" cy="255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9162" name="Grafik 16" descr="TP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1444625" y="4926013"/>
            <a:ext cx="2768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feld 20"/>
          <p:cNvSpPr txBox="1"/>
          <p:nvPr/>
        </p:nvSpPr>
        <p:spPr>
          <a:xfrm>
            <a:off x="5229225" y="5291138"/>
            <a:ext cx="3359150" cy="1631216"/>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2000" dirty="0"/>
              <a:t>R-squared measures the fraction of the total variation that is explained by the regression. </a:t>
            </a:r>
            <a:r>
              <a:rPr lang="en-US" sz="2000" dirty="0">
                <a:sym typeface="Wingdings" panose="05000000000000000000" pitchFamily="2" charset="2"/>
              </a:rPr>
              <a:t>  </a:t>
            </a:r>
            <a:r>
              <a:rPr lang="en-US" sz="2000" dirty="0"/>
              <a:t>0 ≤ r</a:t>
            </a:r>
            <a:r>
              <a:rPr lang="en-US" sz="2000" baseline="30000" dirty="0"/>
              <a:t>2</a:t>
            </a:r>
            <a:r>
              <a:rPr lang="en-US" sz="2000" dirty="0"/>
              <a:t> ≤ 1</a:t>
            </a:r>
            <a:endParaRPr lang="en-US" sz="2000" dirty="0"/>
          </a:p>
          <a:p>
            <a:pPr eaLnBrk="1" hangingPunct="1">
              <a:defRPr/>
            </a:pPr>
            <a:endParaRPr lang="de-DE" sz="2000" dirty="0"/>
          </a:p>
        </p:txBody>
      </p:sp>
      <p:cxnSp>
        <p:nvCxnSpPr>
          <p:cNvPr id="22" name="Gerade Verbindung mit Pfeil 21"/>
          <p:cNvCxnSpPr/>
          <p:nvPr/>
        </p:nvCxnSpPr>
        <p:spPr>
          <a:xfrm rot="10800000">
            <a:off x="4352925" y="5181600"/>
            <a:ext cx="912813" cy="255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165" name="Rectangle 2"/>
          <p:cNvSpPr>
            <a:spLocks noChangeArrowheads="1"/>
          </p:cNvSpPr>
          <p:nvPr/>
        </p:nvSpPr>
        <p:spPr bwMode="auto">
          <a:xfrm>
            <a:off x="287337" y="80963"/>
            <a:ext cx="8780463"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5"/>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6"/>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None/>
            </a:pPr>
            <a:r>
              <a:rPr lang="en-US" sz="4000" dirty="0">
                <a:solidFill>
                  <a:srgbClr val="FF0000"/>
                </a:solidFill>
                <a:latin typeface="Arial" panose="020B0604020202020204" pitchFamily="34" charset="0"/>
                <a:cs typeface="Arial" panose="020B0604020202020204" pitchFamily="34" charset="0"/>
              </a:rPr>
              <a:t>9. A measure of “Goodness of fit”</a:t>
            </a:r>
            <a:endParaRPr lang="de-DE" altLang="en-US" sz="40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normAutofit/>
          </a:bodyPr>
          <a:lstStyle/>
          <a:p>
            <a:r>
              <a:rPr lang="en-US" sz="3800" b="1" dirty="0">
                <a:solidFill>
                  <a:srgbClr val="FF0000"/>
                </a:solidFill>
                <a:latin typeface="Arial" panose="020B0604020202020204" pitchFamily="34" charset="0"/>
                <a:cs typeface="Arial" panose="020B0604020202020204" pitchFamily="34" charset="0"/>
              </a:rPr>
              <a:t>9. A measure of “Goodness of fit”</a:t>
            </a:r>
            <a:endParaRPr lang="ar-KW" altLang="en-US" sz="3800" dirty="0">
              <a:solidFill>
                <a:srgbClr val="FF0000"/>
              </a:solidFill>
            </a:endParaRPr>
          </a:p>
        </p:txBody>
      </p:sp>
      <p:sp>
        <p:nvSpPr>
          <p:cNvPr id="291843" name="Rectangle 3"/>
          <p:cNvSpPr>
            <a:spLocks noGrp="1" noChangeArrowheads="1"/>
          </p:cNvSpPr>
          <p:nvPr>
            <p:ph type="body" idx="4294967295"/>
          </p:nvPr>
        </p:nvSpPr>
        <p:spPr/>
        <p:txBody>
          <a:bodyPr/>
          <a:lstStyle/>
          <a:p>
            <a:endParaRPr lang="en-US"/>
          </a:p>
        </p:txBody>
      </p:sp>
      <p:pic>
        <p:nvPicPr>
          <p:cNvPr id="54276" name="Picture 4"/>
          <p:cNvPicPr>
            <a:picLocks noChangeAspect="1" noChangeArrowheads="1"/>
          </p:cNvPicPr>
          <p:nvPr/>
        </p:nvPicPr>
        <p:blipFill>
          <a:blip r:embed="rId1" cstate="print"/>
          <a:srcRect/>
          <a:stretch>
            <a:fillRect/>
          </a:stretch>
        </p:blipFill>
        <p:spPr bwMode="auto">
          <a:xfrm>
            <a:off x="158750" y="1036638"/>
            <a:ext cx="8839200" cy="56578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593724" y="1712911"/>
            <a:ext cx="8397875" cy="4559302"/>
          </a:xfrm>
        </p:spPr>
        <p:txBody>
          <a:bodyPr>
            <a:normAutofit/>
          </a:bodyPr>
          <a:lstStyle/>
          <a:p>
            <a:pPr eaLnBrk="1" hangingPunct="1">
              <a:lnSpc>
                <a:spcPts val="2900"/>
              </a:lnSpc>
            </a:pPr>
            <a:r>
              <a:rPr lang="de-DE" altLang="en-US" sz="3000" b="1" u="sng" dirty="0"/>
              <a:t>Definition of the simple linear regression model</a:t>
            </a:r>
            <a:endParaRPr lang="de-DE" altLang="en-US" sz="3000" b="1" dirty="0"/>
          </a:p>
        </p:txBody>
      </p:sp>
      <p:pic>
        <p:nvPicPr>
          <p:cNvPr id="9219" name="Grafik 4"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3111500" y="3989388"/>
            <a:ext cx="325374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p:cNvSpPr txBox="1"/>
          <p:nvPr/>
        </p:nvSpPr>
        <p:spPr>
          <a:xfrm>
            <a:off x="1120671" y="4816416"/>
            <a:ext cx="2300886" cy="101566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eaLnBrk="1" hangingPunct="1">
              <a:defRPr/>
            </a:pPr>
            <a:r>
              <a:rPr lang="de-DE" sz="2000" dirty="0" err="1"/>
              <a:t>Dependent</a:t>
            </a:r>
            <a:r>
              <a:rPr lang="de-DE" sz="2000" dirty="0"/>
              <a:t> variable,</a:t>
            </a:r>
            <a:endParaRPr lang="de-DE" sz="2000" dirty="0"/>
          </a:p>
          <a:p>
            <a:pPr eaLnBrk="1" hangingPunct="1">
              <a:defRPr/>
            </a:pPr>
            <a:r>
              <a:rPr lang="de-DE" sz="2000" dirty="0" err="1"/>
              <a:t>explained</a:t>
            </a:r>
            <a:r>
              <a:rPr lang="de-DE" sz="2000" dirty="0"/>
              <a:t> variable,</a:t>
            </a:r>
            <a:endParaRPr lang="de-DE" sz="2000" dirty="0"/>
          </a:p>
          <a:p>
            <a:pPr eaLnBrk="1" hangingPunct="1">
              <a:defRPr/>
            </a:pPr>
            <a:r>
              <a:rPr lang="de-DE" sz="2000" dirty="0" err="1"/>
              <a:t>response</a:t>
            </a:r>
            <a:r>
              <a:rPr lang="de-DE" sz="2000" dirty="0"/>
              <a:t> variable,…</a:t>
            </a:r>
            <a:endParaRPr lang="de-DE" sz="2000" dirty="0"/>
          </a:p>
        </p:txBody>
      </p:sp>
      <p:sp>
        <p:nvSpPr>
          <p:cNvPr id="9221" name="Textfeld 7"/>
          <p:cNvSpPr txBox="1">
            <a:spLocks noChangeArrowheads="1"/>
          </p:cNvSpPr>
          <p:nvPr/>
        </p:nvSpPr>
        <p:spPr bwMode="auto">
          <a:xfrm>
            <a:off x="3816364" y="5181600"/>
            <a:ext cx="232557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2000" dirty="0"/>
              <a:t>Independent variable,</a:t>
            </a:r>
            <a:endParaRPr lang="de-DE" altLang="en-US" sz="2000" dirty="0"/>
          </a:p>
          <a:p>
            <a:pPr eaLnBrk="1" hangingPunct="1">
              <a:spcBef>
                <a:spcPct val="0"/>
              </a:spcBef>
              <a:buClrTx/>
              <a:buSzTx/>
              <a:buFontTx/>
              <a:buNone/>
            </a:pPr>
            <a:r>
              <a:rPr lang="de-DE" altLang="en-US" sz="2000" dirty="0"/>
              <a:t>explanatory variable,</a:t>
            </a:r>
            <a:endParaRPr lang="de-DE" altLang="en-US" sz="2000" dirty="0"/>
          </a:p>
          <a:p>
            <a:pPr eaLnBrk="1" hangingPunct="1">
              <a:spcBef>
                <a:spcPct val="0"/>
              </a:spcBef>
              <a:buClrTx/>
              <a:buSzTx/>
              <a:buFontTx/>
              <a:buNone/>
            </a:pPr>
            <a:r>
              <a:rPr lang="de-DE" altLang="en-US" sz="2000" dirty="0"/>
              <a:t>regressor,…</a:t>
            </a:r>
            <a:endParaRPr lang="de-DE" altLang="en-US" sz="2000" dirty="0"/>
          </a:p>
        </p:txBody>
      </p:sp>
      <p:sp>
        <p:nvSpPr>
          <p:cNvPr id="9222" name="Textfeld 8"/>
          <p:cNvSpPr txBox="1">
            <a:spLocks noChangeArrowheads="1"/>
          </p:cNvSpPr>
          <p:nvPr/>
        </p:nvSpPr>
        <p:spPr bwMode="auto">
          <a:xfrm>
            <a:off x="6142038" y="5035550"/>
            <a:ext cx="2376741"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2300" dirty="0"/>
              <a:t>Error term,</a:t>
            </a:r>
            <a:endParaRPr lang="de-DE" altLang="en-US" sz="2300" dirty="0"/>
          </a:p>
          <a:p>
            <a:pPr eaLnBrk="1" hangingPunct="1">
              <a:spcBef>
                <a:spcPct val="0"/>
              </a:spcBef>
              <a:buClrTx/>
              <a:buSzTx/>
              <a:buFontTx/>
              <a:buNone/>
            </a:pPr>
            <a:r>
              <a:rPr lang="de-DE" altLang="en-US" sz="2300" dirty="0"/>
              <a:t>disturbance,</a:t>
            </a:r>
            <a:endParaRPr lang="de-DE" altLang="en-US" sz="2300" dirty="0"/>
          </a:p>
          <a:p>
            <a:pPr eaLnBrk="1" hangingPunct="1">
              <a:spcBef>
                <a:spcPct val="0"/>
              </a:spcBef>
              <a:buClrTx/>
              <a:buSzTx/>
              <a:buFontTx/>
              <a:buNone/>
            </a:pPr>
            <a:r>
              <a:rPr lang="de-DE" altLang="en-US" sz="2300" dirty="0"/>
              <a:t>unobservables,…</a:t>
            </a:r>
            <a:endParaRPr lang="de-DE" altLang="en-US" sz="2300" dirty="0"/>
          </a:p>
        </p:txBody>
      </p:sp>
      <p:cxnSp>
        <p:nvCxnSpPr>
          <p:cNvPr id="10" name="Gerade Verbindung mit Pfeil 9"/>
          <p:cNvCxnSpPr/>
          <p:nvPr/>
        </p:nvCxnSpPr>
        <p:spPr>
          <a:xfrm rot="5400000" flipH="1" flipV="1">
            <a:off x="2728119" y="4433094"/>
            <a:ext cx="401637" cy="365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rot="5400000" flipH="1" flipV="1">
            <a:off x="4445001" y="4607259"/>
            <a:ext cx="876300" cy="1825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rot="10800000">
            <a:off x="6182676" y="4224338"/>
            <a:ext cx="912813" cy="8032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26" name="Textfeld 29"/>
          <p:cNvSpPr txBox="1">
            <a:spLocks noChangeArrowheads="1"/>
          </p:cNvSpPr>
          <p:nvPr/>
        </p:nvSpPr>
        <p:spPr bwMode="auto">
          <a:xfrm>
            <a:off x="2600325" y="3209925"/>
            <a:ext cx="12160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2000" dirty="0"/>
              <a:t>Intercept</a:t>
            </a:r>
            <a:endParaRPr lang="de-DE" altLang="en-US" sz="2000" dirty="0"/>
          </a:p>
        </p:txBody>
      </p:sp>
      <p:sp>
        <p:nvSpPr>
          <p:cNvPr id="9227" name="Textfeld 30"/>
          <p:cNvSpPr txBox="1">
            <a:spLocks noChangeArrowheads="1"/>
          </p:cNvSpPr>
          <p:nvPr/>
        </p:nvSpPr>
        <p:spPr bwMode="auto">
          <a:xfrm>
            <a:off x="4097338" y="3282950"/>
            <a:ext cx="20445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2000" dirty="0"/>
              <a:t>Slope parameter</a:t>
            </a:r>
            <a:endParaRPr lang="de-DE" altLang="en-US" sz="2000" dirty="0"/>
          </a:p>
        </p:txBody>
      </p:sp>
      <p:cxnSp>
        <p:nvCxnSpPr>
          <p:cNvPr id="32" name="Gerade Verbindung mit Pfeil 31"/>
          <p:cNvCxnSpPr/>
          <p:nvPr/>
        </p:nvCxnSpPr>
        <p:spPr>
          <a:xfrm rot="5400000">
            <a:off x="4992624" y="3590472"/>
            <a:ext cx="474662" cy="255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p:nvPr/>
        </p:nvCxnSpPr>
        <p:spPr>
          <a:xfrm rot="16200000" flipH="1">
            <a:off x="3479647" y="3501261"/>
            <a:ext cx="547687" cy="4746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30" name="Rechteck 15"/>
          <p:cNvSpPr>
            <a:spLocks noChangeArrowheads="1"/>
          </p:cNvSpPr>
          <p:nvPr/>
        </p:nvSpPr>
        <p:spPr bwMode="auto">
          <a:xfrm>
            <a:off x="945706" y="2335571"/>
            <a:ext cx="684847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2600" dirty="0"/>
              <a:t>Explains variable  y   in terms of  variable x   </a:t>
            </a:r>
            <a:endParaRPr lang="de-DE" altLang="en-US" sz="2600" dirty="0"/>
          </a:p>
        </p:txBody>
      </p:sp>
      <p:sp>
        <p:nvSpPr>
          <p:cNvPr id="9233" name="Rectangle 2"/>
          <p:cNvSpPr>
            <a:spLocks noChangeArrowheads="1"/>
          </p:cNvSpPr>
          <p:nvPr/>
        </p:nvSpPr>
        <p:spPr bwMode="auto">
          <a:xfrm>
            <a:off x="287338" y="80963"/>
            <a:ext cx="885666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4400" dirty="0">
                <a:solidFill>
                  <a:srgbClr val="FF0000"/>
                </a:solidFill>
              </a:rPr>
              <a:t>The Simple Regression Model</a:t>
            </a:r>
            <a:endParaRPr lang="de-DE" altLang="en-US" sz="4400" dirty="0">
              <a:solidFill>
                <a:srgbClr val="FF0000"/>
              </a:solidFill>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a:t>CEO salary and ROE (CEOSAL1.DTA)</a:t>
            </a:r>
            <a:endParaRPr lang="en-US" dirty="0"/>
          </a:p>
        </p:txBody>
      </p:sp>
      <p:pic>
        <p:nvPicPr>
          <p:cNvPr id="572418" name="Picture 2"/>
          <p:cNvPicPr>
            <a:picLocks noChangeAspect="1" noChangeArrowheads="1"/>
          </p:cNvPicPr>
          <p:nvPr/>
        </p:nvPicPr>
        <p:blipFill>
          <a:blip r:embed="rId1" cstate="print"/>
          <a:srcRect/>
          <a:stretch>
            <a:fillRect/>
          </a:stretch>
        </p:blipFill>
        <p:spPr bwMode="auto">
          <a:xfrm>
            <a:off x="457200" y="1905000"/>
            <a:ext cx="11430000" cy="45720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48800" cy="1143000"/>
          </a:xfrm>
        </p:spPr>
        <p:txBody>
          <a:bodyPr>
            <a:noAutofit/>
          </a:bodyPr>
          <a:lstStyle/>
          <a:p>
            <a:pPr algn="l"/>
            <a:r>
              <a:rPr lang="en-US" sz="2800" b="1" dirty="0">
                <a:solidFill>
                  <a:srgbClr val="FF0000"/>
                </a:solidFill>
                <a:latin typeface="Arial" panose="020B0604020202020204" pitchFamily="34" charset="0"/>
                <a:cs typeface="Arial" panose="020B0604020202020204" pitchFamily="34" charset="0"/>
              </a:rPr>
              <a:t>10. Confidence intervals for regression coefficie</a:t>
            </a:r>
            <a:r>
              <a:rPr lang="en-US" sz="3000" b="1" dirty="0">
                <a:solidFill>
                  <a:srgbClr val="FF0000"/>
                </a:solidFill>
                <a:latin typeface="Arial" panose="020B0604020202020204" pitchFamily="34" charset="0"/>
                <a:cs typeface="Arial" panose="020B0604020202020204" pitchFamily="34" charset="0"/>
              </a:rPr>
              <a:t>nts</a:t>
            </a:r>
            <a:endParaRPr lang="en-US" sz="30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43000"/>
            <a:ext cx="8686800" cy="4983163"/>
          </a:xfrm>
        </p:spPr>
        <p:txBody>
          <a:bodyPr/>
          <a:lstStyle/>
          <a:p>
            <a:pPr>
              <a:buNone/>
            </a:pPr>
            <a:r>
              <a:rPr lang="en-US" sz="2500" dirty="0"/>
              <a:t>               </a:t>
            </a:r>
            <a:r>
              <a:rPr lang="en-US" sz="2500" dirty="0">
                <a:latin typeface="Arial" panose="020B0604020202020204" pitchFamily="34" charset="0"/>
                <a:cs typeface="Arial" panose="020B0604020202020204" pitchFamily="34" charset="0"/>
              </a:rPr>
              <a:t> and                </a:t>
            </a:r>
            <a:r>
              <a:rPr lang="en-US" sz="2600" dirty="0">
                <a:latin typeface="Arial" panose="020B0604020202020204" pitchFamily="34" charset="0"/>
                <a:cs typeface="Arial" panose="020B0604020202020204" pitchFamily="34" charset="0"/>
              </a:rPr>
              <a:t>follow the t distribution with (n-2) </a:t>
            </a:r>
            <a:r>
              <a:rPr lang="en-US" sz="2600" dirty="0" err="1">
                <a:latin typeface="Arial" panose="020B0604020202020204" pitchFamily="34" charset="0"/>
                <a:cs typeface="Arial" panose="020B0604020202020204" pitchFamily="34" charset="0"/>
              </a:rPr>
              <a:t>df</a:t>
            </a:r>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pPr>
              <a:buNone/>
            </a:pPr>
            <a:endParaRPr lang="en-US" sz="2600" dirty="0">
              <a:latin typeface="Arial" panose="020B0604020202020204" pitchFamily="34" charset="0"/>
              <a:cs typeface="Arial" panose="020B0604020202020204" pitchFamily="34" charset="0"/>
            </a:endParaRPr>
          </a:p>
          <a:p>
            <a:pPr>
              <a:buNone/>
            </a:pPr>
            <a:endParaRPr lang="en-US" sz="2600" dirty="0">
              <a:latin typeface="Arial" panose="020B0604020202020204" pitchFamily="34" charset="0"/>
              <a:cs typeface="Arial" panose="020B0604020202020204" pitchFamily="34" charset="0"/>
            </a:endParaRPr>
          </a:p>
          <a:p>
            <a:pPr>
              <a:buNone/>
            </a:pPr>
            <a:endParaRPr lang="en-US" sz="2600" dirty="0">
              <a:latin typeface="Arial" panose="020B0604020202020204" pitchFamily="34" charset="0"/>
              <a:cs typeface="Arial" panose="020B0604020202020204" pitchFamily="34" charset="0"/>
            </a:endParaRPr>
          </a:p>
          <a:p>
            <a:pPr>
              <a:buNone/>
            </a:pPr>
            <a:endParaRPr lang="en-US" sz="2600" dirty="0">
              <a:latin typeface="Arial" panose="020B0604020202020204" pitchFamily="34" charset="0"/>
              <a:cs typeface="Arial" panose="020B0604020202020204" pitchFamily="34" charset="0"/>
            </a:endParaRPr>
          </a:p>
          <a:p>
            <a:pPr>
              <a:buNone/>
            </a:pPr>
            <a:endParaRPr lang="en-US" sz="2600" dirty="0">
              <a:latin typeface="Arial" panose="020B0604020202020204" pitchFamily="34" charset="0"/>
              <a:cs typeface="Arial" panose="020B0604020202020204" pitchFamily="34" charset="0"/>
            </a:endParaRPr>
          </a:p>
          <a:p>
            <a:pPr>
              <a:buNone/>
            </a:pPr>
            <a:r>
              <a:rPr lang="en-US" sz="2600" dirty="0">
                <a:latin typeface="Arial" panose="020B0604020202020204" pitchFamily="34" charset="0"/>
                <a:cs typeface="Arial" panose="020B0604020202020204" pitchFamily="34" charset="0"/>
              </a:rPr>
              <a:t>100(1-α)% confidence intervals for the coefficients:</a:t>
            </a:r>
            <a:endParaRPr lang="en-US" sz="2600" dirty="0">
              <a:latin typeface="Arial" panose="020B0604020202020204" pitchFamily="34" charset="0"/>
              <a:cs typeface="Arial" panose="020B0604020202020204" pitchFamily="34" charset="0"/>
            </a:endParaRPr>
          </a:p>
          <a:p>
            <a:pPr>
              <a:buNone/>
            </a:pPr>
            <a:endParaRPr lang="en-US" sz="2500"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p:txBody>
      </p:sp>
      <p:sp>
        <p:nvSpPr>
          <p:cNvPr id="8601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6020"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6022"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602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 name="Object 8"/>
          <p:cNvGraphicFramePr>
            <a:graphicFrameLocks noChangeAspect="1"/>
          </p:cNvGraphicFramePr>
          <p:nvPr/>
        </p:nvGraphicFramePr>
        <p:xfrm>
          <a:off x="449180" y="1143000"/>
          <a:ext cx="1151020" cy="1066800"/>
        </p:xfrm>
        <a:graphic>
          <a:graphicData uri="http://schemas.openxmlformats.org/presentationml/2006/ole">
            <mc:AlternateContent xmlns:mc="http://schemas.openxmlformats.org/markup-compatibility/2006">
              <mc:Choice xmlns:v="urn:schemas-microsoft-com:vml" Requires="v">
                <p:oleObj spid="_x0000_s86151" name="Equation" r:id="rId1" imgW="11582400" imgH="11582400" progId="Equation.3">
                  <p:embed/>
                </p:oleObj>
              </mc:Choice>
              <mc:Fallback>
                <p:oleObj name="Equation" r:id="rId1" imgW="11582400" imgH="11582400" progId="Equation.3">
                  <p:embed/>
                  <p:pic>
                    <p:nvPicPr>
                      <p:cNvPr id="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180" y="1143000"/>
                        <a:ext cx="115102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5" name="Object 9"/>
          <p:cNvGraphicFramePr>
            <a:graphicFrameLocks noChangeAspect="1"/>
          </p:cNvGraphicFramePr>
          <p:nvPr/>
        </p:nvGraphicFramePr>
        <p:xfrm>
          <a:off x="2362200" y="1143000"/>
          <a:ext cx="1143000" cy="1010093"/>
        </p:xfrm>
        <a:graphic>
          <a:graphicData uri="http://schemas.openxmlformats.org/presentationml/2006/ole">
            <mc:AlternateContent xmlns:mc="http://schemas.openxmlformats.org/markup-compatibility/2006">
              <mc:Choice xmlns:v="urn:schemas-microsoft-com:vml" Requires="v">
                <p:oleObj spid="_x0000_s86152" name="Equation" r:id="rId3" imgW="12496800" imgH="11582400" progId="Equation.3">
                  <p:embed/>
                </p:oleObj>
              </mc:Choice>
              <mc:Fallback>
                <p:oleObj name="Equation" r:id="rId3" imgW="12496800" imgH="1158240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143000"/>
                        <a:ext cx="1143000" cy="10100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6" name="Object 10"/>
          <p:cNvGraphicFramePr>
            <a:graphicFrameLocks noChangeAspect="1"/>
          </p:cNvGraphicFramePr>
          <p:nvPr/>
        </p:nvGraphicFramePr>
        <p:xfrm>
          <a:off x="1009650" y="5197475"/>
          <a:ext cx="2422525" cy="652463"/>
        </p:xfrm>
        <a:graphic>
          <a:graphicData uri="http://schemas.openxmlformats.org/presentationml/2006/ole">
            <mc:AlternateContent xmlns:mc="http://schemas.openxmlformats.org/markup-compatibility/2006">
              <mc:Choice xmlns:v="urn:schemas-microsoft-com:vml" Requires="v">
                <p:oleObj spid="_x0000_s86153" name="Equation" r:id="rId5" imgW="21640800" imgH="6096000" progId="Equation.3">
                  <p:embed/>
                </p:oleObj>
              </mc:Choice>
              <mc:Fallback>
                <p:oleObj name="Equation" r:id="rId5" imgW="21640800" imgH="609600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9650" y="5197475"/>
                        <a:ext cx="2422525" cy="652463"/>
                      </a:xfrm>
                      <a:prstGeom prst="rect">
                        <a:avLst/>
                      </a:prstGeom>
                      <a:solidFill>
                        <a:srgbClr val="CCFFFF"/>
                      </a:solidFill>
                    </p:spPr>
                  </p:pic>
                </p:oleObj>
              </mc:Fallback>
            </mc:AlternateContent>
          </a:graphicData>
        </a:graphic>
      </p:graphicFrame>
      <p:graphicFrame>
        <p:nvGraphicFramePr>
          <p:cNvPr id="86027" name="Object 11"/>
          <p:cNvGraphicFramePr>
            <a:graphicFrameLocks noChangeAspect="1"/>
          </p:cNvGraphicFramePr>
          <p:nvPr/>
        </p:nvGraphicFramePr>
        <p:xfrm>
          <a:off x="5448300" y="5118100"/>
          <a:ext cx="2081213" cy="539750"/>
        </p:xfrm>
        <a:graphic>
          <a:graphicData uri="http://schemas.openxmlformats.org/presentationml/2006/ole">
            <mc:AlternateContent xmlns:mc="http://schemas.openxmlformats.org/markup-compatibility/2006">
              <mc:Choice xmlns:v="urn:schemas-microsoft-com:vml" Requires="v">
                <p:oleObj spid="_x0000_s86154" name="Equation" r:id="rId7" imgW="22555200" imgH="6096000" progId="Equation.3">
                  <p:embed/>
                </p:oleObj>
              </mc:Choice>
              <mc:Fallback>
                <p:oleObj name="Equation" r:id="rId7" imgW="22555200" imgH="609600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8300" y="5118100"/>
                        <a:ext cx="2081213" cy="539750"/>
                      </a:xfrm>
                      <a:prstGeom prst="rect">
                        <a:avLst/>
                      </a:prstGeom>
                      <a:solidFill>
                        <a:srgbClr val="CCFFFF"/>
                      </a:solidFill>
                    </p:spPr>
                  </p:pic>
                </p:oleObj>
              </mc:Fallback>
            </mc:AlternateContent>
          </a:graphicData>
        </a:graphic>
      </p:graphicFrame>
      <p:sp>
        <p:nvSpPr>
          <p:cNvPr id="86029" name="Rectangle 1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86028" name="Object 12"/>
          <p:cNvGraphicFramePr>
            <a:graphicFrameLocks noChangeAspect="1"/>
          </p:cNvGraphicFramePr>
          <p:nvPr/>
        </p:nvGraphicFramePr>
        <p:xfrm>
          <a:off x="990600" y="2514600"/>
          <a:ext cx="6183489" cy="533400"/>
        </p:xfrm>
        <a:graphic>
          <a:graphicData uri="http://schemas.openxmlformats.org/presentationml/2006/ole">
            <mc:AlternateContent xmlns:mc="http://schemas.openxmlformats.org/markup-compatibility/2006">
              <mc:Choice xmlns:v="urn:schemas-microsoft-com:vml" Requires="v">
                <p:oleObj spid="_x0000_s86155" name="Equation" r:id="rId9" imgW="71628000" imgH="6096000" progId="Equation.3">
                  <p:embed/>
                </p:oleObj>
              </mc:Choice>
              <mc:Fallback>
                <p:oleObj name="Equation" r:id="rId9" imgW="71628000" imgH="6096000" progId="Equation.3">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2514600"/>
                        <a:ext cx="6183489"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31" name="Rectangle 1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86030" name="Object 14"/>
          <p:cNvGraphicFramePr>
            <a:graphicFrameLocks noChangeAspect="1"/>
          </p:cNvGraphicFramePr>
          <p:nvPr/>
        </p:nvGraphicFramePr>
        <p:xfrm>
          <a:off x="1066800" y="3428999"/>
          <a:ext cx="6553200" cy="551203"/>
        </p:xfrm>
        <a:graphic>
          <a:graphicData uri="http://schemas.openxmlformats.org/presentationml/2006/ole">
            <mc:AlternateContent xmlns:mc="http://schemas.openxmlformats.org/markup-compatibility/2006">
              <mc:Choice xmlns:v="urn:schemas-microsoft-com:vml" Requires="v">
                <p:oleObj spid="_x0000_s86156" name="Equation" r:id="rId11" imgW="73456800" imgH="6096000" progId="Equation.3">
                  <p:embed/>
                </p:oleObj>
              </mc:Choice>
              <mc:Fallback>
                <p:oleObj name="Equation" r:id="rId11" imgW="73456800" imgH="6096000" progId="Equation.3">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800" y="3428999"/>
                        <a:ext cx="6553200" cy="551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7239000" y="0"/>
            <a:ext cx="1676400" cy="369332"/>
          </a:xfrm>
          <a:prstGeom prst="rect">
            <a:avLst/>
          </a:prstGeom>
          <a:noFill/>
        </p:spPr>
        <p:txBody>
          <a:bodyPr wrap="square" rtlCol="0">
            <a:spAutoFit/>
          </a:bodyPr>
          <a:lstStyle/>
          <a:p>
            <a:r>
              <a:rPr lang="en-US" b="1" dirty="0">
                <a:solidFill>
                  <a:srgbClr val="FF0000"/>
                </a:solidFill>
              </a:rPr>
              <a:t>LEC 6</a:t>
            </a:r>
            <a:endParaRPr lang="en-US" b="1" dirty="0">
              <a:solidFill>
                <a:srgbClr val="FF0000"/>
              </a:solidFill>
            </a:endParaRPr>
          </a:p>
        </p:txBody>
      </p:sp>
      <p:sp>
        <p:nvSpPr>
          <p:cNvPr id="17" name="Rectangle 16"/>
          <p:cNvSpPr/>
          <p:nvPr/>
        </p:nvSpPr>
        <p:spPr>
          <a:xfrm>
            <a:off x="304800" y="1066800"/>
            <a:ext cx="8610600" cy="1066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ChangeArrowheads="1"/>
          </p:cNvSpPr>
          <p:nvPr>
            <p:ph type="title"/>
          </p:nvPr>
        </p:nvSpPr>
        <p:spPr/>
        <p:txBody>
          <a:bodyPr lIns="90488" tIns="44450" rIns="90488" bIns="44450" anchorCtr="1"/>
          <a:lstStyle/>
          <a:p>
            <a:r>
              <a:rPr lang="en-US" altLang="en-US" b="1"/>
              <a:t>Student’s </a:t>
            </a:r>
            <a:r>
              <a:rPr lang="en-US" altLang="en-US" b="1" i="1"/>
              <a:t>t</a:t>
            </a:r>
            <a:r>
              <a:rPr lang="en-US" altLang="en-US" b="1"/>
              <a:t>-Statistic</a:t>
            </a:r>
            <a:endParaRPr lang="en-US" altLang="en-US" b="1"/>
          </a:p>
        </p:txBody>
      </p:sp>
      <p:sp>
        <p:nvSpPr>
          <p:cNvPr id="269315" name="Rectangle 1027"/>
          <p:cNvSpPr>
            <a:spLocks noGrp="1" noChangeArrowheads="1"/>
          </p:cNvSpPr>
          <p:nvPr>
            <p:ph type="body" sz="half" idx="1"/>
          </p:nvPr>
        </p:nvSpPr>
        <p:spPr>
          <a:xfrm>
            <a:off x="647700" y="1379538"/>
            <a:ext cx="8305800" cy="1219200"/>
          </a:xfrm>
        </p:spPr>
        <p:txBody>
          <a:bodyPr lIns="90488" tIns="44450" rIns="90488" bIns="44450">
            <a:normAutofit/>
          </a:bodyPr>
          <a:lstStyle/>
          <a:p>
            <a:pPr marL="0" indent="0">
              <a:buFontTx/>
              <a:buNone/>
            </a:pPr>
            <a:r>
              <a:rPr lang="en-US" altLang="en-US" dirty="0">
                <a:solidFill>
                  <a:srgbClr val="141413"/>
                </a:solidFill>
              </a:rPr>
              <a:t>The </a:t>
            </a:r>
            <a:r>
              <a:rPr lang="en-US" altLang="en-US" i="1" dirty="0">
                <a:solidFill>
                  <a:srgbClr val="141413"/>
                </a:solidFill>
              </a:rPr>
              <a:t>t</a:t>
            </a:r>
            <a:r>
              <a:rPr lang="en-US" altLang="en-US" dirty="0">
                <a:solidFill>
                  <a:srgbClr val="141413"/>
                </a:solidFill>
              </a:rPr>
              <a:t>-statistic is similar to </a:t>
            </a:r>
            <a:r>
              <a:rPr lang="en-US" altLang="en-US" i="1" dirty="0">
                <a:solidFill>
                  <a:srgbClr val="141413"/>
                </a:solidFill>
              </a:rPr>
              <a:t>z</a:t>
            </a:r>
            <a:r>
              <a:rPr lang="en-US" altLang="en-US" dirty="0">
                <a:solidFill>
                  <a:srgbClr val="141413"/>
                </a:solidFill>
              </a:rPr>
              <a:t>-statistic: mound-shaped, symmetric, with mean 0.</a:t>
            </a:r>
            <a:endParaRPr lang="en-US" altLang="en-US" dirty="0">
              <a:solidFill>
                <a:srgbClr val="141413"/>
              </a:solidFill>
            </a:endParaRPr>
          </a:p>
        </p:txBody>
      </p:sp>
      <p:pic>
        <p:nvPicPr>
          <p:cNvPr id="269317" name="Picture 1029" descr="Screen shot 2010-03-02 at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0200" y="3276600"/>
            <a:ext cx="50673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wipe(left)">
                                      <p:cBhvr>
                                        <p:cTn id="7" dur="500"/>
                                        <p:tgtEl>
                                          <p:spTgt spid="269315">
                                            <p:txEl>
                                              <p:pRg st="0" end="0"/>
                                            </p:txEl>
                                          </p:spTgt>
                                        </p:tgtEl>
                                      </p:cBhvr>
                                    </p:animEffect>
                                  </p:childTnLst>
                                  <p:subTnLst>
                                    <p:animClr clrSpc="rgb" dir="cw">
                                      <p:cBhvr override="childStyle">
                                        <p:cTn dur="1" fill="hold" display="0" masterRel="nextClick" afterEffect="1"/>
                                        <p:tgtEl>
                                          <p:spTgt spid="269315">
                                            <p:txEl>
                                              <p:pRg st="0" end="0"/>
                                            </p:txEl>
                                          </p:spTgt>
                                        </p:tgtEl>
                                        <p:attrNameLst>
                                          <p:attrName>ppt_c</p:attrName>
                                        </p:attrNameLst>
                                      </p:cBhvr>
                                      <p:to>
                                        <a:srgbClr val="B0D460"/>
                                      </p:to>
                                    </p:animClr>
                                  </p:subTnLst>
                                </p:cTn>
                              </p:par>
                            </p:childTnLst>
                          </p:cTn>
                        </p:par>
                        <p:par>
                          <p:cTn id="8" fill="hold">
                            <p:stCondLst>
                              <p:cond delay="500"/>
                            </p:stCondLst>
                            <p:childTnLst>
                              <p:par>
                                <p:cTn id="9" presetID="1" presetClass="entr" presetSubtype="0" fill="hold" nodeType="afterEffect">
                                  <p:stCondLst>
                                    <p:cond delay="1000"/>
                                  </p:stCondLst>
                                  <p:childTnLst>
                                    <p:set>
                                      <p:cBhvr>
                                        <p:cTn id="10" dur="1" fill="hold">
                                          <p:stCondLst>
                                            <p:cond delay="0"/>
                                          </p:stCondLst>
                                        </p:cTn>
                                        <p:tgtEl>
                                          <p:spTgt spid="269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autoUpdateAnimBg="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reeform 2"/>
          <p:cNvSpPr/>
          <p:nvPr/>
        </p:nvSpPr>
        <p:spPr bwMode="auto">
          <a:xfrm>
            <a:off x="4476750" y="4049713"/>
            <a:ext cx="3014663" cy="1209675"/>
          </a:xfrm>
          <a:custGeom>
            <a:avLst/>
            <a:gdLst>
              <a:gd name="T0" fmla="*/ 2147483646 w 1899"/>
              <a:gd name="T1" fmla="*/ 2147483646 h 762"/>
              <a:gd name="T2" fmla="*/ 2147483646 w 1899"/>
              <a:gd name="T3" fmla="*/ 2147483646 h 762"/>
              <a:gd name="T4" fmla="*/ 2147483646 w 1899"/>
              <a:gd name="T5" fmla="*/ 2147483646 h 762"/>
              <a:gd name="T6" fmla="*/ 2147483646 w 1899"/>
              <a:gd name="T7" fmla="*/ 2147483646 h 762"/>
              <a:gd name="T8" fmla="*/ 2147483646 w 1899"/>
              <a:gd name="T9" fmla="*/ 2147483646 h 762"/>
              <a:gd name="T10" fmla="*/ 2147483646 w 1899"/>
              <a:gd name="T11" fmla="*/ 2147483646 h 762"/>
              <a:gd name="T12" fmla="*/ 2147483646 w 1899"/>
              <a:gd name="T13" fmla="*/ 2147483646 h 762"/>
              <a:gd name="T14" fmla="*/ 2147483646 w 1899"/>
              <a:gd name="T15" fmla="*/ 2147483646 h 762"/>
              <a:gd name="T16" fmla="*/ 2147483646 w 1899"/>
              <a:gd name="T17" fmla="*/ 2147483646 h 762"/>
              <a:gd name="T18" fmla="*/ 2147483646 w 1899"/>
              <a:gd name="T19" fmla="*/ 2147483646 h 762"/>
              <a:gd name="T20" fmla="*/ 2147483646 w 1899"/>
              <a:gd name="T21" fmla="*/ 2147483646 h 762"/>
              <a:gd name="T22" fmla="*/ 2147483646 w 1899"/>
              <a:gd name="T23" fmla="*/ 2147483646 h 762"/>
              <a:gd name="T24" fmla="*/ 2147483646 w 1899"/>
              <a:gd name="T25" fmla="*/ 2147483646 h 762"/>
              <a:gd name="T26" fmla="*/ 2147483646 w 1899"/>
              <a:gd name="T27" fmla="*/ 2147483646 h 762"/>
              <a:gd name="T28" fmla="*/ 2147483646 w 1899"/>
              <a:gd name="T29" fmla="*/ 2147483646 h 762"/>
              <a:gd name="T30" fmla="*/ 0 w 1899"/>
              <a:gd name="T31" fmla="*/ 0 h 7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99"/>
              <a:gd name="T49" fmla="*/ 0 h 762"/>
              <a:gd name="T50" fmla="*/ 1899 w 1899"/>
              <a:gd name="T51" fmla="*/ 762 h 76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99" h="762">
                <a:moveTo>
                  <a:pt x="1898" y="761"/>
                </a:moveTo>
                <a:lnTo>
                  <a:pt x="1700" y="753"/>
                </a:lnTo>
                <a:lnTo>
                  <a:pt x="1599" y="744"/>
                </a:lnTo>
                <a:lnTo>
                  <a:pt x="1500" y="732"/>
                </a:lnTo>
                <a:lnTo>
                  <a:pt x="1400" y="713"/>
                </a:lnTo>
                <a:lnTo>
                  <a:pt x="1299" y="690"/>
                </a:lnTo>
                <a:lnTo>
                  <a:pt x="1200" y="659"/>
                </a:lnTo>
                <a:lnTo>
                  <a:pt x="1000" y="571"/>
                </a:lnTo>
                <a:lnTo>
                  <a:pt x="799" y="446"/>
                </a:lnTo>
                <a:lnTo>
                  <a:pt x="599" y="298"/>
                </a:lnTo>
                <a:lnTo>
                  <a:pt x="500" y="221"/>
                </a:lnTo>
                <a:lnTo>
                  <a:pt x="401" y="151"/>
                </a:lnTo>
                <a:lnTo>
                  <a:pt x="299" y="89"/>
                </a:lnTo>
                <a:lnTo>
                  <a:pt x="200" y="41"/>
                </a:lnTo>
                <a:lnTo>
                  <a:pt x="99" y="10"/>
                </a:lnTo>
                <a:lnTo>
                  <a:pt x="0" y="0"/>
                </a:lnTo>
              </a:path>
            </a:pathLst>
          </a:custGeom>
          <a:noFill/>
          <a:ln w="50800" cap="rnd" cmpd="sng">
            <a:solidFill>
              <a:srgbClr val="0000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451" name="Freeform 3"/>
          <p:cNvSpPr/>
          <p:nvPr/>
        </p:nvSpPr>
        <p:spPr bwMode="auto">
          <a:xfrm>
            <a:off x="1462088" y="4049713"/>
            <a:ext cx="3016250" cy="1209675"/>
          </a:xfrm>
          <a:custGeom>
            <a:avLst/>
            <a:gdLst>
              <a:gd name="T0" fmla="*/ 0 w 1900"/>
              <a:gd name="T1" fmla="*/ 2147483646 h 762"/>
              <a:gd name="T2" fmla="*/ 2147483646 w 1900"/>
              <a:gd name="T3" fmla="*/ 2147483646 h 762"/>
              <a:gd name="T4" fmla="*/ 2147483646 w 1900"/>
              <a:gd name="T5" fmla="*/ 2147483646 h 762"/>
              <a:gd name="T6" fmla="*/ 2147483646 w 1900"/>
              <a:gd name="T7" fmla="*/ 2147483646 h 762"/>
              <a:gd name="T8" fmla="*/ 2147483646 w 1900"/>
              <a:gd name="T9" fmla="*/ 2147483646 h 762"/>
              <a:gd name="T10" fmla="*/ 2147483646 w 1900"/>
              <a:gd name="T11" fmla="*/ 2147483646 h 762"/>
              <a:gd name="T12" fmla="*/ 2147483646 w 1900"/>
              <a:gd name="T13" fmla="*/ 2147483646 h 762"/>
              <a:gd name="T14" fmla="*/ 2147483646 w 1900"/>
              <a:gd name="T15" fmla="*/ 2147483646 h 762"/>
              <a:gd name="T16" fmla="*/ 2147483646 w 1900"/>
              <a:gd name="T17" fmla="*/ 2147483646 h 762"/>
              <a:gd name="T18" fmla="*/ 2147483646 w 1900"/>
              <a:gd name="T19" fmla="*/ 2147483646 h 762"/>
              <a:gd name="T20" fmla="*/ 2147483646 w 1900"/>
              <a:gd name="T21" fmla="*/ 2147483646 h 762"/>
              <a:gd name="T22" fmla="*/ 2147483646 w 1900"/>
              <a:gd name="T23" fmla="*/ 2147483646 h 762"/>
              <a:gd name="T24" fmla="*/ 2147483646 w 1900"/>
              <a:gd name="T25" fmla="*/ 2147483646 h 762"/>
              <a:gd name="T26" fmla="*/ 2147483646 w 1900"/>
              <a:gd name="T27" fmla="*/ 2147483646 h 762"/>
              <a:gd name="T28" fmla="*/ 2147483646 w 1900"/>
              <a:gd name="T29" fmla="*/ 2147483646 h 762"/>
              <a:gd name="T30" fmla="*/ 2147483646 w 1900"/>
              <a:gd name="T31" fmla="*/ 0 h 7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00"/>
              <a:gd name="T49" fmla="*/ 0 h 762"/>
              <a:gd name="T50" fmla="*/ 1900 w 1900"/>
              <a:gd name="T51" fmla="*/ 762 h 76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00" h="762">
                <a:moveTo>
                  <a:pt x="0" y="761"/>
                </a:moveTo>
                <a:lnTo>
                  <a:pt x="201" y="753"/>
                </a:lnTo>
                <a:lnTo>
                  <a:pt x="300" y="744"/>
                </a:lnTo>
                <a:lnTo>
                  <a:pt x="399" y="732"/>
                </a:lnTo>
                <a:lnTo>
                  <a:pt x="500" y="713"/>
                </a:lnTo>
                <a:lnTo>
                  <a:pt x="599" y="690"/>
                </a:lnTo>
                <a:lnTo>
                  <a:pt x="701" y="659"/>
                </a:lnTo>
                <a:lnTo>
                  <a:pt x="899" y="571"/>
                </a:lnTo>
                <a:lnTo>
                  <a:pt x="1099" y="446"/>
                </a:lnTo>
                <a:lnTo>
                  <a:pt x="1300" y="298"/>
                </a:lnTo>
                <a:lnTo>
                  <a:pt x="1399" y="221"/>
                </a:lnTo>
                <a:lnTo>
                  <a:pt x="1500" y="151"/>
                </a:lnTo>
                <a:lnTo>
                  <a:pt x="1599" y="89"/>
                </a:lnTo>
                <a:lnTo>
                  <a:pt x="1698" y="41"/>
                </a:lnTo>
                <a:lnTo>
                  <a:pt x="1800" y="10"/>
                </a:lnTo>
                <a:lnTo>
                  <a:pt x="1899" y="0"/>
                </a:lnTo>
              </a:path>
            </a:pathLst>
          </a:custGeom>
          <a:noFill/>
          <a:ln w="50800" cap="rnd" cmpd="sng">
            <a:solidFill>
              <a:srgbClr val="0000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452" name="Freeform 4"/>
          <p:cNvSpPr/>
          <p:nvPr/>
        </p:nvSpPr>
        <p:spPr bwMode="auto">
          <a:xfrm>
            <a:off x="4476750" y="3438525"/>
            <a:ext cx="2041525" cy="1820863"/>
          </a:xfrm>
          <a:custGeom>
            <a:avLst/>
            <a:gdLst>
              <a:gd name="T0" fmla="*/ 2147483646 w 1286"/>
              <a:gd name="T1" fmla="*/ 2147483646 h 1147"/>
              <a:gd name="T2" fmla="*/ 2147483646 w 1286"/>
              <a:gd name="T3" fmla="*/ 2147483646 h 1147"/>
              <a:gd name="T4" fmla="*/ 2147483646 w 1286"/>
              <a:gd name="T5" fmla="*/ 2147483646 h 1147"/>
              <a:gd name="T6" fmla="*/ 2147483646 w 1286"/>
              <a:gd name="T7" fmla="*/ 2147483646 h 1147"/>
              <a:gd name="T8" fmla="*/ 2147483646 w 1286"/>
              <a:gd name="T9" fmla="*/ 2147483646 h 1147"/>
              <a:gd name="T10" fmla="*/ 2147483646 w 1286"/>
              <a:gd name="T11" fmla="*/ 2147483646 h 1147"/>
              <a:gd name="T12" fmla="*/ 2147483646 w 1286"/>
              <a:gd name="T13" fmla="*/ 2147483646 h 1147"/>
              <a:gd name="T14" fmla="*/ 2147483646 w 1286"/>
              <a:gd name="T15" fmla="*/ 2147483646 h 1147"/>
              <a:gd name="T16" fmla="*/ 2147483646 w 1286"/>
              <a:gd name="T17" fmla="*/ 2147483646 h 1147"/>
              <a:gd name="T18" fmla="*/ 2147483646 w 1286"/>
              <a:gd name="T19" fmla="*/ 2147483646 h 1147"/>
              <a:gd name="T20" fmla="*/ 2147483646 w 1286"/>
              <a:gd name="T21" fmla="*/ 2147483646 h 1147"/>
              <a:gd name="T22" fmla="*/ 2147483646 w 1286"/>
              <a:gd name="T23" fmla="*/ 2147483646 h 1147"/>
              <a:gd name="T24" fmla="*/ 2147483646 w 1286"/>
              <a:gd name="T25" fmla="*/ 2147483646 h 1147"/>
              <a:gd name="T26" fmla="*/ 2147483646 w 1286"/>
              <a:gd name="T27" fmla="*/ 2147483646 h 1147"/>
              <a:gd name="T28" fmla="*/ 2147483646 w 1286"/>
              <a:gd name="T29" fmla="*/ 2147483646 h 1147"/>
              <a:gd name="T30" fmla="*/ 0 w 1286"/>
              <a:gd name="T31" fmla="*/ 0 h 11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6"/>
              <a:gd name="T49" fmla="*/ 0 h 1147"/>
              <a:gd name="T50" fmla="*/ 1286 w 1286"/>
              <a:gd name="T51" fmla="*/ 1147 h 11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6" h="1147">
                <a:moveTo>
                  <a:pt x="1285" y="1146"/>
                </a:moveTo>
                <a:lnTo>
                  <a:pt x="1150" y="1131"/>
                </a:lnTo>
                <a:lnTo>
                  <a:pt x="1082" y="1119"/>
                </a:lnTo>
                <a:lnTo>
                  <a:pt x="1014" y="1100"/>
                </a:lnTo>
                <a:lnTo>
                  <a:pt x="946" y="1075"/>
                </a:lnTo>
                <a:lnTo>
                  <a:pt x="880" y="1038"/>
                </a:lnTo>
                <a:lnTo>
                  <a:pt x="812" y="993"/>
                </a:lnTo>
                <a:lnTo>
                  <a:pt x="675" y="858"/>
                </a:lnTo>
                <a:lnTo>
                  <a:pt x="541" y="672"/>
                </a:lnTo>
                <a:lnTo>
                  <a:pt x="407" y="447"/>
                </a:lnTo>
                <a:lnTo>
                  <a:pt x="339" y="333"/>
                </a:lnTo>
                <a:lnTo>
                  <a:pt x="270" y="225"/>
                </a:lnTo>
                <a:lnTo>
                  <a:pt x="202" y="132"/>
                </a:lnTo>
                <a:lnTo>
                  <a:pt x="136" y="60"/>
                </a:lnTo>
                <a:lnTo>
                  <a:pt x="68" y="14"/>
                </a:lnTo>
                <a:lnTo>
                  <a:pt x="0" y="0"/>
                </a:lnTo>
              </a:path>
            </a:pathLst>
          </a:custGeom>
          <a:noFill/>
          <a:ln w="50800" cap="rnd" cmpd="sng">
            <a:solidFill>
              <a:schemeClr val="accent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453" name="Freeform 5"/>
          <p:cNvSpPr/>
          <p:nvPr/>
        </p:nvSpPr>
        <p:spPr bwMode="auto">
          <a:xfrm>
            <a:off x="2436813" y="3438525"/>
            <a:ext cx="2041525" cy="1820863"/>
          </a:xfrm>
          <a:custGeom>
            <a:avLst/>
            <a:gdLst>
              <a:gd name="T0" fmla="*/ 0 w 1286"/>
              <a:gd name="T1" fmla="*/ 2147483646 h 1147"/>
              <a:gd name="T2" fmla="*/ 2147483646 w 1286"/>
              <a:gd name="T3" fmla="*/ 2147483646 h 1147"/>
              <a:gd name="T4" fmla="*/ 2147483646 w 1286"/>
              <a:gd name="T5" fmla="*/ 2147483646 h 1147"/>
              <a:gd name="T6" fmla="*/ 2147483646 w 1286"/>
              <a:gd name="T7" fmla="*/ 2147483646 h 1147"/>
              <a:gd name="T8" fmla="*/ 2147483646 w 1286"/>
              <a:gd name="T9" fmla="*/ 2147483646 h 1147"/>
              <a:gd name="T10" fmla="*/ 2147483646 w 1286"/>
              <a:gd name="T11" fmla="*/ 2147483646 h 1147"/>
              <a:gd name="T12" fmla="*/ 2147483646 w 1286"/>
              <a:gd name="T13" fmla="*/ 2147483646 h 1147"/>
              <a:gd name="T14" fmla="*/ 2147483646 w 1286"/>
              <a:gd name="T15" fmla="*/ 2147483646 h 1147"/>
              <a:gd name="T16" fmla="*/ 2147483646 w 1286"/>
              <a:gd name="T17" fmla="*/ 2147483646 h 1147"/>
              <a:gd name="T18" fmla="*/ 2147483646 w 1286"/>
              <a:gd name="T19" fmla="*/ 2147483646 h 1147"/>
              <a:gd name="T20" fmla="*/ 2147483646 w 1286"/>
              <a:gd name="T21" fmla="*/ 2147483646 h 1147"/>
              <a:gd name="T22" fmla="*/ 2147483646 w 1286"/>
              <a:gd name="T23" fmla="*/ 2147483646 h 1147"/>
              <a:gd name="T24" fmla="*/ 2147483646 w 1286"/>
              <a:gd name="T25" fmla="*/ 2147483646 h 1147"/>
              <a:gd name="T26" fmla="*/ 2147483646 w 1286"/>
              <a:gd name="T27" fmla="*/ 2147483646 h 1147"/>
              <a:gd name="T28" fmla="*/ 2147483646 w 1286"/>
              <a:gd name="T29" fmla="*/ 2147483646 h 1147"/>
              <a:gd name="T30" fmla="*/ 2147483646 w 1286"/>
              <a:gd name="T31" fmla="*/ 0 h 11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6"/>
              <a:gd name="T49" fmla="*/ 0 h 1147"/>
              <a:gd name="T50" fmla="*/ 1286 w 1286"/>
              <a:gd name="T51" fmla="*/ 1147 h 11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6" h="1147">
                <a:moveTo>
                  <a:pt x="0" y="1146"/>
                </a:moveTo>
                <a:lnTo>
                  <a:pt x="136" y="1131"/>
                </a:lnTo>
                <a:lnTo>
                  <a:pt x="204" y="1119"/>
                </a:lnTo>
                <a:lnTo>
                  <a:pt x="270" y="1100"/>
                </a:lnTo>
                <a:lnTo>
                  <a:pt x="339" y="1075"/>
                </a:lnTo>
                <a:lnTo>
                  <a:pt x="407" y="1038"/>
                </a:lnTo>
                <a:lnTo>
                  <a:pt x="473" y="993"/>
                </a:lnTo>
                <a:lnTo>
                  <a:pt x="609" y="858"/>
                </a:lnTo>
                <a:lnTo>
                  <a:pt x="743" y="672"/>
                </a:lnTo>
                <a:lnTo>
                  <a:pt x="880" y="447"/>
                </a:lnTo>
                <a:lnTo>
                  <a:pt x="946" y="333"/>
                </a:lnTo>
                <a:lnTo>
                  <a:pt x="1014" y="225"/>
                </a:lnTo>
                <a:lnTo>
                  <a:pt x="1082" y="132"/>
                </a:lnTo>
                <a:lnTo>
                  <a:pt x="1150" y="60"/>
                </a:lnTo>
                <a:lnTo>
                  <a:pt x="1217" y="14"/>
                </a:lnTo>
                <a:lnTo>
                  <a:pt x="1285" y="0"/>
                </a:lnTo>
              </a:path>
            </a:pathLst>
          </a:custGeom>
          <a:noFill/>
          <a:ln w="50800" cap="rnd" cmpd="sng">
            <a:solidFill>
              <a:schemeClr val="accent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454" name="Rectangle 6"/>
          <p:cNvSpPr>
            <a:spLocks noChangeArrowheads="1"/>
          </p:cNvSpPr>
          <p:nvPr/>
        </p:nvSpPr>
        <p:spPr bwMode="auto">
          <a:xfrm>
            <a:off x="7734300" y="4660900"/>
            <a:ext cx="3397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3200" b="1" i="1">
                <a:latin typeface="Times New Roman" panose="02020603050405020304" pitchFamily="18" charset="0"/>
                <a:cs typeface="Times New Roman" panose="02020603050405020304" pitchFamily="18" charset="0"/>
              </a:rPr>
              <a:t>z</a:t>
            </a:r>
            <a:endParaRPr lang="en-US" altLang="en-US" sz="3200" b="1">
              <a:latin typeface="Times New Roman" panose="02020603050405020304" pitchFamily="18" charset="0"/>
              <a:cs typeface="Times New Roman" panose="02020603050405020304" pitchFamily="18" charset="0"/>
            </a:endParaRPr>
          </a:p>
        </p:txBody>
      </p:sp>
      <p:sp>
        <p:nvSpPr>
          <p:cNvPr id="104455" name="Rectangle 7"/>
          <p:cNvSpPr>
            <a:spLocks noChangeArrowheads="1"/>
          </p:cNvSpPr>
          <p:nvPr/>
        </p:nvSpPr>
        <p:spPr bwMode="auto">
          <a:xfrm>
            <a:off x="7981950" y="5024438"/>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104456" name="Rectangle 8"/>
          <p:cNvSpPr>
            <a:spLocks noChangeArrowheads="1"/>
          </p:cNvSpPr>
          <p:nvPr/>
        </p:nvSpPr>
        <p:spPr bwMode="auto">
          <a:xfrm>
            <a:off x="7845425" y="5153025"/>
            <a:ext cx="2936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3200" b="1" i="1">
                <a:latin typeface="Times New Roman" panose="02020603050405020304" pitchFamily="18" charset="0"/>
                <a:cs typeface="Times New Roman" panose="02020603050405020304" pitchFamily="18" charset="0"/>
              </a:rPr>
              <a:t>t</a:t>
            </a:r>
            <a:endParaRPr lang="en-US" altLang="en-US" sz="3200" b="1">
              <a:latin typeface="Times New Roman" panose="02020603050405020304" pitchFamily="18" charset="0"/>
              <a:cs typeface="Times New Roman" panose="02020603050405020304" pitchFamily="18" charset="0"/>
            </a:endParaRPr>
          </a:p>
        </p:txBody>
      </p:sp>
      <p:sp>
        <p:nvSpPr>
          <p:cNvPr id="104457" name="Rectangle 9"/>
          <p:cNvSpPr>
            <a:spLocks noChangeArrowheads="1"/>
          </p:cNvSpPr>
          <p:nvPr/>
        </p:nvSpPr>
        <p:spPr bwMode="auto">
          <a:xfrm>
            <a:off x="7981950" y="5516563"/>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104458" name="Line 10"/>
          <p:cNvSpPr>
            <a:spLocks noChangeShapeType="1"/>
          </p:cNvSpPr>
          <p:nvPr/>
        </p:nvSpPr>
        <p:spPr bwMode="auto">
          <a:xfrm>
            <a:off x="4476750" y="2744788"/>
            <a:ext cx="0" cy="25003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59" name="Freeform 11"/>
          <p:cNvSpPr/>
          <p:nvPr/>
        </p:nvSpPr>
        <p:spPr bwMode="auto">
          <a:xfrm>
            <a:off x="4476750" y="2732088"/>
            <a:ext cx="1365250" cy="2527300"/>
          </a:xfrm>
          <a:custGeom>
            <a:avLst/>
            <a:gdLst>
              <a:gd name="T0" fmla="*/ 2147483646 w 860"/>
              <a:gd name="T1" fmla="*/ 2147483646 h 1592"/>
              <a:gd name="T2" fmla="*/ 2147483646 w 860"/>
              <a:gd name="T3" fmla="*/ 2147483646 h 1592"/>
              <a:gd name="T4" fmla="*/ 2147483646 w 860"/>
              <a:gd name="T5" fmla="*/ 2147483646 h 1592"/>
              <a:gd name="T6" fmla="*/ 2147483646 w 860"/>
              <a:gd name="T7" fmla="*/ 2147483646 h 1592"/>
              <a:gd name="T8" fmla="*/ 2147483646 w 860"/>
              <a:gd name="T9" fmla="*/ 2147483646 h 1592"/>
              <a:gd name="T10" fmla="*/ 2147483646 w 860"/>
              <a:gd name="T11" fmla="*/ 2147483646 h 1592"/>
              <a:gd name="T12" fmla="*/ 2147483646 w 860"/>
              <a:gd name="T13" fmla="*/ 2147483646 h 1592"/>
              <a:gd name="T14" fmla="*/ 2147483646 w 860"/>
              <a:gd name="T15" fmla="*/ 2147483646 h 1592"/>
              <a:gd name="T16" fmla="*/ 2147483646 w 860"/>
              <a:gd name="T17" fmla="*/ 2147483646 h 1592"/>
              <a:gd name="T18" fmla="*/ 2147483646 w 860"/>
              <a:gd name="T19" fmla="*/ 2147483646 h 1592"/>
              <a:gd name="T20" fmla="*/ 2147483646 w 860"/>
              <a:gd name="T21" fmla="*/ 2147483646 h 1592"/>
              <a:gd name="T22" fmla="*/ 2147483646 w 860"/>
              <a:gd name="T23" fmla="*/ 2147483646 h 1592"/>
              <a:gd name="T24" fmla="*/ 2147483646 w 860"/>
              <a:gd name="T25" fmla="*/ 2147483646 h 1592"/>
              <a:gd name="T26" fmla="*/ 2147483646 w 860"/>
              <a:gd name="T27" fmla="*/ 2147483646 h 1592"/>
              <a:gd name="T28" fmla="*/ 2147483646 w 860"/>
              <a:gd name="T29" fmla="*/ 2147483646 h 1592"/>
              <a:gd name="T30" fmla="*/ 0 w 860"/>
              <a:gd name="T31" fmla="*/ 0 h 1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60"/>
              <a:gd name="T49" fmla="*/ 0 h 1592"/>
              <a:gd name="T50" fmla="*/ 860 w 860"/>
              <a:gd name="T51" fmla="*/ 1592 h 15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60" h="1592">
                <a:moveTo>
                  <a:pt x="859" y="1591"/>
                </a:moveTo>
                <a:lnTo>
                  <a:pt x="770" y="1572"/>
                </a:lnTo>
                <a:lnTo>
                  <a:pt x="725" y="1554"/>
                </a:lnTo>
                <a:lnTo>
                  <a:pt x="679" y="1529"/>
                </a:lnTo>
                <a:lnTo>
                  <a:pt x="634" y="1492"/>
                </a:lnTo>
                <a:lnTo>
                  <a:pt x="589" y="1442"/>
                </a:lnTo>
                <a:lnTo>
                  <a:pt x="543" y="1378"/>
                </a:lnTo>
                <a:lnTo>
                  <a:pt x="452" y="1192"/>
                </a:lnTo>
                <a:lnTo>
                  <a:pt x="361" y="933"/>
                </a:lnTo>
                <a:lnTo>
                  <a:pt x="272" y="621"/>
                </a:lnTo>
                <a:lnTo>
                  <a:pt x="227" y="462"/>
                </a:lnTo>
                <a:lnTo>
                  <a:pt x="182" y="313"/>
                </a:lnTo>
                <a:lnTo>
                  <a:pt x="136" y="184"/>
                </a:lnTo>
                <a:lnTo>
                  <a:pt x="91" y="85"/>
                </a:lnTo>
                <a:lnTo>
                  <a:pt x="45" y="21"/>
                </a:lnTo>
                <a:lnTo>
                  <a:pt x="0" y="0"/>
                </a:lnTo>
              </a:path>
            </a:pathLst>
          </a:custGeom>
          <a:noFill/>
          <a:ln w="50800" cap="rnd" cmpd="sng">
            <a:solidFill>
              <a:srgbClr val="9900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460" name="Freeform 12"/>
          <p:cNvSpPr/>
          <p:nvPr/>
        </p:nvSpPr>
        <p:spPr bwMode="auto">
          <a:xfrm>
            <a:off x="3111500" y="2732088"/>
            <a:ext cx="1366838" cy="2527300"/>
          </a:xfrm>
          <a:custGeom>
            <a:avLst/>
            <a:gdLst>
              <a:gd name="T0" fmla="*/ 0 w 861"/>
              <a:gd name="T1" fmla="*/ 2147483646 h 1592"/>
              <a:gd name="T2" fmla="*/ 2147483646 w 861"/>
              <a:gd name="T3" fmla="*/ 2147483646 h 1592"/>
              <a:gd name="T4" fmla="*/ 2147483646 w 861"/>
              <a:gd name="T5" fmla="*/ 2147483646 h 1592"/>
              <a:gd name="T6" fmla="*/ 2147483646 w 861"/>
              <a:gd name="T7" fmla="*/ 2147483646 h 1592"/>
              <a:gd name="T8" fmla="*/ 2147483646 w 861"/>
              <a:gd name="T9" fmla="*/ 2147483646 h 1592"/>
              <a:gd name="T10" fmla="*/ 2147483646 w 861"/>
              <a:gd name="T11" fmla="*/ 2147483646 h 1592"/>
              <a:gd name="T12" fmla="*/ 2147483646 w 861"/>
              <a:gd name="T13" fmla="*/ 2147483646 h 1592"/>
              <a:gd name="T14" fmla="*/ 2147483646 w 861"/>
              <a:gd name="T15" fmla="*/ 2147483646 h 1592"/>
              <a:gd name="T16" fmla="*/ 2147483646 w 861"/>
              <a:gd name="T17" fmla="*/ 2147483646 h 1592"/>
              <a:gd name="T18" fmla="*/ 2147483646 w 861"/>
              <a:gd name="T19" fmla="*/ 2147483646 h 1592"/>
              <a:gd name="T20" fmla="*/ 2147483646 w 861"/>
              <a:gd name="T21" fmla="*/ 2147483646 h 1592"/>
              <a:gd name="T22" fmla="*/ 2147483646 w 861"/>
              <a:gd name="T23" fmla="*/ 2147483646 h 1592"/>
              <a:gd name="T24" fmla="*/ 2147483646 w 861"/>
              <a:gd name="T25" fmla="*/ 2147483646 h 1592"/>
              <a:gd name="T26" fmla="*/ 2147483646 w 861"/>
              <a:gd name="T27" fmla="*/ 2147483646 h 1592"/>
              <a:gd name="T28" fmla="*/ 2147483646 w 861"/>
              <a:gd name="T29" fmla="*/ 2147483646 h 1592"/>
              <a:gd name="T30" fmla="*/ 2147483646 w 861"/>
              <a:gd name="T31" fmla="*/ 0 h 1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61"/>
              <a:gd name="T49" fmla="*/ 0 h 1592"/>
              <a:gd name="T50" fmla="*/ 861 w 861"/>
              <a:gd name="T51" fmla="*/ 1592 h 15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61" h="1592">
                <a:moveTo>
                  <a:pt x="0" y="1591"/>
                </a:moveTo>
                <a:lnTo>
                  <a:pt x="91" y="1572"/>
                </a:lnTo>
                <a:lnTo>
                  <a:pt x="137" y="1554"/>
                </a:lnTo>
                <a:lnTo>
                  <a:pt x="182" y="1529"/>
                </a:lnTo>
                <a:lnTo>
                  <a:pt x="226" y="1492"/>
                </a:lnTo>
                <a:lnTo>
                  <a:pt x="271" y="1442"/>
                </a:lnTo>
                <a:lnTo>
                  <a:pt x="316" y="1378"/>
                </a:lnTo>
                <a:lnTo>
                  <a:pt x="407" y="1192"/>
                </a:lnTo>
                <a:lnTo>
                  <a:pt x="498" y="933"/>
                </a:lnTo>
                <a:lnTo>
                  <a:pt x="589" y="621"/>
                </a:lnTo>
                <a:lnTo>
                  <a:pt x="635" y="462"/>
                </a:lnTo>
                <a:lnTo>
                  <a:pt x="680" y="313"/>
                </a:lnTo>
                <a:lnTo>
                  <a:pt x="723" y="184"/>
                </a:lnTo>
                <a:lnTo>
                  <a:pt x="769" y="85"/>
                </a:lnTo>
                <a:lnTo>
                  <a:pt x="814" y="21"/>
                </a:lnTo>
                <a:lnTo>
                  <a:pt x="860" y="0"/>
                </a:lnTo>
              </a:path>
            </a:pathLst>
          </a:custGeom>
          <a:noFill/>
          <a:ln w="50800" cap="rnd" cmpd="sng">
            <a:solidFill>
              <a:srgbClr val="9900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461" name="Freeform 13"/>
          <p:cNvSpPr/>
          <p:nvPr/>
        </p:nvSpPr>
        <p:spPr bwMode="auto">
          <a:xfrm>
            <a:off x="1246188" y="2647950"/>
            <a:ext cx="6465887" cy="2611438"/>
          </a:xfrm>
          <a:custGeom>
            <a:avLst/>
            <a:gdLst>
              <a:gd name="T0" fmla="*/ 0 w 4073"/>
              <a:gd name="T1" fmla="*/ 0 h 1645"/>
              <a:gd name="T2" fmla="*/ 0 w 4073"/>
              <a:gd name="T3" fmla="*/ 2147483646 h 1645"/>
              <a:gd name="T4" fmla="*/ 2147483646 w 4073"/>
              <a:gd name="T5" fmla="*/ 2147483646 h 1645"/>
              <a:gd name="T6" fmla="*/ 0 60000 65536"/>
              <a:gd name="T7" fmla="*/ 0 60000 65536"/>
              <a:gd name="T8" fmla="*/ 0 60000 65536"/>
              <a:gd name="T9" fmla="*/ 0 w 4073"/>
              <a:gd name="T10" fmla="*/ 0 h 1645"/>
              <a:gd name="T11" fmla="*/ 4073 w 4073"/>
              <a:gd name="T12" fmla="*/ 1645 h 1645"/>
            </a:gdLst>
            <a:ahLst/>
            <a:cxnLst>
              <a:cxn ang="T6">
                <a:pos x="T0" y="T1"/>
              </a:cxn>
              <a:cxn ang="T7">
                <a:pos x="T2" y="T3"/>
              </a:cxn>
              <a:cxn ang="T8">
                <a:pos x="T4" y="T5"/>
              </a:cxn>
            </a:cxnLst>
            <a:rect l="T9" t="T10" r="T11" b="T12"/>
            <a:pathLst>
              <a:path w="4073" h="1645">
                <a:moveTo>
                  <a:pt x="0" y="0"/>
                </a:moveTo>
                <a:lnTo>
                  <a:pt x="0" y="1644"/>
                </a:lnTo>
                <a:lnTo>
                  <a:pt x="4072" y="1644"/>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462" name="Line 14"/>
          <p:cNvSpPr>
            <a:spLocks noChangeShapeType="1"/>
          </p:cNvSpPr>
          <p:nvPr/>
        </p:nvSpPr>
        <p:spPr bwMode="auto">
          <a:xfrm>
            <a:off x="1176338" y="2647950"/>
            <a:ext cx="57150" cy="0"/>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63" name="Line 15"/>
          <p:cNvSpPr>
            <a:spLocks noChangeShapeType="1"/>
          </p:cNvSpPr>
          <p:nvPr/>
        </p:nvSpPr>
        <p:spPr bwMode="auto">
          <a:xfrm>
            <a:off x="1176338" y="2909888"/>
            <a:ext cx="57150" cy="0"/>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64" name="Line 16"/>
          <p:cNvSpPr>
            <a:spLocks noChangeShapeType="1"/>
          </p:cNvSpPr>
          <p:nvPr/>
        </p:nvSpPr>
        <p:spPr bwMode="auto">
          <a:xfrm>
            <a:off x="1176338" y="3168650"/>
            <a:ext cx="57150" cy="0"/>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65" name="Line 17"/>
          <p:cNvSpPr>
            <a:spLocks noChangeShapeType="1"/>
          </p:cNvSpPr>
          <p:nvPr/>
        </p:nvSpPr>
        <p:spPr bwMode="auto">
          <a:xfrm>
            <a:off x="1176338" y="3432175"/>
            <a:ext cx="57150" cy="0"/>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66" name="Line 18"/>
          <p:cNvSpPr>
            <a:spLocks noChangeShapeType="1"/>
          </p:cNvSpPr>
          <p:nvPr/>
        </p:nvSpPr>
        <p:spPr bwMode="auto">
          <a:xfrm>
            <a:off x="1176338" y="3690938"/>
            <a:ext cx="57150" cy="0"/>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67" name="Line 19"/>
          <p:cNvSpPr>
            <a:spLocks noChangeShapeType="1"/>
          </p:cNvSpPr>
          <p:nvPr/>
        </p:nvSpPr>
        <p:spPr bwMode="auto">
          <a:xfrm>
            <a:off x="1176338" y="3954463"/>
            <a:ext cx="57150" cy="0"/>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68" name="Line 20"/>
          <p:cNvSpPr>
            <a:spLocks noChangeShapeType="1"/>
          </p:cNvSpPr>
          <p:nvPr/>
        </p:nvSpPr>
        <p:spPr bwMode="auto">
          <a:xfrm>
            <a:off x="1176338" y="4213225"/>
            <a:ext cx="571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69" name="Line 21"/>
          <p:cNvSpPr>
            <a:spLocks noChangeShapeType="1"/>
          </p:cNvSpPr>
          <p:nvPr/>
        </p:nvSpPr>
        <p:spPr bwMode="auto">
          <a:xfrm>
            <a:off x="1176338" y="4476750"/>
            <a:ext cx="571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70" name="Line 22"/>
          <p:cNvSpPr>
            <a:spLocks noChangeShapeType="1"/>
          </p:cNvSpPr>
          <p:nvPr/>
        </p:nvSpPr>
        <p:spPr bwMode="auto">
          <a:xfrm>
            <a:off x="1176338" y="4735513"/>
            <a:ext cx="571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71" name="Line 23"/>
          <p:cNvSpPr>
            <a:spLocks noChangeShapeType="1"/>
          </p:cNvSpPr>
          <p:nvPr/>
        </p:nvSpPr>
        <p:spPr bwMode="auto">
          <a:xfrm>
            <a:off x="1176338" y="4997450"/>
            <a:ext cx="571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72" name="Line 24"/>
          <p:cNvSpPr>
            <a:spLocks noChangeShapeType="1"/>
          </p:cNvSpPr>
          <p:nvPr/>
        </p:nvSpPr>
        <p:spPr bwMode="auto">
          <a:xfrm>
            <a:off x="7710488" y="5270500"/>
            <a:ext cx="0" cy="6350"/>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73" name="Line 25"/>
          <p:cNvSpPr>
            <a:spLocks noChangeShapeType="1"/>
          </p:cNvSpPr>
          <p:nvPr/>
        </p:nvSpPr>
        <p:spPr bwMode="auto">
          <a:xfrm>
            <a:off x="7064375" y="5270500"/>
            <a:ext cx="0" cy="6350"/>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74" name="Line 26"/>
          <p:cNvSpPr>
            <a:spLocks noChangeShapeType="1"/>
          </p:cNvSpPr>
          <p:nvPr/>
        </p:nvSpPr>
        <p:spPr bwMode="auto">
          <a:xfrm>
            <a:off x="6415088" y="5270500"/>
            <a:ext cx="0" cy="6350"/>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75" name="Line 27"/>
          <p:cNvSpPr>
            <a:spLocks noChangeShapeType="1"/>
          </p:cNvSpPr>
          <p:nvPr/>
        </p:nvSpPr>
        <p:spPr bwMode="auto">
          <a:xfrm>
            <a:off x="5768975" y="5270500"/>
            <a:ext cx="0" cy="6350"/>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76" name="Line 28"/>
          <p:cNvSpPr>
            <a:spLocks noChangeShapeType="1"/>
          </p:cNvSpPr>
          <p:nvPr/>
        </p:nvSpPr>
        <p:spPr bwMode="auto">
          <a:xfrm>
            <a:off x="5122863" y="5270500"/>
            <a:ext cx="0" cy="6350"/>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77" name="Line 29"/>
          <p:cNvSpPr>
            <a:spLocks noChangeShapeType="1"/>
          </p:cNvSpPr>
          <p:nvPr/>
        </p:nvSpPr>
        <p:spPr bwMode="auto">
          <a:xfrm>
            <a:off x="4476750" y="5270500"/>
            <a:ext cx="0" cy="6350"/>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78" name="Line 30"/>
          <p:cNvSpPr>
            <a:spLocks noChangeShapeType="1"/>
          </p:cNvSpPr>
          <p:nvPr/>
        </p:nvSpPr>
        <p:spPr bwMode="auto">
          <a:xfrm>
            <a:off x="3830638" y="5270500"/>
            <a:ext cx="0" cy="6350"/>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79" name="Line 31"/>
          <p:cNvSpPr>
            <a:spLocks noChangeShapeType="1"/>
          </p:cNvSpPr>
          <p:nvPr/>
        </p:nvSpPr>
        <p:spPr bwMode="auto">
          <a:xfrm>
            <a:off x="3184525" y="5270500"/>
            <a:ext cx="0" cy="6350"/>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80" name="Line 32"/>
          <p:cNvSpPr>
            <a:spLocks noChangeShapeType="1"/>
          </p:cNvSpPr>
          <p:nvPr/>
        </p:nvSpPr>
        <p:spPr bwMode="auto">
          <a:xfrm>
            <a:off x="2538413" y="5270500"/>
            <a:ext cx="0" cy="6350"/>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81" name="Line 33"/>
          <p:cNvSpPr>
            <a:spLocks noChangeShapeType="1"/>
          </p:cNvSpPr>
          <p:nvPr/>
        </p:nvSpPr>
        <p:spPr bwMode="auto">
          <a:xfrm>
            <a:off x="1892300" y="5270500"/>
            <a:ext cx="0" cy="6350"/>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4482" name="Rectangle 34"/>
          <p:cNvSpPr>
            <a:spLocks noChangeArrowheads="1"/>
          </p:cNvSpPr>
          <p:nvPr/>
        </p:nvSpPr>
        <p:spPr bwMode="auto">
          <a:xfrm rot="-5400000">
            <a:off x="979488" y="3908425"/>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104483" name="Rectangle 35"/>
          <p:cNvSpPr>
            <a:spLocks noChangeArrowheads="1"/>
          </p:cNvSpPr>
          <p:nvPr/>
        </p:nvSpPr>
        <p:spPr bwMode="auto">
          <a:xfrm>
            <a:off x="4384675" y="5260975"/>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104484" name="Rectangle 36"/>
          <p:cNvSpPr>
            <a:spLocks noGrp="1" noChangeArrowheads="1"/>
          </p:cNvSpPr>
          <p:nvPr>
            <p:ph type="title"/>
          </p:nvPr>
        </p:nvSpPr>
        <p:spPr/>
        <p:txBody>
          <a:bodyPr lIns="90488" tIns="44450" rIns="90488" bIns="44450" anchorCtr="1"/>
          <a:lstStyle/>
          <a:p>
            <a:r>
              <a:rPr lang="en-US" altLang="en-US" b="1" dirty="0"/>
              <a:t>Student’s </a:t>
            </a:r>
            <a:r>
              <a:rPr lang="en-US" altLang="en-US" b="1" i="1" dirty="0"/>
              <a:t>t</a:t>
            </a:r>
            <a:r>
              <a:rPr lang="en-US" altLang="en-US" b="1" dirty="0"/>
              <a:t> Distribution</a:t>
            </a:r>
            <a:endParaRPr lang="en-US" altLang="en-US" b="1" dirty="0"/>
          </a:p>
        </p:txBody>
      </p:sp>
      <p:sp>
        <p:nvSpPr>
          <p:cNvPr id="104485" name="Rectangle 37"/>
          <p:cNvSpPr>
            <a:spLocks noChangeArrowheads="1"/>
          </p:cNvSpPr>
          <p:nvPr/>
        </p:nvSpPr>
        <p:spPr bwMode="auto">
          <a:xfrm>
            <a:off x="4116388" y="5372100"/>
            <a:ext cx="7588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4000">
                <a:latin typeface="Times New Roman" panose="02020603050405020304" pitchFamily="18" charset="0"/>
                <a:cs typeface="Times New Roman" panose="02020603050405020304" pitchFamily="18" charset="0"/>
              </a:rPr>
              <a:t>0</a:t>
            </a:r>
            <a:endParaRPr lang="en-US" altLang="en-US" sz="4000">
              <a:latin typeface="Times New Roman" panose="02020603050405020304" pitchFamily="18" charset="0"/>
              <a:cs typeface="Times New Roman" panose="02020603050405020304" pitchFamily="18" charset="0"/>
            </a:endParaRPr>
          </a:p>
        </p:txBody>
      </p:sp>
      <p:sp>
        <p:nvSpPr>
          <p:cNvPr id="104486" name="Line 38"/>
          <p:cNvSpPr>
            <a:spLocks noChangeShapeType="1"/>
          </p:cNvSpPr>
          <p:nvPr/>
        </p:nvSpPr>
        <p:spPr bwMode="auto">
          <a:xfrm>
            <a:off x="3816350" y="2328863"/>
            <a:ext cx="520700" cy="444500"/>
          </a:xfrm>
          <a:prstGeom prst="line">
            <a:avLst/>
          </a:prstGeom>
          <a:noFill/>
          <a:ln w="12700">
            <a:solidFill>
              <a:srgbClr val="B0D460"/>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4487" name="Line 39"/>
          <p:cNvSpPr>
            <a:spLocks noChangeShapeType="1"/>
          </p:cNvSpPr>
          <p:nvPr/>
        </p:nvSpPr>
        <p:spPr bwMode="auto">
          <a:xfrm flipH="1">
            <a:off x="5978525" y="4141788"/>
            <a:ext cx="698500" cy="673100"/>
          </a:xfrm>
          <a:prstGeom prst="line">
            <a:avLst/>
          </a:prstGeom>
          <a:noFill/>
          <a:ln w="12700">
            <a:solidFill>
              <a:srgbClr val="B0D460"/>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80" name="Rectangle 40"/>
          <p:cNvSpPr>
            <a:spLocks noChangeArrowheads="1"/>
          </p:cNvSpPr>
          <p:nvPr/>
        </p:nvSpPr>
        <p:spPr bwMode="auto">
          <a:xfrm>
            <a:off x="6443663" y="3565525"/>
            <a:ext cx="1749425" cy="458788"/>
          </a:xfrm>
          <a:prstGeom prst="rect">
            <a:avLst/>
          </a:prstGeom>
          <a:noFill/>
          <a:ln w="12700">
            <a:noFill/>
            <a:miter lim="800000"/>
          </a:ln>
          <a:effectLst/>
        </p:spPr>
        <p:txBody>
          <a:bodyPr lIns="90488" tIns="44450" rIns="90488" bIns="44450">
            <a:spAutoFit/>
          </a:bodyPr>
          <a:lstStyle/>
          <a:p>
            <a:pPr>
              <a:defRPr/>
            </a:pPr>
            <a:r>
              <a:rPr lang="en-US" i="1">
                <a:latin typeface="+mj-lt"/>
              </a:rPr>
              <a:t>t</a:t>
            </a:r>
            <a:r>
              <a:rPr lang="en-US">
                <a:latin typeface="+mj-lt"/>
              </a:rPr>
              <a:t> (df = 5)</a:t>
            </a:r>
            <a:endParaRPr lang="en-US">
              <a:latin typeface="+mj-lt"/>
            </a:endParaRPr>
          </a:p>
        </p:txBody>
      </p:sp>
      <p:sp>
        <p:nvSpPr>
          <p:cNvPr id="112681" name="Rectangle 41"/>
          <p:cNvSpPr>
            <a:spLocks noChangeArrowheads="1"/>
          </p:cNvSpPr>
          <p:nvPr/>
        </p:nvSpPr>
        <p:spPr bwMode="auto">
          <a:xfrm>
            <a:off x="2287588" y="1752600"/>
            <a:ext cx="1749425" cy="828675"/>
          </a:xfrm>
          <a:prstGeom prst="rect">
            <a:avLst/>
          </a:prstGeom>
          <a:noFill/>
          <a:ln w="12700">
            <a:noFill/>
            <a:miter lim="800000"/>
          </a:ln>
          <a:effectLst/>
        </p:spPr>
        <p:txBody>
          <a:bodyPr lIns="90488" tIns="44450" rIns="90488" bIns="44450">
            <a:spAutoFit/>
          </a:bodyPr>
          <a:lstStyle/>
          <a:p>
            <a:pPr>
              <a:defRPr/>
            </a:pPr>
            <a:r>
              <a:rPr lang="en-US">
                <a:latin typeface="+mj-lt"/>
              </a:rPr>
              <a:t>Standard Normal</a:t>
            </a:r>
            <a:endParaRPr lang="en-US">
              <a:latin typeface="+mj-lt"/>
            </a:endParaRPr>
          </a:p>
        </p:txBody>
      </p:sp>
      <p:sp>
        <p:nvSpPr>
          <p:cNvPr id="104490" name="Line 42"/>
          <p:cNvSpPr>
            <a:spLocks noChangeShapeType="1"/>
          </p:cNvSpPr>
          <p:nvPr/>
        </p:nvSpPr>
        <p:spPr bwMode="auto">
          <a:xfrm flipH="1">
            <a:off x="5156200" y="3386138"/>
            <a:ext cx="698500" cy="673100"/>
          </a:xfrm>
          <a:prstGeom prst="line">
            <a:avLst/>
          </a:prstGeom>
          <a:noFill/>
          <a:ln w="12700">
            <a:solidFill>
              <a:srgbClr val="B0D460"/>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83" name="Rectangle 43"/>
          <p:cNvSpPr>
            <a:spLocks noChangeArrowheads="1"/>
          </p:cNvSpPr>
          <p:nvPr/>
        </p:nvSpPr>
        <p:spPr bwMode="auto">
          <a:xfrm>
            <a:off x="5621338" y="2809875"/>
            <a:ext cx="1749425" cy="458788"/>
          </a:xfrm>
          <a:prstGeom prst="rect">
            <a:avLst/>
          </a:prstGeom>
          <a:noFill/>
          <a:ln w="12700">
            <a:noFill/>
            <a:miter lim="800000"/>
          </a:ln>
          <a:effectLst/>
        </p:spPr>
        <p:txBody>
          <a:bodyPr lIns="90488" tIns="44450" rIns="90488" bIns="44450">
            <a:spAutoFit/>
          </a:bodyPr>
          <a:lstStyle/>
          <a:p>
            <a:pPr>
              <a:defRPr/>
            </a:pPr>
            <a:r>
              <a:rPr lang="en-US" i="1">
                <a:latin typeface="+mj-lt"/>
              </a:rPr>
              <a:t>t</a:t>
            </a:r>
            <a:r>
              <a:rPr lang="en-US">
                <a:latin typeface="+mj-lt"/>
              </a:rPr>
              <a:t> (df = 13)</a:t>
            </a:r>
            <a:endParaRPr lang="en-US">
              <a:latin typeface="+mj-lt"/>
            </a:endParaRPr>
          </a:p>
        </p:txBody>
      </p:sp>
      <p:sp useBgFill="1">
        <p:nvSpPr>
          <p:cNvPr id="112684" name="Rectangle 44"/>
          <p:cNvSpPr>
            <a:spLocks noChangeArrowheads="1"/>
          </p:cNvSpPr>
          <p:nvPr/>
        </p:nvSpPr>
        <p:spPr bwMode="auto">
          <a:xfrm>
            <a:off x="719138" y="2608263"/>
            <a:ext cx="2124075" cy="1566862"/>
          </a:xfrm>
          <a:prstGeom prst="rect">
            <a:avLst/>
          </a:prstGeom>
          <a:ln w="12700">
            <a:noFill/>
            <a:miter lim="800000"/>
          </a:ln>
          <a:effectLst/>
        </p:spPr>
        <p:txBody>
          <a:bodyPr lIns="90488" tIns="44450" rIns="90488" bIns="44450">
            <a:spAutoFit/>
          </a:bodyPr>
          <a:lstStyle/>
          <a:p>
            <a:pPr>
              <a:defRPr/>
            </a:pPr>
            <a:r>
              <a:rPr lang="en-US" dirty="0">
                <a:latin typeface="+mj-lt"/>
              </a:rPr>
              <a:t>Bell-Shaped</a:t>
            </a:r>
            <a:endParaRPr lang="en-US" dirty="0">
              <a:latin typeface="+mj-lt"/>
            </a:endParaRPr>
          </a:p>
          <a:p>
            <a:pPr>
              <a:defRPr/>
            </a:pPr>
            <a:r>
              <a:rPr lang="en-US" dirty="0">
                <a:latin typeface="+mj-lt"/>
              </a:rPr>
              <a:t>Symmetric</a:t>
            </a:r>
            <a:endParaRPr lang="en-US" dirty="0">
              <a:latin typeface="+mj-lt"/>
            </a:endParaRPr>
          </a:p>
          <a:p>
            <a:pPr>
              <a:defRPr/>
            </a:pPr>
            <a:r>
              <a:rPr lang="en-US" dirty="0">
                <a:latin typeface="+mj-lt"/>
              </a:rPr>
              <a:t>‘Fatter’ Tails</a:t>
            </a:r>
            <a:endParaRPr lang="en-US" dirty="0">
              <a:latin typeface="+mj-lt"/>
            </a:endParaRPr>
          </a:p>
        </p:txBody>
      </p:sp>
      <p:sp>
        <p:nvSpPr>
          <p:cNvPr id="104493" name="Line 45"/>
          <p:cNvSpPr>
            <a:spLocks noChangeShapeType="1"/>
          </p:cNvSpPr>
          <p:nvPr/>
        </p:nvSpPr>
        <p:spPr bwMode="auto">
          <a:xfrm>
            <a:off x="2863850" y="3276600"/>
            <a:ext cx="815975" cy="985838"/>
          </a:xfrm>
          <a:prstGeom prst="line">
            <a:avLst/>
          </a:prstGeom>
          <a:noFill/>
          <a:ln w="12700">
            <a:solidFill>
              <a:srgbClr val="B0D460"/>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4494" name="Line 46"/>
          <p:cNvSpPr>
            <a:spLocks noChangeShapeType="1"/>
          </p:cNvSpPr>
          <p:nvPr/>
        </p:nvSpPr>
        <p:spPr bwMode="auto">
          <a:xfrm>
            <a:off x="2849563" y="3624263"/>
            <a:ext cx="387350" cy="969962"/>
          </a:xfrm>
          <a:prstGeom prst="line">
            <a:avLst/>
          </a:prstGeom>
          <a:noFill/>
          <a:ln w="12700">
            <a:solidFill>
              <a:srgbClr val="B0D460"/>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lIns="90488" tIns="44450" rIns="90488" bIns="44450" anchorCtr="1">
            <a:normAutofit/>
          </a:bodyPr>
          <a:lstStyle/>
          <a:p>
            <a:r>
              <a:rPr lang="en-US" altLang="en-US" b="1" dirty="0"/>
              <a:t>Student’s </a:t>
            </a:r>
            <a:r>
              <a:rPr lang="en-US" altLang="en-US" b="1" i="1" dirty="0"/>
              <a:t>t</a:t>
            </a:r>
            <a:r>
              <a:rPr lang="en-US" altLang="en-US" b="1" dirty="0"/>
              <a:t> Distribution</a:t>
            </a:r>
            <a:endParaRPr lang="en-US" altLang="en-US" b="1" dirty="0"/>
          </a:p>
        </p:txBody>
      </p:sp>
      <p:sp>
        <p:nvSpPr>
          <p:cNvPr id="113667" name="Rectangle 3"/>
          <p:cNvSpPr>
            <a:spLocks noGrp="1" noChangeArrowheads="1"/>
          </p:cNvSpPr>
          <p:nvPr>
            <p:ph type="body" sz="half" idx="1"/>
          </p:nvPr>
        </p:nvSpPr>
        <p:spPr>
          <a:xfrm>
            <a:off x="2183525" y="1570039"/>
            <a:ext cx="3848100" cy="4114800"/>
          </a:xfrm>
        </p:spPr>
        <p:txBody>
          <a:bodyPr lIns="90488" tIns="44450" rIns="90488" bIns="44450"/>
          <a:lstStyle/>
          <a:p>
            <a:pPr>
              <a:buClr>
                <a:srgbClr val="8E0D30"/>
              </a:buClr>
            </a:pPr>
            <a:endParaRPr lang="en-US" altLang="en-US" b="1" dirty="0"/>
          </a:p>
          <a:p>
            <a:pPr>
              <a:buClr>
                <a:srgbClr val="8E0D30"/>
              </a:buClr>
            </a:pPr>
            <a:r>
              <a:rPr lang="en-US" altLang="en-US" b="1" dirty="0">
                <a:solidFill>
                  <a:schemeClr val="tx2"/>
                </a:solidFill>
              </a:rPr>
              <a:t>Critical Value(s):</a:t>
            </a:r>
            <a:endParaRPr lang="en-US" altLang="en-US" b="1" dirty="0"/>
          </a:p>
          <a:p>
            <a:pPr>
              <a:buClr>
                <a:srgbClr val="8E0D30"/>
              </a:buClr>
            </a:pPr>
            <a:endParaRPr lang="en-US" altLang="en-US" b="1" dirty="0"/>
          </a:p>
        </p:txBody>
      </p:sp>
      <p:grpSp>
        <p:nvGrpSpPr>
          <p:cNvPr id="4" name="Group 63"/>
          <p:cNvGrpSpPr/>
          <p:nvPr/>
        </p:nvGrpSpPr>
        <p:grpSpPr bwMode="auto">
          <a:xfrm>
            <a:off x="2635962" y="2895600"/>
            <a:ext cx="2943225" cy="1844675"/>
            <a:chOff x="466" y="2743"/>
            <a:chExt cx="1854" cy="1162"/>
          </a:xfrm>
        </p:grpSpPr>
        <p:sp>
          <p:nvSpPr>
            <p:cNvPr id="113675" name="Line 12"/>
            <p:cNvSpPr>
              <a:spLocks noChangeShapeType="1"/>
            </p:cNvSpPr>
            <p:nvPr/>
          </p:nvSpPr>
          <p:spPr bwMode="auto">
            <a:xfrm>
              <a:off x="1414" y="2802"/>
              <a:ext cx="1" cy="824"/>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76" name="Freeform 13"/>
            <p:cNvSpPr/>
            <p:nvPr/>
          </p:nvSpPr>
          <p:spPr bwMode="auto">
            <a:xfrm>
              <a:off x="676" y="3179"/>
              <a:ext cx="432" cy="436"/>
            </a:xfrm>
            <a:custGeom>
              <a:avLst/>
              <a:gdLst>
                <a:gd name="T0" fmla="*/ 432 w 432"/>
                <a:gd name="T1" fmla="*/ 0 h 436"/>
                <a:gd name="T2" fmla="*/ 432 w 432"/>
                <a:gd name="T3" fmla="*/ 436 h 436"/>
                <a:gd name="T4" fmla="*/ 0 w 432"/>
                <a:gd name="T5" fmla="*/ 436 h 436"/>
                <a:gd name="T6" fmla="*/ 53 w 432"/>
                <a:gd name="T7" fmla="*/ 412 h 436"/>
                <a:gd name="T8" fmla="*/ 103 w 432"/>
                <a:gd name="T9" fmla="*/ 386 h 436"/>
                <a:gd name="T10" fmla="*/ 151 w 432"/>
                <a:gd name="T11" fmla="*/ 355 h 436"/>
                <a:gd name="T12" fmla="*/ 197 w 432"/>
                <a:gd name="T13" fmla="*/ 321 h 436"/>
                <a:gd name="T14" fmla="*/ 240 w 432"/>
                <a:gd name="T15" fmla="*/ 284 h 436"/>
                <a:gd name="T16" fmla="*/ 280 w 432"/>
                <a:gd name="T17" fmla="*/ 243 h 436"/>
                <a:gd name="T18" fmla="*/ 318 w 432"/>
                <a:gd name="T19" fmla="*/ 199 h 436"/>
                <a:gd name="T20" fmla="*/ 351 w 432"/>
                <a:gd name="T21" fmla="*/ 152 h 436"/>
                <a:gd name="T22" fmla="*/ 382 w 432"/>
                <a:gd name="T23" fmla="*/ 104 h 436"/>
                <a:gd name="T24" fmla="*/ 408 w 432"/>
                <a:gd name="T25" fmla="*/ 54 h 436"/>
                <a:gd name="T26" fmla="*/ 432 w 432"/>
                <a:gd name="T27" fmla="*/ 0 h 4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2"/>
                <a:gd name="T43" fmla="*/ 0 h 436"/>
                <a:gd name="T44" fmla="*/ 432 w 432"/>
                <a:gd name="T45" fmla="*/ 436 h 4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2" h="436">
                  <a:moveTo>
                    <a:pt x="432" y="0"/>
                  </a:moveTo>
                  <a:lnTo>
                    <a:pt x="432" y="436"/>
                  </a:lnTo>
                  <a:lnTo>
                    <a:pt x="0" y="436"/>
                  </a:lnTo>
                  <a:lnTo>
                    <a:pt x="53" y="412"/>
                  </a:lnTo>
                  <a:lnTo>
                    <a:pt x="103" y="386"/>
                  </a:lnTo>
                  <a:lnTo>
                    <a:pt x="151" y="355"/>
                  </a:lnTo>
                  <a:lnTo>
                    <a:pt x="197" y="321"/>
                  </a:lnTo>
                  <a:lnTo>
                    <a:pt x="240" y="284"/>
                  </a:lnTo>
                  <a:lnTo>
                    <a:pt x="280" y="243"/>
                  </a:lnTo>
                  <a:lnTo>
                    <a:pt x="318" y="199"/>
                  </a:lnTo>
                  <a:lnTo>
                    <a:pt x="351" y="152"/>
                  </a:lnTo>
                  <a:lnTo>
                    <a:pt x="382" y="104"/>
                  </a:lnTo>
                  <a:lnTo>
                    <a:pt x="408" y="54"/>
                  </a:lnTo>
                  <a:lnTo>
                    <a:pt x="432" y="0"/>
                  </a:lnTo>
                  <a:close/>
                </a:path>
              </a:pathLst>
            </a:custGeom>
            <a:solidFill>
              <a:srgbClr val="D200D2">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13677" name="Freeform 14"/>
            <p:cNvSpPr/>
            <p:nvPr/>
          </p:nvSpPr>
          <p:spPr bwMode="auto">
            <a:xfrm>
              <a:off x="1747" y="3201"/>
              <a:ext cx="409" cy="414"/>
            </a:xfrm>
            <a:custGeom>
              <a:avLst/>
              <a:gdLst>
                <a:gd name="T0" fmla="*/ 0 w 409"/>
                <a:gd name="T1" fmla="*/ 0 h 414"/>
                <a:gd name="T2" fmla="*/ 0 w 409"/>
                <a:gd name="T3" fmla="*/ 414 h 414"/>
                <a:gd name="T4" fmla="*/ 409 w 409"/>
                <a:gd name="T5" fmla="*/ 414 h 414"/>
                <a:gd name="T6" fmla="*/ 359 w 409"/>
                <a:gd name="T7" fmla="*/ 392 h 414"/>
                <a:gd name="T8" fmla="*/ 311 w 409"/>
                <a:gd name="T9" fmla="*/ 366 h 414"/>
                <a:gd name="T10" fmla="*/ 266 w 409"/>
                <a:gd name="T11" fmla="*/ 337 h 414"/>
                <a:gd name="T12" fmla="*/ 222 w 409"/>
                <a:gd name="T13" fmla="*/ 304 h 414"/>
                <a:gd name="T14" fmla="*/ 181 w 409"/>
                <a:gd name="T15" fmla="*/ 268 h 414"/>
                <a:gd name="T16" fmla="*/ 143 w 409"/>
                <a:gd name="T17" fmla="*/ 230 h 414"/>
                <a:gd name="T18" fmla="*/ 108 w 409"/>
                <a:gd name="T19" fmla="*/ 188 h 414"/>
                <a:gd name="T20" fmla="*/ 75 w 409"/>
                <a:gd name="T21" fmla="*/ 145 h 414"/>
                <a:gd name="T22" fmla="*/ 46 w 409"/>
                <a:gd name="T23" fmla="*/ 99 h 414"/>
                <a:gd name="T24" fmla="*/ 21 w 409"/>
                <a:gd name="T25" fmla="*/ 50 h 414"/>
                <a:gd name="T26" fmla="*/ 0 w 409"/>
                <a:gd name="T27" fmla="*/ 0 h 4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9"/>
                <a:gd name="T43" fmla="*/ 0 h 414"/>
                <a:gd name="T44" fmla="*/ 409 w 409"/>
                <a:gd name="T45" fmla="*/ 414 h 4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9" h="414">
                  <a:moveTo>
                    <a:pt x="0" y="0"/>
                  </a:moveTo>
                  <a:lnTo>
                    <a:pt x="0" y="414"/>
                  </a:lnTo>
                  <a:lnTo>
                    <a:pt x="409" y="414"/>
                  </a:lnTo>
                  <a:lnTo>
                    <a:pt x="359" y="392"/>
                  </a:lnTo>
                  <a:lnTo>
                    <a:pt x="311" y="366"/>
                  </a:lnTo>
                  <a:lnTo>
                    <a:pt x="266" y="337"/>
                  </a:lnTo>
                  <a:lnTo>
                    <a:pt x="222" y="304"/>
                  </a:lnTo>
                  <a:lnTo>
                    <a:pt x="181" y="268"/>
                  </a:lnTo>
                  <a:lnTo>
                    <a:pt x="143" y="230"/>
                  </a:lnTo>
                  <a:lnTo>
                    <a:pt x="108" y="188"/>
                  </a:lnTo>
                  <a:lnTo>
                    <a:pt x="75" y="145"/>
                  </a:lnTo>
                  <a:lnTo>
                    <a:pt x="46" y="99"/>
                  </a:lnTo>
                  <a:lnTo>
                    <a:pt x="21" y="50"/>
                  </a:lnTo>
                  <a:lnTo>
                    <a:pt x="0" y="0"/>
                  </a:lnTo>
                  <a:close/>
                </a:path>
              </a:pathLst>
            </a:custGeom>
            <a:solidFill>
              <a:srgbClr val="D200D2">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13678" name="Freeform 15"/>
            <p:cNvSpPr/>
            <p:nvPr/>
          </p:nvSpPr>
          <p:spPr bwMode="auto">
            <a:xfrm>
              <a:off x="1414" y="2788"/>
              <a:ext cx="872" cy="838"/>
            </a:xfrm>
            <a:custGeom>
              <a:avLst/>
              <a:gdLst>
                <a:gd name="T0" fmla="*/ 872 w 872"/>
                <a:gd name="T1" fmla="*/ 838 h 838"/>
                <a:gd name="T2" fmla="*/ 780 w 872"/>
                <a:gd name="T3" fmla="*/ 828 h 838"/>
                <a:gd name="T4" fmla="*/ 735 w 872"/>
                <a:gd name="T5" fmla="*/ 818 h 838"/>
                <a:gd name="T6" fmla="*/ 688 w 872"/>
                <a:gd name="T7" fmla="*/ 805 h 838"/>
                <a:gd name="T8" fmla="*/ 643 w 872"/>
                <a:gd name="T9" fmla="*/ 785 h 838"/>
                <a:gd name="T10" fmla="*/ 597 w 872"/>
                <a:gd name="T11" fmla="*/ 759 h 838"/>
                <a:gd name="T12" fmla="*/ 551 w 872"/>
                <a:gd name="T13" fmla="*/ 724 h 838"/>
                <a:gd name="T14" fmla="*/ 460 w 872"/>
                <a:gd name="T15" fmla="*/ 627 h 838"/>
                <a:gd name="T16" fmla="*/ 368 w 872"/>
                <a:gd name="T17" fmla="*/ 491 h 838"/>
                <a:gd name="T18" fmla="*/ 276 w 872"/>
                <a:gd name="T19" fmla="*/ 326 h 838"/>
                <a:gd name="T20" fmla="*/ 231 w 872"/>
                <a:gd name="T21" fmla="*/ 243 h 838"/>
                <a:gd name="T22" fmla="*/ 184 w 872"/>
                <a:gd name="T23" fmla="*/ 165 h 838"/>
                <a:gd name="T24" fmla="*/ 139 w 872"/>
                <a:gd name="T25" fmla="*/ 98 h 838"/>
                <a:gd name="T26" fmla="*/ 92 w 872"/>
                <a:gd name="T27" fmla="*/ 44 h 838"/>
                <a:gd name="T28" fmla="*/ 47 w 872"/>
                <a:gd name="T29" fmla="*/ 11 h 838"/>
                <a:gd name="T30" fmla="*/ 0 w 872"/>
                <a:gd name="T31" fmla="*/ 0 h 8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2"/>
                <a:gd name="T49" fmla="*/ 0 h 838"/>
                <a:gd name="T50" fmla="*/ 872 w 872"/>
                <a:gd name="T51" fmla="*/ 838 h 8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2" h="838">
                  <a:moveTo>
                    <a:pt x="872" y="838"/>
                  </a:moveTo>
                  <a:lnTo>
                    <a:pt x="780" y="828"/>
                  </a:lnTo>
                  <a:lnTo>
                    <a:pt x="735" y="818"/>
                  </a:lnTo>
                  <a:lnTo>
                    <a:pt x="688" y="805"/>
                  </a:lnTo>
                  <a:lnTo>
                    <a:pt x="643" y="785"/>
                  </a:lnTo>
                  <a:lnTo>
                    <a:pt x="597" y="759"/>
                  </a:lnTo>
                  <a:lnTo>
                    <a:pt x="551" y="724"/>
                  </a:lnTo>
                  <a:lnTo>
                    <a:pt x="460" y="627"/>
                  </a:lnTo>
                  <a:lnTo>
                    <a:pt x="368" y="491"/>
                  </a:lnTo>
                  <a:lnTo>
                    <a:pt x="276" y="326"/>
                  </a:lnTo>
                  <a:lnTo>
                    <a:pt x="231" y="243"/>
                  </a:lnTo>
                  <a:lnTo>
                    <a:pt x="184" y="165"/>
                  </a:lnTo>
                  <a:lnTo>
                    <a:pt x="139" y="98"/>
                  </a:lnTo>
                  <a:lnTo>
                    <a:pt x="92" y="44"/>
                  </a:lnTo>
                  <a:lnTo>
                    <a:pt x="47" y="11"/>
                  </a:lnTo>
                  <a:lnTo>
                    <a:pt x="0" y="0"/>
                  </a:lnTo>
                </a:path>
              </a:pathLst>
            </a:custGeom>
            <a:noFill/>
            <a:ln w="31750">
              <a:solidFill>
                <a:srgbClr val="990099"/>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79" name="Freeform 16"/>
            <p:cNvSpPr/>
            <p:nvPr/>
          </p:nvSpPr>
          <p:spPr bwMode="auto">
            <a:xfrm>
              <a:off x="543" y="2788"/>
              <a:ext cx="871" cy="838"/>
            </a:xfrm>
            <a:custGeom>
              <a:avLst/>
              <a:gdLst>
                <a:gd name="T0" fmla="*/ 0 w 871"/>
                <a:gd name="T1" fmla="*/ 838 h 838"/>
                <a:gd name="T2" fmla="*/ 92 w 871"/>
                <a:gd name="T3" fmla="*/ 828 h 838"/>
                <a:gd name="T4" fmla="*/ 138 w 871"/>
                <a:gd name="T5" fmla="*/ 818 h 838"/>
                <a:gd name="T6" fmla="*/ 183 w 871"/>
                <a:gd name="T7" fmla="*/ 805 h 838"/>
                <a:gd name="T8" fmla="*/ 229 w 871"/>
                <a:gd name="T9" fmla="*/ 785 h 838"/>
                <a:gd name="T10" fmla="*/ 275 w 871"/>
                <a:gd name="T11" fmla="*/ 759 h 838"/>
                <a:gd name="T12" fmla="*/ 321 w 871"/>
                <a:gd name="T13" fmla="*/ 724 h 838"/>
                <a:gd name="T14" fmla="*/ 413 w 871"/>
                <a:gd name="T15" fmla="*/ 627 h 838"/>
                <a:gd name="T16" fmla="*/ 504 w 871"/>
                <a:gd name="T17" fmla="*/ 491 h 838"/>
                <a:gd name="T18" fmla="*/ 596 w 871"/>
                <a:gd name="T19" fmla="*/ 326 h 838"/>
                <a:gd name="T20" fmla="*/ 642 w 871"/>
                <a:gd name="T21" fmla="*/ 243 h 838"/>
                <a:gd name="T22" fmla="*/ 688 w 871"/>
                <a:gd name="T23" fmla="*/ 165 h 838"/>
                <a:gd name="T24" fmla="*/ 734 w 871"/>
                <a:gd name="T25" fmla="*/ 98 h 838"/>
                <a:gd name="T26" fmla="*/ 780 w 871"/>
                <a:gd name="T27" fmla="*/ 44 h 838"/>
                <a:gd name="T28" fmla="*/ 826 w 871"/>
                <a:gd name="T29" fmla="*/ 11 h 838"/>
                <a:gd name="T30" fmla="*/ 871 w 871"/>
                <a:gd name="T31" fmla="*/ 0 h 8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1"/>
                <a:gd name="T49" fmla="*/ 0 h 838"/>
                <a:gd name="T50" fmla="*/ 871 w 871"/>
                <a:gd name="T51" fmla="*/ 838 h 8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1" h="838">
                  <a:moveTo>
                    <a:pt x="0" y="838"/>
                  </a:moveTo>
                  <a:lnTo>
                    <a:pt x="92" y="828"/>
                  </a:lnTo>
                  <a:lnTo>
                    <a:pt x="138" y="818"/>
                  </a:lnTo>
                  <a:lnTo>
                    <a:pt x="183" y="805"/>
                  </a:lnTo>
                  <a:lnTo>
                    <a:pt x="229" y="785"/>
                  </a:lnTo>
                  <a:lnTo>
                    <a:pt x="275" y="759"/>
                  </a:lnTo>
                  <a:lnTo>
                    <a:pt x="321" y="724"/>
                  </a:lnTo>
                  <a:lnTo>
                    <a:pt x="413" y="627"/>
                  </a:lnTo>
                  <a:lnTo>
                    <a:pt x="504" y="491"/>
                  </a:lnTo>
                  <a:lnTo>
                    <a:pt x="596" y="326"/>
                  </a:lnTo>
                  <a:lnTo>
                    <a:pt x="642" y="243"/>
                  </a:lnTo>
                  <a:lnTo>
                    <a:pt x="688" y="165"/>
                  </a:lnTo>
                  <a:lnTo>
                    <a:pt x="734" y="98"/>
                  </a:lnTo>
                  <a:lnTo>
                    <a:pt x="780" y="44"/>
                  </a:lnTo>
                  <a:lnTo>
                    <a:pt x="826" y="11"/>
                  </a:lnTo>
                  <a:lnTo>
                    <a:pt x="871" y="0"/>
                  </a:lnTo>
                </a:path>
              </a:pathLst>
            </a:custGeom>
            <a:noFill/>
            <a:ln w="31750">
              <a:solidFill>
                <a:srgbClr val="990099"/>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80" name="Freeform 17"/>
            <p:cNvSpPr/>
            <p:nvPr/>
          </p:nvSpPr>
          <p:spPr bwMode="auto">
            <a:xfrm>
              <a:off x="543" y="2934"/>
              <a:ext cx="1776" cy="689"/>
            </a:xfrm>
            <a:custGeom>
              <a:avLst/>
              <a:gdLst>
                <a:gd name="T0" fmla="*/ 0 w 1776"/>
                <a:gd name="T1" fmla="*/ 0 h 689"/>
                <a:gd name="T2" fmla="*/ 0 w 1776"/>
                <a:gd name="T3" fmla="*/ 689 h 689"/>
                <a:gd name="T4" fmla="*/ 1776 w 1776"/>
                <a:gd name="T5" fmla="*/ 689 h 689"/>
                <a:gd name="T6" fmla="*/ 0 60000 65536"/>
                <a:gd name="T7" fmla="*/ 0 60000 65536"/>
                <a:gd name="T8" fmla="*/ 0 60000 65536"/>
                <a:gd name="T9" fmla="*/ 0 w 1776"/>
                <a:gd name="T10" fmla="*/ 0 h 689"/>
                <a:gd name="T11" fmla="*/ 1776 w 1776"/>
                <a:gd name="T12" fmla="*/ 689 h 689"/>
              </a:gdLst>
              <a:ahLst/>
              <a:cxnLst>
                <a:cxn ang="T6">
                  <a:pos x="T0" y="T1"/>
                </a:cxn>
                <a:cxn ang="T7">
                  <a:pos x="T2" y="T3"/>
                </a:cxn>
                <a:cxn ang="T8">
                  <a:pos x="T4" y="T5"/>
                </a:cxn>
              </a:cxnLst>
              <a:rect l="T9" t="T10" r="T11" b="T12"/>
              <a:pathLst>
                <a:path w="1776" h="689">
                  <a:moveTo>
                    <a:pt x="0" y="0"/>
                  </a:moveTo>
                  <a:lnTo>
                    <a:pt x="0" y="689"/>
                  </a:lnTo>
                  <a:lnTo>
                    <a:pt x="1776" y="689"/>
                  </a:lnTo>
                </a:path>
              </a:pathLst>
            </a:custGeom>
            <a:noFill/>
            <a:ln w="2381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81" name="Line 18"/>
            <p:cNvSpPr>
              <a:spLocks noChangeShapeType="1"/>
            </p:cNvSpPr>
            <p:nvPr/>
          </p:nvSpPr>
          <p:spPr bwMode="auto">
            <a:xfrm>
              <a:off x="521" y="2934"/>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82" name="Line 19"/>
            <p:cNvSpPr>
              <a:spLocks noChangeShapeType="1"/>
            </p:cNvSpPr>
            <p:nvPr/>
          </p:nvSpPr>
          <p:spPr bwMode="auto">
            <a:xfrm>
              <a:off x="521" y="3003"/>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83" name="Line 20"/>
            <p:cNvSpPr>
              <a:spLocks noChangeShapeType="1"/>
            </p:cNvSpPr>
            <p:nvPr/>
          </p:nvSpPr>
          <p:spPr bwMode="auto">
            <a:xfrm>
              <a:off x="521" y="3073"/>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84" name="Line 21"/>
            <p:cNvSpPr>
              <a:spLocks noChangeShapeType="1"/>
            </p:cNvSpPr>
            <p:nvPr/>
          </p:nvSpPr>
          <p:spPr bwMode="auto">
            <a:xfrm>
              <a:off x="521" y="3141"/>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85" name="Line 22"/>
            <p:cNvSpPr>
              <a:spLocks noChangeShapeType="1"/>
            </p:cNvSpPr>
            <p:nvPr/>
          </p:nvSpPr>
          <p:spPr bwMode="auto">
            <a:xfrm>
              <a:off x="521" y="3210"/>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86" name="Line 23"/>
            <p:cNvSpPr>
              <a:spLocks noChangeShapeType="1"/>
            </p:cNvSpPr>
            <p:nvPr/>
          </p:nvSpPr>
          <p:spPr bwMode="auto">
            <a:xfrm>
              <a:off x="521" y="3278"/>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87" name="Line 24"/>
            <p:cNvSpPr>
              <a:spLocks noChangeShapeType="1"/>
            </p:cNvSpPr>
            <p:nvPr/>
          </p:nvSpPr>
          <p:spPr bwMode="auto">
            <a:xfrm>
              <a:off x="521" y="3348"/>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88" name="Line 25"/>
            <p:cNvSpPr>
              <a:spLocks noChangeShapeType="1"/>
            </p:cNvSpPr>
            <p:nvPr/>
          </p:nvSpPr>
          <p:spPr bwMode="auto">
            <a:xfrm>
              <a:off x="521" y="3416"/>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89" name="Line 26"/>
            <p:cNvSpPr>
              <a:spLocks noChangeShapeType="1"/>
            </p:cNvSpPr>
            <p:nvPr/>
          </p:nvSpPr>
          <p:spPr bwMode="auto">
            <a:xfrm>
              <a:off x="521" y="3485"/>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90" name="Line 27"/>
            <p:cNvSpPr>
              <a:spLocks noChangeShapeType="1"/>
            </p:cNvSpPr>
            <p:nvPr/>
          </p:nvSpPr>
          <p:spPr bwMode="auto">
            <a:xfrm>
              <a:off x="521" y="3554"/>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91" name="Line 28"/>
            <p:cNvSpPr>
              <a:spLocks noChangeShapeType="1"/>
            </p:cNvSpPr>
            <p:nvPr/>
          </p:nvSpPr>
          <p:spPr bwMode="auto">
            <a:xfrm>
              <a:off x="2319"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92" name="Line 29"/>
            <p:cNvSpPr>
              <a:spLocks noChangeShapeType="1"/>
            </p:cNvSpPr>
            <p:nvPr/>
          </p:nvSpPr>
          <p:spPr bwMode="auto">
            <a:xfrm>
              <a:off x="2142"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93" name="Line 30"/>
            <p:cNvSpPr>
              <a:spLocks noChangeShapeType="1"/>
            </p:cNvSpPr>
            <p:nvPr/>
          </p:nvSpPr>
          <p:spPr bwMode="auto">
            <a:xfrm>
              <a:off x="1964"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94" name="Line 31"/>
            <p:cNvSpPr>
              <a:spLocks noChangeShapeType="1"/>
            </p:cNvSpPr>
            <p:nvPr/>
          </p:nvSpPr>
          <p:spPr bwMode="auto">
            <a:xfrm>
              <a:off x="1786"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95" name="Line 32"/>
            <p:cNvSpPr>
              <a:spLocks noChangeShapeType="1"/>
            </p:cNvSpPr>
            <p:nvPr/>
          </p:nvSpPr>
          <p:spPr bwMode="auto">
            <a:xfrm>
              <a:off x="1609"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96" name="Line 33"/>
            <p:cNvSpPr>
              <a:spLocks noChangeShapeType="1"/>
            </p:cNvSpPr>
            <p:nvPr/>
          </p:nvSpPr>
          <p:spPr bwMode="auto">
            <a:xfrm>
              <a:off x="1431"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97" name="Line 34"/>
            <p:cNvSpPr>
              <a:spLocks noChangeShapeType="1"/>
            </p:cNvSpPr>
            <p:nvPr/>
          </p:nvSpPr>
          <p:spPr bwMode="auto">
            <a:xfrm>
              <a:off x="1253"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98" name="Line 35"/>
            <p:cNvSpPr>
              <a:spLocks noChangeShapeType="1"/>
            </p:cNvSpPr>
            <p:nvPr/>
          </p:nvSpPr>
          <p:spPr bwMode="auto">
            <a:xfrm>
              <a:off x="1076"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699" name="Line 36"/>
            <p:cNvSpPr>
              <a:spLocks noChangeShapeType="1"/>
            </p:cNvSpPr>
            <p:nvPr/>
          </p:nvSpPr>
          <p:spPr bwMode="auto">
            <a:xfrm>
              <a:off x="898"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700" name="Line 37"/>
            <p:cNvSpPr>
              <a:spLocks noChangeShapeType="1"/>
            </p:cNvSpPr>
            <p:nvPr/>
          </p:nvSpPr>
          <p:spPr bwMode="auto">
            <a:xfrm>
              <a:off x="721"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701" name="Rectangle 38"/>
            <p:cNvSpPr>
              <a:spLocks noChangeArrowheads="1"/>
            </p:cNvSpPr>
            <p:nvPr/>
          </p:nvSpPr>
          <p:spPr bwMode="auto">
            <a:xfrm>
              <a:off x="2177" y="3624"/>
              <a:ext cx="6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900" i="1" dirty="0">
                  <a:latin typeface="Times New Roman" panose="02020603050405020304" pitchFamily="18" charset="0"/>
                  <a:cs typeface="Times New Roman" panose="02020603050405020304" pitchFamily="18" charset="0"/>
                </a:rPr>
                <a:t>t</a:t>
              </a:r>
              <a:endParaRPr lang="en-US" altLang="en-US" sz="1800" dirty="0">
                <a:latin typeface="Times New Roman" panose="02020603050405020304" pitchFamily="18" charset="0"/>
                <a:cs typeface="Times New Roman" panose="02020603050405020304" pitchFamily="18" charset="0"/>
              </a:endParaRPr>
            </a:p>
          </p:txBody>
        </p:sp>
        <p:sp>
          <p:nvSpPr>
            <p:cNvPr id="113702" name="Rectangle 39"/>
            <p:cNvSpPr>
              <a:spLocks noChangeArrowheads="1"/>
            </p:cNvSpPr>
            <p:nvPr/>
          </p:nvSpPr>
          <p:spPr bwMode="auto">
            <a:xfrm>
              <a:off x="1355" y="3621"/>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900">
                  <a:latin typeface="Times New Roman" panose="02020603050405020304" pitchFamily="18" charset="0"/>
                  <a:cs typeface="Times New Roman" panose="02020603050405020304" pitchFamily="18" charset="0"/>
                </a:rPr>
                <a:t>0</a:t>
              </a:r>
              <a:endParaRPr lang="en-US" altLang="en-US" sz="1800">
                <a:latin typeface="Times New Roman" panose="02020603050405020304" pitchFamily="18" charset="0"/>
                <a:cs typeface="Times New Roman" panose="02020603050405020304" pitchFamily="18" charset="0"/>
              </a:endParaRPr>
            </a:p>
          </p:txBody>
        </p:sp>
        <p:sp>
          <p:nvSpPr>
            <p:cNvPr id="113703" name="Rectangle 40"/>
            <p:cNvSpPr>
              <a:spLocks noChangeArrowheads="1"/>
            </p:cNvSpPr>
            <p:nvPr/>
          </p:nvSpPr>
          <p:spPr bwMode="auto">
            <a:xfrm>
              <a:off x="1595" y="3621"/>
              <a:ext cx="40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900">
                  <a:latin typeface="Times New Roman" panose="02020603050405020304" pitchFamily="18" charset="0"/>
                  <a:cs typeface="Times New Roman" panose="02020603050405020304" pitchFamily="18" charset="0"/>
                </a:rPr>
                <a:t>1.96</a:t>
              </a:r>
              <a:endParaRPr lang="en-US" altLang="en-US" sz="1800">
                <a:latin typeface="Times New Roman" panose="02020603050405020304" pitchFamily="18" charset="0"/>
                <a:cs typeface="Times New Roman" panose="02020603050405020304" pitchFamily="18" charset="0"/>
              </a:endParaRPr>
            </a:p>
          </p:txBody>
        </p:sp>
        <p:sp>
          <p:nvSpPr>
            <p:cNvPr id="113704" name="Rectangle 41"/>
            <p:cNvSpPr>
              <a:spLocks noChangeArrowheads="1"/>
            </p:cNvSpPr>
            <p:nvPr/>
          </p:nvSpPr>
          <p:spPr bwMode="auto">
            <a:xfrm>
              <a:off x="694" y="3621"/>
              <a:ext cx="48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900">
                  <a:latin typeface="Times New Roman" panose="02020603050405020304" pitchFamily="18" charset="0"/>
                  <a:cs typeface="Times New Roman" panose="02020603050405020304" pitchFamily="18" charset="0"/>
                </a:rPr>
                <a:t>-1.96</a:t>
              </a:r>
              <a:endParaRPr lang="en-US" altLang="en-US" sz="1800">
                <a:latin typeface="Times New Roman" panose="02020603050405020304" pitchFamily="18" charset="0"/>
                <a:cs typeface="Times New Roman" panose="02020603050405020304" pitchFamily="18" charset="0"/>
              </a:endParaRPr>
            </a:p>
          </p:txBody>
        </p:sp>
        <p:sp>
          <p:nvSpPr>
            <p:cNvPr id="113705" name="Rectangle 42"/>
            <p:cNvSpPr>
              <a:spLocks noChangeArrowheads="1"/>
            </p:cNvSpPr>
            <p:nvPr/>
          </p:nvSpPr>
          <p:spPr bwMode="auto">
            <a:xfrm>
              <a:off x="1861" y="3041"/>
              <a:ext cx="40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900">
                  <a:latin typeface="Times New Roman" panose="02020603050405020304" pitchFamily="18" charset="0"/>
                  <a:cs typeface="Times New Roman" panose="02020603050405020304" pitchFamily="18" charset="0"/>
                </a:rPr>
                <a:t>.025</a:t>
              </a:r>
              <a:endParaRPr lang="en-US" altLang="en-US" sz="1800">
                <a:latin typeface="Times New Roman" panose="02020603050405020304" pitchFamily="18" charset="0"/>
                <a:cs typeface="Times New Roman" panose="02020603050405020304" pitchFamily="18" charset="0"/>
              </a:endParaRPr>
            </a:p>
          </p:txBody>
        </p:sp>
        <p:sp>
          <p:nvSpPr>
            <p:cNvPr id="113706" name="Freeform 43"/>
            <p:cNvSpPr/>
            <p:nvPr/>
          </p:nvSpPr>
          <p:spPr bwMode="auto">
            <a:xfrm>
              <a:off x="867" y="3283"/>
              <a:ext cx="106" cy="238"/>
            </a:xfrm>
            <a:custGeom>
              <a:avLst/>
              <a:gdLst>
                <a:gd name="T0" fmla="*/ 0 w 106"/>
                <a:gd name="T1" fmla="*/ 0 h 238"/>
                <a:gd name="T2" fmla="*/ 17 w 106"/>
                <a:gd name="T3" fmla="*/ 1 h 238"/>
                <a:gd name="T4" fmla="*/ 35 w 106"/>
                <a:gd name="T5" fmla="*/ 5 h 238"/>
                <a:gd name="T6" fmla="*/ 50 w 106"/>
                <a:gd name="T7" fmla="*/ 14 h 238"/>
                <a:gd name="T8" fmla="*/ 64 w 106"/>
                <a:gd name="T9" fmla="*/ 25 h 238"/>
                <a:gd name="T10" fmla="*/ 74 w 106"/>
                <a:gd name="T11" fmla="*/ 39 h 238"/>
                <a:gd name="T12" fmla="*/ 83 w 106"/>
                <a:gd name="T13" fmla="*/ 55 h 238"/>
                <a:gd name="T14" fmla="*/ 86 w 106"/>
                <a:gd name="T15" fmla="*/ 73 h 238"/>
                <a:gd name="T16" fmla="*/ 86 w 106"/>
                <a:gd name="T17" fmla="*/ 90 h 238"/>
                <a:gd name="T18" fmla="*/ 83 w 106"/>
                <a:gd name="T19" fmla="*/ 108 h 238"/>
                <a:gd name="T20" fmla="*/ 74 w 106"/>
                <a:gd name="T21" fmla="*/ 124 h 238"/>
                <a:gd name="T22" fmla="*/ 67 w 106"/>
                <a:gd name="T23" fmla="*/ 140 h 238"/>
                <a:gd name="T24" fmla="*/ 64 w 106"/>
                <a:gd name="T25" fmla="*/ 157 h 238"/>
                <a:gd name="T26" fmla="*/ 64 w 106"/>
                <a:gd name="T27" fmla="*/ 175 h 238"/>
                <a:gd name="T28" fmla="*/ 67 w 106"/>
                <a:gd name="T29" fmla="*/ 192 h 238"/>
                <a:gd name="T30" fmla="*/ 76 w 106"/>
                <a:gd name="T31" fmla="*/ 209 h 238"/>
                <a:gd name="T32" fmla="*/ 86 w 106"/>
                <a:gd name="T33" fmla="*/ 222 h 238"/>
                <a:gd name="T34" fmla="*/ 99 w 106"/>
                <a:gd name="T35" fmla="*/ 234 h 238"/>
                <a:gd name="T36" fmla="*/ 106 w 106"/>
                <a:gd name="T37" fmla="*/ 238 h 2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6"/>
                <a:gd name="T58" fmla="*/ 0 h 238"/>
                <a:gd name="T59" fmla="*/ 106 w 106"/>
                <a:gd name="T60" fmla="*/ 238 h 2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6" h="238">
                  <a:moveTo>
                    <a:pt x="0" y="0"/>
                  </a:moveTo>
                  <a:lnTo>
                    <a:pt x="17" y="1"/>
                  </a:lnTo>
                  <a:lnTo>
                    <a:pt x="35" y="5"/>
                  </a:lnTo>
                  <a:lnTo>
                    <a:pt x="50" y="14"/>
                  </a:lnTo>
                  <a:lnTo>
                    <a:pt x="64" y="25"/>
                  </a:lnTo>
                  <a:lnTo>
                    <a:pt x="74" y="39"/>
                  </a:lnTo>
                  <a:lnTo>
                    <a:pt x="83" y="55"/>
                  </a:lnTo>
                  <a:lnTo>
                    <a:pt x="86" y="73"/>
                  </a:lnTo>
                  <a:lnTo>
                    <a:pt x="86" y="90"/>
                  </a:lnTo>
                  <a:lnTo>
                    <a:pt x="83" y="108"/>
                  </a:lnTo>
                  <a:lnTo>
                    <a:pt x="74" y="124"/>
                  </a:lnTo>
                  <a:lnTo>
                    <a:pt x="67" y="140"/>
                  </a:lnTo>
                  <a:lnTo>
                    <a:pt x="64" y="157"/>
                  </a:lnTo>
                  <a:lnTo>
                    <a:pt x="64" y="175"/>
                  </a:lnTo>
                  <a:lnTo>
                    <a:pt x="67" y="192"/>
                  </a:lnTo>
                  <a:lnTo>
                    <a:pt x="76" y="209"/>
                  </a:lnTo>
                  <a:lnTo>
                    <a:pt x="86" y="222"/>
                  </a:lnTo>
                  <a:lnTo>
                    <a:pt x="99" y="234"/>
                  </a:lnTo>
                  <a:lnTo>
                    <a:pt x="106" y="238"/>
                  </a:lnTo>
                </a:path>
              </a:pathLst>
            </a:custGeom>
            <a:noFill/>
            <a:ln w="15875">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07" name="Freeform 44"/>
            <p:cNvSpPr/>
            <p:nvPr/>
          </p:nvSpPr>
          <p:spPr bwMode="auto">
            <a:xfrm>
              <a:off x="968" y="3500"/>
              <a:ext cx="49" cy="44"/>
            </a:xfrm>
            <a:custGeom>
              <a:avLst/>
              <a:gdLst>
                <a:gd name="T0" fmla="*/ 9 w 49"/>
                <a:gd name="T1" fmla="*/ 0 h 44"/>
                <a:gd name="T2" fmla="*/ 49 w 49"/>
                <a:gd name="T3" fmla="*/ 31 h 44"/>
                <a:gd name="T4" fmla="*/ 0 w 49"/>
                <a:gd name="T5" fmla="*/ 44 h 44"/>
                <a:gd name="T6" fmla="*/ 9 w 49"/>
                <a:gd name="T7" fmla="*/ 0 h 44"/>
                <a:gd name="T8" fmla="*/ 0 60000 65536"/>
                <a:gd name="T9" fmla="*/ 0 60000 65536"/>
                <a:gd name="T10" fmla="*/ 0 60000 65536"/>
                <a:gd name="T11" fmla="*/ 0 60000 65536"/>
                <a:gd name="T12" fmla="*/ 0 w 49"/>
                <a:gd name="T13" fmla="*/ 0 h 44"/>
                <a:gd name="T14" fmla="*/ 49 w 49"/>
                <a:gd name="T15" fmla="*/ 44 h 44"/>
              </a:gdLst>
              <a:ahLst/>
              <a:cxnLst>
                <a:cxn ang="T8">
                  <a:pos x="T0" y="T1"/>
                </a:cxn>
                <a:cxn ang="T9">
                  <a:pos x="T2" y="T3"/>
                </a:cxn>
                <a:cxn ang="T10">
                  <a:pos x="T4" y="T5"/>
                </a:cxn>
                <a:cxn ang="T11">
                  <a:pos x="T6" y="T7"/>
                </a:cxn>
              </a:cxnLst>
              <a:rect l="T12" t="T13" r="T14" b="T15"/>
              <a:pathLst>
                <a:path w="49" h="44">
                  <a:moveTo>
                    <a:pt x="9" y="0"/>
                  </a:moveTo>
                  <a:lnTo>
                    <a:pt x="49" y="31"/>
                  </a:lnTo>
                  <a:lnTo>
                    <a:pt x="0" y="44"/>
                  </a:lnTo>
                  <a:lnTo>
                    <a:pt x="9" y="0"/>
                  </a:lnTo>
                  <a:close/>
                </a:path>
              </a:pathLst>
            </a:custGeom>
            <a:solidFill>
              <a:schemeClr val="tx1"/>
            </a:solidFill>
            <a:ln w="9525">
              <a:solidFill>
                <a:schemeClr val="tx1"/>
              </a:solidFill>
              <a:round/>
            </a:ln>
          </p:spPr>
          <p:txBody>
            <a:bodyPr/>
            <a:lstStyle/>
            <a:p>
              <a:endParaRPr lang="en-US"/>
            </a:p>
          </p:txBody>
        </p:sp>
        <p:sp>
          <p:nvSpPr>
            <p:cNvPr id="113708" name="Freeform 45"/>
            <p:cNvSpPr/>
            <p:nvPr/>
          </p:nvSpPr>
          <p:spPr bwMode="auto">
            <a:xfrm>
              <a:off x="1847" y="3283"/>
              <a:ext cx="283" cy="188"/>
            </a:xfrm>
            <a:custGeom>
              <a:avLst/>
              <a:gdLst>
                <a:gd name="T0" fmla="*/ 283 w 283"/>
                <a:gd name="T1" fmla="*/ 0 h 188"/>
                <a:gd name="T2" fmla="*/ 281 w 283"/>
                <a:gd name="T3" fmla="*/ 23 h 188"/>
                <a:gd name="T4" fmla="*/ 273 w 283"/>
                <a:gd name="T5" fmla="*/ 46 h 188"/>
                <a:gd name="T6" fmla="*/ 261 w 283"/>
                <a:gd name="T7" fmla="*/ 66 h 188"/>
                <a:gd name="T8" fmla="*/ 246 w 283"/>
                <a:gd name="T9" fmla="*/ 84 h 188"/>
                <a:gd name="T10" fmla="*/ 228 w 283"/>
                <a:gd name="T11" fmla="*/ 99 h 188"/>
                <a:gd name="T12" fmla="*/ 207 w 283"/>
                <a:gd name="T13" fmla="*/ 110 h 188"/>
                <a:gd name="T14" fmla="*/ 183 w 283"/>
                <a:gd name="T15" fmla="*/ 117 h 188"/>
                <a:gd name="T16" fmla="*/ 160 w 283"/>
                <a:gd name="T17" fmla="*/ 118 h 188"/>
                <a:gd name="T18" fmla="*/ 137 w 283"/>
                <a:gd name="T19" fmla="*/ 116 h 188"/>
                <a:gd name="T20" fmla="*/ 113 w 283"/>
                <a:gd name="T21" fmla="*/ 113 h 188"/>
                <a:gd name="T22" fmla="*/ 89 w 283"/>
                <a:gd name="T23" fmla="*/ 116 h 188"/>
                <a:gd name="T24" fmla="*/ 67 w 283"/>
                <a:gd name="T25" fmla="*/ 123 h 188"/>
                <a:gd name="T26" fmla="*/ 45 w 283"/>
                <a:gd name="T27" fmla="*/ 133 h 188"/>
                <a:gd name="T28" fmla="*/ 27 w 283"/>
                <a:gd name="T29" fmla="*/ 147 h 188"/>
                <a:gd name="T30" fmla="*/ 11 w 283"/>
                <a:gd name="T31" fmla="*/ 166 h 188"/>
                <a:gd name="T32" fmla="*/ 0 w 283"/>
                <a:gd name="T33" fmla="*/ 186 h 188"/>
                <a:gd name="T34" fmla="*/ 0 w 283"/>
                <a:gd name="T35" fmla="*/ 188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3"/>
                <a:gd name="T55" fmla="*/ 0 h 188"/>
                <a:gd name="T56" fmla="*/ 283 w 283"/>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3" h="188">
                  <a:moveTo>
                    <a:pt x="283" y="0"/>
                  </a:moveTo>
                  <a:lnTo>
                    <a:pt x="281" y="23"/>
                  </a:lnTo>
                  <a:lnTo>
                    <a:pt x="273" y="46"/>
                  </a:lnTo>
                  <a:lnTo>
                    <a:pt x="261" y="66"/>
                  </a:lnTo>
                  <a:lnTo>
                    <a:pt x="246" y="84"/>
                  </a:lnTo>
                  <a:lnTo>
                    <a:pt x="228" y="99"/>
                  </a:lnTo>
                  <a:lnTo>
                    <a:pt x="207" y="110"/>
                  </a:lnTo>
                  <a:lnTo>
                    <a:pt x="183" y="117"/>
                  </a:lnTo>
                  <a:lnTo>
                    <a:pt x="160" y="118"/>
                  </a:lnTo>
                  <a:lnTo>
                    <a:pt x="137" y="116"/>
                  </a:lnTo>
                  <a:lnTo>
                    <a:pt x="113" y="113"/>
                  </a:lnTo>
                  <a:lnTo>
                    <a:pt x="89" y="116"/>
                  </a:lnTo>
                  <a:lnTo>
                    <a:pt x="67" y="123"/>
                  </a:lnTo>
                  <a:lnTo>
                    <a:pt x="45" y="133"/>
                  </a:lnTo>
                  <a:lnTo>
                    <a:pt x="27" y="147"/>
                  </a:lnTo>
                  <a:lnTo>
                    <a:pt x="11" y="166"/>
                  </a:lnTo>
                  <a:lnTo>
                    <a:pt x="0" y="186"/>
                  </a:lnTo>
                  <a:lnTo>
                    <a:pt x="0" y="188"/>
                  </a:lnTo>
                </a:path>
              </a:pathLst>
            </a:custGeom>
            <a:noFill/>
            <a:ln w="15875">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09" name="Freeform 46"/>
            <p:cNvSpPr/>
            <p:nvPr/>
          </p:nvSpPr>
          <p:spPr bwMode="auto">
            <a:xfrm>
              <a:off x="1824" y="3466"/>
              <a:ext cx="45" cy="49"/>
            </a:xfrm>
            <a:custGeom>
              <a:avLst/>
              <a:gdLst>
                <a:gd name="T0" fmla="*/ 45 w 45"/>
                <a:gd name="T1" fmla="*/ 9 h 49"/>
                <a:gd name="T2" fmla="*/ 12 w 45"/>
                <a:gd name="T3" fmla="*/ 49 h 49"/>
                <a:gd name="T4" fmla="*/ 0 w 45"/>
                <a:gd name="T5" fmla="*/ 0 h 49"/>
                <a:gd name="T6" fmla="*/ 45 w 45"/>
                <a:gd name="T7" fmla="*/ 9 h 49"/>
                <a:gd name="T8" fmla="*/ 0 60000 65536"/>
                <a:gd name="T9" fmla="*/ 0 60000 65536"/>
                <a:gd name="T10" fmla="*/ 0 60000 65536"/>
                <a:gd name="T11" fmla="*/ 0 60000 65536"/>
                <a:gd name="T12" fmla="*/ 0 w 45"/>
                <a:gd name="T13" fmla="*/ 0 h 49"/>
                <a:gd name="T14" fmla="*/ 45 w 45"/>
                <a:gd name="T15" fmla="*/ 49 h 49"/>
              </a:gdLst>
              <a:ahLst/>
              <a:cxnLst>
                <a:cxn ang="T8">
                  <a:pos x="T0" y="T1"/>
                </a:cxn>
                <a:cxn ang="T9">
                  <a:pos x="T2" y="T3"/>
                </a:cxn>
                <a:cxn ang="T10">
                  <a:pos x="T4" y="T5"/>
                </a:cxn>
                <a:cxn ang="T11">
                  <a:pos x="T6" y="T7"/>
                </a:cxn>
              </a:cxnLst>
              <a:rect l="T12" t="T13" r="T14" b="T15"/>
              <a:pathLst>
                <a:path w="45" h="49">
                  <a:moveTo>
                    <a:pt x="45" y="9"/>
                  </a:moveTo>
                  <a:lnTo>
                    <a:pt x="12" y="49"/>
                  </a:lnTo>
                  <a:lnTo>
                    <a:pt x="0" y="0"/>
                  </a:lnTo>
                  <a:lnTo>
                    <a:pt x="45" y="9"/>
                  </a:lnTo>
                  <a:close/>
                </a:path>
              </a:pathLst>
            </a:custGeom>
            <a:solidFill>
              <a:schemeClr val="tx1"/>
            </a:solidFill>
            <a:ln w="9525">
              <a:solidFill>
                <a:schemeClr val="tx1"/>
              </a:solidFill>
              <a:round/>
            </a:ln>
          </p:spPr>
          <p:txBody>
            <a:bodyPr/>
            <a:lstStyle/>
            <a:p>
              <a:endParaRPr lang="en-US"/>
            </a:p>
          </p:txBody>
        </p:sp>
        <p:sp>
          <p:nvSpPr>
            <p:cNvPr id="113710" name="Rectangle 47"/>
            <p:cNvSpPr>
              <a:spLocks noChangeArrowheads="1"/>
            </p:cNvSpPr>
            <p:nvPr/>
          </p:nvSpPr>
          <p:spPr bwMode="auto">
            <a:xfrm>
              <a:off x="466" y="274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latin typeface="Times New Roman" panose="02020603050405020304" pitchFamily="18" charset="0"/>
                <a:cs typeface="Times New Roman" panose="02020603050405020304" pitchFamily="18" charset="0"/>
              </a:endParaRPr>
            </a:p>
          </p:txBody>
        </p:sp>
        <p:sp>
          <p:nvSpPr>
            <p:cNvPr id="113711" name="Rectangle 48"/>
            <p:cNvSpPr>
              <a:spLocks noChangeArrowheads="1"/>
            </p:cNvSpPr>
            <p:nvPr/>
          </p:nvSpPr>
          <p:spPr bwMode="auto">
            <a:xfrm>
              <a:off x="1104" y="285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latin typeface="Times New Roman" panose="02020603050405020304" pitchFamily="18" charset="0"/>
                <a:cs typeface="Times New Roman" panose="02020603050405020304" pitchFamily="18" charset="0"/>
              </a:endParaRPr>
            </a:p>
          </p:txBody>
        </p:sp>
        <p:sp>
          <p:nvSpPr>
            <p:cNvPr id="113712" name="Rectangle 49"/>
            <p:cNvSpPr>
              <a:spLocks noChangeArrowheads="1"/>
            </p:cNvSpPr>
            <p:nvPr/>
          </p:nvSpPr>
          <p:spPr bwMode="auto">
            <a:xfrm>
              <a:off x="1677" y="274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latin typeface="Times New Roman" panose="02020603050405020304" pitchFamily="18" charset="0"/>
                <a:cs typeface="Times New Roman" panose="02020603050405020304" pitchFamily="18" charset="0"/>
              </a:endParaRPr>
            </a:p>
          </p:txBody>
        </p:sp>
        <p:sp>
          <p:nvSpPr>
            <p:cNvPr id="113714" name="Line 51"/>
            <p:cNvSpPr>
              <a:spLocks noChangeShapeType="1"/>
            </p:cNvSpPr>
            <p:nvPr/>
          </p:nvSpPr>
          <p:spPr bwMode="auto">
            <a:xfrm>
              <a:off x="818" y="2979"/>
              <a:ext cx="290" cy="1"/>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715" name="Freeform 52"/>
            <p:cNvSpPr/>
            <p:nvPr/>
          </p:nvSpPr>
          <p:spPr bwMode="auto">
            <a:xfrm>
              <a:off x="759" y="2948"/>
              <a:ext cx="59" cy="60"/>
            </a:xfrm>
            <a:custGeom>
              <a:avLst/>
              <a:gdLst>
                <a:gd name="T0" fmla="*/ 59 w 59"/>
                <a:gd name="T1" fmla="*/ 0 h 60"/>
                <a:gd name="T2" fmla="*/ 0 w 59"/>
                <a:gd name="T3" fmla="*/ 31 h 60"/>
                <a:gd name="T4" fmla="*/ 59 w 59"/>
                <a:gd name="T5" fmla="*/ 60 h 60"/>
                <a:gd name="T6" fmla="*/ 59 w 59"/>
                <a:gd name="T7" fmla="*/ 0 h 60"/>
                <a:gd name="T8" fmla="*/ 0 60000 65536"/>
                <a:gd name="T9" fmla="*/ 0 60000 65536"/>
                <a:gd name="T10" fmla="*/ 0 60000 65536"/>
                <a:gd name="T11" fmla="*/ 0 60000 65536"/>
                <a:gd name="T12" fmla="*/ 0 w 59"/>
                <a:gd name="T13" fmla="*/ 0 h 60"/>
                <a:gd name="T14" fmla="*/ 59 w 59"/>
                <a:gd name="T15" fmla="*/ 60 h 60"/>
              </a:gdLst>
              <a:ahLst/>
              <a:cxnLst>
                <a:cxn ang="T8">
                  <a:pos x="T0" y="T1"/>
                </a:cxn>
                <a:cxn ang="T9">
                  <a:pos x="T2" y="T3"/>
                </a:cxn>
                <a:cxn ang="T10">
                  <a:pos x="T4" y="T5"/>
                </a:cxn>
                <a:cxn ang="T11">
                  <a:pos x="T6" y="T7"/>
                </a:cxn>
              </a:cxnLst>
              <a:rect l="T12" t="T13" r="T14" b="T15"/>
              <a:pathLst>
                <a:path w="59" h="60">
                  <a:moveTo>
                    <a:pt x="59" y="0"/>
                  </a:moveTo>
                  <a:lnTo>
                    <a:pt x="0" y="31"/>
                  </a:lnTo>
                  <a:lnTo>
                    <a:pt x="59" y="60"/>
                  </a:lnTo>
                  <a:lnTo>
                    <a:pt x="59" y="0"/>
                  </a:lnTo>
                  <a:close/>
                </a:path>
              </a:pathLst>
            </a:custGeom>
            <a:solidFill>
              <a:schemeClr val="tx1"/>
            </a:solidFill>
            <a:ln w="9525">
              <a:solidFill>
                <a:schemeClr val="tx1"/>
              </a:solidFill>
              <a:round/>
            </a:ln>
          </p:spPr>
          <p:txBody>
            <a:bodyPr/>
            <a:lstStyle/>
            <a:p>
              <a:endParaRPr lang="en-US"/>
            </a:p>
          </p:txBody>
        </p:sp>
        <p:sp>
          <p:nvSpPr>
            <p:cNvPr id="113716" name="Line 53"/>
            <p:cNvSpPr>
              <a:spLocks noChangeShapeType="1"/>
            </p:cNvSpPr>
            <p:nvPr/>
          </p:nvSpPr>
          <p:spPr bwMode="auto">
            <a:xfrm flipH="1">
              <a:off x="1747" y="2979"/>
              <a:ext cx="310" cy="1"/>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717" name="Freeform 54"/>
            <p:cNvSpPr/>
            <p:nvPr/>
          </p:nvSpPr>
          <p:spPr bwMode="auto">
            <a:xfrm>
              <a:off x="2057" y="2948"/>
              <a:ext cx="59" cy="60"/>
            </a:xfrm>
            <a:custGeom>
              <a:avLst/>
              <a:gdLst>
                <a:gd name="T0" fmla="*/ 0 w 59"/>
                <a:gd name="T1" fmla="*/ 60 h 60"/>
                <a:gd name="T2" fmla="*/ 59 w 59"/>
                <a:gd name="T3" fmla="*/ 31 h 60"/>
                <a:gd name="T4" fmla="*/ 0 w 59"/>
                <a:gd name="T5" fmla="*/ 0 h 60"/>
                <a:gd name="T6" fmla="*/ 0 w 59"/>
                <a:gd name="T7" fmla="*/ 60 h 60"/>
                <a:gd name="T8" fmla="*/ 0 60000 65536"/>
                <a:gd name="T9" fmla="*/ 0 60000 65536"/>
                <a:gd name="T10" fmla="*/ 0 60000 65536"/>
                <a:gd name="T11" fmla="*/ 0 60000 65536"/>
                <a:gd name="T12" fmla="*/ 0 w 59"/>
                <a:gd name="T13" fmla="*/ 0 h 60"/>
                <a:gd name="T14" fmla="*/ 59 w 59"/>
                <a:gd name="T15" fmla="*/ 60 h 60"/>
              </a:gdLst>
              <a:ahLst/>
              <a:cxnLst>
                <a:cxn ang="T8">
                  <a:pos x="T0" y="T1"/>
                </a:cxn>
                <a:cxn ang="T9">
                  <a:pos x="T2" y="T3"/>
                </a:cxn>
                <a:cxn ang="T10">
                  <a:pos x="T4" y="T5"/>
                </a:cxn>
                <a:cxn ang="T11">
                  <a:pos x="T6" y="T7"/>
                </a:cxn>
              </a:cxnLst>
              <a:rect l="T12" t="T13" r="T14" b="T15"/>
              <a:pathLst>
                <a:path w="59" h="60">
                  <a:moveTo>
                    <a:pt x="0" y="60"/>
                  </a:moveTo>
                  <a:lnTo>
                    <a:pt x="59" y="31"/>
                  </a:lnTo>
                  <a:lnTo>
                    <a:pt x="0" y="0"/>
                  </a:lnTo>
                  <a:lnTo>
                    <a:pt x="0" y="60"/>
                  </a:lnTo>
                  <a:close/>
                </a:path>
              </a:pathLst>
            </a:custGeom>
            <a:solidFill>
              <a:schemeClr val="tx1"/>
            </a:solidFill>
            <a:ln w="9525">
              <a:solidFill>
                <a:schemeClr val="tx1"/>
              </a:solidFill>
              <a:round/>
            </a:ln>
          </p:spPr>
          <p:txBody>
            <a:bodyPr/>
            <a:lstStyle/>
            <a:p>
              <a:endParaRPr lang="en-US"/>
            </a:p>
          </p:txBody>
        </p:sp>
        <p:sp>
          <p:nvSpPr>
            <p:cNvPr id="113718" name="Line 55"/>
            <p:cNvSpPr>
              <a:spLocks noChangeShapeType="1"/>
            </p:cNvSpPr>
            <p:nvPr/>
          </p:nvSpPr>
          <p:spPr bwMode="auto">
            <a:xfrm flipV="1">
              <a:off x="1108" y="2979"/>
              <a:ext cx="1" cy="67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719" name="Line 56"/>
            <p:cNvSpPr>
              <a:spLocks noChangeShapeType="1"/>
            </p:cNvSpPr>
            <p:nvPr/>
          </p:nvSpPr>
          <p:spPr bwMode="auto">
            <a:xfrm flipV="1">
              <a:off x="1747" y="2979"/>
              <a:ext cx="1" cy="676"/>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13720" name="Rectangle 57"/>
            <p:cNvSpPr>
              <a:spLocks noChangeArrowheads="1"/>
            </p:cNvSpPr>
            <p:nvPr/>
          </p:nvSpPr>
          <p:spPr bwMode="auto">
            <a:xfrm>
              <a:off x="586" y="3041"/>
              <a:ext cx="40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900" dirty="0">
                  <a:latin typeface="Times New Roman" panose="02020603050405020304" pitchFamily="18" charset="0"/>
                  <a:cs typeface="Times New Roman" panose="02020603050405020304" pitchFamily="18" charset="0"/>
                </a:rPr>
                <a:t>.025</a:t>
              </a:r>
              <a:endParaRPr lang="en-US" altLang="en-US" sz="1800" dirty="0">
                <a:latin typeface="Times New Roman" panose="02020603050405020304" pitchFamily="18" charset="0"/>
                <a:cs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a:t>Fill in the blank with the correct numbers</a:t>
            </a:r>
            <a:endParaRPr lang="en-US" sz="3600" dirty="0"/>
          </a:p>
        </p:txBody>
      </p:sp>
      <p:sp>
        <p:nvSpPr>
          <p:cNvPr id="3" name="Content Placeholder 2"/>
          <p:cNvSpPr>
            <a:spLocks noGrp="1"/>
          </p:cNvSpPr>
          <p:nvPr>
            <p:ph idx="1"/>
          </p:nvPr>
        </p:nvSpPr>
        <p:spPr>
          <a:xfrm>
            <a:off x="457200" y="1219200"/>
            <a:ext cx="8229600" cy="4906963"/>
          </a:xfrm>
        </p:spPr>
        <p:txBody>
          <a:bodyPr/>
          <a:lstStyle/>
          <a:p>
            <a:r>
              <a:rPr lang="en-US" dirty="0"/>
              <a:t> </a:t>
            </a:r>
            <a:r>
              <a:rPr lang="en-US" sz="2000" dirty="0"/>
              <a:t>use "D:\Bai </a:t>
            </a:r>
            <a:r>
              <a:rPr lang="en-US" sz="2000" dirty="0" err="1"/>
              <a:t>giang</a:t>
            </a:r>
            <a:r>
              <a:rPr lang="en-US" sz="2000" dirty="0"/>
              <a:t>\</a:t>
            </a:r>
            <a:r>
              <a:rPr lang="en-US" sz="2000" dirty="0" err="1"/>
              <a:t>Kinh</a:t>
            </a:r>
            <a:r>
              <a:rPr lang="en-US" sz="2000" dirty="0"/>
              <a:t> </a:t>
            </a:r>
            <a:r>
              <a:rPr lang="en-US" sz="2000" dirty="0" err="1"/>
              <a:t>te</a:t>
            </a:r>
            <a:r>
              <a:rPr lang="en-US" sz="2000" dirty="0"/>
              <a:t> </a:t>
            </a:r>
            <a:r>
              <a:rPr lang="en-US" sz="2000" dirty="0" err="1"/>
              <a:t>luong</a:t>
            </a:r>
            <a:r>
              <a:rPr lang="en-US" sz="2000" dirty="0"/>
              <a:t>\datasets\WAGE1.DTA", clear</a:t>
            </a:r>
            <a:endParaRPr lang="en-US" sz="2000" dirty="0"/>
          </a:p>
        </p:txBody>
      </p:sp>
      <p:pic>
        <p:nvPicPr>
          <p:cNvPr id="657410" name="Picture 2"/>
          <p:cNvPicPr>
            <a:picLocks noChangeAspect="1" noChangeArrowheads="1"/>
          </p:cNvPicPr>
          <p:nvPr/>
        </p:nvPicPr>
        <p:blipFill>
          <a:blip r:embed="rId1" cstate="print"/>
          <a:srcRect/>
          <a:stretch>
            <a:fillRect/>
          </a:stretch>
        </p:blipFill>
        <p:spPr bwMode="auto">
          <a:xfrm>
            <a:off x="609600" y="1828800"/>
            <a:ext cx="11125199" cy="4191000"/>
          </a:xfrm>
          <a:prstGeom prst="rect">
            <a:avLst/>
          </a:prstGeom>
          <a:noFill/>
          <a:ln w="9525">
            <a:noFill/>
            <a:miter lim="800000"/>
            <a:headEnd/>
            <a:tailEnd/>
          </a:ln>
          <a:effectLst/>
        </p:spPr>
      </p:pic>
      <p:sp>
        <p:nvSpPr>
          <p:cNvPr id="8" name="Rectangle 7"/>
          <p:cNvSpPr/>
          <p:nvPr/>
        </p:nvSpPr>
        <p:spPr>
          <a:xfrm>
            <a:off x="7010400" y="2286000"/>
            <a:ext cx="1524000" cy="2286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81800" y="1905000"/>
            <a:ext cx="1828800" cy="3048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39000" y="4419600"/>
            <a:ext cx="1828800" cy="2286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90600" y="914400"/>
            <a:ext cx="4800600" cy="369332"/>
          </a:xfrm>
          <a:prstGeom prst="rect">
            <a:avLst/>
          </a:prstGeom>
          <a:noFill/>
        </p:spPr>
        <p:txBody>
          <a:bodyPr wrap="square" rtlCol="0">
            <a:spAutoFit/>
          </a:bodyPr>
          <a:lstStyle/>
          <a:p>
            <a:r>
              <a:rPr lang="en-US" dirty="0"/>
              <a:t>Critical value: t(524, 0.025)= 1.96</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1143000"/>
          </a:xfrm>
        </p:spPr>
        <p:txBody>
          <a:bodyPr>
            <a:normAutofit/>
          </a:bodyPr>
          <a:lstStyle/>
          <a:p>
            <a:pPr algn="l"/>
            <a:r>
              <a:rPr lang="en-US" sz="3200" b="1" dirty="0">
                <a:solidFill>
                  <a:srgbClr val="FF0000"/>
                </a:solidFill>
                <a:latin typeface="Arial" panose="020B0604020202020204" pitchFamily="34" charset="0"/>
                <a:cs typeface="Arial" panose="020B0604020202020204" pitchFamily="34" charset="0"/>
              </a:rPr>
              <a:t>10. Confidence intervals for variance</a:t>
            </a:r>
            <a:endParaRPr lang="en-US" sz="34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066800"/>
            <a:ext cx="7924800" cy="5059363"/>
          </a:xfrm>
        </p:spPr>
        <p:txBody>
          <a:bodyPr/>
          <a:lstStyle/>
          <a:p>
            <a:pPr>
              <a:buNone/>
            </a:pPr>
            <a:r>
              <a:rPr lang="en-US" sz="2500" dirty="0">
                <a:latin typeface="Arial" panose="020B0604020202020204" pitchFamily="34" charset="0"/>
                <a:cs typeface="Arial" panose="020B0604020202020204" pitchFamily="34" charset="0"/>
              </a:rPr>
              <a:t>We have :</a:t>
            </a:r>
            <a:endParaRPr lang="en-US" sz="2500" dirty="0">
              <a:latin typeface="Arial" panose="020B0604020202020204" pitchFamily="34" charset="0"/>
              <a:cs typeface="Arial" panose="020B0604020202020204" pitchFamily="34" charset="0"/>
            </a:endParaRPr>
          </a:p>
          <a:p>
            <a:pPr>
              <a:buNone/>
            </a:pPr>
            <a:endParaRPr lang="en-US" sz="2500" dirty="0">
              <a:latin typeface="Arial" panose="020B0604020202020204" pitchFamily="34" charset="0"/>
              <a:cs typeface="Arial" panose="020B0604020202020204" pitchFamily="34" charset="0"/>
            </a:endParaRPr>
          </a:p>
          <a:p>
            <a:pPr>
              <a:buNone/>
            </a:pPr>
            <a:endParaRPr lang="en-US" sz="2500" dirty="0">
              <a:latin typeface="Arial" panose="020B0604020202020204" pitchFamily="34" charset="0"/>
              <a:cs typeface="Arial" panose="020B0604020202020204" pitchFamily="34" charset="0"/>
            </a:endParaRPr>
          </a:p>
          <a:p>
            <a:pPr lvl="0">
              <a:buNone/>
            </a:pPr>
            <a:r>
              <a:rPr lang="en-US" sz="2800" dirty="0">
                <a:latin typeface="Arial" panose="020B0604020202020204" pitchFamily="34" charset="0"/>
                <a:cs typeface="Arial" panose="020B0604020202020204" pitchFamily="34" charset="0"/>
                <a:sym typeface="Wingdings" panose="05000000000000000000" pitchFamily="2" charset="2"/>
              </a:rPr>
              <a:t> </a:t>
            </a:r>
            <a:r>
              <a:rPr lang="en-US" sz="2400" dirty="0">
                <a:latin typeface="Arial" panose="020B0604020202020204" pitchFamily="34" charset="0"/>
                <a:cs typeface="Arial" panose="020B0604020202020204" pitchFamily="34" charset="0"/>
              </a:rPr>
              <a:t>100(1-α)% confidence intervals for the variance</a:t>
            </a:r>
            <a:endParaRPr lang="en-US" sz="2500" dirty="0">
              <a:latin typeface="Arial" panose="020B0604020202020204" pitchFamily="34" charset="0"/>
              <a:cs typeface="Arial" panose="020B0604020202020204" pitchFamily="34" charset="0"/>
            </a:endParaRPr>
          </a:p>
          <a:p>
            <a:pPr>
              <a:buNone/>
            </a:pPr>
            <a:r>
              <a:rPr lang="en-US" sz="2500" dirty="0">
                <a:latin typeface="Arial" panose="020B0604020202020204" pitchFamily="34" charset="0"/>
                <a:cs typeface="Arial" panose="020B0604020202020204" pitchFamily="34" charset="0"/>
              </a:rPr>
              <a:t> </a:t>
            </a:r>
            <a:endParaRPr lang="en-US" sz="2500"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p:txBody>
      </p:sp>
      <p:sp>
        <p:nvSpPr>
          <p:cNvPr id="8601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6020"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6022"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602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7047"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87046" name="Object 6"/>
          <p:cNvGraphicFramePr>
            <a:graphicFrameLocks noChangeAspect="1"/>
          </p:cNvGraphicFramePr>
          <p:nvPr/>
        </p:nvGraphicFramePr>
        <p:xfrm>
          <a:off x="3124200" y="1143000"/>
          <a:ext cx="2590800" cy="838200"/>
        </p:xfrm>
        <a:graphic>
          <a:graphicData uri="http://schemas.openxmlformats.org/presentationml/2006/ole">
            <mc:AlternateContent xmlns:mc="http://schemas.openxmlformats.org/markup-compatibility/2006">
              <mc:Choice xmlns:v="urn:schemas-microsoft-com:vml" Requires="v">
                <p:oleObj spid="_x0000_s87089" name="Equation" r:id="rId1" imgW="25908000" imgH="10058400" progId="Equation.3">
                  <p:embed/>
                </p:oleObj>
              </mc:Choice>
              <mc:Fallback>
                <p:oleObj name="Equation" r:id="rId1" imgW="25908000" imgH="10058400" progId="Equation.3">
                  <p:embed/>
                  <p:pic>
                    <p:nvPicPr>
                      <p:cNvPr id="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143000"/>
                        <a:ext cx="25908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9" name="Rectangle 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87048" name="Object 8"/>
          <p:cNvGraphicFramePr>
            <a:graphicFrameLocks noChangeAspect="1"/>
          </p:cNvGraphicFramePr>
          <p:nvPr/>
        </p:nvGraphicFramePr>
        <p:xfrm>
          <a:off x="1981200" y="3581400"/>
          <a:ext cx="4343400" cy="1295400"/>
        </p:xfrm>
        <a:graphic>
          <a:graphicData uri="http://schemas.openxmlformats.org/presentationml/2006/ole">
            <mc:AlternateContent xmlns:mc="http://schemas.openxmlformats.org/markup-compatibility/2006">
              <mc:Choice xmlns:v="urn:schemas-microsoft-com:vml" Requires="v">
                <p:oleObj spid="_x0000_s87090" name="Equation" r:id="rId3" imgW="43281600" imgH="11582400" progId="Equation.3">
                  <p:embed/>
                </p:oleObj>
              </mc:Choice>
              <mc:Fallback>
                <p:oleObj name="Equation" r:id="rId3" imgW="43281600" imgH="115824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581400"/>
                        <a:ext cx="43434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381000" y="990600"/>
            <a:ext cx="8001000" cy="990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normAutofit/>
          </a:bodyPr>
          <a:lstStyle/>
          <a:p>
            <a:r>
              <a:rPr lang="en-US" sz="2800" b="1" dirty="0">
                <a:solidFill>
                  <a:srgbClr val="FF0000"/>
                </a:solidFill>
                <a:latin typeface="Arial" panose="020B0604020202020204" pitchFamily="34" charset="0"/>
                <a:cs typeface="Arial" panose="020B0604020202020204" pitchFamily="34" charset="0"/>
              </a:rPr>
              <a:t>10. Confidence intervals for variance</a:t>
            </a:r>
            <a:endParaRPr lang="ar-KW" sz="2800" dirty="0">
              <a:solidFill>
                <a:srgbClr val="FF0000"/>
              </a:solidFill>
            </a:endParaRPr>
          </a:p>
        </p:txBody>
      </p:sp>
      <p:sp>
        <p:nvSpPr>
          <p:cNvPr id="291843" name="Rectangle 3"/>
          <p:cNvSpPr>
            <a:spLocks noGrp="1" noChangeArrowheads="1"/>
          </p:cNvSpPr>
          <p:nvPr>
            <p:ph type="body" idx="4294967295"/>
          </p:nvPr>
        </p:nvSpPr>
        <p:spPr/>
        <p:txBody>
          <a:bodyPr/>
          <a:lstStyle/>
          <a:p>
            <a:endParaRPr lang="en-US"/>
          </a:p>
        </p:txBody>
      </p:sp>
      <p:pic>
        <p:nvPicPr>
          <p:cNvPr id="16388" name="Picture 4"/>
          <p:cNvPicPr>
            <a:picLocks noChangeAspect="1" noChangeArrowheads="1"/>
          </p:cNvPicPr>
          <p:nvPr/>
        </p:nvPicPr>
        <p:blipFill>
          <a:blip r:embed="rId1" cstate="print"/>
          <a:srcRect/>
          <a:stretch>
            <a:fillRect/>
          </a:stretch>
        </p:blipFill>
        <p:spPr bwMode="auto">
          <a:xfrm>
            <a:off x="147638" y="1073150"/>
            <a:ext cx="8850312" cy="5616575"/>
          </a:xfrm>
          <a:prstGeom prst="rect">
            <a:avLst/>
          </a:prstGeom>
          <a:noFill/>
          <a:ln w="9525">
            <a:noFill/>
            <a:miter lim="800000"/>
            <a:headEnd/>
            <a:tailEnd/>
          </a:ln>
        </p:spPr>
      </p:pic>
      <p:sp>
        <p:nvSpPr>
          <p:cNvPr id="16389" name="Rectangle 4"/>
          <p:cNvSpPr>
            <a:spLocks noChangeArrowheads="1"/>
          </p:cNvSpPr>
          <p:nvPr/>
        </p:nvSpPr>
        <p:spPr bwMode="auto">
          <a:xfrm>
            <a:off x="3962400" y="1111250"/>
            <a:ext cx="5005388" cy="307975"/>
          </a:xfrm>
          <a:prstGeom prst="rect">
            <a:avLst/>
          </a:prstGeom>
          <a:noFill/>
          <a:ln w="9525">
            <a:noFill/>
            <a:miter lim="800000"/>
          </a:ln>
        </p:spPr>
        <p:txBody>
          <a:bodyPr>
            <a:spAutoFit/>
          </a:bodyPr>
          <a:lstStyle/>
          <a:p>
            <a:r>
              <a:rPr lang="en-US" sz="1400"/>
              <a:t>(Note the skewed characteristic of the chi-square distribution.)</a:t>
            </a:r>
            <a:endParaRPr lang="en-US" sz="1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US" sz="3400" b="1" dirty="0">
                <a:solidFill>
                  <a:srgbClr val="FF0000"/>
                </a:solidFill>
                <a:latin typeface="Arial" panose="020B0604020202020204" pitchFamily="34" charset="0"/>
                <a:cs typeface="Arial" panose="020B0604020202020204" pitchFamily="34" charset="0"/>
              </a:rPr>
              <a:t>11. Hypothesis testing</a:t>
            </a:r>
            <a:endParaRPr lang="en-US" sz="34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914400"/>
            <a:ext cx="8229600" cy="5211763"/>
          </a:xfrm>
        </p:spPr>
        <p:txBody>
          <a:bodyPr>
            <a:normAutofit/>
          </a:bodyPr>
          <a:lstStyle/>
          <a:p>
            <a:r>
              <a:rPr lang="en-US" sz="2500" b="1" dirty="0">
                <a:latin typeface="Arial" panose="020B0604020202020204" pitchFamily="34" charset="0"/>
                <a:cs typeface="Arial" panose="020B0604020202020204" pitchFamily="34" charset="0"/>
              </a:rPr>
              <a:t>Hypotheses: </a:t>
            </a:r>
            <a:endParaRPr lang="en-US" sz="2500" b="1" dirty="0">
              <a:latin typeface="Arial" panose="020B0604020202020204" pitchFamily="34" charset="0"/>
              <a:cs typeface="Arial" panose="020B0604020202020204" pitchFamily="34" charset="0"/>
            </a:endParaRPr>
          </a:p>
          <a:p>
            <a:pPr>
              <a:buFontTx/>
              <a:buChar char="-"/>
            </a:pPr>
            <a:r>
              <a:rPr lang="en-US" sz="2500" dirty="0">
                <a:latin typeface="Arial" panose="020B0604020202020204" pitchFamily="34" charset="0"/>
                <a:cs typeface="Arial" panose="020B0604020202020204" pitchFamily="34" charset="0"/>
              </a:rPr>
              <a:t>Two-tail test:</a:t>
            </a:r>
            <a:endParaRPr lang="en-US" sz="2500" dirty="0">
              <a:latin typeface="Arial" panose="020B0604020202020204" pitchFamily="34" charset="0"/>
              <a:cs typeface="Arial" panose="020B0604020202020204" pitchFamily="34" charset="0"/>
            </a:endParaRPr>
          </a:p>
          <a:p>
            <a:pPr>
              <a:buNone/>
            </a:pPr>
            <a:endParaRPr lang="en-US" sz="2500" dirty="0">
              <a:latin typeface="Arial" panose="020B0604020202020204" pitchFamily="34" charset="0"/>
              <a:cs typeface="Arial" panose="020B0604020202020204" pitchFamily="34" charset="0"/>
            </a:endParaRPr>
          </a:p>
          <a:p>
            <a:pPr>
              <a:buFontTx/>
              <a:buChar char="-"/>
            </a:pPr>
            <a:r>
              <a:rPr lang="en-US" sz="2500" dirty="0">
                <a:latin typeface="Arial" panose="020B0604020202020204" pitchFamily="34" charset="0"/>
                <a:cs typeface="Arial" panose="020B0604020202020204" pitchFamily="34" charset="0"/>
              </a:rPr>
              <a:t>Right- tail test:</a:t>
            </a:r>
            <a:endParaRPr lang="en-US" sz="2500" dirty="0">
              <a:latin typeface="Arial" panose="020B0604020202020204" pitchFamily="34" charset="0"/>
              <a:cs typeface="Arial" panose="020B0604020202020204" pitchFamily="34" charset="0"/>
            </a:endParaRPr>
          </a:p>
          <a:p>
            <a:pPr>
              <a:buNone/>
            </a:pPr>
            <a:endParaRPr lang="en-US" sz="2500" dirty="0">
              <a:latin typeface="Arial" panose="020B0604020202020204" pitchFamily="34" charset="0"/>
              <a:cs typeface="Arial" panose="020B0604020202020204" pitchFamily="34" charset="0"/>
            </a:endParaRPr>
          </a:p>
          <a:p>
            <a:pPr>
              <a:buFontTx/>
              <a:buChar char="-"/>
            </a:pPr>
            <a:r>
              <a:rPr lang="en-US" sz="2500" dirty="0">
                <a:latin typeface="Arial" panose="020B0604020202020204" pitchFamily="34" charset="0"/>
                <a:cs typeface="Arial" panose="020B0604020202020204" pitchFamily="34" charset="0"/>
              </a:rPr>
              <a:t>Left-tail test:</a:t>
            </a:r>
            <a:endParaRPr lang="en-US" sz="2500" dirty="0">
              <a:latin typeface="Arial" panose="020B0604020202020204" pitchFamily="34" charset="0"/>
              <a:cs typeface="Arial" panose="020B0604020202020204" pitchFamily="34" charset="0"/>
            </a:endParaRPr>
          </a:p>
          <a:p>
            <a:pPr>
              <a:buFontTx/>
              <a:buChar char="-"/>
            </a:pPr>
            <a:endParaRPr lang="en-US" sz="2500" dirty="0">
              <a:latin typeface="Arial" panose="020B0604020202020204" pitchFamily="34" charset="0"/>
              <a:cs typeface="Arial" panose="020B0604020202020204" pitchFamily="34" charset="0"/>
            </a:endParaRPr>
          </a:p>
        </p:txBody>
      </p:sp>
      <p:sp>
        <p:nvSpPr>
          <p:cNvPr id="90114"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90113" name="Object 1"/>
          <p:cNvGraphicFramePr>
            <a:graphicFrameLocks noChangeAspect="1"/>
          </p:cNvGraphicFramePr>
          <p:nvPr/>
        </p:nvGraphicFramePr>
        <p:xfrm>
          <a:off x="3810000" y="1143000"/>
          <a:ext cx="3886200" cy="685800"/>
        </p:xfrm>
        <a:graphic>
          <a:graphicData uri="http://schemas.openxmlformats.org/presentationml/2006/ole">
            <mc:AlternateContent xmlns:mc="http://schemas.openxmlformats.org/markup-compatibility/2006">
              <mc:Choice xmlns:v="urn:schemas-microsoft-com:vml" Requires="v">
                <p:oleObj spid="_x0000_s90178" name="Equation" r:id="rId1" imgW="36576000" imgH="5486400" progId="Equation.3">
                  <p:embed/>
                </p:oleObj>
              </mc:Choice>
              <mc:Fallback>
                <p:oleObj name="Equation" r:id="rId1" imgW="36576000" imgH="5486400" progId="Equation.3">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143000"/>
                        <a:ext cx="3886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6"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90115" name="Object 3"/>
          <p:cNvGraphicFramePr>
            <a:graphicFrameLocks noChangeAspect="1"/>
          </p:cNvGraphicFramePr>
          <p:nvPr/>
        </p:nvGraphicFramePr>
        <p:xfrm>
          <a:off x="3657600" y="2209800"/>
          <a:ext cx="3581400" cy="609600"/>
        </p:xfrm>
        <a:graphic>
          <a:graphicData uri="http://schemas.openxmlformats.org/presentationml/2006/ole">
            <mc:AlternateContent xmlns:mc="http://schemas.openxmlformats.org/markup-compatibility/2006">
              <mc:Choice xmlns:v="urn:schemas-microsoft-com:vml" Requires="v">
                <p:oleObj spid="_x0000_s90179" name="Equation" r:id="rId3" imgW="36576000" imgH="5486400" progId="Equation.3">
                  <p:embed/>
                </p:oleObj>
              </mc:Choice>
              <mc:Fallback>
                <p:oleObj name="Equation" r:id="rId3" imgW="36576000" imgH="54864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209800"/>
                        <a:ext cx="3581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8"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90117" name="Object 5"/>
          <p:cNvGraphicFramePr>
            <a:graphicFrameLocks noChangeAspect="1"/>
          </p:cNvGraphicFramePr>
          <p:nvPr/>
        </p:nvGraphicFramePr>
        <p:xfrm>
          <a:off x="3505200" y="3276600"/>
          <a:ext cx="3733800" cy="533400"/>
        </p:xfrm>
        <a:graphic>
          <a:graphicData uri="http://schemas.openxmlformats.org/presentationml/2006/ole">
            <mc:AlternateContent xmlns:mc="http://schemas.openxmlformats.org/markup-compatibility/2006">
              <mc:Choice xmlns:v="urn:schemas-microsoft-com:vml" Requires="v">
                <p:oleObj spid="_x0000_s90180" name="Equation" r:id="rId5" imgW="36576000" imgH="5486400" progId="Equation.3">
                  <p:embed/>
                </p:oleObj>
              </mc:Choice>
              <mc:Fallback>
                <p:oleObj name="Equation" r:id="rId5" imgW="36576000" imgH="54864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3276600"/>
                        <a:ext cx="3733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0"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p>
            <a:pPr algn="l"/>
            <a:r>
              <a:rPr lang="en-US" sz="3400" b="1" dirty="0">
                <a:solidFill>
                  <a:srgbClr val="FF0000"/>
                </a:solidFill>
                <a:latin typeface="Arial" panose="020B0604020202020204" pitchFamily="34" charset="0"/>
                <a:cs typeface="Arial" panose="020B0604020202020204" pitchFamily="34" charset="0"/>
              </a:rPr>
              <a:t>11. Hypothesis testing-t test</a:t>
            </a:r>
            <a:endParaRPr lang="en-US" sz="3400" dirty="0">
              <a:solidFill>
                <a:srgbClr val="FF0000"/>
              </a:solidFill>
            </a:endParaRPr>
          </a:p>
        </p:txBody>
      </p:sp>
      <p:sp>
        <p:nvSpPr>
          <p:cNvPr id="3" name="Content Placeholder 2"/>
          <p:cNvSpPr>
            <a:spLocks noGrp="1"/>
          </p:cNvSpPr>
          <p:nvPr>
            <p:ph idx="1"/>
          </p:nvPr>
        </p:nvSpPr>
        <p:spPr>
          <a:xfrm>
            <a:off x="457200" y="1066800"/>
            <a:ext cx="8229600" cy="5059363"/>
          </a:xfrm>
        </p:spPr>
        <p:txBody>
          <a:bodyPr>
            <a:normAutofit/>
          </a:bodyPr>
          <a:lstStyle/>
          <a:p>
            <a:r>
              <a:rPr lang="en-US" sz="3000" dirty="0">
                <a:solidFill>
                  <a:srgbClr val="FF0000"/>
                </a:solidFill>
                <a:latin typeface="Arial" panose="020B0604020202020204" pitchFamily="34" charset="0"/>
                <a:cs typeface="Arial" panose="020B0604020202020204" pitchFamily="34" charset="0"/>
              </a:rPr>
              <a:t>The t Test: </a:t>
            </a:r>
            <a:r>
              <a:rPr lang="en-US" sz="3000" dirty="0">
                <a:latin typeface="Arial" panose="020B0604020202020204" pitchFamily="34" charset="0"/>
                <a:cs typeface="Arial" panose="020B0604020202020204" pitchFamily="34" charset="0"/>
              </a:rPr>
              <a:t>The decision to accept or reject H0 is made on the basis of the value of the test statistic obtained from the data at hand.</a:t>
            </a:r>
            <a:endParaRPr lang="en-US" sz="3000" dirty="0">
              <a:latin typeface="Arial" panose="020B0604020202020204" pitchFamily="34" charset="0"/>
              <a:cs typeface="Arial" panose="020B0604020202020204" pitchFamily="34" charset="0"/>
            </a:endParaRPr>
          </a:p>
          <a:p>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 Recall                               follows the t </a:t>
            </a:r>
            <a:endParaRPr lang="en-US" sz="3000" dirty="0">
              <a:latin typeface="Arial" panose="020B0604020202020204" pitchFamily="34" charset="0"/>
              <a:cs typeface="Arial" panose="020B0604020202020204" pitchFamily="34" charset="0"/>
            </a:endParaRPr>
          </a:p>
          <a:p>
            <a:pPr>
              <a:buNone/>
            </a:pPr>
            <a:r>
              <a:rPr lang="en-US" sz="3000" dirty="0">
                <a:latin typeface="Arial" panose="020B0604020202020204" pitchFamily="34" charset="0"/>
                <a:cs typeface="Arial" panose="020B0604020202020204" pitchFamily="34" charset="0"/>
              </a:rPr>
              <a:t>distribution (n-2) </a:t>
            </a:r>
            <a:r>
              <a:rPr lang="en-US" sz="3000" dirty="0" err="1">
                <a:latin typeface="Arial" panose="020B0604020202020204" pitchFamily="34" charset="0"/>
                <a:cs typeface="Arial" panose="020B0604020202020204" pitchFamily="34" charset="0"/>
              </a:rPr>
              <a:t>df</a:t>
            </a:r>
            <a:r>
              <a:rPr lang="en-US" sz="3000" dirty="0">
                <a:latin typeface="Arial" panose="020B0604020202020204" pitchFamily="34" charset="0"/>
                <a:cs typeface="Arial" panose="020B0604020202020204" pitchFamily="34" charset="0"/>
              </a:rPr>
              <a:t>. </a:t>
            </a:r>
            <a:endParaRPr lang="en-US" sz="3000" dirty="0">
              <a:latin typeface="Arial" panose="020B0604020202020204" pitchFamily="34" charset="0"/>
              <a:cs typeface="Arial" panose="020B0604020202020204" pitchFamily="34" charset="0"/>
            </a:endParaRPr>
          </a:p>
        </p:txBody>
      </p:sp>
      <p:graphicFrame>
        <p:nvGraphicFramePr>
          <p:cNvPr id="169986" name="Object 2"/>
          <p:cNvGraphicFramePr>
            <a:graphicFrameLocks noChangeAspect="1"/>
          </p:cNvGraphicFramePr>
          <p:nvPr/>
        </p:nvGraphicFramePr>
        <p:xfrm>
          <a:off x="2362200" y="2514600"/>
          <a:ext cx="2362200" cy="1228344"/>
        </p:xfrm>
        <a:graphic>
          <a:graphicData uri="http://schemas.openxmlformats.org/presentationml/2006/ole">
            <mc:AlternateContent xmlns:mc="http://schemas.openxmlformats.org/markup-compatibility/2006">
              <mc:Choice xmlns:v="urn:schemas-microsoft-com:vml" Requires="v">
                <p:oleObj spid="_x0000_s170007" name="Equation" r:id="rId1" imgW="16154400" imgH="11582400" progId="Equation.3">
                  <p:embed/>
                </p:oleObj>
              </mc:Choice>
              <mc:Fallback>
                <p:oleObj name="Equation" r:id="rId1" imgW="16154400" imgH="115824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514600"/>
                        <a:ext cx="2362200" cy="1228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381000" y="1668462"/>
            <a:ext cx="8213725" cy="4603751"/>
          </a:xfrm>
        </p:spPr>
        <p:txBody>
          <a:bodyPr>
            <a:normAutofit/>
          </a:bodyPr>
          <a:lstStyle/>
          <a:p>
            <a:pPr eaLnBrk="1" hangingPunct="1">
              <a:lnSpc>
                <a:spcPts val="2900"/>
              </a:lnSpc>
            </a:pPr>
            <a:r>
              <a:rPr lang="de-DE" altLang="en-US" sz="3000" b="1" dirty="0"/>
              <a:t>Interpretation of the simple linear regression model</a:t>
            </a:r>
            <a:endParaRPr lang="de-DE" altLang="en-US" sz="3000" b="1" dirty="0"/>
          </a:p>
          <a:p>
            <a:pPr eaLnBrk="1" hangingPunct="1">
              <a:lnSpc>
                <a:spcPts val="2500"/>
              </a:lnSpc>
            </a:pPr>
            <a:endParaRPr lang="de-DE" altLang="en-US" sz="1800" b="1" dirty="0"/>
          </a:p>
          <a:p>
            <a:pPr eaLnBrk="1" hangingPunct="1">
              <a:lnSpc>
                <a:spcPts val="2500"/>
              </a:lnSpc>
            </a:pPr>
            <a:endParaRPr lang="de-DE" altLang="en-US" sz="1800" b="1" dirty="0"/>
          </a:p>
          <a:p>
            <a:pPr eaLnBrk="1" hangingPunct="1">
              <a:lnSpc>
                <a:spcPts val="2500"/>
              </a:lnSpc>
            </a:pPr>
            <a:endParaRPr lang="de-DE" altLang="en-US" sz="1800" b="1" dirty="0"/>
          </a:p>
          <a:p>
            <a:pPr eaLnBrk="1" hangingPunct="1">
              <a:lnSpc>
                <a:spcPts val="2500"/>
              </a:lnSpc>
            </a:pPr>
            <a:endParaRPr lang="de-DE" altLang="en-US" sz="1800" b="1" dirty="0"/>
          </a:p>
          <a:p>
            <a:pPr eaLnBrk="1" hangingPunct="1">
              <a:lnSpc>
                <a:spcPts val="2500"/>
              </a:lnSpc>
            </a:pPr>
            <a:endParaRPr lang="de-DE" altLang="en-US" sz="1800" b="1" dirty="0"/>
          </a:p>
          <a:p>
            <a:pPr eaLnBrk="1" hangingPunct="1">
              <a:lnSpc>
                <a:spcPts val="2500"/>
              </a:lnSpc>
            </a:pPr>
            <a:endParaRPr lang="de-DE" altLang="en-US" sz="1800" b="1" dirty="0"/>
          </a:p>
          <a:p>
            <a:pPr eaLnBrk="1" hangingPunct="1">
              <a:lnSpc>
                <a:spcPts val="2500"/>
              </a:lnSpc>
              <a:buFont typeface="Wingdings" panose="05000000000000000000" pitchFamily="2" charset="2"/>
              <a:buNone/>
            </a:pPr>
            <a:endParaRPr lang="de-DE" altLang="en-US" sz="1800" b="1" dirty="0"/>
          </a:p>
          <a:p>
            <a:pPr eaLnBrk="1" hangingPunct="1">
              <a:lnSpc>
                <a:spcPts val="2700"/>
              </a:lnSpc>
              <a:buFont typeface="Wingdings" panose="05000000000000000000" pitchFamily="2" charset="2"/>
              <a:buNone/>
            </a:pPr>
            <a:endParaRPr lang="de-DE" altLang="en-US" sz="1800" b="1" dirty="0"/>
          </a:p>
          <a:p>
            <a:pPr eaLnBrk="1" hangingPunct="1">
              <a:lnSpc>
                <a:spcPts val="2700"/>
              </a:lnSpc>
            </a:pPr>
            <a:r>
              <a:rPr lang="de-DE" altLang="en-US" sz="2300" b="1" dirty="0">
                <a:solidFill>
                  <a:srgbClr val="FF0000"/>
                </a:solidFill>
              </a:rPr>
              <a:t>The simple linear regression model is rarely applicable in prac-tice but its discussion is useful for pedagogical reasons</a:t>
            </a:r>
            <a:endParaRPr lang="de-DE" altLang="en-US" sz="2300" b="1" dirty="0">
              <a:solidFill>
                <a:srgbClr val="FF0000"/>
              </a:solidFill>
            </a:endParaRPr>
          </a:p>
        </p:txBody>
      </p:sp>
      <p:sp>
        <p:nvSpPr>
          <p:cNvPr id="16387" name="Rechteck 3"/>
          <p:cNvSpPr>
            <a:spLocks noChangeArrowheads="1"/>
          </p:cNvSpPr>
          <p:nvPr/>
        </p:nvSpPr>
        <p:spPr bwMode="auto">
          <a:xfrm>
            <a:off x="592138" y="2589213"/>
            <a:ext cx="4584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800" dirty="0"/>
              <a:t>Studies how     varies with changes in    :</a:t>
            </a:r>
            <a:endParaRPr lang="de-DE" altLang="en-US" sz="1800" dirty="0"/>
          </a:p>
        </p:txBody>
      </p:sp>
      <p:pic>
        <p:nvPicPr>
          <p:cNvPr id="16388" name="Grafik 5" descr="TP_tmp.png"/>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4662488" y="2735263"/>
            <a:ext cx="1524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Grafik 6" descr="TP_tmp.png"/>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2076450" y="2719099"/>
            <a:ext cx="152400" cy="193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Grafik 9" descr="TP_tmp.png"/>
          <p:cNvPicPr>
            <a:picLocks noChangeAspect="1"/>
          </p:cNvPicPr>
          <p:nvPr>
            <p:custDataLst>
              <p:tags r:id="rId7"/>
            </p:custDataLst>
          </p:nvPr>
        </p:nvPicPr>
        <p:blipFill>
          <a:blip r:embed="rId8">
            <a:extLst>
              <a:ext uri="{28A0092B-C50C-407E-A947-70E740481C1C}">
                <a14:useLocalDpi xmlns:a14="http://schemas.microsoft.com/office/drawing/2010/main" val="0"/>
              </a:ext>
            </a:extLst>
          </a:blip>
          <a:srcRect/>
          <a:stretch>
            <a:fillRect/>
          </a:stretch>
        </p:blipFill>
        <p:spPr bwMode="auto">
          <a:xfrm>
            <a:off x="1979613" y="3324226"/>
            <a:ext cx="9779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hteck 12"/>
          <p:cNvSpPr>
            <a:spLocks noChangeArrowheads="1"/>
          </p:cNvSpPr>
          <p:nvPr/>
        </p:nvSpPr>
        <p:spPr bwMode="auto">
          <a:xfrm>
            <a:off x="3440113" y="3538538"/>
            <a:ext cx="1212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800"/>
              <a:t>as long as</a:t>
            </a:r>
            <a:endParaRPr lang="de-DE" altLang="en-US" sz="1800"/>
          </a:p>
        </p:txBody>
      </p:sp>
      <p:pic>
        <p:nvPicPr>
          <p:cNvPr id="16392" name="Grafik 15" descr="TP_tmp.png"/>
          <p:cNvPicPr>
            <a:picLocks noChangeAspect="1"/>
          </p:cNvPicPr>
          <p:nvPr>
            <p:custDataLst>
              <p:tags r:id="rId9"/>
            </p:custDataLst>
          </p:nvPr>
        </p:nvPicPr>
        <p:blipFill>
          <a:blip r:embed="rId10">
            <a:extLst>
              <a:ext uri="{28A0092B-C50C-407E-A947-70E740481C1C}">
                <a14:useLocalDpi xmlns:a14="http://schemas.microsoft.com/office/drawing/2010/main" val="0"/>
              </a:ext>
            </a:extLst>
          </a:blip>
          <a:srcRect/>
          <a:stretch>
            <a:fillRect/>
          </a:stretch>
        </p:blipFill>
        <p:spPr bwMode="auto">
          <a:xfrm>
            <a:off x="5192712" y="3201987"/>
            <a:ext cx="1270867" cy="822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Textfeld 16"/>
          <p:cNvSpPr txBox="1">
            <a:spLocks noChangeArrowheads="1"/>
          </p:cNvSpPr>
          <p:nvPr/>
        </p:nvSpPr>
        <p:spPr bwMode="auto">
          <a:xfrm>
            <a:off x="665163" y="4451350"/>
            <a:ext cx="34448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600" dirty="0"/>
              <a:t>By how much does the dependent </a:t>
            </a:r>
            <a:endParaRPr lang="de-DE" altLang="en-US" sz="1600" dirty="0"/>
          </a:p>
          <a:p>
            <a:pPr eaLnBrk="1" hangingPunct="1">
              <a:spcBef>
                <a:spcPct val="0"/>
              </a:spcBef>
              <a:buClrTx/>
              <a:buSzTx/>
              <a:buFontTx/>
              <a:buNone/>
            </a:pPr>
            <a:r>
              <a:rPr lang="de-DE" altLang="en-US" sz="1600" dirty="0"/>
              <a:t>variable change  if the independent </a:t>
            </a:r>
            <a:endParaRPr lang="de-DE" altLang="en-US" sz="1600" dirty="0"/>
          </a:p>
          <a:p>
            <a:pPr eaLnBrk="1" hangingPunct="1">
              <a:spcBef>
                <a:spcPct val="0"/>
              </a:spcBef>
              <a:buClrTx/>
              <a:buSzTx/>
              <a:buFontTx/>
              <a:buNone/>
            </a:pPr>
            <a:r>
              <a:rPr lang="de-DE" altLang="en-US" sz="1600" dirty="0"/>
              <a:t>variable is increased by one unit?</a:t>
            </a:r>
            <a:endParaRPr lang="de-DE" altLang="en-US" sz="1600" dirty="0"/>
          </a:p>
        </p:txBody>
      </p:sp>
      <p:sp>
        <p:nvSpPr>
          <p:cNvPr id="16394" name="Textfeld 17"/>
          <p:cNvSpPr txBox="1">
            <a:spLocks noChangeArrowheads="1"/>
          </p:cNvSpPr>
          <p:nvPr/>
        </p:nvSpPr>
        <p:spPr bwMode="auto">
          <a:xfrm>
            <a:off x="5192713" y="4451350"/>
            <a:ext cx="32924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dirty="0"/>
              <a:t>Interpretation only correct if all other</a:t>
            </a:r>
            <a:endParaRPr lang="de-DE" altLang="en-US" sz="1400" dirty="0"/>
          </a:p>
          <a:p>
            <a:pPr eaLnBrk="1" hangingPunct="1">
              <a:spcBef>
                <a:spcPct val="0"/>
              </a:spcBef>
              <a:buClrTx/>
              <a:buSzTx/>
              <a:buFontTx/>
              <a:buNone/>
            </a:pPr>
            <a:r>
              <a:rPr lang="de-DE" altLang="en-US" sz="1400" dirty="0"/>
              <a:t>things remain equal when the indepen-</a:t>
            </a:r>
            <a:endParaRPr lang="de-DE" altLang="en-US" sz="1400" dirty="0"/>
          </a:p>
          <a:p>
            <a:pPr eaLnBrk="1" hangingPunct="1">
              <a:spcBef>
                <a:spcPct val="0"/>
              </a:spcBef>
              <a:buClrTx/>
              <a:buSzTx/>
              <a:buFontTx/>
              <a:buNone/>
            </a:pPr>
            <a:r>
              <a:rPr lang="de-DE" altLang="en-US" sz="1400" dirty="0"/>
              <a:t>dent variable is increased by one unit</a:t>
            </a:r>
            <a:endParaRPr lang="de-DE" altLang="en-US" sz="1400" dirty="0"/>
          </a:p>
        </p:txBody>
      </p:sp>
      <p:cxnSp>
        <p:nvCxnSpPr>
          <p:cNvPr id="20" name="Gerade Verbindung mit Pfeil 19"/>
          <p:cNvCxnSpPr/>
          <p:nvPr/>
        </p:nvCxnSpPr>
        <p:spPr>
          <a:xfrm rot="5400000" flipH="1" flipV="1">
            <a:off x="1523207" y="4104481"/>
            <a:ext cx="401638" cy="365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rot="16200000" flipV="1">
            <a:off x="5685632" y="3994944"/>
            <a:ext cx="584200" cy="4016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397" name="Rectangle 2"/>
          <p:cNvSpPr>
            <a:spLocks noChangeArrowheads="1"/>
          </p:cNvSpPr>
          <p:nvPr/>
        </p:nvSpPr>
        <p:spPr bwMode="auto">
          <a:xfrm>
            <a:off x="287338" y="80963"/>
            <a:ext cx="766921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4400" dirty="0">
                <a:solidFill>
                  <a:srgbClr val="FF0000"/>
                </a:solidFill>
              </a:rPr>
              <a:t>The Simple Regression Model</a:t>
            </a:r>
            <a:endParaRPr lang="de-DE" altLang="en-US" sz="4400" dirty="0">
              <a:solidFill>
                <a:srgbClr val="FF0000"/>
              </a:solidFill>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US" sz="3400" b="1" dirty="0">
                <a:solidFill>
                  <a:srgbClr val="FF0000"/>
                </a:solidFill>
                <a:latin typeface="Arial" panose="020B0604020202020204" pitchFamily="34" charset="0"/>
                <a:cs typeface="Arial" panose="020B0604020202020204" pitchFamily="34" charset="0"/>
              </a:rPr>
              <a:t>11. Hypothesis testing- </a:t>
            </a:r>
            <a:r>
              <a:rPr lang="en-US" sz="3600" b="1" dirty="0">
                <a:solidFill>
                  <a:srgbClr val="FF0000"/>
                </a:solidFill>
                <a:latin typeface="Arial" panose="020B0604020202020204" pitchFamily="34" charset="0"/>
                <a:cs typeface="Arial" panose="020B0604020202020204" pitchFamily="34" charset="0"/>
              </a:rPr>
              <a:t>t test</a:t>
            </a:r>
            <a:endParaRPr lang="en-US" sz="34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914400"/>
            <a:ext cx="8229600" cy="5211763"/>
          </a:xfrm>
        </p:spPr>
        <p:txBody>
          <a:bodyPr>
            <a:normAutofit/>
          </a:bodyPr>
          <a:lstStyle/>
          <a:p>
            <a:pPr>
              <a:lnSpc>
                <a:spcPct val="150000"/>
              </a:lnSpc>
            </a:pPr>
            <a:r>
              <a:rPr lang="en-US" sz="2500" dirty="0">
                <a:latin typeface="Arial" panose="020B0604020202020204" pitchFamily="34" charset="0"/>
                <a:cs typeface="Arial" panose="020B0604020202020204" pitchFamily="34" charset="0"/>
              </a:rPr>
              <a:t>Compute t-statistics :</a:t>
            </a:r>
            <a:endParaRPr lang="en-US" sz="2500" dirty="0">
              <a:latin typeface="Arial" panose="020B0604020202020204" pitchFamily="34" charset="0"/>
              <a:cs typeface="Arial" panose="020B0604020202020204" pitchFamily="34" charset="0"/>
            </a:endParaRPr>
          </a:p>
          <a:p>
            <a:pPr>
              <a:lnSpc>
                <a:spcPct val="150000"/>
              </a:lnSpc>
              <a:buNone/>
            </a:pPr>
            <a:endParaRPr lang="en-US" sz="2500" dirty="0">
              <a:latin typeface="Arial" panose="020B0604020202020204" pitchFamily="34" charset="0"/>
              <a:cs typeface="Arial" panose="020B0604020202020204" pitchFamily="34" charset="0"/>
            </a:endParaRPr>
          </a:p>
          <a:p>
            <a:pPr>
              <a:lnSpc>
                <a:spcPct val="150000"/>
              </a:lnSpc>
            </a:pPr>
            <a:r>
              <a:rPr lang="en-US" sz="2800" dirty="0">
                <a:latin typeface="Arial" panose="020B0604020202020204" pitchFamily="34" charset="0"/>
                <a:cs typeface="Arial" panose="020B0604020202020204" pitchFamily="34" charset="0"/>
              </a:rPr>
              <a:t>The decision to accept or reject H0 </a:t>
            </a:r>
            <a:endParaRPr lang="en-US" sz="2800" dirty="0">
              <a:latin typeface="Arial" panose="020B0604020202020204" pitchFamily="34" charset="0"/>
              <a:cs typeface="Arial" panose="020B0604020202020204" pitchFamily="34" charset="0"/>
            </a:endParaRPr>
          </a:p>
          <a:p>
            <a:pPr>
              <a:lnSpc>
                <a:spcPct val="150000"/>
              </a:lnSpc>
              <a:buNone/>
            </a:pPr>
            <a:r>
              <a:rPr lang="en-US" sz="2500" dirty="0">
                <a:latin typeface="Arial" panose="020B0604020202020204" pitchFamily="34" charset="0"/>
                <a:cs typeface="Arial" panose="020B0604020202020204" pitchFamily="34" charset="0"/>
                <a:sym typeface="Wingdings" panose="05000000000000000000" pitchFamily="2" charset="2"/>
              </a:rPr>
              <a:t>      - Two-tail test: </a:t>
            </a:r>
            <a:r>
              <a:rPr lang="en-US" sz="2500" i="1" dirty="0">
                <a:latin typeface="Arial" panose="020B0604020202020204" pitchFamily="34" charset="0"/>
                <a:cs typeface="Arial" panose="020B0604020202020204" pitchFamily="34" charset="0"/>
              </a:rPr>
              <a:t>|t</a:t>
            </a:r>
            <a:r>
              <a:rPr lang="en-US" sz="2500" i="1" baseline="-25000" dirty="0">
                <a:latin typeface="Arial" panose="020B0604020202020204" pitchFamily="34" charset="0"/>
                <a:cs typeface="Arial" panose="020B0604020202020204" pitchFamily="34" charset="0"/>
              </a:rPr>
              <a:t>0</a:t>
            </a:r>
            <a:r>
              <a:rPr lang="en-US" sz="2500" i="1" dirty="0">
                <a:latin typeface="Arial" panose="020B0604020202020204" pitchFamily="34" charset="0"/>
                <a:cs typeface="Arial" panose="020B0604020202020204" pitchFamily="34" charset="0"/>
              </a:rPr>
              <a:t>|&gt;t</a:t>
            </a:r>
            <a:r>
              <a:rPr lang="en-US" sz="2500" i="1" baseline="-25000" dirty="0">
                <a:latin typeface="Arial" panose="020B0604020202020204" pitchFamily="34" charset="0"/>
                <a:cs typeface="Arial" panose="020B0604020202020204" pitchFamily="34" charset="0"/>
              </a:rPr>
              <a:t>(n-2),α/2</a:t>
            </a:r>
            <a:r>
              <a:rPr lang="en-US" sz="2500" baseline="-250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sym typeface="Wingdings" panose="05000000000000000000" pitchFamily="2" charset="2"/>
              </a:rPr>
              <a:t> reject</a:t>
            </a:r>
            <a:r>
              <a:rPr lang="en-US" sz="2500" dirty="0">
                <a:latin typeface="Arial" panose="020B0604020202020204" pitchFamily="34" charset="0"/>
                <a:cs typeface="Arial" panose="020B0604020202020204" pitchFamily="34" charset="0"/>
              </a:rPr>
              <a:t> H</a:t>
            </a:r>
            <a:r>
              <a:rPr lang="en-US" sz="2500" baseline="-25000" dirty="0">
                <a:latin typeface="Arial" panose="020B0604020202020204" pitchFamily="34" charset="0"/>
                <a:cs typeface="Arial" panose="020B0604020202020204" pitchFamily="34" charset="0"/>
              </a:rPr>
              <a:t>0</a:t>
            </a:r>
            <a:endParaRPr lang="en-US" sz="2500" baseline="-25000" dirty="0">
              <a:latin typeface="Arial" panose="020B0604020202020204" pitchFamily="34" charset="0"/>
              <a:cs typeface="Arial" panose="020B0604020202020204" pitchFamily="34" charset="0"/>
            </a:endParaRPr>
          </a:p>
          <a:p>
            <a:pPr>
              <a:lnSpc>
                <a:spcPct val="150000"/>
              </a:lnSpc>
              <a:buNone/>
            </a:pPr>
            <a:r>
              <a:rPr lang="en-US" sz="2500" dirty="0">
                <a:latin typeface="Arial" panose="020B0604020202020204" pitchFamily="34" charset="0"/>
                <a:cs typeface="Arial" panose="020B0604020202020204" pitchFamily="34" charset="0"/>
              </a:rPr>
              <a:t>      - Right-tail test : </a:t>
            </a:r>
            <a:r>
              <a:rPr lang="en-US" sz="2500" i="1" dirty="0">
                <a:latin typeface="Arial" panose="020B0604020202020204" pitchFamily="34" charset="0"/>
                <a:cs typeface="Arial" panose="020B0604020202020204" pitchFamily="34" charset="0"/>
              </a:rPr>
              <a:t>t</a:t>
            </a:r>
            <a:r>
              <a:rPr lang="en-US" sz="2500" i="1" baseline="-25000" dirty="0">
                <a:latin typeface="Arial" panose="020B0604020202020204" pitchFamily="34" charset="0"/>
                <a:cs typeface="Arial" panose="020B0604020202020204" pitchFamily="34" charset="0"/>
              </a:rPr>
              <a:t>0 </a:t>
            </a:r>
            <a:r>
              <a:rPr lang="en-US" sz="2500" i="1" dirty="0">
                <a:latin typeface="Arial" panose="020B0604020202020204" pitchFamily="34" charset="0"/>
                <a:cs typeface="Arial" panose="020B0604020202020204" pitchFamily="34" charset="0"/>
              </a:rPr>
              <a:t>&gt; t</a:t>
            </a:r>
            <a:r>
              <a:rPr lang="en-US" sz="2500" i="1" baseline="-25000" dirty="0">
                <a:latin typeface="Arial" panose="020B0604020202020204" pitchFamily="34" charset="0"/>
                <a:cs typeface="Arial" panose="020B0604020202020204" pitchFamily="34" charset="0"/>
              </a:rPr>
              <a:t>(n-2),α</a:t>
            </a:r>
            <a:r>
              <a:rPr lang="en-US"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sym typeface="Wingdings" panose="05000000000000000000" pitchFamily="2" charset="2"/>
              </a:rPr>
              <a:t> </a:t>
            </a:r>
            <a:r>
              <a:rPr lang="en-US" sz="2500" dirty="0">
                <a:latin typeface="Arial" panose="020B0604020202020204" pitchFamily="34" charset="0"/>
                <a:cs typeface="Arial" panose="020B0604020202020204" pitchFamily="34" charset="0"/>
              </a:rPr>
              <a:t>  reject H</a:t>
            </a:r>
            <a:r>
              <a:rPr lang="en-US" sz="2500" baseline="-25000" dirty="0">
                <a:latin typeface="Arial" panose="020B0604020202020204" pitchFamily="34" charset="0"/>
                <a:cs typeface="Arial" panose="020B0604020202020204" pitchFamily="34" charset="0"/>
              </a:rPr>
              <a:t>0</a:t>
            </a:r>
            <a:r>
              <a:rPr lang="en-US" sz="2500" dirty="0">
                <a:latin typeface="Arial" panose="020B0604020202020204" pitchFamily="34" charset="0"/>
                <a:cs typeface="Arial" panose="020B0604020202020204" pitchFamily="34" charset="0"/>
              </a:rPr>
              <a:t>.       </a:t>
            </a:r>
            <a:endParaRPr lang="en-US" sz="2500" dirty="0">
              <a:latin typeface="Arial" panose="020B0604020202020204" pitchFamily="34" charset="0"/>
              <a:cs typeface="Arial" panose="020B0604020202020204" pitchFamily="34" charset="0"/>
            </a:endParaRPr>
          </a:p>
          <a:p>
            <a:pPr>
              <a:lnSpc>
                <a:spcPct val="150000"/>
              </a:lnSpc>
              <a:buNone/>
            </a:pPr>
            <a:r>
              <a:rPr lang="en-US" sz="2500" dirty="0">
                <a:latin typeface="Arial" panose="020B0604020202020204" pitchFamily="34" charset="0"/>
                <a:cs typeface="Arial" panose="020B0604020202020204" pitchFamily="34" charset="0"/>
              </a:rPr>
              <a:t>      - Left-tail test:     </a:t>
            </a:r>
            <a:r>
              <a:rPr lang="en-US" sz="2500" i="1" dirty="0">
                <a:latin typeface="Arial" panose="020B0604020202020204" pitchFamily="34" charset="0"/>
                <a:cs typeface="Arial" panose="020B0604020202020204" pitchFamily="34" charset="0"/>
              </a:rPr>
              <a:t>t</a:t>
            </a:r>
            <a:r>
              <a:rPr lang="en-US" sz="2500" i="1" baseline="-25000" dirty="0">
                <a:latin typeface="Arial" panose="020B0604020202020204" pitchFamily="34" charset="0"/>
                <a:cs typeface="Arial" panose="020B0604020202020204" pitchFamily="34" charset="0"/>
              </a:rPr>
              <a:t>0 </a:t>
            </a:r>
            <a:r>
              <a:rPr lang="en-US" sz="2500" i="1" dirty="0">
                <a:latin typeface="Arial" panose="020B0604020202020204" pitchFamily="34" charset="0"/>
                <a:cs typeface="Arial" panose="020B0604020202020204" pitchFamily="34" charset="0"/>
              </a:rPr>
              <a:t>&lt;-  t</a:t>
            </a:r>
            <a:r>
              <a:rPr lang="en-US" sz="2500" i="1" baseline="-25000" dirty="0">
                <a:latin typeface="Arial" panose="020B0604020202020204" pitchFamily="34" charset="0"/>
                <a:cs typeface="Arial" panose="020B0604020202020204" pitchFamily="34" charset="0"/>
              </a:rPr>
              <a:t>(n-2),α</a:t>
            </a:r>
            <a:r>
              <a:rPr lang="en-US"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sym typeface="Wingdings" panose="05000000000000000000" pitchFamily="2" charset="2"/>
              </a:rPr>
              <a:t></a:t>
            </a:r>
            <a:r>
              <a:rPr lang="en-US" sz="2500" dirty="0">
                <a:latin typeface="Arial" panose="020B0604020202020204" pitchFamily="34" charset="0"/>
                <a:cs typeface="Arial" panose="020B0604020202020204" pitchFamily="34" charset="0"/>
              </a:rPr>
              <a:t> reject H</a:t>
            </a:r>
            <a:r>
              <a:rPr lang="en-US" sz="2500" baseline="-25000" dirty="0">
                <a:latin typeface="Arial" panose="020B0604020202020204" pitchFamily="34" charset="0"/>
                <a:cs typeface="Arial" panose="020B0604020202020204" pitchFamily="34" charset="0"/>
              </a:rPr>
              <a:t>0</a:t>
            </a:r>
            <a:endParaRPr lang="en-US" sz="2500" baseline="-25000" dirty="0">
              <a:latin typeface="Arial" panose="020B0604020202020204" pitchFamily="34" charset="0"/>
              <a:cs typeface="Arial" panose="020B0604020202020204" pitchFamily="34" charset="0"/>
            </a:endParaRPr>
          </a:p>
          <a:p>
            <a:pPr>
              <a:buNone/>
            </a:pPr>
            <a:endParaRPr lang="en-US" sz="2500" dirty="0">
              <a:latin typeface="Arial" panose="020B0604020202020204" pitchFamily="34" charset="0"/>
              <a:cs typeface="Arial" panose="020B0604020202020204" pitchFamily="34" charset="0"/>
            </a:endParaRPr>
          </a:p>
          <a:p>
            <a:pPr>
              <a:buNone/>
            </a:pPr>
            <a:r>
              <a:rPr lang="en-US" sz="2500" b="1" dirty="0">
                <a:latin typeface="Arial" panose="020B0604020202020204" pitchFamily="34" charset="0"/>
                <a:cs typeface="Arial" panose="020B0604020202020204" pitchFamily="34" charset="0"/>
              </a:rPr>
              <a:t>                      </a:t>
            </a:r>
            <a:endParaRPr lang="en-US" sz="2500" b="1" dirty="0">
              <a:latin typeface="Arial" panose="020B0604020202020204" pitchFamily="34" charset="0"/>
              <a:cs typeface="Arial" panose="020B0604020202020204" pitchFamily="34" charset="0"/>
            </a:endParaRPr>
          </a:p>
        </p:txBody>
      </p:sp>
      <p:sp>
        <p:nvSpPr>
          <p:cNvPr id="90114"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90116"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90118"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90120"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91143"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91142" name="Object 6"/>
          <p:cNvGraphicFramePr>
            <a:graphicFrameLocks noChangeAspect="1"/>
          </p:cNvGraphicFramePr>
          <p:nvPr/>
        </p:nvGraphicFramePr>
        <p:xfrm>
          <a:off x="4232275" y="925513"/>
          <a:ext cx="1592263" cy="890587"/>
        </p:xfrm>
        <a:graphic>
          <a:graphicData uri="http://schemas.openxmlformats.org/presentationml/2006/ole">
            <mc:AlternateContent xmlns:mc="http://schemas.openxmlformats.org/markup-compatibility/2006">
              <mc:Choice xmlns:v="urn:schemas-microsoft-com:vml" Requires="v">
                <p:oleObj spid="_x0000_s91163" name="Equation" r:id="rId1" imgW="17373600" imgH="11277600" progId="Equation.3">
                  <p:embed/>
                </p:oleObj>
              </mc:Choice>
              <mc:Fallback>
                <p:oleObj name="Equation" r:id="rId1" imgW="17373600" imgH="11277600" progId="Equation.3">
                  <p:embed/>
                  <p:pic>
                    <p:nvPicPr>
                      <p:cNvPr id="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2275" y="925513"/>
                        <a:ext cx="1592263"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5" name="Rectangle 9"/>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endParaRPr lang="ar-KW"/>
          </a:p>
        </p:txBody>
      </p:sp>
      <p:sp>
        <p:nvSpPr>
          <p:cNvPr id="291843" name="Rectangle 3"/>
          <p:cNvSpPr>
            <a:spLocks noGrp="1" noChangeArrowheads="1"/>
          </p:cNvSpPr>
          <p:nvPr>
            <p:ph type="body" idx="4294967295"/>
          </p:nvPr>
        </p:nvSpPr>
        <p:spPr/>
        <p:txBody>
          <a:bodyPr/>
          <a:lstStyle/>
          <a:p>
            <a:endParaRPr lang="en-US"/>
          </a:p>
        </p:txBody>
      </p:sp>
      <p:pic>
        <p:nvPicPr>
          <p:cNvPr id="26628" name="Picture 4"/>
          <p:cNvPicPr>
            <a:picLocks noChangeAspect="1" noChangeArrowheads="1"/>
          </p:cNvPicPr>
          <p:nvPr/>
        </p:nvPicPr>
        <p:blipFill>
          <a:blip r:embed="rId1" cstate="print"/>
          <a:srcRect/>
          <a:stretch>
            <a:fillRect/>
          </a:stretch>
        </p:blipFill>
        <p:spPr bwMode="auto">
          <a:xfrm>
            <a:off x="147638" y="1122363"/>
            <a:ext cx="8848725" cy="500380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p>
            <a:r>
              <a:rPr lang="en-US" sz="3600" dirty="0"/>
              <a:t>Test H0: beta2=0.3</a:t>
            </a:r>
            <a:endParaRPr lang="en-US" sz="3600" dirty="0"/>
          </a:p>
        </p:txBody>
      </p:sp>
      <p:sp>
        <p:nvSpPr>
          <p:cNvPr id="3" name="Content Placeholder 2"/>
          <p:cNvSpPr>
            <a:spLocks noGrp="1"/>
          </p:cNvSpPr>
          <p:nvPr>
            <p:ph idx="1"/>
          </p:nvPr>
        </p:nvSpPr>
        <p:spPr>
          <a:xfrm>
            <a:off x="457200" y="1219200"/>
            <a:ext cx="8229600" cy="4906963"/>
          </a:xfrm>
        </p:spPr>
        <p:txBody>
          <a:bodyPr/>
          <a:lstStyle/>
          <a:p>
            <a:r>
              <a:rPr lang="en-US" dirty="0"/>
              <a:t> </a:t>
            </a:r>
            <a:r>
              <a:rPr lang="en-US" sz="2000" dirty="0"/>
              <a:t>use "D:\Bai </a:t>
            </a:r>
            <a:r>
              <a:rPr lang="en-US" sz="2000" dirty="0" err="1"/>
              <a:t>giang</a:t>
            </a:r>
            <a:r>
              <a:rPr lang="en-US" sz="2000" dirty="0"/>
              <a:t>\</a:t>
            </a:r>
            <a:r>
              <a:rPr lang="en-US" sz="2000" dirty="0" err="1"/>
              <a:t>Kinh</a:t>
            </a:r>
            <a:r>
              <a:rPr lang="en-US" sz="2000" dirty="0"/>
              <a:t> </a:t>
            </a:r>
            <a:r>
              <a:rPr lang="en-US" sz="2000" dirty="0" err="1"/>
              <a:t>te</a:t>
            </a:r>
            <a:r>
              <a:rPr lang="en-US" sz="2000" dirty="0"/>
              <a:t> </a:t>
            </a:r>
            <a:r>
              <a:rPr lang="en-US" sz="2000" dirty="0" err="1"/>
              <a:t>luong</a:t>
            </a:r>
            <a:r>
              <a:rPr lang="en-US" sz="2000" dirty="0"/>
              <a:t>\datasets\WAGE1.DTA", clear</a:t>
            </a:r>
            <a:endParaRPr lang="en-US" sz="2000" dirty="0"/>
          </a:p>
        </p:txBody>
      </p:sp>
      <p:pic>
        <p:nvPicPr>
          <p:cNvPr id="657410" name="Picture 2"/>
          <p:cNvPicPr>
            <a:picLocks noChangeAspect="1" noChangeArrowheads="1"/>
          </p:cNvPicPr>
          <p:nvPr/>
        </p:nvPicPr>
        <p:blipFill>
          <a:blip r:embed="rId1" cstate="print"/>
          <a:srcRect/>
          <a:stretch>
            <a:fillRect/>
          </a:stretch>
        </p:blipFill>
        <p:spPr bwMode="auto">
          <a:xfrm>
            <a:off x="609600" y="1905000"/>
            <a:ext cx="11125199" cy="4191000"/>
          </a:xfrm>
          <a:prstGeom prst="rect">
            <a:avLst/>
          </a:prstGeom>
          <a:noFill/>
          <a:ln w="9525">
            <a:noFill/>
            <a:miter lim="800000"/>
            <a:headEnd/>
            <a:tailEnd/>
          </a:ln>
          <a:effectLst/>
        </p:spPr>
      </p:pic>
      <p:sp>
        <p:nvSpPr>
          <p:cNvPr id="8" name="Rectangle 7"/>
          <p:cNvSpPr/>
          <p:nvPr/>
        </p:nvSpPr>
        <p:spPr>
          <a:xfrm>
            <a:off x="6477000" y="3810000"/>
            <a:ext cx="1524000" cy="2286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562600" y="5334000"/>
            <a:ext cx="1828800" cy="3048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62600" y="5638800"/>
            <a:ext cx="1828800" cy="2286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90600" y="914400"/>
            <a:ext cx="4800600" cy="369332"/>
          </a:xfrm>
          <a:prstGeom prst="rect">
            <a:avLst/>
          </a:prstGeom>
          <a:noFill/>
        </p:spPr>
        <p:txBody>
          <a:bodyPr wrap="square" rtlCol="0">
            <a:spAutoFit/>
          </a:bodyPr>
          <a:lstStyle/>
          <a:p>
            <a:r>
              <a:rPr lang="en-US" dirty="0"/>
              <a:t>Critical value: t(524, 0.025)= 1.96</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rPr>
              <a:t>Decision rule</a:t>
            </a:r>
            <a:endParaRPr lang="en-US" dirty="0">
              <a:solidFill>
                <a:srgbClr val="FF0000"/>
              </a:solidFill>
            </a:endParaRPr>
          </a:p>
        </p:txBody>
      </p:sp>
      <p:sp>
        <p:nvSpPr>
          <p:cNvPr id="3" name="Content Placeholder 2"/>
          <p:cNvSpPr>
            <a:spLocks noGrp="1"/>
          </p:cNvSpPr>
          <p:nvPr>
            <p:ph idx="1"/>
          </p:nvPr>
        </p:nvSpPr>
        <p:spPr>
          <a:xfrm>
            <a:off x="457200" y="1295400"/>
            <a:ext cx="8229600" cy="4830763"/>
          </a:xfrm>
        </p:spPr>
        <p:txBody>
          <a:bodyPr/>
          <a:lstStyle/>
          <a:p>
            <a:r>
              <a:rPr lang="en-US" dirty="0"/>
              <a:t>Construct a                      confidence interval for beta. If the beta under H0 falls within this confidence interval, do not reject H0, but if it falls outside this interval, reject H0.</a:t>
            </a:r>
            <a:endParaRPr lang="en-US" dirty="0"/>
          </a:p>
        </p:txBody>
      </p:sp>
      <p:sp>
        <p:nvSpPr>
          <p:cNvPr id="5847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584705" name="Object 1"/>
          <p:cNvGraphicFramePr>
            <a:graphicFrameLocks noChangeAspect="1"/>
          </p:cNvGraphicFramePr>
          <p:nvPr/>
        </p:nvGraphicFramePr>
        <p:xfrm>
          <a:off x="2895600" y="1371600"/>
          <a:ext cx="1828800" cy="423231"/>
        </p:xfrm>
        <a:graphic>
          <a:graphicData uri="http://schemas.openxmlformats.org/presentationml/2006/ole">
            <mc:AlternateContent xmlns:mc="http://schemas.openxmlformats.org/markup-compatibility/2006">
              <mc:Choice xmlns:v="urn:schemas-microsoft-com:vml" Requires="v">
                <p:oleObj spid="_x0000_s584726" name="Equation" r:id="rId1" imgW="18897600" imgH="4876800" progId="Equation.3">
                  <p:embed/>
                </p:oleObj>
              </mc:Choice>
              <mc:Fallback>
                <p:oleObj name="Equation" r:id="rId1" imgW="18897600" imgH="4876800" progId="Equation.3">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371600"/>
                        <a:ext cx="1828800" cy="423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endParaRPr lang="ar-KW"/>
          </a:p>
        </p:txBody>
      </p:sp>
      <p:sp>
        <p:nvSpPr>
          <p:cNvPr id="291843" name="Rectangle 3"/>
          <p:cNvSpPr>
            <a:spLocks noGrp="1" noChangeArrowheads="1"/>
          </p:cNvSpPr>
          <p:nvPr>
            <p:ph type="body" idx="4294967295"/>
          </p:nvPr>
        </p:nvSpPr>
        <p:spPr/>
        <p:txBody>
          <a:bodyPr/>
          <a:lstStyle/>
          <a:p>
            <a:endParaRPr lang="en-US"/>
          </a:p>
        </p:txBody>
      </p:sp>
      <p:pic>
        <p:nvPicPr>
          <p:cNvPr id="19460" name="Picture 4"/>
          <p:cNvPicPr>
            <a:picLocks noChangeAspect="1" noChangeArrowheads="1"/>
          </p:cNvPicPr>
          <p:nvPr/>
        </p:nvPicPr>
        <p:blipFill>
          <a:blip r:embed="rId1" cstate="print"/>
          <a:srcRect/>
          <a:stretch>
            <a:fillRect/>
          </a:stretch>
        </p:blipFill>
        <p:spPr bwMode="auto">
          <a:xfrm>
            <a:off x="166688" y="1042988"/>
            <a:ext cx="8829675" cy="5605462"/>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rPr>
              <a:t>Practical aspects- meaning of “accepting” or “rejecting”</a:t>
            </a:r>
            <a:endParaRPr lang="en-US" sz="3400" dirty="0">
              <a:solidFill>
                <a:srgbClr val="FF0000"/>
              </a:solidFill>
            </a:endParaRPr>
          </a:p>
        </p:txBody>
      </p:sp>
      <p:sp>
        <p:nvSpPr>
          <p:cNvPr id="3" name="Content Placeholder 2"/>
          <p:cNvSpPr>
            <a:spLocks noGrp="1"/>
          </p:cNvSpPr>
          <p:nvPr>
            <p:ph idx="1"/>
          </p:nvPr>
        </p:nvSpPr>
        <p:spPr/>
        <p:txBody>
          <a:bodyPr/>
          <a:lstStyle/>
          <a:p>
            <a:r>
              <a:rPr lang="en-US" dirty="0"/>
              <a:t>If on the basis of a test of significance, we decide to “accept” the null hypothesis, all we are saying is that </a:t>
            </a:r>
            <a:r>
              <a:rPr lang="en-US" dirty="0">
                <a:solidFill>
                  <a:srgbClr val="FF0000"/>
                </a:solidFill>
              </a:rPr>
              <a:t>on the basis of the sample evidence we have no reason to reject it, </a:t>
            </a:r>
            <a:r>
              <a:rPr lang="en-US" dirty="0"/>
              <a:t>we are not saying that the null hypothesis is true beyond and doubt. </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4294967295"/>
          </p:nvPr>
        </p:nvSpPr>
        <p:spPr>
          <a:xfrm>
            <a:off x="228600" y="0"/>
            <a:ext cx="8229600" cy="5516563"/>
          </a:xfrm>
        </p:spPr>
        <p:txBody>
          <a:bodyPr>
            <a:normAutofit/>
          </a:bodyPr>
          <a:lstStyle/>
          <a:p>
            <a:pPr>
              <a:buNone/>
            </a:pPr>
            <a:r>
              <a:rPr lang="en-US" dirty="0">
                <a:solidFill>
                  <a:srgbClr val="FF0000"/>
                </a:solidFill>
              </a:rPr>
              <a:t>Practical aspects: The “Zero” Null Hypothesis and the “2-t” Rule of Thumb</a:t>
            </a:r>
            <a:endParaRPr lang="en-US" dirty="0">
              <a:solidFill>
                <a:srgbClr val="FF0000"/>
              </a:solidFill>
            </a:endParaRPr>
          </a:p>
          <a:p>
            <a:r>
              <a:rPr lang="en-US" sz="2600" dirty="0"/>
              <a:t>A null hypothesis that is </a:t>
            </a:r>
            <a:r>
              <a:rPr lang="en-US" sz="2600" dirty="0">
                <a:solidFill>
                  <a:srgbClr val="FF0000"/>
                </a:solidFill>
              </a:rPr>
              <a:t>commonly tested in empirical work is</a:t>
            </a:r>
            <a:r>
              <a:rPr lang="en-US" sz="2600" dirty="0"/>
              <a:t> </a:t>
            </a:r>
            <a:r>
              <a:rPr lang="en-US" sz="2600" i="1" dirty="0"/>
              <a:t>H</a:t>
            </a:r>
            <a:r>
              <a:rPr lang="en-US" sz="2600" i="1" baseline="-25000" dirty="0"/>
              <a:t>0</a:t>
            </a:r>
            <a:r>
              <a:rPr lang="en-US" sz="2600" i="1" dirty="0"/>
              <a:t>: β</a:t>
            </a:r>
            <a:r>
              <a:rPr lang="en-US" sz="2600" i="1" baseline="-25000" dirty="0"/>
              <a:t>2</a:t>
            </a:r>
            <a:r>
              <a:rPr lang="en-US" sz="2600" i="1" dirty="0"/>
              <a:t> = 0, </a:t>
            </a:r>
            <a:r>
              <a:rPr lang="en-US" sz="2600" dirty="0"/>
              <a:t>that is, the slope coefficient is zero. </a:t>
            </a:r>
            <a:endParaRPr lang="en-US" sz="2600" i="1" dirty="0"/>
          </a:p>
          <a:p>
            <a:pPr algn="just"/>
            <a:r>
              <a:rPr lang="en-US" sz="2600" dirty="0"/>
              <a:t>This null hypothesis can be easily tested </a:t>
            </a:r>
            <a:r>
              <a:rPr lang="en-US" sz="2600" dirty="0">
                <a:solidFill>
                  <a:srgbClr val="FF0000"/>
                </a:solidFill>
              </a:rPr>
              <a:t>by the confidence interval or the t-test approach discussed in the preceding sections. </a:t>
            </a:r>
            <a:r>
              <a:rPr lang="en-US" sz="2600" dirty="0"/>
              <a:t>But very often such formal testing can be shortcut by adopting the “2-t” rule of significance, which may be stated as</a:t>
            </a:r>
            <a:endParaRPr lang="en-US" sz="2600" dirty="0"/>
          </a:p>
          <a:p>
            <a:endParaRPr lang="en-US" dirty="0"/>
          </a:p>
        </p:txBody>
      </p:sp>
      <p:pic>
        <p:nvPicPr>
          <p:cNvPr id="30724" name="Picture 2"/>
          <p:cNvPicPr>
            <a:picLocks noChangeAspect="1" noChangeArrowheads="1"/>
          </p:cNvPicPr>
          <p:nvPr/>
        </p:nvPicPr>
        <p:blipFill>
          <a:blip r:embed="rId1" cstate="print"/>
          <a:srcRect/>
          <a:stretch>
            <a:fillRect/>
          </a:stretch>
        </p:blipFill>
        <p:spPr bwMode="auto">
          <a:xfrm>
            <a:off x="0" y="3962400"/>
            <a:ext cx="8839200" cy="1979613"/>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One tail test</a:t>
            </a:r>
            <a:endParaRPr lang="en-US" dirty="0"/>
          </a:p>
        </p:txBody>
      </p:sp>
      <p:sp>
        <p:nvSpPr>
          <p:cNvPr id="3" name="Content Placeholder 2"/>
          <p:cNvSpPr>
            <a:spLocks noGrp="1"/>
          </p:cNvSpPr>
          <p:nvPr>
            <p:ph idx="1"/>
          </p:nvPr>
        </p:nvSpPr>
        <p:spPr/>
        <p:txBody>
          <a:bodyPr/>
          <a:lstStyle/>
          <a:p>
            <a:r>
              <a:rPr lang="en-US" dirty="0"/>
              <a:t>Suppose economic theory suggests that the marginal propensity to consume is greater than 0.3.</a:t>
            </a:r>
            <a:endParaRPr lang="en-US" dirty="0"/>
          </a:p>
          <a:p>
            <a:endParaRPr lang="en-US" dirty="0"/>
          </a:p>
          <a:p>
            <a:r>
              <a:rPr lang="en-US" dirty="0"/>
              <a:t>We have                           , t=5.857 </a:t>
            </a:r>
            <a:r>
              <a:rPr lang="en-US" dirty="0">
                <a:sym typeface="Wingdings" panose="05000000000000000000" pitchFamily="2" charset="2"/>
              </a:rPr>
              <a:t> Reject H0. </a:t>
            </a:r>
            <a:endParaRPr lang="en-US" dirty="0"/>
          </a:p>
          <a:p>
            <a:endParaRPr lang="en-US" dirty="0"/>
          </a:p>
        </p:txBody>
      </p:sp>
      <p:sp>
        <p:nvSpPr>
          <p:cNvPr id="58880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588801" name="Object 1"/>
          <p:cNvGraphicFramePr>
            <a:graphicFrameLocks noChangeAspect="1"/>
          </p:cNvGraphicFramePr>
          <p:nvPr/>
        </p:nvGraphicFramePr>
        <p:xfrm>
          <a:off x="2362200" y="3048000"/>
          <a:ext cx="2057400" cy="514350"/>
        </p:xfrm>
        <a:graphic>
          <a:graphicData uri="http://schemas.openxmlformats.org/presentationml/2006/ole">
            <mc:AlternateContent xmlns:mc="http://schemas.openxmlformats.org/markup-compatibility/2006">
              <mc:Choice xmlns:v="urn:schemas-microsoft-com:vml" Requires="v">
                <p:oleObj spid="_x0000_s588866" name="Equation" r:id="rId1" imgW="20421600" imgH="5486400" progId="Equation.3">
                  <p:embed/>
                </p:oleObj>
              </mc:Choice>
              <mc:Fallback>
                <p:oleObj name="Equation" r:id="rId1" imgW="20421600" imgH="5486400" progId="Equation.3">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048000"/>
                        <a:ext cx="20574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880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588803" name="Object 3"/>
          <p:cNvGraphicFramePr>
            <a:graphicFrameLocks noChangeAspect="1"/>
          </p:cNvGraphicFramePr>
          <p:nvPr/>
        </p:nvGraphicFramePr>
        <p:xfrm>
          <a:off x="5105400" y="2971800"/>
          <a:ext cx="1828801" cy="477982"/>
        </p:xfrm>
        <a:graphic>
          <a:graphicData uri="http://schemas.openxmlformats.org/presentationml/2006/ole">
            <mc:AlternateContent xmlns:mc="http://schemas.openxmlformats.org/markup-compatibility/2006">
              <mc:Choice xmlns:v="urn:schemas-microsoft-com:vml" Requires="v">
                <p:oleObj spid="_x0000_s588867" name="Equation" r:id="rId3" imgW="20116800" imgH="5181600" progId="Equation.3">
                  <p:embed/>
                </p:oleObj>
              </mc:Choice>
              <mc:Fallback>
                <p:oleObj name="Equation" r:id="rId3" imgW="20116800" imgH="51816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971800"/>
                        <a:ext cx="1828801" cy="4779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880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588805" name="Object 5"/>
          <p:cNvGraphicFramePr>
            <a:graphicFrameLocks noChangeAspect="1"/>
          </p:cNvGraphicFramePr>
          <p:nvPr/>
        </p:nvGraphicFramePr>
        <p:xfrm>
          <a:off x="2743200" y="3886200"/>
          <a:ext cx="1981200" cy="444381"/>
        </p:xfrm>
        <a:graphic>
          <a:graphicData uri="http://schemas.openxmlformats.org/presentationml/2006/ole">
            <mc:AlternateContent xmlns:mc="http://schemas.openxmlformats.org/markup-compatibility/2006">
              <mc:Choice xmlns:v="urn:schemas-microsoft-com:vml" Requires="v">
                <p:oleObj spid="_x0000_s588868" name="Equation" r:id="rId5" imgW="24384000" imgH="5486400" progId="Equation.3">
                  <p:embed/>
                </p:oleObj>
              </mc:Choice>
              <mc:Fallback>
                <p:oleObj name="Equation" r:id="rId5" imgW="24384000" imgH="54864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886200"/>
                        <a:ext cx="1981200" cy="444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685800"/>
          </a:xfrm>
        </p:spPr>
        <p:txBody>
          <a:bodyPr>
            <a:normAutofit/>
          </a:bodyPr>
          <a:lstStyle/>
          <a:p>
            <a:pPr algn="l"/>
            <a:r>
              <a:rPr lang="en-US" sz="3400" b="1" dirty="0">
                <a:solidFill>
                  <a:srgbClr val="FF0000"/>
                </a:solidFill>
                <a:latin typeface="Arial" panose="020B0604020202020204" pitchFamily="34" charset="0"/>
                <a:cs typeface="Arial" panose="020B0604020202020204" pitchFamily="34" charset="0"/>
              </a:rPr>
              <a:t>11. Hypothesis testing- Chi-square test</a:t>
            </a:r>
            <a:endParaRPr lang="en-US" sz="34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066800"/>
            <a:ext cx="8229600" cy="5059363"/>
          </a:xfrm>
        </p:spPr>
        <p:txBody>
          <a:bodyPr>
            <a:normAutofit/>
          </a:bodyPr>
          <a:lstStyle/>
          <a:p>
            <a:r>
              <a:rPr lang="en-US" sz="2500" b="1" dirty="0">
                <a:latin typeface="Arial" panose="020B0604020202020204" pitchFamily="34" charset="0"/>
                <a:cs typeface="Arial" panose="020B0604020202020204" pitchFamily="34" charset="0"/>
              </a:rPr>
              <a:t>The Chi-square test: Testing the significance of variance</a:t>
            </a:r>
            <a:endParaRPr lang="en-US" sz="2500" b="1" dirty="0">
              <a:latin typeface="Arial" panose="020B0604020202020204" pitchFamily="34" charset="0"/>
              <a:cs typeface="Arial" panose="020B0604020202020204" pitchFamily="34" charset="0"/>
            </a:endParaRPr>
          </a:p>
          <a:p>
            <a:pPr>
              <a:lnSpc>
                <a:spcPct val="150000"/>
              </a:lnSpc>
              <a:buFontTx/>
              <a:buChar char="-"/>
            </a:pPr>
            <a:r>
              <a:rPr lang="en-US" sz="2500" dirty="0">
                <a:latin typeface="Arial" panose="020B0604020202020204" pitchFamily="34" charset="0"/>
                <a:cs typeface="Arial" panose="020B0604020202020204" pitchFamily="34" charset="0"/>
              </a:rPr>
              <a:t>Two-tail test: </a:t>
            </a:r>
            <a:endParaRPr lang="en-US" sz="2500" dirty="0">
              <a:latin typeface="Arial" panose="020B0604020202020204" pitchFamily="34" charset="0"/>
              <a:cs typeface="Arial" panose="020B0604020202020204" pitchFamily="34" charset="0"/>
            </a:endParaRPr>
          </a:p>
          <a:p>
            <a:pPr>
              <a:lnSpc>
                <a:spcPct val="150000"/>
              </a:lnSpc>
              <a:buFontTx/>
              <a:buChar char="-"/>
            </a:pPr>
            <a:r>
              <a:rPr lang="en-US" sz="2500" dirty="0">
                <a:latin typeface="Arial" panose="020B0604020202020204" pitchFamily="34" charset="0"/>
                <a:cs typeface="Arial" panose="020B0604020202020204" pitchFamily="34" charset="0"/>
              </a:rPr>
              <a:t>Right-tail test:</a:t>
            </a:r>
            <a:endParaRPr lang="en-US" sz="2500" dirty="0">
              <a:latin typeface="Arial" panose="020B0604020202020204" pitchFamily="34" charset="0"/>
              <a:cs typeface="Arial" panose="020B0604020202020204" pitchFamily="34" charset="0"/>
            </a:endParaRPr>
          </a:p>
          <a:p>
            <a:pPr>
              <a:lnSpc>
                <a:spcPct val="150000"/>
              </a:lnSpc>
              <a:buFontTx/>
              <a:buChar char="-"/>
            </a:pPr>
            <a:r>
              <a:rPr lang="en-US" sz="2500" dirty="0">
                <a:latin typeface="Arial" panose="020B0604020202020204" pitchFamily="34" charset="0"/>
                <a:cs typeface="Arial" panose="020B0604020202020204" pitchFamily="34" charset="0"/>
              </a:rPr>
              <a:t>Left-tail test: </a:t>
            </a:r>
            <a:endParaRPr lang="en-US" sz="2500" dirty="0">
              <a:latin typeface="Arial" panose="020B0604020202020204" pitchFamily="34" charset="0"/>
              <a:cs typeface="Arial" panose="020B0604020202020204" pitchFamily="34" charset="0"/>
            </a:endParaRPr>
          </a:p>
          <a:p>
            <a:pPr>
              <a:lnSpc>
                <a:spcPct val="150000"/>
              </a:lnSpc>
              <a:buFontTx/>
              <a:buChar char="-"/>
            </a:pPr>
            <a:r>
              <a:rPr lang="en-US" sz="2500" dirty="0">
                <a:latin typeface="Arial" panose="020B0604020202020204" pitchFamily="34" charset="0"/>
                <a:cs typeface="Arial" panose="020B0604020202020204" pitchFamily="34" charset="0"/>
              </a:rPr>
              <a:t>Compute: </a:t>
            </a:r>
            <a:endParaRPr lang="en-US" sz="2500" dirty="0">
              <a:latin typeface="Arial" panose="020B0604020202020204" pitchFamily="34" charset="0"/>
              <a:cs typeface="Arial" panose="020B0604020202020204" pitchFamily="34" charset="0"/>
            </a:endParaRPr>
          </a:p>
        </p:txBody>
      </p:sp>
      <p:sp>
        <p:nvSpPr>
          <p:cNvPr id="9421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94209" name="Object 1"/>
          <p:cNvGraphicFramePr>
            <a:graphicFrameLocks noChangeAspect="1"/>
          </p:cNvGraphicFramePr>
          <p:nvPr/>
        </p:nvGraphicFramePr>
        <p:xfrm>
          <a:off x="3962400" y="1600200"/>
          <a:ext cx="3429000" cy="533400"/>
        </p:xfrm>
        <a:graphic>
          <a:graphicData uri="http://schemas.openxmlformats.org/presentationml/2006/ole">
            <mc:AlternateContent xmlns:mc="http://schemas.openxmlformats.org/markup-compatibility/2006">
              <mc:Choice xmlns:v="urn:schemas-microsoft-com:vml" Requires="v">
                <p:oleObj spid="_x0000_s94296" name="Equation" r:id="rId1" imgW="41148000" imgH="5791200" progId="Equation.3">
                  <p:embed/>
                </p:oleObj>
              </mc:Choice>
              <mc:Fallback>
                <p:oleObj name="Equation" r:id="rId1" imgW="41148000" imgH="5791200" progId="Equation.3">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600200"/>
                        <a:ext cx="3429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94211" name="Object 3"/>
          <p:cNvGraphicFramePr>
            <a:graphicFrameLocks noChangeAspect="1"/>
          </p:cNvGraphicFramePr>
          <p:nvPr/>
        </p:nvGraphicFramePr>
        <p:xfrm>
          <a:off x="3962400" y="2286000"/>
          <a:ext cx="2819400" cy="533400"/>
        </p:xfrm>
        <a:graphic>
          <a:graphicData uri="http://schemas.openxmlformats.org/presentationml/2006/ole">
            <mc:AlternateContent xmlns:mc="http://schemas.openxmlformats.org/markup-compatibility/2006">
              <mc:Choice xmlns:v="urn:schemas-microsoft-com:vml" Requires="v">
                <p:oleObj spid="_x0000_s94297" name="Equation" r:id="rId3" imgW="41148000" imgH="5791200" progId="Equation.3">
                  <p:embed/>
                </p:oleObj>
              </mc:Choice>
              <mc:Fallback>
                <p:oleObj name="Equation" r:id="rId3" imgW="41148000" imgH="5791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286000"/>
                        <a:ext cx="2819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4" name="Rectangle 6"/>
          <p:cNvSpPr>
            <a:spLocks noChangeArrowheads="1"/>
          </p:cNvSpPr>
          <p:nvPr/>
        </p:nvSpPr>
        <p:spPr bwMode="auto">
          <a:xfrm>
            <a:off x="0" y="22860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94213" name="Object 5"/>
          <p:cNvGraphicFramePr>
            <a:graphicFrameLocks noChangeAspect="1"/>
          </p:cNvGraphicFramePr>
          <p:nvPr/>
        </p:nvGraphicFramePr>
        <p:xfrm>
          <a:off x="3962400" y="3048000"/>
          <a:ext cx="3124200" cy="457200"/>
        </p:xfrm>
        <a:graphic>
          <a:graphicData uri="http://schemas.openxmlformats.org/presentationml/2006/ole">
            <mc:AlternateContent xmlns:mc="http://schemas.openxmlformats.org/markup-compatibility/2006">
              <mc:Choice xmlns:v="urn:schemas-microsoft-com:vml" Requires="v">
                <p:oleObj spid="_x0000_s94298" name="Equation" r:id="rId5" imgW="40843200" imgH="5791200" progId="Equation.3">
                  <p:embed/>
                </p:oleObj>
              </mc:Choice>
              <mc:Fallback>
                <p:oleObj name="Equation" r:id="rId5" imgW="40843200" imgH="57912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3048000"/>
                        <a:ext cx="3124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6"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94215" name="Object 7"/>
          <p:cNvGraphicFramePr>
            <a:graphicFrameLocks noChangeAspect="1"/>
          </p:cNvGraphicFramePr>
          <p:nvPr/>
        </p:nvGraphicFramePr>
        <p:xfrm>
          <a:off x="2514600" y="4191000"/>
          <a:ext cx="2438400" cy="914400"/>
        </p:xfrm>
        <a:graphic>
          <a:graphicData uri="http://schemas.openxmlformats.org/presentationml/2006/ole">
            <mc:AlternateContent xmlns:mc="http://schemas.openxmlformats.org/markup-compatibility/2006">
              <mc:Choice xmlns:v="urn:schemas-microsoft-com:vml" Requires="v">
                <p:oleObj spid="_x0000_s94299" name="Equation" r:id="rId7" imgW="24079200" imgH="10972800" progId="Equation.3">
                  <p:embed/>
                </p:oleObj>
              </mc:Choice>
              <mc:Fallback>
                <p:oleObj name="Equation" r:id="rId7" imgW="24079200" imgH="1097280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4191000"/>
                        <a:ext cx="2438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endParaRPr lang="ar-KW"/>
          </a:p>
        </p:txBody>
      </p:sp>
      <p:sp>
        <p:nvSpPr>
          <p:cNvPr id="291843" name="Rectangle 3"/>
          <p:cNvSpPr>
            <a:spLocks noGrp="1" noChangeArrowheads="1"/>
          </p:cNvSpPr>
          <p:nvPr>
            <p:ph type="body" idx="4294967295"/>
          </p:nvPr>
        </p:nvSpPr>
        <p:spPr/>
        <p:txBody>
          <a:bodyPr/>
          <a:lstStyle/>
          <a:p>
            <a:endParaRPr lang="en-US"/>
          </a:p>
        </p:txBody>
      </p:sp>
      <p:pic>
        <p:nvPicPr>
          <p:cNvPr id="28676" name="Picture 2"/>
          <p:cNvPicPr>
            <a:picLocks noChangeAspect="1" noChangeArrowheads="1"/>
          </p:cNvPicPr>
          <p:nvPr/>
        </p:nvPicPr>
        <p:blipFill>
          <a:blip r:embed="rId1" cstate="print"/>
          <a:srcRect/>
          <a:stretch>
            <a:fillRect/>
          </a:stretch>
        </p:blipFill>
        <p:spPr bwMode="auto">
          <a:xfrm>
            <a:off x="206375" y="1098550"/>
            <a:ext cx="8839200" cy="55054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Grafik 14"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176338" y="2771775"/>
            <a:ext cx="3581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3"/>
          <p:cNvSpPr>
            <a:spLocks noGrp="1" noChangeArrowheads="1"/>
          </p:cNvSpPr>
          <p:nvPr>
            <p:ph type="body" idx="1"/>
          </p:nvPr>
        </p:nvSpPr>
        <p:spPr>
          <a:xfrm>
            <a:off x="593725" y="1677987"/>
            <a:ext cx="8001000" cy="4594226"/>
          </a:xfrm>
        </p:spPr>
        <p:txBody>
          <a:bodyPr>
            <a:normAutofit/>
          </a:bodyPr>
          <a:lstStyle/>
          <a:p>
            <a:pPr eaLnBrk="1" hangingPunct="1">
              <a:lnSpc>
                <a:spcPts val="2900"/>
              </a:lnSpc>
            </a:pPr>
            <a:r>
              <a:rPr lang="de-DE" altLang="en-US" sz="2600" b="1" dirty="0"/>
              <a:t>Example: Soybean yield and fertilizer</a:t>
            </a:r>
            <a:endParaRPr lang="de-DE" altLang="en-US" sz="2600" b="1" dirty="0"/>
          </a:p>
          <a:p>
            <a:pPr eaLnBrk="1" hangingPunct="1">
              <a:lnSpc>
                <a:spcPts val="2400"/>
              </a:lnSpc>
            </a:pPr>
            <a:endParaRPr lang="de-DE" altLang="en-US" sz="2600" b="1" dirty="0"/>
          </a:p>
          <a:p>
            <a:pPr eaLnBrk="1" hangingPunct="1">
              <a:lnSpc>
                <a:spcPts val="2400"/>
              </a:lnSpc>
              <a:buFont typeface="Wingdings" panose="05000000000000000000" pitchFamily="2" charset="2"/>
              <a:buNone/>
            </a:pPr>
            <a:endParaRPr lang="de-DE" altLang="en-US" sz="2600" b="1" dirty="0"/>
          </a:p>
          <a:p>
            <a:pPr eaLnBrk="1" hangingPunct="1">
              <a:lnSpc>
                <a:spcPts val="2400"/>
              </a:lnSpc>
            </a:pPr>
            <a:endParaRPr lang="de-DE" altLang="en-US" sz="2600" b="1" dirty="0"/>
          </a:p>
          <a:p>
            <a:pPr eaLnBrk="1" hangingPunct="1">
              <a:lnSpc>
                <a:spcPts val="2400"/>
              </a:lnSpc>
            </a:pPr>
            <a:endParaRPr lang="de-DE" altLang="en-US" sz="2600" b="1" dirty="0"/>
          </a:p>
          <a:p>
            <a:pPr eaLnBrk="1" hangingPunct="1">
              <a:lnSpc>
                <a:spcPts val="2400"/>
              </a:lnSpc>
            </a:pPr>
            <a:endParaRPr lang="de-DE" altLang="en-US" sz="2600" b="1" dirty="0"/>
          </a:p>
          <a:p>
            <a:pPr eaLnBrk="1" hangingPunct="1">
              <a:lnSpc>
                <a:spcPts val="2400"/>
              </a:lnSpc>
            </a:pPr>
            <a:r>
              <a:rPr lang="de-DE" altLang="en-US" sz="2600" b="1" dirty="0"/>
              <a:t>Example: A simple wage equation</a:t>
            </a:r>
            <a:endParaRPr lang="de-DE" altLang="en-US" sz="2600" b="1" dirty="0"/>
          </a:p>
        </p:txBody>
      </p:sp>
      <p:sp>
        <p:nvSpPr>
          <p:cNvPr id="18436" name="Textfeld 16"/>
          <p:cNvSpPr txBox="1">
            <a:spLocks noChangeArrowheads="1"/>
          </p:cNvSpPr>
          <p:nvPr/>
        </p:nvSpPr>
        <p:spPr bwMode="auto">
          <a:xfrm>
            <a:off x="593725" y="3299211"/>
            <a:ext cx="42459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2000" dirty="0"/>
              <a:t>Measures the effect of fertilizer on </a:t>
            </a:r>
            <a:endParaRPr lang="de-DE" altLang="en-US" sz="2000" dirty="0"/>
          </a:p>
          <a:p>
            <a:pPr eaLnBrk="1" hangingPunct="1">
              <a:spcBef>
                <a:spcPct val="0"/>
              </a:spcBef>
              <a:buClrTx/>
              <a:buSzTx/>
              <a:buFontTx/>
              <a:buNone/>
            </a:pPr>
            <a:r>
              <a:rPr lang="de-DE" altLang="en-US" sz="2000" dirty="0"/>
              <a:t>yield, holding all other factors fixed </a:t>
            </a:r>
            <a:endParaRPr lang="de-DE" altLang="en-US" sz="2000" dirty="0"/>
          </a:p>
        </p:txBody>
      </p:sp>
      <p:sp>
        <p:nvSpPr>
          <p:cNvPr id="18437" name="Textfeld 17"/>
          <p:cNvSpPr txBox="1">
            <a:spLocks noChangeArrowheads="1"/>
          </p:cNvSpPr>
          <p:nvPr/>
        </p:nvSpPr>
        <p:spPr bwMode="auto">
          <a:xfrm>
            <a:off x="5557838" y="2698750"/>
            <a:ext cx="270192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2000" dirty="0"/>
              <a:t>Rainfall,</a:t>
            </a:r>
            <a:endParaRPr lang="de-DE" altLang="en-US" sz="2000" dirty="0"/>
          </a:p>
          <a:p>
            <a:pPr eaLnBrk="1" hangingPunct="1">
              <a:spcBef>
                <a:spcPct val="0"/>
              </a:spcBef>
              <a:buClrTx/>
              <a:buSzTx/>
              <a:buFontTx/>
              <a:buNone/>
            </a:pPr>
            <a:r>
              <a:rPr lang="de-DE" altLang="en-US" sz="2000" dirty="0"/>
              <a:t>land quality, </a:t>
            </a:r>
            <a:endParaRPr lang="de-DE" altLang="en-US" sz="2000" dirty="0"/>
          </a:p>
          <a:p>
            <a:pPr eaLnBrk="1" hangingPunct="1">
              <a:spcBef>
                <a:spcPct val="0"/>
              </a:spcBef>
              <a:buClrTx/>
              <a:buSzTx/>
              <a:buFontTx/>
              <a:buNone/>
            </a:pPr>
            <a:r>
              <a:rPr lang="de-DE" altLang="en-US" sz="2000" dirty="0"/>
              <a:t>presence of parasites, …</a:t>
            </a:r>
            <a:endParaRPr lang="de-DE" altLang="en-US" sz="2000" dirty="0"/>
          </a:p>
        </p:txBody>
      </p:sp>
      <p:cxnSp>
        <p:nvCxnSpPr>
          <p:cNvPr id="20" name="Gerade Verbindung mit Pfeil 19"/>
          <p:cNvCxnSpPr/>
          <p:nvPr/>
        </p:nvCxnSpPr>
        <p:spPr>
          <a:xfrm rot="5400000" flipH="1" flipV="1">
            <a:off x="2461419" y="2968624"/>
            <a:ext cx="401638" cy="365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rot="10800000">
            <a:off x="4937125" y="2808288"/>
            <a:ext cx="657225" cy="730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a:off x="4572000" y="2698750"/>
            <a:ext cx="292100"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pic>
        <p:nvPicPr>
          <p:cNvPr id="18441" name="Grafik 36" descr="TP_tmp.png"/>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1176338" y="4926013"/>
            <a:ext cx="29718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Textfeld 31"/>
          <p:cNvSpPr txBox="1">
            <a:spLocks noChangeArrowheads="1"/>
          </p:cNvSpPr>
          <p:nvPr/>
        </p:nvSpPr>
        <p:spPr bwMode="auto">
          <a:xfrm>
            <a:off x="1249363" y="5583238"/>
            <a:ext cx="433291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2000" dirty="0"/>
              <a:t>Measures the change in hourly wage</a:t>
            </a:r>
            <a:endParaRPr lang="de-DE" altLang="en-US" sz="2000" dirty="0"/>
          </a:p>
          <a:p>
            <a:pPr eaLnBrk="1" hangingPunct="1">
              <a:spcBef>
                <a:spcPct val="0"/>
              </a:spcBef>
              <a:buClrTx/>
              <a:buSzTx/>
              <a:buFontTx/>
              <a:buNone/>
            </a:pPr>
            <a:r>
              <a:rPr lang="de-DE" altLang="en-US" sz="2000" dirty="0"/>
              <a:t>given another year of education, </a:t>
            </a:r>
            <a:endParaRPr lang="de-DE" altLang="en-US" sz="2000" dirty="0"/>
          </a:p>
          <a:p>
            <a:pPr eaLnBrk="1" hangingPunct="1">
              <a:spcBef>
                <a:spcPct val="0"/>
              </a:spcBef>
              <a:buClrTx/>
              <a:buSzTx/>
              <a:buFontTx/>
              <a:buNone/>
            </a:pPr>
            <a:r>
              <a:rPr lang="de-DE" altLang="en-US" sz="2000" dirty="0"/>
              <a:t>holding all other factors fixed</a:t>
            </a:r>
            <a:endParaRPr lang="de-DE" altLang="en-US" sz="2000" dirty="0"/>
          </a:p>
        </p:txBody>
      </p:sp>
      <p:sp>
        <p:nvSpPr>
          <p:cNvPr id="18443" name="Textfeld 32"/>
          <p:cNvSpPr txBox="1">
            <a:spLocks noChangeArrowheads="1"/>
          </p:cNvSpPr>
          <p:nvPr/>
        </p:nvSpPr>
        <p:spPr bwMode="auto">
          <a:xfrm>
            <a:off x="4973638" y="4588755"/>
            <a:ext cx="361188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2000" dirty="0"/>
              <a:t>Labor force experience,</a:t>
            </a:r>
            <a:endParaRPr lang="de-DE" altLang="en-US" sz="2000" dirty="0"/>
          </a:p>
          <a:p>
            <a:pPr eaLnBrk="1" hangingPunct="1">
              <a:spcBef>
                <a:spcPct val="0"/>
              </a:spcBef>
              <a:buClrTx/>
              <a:buSzTx/>
              <a:buFontTx/>
              <a:buNone/>
            </a:pPr>
            <a:r>
              <a:rPr lang="de-DE" altLang="en-US" sz="2000" dirty="0"/>
              <a:t>tenure with current employer, </a:t>
            </a:r>
            <a:endParaRPr lang="de-DE" altLang="en-US" sz="2000" dirty="0"/>
          </a:p>
          <a:p>
            <a:pPr eaLnBrk="1" hangingPunct="1">
              <a:spcBef>
                <a:spcPct val="0"/>
              </a:spcBef>
              <a:buClrTx/>
              <a:buSzTx/>
              <a:buFontTx/>
              <a:buNone/>
            </a:pPr>
            <a:r>
              <a:rPr lang="de-DE" altLang="en-US" sz="2000" dirty="0"/>
              <a:t>work ethic, intelligence …</a:t>
            </a:r>
            <a:endParaRPr lang="de-DE" altLang="en-US" sz="2000" dirty="0"/>
          </a:p>
        </p:txBody>
      </p:sp>
      <p:cxnSp>
        <p:nvCxnSpPr>
          <p:cNvPr id="34" name="Gerade Verbindung mit Pfeil 33"/>
          <p:cNvCxnSpPr/>
          <p:nvPr/>
        </p:nvCxnSpPr>
        <p:spPr>
          <a:xfrm rot="5400000" flipH="1" flipV="1">
            <a:off x="2472532" y="5236369"/>
            <a:ext cx="401637" cy="365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Gerade Verbindung mit Pfeil 34"/>
          <p:cNvCxnSpPr/>
          <p:nvPr/>
        </p:nvCxnSpPr>
        <p:spPr>
          <a:xfrm rot="10800000">
            <a:off x="4316413" y="4999038"/>
            <a:ext cx="657225" cy="730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Ellipse 35"/>
          <p:cNvSpPr/>
          <p:nvPr/>
        </p:nvSpPr>
        <p:spPr>
          <a:xfrm>
            <a:off x="3951288" y="4852988"/>
            <a:ext cx="292100"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18447" name="Rectangle 2"/>
          <p:cNvSpPr>
            <a:spLocks noChangeArrowheads="1"/>
          </p:cNvSpPr>
          <p:nvPr/>
        </p:nvSpPr>
        <p:spPr bwMode="auto">
          <a:xfrm>
            <a:off x="287338" y="80963"/>
            <a:ext cx="900906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4400" dirty="0">
                <a:solidFill>
                  <a:srgbClr val="FF0000"/>
                </a:solidFill>
              </a:rPr>
              <a:t>The Simple Regression Model</a:t>
            </a:r>
            <a:endParaRPr lang="de-DE" altLang="en-US" sz="4400" dirty="0">
              <a:solidFill>
                <a:srgbClr val="FF0000"/>
              </a:solidFill>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p:cNvSpPr>
          <p:nvPr>
            <p:ph type="title"/>
          </p:nvPr>
        </p:nvSpPr>
        <p:spPr>
          <a:xfrm>
            <a:off x="0" y="0"/>
            <a:ext cx="9144000" cy="990600"/>
          </a:xfrm>
        </p:spPr>
        <p:txBody>
          <a:bodyPr/>
          <a:lstStyle/>
          <a:p>
            <a:pPr algn="ctr"/>
            <a:r>
              <a:rPr lang="en-US" sz="3600" b="1" dirty="0">
                <a:solidFill>
                  <a:srgbClr val="FF0000"/>
                </a:solidFill>
              </a:rPr>
              <a:t>11. Hypothesis Testing- p-value</a:t>
            </a:r>
            <a:endParaRPr lang="en-US" sz="3600" b="1" dirty="0">
              <a:solidFill>
                <a:srgbClr val="FF0000"/>
              </a:solidFill>
            </a:endParaRPr>
          </a:p>
        </p:txBody>
      </p:sp>
      <p:sp>
        <p:nvSpPr>
          <p:cNvPr id="185347" name="Content Placeholder 2"/>
          <p:cNvSpPr>
            <a:spLocks noGrp="1"/>
          </p:cNvSpPr>
          <p:nvPr>
            <p:ph sz="quarter" idx="1"/>
          </p:nvPr>
        </p:nvSpPr>
        <p:spPr>
          <a:xfrm>
            <a:off x="457200" y="685800"/>
            <a:ext cx="8686800" cy="6096000"/>
          </a:xfrm>
        </p:spPr>
        <p:txBody>
          <a:bodyPr/>
          <a:lstStyle/>
          <a:p>
            <a:pPr>
              <a:spcBef>
                <a:spcPts val="0"/>
              </a:spcBef>
            </a:pPr>
            <a:r>
              <a:rPr lang="en-US" sz="2800" dirty="0">
                <a:latin typeface="Times New Roman" panose="02020603050405020304" pitchFamily="18" charset="0"/>
                <a:cs typeface="Times New Roman" panose="02020603050405020304" pitchFamily="18" charset="0"/>
              </a:rPr>
              <a:t>Obtain t-stat or z-stat	</a:t>
            </a:r>
            <a:endParaRPr lang="en-US" sz="2800" dirty="0">
              <a:latin typeface="Times New Roman" panose="02020603050405020304" pitchFamily="18" charset="0"/>
              <a:cs typeface="Times New Roman" panose="02020603050405020304" pitchFamily="18" charset="0"/>
            </a:endParaRPr>
          </a:p>
          <a:p>
            <a:pPr>
              <a:spcBef>
                <a:spcPts val="0"/>
              </a:spcBef>
            </a:pPr>
            <a:r>
              <a:rPr lang="en-US" sz="2800" dirty="0">
                <a:latin typeface="Times New Roman" panose="02020603050405020304" pitchFamily="18" charset="0"/>
                <a:cs typeface="Times New Roman" panose="02020603050405020304" pitchFamily="18" charset="0"/>
              </a:rPr>
              <a:t>Obtain the </a:t>
            </a:r>
            <a:r>
              <a:rPr lang="en-US" sz="2800" dirty="0">
                <a:solidFill>
                  <a:schemeClr val="folHlink"/>
                </a:solidFill>
                <a:latin typeface="Times New Roman" panose="02020603050405020304" pitchFamily="18" charset="0"/>
                <a:cs typeface="Times New Roman" panose="02020603050405020304" pitchFamily="18" charset="0"/>
              </a:rPr>
              <a:t>p-value</a:t>
            </a:r>
            <a:endParaRPr lang="en-US" sz="2800" dirty="0">
              <a:latin typeface="Times New Roman" panose="02020603050405020304" pitchFamily="18" charset="0"/>
              <a:cs typeface="Times New Roman" panose="02020603050405020304" pitchFamily="18" charset="0"/>
            </a:endParaRPr>
          </a:p>
          <a:p>
            <a:pPr eaLnBrk="1" hangingPunct="1">
              <a:spcBef>
                <a:spcPts val="0"/>
              </a:spcBef>
            </a:pPr>
            <a:r>
              <a:rPr lang="en-US" sz="2800" dirty="0">
                <a:latin typeface="Times New Roman" panose="02020603050405020304" pitchFamily="18" charset="0"/>
                <a:cs typeface="Times New Roman" panose="02020603050405020304" pitchFamily="18" charset="0"/>
              </a:rPr>
              <a:t>Compare the </a:t>
            </a:r>
            <a:r>
              <a:rPr lang="en-US" sz="2800" dirty="0">
                <a:solidFill>
                  <a:schemeClr val="folHlink"/>
                </a:solidFill>
                <a:latin typeface="Times New Roman" panose="02020603050405020304" pitchFamily="18" charset="0"/>
                <a:cs typeface="Times New Roman" panose="02020603050405020304" pitchFamily="18" charset="0"/>
              </a:rPr>
              <a:t>p-value</a:t>
            </a:r>
            <a:r>
              <a:rPr lang="en-US" sz="2800" dirty="0">
                <a:latin typeface="Times New Roman" panose="02020603050405020304" pitchFamily="18" charset="0"/>
                <a:cs typeface="Times New Roman" panose="02020603050405020304" pitchFamily="18" charset="0"/>
              </a:rPr>
              <a:t> with  </a:t>
            </a:r>
            <a:r>
              <a:rPr lang="en-US" sz="28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a:t>
            </a:r>
            <a:endParaRPr lang="en-US" sz="28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spcBef>
                <a:spcPts val="0"/>
              </a:spcBef>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If   p-value  </a:t>
            </a:r>
            <a:r>
              <a:rPr lang="en-US" sz="2800" dirty="0">
                <a:latin typeface="Times New Roman" panose="02020603050405020304" pitchFamily="18" charset="0"/>
                <a:cs typeface="Times New Roman" panose="02020603050405020304" pitchFamily="18" charset="0"/>
                <a:sym typeface="Symbol" panose="05050102010706020507" pitchFamily="18" charset="2"/>
              </a:rPr>
              <a:t>&lt;   </a:t>
            </a:r>
            <a:r>
              <a:rPr lang="en-US" sz="2800" dirty="0">
                <a:latin typeface="Times New Roman" panose="02020603050405020304" pitchFamily="18" charset="0"/>
                <a:cs typeface="Times New Roman" panose="02020603050405020304" pitchFamily="18" charset="0"/>
              </a:rPr>
              <a:t>,  reject H</a:t>
            </a:r>
            <a:r>
              <a:rPr lang="en-US" sz="2800" baseline="-25000" dirty="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a:p>
            <a:pPr lvl="1" eaLnBrk="1" hangingPunct="1">
              <a:spcBef>
                <a:spcPts val="0"/>
              </a:spcBef>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If   p-value  </a:t>
            </a:r>
            <a:r>
              <a:rPr 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  do not reject H</a:t>
            </a:r>
            <a:r>
              <a:rPr lang="en-US" sz="2800" baseline="-25000" dirty="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a:lnSpc>
                <a:spcPct val="90000"/>
              </a:lnSpc>
            </a:pPr>
            <a:endParaRPr lang="en-US" sz="2800" dirty="0">
              <a:latin typeface="Times New Roman" panose="02020603050405020304" pitchFamily="18" charset="0"/>
              <a:cs typeface="Times New Roman" panose="02020603050405020304" pitchFamily="18" charset="0"/>
            </a:endParaRPr>
          </a:p>
        </p:txBody>
      </p:sp>
      <p:grpSp>
        <p:nvGrpSpPr>
          <p:cNvPr id="7" name="Group 63"/>
          <p:cNvGrpSpPr/>
          <p:nvPr/>
        </p:nvGrpSpPr>
        <p:grpSpPr bwMode="auto">
          <a:xfrm>
            <a:off x="5791200" y="2805432"/>
            <a:ext cx="3013075" cy="1844675"/>
            <a:chOff x="466" y="2743"/>
            <a:chExt cx="1898" cy="1162"/>
          </a:xfrm>
        </p:grpSpPr>
        <p:sp>
          <p:nvSpPr>
            <p:cNvPr id="8" name="Line 12"/>
            <p:cNvSpPr>
              <a:spLocks noChangeShapeType="1"/>
            </p:cNvSpPr>
            <p:nvPr/>
          </p:nvSpPr>
          <p:spPr bwMode="auto">
            <a:xfrm>
              <a:off x="1414" y="2802"/>
              <a:ext cx="1" cy="824"/>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9" name="Freeform 13"/>
            <p:cNvSpPr/>
            <p:nvPr/>
          </p:nvSpPr>
          <p:spPr bwMode="auto">
            <a:xfrm>
              <a:off x="676" y="3179"/>
              <a:ext cx="432" cy="436"/>
            </a:xfrm>
            <a:custGeom>
              <a:avLst/>
              <a:gdLst>
                <a:gd name="T0" fmla="*/ 432 w 432"/>
                <a:gd name="T1" fmla="*/ 0 h 436"/>
                <a:gd name="T2" fmla="*/ 432 w 432"/>
                <a:gd name="T3" fmla="*/ 436 h 436"/>
                <a:gd name="T4" fmla="*/ 0 w 432"/>
                <a:gd name="T5" fmla="*/ 436 h 436"/>
                <a:gd name="T6" fmla="*/ 53 w 432"/>
                <a:gd name="T7" fmla="*/ 412 h 436"/>
                <a:gd name="T8" fmla="*/ 103 w 432"/>
                <a:gd name="T9" fmla="*/ 386 h 436"/>
                <a:gd name="T10" fmla="*/ 151 w 432"/>
                <a:gd name="T11" fmla="*/ 355 h 436"/>
                <a:gd name="T12" fmla="*/ 197 w 432"/>
                <a:gd name="T13" fmla="*/ 321 h 436"/>
                <a:gd name="T14" fmla="*/ 240 w 432"/>
                <a:gd name="T15" fmla="*/ 284 h 436"/>
                <a:gd name="T16" fmla="*/ 280 w 432"/>
                <a:gd name="T17" fmla="*/ 243 h 436"/>
                <a:gd name="T18" fmla="*/ 318 w 432"/>
                <a:gd name="T19" fmla="*/ 199 h 436"/>
                <a:gd name="T20" fmla="*/ 351 w 432"/>
                <a:gd name="T21" fmla="*/ 152 h 436"/>
                <a:gd name="T22" fmla="*/ 382 w 432"/>
                <a:gd name="T23" fmla="*/ 104 h 436"/>
                <a:gd name="T24" fmla="*/ 408 w 432"/>
                <a:gd name="T25" fmla="*/ 54 h 436"/>
                <a:gd name="T26" fmla="*/ 432 w 432"/>
                <a:gd name="T27" fmla="*/ 0 h 4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2"/>
                <a:gd name="T43" fmla="*/ 0 h 436"/>
                <a:gd name="T44" fmla="*/ 432 w 432"/>
                <a:gd name="T45" fmla="*/ 436 h 4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2" h="436">
                  <a:moveTo>
                    <a:pt x="432" y="0"/>
                  </a:moveTo>
                  <a:lnTo>
                    <a:pt x="432" y="436"/>
                  </a:lnTo>
                  <a:lnTo>
                    <a:pt x="0" y="436"/>
                  </a:lnTo>
                  <a:lnTo>
                    <a:pt x="53" y="412"/>
                  </a:lnTo>
                  <a:lnTo>
                    <a:pt x="103" y="386"/>
                  </a:lnTo>
                  <a:lnTo>
                    <a:pt x="151" y="355"/>
                  </a:lnTo>
                  <a:lnTo>
                    <a:pt x="197" y="321"/>
                  </a:lnTo>
                  <a:lnTo>
                    <a:pt x="240" y="284"/>
                  </a:lnTo>
                  <a:lnTo>
                    <a:pt x="280" y="243"/>
                  </a:lnTo>
                  <a:lnTo>
                    <a:pt x="318" y="199"/>
                  </a:lnTo>
                  <a:lnTo>
                    <a:pt x="351" y="152"/>
                  </a:lnTo>
                  <a:lnTo>
                    <a:pt x="382" y="104"/>
                  </a:lnTo>
                  <a:lnTo>
                    <a:pt x="408" y="54"/>
                  </a:lnTo>
                  <a:lnTo>
                    <a:pt x="432" y="0"/>
                  </a:lnTo>
                  <a:close/>
                </a:path>
              </a:pathLst>
            </a:custGeom>
            <a:solidFill>
              <a:srgbClr val="D200D2">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 name="Freeform 14"/>
            <p:cNvSpPr/>
            <p:nvPr/>
          </p:nvSpPr>
          <p:spPr bwMode="auto">
            <a:xfrm>
              <a:off x="1747" y="3201"/>
              <a:ext cx="409" cy="414"/>
            </a:xfrm>
            <a:custGeom>
              <a:avLst/>
              <a:gdLst>
                <a:gd name="T0" fmla="*/ 0 w 409"/>
                <a:gd name="T1" fmla="*/ 0 h 414"/>
                <a:gd name="T2" fmla="*/ 0 w 409"/>
                <a:gd name="T3" fmla="*/ 414 h 414"/>
                <a:gd name="T4" fmla="*/ 409 w 409"/>
                <a:gd name="T5" fmla="*/ 414 h 414"/>
                <a:gd name="T6" fmla="*/ 359 w 409"/>
                <a:gd name="T7" fmla="*/ 392 h 414"/>
                <a:gd name="T8" fmla="*/ 311 w 409"/>
                <a:gd name="T9" fmla="*/ 366 h 414"/>
                <a:gd name="T10" fmla="*/ 266 w 409"/>
                <a:gd name="T11" fmla="*/ 337 h 414"/>
                <a:gd name="T12" fmla="*/ 222 w 409"/>
                <a:gd name="T13" fmla="*/ 304 h 414"/>
                <a:gd name="T14" fmla="*/ 181 w 409"/>
                <a:gd name="T15" fmla="*/ 268 h 414"/>
                <a:gd name="T16" fmla="*/ 143 w 409"/>
                <a:gd name="T17" fmla="*/ 230 h 414"/>
                <a:gd name="T18" fmla="*/ 108 w 409"/>
                <a:gd name="T19" fmla="*/ 188 h 414"/>
                <a:gd name="T20" fmla="*/ 75 w 409"/>
                <a:gd name="T21" fmla="*/ 145 h 414"/>
                <a:gd name="T22" fmla="*/ 46 w 409"/>
                <a:gd name="T23" fmla="*/ 99 h 414"/>
                <a:gd name="T24" fmla="*/ 21 w 409"/>
                <a:gd name="T25" fmla="*/ 50 h 414"/>
                <a:gd name="T26" fmla="*/ 0 w 409"/>
                <a:gd name="T27" fmla="*/ 0 h 4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9"/>
                <a:gd name="T43" fmla="*/ 0 h 414"/>
                <a:gd name="T44" fmla="*/ 409 w 409"/>
                <a:gd name="T45" fmla="*/ 414 h 4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9" h="414">
                  <a:moveTo>
                    <a:pt x="0" y="0"/>
                  </a:moveTo>
                  <a:lnTo>
                    <a:pt x="0" y="414"/>
                  </a:lnTo>
                  <a:lnTo>
                    <a:pt x="409" y="414"/>
                  </a:lnTo>
                  <a:lnTo>
                    <a:pt x="359" y="392"/>
                  </a:lnTo>
                  <a:lnTo>
                    <a:pt x="311" y="366"/>
                  </a:lnTo>
                  <a:lnTo>
                    <a:pt x="266" y="337"/>
                  </a:lnTo>
                  <a:lnTo>
                    <a:pt x="222" y="304"/>
                  </a:lnTo>
                  <a:lnTo>
                    <a:pt x="181" y="268"/>
                  </a:lnTo>
                  <a:lnTo>
                    <a:pt x="143" y="230"/>
                  </a:lnTo>
                  <a:lnTo>
                    <a:pt x="108" y="188"/>
                  </a:lnTo>
                  <a:lnTo>
                    <a:pt x="75" y="145"/>
                  </a:lnTo>
                  <a:lnTo>
                    <a:pt x="46" y="99"/>
                  </a:lnTo>
                  <a:lnTo>
                    <a:pt x="21" y="50"/>
                  </a:lnTo>
                  <a:lnTo>
                    <a:pt x="0" y="0"/>
                  </a:lnTo>
                  <a:close/>
                </a:path>
              </a:pathLst>
            </a:custGeom>
            <a:solidFill>
              <a:srgbClr val="D200D2">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1" name="Freeform 15"/>
            <p:cNvSpPr/>
            <p:nvPr/>
          </p:nvSpPr>
          <p:spPr bwMode="auto">
            <a:xfrm>
              <a:off x="1414" y="2788"/>
              <a:ext cx="872" cy="838"/>
            </a:xfrm>
            <a:custGeom>
              <a:avLst/>
              <a:gdLst>
                <a:gd name="T0" fmla="*/ 872 w 872"/>
                <a:gd name="T1" fmla="*/ 838 h 838"/>
                <a:gd name="T2" fmla="*/ 780 w 872"/>
                <a:gd name="T3" fmla="*/ 828 h 838"/>
                <a:gd name="T4" fmla="*/ 735 w 872"/>
                <a:gd name="T5" fmla="*/ 818 h 838"/>
                <a:gd name="T6" fmla="*/ 688 w 872"/>
                <a:gd name="T7" fmla="*/ 805 h 838"/>
                <a:gd name="T8" fmla="*/ 643 w 872"/>
                <a:gd name="T9" fmla="*/ 785 h 838"/>
                <a:gd name="T10" fmla="*/ 597 w 872"/>
                <a:gd name="T11" fmla="*/ 759 h 838"/>
                <a:gd name="T12" fmla="*/ 551 w 872"/>
                <a:gd name="T13" fmla="*/ 724 h 838"/>
                <a:gd name="T14" fmla="*/ 460 w 872"/>
                <a:gd name="T15" fmla="*/ 627 h 838"/>
                <a:gd name="T16" fmla="*/ 368 w 872"/>
                <a:gd name="T17" fmla="*/ 491 h 838"/>
                <a:gd name="T18" fmla="*/ 276 w 872"/>
                <a:gd name="T19" fmla="*/ 326 h 838"/>
                <a:gd name="T20" fmla="*/ 231 w 872"/>
                <a:gd name="T21" fmla="*/ 243 h 838"/>
                <a:gd name="T22" fmla="*/ 184 w 872"/>
                <a:gd name="T23" fmla="*/ 165 h 838"/>
                <a:gd name="T24" fmla="*/ 139 w 872"/>
                <a:gd name="T25" fmla="*/ 98 h 838"/>
                <a:gd name="T26" fmla="*/ 92 w 872"/>
                <a:gd name="T27" fmla="*/ 44 h 838"/>
                <a:gd name="T28" fmla="*/ 47 w 872"/>
                <a:gd name="T29" fmla="*/ 11 h 838"/>
                <a:gd name="T30" fmla="*/ 0 w 872"/>
                <a:gd name="T31" fmla="*/ 0 h 8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2"/>
                <a:gd name="T49" fmla="*/ 0 h 838"/>
                <a:gd name="T50" fmla="*/ 872 w 872"/>
                <a:gd name="T51" fmla="*/ 838 h 8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2" h="838">
                  <a:moveTo>
                    <a:pt x="872" y="838"/>
                  </a:moveTo>
                  <a:lnTo>
                    <a:pt x="780" y="828"/>
                  </a:lnTo>
                  <a:lnTo>
                    <a:pt x="735" y="818"/>
                  </a:lnTo>
                  <a:lnTo>
                    <a:pt x="688" y="805"/>
                  </a:lnTo>
                  <a:lnTo>
                    <a:pt x="643" y="785"/>
                  </a:lnTo>
                  <a:lnTo>
                    <a:pt x="597" y="759"/>
                  </a:lnTo>
                  <a:lnTo>
                    <a:pt x="551" y="724"/>
                  </a:lnTo>
                  <a:lnTo>
                    <a:pt x="460" y="627"/>
                  </a:lnTo>
                  <a:lnTo>
                    <a:pt x="368" y="491"/>
                  </a:lnTo>
                  <a:lnTo>
                    <a:pt x="276" y="326"/>
                  </a:lnTo>
                  <a:lnTo>
                    <a:pt x="231" y="243"/>
                  </a:lnTo>
                  <a:lnTo>
                    <a:pt x="184" y="165"/>
                  </a:lnTo>
                  <a:lnTo>
                    <a:pt x="139" y="98"/>
                  </a:lnTo>
                  <a:lnTo>
                    <a:pt x="92" y="44"/>
                  </a:lnTo>
                  <a:lnTo>
                    <a:pt x="47" y="11"/>
                  </a:lnTo>
                  <a:lnTo>
                    <a:pt x="0" y="0"/>
                  </a:lnTo>
                </a:path>
              </a:pathLst>
            </a:custGeom>
            <a:noFill/>
            <a:ln w="31750">
              <a:solidFill>
                <a:srgbClr val="990099"/>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16"/>
            <p:cNvSpPr/>
            <p:nvPr/>
          </p:nvSpPr>
          <p:spPr bwMode="auto">
            <a:xfrm>
              <a:off x="543" y="2788"/>
              <a:ext cx="871" cy="838"/>
            </a:xfrm>
            <a:custGeom>
              <a:avLst/>
              <a:gdLst>
                <a:gd name="T0" fmla="*/ 0 w 871"/>
                <a:gd name="T1" fmla="*/ 838 h 838"/>
                <a:gd name="T2" fmla="*/ 92 w 871"/>
                <a:gd name="T3" fmla="*/ 828 h 838"/>
                <a:gd name="T4" fmla="*/ 138 w 871"/>
                <a:gd name="T5" fmla="*/ 818 h 838"/>
                <a:gd name="T6" fmla="*/ 183 w 871"/>
                <a:gd name="T7" fmla="*/ 805 h 838"/>
                <a:gd name="T8" fmla="*/ 229 w 871"/>
                <a:gd name="T9" fmla="*/ 785 h 838"/>
                <a:gd name="T10" fmla="*/ 275 w 871"/>
                <a:gd name="T11" fmla="*/ 759 h 838"/>
                <a:gd name="T12" fmla="*/ 321 w 871"/>
                <a:gd name="T13" fmla="*/ 724 h 838"/>
                <a:gd name="T14" fmla="*/ 413 w 871"/>
                <a:gd name="T15" fmla="*/ 627 h 838"/>
                <a:gd name="T16" fmla="*/ 504 w 871"/>
                <a:gd name="T17" fmla="*/ 491 h 838"/>
                <a:gd name="T18" fmla="*/ 596 w 871"/>
                <a:gd name="T19" fmla="*/ 326 h 838"/>
                <a:gd name="T20" fmla="*/ 642 w 871"/>
                <a:gd name="T21" fmla="*/ 243 h 838"/>
                <a:gd name="T22" fmla="*/ 688 w 871"/>
                <a:gd name="T23" fmla="*/ 165 h 838"/>
                <a:gd name="T24" fmla="*/ 734 w 871"/>
                <a:gd name="T25" fmla="*/ 98 h 838"/>
                <a:gd name="T26" fmla="*/ 780 w 871"/>
                <a:gd name="T27" fmla="*/ 44 h 838"/>
                <a:gd name="T28" fmla="*/ 826 w 871"/>
                <a:gd name="T29" fmla="*/ 11 h 838"/>
                <a:gd name="T30" fmla="*/ 871 w 871"/>
                <a:gd name="T31" fmla="*/ 0 h 8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1"/>
                <a:gd name="T49" fmla="*/ 0 h 838"/>
                <a:gd name="T50" fmla="*/ 871 w 871"/>
                <a:gd name="T51" fmla="*/ 838 h 8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1" h="838">
                  <a:moveTo>
                    <a:pt x="0" y="838"/>
                  </a:moveTo>
                  <a:lnTo>
                    <a:pt x="92" y="828"/>
                  </a:lnTo>
                  <a:lnTo>
                    <a:pt x="138" y="818"/>
                  </a:lnTo>
                  <a:lnTo>
                    <a:pt x="183" y="805"/>
                  </a:lnTo>
                  <a:lnTo>
                    <a:pt x="229" y="785"/>
                  </a:lnTo>
                  <a:lnTo>
                    <a:pt x="275" y="759"/>
                  </a:lnTo>
                  <a:lnTo>
                    <a:pt x="321" y="724"/>
                  </a:lnTo>
                  <a:lnTo>
                    <a:pt x="413" y="627"/>
                  </a:lnTo>
                  <a:lnTo>
                    <a:pt x="504" y="491"/>
                  </a:lnTo>
                  <a:lnTo>
                    <a:pt x="596" y="326"/>
                  </a:lnTo>
                  <a:lnTo>
                    <a:pt x="642" y="243"/>
                  </a:lnTo>
                  <a:lnTo>
                    <a:pt x="688" y="165"/>
                  </a:lnTo>
                  <a:lnTo>
                    <a:pt x="734" y="98"/>
                  </a:lnTo>
                  <a:lnTo>
                    <a:pt x="780" y="44"/>
                  </a:lnTo>
                  <a:lnTo>
                    <a:pt x="826" y="11"/>
                  </a:lnTo>
                  <a:lnTo>
                    <a:pt x="871" y="0"/>
                  </a:lnTo>
                </a:path>
              </a:pathLst>
            </a:custGeom>
            <a:noFill/>
            <a:ln w="31750">
              <a:solidFill>
                <a:srgbClr val="990099"/>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17"/>
            <p:cNvSpPr/>
            <p:nvPr/>
          </p:nvSpPr>
          <p:spPr bwMode="auto">
            <a:xfrm>
              <a:off x="543" y="2934"/>
              <a:ext cx="1776" cy="689"/>
            </a:xfrm>
            <a:custGeom>
              <a:avLst/>
              <a:gdLst>
                <a:gd name="T0" fmla="*/ 0 w 1776"/>
                <a:gd name="T1" fmla="*/ 0 h 689"/>
                <a:gd name="T2" fmla="*/ 0 w 1776"/>
                <a:gd name="T3" fmla="*/ 689 h 689"/>
                <a:gd name="T4" fmla="*/ 1776 w 1776"/>
                <a:gd name="T5" fmla="*/ 689 h 689"/>
                <a:gd name="T6" fmla="*/ 0 60000 65536"/>
                <a:gd name="T7" fmla="*/ 0 60000 65536"/>
                <a:gd name="T8" fmla="*/ 0 60000 65536"/>
                <a:gd name="T9" fmla="*/ 0 w 1776"/>
                <a:gd name="T10" fmla="*/ 0 h 689"/>
                <a:gd name="T11" fmla="*/ 1776 w 1776"/>
                <a:gd name="T12" fmla="*/ 689 h 689"/>
              </a:gdLst>
              <a:ahLst/>
              <a:cxnLst>
                <a:cxn ang="T6">
                  <a:pos x="T0" y="T1"/>
                </a:cxn>
                <a:cxn ang="T7">
                  <a:pos x="T2" y="T3"/>
                </a:cxn>
                <a:cxn ang="T8">
                  <a:pos x="T4" y="T5"/>
                </a:cxn>
              </a:cxnLst>
              <a:rect l="T9" t="T10" r="T11" b="T12"/>
              <a:pathLst>
                <a:path w="1776" h="689">
                  <a:moveTo>
                    <a:pt x="0" y="0"/>
                  </a:moveTo>
                  <a:lnTo>
                    <a:pt x="0" y="689"/>
                  </a:lnTo>
                  <a:lnTo>
                    <a:pt x="1776" y="689"/>
                  </a:lnTo>
                </a:path>
              </a:pathLst>
            </a:custGeom>
            <a:noFill/>
            <a:ln w="2381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Line 18"/>
            <p:cNvSpPr>
              <a:spLocks noChangeShapeType="1"/>
            </p:cNvSpPr>
            <p:nvPr/>
          </p:nvSpPr>
          <p:spPr bwMode="auto">
            <a:xfrm>
              <a:off x="521" y="2934"/>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5" name="Line 19"/>
            <p:cNvSpPr>
              <a:spLocks noChangeShapeType="1"/>
            </p:cNvSpPr>
            <p:nvPr/>
          </p:nvSpPr>
          <p:spPr bwMode="auto">
            <a:xfrm>
              <a:off x="521" y="3003"/>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6" name="Line 20"/>
            <p:cNvSpPr>
              <a:spLocks noChangeShapeType="1"/>
            </p:cNvSpPr>
            <p:nvPr/>
          </p:nvSpPr>
          <p:spPr bwMode="auto">
            <a:xfrm>
              <a:off x="521" y="3073"/>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7" name="Line 21"/>
            <p:cNvSpPr>
              <a:spLocks noChangeShapeType="1"/>
            </p:cNvSpPr>
            <p:nvPr/>
          </p:nvSpPr>
          <p:spPr bwMode="auto">
            <a:xfrm>
              <a:off x="521" y="3141"/>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8" name="Line 22"/>
            <p:cNvSpPr>
              <a:spLocks noChangeShapeType="1"/>
            </p:cNvSpPr>
            <p:nvPr/>
          </p:nvSpPr>
          <p:spPr bwMode="auto">
            <a:xfrm>
              <a:off x="521" y="3210"/>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9" name="Line 23"/>
            <p:cNvSpPr>
              <a:spLocks noChangeShapeType="1"/>
            </p:cNvSpPr>
            <p:nvPr/>
          </p:nvSpPr>
          <p:spPr bwMode="auto">
            <a:xfrm>
              <a:off x="521" y="3278"/>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 name="Line 24"/>
            <p:cNvSpPr>
              <a:spLocks noChangeShapeType="1"/>
            </p:cNvSpPr>
            <p:nvPr/>
          </p:nvSpPr>
          <p:spPr bwMode="auto">
            <a:xfrm>
              <a:off x="521" y="3348"/>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1" name="Line 25"/>
            <p:cNvSpPr>
              <a:spLocks noChangeShapeType="1"/>
            </p:cNvSpPr>
            <p:nvPr/>
          </p:nvSpPr>
          <p:spPr bwMode="auto">
            <a:xfrm>
              <a:off x="521" y="3416"/>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2" name="Line 26"/>
            <p:cNvSpPr>
              <a:spLocks noChangeShapeType="1"/>
            </p:cNvSpPr>
            <p:nvPr/>
          </p:nvSpPr>
          <p:spPr bwMode="auto">
            <a:xfrm>
              <a:off x="521" y="3485"/>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3" name="Line 27"/>
            <p:cNvSpPr>
              <a:spLocks noChangeShapeType="1"/>
            </p:cNvSpPr>
            <p:nvPr/>
          </p:nvSpPr>
          <p:spPr bwMode="auto">
            <a:xfrm>
              <a:off x="521" y="3554"/>
              <a:ext cx="2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4" name="Line 28"/>
            <p:cNvSpPr>
              <a:spLocks noChangeShapeType="1"/>
            </p:cNvSpPr>
            <p:nvPr/>
          </p:nvSpPr>
          <p:spPr bwMode="auto">
            <a:xfrm>
              <a:off x="2319"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5" name="Line 29"/>
            <p:cNvSpPr>
              <a:spLocks noChangeShapeType="1"/>
            </p:cNvSpPr>
            <p:nvPr/>
          </p:nvSpPr>
          <p:spPr bwMode="auto">
            <a:xfrm>
              <a:off x="2142"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6" name="Line 30"/>
            <p:cNvSpPr>
              <a:spLocks noChangeShapeType="1"/>
            </p:cNvSpPr>
            <p:nvPr/>
          </p:nvSpPr>
          <p:spPr bwMode="auto">
            <a:xfrm>
              <a:off x="1964"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7" name="Line 31"/>
            <p:cNvSpPr>
              <a:spLocks noChangeShapeType="1"/>
            </p:cNvSpPr>
            <p:nvPr/>
          </p:nvSpPr>
          <p:spPr bwMode="auto">
            <a:xfrm>
              <a:off x="1786"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8" name="Line 32"/>
            <p:cNvSpPr>
              <a:spLocks noChangeShapeType="1"/>
            </p:cNvSpPr>
            <p:nvPr/>
          </p:nvSpPr>
          <p:spPr bwMode="auto">
            <a:xfrm>
              <a:off x="1609"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9" name="Line 33"/>
            <p:cNvSpPr>
              <a:spLocks noChangeShapeType="1"/>
            </p:cNvSpPr>
            <p:nvPr/>
          </p:nvSpPr>
          <p:spPr bwMode="auto">
            <a:xfrm>
              <a:off x="1431"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0" name="Line 34"/>
            <p:cNvSpPr>
              <a:spLocks noChangeShapeType="1"/>
            </p:cNvSpPr>
            <p:nvPr/>
          </p:nvSpPr>
          <p:spPr bwMode="auto">
            <a:xfrm>
              <a:off x="1253"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1" name="Line 35"/>
            <p:cNvSpPr>
              <a:spLocks noChangeShapeType="1"/>
            </p:cNvSpPr>
            <p:nvPr/>
          </p:nvSpPr>
          <p:spPr bwMode="auto">
            <a:xfrm>
              <a:off x="1076"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2" name="Line 36"/>
            <p:cNvSpPr>
              <a:spLocks noChangeShapeType="1"/>
            </p:cNvSpPr>
            <p:nvPr/>
          </p:nvSpPr>
          <p:spPr bwMode="auto">
            <a:xfrm>
              <a:off x="898"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3" name="Line 37"/>
            <p:cNvSpPr>
              <a:spLocks noChangeShapeType="1"/>
            </p:cNvSpPr>
            <p:nvPr/>
          </p:nvSpPr>
          <p:spPr bwMode="auto">
            <a:xfrm>
              <a:off x="721" y="3623"/>
              <a:ext cx="1" cy="8"/>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4" name="Rectangle 38"/>
            <p:cNvSpPr>
              <a:spLocks noChangeArrowheads="1"/>
            </p:cNvSpPr>
            <p:nvPr/>
          </p:nvSpPr>
          <p:spPr bwMode="auto">
            <a:xfrm>
              <a:off x="2177" y="3624"/>
              <a:ext cx="6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900" i="1" dirty="0">
                  <a:latin typeface="Times New Roman" panose="02020603050405020304" pitchFamily="18" charset="0"/>
                  <a:cs typeface="Times New Roman" panose="02020603050405020304" pitchFamily="18" charset="0"/>
                </a:rPr>
                <a:t>t</a:t>
              </a:r>
              <a:endParaRPr lang="en-US" altLang="en-US" sz="1800" dirty="0">
                <a:latin typeface="Times New Roman" panose="02020603050405020304" pitchFamily="18" charset="0"/>
                <a:cs typeface="Times New Roman" panose="02020603050405020304" pitchFamily="18" charset="0"/>
              </a:endParaRPr>
            </a:p>
          </p:txBody>
        </p:sp>
        <p:sp>
          <p:nvSpPr>
            <p:cNvPr id="35" name="Rectangle 39"/>
            <p:cNvSpPr>
              <a:spLocks noChangeArrowheads="1"/>
            </p:cNvSpPr>
            <p:nvPr/>
          </p:nvSpPr>
          <p:spPr bwMode="auto">
            <a:xfrm>
              <a:off x="1355" y="3621"/>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900">
                  <a:latin typeface="Times New Roman" panose="02020603050405020304" pitchFamily="18" charset="0"/>
                  <a:cs typeface="Times New Roman" panose="02020603050405020304" pitchFamily="18" charset="0"/>
                </a:rPr>
                <a:t>0</a:t>
              </a:r>
              <a:endParaRPr lang="en-US" altLang="en-US" sz="1800">
                <a:latin typeface="Times New Roman" panose="02020603050405020304" pitchFamily="18" charset="0"/>
                <a:cs typeface="Times New Roman" panose="02020603050405020304" pitchFamily="18" charset="0"/>
              </a:endParaRPr>
            </a:p>
          </p:txBody>
        </p:sp>
        <p:sp>
          <p:nvSpPr>
            <p:cNvPr id="36" name="Rectangle 40"/>
            <p:cNvSpPr>
              <a:spLocks noChangeArrowheads="1"/>
            </p:cNvSpPr>
            <p:nvPr/>
          </p:nvSpPr>
          <p:spPr bwMode="auto">
            <a:xfrm>
              <a:off x="1595" y="3621"/>
              <a:ext cx="40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900">
                  <a:latin typeface="Times New Roman" panose="02020603050405020304" pitchFamily="18" charset="0"/>
                  <a:cs typeface="Times New Roman" panose="02020603050405020304" pitchFamily="18" charset="0"/>
                </a:rPr>
                <a:t>1.96</a:t>
              </a:r>
              <a:endParaRPr lang="en-US" altLang="en-US" sz="1800">
                <a:latin typeface="Times New Roman" panose="02020603050405020304" pitchFamily="18" charset="0"/>
                <a:cs typeface="Times New Roman" panose="02020603050405020304" pitchFamily="18" charset="0"/>
              </a:endParaRPr>
            </a:p>
          </p:txBody>
        </p:sp>
        <p:sp>
          <p:nvSpPr>
            <p:cNvPr id="37" name="Rectangle 41"/>
            <p:cNvSpPr>
              <a:spLocks noChangeArrowheads="1"/>
            </p:cNvSpPr>
            <p:nvPr/>
          </p:nvSpPr>
          <p:spPr bwMode="auto">
            <a:xfrm>
              <a:off x="694" y="3621"/>
              <a:ext cx="48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900" dirty="0">
                  <a:latin typeface="Times New Roman" panose="02020603050405020304" pitchFamily="18" charset="0"/>
                  <a:cs typeface="Times New Roman" panose="02020603050405020304" pitchFamily="18" charset="0"/>
                </a:rPr>
                <a:t>-1.96</a:t>
              </a:r>
              <a:endParaRPr lang="en-US" altLang="en-US" sz="1800" dirty="0">
                <a:latin typeface="Times New Roman" panose="02020603050405020304" pitchFamily="18" charset="0"/>
                <a:cs typeface="Times New Roman" panose="02020603050405020304" pitchFamily="18" charset="0"/>
              </a:endParaRPr>
            </a:p>
          </p:txBody>
        </p:sp>
        <p:sp>
          <p:nvSpPr>
            <p:cNvPr id="38" name="Rectangle 42"/>
            <p:cNvSpPr>
              <a:spLocks noChangeArrowheads="1"/>
            </p:cNvSpPr>
            <p:nvPr/>
          </p:nvSpPr>
          <p:spPr bwMode="auto">
            <a:xfrm>
              <a:off x="1861" y="3041"/>
              <a:ext cx="40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900">
                  <a:latin typeface="Times New Roman" panose="02020603050405020304" pitchFamily="18" charset="0"/>
                  <a:cs typeface="Times New Roman" panose="02020603050405020304" pitchFamily="18" charset="0"/>
                </a:rPr>
                <a:t>.025</a:t>
              </a:r>
              <a:endParaRPr lang="en-US" altLang="en-US" sz="1800">
                <a:latin typeface="Times New Roman" panose="02020603050405020304" pitchFamily="18" charset="0"/>
                <a:cs typeface="Times New Roman" panose="02020603050405020304" pitchFamily="18" charset="0"/>
              </a:endParaRPr>
            </a:p>
          </p:txBody>
        </p:sp>
        <p:sp>
          <p:nvSpPr>
            <p:cNvPr id="39" name="Freeform 43"/>
            <p:cNvSpPr/>
            <p:nvPr/>
          </p:nvSpPr>
          <p:spPr bwMode="auto">
            <a:xfrm>
              <a:off x="867" y="3283"/>
              <a:ext cx="106" cy="238"/>
            </a:xfrm>
            <a:custGeom>
              <a:avLst/>
              <a:gdLst>
                <a:gd name="T0" fmla="*/ 0 w 106"/>
                <a:gd name="T1" fmla="*/ 0 h 238"/>
                <a:gd name="T2" fmla="*/ 17 w 106"/>
                <a:gd name="T3" fmla="*/ 1 h 238"/>
                <a:gd name="T4" fmla="*/ 35 w 106"/>
                <a:gd name="T5" fmla="*/ 5 h 238"/>
                <a:gd name="T6" fmla="*/ 50 w 106"/>
                <a:gd name="T7" fmla="*/ 14 h 238"/>
                <a:gd name="T8" fmla="*/ 64 w 106"/>
                <a:gd name="T9" fmla="*/ 25 h 238"/>
                <a:gd name="T10" fmla="*/ 74 w 106"/>
                <a:gd name="T11" fmla="*/ 39 h 238"/>
                <a:gd name="T12" fmla="*/ 83 w 106"/>
                <a:gd name="T13" fmla="*/ 55 h 238"/>
                <a:gd name="T14" fmla="*/ 86 w 106"/>
                <a:gd name="T15" fmla="*/ 73 h 238"/>
                <a:gd name="T16" fmla="*/ 86 w 106"/>
                <a:gd name="T17" fmla="*/ 90 h 238"/>
                <a:gd name="T18" fmla="*/ 83 w 106"/>
                <a:gd name="T19" fmla="*/ 108 h 238"/>
                <a:gd name="T20" fmla="*/ 74 w 106"/>
                <a:gd name="T21" fmla="*/ 124 h 238"/>
                <a:gd name="T22" fmla="*/ 67 w 106"/>
                <a:gd name="T23" fmla="*/ 140 h 238"/>
                <a:gd name="T24" fmla="*/ 64 w 106"/>
                <a:gd name="T25" fmla="*/ 157 h 238"/>
                <a:gd name="T26" fmla="*/ 64 w 106"/>
                <a:gd name="T27" fmla="*/ 175 h 238"/>
                <a:gd name="T28" fmla="*/ 67 w 106"/>
                <a:gd name="T29" fmla="*/ 192 h 238"/>
                <a:gd name="T30" fmla="*/ 76 w 106"/>
                <a:gd name="T31" fmla="*/ 209 h 238"/>
                <a:gd name="T32" fmla="*/ 86 w 106"/>
                <a:gd name="T33" fmla="*/ 222 h 238"/>
                <a:gd name="T34" fmla="*/ 99 w 106"/>
                <a:gd name="T35" fmla="*/ 234 h 238"/>
                <a:gd name="T36" fmla="*/ 106 w 106"/>
                <a:gd name="T37" fmla="*/ 238 h 2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6"/>
                <a:gd name="T58" fmla="*/ 0 h 238"/>
                <a:gd name="T59" fmla="*/ 106 w 106"/>
                <a:gd name="T60" fmla="*/ 238 h 2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6" h="238">
                  <a:moveTo>
                    <a:pt x="0" y="0"/>
                  </a:moveTo>
                  <a:lnTo>
                    <a:pt x="17" y="1"/>
                  </a:lnTo>
                  <a:lnTo>
                    <a:pt x="35" y="5"/>
                  </a:lnTo>
                  <a:lnTo>
                    <a:pt x="50" y="14"/>
                  </a:lnTo>
                  <a:lnTo>
                    <a:pt x="64" y="25"/>
                  </a:lnTo>
                  <a:lnTo>
                    <a:pt x="74" y="39"/>
                  </a:lnTo>
                  <a:lnTo>
                    <a:pt x="83" y="55"/>
                  </a:lnTo>
                  <a:lnTo>
                    <a:pt x="86" y="73"/>
                  </a:lnTo>
                  <a:lnTo>
                    <a:pt x="86" y="90"/>
                  </a:lnTo>
                  <a:lnTo>
                    <a:pt x="83" y="108"/>
                  </a:lnTo>
                  <a:lnTo>
                    <a:pt x="74" y="124"/>
                  </a:lnTo>
                  <a:lnTo>
                    <a:pt x="67" y="140"/>
                  </a:lnTo>
                  <a:lnTo>
                    <a:pt x="64" y="157"/>
                  </a:lnTo>
                  <a:lnTo>
                    <a:pt x="64" y="175"/>
                  </a:lnTo>
                  <a:lnTo>
                    <a:pt x="67" y="192"/>
                  </a:lnTo>
                  <a:lnTo>
                    <a:pt x="76" y="209"/>
                  </a:lnTo>
                  <a:lnTo>
                    <a:pt x="86" y="222"/>
                  </a:lnTo>
                  <a:lnTo>
                    <a:pt x="99" y="234"/>
                  </a:lnTo>
                  <a:lnTo>
                    <a:pt x="106" y="238"/>
                  </a:lnTo>
                </a:path>
              </a:pathLst>
            </a:custGeom>
            <a:noFill/>
            <a:ln w="15875">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Freeform 44"/>
            <p:cNvSpPr/>
            <p:nvPr/>
          </p:nvSpPr>
          <p:spPr bwMode="auto">
            <a:xfrm>
              <a:off x="968" y="3500"/>
              <a:ext cx="49" cy="44"/>
            </a:xfrm>
            <a:custGeom>
              <a:avLst/>
              <a:gdLst>
                <a:gd name="T0" fmla="*/ 9 w 49"/>
                <a:gd name="T1" fmla="*/ 0 h 44"/>
                <a:gd name="T2" fmla="*/ 49 w 49"/>
                <a:gd name="T3" fmla="*/ 31 h 44"/>
                <a:gd name="T4" fmla="*/ 0 w 49"/>
                <a:gd name="T5" fmla="*/ 44 h 44"/>
                <a:gd name="T6" fmla="*/ 9 w 49"/>
                <a:gd name="T7" fmla="*/ 0 h 44"/>
                <a:gd name="T8" fmla="*/ 0 60000 65536"/>
                <a:gd name="T9" fmla="*/ 0 60000 65536"/>
                <a:gd name="T10" fmla="*/ 0 60000 65536"/>
                <a:gd name="T11" fmla="*/ 0 60000 65536"/>
                <a:gd name="T12" fmla="*/ 0 w 49"/>
                <a:gd name="T13" fmla="*/ 0 h 44"/>
                <a:gd name="T14" fmla="*/ 49 w 49"/>
                <a:gd name="T15" fmla="*/ 44 h 44"/>
              </a:gdLst>
              <a:ahLst/>
              <a:cxnLst>
                <a:cxn ang="T8">
                  <a:pos x="T0" y="T1"/>
                </a:cxn>
                <a:cxn ang="T9">
                  <a:pos x="T2" y="T3"/>
                </a:cxn>
                <a:cxn ang="T10">
                  <a:pos x="T4" y="T5"/>
                </a:cxn>
                <a:cxn ang="T11">
                  <a:pos x="T6" y="T7"/>
                </a:cxn>
              </a:cxnLst>
              <a:rect l="T12" t="T13" r="T14" b="T15"/>
              <a:pathLst>
                <a:path w="49" h="44">
                  <a:moveTo>
                    <a:pt x="9" y="0"/>
                  </a:moveTo>
                  <a:lnTo>
                    <a:pt x="49" y="31"/>
                  </a:lnTo>
                  <a:lnTo>
                    <a:pt x="0" y="44"/>
                  </a:lnTo>
                  <a:lnTo>
                    <a:pt x="9" y="0"/>
                  </a:lnTo>
                  <a:close/>
                </a:path>
              </a:pathLst>
            </a:custGeom>
            <a:solidFill>
              <a:schemeClr val="tx1"/>
            </a:solidFill>
            <a:ln w="9525">
              <a:solidFill>
                <a:schemeClr val="tx1"/>
              </a:solidFill>
              <a:round/>
            </a:ln>
          </p:spPr>
          <p:txBody>
            <a:bodyPr/>
            <a:lstStyle/>
            <a:p>
              <a:endParaRPr lang="en-US"/>
            </a:p>
          </p:txBody>
        </p:sp>
        <p:sp>
          <p:nvSpPr>
            <p:cNvPr id="41" name="Freeform 45"/>
            <p:cNvSpPr/>
            <p:nvPr/>
          </p:nvSpPr>
          <p:spPr bwMode="auto">
            <a:xfrm>
              <a:off x="1847" y="3283"/>
              <a:ext cx="283" cy="188"/>
            </a:xfrm>
            <a:custGeom>
              <a:avLst/>
              <a:gdLst>
                <a:gd name="T0" fmla="*/ 283 w 283"/>
                <a:gd name="T1" fmla="*/ 0 h 188"/>
                <a:gd name="T2" fmla="*/ 281 w 283"/>
                <a:gd name="T3" fmla="*/ 23 h 188"/>
                <a:gd name="T4" fmla="*/ 273 w 283"/>
                <a:gd name="T5" fmla="*/ 46 h 188"/>
                <a:gd name="T6" fmla="*/ 261 w 283"/>
                <a:gd name="T7" fmla="*/ 66 h 188"/>
                <a:gd name="T8" fmla="*/ 246 w 283"/>
                <a:gd name="T9" fmla="*/ 84 h 188"/>
                <a:gd name="T10" fmla="*/ 228 w 283"/>
                <a:gd name="T11" fmla="*/ 99 h 188"/>
                <a:gd name="T12" fmla="*/ 207 w 283"/>
                <a:gd name="T13" fmla="*/ 110 h 188"/>
                <a:gd name="T14" fmla="*/ 183 w 283"/>
                <a:gd name="T15" fmla="*/ 117 h 188"/>
                <a:gd name="T16" fmla="*/ 160 w 283"/>
                <a:gd name="T17" fmla="*/ 118 h 188"/>
                <a:gd name="T18" fmla="*/ 137 w 283"/>
                <a:gd name="T19" fmla="*/ 116 h 188"/>
                <a:gd name="T20" fmla="*/ 113 w 283"/>
                <a:gd name="T21" fmla="*/ 113 h 188"/>
                <a:gd name="T22" fmla="*/ 89 w 283"/>
                <a:gd name="T23" fmla="*/ 116 h 188"/>
                <a:gd name="T24" fmla="*/ 67 w 283"/>
                <a:gd name="T25" fmla="*/ 123 h 188"/>
                <a:gd name="T26" fmla="*/ 45 w 283"/>
                <a:gd name="T27" fmla="*/ 133 h 188"/>
                <a:gd name="T28" fmla="*/ 27 w 283"/>
                <a:gd name="T29" fmla="*/ 147 h 188"/>
                <a:gd name="T30" fmla="*/ 11 w 283"/>
                <a:gd name="T31" fmla="*/ 166 h 188"/>
                <a:gd name="T32" fmla="*/ 0 w 283"/>
                <a:gd name="T33" fmla="*/ 186 h 188"/>
                <a:gd name="T34" fmla="*/ 0 w 283"/>
                <a:gd name="T35" fmla="*/ 188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3"/>
                <a:gd name="T55" fmla="*/ 0 h 188"/>
                <a:gd name="T56" fmla="*/ 283 w 283"/>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3" h="188">
                  <a:moveTo>
                    <a:pt x="283" y="0"/>
                  </a:moveTo>
                  <a:lnTo>
                    <a:pt x="281" y="23"/>
                  </a:lnTo>
                  <a:lnTo>
                    <a:pt x="273" y="46"/>
                  </a:lnTo>
                  <a:lnTo>
                    <a:pt x="261" y="66"/>
                  </a:lnTo>
                  <a:lnTo>
                    <a:pt x="246" y="84"/>
                  </a:lnTo>
                  <a:lnTo>
                    <a:pt x="228" y="99"/>
                  </a:lnTo>
                  <a:lnTo>
                    <a:pt x="207" y="110"/>
                  </a:lnTo>
                  <a:lnTo>
                    <a:pt x="183" y="117"/>
                  </a:lnTo>
                  <a:lnTo>
                    <a:pt x="160" y="118"/>
                  </a:lnTo>
                  <a:lnTo>
                    <a:pt x="137" y="116"/>
                  </a:lnTo>
                  <a:lnTo>
                    <a:pt x="113" y="113"/>
                  </a:lnTo>
                  <a:lnTo>
                    <a:pt x="89" y="116"/>
                  </a:lnTo>
                  <a:lnTo>
                    <a:pt x="67" y="123"/>
                  </a:lnTo>
                  <a:lnTo>
                    <a:pt x="45" y="133"/>
                  </a:lnTo>
                  <a:lnTo>
                    <a:pt x="27" y="147"/>
                  </a:lnTo>
                  <a:lnTo>
                    <a:pt x="11" y="166"/>
                  </a:lnTo>
                  <a:lnTo>
                    <a:pt x="0" y="186"/>
                  </a:lnTo>
                  <a:lnTo>
                    <a:pt x="0" y="188"/>
                  </a:lnTo>
                </a:path>
              </a:pathLst>
            </a:custGeom>
            <a:noFill/>
            <a:ln w="15875">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Freeform 46"/>
            <p:cNvSpPr/>
            <p:nvPr/>
          </p:nvSpPr>
          <p:spPr bwMode="auto">
            <a:xfrm>
              <a:off x="1824" y="3466"/>
              <a:ext cx="45" cy="49"/>
            </a:xfrm>
            <a:custGeom>
              <a:avLst/>
              <a:gdLst>
                <a:gd name="T0" fmla="*/ 45 w 45"/>
                <a:gd name="T1" fmla="*/ 9 h 49"/>
                <a:gd name="T2" fmla="*/ 12 w 45"/>
                <a:gd name="T3" fmla="*/ 49 h 49"/>
                <a:gd name="T4" fmla="*/ 0 w 45"/>
                <a:gd name="T5" fmla="*/ 0 h 49"/>
                <a:gd name="T6" fmla="*/ 45 w 45"/>
                <a:gd name="T7" fmla="*/ 9 h 49"/>
                <a:gd name="T8" fmla="*/ 0 60000 65536"/>
                <a:gd name="T9" fmla="*/ 0 60000 65536"/>
                <a:gd name="T10" fmla="*/ 0 60000 65536"/>
                <a:gd name="T11" fmla="*/ 0 60000 65536"/>
                <a:gd name="T12" fmla="*/ 0 w 45"/>
                <a:gd name="T13" fmla="*/ 0 h 49"/>
                <a:gd name="T14" fmla="*/ 45 w 45"/>
                <a:gd name="T15" fmla="*/ 49 h 49"/>
              </a:gdLst>
              <a:ahLst/>
              <a:cxnLst>
                <a:cxn ang="T8">
                  <a:pos x="T0" y="T1"/>
                </a:cxn>
                <a:cxn ang="T9">
                  <a:pos x="T2" y="T3"/>
                </a:cxn>
                <a:cxn ang="T10">
                  <a:pos x="T4" y="T5"/>
                </a:cxn>
                <a:cxn ang="T11">
                  <a:pos x="T6" y="T7"/>
                </a:cxn>
              </a:cxnLst>
              <a:rect l="T12" t="T13" r="T14" b="T15"/>
              <a:pathLst>
                <a:path w="45" h="49">
                  <a:moveTo>
                    <a:pt x="45" y="9"/>
                  </a:moveTo>
                  <a:lnTo>
                    <a:pt x="12" y="49"/>
                  </a:lnTo>
                  <a:lnTo>
                    <a:pt x="0" y="0"/>
                  </a:lnTo>
                  <a:lnTo>
                    <a:pt x="45" y="9"/>
                  </a:lnTo>
                  <a:close/>
                </a:path>
              </a:pathLst>
            </a:custGeom>
            <a:solidFill>
              <a:schemeClr val="tx1"/>
            </a:solidFill>
            <a:ln w="9525">
              <a:solidFill>
                <a:schemeClr val="tx1"/>
              </a:solidFill>
              <a:round/>
            </a:ln>
          </p:spPr>
          <p:txBody>
            <a:bodyPr/>
            <a:lstStyle/>
            <a:p>
              <a:endParaRPr lang="en-US"/>
            </a:p>
          </p:txBody>
        </p:sp>
        <p:sp>
          <p:nvSpPr>
            <p:cNvPr id="43" name="Rectangle 47"/>
            <p:cNvSpPr>
              <a:spLocks noChangeArrowheads="1"/>
            </p:cNvSpPr>
            <p:nvPr/>
          </p:nvSpPr>
          <p:spPr bwMode="auto">
            <a:xfrm>
              <a:off x="466" y="2743"/>
              <a:ext cx="62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a:latin typeface="Times New Roman" panose="02020603050405020304" pitchFamily="18" charset="0"/>
                  <a:cs typeface="Times New Roman" panose="02020603050405020304" pitchFamily="18" charset="0"/>
                </a:rPr>
                <a:t>Reject H</a:t>
              </a:r>
              <a:endParaRPr lang="en-US" altLang="en-US" sz="1800">
                <a:latin typeface="Times New Roman" panose="02020603050405020304" pitchFamily="18" charset="0"/>
                <a:cs typeface="Times New Roman" panose="02020603050405020304" pitchFamily="18" charset="0"/>
              </a:endParaRPr>
            </a:p>
          </p:txBody>
        </p:sp>
        <p:sp>
          <p:nvSpPr>
            <p:cNvPr id="44" name="Rectangle 48"/>
            <p:cNvSpPr>
              <a:spLocks noChangeArrowheads="1"/>
            </p:cNvSpPr>
            <p:nvPr/>
          </p:nvSpPr>
          <p:spPr bwMode="auto">
            <a:xfrm>
              <a:off x="1104" y="285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500">
                  <a:latin typeface="Times New Roman" panose="02020603050405020304" pitchFamily="18" charset="0"/>
                  <a:cs typeface="Times New Roman" panose="02020603050405020304" pitchFamily="18" charset="0"/>
                </a:rPr>
                <a:t>0</a:t>
              </a:r>
              <a:endParaRPr lang="en-US" altLang="en-US" sz="1800">
                <a:latin typeface="Times New Roman" panose="02020603050405020304" pitchFamily="18" charset="0"/>
                <a:cs typeface="Times New Roman" panose="02020603050405020304" pitchFamily="18" charset="0"/>
              </a:endParaRPr>
            </a:p>
          </p:txBody>
        </p:sp>
        <p:sp>
          <p:nvSpPr>
            <p:cNvPr id="45" name="Rectangle 49"/>
            <p:cNvSpPr>
              <a:spLocks noChangeArrowheads="1"/>
            </p:cNvSpPr>
            <p:nvPr/>
          </p:nvSpPr>
          <p:spPr bwMode="auto">
            <a:xfrm>
              <a:off x="1677" y="2743"/>
              <a:ext cx="62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dirty="0">
                  <a:latin typeface="Times New Roman" panose="02020603050405020304" pitchFamily="18" charset="0"/>
                  <a:cs typeface="Times New Roman" panose="02020603050405020304" pitchFamily="18" charset="0"/>
                </a:rPr>
                <a:t>Reject H</a:t>
              </a:r>
              <a:endParaRPr lang="en-US" altLang="en-US" sz="1800" dirty="0">
                <a:latin typeface="Times New Roman" panose="02020603050405020304" pitchFamily="18" charset="0"/>
                <a:cs typeface="Times New Roman" panose="02020603050405020304" pitchFamily="18" charset="0"/>
              </a:endParaRPr>
            </a:p>
          </p:txBody>
        </p:sp>
        <p:sp>
          <p:nvSpPr>
            <p:cNvPr id="46" name="Rectangle 50"/>
            <p:cNvSpPr>
              <a:spLocks noChangeArrowheads="1"/>
            </p:cNvSpPr>
            <p:nvPr/>
          </p:nvSpPr>
          <p:spPr bwMode="auto">
            <a:xfrm>
              <a:off x="2304" y="285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500">
                  <a:latin typeface="Times New Roman" panose="02020603050405020304" pitchFamily="18" charset="0"/>
                  <a:cs typeface="Times New Roman" panose="02020603050405020304" pitchFamily="18" charset="0"/>
                </a:rPr>
                <a:t>0</a:t>
              </a:r>
              <a:endParaRPr lang="en-US" altLang="en-US" sz="1800">
                <a:latin typeface="Times New Roman" panose="02020603050405020304" pitchFamily="18" charset="0"/>
                <a:cs typeface="Times New Roman" panose="02020603050405020304" pitchFamily="18" charset="0"/>
              </a:endParaRPr>
            </a:p>
          </p:txBody>
        </p:sp>
        <p:sp>
          <p:nvSpPr>
            <p:cNvPr id="47" name="Line 51"/>
            <p:cNvSpPr>
              <a:spLocks noChangeShapeType="1"/>
            </p:cNvSpPr>
            <p:nvPr/>
          </p:nvSpPr>
          <p:spPr bwMode="auto">
            <a:xfrm>
              <a:off x="818" y="2979"/>
              <a:ext cx="290" cy="1"/>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48" name="Freeform 52"/>
            <p:cNvSpPr/>
            <p:nvPr/>
          </p:nvSpPr>
          <p:spPr bwMode="auto">
            <a:xfrm>
              <a:off x="759" y="2948"/>
              <a:ext cx="59" cy="60"/>
            </a:xfrm>
            <a:custGeom>
              <a:avLst/>
              <a:gdLst>
                <a:gd name="T0" fmla="*/ 59 w 59"/>
                <a:gd name="T1" fmla="*/ 0 h 60"/>
                <a:gd name="T2" fmla="*/ 0 w 59"/>
                <a:gd name="T3" fmla="*/ 31 h 60"/>
                <a:gd name="T4" fmla="*/ 59 w 59"/>
                <a:gd name="T5" fmla="*/ 60 h 60"/>
                <a:gd name="T6" fmla="*/ 59 w 59"/>
                <a:gd name="T7" fmla="*/ 0 h 60"/>
                <a:gd name="T8" fmla="*/ 0 60000 65536"/>
                <a:gd name="T9" fmla="*/ 0 60000 65536"/>
                <a:gd name="T10" fmla="*/ 0 60000 65536"/>
                <a:gd name="T11" fmla="*/ 0 60000 65536"/>
                <a:gd name="T12" fmla="*/ 0 w 59"/>
                <a:gd name="T13" fmla="*/ 0 h 60"/>
                <a:gd name="T14" fmla="*/ 59 w 59"/>
                <a:gd name="T15" fmla="*/ 60 h 60"/>
              </a:gdLst>
              <a:ahLst/>
              <a:cxnLst>
                <a:cxn ang="T8">
                  <a:pos x="T0" y="T1"/>
                </a:cxn>
                <a:cxn ang="T9">
                  <a:pos x="T2" y="T3"/>
                </a:cxn>
                <a:cxn ang="T10">
                  <a:pos x="T4" y="T5"/>
                </a:cxn>
                <a:cxn ang="T11">
                  <a:pos x="T6" y="T7"/>
                </a:cxn>
              </a:cxnLst>
              <a:rect l="T12" t="T13" r="T14" b="T15"/>
              <a:pathLst>
                <a:path w="59" h="60">
                  <a:moveTo>
                    <a:pt x="59" y="0"/>
                  </a:moveTo>
                  <a:lnTo>
                    <a:pt x="0" y="31"/>
                  </a:lnTo>
                  <a:lnTo>
                    <a:pt x="59" y="60"/>
                  </a:lnTo>
                  <a:lnTo>
                    <a:pt x="59" y="0"/>
                  </a:lnTo>
                  <a:close/>
                </a:path>
              </a:pathLst>
            </a:custGeom>
            <a:solidFill>
              <a:schemeClr val="tx1"/>
            </a:solidFill>
            <a:ln w="9525">
              <a:solidFill>
                <a:schemeClr val="tx1"/>
              </a:solidFill>
              <a:round/>
            </a:ln>
          </p:spPr>
          <p:txBody>
            <a:bodyPr/>
            <a:lstStyle/>
            <a:p>
              <a:endParaRPr lang="en-US"/>
            </a:p>
          </p:txBody>
        </p:sp>
        <p:sp>
          <p:nvSpPr>
            <p:cNvPr id="49" name="Line 53"/>
            <p:cNvSpPr>
              <a:spLocks noChangeShapeType="1"/>
            </p:cNvSpPr>
            <p:nvPr/>
          </p:nvSpPr>
          <p:spPr bwMode="auto">
            <a:xfrm flipH="1">
              <a:off x="1747" y="2979"/>
              <a:ext cx="310" cy="1"/>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50" name="Freeform 54"/>
            <p:cNvSpPr/>
            <p:nvPr/>
          </p:nvSpPr>
          <p:spPr bwMode="auto">
            <a:xfrm>
              <a:off x="2057" y="2948"/>
              <a:ext cx="59" cy="60"/>
            </a:xfrm>
            <a:custGeom>
              <a:avLst/>
              <a:gdLst>
                <a:gd name="T0" fmla="*/ 0 w 59"/>
                <a:gd name="T1" fmla="*/ 60 h 60"/>
                <a:gd name="T2" fmla="*/ 59 w 59"/>
                <a:gd name="T3" fmla="*/ 31 h 60"/>
                <a:gd name="T4" fmla="*/ 0 w 59"/>
                <a:gd name="T5" fmla="*/ 0 h 60"/>
                <a:gd name="T6" fmla="*/ 0 w 59"/>
                <a:gd name="T7" fmla="*/ 60 h 60"/>
                <a:gd name="T8" fmla="*/ 0 60000 65536"/>
                <a:gd name="T9" fmla="*/ 0 60000 65536"/>
                <a:gd name="T10" fmla="*/ 0 60000 65536"/>
                <a:gd name="T11" fmla="*/ 0 60000 65536"/>
                <a:gd name="T12" fmla="*/ 0 w 59"/>
                <a:gd name="T13" fmla="*/ 0 h 60"/>
                <a:gd name="T14" fmla="*/ 59 w 59"/>
                <a:gd name="T15" fmla="*/ 60 h 60"/>
              </a:gdLst>
              <a:ahLst/>
              <a:cxnLst>
                <a:cxn ang="T8">
                  <a:pos x="T0" y="T1"/>
                </a:cxn>
                <a:cxn ang="T9">
                  <a:pos x="T2" y="T3"/>
                </a:cxn>
                <a:cxn ang="T10">
                  <a:pos x="T4" y="T5"/>
                </a:cxn>
                <a:cxn ang="T11">
                  <a:pos x="T6" y="T7"/>
                </a:cxn>
              </a:cxnLst>
              <a:rect l="T12" t="T13" r="T14" b="T15"/>
              <a:pathLst>
                <a:path w="59" h="60">
                  <a:moveTo>
                    <a:pt x="0" y="60"/>
                  </a:moveTo>
                  <a:lnTo>
                    <a:pt x="59" y="31"/>
                  </a:lnTo>
                  <a:lnTo>
                    <a:pt x="0" y="0"/>
                  </a:lnTo>
                  <a:lnTo>
                    <a:pt x="0" y="60"/>
                  </a:lnTo>
                  <a:close/>
                </a:path>
              </a:pathLst>
            </a:custGeom>
            <a:solidFill>
              <a:schemeClr val="tx1"/>
            </a:solidFill>
            <a:ln w="9525">
              <a:solidFill>
                <a:schemeClr val="tx1"/>
              </a:solidFill>
              <a:round/>
            </a:ln>
          </p:spPr>
          <p:txBody>
            <a:bodyPr/>
            <a:lstStyle/>
            <a:p>
              <a:endParaRPr lang="en-US"/>
            </a:p>
          </p:txBody>
        </p:sp>
        <p:sp>
          <p:nvSpPr>
            <p:cNvPr id="51" name="Line 55"/>
            <p:cNvSpPr>
              <a:spLocks noChangeShapeType="1"/>
            </p:cNvSpPr>
            <p:nvPr/>
          </p:nvSpPr>
          <p:spPr bwMode="auto">
            <a:xfrm flipV="1">
              <a:off x="1108" y="2979"/>
              <a:ext cx="1" cy="67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52" name="Line 56"/>
            <p:cNvSpPr>
              <a:spLocks noChangeShapeType="1"/>
            </p:cNvSpPr>
            <p:nvPr/>
          </p:nvSpPr>
          <p:spPr bwMode="auto">
            <a:xfrm flipV="1">
              <a:off x="1747" y="2979"/>
              <a:ext cx="1" cy="676"/>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53" name="Rectangle 57"/>
            <p:cNvSpPr>
              <a:spLocks noChangeArrowheads="1"/>
            </p:cNvSpPr>
            <p:nvPr/>
          </p:nvSpPr>
          <p:spPr bwMode="auto">
            <a:xfrm>
              <a:off x="586" y="3041"/>
              <a:ext cx="40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900">
                  <a:latin typeface="Times New Roman" panose="02020603050405020304" pitchFamily="18" charset="0"/>
                  <a:cs typeface="Times New Roman" panose="02020603050405020304" pitchFamily="18" charset="0"/>
                </a:rPr>
                <a:t>.025</a:t>
              </a:r>
              <a:endParaRPr lang="en-US" altLang="en-US" sz="1800">
                <a:latin typeface="Times New Roman" panose="02020603050405020304" pitchFamily="18" charset="0"/>
                <a:cs typeface="Times New Roman" panose="02020603050405020304" pitchFamily="18" charset="0"/>
              </a:endParaRPr>
            </a:p>
          </p:txBody>
        </p:sp>
      </p:grpSp>
      <p:pic>
        <p:nvPicPr>
          <p:cNvPr id="54" name="Picture 4" descr="Screen shot 2010-03-12 at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6459" y="4640580"/>
            <a:ext cx="6172200" cy="200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pPr algn="l"/>
            <a:r>
              <a:rPr lang="en-US" sz="3400" b="1" dirty="0">
                <a:solidFill>
                  <a:srgbClr val="FF0000"/>
                </a:solidFill>
                <a:latin typeface="Arial" panose="020B0604020202020204" pitchFamily="34" charset="0"/>
                <a:cs typeface="Arial" panose="020B0604020202020204" pitchFamily="34" charset="0"/>
              </a:rPr>
              <a:t>11. Hypothesis testing-F test</a:t>
            </a:r>
            <a:endParaRPr lang="en-US" sz="34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533400"/>
            <a:ext cx="8229600" cy="5592763"/>
          </a:xfrm>
        </p:spPr>
        <p:txBody>
          <a:bodyPr>
            <a:normAutofit lnSpcReduction="10000"/>
          </a:bodyPr>
          <a:lstStyle/>
          <a:p>
            <a:pPr>
              <a:lnSpc>
                <a:spcPct val="150000"/>
              </a:lnSpc>
            </a:pPr>
            <a:r>
              <a:rPr lang="en-US" sz="2500" b="1" dirty="0">
                <a:latin typeface="Arial" panose="020B0604020202020204" pitchFamily="34" charset="0"/>
                <a:cs typeface="Arial" panose="020B0604020202020204" pitchFamily="34" charset="0"/>
              </a:rPr>
              <a:t>F test: testing the significance of the model </a:t>
            </a:r>
            <a:endParaRPr lang="en-US" sz="2500" b="1" dirty="0">
              <a:latin typeface="Arial" panose="020B0604020202020204" pitchFamily="34" charset="0"/>
              <a:cs typeface="Arial" panose="020B0604020202020204" pitchFamily="34" charset="0"/>
            </a:endParaRPr>
          </a:p>
          <a:p>
            <a:pPr>
              <a:lnSpc>
                <a:spcPct val="150000"/>
              </a:lnSpc>
            </a:pPr>
            <a:r>
              <a:rPr lang="en-US" sz="2500" b="1" dirty="0">
                <a:latin typeface="Arial" panose="020B0604020202020204" pitchFamily="34" charset="0"/>
                <a:cs typeface="Arial" panose="020B0604020202020204" pitchFamily="34" charset="0"/>
              </a:rPr>
              <a:t>Hypothesis:</a:t>
            </a:r>
            <a:r>
              <a:rPr lang="en-US" sz="2500" dirty="0">
                <a:latin typeface="Arial" panose="020B0604020202020204" pitchFamily="34" charset="0"/>
                <a:cs typeface="Arial" panose="020B0604020202020204" pitchFamily="34" charset="0"/>
              </a:rPr>
              <a:t> H</a:t>
            </a:r>
            <a:r>
              <a:rPr lang="en-US" sz="2500" baseline="-25000" dirty="0">
                <a:latin typeface="Arial" panose="020B0604020202020204" pitchFamily="34" charset="0"/>
                <a:cs typeface="Arial" panose="020B0604020202020204" pitchFamily="34" charset="0"/>
              </a:rPr>
              <a:t>0</a:t>
            </a:r>
            <a:r>
              <a:rPr lang="en-US" sz="2500" dirty="0">
                <a:latin typeface="Arial" panose="020B0604020202020204" pitchFamily="34" charset="0"/>
                <a:cs typeface="Arial" panose="020B0604020202020204" pitchFamily="34" charset="0"/>
              </a:rPr>
              <a:t>: R</a:t>
            </a:r>
            <a:r>
              <a:rPr lang="en-US" sz="2500" baseline="30000" dirty="0">
                <a:latin typeface="Arial" panose="020B0604020202020204" pitchFamily="34" charset="0"/>
                <a:cs typeface="Arial" panose="020B0604020202020204" pitchFamily="34" charset="0"/>
              </a:rPr>
              <a:t>2</a:t>
            </a:r>
            <a:r>
              <a:rPr lang="en-US" sz="2500" dirty="0">
                <a:latin typeface="Arial" panose="020B0604020202020204" pitchFamily="34" charset="0"/>
                <a:cs typeface="Arial" panose="020B0604020202020204" pitchFamily="34" charset="0"/>
              </a:rPr>
              <a:t>=0, H</a:t>
            </a:r>
            <a:r>
              <a:rPr lang="en-US" sz="2500" baseline="-25000" dirty="0">
                <a:latin typeface="Arial" panose="020B0604020202020204" pitchFamily="34" charset="0"/>
                <a:cs typeface="Arial" panose="020B0604020202020204" pitchFamily="34" charset="0"/>
              </a:rPr>
              <a:t>1</a:t>
            </a:r>
            <a:r>
              <a:rPr lang="en-US" sz="2500" dirty="0">
                <a:latin typeface="Arial" panose="020B0604020202020204" pitchFamily="34" charset="0"/>
                <a:cs typeface="Arial" panose="020B0604020202020204" pitchFamily="34" charset="0"/>
              </a:rPr>
              <a:t>: R</a:t>
            </a:r>
            <a:r>
              <a:rPr lang="en-US" sz="2500" baseline="30000" dirty="0">
                <a:latin typeface="Arial" panose="020B0604020202020204" pitchFamily="34" charset="0"/>
                <a:cs typeface="Arial" panose="020B0604020202020204" pitchFamily="34" charset="0"/>
              </a:rPr>
              <a:t>2</a:t>
            </a:r>
            <a:r>
              <a:rPr lang="en-US" sz="2500" dirty="0">
                <a:latin typeface="Arial" panose="020B0604020202020204" pitchFamily="34" charset="0"/>
                <a:cs typeface="Arial" panose="020B0604020202020204" pitchFamily="34" charset="0"/>
              </a:rPr>
              <a:t>&gt;0</a:t>
            </a:r>
            <a:endParaRPr lang="en-US" sz="2500" dirty="0">
              <a:latin typeface="Arial" panose="020B0604020202020204" pitchFamily="34" charset="0"/>
              <a:cs typeface="Arial" panose="020B0604020202020204" pitchFamily="34" charset="0"/>
            </a:endParaRPr>
          </a:p>
          <a:p>
            <a:pPr>
              <a:lnSpc>
                <a:spcPct val="150000"/>
              </a:lnSpc>
              <a:buNone/>
            </a:pPr>
            <a:r>
              <a:rPr lang="en-US" sz="2500" dirty="0">
                <a:latin typeface="Arial" panose="020B0604020202020204" pitchFamily="34" charset="0"/>
                <a:cs typeface="Arial" panose="020B0604020202020204" pitchFamily="34" charset="0"/>
              </a:rPr>
              <a:t>We have:</a:t>
            </a:r>
            <a:endParaRPr lang="en-US" sz="2500" dirty="0">
              <a:latin typeface="Arial" panose="020B0604020202020204" pitchFamily="34" charset="0"/>
              <a:cs typeface="Arial" panose="020B0604020202020204" pitchFamily="34" charset="0"/>
            </a:endParaRPr>
          </a:p>
          <a:p>
            <a:pPr>
              <a:lnSpc>
                <a:spcPct val="150000"/>
              </a:lnSpc>
              <a:buNone/>
            </a:pPr>
            <a:endParaRPr lang="en-US" sz="2500" dirty="0">
              <a:latin typeface="Arial" panose="020B0604020202020204" pitchFamily="34" charset="0"/>
              <a:cs typeface="Arial" panose="020B0604020202020204" pitchFamily="34" charset="0"/>
            </a:endParaRPr>
          </a:p>
          <a:p>
            <a:pPr>
              <a:lnSpc>
                <a:spcPct val="150000"/>
              </a:lnSpc>
              <a:buNone/>
            </a:pPr>
            <a:r>
              <a:rPr lang="en-US" sz="2500" dirty="0">
                <a:latin typeface="Arial" panose="020B0604020202020204" pitchFamily="34" charset="0"/>
                <a:cs typeface="Arial" panose="020B0604020202020204" pitchFamily="34" charset="0"/>
              </a:rPr>
              <a:t>Thus                                           </a:t>
            </a:r>
            <a:endParaRPr lang="en-US" sz="2500" dirty="0">
              <a:latin typeface="Arial" panose="020B0604020202020204" pitchFamily="34" charset="0"/>
              <a:cs typeface="Arial" panose="020B0604020202020204" pitchFamily="34" charset="0"/>
            </a:endParaRPr>
          </a:p>
          <a:p>
            <a:pPr>
              <a:lnSpc>
                <a:spcPct val="150000"/>
              </a:lnSpc>
              <a:buNone/>
            </a:pPr>
            <a:r>
              <a:rPr lang="en-US" sz="2500" dirty="0">
                <a:latin typeface="Arial" panose="020B0604020202020204" pitchFamily="34" charset="0"/>
                <a:cs typeface="Arial" panose="020B0604020202020204" pitchFamily="34" charset="0"/>
              </a:rPr>
              <a:t>         follows the F distribution, (1, n-2) </a:t>
            </a:r>
            <a:r>
              <a:rPr lang="en-US" sz="2500" dirty="0" err="1">
                <a:latin typeface="Arial" panose="020B0604020202020204" pitchFamily="34" charset="0"/>
                <a:cs typeface="Arial" panose="020B0604020202020204" pitchFamily="34" charset="0"/>
              </a:rPr>
              <a:t>df</a:t>
            </a:r>
            <a:r>
              <a:rPr lang="en-US" sz="2500" dirty="0">
                <a:latin typeface="Arial" panose="020B0604020202020204" pitchFamily="34" charset="0"/>
                <a:cs typeface="Arial" panose="020B0604020202020204" pitchFamily="34" charset="0"/>
              </a:rPr>
              <a:t>. </a:t>
            </a:r>
            <a:endParaRPr lang="en-US" sz="2500" dirty="0">
              <a:latin typeface="Arial" panose="020B0604020202020204" pitchFamily="34" charset="0"/>
              <a:cs typeface="Arial" panose="020B0604020202020204" pitchFamily="34" charset="0"/>
            </a:endParaRPr>
          </a:p>
          <a:p>
            <a:pPr>
              <a:lnSpc>
                <a:spcPct val="150000"/>
              </a:lnSpc>
              <a:buNone/>
            </a:pPr>
            <a:r>
              <a:rPr lang="en-US" sz="2500" dirty="0">
                <a:latin typeface="Arial" panose="020B0604020202020204" pitchFamily="34" charset="0"/>
                <a:cs typeface="Arial" panose="020B0604020202020204" pitchFamily="34" charset="0"/>
              </a:rPr>
              <a:t>Step 1: Compute                               or</a:t>
            </a:r>
            <a:endParaRPr lang="en-US" sz="2500" dirty="0">
              <a:latin typeface="Arial" panose="020B0604020202020204" pitchFamily="34" charset="0"/>
              <a:cs typeface="Arial" panose="020B0604020202020204" pitchFamily="34" charset="0"/>
            </a:endParaRPr>
          </a:p>
          <a:p>
            <a:pPr>
              <a:lnSpc>
                <a:spcPct val="150000"/>
              </a:lnSpc>
              <a:buNone/>
            </a:pPr>
            <a:endParaRPr lang="en-US" sz="2500" dirty="0">
              <a:latin typeface="Arial" panose="020B0604020202020204" pitchFamily="34" charset="0"/>
              <a:cs typeface="Arial" panose="020B0604020202020204" pitchFamily="34" charset="0"/>
            </a:endParaRPr>
          </a:p>
          <a:p>
            <a:pPr>
              <a:lnSpc>
                <a:spcPct val="150000"/>
              </a:lnSpc>
              <a:buNone/>
            </a:pPr>
            <a:r>
              <a:rPr lang="en-US" sz="2500" dirty="0">
                <a:latin typeface="Arial" panose="020B0604020202020204" pitchFamily="34" charset="0"/>
                <a:cs typeface="Arial" panose="020B0604020202020204" pitchFamily="34" charset="0"/>
              </a:rPr>
              <a:t>If                                </a:t>
            </a:r>
            <a:r>
              <a:rPr lang="en-US" sz="2500" dirty="0">
                <a:latin typeface="Arial" panose="020B0604020202020204" pitchFamily="34" charset="0"/>
                <a:cs typeface="Arial" panose="020B0604020202020204" pitchFamily="34" charset="0"/>
                <a:sym typeface="Wingdings" panose="05000000000000000000" pitchFamily="2" charset="2"/>
              </a:rPr>
              <a:t> Reject H0. </a:t>
            </a:r>
            <a:endParaRPr lang="en-US" sz="2500" dirty="0">
              <a:latin typeface="Arial" panose="020B0604020202020204" pitchFamily="34" charset="0"/>
              <a:cs typeface="Arial" panose="020B0604020202020204" pitchFamily="34" charset="0"/>
            </a:endParaRPr>
          </a:p>
          <a:p>
            <a:endParaRPr lang="en-US" sz="2500" dirty="0">
              <a:latin typeface="Arial" panose="020B0604020202020204" pitchFamily="34" charset="0"/>
              <a:cs typeface="Arial" panose="020B0604020202020204" pitchFamily="34" charset="0"/>
            </a:endParaRPr>
          </a:p>
          <a:p>
            <a:endParaRPr lang="en-US" dirty="0"/>
          </a:p>
        </p:txBody>
      </p:sp>
      <p:sp>
        <p:nvSpPr>
          <p:cNvPr id="962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96257" name="Object 1"/>
          <p:cNvGraphicFramePr>
            <a:graphicFrameLocks noChangeAspect="1"/>
          </p:cNvGraphicFramePr>
          <p:nvPr/>
        </p:nvGraphicFramePr>
        <p:xfrm>
          <a:off x="2209800" y="1905000"/>
          <a:ext cx="1219200" cy="838200"/>
        </p:xfrm>
        <a:graphic>
          <a:graphicData uri="http://schemas.openxmlformats.org/presentationml/2006/ole">
            <mc:AlternateContent xmlns:mc="http://schemas.openxmlformats.org/markup-compatibility/2006">
              <mc:Choice xmlns:v="urn:schemas-microsoft-com:vml" Requires="v">
                <p:oleObj spid="_x0000_s589954" name="Equation" r:id="rId1" imgW="15849600" imgH="9448800" progId="Equation.3">
                  <p:embed/>
                </p:oleObj>
              </mc:Choice>
              <mc:Fallback>
                <p:oleObj name="Equation" r:id="rId1" imgW="15849600" imgH="94488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05000"/>
                        <a:ext cx="12192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0"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96259" name="Object 3"/>
          <p:cNvGraphicFramePr>
            <a:graphicFrameLocks noChangeAspect="1"/>
          </p:cNvGraphicFramePr>
          <p:nvPr/>
        </p:nvGraphicFramePr>
        <p:xfrm>
          <a:off x="4038600" y="1905000"/>
          <a:ext cx="1752600" cy="838200"/>
        </p:xfrm>
        <a:graphic>
          <a:graphicData uri="http://schemas.openxmlformats.org/presentationml/2006/ole">
            <mc:AlternateContent xmlns:mc="http://schemas.openxmlformats.org/markup-compatibility/2006">
              <mc:Choice xmlns:v="urn:schemas-microsoft-com:vml" Requires="v">
                <p:oleObj spid="_x0000_s589955" name="Equation" r:id="rId3" imgW="18288000" imgH="9448800" progId="Equation.3">
                  <p:embed/>
                </p:oleObj>
              </mc:Choice>
              <mc:Fallback>
                <p:oleObj name="Equation" r:id="rId3" imgW="18288000" imgH="94488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905000"/>
                        <a:ext cx="1752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2"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96261" name="Object 5"/>
          <p:cNvGraphicFramePr>
            <a:graphicFrameLocks noChangeAspect="1"/>
          </p:cNvGraphicFramePr>
          <p:nvPr/>
        </p:nvGraphicFramePr>
        <p:xfrm>
          <a:off x="1905000" y="2819400"/>
          <a:ext cx="3200400" cy="838200"/>
        </p:xfrm>
        <a:graphic>
          <a:graphicData uri="http://schemas.openxmlformats.org/presentationml/2006/ole">
            <mc:AlternateContent xmlns:mc="http://schemas.openxmlformats.org/markup-compatibility/2006">
              <mc:Choice xmlns:v="urn:schemas-microsoft-com:vml" Requires="v">
                <p:oleObj spid="_x0000_s589956" name="Equation" r:id="rId5" imgW="44500800" imgH="10668000" progId="Equation.3">
                  <p:embed/>
                </p:oleObj>
              </mc:Choice>
              <mc:Fallback>
                <p:oleObj name="Equation" r:id="rId5" imgW="44500800" imgH="106680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819400"/>
                        <a:ext cx="3200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589830" name="Object 6"/>
          <p:cNvGraphicFramePr>
            <a:graphicFrameLocks noChangeAspect="1"/>
          </p:cNvGraphicFramePr>
          <p:nvPr/>
        </p:nvGraphicFramePr>
        <p:xfrm>
          <a:off x="6172200" y="4114800"/>
          <a:ext cx="1828800" cy="962025"/>
        </p:xfrm>
        <a:graphic>
          <a:graphicData uri="http://schemas.openxmlformats.org/presentationml/2006/ole">
            <mc:AlternateContent xmlns:mc="http://schemas.openxmlformats.org/markup-compatibility/2006">
              <mc:Choice xmlns:v="urn:schemas-microsoft-com:vml" Requires="v">
                <p:oleObj spid="_x0000_s589957" name="Equation" r:id="rId7" imgW="23469600" imgH="10058400" progId="Equation.3">
                  <p:embed/>
                </p:oleObj>
              </mc:Choice>
              <mc:Fallback>
                <p:oleObj name="Equation" r:id="rId7" imgW="23469600" imgH="100584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4114800"/>
                        <a:ext cx="18288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9832" name="Object 8"/>
          <p:cNvGraphicFramePr>
            <a:graphicFrameLocks noChangeAspect="1"/>
          </p:cNvGraphicFramePr>
          <p:nvPr/>
        </p:nvGraphicFramePr>
        <p:xfrm>
          <a:off x="3048000" y="4343400"/>
          <a:ext cx="2057400" cy="762856"/>
        </p:xfrm>
        <a:graphic>
          <a:graphicData uri="http://schemas.openxmlformats.org/presentationml/2006/ole">
            <mc:AlternateContent xmlns:mc="http://schemas.openxmlformats.org/markup-compatibility/2006">
              <mc:Choice xmlns:v="urn:schemas-microsoft-com:vml" Requires="v">
                <p:oleObj spid="_x0000_s589958" name="Equation" r:id="rId9" imgW="27127200" imgH="10058400" progId="Equation.3">
                  <p:embed/>
                </p:oleObj>
              </mc:Choice>
              <mc:Fallback>
                <p:oleObj name="Equation" r:id="rId9" imgW="27127200" imgH="10058400"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4343400"/>
                        <a:ext cx="2057400" cy="7628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9833" name="Object 9"/>
          <p:cNvGraphicFramePr>
            <a:graphicFrameLocks noChangeAspect="1"/>
          </p:cNvGraphicFramePr>
          <p:nvPr/>
        </p:nvGraphicFramePr>
        <p:xfrm>
          <a:off x="1143000" y="5410200"/>
          <a:ext cx="2133600" cy="533400"/>
        </p:xfrm>
        <a:graphic>
          <a:graphicData uri="http://schemas.openxmlformats.org/presentationml/2006/ole">
            <mc:AlternateContent xmlns:mc="http://schemas.openxmlformats.org/markup-compatibility/2006">
              <mc:Choice xmlns:v="urn:schemas-microsoft-com:vml" Requires="v">
                <p:oleObj spid="_x0000_s589959" name="Equation" r:id="rId11" imgW="25298400" imgH="5486400" progId="Equation.3">
                  <p:embed/>
                </p:oleObj>
              </mc:Choice>
              <mc:Fallback>
                <p:oleObj name="Equation" r:id="rId11" imgW="25298400" imgH="5486400"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5410200"/>
                        <a:ext cx="2133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1295400" y="2743200"/>
            <a:ext cx="5181600" cy="1447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a:xfrm>
            <a:off x="612775" y="228600"/>
            <a:ext cx="8153400" cy="990600"/>
          </a:xfrm>
        </p:spPr>
        <p:txBody>
          <a:bodyPr/>
          <a:lstStyle/>
          <a:p>
            <a:endParaRPr lang="en-US"/>
          </a:p>
        </p:txBody>
      </p:sp>
      <p:sp>
        <p:nvSpPr>
          <p:cNvPr id="193539" name="Content Placeholder 2"/>
          <p:cNvSpPr>
            <a:spLocks noGrp="1"/>
          </p:cNvSpPr>
          <p:nvPr>
            <p:ph sz="quarter" idx="1"/>
          </p:nvPr>
        </p:nvSpPr>
        <p:spPr>
          <a:xfrm>
            <a:off x="612775" y="1600200"/>
            <a:ext cx="8153400" cy="4495800"/>
          </a:xfrm>
        </p:spPr>
        <p:txBody>
          <a:bodyPr/>
          <a:lstStyle/>
          <a:p>
            <a:endParaRPr lang="en-US"/>
          </a:p>
        </p:txBody>
      </p:sp>
      <p:pic>
        <p:nvPicPr>
          <p:cNvPr id="193542" name="Picture 2"/>
          <p:cNvPicPr>
            <a:picLocks noChangeAspect="1" noChangeArrowheads="1"/>
          </p:cNvPicPr>
          <p:nvPr/>
        </p:nvPicPr>
        <p:blipFill>
          <a:blip r:embed="rId1" cstate="print"/>
          <a:srcRect/>
          <a:stretch>
            <a:fillRect/>
          </a:stretch>
        </p:blipFill>
        <p:spPr bwMode="auto">
          <a:xfrm>
            <a:off x="0" y="0"/>
            <a:ext cx="9144000" cy="68453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solidFill>
                  <a:srgbClr val="FF0000"/>
                </a:solidFill>
              </a:rPr>
              <a:t>12. Read the results</a:t>
            </a:r>
            <a:endParaRPr lang="en-US" sz="4000" b="1" dirty="0">
              <a:solidFill>
                <a:srgbClr val="FF0000"/>
              </a:solidFill>
            </a:endParaRPr>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pPr algn="just"/>
            <a:r>
              <a:rPr lang="en-US" b="1" dirty="0">
                <a:latin typeface="+mj-lt"/>
              </a:rPr>
              <a:t>Test the model: </a:t>
            </a:r>
            <a:r>
              <a:rPr lang="en-US" dirty="0">
                <a:latin typeface="+mj-lt"/>
              </a:rPr>
              <a:t>look at F test </a:t>
            </a:r>
            <a:r>
              <a:rPr lang="en-US" dirty="0">
                <a:latin typeface="+mj-lt"/>
                <a:sym typeface="Wingdings" panose="05000000000000000000" pitchFamily="2" charset="2"/>
              </a:rPr>
              <a:t> </a:t>
            </a:r>
            <a:r>
              <a:rPr lang="en-US" dirty="0">
                <a:latin typeface="+mj-lt"/>
              </a:rPr>
              <a:t>If p-value is smaller than alpha, the model is significant.</a:t>
            </a:r>
            <a:endParaRPr lang="en-US" dirty="0">
              <a:latin typeface="+mj-lt"/>
            </a:endParaRPr>
          </a:p>
          <a:p>
            <a:pPr algn="just"/>
            <a:r>
              <a:rPr lang="en-US" b="1" dirty="0">
                <a:latin typeface="+mj-lt"/>
              </a:rPr>
              <a:t>Test the goodness of fit of the model:  </a:t>
            </a:r>
            <a:r>
              <a:rPr lang="en-US" dirty="0">
                <a:latin typeface="+mj-lt"/>
              </a:rPr>
              <a:t>look at R-square </a:t>
            </a:r>
            <a:r>
              <a:rPr lang="en-US" dirty="0">
                <a:latin typeface="+mj-lt"/>
                <a:sym typeface="Wingdings" panose="05000000000000000000" pitchFamily="2" charset="2"/>
              </a:rPr>
              <a:t> </a:t>
            </a:r>
            <a:r>
              <a:rPr lang="en-US" dirty="0">
                <a:latin typeface="+mj-lt"/>
              </a:rPr>
              <a:t>It measures the proportion or percentage of the total variation in Y explained by the regression model. If the model is significant but R-square is small, it means that observed values are widely spread around the regression line.</a:t>
            </a:r>
            <a:endParaRPr lang="en-US" dirty="0">
              <a:latin typeface="+mj-lt"/>
            </a:endParaRPr>
          </a:p>
          <a:p>
            <a:pPr algn="just"/>
            <a:r>
              <a:rPr lang="en-US" b="1" dirty="0">
                <a:latin typeface="+mj-lt"/>
              </a:rPr>
              <a:t>Test that the slope is significantly different from zero: </a:t>
            </a:r>
            <a:r>
              <a:rPr lang="en-US" dirty="0">
                <a:latin typeface="+mj-lt"/>
              </a:rPr>
              <a:t>Look at t-value in the ‘Coefficients’ table and find p-value.</a:t>
            </a:r>
            <a:r>
              <a:rPr lang="en-US" sz="3200" dirty="0">
                <a:latin typeface="+mj-lt"/>
                <a:cs typeface="Times New Roman" panose="02020603050405020304" pitchFamily="18" charset="0"/>
              </a:rPr>
              <a:t> </a:t>
            </a:r>
            <a:r>
              <a:rPr lang="en-US" sz="3200" dirty="0">
                <a:solidFill>
                  <a:srgbClr val="FF0000"/>
                </a:solidFill>
                <a:latin typeface="+mj-lt"/>
                <a:cs typeface="Times New Roman" panose="02020603050405020304" pitchFamily="18" charset="0"/>
              </a:rPr>
              <a:t>Are the signs of the estimated coefficients in </a:t>
            </a:r>
            <a:r>
              <a:rPr lang="en-US" sz="3200" b="1" dirty="0">
                <a:solidFill>
                  <a:srgbClr val="FF0000"/>
                </a:solidFill>
                <a:latin typeface="+mj-lt"/>
                <a:cs typeface="Times New Roman" panose="02020603050405020304" pitchFamily="18" charset="0"/>
              </a:rPr>
              <a:t>accordance with theoretical </a:t>
            </a:r>
            <a:r>
              <a:rPr lang="en-US" sz="3200" dirty="0">
                <a:solidFill>
                  <a:srgbClr val="FF0000"/>
                </a:solidFill>
                <a:latin typeface="+mj-lt"/>
                <a:cs typeface="Times New Roman" panose="02020603050405020304" pitchFamily="18" charset="0"/>
              </a:rPr>
              <a:t>or prior expectations? </a:t>
            </a:r>
            <a:endParaRPr lang="en-US" sz="3200" dirty="0">
              <a:solidFill>
                <a:srgbClr val="FF0000"/>
              </a:solidFill>
              <a:latin typeface="+mj-lt"/>
              <a:cs typeface="Times New Roman" panose="02020603050405020304" pitchFamily="18" charset="0"/>
            </a:endParaRPr>
          </a:p>
          <a:p>
            <a:pPr algn="just"/>
            <a:endParaRPr lang="en-US" dirty="0"/>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593725" y="1595436"/>
            <a:ext cx="8001000" cy="4676777"/>
          </a:xfrm>
        </p:spPr>
        <p:txBody>
          <a:bodyPr/>
          <a:lstStyle/>
          <a:p>
            <a:pPr eaLnBrk="1" hangingPunct="1">
              <a:lnSpc>
                <a:spcPct val="150000"/>
              </a:lnSpc>
            </a:pPr>
            <a:r>
              <a:rPr lang="de-DE" altLang="en-US" sz="2300" b="1" dirty="0"/>
              <a:t>Regression of log wages on years of eduction</a:t>
            </a:r>
            <a:endParaRPr lang="de-DE" altLang="en-US" sz="2300" b="1" dirty="0"/>
          </a:p>
          <a:p>
            <a:pPr eaLnBrk="1" hangingPunct="1">
              <a:lnSpc>
                <a:spcPct val="150000"/>
              </a:lnSpc>
            </a:pPr>
            <a:endParaRPr lang="de-DE" altLang="en-US" sz="2300" b="1" dirty="0"/>
          </a:p>
          <a:p>
            <a:pPr eaLnBrk="1" hangingPunct="1">
              <a:lnSpc>
                <a:spcPct val="150000"/>
              </a:lnSpc>
            </a:pPr>
            <a:endParaRPr lang="de-DE" altLang="en-US" sz="2300" b="1" dirty="0"/>
          </a:p>
          <a:p>
            <a:pPr eaLnBrk="1" hangingPunct="1">
              <a:lnSpc>
                <a:spcPct val="150000"/>
              </a:lnSpc>
            </a:pPr>
            <a:endParaRPr lang="de-DE" altLang="en-US" sz="2300" b="1" dirty="0"/>
          </a:p>
          <a:p>
            <a:pPr eaLnBrk="1" hangingPunct="1">
              <a:lnSpc>
                <a:spcPct val="150000"/>
              </a:lnSpc>
            </a:pPr>
            <a:r>
              <a:rPr lang="de-DE" altLang="en-US" sz="2300" b="1" dirty="0"/>
              <a:t>This changes the interpretation of the regression coefficient:</a:t>
            </a:r>
            <a:endParaRPr lang="de-DE" altLang="en-US" sz="2300" b="1" dirty="0"/>
          </a:p>
          <a:p>
            <a:pPr eaLnBrk="1" hangingPunct="1">
              <a:lnSpc>
                <a:spcPct val="150000"/>
              </a:lnSpc>
            </a:pPr>
            <a:endParaRPr lang="de-DE" altLang="en-US" sz="2300" b="1" dirty="0"/>
          </a:p>
          <a:p>
            <a:pPr eaLnBrk="1" hangingPunct="1">
              <a:lnSpc>
                <a:spcPct val="150000"/>
              </a:lnSpc>
              <a:buFont typeface="Wingdings" panose="05000000000000000000" pitchFamily="2" charset="2"/>
              <a:buNone/>
            </a:pPr>
            <a:endParaRPr lang="de-DE" altLang="en-US" sz="1800" b="1" dirty="0"/>
          </a:p>
        </p:txBody>
      </p:sp>
      <p:pic>
        <p:nvPicPr>
          <p:cNvPr id="54275" name="Grafik 4"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633538" y="2774949"/>
            <a:ext cx="3594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feld 5"/>
          <p:cNvSpPr txBox="1"/>
          <p:nvPr/>
        </p:nvSpPr>
        <p:spPr>
          <a:xfrm>
            <a:off x="1004253" y="3396454"/>
            <a:ext cx="2247900" cy="30797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de-DE" sz="1400" dirty="0"/>
              <a:t>Natural </a:t>
            </a:r>
            <a:r>
              <a:rPr lang="de-DE" sz="1400" dirty="0" err="1"/>
              <a:t>logarithm</a:t>
            </a:r>
            <a:r>
              <a:rPr lang="de-DE" sz="1400" dirty="0"/>
              <a:t> of wage</a:t>
            </a:r>
            <a:endParaRPr lang="de-DE" sz="1400" dirty="0"/>
          </a:p>
        </p:txBody>
      </p:sp>
      <p:cxnSp>
        <p:nvCxnSpPr>
          <p:cNvPr id="7" name="Gerade Verbindung mit Pfeil 6"/>
          <p:cNvCxnSpPr/>
          <p:nvPr/>
        </p:nvCxnSpPr>
        <p:spPr>
          <a:xfrm flipV="1">
            <a:off x="1693863" y="3015455"/>
            <a:ext cx="365125" cy="3286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54278" name="Grafik 11" descr="TP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555625" y="5145088"/>
            <a:ext cx="52578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Ellipse 15"/>
          <p:cNvSpPr/>
          <p:nvPr/>
        </p:nvSpPr>
        <p:spPr>
          <a:xfrm>
            <a:off x="5010150" y="5035550"/>
            <a:ext cx="876300" cy="547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17" name="Ellipse 16"/>
          <p:cNvSpPr/>
          <p:nvPr/>
        </p:nvSpPr>
        <p:spPr>
          <a:xfrm>
            <a:off x="5046663" y="5583238"/>
            <a:ext cx="876300" cy="4016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18" name="Textfeld 17"/>
          <p:cNvSpPr txBox="1"/>
          <p:nvPr/>
        </p:nvSpPr>
        <p:spPr>
          <a:xfrm>
            <a:off x="6361113" y="5108575"/>
            <a:ext cx="2373312" cy="3079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de-DE" sz="1400" u="sng" dirty="0" err="1"/>
              <a:t>Percentage</a:t>
            </a:r>
            <a:r>
              <a:rPr lang="de-DE" sz="1400" dirty="0"/>
              <a:t> </a:t>
            </a:r>
            <a:r>
              <a:rPr lang="de-DE" sz="1400" dirty="0" err="1"/>
              <a:t>change</a:t>
            </a:r>
            <a:r>
              <a:rPr lang="de-DE" sz="1400" dirty="0"/>
              <a:t> of wage</a:t>
            </a:r>
            <a:endParaRPr lang="de-DE" sz="1400" dirty="0"/>
          </a:p>
        </p:txBody>
      </p:sp>
      <p:cxnSp>
        <p:nvCxnSpPr>
          <p:cNvPr id="19" name="Gerade Verbindung mit Pfeil 18"/>
          <p:cNvCxnSpPr>
            <a:stCxn id="18" idx="1"/>
          </p:cNvCxnSpPr>
          <p:nvPr/>
        </p:nvCxnSpPr>
        <p:spPr>
          <a:xfrm rot="10800000">
            <a:off x="5922963" y="5254625"/>
            <a:ext cx="438150" cy="79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6507163" y="5692775"/>
            <a:ext cx="2373312" cy="5238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de-DE" sz="1400" dirty="0"/>
              <a:t>… </a:t>
            </a:r>
            <a:r>
              <a:rPr lang="de-DE" sz="1400" dirty="0" err="1"/>
              <a:t>if</a:t>
            </a:r>
            <a:r>
              <a:rPr lang="de-DE" sz="1400" dirty="0"/>
              <a:t> </a:t>
            </a:r>
            <a:r>
              <a:rPr lang="de-DE" sz="1400" dirty="0" err="1"/>
              <a:t>years</a:t>
            </a:r>
            <a:r>
              <a:rPr lang="de-DE" sz="1400" dirty="0"/>
              <a:t> </a:t>
            </a:r>
            <a:r>
              <a:rPr lang="de-DE" sz="1400" dirty="0" err="1"/>
              <a:t>of</a:t>
            </a:r>
            <a:r>
              <a:rPr lang="de-DE" sz="1400" dirty="0"/>
              <a:t> </a:t>
            </a:r>
            <a:r>
              <a:rPr lang="de-DE" sz="1400" dirty="0" err="1"/>
              <a:t>education</a:t>
            </a:r>
            <a:r>
              <a:rPr lang="de-DE" sz="1400" dirty="0"/>
              <a:t> </a:t>
            </a:r>
            <a:endParaRPr lang="de-DE" sz="1400" dirty="0"/>
          </a:p>
          <a:p>
            <a:pPr eaLnBrk="1" hangingPunct="1">
              <a:defRPr/>
            </a:pPr>
            <a:r>
              <a:rPr lang="de-DE" sz="1400" dirty="0" err="1"/>
              <a:t>are</a:t>
            </a:r>
            <a:r>
              <a:rPr lang="de-DE" sz="1400" dirty="0"/>
              <a:t> </a:t>
            </a:r>
            <a:r>
              <a:rPr lang="de-DE" sz="1400" dirty="0" err="1"/>
              <a:t>increased</a:t>
            </a:r>
            <a:r>
              <a:rPr lang="de-DE" sz="1400" dirty="0"/>
              <a:t> </a:t>
            </a:r>
            <a:r>
              <a:rPr lang="de-DE" sz="1400" dirty="0" err="1"/>
              <a:t>by</a:t>
            </a:r>
            <a:r>
              <a:rPr lang="de-DE" sz="1400" dirty="0"/>
              <a:t> </a:t>
            </a:r>
            <a:r>
              <a:rPr lang="de-DE" sz="1400" dirty="0" err="1"/>
              <a:t>one</a:t>
            </a:r>
            <a:r>
              <a:rPr lang="de-DE" sz="1400" dirty="0"/>
              <a:t> </a:t>
            </a:r>
            <a:r>
              <a:rPr lang="de-DE" sz="1400" dirty="0" err="1"/>
              <a:t>year</a:t>
            </a:r>
            <a:endParaRPr lang="de-DE" sz="1400" dirty="0"/>
          </a:p>
        </p:txBody>
      </p:sp>
      <p:cxnSp>
        <p:nvCxnSpPr>
          <p:cNvPr id="22" name="Gerade Verbindung mit Pfeil 21"/>
          <p:cNvCxnSpPr/>
          <p:nvPr/>
        </p:nvCxnSpPr>
        <p:spPr>
          <a:xfrm rot="10800000">
            <a:off x="5959475" y="5802313"/>
            <a:ext cx="584200" cy="365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285" name="Rectangle 2"/>
          <p:cNvSpPr>
            <a:spLocks noChangeArrowheads="1"/>
          </p:cNvSpPr>
          <p:nvPr/>
        </p:nvSpPr>
        <p:spPr bwMode="auto">
          <a:xfrm>
            <a:off x="287338" y="80963"/>
            <a:ext cx="766921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5"/>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6"/>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ts val="0"/>
              </a:spcBef>
              <a:buNone/>
            </a:pPr>
            <a:r>
              <a:rPr lang="de-DE" altLang="en-US" sz="4400" dirty="0">
                <a:solidFill>
                  <a:srgbClr val="FF0000"/>
                </a:solidFill>
              </a:rPr>
              <a:t>Semi-logarithmic form</a:t>
            </a:r>
            <a:endParaRPr lang="de-DE" altLang="en-US" sz="4400" dirty="0">
              <a:solidFill>
                <a:srgbClr val="FF0000"/>
              </a:solidFill>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228600" y="1654175"/>
            <a:ext cx="8366125" cy="4618038"/>
          </a:xfrm>
        </p:spPr>
        <p:txBody>
          <a:bodyPr>
            <a:normAutofit/>
          </a:bodyPr>
          <a:lstStyle/>
          <a:p>
            <a:pPr eaLnBrk="1" hangingPunct="1">
              <a:lnSpc>
                <a:spcPts val="2900"/>
              </a:lnSpc>
            </a:pPr>
            <a:r>
              <a:rPr lang="de-DE" altLang="en-US" sz="2600" b="1" dirty="0"/>
              <a:t>Fitted regression</a:t>
            </a:r>
            <a:endParaRPr lang="de-DE" altLang="en-US" sz="2600" b="1" dirty="0"/>
          </a:p>
        </p:txBody>
      </p:sp>
      <p:pic>
        <p:nvPicPr>
          <p:cNvPr id="56323"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51388" y="2433638"/>
            <a:ext cx="39243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Grafik 14" descr="TP_tmp.png"/>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555625" y="2735263"/>
            <a:ext cx="32099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feld 19"/>
          <p:cNvSpPr txBox="1"/>
          <p:nvPr/>
        </p:nvSpPr>
        <p:spPr>
          <a:xfrm>
            <a:off x="573087" y="3609975"/>
            <a:ext cx="3906838" cy="101566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sz="2000" dirty="0"/>
              <a:t>The wage </a:t>
            </a:r>
            <a:r>
              <a:rPr lang="de-DE" sz="2000" dirty="0" err="1"/>
              <a:t>increases</a:t>
            </a:r>
            <a:r>
              <a:rPr lang="de-DE" sz="2000" dirty="0"/>
              <a:t> </a:t>
            </a:r>
            <a:r>
              <a:rPr lang="de-DE" sz="2000" dirty="0" err="1"/>
              <a:t>by</a:t>
            </a:r>
            <a:r>
              <a:rPr lang="de-DE" sz="2000" dirty="0"/>
              <a:t> 8.3 % </a:t>
            </a:r>
            <a:r>
              <a:rPr lang="de-DE" sz="2000" dirty="0" err="1"/>
              <a:t>for</a:t>
            </a:r>
            <a:r>
              <a:rPr lang="de-DE" sz="2000" dirty="0"/>
              <a:t> </a:t>
            </a:r>
            <a:endParaRPr lang="de-DE" sz="2000" dirty="0"/>
          </a:p>
          <a:p>
            <a:pPr eaLnBrk="1" hangingPunct="1">
              <a:defRPr/>
            </a:pPr>
            <a:r>
              <a:rPr lang="de-DE" sz="2000" dirty="0" err="1"/>
              <a:t>every</a:t>
            </a:r>
            <a:r>
              <a:rPr lang="de-DE" sz="2000" dirty="0"/>
              <a:t> additional </a:t>
            </a:r>
            <a:r>
              <a:rPr lang="de-DE" sz="2000" dirty="0" err="1"/>
              <a:t>year</a:t>
            </a:r>
            <a:r>
              <a:rPr lang="de-DE" sz="2000" dirty="0"/>
              <a:t> </a:t>
            </a:r>
            <a:r>
              <a:rPr lang="de-DE" sz="2000" dirty="0" err="1"/>
              <a:t>of</a:t>
            </a:r>
            <a:r>
              <a:rPr lang="de-DE" sz="2000" dirty="0"/>
              <a:t> </a:t>
            </a:r>
            <a:r>
              <a:rPr lang="de-DE" sz="2000" dirty="0" err="1"/>
              <a:t>education</a:t>
            </a:r>
            <a:endParaRPr lang="de-DE" sz="2000" dirty="0"/>
          </a:p>
          <a:p>
            <a:pPr eaLnBrk="1" hangingPunct="1">
              <a:defRPr/>
            </a:pPr>
            <a:r>
              <a:rPr lang="de-DE" sz="2000" dirty="0"/>
              <a:t>(= </a:t>
            </a:r>
            <a:r>
              <a:rPr lang="de-DE" sz="2000" dirty="0" err="1"/>
              <a:t>return</a:t>
            </a:r>
            <a:r>
              <a:rPr lang="de-DE" sz="2000" dirty="0"/>
              <a:t> </a:t>
            </a:r>
            <a:r>
              <a:rPr lang="de-DE" sz="2000" dirty="0" err="1"/>
              <a:t>to</a:t>
            </a:r>
            <a:r>
              <a:rPr lang="de-DE" sz="2000" dirty="0"/>
              <a:t> </a:t>
            </a:r>
            <a:r>
              <a:rPr lang="de-DE" sz="2000" dirty="0" err="1"/>
              <a:t>education</a:t>
            </a:r>
            <a:r>
              <a:rPr lang="de-DE" sz="2000" dirty="0"/>
              <a:t>)</a:t>
            </a:r>
            <a:endParaRPr lang="de-DE" sz="2000" dirty="0"/>
          </a:p>
        </p:txBody>
      </p:sp>
      <p:cxnSp>
        <p:nvCxnSpPr>
          <p:cNvPr id="23" name="Gerade Verbindung mit Pfeil 22"/>
          <p:cNvCxnSpPr/>
          <p:nvPr/>
        </p:nvCxnSpPr>
        <p:spPr>
          <a:xfrm rot="5400000" flipH="1" flipV="1">
            <a:off x="2289969" y="3045619"/>
            <a:ext cx="620712" cy="584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327" name="Textfeld 23"/>
          <p:cNvSpPr txBox="1">
            <a:spLocks noChangeArrowheads="1"/>
          </p:cNvSpPr>
          <p:nvPr/>
        </p:nvSpPr>
        <p:spPr bwMode="auto">
          <a:xfrm>
            <a:off x="468312" y="4548981"/>
            <a:ext cx="210544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5"/>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2600" dirty="0"/>
              <a:t>For example:</a:t>
            </a:r>
            <a:endParaRPr lang="de-DE" altLang="en-US" sz="2600" dirty="0"/>
          </a:p>
        </p:txBody>
      </p:sp>
      <p:pic>
        <p:nvPicPr>
          <p:cNvPr id="56328" name="Grafik 24" descr="TP_tmp.png"/>
          <p:cNvPicPr>
            <a:picLocks noChangeAspect="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bwMode="auto">
          <a:xfrm>
            <a:off x="738188" y="5364163"/>
            <a:ext cx="363855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feld 25"/>
          <p:cNvSpPr txBox="1"/>
          <p:nvPr/>
        </p:nvSpPr>
        <p:spPr>
          <a:xfrm>
            <a:off x="4827588" y="5802313"/>
            <a:ext cx="4087812" cy="89255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sz="2600" dirty="0"/>
              <a:t>Growth rate </a:t>
            </a:r>
            <a:r>
              <a:rPr lang="de-DE" sz="2600" dirty="0" err="1"/>
              <a:t>of</a:t>
            </a:r>
            <a:r>
              <a:rPr lang="de-DE" sz="2600" dirty="0"/>
              <a:t> wage </a:t>
            </a:r>
            <a:r>
              <a:rPr lang="de-DE" sz="2600" dirty="0" err="1"/>
              <a:t>is</a:t>
            </a:r>
            <a:r>
              <a:rPr lang="de-DE" sz="2600" dirty="0"/>
              <a:t> 8.3 %</a:t>
            </a:r>
            <a:endParaRPr lang="de-DE" sz="2600" dirty="0"/>
          </a:p>
          <a:p>
            <a:pPr eaLnBrk="1" hangingPunct="1">
              <a:defRPr/>
            </a:pPr>
            <a:r>
              <a:rPr lang="de-DE" sz="2600" dirty="0"/>
              <a:t>per </a:t>
            </a:r>
            <a:r>
              <a:rPr lang="de-DE" sz="2600" dirty="0" err="1"/>
              <a:t>year</a:t>
            </a:r>
            <a:r>
              <a:rPr lang="de-DE" sz="2600" dirty="0"/>
              <a:t> </a:t>
            </a:r>
            <a:r>
              <a:rPr lang="de-DE" sz="2600" dirty="0" err="1"/>
              <a:t>of</a:t>
            </a:r>
            <a:r>
              <a:rPr lang="de-DE" sz="2600" dirty="0"/>
              <a:t> </a:t>
            </a:r>
            <a:r>
              <a:rPr lang="de-DE" sz="2600" dirty="0" err="1"/>
              <a:t>education</a:t>
            </a:r>
            <a:endParaRPr lang="de-DE" sz="2600" dirty="0"/>
          </a:p>
        </p:txBody>
      </p:sp>
      <p:cxnSp>
        <p:nvCxnSpPr>
          <p:cNvPr id="27" name="Gerade Verbindung mit Pfeil 26"/>
          <p:cNvCxnSpPr/>
          <p:nvPr/>
        </p:nvCxnSpPr>
        <p:spPr>
          <a:xfrm flipV="1">
            <a:off x="5411788" y="4689475"/>
            <a:ext cx="384175" cy="11128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331" name="Rectangle 2"/>
          <p:cNvSpPr>
            <a:spLocks noChangeArrowheads="1"/>
          </p:cNvSpPr>
          <p:nvPr/>
        </p:nvSpPr>
        <p:spPr bwMode="auto">
          <a:xfrm>
            <a:off x="287338" y="80963"/>
            <a:ext cx="766921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4"/>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5"/>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ts val="0"/>
              </a:spcBef>
              <a:buNone/>
            </a:pPr>
            <a:r>
              <a:rPr lang="de-DE" altLang="en-US" sz="4400" dirty="0">
                <a:solidFill>
                  <a:srgbClr val="FF0000"/>
                </a:solidFill>
              </a:rPr>
              <a:t>Semi-logarithmic form</a:t>
            </a:r>
            <a:endParaRPr lang="de-DE" altLang="en-US" sz="4400" dirty="0">
              <a:solidFill>
                <a:srgbClr val="FF0000"/>
              </a:solidFill>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593725" y="2005013"/>
            <a:ext cx="8001000" cy="4267200"/>
          </a:xfrm>
        </p:spPr>
        <p:txBody>
          <a:bodyPr/>
          <a:lstStyle/>
          <a:p>
            <a:pPr eaLnBrk="1" hangingPunct="1">
              <a:lnSpc>
                <a:spcPct val="150000"/>
              </a:lnSpc>
            </a:pPr>
            <a:r>
              <a:rPr lang="de-DE" altLang="en-US" sz="2600" b="1" dirty="0"/>
              <a:t>CEO salary and firm sales</a:t>
            </a:r>
            <a:endParaRPr lang="de-DE" altLang="en-US" sz="2600" b="1" dirty="0"/>
          </a:p>
          <a:p>
            <a:pPr eaLnBrk="1" hangingPunct="1">
              <a:lnSpc>
                <a:spcPct val="150000"/>
              </a:lnSpc>
            </a:pPr>
            <a:endParaRPr lang="de-DE" altLang="en-US" sz="1800" b="1" dirty="0"/>
          </a:p>
          <a:p>
            <a:pPr marL="0" indent="0" eaLnBrk="1" hangingPunct="1">
              <a:lnSpc>
                <a:spcPct val="150000"/>
              </a:lnSpc>
              <a:buNone/>
            </a:pPr>
            <a:endParaRPr lang="de-DE" altLang="en-US" sz="1800" b="1" dirty="0"/>
          </a:p>
          <a:p>
            <a:pPr eaLnBrk="1" hangingPunct="1">
              <a:lnSpc>
                <a:spcPct val="150000"/>
              </a:lnSpc>
            </a:pPr>
            <a:r>
              <a:rPr lang="de-DE" altLang="en-US" sz="2600" b="1" dirty="0"/>
              <a:t>This changes the interpretation of the regression coefficient:</a:t>
            </a:r>
            <a:endParaRPr lang="de-DE" altLang="en-US" sz="2600" b="1" dirty="0"/>
          </a:p>
        </p:txBody>
      </p:sp>
      <p:pic>
        <p:nvPicPr>
          <p:cNvPr id="58371" name="Grafik 13"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599469" y="2840195"/>
            <a:ext cx="6310185" cy="374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Grafik 22" descr="TP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1139825" y="5145088"/>
            <a:ext cx="35179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Ellipse 15"/>
          <p:cNvSpPr/>
          <p:nvPr/>
        </p:nvSpPr>
        <p:spPr>
          <a:xfrm>
            <a:off x="3805238" y="5035550"/>
            <a:ext cx="876300" cy="547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18" name="Textfeld 17"/>
          <p:cNvSpPr txBox="1"/>
          <p:nvPr/>
        </p:nvSpPr>
        <p:spPr>
          <a:xfrm>
            <a:off x="5411788" y="5035550"/>
            <a:ext cx="2782887" cy="3079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de-DE" sz="1400" u="sng" dirty="0" err="1"/>
              <a:t>Percentage</a:t>
            </a:r>
            <a:r>
              <a:rPr lang="de-DE" sz="1400" dirty="0"/>
              <a:t> </a:t>
            </a:r>
            <a:r>
              <a:rPr lang="de-DE" sz="1400" dirty="0" err="1"/>
              <a:t>change</a:t>
            </a:r>
            <a:r>
              <a:rPr lang="de-DE" sz="1400" dirty="0"/>
              <a:t> of </a:t>
            </a:r>
            <a:r>
              <a:rPr lang="de-DE" sz="1400" dirty="0" err="1"/>
              <a:t>salary</a:t>
            </a:r>
            <a:endParaRPr lang="de-DE" sz="1400" dirty="0"/>
          </a:p>
        </p:txBody>
      </p:sp>
      <p:cxnSp>
        <p:nvCxnSpPr>
          <p:cNvPr id="19" name="Gerade Verbindung mit Pfeil 18"/>
          <p:cNvCxnSpPr>
            <a:stCxn id="18" idx="1"/>
          </p:cNvCxnSpPr>
          <p:nvPr/>
        </p:nvCxnSpPr>
        <p:spPr>
          <a:xfrm rot="10800000" flipV="1">
            <a:off x="4754563" y="5189538"/>
            <a:ext cx="657225" cy="101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5411788" y="5364163"/>
            <a:ext cx="2373312" cy="3079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de-DE" sz="1400" dirty="0"/>
              <a:t>… </a:t>
            </a:r>
            <a:r>
              <a:rPr lang="de-DE" sz="1400" dirty="0" err="1"/>
              <a:t>if</a:t>
            </a:r>
            <a:r>
              <a:rPr lang="de-DE" sz="1400" dirty="0"/>
              <a:t> </a:t>
            </a:r>
            <a:r>
              <a:rPr lang="de-DE" sz="1400" dirty="0" err="1"/>
              <a:t>sales</a:t>
            </a:r>
            <a:r>
              <a:rPr lang="de-DE" sz="1400" dirty="0"/>
              <a:t> </a:t>
            </a:r>
            <a:r>
              <a:rPr lang="de-DE" sz="1400" dirty="0" err="1"/>
              <a:t>increase</a:t>
            </a:r>
            <a:r>
              <a:rPr lang="de-DE" sz="1400" dirty="0"/>
              <a:t> </a:t>
            </a:r>
            <a:r>
              <a:rPr lang="de-DE" sz="1400" u="sng" dirty="0" err="1"/>
              <a:t>by</a:t>
            </a:r>
            <a:r>
              <a:rPr lang="de-DE" sz="1400" u="sng" dirty="0"/>
              <a:t> 1 % </a:t>
            </a:r>
            <a:endParaRPr lang="de-DE" sz="1400" u="sng" dirty="0"/>
          </a:p>
        </p:txBody>
      </p:sp>
      <p:cxnSp>
        <p:nvCxnSpPr>
          <p:cNvPr id="22" name="Gerade Verbindung mit Pfeil 21"/>
          <p:cNvCxnSpPr>
            <a:stCxn id="21" idx="1"/>
          </p:cNvCxnSpPr>
          <p:nvPr/>
        </p:nvCxnSpPr>
        <p:spPr>
          <a:xfrm rot="10800000" flipV="1">
            <a:off x="4754563" y="5518150"/>
            <a:ext cx="657225" cy="2476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Ellipse 23"/>
          <p:cNvSpPr/>
          <p:nvPr/>
        </p:nvSpPr>
        <p:spPr>
          <a:xfrm>
            <a:off x="3841750" y="5583238"/>
            <a:ext cx="876300" cy="5111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33" name="Textfeld 32"/>
          <p:cNvSpPr txBox="1"/>
          <p:nvPr/>
        </p:nvSpPr>
        <p:spPr>
          <a:xfrm>
            <a:off x="5375275" y="5875338"/>
            <a:ext cx="2360613" cy="554037"/>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eaLnBrk="1" hangingPunct="1">
              <a:lnSpc>
                <a:spcPts val="1800"/>
              </a:lnSpc>
              <a:defRPr/>
            </a:pPr>
            <a:r>
              <a:rPr lang="de-DE" sz="1400" u="sng" dirty="0" err="1"/>
              <a:t>Logarithmic</a:t>
            </a:r>
            <a:r>
              <a:rPr lang="de-DE" sz="1400" u="sng" dirty="0"/>
              <a:t> </a:t>
            </a:r>
            <a:r>
              <a:rPr lang="de-DE" sz="1400" u="sng" dirty="0" err="1"/>
              <a:t>changes</a:t>
            </a:r>
            <a:r>
              <a:rPr lang="de-DE" sz="1400" u="sng" dirty="0"/>
              <a:t> </a:t>
            </a:r>
            <a:r>
              <a:rPr lang="de-DE" sz="1400" u="sng" dirty="0" err="1"/>
              <a:t>are</a:t>
            </a:r>
            <a:r>
              <a:rPr lang="de-DE" sz="1400" u="sng" dirty="0"/>
              <a:t> </a:t>
            </a:r>
            <a:endParaRPr lang="de-DE" sz="1400" u="sng" dirty="0"/>
          </a:p>
          <a:p>
            <a:pPr eaLnBrk="1" hangingPunct="1">
              <a:lnSpc>
                <a:spcPts val="1800"/>
              </a:lnSpc>
              <a:defRPr/>
            </a:pPr>
            <a:r>
              <a:rPr lang="de-DE" sz="1400" u="sng" dirty="0" err="1"/>
              <a:t>always</a:t>
            </a:r>
            <a:r>
              <a:rPr lang="de-DE" sz="1400" u="sng" dirty="0"/>
              <a:t> </a:t>
            </a:r>
            <a:r>
              <a:rPr lang="de-DE" sz="1400" u="sng" dirty="0" err="1"/>
              <a:t>percentage</a:t>
            </a:r>
            <a:r>
              <a:rPr lang="de-DE" sz="1400" u="sng" dirty="0"/>
              <a:t> </a:t>
            </a:r>
            <a:r>
              <a:rPr lang="de-DE" sz="1400" u="sng" dirty="0" err="1"/>
              <a:t>changes</a:t>
            </a:r>
            <a:endParaRPr lang="de-DE" sz="1400" u="sng" dirty="0"/>
          </a:p>
        </p:txBody>
      </p:sp>
      <p:sp>
        <p:nvSpPr>
          <p:cNvPr id="58384" name="Rectangle 2"/>
          <p:cNvSpPr>
            <a:spLocks noChangeArrowheads="1"/>
          </p:cNvSpPr>
          <p:nvPr/>
        </p:nvSpPr>
        <p:spPr bwMode="auto">
          <a:xfrm>
            <a:off x="287338" y="80963"/>
            <a:ext cx="766921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5"/>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6"/>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4400" dirty="0">
                <a:solidFill>
                  <a:srgbClr val="FF0000"/>
                </a:solidFill>
              </a:rPr>
              <a:t>Log-logarithmic form</a:t>
            </a:r>
            <a:endParaRPr lang="de-DE" altLang="en-US" sz="4400" dirty="0">
              <a:solidFill>
                <a:srgbClr val="FF0000"/>
              </a:solidFill>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593725" y="2005013"/>
            <a:ext cx="8001000" cy="4267200"/>
          </a:xfrm>
        </p:spPr>
        <p:txBody>
          <a:bodyPr/>
          <a:lstStyle/>
          <a:p>
            <a:pPr eaLnBrk="1" hangingPunct="1">
              <a:lnSpc>
                <a:spcPts val="2900"/>
              </a:lnSpc>
            </a:pPr>
            <a:r>
              <a:rPr lang="de-DE" altLang="en-US" sz="1800" b="1" dirty="0"/>
              <a:t>CEO salary and firm sales: fitted regression</a:t>
            </a:r>
            <a:endParaRPr lang="de-DE" altLang="en-US" sz="1800" b="1" dirty="0"/>
          </a:p>
          <a:p>
            <a:pPr eaLnBrk="1" hangingPunct="1">
              <a:lnSpc>
                <a:spcPts val="3500"/>
              </a:lnSpc>
            </a:pPr>
            <a:endParaRPr lang="de-DE" altLang="en-US" sz="1800" b="1" dirty="0"/>
          </a:p>
          <a:p>
            <a:pPr eaLnBrk="1" hangingPunct="1">
              <a:lnSpc>
                <a:spcPts val="3500"/>
              </a:lnSpc>
            </a:pPr>
            <a:endParaRPr lang="de-DE" altLang="en-US" sz="1800" b="1" dirty="0"/>
          </a:p>
          <a:p>
            <a:pPr eaLnBrk="1" hangingPunct="1">
              <a:lnSpc>
                <a:spcPts val="3500"/>
              </a:lnSpc>
            </a:pPr>
            <a:r>
              <a:rPr lang="de-DE" altLang="en-US" sz="1800" b="1" dirty="0"/>
              <a:t>For example:</a:t>
            </a:r>
            <a:endParaRPr lang="de-DE" altLang="en-US" sz="1800" b="1" dirty="0"/>
          </a:p>
          <a:p>
            <a:pPr eaLnBrk="1" hangingPunct="1">
              <a:lnSpc>
                <a:spcPts val="2700"/>
              </a:lnSpc>
            </a:pPr>
            <a:endParaRPr lang="de-DE" altLang="en-US" sz="1800" b="1" dirty="0"/>
          </a:p>
          <a:p>
            <a:pPr eaLnBrk="1" hangingPunct="1">
              <a:lnSpc>
                <a:spcPts val="2700"/>
              </a:lnSpc>
            </a:pPr>
            <a:endParaRPr lang="de-DE" altLang="en-US" sz="1800" b="1" dirty="0"/>
          </a:p>
          <a:p>
            <a:pPr eaLnBrk="1" hangingPunct="1">
              <a:lnSpc>
                <a:spcPts val="2700"/>
              </a:lnSpc>
            </a:pPr>
            <a:endParaRPr lang="de-DE" altLang="en-US" sz="1800" b="1" dirty="0"/>
          </a:p>
          <a:p>
            <a:pPr eaLnBrk="1" hangingPunct="1">
              <a:lnSpc>
                <a:spcPts val="2300"/>
              </a:lnSpc>
            </a:pPr>
            <a:endParaRPr lang="de-DE" altLang="en-US" sz="1800" b="1" dirty="0"/>
          </a:p>
        </p:txBody>
      </p:sp>
      <p:pic>
        <p:nvPicPr>
          <p:cNvPr id="60419" name="Grafik 16"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541463" y="2844800"/>
            <a:ext cx="47879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feld 14"/>
          <p:cNvSpPr txBox="1"/>
          <p:nvPr/>
        </p:nvSpPr>
        <p:spPr>
          <a:xfrm>
            <a:off x="4973638" y="3684588"/>
            <a:ext cx="2946400" cy="30797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de-DE" sz="1400" dirty="0"/>
              <a:t>+ 1 % </a:t>
            </a:r>
            <a:r>
              <a:rPr lang="de-DE" sz="1400" dirty="0" err="1"/>
              <a:t>sales</a:t>
            </a:r>
            <a:r>
              <a:rPr lang="de-DE" sz="1400" dirty="0"/>
              <a:t>  </a:t>
            </a:r>
            <a:r>
              <a:rPr lang="de-DE" sz="1400" dirty="0">
                <a:latin typeface="cmsy10"/>
              </a:rPr>
              <a:t>!  </a:t>
            </a:r>
            <a:r>
              <a:rPr lang="de-DE" sz="1400" dirty="0"/>
              <a:t>+ 0.257 % </a:t>
            </a:r>
            <a:r>
              <a:rPr lang="de-DE" sz="1400" dirty="0" err="1"/>
              <a:t>salary</a:t>
            </a:r>
            <a:endParaRPr lang="de-DE" sz="1400" dirty="0">
              <a:latin typeface="cmsy10"/>
            </a:endParaRPr>
          </a:p>
        </p:txBody>
      </p:sp>
      <p:cxnSp>
        <p:nvCxnSpPr>
          <p:cNvPr id="20" name="Gerade Verbindung mit Pfeil 19"/>
          <p:cNvCxnSpPr/>
          <p:nvPr/>
        </p:nvCxnSpPr>
        <p:spPr>
          <a:xfrm rot="16200000" flipV="1">
            <a:off x="4681537" y="3282951"/>
            <a:ext cx="511175" cy="2921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60422" name="Grafik 28" descr="TP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1139825" y="4305300"/>
            <a:ext cx="64643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Rectangle 2"/>
          <p:cNvSpPr>
            <a:spLocks noChangeArrowheads="1"/>
          </p:cNvSpPr>
          <p:nvPr/>
        </p:nvSpPr>
        <p:spPr bwMode="auto">
          <a:xfrm>
            <a:off x="250826" y="495301"/>
            <a:ext cx="766921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5"/>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6"/>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4400" dirty="0">
                <a:solidFill>
                  <a:srgbClr val="FF0000"/>
                </a:solidFill>
              </a:rPr>
              <a:t>Log-logarithmic form</a:t>
            </a:r>
            <a:endParaRPr lang="de-DE" altLang="en-US" sz="4400" dirty="0">
              <a:solidFill>
                <a:srgbClr val="FF0000"/>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fontScale="90000"/>
          </a:bodyPr>
          <a:lstStyle/>
          <a:p>
            <a:pPr algn="l"/>
            <a:r>
              <a:rPr lang="en-US" sz="3500" b="1" dirty="0"/>
              <a:t>The significance of the stochastic error term</a:t>
            </a:r>
            <a:endParaRPr lang="en-US" sz="3500" b="1"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a:buNone/>
            </a:pPr>
            <a:r>
              <a:rPr lang="en-US" dirty="0"/>
              <a:t>   The error term is a representative for all those variables that are omitted from the model but that collectively affect Y. </a:t>
            </a:r>
            <a:endParaRPr lang="en-US" dirty="0"/>
          </a:p>
          <a:p>
            <a:r>
              <a:rPr lang="en-US" dirty="0"/>
              <a:t>Why don’t we introduce them into the model explicitly?</a:t>
            </a:r>
            <a:endParaRPr lang="en-US" dirty="0"/>
          </a:p>
          <a:p>
            <a:pPr>
              <a:buNone/>
            </a:pPr>
            <a:r>
              <a:rPr lang="en-US" dirty="0"/>
              <a:t>   </a:t>
            </a:r>
            <a:r>
              <a:rPr lang="en-US" dirty="0">
                <a:sym typeface="Wingdings" panose="05000000000000000000" pitchFamily="2" charset="2"/>
              </a:rPr>
              <a:t> </a:t>
            </a:r>
            <a:r>
              <a:rPr lang="en-US" dirty="0"/>
              <a:t>Vagueness of theory</a:t>
            </a:r>
            <a:endParaRPr lang="en-US" dirty="0"/>
          </a:p>
          <a:p>
            <a:pPr>
              <a:buNone/>
            </a:pPr>
            <a:r>
              <a:rPr lang="en-US" dirty="0"/>
              <a:t>   </a:t>
            </a:r>
            <a:r>
              <a:rPr lang="en-US" dirty="0">
                <a:sym typeface="Wingdings" panose="05000000000000000000" pitchFamily="2" charset="2"/>
              </a:rPr>
              <a:t> </a:t>
            </a:r>
            <a:r>
              <a:rPr lang="en-US" dirty="0"/>
              <a:t>Unavailability of data</a:t>
            </a:r>
            <a:endParaRPr lang="en-US" dirty="0"/>
          </a:p>
          <a:p>
            <a:pPr>
              <a:buNone/>
            </a:pPr>
            <a:r>
              <a:rPr lang="en-US" dirty="0"/>
              <a:t>   </a:t>
            </a:r>
            <a:r>
              <a:rPr lang="en-US" dirty="0">
                <a:sym typeface="Wingdings" panose="05000000000000000000" pitchFamily="2" charset="2"/>
              </a:rPr>
              <a:t> </a:t>
            </a:r>
            <a:r>
              <a:rPr lang="en-US" dirty="0"/>
              <a:t>Core variables versus peripheral variables</a:t>
            </a:r>
            <a:endParaRPr lang="en-US" dirty="0"/>
          </a:p>
          <a:p>
            <a:pPr>
              <a:buNone/>
            </a:pPr>
            <a:r>
              <a:rPr lang="en-US" dirty="0">
                <a:sym typeface="Wingdings" panose="05000000000000000000" pitchFamily="2" charset="2"/>
              </a:rPr>
              <a:t>    </a:t>
            </a:r>
            <a:r>
              <a:rPr lang="en-US" dirty="0"/>
              <a:t> Principle of parsimony</a:t>
            </a:r>
            <a:endParaRPr lang="en-US" dirty="0"/>
          </a:p>
          <a:p>
            <a:pPr>
              <a:buNone/>
            </a:pPr>
            <a:r>
              <a:rPr lang="en-US" dirty="0">
                <a:sym typeface="Wingdings" panose="05000000000000000000" pitchFamily="2" charset="2"/>
              </a:rPr>
              <a:t>    </a:t>
            </a:r>
            <a:r>
              <a:rPr lang="en-US" dirty="0"/>
              <a:t>Poor proxy variables</a:t>
            </a:r>
            <a:endParaRPr lang="en-US" dirty="0"/>
          </a:p>
        </p:txBody>
      </p:sp>
      <p:sp>
        <p:nvSpPr>
          <p:cNvPr id="4" name="Rectangle 3"/>
          <p:cNvSpPr/>
          <p:nvPr/>
        </p:nvSpPr>
        <p:spPr>
          <a:xfrm>
            <a:off x="609600" y="914400"/>
            <a:ext cx="8153400" cy="1371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ags/tag1.xml><?xml version="1.0" encoding="utf-8"?>
<p:tagLst xmlns:p="http://schemas.openxmlformats.org/presentationml/2006/main">
  <p:tag name="TEXPOINT" val="latex"/>
  <p:tag name="SOURCE" val="\documentclass{slides}\pagestyle{empty}&#10;\begin{document}&#10;\[y = \beta_0 + \beta_1 x + u\]&#10;\end{document}&#10;"/>
  <p:tag name="FILENAME" val="TP_tmp"/>
  <p:tag name="FORMAT" val="pngmono"/>
  <p:tag name="RES" val="1200"/>
  <p:tag name="BLEND" val="0"/>
  <p:tag name="TRANSPARENT" val="0"/>
  <p:tag name="TBUG" val="0"/>
  <p:tag name="ALLOWFS" val="0"/>
  <p:tag name="ORIGWIDTH" val="168"/>
  <p:tag name="PICTUREFILESIZE" val="7029"/>
</p:tagLst>
</file>

<file path=ppt/tags/tag10.xml><?xml version="1.0" encoding="utf-8"?>
<p:tagLst xmlns:p="http://schemas.openxmlformats.org/presentationml/2006/main">
  <p:tag name="TEXPOINT" val="latex"/>
  <p:tag name="SOURCE" val="\documentclass{slides}\pagestyle{empty}&#10;\begin{document}&#10;\[(x_2,y_2)\]&#10;\end{document}&#10;"/>
  <p:tag name="FILENAME" val="TP_tmp"/>
  <p:tag name="FORMAT" val="pngmono"/>
  <p:tag name="RES" val="1200"/>
  <p:tag name="BLEND" val="0"/>
  <p:tag name="TRANSPARENT" val="0"/>
  <p:tag name="TBUG" val="0"/>
  <p:tag name="ALLOWFS" val="0"/>
  <p:tag name="ORIGWIDTH" val="70"/>
  <p:tag name="PICTUREFILESIZE" val="4786"/>
</p:tagLst>
</file>

<file path=ppt/tags/tag11.xml><?xml version="1.0" encoding="utf-8"?>
<p:tagLst xmlns:p="http://schemas.openxmlformats.org/presentationml/2006/main">
  <p:tag name="TEXPOINT" val="latex"/>
  <p:tag name="SOURCE" val="\documentclass{slides}\pagestyle{empty}&#10;\begin{document}&#10;\[(x_3,y_3)\]&#10;\end{document}&#10;"/>
  <p:tag name="FILENAME" val="TP_tmp"/>
  <p:tag name="FORMAT" val="pngmono"/>
  <p:tag name="RES" val="1200"/>
  <p:tag name="BLEND" val="0"/>
  <p:tag name="TRANSPARENT" val="0"/>
  <p:tag name="TBUG" val="0"/>
  <p:tag name="ALLOWFS" val="0"/>
  <p:tag name="ORIGWIDTH" val="70"/>
  <p:tag name="PICTUREFILESIZE" val="4913"/>
</p:tagLst>
</file>

<file path=ppt/tags/tag12.xml><?xml version="1.0" encoding="utf-8"?>
<p:tagLst xmlns:p="http://schemas.openxmlformats.org/presentationml/2006/main">
  <p:tag name="TEXPOINT" val="latex"/>
  <p:tag name="SOURCE" val="\documentclass{slides}\pagestyle{empty}&#10;\begin{document}&#10;\[(x_n,y_n)\]&#10;\end{document}&#10;"/>
  <p:tag name="FILENAME" val="TP_tmp"/>
  <p:tag name="FORMAT" val="pngmono"/>
  <p:tag name="RES" val="1200"/>
  <p:tag name="BLEND" val="0"/>
  <p:tag name="TRANSPARENT" val="0"/>
  <p:tag name="TBUG" val="0"/>
  <p:tag name="ALLOWFS" val="0"/>
  <p:tag name="ORIGWIDTH" val="70"/>
  <p:tag name="PICTUREFILESIZE" val="4711"/>
</p:tagLst>
</file>

<file path=ppt/tags/tag13.xml><?xml version="1.0" encoding="utf-8"?>
<p:tagLst xmlns:p="http://schemas.openxmlformats.org/presentationml/2006/main">
  <p:tag name="TEXPOINT" val="latex"/>
  <p:tag name="SOURCE" val="\documentclass{slides}\pagestyle{empty}&#10;\begin{document}&#10;\[\vdots\]&#10;\end{document}&#10;"/>
  <p:tag name="FILENAME" val="TP_tmp"/>
  <p:tag name="FORMAT" val="pngmono"/>
  <p:tag name="RES" val="1200"/>
  <p:tag name="BLEND" val="0"/>
  <p:tag name="TRANSPARENT" val="0"/>
  <p:tag name="TBUG" val="0"/>
  <p:tag name="ALLOWFS" val="0"/>
  <p:tag name="ORIGWIDTH" val="2"/>
  <p:tag name="PICTUREFILESIZE" val="168"/>
</p:tagLst>
</file>

<file path=ppt/tags/tag14.xml><?xml version="1.0" encoding="utf-8"?>
<p:tagLst xmlns:p="http://schemas.openxmlformats.org/presentationml/2006/main">
  <p:tag name="TEXPOINT" val="latex"/>
  <p:tag name="SOURCE" val="\documentclass{slides}\pagestyle{empty}&#10;\begin{document}&#10;\[salary = \beta_0 + \beta_1 roe + u\]&#10;\end{document}&#10;"/>
  <p:tag name="FILENAME" val="TP_tmp"/>
  <p:tag name="FORMAT" val="pngmono"/>
  <p:tag name="RES" val="1200"/>
  <p:tag name="BLEND" val="0"/>
  <p:tag name="TRANSPARENT" val="0"/>
  <p:tag name="TBUG" val="0"/>
  <p:tag name="ALLOWFS" val="0"/>
  <p:tag name="ORIGWIDTH" val="235"/>
  <p:tag name="PICTUREFILESIZE" val="10462"/>
</p:tagLst>
</file>

<file path=ppt/tags/tag15.xml><?xml version="1.0" encoding="utf-8"?>
<p:tagLst xmlns:p="http://schemas.openxmlformats.org/presentationml/2006/main">
  <p:tag name="TEXPOINT" val="latex"/>
  <p:tag name="SOURCE" val="\documentclass{slides}\pagestyle{empty}&#10;\begin{document}&#10;\[ \widehat{salary} = 963.191 + 18.501\ roe\]&#10;\end{document}&#10;"/>
  <p:tag name="FILENAME" val="TP_tmp"/>
  <p:tag name="FORMAT" val="pngmono"/>
  <p:tag name="RES" val="1200"/>
  <p:tag name="BLEND" val="0"/>
  <p:tag name="TRANSPARENT" val="0"/>
  <p:tag name="TBUG" val="0"/>
  <p:tag name="ALLOWFS" val="0"/>
  <p:tag name="ORIGWIDTH" val="305"/>
  <p:tag name="PICTUREFILESIZE" val="14471"/>
</p:tagLst>
</file>

<file path=ppt/tags/tag16.xml><?xml version="1.0" encoding="utf-8"?>
<p:tagLst xmlns:p="http://schemas.openxmlformats.org/presentationml/2006/main">
  <p:tag name="TEXPOINT" val="latex"/>
  <p:tag name="SOURCE" val="\documentclass{slides}\pagestyle{empty}&#10;\begin{document}&#10;\[ wage = \beta_0 + \beta_1 educ + u\]&#10;\end{document}&#10;"/>
  <p:tag name="FILENAME" val="TP_tmp"/>
  <p:tag name="FORMAT" val="pngmono"/>
  <p:tag name="RES" val="1200"/>
  <p:tag name="BLEND" val="0"/>
  <p:tag name="TRANSPARENT" val="0"/>
  <p:tag name="TBUG" val="0"/>
  <p:tag name="ALLOWFS" val="0"/>
  <p:tag name="ORIGWIDTH" val="234"/>
  <p:tag name="PICTUREFILESIZE" val="10856"/>
</p:tagLst>
</file>

<file path=ppt/tags/tag17.xml><?xml version="1.0" encoding="utf-8"?>
<p:tagLst xmlns:p="http://schemas.openxmlformats.org/presentationml/2006/main">
  <p:tag name="TEXPOINT" val="latex"/>
  <p:tag name="SOURCE" val="\documentclass{slides}\pagestyle{empty}&#10;\begin{document}&#10;\[ \widehat{wage} = -0.90 + 0.54\ educ\]&#10;\end{document}&#10;"/>
  <p:tag name="FILENAME" val="TP_tmp"/>
  <p:tag name="FORMAT" val="pngmono"/>
  <p:tag name="RES" val="1200"/>
  <p:tag name="BLEND" val="0"/>
  <p:tag name="TRANSPARENT" val="0"/>
  <p:tag name="TBUG" val="0"/>
  <p:tag name="ALLOWFS" val="0"/>
  <p:tag name="ORIGWIDTH" val="260"/>
  <p:tag name="PICTUREFILESIZE" val="11949"/>
</p:tagLst>
</file>

<file path=ppt/tags/tag18.xml><?xml version="1.0" encoding="utf-8"?>
<p:tagLst xmlns:p="http://schemas.openxmlformats.org/presentationml/2006/main">
  <p:tag name="TEXPOINT" val="latex"/>
  <p:tag name="SOURCE" val="\documentclass{slides}\pagestyle{empty}&#10;\begin{document}&#10;\[\hat u_i = y_i - \hat y_i \]&#10;\end{document}&#10;"/>
  <p:tag name="FILENAME" val="TP_tmp"/>
  <p:tag name="FORMAT" val="pngmono"/>
  <p:tag name="RES" val="1200"/>
  <p:tag name="BLEND" val="0"/>
  <p:tag name="TRANSPARENT" val="0"/>
  <p:tag name="TBUG" val="0"/>
  <p:tag name="ALLOWFS" val="0"/>
  <p:tag name="ORIGWIDTH" val="108"/>
  <p:tag name="PICTUREFILESIZE" val="4939"/>
</p:tagLst>
</file>

<file path=ppt/tags/tag19.xml><?xml version="1.0" encoding="utf-8"?>
<p:tagLst xmlns:p="http://schemas.openxmlformats.org/presentationml/2006/main">
  <p:tag name="TEXPOINT" val="latex"/>
  <p:tag name="SOURCE" val="\documentclass{slides}\pagestyle{empty}&#10;\begin{document}&#10;\[\sum_{i=1}^n \hat u_i=0\]&#10;\end{document}&#10;"/>
  <p:tag name="FILENAME" val="TP_tmp"/>
  <p:tag name="FORMAT" val="pngmono"/>
  <p:tag name="RES" val="1200"/>
  <p:tag name="BLEND" val="0"/>
  <p:tag name="TRANSPARENT" val="0"/>
  <p:tag name="TBUG" val="0"/>
  <p:tag name="ALLOWFS" val="0"/>
  <p:tag name="ORIGWIDTH" val="97"/>
  <p:tag name="PICTUREFILESIZE" val="7028"/>
</p:tagLst>
</file>

<file path=ppt/tags/tag2.xml><?xml version="1.0" encoding="utf-8"?>
<p:tagLst xmlns:p="http://schemas.openxmlformats.org/presentationml/2006/main">
  <p:tag name="TEXPOINT" val="latex"/>
  <p:tag name="SOURCE" val="\documentclass{slides}\pagestyle{empty}&#10;\begin{document}&#10;$x$&#10;\end{document}&#10;"/>
  <p:tag name="FILENAME" val="TP_tmp"/>
  <p:tag name="FORMAT" val="pngmono"/>
  <p:tag name="RES" val="1200"/>
  <p:tag name="BLEND" val="0"/>
  <p:tag name="TRANSPARENT" val="0"/>
  <p:tag name="TBUG" val="0"/>
  <p:tag name="ALLOWFS" val="0"/>
  <p:tag name="ORIGWIDTH" val="12"/>
  <p:tag name="PICTUREFILESIZE" val="849"/>
</p:tagLst>
</file>

<file path=ppt/tags/tag20.xml><?xml version="1.0" encoding="utf-8"?>
<p:tagLst xmlns:p="http://schemas.openxmlformats.org/presentationml/2006/main">
  <p:tag name="TEXPOINT" val="latex"/>
  <p:tag name="SOURCE" val="\documentclass{slides}\pagestyle{empty}&#10;\begin{document}&#10;\[ \hat y_i =  \hat \beta_0 + \hat \beta_1 x_i \]&#10;\end{document}&#10;"/>
  <p:tag name="FILENAME" val="TP_tmp"/>
  <p:tag name="FORMAT" val="pngmono"/>
  <p:tag name="RES" val="1200"/>
  <p:tag name="BLEND" val="0"/>
  <p:tag name="TRANSPARENT" val="0"/>
  <p:tag name="TBUG" val="0"/>
  <p:tag name="ALLOWFS" val="0"/>
  <p:tag name="ORIGWIDTH" val="139"/>
  <p:tag name="PICTUREFILESIZE" val="7824"/>
</p:tagLst>
</file>

<file path=ppt/tags/tag21.xml><?xml version="1.0" encoding="utf-8"?>
<p:tagLst xmlns:p="http://schemas.openxmlformats.org/presentationml/2006/main">
  <p:tag name="TEXPOINT" val="latex"/>
  <p:tag name="SOURCE" val="\documentclass{slides}\pagestyle{empty}&#10;\begin{document}&#10;\[\sum_{i=1}^n x_i\hat u_i=0\]&#10;\end{document}&#10;"/>
  <p:tag name="FILENAME" val="TP_tmp"/>
  <p:tag name="FORMAT" val="pngmono"/>
  <p:tag name="RES" val="1200"/>
  <p:tag name="BLEND" val="0"/>
  <p:tag name="TRANSPARENT" val="0"/>
  <p:tag name="TBUG" val="0"/>
  <p:tag name="ALLOWFS" val="0"/>
  <p:tag name="ORIGWIDTH" val="115"/>
  <p:tag name="PICTUREFILESIZE" val="8309"/>
</p:tagLst>
</file>

<file path=ppt/tags/tag22.xml><?xml version="1.0" encoding="utf-8"?>
<p:tagLst xmlns:p="http://schemas.openxmlformats.org/presentationml/2006/main">
  <p:tag name="TEXPOINT" val="latex"/>
  <p:tag name="SOURCE" val="\documentclass{slides}\pagestyle{empty}&#10;\begin{document}&#10;\[\bar y = \hat \beta_0 + \hat \beta_1 \bar x\]&#10;\end{document}&#10;"/>
  <p:tag name="FILENAME" val="TP_tmp"/>
  <p:tag name="FORMAT" val="pngmono"/>
  <p:tag name="RES" val="1200"/>
  <p:tag name="BLEND" val="0"/>
  <p:tag name="TRANSPARENT" val="0"/>
  <p:tag name="TBUG" val="0"/>
  <p:tag name="ALLOWFS" val="0"/>
  <p:tag name="ORIGWIDTH" val="128"/>
  <p:tag name="PICTUREFILESIZE" val="6616"/>
</p:tagLst>
</file>

<file path=ppt/tags/tag23.xml><?xml version="1.0" encoding="utf-8"?>
<p:tagLst xmlns:p="http://schemas.openxmlformats.org/presentationml/2006/main">
  <p:tag name="TEXPOINT" val="latex"/>
  <p:tag name="SOURCE" val="\documentclass{slides}\pagestyle{empty}&#10;\begin{document}&#10;\[\hat u_i = y_i - \hat y_i \]&#10;\end{document}&#10;"/>
  <p:tag name="FILENAME" val="TP_tmp"/>
  <p:tag name="FORMAT" val="pngmono"/>
  <p:tag name="RES" val="1200"/>
  <p:tag name="BLEND" val="0"/>
  <p:tag name="TRANSPARENT" val="0"/>
  <p:tag name="TBUG" val="0"/>
  <p:tag name="ALLOWFS" val="0"/>
  <p:tag name="ORIGWIDTH" val="108"/>
  <p:tag name="PICTUREFILESIZE" val="4939"/>
</p:tagLst>
</file>

<file path=ppt/tags/tag24.xml><?xml version="1.0" encoding="utf-8"?>
<p:tagLst xmlns:p="http://schemas.openxmlformats.org/presentationml/2006/main">
  <p:tag name="TEXPOINT" val="latex"/>
  <p:tag name="SOURCE" val="\documentclass{slides}\pagestyle{empty}&#10;\begin{document}&#10;\[\sum_{i=1}^n \hat u_i=0\]&#10;\end{document}&#10;"/>
  <p:tag name="FILENAME" val="TP_tmp"/>
  <p:tag name="FORMAT" val="pngmono"/>
  <p:tag name="RES" val="1200"/>
  <p:tag name="BLEND" val="0"/>
  <p:tag name="TRANSPARENT" val="0"/>
  <p:tag name="TBUG" val="0"/>
  <p:tag name="ALLOWFS" val="0"/>
  <p:tag name="ORIGWIDTH" val="97"/>
  <p:tag name="PICTUREFILESIZE" val="7028"/>
</p:tagLst>
</file>

<file path=ppt/tags/tag25.xml><?xml version="1.0" encoding="utf-8"?>
<p:tagLst xmlns:p="http://schemas.openxmlformats.org/presentationml/2006/main">
  <p:tag name="TEXPOINT" val="latex"/>
  <p:tag name="SOURCE" val="\documentclass{slides}\pagestyle{empty}&#10;\begin{document}&#10;\[ \hat y_i =  \hat \beta_0 + \hat \beta_1 x_i \]&#10;\end{document}&#10;"/>
  <p:tag name="FILENAME" val="TP_tmp"/>
  <p:tag name="FORMAT" val="pngmono"/>
  <p:tag name="RES" val="1200"/>
  <p:tag name="BLEND" val="0"/>
  <p:tag name="TRANSPARENT" val="0"/>
  <p:tag name="TBUG" val="0"/>
  <p:tag name="ALLOWFS" val="0"/>
  <p:tag name="ORIGWIDTH" val="139"/>
  <p:tag name="PICTUREFILESIZE" val="7824"/>
</p:tagLst>
</file>

<file path=ppt/tags/tag26.xml><?xml version="1.0" encoding="utf-8"?>
<p:tagLst xmlns:p="http://schemas.openxmlformats.org/presentationml/2006/main">
  <p:tag name="TEXPOINT" val="latex"/>
  <p:tag name="SOURCE" val="\documentclass{slides}\pagestyle{empty}&#10;\begin{document}&#10;\[\sum_{i=1}^n x_i\hat u_i=0\]&#10;\end{document}&#10;"/>
  <p:tag name="FILENAME" val="TP_tmp"/>
  <p:tag name="FORMAT" val="pngmono"/>
  <p:tag name="RES" val="1200"/>
  <p:tag name="BLEND" val="0"/>
  <p:tag name="TRANSPARENT" val="0"/>
  <p:tag name="TBUG" val="0"/>
  <p:tag name="ALLOWFS" val="0"/>
  <p:tag name="ORIGWIDTH" val="115"/>
  <p:tag name="PICTUREFILESIZE" val="8309"/>
</p:tagLst>
</file>

<file path=ppt/tags/tag27.xml><?xml version="1.0" encoding="utf-8"?>
<p:tagLst xmlns:p="http://schemas.openxmlformats.org/presentationml/2006/main">
  <p:tag name="TEXPOINT" val="latex"/>
  <p:tag name="SOURCE" val="\documentclass{slides}\pagestyle{empty}&#10;\begin{document}&#10;\[\bar y = \hat \beta_0 + \hat \beta_1 \bar x\]&#10;\end{document}&#10;"/>
  <p:tag name="FILENAME" val="TP_tmp"/>
  <p:tag name="FORMAT" val="pngmono"/>
  <p:tag name="RES" val="1200"/>
  <p:tag name="BLEND" val="0"/>
  <p:tag name="TRANSPARENT" val="0"/>
  <p:tag name="TBUG" val="0"/>
  <p:tag name="ALLOWFS" val="0"/>
  <p:tag name="ORIGWIDTH" val="128"/>
  <p:tag name="PICTUREFILESIZE" val="6616"/>
</p:tagLst>
</file>

<file path=ppt/tags/tag28.xml><?xml version="1.0" encoding="utf-8"?>
<p:tagLst xmlns:p="http://schemas.openxmlformats.org/presentationml/2006/main">
  <p:tag name="TEXPOINT" val="latex"/>
  <p:tag name="SOURCE" val="\documentclass{slides}\pagestyle{empty}&#10;\begin{document}&#10;$x_i$&#10;\end{document}&#10;"/>
  <p:tag name="FILENAME" val="TP_tmp"/>
  <p:tag name="FORMAT" val="pngmono"/>
  <p:tag name="RES" val="1200"/>
  <p:tag name="BLEND" val="0"/>
  <p:tag name="TRANSPARENT" val="0"/>
  <p:tag name="TBUG" val="0"/>
  <p:tag name="ALLOWFS" val="0"/>
  <p:tag name="ORIGWIDTH" val="18"/>
  <p:tag name="PICTUREFILESIZE" val="1323"/>
</p:tagLst>
</file>

<file path=ppt/tags/tag29.xml><?xml version="1.0" encoding="utf-8"?>
<p:tagLst xmlns:p="http://schemas.openxmlformats.org/presentationml/2006/main">
  <p:tag name="TEXPOINT" val="latex"/>
  <p:tag name="SOURCE" val="\documentclass{slides}\pagestyle{empty}&#10;\begin{document}&#10;$y_i$&#10;\end{document}&#10;"/>
  <p:tag name="FILENAME" val="TP_tmp"/>
  <p:tag name="FORMAT" val="pngmono"/>
  <p:tag name="RES" val="1200"/>
  <p:tag name="BLEND" val="0"/>
  <p:tag name="TRANSPARENT" val="0"/>
  <p:tag name="TBUG" val="0"/>
  <p:tag name="ALLOWFS" val="0"/>
  <p:tag name="ORIGWIDTH" val="17"/>
  <p:tag name="PICTUREFILESIZE" val="1380"/>
</p:tagLst>
</file>

<file path=ppt/tags/tag3.xml><?xml version="1.0" encoding="utf-8"?>
<p:tagLst xmlns:p="http://schemas.openxmlformats.org/presentationml/2006/main">
  <p:tag name="TEXPOINT" val="latex"/>
  <p:tag name="SOURCE" val="\documentclass{slides}\pagestyle{empty}&#10;\begin{document}&#10;$y$&#10;\end{document}&#10;"/>
  <p:tag name="FILENAME" val="TP_tmp"/>
  <p:tag name="FORMAT" val="pngmono"/>
  <p:tag name="RES" val="1200"/>
  <p:tag name="BLEND" val="0"/>
  <p:tag name="TRANSPARENT" val="0"/>
  <p:tag name="TBUG" val="0"/>
  <p:tag name="ALLOWFS" val="0"/>
  <p:tag name="ORIGWIDTH" val="11"/>
  <p:tag name="PICTUREFILESIZE" val="924"/>
</p:tagLst>
</file>

<file path=ppt/tags/tag30.xml><?xml version="1.0" encoding="utf-8"?>
<p:tagLst xmlns:p="http://schemas.openxmlformats.org/presentationml/2006/main">
  <p:tag name="TEXPOINT" val="latex"/>
  <p:tag name="SOURCE" val="\documentclass{slides}\pagestyle{empty}&#10;\begin{document}&#10;$\widehat{y}_i=\hat \beta_0 + \hat \beta_1 x_i$&#10;\end{document}&#10;"/>
  <p:tag name="FILENAME" val="TP_tmp"/>
  <p:tag name="FORMAT" val="pngmono"/>
  <p:tag name="RES" val="1200"/>
  <p:tag name="BLEND" val="0"/>
  <p:tag name="TRANSPARENT" val="0"/>
  <p:tag name="TBUG" val="0"/>
  <p:tag name="ALLOWFS" val="0"/>
  <p:tag name="ORIGWIDTH" val="140"/>
  <p:tag name="PICTUREFILESIZE" val="7893"/>
</p:tagLst>
</file>

<file path=ppt/tags/tag31.xml><?xml version="1.0" encoding="utf-8"?>
<p:tagLst xmlns:p="http://schemas.openxmlformats.org/presentationml/2006/main">
  <p:tag name="TEXPOINT" val="latex"/>
  <p:tag name="SOURCE" val="\documentclass{slides}\pagestyle{empty}&#10;\begin{document}&#10;$ \widehat{u}_i=y_i - \hat y_i$&#10;\end{document}&#10;"/>
  <p:tag name="FILENAME" val="TP_tmp"/>
  <p:tag name="FORMAT" val="pngmono"/>
  <p:tag name="RES" val="1200"/>
  <p:tag name="BLEND" val="0"/>
  <p:tag name="TRANSPARENT" val="0"/>
  <p:tag name="TBUG" val="0"/>
  <p:tag name="ALLOWFS" val="0"/>
  <p:tag name="ORIGWIDTH" val="109"/>
  <p:tag name="PICTUREFILESIZE" val="5093"/>
</p:tagLst>
</file>

<file path=ppt/tags/tag32.xml><?xml version="1.0" encoding="utf-8"?>
<p:tagLst xmlns:p="http://schemas.openxmlformats.org/presentationml/2006/main">
  <p:tag name="TEXPOINT" val="latex"/>
  <p:tag name="SOURCE" val="\documentclass{slides}\pagestyle{empty}&#10;\begin{document}&#10;\[ SST = \sum_{i=1}^n (y_i-\bar y)^2\]&#10;\end{document}&#10;"/>
  <p:tag name="FILENAME" val="TP_tmp"/>
  <p:tag name="FORMAT" val="pngmono"/>
  <p:tag name="RES" val="1200"/>
  <p:tag name="BLEND" val="0"/>
  <p:tag name="TRANSPARENT" val="0"/>
  <p:tag name="TBUG" val="0"/>
  <p:tag name="ALLOWFS" val="0"/>
  <p:tag name="ORIGWIDTH" val="189"/>
  <p:tag name="PICTUREFILESIZE" val="12764"/>
</p:tagLst>
</file>

<file path=ppt/tags/tag33.xml><?xml version="1.0" encoding="utf-8"?>
<p:tagLst xmlns:p="http://schemas.openxmlformats.org/presentationml/2006/main">
  <p:tag name="TEXPOINT" val="latex"/>
  <p:tag name="SOURCE" val="\documentclass{slides}\pagestyle{empty}&#10;\begin{document}&#10;\[ SSE = \sum_{i=1}^n (\hat y_i-\bar y)^2\]&#10;\end{document}&#10;"/>
  <p:tag name="FILENAME" val="TP_tmp"/>
  <p:tag name="FORMAT" val="pngmono"/>
  <p:tag name="RES" val="1200"/>
  <p:tag name="BLEND" val="0"/>
  <p:tag name="TRANSPARENT" val="0"/>
  <p:tag name="TBUG" val="0"/>
  <p:tag name="ALLOWFS" val="0"/>
  <p:tag name="ORIGWIDTH" val="190"/>
  <p:tag name="PICTUREFILESIZE" val="13119"/>
</p:tagLst>
</file>

<file path=ppt/tags/tag34.xml><?xml version="1.0" encoding="utf-8"?>
<p:tagLst xmlns:p="http://schemas.openxmlformats.org/presentationml/2006/main">
  <p:tag name="TEXPOINT" val="latex"/>
  <p:tag name="SOURCE" val="\documentclass{slides}\pagestyle{empty}&#10;\begin{document}&#10;\[SSR = \sum_{i=1}^n \hat u_i^2\]&#10;\end{document}&#10;"/>
  <p:tag name="FILENAME" val="TP_tmp"/>
  <p:tag name="FORMAT" val="pngmono"/>
  <p:tag name="RES" val="1200"/>
  <p:tag name="BLEND" val="0"/>
  <p:tag name="TRANSPARENT" val="0"/>
  <p:tag name="TBUG" val="0"/>
  <p:tag name="ALLOWFS" val="0"/>
  <p:tag name="ORIGWIDTH" val="132"/>
  <p:tag name="PICTUREFILESIZE" val="10045"/>
</p:tagLst>
</file>

<file path=ppt/tags/tag35.xml><?xml version="1.0" encoding="utf-8"?>
<p:tagLst xmlns:p="http://schemas.openxmlformats.org/presentationml/2006/main">
  <p:tag name="TEXPOINT" val="latex"/>
  <p:tag name="SOURCE" val="\documentclass{slides}\pagestyle{empty}&#10;\begin{document}&#10;\[ SST = SSE + SSR \]&#10;\end{document}&#10;"/>
  <p:tag name="FILENAME" val="TP_tmp"/>
  <p:tag name="FORMAT" val="pngmono"/>
  <p:tag name="RES" val="1200"/>
  <p:tag name="BLEND" val="0"/>
  <p:tag name="TRANSPARENT" val="0"/>
  <p:tag name="TBUG" val="0"/>
  <p:tag name="ALLOWFS" val="0"/>
  <p:tag name="ORIGWIDTH" val="191"/>
  <p:tag name="PICTUREFILESIZE" val="8151"/>
</p:tagLst>
</file>

<file path=ppt/tags/tag36.xml><?xml version="1.0" encoding="utf-8"?>
<p:tagLst xmlns:p="http://schemas.openxmlformats.org/presentationml/2006/main">
  <p:tag name="TEXPOINT" val="latex"/>
  <p:tag name="SOURCE" val="\documentclass{slides}\pagestyle{empty}&#10;\begin{document}&#10;\[ R^2 = \frac{SSE}{SST} = 1 - \frac{SSR}{SST} \]&#10;\end{document}&#10;"/>
  <p:tag name="FILENAME" val="TP_tmp"/>
  <p:tag name="FORMAT" val="pngmono"/>
  <p:tag name="RES" val="1200"/>
  <p:tag name="BLEND" val="0"/>
  <p:tag name="TRANSPARENT" val="0"/>
  <p:tag name="TBUG" val="0"/>
  <p:tag name="ALLOWFS" val="0"/>
  <p:tag name="ORIGWIDTH" val="218"/>
  <p:tag name="PICTUREFILESIZE" val="13305"/>
</p:tagLst>
</file>

<file path=ppt/tags/tag37.xml><?xml version="1.0" encoding="utf-8"?>
<p:tagLst xmlns:p="http://schemas.openxmlformats.org/presentationml/2006/main">
  <p:tag name="TEXPOINT" val="latex"/>
  <p:tag name="SOURCE" val="\documentclass{slides}\pagestyle{empty}&#10;\begin{document}&#10;\[ \log(wage) = \beta_0 + \beta_1 educ + u\]&#10;\end{document}&#10;"/>
  <p:tag name="FILENAME" val="TP_tmp"/>
  <p:tag name="FORMAT" val="pngmono"/>
  <p:tag name="RES" val="1200"/>
  <p:tag name="BLEND" val="0"/>
  <p:tag name="TRANSPARENT" val="0"/>
  <p:tag name="TBUG" val="0"/>
  <p:tag name="ALLOWFS" val="0"/>
  <p:tag name="ORIGWIDTH" val="283"/>
  <p:tag name="PICTUREFILESIZE" val="14175"/>
</p:tagLst>
</file>

<file path=ppt/tags/tag38.xml><?xml version="1.0" encoding="utf-8"?>
<p:tagLst xmlns:p="http://schemas.openxmlformats.org/presentationml/2006/main">
  <p:tag name="TEXPOINT" val="latex"/>
  <p:tag name="SOURCE" val="\documentclass{slides}\pagestyle{empty}&#10;\begin{document}&#10;\[ \beta_1 = \frac{\partial \log (wage)}{\partial educ} = \frac{1}{wage}\cdot\frac{\partial wage}{\partial educ} = \frac{\frac{\partial wage}{wage}}{\partial educ}\]&#10;\end{document}&#10;"/>
  <p:tag name="FILENAME" val="TP_tmp"/>
  <p:tag name="FORMAT" val="pngmono"/>
  <p:tag name="RES" val="1200"/>
  <p:tag name="BLEND" val="0"/>
  <p:tag name="TRANSPARENT" val="0"/>
  <p:tag name="TBUG" val="0"/>
  <p:tag name="ALLOWFS" val="0"/>
  <p:tag name="ORIGWIDTH" val="414"/>
  <p:tag name="PICTUREFILESIZE" val="37923"/>
</p:tagLst>
</file>

<file path=ppt/tags/tag39.xml><?xml version="1.0" encoding="utf-8"?>
<p:tagLst xmlns:p="http://schemas.openxmlformats.org/presentationml/2006/main">
  <p:tag name="TEXPOINT" val="latex"/>
  <p:tag name="SOURCE" val="\documentclass{slides}\pagestyle{empty}&#10;\begin{document}&#10;\[ \widehat {\log} (wage) = 0.584 + 0.083 \ educ \]&#10;\end{document}&#10;"/>
  <p:tag name="FILENAME" val="TP_tmp"/>
  <p:tag name="FORMAT" val="pngmono"/>
  <p:tag name="RES" val="1200"/>
  <p:tag name="BLEND" val="0"/>
  <p:tag name="TRANSPARENT" val="0"/>
  <p:tag name="TBUG" val="0"/>
  <p:tag name="ALLOWFS" val="0"/>
  <p:tag name="ORIGWIDTH" val="316"/>
  <p:tag name="PICTUREFILESIZE" val="17048"/>
</p:tagLst>
</file>

<file path=ppt/tags/tag4.xml><?xml version="1.0" encoding="utf-8"?>
<p:tagLst xmlns:p="http://schemas.openxmlformats.org/presentationml/2006/main">
  <p:tag name="TEXPOINT" val="latex"/>
  <p:tag name="SOURCE" val="\documentclass{slides}\pagestyle{empty}&#10;\begin{document}&#10;\[\frac{\partial y}{\partial x} = \beta_1\]&#10;\end{document}&#10;"/>
  <p:tag name="FILENAME" val="TP_tmp"/>
  <p:tag name="FORMAT" val="pngmono"/>
  <p:tag name="RES" val="1200"/>
  <p:tag name="BLEND" val="0"/>
  <p:tag name="TRANSPARENT" val="0"/>
  <p:tag name="TBUG" val="0"/>
  <p:tag name="ALLOWFS" val="0"/>
  <p:tag name="ORIGWIDTH" val="77"/>
  <p:tag name="PICTUREFILESIZE" val="6350"/>
</p:tagLst>
</file>

<file path=ppt/tags/tag40.xml><?xml version="1.0" encoding="utf-8"?>
<p:tagLst xmlns:p="http://schemas.openxmlformats.org/presentationml/2006/main">
  <p:tag name="TEXPOINT" val="latex"/>
  <p:tag name="SOURCE" val="\documentclass{slides}\pagestyle{empty}&#10;\begin{document}&#10;\[ \frac{\frac{\partial wage}{wage}}{\partial educ} = \frac{\frac{+0.83 \$}{10 \$}}{+1\  {\rm year}}=0.083= +8.3 \%&#10;\]\end{document}&#10;"/>
  <p:tag name="FILENAME" val="TP_tmp"/>
  <p:tag name="FORMAT" val="pngmono"/>
  <p:tag name="RES" val="1200"/>
  <p:tag name="BLEND" val="0"/>
  <p:tag name="TRANSPARENT" val="0"/>
  <p:tag name="TBUG" val="0"/>
  <p:tag name="ALLOWFS" val="0"/>
  <p:tag name="ORIGWIDTH" val="358"/>
  <p:tag name="PICTUREFILESIZE" val="30087"/>
</p:tagLst>
</file>

<file path=ppt/tags/tag41.xml><?xml version="1.0" encoding="utf-8"?>
<p:tagLst xmlns:p="http://schemas.openxmlformats.org/presentationml/2006/main">
  <p:tag name="TEXPOINT" val="latex"/>
  <p:tag name="SOURCE" val="\documentclass{slides}\pagestyle{empty}&#10;\begin{document}&#10;\[ \log(salary) = \beta_0 + \beta_1 \log(sales) + u\]&#10;\end{document}&#10;"/>
  <p:tag name="FILENAME" val="TP_tmp"/>
  <p:tag name="FORMAT" val="pngmono"/>
  <p:tag name="RES" val="1200"/>
  <p:tag name="BLEND" val="0"/>
  <p:tag name="TRANSPARENT" val="0"/>
  <p:tag name="TBUG" val="0"/>
  <p:tag name="ALLOWFS" val="0"/>
  <p:tag name="ORIGWIDTH" val="354"/>
  <p:tag name="PICTUREFILESIZE" val="15249"/>
</p:tagLst>
</file>

<file path=ppt/tags/tag42.xml><?xml version="1.0" encoding="utf-8"?>
<p:tagLst xmlns:p="http://schemas.openxmlformats.org/presentationml/2006/main">
  <p:tag name="TEXPOINT" val="latex"/>
  <p:tag name="SOURCE" val="\documentclass{slides}\pagestyle{empty}&#10;\begin{document}&#10;\[ \beta_1 = \frac{\partial \log (salary)}{\partial \log (sales)} = \frac{\frac{\partial salary}{salary}}{\frac{\partial sales}{sales}}\]&#10;\end{document}&#10;"/>
  <p:tag name="FILENAME" val="TP_tmp"/>
  <p:tag name="FORMAT" val="pngmono"/>
  <p:tag name="RES" val="1200"/>
  <p:tag name="BLEND" val="0"/>
  <p:tag name="TRANSPARENT" val="0"/>
  <p:tag name="TBUG" val="0"/>
  <p:tag name="ALLOWFS" val="0"/>
  <p:tag name="ORIGWIDTH" val="277"/>
  <p:tag name="PICTUREFILESIZE" val="33346"/>
</p:tagLst>
</file>

<file path=ppt/tags/tag43.xml><?xml version="1.0" encoding="utf-8"?>
<p:tagLst xmlns:p="http://schemas.openxmlformats.org/presentationml/2006/main">
  <p:tag name="TEXPOINT" val="latex"/>
  <p:tag name="SOURCE" val="\documentclass{slides}\pagestyle{empty}&#10;\begin{document}&#10;\[ \widehat{\log}(salary) = 4.822 + 0.257 \log(sales)\]&#10;\end{document}&#10;"/>
  <p:tag name="FILENAME" val="TP_tmp"/>
  <p:tag name="FORMAT" val="pngmono"/>
  <p:tag name="RES" val="1200"/>
  <p:tag name="BLEND" val="0"/>
  <p:tag name="TRANSPARENT" val="0"/>
  <p:tag name="TBUG" val="0"/>
  <p:tag name="ALLOWFS" val="0"/>
  <p:tag name="ORIGWIDTH" val="377"/>
  <p:tag name="PICTUREFILESIZE" val="21057"/>
</p:tagLst>
</file>

<file path=ppt/tags/tag44.xml><?xml version="1.0" encoding="utf-8"?>
<p:tagLst xmlns:p="http://schemas.openxmlformats.org/presentationml/2006/main">
  <p:tag name="TEXPOINT" val="latex"/>
  <p:tag name="SOURCE" val="\documentclass{slides}\pagestyle{empty}&#10;\begin{document}&#10;\[  \frac{\frac{\partial salary}{salary}}{\frac{\partial sales}{sales}} = \frac{\frac{+ 2,570 \$}{1,000,000 \$}}{ \frac{+10,000,000  \$}{1,000,000,000  \$}}= \frac{+0.257 \% \ {\rm salary}}{+ 1 \% \ {\rm sales}}=0.257\]&#10;\end{document}&#10;"/>
  <p:tag name="FILENAME" val="TP_tmp"/>
  <p:tag name="FORMAT" val="pngmono"/>
  <p:tag name="RES" val="1200"/>
  <p:tag name="BLEND" val="0"/>
  <p:tag name="TRANSPARENT" val="0"/>
  <p:tag name="TBUG" val="0"/>
  <p:tag name="ALLOWFS" val="0"/>
  <p:tag name="ORIGWIDTH" val="509"/>
  <p:tag name="PICTUREFILESIZE" val="56136"/>
</p:tagLst>
</file>

<file path=ppt/tags/tag5.xml><?xml version="1.0" encoding="utf-8"?>
<p:tagLst xmlns:p="http://schemas.openxmlformats.org/presentationml/2006/main">
  <p:tag name="TEXPOINT" val="latex"/>
  <p:tag name="SOURCE" val="\documentclass{slides}\pagestyle{empty}&#10;\begin{document}&#10;\[\frac{\partial u}{\partial x}=0\]&#10;\end{document}&#10;"/>
  <p:tag name="FILENAME" val="TP_tmp"/>
  <p:tag name="FORMAT" val="pngmono"/>
  <p:tag name="RES" val="1200"/>
  <p:tag name="BLEND" val="0"/>
  <p:tag name="TRANSPARENT" val="0"/>
  <p:tag name="TBUG" val="0"/>
  <p:tag name="ALLOWFS" val="0"/>
  <p:tag name="ORIGWIDTH" val="68"/>
  <p:tag name="PICTUREFILESIZE" val="5248"/>
</p:tagLst>
</file>

<file path=ppt/tags/tag6.xml><?xml version="1.0" encoding="utf-8"?>
<p:tagLst xmlns:p="http://schemas.openxmlformats.org/presentationml/2006/main">
  <p:tag name="TEXPOINT" val="latex"/>
  <p:tag name="SOURCE" val="\documentclass{slides}\pagestyle{empty}&#10;\begin{document}&#10;\[yield = \beta_0 + \beta_1 fertilizer + u\]&#10;\end{document}&#10;"/>
  <p:tag name="FILENAME" val="TP_tmp"/>
  <p:tag name="FORMAT" val="pngmono"/>
  <p:tag name="RES" val="1200"/>
  <p:tag name="BLEND" val="0"/>
  <p:tag name="TRANSPARENT" val="0"/>
  <p:tag name="TBUG" val="0"/>
  <p:tag name="ALLOWFS" val="0"/>
  <p:tag name="ORIGWIDTH" val="282"/>
  <p:tag name="PICTUREFILESIZE" val="14173"/>
</p:tagLst>
</file>

<file path=ppt/tags/tag7.xml><?xml version="1.0" encoding="utf-8"?>
<p:tagLst xmlns:p="http://schemas.openxmlformats.org/presentationml/2006/main">
  <p:tag name="TEXPOINT" val="latex"/>
  <p:tag name="SOURCE" val="\documentclass{slides}\pagestyle{empty}&#10;\begin{document}&#10;\[wage = \beta_0 + \beta_1 educ + u\]&#10;\end{document}&#10;"/>
  <p:tag name="FILENAME" val="TP_tmp"/>
  <p:tag name="FORMAT" val="pngmono"/>
  <p:tag name="RES" val="1200"/>
  <p:tag name="BLEND" val="0"/>
  <p:tag name="TRANSPARENT" val="0"/>
  <p:tag name="TBUG" val="0"/>
  <p:tag name="ALLOWFS" val="0"/>
  <p:tag name="ORIGWIDTH" val="234"/>
  <p:tag name="PICTUREFILESIZE" val="10909"/>
</p:tagLst>
</file>

<file path=ppt/tags/tag8.xml><?xml version="1.0" encoding="utf-8"?>
<p:tagLst xmlns:p="http://schemas.openxmlformats.org/presentationml/2006/main">
  <p:tag name="TEXPOINT" val="latex"/>
  <p:tag name="SOURCE" val="\documentclass{slides}\pagestyle{empty}&#10;\begin{document}&#10;\[ \{(x_i,y_i): \ i=1,\dots n \} \]&#10;\end{document}&#10;"/>
  <p:tag name="FILENAME" val="TP_tmp"/>
  <p:tag name="FORMAT" val="pngmono"/>
  <p:tag name="RES" val="1200"/>
  <p:tag name="BLEND" val="0"/>
  <p:tag name="TRANSPARENT" val="0"/>
  <p:tag name="TBUG" val="0"/>
  <p:tag name="ALLOWFS" val="0"/>
  <p:tag name="ORIGWIDTH" val="210"/>
  <p:tag name="PICTUREFILESIZE" val="8672"/>
</p:tagLst>
</file>

<file path=ppt/tags/tag9.xml><?xml version="1.0" encoding="utf-8"?>
<p:tagLst xmlns:p="http://schemas.openxmlformats.org/presentationml/2006/main">
  <p:tag name="TEXPOINT" val="latex"/>
  <p:tag name="SOURCE" val="\documentclass{slides}\pagestyle{empty}&#10;\begin{document}&#10;\[(x_1,y_1)\]&#10;\end{document}&#10;"/>
  <p:tag name="FILENAME" val="TP_tmp"/>
  <p:tag name="FORMAT" val="pngmono"/>
  <p:tag name="RES" val="1200"/>
  <p:tag name="BLEND" val="0"/>
  <p:tag name="TRANSPARENT" val="0"/>
  <p:tag name="TBUG" val="0"/>
  <p:tag name="ALLOWFS" val="0"/>
  <p:tag name="ORIGWIDTH" val="70"/>
  <p:tag name="PICTUREFILESIZE" val="40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18687</Words>
  <Application>WPS Presentation</Application>
  <PresentationFormat>On-screen Show (4:3)</PresentationFormat>
  <Paragraphs>769</Paragraphs>
  <Slides>87</Slides>
  <Notes>77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48</vt:i4>
      </vt:variant>
      <vt:variant>
        <vt:lpstr>幻灯片标题</vt:lpstr>
      </vt:variant>
      <vt:variant>
        <vt:i4>87</vt:i4>
      </vt:variant>
    </vt:vector>
  </HeadingPairs>
  <TitlesOfParts>
    <vt:vector size="149" baseType="lpstr">
      <vt:lpstr>Arial</vt:lpstr>
      <vt:lpstr>SimSun</vt:lpstr>
      <vt:lpstr>Wingdings</vt:lpstr>
      <vt:lpstr>Tahoma</vt:lpstr>
      <vt:lpstr>Microsoft YaHei</vt:lpstr>
      <vt:lpstr>Arial Unicode MS</vt:lpstr>
      <vt:lpstr>Calibri</vt:lpstr>
      <vt:lpstr>Cambria Math</vt:lpstr>
      <vt:lpstr>Times New Roman</vt:lpstr>
      <vt:lpstr>Symbol</vt:lpstr>
      <vt:lpstr>Courier New</vt:lpstr>
      <vt:lpstr>cmsy10</vt:lpstr>
      <vt:lpstr>Euphorigenic</vt:lpstr>
      <vt:lpstr>Office Theme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CHAPTER 2</vt:lpstr>
      <vt:lpstr>Outline </vt:lpstr>
      <vt:lpstr>1. Regression analysis</vt:lpstr>
      <vt:lpstr>1. Regression analysis</vt:lpstr>
      <vt:lpstr>1. Regression analysis?</vt:lpstr>
      <vt:lpstr>PowerPoint 演示文稿</vt:lpstr>
      <vt:lpstr>PowerPoint 演示文稿</vt:lpstr>
      <vt:lpstr>PowerPoint 演示文稿</vt:lpstr>
      <vt:lpstr>The significance of the stochastic error term</vt:lpstr>
      <vt:lpstr>3. The meaning of term linear</vt:lpstr>
      <vt:lpstr>Examples of linear regression models</vt:lpstr>
      <vt:lpstr>Example</vt:lpstr>
      <vt:lpstr>PowerPoint 演示文稿</vt:lpstr>
      <vt:lpstr>Some findings</vt:lpstr>
      <vt:lpstr>2. The population regression line (PRL)</vt:lpstr>
      <vt:lpstr>      2. Population Regression Function (PRF) </vt:lpstr>
      <vt:lpstr>2. Population Regression Function (PRF)</vt:lpstr>
      <vt:lpstr>PowerPoint 演示文稿</vt:lpstr>
      <vt:lpstr>4. The Sample Regression Function (SRF) </vt:lpstr>
      <vt:lpstr>4. The Sample Regression Function (SRF) </vt:lpstr>
      <vt:lpstr>4. The Sample Regression Function (SRF) </vt:lpstr>
      <vt:lpstr>4. The Sample Regression Function (SRF) </vt:lpstr>
      <vt:lpstr>4. The Sample Regression Function (SRF) </vt:lpstr>
      <vt:lpstr>4. The Sample Regression Function (SRF) </vt:lpstr>
      <vt:lpstr>The SRF is an approximation of the PRF</vt:lpstr>
      <vt:lpstr>5. The method of Ordinary Least Squares (OLS)</vt:lpstr>
      <vt:lpstr>5. The method of Ordinary Least Squares (OLS)</vt:lpstr>
      <vt:lpstr>5. The method of Ordinary Least Squares (OLS)</vt:lpstr>
      <vt:lpstr>5. The Method of Ordinary Least Squares</vt:lpstr>
      <vt:lpstr>PowerPoint 演示文稿</vt:lpstr>
      <vt:lpstr>PowerPoint 演示文稿</vt:lpstr>
      <vt:lpstr>PowerPoint 演示文稿</vt:lpstr>
      <vt:lpstr>6. The assumptions underlying the OLS </vt:lpstr>
      <vt:lpstr>6. The assumptions underlying the OLS </vt:lpstr>
      <vt:lpstr>6. The assumptions underlying the OLS </vt:lpstr>
      <vt:lpstr>Assumption 3</vt:lpstr>
      <vt:lpstr>6. The assumptions underlying the OLS </vt:lpstr>
      <vt:lpstr>PowerPoint 演示文稿</vt:lpstr>
      <vt:lpstr>PowerPoint 演示文稿</vt:lpstr>
      <vt:lpstr>6. The assumptions underlying the OLS </vt:lpstr>
      <vt:lpstr>PowerPoint 演示文稿</vt:lpstr>
      <vt:lpstr>6. The assumptions underlying the OLS </vt:lpstr>
      <vt:lpstr>6. The assumptions underlying the OLS </vt:lpstr>
      <vt:lpstr>6. The assumptions underlying the OLS </vt:lpstr>
      <vt:lpstr>An example of assumption 9</vt:lpstr>
      <vt:lpstr>PowerPoint 演示文稿</vt:lpstr>
      <vt:lpstr>6. The assumptions underlying the OLS </vt:lpstr>
      <vt:lpstr>7. Precision or standard errors of Least-Squares estimates</vt:lpstr>
      <vt:lpstr>PowerPoint 演示文稿</vt:lpstr>
      <vt:lpstr>Properties of OLS Estimators</vt:lpstr>
      <vt:lpstr>Example</vt:lpstr>
      <vt:lpstr>8. Properties of OLS statistics</vt:lpstr>
      <vt:lpstr>8. Properties of least-squares estimators</vt:lpstr>
      <vt:lpstr>9. A measure of “Goodness of fit”</vt:lpstr>
      <vt:lpstr>PowerPoint 演示文稿</vt:lpstr>
      <vt:lpstr>PowerPoint 演示文稿</vt:lpstr>
      <vt:lpstr>PowerPoint 演示文稿</vt:lpstr>
      <vt:lpstr>PowerPoint 演示文稿</vt:lpstr>
      <vt:lpstr>9. A measure of “Goodness of fit”</vt:lpstr>
      <vt:lpstr>Example</vt:lpstr>
      <vt:lpstr>10. Confidence intervals for regression coefficients</vt:lpstr>
      <vt:lpstr>Student’s t-Statistic</vt:lpstr>
      <vt:lpstr>Student’s t Distribution</vt:lpstr>
      <vt:lpstr>Student’s t Distribution</vt:lpstr>
      <vt:lpstr>Fill in the blank with the correct numbers</vt:lpstr>
      <vt:lpstr>10. Confidence intervals for variance</vt:lpstr>
      <vt:lpstr>10. Confidence intervals for variance</vt:lpstr>
      <vt:lpstr>11. Hypothesis testing</vt:lpstr>
      <vt:lpstr>11. Hypothesis testing-t test</vt:lpstr>
      <vt:lpstr>11. Hypothesis testing- t test</vt:lpstr>
      <vt:lpstr>PowerPoint 演示文稿</vt:lpstr>
      <vt:lpstr>Test H0: beta2=0.3</vt:lpstr>
      <vt:lpstr>Decision rule</vt:lpstr>
      <vt:lpstr>PowerPoint 演示文稿</vt:lpstr>
      <vt:lpstr>Practical aspects- meaning of “accepting” or “rejecting”</vt:lpstr>
      <vt:lpstr>PowerPoint 演示文稿</vt:lpstr>
      <vt:lpstr>Example- One tail test</vt:lpstr>
      <vt:lpstr>11. Hypothesis testing- Chi-square test</vt:lpstr>
      <vt:lpstr>PowerPoint 演示文稿</vt:lpstr>
      <vt:lpstr>11. Hypothesis Testing- p-value</vt:lpstr>
      <vt:lpstr>11. Hypothesis testing-F test</vt:lpstr>
      <vt:lpstr>PowerPoint 演示文稿</vt:lpstr>
      <vt:lpstr>12. Read the results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dc:title>
  <dc:creator>Hang</dc:creator>
  <cp:lastModifiedBy>LENOVO</cp:lastModifiedBy>
  <cp:revision>216</cp:revision>
  <dcterms:created xsi:type="dcterms:W3CDTF">2010-12-06T22:18:00Z</dcterms:created>
  <dcterms:modified xsi:type="dcterms:W3CDTF">2022-10-24T04:12:37Z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0E3275CD337C44B297E85EEB28D1E748</vt:lpwstr>
  </property>
  <property fmtid="{D5CDD505-2E9C-101B-9397-08002B2CF9AE}" pid="3" name="KSOProductBuildVer">
    <vt:lpwstr>1033-11.2.0.11373</vt:lpwstr>
  </property>
</Properties>
</file>