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341" r:id="rId4"/>
    <p:sldId id="342" r:id="rId5"/>
    <p:sldId id="304" r:id="rId6"/>
    <p:sldId id="305" r:id="rId7"/>
    <p:sldId id="306" r:id="rId8"/>
    <p:sldId id="327" r:id="rId9"/>
    <p:sldId id="344" r:id="rId10"/>
    <p:sldId id="345" r:id="rId11"/>
    <p:sldId id="346" r:id="rId12"/>
    <p:sldId id="347" r:id="rId13"/>
    <p:sldId id="348" r:id="rId14"/>
    <p:sldId id="358" r:id="rId15"/>
    <p:sldId id="359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49" r:id="rId26"/>
    <p:sldId id="329" r:id="rId27"/>
    <p:sldId id="350" r:id="rId28"/>
    <p:sldId id="392" r:id="rId29"/>
    <p:sldId id="395" r:id="rId30"/>
    <p:sldId id="393" r:id="rId31"/>
    <p:sldId id="394" r:id="rId32"/>
    <p:sldId id="396" r:id="rId33"/>
    <p:sldId id="353" r:id="rId34"/>
    <p:sldId id="334" r:id="rId35"/>
    <p:sldId id="365" r:id="rId36"/>
    <p:sldId id="366" r:id="rId37"/>
    <p:sldId id="367" r:id="rId38"/>
    <p:sldId id="368" r:id="rId39"/>
    <p:sldId id="335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97" r:id="rId49"/>
    <p:sldId id="283" r:id="rId50"/>
    <p:sldId id="285" r:id="rId51"/>
    <p:sldId id="286" r:id="rId52"/>
    <p:sldId id="287" r:id="rId53"/>
    <p:sldId id="390" r:id="rId54"/>
    <p:sldId id="391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105" autoAdjust="0"/>
  </p:normalViewPr>
  <p:slideViewPr>
    <p:cSldViewPr>
      <p:cViewPr varScale="1">
        <p:scale>
          <a:sx n="48" d="100"/>
          <a:sy n="48" d="100"/>
        </p:scale>
        <p:origin x="1347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AD554-6F2F-4595-B892-C04BCE46E31B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8D4BC-1270-4480-B38A-14B328A5E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8D4BC-1270-4480-B38A-14B328A5E2A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8D4BC-1270-4480-B38A-14B328A5E2A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8D4BC-1270-4480-B38A-14B328A5E2A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l-GR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1C7BD-1395-45EA-B692-3B2059944E9C}" type="slidenum">
              <a:rPr lang="en-GB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l-GR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A2F03D-BC9F-4AC3-AFA4-79187334FCD1}" type="slidenum">
              <a:rPr lang="en-GB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l-GR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784D6E-98AB-4433-82AD-FFE114488166}" type="slidenum">
              <a:rPr lang="en-GB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8D4BC-1270-4480-B38A-14B328A5E2A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8D4BC-1270-4480-B38A-14B328A5E2A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8D4BC-1270-4480-B38A-14B328A5E2A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8D4BC-1270-4480-B38A-14B328A5E2A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8D4BC-1270-4480-B38A-14B328A5E2A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l-GR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B2F678-EC0C-4855-B265-EEA0A3CA60F7}" type="slidenum">
              <a:rPr lang="en-GB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8D4BC-1270-4480-B38A-14B328A5E2A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Rur</a:t>
            </a:r>
            <a:r>
              <a:rPr lang="en-US" dirty="0"/>
              <a:t>+ 0.2537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8D4BC-1270-4480-B38A-14B328A5E2A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8D4BC-1270-4480-B38A-14B328A5E2AE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8D4BC-1270-4480-B38A-14B328A5E2AE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l-GR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40932B-3A27-4037-987A-DBC65C566645}" type="slidenum">
              <a:rPr lang="en-GB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8D4BC-1270-4480-B38A-14B328A5E2A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8D4BC-1270-4480-B38A-14B328A5E2A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8D4BC-1270-4480-B38A-14B328A5E2A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8D4BC-1270-4480-B38A-14B328A5E2A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8D4BC-1270-4480-B38A-14B328A5E2A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8D4BC-1270-4480-B38A-14B328A5E2A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BC29-4ADE-454F-B24E-3A0DAC428B2B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Thu Hang, BMNV, FTU CS2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491-D899-4EB6-833D-213609CFC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EAFF-AFF1-4E59-919E-357C1595ABA1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Thu Hang, BMNV, FTU CS2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491-D899-4EB6-833D-213609CFC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B53D-061E-41CA-887B-C5E8A1AF2E12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Thu Hang, BMNV, FTU CS2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491-D899-4EB6-833D-213609CFC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05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2362200"/>
            <a:ext cx="7693025" cy="3724275"/>
          </a:xfrm>
        </p:spPr>
        <p:txBody>
          <a:bodyPr/>
          <a:lstStyle/>
          <a:p>
            <a:pPr lvl="0"/>
            <a:endParaRPr lang="el-GR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72DF6-3570-411F-889A-43CBBA1D7BD0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Nguyen Thu Hang, BMNV, FTU CS2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A7F22-9B1A-4986-AB26-D3621D230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7867D0-05B7-4C83-BB3B-B54387296B1B}" type="datetime1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Nguyen Thu Hang, BMNV, FTU CS2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D10489-6729-4044-96C9-5DAF3C6DB5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F31B-A35B-4EDE-A0B6-87070D0117A4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Thu Hang, BMNV, FTU CS2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491-D899-4EB6-833D-213609CFC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98E-C308-4670-BDEA-7093201BBCD1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Thu Hang, BMNV, FTU CS2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491-D899-4EB6-833D-213609CFC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03-6100-4B98-8032-0903928A8A41}" type="datetime1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Thu Hang, BMNV, FTU CS2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491-D899-4EB6-833D-213609CFC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A53D-1101-463D-B7E3-A01671FA8CFA}" type="datetime1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Thu Hang, BMNV, FTU CS2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491-D899-4EB6-833D-213609CFC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E981-096B-4DE4-AE81-7C8DA97C2026}" type="datetime1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Thu Hang, BMNV, FTU CS2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491-D899-4EB6-833D-213609CFC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60E2-F2C0-48DB-A2E1-C0F4F47C2AF5}" type="datetime1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Thu Hang, BMNV, FTU CS2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491-D899-4EB6-833D-213609CFC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D07E-A1DB-42C7-9F4F-FE03866F5854}" type="datetime1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Thu Hang, BMNV, FTU CS2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491-D899-4EB6-833D-213609CFC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CC25-8DF7-469A-9BDF-3913683F4BAD}" type="datetime1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Thu Hang, BMNV, FTU CS2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2491-D899-4EB6-833D-213609CFC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D56A-2506-4725-8792-7B746E843778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Nguyen Thu Hang, BMNV, FTU CS2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82491-D899-4EB6-833D-213609CFC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2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7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1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3.png"/><Relationship Id="rId5" Type="http://schemas.openxmlformats.org/officeDocument/2006/relationships/image" Target="../media/image61.wmf"/><Relationship Id="rId4" Type="http://schemas.openxmlformats.org/officeDocument/2006/relationships/oleObject" Target="../embeddings/oleObject42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CHAPTER 4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81400"/>
            <a:ext cx="7924800" cy="2057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Dummy Variable Regression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300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752600"/>
            <a:ext cx="106679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828800" y="4648200"/>
            <a:ext cx="3276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Example- interpreting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dirty="0"/>
              <a:t>Negative intercept</a:t>
            </a:r>
            <a:r>
              <a:rPr lang="en-US" dirty="0">
                <a:sym typeface="Wingdings" pitchFamily="2" charset="2"/>
              </a:rPr>
              <a:t> the intercept for men is not very meaningful because no one has zero values of all </a:t>
            </a:r>
            <a:r>
              <a:rPr lang="en-US" dirty="0" err="1">
                <a:sym typeface="Wingdings" pitchFamily="2" charset="2"/>
              </a:rPr>
              <a:t>educ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exper</a:t>
            </a:r>
            <a:r>
              <a:rPr lang="en-US" dirty="0">
                <a:sym typeface="Wingdings" pitchFamily="2" charset="2"/>
              </a:rPr>
              <a:t> and tenure in the example.</a:t>
            </a:r>
          </a:p>
          <a:p>
            <a:pPr>
              <a:buFontTx/>
              <a:buChar char="-"/>
            </a:pPr>
            <a:r>
              <a:rPr lang="en-US" dirty="0">
                <a:sym typeface="Wingdings" pitchFamily="2" charset="2"/>
              </a:rPr>
              <a:t>Negative coefficient on female  the average difference in hourly earnings between a woman and a man, given the same levels of </a:t>
            </a:r>
            <a:r>
              <a:rPr lang="en-US" dirty="0" err="1">
                <a:sym typeface="Wingdings" pitchFamily="2" charset="2"/>
              </a:rPr>
              <a:t>educ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exper</a:t>
            </a:r>
            <a:r>
              <a:rPr lang="en-US" dirty="0">
                <a:sym typeface="Wingdings" pitchFamily="2" charset="2"/>
              </a:rPr>
              <a:t> and tenure  The woman earns, on average USD1.81 less per hour than the man.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The intercept for men:        , for women: </a:t>
            </a:r>
            <a:endParaRPr lang="en-US" dirty="0"/>
          </a:p>
        </p:txBody>
      </p:sp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1489" name="Object 1"/>
          <p:cNvGraphicFramePr>
            <a:graphicFrameLocks noChangeAspect="1"/>
          </p:cNvGraphicFramePr>
          <p:nvPr/>
        </p:nvGraphicFramePr>
        <p:xfrm>
          <a:off x="4343400" y="525780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10" name="Equation" r:id="rId4" imgW="190500" imgH="228600" progId="Equation.3">
                  <p:embed/>
                </p:oleObj>
              </mc:Choice>
              <mc:Fallback>
                <p:oleObj name="Equation" r:id="rId4" imgW="19050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257800"/>
                        <a:ext cx="609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1491" name="Object 3"/>
          <p:cNvGraphicFramePr>
            <a:graphicFrameLocks noChangeAspect="1"/>
          </p:cNvGraphicFramePr>
          <p:nvPr/>
        </p:nvGraphicFramePr>
        <p:xfrm>
          <a:off x="7086600" y="5334000"/>
          <a:ext cx="1295400" cy="50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11" name="Equation" r:id="rId6" imgW="482391" imgH="228501" progId="Equation.3">
                  <p:embed/>
                </p:oleObj>
              </mc:Choice>
              <mc:Fallback>
                <p:oleObj name="Equation" r:id="rId6" imgW="482391" imgH="228501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334000"/>
                        <a:ext cx="1295400" cy="506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62000" y="5334000"/>
            <a:ext cx="7696200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r>
              <a:rPr lang="en-US" dirty="0"/>
              <a:t>   Do not include male and female in a model with an intercept </a:t>
            </a:r>
            <a:r>
              <a:rPr lang="en-US" dirty="0">
                <a:sym typeface="Wingdings" pitchFamily="2" charset="2"/>
              </a:rPr>
              <a:t> dummy variable trap due to perfect </a:t>
            </a:r>
            <a:r>
              <a:rPr lang="en-US" dirty="0" err="1">
                <a:sym typeface="Wingdings" pitchFamily="2" charset="2"/>
              </a:rPr>
              <a:t>collinearity</a:t>
            </a:r>
            <a:r>
              <a:rPr lang="en-US" dirty="0">
                <a:sym typeface="Wingdings" pitchFamily="2" charset="2"/>
              </a:rPr>
              <a:t>. </a:t>
            </a:r>
            <a:endParaRPr lang="en-US" dirty="0"/>
          </a:p>
        </p:txBody>
      </p:sp>
      <p:graphicFrame>
        <p:nvGraphicFramePr>
          <p:cNvPr id="189442" name="Object 2"/>
          <p:cNvGraphicFramePr>
            <a:graphicFrameLocks noChangeAspect="1"/>
          </p:cNvGraphicFramePr>
          <p:nvPr/>
        </p:nvGraphicFramePr>
        <p:xfrm>
          <a:off x="304800" y="2209800"/>
          <a:ext cx="8610600" cy="503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2" name="Equation" r:id="rId4" imgW="3809880" imgH="228600" progId="Equation.3">
                  <p:embed/>
                </p:oleObj>
              </mc:Choice>
              <mc:Fallback>
                <p:oleObj name="Equation" r:id="rId4" imgW="38098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800"/>
                        <a:ext cx="8610600" cy="5038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2819400"/>
            <a:ext cx="8001000" cy="380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" y="609600"/>
            <a:ext cx="8077200" cy="15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/>
              <a:t>There is no dummy variable trap if we do not have an overall intercept. </a:t>
            </a:r>
          </a:p>
        </p:txBody>
      </p:sp>
      <p:graphicFrame>
        <p:nvGraphicFramePr>
          <p:cNvPr id="189442" name="Object 2"/>
          <p:cNvGraphicFramePr>
            <a:graphicFrameLocks noChangeAspect="1"/>
          </p:cNvGraphicFramePr>
          <p:nvPr/>
        </p:nvGraphicFramePr>
        <p:xfrm>
          <a:off x="863600" y="1752600"/>
          <a:ext cx="7950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0" name="Equation" r:id="rId4" imgW="3517560" imgH="228600" progId="Equation.3">
                  <p:embed/>
                </p:oleObj>
              </mc:Choice>
              <mc:Fallback>
                <p:oleObj name="Equation" r:id="rId4" imgW="35175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752600"/>
                        <a:ext cx="79502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661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2438400"/>
            <a:ext cx="7315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err="1"/>
              <a:t>Reestimate</a:t>
            </a:r>
            <a:r>
              <a:rPr lang="en-US" dirty="0"/>
              <a:t> the wage equation using log(wage) as the dependent variable  and adding quadratics in </a:t>
            </a:r>
            <a:r>
              <a:rPr lang="en-US" dirty="0" err="1"/>
              <a:t>exper</a:t>
            </a:r>
            <a:r>
              <a:rPr lang="en-US" dirty="0"/>
              <a:t> and tenure. </a:t>
            </a:r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860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 Interpreting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The coefficient on female implies that for the same levels of </a:t>
            </a:r>
            <a:r>
              <a:rPr lang="en-US" dirty="0" err="1"/>
              <a:t>educ</a:t>
            </a:r>
            <a:r>
              <a:rPr lang="en-US" dirty="0"/>
              <a:t>, </a:t>
            </a:r>
            <a:r>
              <a:rPr lang="en-US" dirty="0" err="1"/>
              <a:t>exper</a:t>
            </a:r>
            <a:r>
              <a:rPr lang="en-US" dirty="0"/>
              <a:t>, and tenure, women earn about 29.7% less than men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rgbClr val="FF0000"/>
                </a:solidFill>
              </a:rPr>
              <a:t>1.4. Interactions with Dummies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An interaction term is an independent variable that is the product of two other independent variables.  These independent variables can be continuous or dummy variables</a:t>
            </a:r>
          </a:p>
          <a:p>
            <a:pPr>
              <a:buFontTx/>
              <a:buNone/>
            </a:pP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i="1" dirty="0"/>
              <a:t> =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i="1" baseline="-25000" dirty="0">
                <a:sym typeface="Symbol" pitchFamily="18" charset="2"/>
              </a:rPr>
              <a:t>1</a:t>
            </a:r>
            <a:r>
              <a:rPr lang="en-US" i="1" dirty="0">
                <a:sym typeface="Symbol" pitchFamily="18" charset="2"/>
              </a:rPr>
              <a:t> + </a:t>
            </a:r>
            <a:r>
              <a:rPr lang="en-US" i="1" baseline="-25000" dirty="0">
                <a:sym typeface="Symbol" pitchFamily="18" charset="2"/>
              </a:rPr>
              <a:t>2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i="1" baseline="-25000" dirty="0">
                <a:sym typeface="Symbol" pitchFamily="18" charset="2"/>
              </a:rPr>
              <a:t>t</a:t>
            </a:r>
            <a:r>
              <a:rPr lang="en-US" i="1" dirty="0">
                <a:sym typeface="Symbol" pitchFamily="18" charset="2"/>
              </a:rPr>
              <a:t> + </a:t>
            </a:r>
            <a:r>
              <a:rPr lang="en-US" i="1" baseline="-25000" dirty="0">
                <a:sym typeface="Symbol" pitchFamily="18" charset="2"/>
              </a:rPr>
              <a:t>3</a:t>
            </a:r>
            <a:r>
              <a:rPr lang="en-US" i="1" dirty="0">
                <a:sym typeface="Symbol" pitchFamily="18" charset="2"/>
              </a:rPr>
              <a:t>Z</a:t>
            </a:r>
            <a:r>
              <a:rPr lang="en-US" i="1" baseline="-25000" dirty="0">
                <a:sym typeface="Symbol" pitchFamily="18" charset="2"/>
              </a:rPr>
              <a:t>t</a:t>
            </a:r>
            <a:r>
              <a:rPr lang="en-US" i="1" dirty="0">
                <a:sym typeface="Symbol" pitchFamily="18" charset="2"/>
              </a:rPr>
              <a:t> + </a:t>
            </a:r>
            <a:r>
              <a:rPr lang="en-US" i="1" baseline="-25000" dirty="0">
                <a:sym typeface="Symbol" pitchFamily="18" charset="2"/>
              </a:rPr>
              <a:t>4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i="1" baseline="-25000" dirty="0">
                <a:sym typeface="Symbol" pitchFamily="18" charset="2"/>
              </a:rPr>
              <a:t>t</a:t>
            </a:r>
            <a:r>
              <a:rPr lang="en-US" i="1" dirty="0">
                <a:sym typeface="Symbol" pitchFamily="18" charset="2"/>
              </a:rPr>
              <a:t>Z</a:t>
            </a:r>
            <a:r>
              <a:rPr lang="en-US" i="1" baseline="-25000" dirty="0">
                <a:sym typeface="Symbol" pitchFamily="18" charset="2"/>
              </a:rPr>
              <a:t>t</a:t>
            </a:r>
            <a:r>
              <a:rPr lang="en-US" i="1" dirty="0">
                <a:sym typeface="Symbol" pitchFamily="18" charset="2"/>
              </a:rPr>
              <a:t> + e</a:t>
            </a:r>
            <a:r>
              <a:rPr lang="en-US" i="1" baseline="-25000" dirty="0">
                <a:sym typeface="Symbol" pitchFamily="18" charset="2"/>
              </a:rPr>
              <a:t>t</a:t>
            </a:r>
            <a:r>
              <a:rPr lang="en-US" i="1" dirty="0">
                <a:sym typeface="Symbol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dirty="0"/>
              <a:t>In this model, the effect of X on Y will depend on the level of Z.</a:t>
            </a:r>
          </a:p>
          <a:p>
            <a:pPr>
              <a:buFontTx/>
              <a:buNone/>
            </a:pPr>
            <a:r>
              <a:rPr lang="en-US" dirty="0"/>
              <a:t>In this model, the effect of Z on Y will depend on the level of X.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1.4. Interactions with Dummies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3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Can also consider interacting a dummy variable, </a:t>
            </a:r>
            <a:r>
              <a:rPr lang="en-US" i="1"/>
              <a:t>d</a:t>
            </a:r>
            <a:r>
              <a:rPr lang="en-US"/>
              <a:t>, with a continuous variable, </a:t>
            </a:r>
            <a:r>
              <a:rPr lang="en-US" i="1"/>
              <a:t>x</a:t>
            </a:r>
          </a:p>
          <a:p>
            <a:r>
              <a:rPr lang="en-US"/>
              <a:t> </a:t>
            </a:r>
            <a:r>
              <a:rPr lang="en-US" i="1"/>
              <a:t>y</a:t>
            </a:r>
            <a:r>
              <a:rPr lang="en-US"/>
              <a:t> </a:t>
            </a:r>
            <a:r>
              <a:rPr lang="en-US" i="1"/>
              <a:t>= </a:t>
            </a:r>
            <a:r>
              <a:rPr lang="en-US" i="1">
                <a:latin typeface="Symbol" pitchFamily="18" charset="2"/>
              </a:rPr>
              <a:t>b</a:t>
            </a:r>
            <a:r>
              <a:rPr lang="en-US" i="1" baseline="-25000"/>
              <a:t>0</a:t>
            </a:r>
            <a:r>
              <a:rPr lang="en-US" i="1"/>
              <a:t> + </a:t>
            </a:r>
            <a:r>
              <a:rPr lang="en-US" i="1">
                <a:latin typeface="Symbol" pitchFamily="18" charset="2"/>
              </a:rPr>
              <a:t>d</a:t>
            </a:r>
            <a:r>
              <a:rPr lang="en-US" i="1" baseline="-25000"/>
              <a:t>1</a:t>
            </a:r>
            <a:r>
              <a:rPr lang="en-US" i="1"/>
              <a:t>d + </a:t>
            </a:r>
            <a:r>
              <a:rPr lang="en-US" i="1">
                <a:latin typeface="Symbol" pitchFamily="18" charset="2"/>
              </a:rPr>
              <a:t>b</a:t>
            </a:r>
            <a:r>
              <a:rPr lang="en-US" i="1" baseline="-25000"/>
              <a:t>1</a:t>
            </a:r>
            <a:r>
              <a:rPr lang="en-US" i="1"/>
              <a:t>x + </a:t>
            </a:r>
            <a:r>
              <a:rPr lang="en-US" i="1">
                <a:latin typeface="Symbol" pitchFamily="18" charset="2"/>
              </a:rPr>
              <a:t>d</a:t>
            </a:r>
            <a:r>
              <a:rPr lang="en-US" i="1" baseline="-25000"/>
              <a:t>2</a:t>
            </a:r>
            <a:r>
              <a:rPr lang="en-US" i="1"/>
              <a:t>d*x + u</a:t>
            </a:r>
          </a:p>
          <a:p>
            <a:r>
              <a:rPr lang="en-US" i="1"/>
              <a:t> </a:t>
            </a:r>
            <a:r>
              <a:rPr lang="en-US"/>
              <a:t>If </a:t>
            </a:r>
            <a:r>
              <a:rPr lang="en-US" i="1"/>
              <a:t>d</a:t>
            </a:r>
            <a:r>
              <a:rPr lang="en-US"/>
              <a:t> = 0, then </a:t>
            </a:r>
            <a:r>
              <a:rPr lang="en-US" i="1"/>
              <a:t>y</a:t>
            </a:r>
            <a:r>
              <a:rPr lang="en-US"/>
              <a:t> </a:t>
            </a:r>
            <a:r>
              <a:rPr lang="en-US" i="1"/>
              <a:t>= </a:t>
            </a:r>
            <a:r>
              <a:rPr lang="en-US" i="1">
                <a:latin typeface="Symbol" pitchFamily="18" charset="2"/>
              </a:rPr>
              <a:t>b</a:t>
            </a:r>
            <a:r>
              <a:rPr lang="en-US" i="1" baseline="-25000"/>
              <a:t>0</a:t>
            </a:r>
            <a:r>
              <a:rPr lang="en-US" i="1"/>
              <a:t> + </a:t>
            </a:r>
            <a:r>
              <a:rPr lang="en-US" i="1">
                <a:latin typeface="Symbol" pitchFamily="18" charset="2"/>
              </a:rPr>
              <a:t>b</a:t>
            </a:r>
            <a:r>
              <a:rPr lang="en-US" i="1" baseline="-25000"/>
              <a:t>1</a:t>
            </a:r>
            <a:r>
              <a:rPr lang="en-US" i="1"/>
              <a:t>x + u</a:t>
            </a:r>
            <a:endParaRPr lang="en-US"/>
          </a:p>
          <a:p>
            <a:r>
              <a:rPr lang="en-US"/>
              <a:t> If </a:t>
            </a:r>
            <a:r>
              <a:rPr lang="en-US" i="1"/>
              <a:t>d</a:t>
            </a:r>
            <a:r>
              <a:rPr lang="en-US"/>
              <a:t> = 1, then </a:t>
            </a:r>
            <a:r>
              <a:rPr lang="en-US" i="1"/>
              <a:t>y</a:t>
            </a:r>
            <a:r>
              <a:rPr lang="en-US"/>
              <a:t> </a:t>
            </a:r>
            <a:r>
              <a:rPr lang="en-US" i="1"/>
              <a:t>= </a:t>
            </a:r>
            <a:r>
              <a:rPr lang="en-US"/>
              <a:t>(</a:t>
            </a:r>
            <a:r>
              <a:rPr lang="en-US" i="1">
                <a:latin typeface="Symbol" pitchFamily="18" charset="2"/>
              </a:rPr>
              <a:t>b</a:t>
            </a:r>
            <a:r>
              <a:rPr lang="en-US" i="1" baseline="-25000"/>
              <a:t>0</a:t>
            </a:r>
            <a:r>
              <a:rPr lang="en-US" i="1"/>
              <a:t> + </a:t>
            </a:r>
            <a:r>
              <a:rPr lang="en-US" i="1">
                <a:latin typeface="Symbol" pitchFamily="18" charset="2"/>
              </a:rPr>
              <a:t>d</a:t>
            </a:r>
            <a:r>
              <a:rPr lang="en-US" i="1" baseline="-25000"/>
              <a:t>1</a:t>
            </a:r>
            <a:r>
              <a:rPr lang="en-US"/>
              <a:t>)</a:t>
            </a:r>
            <a:r>
              <a:rPr lang="en-US" i="1"/>
              <a:t> + </a:t>
            </a:r>
            <a:r>
              <a:rPr lang="en-US"/>
              <a:t>(</a:t>
            </a:r>
            <a:r>
              <a:rPr lang="en-US" i="1">
                <a:latin typeface="Symbol" pitchFamily="18" charset="2"/>
              </a:rPr>
              <a:t>b</a:t>
            </a:r>
            <a:r>
              <a:rPr lang="en-US" i="1" baseline="-25000"/>
              <a:t>1</a:t>
            </a:r>
            <a:r>
              <a:rPr lang="en-US" i="1"/>
              <a:t>+ </a:t>
            </a:r>
            <a:r>
              <a:rPr lang="en-US">
                <a:latin typeface="Symbol" pitchFamily="18" charset="2"/>
              </a:rPr>
              <a:t>d</a:t>
            </a:r>
            <a:r>
              <a:rPr lang="en-US" baseline="-25000"/>
              <a:t>2</a:t>
            </a:r>
            <a:r>
              <a:rPr lang="en-US"/>
              <a:t>) </a:t>
            </a:r>
            <a:r>
              <a:rPr lang="en-US" i="1"/>
              <a:t>x + u</a:t>
            </a:r>
          </a:p>
          <a:p>
            <a:r>
              <a:rPr lang="en-US"/>
              <a:t> This is interpreted as a change in the slope</a:t>
            </a:r>
            <a:endParaRPr lang="en-US" i="1"/>
          </a:p>
          <a:p>
            <a:endParaRPr lang="en-US" i="1"/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2"/>
          <p:cNvSpPr>
            <a:spLocks noChangeShapeType="1"/>
          </p:cNvSpPr>
          <p:nvPr/>
        </p:nvSpPr>
        <p:spPr bwMode="auto">
          <a:xfrm>
            <a:off x="1219200" y="1752600"/>
            <a:ext cx="0" cy="434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11" name="Line 3"/>
          <p:cNvSpPr>
            <a:spLocks noChangeShapeType="1"/>
          </p:cNvSpPr>
          <p:nvPr/>
        </p:nvSpPr>
        <p:spPr bwMode="auto">
          <a:xfrm>
            <a:off x="1219200" y="6096000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 flipV="1">
            <a:off x="1219200" y="2133600"/>
            <a:ext cx="4876800" cy="335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V="1">
            <a:off x="1143000" y="3429000"/>
            <a:ext cx="58674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746125" y="161925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/>
              <a:t>y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994525" y="596265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/>
              <a:t>x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1584325" y="2220913"/>
            <a:ext cx="2216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i="1"/>
              <a:t>y = </a:t>
            </a:r>
            <a:r>
              <a:rPr lang="en-US" sz="3200" i="1">
                <a:latin typeface="Symbol" pitchFamily="18" charset="2"/>
              </a:rPr>
              <a:t>b</a:t>
            </a:r>
            <a:r>
              <a:rPr lang="en-US" sz="3200" i="1" baseline="-25000"/>
              <a:t>0</a:t>
            </a:r>
            <a:r>
              <a:rPr lang="en-US" sz="3200" i="1"/>
              <a:t> + </a:t>
            </a:r>
            <a:r>
              <a:rPr lang="en-US" sz="3200" i="1">
                <a:latin typeface="Symbol" pitchFamily="18" charset="2"/>
              </a:rPr>
              <a:t>b</a:t>
            </a:r>
            <a:r>
              <a:rPr lang="en-US" sz="3200" i="1" baseline="-25000"/>
              <a:t>1</a:t>
            </a:r>
            <a:r>
              <a:rPr lang="en-US" sz="3200" i="1"/>
              <a:t>x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3124200" y="4572000"/>
            <a:ext cx="480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i="1"/>
              <a:t>y = </a:t>
            </a:r>
            <a:r>
              <a:rPr lang="en-US" sz="3200"/>
              <a:t>(</a:t>
            </a:r>
            <a:r>
              <a:rPr lang="en-US" sz="3200" i="1">
                <a:latin typeface="Symbol" pitchFamily="18" charset="2"/>
              </a:rPr>
              <a:t>b</a:t>
            </a:r>
            <a:r>
              <a:rPr lang="en-US" sz="3200" i="1" baseline="-25000"/>
              <a:t>0</a:t>
            </a:r>
            <a:r>
              <a:rPr lang="en-US" sz="3200" i="1"/>
              <a:t> + </a:t>
            </a:r>
            <a:r>
              <a:rPr lang="en-US" sz="3200" i="1">
                <a:latin typeface="Symbol" pitchFamily="18" charset="2"/>
              </a:rPr>
              <a:t>d</a:t>
            </a:r>
            <a:r>
              <a:rPr lang="en-US" sz="3200" i="1" baseline="-25000"/>
              <a:t>0</a:t>
            </a:r>
            <a:r>
              <a:rPr lang="en-US" sz="3200"/>
              <a:t>)</a:t>
            </a:r>
            <a:r>
              <a:rPr lang="en-US" sz="3200" i="1"/>
              <a:t> + </a:t>
            </a:r>
            <a:r>
              <a:rPr lang="en-US" sz="3200"/>
              <a:t>(</a:t>
            </a:r>
            <a:r>
              <a:rPr lang="en-US" sz="3200" i="1">
                <a:latin typeface="Symbol" pitchFamily="18" charset="2"/>
              </a:rPr>
              <a:t>b</a:t>
            </a:r>
            <a:r>
              <a:rPr lang="en-US" sz="3200" i="1" baseline="-25000"/>
              <a:t>1</a:t>
            </a:r>
            <a:r>
              <a:rPr lang="en-US" sz="3200" i="1"/>
              <a:t> + </a:t>
            </a:r>
            <a:r>
              <a:rPr lang="en-US" sz="3200" i="1">
                <a:latin typeface="Symbol" pitchFamily="18" charset="2"/>
              </a:rPr>
              <a:t>d</a:t>
            </a:r>
            <a:r>
              <a:rPr lang="en-US" sz="3200" i="1" baseline="-25000"/>
              <a:t>1</a:t>
            </a:r>
            <a:r>
              <a:rPr lang="en-US" sz="3200"/>
              <a:t>)</a:t>
            </a:r>
            <a:r>
              <a:rPr lang="en-US" sz="3200" i="1"/>
              <a:t> x</a:t>
            </a:r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2819400" y="2819400"/>
            <a:ext cx="1219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 flipV="1">
            <a:off x="5791200" y="3886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974725" y="546100"/>
            <a:ext cx="66706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Example of </a:t>
            </a:r>
            <a:r>
              <a:rPr lang="en-US">
                <a:latin typeface="Symbol" pitchFamily="18" charset="2"/>
              </a:rPr>
              <a:t>d</a:t>
            </a:r>
            <a:r>
              <a:rPr lang="en-US" baseline="-25000"/>
              <a:t>0</a:t>
            </a:r>
            <a:r>
              <a:rPr lang="en-US"/>
              <a:t> &gt; 0 and </a:t>
            </a:r>
            <a:r>
              <a:rPr lang="en-US">
                <a:latin typeface="Symbol" pitchFamily="18" charset="2"/>
              </a:rPr>
              <a:t>d</a:t>
            </a:r>
            <a:r>
              <a:rPr lang="en-US" baseline="-25000"/>
              <a:t>1</a:t>
            </a:r>
            <a:r>
              <a:rPr lang="en-US"/>
              <a:t> &lt; 0</a:t>
            </a:r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4343400" y="4038600"/>
            <a:ext cx="1022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d = 1</a:t>
            </a:r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1600200" y="2895600"/>
            <a:ext cx="1022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d = 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/>
              <a:t>Test whether the return to education is the same for men and women, allowing for a constant wage differential between men and women).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98658" name="Object 2"/>
          <p:cNvGraphicFramePr>
            <a:graphicFrameLocks noChangeAspect="1"/>
          </p:cNvGraphicFramePr>
          <p:nvPr/>
        </p:nvGraphicFramePr>
        <p:xfrm>
          <a:off x="914400" y="3352800"/>
          <a:ext cx="7772400" cy="610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6" name="Equation" r:id="rId3" imgW="2908080" imgH="228600" progId="Equation.3">
                  <p:embed/>
                </p:oleObj>
              </mc:Choice>
              <mc:Fallback>
                <p:oleObj name="Equation" r:id="rId3" imgW="29080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7772400" cy="610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>
                <a:latin typeface="Arial" pitchFamily="34" charset="0"/>
                <a:cs typeface="Arial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6324600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300" dirty="0"/>
              <a:t>1. </a:t>
            </a:r>
            <a:r>
              <a:rPr lang="en-US" sz="4500" dirty="0">
                <a:latin typeface="Arial" pitchFamily="34" charset="0"/>
                <a:cs typeface="Arial" pitchFamily="34" charset="0"/>
              </a:rPr>
              <a:t>Multiple regression analysis with qualitative information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Arial" pitchFamily="34" charset="0"/>
                <a:cs typeface="Arial" pitchFamily="34" charset="0"/>
              </a:rPr>
              <a:t>   1.1. The nature of qualitative information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Arial" pitchFamily="34" charset="0"/>
                <a:cs typeface="Arial" pitchFamily="34" charset="0"/>
              </a:rPr>
              <a:t>   1.2. Describing Qualitative Information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Arial" pitchFamily="34" charset="0"/>
                <a:cs typeface="Arial" pitchFamily="34" charset="0"/>
              </a:rPr>
              <a:t>   1.3. A single dummy independent variable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Arial" pitchFamily="34" charset="0"/>
                <a:cs typeface="Arial" pitchFamily="34" charset="0"/>
              </a:rPr>
              <a:t>   1.4. Interaction with dummy variables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Arial" pitchFamily="34" charset="0"/>
                <a:cs typeface="Arial" pitchFamily="34" charset="0"/>
              </a:rPr>
              <a:t>   1.5. Dummies for Multiple Categories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Arial" pitchFamily="34" charset="0"/>
                <a:cs typeface="Arial" pitchFamily="34" charset="0"/>
              </a:rPr>
              <a:t>2. Testing for Differences Across Groups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Arial" pitchFamily="34" charset="0"/>
                <a:cs typeface="Arial" pitchFamily="34" charset="0"/>
              </a:rPr>
              <a:t>    2.1. The Chow test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Arial" pitchFamily="34" charset="0"/>
                <a:cs typeface="Arial" pitchFamily="34" charset="0"/>
              </a:rPr>
              <a:t>    2.2 The use of dummy variables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Arial" pitchFamily="34" charset="0"/>
                <a:cs typeface="Arial" pitchFamily="34" charset="0"/>
              </a:rPr>
              <a:t>3.  The dummy variables in seasonal analysis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Arial" pitchFamily="34" charset="0"/>
                <a:cs typeface="Arial" pitchFamily="34" charset="0"/>
              </a:rPr>
              <a:t>4.  Piecewise linear regression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00200"/>
            <a:ext cx="8763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H0:  Return to education is the same for men and women, </a:t>
            </a:r>
          </a:p>
          <a:p>
            <a:pPr>
              <a:buNone/>
            </a:pPr>
            <a:r>
              <a:rPr lang="en-US" dirty="0"/>
              <a:t>    Interpretation of output: The estimated return to education for men is 7.72% and for women is (7.72-0.00)%. The difference, -0.00% is not economically large nor statistically significant (t=-0.00).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There is no evidence against the hypothesis that the return to education is the same for men and women. </a:t>
            </a:r>
            <a:r>
              <a:rPr lang="en-US" dirty="0">
                <a:solidFill>
                  <a:srgbClr val="FF0000"/>
                </a:solidFill>
              </a:rPr>
              <a:t>                    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3200400" y="1676400"/>
          <a:ext cx="13192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80" name="Equation" r:id="rId3" imgW="393480" imgH="215640" progId="Equation.3">
                  <p:embed/>
                </p:oleObj>
              </mc:Choice>
              <mc:Fallback>
                <p:oleObj name="Equation" r:id="rId3" imgW="39348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76400"/>
                        <a:ext cx="1319213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err="1"/>
              <a:t>Reestimate</a:t>
            </a:r>
            <a:r>
              <a:rPr lang="en-US" dirty="0"/>
              <a:t> the wage equation using log(wage) as the dependent variable  and adding quadratics in </a:t>
            </a:r>
            <a:r>
              <a:rPr lang="en-US" dirty="0" err="1"/>
              <a:t>exper</a:t>
            </a:r>
            <a:r>
              <a:rPr lang="en-US" dirty="0"/>
              <a:t> and tenure. </a:t>
            </a: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438400"/>
            <a:ext cx="7391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/>
              <a:t>Interpreting output: The estimated return to education for men is 8.2% and for women is 0.082-0.0056= 7.6%. The difference -0.56% is not economically large nor statistically significant. </a:t>
            </a:r>
            <a:r>
              <a:rPr lang="en-US" dirty="0">
                <a:sym typeface="Wingdings" pitchFamily="2" charset="2"/>
              </a:rPr>
              <a:t> There is no evidence against the hypothesis that the return to education is the same for men and women. 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H0:                 and  </a:t>
            </a:r>
          </a:p>
          <a:p>
            <a:r>
              <a:rPr lang="en-US" dirty="0"/>
              <a:t>Output</a:t>
            </a:r>
          </a:p>
          <a:p>
            <a:pPr>
              <a:buNone/>
            </a:pPr>
            <a:r>
              <a:rPr lang="en-US" dirty="0"/>
              <a:t>        test female= </a:t>
            </a:r>
            <a:r>
              <a:rPr lang="en-US" dirty="0" err="1"/>
              <a:t>femaleeduc</a:t>
            </a:r>
            <a:r>
              <a:rPr lang="en-US" dirty="0"/>
              <a:t>=0</a:t>
            </a:r>
          </a:p>
          <a:p>
            <a:pPr>
              <a:buNone/>
            </a:pPr>
            <a:r>
              <a:rPr lang="en-US" dirty="0"/>
              <a:t>           ( 1)  female - </a:t>
            </a:r>
            <a:r>
              <a:rPr lang="en-US" dirty="0" err="1"/>
              <a:t>femaleeduc</a:t>
            </a:r>
            <a:r>
              <a:rPr lang="en-US" dirty="0"/>
              <a:t> = 0</a:t>
            </a:r>
          </a:p>
          <a:p>
            <a:pPr>
              <a:buNone/>
            </a:pPr>
            <a:r>
              <a:rPr lang="en-US" dirty="0"/>
              <a:t>            ( 2)  female = 0</a:t>
            </a:r>
          </a:p>
          <a:p>
            <a:pPr>
              <a:buNone/>
            </a:pPr>
            <a:r>
              <a:rPr lang="en-US" dirty="0"/>
              <a:t>              F(  2,   518) =   34.33</a:t>
            </a:r>
          </a:p>
          <a:p>
            <a:pPr>
              <a:buNone/>
            </a:pPr>
            <a:r>
              <a:rPr lang="en-US" dirty="0"/>
              <a:t>              </a:t>
            </a:r>
            <a:r>
              <a:rPr lang="en-US" dirty="0" err="1"/>
              <a:t>Prob</a:t>
            </a:r>
            <a:r>
              <a:rPr lang="en-US" dirty="0"/>
              <a:t> &gt; F =    0.0000</a:t>
            </a:r>
          </a:p>
          <a:p>
            <a:r>
              <a:rPr lang="en-US" dirty="0"/>
              <a:t>H0 is rejected  </a:t>
            </a:r>
            <a:r>
              <a:rPr lang="en-US" dirty="0">
                <a:sym typeface="Wingdings" pitchFamily="2" charset="2"/>
              </a:rPr>
              <a:t> a constant wage differential between women and men is allowed!</a:t>
            </a:r>
            <a:endParaRPr lang="en-US" dirty="0"/>
          </a:p>
        </p:txBody>
      </p:sp>
      <p:graphicFrame>
        <p:nvGraphicFramePr>
          <p:cNvPr id="219138" name="Object 5"/>
          <p:cNvGraphicFramePr>
            <a:graphicFrameLocks noChangeAspect="1"/>
          </p:cNvGraphicFramePr>
          <p:nvPr/>
        </p:nvGraphicFramePr>
        <p:xfrm>
          <a:off x="3886200" y="1066800"/>
          <a:ext cx="13192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14" name="Equation" r:id="rId3" imgW="393480" imgH="215640" progId="Equation.3">
                  <p:embed/>
                </p:oleObj>
              </mc:Choice>
              <mc:Fallback>
                <p:oleObj name="Equation" r:id="rId3" imgW="39348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066800"/>
                        <a:ext cx="1319213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39" name="Object 5"/>
          <p:cNvGraphicFramePr>
            <a:graphicFrameLocks noChangeAspect="1"/>
          </p:cNvGraphicFramePr>
          <p:nvPr/>
        </p:nvGraphicFramePr>
        <p:xfrm>
          <a:off x="1731963" y="1125538"/>
          <a:ext cx="13604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15" name="Equation" r:id="rId5" imgW="406080" imgH="228600" progId="Equation.3">
                  <p:embed/>
                </p:oleObj>
              </mc:Choice>
              <mc:Fallback>
                <p:oleObj name="Equation" r:id="rId5" imgW="4060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1125538"/>
                        <a:ext cx="1360487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9144000" cy="108012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GB" sz="3500" b="1" dirty="0">
                <a:solidFill>
                  <a:srgbClr val="FF0000"/>
                </a:solidFill>
                <a:latin typeface="Times New Roman" pitchFamily="18" charset="0"/>
              </a:rPr>
              <a:t> 1.5.Dummies with Multiple Categories</a:t>
            </a:r>
            <a:endParaRPr lang="el-GR" sz="35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066800"/>
            <a:ext cx="8054280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We can use dummy variables to control for something with </a:t>
            </a:r>
            <a:r>
              <a:rPr lang="en-US" sz="2400" dirty="0">
                <a:solidFill>
                  <a:srgbClr val="FF0000"/>
                </a:solidFill>
              </a:rPr>
              <a:t>multiple categories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Estimate a model that allows for differences among four groups: primary, secondary, tertiary, </a:t>
            </a:r>
            <a:r>
              <a:rPr lang="en-US" sz="2400" dirty="0" err="1"/>
              <a:t>BSc</a:t>
            </a:r>
            <a:r>
              <a:rPr lang="en-US" sz="2400" dirty="0"/>
              <a:t>, </a:t>
            </a:r>
            <a:r>
              <a:rPr lang="en-US" sz="2400" dirty="0" err="1"/>
              <a:t>MSc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D1= 1 if primary; 0 otherwise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D2= 1 if secondary; 0 otherwise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D3= 1 if tertiary; 0 otherwise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D4 = 1 if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BSc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0 otherwise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D5 = 1 if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0 otherwise</a:t>
            </a:r>
            <a:endParaRPr lang="el-G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500" b="1" dirty="0">
                <a:solidFill>
                  <a:srgbClr val="FF0000"/>
                </a:solidFill>
                <a:latin typeface="Times New Roman" pitchFamily="18" charset="0"/>
              </a:rPr>
              <a:t>1.5.Dummies with Multiple Categories</a:t>
            </a:r>
            <a:endParaRPr lang="en-US" sz="3500" dirty="0"/>
          </a:p>
        </p:txBody>
      </p:sp>
      <p:sp>
        <p:nvSpPr>
          <p:cNvPr id="90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 Any categorical variable can be turned into a set of dummy variables</a:t>
            </a:r>
          </a:p>
          <a:p>
            <a:pPr>
              <a:lnSpc>
                <a:spcPct val="90000"/>
              </a:lnSpc>
            </a:pPr>
            <a:r>
              <a:rPr lang="en-US"/>
              <a:t> Because the base group is represented by the intercept, if there are n categories there should be n – 1 dummy variables</a:t>
            </a:r>
          </a:p>
          <a:p>
            <a:pPr>
              <a:lnSpc>
                <a:spcPct val="90000"/>
              </a:lnSpc>
            </a:pPr>
            <a:r>
              <a:rPr lang="en-US"/>
              <a:t> If there are a lot of categories, it may make sense to group some together</a:t>
            </a:r>
          </a:p>
          <a:p>
            <a:pPr>
              <a:lnSpc>
                <a:spcPct val="90000"/>
              </a:lnSpc>
            </a:pPr>
            <a:r>
              <a:rPr lang="en-US"/>
              <a:t> Example: top 10 ranking, 11 – 25, etc.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2590800"/>
            <a:ext cx="7924800" cy="137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924800" cy="1143000"/>
          </a:xfrm>
        </p:spPr>
        <p:txBody>
          <a:bodyPr>
            <a:normAutofit/>
          </a:bodyPr>
          <a:lstStyle/>
          <a:p>
            <a:r>
              <a:rPr lang="en-GB" sz="3500" b="1" dirty="0">
                <a:solidFill>
                  <a:srgbClr val="FF0000"/>
                </a:solidFill>
                <a:latin typeface="Times New Roman" pitchFamily="18" charset="0"/>
              </a:rPr>
              <a:t>1.5.Dummies with Multiple Categories</a:t>
            </a:r>
            <a:endParaRPr lang="el-GR" sz="35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7413" name="Rectangle 45"/>
          <p:cNvSpPr>
            <a:spLocks noChangeArrowheads="1"/>
          </p:cNvSpPr>
          <p:nvPr/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l-GR" sz="2800">
              <a:latin typeface="Times New Roman" pitchFamily="18" charset="0"/>
            </a:endParaRPr>
          </a:p>
        </p:txBody>
      </p:sp>
      <p:sp>
        <p:nvSpPr>
          <p:cNvPr id="17414" name="Rectangle 46"/>
          <p:cNvSpPr>
            <a:spLocks noChangeArrowheads="1"/>
          </p:cNvSpPr>
          <p:nvPr/>
        </p:nvSpPr>
        <p:spPr bwMode="auto">
          <a:xfrm>
            <a:off x="533400" y="1143000"/>
            <a:ext cx="806489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So we estimate: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i="1" dirty="0">
                <a:latin typeface="Times New Roman" pitchFamily="18" charset="0"/>
              </a:rPr>
              <a:t>Y=</a:t>
            </a:r>
            <a:r>
              <a:rPr lang="el-GR" sz="2800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l-GR" sz="2800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+ 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l-GR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+u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   Note that one dummy (in this case D1) is excluded from the model in order to avoid dummy variable trap.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Consider various cases, 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i.e. D2=1, D3=D4=D5=0 etc.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03F5-7641-4154-8260-8F3B7C64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88B8B8D-57F2-4EC1-B931-4080C74A781D}"/>
              </a:ext>
            </a:extLst>
          </p:cNvPr>
          <p:cNvSpPr>
            <a:spLocks noGrp="1"/>
          </p:cNvSpPr>
          <p:nvPr>
            <p:ph type="tbl" idx="1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52196-C791-41CD-8D1D-AE9A3DB4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5" y="762000"/>
            <a:ext cx="807912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21E8-F3F3-4481-816A-AAA4D840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06D7B7C-10EE-4650-86C5-48C073E7431A}"/>
              </a:ext>
            </a:extLst>
          </p:cNvPr>
          <p:cNvSpPr>
            <a:spLocks noGrp="1"/>
          </p:cNvSpPr>
          <p:nvPr>
            <p:ph type="tbl" idx="1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9EBAD-0EAE-4978-BDAC-9593093B6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28" y="914400"/>
            <a:ext cx="761807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7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64096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</a:rPr>
              <a:t>1. 1.The Nature of Qualitative Information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59688" cy="53340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GB" dirty="0">
                <a:latin typeface="Times New Roman" pitchFamily="18" charset="0"/>
              </a:rPr>
              <a:t>Sometimes we can not obtain a set of numerical values for all the variables we want to use in a model.</a:t>
            </a:r>
          </a:p>
          <a:p>
            <a:pPr marL="609600" indent="-609600" eaLnBrk="1" hangingPunct="1">
              <a:buFontTx/>
              <a:buNone/>
            </a:pPr>
            <a:r>
              <a:rPr lang="en-GB" i="1" dirty="0">
                <a:latin typeface="Times New Roman" pitchFamily="18" charset="0"/>
              </a:rPr>
              <a:t>Examples:</a:t>
            </a:r>
          </a:p>
          <a:p>
            <a:pPr marL="609600" indent="-609600" eaLnBrk="1" hangingPunct="1">
              <a:buFontTx/>
              <a:buAutoNum type="alphaLcParenBoth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Gender may play a role in determining salary levels</a:t>
            </a:r>
          </a:p>
          <a:p>
            <a:pPr marL="609600" indent="-609600" eaLnBrk="1" hangingPunct="1">
              <a:buFontTx/>
              <a:buAutoNum type="alphaLcParenBoth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Different ethnic groups may follow different consumption patterns</a:t>
            </a:r>
          </a:p>
          <a:p>
            <a:pPr marL="609600" indent="-609600" eaLnBrk="1" hangingPunct="1">
              <a:buFontTx/>
              <a:buAutoNum type="alphaLcParenBoth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Educational levels can affect earnings from employment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7D60-51BE-4738-9F90-E4173A8A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E6FC47-AB3E-43C7-B3EA-62D19B8777B3}"/>
              </a:ext>
            </a:extLst>
          </p:cNvPr>
          <p:cNvSpPr>
            <a:spLocks noGrp="1"/>
          </p:cNvSpPr>
          <p:nvPr>
            <p:ph type="tbl" idx="1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81EE1-5F6F-4A06-A77C-7E4A333BB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52" y="775154"/>
            <a:ext cx="7454096" cy="2461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490771-07AC-42BE-8976-BF7EB1C8A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50" y="3429000"/>
            <a:ext cx="7361499" cy="186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94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48B6-DD11-4FBF-A837-9E09AFD2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0384D89-224A-4E87-BD67-4CBE313AD733}"/>
              </a:ext>
            </a:extLst>
          </p:cNvPr>
          <p:cNvSpPr>
            <a:spLocks noGrp="1"/>
          </p:cNvSpPr>
          <p:nvPr>
            <p:ph type="tbl" idx="1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C8249-DC01-4E23-8FBA-4B5DBCCB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3400"/>
            <a:ext cx="75438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92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B50B-415D-4F97-9D52-60F40BA2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9BA184C-01CA-48CB-9E42-D85BA0317D80}"/>
              </a:ext>
            </a:extLst>
          </p:cNvPr>
          <p:cNvSpPr>
            <a:spLocks noGrp="1"/>
          </p:cNvSpPr>
          <p:nvPr>
            <p:ph type="tbl" idx="1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8AE36-F2BA-4526-B45C-C2838D2DD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5" y="1073988"/>
            <a:ext cx="8079129" cy="471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3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0643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dirty="0">
                <a:latin typeface="Times New Roman" pitchFamily="18" charset="0"/>
              </a:rPr>
              <a:t>Example-Seasonal Dummy Variables</a:t>
            </a:r>
            <a:endParaRPr lang="el-GR" b="1" dirty="0">
              <a:latin typeface="Times New Roman" pitchFamily="18" charset="0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073008" cy="5257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Depends on the frequency of the data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Quarterly – 4 dummies – DQ1, DQ2, DQ3, DQ4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Monthly – 12 dummies – one for each month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Daily – 5 dummies –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Dmon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Dtue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Dwed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etc.</a:t>
            </a:r>
          </a:p>
          <a:p>
            <a:pPr eaLnBrk="1" hangingPunct="1">
              <a:buFont typeface="Wingdings" pitchFamily="2" charset="2"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Again we either exclude one and include a constant (always better) or if we use all we never include a constant (dummy variable trap).</a:t>
            </a:r>
            <a:endParaRPr lang="el-G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4495800"/>
            <a:ext cx="876300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FF0000"/>
                </a:solidFill>
              </a:rPr>
              <a:t>2. Testing for Differences Across Groups</a:t>
            </a:r>
          </a:p>
        </p:txBody>
      </p:sp>
      <p:sp>
        <p:nvSpPr>
          <p:cNvPr id="95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/>
              <a:t> Testing whether a regression function is different for one group versus another: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2.1.  The Chow test.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2.2. Test for the joint significance of </a:t>
            </a:r>
            <a:r>
              <a:rPr lang="en-US" dirty="0"/>
              <a:t>the dummy and its interactions with all other </a:t>
            </a:r>
            <a:r>
              <a:rPr lang="en-US" i="1" dirty="0"/>
              <a:t>x</a:t>
            </a:r>
            <a:r>
              <a:rPr lang="en-US" dirty="0"/>
              <a:t> variables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Whether the same regression model describes college grade point averages for male and female college athletes.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cumgpa</a:t>
            </a:r>
            <a:r>
              <a:rPr lang="en-US" dirty="0"/>
              <a:t>= cumulative </a:t>
            </a:r>
            <a:r>
              <a:rPr lang="en-US" dirty="0" err="1"/>
              <a:t>gpa</a:t>
            </a:r>
            <a:endParaRPr lang="en-US" dirty="0"/>
          </a:p>
          <a:p>
            <a:pPr>
              <a:buNone/>
            </a:pPr>
            <a:r>
              <a:rPr lang="en-US" dirty="0"/>
              <a:t>                  sat= SAT score</a:t>
            </a:r>
          </a:p>
          <a:p>
            <a:pPr>
              <a:buNone/>
            </a:pPr>
            <a:r>
              <a:rPr lang="en-US" dirty="0"/>
              <a:t>                  </a:t>
            </a:r>
            <a:r>
              <a:rPr lang="en-US" dirty="0" err="1"/>
              <a:t>hsperc</a:t>
            </a:r>
            <a:r>
              <a:rPr lang="en-US" dirty="0"/>
              <a:t>= high school rank percentile</a:t>
            </a:r>
          </a:p>
          <a:p>
            <a:pPr>
              <a:buNone/>
            </a:pPr>
            <a:r>
              <a:rPr lang="en-US" dirty="0"/>
              <a:t>                  </a:t>
            </a:r>
            <a:r>
              <a:rPr lang="en-US" dirty="0" err="1"/>
              <a:t>tothrs</a:t>
            </a:r>
            <a:r>
              <a:rPr lang="en-US" dirty="0"/>
              <a:t>= total hours of college course</a:t>
            </a:r>
          </a:p>
          <a:p>
            <a:pPr>
              <a:buNone/>
            </a:pPr>
            <a:r>
              <a:rPr lang="en-US" dirty="0"/>
              <a:t>   </a:t>
            </a:r>
          </a:p>
        </p:txBody>
      </p:sp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0161" name="Object 1"/>
          <p:cNvGraphicFramePr>
            <a:graphicFrameLocks noChangeAspect="1"/>
          </p:cNvGraphicFramePr>
          <p:nvPr/>
        </p:nvGraphicFramePr>
        <p:xfrm>
          <a:off x="1371600" y="2667000"/>
          <a:ext cx="6823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1" name="Equation" r:id="rId3" imgW="2921000" imgH="228600" progId="Equation.3">
                  <p:embed/>
                </p:oleObj>
              </mc:Choice>
              <mc:Fallback>
                <p:oleObj name="Equation" r:id="rId3" imgW="292100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67000"/>
                        <a:ext cx="68230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Chow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Suppose we have 2 groups, g=1 and g=2.</a:t>
            </a:r>
          </a:p>
          <a:p>
            <a:r>
              <a:rPr lang="en-US" dirty="0"/>
              <a:t> We test whether the intercept and all slopes are the same across the two groups.</a:t>
            </a:r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4257" name="Object 1"/>
          <p:cNvGraphicFramePr>
            <a:graphicFrameLocks noChangeAspect="1"/>
          </p:cNvGraphicFramePr>
          <p:nvPr/>
        </p:nvGraphicFramePr>
        <p:xfrm>
          <a:off x="1136650" y="3048000"/>
          <a:ext cx="63388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7" name="Equation" r:id="rId4" imgW="2476440" imgH="241200" progId="Equation.3">
                  <p:embed/>
                </p:oleObj>
              </mc:Choice>
              <mc:Fallback>
                <p:oleObj name="Equation" r:id="rId4" imgW="2476440" imgH="241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3048000"/>
                        <a:ext cx="63388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1828800"/>
            <a:ext cx="7848600" cy="106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5867400" y="3810000"/>
            <a:ext cx="1371600" cy="1219200"/>
          </a:xfrm>
          <a:prstGeom prst="wedgeEllipseCallout">
            <a:avLst/>
          </a:prstGeom>
          <a:noFill/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0" y="4267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variable model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Chow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RSS1 = the sum of squared residuals for group 1 (n1 observation).</a:t>
            </a:r>
          </a:p>
          <a:p>
            <a:r>
              <a:rPr lang="en-US" dirty="0"/>
              <a:t>RSS2 = the sum of squared residuals for group 2 (n2 observation).</a:t>
            </a:r>
          </a:p>
          <a:p>
            <a:r>
              <a:rPr lang="en-US" dirty="0"/>
              <a:t>RSS = the sum of squared residuals for the whole sample (n observation).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>
                <a:latin typeface="Arial" pitchFamily="34" charset="0"/>
                <a:cs typeface="Arial" pitchFamily="34" charset="0"/>
              </a:rPr>
              <a:t>The Chow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1722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sz="2900" dirty="0"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lnSpc>
                <a:spcPct val="160000"/>
              </a:lnSpc>
              <a:buNone/>
            </a:pPr>
            <a:r>
              <a:rPr lang="en-US" sz="2900" dirty="0">
                <a:latin typeface="Arial" pitchFamily="34" charset="0"/>
                <a:cs typeface="Arial" pitchFamily="34" charset="0"/>
              </a:rPr>
              <a:t>                   ~ </a:t>
            </a:r>
          </a:p>
          <a:p>
            <a:pPr>
              <a:lnSpc>
                <a:spcPct val="160000"/>
              </a:lnSpc>
              <a:buNone/>
            </a:pPr>
            <a:r>
              <a:rPr lang="en-US" sz="2900" dirty="0">
                <a:latin typeface="Arial" pitchFamily="34" charset="0"/>
                <a:cs typeface="Arial" pitchFamily="34" charset="0"/>
              </a:rPr>
              <a:t>                     ~           </a:t>
            </a:r>
          </a:p>
          <a:p>
            <a:pPr>
              <a:lnSpc>
                <a:spcPct val="160000"/>
              </a:lnSpc>
              <a:buNone/>
            </a:pPr>
            <a:r>
              <a:rPr lang="en-US" sz="2900" dirty="0">
                <a:latin typeface="Arial" pitchFamily="34" charset="0"/>
                <a:cs typeface="Arial" pitchFamily="34" charset="0"/>
              </a:rPr>
              <a:t>                                 ~</a:t>
            </a:r>
          </a:p>
          <a:p>
            <a:pPr>
              <a:lnSpc>
                <a:spcPct val="160000"/>
              </a:lnSpc>
            </a:pPr>
            <a:r>
              <a:rPr lang="en-US" sz="2900" dirty="0">
                <a:latin typeface="Arial" pitchFamily="34" charset="0"/>
                <a:cs typeface="Arial" pitchFamily="34" charset="0"/>
              </a:rPr>
              <a:t>                 ~</a:t>
            </a:r>
          </a:p>
          <a:p>
            <a:pPr>
              <a:lnSpc>
                <a:spcPct val="160000"/>
              </a:lnSpc>
            </a:pPr>
            <a:endParaRPr lang="en-US" sz="2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623888" y="1447800"/>
          <a:ext cx="13922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7" name="Equation" r:id="rId3" imgW="596880" imgH="228600" progId="Equation.3">
                  <p:embed/>
                </p:oleObj>
              </mc:Choice>
              <mc:Fallback>
                <p:oleObj name="Equation" r:id="rId3" imgW="5968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1447800"/>
                        <a:ext cx="13922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715963" y="2286000"/>
          <a:ext cx="14303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8" name="Equation" r:id="rId5" imgW="609480" imgH="228600" progId="Equation.3">
                  <p:embed/>
                </p:oleObj>
              </mc:Choice>
              <mc:Fallback>
                <p:oleObj name="Equation" r:id="rId5" imgW="6094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2286000"/>
                        <a:ext cx="14303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723900" y="3200400"/>
          <a:ext cx="2571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9" name="Equation" r:id="rId7" imgW="1282680" imgH="228600" progId="Equation.3">
                  <p:embed/>
                </p:oleObj>
              </mc:Choice>
              <mc:Fallback>
                <p:oleObj name="Equation" r:id="rId7" imgW="12826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200400"/>
                        <a:ext cx="25717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87" name="Object 7"/>
          <p:cNvGraphicFramePr>
            <a:graphicFrameLocks noChangeAspect="1"/>
          </p:cNvGraphicFramePr>
          <p:nvPr/>
        </p:nvGraphicFramePr>
        <p:xfrm>
          <a:off x="2917825" y="1524000"/>
          <a:ext cx="15414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0" name="Equation" r:id="rId9" imgW="660240" imgH="228600" progId="Equation.3">
                  <p:embed/>
                </p:oleObj>
              </mc:Choice>
              <mc:Fallback>
                <p:oleObj name="Equation" r:id="rId9" imgW="6602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1524000"/>
                        <a:ext cx="15414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9" name="Object 9"/>
          <p:cNvGraphicFramePr>
            <a:graphicFrameLocks noChangeAspect="1"/>
          </p:cNvGraphicFramePr>
          <p:nvPr/>
        </p:nvGraphicFramePr>
        <p:xfrm>
          <a:off x="3117850" y="2362200"/>
          <a:ext cx="1571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1" name="Equation" r:id="rId11" imgW="672840" imgH="228600" progId="Equation.3">
                  <p:embed/>
                </p:oleObj>
              </mc:Choice>
              <mc:Fallback>
                <p:oleObj name="Equation" r:id="rId11" imgW="67284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2362200"/>
                        <a:ext cx="15716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0" name="Object 10"/>
          <p:cNvGraphicFramePr>
            <a:graphicFrameLocks noChangeAspect="1"/>
          </p:cNvGraphicFramePr>
          <p:nvPr/>
        </p:nvGraphicFramePr>
        <p:xfrm>
          <a:off x="4440238" y="3200400"/>
          <a:ext cx="1631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2" name="Equation" r:id="rId13" imgW="698400" imgH="228600" progId="Equation.3">
                  <p:embed/>
                </p:oleObj>
              </mc:Choice>
              <mc:Fallback>
                <p:oleObj name="Equation" r:id="rId13" imgW="69840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3200400"/>
                        <a:ext cx="16319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2" name="Object 12"/>
          <p:cNvGraphicFramePr>
            <a:graphicFrameLocks noChangeAspect="1"/>
          </p:cNvGraphicFramePr>
          <p:nvPr/>
        </p:nvGraphicFramePr>
        <p:xfrm>
          <a:off x="685800" y="4038600"/>
          <a:ext cx="13112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3" name="Equation" r:id="rId15" imgW="558720" imgH="203040" progId="Equation.3">
                  <p:embed/>
                </p:oleObj>
              </mc:Choice>
              <mc:Fallback>
                <p:oleObj name="Equation" r:id="rId15" imgW="558720" imgH="203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13112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4" name="Object 14"/>
          <p:cNvGraphicFramePr>
            <a:graphicFrameLocks noChangeAspect="1"/>
          </p:cNvGraphicFramePr>
          <p:nvPr/>
        </p:nvGraphicFramePr>
        <p:xfrm>
          <a:off x="3025775" y="3962400"/>
          <a:ext cx="14541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4" name="Equation" r:id="rId17" imgW="622080" imgH="228600" progId="Equation.3">
                  <p:embed/>
                </p:oleObj>
              </mc:Choice>
              <mc:Fallback>
                <p:oleObj name="Equation" r:id="rId17" imgW="62208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3962400"/>
                        <a:ext cx="14541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val Callout 21"/>
          <p:cNvSpPr/>
          <p:nvPr/>
        </p:nvSpPr>
        <p:spPr>
          <a:xfrm>
            <a:off x="5867400" y="3810000"/>
            <a:ext cx="1371600" cy="1219200"/>
          </a:xfrm>
          <a:prstGeom prst="wedgeEllipseCallout">
            <a:avLst/>
          </a:prstGeom>
          <a:noFill/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96000" y="4191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variable model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Chow Test</a:t>
            </a:r>
          </a:p>
        </p:txBody>
      </p:sp>
      <p:sp>
        <p:nvSpPr>
          <p:cNvPr id="9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F-statistic with the </a:t>
            </a:r>
            <a:r>
              <a:rPr lang="en-US" sz="2800" dirty="0" err="1"/>
              <a:t>df</a:t>
            </a:r>
            <a:r>
              <a:rPr lang="en-US" sz="2800" dirty="0"/>
              <a:t> of  (</a:t>
            </a:r>
            <a:r>
              <a:rPr lang="en-US" sz="2800" i="1" dirty="0"/>
              <a:t>k, n-2k</a:t>
            </a:r>
            <a:r>
              <a:rPr lang="en-US" sz="2800" dirty="0"/>
              <a:t>)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F-statistic us called the Chow statistic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sym typeface="Wingdings" pitchFamily="2" charset="2"/>
              </a:rPr>
              <a:t> H0 is rejected.</a:t>
            </a:r>
            <a:endParaRPr lang="en-US" sz="2800" dirty="0"/>
          </a:p>
        </p:txBody>
      </p:sp>
      <p:graphicFrame>
        <p:nvGraphicFramePr>
          <p:cNvPr id="103424" name="Object 0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4438" y="4419600"/>
          <a:ext cx="7018337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5" name="Equation" r:id="rId4" imgW="2234880" imgH="431640" progId="Equation.3">
                  <p:embed/>
                </p:oleObj>
              </mc:Choice>
              <mc:Fallback>
                <p:oleObj name="Equation" r:id="rId4" imgW="2234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419600"/>
                        <a:ext cx="7018337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2468563" y="2590800"/>
          <a:ext cx="23241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6" name="Equation" r:id="rId6" imgW="838080" imgH="241200" progId="Equation.3">
                  <p:embed/>
                </p:oleObj>
              </mc:Choice>
              <mc:Fallback>
                <p:oleObj name="Equation" r:id="rId6" imgW="8380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2590800"/>
                        <a:ext cx="232410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09600" y="4419600"/>
            <a:ext cx="8153400" cy="167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468052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easier to have dummies for cross-sectional variables, but sometimes we do have for time series as well.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marL="514350" indent="-514350" eaLnBrk="1" hangingPunct="1">
              <a:buFont typeface="Wingdings" pitchFamily="2" charset="2"/>
              <a:buAutoNum type="alphaLcParenBoth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Changes in a political regime may affect production</a:t>
            </a:r>
          </a:p>
          <a:p>
            <a:pPr marL="514350" indent="-514350" eaLnBrk="1" hangingPunct="1">
              <a:buFont typeface="Wingdings" pitchFamily="2" charset="2"/>
              <a:buAutoNum type="alphaLcParenBoth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war can have an impact on economic activities</a:t>
            </a:r>
          </a:p>
          <a:p>
            <a:pPr marL="514350" indent="-514350" eaLnBrk="1" hangingPunct="1">
              <a:buFont typeface="Wingdings" pitchFamily="2" charset="2"/>
              <a:buAutoNum type="alphaLcParenBoth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Certain days in a week or certain months in a year can have different effects in the fluctuation of stock prices</a:t>
            </a:r>
          </a:p>
          <a:p>
            <a:pPr marL="514350" indent="-514350" eaLnBrk="1" hangingPunct="1">
              <a:buFont typeface="Wingdings" pitchFamily="2" charset="2"/>
              <a:buAutoNum type="alphaLcParenBoth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Seasonal effects are often observed in demand of various products</a:t>
            </a:r>
            <a:endParaRPr lang="el-G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2"/>
          <p:cNvSpPr>
            <a:spLocks noGrp="1" noChangeArrowheads="1"/>
          </p:cNvSpPr>
          <p:nvPr>
            <p:ph type="title"/>
          </p:nvPr>
        </p:nvSpPr>
        <p:spPr>
          <a:xfrm>
            <a:off x="-152400" y="152400"/>
            <a:ext cx="9144000" cy="864096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</a:rPr>
              <a:t>1. 1.The Nature of Qualitative Information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Chow Test-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371600"/>
            <a:ext cx="7772400" cy="2514600"/>
          </a:xfrm>
        </p:spPr>
        <p:txBody>
          <a:bodyPr/>
          <a:lstStyle/>
          <a:p>
            <a:r>
              <a:rPr lang="en-US" dirty="0"/>
              <a:t>Output for female =1</a:t>
            </a:r>
          </a:p>
        </p:txBody>
      </p:sp>
      <p:pic>
        <p:nvPicPr>
          <p:cNvPr id="28160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7391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Chow Test-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371600"/>
            <a:ext cx="7772400" cy="2514600"/>
          </a:xfrm>
        </p:spPr>
        <p:txBody>
          <a:bodyPr/>
          <a:lstStyle/>
          <a:p>
            <a:r>
              <a:rPr lang="en-US" dirty="0"/>
              <a:t>Output for female =0</a:t>
            </a:r>
          </a:p>
        </p:txBody>
      </p:sp>
      <p:pic>
        <p:nvPicPr>
          <p:cNvPr id="2826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7086599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Chow Test-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371600"/>
            <a:ext cx="7772400" cy="2514600"/>
          </a:xfrm>
        </p:spPr>
        <p:txBody>
          <a:bodyPr/>
          <a:lstStyle/>
          <a:p>
            <a:r>
              <a:rPr lang="en-US" dirty="0"/>
              <a:t>Output for the whole sample</a:t>
            </a:r>
          </a:p>
        </p:txBody>
      </p:sp>
      <p:pic>
        <p:nvPicPr>
          <p:cNvPr id="2836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057400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Chow Test</a:t>
            </a:r>
          </a:p>
        </p:txBody>
      </p:sp>
      <p:sp>
        <p:nvSpPr>
          <p:cNvPr id="9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F-statistic with the </a:t>
            </a:r>
            <a:r>
              <a:rPr lang="en-US" sz="2800" dirty="0" err="1"/>
              <a:t>df</a:t>
            </a:r>
            <a:r>
              <a:rPr lang="en-US" sz="2800" dirty="0"/>
              <a:t> of  (4, 724)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F-statistic us called the Chow statistic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sym typeface="Wingdings" pitchFamily="2" charset="2"/>
              </a:rPr>
              <a:t> H0 is rejected.</a:t>
            </a:r>
            <a:endParaRPr lang="en-US" sz="2800" dirty="0"/>
          </a:p>
        </p:txBody>
      </p:sp>
      <p:graphicFrame>
        <p:nvGraphicFramePr>
          <p:cNvPr id="103424" name="Object 0"/>
          <p:cNvGraphicFramePr>
            <a:graphicFrameLocks noGrp="1" noChangeAspect="1"/>
          </p:cNvGraphicFramePr>
          <p:nvPr>
            <p:ph sz="half" idx="2"/>
          </p:nvPr>
        </p:nvGraphicFramePr>
        <p:xfrm>
          <a:off x="1014413" y="4808538"/>
          <a:ext cx="74199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94" name="Equation" r:id="rId4" imgW="3251160" imgH="393480" progId="Equation.3">
                  <p:embed/>
                </p:oleObj>
              </mc:Choice>
              <mc:Fallback>
                <p:oleObj name="Equation" r:id="rId4" imgW="32511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4808538"/>
                        <a:ext cx="7419975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1728788" y="2590800"/>
          <a:ext cx="38036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95" name="Equation" r:id="rId6" imgW="1371600" imgH="241200" progId="Equation.3">
                  <p:embed/>
                </p:oleObj>
              </mc:Choice>
              <mc:Fallback>
                <p:oleObj name="Equation" r:id="rId6" imgW="13716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2590800"/>
                        <a:ext cx="380365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05800" cy="1143000"/>
          </a:xfrm>
        </p:spPr>
        <p:txBody>
          <a:bodyPr>
            <a:normAutofit/>
          </a:bodyPr>
          <a:lstStyle/>
          <a:p>
            <a:r>
              <a:rPr lang="en-US" sz="3000" b="1" dirty="0">
                <a:sym typeface="Wingdings" pitchFamily="2" charset="2"/>
              </a:rPr>
              <a:t>Test for the joint significance of </a:t>
            </a:r>
            <a:r>
              <a:rPr lang="en-US" sz="3000" b="1" dirty="0"/>
              <a:t>the dummy and its interactions with all other </a:t>
            </a:r>
            <a:r>
              <a:rPr lang="en-US" sz="3000" b="1" i="1" dirty="0"/>
              <a:t>x</a:t>
            </a:r>
            <a:r>
              <a:rPr lang="en-US" sz="3000" b="1" dirty="0"/>
              <a:t>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285698" name="Object 2"/>
          <p:cNvGraphicFramePr>
            <a:graphicFrameLocks noChangeAspect="1"/>
          </p:cNvGraphicFramePr>
          <p:nvPr/>
        </p:nvGraphicFramePr>
        <p:xfrm>
          <a:off x="304800" y="2667000"/>
          <a:ext cx="861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18" name="Equation" r:id="rId4" imgW="3670200" imgH="457200" progId="Equation.3">
                  <p:embed/>
                </p:oleObj>
              </mc:Choice>
              <mc:Fallback>
                <p:oleObj name="Equation" r:id="rId4" imgW="36702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67000"/>
                        <a:ext cx="86106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8100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Null hypothesis</a:t>
            </a:r>
            <a:r>
              <a:rPr lang="en-US" dirty="0"/>
              <a:t>: 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5699" name="Object 3"/>
          <p:cNvGraphicFramePr>
            <a:graphicFrameLocks noChangeAspect="1"/>
          </p:cNvGraphicFramePr>
          <p:nvPr/>
        </p:nvGraphicFramePr>
        <p:xfrm>
          <a:off x="2743200" y="4419600"/>
          <a:ext cx="4038600" cy="53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19" name="Equation" r:id="rId6" imgW="1727200" imgH="228600" progId="Equation.3">
                  <p:embed/>
                </p:oleObj>
              </mc:Choice>
              <mc:Fallback>
                <p:oleObj name="Equation" r:id="rId6" imgW="17272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19600"/>
                        <a:ext cx="4038600" cy="535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Example-Output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685800"/>
            <a:ext cx="8610600" cy="4800600"/>
          </a:xfrm>
        </p:spPr>
        <p:txBody>
          <a:bodyPr>
            <a:normAutofit/>
          </a:bodyPr>
          <a:lstStyle/>
          <a:p>
            <a:r>
              <a:rPr lang="en-US" sz="2800" dirty="0"/>
              <a:t>Look at the t-statistics of female and its interactions! </a:t>
            </a:r>
          </a:p>
        </p:txBody>
      </p:sp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891539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/>
              <a:t>Example-Output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990600"/>
            <a:ext cx="7772400" cy="289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coefficients on female, female*sat, female*</a:t>
            </a:r>
            <a:r>
              <a:rPr lang="en-US" dirty="0" err="1"/>
              <a:t>tothrs</a:t>
            </a:r>
            <a:r>
              <a:rPr lang="en-US" dirty="0"/>
              <a:t> are significant </a:t>
            </a:r>
            <a:r>
              <a:rPr lang="en-US" dirty="0">
                <a:sym typeface="Wingdings" pitchFamily="2" charset="2"/>
              </a:rPr>
              <a:t>H0 is rejected.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514600"/>
            <a:ext cx="79248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/>
              <a:t>Estimate the restricted model by dropping female and its interactions </a:t>
            </a:r>
            <a:r>
              <a:rPr lang="en-US" sz="2600" dirty="0">
                <a:sym typeface="Wingdings" pitchFamily="2" charset="2"/>
              </a:rPr>
              <a:t> </a:t>
            </a:r>
            <a:endParaRPr lang="en-US" sz="2600" dirty="0"/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7746" name="Object 2"/>
          <p:cNvGraphicFramePr>
            <a:graphicFrameLocks noChangeAspect="1"/>
          </p:cNvGraphicFramePr>
          <p:nvPr/>
        </p:nvGraphicFramePr>
        <p:xfrm>
          <a:off x="5087937" y="5334000"/>
          <a:ext cx="405606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8" name="Equation" r:id="rId4" imgW="1143000" imgH="457200" progId="Equation.3">
                  <p:embed/>
                </p:oleObj>
              </mc:Choice>
              <mc:Fallback>
                <p:oleObj name="Equation" r:id="rId4" imgW="11430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7" y="5334000"/>
                        <a:ext cx="4056063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7748" name="Object 4"/>
          <p:cNvGraphicFramePr>
            <a:graphicFrameLocks noChangeAspect="1"/>
          </p:cNvGraphicFramePr>
          <p:nvPr/>
        </p:nvGraphicFramePr>
        <p:xfrm>
          <a:off x="3429000" y="2895600"/>
          <a:ext cx="1752600" cy="500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9" name="Equation" r:id="rId6" imgW="800100" imgH="228600" progId="Equation.3">
                  <p:embed/>
                </p:oleObj>
              </mc:Choice>
              <mc:Fallback>
                <p:oleObj name="Equation" r:id="rId6" imgW="8001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95600"/>
                        <a:ext cx="1752600" cy="5007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0" name="Object 6"/>
          <p:cNvGraphicFramePr>
            <a:graphicFrameLocks noChangeAspect="1"/>
          </p:cNvGraphicFramePr>
          <p:nvPr/>
        </p:nvGraphicFramePr>
        <p:xfrm>
          <a:off x="1219200" y="3505200"/>
          <a:ext cx="7075488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80" name="Equation" r:id="rId8" imgW="1993680" imgH="444240" progId="Equation.3">
                  <p:embed/>
                </p:oleObj>
              </mc:Choice>
              <mc:Fallback>
                <p:oleObj name="Equation" r:id="rId8" imgW="1993680" imgH="4442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05200"/>
                        <a:ext cx="7075488" cy="148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/>
              <a:t>Example-Output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447800"/>
            <a:ext cx="77724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4700" dirty="0"/>
              <a:t>test female= </a:t>
            </a:r>
            <a:r>
              <a:rPr lang="en-US" sz="4700" dirty="0" err="1"/>
              <a:t>femalesat</a:t>
            </a:r>
            <a:r>
              <a:rPr lang="en-US" sz="4700" dirty="0"/>
              <a:t>= </a:t>
            </a:r>
            <a:r>
              <a:rPr lang="en-US" sz="4700" dirty="0" err="1"/>
              <a:t>femalehsperc</a:t>
            </a:r>
            <a:r>
              <a:rPr lang="en-US" sz="4700" dirty="0"/>
              <a:t>= </a:t>
            </a:r>
            <a:r>
              <a:rPr lang="en-US" sz="4700" dirty="0" err="1"/>
              <a:t>femaletothrs</a:t>
            </a:r>
            <a:r>
              <a:rPr lang="en-US" sz="4700" dirty="0"/>
              <a:t>=0</a:t>
            </a:r>
          </a:p>
          <a:p>
            <a:endParaRPr lang="en-US" sz="4700" dirty="0"/>
          </a:p>
          <a:p>
            <a:pPr>
              <a:buNone/>
            </a:pPr>
            <a:r>
              <a:rPr lang="en-US" sz="4700" dirty="0"/>
              <a:t> ( 1)  female - </a:t>
            </a:r>
            <a:r>
              <a:rPr lang="en-US" sz="4700" dirty="0" err="1"/>
              <a:t>femalesat</a:t>
            </a:r>
            <a:r>
              <a:rPr lang="en-US" sz="4700" dirty="0"/>
              <a:t> = 0</a:t>
            </a:r>
          </a:p>
          <a:p>
            <a:pPr>
              <a:buNone/>
            </a:pPr>
            <a:r>
              <a:rPr lang="en-US" sz="4700" dirty="0"/>
              <a:t> ( 2)  female - </a:t>
            </a:r>
            <a:r>
              <a:rPr lang="en-US" sz="4700" dirty="0" err="1"/>
              <a:t>femalehsperc</a:t>
            </a:r>
            <a:r>
              <a:rPr lang="en-US" sz="4700" dirty="0"/>
              <a:t> = 0</a:t>
            </a:r>
          </a:p>
          <a:p>
            <a:pPr>
              <a:buNone/>
            </a:pPr>
            <a:r>
              <a:rPr lang="en-US" sz="4700" dirty="0"/>
              <a:t> ( 3)  female - </a:t>
            </a:r>
            <a:r>
              <a:rPr lang="en-US" sz="4700" dirty="0" err="1"/>
              <a:t>femaletothrs</a:t>
            </a:r>
            <a:r>
              <a:rPr lang="en-US" sz="4700" dirty="0"/>
              <a:t> = 0</a:t>
            </a:r>
          </a:p>
          <a:p>
            <a:pPr>
              <a:buNone/>
            </a:pPr>
            <a:r>
              <a:rPr lang="en-US" sz="4700" dirty="0"/>
              <a:t> ( 4)  female = 0</a:t>
            </a:r>
          </a:p>
          <a:p>
            <a:pPr>
              <a:buNone/>
            </a:pPr>
            <a:r>
              <a:rPr lang="en-US" sz="4700" dirty="0"/>
              <a:t>       F(  4,   724) =    4.42</a:t>
            </a:r>
          </a:p>
          <a:p>
            <a:r>
              <a:rPr lang="en-US" sz="4700" dirty="0"/>
              <a:t>            </a:t>
            </a:r>
            <a:r>
              <a:rPr lang="en-US" sz="4700" dirty="0" err="1"/>
              <a:t>Prob</a:t>
            </a:r>
            <a:r>
              <a:rPr lang="en-US" sz="4700" dirty="0"/>
              <a:t> &gt; F =    0.0015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9FAC-288A-487C-BCDE-22B840D5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11F53-3C1C-440A-BF27-252B0AD831CD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636DD-AD6B-4BDB-BB24-D52A8C468A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74024-008E-4BCD-9EDC-2964931E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6" y="304800"/>
            <a:ext cx="7778187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50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77400" cy="1143000"/>
          </a:xfrm>
        </p:spPr>
        <p:txBody>
          <a:bodyPr>
            <a:noAutofit/>
          </a:bodyPr>
          <a:lstStyle/>
          <a:p>
            <a:pPr lvl="0"/>
            <a:r>
              <a:rPr lang="en-US" sz="3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The dummy variables in seasonal analysis</a:t>
            </a:r>
            <a:endParaRPr lang="en-US" sz="3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150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pitchFamily="34" charset="0"/>
                <a:cs typeface="Arial" pitchFamily="34" charset="0"/>
              </a:rPr>
              <a:t>Many economic time series based on monthly or quarterly data exhibit seasonal patterns. Examples:</a:t>
            </a:r>
          </a:p>
          <a:p>
            <a:pPr>
              <a:buNone/>
            </a:pPr>
            <a:r>
              <a:rPr lang="en-US" sz="30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3000" i="1" dirty="0">
                <a:latin typeface="Arial" pitchFamily="34" charset="0"/>
                <a:cs typeface="Arial" pitchFamily="34" charset="0"/>
              </a:rPr>
              <a:t>Sales of department stores at Christmas and other major holiday times</a:t>
            </a:r>
          </a:p>
          <a:p>
            <a:pPr>
              <a:buNone/>
            </a:pPr>
            <a:r>
              <a:rPr lang="en-US" sz="30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i="1" dirty="0">
                <a:latin typeface="Arial" pitchFamily="34" charset="0"/>
                <a:cs typeface="Arial" pitchFamily="34" charset="0"/>
              </a:rPr>
              <a:t>Demand for money by households at holiday times</a:t>
            </a:r>
          </a:p>
          <a:p>
            <a:pPr>
              <a:buNone/>
            </a:pPr>
            <a:r>
              <a:rPr lang="en-US" sz="30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i="1" dirty="0">
                <a:latin typeface="Arial" pitchFamily="34" charset="0"/>
                <a:cs typeface="Arial" pitchFamily="34" charset="0"/>
              </a:rPr>
              <a:t>Demand for ice cream and soft drinks during summer</a:t>
            </a:r>
          </a:p>
          <a:p>
            <a:pPr>
              <a:buNone/>
            </a:pPr>
            <a:r>
              <a:rPr lang="en-US" sz="30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i="1" dirty="0">
                <a:latin typeface="Arial" pitchFamily="34" charset="0"/>
                <a:cs typeface="Arial" pitchFamily="34" charset="0"/>
              </a:rPr>
              <a:t>Prices of crops right after harvesting season, demand for air travel, etc.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30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1.2. Describing Qualitative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 A dummy variable (binary variable)  is a variable that takes on the value 1 or 0.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i="1" dirty="0"/>
              <a:t>The name of dummy variable should indicate  the event with the value one. </a:t>
            </a:r>
          </a:p>
          <a:p>
            <a:pPr>
              <a:buNone/>
            </a:pPr>
            <a:r>
              <a:rPr lang="en-US" dirty="0"/>
              <a:t>Example: (see Table 3.1):</a:t>
            </a:r>
          </a:p>
          <a:p>
            <a:r>
              <a:rPr lang="en-US" dirty="0"/>
              <a:t>female (= 1 if are female, 0 otherwise), </a:t>
            </a:r>
          </a:p>
          <a:p>
            <a:r>
              <a:rPr lang="en-US" dirty="0"/>
              <a:t>married (= 1 if are married, 0 otherwise), etc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24000"/>
            <a:ext cx="7924800" cy="106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01200" cy="1143000"/>
          </a:xfrm>
        </p:spPr>
        <p:txBody>
          <a:bodyPr>
            <a:noAutofit/>
          </a:bodyPr>
          <a:lstStyle/>
          <a:p>
            <a:pPr lvl="0"/>
            <a:r>
              <a:rPr lang="en-US" sz="3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The dummy variables in seasonal analysis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00" dirty="0">
                <a:latin typeface="Arial" pitchFamily="34" charset="0"/>
                <a:cs typeface="Arial" pitchFamily="34" charset="0"/>
              </a:rPr>
              <a:t>Seasonal variables:</a:t>
            </a:r>
          </a:p>
          <a:p>
            <a:pPr>
              <a:buNone/>
            </a:pPr>
            <a:r>
              <a:rPr lang="en-US" sz="2500" dirty="0">
                <a:latin typeface="Arial" pitchFamily="34" charset="0"/>
                <a:cs typeface="Arial" pitchFamily="34" charset="0"/>
              </a:rPr>
              <a:t>   D1 = 1  if  Q2,  0  otherwise</a:t>
            </a:r>
          </a:p>
          <a:p>
            <a:pPr>
              <a:buNone/>
            </a:pPr>
            <a:r>
              <a:rPr lang="en-US" sz="2500" dirty="0">
                <a:latin typeface="Arial" pitchFamily="34" charset="0"/>
                <a:cs typeface="Arial" pitchFamily="34" charset="0"/>
              </a:rPr>
              <a:t>   D2 = 1 if Q3, 0  otherwise</a:t>
            </a:r>
          </a:p>
          <a:p>
            <a:pPr>
              <a:buNone/>
            </a:pPr>
            <a:r>
              <a:rPr lang="en-US" sz="2500" dirty="0">
                <a:latin typeface="Arial" pitchFamily="34" charset="0"/>
                <a:cs typeface="Arial" pitchFamily="34" charset="0"/>
              </a:rPr>
              <a:t>   D3 = 1 if Q4, 0  otherwise</a:t>
            </a:r>
          </a:p>
          <a:p>
            <a:pPr>
              <a:buNone/>
            </a:pPr>
            <a:r>
              <a:rPr lang="en-US" sz="2500" dirty="0">
                <a:latin typeface="Arial" pitchFamily="34" charset="0"/>
                <a:cs typeface="Arial" pitchFamily="34" charset="0"/>
              </a:rPr>
              <a:t>Regression model </a:t>
            </a:r>
          </a:p>
          <a:p>
            <a:pPr>
              <a:buNone/>
            </a:pPr>
            <a:endParaRPr lang="en-US" sz="25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5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500" dirty="0">
                <a:latin typeface="Arial" pitchFamily="34" charset="0"/>
                <a:cs typeface="Arial" pitchFamily="34" charset="0"/>
              </a:rPr>
              <a:t>Regression model with interactions:</a:t>
            </a:r>
          </a:p>
          <a:p>
            <a:pPr>
              <a:lnSpc>
                <a:spcPct val="150000"/>
              </a:lnSpc>
              <a:buNone/>
            </a:pPr>
            <a:endParaRPr lang="en-US" sz="25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  Y= sales of refrigerators (in thousands)</a:t>
            </a:r>
            <a:endParaRPr lang="en-US" sz="25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685800" y="3352800"/>
          <a:ext cx="6022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3" imgW="2578100" imgH="228600" progId="Equation.3">
                  <p:embed/>
                </p:oleObj>
              </mc:Choice>
              <mc:Fallback>
                <p:oleObj name="Equation" r:id="rId3" imgW="257810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52800"/>
                        <a:ext cx="60229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384175" y="4800600"/>
          <a:ext cx="8759825" cy="487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5" imgW="4102100" imgH="228600" progId="Equation.3">
                  <p:embed/>
                </p:oleObj>
              </mc:Choice>
              <mc:Fallback>
                <p:oleObj name="Equation" r:id="rId5" imgW="41021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4800600"/>
                        <a:ext cx="8759825" cy="4877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762000"/>
            <a:ext cx="3962400" cy="243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>
            <a:noAutofit/>
          </a:bodyPr>
          <a:lstStyle/>
          <a:p>
            <a:pPr lvl="0"/>
            <a:r>
              <a:rPr lang="en-US" sz="3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The dummy variables in seasonal analysis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715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5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latin typeface="Arial" pitchFamily="34" charset="0"/>
                <a:cs typeface="Arial" pitchFamily="34" charset="0"/>
              </a:rPr>
              <a:t>Q1: 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Arial" pitchFamily="34" charset="0"/>
                <a:cs typeface="Arial" pitchFamily="34" charset="0"/>
              </a:rPr>
              <a:t>Q2: 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Arial" pitchFamily="34" charset="0"/>
                <a:cs typeface="Arial" pitchFamily="34" charset="0"/>
              </a:rPr>
              <a:t>Q3: 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Arial" pitchFamily="34" charset="0"/>
                <a:cs typeface="Arial" pitchFamily="34" charset="0"/>
              </a:rPr>
              <a:t>Q4: 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150000"/>
              </a:lnSpc>
              <a:buNone/>
            </a:pPr>
            <a:endParaRPr lang="en-US" sz="25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819400" y="2133600"/>
          <a:ext cx="1752600" cy="498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3" name="Equation" r:id="rId4" imgW="901309" imgH="253890" progId="Equation.3">
                  <p:embed/>
                </p:oleObj>
              </mc:Choice>
              <mc:Fallback>
                <p:oleObj name="Equation" r:id="rId4" imgW="901309" imgH="25389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33600"/>
                        <a:ext cx="1752600" cy="4981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2590800" y="2743200"/>
          <a:ext cx="351754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4" name="Equation" r:id="rId6" imgW="1612900" imgH="254000" progId="Equation.3">
                  <p:embed/>
                </p:oleObj>
              </mc:Choice>
              <mc:Fallback>
                <p:oleObj name="Equation" r:id="rId6" imgW="1612900" imgH="254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43200"/>
                        <a:ext cx="351754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2895600" y="3429000"/>
          <a:ext cx="360080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5" name="Equation" r:id="rId8" imgW="1651000" imgH="254000" progId="Equation.3">
                  <p:embed/>
                </p:oleObj>
              </mc:Choice>
              <mc:Fallback>
                <p:oleObj name="Equation" r:id="rId8" imgW="1651000" imgH="254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29000"/>
                        <a:ext cx="360080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2209800" y="4226664"/>
          <a:ext cx="3352800" cy="52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6" name="Equation" r:id="rId10" imgW="1637589" imgH="253890" progId="Equation.3">
                  <p:embed/>
                </p:oleObj>
              </mc:Choice>
              <mc:Fallback>
                <p:oleObj name="Equation" r:id="rId10" imgW="1637589" imgH="25389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226664"/>
                        <a:ext cx="3352800" cy="52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sz="3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en-US" sz="3600" b="1" dirty="0">
                <a:solidFill>
                  <a:srgbClr val="FF0000"/>
                </a:solidFill>
              </a:rPr>
              <a:t>Piecewise Linear Regression</a:t>
            </a:r>
            <a:br>
              <a:rPr lang="en-US" sz="3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 sz="3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sz="2500" b="1" dirty="0">
                <a:latin typeface="Arial" pitchFamily="34" charset="0"/>
                <a:cs typeface="Arial" pitchFamily="34" charset="0"/>
              </a:rPr>
              <a:t>Example: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Hypothetical relationship between sales commission and sales volume.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(Note: The intercept on the Y axis denotes minimum guaranteed commission.)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where</a:t>
            </a:r>
          </a:p>
          <a:p>
            <a:pPr>
              <a:buNone/>
            </a:pPr>
            <a:r>
              <a:rPr lang="en-US" sz="2800" i="1" dirty="0"/>
              <a:t>   Yi = sales commission</a:t>
            </a:r>
          </a:p>
          <a:p>
            <a:pPr>
              <a:buNone/>
            </a:pPr>
            <a:r>
              <a:rPr lang="en-US" sz="2800" i="1" dirty="0"/>
              <a:t>   Xi = volume of sales</a:t>
            </a:r>
          </a:p>
          <a:p>
            <a:pPr>
              <a:buNone/>
            </a:pPr>
            <a:r>
              <a:rPr lang="en-US" sz="2800" dirty="0"/>
              <a:t>    generated by the sales person</a:t>
            </a:r>
          </a:p>
          <a:p>
            <a:pPr>
              <a:buNone/>
            </a:pPr>
            <a:r>
              <a:rPr lang="en-US" sz="2800" i="1" dirty="0"/>
              <a:t>    X* = threshold value of sales</a:t>
            </a:r>
          </a:p>
          <a:p>
            <a:pPr>
              <a:buNone/>
            </a:pPr>
            <a:r>
              <a:rPr lang="en-US" sz="2800" i="1" dirty="0"/>
              <a:t>    D = 1 if Xi &gt; X∗</a:t>
            </a:r>
          </a:p>
          <a:p>
            <a:pPr>
              <a:buNone/>
            </a:pPr>
            <a:r>
              <a:rPr lang="en-US" sz="2800" dirty="0"/>
              <a:t>       = 0 if </a:t>
            </a:r>
            <a:r>
              <a:rPr lang="en-US" sz="2800" i="1" dirty="0"/>
              <a:t>Xi &lt; X∗</a:t>
            </a:r>
            <a:endParaRPr lang="en-US" sz="2500" i="1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500" b="1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endParaRPr lang="en-US" sz="25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2990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819400"/>
            <a:ext cx="33528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9010" name="Object 2"/>
          <p:cNvGraphicFramePr>
            <a:graphicFrameLocks noChangeAspect="1"/>
          </p:cNvGraphicFramePr>
          <p:nvPr/>
        </p:nvGraphicFramePr>
        <p:xfrm>
          <a:off x="1905000" y="2057399"/>
          <a:ext cx="4483608" cy="46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0" name="Equation" r:id="rId4" imgW="2298700" imgH="241300" progId="Equation.3">
                  <p:embed/>
                </p:oleObj>
              </mc:Choice>
              <mc:Fallback>
                <p:oleObj name="Equation" r:id="rId4" imgW="2298700" imgH="241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399"/>
                        <a:ext cx="4483608" cy="4651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sz="3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en-US" sz="3600" b="1" dirty="0">
                <a:solidFill>
                  <a:srgbClr val="FF0000"/>
                </a:solidFill>
              </a:rPr>
              <a:t>Piecewise Linear Regression</a:t>
            </a:r>
            <a:br>
              <a:rPr lang="en-US" sz="3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 sz="3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700" b="1" dirty="0"/>
              <a:t>Parameter of the piecewise linear regression.</a:t>
            </a:r>
          </a:p>
          <a:p>
            <a:r>
              <a:rPr lang="en-US" sz="2700" i="1" dirty="0"/>
              <a:t>    gives the slope of the regression line in segment I,</a:t>
            </a:r>
          </a:p>
          <a:p>
            <a:r>
              <a:rPr lang="en-US" sz="2700" i="1" dirty="0"/>
              <a:t>           gives the slope of the regression line in segment II</a:t>
            </a:r>
            <a:endParaRPr lang="en-US" sz="2700" dirty="0"/>
          </a:p>
          <a:p>
            <a:pPr>
              <a:buNone/>
            </a:pPr>
            <a:endParaRPr lang="en-US" sz="28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2500" b="1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9010" name="Object 2"/>
          <p:cNvGraphicFramePr>
            <a:graphicFrameLocks noChangeAspect="1"/>
          </p:cNvGraphicFramePr>
          <p:nvPr/>
        </p:nvGraphicFramePr>
        <p:xfrm>
          <a:off x="533400" y="1143000"/>
          <a:ext cx="3460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3" name="Equation" r:id="rId4" imgW="177480" imgH="215640" progId="Equation.3">
                  <p:embed/>
                </p:oleObj>
              </mc:Choice>
              <mc:Fallback>
                <p:oleObj name="Equation" r:id="rId4" imgW="17748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34607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0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2743200"/>
            <a:ext cx="37528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2667000"/>
            <a:ext cx="4572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i="1" dirty="0"/>
              <a:t>A test of the hypothesis that there is no break in the regression</a:t>
            </a:r>
          </a:p>
          <a:p>
            <a:pPr algn="just"/>
            <a:r>
              <a:rPr lang="en-US" sz="2500" i="1" dirty="0"/>
              <a:t>at the threshold value X* can be conducted easily by noting the statistical significance of the estimated differential slope</a:t>
            </a:r>
          </a:p>
          <a:p>
            <a:pPr algn="just"/>
            <a:r>
              <a:rPr lang="en-US" sz="2500" i="1" dirty="0"/>
              <a:t>coefficient </a:t>
            </a:r>
            <a:r>
              <a:rPr lang="el-GR" sz="2500" i="1" dirty="0"/>
              <a:t>β2</a:t>
            </a:r>
            <a:r>
              <a:rPr lang="en-US" sz="2500" i="1" dirty="0"/>
              <a:t>s of the piecewise</a:t>
            </a:r>
          </a:p>
          <a:p>
            <a:pPr algn="just"/>
            <a:r>
              <a:rPr lang="en-US" sz="2500" i="1" dirty="0"/>
              <a:t>linear regression.</a:t>
            </a:r>
            <a:endParaRPr lang="en-US" sz="25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8404" name="Object 4"/>
          <p:cNvGraphicFramePr>
            <a:graphicFrameLocks noChangeAspect="1"/>
          </p:cNvGraphicFramePr>
          <p:nvPr/>
        </p:nvGraphicFramePr>
        <p:xfrm>
          <a:off x="457200" y="1676400"/>
          <a:ext cx="101213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4" name="Equation" r:id="rId7" imgW="494870" imgH="215713" progId="Equation.3">
                  <p:embed/>
                </p:oleObj>
              </mc:Choice>
              <mc:Fallback>
                <p:oleObj name="Equation" r:id="rId7" imgW="494870" imgH="21571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101213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381000" y="2438400"/>
            <a:ext cx="4800600" cy="3657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8E17-F840-46DA-8295-9F4CE7C0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A86B4-A44A-4F73-A09A-8557CE9B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END OF CHAPTER 4</a:t>
            </a:r>
          </a:p>
        </p:txBody>
      </p:sp>
    </p:spTree>
    <p:extLst>
      <p:ext uri="{BB962C8B-B14F-4D97-AF65-F5344CB8AC3E}">
        <p14:creationId xmlns:p14="http://schemas.microsoft.com/office/powerpoint/2010/main" val="269474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000" dirty="0"/>
            </a:br>
            <a:r>
              <a:rPr lang="en-US" sz="3000" dirty="0"/>
              <a:t> Table 3.1 A Partial Listing of the Data in WAGE1.RAW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maried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sz="3500" b="1" dirty="0">
                <a:solidFill>
                  <a:srgbClr val="FF0000"/>
                </a:solidFill>
              </a:rPr>
              <a:t>1.3. A single dummy independent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/>
              <a:t> A simple model with one continuous variable (</a:t>
            </a:r>
            <a:r>
              <a:rPr lang="en-US" i="1" dirty="0"/>
              <a:t>x) and one dummy (d) :</a:t>
            </a:r>
          </a:p>
          <a:p>
            <a:endParaRPr lang="en-US" i="1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This can be interpreted as an </a:t>
            </a:r>
            <a:r>
              <a:rPr lang="en-US" b="1" i="1" dirty="0"/>
              <a:t>intercept shift:</a:t>
            </a:r>
            <a:endParaRPr lang="en-US" dirty="0"/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If </a:t>
            </a:r>
            <a:r>
              <a:rPr lang="en-US" i="1" dirty="0"/>
              <a:t>d = 0, then</a:t>
            </a:r>
          </a:p>
          <a:p>
            <a:pPr>
              <a:buFont typeface="Wingdings" pitchFamily="2" charset="2"/>
              <a:buChar char="à"/>
            </a:pPr>
            <a:r>
              <a:rPr lang="en-US" i="1" dirty="0">
                <a:sym typeface="Wingdings" pitchFamily="2" charset="2"/>
              </a:rPr>
              <a:t>If d=1, then </a:t>
            </a:r>
            <a:r>
              <a:rPr lang="en-US" i="1" dirty="0"/>
              <a:t>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The case of </a:t>
            </a:r>
            <a:r>
              <a:rPr lang="en-US" i="1" dirty="0"/>
              <a:t>d = 0 is the </a:t>
            </a:r>
            <a:r>
              <a:rPr lang="en-US" b="1" i="1" dirty="0"/>
              <a:t>base group. </a:t>
            </a:r>
          </a:p>
          <a:p>
            <a:pPr>
              <a:buFont typeface="Wingdings" pitchFamily="2" charset="2"/>
              <a:buChar char="à"/>
            </a:pPr>
            <a:endParaRPr lang="en-US" i="1" dirty="0"/>
          </a:p>
          <a:p>
            <a:endParaRPr lang="en-US" b="1" i="1" dirty="0"/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3185" name="Object 1"/>
          <p:cNvGraphicFramePr>
            <a:graphicFrameLocks noChangeAspect="1"/>
          </p:cNvGraphicFramePr>
          <p:nvPr/>
        </p:nvGraphicFramePr>
        <p:xfrm>
          <a:off x="2590800" y="2438400"/>
          <a:ext cx="2838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8" name="Equation" r:id="rId3" imgW="1422400" imgH="228600" progId="Equation.3">
                  <p:embed/>
                </p:oleObj>
              </mc:Choice>
              <mc:Fallback>
                <p:oleObj name="Equation" r:id="rId3" imgW="142240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38400"/>
                        <a:ext cx="2838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2133600" y="2895600"/>
          <a:ext cx="441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9" name="Equation" r:id="rId5" imgW="1981200" imgH="228600" progId="Equation.3">
                  <p:embed/>
                </p:oleObj>
              </mc:Choice>
              <mc:Fallback>
                <p:oleObj name="Equation" r:id="rId5" imgW="19812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95600"/>
                        <a:ext cx="4419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3352800" y="4114800"/>
          <a:ext cx="337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0" name="Equation" r:id="rId7" imgW="1054100" imgH="228600" progId="Equation.3">
                  <p:embed/>
                </p:oleObj>
              </mc:Choice>
              <mc:Fallback>
                <p:oleObj name="Equation" r:id="rId7" imgW="10541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14800"/>
                        <a:ext cx="3378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3429000" y="4648199"/>
          <a:ext cx="3200400" cy="544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1" name="Equation" r:id="rId9" imgW="1346200" imgH="228600" progId="Equation.3">
                  <p:embed/>
                </p:oleObj>
              </mc:Choice>
              <mc:Fallback>
                <p:oleObj name="Equation" r:id="rId9" imgW="13462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648199"/>
                        <a:ext cx="3200400" cy="5447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685800" y="598488"/>
            <a:ext cx="42497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Example of </a:t>
            </a:r>
            <a:r>
              <a:rPr lang="en-US">
                <a:latin typeface="Symbol" pitchFamily="18" charset="2"/>
              </a:rPr>
              <a:t>d</a:t>
            </a:r>
            <a:r>
              <a:rPr lang="en-US" baseline="-25000"/>
              <a:t>0</a:t>
            </a:r>
            <a:r>
              <a:rPr lang="en-US"/>
              <a:t> &gt; 0</a:t>
            </a:r>
          </a:p>
        </p:txBody>
      </p:sp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1524000" y="1828800"/>
            <a:ext cx="0" cy="396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1524000" y="5791200"/>
            <a:ext cx="601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 flipV="1">
            <a:off x="1524000" y="1600200"/>
            <a:ext cx="548640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 flipV="1">
            <a:off x="1524000" y="2743200"/>
            <a:ext cx="54864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7299325" y="573405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/>
              <a:t>x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974725" y="169545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/>
              <a:t>y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685800" y="3352800"/>
            <a:ext cx="6254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600"/>
              <a:t>{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228600" y="3810000"/>
            <a:ext cx="644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Symbol" pitchFamily="18" charset="2"/>
              </a:rPr>
              <a:t>d</a:t>
            </a:r>
            <a:r>
              <a:rPr lang="en-US" baseline="-25000"/>
              <a:t>0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1524000" y="4572000"/>
            <a:ext cx="6223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/>
              <a:t>}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2041525" y="4737100"/>
            <a:ext cx="674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Symbol" pitchFamily="18" charset="2"/>
              </a:rPr>
              <a:t>b</a:t>
            </a:r>
            <a:r>
              <a:rPr lang="en-US" baseline="-25000"/>
              <a:t>0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1812925" y="1560513"/>
            <a:ext cx="368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i="1"/>
              <a:t>y = </a:t>
            </a:r>
            <a:r>
              <a:rPr lang="en-US" sz="3600"/>
              <a:t>(</a:t>
            </a:r>
            <a:r>
              <a:rPr lang="en-US" sz="3600" i="1">
                <a:latin typeface="Symbol" pitchFamily="18" charset="2"/>
              </a:rPr>
              <a:t>b</a:t>
            </a:r>
            <a:r>
              <a:rPr lang="en-US" sz="3600" i="1" baseline="-25000"/>
              <a:t>0</a:t>
            </a:r>
            <a:r>
              <a:rPr lang="en-US" sz="3600" i="1"/>
              <a:t> + </a:t>
            </a:r>
            <a:r>
              <a:rPr lang="en-US" sz="3600" i="1">
                <a:latin typeface="Symbol" pitchFamily="18" charset="2"/>
              </a:rPr>
              <a:t>d</a:t>
            </a:r>
            <a:r>
              <a:rPr lang="en-US" sz="3600" i="1" baseline="-25000"/>
              <a:t>0</a:t>
            </a:r>
            <a:r>
              <a:rPr lang="en-US" sz="3600"/>
              <a:t>)</a:t>
            </a:r>
            <a:r>
              <a:rPr lang="en-US" sz="3600" i="1"/>
              <a:t> + </a:t>
            </a:r>
            <a:r>
              <a:rPr lang="en-US" sz="3600" i="1">
                <a:latin typeface="Symbol" pitchFamily="18" charset="2"/>
              </a:rPr>
              <a:t>b</a:t>
            </a:r>
            <a:r>
              <a:rPr lang="en-US" sz="3600" i="1" baseline="-25000"/>
              <a:t>1</a:t>
            </a:r>
            <a:r>
              <a:rPr lang="en-US" sz="3600" i="1"/>
              <a:t>x</a:t>
            </a:r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>
            <a:off x="2819400" y="2286000"/>
            <a:ext cx="457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3276600" y="4572000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i="1"/>
              <a:t>y = </a:t>
            </a:r>
            <a:r>
              <a:rPr lang="en-US" sz="3600" i="1">
                <a:latin typeface="Symbol" pitchFamily="18" charset="2"/>
              </a:rPr>
              <a:t>b</a:t>
            </a:r>
            <a:r>
              <a:rPr lang="en-US" sz="3600" i="1" baseline="-25000"/>
              <a:t>0</a:t>
            </a:r>
            <a:r>
              <a:rPr lang="en-US" sz="3600" i="1"/>
              <a:t> + </a:t>
            </a:r>
            <a:r>
              <a:rPr lang="en-US" sz="3600" i="1">
                <a:latin typeface="Symbol" pitchFamily="18" charset="2"/>
              </a:rPr>
              <a:t>b</a:t>
            </a:r>
            <a:r>
              <a:rPr lang="en-US" sz="3600" i="1" baseline="-25000"/>
              <a:t>1</a:t>
            </a:r>
            <a:r>
              <a:rPr lang="en-US" sz="3600" i="1"/>
              <a:t>x</a:t>
            </a:r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 flipH="1" flipV="1">
            <a:off x="4572000" y="3810000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2346325" y="3211513"/>
            <a:ext cx="1831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slope = </a:t>
            </a:r>
            <a:r>
              <a:rPr lang="en-US" sz="3200" i="1">
                <a:latin typeface="Symbol" pitchFamily="18" charset="2"/>
              </a:rPr>
              <a:t>b</a:t>
            </a:r>
            <a:r>
              <a:rPr lang="en-US" sz="3200" baseline="-25000"/>
              <a:t>1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5089525" y="3829050"/>
            <a:ext cx="1022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/>
              <a:t>d</a:t>
            </a:r>
            <a:r>
              <a:rPr lang="en-US" sz="3200"/>
              <a:t> = 0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1752600" y="2446338"/>
            <a:ext cx="1022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/>
              <a:t>d</a:t>
            </a:r>
            <a:r>
              <a:rPr lang="en-US" sz="3200"/>
              <a:t> =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3657600"/>
            <a:ext cx="6858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Model of wage determination </a:t>
            </a:r>
          </a:p>
          <a:p>
            <a:endParaRPr lang="en-US" dirty="0"/>
          </a:p>
          <a:p>
            <a:r>
              <a:rPr lang="en-US" dirty="0"/>
              <a:t>H0: there is no difference between earnings of men and women:</a:t>
            </a:r>
          </a:p>
          <a:p>
            <a:r>
              <a:rPr lang="en-US" dirty="0"/>
              <a:t>H1: There is discrimination against women:</a:t>
            </a:r>
          </a:p>
          <a:p>
            <a:pPr>
              <a:buNone/>
            </a:pPr>
            <a:r>
              <a:rPr lang="en-US" dirty="0"/>
              <a:t> Control variables</a:t>
            </a:r>
          </a:p>
          <a:p>
            <a:pPr>
              <a:buNone/>
            </a:pPr>
            <a:r>
              <a:rPr lang="en-US" i="1" dirty="0"/>
              <a:t>    wage= average hourly earnings</a:t>
            </a:r>
          </a:p>
          <a:p>
            <a:pPr>
              <a:buNone/>
            </a:pPr>
            <a:r>
              <a:rPr lang="en-US" i="1" dirty="0"/>
              <a:t>    female=1 if female</a:t>
            </a:r>
          </a:p>
          <a:p>
            <a:pPr>
              <a:buNone/>
            </a:pPr>
            <a:r>
              <a:rPr lang="en-US" i="1" dirty="0"/>
              <a:t>    </a:t>
            </a:r>
            <a:r>
              <a:rPr lang="en-US" i="1" dirty="0" err="1"/>
              <a:t>educ</a:t>
            </a:r>
            <a:r>
              <a:rPr lang="en-US" i="1" dirty="0"/>
              <a:t> =years of education</a:t>
            </a:r>
          </a:p>
          <a:p>
            <a:pPr>
              <a:buNone/>
            </a:pPr>
            <a:r>
              <a:rPr lang="en-US" i="1" dirty="0"/>
              <a:t>    </a:t>
            </a:r>
            <a:r>
              <a:rPr lang="en-US" i="1" dirty="0" err="1"/>
              <a:t>exper</a:t>
            </a:r>
            <a:r>
              <a:rPr lang="en-US" i="1" dirty="0"/>
              <a:t>= years potential experience</a:t>
            </a:r>
          </a:p>
          <a:p>
            <a:pPr>
              <a:buNone/>
            </a:pPr>
            <a:r>
              <a:rPr lang="en-US" i="1" dirty="0"/>
              <a:t>    tenure= years with current employers</a:t>
            </a:r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01" name="Object 1"/>
          <p:cNvGraphicFramePr>
            <a:graphicFrameLocks noChangeAspect="1"/>
          </p:cNvGraphicFramePr>
          <p:nvPr/>
        </p:nvGraphicFramePr>
        <p:xfrm>
          <a:off x="685800" y="1219200"/>
          <a:ext cx="8001000" cy="543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3" name="Equation" r:id="rId3" imgW="3365500" imgH="228600" progId="Equation.3">
                  <p:embed/>
                </p:oleObj>
              </mc:Choice>
              <mc:Fallback>
                <p:oleObj name="Equation" r:id="rId3" imgW="336550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8001000" cy="5439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3657600" y="2057400"/>
          <a:ext cx="990600" cy="52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4" name="Equation" r:id="rId5" imgW="431613" imgH="228501" progId="Equation.3">
                  <p:embed/>
                </p:oleObj>
              </mc:Choice>
              <mc:Fallback>
                <p:oleObj name="Equation" r:id="rId5" imgW="431613" imgH="228501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990600" cy="528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7391400" y="2514600"/>
          <a:ext cx="9318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5" name="Equation" r:id="rId7" imgW="406080" imgH="228600" progId="Equation.3">
                  <p:embed/>
                </p:oleObj>
              </mc:Choice>
              <mc:Fallback>
                <p:oleObj name="Equation" r:id="rId7" imgW="4060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514600"/>
                        <a:ext cx="931863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2124</Words>
  <Application>Microsoft Office PowerPoint</Application>
  <PresentationFormat>On-screen Show (4:3)</PresentationFormat>
  <Paragraphs>330</Paragraphs>
  <Slides>54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Symbol</vt:lpstr>
      <vt:lpstr>Times New Roman</vt:lpstr>
      <vt:lpstr>Wingdings</vt:lpstr>
      <vt:lpstr>Office Theme</vt:lpstr>
      <vt:lpstr>Equation</vt:lpstr>
      <vt:lpstr>CHAPTER 4</vt:lpstr>
      <vt:lpstr>Outline</vt:lpstr>
      <vt:lpstr>1. 1.The Nature of Qualitative Information</vt:lpstr>
      <vt:lpstr>1. 1.The Nature of Qualitative Information</vt:lpstr>
      <vt:lpstr>1.2. Describing Qualitative Information</vt:lpstr>
      <vt:lpstr>  Table 3.1 A Partial Listing of the Data in WAGE1.RAW</vt:lpstr>
      <vt:lpstr>1.3. A single dummy independent variable</vt:lpstr>
      <vt:lpstr>PowerPoint Presentation</vt:lpstr>
      <vt:lpstr>Example</vt:lpstr>
      <vt:lpstr>Example</vt:lpstr>
      <vt:lpstr>Example- interpreting the output</vt:lpstr>
      <vt:lpstr>Example</vt:lpstr>
      <vt:lpstr>Example</vt:lpstr>
      <vt:lpstr>Example</vt:lpstr>
      <vt:lpstr>Example- Interpreting output</vt:lpstr>
      <vt:lpstr>1.4. Interactions with Dummies</vt:lpstr>
      <vt:lpstr>1.4. Interactions with Dummies</vt:lpstr>
      <vt:lpstr>PowerPoint Presentation</vt:lpstr>
      <vt:lpstr>Example</vt:lpstr>
      <vt:lpstr>Example</vt:lpstr>
      <vt:lpstr>Example</vt:lpstr>
      <vt:lpstr>Example</vt:lpstr>
      <vt:lpstr>Example</vt:lpstr>
      <vt:lpstr>Example</vt:lpstr>
      <vt:lpstr> 1.5.Dummies with Multiple Categories</vt:lpstr>
      <vt:lpstr>1.5.Dummies with Multiple Categories</vt:lpstr>
      <vt:lpstr>1.5.Dummies with Multiple Categories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Example-Seasonal Dummy Variables</vt:lpstr>
      <vt:lpstr>2. Testing for Differences Across Groups</vt:lpstr>
      <vt:lpstr>Example</vt:lpstr>
      <vt:lpstr>The Chow test</vt:lpstr>
      <vt:lpstr>The Chow test</vt:lpstr>
      <vt:lpstr>The Chow test</vt:lpstr>
      <vt:lpstr>The Chow Test</vt:lpstr>
      <vt:lpstr>The Chow Test- Example</vt:lpstr>
      <vt:lpstr>The Chow Test- Example</vt:lpstr>
      <vt:lpstr>The Chow Test- Example</vt:lpstr>
      <vt:lpstr>The Chow Test</vt:lpstr>
      <vt:lpstr>Test for the joint significance of the dummy and its interactions with all other x variables</vt:lpstr>
      <vt:lpstr>Example-Output</vt:lpstr>
      <vt:lpstr>Example-Output</vt:lpstr>
      <vt:lpstr>Example-Output</vt:lpstr>
      <vt:lpstr>PowerPoint Presentation</vt:lpstr>
      <vt:lpstr>3. The dummy variables in seasonal analysis</vt:lpstr>
      <vt:lpstr>3. The dummy variables in seasonal analysis</vt:lpstr>
      <vt:lpstr>3. The dummy variables in seasonal analysis</vt:lpstr>
      <vt:lpstr>4. Piecewise Linear Regression </vt:lpstr>
      <vt:lpstr>4. Piecewise Linear Regression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3</dc:title>
  <dc:creator>Hang</dc:creator>
  <cp:lastModifiedBy>Hang Nguyen Thu</cp:lastModifiedBy>
  <cp:revision>88</cp:revision>
  <dcterms:created xsi:type="dcterms:W3CDTF">2010-12-11T07:32:57Z</dcterms:created>
  <dcterms:modified xsi:type="dcterms:W3CDTF">2021-11-24T01:59:19Z</dcterms:modified>
</cp:coreProperties>
</file>